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3"/>
  </p:notesMasterIdLst>
  <p:handoutMasterIdLst>
    <p:handoutMasterId r:id="rId24"/>
  </p:handoutMasterIdLst>
  <p:sldIdLst>
    <p:sldId id="258" r:id="rId2"/>
    <p:sldId id="264" r:id="rId3"/>
    <p:sldId id="277" r:id="rId4"/>
    <p:sldId id="275" r:id="rId5"/>
    <p:sldId id="276" r:id="rId6"/>
    <p:sldId id="291" r:id="rId7"/>
    <p:sldId id="279" r:id="rId8"/>
    <p:sldId id="287" r:id="rId9"/>
    <p:sldId id="288" r:id="rId10"/>
    <p:sldId id="296" r:id="rId11"/>
    <p:sldId id="289" r:id="rId12"/>
    <p:sldId id="292" r:id="rId13"/>
    <p:sldId id="280" r:id="rId14"/>
    <p:sldId id="294" r:id="rId15"/>
    <p:sldId id="281" r:id="rId16"/>
    <p:sldId id="293" r:id="rId17"/>
    <p:sldId id="282" r:id="rId18"/>
    <p:sldId id="295" r:id="rId19"/>
    <p:sldId id="283" r:id="rId20"/>
    <p:sldId id="285" r:id="rId21"/>
    <p:sldId id="267" r:id="rId22"/>
  </p:sldIdLst>
  <p:sldSz cx="9144000" cy="6858000" type="screen4x3"/>
  <p:notesSz cx="6858000" cy="9144000"/>
  <p:embeddedFontLst>
    <p:embeddedFont>
      <p:font typeface="Twinkl" pitchFamily="2" charset="0"/>
      <p:regular r:id="rId25"/>
      <p:bold r:id="rId26"/>
    </p:embeddedFont>
    <p:embeddedFont>
      <p:font typeface="Roboto" panose="02000000000000000000" pitchFamily="2" charset="0"/>
      <p:regular r:id="rId27"/>
      <p:bold r:id="rId28"/>
      <p:italic r:id="rId29"/>
      <p:boldItalic r:id="rId30"/>
    </p:embeddedFont>
    <p:embeddedFont>
      <p:font typeface="Calibri" panose="020F050202020403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469C"/>
    <a:srgbClr val="00689E"/>
    <a:srgbClr val="736BB0"/>
    <a:srgbClr val="E4C000"/>
    <a:srgbClr val="F78629"/>
    <a:srgbClr val="C8509D"/>
    <a:srgbClr val="009F90"/>
    <a:srgbClr val="25BDBE"/>
    <a:srgbClr val="7FC34A"/>
    <a:srgbClr val="0064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84" autoAdjust="0"/>
    <p:restoredTop sz="94660"/>
  </p:normalViewPr>
  <p:slideViewPr>
    <p:cSldViewPr snapToGrid="0" showGuides="1">
      <p:cViewPr varScale="1">
        <p:scale>
          <a:sx n="161" d="100"/>
          <a:sy n="161" d="100"/>
        </p:scale>
        <p:origin x="1613" y="101"/>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12/11/2020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12/11/2020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curriculum-for-excellence/whole-school-steam-themes-scotland-cfe"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hyperlink" Target="https://www.twinkl.co.uk/resources/curriculum-for-excellence/whole-school-steam-themes-scotland-cfe/christmas-steam-theme-the-north-pole-whole-school-steam-themes-scotland-cfe"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hyperlink" Target="https://www.twinkl.co.uk/resources/curriculum-for-excellence/whole-school-steam-themes-scotland-cfe/christmas-steam-theme-the-north-pole-whole-school-steam-themes-scotland-cfe" TargetMode="External"/><Relationship Id="rId4" Type="http://schemas.openxmlformats.org/officeDocument/2006/relationships/hyperlink" Target="https://www.twinkl.co.uk/resources/curriculum-for-excellence/whole-school-steam-themes-scotland-cfe"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380565" y="179646"/>
            <a:ext cx="993404" cy="625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3"/>
            <a:extLst>
              <a:ext uri="{FF2B5EF4-FFF2-40B4-BE49-F238E27FC236}">
                <a16:creationId xmlns:a16="http://schemas.microsoft.com/office/drawing/2014/main" id="{582C15E5-1EF2-4A6F-8BA0-3332A1DBD4BE}"/>
              </a:ext>
            </a:extLst>
          </p:cNvPr>
          <p:cNvSpPr/>
          <p:nvPr userDrawn="1"/>
        </p:nvSpPr>
        <p:spPr>
          <a:xfrm>
            <a:off x="7047472" y="123582"/>
            <a:ext cx="1978082" cy="795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extLst>
              <a:ext uri="{FF2B5EF4-FFF2-40B4-BE49-F238E27FC236}">
                <a16:creationId xmlns:a16="http://schemas.microsoft.com/office/drawing/2014/main" id="{6CF02A57-3F99-5D49-B4CB-F7EE5A1CC621}"/>
              </a:ext>
            </a:extLst>
          </p:cNvPr>
          <p:cNvSpPr/>
          <p:nvPr userDrawn="1"/>
        </p:nvSpPr>
        <p:spPr>
          <a:xfrm>
            <a:off x="8351520" y="6059424"/>
            <a:ext cx="674034" cy="694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4"/>
            <a:extLst>
              <a:ext uri="{FF2B5EF4-FFF2-40B4-BE49-F238E27FC236}">
                <a16:creationId xmlns:a16="http://schemas.microsoft.com/office/drawing/2014/main" id="{3F9E671D-7CE3-4A5B-95F7-73F065D11AD2}"/>
              </a:ext>
            </a:extLst>
          </p:cNvPr>
          <p:cNvSpPr/>
          <p:nvPr userDrawn="1"/>
        </p:nvSpPr>
        <p:spPr>
          <a:xfrm>
            <a:off x="380565" y="179646"/>
            <a:ext cx="993404" cy="625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hlinkClick r:id="rId5"/>
            <a:extLst>
              <a:ext uri="{FF2B5EF4-FFF2-40B4-BE49-F238E27FC236}">
                <a16:creationId xmlns:a16="http://schemas.microsoft.com/office/drawing/2014/main" id="{42805E30-9B4E-EE4D-99C7-944FAA7C3481}"/>
              </a:ext>
            </a:extLst>
          </p:cNvPr>
          <p:cNvSpPr/>
          <p:nvPr userDrawn="1"/>
        </p:nvSpPr>
        <p:spPr>
          <a:xfrm>
            <a:off x="8351520" y="6059424"/>
            <a:ext cx="674034" cy="694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34.tiff"/><Relationship Id="rId4" Type="http://schemas.openxmlformats.org/officeDocument/2006/relationships/image" Target="../media/image33.tiff"/></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slide" Target="slide17.xml"/><Relationship Id="rId2" Type="http://schemas.openxmlformats.org/officeDocument/2006/relationships/slide" Target="slide5.xml"/><Relationship Id="rId1" Type="http://schemas.openxmlformats.org/officeDocument/2006/relationships/slideLayout" Target="../slideLayouts/slideLayout3.xml"/><Relationship Id="rId6" Type="http://schemas.openxmlformats.org/officeDocument/2006/relationships/slide" Target="slide19.xml"/><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slide" Target="slide7.xml"/><Relationship Id="rId4" Type="http://schemas.openxmlformats.org/officeDocument/2006/relationships/slide" Target="slide15.xml"/><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slide" Target="slide17.xml"/><Relationship Id="rId2" Type="http://schemas.openxmlformats.org/officeDocument/2006/relationships/slide" Target="slide5.xml"/><Relationship Id="rId1" Type="http://schemas.openxmlformats.org/officeDocument/2006/relationships/slideLayout" Target="../slideLayouts/slideLayout3.xml"/><Relationship Id="rId6" Type="http://schemas.openxmlformats.org/officeDocument/2006/relationships/slide" Target="slide19.xml"/><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slide" Target="slide7.xml"/><Relationship Id="rId4" Type="http://schemas.openxmlformats.org/officeDocument/2006/relationships/slide" Target="slide15.xml"/><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slide" Target="slide17.xml"/><Relationship Id="rId2" Type="http://schemas.openxmlformats.org/officeDocument/2006/relationships/slide" Target="slide5.xml"/><Relationship Id="rId1" Type="http://schemas.openxmlformats.org/officeDocument/2006/relationships/slideLayout" Target="../slideLayouts/slideLayout3.xml"/><Relationship Id="rId6" Type="http://schemas.openxmlformats.org/officeDocument/2006/relationships/slide" Target="slide19.xml"/><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slide" Target="slide7.xml"/><Relationship Id="rId4" Type="http://schemas.openxmlformats.org/officeDocument/2006/relationships/slide" Target="slide15.xml"/><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slide" Target="slide17.xml"/><Relationship Id="rId2" Type="http://schemas.openxmlformats.org/officeDocument/2006/relationships/slide" Target="slide5.xml"/><Relationship Id="rId1" Type="http://schemas.openxmlformats.org/officeDocument/2006/relationships/slideLayout" Target="../slideLayouts/slideLayout3.xml"/><Relationship Id="rId6" Type="http://schemas.openxmlformats.org/officeDocument/2006/relationships/slide" Target="slide19.xml"/><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slide" Target="slide7.xml"/><Relationship Id="rId4" Type="http://schemas.openxmlformats.org/officeDocument/2006/relationships/slide" Target="slide15.xml"/><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Primary%202%20The%20Nuts%20and%20Bolts%20of%20It%20Adult%20Information.pdf" TargetMode="External"/><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slide" Target="slide17.xml"/><Relationship Id="rId2" Type="http://schemas.openxmlformats.org/officeDocument/2006/relationships/slide" Target="slide5.xml"/><Relationship Id="rId1" Type="http://schemas.openxmlformats.org/officeDocument/2006/relationships/slideLayout" Target="../slideLayouts/slideLayout3.xml"/><Relationship Id="rId6" Type="http://schemas.openxmlformats.org/officeDocument/2006/relationships/slide" Target="slide19.xml"/><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slide" Target="slide7.xml"/><Relationship Id="rId4" Type="http://schemas.openxmlformats.org/officeDocument/2006/relationships/slide" Target="slide15.xm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slide" Target="slide17.xml"/><Relationship Id="rId2" Type="http://schemas.openxmlformats.org/officeDocument/2006/relationships/slide" Target="slide5.xml"/><Relationship Id="rId1" Type="http://schemas.openxmlformats.org/officeDocument/2006/relationships/slideLayout" Target="../slideLayouts/slideLayout3.xml"/><Relationship Id="rId6" Type="http://schemas.openxmlformats.org/officeDocument/2006/relationships/slide" Target="slide19.xml"/><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slide" Target="slide7.xml"/><Relationship Id="rId4" Type="http://schemas.openxmlformats.org/officeDocument/2006/relationships/slide" Target="slide15.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4.tiff"/><Relationship Id="rId5" Type="http://schemas.openxmlformats.org/officeDocument/2006/relationships/image" Target="../media/image23.tiff"/><Relationship Id="rId4" Type="http://schemas.openxmlformats.org/officeDocument/2006/relationships/image" Target="../media/image22.tiff"/></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tiff"/><Relationship Id="rId7" Type="http://schemas.openxmlformats.org/officeDocument/2006/relationships/image" Target="../media/image30.tiff"/><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9.tiff"/><Relationship Id="rId5" Type="http://schemas.openxmlformats.org/officeDocument/2006/relationships/image" Target="../media/image28.tiff"/><Relationship Id="rId4" Type="http://schemas.openxmlformats.org/officeDocument/2006/relationships/image" Target="../media/image2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59523" y="757297"/>
            <a:ext cx="7229646" cy="732848"/>
          </a:xfrm>
          <a:prstGeom prst="rect">
            <a:avLst/>
          </a:prstGeom>
          <a:solidFill>
            <a:srgbClr val="736B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28000" tIns="180000" rIns="108000" bIns="180000" rtlCol="0" anchor="ctr">
            <a:spAutoFit/>
          </a:bodyPr>
          <a:lstStyle/>
          <a:p>
            <a:endParaRPr lang="en-GB" sz="2400" b="1" dirty="0"/>
          </a:p>
        </p:txBody>
      </p:sp>
      <p:sp>
        <p:nvSpPr>
          <p:cNvPr id="5" name="Rectangle 4"/>
          <p:cNvSpPr/>
          <p:nvPr/>
        </p:nvSpPr>
        <p:spPr>
          <a:xfrm>
            <a:off x="1805354" y="966326"/>
            <a:ext cx="6953761" cy="307777"/>
          </a:xfrm>
          <a:prstGeom prst="rect">
            <a:avLst/>
          </a:prstGeom>
        </p:spPr>
        <p:txBody>
          <a:bodyPr wrap="square" lIns="0" tIns="0" rIns="0" bIns="0">
            <a:spAutoFit/>
          </a:bodyPr>
          <a:lstStyle/>
          <a:p>
            <a:r>
              <a:rPr lang="en-GB" sz="2000" b="1" dirty="0">
                <a:solidFill>
                  <a:schemeClr val="bg1"/>
                </a:solidFill>
              </a:rPr>
              <a:t>Let’s Make a Shelter</a:t>
            </a:r>
          </a:p>
        </p:txBody>
      </p:sp>
      <p:pic>
        <p:nvPicPr>
          <p:cNvPr id="12" name="Picture 11">
            <a:extLst>
              <a:ext uri="{FF2B5EF4-FFF2-40B4-BE49-F238E27FC236}">
                <a16:creationId xmlns:a16="http://schemas.microsoft.com/office/drawing/2014/main" id="{B34558E8-E9F0-4F46-AB74-7F11283A78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5261" y="507239"/>
            <a:ext cx="1216957" cy="1203881"/>
          </a:xfrm>
          <a:prstGeom prst="rect">
            <a:avLst/>
          </a:prstGeom>
        </p:spPr>
      </p:pic>
      <p:sp>
        <p:nvSpPr>
          <p:cNvPr id="21" name="Rectangle: Rounded Corners 20">
            <a:extLst>
              <a:ext uri="{FF2B5EF4-FFF2-40B4-BE49-F238E27FC236}">
                <a16:creationId xmlns:a16="http://schemas.microsoft.com/office/drawing/2014/main" id="{BDD61DF2-AAAD-4C22-BB50-CD264E945D42}"/>
              </a:ext>
            </a:extLst>
          </p:cNvPr>
          <p:cNvSpPr/>
          <p:nvPr/>
        </p:nvSpPr>
        <p:spPr>
          <a:xfrm>
            <a:off x="899426" y="1920149"/>
            <a:ext cx="7575430" cy="2481182"/>
          </a:xfrm>
          <a:prstGeom prst="roundRect">
            <a:avLst>
              <a:gd name="adj" fmla="val 4002"/>
            </a:avLst>
          </a:prstGeom>
          <a:solidFill>
            <a:schemeClr val="bg1"/>
          </a:solidFill>
          <a:ln w="28575">
            <a:solidFill>
              <a:srgbClr val="736BB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457200" lvl="0" indent="-330200">
              <a:spcBef>
                <a:spcPts val="1600"/>
              </a:spcBef>
              <a:buSzPts val="1600"/>
              <a:buAutoNum type="arabicPeriod"/>
            </a:pPr>
            <a:r>
              <a:rPr lang="en-GB" dirty="0">
                <a:solidFill>
                  <a:schemeClr val="tx1"/>
                </a:solidFill>
              </a:rPr>
              <a:t>Decorate one sheet of paper.</a:t>
            </a:r>
          </a:p>
          <a:p>
            <a:pPr marL="457200" lvl="0" indent="-330200">
              <a:buSzPts val="1600"/>
              <a:buAutoNum type="arabicPeriod"/>
            </a:pPr>
            <a:r>
              <a:rPr lang="en-GB" dirty="0">
                <a:solidFill>
                  <a:schemeClr val="tx1"/>
                </a:solidFill>
              </a:rPr>
              <a:t>Carefully, fold the paper in half and place it in the poly pocket. </a:t>
            </a:r>
            <a:br>
              <a:rPr lang="en-GB" dirty="0">
                <a:solidFill>
                  <a:schemeClr val="tx1"/>
                </a:solidFill>
              </a:rPr>
            </a:br>
            <a:br>
              <a:rPr lang="en-GB" dirty="0">
                <a:solidFill>
                  <a:schemeClr val="tx1"/>
                </a:solidFill>
              </a:rPr>
            </a:br>
            <a:endParaRPr lang="en-GB" dirty="0">
              <a:solidFill>
                <a:schemeClr val="tx1"/>
              </a:solidFill>
            </a:endParaRPr>
          </a:p>
          <a:p>
            <a:pPr marL="457200" lvl="0" indent="-330200">
              <a:buSzPts val="1600"/>
              <a:buAutoNum type="arabicPeriod"/>
            </a:pPr>
            <a:r>
              <a:rPr lang="en-GB" dirty="0">
                <a:solidFill>
                  <a:schemeClr val="tx1"/>
                </a:solidFill>
              </a:rPr>
              <a:t>Next, fold the poly pocket in half.  </a:t>
            </a:r>
          </a:p>
          <a:p>
            <a:pPr marL="457200" lvl="0" indent="-330200">
              <a:buSzPts val="1600"/>
              <a:buAutoNum type="arabicPeriod"/>
            </a:pPr>
            <a:r>
              <a:rPr lang="en-GB" dirty="0">
                <a:solidFill>
                  <a:schemeClr val="tx1"/>
                </a:solidFill>
              </a:rPr>
              <a:t>Use sticky tape to stick the straw along the inside of the fold.</a:t>
            </a:r>
          </a:p>
          <a:p>
            <a:pPr marL="457200" lvl="0" indent="-330200">
              <a:buSzPts val="1600"/>
              <a:buAutoNum type="arabicPeriod"/>
            </a:pPr>
            <a:r>
              <a:rPr lang="en-GB" dirty="0">
                <a:solidFill>
                  <a:schemeClr val="tx1"/>
                </a:solidFill>
              </a:rPr>
              <a:t>Stick your folded poly pocket onto the paper.</a:t>
            </a:r>
          </a:p>
          <a:p>
            <a:pPr marL="457200" lvl="0" indent="-330200">
              <a:buSzPts val="1600"/>
              <a:buAutoNum type="arabicPeriod"/>
            </a:pPr>
            <a:r>
              <a:rPr lang="en-GB" dirty="0">
                <a:solidFill>
                  <a:schemeClr val="tx1"/>
                </a:solidFill>
              </a:rPr>
              <a:t>Place your elf in the tent.</a:t>
            </a:r>
          </a:p>
        </p:txBody>
      </p:sp>
      <p:sp>
        <p:nvSpPr>
          <p:cNvPr id="2" name="TextBox 1">
            <a:extLst>
              <a:ext uri="{FF2B5EF4-FFF2-40B4-BE49-F238E27FC236}">
                <a16:creationId xmlns:a16="http://schemas.microsoft.com/office/drawing/2014/main" id="{8EC69C73-8C83-2A48-9E7B-1818FFAA5796}"/>
              </a:ext>
            </a:extLst>
          </p:cNvPr>
          <p:cNvSpPr txBox="1"/>
          <p:nvPr/>
        </p:nvSpPr>
        <p:spPr>
          <a:xfrm>
            <a:off x="1459523" y="2719968"/>
            <a:ext cx="5308973" cy="369332"/>
          </a:xfrm>
          <a:prstGeom prst="rect">
            <a:avLst/>
          </a:prstGeom>
          <a:noFill/>
        </p:spPr>
        <p:txBody>
          <a:bodyPr wrap="square" rtlCol="0">
            <a:spAutoFit/>
          </a:bodyPr>
          <a:lstStyle/>
          <a:p>
            <a:r>
              <a:rPr lang="en-GB" dirty="0">
                <a:solidFill>
                  <a:srgbClr val="62469C"/>
                </a:solidFill>
              </a:rPr>
              <a:t>Why is the paper being placed in the poly pocket?</a:t>
            </a:r>
          </a:p>
        </p:txBody>
      </p:sp>
      <p:pic>
        <p:nvPicPr>
          <p:cNvPr id="6" name="Picture 5" descr="A picture containing computer, computer, monitor, sitting&#10;&#10;Description automatically generated">
            <a:extLst>
              <a:ext uri="{FF2B5EF4-FFF2-40B4-BE49-F238E27FC236}">
                <a16:creationId xmlns:a16="http://schemas.microsoft.com/office/drawing/2014/main" id="{332FE97C-174F-984B-B21A-6B38D044C5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3024" y="4957264"/>
            <a:ext cx="2024660" cy="1143439"/>
          </a:xfrm>
          <a:prstGeom prst="rect">
            <a:avLst/>
          </a:prstGeom>
        </p:spPr>
      </p:pic>
      <p:pic>
        <p:nvPicPr>
          <p:cNvPr id="10" name="Picture 9" descr="A picture containing object, clock, monitor, screen&#10;&#10;Description automatically generated">
            <a:extLst>
              <a:ext uri="{FF2B5EF4-FFF2-40B4-BE49-F238E27FC236}">
                <a16:creationId xmlns:a16="http://schemas.microsoft.com/office/drawing/2014/main" id="{522605FC-14DD-1944-AC46-B30D0233C5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43883" y="4649378"/>
            <a:ext cx="3056234" cy="1372972"/>
          </a:xfrm>
          <a:prstGeom prst="rect">
            <a:avLst/>
          </a:prstGeom>
        </p:spPr>
      </p:pic>
      <p:pic>
        <p:nvPicPr>
          <p:cNvPr id="20" name="Picture 19" descr="A picture containing computer, computer, sitting, room&#10;&#10;Description automatically generated">
            <a:extLst>
              <a:ext uri="{FF2B5EF4-FFF2-40B4-BE49-F238E27FC236}">
                <a16:creationId xmlns:a16="http://schemas.microsoft.com/office/drawing/2014/main" id="{DC3F27CC-9405-DC4C-B0A5-F12629F634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26316" y="4913615"/>
            <a:ext cx="2024660" cy="1125031"/>
          </a:xfrm>
          <a:prstGeom prst="rect">
            <a:avLst/>
          </a:prstGeom>
        </p:spPr>
      </p:pic>
    </p:spTree>
    <p:extLst>
      <p:ext uri="{BB962C8B-B14F-4D97-AF65-F5344CB8AC3E}">
        <p14:creationId xmlns:p14="http://schemas.microsoft.com/office/powerpoint/2010/main" val="140145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21">
                                            <p:txEl>
                                              <p:pRg st="1" end="1"/>
                                            </p:txEl>
                                          </p:spTgt>
                                        </p:tgtEl>
                                        <p:attrNameLst>
                                          <p:attrName>style.visibility</p:attrName>
                                        </p:attrNameLst>
                                      </p:cBhvr>
                                      <p:to>
                                        <p:strVal val="visible"/>
                                      </p:to>
                                    </p:set>
                                    <p:animEffect transition="in" filter="fade">
                                      <p:cBhvr>
                                        <p:cTn id="31" dur="500"/>
                                        <p:tgtEl>
                                          <p:spTgt spid="21">
                                            <p:txEl>
                                              <p:pRg st="1" end="1"/>
                                            </p:txEl>
                                          </p:spTgt>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21">
                                            <p:txEl>
                                              <p:pRg st="2" end="2"/>
                                            </p:txEl>
                                          </p:spTgt>
                                        </p:tgtEl>
                                        <p:attrNameLst>
                                          <p:attrName>style.visibility</p:attrName>
                                        </p:attrNameLst>
                                      </p:cBhvr>
                                      <p:to>
                                        <p:strVal val="visible"/>
                                      </p:to>
                                    </p:set>
                                    <p:animEffect transition="in" filter="fade">
                                      <p:cBhvr>
                                        <p:cTn id="44" dur="500"/>
                                        <p:tgtEl>
                                          <p:spTgt spid="21">
                                            <p:txEl>
                                              <p:pRg st="2" end="2"/>
                                            </p:txEl>
                                          </p:spTgt>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21">
                                            <p:txEl>
                                              <p:pRg st="3" end="3"/>
                                            </p:txEl>
                                          </p:spTgt>
                                        </p:tgtEl>
                                        <p:attrNameLst>
                                          <p:attrName>style.visibility</p:attrName>
                                        </p:attrNameLst>
                                      </p:cBhvr>
                                      <p:to>
                                        <p:strVal val="visible"/>
                                      </p:to>
                                    </p:set>
                                    <p:animEffect transition="in" filter="fade">
                                      <p:cBhvr>
                                        <p:cTn id="48" dur="500"/>
                                        <p:tgtEl>
                                          <p:spTgt spid="21">
                                            <p:txEl>
                                              <p:pRg st="3" end="3"/>
                                            </p:txEl>
                                          </p:spTgt>
                                        </p:tgtEl>
                                      </p:cBhvr>
                                    </p:animEffect>
                                  </p:childTnLst>
                                </p:cTn>
                              </p:par>
                            </p:childTnLst>
                          </p:cTn>
                        </p:par>
                        <p:par>
                          <p:cTn id="49" fill="hold">
                            <p:stCondLst>
                              <p:cond delay="1500"/>
                            </p:stCondLst>
                            <p:childTnLst>
                              <p:par>
                                <p:cTn id="50" presetID="10" presetClass="entr" presetSubtype="0" fill="hold" nodeType="afterEffect">
                                  <p:stCondLst>
                                    <p:cond delay="0"/>
                                  </p:stCondLst>
                                  <p:childTnLst>
                                    <p:set>
                                      <p:cBhvr>
                                        <p:cTn id="51" dur="1" fill="hold">
                                          <p:stCondLst>
                                            <p:cond delay="0"/>
                                          </p:stCondLst>
                                        </p:cTn>
                                        <p:tgtEl>
                                          <p:spTgt spid="21">
                                            <p:txEl>
                                              <p:pRg st="4" end="4"/>
                                            </p:txEl>
                                          </p:spTgt>
                                        </p:tgtEl>
                                        <p:attrNameLst>
                                          <p:attrName>style.visibility</p:attrName>
                                        </p:attrNameLst>
                                      </p:cBhvr>
                                      <p:to>
                                        <p:strVal val="visible"/>
                                      </p:to>
                                    </p:set>
                                    <p:animEffect transition="in" filter="fade">
                                      <p:cBhvr>
                                        <p:cTn id="52" dur="500"/>
                                        <p:tgtEl>
                                          <p:spTgt spid="21">
                                            <p:txEl>
                                              <p:pRg st="4" end="4"/>
                                            </p:txEl>
                                          </p:spTgt>
                                        </p:tgtEl>
                                      </p:cBhvr>
                                    </p:animEffect>
                                  </p:childTnLst>
                                </p:cTn>
                              </p:par>
                            </p:childTnLst>
                          </p:cTn>
                        </p:par>
                        <p:par>
                          <p:cTn id="53" fill="hold">
                            <p:stCondLst>
                              <p:cond delay="2000"/>
                            </p:stCondLst>
                            <p:childTnLst>
                              <p:par>
                                <p:cTn id="54" presetID="10" presetClass="entr" presetSubtype="0"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par>
                          <p:cTn id="57" fill="hold">
                            <p:stCondLst>
                              <p:cond delay="2500"/>
                            </p:stCondLst>
                            <p:childTnLst>
                              <p:par>
                                <p:cTn id="58" presetID="10" presetClass="entr" presetSubtype="0" fill="hold"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500"/>
                                        <p:tgtEl>
                                          <p:spTgt spid="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21"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hought Bubble: Cloud 8">
            <a:extLst>
              <a:ext uri="{FF2B5EF4-FFF2-40B4-BE49-F238E27FC236}">
                <a16:creationId xmlns:a16="http://schemas.microsoft.com/office/drawing/2014/main" id="{635231B7-1A2B-7B4F-B3F3-BCAF8E3F27A9}"/>
              </a:ext>
            </a:extLst>
          </p:cNvPr>
          <p:cNvSpPr/>
          <p:nvPr/>
        </p:nvSpPr>
        <p:spPr>
          <a:xfrm>
            <a:off x="5521246" y="4002854"/>
            <a:ext cx="3076214" cy="2338849"/>
          </a:xfrm>
          <a:prstGeom prst="cloudCallout">
            <a:avLst>
              <a:gd name="adj1" fmla="val -63164"/>
              <a:gd name="adj2" fmla="val -100790"/>
            </a:avLst>
          </a:prstGeom>
          <a:solidFill>
            <a:srgbClr val="736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algn="ctr">
              <a:spcBef>
                <a:spcPts val="1600"/>
              </a:spcBef>
            </a:pPr>
            <a:endParaRPr lang="en-GB" dirty="0">
              <a:solidFill>
                <a:schemeClr val="bg1"/>
              </a:solidFill>
            </a:endParaRPr>
          </a:p>
        </p:txBody>
      </p:sp>
      <p:sp>
        <p:nvSpPr>
          <p:cNvPr id="3" name="Rectangle 2"/>
          <p:cNvSpPr/>
          <p:nvPr/>
        </p:nvSpPr>
        <p:spPr>
          <a:xfrm>
            <a:off x="1459523" y="757297"/>
            <a:ext cx="7229646" cy="732848"/>
          </a:xfrm>
          <a:prstGeom prst="rect">
            <a:avLst/>
          </a:prstGeom>
          <a:solidFill>
            <a:srgbClr val="736B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28000" tIns="180000" rIns="108000" bIns="180000" rtlCol="0" anchor="ctr">
            <a:spAutoFit/>
          </a:bodyPr>
          <a:lstStyle/>
          <a:p>
            <a:endParaRPr lang="en-GB" sz="2400" b="1" dirty="0"/>
          </a:p>
        </p:txBody>
      </p:sp>
      <p:sp>
        <p:nvSpPr>
          <p:cNvPr id="5" name="Rectangle 4"/>
          <p:cNvSpPr/>
          <p:nvPr/>
        </p:nvSpPr>
        <p:spPr>
          <a:xfrm>
            <a:off x="1805354" y="966326"/>
            <a:ext cx="6953761" cy="307777"/>
          </a:xfrm>
          <a:prstGeom prst="rect">
            <a:avLst/>
          </a:prstGeom>
        </p:spPr>
        <p:txBody>
          <a:bodyPr wrap="square" lIns="0" tIns="0" rIns="0" bIns="0">
            <a:spAutoFit/>
          </a:bodyPr>
          <a:lstStyle/>
          <a:p>
            <a:r>
              <a:rPr lang="en-GB" sz="2000" b="1" dirty="0">
                <a:solidFill>
                  <a:schemeClr val="bg1"/>
                </a:solidFill>
              </a:rPr>
              <a:t>Something to Think About</a:t>
            </a:r>
          </a:p>
        </p:txBody>
      </p:sp>
      <p:pic>
        <p:nvPicPr>
          <p:cNvPr id="12" name="Picture 11">
            <a:extLst>
              <a:ext uri="{FF2B5EF4-FFF2-40B4-BE49-F238E27FC236}">
                <a16:creationId xmlns:a16="http://schemas.microsoft.com/office/drawing/2014/main" id="{B34558E8-E9F0-4F46-AB74-7F11283A78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5261" y="507239"/>
            <a:ext cx="1216957" cy="1203881"/>
          </a:xfrm>
          <a:prstGeom prst="rect">
            <a:avLst/>
          </a:prstGeom>
        </p:spPr>
      </p:pic>
      <p:sp>
        <p:nvSpPr>
          <p:cNvPr id="7" name="Thought Bubble: Cloud 6">
            <a:extLst>
              <a:ext uri="{FF2B5EF4-FFF2-40B4-BE49-F238E27FC236}">
                <a16:creationId xmlns:a16="http://schemas.microsoft.com/office/drawing/2014/main" id="{EB438207-5A19-4F81-8908-6F844311EB90}"/>
              </a:ext>
            </a:extLst>
          </p:cNvPr>
          <p:cNvSpPr/>
          <p:nvPr/>
        </p:nvSpPr>
        <p:spPr>
          <a:xfrm>
            <a:off x="755651" y="1580064"/>
            <a:ext cx="2873260" cy="1617216"/>
          </a:xfrm>
          <a:prstGeom prst="cloudCallout">
            <a:avLst>
              <a:gd name="adj1" fmla="val 73041"/>
              <a:gd name="adj2" fmla="val -17021"/>
            </a:avLst>
          </a:prstGeom>
          <a:solidFill>
            <a:srgbClr val="736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What could you use to block the open ends of the shelter?</a:t>
            </a:r>
          </a:p>
        </p:txBody>
      </p:sp>
      <p:sp>
        <p:nvSpPr>
          <p:cNvPr id="8" name="Thought Bubble: Cloud 7">
            <a:extLst>
              <a:ext uri="{FF2B5EF4-FFF2-40B4-BE49-F238E27FC236}">
                <a16:creationId xmlns:a16="http://schemas.microsoft.com/office/drawing/2014/main" id="{E8BE5A57-0D16-433A-BB3E-BFB65F67BA4C}"/>
              </a:ext>
            </a:extLst>
          </p:cNvPr>
          <p:cNvSpPr/>
          <p:nvPr/>
        </p:nvSpPr>
        <p:spPr>
          <a:xfrm>
            <a:off x="755651" y="4168588"/>
            <a:ext cx="2969942" cy="1952223"/>
          </a:xfrm>
          <a:prstGeom prst="cloudCallout">
            <a:avLst>
              <a:gd name="adj1" fmla="val 63701"/>
              <a:gd name="adj2" fmla="val -130106"/>
            </a:avLst>
          </a:prstGeom>
          <a:solidFill>
            <a:srgbClr val="736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a:spcBef>
                <a:spcPts val="1600"/>
              </a:spcBef>
            </a:pPr>
            <a:endParaRPr lang="en-GB" dirty="0">
              <a:solidFill>
                <a:schemeClr val="dk1"/>
              </a:solidFill>
            </a:endParaRPr>
          </a:p>
        </p:txBody>
      </p:sp>
      <p:sp>
        <p:nvSpPr>
          <p:cNvPr id="9" name="Thought Bubble: Cloud 8">
            <a:extLst>
              <a:ext uri="{FF2B5EF4-FFF2-40B4-BE49-F238E27FC236}">
                <a16:creationId xmlns:a16="http://schemas.microsoft.com/office/drawing/2014/main" id="{914F64A0-068E-4F8A-9564-64465CAC42C1}"/>
              </a:ext>
            </a:extLst>
          </p:cNvPr>
          <p:cNvSpPr/>
          <p:nvPr/>
        </p:nvSpPr>
        <p:spPr>
          <a:xfrm>
            <a:off x="5682901" y="1829740"/>
            <a:ext cx="3006268" cy="2043014"/>
          </a:xfrm>
          <a:prstGeom prst="cloudCallout">
            <a:avLst>
              <a:gd name="adj1" fmla="val -69686"/>
              <a:gd name="adj2" fmla="val -36762"/>
            </a:avLst>
          </a:prstGeom>
          <a:solidFill>
            <a:srgbClr val="736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algn="ctr">
              <a:spcBef>
                <a:spcPts val="1600"/>
              </a:spcBef>
            </a:pPr>
            <a:endParaRPr lang="en-GB" dirty="0">
              <a:solidFill>
                <a:schemeClr val="bg1"/>
              </a:solidFill>
            </a:endParaRPr>
          </a:p>
        </p:txBody>
      </p:sp>
      <p:pic>
        <p:nvPicPr>
          <p:cNvPr id="11" name="Picture 10">
            <a:extLst>
              <a:ext uri="{FF2B5EF4-FFF2-40B4-BE49-F238E27FC236}">
                <a16:creationId xmlns:a16="http://schemas.microsoft.com/office/drawing/2014/main" id="{A54FBAD6-C65D-44B5-9BD7-CA02DB2CE7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60802" y="1829739"/>
            <a:ext cx="1520262" cy="4263086"/>
          </a:xfrm>
          <a:prstGeom prst="rect">
            <a:avLst/>
          </a:prstGeom>
        </p:spPr>
      </p:pic>
      <p:sp>
        <p:nvSpPr>
          <p:cNvPr id="2" name="TextBox 1">
            <a:extLst>
              <a:ext uri="{FF2B5EF4-FFF2-40B4-BE49-F238E27FC236}">
                <a16:creationId xmlns:a16="http://schemas.microsoft.com/office/drawing/2014/main" id="{598789DA-E1CD-AA47-9F7A-07668BEADAEF}"/>
              </a:ext>
            </a:extLst>
          </p:cNvPr>
          <p:cNvSpPr txBox="1"/>
          <p:nvPr/>
        </p:nvSpPr>
        <p:spPr>
          <a:xfrm>
            <a:off x="5922011" y="2364117"/>
            <a:ext cx="2528047" cy="1200329"/>
          </a:xfrm>
          <a:prstGeom prst="rect">
            <a:avLst/>
          </a:prstGeom>
          <a:noFill/>
        </p:spPr>
        <p:txBody>
          <a:bodyPr wrap="square" rtlCol="0">
            <a:spAutoFit/>
          </a:bodyPr>
          <a:lstStyle/>
          <a:p>
            <a:pPr algn="ctr"/>
            <a:r>
              <a:rPr lang="en-GB" dirty="0">
                <a:solidFill>
                  <a:schemeClr val="bg1"/>
                </a:solidFill>
              </a:rPr>
              <a:t>What would happen if you folded the paper a different way?</a:t>
            </a:r>
          </a:p>
          <a:p>
            <a:pPr algn="ctr"/>
            <a:endParaRPr lang="en-US" dirty="0">
              <a:solidFill>
                <a:schemeClr val="bg1"/>
              </a:solidFill>
            </a:endParaRPr>
          </a:p>
        </p:txBody>
      </p:sp>
      <p:sp>
        <p:nvSpPr>
          <p:cNvPr id="4" name="TextBox 3">
            <a:extLst>
              <a:ext uri="{FF2B5EF4-FFF2-40B4-BE49-F238E27FC236}">
                <a16:creationId xmlns:a16="http://schemas.microsoft.com/office/drawing/2014/main" id="{F94CF43E-FEE9-384F-BE5B-5A742A6E4AE9}"/>
              </a:ext>
            </a:extLst>
          </p:cNvPr>
          <p:cNvSpPr txBox="1"/>
          <p:nvPr/>
        </p:nvSpPr>
        <p:spPr>
          <a:xfrm>
            <a:off x="1073344" y="4433615"/>
            <a:ext cx="2334556" cy="1477328"/>
          </a:xfrm>
          <a:prstGeom prst="rect">
            <a:avLst/>
          </a:prstGeom>
          <a:noFill/>
        </p:spPr>
        <p:txBody>
          <a:bodyPr wrap="square" rtlCol="0">
            <a:spAutoFit/>
          </a:bodyPr>
          <a:lstStyle/>
          <a:p>
            <a:pPr algn="ctr"/>
            <a:r>
              <a:rPr lang="en-GB" dirty="0">
                <a:solidFill>
                  <a:schemeClr val="bg1"/>
                </a:solidFill>
              </a:rPr>
              <a:t>Is there a way to make the base of the shelter more comfortable for </a:t>
            </a:r>
            <a:br>
              <a:rPr lang="en-GB" dirty="0">
                <a:solidFill>
                  <a:schemeClr val="bg1"/>
                </a:solidFill>
              </a:rPr>
            </a:br>
            <a:r>
              <a:rPr lang="en-GB" dirty="0">
                <a:solidFill>
                  <a:schemeClr val="bg1"/>
                </a:solidFill>
              </a:rPr>
              <a:t>the elf?</a:t>
            </a:r>
          </a:p>
        </p:txBody>
      </p:sp>
      <p:sp>
        <p:nvSpPr>
          <p:cNvPr id="6" name="TextBox 5">
            <a:extLst>
              <a:ext uri="{FF2B5EF4-FFF2-40B4-BE49-F238E27FC236}">
                <a16:creationId xmlns:a16="http://schemas.microsoft.com/office/drawing/2014/main" id="{BC88D8F8-0B72-D549-8D9E-A14FD84F03D4}"/>
              </a:ext>
            </a:extLst>
          </p:cNvPr>
          <p:cNvSpPr txBox="1"/>
          <p:nvPr/>
        </p:nvSpPr>
        <p:spPr>
          <a:xfrm>
            <a:off x="6010482" y="4395975"/>
            <a:ext cx="2097741" cy="1477328"/>
          </a:xfrm>
          <a:prstGeom prst="rect">
            <a:avLst/>
          </a:prstGeom>
          <a:noFill/>
        </p:spPr>
        <p:txBody>
          <a:bodyPr wrap="square" rtlCol="0">
            <a:spAutoFit/>
          </a:bodyPr>
          <a:lstStyle/>
          <a:p>
            <a:pPr algn="ctr"/>
            <a:r>
              <a:rPr lang="en-GB" dirty="0">
                <a:solidFill>
                  <a:schemeClr val="bg1"/>
                </a:solidFill>
              </a:rPr>
              <a:t>Is there another way to make the paper waterproof or could you use another material?</a:t>
            </a:r>
          </a:p>
        </p:txBody>
      </p:sp>
    </p:spTree>
    <p:extLst>
      <p:ext uri="{BB962C8B-B14F-4D97-AF65-F5344CB8AC3E}">
        <p14:creationId xmlns:p14="http://schemas.microsoft.com/office/powerpoint/2010/main" val="191837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right)">
                                      <p:cBhvr>
                                        <p:cTn id="19" dur="500"/>
                                        <p:tgtEl>
                                          <p:spTgt spid="7"/>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5" grpId="0"/>
      <p:bldP spid="7" grpId="0" animBg="1"/>
      <p:bldP spid="7" grpId="1" animBg="1"/>
      <p:bldP spid="8" grpId="0" animBg="1"/>
      <p:bldP spid="9" grpId="0" animBg="1"/>
      <p:bldP spid="2" grpId="0"/>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2597457" y="2914189"/>
            <a:ext cx="3927233" cy="994306"/>
          </a:xfrm>
        </p:spPr>
        <p:txBody>
          <a:bodyPr/>
          <a:lstStyle/>
          <a:p>
            <a:pPr algn="ctr"/>
            <a:r>
              <a:rPr lang="en-GB" sz="3600" dirty="0">
                <a:solidFill>
                  <a:srgbClr val="00689E"/>
                </a:solidFill>
                <a:latin typeface="+mn-lt"/>
              </a:rPr>
              <a:t>The STEAM Design Cycle</a:t>
            </a:r>
          </a:p>
        </p:txBody>
      </p:sp>
      <p:pic>
        <p:nvPicPr>
          <p:cNvPr id="2" name="Picture 1">
            <a:hlinkClick r:id="rId2" action="ppaction://hlinksldjump"/>
            <a:extLst>
              <a:ext uri="{FF2B5EF4-FFF2-40B4-BE49-F238E27FC236}">
                <a16:creationId xmlns:a16="http://schemas.microsoft.com/office/drawing/2014/main" id="{3D3CA828-3C72-4F10-A07F-70F8E7280E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86472" y="821765"/>
            <a:ext cx="1588513" cy="1570890"/>
          </a:xfrm>
          <a:prstGeom prst="rect">
            <a:avLst/>
          </a:prstGeom>
        </p:spPr>
      </p:pic>
      <p:pic>
        <p:nvPicPr>
          <p:cNvPr id="4" name="Picture 3">
            <a:hlinkClick r:id="rId4" action="ppaction://hlinksldjump"/>
            <a:extLst>
              <a:ext uri="{FF2B5EF4-FFF2-40B4-BE49-F238E27FC236}">
                <a16:creationId xmlns:a16="http://schemas.microsoft.com/office/drawing/2014/main" id="{818B0521-258A-4395-B97E-1110436DEF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17875" y="4224778"/>
            <a:ext cx="1585618" cy="1570890"/>
          </a:xfrm>
          <a:prstGeom prst="rect">
            <a:avLst/>
          </a:prstGeom>
        </p:spPr>
      </p:pic>
      <p:pic>
        <p:nvPicPr>
          <p:cNvPr id="10" name="Picture 9">
            <a:hlinkClick r:id="rId6" action="ppaction://hlinksldjump"/>
            <a:extLst>
              <a:ext uri="{FF2B5EF4-FFF2-40B4-BE49-F238E27FC236}">
                <a16:creationId xmlns:a16="http://schemas.microsoft.com/office/drawing/2014/main" id="{174AD724-F18C-4683-9517-A02342BB05A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95466" y="1651640"/>
            <a:ext cx="1558704" cy="1570890"/>
          </a:xfrm>
          <a:prstGeom prst="rect">
            <a:avLst/>
          </a:prstGeom>
        </p:spPr>
      </p:pic>
      <p:pic>
        <p:nvPicPr>
          <p:cNvPr id="12" name="Picture 11">
            <a:hlinkClick r:id="rId8" action="ppaction://hlinksldjump"/>
            <a:extLst>
              <a:ext uri="{FF2B5EF4-FFF2-40B4-BE49-F238E27FC236}">
                <a16:creationId xmlns:a16="http://schemas.microsoft.com/office/drawing/2014/main" id="{AC148DC3-7430-4322-90EA-9A628CE6435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84558" y="3672370"/>
            <a:ext cx="1593243" cy="1570891"/>
          </a:xfrm>
          <a:prstGeom prst="rect">
            <a:avLst/>
          </a:prstGeom>
        </p:spPr>
      </p:pic>
      <p:pic>
        <p:nvPicPr>
          <p:cNvPr id="14" name="Picture 13">
            <a:hlinkClick r:id="rId10" action="ppaction://hlinksldjump"/>
            <a:extLst>
              <a:ext uri="{FF2B5EF4-FFF2-40B4-BE49-F238E27FC236}">
                <a16:creationId xmlns:a16="http://schemas.microsoft.com/office/drawing/2014/main" id="{DE5669A9-FFCF-4C76-83CF-3B1DA52FDEB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648493" y="1546765"/>
            <a:ext cx="1550189" cy="1570890"/>
          </a:xfrm>
          <a:prstGeom prst="rect">
            <a:avLst/>
          </a:prstGeom>
        </p:spPr>
      </p:pic>
      <p:pic>
        <p:nvPicPr>
          <p:cNvPr id="20" name="Picture 19">
            <a:hlinkClick r:id="rId12" action="ppaction://hlinksldjump"/>
            <a:extLst>
              <a:ext uri="{FF2B5EF4-FFF2-40B4-BE49-F238E27FC236}">
                <a16:creationId xmlns:a16="http://schemas.microsoft.com/office/drawing/2014/main" id="{20070230-92FD-49EC-B127-3B6F7581FE2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867104" y="3702377"/>
            <a:ext cx="1604660" cy="1570890"/>
          </a:xfrm>
          <a:prstGeom prst="rect">
            <a:avLst/>
          </a:prstGeom>
        </p:spPr>
      </p:pic>
      <p:sp>
        <p:nvSpPr>
          <p:cNvPr id="27" name="Arrow: Right 26">
            <a:extLst>
              <a:ext uri="{FF2B5EF4-FFF2-40B4-BE49-F238E27FC236}">
                <a16:creationId xmlns:a16="http://schemas.microsoft.com/office/drawing/2014/main" id="{EEDA2D3A-7A31-4B84-8AF1-F7F7A959FE6A}"/>
              </a:ext>
            </a:extLst>
          </p:cNvPr>
          <p:cNvSpPr/>
          <p:nvPr/>
        </p:nvSpPr>
        <p:spPr>
          <a:xfrm rot="5400000">
            <a:off x="6289596" y="3206903"/>
            <a:ext cx="502055" cy="339089"/>
          </a:xfrm>
          <a:prstGeom prst="rightArrow">
            <a:avLst/>
          </a:prstGeom>
          <a:solidFill>
            <a:srgbClr val="00689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Arrow: Right 18">
            <a:extLst>
              <a:ext uri="{FF2B5EF4-FFF2-40B4-BE49-F238E27FC236}">
                <a16:creationId xmlns:a16="http://schemas.microsoft.com/office/drawing/2014/main" id="{83747817-874A-48A4-8560-84915A855C47}"/>
              </a:ext>
            </a:extLst>
          </p:cNvPr>
          <p:cNvSpPr/>
          <p:nvPr/>
        </p:nvSpPr>
        <p:spPr>
          <a:xfrm rot="9100808">
            <a:off x="5424804" y="4840679"/>
            <a:ext cx="479732" cy="339089"/>
          </a:xfrm>
          <a:prstGeom prst="rightArrow">
            <a:avLst/>
          </a:prstGeom>
          <a:solidFill>
            <a:srgbClr val="00689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Arrow: Right 21">
            <a:extLst>
              <a:ext uri="{FF2B5EF4-FFF2-40B4-BE49-F238E27FC236}">
                <a16:creationId xmlns:a16="http://schemas.microsoft.com/office/drawing/2014/main" id="{1E13F984-6125-409D-B431-BF6E8E116D72}"/>
              </a:ext>
            </a:extLst>
          </p:cNvPr>
          <p:cNvSpPr/>
          <p:nvPr/>
        </p:nvSpPr>
        <p:spPr>
          <a:xfrm rot="12770613">
            <a:off x="3309910" y="5001499"/>
            <a:ext cx="508253" cy="339089"/>
          </a:xfrm>
          <a:prstGeom prst="rightArrow">
            <a:avLst/>
          </a:prstGeom>
          <a:solidFill>
            <a:srgbClr val="00689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23">
            <a:extLst>
              <a:ext uri="{FF2B5EF4-FFF2-40B4-BE49-F238E27FC236}">
                <a16:creationId xmlns:a16="http://schemas.microsoft.com/office/drawing/2014/main" id="{2A90EFF2-E34F-46D2-BD46-5C16A1A81A70}"/>
              </a:ext>
            </a:extLst>
          </p:cNvPr>
          <p:cNvSpPr/>
          <p:nvPr/>
        </p:nvSpPr>
        <p:spPr>
          <a:xfrm rot="16200000">
            <a:off x="2505396" y="3249701"/>
            <a:ext cx="454665" cy="339089"/>
          </a:xfrm>
          <a:prstGeom prst="rightArrow">
            <a:avLst/>
          </a:prstGeom>
          <a:solidFill>
            <a:srgbClr val="00689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Arrow: Right 24">
            <a:extLst>
              <a:ext uri="{FF2B5EF4-FFF2-40B4-BE49-F238E27FC236}">
                <a16:creationId xmlns:a16="http://schemas.microsoft.com/office/drawing/2014/main" id="{7F642DCC-24CF-404E-BC11-A63C2215020B}"/>
              </a:ext>
            </a:extLst>
          </p:cNvPr>
          <p:cNvSpPr/>
          <p:nvPr/>
        </p:nvSpPr>
        <p:spPr>
          <a:xfrm rot="19600206">
            <a:off x="3370376" y="1877934"/>
            <a:ext cx="514149" cy="339089"/>
          </a:xfrm>
          <a:prstGeom prst="rightArrow">
            <a:avLst/>
          </a:prstGeom>
          <a:solidFill>
            <a:srgbClr val="00689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Arrow: Right 25">
            <a:extLst>
              <a:ext uri="{FF2B5EF4-FFF2-40B4-BE49-F238E27FC236}">
                <a16:creationId xmlns:a16="http://schemas.microsoft.com/office/drawing/2014/main" id="{16094A9B-C262-4D56-A496-F8CFBC90A268}"/>
              </a:ext>
            </a:extLst>
          </p:cNvPr>
          <p:cNvSpPr/>
          <p:nvPr/>
        </p:nvSpPr>
        <p:spPr>
          <a:xfrm rot="1887847">
            <a:off x="5330309" y="1710058"/>
            <a:ext cx="451234" cy="339089"/>
          </a:xfrm>
          <a:prstGeom prst="rightArrow">
            <a:avLst/>
          </a:prstGeom>
          <a:solidFill>
            <a:srgbClr val="00689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Arrow: Right 15">
            <a:extLst>
              <a:ext uri="{FF2B5EF4-FFF2-40B4-BE49-F238E27FC236}">
                <a16:creationId xmlns:a16="http://schemas.microsoft.com/office/drawing/2014/main" id="{C4878DE4-D490-42D8-A873-1B4690FF0308}"/>
              </a:ext>
            </a:extLst>
          </p:cNvPr>
          <p:cNvSpPr/>
          <p:nvPr/>
        </p:nvSpPr>
        <p:spPr>
          <a:xfrm rot="5400000">
            <a:off x="2166307" y="3249702"/>
            <a:ext cx="454665" cy="339089"/>
          </a:xfrm>
          <a:prstGeom prst="rightArrow">
            <a:avLst/>
          </a:prstGeom>
          <a:solidFill>
            <a:srgbClr val="00689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017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nodeType="clickEffect">
                                  <p:stCondLst>
                                    <p:cond delay="0"/>
                                  </p:stCondLst>
                                  <p:endCondLst>
                                    <p:cond evt="onNext" delay="0">
                                      <p:tgtEl>
                                        <p:sldTgt/>
                                      </p:tgtEl>
                                    </p:cond>
                                  </p:endCondLst>
                                  <p:childTnLst>
                                    <p:animEffect transition="out" filter="fade">
                                      <p:cBhvr>
                                        <p:cTn id="6" dur="1000" tmFilter="0, 0; .2, .5; .8, .5; 1, 0"/>
                                        <p:tgtEl>
                                          <p:spTgt spid="12"/>
                                        </p:tgtEl>
                                      </p:cBhvr>
                                    </p:animEffect>
                                    <p:animScale>
                                      <p:cBhvr>
                                        <p:cTn id="7" dur="50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3D56A43-5109-4ED0-A960-0711698C5A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5730" y="1823484"/>
            <a:ext cx="1520262" cy="4263086"/>
          </a:xfrm>
          <a:prstGeom prst="rect">
            <a:avLst/>
          </a:prstGeom>
        </p:spPr>
      </p:pic>
      <p:sp>
        <p:nvSpPr>
          <p:cNvPr id="3" name="Rectangle 2"/>
          <p:cNvSpPr/>
          <p:nvPr/>
        </p:nvSpPr>
        <p:spPr>
          <a:xfrm>
            <a:off x="1459522" y="757297"/>
            <a:ext cx="7229647" cy="732848"/>
          </a:xfrm>
          <a:prstGeom prst="rect">
            <a:avLst/>
          </a:prstGeom>
          <a:solidFill>
            <a:srgbClr val="C85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28000" tIns="180000" rIns="108000" bIns="180000" rtlCol="0" anchor="ctr">
            <a:spAutoFit/>
          </a:bodyPr>
          <a:lstStyle/>
          <a:p>
            <a:endParaRPr lang="en-GB" sz="2400" b="1" dirty="0"/>
          </a:p>
        </p:txBody>
      </p:sp>
      <p:sp>
        <p:nvSpPr>
          <p:cNvPr id="5" name="Rectangle 4"/>
          <p:cNvSpPr/>
          <p:nvPr/>
        </p:nvSpPr>
        <p:spPr>
          <a:xfrm>
            <a:off x="1815861" y="985221"/>
            <a:ext cx="4708623" cy="307777"/>
          </a:xfrm>
          <a:prstGeom prst="rect">
            <a:avLst/>
          </a:prstGeom>
        </p:spPr>
        <p:txBody>
          <a:bodyPr wrap="square" lIns="0" tIns="0" rIns="0" bIns="0">
            <a:spAutoFit/>
          </a:bodyPr>
          <a:lstStyle/>
          <a:p>
            <a:r>
              <a:rPr lang="en-GB" sz="2000" b="1" dirty="0">
                <a:solidFill>
                  <a:schemeClr val="bg1"/>
                </a:solidFill>
              </a:rPr>
              <a:t>Time to plan your design.</a:t>
            </a:r>
          </a:p>
        </p:txBody>
      </p:sp>
      <p:pic>
        <p:nvPicPr>
          <p:cNvPr id="4" name="Picture 3">
            <a:extLst>
              <a:ext uri="{FF2B5EF4-FFF2-40B4-BE49-F238E27FC236}">
                <a16:creationId xmlns:a16="http://schemas.microsoft.com/office/drawing/2014/main" id="{87DEB00B-6981-4ACD-BC32-1F65892025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4738" y="504501"/>
            <a:ext cx="1216956" cy="1199883"/>
          </a:xfrm>
          <a:prstGeom prst="rect">
            <a:avLst/>
          </a:prstGeom>
        </p:spPr>
      </p:pic>
      <p:sp>
        <p:nvSpPr>
          <p:cNvPr id="13" name="TextBox 12">
            <a:extLst>
              <a:ext uri="{FF2B5EF4-FFF2-40B4-BE49-F238E27FC236}">
                <a16:creationId xmlns:a16="http://schemas.microsoft.com/office/drawing/2014/main" id="{B0732632-3881-41AA-B641-6897382A2951}"/>
              </a:ext>
            </a:extLst>
          </p:cNvPr>
          <p:cNvSpPr txBox="1"/>
          <p:nvPr/>
        </p:nvSpPr>
        <p:spPr>
          <a:xfrm>
            <a:off x="2809215" y="1823484"/>
            <a:ext cx="2721913" cy="1021556"/>
          </a:xfrm>
          <a:prstGeom prst="wedgeRoundRectCallout">
            <a:avLst>
              <a:gd name="adj1" fmla="val -74010"/>
              <a:gd name="adj2" fmla="val 50076"/>
              <a:gd name="adj3" fmla="val 16667"/>
            </a:avLst>
          </a:prstGeom>
          <a:solidFill>
            <a:schemeClr val="bg1"/>
          </a:solidFill>
          <a:ln w="28575">
            <a:solidFill>
              <a:srgbClr val="C8509D"/>
            </a:solidFill>
          </a:ln>
        </p:spPr>
        <p:txBody>
          <a:bodyPr wrap="square">
            <a:spAutoFit/>
          </a:bodyPr>
          <a:lstStyle/>
          <a:p>
            <a:r>
              <a:rPr lang="en-GB" dirty="0">
                <a:latin typeface="Twinkl" pitchFamily="2" charset="77"/>
                <a:ea typeface="Roboto"/>
                <a:cs typeface="Roboto"/>
                <a:sym typeface="Roboto"/>
              </a:rPr>
              <a:t>What type of shelter will you make  to keep the elf  warm and dry?</a:t>
            </a:r>
            <a:endParaRPr lang="en-GB" dirty="0">
              <a:latin typeface="Twinkl" pitchFamily="2" charset="77"/>
            </a:endParaRPr>
          </a:p>
        </p:txBody>
      </p:sp>
      <p:pic>
        <p:nvPicPr>
          <p:cNvPr id="6" name="Picture 5">
            <a:extLst>
              <a:ext uri="{FF2B5EF4-FFF2-40B4-BE49-F238E27FC236}">
                <a16:creationId xmlns:a16="http://schemas.microsoft.com/office/drawing/2014/main" id="{D9FEDCAE-89BB-4468-8048-A24F268EBE9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396381" y="2993754"/>
            <a:ext cx="2897962" cy="2879021"/>
          </a:xfrm>
          <a:prstGeom prst="rect">
            <a:avLst/>
          </a:prstGeom>
        </p:spPr>
      </p:pic>
      <p:sp>
        <p:nvSpPr>
          <p:cNvPr id="16" name="Rectangle: Rounded Corners 15">
            <a:extLst>
              <a:ext uri="{FF2B5EF4-FFF2-40B4-BE49-F238E27FC236}">
                <a16:creationId xmlns:a16="http://schemas.microsoft.com/office/drawing/2014/main" id="{B0557713-557A-4492-BD9E-4DABD83CAAF6}"/>
              </a:ext>
            </a:extLst>
          </p:cNvPr>
          <p:cNvSpPr/>
          <p:nvPr/>
        </p:nvSpPr>
        <p:spPr>
          <a:xfrm>
            <a:off x="3129017" y="3682345"/>
            <a:ext cx="2267364" cy="1160713"/>
          </a:xfrm>
          <a:prstGeom prst="roundRect">
            <a:avLst/>
          </a:prstGeom>
          <a:solidFill>
            <a:srgbClr val="C85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Draw a diagram and make a list of what you need.</a:t>
            </a:r>
          </a:p>
        </p:txBody>
      </p:sp>
    </p:spTree>
    <p:extLst>
      <p:ext uri="{BB962C8B-B14F-4D97-AF65-F5344CB8AC3E}">
        <p14:creationId xmlns:p14="http://schemas.microsoft.com/office/powerpoint/2010/main" val="61992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3"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2597457" y="2914189"/>
            <a:ext cx="3927233" cy="994306"/>
          </a:xfrm>
        </p:spPr>
        <p:txBody>
          <a:bodyPr/>
          <a:lstStyle/>
          <a:p>
            <a:pPr algn="ctr"/>
            <a:r>
              <a:rPr lang="en-GB" sz="3600" dirty="0">
                <a:solidFill>
                  <a:srgbClr val="00689E"/>
                </a:solidFill>
                <a:latin typeface="+mn-lt"/>
              </a:rPr>
              <a:t>The STEAM Design Cycle</a:t>
            </a:r>
          </a:p>
        </p:txBody>
      </p:sp>
      <p:pic>
        <p:nvPicPr>
          <p:cNvPr id="2" name="Picture 1">
            <a:hlinkClick r:id="rId2" action="ppaction://hlinksldjump"/>
            <a:extLst>
              <a:ext uri="{FF2B5EF4-FFF2-40B4-BE49-F238E27FC236}">
                <a16:creationId xmlns:a16="http://schemas.microsoft.com/office/drawing/2014/main" id="{3D3CA828-3C72-4F10-A07F-70F8E7280E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86472" y="821765"/>
            <a:ext cx="1588513" cy="1570890"/>
          </a:xfrm>
          <a:prstGeom prst="rect">
            <a:avLst/>
          </a:prstGeom>
        </p:spPr>
      </p:pic>
      <p:pic>
        <p:nvPicPr>
          <p:cNvPr id="4" name="Picture 3">
            <a:hlinkClick r:id="rId4" action="ppaction://hlinksldjump"/>
            <a:extLst>
              <a:ext uri="{FF2B5EF4-FFF2-40B4-BE49-F238E27FC236}">
                <a16:creationId xmlns:a16="http://schemas.microsoft.com/office/drawing/2014/main" id="{818B0521-258A-4395-B97E-1110436DEF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17875" y="4224778"/>
            <a:ext cx="1585618" cy="1570890"/>
          </a:xfrm>
          <a:prstGeom prst="rect">
            <a:avLst/>
          </a:prstGeom>
        </p:spPr>
      </p:pic>
      <p:pic>
        <p:nvPicPr>
          <p:cNvPr id="10" name="Picture 9">
            <a:hlinkClick r:id="rId6" action="ppaction://hlinksldjump"/>
            <a:extLst>
              <a:ext uri="{FF2B5EF4-FFF2-40B4-BE49-F238E27FC236}">
                <a16:creationId xmlns:a16="http://schemas.microsoft.com/office/drawing/2014/main" id="{174AD724-F18C-4683-9517-A02342BB05A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95466" y="1651640"/>
            <a:ext cx="1558704" cy="1570890"/>
          </a:xfrm>
          <a:prstGeom prst="rect">
            <a:avLst/>
          </a:prstGeom>
        </p:spPr>
      </p:pic>
      <p:pic>
        <p:nvPicPr>
          <p:cNvPr id="12" name="Picture 11">
            <a:hlinkClick r:id="rId8" action="ppaction://hlinksldjump"/>
            <a:extLst>
              <a:ext uri="{FF2B5EF4-FFF2-40B4-BE49-F238E27FC236}">
                <a16:creationId xmlns:a16="http://schemas.microsoft.com/office/drawing/2014/main" id="{AC148DC3-7430-4322-90EA-9A628CE6435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84558" y="3672370"/>
            <a:ext cx="1593243" cy="1570891"/>
          </a:xfrm>
          <a:prstGeom prst="rect">
            <a:avLst/>
          </a:prstGeom>
        </p:spPr>
      </p:pic>
      <p:pic>
        <p:nvPicPr>
          <p:cNvPr id="14" name="Picture 13">
            <a:hlinkClick r:id="rId10" action="ppaction://hlinksldjump"/>
            <a:extLst>
              <a:ext uri="{FF2B5EF4-FFF2-40B4-BE49-F238E27FC236}">
                <a16:creationId xmlns:a16="http://schemas.microsoft.com/office/drawing/2014/main" id="{DE5669A9-FFCF-4C76-83CF-3B1DA52FDEB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648493" y="1546765"/>
            <a:ext cx="1550189" cy="1570890"/>
          </a:xfrm>
          <a:prstGeom prst="rect">
            <a:avLst/>
          </a:prstGeom>
        </p:spPr>
      </p:pic>
      <p:pic>
        <p:nvPicPr>
          <p:cNvPr id="20" name="Picture 19">
            <a:hlinkClick r:id="rId12" action="ppaction://hlinksldjump"/>
            <a:extLst>
              <a:ext uri="{FF2B5EF4-FFF2-40B4-BE49-F238E27FC236}">
                <a16:creationId xmlns:a16="http://schemas.microsoft.com/office/drawing/2014/main" id="{20070230-92FD-49EC-B127-3B6F7581FE2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867104" y="3702377"/>
            <a:ext cx="1604660" cy="1570890"/>
          </a:xfrm>
          <a:prstGeom prst="rect">
            <a:avLst/>
          </a:prstGeom>
        </p:spPr>
      </p:pic>
      <p:sp>
        <p:nvSpPr>
          <p:cNvPr id="27" name="Arrow: Right 26">
            <a:extLst>
              <a:ext uri="{FF2B5EF4-FFF2-40B4-BE49-F238E27FC236}">
                <a16:creationId xmlns:a16="http://schemas.microsoft.com/office/drawing/2014/main" id="{EEDA2D3A-7A31-4B84-8AF1-F7F7A959FE6A}"/>
              </a:ext>
            </a:extLst>
          </p:cNvPr>
          <p:cNvSpPr/>
          <p:nvPr/>
        </p:nvSpPr>
        <p:spPr>
          <a:xfrm rot="5400000">
            <a:off x="6289596" y="3206903"/>
            <a:ext cx="502055" cy="339089"/>
          </a:xfrm>
          <a:prstGeom prst="rightArrow">
            <a:avLst/>
          </a:prstGeom>
          <a:solidFill>
            <a:srgbClr val="00689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Arrow: Right 18">
            <a:extLst>
              <a:ext uri="{FF2B5EF4-FFF2-40B4-BE49-F238E27FC236}">
                <a16:creationId xmlns:a16="http://schemas.microsoft.com/office/drawing/2014/main" id="{83747817-874A-48A4-8560-84915A855C47}"/>
              </a:ext>
            </a:extLst>
          </p:cNvPr>
          <p:cNvSpPr/>
          <p:nvPr/>
        </p:nvSpPr>
        <p:spPr>
          <a:xfrm rot="9100808">
            <a:off x="5424804" y="4840679"/>
            <a:ext cx="479732" cy="339089"/>
          </a:xfrm>
          <a:prstGeom prst="rightArrow">
            <a:avLst/>
          </a:prstGeom>
          <a:solidFill>
            <a:srgbClr val="00689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Arrow: Right 21">
            <a:extLst>
              <a:ext uri="{FF2B5EF4-FFF2-40B4-BE49-F238E27FC236}">
                <a16:creationId xmlns:a16="http://schemas.microsoft.com/office/drawing/2014/main" id="{1E13F984-6125-409D-B431-BF6E8E116D72}"/>
              </a:ext>
            </a:extLst>
          </p:cNvPr>
          <p:cNvSpPr/>
          <p:nvPr/>
        </p:nvSpPr>
        <p:spPr>
          <a:xfrm rot="12770613">
            <a:off x="3309910" y="5001499"/>
            <a:ext cx="508253" cy="339089"/>
          </a:xfrm>
          <a:prstGeom prst="rightArrow">
            <a:avLst/>
          </a:prstGeom>
          <a:solidFill>
            <a:srgbClr val="00689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23">
            <a:extLst>
              <a:ext uri="{FF2B5EF4-FFF2-40B4-BE49-F238E27FC236}">
                <a16:creationId xmlns:a16="http://schemas.microsoft.com/office/drawing/2014/main" id="{2A90EFF2-E34F-46D2-BD46-5C16A1A81A70}"/>
              </a:ext>
            </a:extLst>
          </p:cNvPr>
          <p:cNvSpPr/>
          <p:nvPr/>
        </p:nvSpPr>
        <p:spPr>
          <a:xfrm rot="16200000">
            <a:off x="2505396" y="3249701"/>
            <a:ext cx="454665" cy="339089"/>
          </a:xfrm>
          <a:prstGeom prst="rightArrow">
            <a:avLst/>
          </a:prstGeom>
          <a:solidFill>
            <a:srgbClr val="00689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Arrow: Right 24">
            <a:extLst>
              <a:ext uri="{FF2B5EF4-FFF2-40B4-BE49-F238E27FC236}">
                <a16:creationId xmlns:a16="http://schemas.microsoft.com/office/drawing/2014/main" id="{7F642DCC-24CF-404E-BC11-A63C2215020B}"/>
              </a:ext>
            </a:extLst>
          </p:cNvPr>
          <p:cNvSpPr/>
          <p:nvPr/>
        </p:nvSpPr>
        <p:spPr>
          <a:xfrm rot="19600206">
            <a:off x="3370376" y="1877934"/>
            <a:ext cx="514149" cy="339089"/>
          </a:xfrm>
          <a:prstGeom prst="rightArrow">
            <a:avLst/>
          </a:prstGeom>
          <a:solidFill>
            <a:srgbClr val="00689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Arrow: Right 25">
            <a:extLst>
              <a:ext uri="{FF2B5EF4-FFF2-40B4-BE49-F238E27FC236}">
                <a16:creationId xmlns:a16="http://schemas.microsoft.com/office/drawing/2014/main" id="{16094A9B-C262-4D56-A496-F8CFBC90A268}"/>
              </a:ext>
            </a:extLst>
          </p:cNvPr>
          <p:cNvSpPr/>
          <p:nvPr/>
        </p:nvSpPr>
        <p:spPr>
          <a:xfrm rot="1887847">
            <a:off x="5330309" y="1710058"/>
            <a:ext cx="451234" cy="339089"/>
          </a:xfrm>
          <a:prstGeom prst="rightArrow">
            <a:avLst/>
          </a:prstGeom>
          <a:solidFill>
            <a:srgbClr val="00689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Arrow: Right 15">
            <a:extLst>
              <a:ext uri="{FF2B5EF4-FFF2-40B4-BE49-F238E27FC236}">
                <a16:creationId xmlns:a16="http://schemas.microsoft.com/office/drawing/2014/main" id="{C4878DE4-D490-42D8-A873-1B4690FF0308}"/>
              </a:ext>
            </a:extLst>
          </p:cNvPr>
          <p:cNvSpPr/>
          <p:nvPr/>
        </p:nvSpPr>
        <p:spPr>
          <a:xfrm rot="5400000">
            <a:off x="2166307" y="3249702"/>
            <a:ext cx="454665" cy="339089"/>
          </a:xfrm>
          <a:prstGeom prst="rightArrow">
            <a:avLst/>
          </a:prstGeom>
          <a:solidFill>
            <a:srgbClr val="00689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5461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nodeType="clickEffect">
                                  <p:stCondLst>
                                    <p:cond delay="0"/>
                                  </p:stCondLst>
                                  <p:endCondLst>
                                    <p:cond evt="onNext" delay="0">
                                      <p:tgtEl>
                                        <p:sldTgt/>
                                      </p:tgtEl>
                                    </p:cond>
                                  </p:end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59522" y="757297"/>
            <a:ext cx="7229647" cy="732848"/>
          </a:xfrm>
          <a:prstGeom prst="rect">
            <a:avLst/>
          </a:prstGeom>
          <a:solidFill>
            <a:srgbClr val="F686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28000" tIns="180000" rIns="108000" bIns="180000" rtlCol="0" anchor="ctr">
            <a:spAutoFit/>
          </a:bodyPr>
          <a:lstStyle/>
          <a:p>
            <a:endParaRPr lang="en-GB" sz="2400" b="1" dirty="0"/>
          </a:p>
        </p:txBody>
      </p:sp>
      <p:sp>
        <p:nvSpPr>
          <p:cNvPr id="5" name="Rectangle 4"/>
          <p:cNvSpPr/>
          <p:nvPr/>
        </p:nvSpPr>
        <p:spPr>
          <a:xfrm>
            <a:off x="1806385" y="985221"/>
            <a:ext cx="5958907" cy="307777"/>
          </a:xfrm>
          <a:prstGeom prst="rect">
            <a:avLst/>
          </a:prstGeom>
        </p:spPr>
        <p:txBody>
          <a:bodyPr wrap="square" lIns="0" tIns="0" rIns="0" bIns="0">
            <a:spAutoFit/>
          </a:bodyPr>
          <a:lstStyle/>
          <a:p>
            <a:r>
              <a:rPr lang="en-GB" sz="2000" b="1" dirty="0">
                <a:solidFill>
                  <a:schemeClr val="bg1"/>
                </a:solidFill>
              </a:rPr>
              <a:t>Now it’s time to make your design come to life. </a:t>
            </a:r>
          </a:p>
        </p:txBody>
      </p:sp>
      <p:pic>
        <p:nvPicPr>
          <p:cNvPr id="4" name="Picture 3">
            <a:extLst>
              <a:ext uri="{FF2B5EF4-FFF2-40B4-BE49-F238E27FC236}">
                <a16:creationId xmlns:a16="http://schemas.microsoft.com/office/drawing/2014/main" id="{87DEB00B-6981-4ACD-BC32-1F65892025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7650" y="504501"/>
            <a:ext cx="1211131" cy="1199883"/>
          </a:xfrm>
          <a:prstGeom prst="rect">
            <a:avLst/>
          </a:prstGeom>
        </p:spPr>
      </p:pic>
      <p:pic>
        <p:nvPicPr>
          <p:cNvPr id="9" name="Picture 8">
            <a:extLst>
              <a:ext uri="{FF2B5EF4-FFF2-40B4-BE49-F238E27FC236}">
                <a16:creationId xmlns:a16="http://schemas.microsoft.com/office/drawing/2014/main" id="{417D24B4-C1EA-4A97-9734-66B99EED5D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7803" y="1927607"/>
            <a:ext cx="1520262" cy="4263086"/>
          </a:xfrm>
          <a:prstGeom prst="rect">
            <a:avLst/>
          </a:prstGeom>
        </p:spPr>
      </p:pic>
      <p:sp>
        <p:nvSpPr>
          <p:cNvPr id="10" name="TextBox 9">
            <a:extLst>
              <a:ext uri="{FF2B5EF4-FFF2-40B4-BE49-F238E27FC236}">
                <a16:creationId xmlns:a16="http://schemas.microsoft.com/office/drawing/2014/main" id="{55ED8DDF-92D4-4583-A831-E6F81BB4FE89}"/>
              </a:ext>
            </a:extLst>
          </p:cNvPr>
          <p:cNvSpPr txBox="1"/>
          <p:nvPr/>
        </p:nvSpPr>
        <p:spPr>
          <a:xfrm>
            <a:off x="4785838" y="2263324"/>
            <a:ext cx="3512773" cy="3234928"/>
          </a:xfrm>
          <a:prstGeom prst="wedgeRoundRectCallout">
            <a:avLst>
              <a:gd name="adj1" fmla="val -76297"/>
              <a:gd name="adj2" fmla="val -26275"/>
              <a:gd name="adj3" fmla="val 16667"/>
            </a:avLst>
          </a:prstGeom>
          <a:solidFill>
            <a:schemeClr val="bg1"/>
          </a:solidFill>
          <a:ln w="28575">
            <a:solidFill>
              <a:srgbClr val="F78629"/>
            </a:solidFill>
          </a:ln>
        </p:spPr>
        <p:txBody>
          <a:bodyPr wrap="square">
            <a:spAutoFit/>
          </a:bodyPr>
          <a:lstStyle/>
          <a:p>
            <a:pPr lvl="0">
              <a:spcBef>
                <a:spcPts val="1600"/>
              </a:spcBef>
              <a:buClr>
                <a:schemeClr val="dk1"/>
              </a:buClr>
              <a:buSzPts val="1100"/>
            </a:pPr>
            <a:r>
              <a:rPr lang="en-GB" dirty="0">
                <a:solidFill>
                  <a:schemeClr val="dk1"/>
                </a:solidFill>
              </a:rPr>
              <a:t>Your shelter must protect the elf from wind.</a:t>
            </a:r>
          </a:p>
          <a:p>
            <a:pPr lvl="0">
              <a:spcBef>
                <a:spcPts val="1600"/>
              </a:spcBef>
              <a:buClr>
                <a:schemeClr val="dk1"/>
              </a:buClr>
              <a:buSzPts val="1100"/>
            </a:pPr>
            <a:r>
              <a:rPr lang="en-GB" dirty="0">
                <a:solidFill>
                  <a:schemeClr val="dk1"/>
                </a:solidFill>
              </a:rPr>
              <a:t>Your shelter must keep the elf dry.</a:t>
            </a:r>
          </a:p>
          <a:p>
            <a:pPr lvl="0">
              <a:spcBef>
                <a:spcPts val="1600"/>
              </a:spcBef>
              <a:buClr>
                <a:schemeClr val="dk1"/>
              </a:buClr>
              <a:buSzPts val="1100"/>
            </a:pPr>
            <a:r>
              <a:rPr lang="en-GB" dirty="0">
                <a:solidFill>
                  <a:schemeClr val="dk1"/>
                </a:solidFill>
              </a:rPr>
              <a:t>Your shelter has to stand on its own.</a:t>
            </a:r>
          </a:p>
          <a:p>
            <a:pPr lvl="0">
              <a:spcBef>
                <a:spcPts val="1600"/>
              </a:spcBef>
              <a:buClr>
                <a:schemeClr val="dk1"/>
              </a:buClr>
              <a:buSzPts val="1100"/>
            </a:pPr>
            <a:r>
              <a:rPr lang="en-GB" dirty="0">
                <a:solidFill>
                  <a:schemeClr val="dk1"/>
                </a:solidFill>
              </a:rPr>
              <a:t>The shelter needs a doorway for the elf to enter and exit.</a:t>
            </a:r>
          </a:p>
        </p:txBody>
      </p:sp>
      <p:sp>
        <p:nvSpPr>
          <p:cNvPr id="7" name="Rectangle 6">
            <a:extLst>
              <a:ext uri="{FF2B5EF4-FFF2-40B4-BE49-F238E27FC236}">
                <a16:creationId xmlns:a16="http://schemas.microsoft.com/office/drawing/2014/main" id="{B644D6B2-65AA-4282-9063-7E3C02C9C50B}"/>
              </a:ext>
            </a:extLst>
          </p:cNvPr>
          <p:cNvSpPr/>
          <p:nvPr/>
        </p:nvSpPr>
        <p:spPr>
          <a:xfrm>
            <a:off x="755650" y="1772513"/>
            <a:ext cx="1973337" cy="646331"/>
          </a:xfrm>
          <a:prstGeom prst="rect">
            <a:avLst/>
          </a:prstGeom>
        </p:spPr>
        <p:txBody>
          <a:bodyPr wrap="square">
            <a:spAutoFit/>
          </a:bodyPr>
          <a:lstStyle/>
          <a:p>
            <a:r>
              <a:rPr lang="en-GB" dirty="0"/>
              <a:t>Remember what the Chief Elf said:</a:t>
            </a:r>
          </a:p>
        </p:txBody>
      </p:sp>
    </p:spTree>
    <p:extLst>
      <p:ext uri="{BB962C8B-B14F-4D97-AF65-F5344CB8AC3E}">
        <p14:creationId xmlns:p14="http://schemas.microsoft.com/office/powerpoint/2010/main" val="62090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0"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2597457" y="2914189"/>
            <a:ext cx="3927233" cy="994306"/>
          </a:xfrm>
        </p:spPr>
        <p:txBody>
          <a:bodyPr/>
          <a:lstStyle/>
          <a:p>
            <a:pPr algn="ctr"/>
            <a:r>
              <a:rPr lang="en-GB" sz="3600" dirty="0">
                <a:solidFill>
                  <a:srgbClr val="00689E"/>
                </a:solidFill>
                <a:latin typeface="+mn-lt"/>
              </a:rPr>
              <a:t>The STEAM Design Cycle</a:t>
            </a:r>
          </a:p>
        </p:txBody>
      </p:sp>
      <p:pic>
        <p:nvPicPr>
          <p:cNvPr id="2" name="Picture 1">
            <a:hlinkClick r:id="rId2" action="ppaction://hlinksldjump"/>
            <a:extLst>
              <a:ext uri="{FF2B5EF4-FFF2-40B4-BE49-F238E27FC236}">
                <a16:creationId xmlns:a16="http://schemas.microsoft.com/office/drawing/2014/main" id="{3D3CA828-3C72-4F10-A07F-70F8E7280E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86472" y="821765"/>
            <a:ext cx="1588513" cy="1570890"/>
          </a:xfrm>
          <a:prstGeom prst="rect">
            <a:avLst/>
          </a:prstGeom>
        </p:spPr>
      </p:pic>
      <p:pic>
        <p:nvPicPr>
          <p:cNvPr id="4" name="Picture 3">
            <a:hlinkClick r:id="rId4" action="ppaction://hlinksldjump"/>
            <a:extLst>
              <a:ext uri="{FF2B5EF4-FFF2-40B4-BE49-F238E27FC236}">
                <a16:creationId xmlns:a16="http://schemas.microsoft.com/office/drawing/2014/main" id="{818B0521-258A-4395-B97E-1110436DEF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17875" y="4224778"/>
            <a:ext cx="1585618" cy="1570890"/>
          </a:xfrm>
          <a:prstGeom prst="rect">
            <a:avLst/>
          </a:prstGeom>
        </p:spPr>
      </p:pic>
      <p:pic>
        <p:nvPicPr>
          <p:cNvPr id="10" name="Picture 9">
            <a:hlinkClick r:id="rId6" action="ppaction://hlinksldjump"/>
            <a:extLst>
              <a:ext uri="{FF2B5EF4-FFF2-40B4-BE49-F238E27FC236}">
                <a16:creationId xmlns:a16="http://schemas.microsoft.com/office/drawing/2014/main" id="{174AD724-F18C-4683-9517-A02342BB05A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95466" y="1651640"/>
            <a:ext cx="1558704" cy="1570890"/>
          </a:xfrm>
          <a:prstGeom prst="rect">
            <a:avLst/>
          </a:prstGeom>
        </p:spPr>
      </p:pic>
      <p:pic>
        <p:nvPicPr>
          <p:cNvPr id="12" name="Picture 11">
            <a:hlinkClick r:id="rId8" action="ppaction://hlinksldjump"/>
            <a:extLst>
              <a:ext uri="{FF2B5EF4-FFF2-40B4-BE49-F238E27FC236}">
                <a16:creationId xmlns:a16="http://schemas.microsoft.com/office/drawing/2014/main" id="{AC148DC3-7430-4322-90EA-9A628CE6435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84558" y="3672370"/>
            <a:ext cx="1593243" cy="1570891"/>
          </a:xfrm>
          <a:prstGeom prst="rect">
            <a:avLst/>
          </a:prstGeom>
        </p:spPr>
      </p:pic>
      <p:pic>
        <p:nvPicPr>
          <p:cNvPr id="14" name="Picture 13">
            <a:hlinkClick r:id="rId10" action="ppaction://hlinksldjump"/>
            <a:extLst>
              <a:ext uri="{FF2B5EF4-FFF2-40B4-BE49-F238E27FC236}">
                <a16:creationId xmlns:a16="http://schemas.microsoft.com/office/drawing/2014/main" id="{DE5669A9-FFCF-4C76-83CF-3B1DA52FDEB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648493" y="1546765"/>
            <a:ext cx="1550189" cy="1570890"/>
          </a:xfrm>
          <a:prstGeom prst="rect">
            <a:avLst/>
          </a:prstGeom>
        </p:spPr>
      </p:pic>
      <p:pic>
        <p:nvPicPr>
          <p:cNvPr id="20" name="Picture 19">
            <a:hlinkClick r:id="rId12" action="ppaction://hlinksldjump"/>
            <a:extLst>
              <a:ext uri="{FF2B5EF4-FFF2-40B4-BE49-F238E27FC236}">
                <a16:creationId xmlns:a16="http://schemas.microsoft.com/office/drawing/2014/main" id="{20070230-92FD-49EC-B127-3B6F7581FE2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867104" y="3702377"/>
            <a:ext cx="1604660" cy="1570890"/>
          </a:xfrm>
          <a:prstGeom prst="rect">
            <a:avLst/>
          </a:prstGeom>
        </p:spPr>
      </p:pic>
      <p:sp>
        <p:nvSpPr>
          <p:cNvPr id="27" name="Arrow: Right 26">
            <a:extLst>
              <a:ext uri="{FF2B5EF4-FFF2-40B4-BE49-F238E27FC236}">
                <a16:creationId xmlns:a16="http://schemas.microsoft.com/office/drawing/2014/main" id="{EEDA2D3A-7A31-4B84-8AF1-F7F7A959FE6A}"/>
              </a:ext>
            </a:extLst>
          </p:cNvPr>
          <p:cNvSpPr/>
          <p:nvPr/>
        </p:nvSpPr>
        <p:spPr>
          <a:xfrm rot="5400000">
            <a:off x="6289596" y="3206903"/>
            <a:ext cx="502055" cy="339089"/>
          </a:xfrm>
          <a:prstGeom prst="rightArrow">
            <a:avLst/>
          </a:prstGeom>
          <a:solidFill>
            <a:srgbClr val="00689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Arrow: Right 18">
            <a:extLst>
              <a:ext uri="{FF2B5EF4-FFF2-40B4-BE49-F238E27FC236}">
                <a16:creationId xmlns:a16="http://schemas.microsoft.com/office/drawing/2014/main" id="{83747817-874A-48A4-8560-84915A855C47}"/>
              </a:ext>
            </a:extLst>
          </p:cNvPr>
          <p:cNvSpPr/>
          <p:nvPr/>
        </p:nvSpPr>
        <p:spPr>
          <a:xfrm rot="9100808">
            <a:off x="5424804" y="4840679"/>
            <a:ext cx="479732" cy="339089"/>
          </a:xfrm>
          <a:prstGeom prst="rightArrow">
            <a:avLst/>
          </a:prstGeom>
          <a:solidFill>
            <a:srgbClr val="00689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Arrow: Right 21">
            <a:extLst>
              <a:ext uri="{FF2B5EF4-FFF2-40B4-BE49-F238E27FC236}">
                <a16:creationId xmlns:a16="http://schemas.microsoft.com/office/drawing/2014/main" id="{1E13F984-6125-409D-B431-BF6E8E116D72}"/>
              </a:ext>
            </a:extLst>
          </p:cNvPr>
          <p:cNvSpPr/>
          <p:nvPr/>
        </p:nvSpPr>
        <p:spPr>
          <a:xfrm rot="12770613">
            <a:off x="3309910" y="5001499"/>
            <a:ext cx="508253" cy="339089"/>
          </a:xfrm>
          <a:prstGeom prst="rightArrow">
            <a:avLst/>
          </a:prstGeom>
          <a:solidFill>
            <a:srgbClr val="00689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23">
            <a:extLst>
              <a:ext uri="{FF2B5EF4-FFF2-40B4-BE49-F238E27FC236}">
                <a16:creationId xmlns:a16="http://schemas.microsoft.com/office/drawing/2014/main" id="{2A90EFF2-E34F-46D2-BD46-5C16A1A81A70}"/>
              </a:ext>
            </a:extLst>
          </p:cNvPr>
          <p:cNvSpPr/>
          <p:nvPr/>
        </p:nvSpPr>
        <p:spPr>
          <a:xfrm rot="16200000">
            <a:off x="2505396" y="3249701"/>
            <a:ext cx="454665" cy="339089"/>
          </a:xfrm>
          <a:prstGeom prst="rightArrow">
            <a:avLst/>
          </a:prstGeom>
          <a:solidFill>
            <a:srgbClr val="00689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Arrow: Right 24">
            <a:extLst>
              <a:ext uri="{FF2B5EF4-FFF2-40B4-BE49-F238E27FC236}">
                <a16:creationId xmlns:a16="http://schemas.microsoft.com/office/drawing/2014/main" id="{7F642DCC-24CF-404E-BC11-A63C2215020B}"/>
              </a:ext>
            </a:extLst>
          </p:cNvPr>
          <p:cNvSpPr/>
          <p:nvPr/>
        </p:nvSpPr>
        <p:spPr>
          <a:xfrm rot="19600206">
            <a:off x="3370376" y="1877934"/>
            <a:ext cx="514149" cy="339089"/>
          </a:xfrm>
          <a:prstGeom prst="rightArrow">
            <a:avLst/>
          </a:prstGeom>
          <a:solidFill>
            <a:srgbClr val="00689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Arrow: Right 25">
            <a:extLst>
              <a:ext uri="{FF2B5EF4-FFF2-40B4-BE49-F238E27FC236}">
                <a16:creationId xmlns:a16="http://schemas.microsoft.com/office/drawing/2014/main" id="{16094A9B-C262-4D56-A496-F8CFBC90A268}"/>
              </a:ext>
            </a:extLst>
          </p:cNvPr>
          <p:cNvSpPr/>
          <p:nvPr/>
        </p:nvSpPr>
        <p:spPr>
          <a:xfrm rot="1887847">
            <a:off x="5330309" y="1710058"/>
            <a:ext cx="451234" cy="339089"/>
          </a:xfrm>
          <a:prstGeom prst="rightArrow">
            <a:avLst/>
          </a:prstGeom>
          <a:solidFill>
            <a:srgbClr val="00689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Arrow: Right 15">
            <a:extLst>
              <a:ext uri="{FF2B5EF4-FFF2-40B4-BE49-F238E27FC236}">
                <a16:creationId xmlns:a16="http://schemas.microsoft.com/office/drawing/2014/main" id="{C4878DE4-D490-42D8-A873-1B4690FF0308}"/>
              </a:ext>
            </a:extLst>
          </p:cNvPr>
          <p:cNvSpPr/>
          <p:nvPr/>
        </p:nvSpPr>
        <p:spPr>
          <a:xfrm rot="5400000">
            <a:off x="2166307" y="3249702"/>
            <a:ext cx="454665" cy="339089"/>
          </a:xfrm>
          <a:prstGeom prst="rightArrow">
            <a:avLst/>
          </a:prstGeom>
          <a:solidFill>
            <a:srgbClr val="00689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7560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nodeType="clickEffect">
                                  <p:stCondLst>
                                    <p:cond delay="0"/>
                                  </p:stCondLst>
                                  <p:endCondLst>
                                    <p:cond evt="onNext" delay="0">
                                      <p:tgtEl>
                                        <p:sldTgt/>
                                      </p:tgtEl>
                                    </p:cond>
                                  </p:endCondLst>
                                  <p:childTnLst>
                                    <p:animEffect transition="out" filter="fade">
                                      <p:cBhvr>
                                        <p:cTn id="6" dur="1000" tmFilter="0, 0; .2, .5; .8, .5; 1, 0"/>
                                        <p:tgtEl>
                                          <p:spTgt spid="20"/>
                                        </p:tgtEl>
                                      </p:cBhvr>
                                    </p:animEffect>
                                    <p:animScale>
                                      <p:cBhvr>
                                        <p:cTn id="7" dur="50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59522" y="757297"/>
            <a:ext cx="7239123" cy="732848"/>
          </a:xfrm>
          <a:prstGeom prst="rect">
            <a:avLst/>
          </a:prstGeom>
          <a:solidFill>
            <a:srgbClr val="E4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28000" tIns="180000" rIns="108000" bIns="180000" rtlCol="0" anchor="ctr">
            <a:spAutoFit/>
          </a:bodyPr>
          <a:lstStyle/>
          <a:p>
            <a:endParaRPr lang="en-GB" sz="2400" b="1" dirty="0"/>
          </a:p>
        </p:txBody>
      </p:sp>
      <p:sp>
        <p:nvSpPr>
          <p:cNvPr id="5" name="Rectangle 4"/>
          <p:cNvSpPr/>
          <p:nvPr/>
        </p:nvSpPr>
        <p:spPr>
          <a:xfrm>
            <a:off x="1782696" y="965942"/>
            <a:ext cx="7015443" cy="307777"/>
          </a:xfrm>
          <a:prstGeom prst="rect">
            <a:avLst/>
          </a:prstGeom>
        </p:spPr>
        <p:txBody>
          <a:bodyPr wrap="square" lIns="0" tIns="0" rIns="0" bIns="0">
            <a:spAutoFit/>
          </a:bodyPr>
          <a:lstStyle/>
          <a:p>
            <a:r>
              <a:rPr lang="en-GB" sz="2000" b="1" dirty="0">
                <a:solidFill>
                  <a:schemeClr val="bg1"/>
                </a:solidFill>
              </a:rPr>
              <a:t>Try it out!</a:t>
            </a:r>
          </a:p>
        </p:txBody>
      </p:sp>
      <p:pic>
        <p:nvPicPr>
          <p:cNvPr id="4" name="Picture 3">
            <a:extLst>
              <a:ext uri="{FF2B5EF4-FFF2-40B4-BE49-F238E27FC236}">
                <a16:creationId xmlns:a16="http://schemas.microsoft.com/office/drawing/2014/main" id="{87DEB00B-6981-4ACD-BC32-1F65892025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7650" y="511621"/>
            <a:ext cx="1211131" cy="1185643"/>
          </a:xfrm>
          <a:prstGeom prst="rect">
            <a:avLst/>
          </a:prstGeom>
        </p:spPr>
      </p:pic>
      <p:pic>
        <p:nvPicPr>
          <p:cNvPr id="15" name="Picture 14">
            <a:extLst>
              <a:ext uri="{FF2B5EF4-FFF2-40B4-BE49-F238E27FC236}">
                <a16:creationId xmlns:a16="http://schemas.microsoft.com/office/drawing/2014/main" id="{3BB034BA-8575-4EC4-8DA7-AD5C134BE2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28781" y="1837617"/>
            <a:ext cx="1520262" cy="4263086"/>
          </a:xfrm>
          <a:prstGeom prst="rect">
            <a:avLst/>
          </a:prstGeom>
        </p:spPr>
      </p:pic>
      <p:sp>
        <p:nvSpPr>
          <p:cNvPr id="17" name="TextBox 16">
            <a:extLst>
              <a:ext uri="{FF2B5EF4-FFF2-40B4-BE49-F238E27FC236}">
                <a16:creationId xmlns:a16="http://schemas.microsoft.com/office/drawing/2014/main" id="{D9C8F64D-2AA0-4ADA-A461-4B9AAB4FA675}"/>
              </a:ext>
            </a:extLst>
          </p:cNvPr>
          <p:cNvSpPr txBox="1"/>
          <p:nvPr/>
        </p:nvSpPr>
        <p:spPr>
          <a:xfrm>
            <a:off x="3660052" y="1987186"/>
            <a:ext cx="4469813" cy="1714654"/>
          </a:xfrm>
          <a:prstGeom prst="wedgeRoundRectCallout">
            <a:avLst>
              <a:gd name="adj1" fmla="val -68482"/>
              <a:gd name="adj2" fmla="val 1958"/>
              <a:gd name="adj3" fmla="val 16667"/>
            </a:avLst>
          </a:prstGeom>
          <a:solidFill>
            <a:schemeClr val="bg1"/>
          </a:solidFill>
          <a:ln w="28575">
            <a:solidFill>
              <a:srgbClr val="E4C000"/>
            </a:solidFill>
          </a:ln>
        </p:spPr>
        <p:txBody>
          <a:bodyPr wrap="square">
            <a:spAutoFit/>
          </a:bodyPr>
          <a:lstStyle/>
          <a:p>
            <a:pPr lvl="0">
              <a:lnSpc>
                <a:spcPct val="115000"/>
              </a:lnSpc>
              <a:spcBef>
                <a:spcPts val="1600"/>
              </a:spcBef>
              <a:buClr>
                <a:schemeClr val="dk1"/>
              </a:buClr>
              <a:buSzPts val="1100"/>
            </a:pPr>
            <a:r>
              <a:rPr lang="en-GB" dirty="0">
                <a:latin typeface="Roboto"/>
                <a:ea typeface="Roboto"/>
                <a:cs typeface="Roboto"/>
                <a:sym typeface="Roboto"/>
              </a:rPr>
              <a:t>Did the shelter withstand the wind for a 30 seconds?</a:t>
            </a:r>
          </a:p>
          <a:p>
            <a:pPr lvl="0">
              <a:lnSpc>
                <a:spcPct val="115000"/>
              </a:lnSpc>
              <a:spcBef>
                <a:spcPts val="1600"/>
              </a:spcBef>
              <a:buClr>
                <a:schemeClr val="dk1"/>
              </a:buClr>
              <a:buSzPts val="1100"/>
            </a:pPr>
            <a:r>
              <a:rPr lang="en-GB" dirty="0">
                <a:latin typeface="Roboto"/>
                <a:ea typeface="Roboto"/>
                <a:cs typeface="Roboto"/>
                <a:sym typeface="Roboto"/>
              </a:rPr>
              <a:t>Did the elf stay dry when the water was sprayed on the shelter?</a:t>
            </a:r>
            <a:endParaRPr lang="en-GB" dirty="0"/>
          </a:p>
        </p:txBody>
      </p:sp>
    </p:spTree>
    <p:extLst>
      <p:ext uri="{BB962C8B-B14F-4D97-AF65-F5344CB8AC3E}">
        <p14:creationId xmlns:p14="http://schemas.microsoft.com/office/powerpoint/2010/main" val="261197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2597457" y="2914189"/>
            <a:ext cx="3927233" cy="994306"/>
          </a:xfrm>
        </p:spPr>
        <p:txBody>
          <a:bodyPr/>
          <a:lstStyle/>
          <a:p>
            <a:pPr algn="ctr"/>
            <a:r>
              <a:rPr lang="en-GB" sz="3600" dirty="0">
                <a:solidFill>
                  <a:srgbClr val="00689E"/>
                </a:solidFill>
                <a:latin typeface="+mn-lt"/>
              </a:rPr>
              <a:t>The STEAM Design Cycle</a:t>
            </a:r>
          </a:p>
        </p:txBody>
      </p:sp>
      <p:pic>
        <p:nvPicPr>
          <p:cNvPr id="2" name="Picture 1">
            <a:hlinkClick r:id="rId2" action="ppaction://hlinksldjump"/>
            <a:extLst>
              <a:ext uri="{FF2B5EF4-FFF2-40B4-BE49-F238E27FC236}">
                <a16:creationId xmlns:a16="http://schemas.microsoft.com/office/drawing/2014/main" id="{3D3CA828-3C72-4F10-A07F-70F8E7280E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86472" y="821765"/>
            <a:ext cx="1588513" cy="1570890"/>
          </a:xfrm>
          <a:prstGeom prst="rect">
            <a:avLst/>
          </a:prstGeom>
        </p:spPr>
      </p:pic>
      <p:pic>
        <p:nvPicPr>
          <p:cNvPr id="4" name="Picture 3">
            <a:hlinkClick r:id="rId4" action="ppaction://hlinksldjump"/>
            <a:extLst>
              <a:ext uri="{FF2B5EF4-FFF2-40B4-BE49-F238E27FC236}">
                <a16:creationId xmlns:a16="http://schemas.microsoft.com/office/drawing/2014/main" id="{818B0521-258A-4395-B97E-1110436DEF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17875" y="4224778"/>
            <a:ext cx="1585618" cy="1570890"/>
          </a:xfrm>
          <a:prstGeom prst="rect">
            <a:avLst/>
          </a:prstGeom>
        </p:spPr>
      </p:pic>
      <p:pic>
        <p:nvPicPr>
          <p:cNvPr id="10" name="Picture 9">
            <a:hlinkClick r:id="rId6" action="ppaction://hlinksldjump"/>
            <a:extLst>
              <a:ext uri="{FF2B5EF4-FFF2-40B4-BE49-F238E27FC236}">
                <a16:creationId xmlns:a16="http://schemas.microsoft.com/office/drawing/2014/main" id="{174AD724-F18C-4683-9517-A02342BB05A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95466" y="1651640"/>
            <a:ext cx="1558704" cy="1570890"/>
          </a:xfrm>
          <a:prstGeom prst="rect">
            <a:avLst/>
          </a:prstGeom>
        </p:spPr>
      </p:pic>
      <p:pic>
        <p:nvPicPr>
          <p:cNvPr id="12" name="Picture 11">
            <a:hlinkClick r:id="rId8" action="ppaction://hlinksldjump"/>
            <a:extLst>
              <a:ext uri="{FF2B5EF4-FFF2-40B4-BE49-F238E27FC236}">
                <a16:creationId xmlns:a16="http://schemas.microsoft.com/office/drawing/2014/main" id="{AC148DC3-7430-4322-90EA-9A628CE6435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84558" y="3672370"/>
            <a:ext cx="1593243" cy="1570891"/>
          </a:xfrm>
          <a:prstGeom prst="rect">
            <a:avLst/>
          </a:prstGeom>
        </p:spPr>
      </p:pic>
      <p:pic>
        <p:nvPicPr>
          <p:cNvPr id="14" name="Picture 13">
            <a:hlinkClick r:id="rId10" action="ppaction://hlinksldjump"/>
            <a:extLst>
              <a:ext uri="{FF2B5EF4-FFF2-40B4-BE49-F238E27FC236}">
                <a16:creationId xmlns:a16="http://schemas.microsoft.com/office/drawing/2014/main" id="{DE5669A9-FFCF-4C76-83CF-3B1DA52FDEB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648493" y="1546765"/>
            <a:ext cx="1550189" cy="1570890"/>
          </a:xfrm>
          <a:prstGeom prst="rect">
            <a:avLst/>
          </a:prstGeom>
        </p:spPr>
      </p:pic>
      <p:pic>
        <p:nvPicPr>
          <p:cNvPr id="20" name="Picture 19">
            <a:hlinkClick r:id="rId12" action="ppaction://hlinksldjump"/>
            <a:extLst>
              <a:ext uri="{FF2B5EF4-FFF2-40B4-BE49-F238E27FC236}">
                <a16:creationId xmlns:a16="http://schemas.microsoft.com/office/drawing/2014/main" id="{20070230-92FD-49EC-B127-3B6F7581FE2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867104" y="3702377"/>
            <a:ext cx="1604660" cy="1570890"/>
          </a:xfrm>
          <a:prstGeom prst="rect">
            <a:avLst/>
          </a:prstGeom>
        </p:spPr>
      </p:pic>
      <p:sp>
        <p:nvSpPr>
          <p:cNvPr id="27" name="Arrow: Right 26">
            <a:extLst>
              <a:ext uri="{FF2B5EF4-FFF2-40B4-BE49-F238E27FC236}">
                <a16:creationId xmlns:a16="http://schemas.microsoft.com/office/drawing/2014/main" id="{EEDA2D3A-7A31-4B84-8AF1-F7F7A959FE6A}"/>
              </a:ext>
            </a:extLst>
          </p:cNvPr>
          <p:cNvSpPr/>
          <p:nvPr/>
        </p:nvSpPr>
        <p:spPr>
          <a:xfrm rot="5400000">
            <a:off x="6289596" y="3206903"/>
            <a:ext cx="502055" cy="339089"/>
          </a:xfrm>
          <a:prstGeom prst="rightArrow">
            <a:avLst/>
          </a:prstGeom>
          <a:solidFill>
            <a:srgbClr val="00689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Arrow: Right 18">
            <a:extLst>
              <a:ext uri="{FF2B5EF4-FFF2-40B4-BE49-F238E27FC236}">
                <a16:creationId xmlns:a16="http://schemas.microsoft.com/office/drawing/2014/main" id="{83747817-874A-48A4-8560-84915A855C47}"/>
              </a:ext>
            </a:extLst>
          </p:cNvPr>
          <p:cNvSpPr/>
          <p:nvPr/>
        </p:nvSpPr>
        <p:spPr>
          <a:xfrm rot="9100808">
            <a:off x="5424804" y="4840679"/>
            <a:ext cx="479732" cy="339089"/>
          </a:xfrm>
          <a:prstGeom prst="rightArrow">
            <a:avLst/>
          </a:prstGeom>
          <a:solidFill>
            <a:srgbClr val="00689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Arrow: Right 21">
            <a:extLst>
              <a:ext uri="{FF2B5EF4-FFF2-40B4-BE49-F238E27FC236}">
                <a16:creationId xmlns:a16="http://schemas.microsoft.com/office/drawing/2014/main" id="{1E13F984-6125-409D-B431-BF6E8E116D72}"/>
              </a:ext>
            </a:extLst>
          </p:cNvPr>
          <p:cNvSpPr/>
          <p:nvPr/>
        </p:nvSpPr>
        <p:spPr>
          <a:xfrm rot="12770613">
            <a:off x="3309910" y="5001499"/>
            <a:ext cx="508253" cy="339089"/>
          </a:xfrm>
          <a:prstGeom prst="rightArrow">
            <a:avLst/>
          </a:prstGeom>
          <a:solidFill>
            <a:srgbClr val="00689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23">
            <a:extLst>
              <a:ext uri="{FF2B5EF4-FFF2-40B4-BE49-F238E27FC236}">
                <a16:creationId xmlns:a16="http://schemas.microsoft.com/office/drawing/2014/main" id="{2A90EFF2-E34F-46D2-BD46-5C16A1A81A70}"/>
              </a:ext>
            </a:extLst>
          </p:cNvPr>
          <p:cNvSpPr/>
          <p:nvPr/>
        </p:nvSpPr>
        <p:spPr>
          <a:xfrm rot="16200000">
            <a:off x="2505396" y="3249701"/>
            <a:ext cx="454665" cy="339089"/>
          </a:xfrm>
          <a:prstGeom prst="rightArrow">
            <a:avLst/>
          </a:prstGeom>
          <a:solidFill>
            <a:srgbClr val="00689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Arrow: Right 24">
            <a:extLst>
              <a:ext uri="{FF2B5EF4-FFF2-40B4-BE49-F238E27FC236}">
                <a16:creationId xmlns:a16="http://schemas.microsoft.com/office/drawing/2014/main" id="{7F642DCC-24CF-404E-BC11-A63C2215020B}"/>
              </a:ext>
            </a:extLst>
          </p:cNvPr>
          <p:cNvSpPr/>
          <p:nvPr/>
        </p:nvSpPr>
        <p:spPr>
          <a:xfrm rot="19600206">
            <a:off x="3370376" y="1877934"/>
            <a:ext cx="514149" cy="339089"/>
          </a:xfrm>
          <a:prstGeom prst="rightArrow">
            <a:avLst/>
          </a:prstGeom>
          <a:solidFill>
            <a:srgbClr val="00689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Arrow: Right 25">
            <a:extLst>
              <a:ext uri="{FF2B5EF4-FFF2-40B4-BE49-F238E27FC236}">
                <a16:creationId xmlns:a16="http://schemas.microsoft.com/office/drawing/2014/main" id="{16094A9B-C262-4D56-A496-F8CFBC90A268}"/>
              </a:ext>
            </a:extLst>
          </p:cNvPr>
          <p:cNvSpPr/>
          <p:nvPr/>
        </p:nvSpPr>
        <p:spPr>
          <a:xfrm rot="1887847">
            <a:off x="5330309" y="1710058"/>
            <a:ext cx="451234" cy="339089"/>
          </a:xfrm>
          <a:prstGeom prst="rightArrow">
            <a:avLst/>
          </a:prstGeom>
          <a:solidFill>
            <a:srgbClr val="00689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Arrow: Right 15">
            <a:extLst>
              <a:ext uri="{FF2B5EF4-FFF2-40B4-BE49-F238E27FC236}">
                <a16:creationId xmlns:a16="http://schemas.microsoft.com/office/drawing/2014/main" id="{C4878DE4-D490-42D8-A873-1B4690FF0308}"/>
              </a:ext>
            </a:extLst>
          </p:cNvPr>
          <p:cNvSpPr/>
          <p:nvPr/>
        </p:nvSpPr>
        <p:spPr>
          <a:xfrm rot="5400000">
            <a:off x="2166307" y="3249702"/>
            <a:ext cx="454665" cy="339089"/>
          </a:xfrm>
          <a:prstGeom prst="rightArrow">
            <a:avLst/>
          </a:prstGeom>
          <a:solidFill>
            <a:srgbClr val="00689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9645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nodeType="clickEffect">
                                  <p:stCondLst>
                                    <p:cond delay="0"/>
                                  </p:stCondLst>
                                  <p:endCondLst>
                                    <p:cond evt="onNext" delay="0">
                                      <p:tgtEl>
                                        <p:sldTgt/>
                                      </p:tgtEl>
                                    </p:cond>
                                  </p:endCondLst>
                                  <p:childTnLst>
                                    <p:animEffect transition="out" filter="fade">
                                      <p:cBhvr>
                                        <p:cTn id="6" dur="1000" tmFilter="0, 0; .2, .5; .8, .5; 1, 0"/>
                                        <p:tgtEl>
                                          <p:spTgt spid="10"/>
                                        </p:tgtEl>
                                      </p:cBhvr>
                                    </p:animEffect>
                                    <p:animScale>
                                      <p:cBhvr>
                                        <p:cTn id="7" dur="50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59522" y="757297"/>
            <a:ext cx="7229647" cy="732848"/>
          </a:xfrm>
          <a:prstGeom prst="rect">
            <a:avLst/>
          </a:prstGeom>
          <a:solidFill>
            <a:srgbClr val="7FC3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28000" tIns="180000" rIns="108000" bIns="180000" rtlCol="0" anchor="ctr">
            <a:spAutoFit/>
          </a:bodyPr>
          <a:lstStyle/>
          <a:p>
            <a:endParaRPr lang="en-GB" sz="2400" b="1" dirty="0"/>
          </a:p>
        </p:txBody>
      </p:sp>
      <p:sp>
        <p:nvSpPr>
          <p:cNvPr id="5" name="Rectangle 4"/>
          <p:cNvSpPr/>
          <p:nvPr/>
        </p:nvSpPr>
        <p:spPr>
          <a:xfrm>
            <a:off x="1806385" y="965942"/>
            <a:ext cx="7015443" cy="307777"/>
          </a:xfrm>
          <a:prstGeom prst="rect">
            <a:avLst/>
          </a:prstGeom>
        </p:spPr>
        <p:txBody>
          <a:bodyPr wrap="square" lIns="0" tIns="0" rIns="0" bIns="0">
            <a:spAutoFit/>
          </a:bodyPr>
          <a:lstStyle/>
          <a:p>
            <a:r>
              <a:rPr lang="en-GB" sz="2000" b="1" dirty="0">
                <a:solidFill>
                  <a:schemeClr val="bg1"/>
                </a:solidFill>
              </a:rPr>
              <a:t>Can it be improved? Modify and test again.</a:t>
            </a:r>
          </a:p>
        </p:txBody>
      </p:sp>
      <p:sp>
        <p:nvSpPr>
          <p:cNvPr id="9" name="Thought Bubble: Cloud 12">
            <a:extLst>
              <a:ext uri="{FF2B5EF4-FFF2-40B4-BE49-F238E27FC236}">
                <a16:creationId xmlns:a16="http://schemas.microsoft.com/office/drawing/2014/main" id="{05B52FDF-4B3B-2C4C-AFA5-DCC99483C883}"/>
              </a:ext>
            </a:extLst>
          </p:cNvPr>
          <p:cNvSpPr/>
          <p:nvPr/>
        </p:nvSpPr>
        <p:spPr>
          <a:xfrm>
            <a:off x="6020086" y="4405079"/>
            <a:ext cx="2358296" cy="1185643"/>
          </a:xfrm>
          <a:prstGeom prst="cloudCallout">
            <a:avLst>
              <a:gd name="adj1" fmla="val -82714"/>
              <a:gd name="adj2" fmla="val -157731"/>
            </a:avLst>
          </a:prstGeom>
          <a:solidFill>
            <a:srgbClr val="7FC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works?</a:t>
            </a:r>
          </a:p>
        </p:txBody>
      </p:sp>
      <p:pic>
        <p:nvPicPr>
          <p:cNvPr id="4" name="Picture 3">
            <a:extLst>
              <a:ext uri="{FF2B5EF4-FFF2-40B4-BE49-F238E27FC236}">
                <a16:creationId xmlns:a16="http://schemas.microsoft.com/office/drawing/2014/main" id="{87DEB00B-6981-4ACD-BC32-1F65892025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4993" y="511621"/>
            <a:ext cx="1176444" cy="1185643"/>
          </a:xfrm>
          <a:prstGeom prst="rect">
            <a:avLst/>
          </a:prstGeom>
        </p:spPr>
      </p:pic>
      <p:sp>
        <p:nvSpPr>
          <p:cNvPr id="2" name="Thought Bubble: Cloud 1">
            <a:extLst>
              <a:ext uri="{FF2B5EF4-FFF2-40B4-BE49-F238E27FC236}">
                <a16:creationId xmlns:a16="http://schemas.microsoft.com/office/drawing/2014/main" id="{ED657DCB-5437-489D-985C-73E7197A2590}"/>
              </a:ext>
            </a:extLst>
          </p:cNvPr>
          <p:cNvSpPr/>
          <p:nvPr/>
        </p:nvSpPr>
        <p:spPr>
          <a:xfrm>
            <a:off x="971605" y="2011636"/>
            <a:ext cx="2425415" cy="1185643"/>
          </a:xfrm>
          <a:prstGeom prst="cloudCallout">
            <a:avLst>
              <a:gd name="adj1" fmla="val 73041"/>
              <a:gd name="adj2" fmla="val -17021"/>
            </a:avLst>
          </a:prstGeom>
          <a:solidFill>
            <a:srgbClr val="7FC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Can your design be improved?</a:t>
            </a:r>
          </a:p>
        </p:txBody>
      </p:sp>
      <p:sp>
        <p:nvSpPr>
          <p:cNvPr id="13" name="Thought Bubble: Cloud 12">
            <a:extLst>
              <a:ext uri="{FF2B5EF4-FFF2-40B4-BE49-F238E27FC236}">
                <a16:creationId xmlns:a16="http://schemas.microsoft.com/office/drawing/2014/main" id="{80C29DC7-82D1-489C-9005-E979F56ADF91}"/>
              </a:ext>
            </a:extLst>
          </p:cNvPr>
          <p:cNvSpPr/>
          <p:nvPr/>
        </p:nvSpPr>
        <p:spPr>
          <a:xfrm>
            <a:off x="1270615" y="3812258"/>
            <a:ext cx="2358296" cy="1185643"/>
          </a:xfrm>
          <a:prstGeom prst="cloudCallout">
            <a:avLst>
              <a:gd name="adj1" fmla="val 63701"/>
              <a:gd name="adj2" fmla="val -130106"/>
            </a:avLst>
          </a:prstGeom>
          <a:solidFill>
            <a:srgbClr val="7FC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doesn’t work?</a:t>
            </a:r>
          </a:p>
        </p:txBody>
      </p:sp>
      <p:sp>
        <p:nvSpPr>
          <p:cNvPr id="14" name="Thought Bubble: Cloud 13">
            <a:extLst>
              <a:ext uri="{FF2B5EF4-FFF2-40B4-BE49-F238E27FC236}">
                <a16:creationId xmlns:a16="http://schemas.microsoft.com/office/drawing/2014/main" id="{3C8294E4-2288-4392-B0B4-41B4A6FF7BBE}"/>
              </a:ext>
            </a:extLst>
          </p:cNvPr>
          <p:cNvSpPr/>
          <p:nvPr/>
        </p:nvSpPr>
        <p:spPr>
          <a:xfrm>
            <a:off x="6069866" y="2215949"/>
            <a:ext cx="2308516" cy="1764662"/>
          </a:xfrm>
          <a:prstGeom prst="cloudCallout">
            <a:avLst>
              <a:gd name="adj1" fmla="val -96875"/>
              <a:gd name="adj2" fmla="val -28327"/>
            </a:avLst>
          </a:prstGeom>
          <a:solidFill>
            <a:srgbClr val="7FC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can you change to make it better?</a:t>
            </a:r>
          </a:p>
        </p:txBody>
      </p:sp>
      <p:pic>
        <p:nvPicPr>
          <p:cNvPr id="11" name="Picture 10">
            <a:extLst>
              <a:ext uri="{FF2B5EF4-FFF2-40B4-BE49-F238E27FC236}">
                <a16:creationId xmlns:a16="http://schemas.microsoft.com/office/drawing/2014/main" id="{7A33B26C-9C09-476E-97BD-6A10895113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60802" y="1829739"/>
            <a:ext cx="1520262" cy="4263086"/>
          </a:xfrm>
          <a:prstGeom prst="rect">
            <a:avLst/>
          </a:prstGeom>
        </p:spPr>
      </p:pic>
    </p:spTree>
    <p:extLst>
      <p:ext uri="{BB962C8B-B14F-4D97-AF65-F5344CB8AC3E}">
        <p14:creationId xmlns:p14="http://schemas.microsoft.com/office/powerpoint/2010/main" val="138125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right)">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9" grpId="0" animBg="1"/>
      <p:bldP spid="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E1D5DA-118C-41EB-80DD-4F1A7DC9447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3452" y="765175"/>
            <a:ext cx="7417096" cy="5327650"/>
          </a:xfrm>
          <a:prstGeom prst="roundRect">
            <a:avLst>
              <a:gd name="adj" fmla="val 3594"/>
            </a:avLst>
          </a:prstGeom>
        </p:spPr>
      </p:pic>
      <p:sp>
        <p:nvSpPr>
          <p:cNvPr id="8" name="Rectangle: Rounded Corners 7">
            <a:extLst>
              <a:ext uri="{FF2B5EF4-FFF2-40B4-BE49-F238E27FC236}">
                <a16:creationId xmlns:a16="http://schemas.microsoft.com/office/drawing/2014/main" id="{93642E7F-5EAC-4809-BC49-AB4BFA125203}"/>
              </a:ext>
            </a:extLst>
          </p:cNvPr>
          <p:cNvSpPr/>
          <p:nvPr/>
        </p:nvSpPr>
        <p:spPr>
          <a:xfrm>
            <a:off x="2544212" y="3192908"/>
            <a:ext cx="3979772" cy="1628055"/>
          </a:xfrm>
          <a:prstGeom prst="roundRect">
            <a:avLst/>
          </a:prstGeom>
          <a:solidFill>
            <a:srgbClr val="00649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pPr algn="ctr"/>
            <a:r>
              <a:rPr lang="en-GB" sz="2400" dirty="0"/>
              <a:t>Can we work together to find a solution to the Chaos at the North Pole?</a:t>
            </a:r>
          </a:p>
        </p:txBody>
      </p:sp>
      <p:sp>
        <p:nvSpPr>
          <p:cNvPr id="5" name="Title 20">
            <a:extLst>
              <a:ext uri="{FF2B5EF4-FFF2-40B4-BE49-F238E27FC236}">
                <a16:creationId xmlns:a16="http://schemas.microsoft.com/office/drawing/2014/main" id="{E0752108-F82C-405F-A317-D4744EC1360A}"/>
              </a:ext>
            </a:extLst>
          </p:cNvPr>
          <p:cNvSpPr>
            <a:spLocks noGrp="1"/>
          </p:cNvSpPr>
          <p:nvPr>
            <p:ph type="title"/>
          </p:nvPr>
        </p:nvSpPr>
        <p:spPr>
          <a:xfrm>
            <a:off x="1283080" y="974680"/>
            <a:ext cx="6577839" cy="2390312"/>
          </a:xfrm>
          <a:prstGeom prst="star16">
            <a:avLst/>
          </a:prstGeom>
          <a:solidFill>
            <a:srgbClr val="00649C"/>
          </a:solidFill>
          <a:ln>
            <a:solidFill>
              <a:schemeClr val="bg1"/>
            </a:solidFill>
          </a:ln>
        </p:spPr>
        <p:txBody>
          <a:bodyPr/>
          <a:lstStyle/>
          <a:p>
            <a:pPr algn="ctr"/>
            <a:r>
              <a:rPr lang="en-GB" sz="3600" dirty="0">
                <a:solidFill>
                  <a:schemeClr val="bg1"/>
                </a:solidFill>
                <a:latin typeface="+mn-lt"/>
              </a:rPr>
              <a:t>Your Big Bang Question</a:t>
            </a:r>
          </a:p>
        </p:txBody>
      </p:sp>
      <p:sp>
        <p:nvSpPr>
          <p:cNvPr id="6" name="Rectangle: Rounded Corners 5">
            <a:hlinkClick r:id="rId3" action="ppaction://hlinkfile"/>
            <a:extLst>
              <a:ext uri="{FF2B5EF4-FFF2-40B4-BE49-F238E27FC236}">
                <a16:creationId xmlns:a16="http://schemas.microsoft.com/office/drawing/2014/main" id="{40E41301-6CB4-4635-8BA6-73127F88012A}"/>
              </a:ext>
            </a:extLst>
          </p:cNvPr>
          <p:cNvSpPr/>
          <p:nvPr/>
        </p:nvSpPr>
        <p:spPr>
          <a:xfrm>
            <a:off x="2059933" y="5245719"/>
            <a:ext cx="5024132" cy="637601"/>
          </a:xfrm>
          <a:prstGeom prst="roundRect">
            <a:avLst/>
          </a:prstGeom>
          <a:solidFill>
            <a:schemeClr val="bg1"/>
          </a:solidFill>
          <a:ln w="28575">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72000" rtlCol="0" anchor="ctr">
            <a:spAutoFit/>
          </a:bodyPr>
          <a:lstStyle/>
          <a:p>
            <a:r>
              <a:rPr lang="en-GB" sz="1400" dirty="0">
                <a:solidFill>
                  <a:schemeClr val="tx1"/>
                </a:solidFill>
              </a:rPr>
              <a:t>Teachers’ Toolbelt</a:t>
            </a:r>
          </a:p>
          <a:p>
            <a:r>
              <a:rPr lang="en-GB" sz="1400" dirty="0">
                <a:solidFill>
                  <a:schemeClr val="tx1"/>
                </a:solidFill>
              </a:rPr>
              <a:t>Click here to find the Nuts and Bolts of It Adult Information </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F3624F9-3EE6-4445-AB87-2046ED7B31A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391812" y="2158710"/>
            <a:ext cx="5620303" cy="3762929"/>
          </a:xfrm>
          <a:prstGeom prst="rect">
            <a:avLst/>
          </a:prstGeom>
        </p:spPr>
      </p:pic>
      <p:sp>
        <p:nvSpPr>
          <p:cNvPr id="6" name="Speech Bubble: Rectangle with Corners Rounded 5">
            <a:extLst>
              <a:ext uri="{FF2B5EF4-FFF2-40B4-BE49-F238E27FC236}">
                <a16:creationId xmlns:a16="http://schemas.microsoft.com/office/drawing/2014/main" id="{ED260E41-5EF1-4CC7-89A1-BC04787346E4}"/>
              </a:ext>
            </a:extLst>
          </p:cNvPr>
          <p:cNvSpPr/>
          <p:nvPr/>
        </p:nvSpPr>
        <p:spPr>
          <a:xfrm>
            <a:off x="3690764" y="844239"/>
            <a:ext cx="4583527" cy="933371"/>
          </a:xfrm>
          <a:prstGeom prst="wedgeRoundRectCallout">
            <a:avLst>
              <a:gd name="adj1" fmla="val 12775"/>
              <a:gd name="adj2" fmla="val 111493"/>
              <a:gd name="adj3" fmla="val 16667"/>
            </a:avLst>
          </a:prstGeom>
          <a:solidFill>
            <a:schemeClr val="bg1"/>
          </a:solidFill>
          <a:ln w="28575">
            <a:solidFill>
              <a:srgbClr val="25BD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1600"/>
              </a:spcBef>
            </a:pPr>
            <a:r>
              <a:rPr lang="en-GB" dirty="0">
                <a:solidFill>
                  <a:srgbClr val="000000"/>
                </a:solidFill>
              </a:rPr>
              <a:t>Elf Engineers, thank you for helping me stay dry and warm in the snowstorm!</a:t>
            </a:r>
          </a:p>
        </p:txBody>
      </p:sp>
      <p:sp>
        <p:nvSpPr>
          <p:cNvPr id="7" name="Rectangle: Rounded Corners 6">
            <a:extLst>
              <a:ext uri="{FF2B5EF4-FFF2-40B4-BE49-F238E27FC236}">
                <a16:creationId xmlns:a16="http://schemas.microsoft.com/office/drawing/2014/main" id="{F0544CAD-3BD8-4BE8-8A97-9B49FBF0BCA8}"/>
              </a:ext>
            </a:extLst>
          </p:cNvPr>
          <p:cNvSpPr/>
          <p:nvPr/>
        </p:nvSpPr>
        <p:spPr>
          <a:xfrm>
            <a:off x="755651" y="3707488"/>
            <a:ext cx="2935114" cy="547779"/>
          </a:xfrm>
          <a:prstGeom prst="roundRect">
            <a:avLst/>
          </a:prstGeom>
          <a:solidFill>
            <a:srgbClr val="25BDB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What went well?</a:t>
            </a:r>
          </a:p>
        </p:txBody>
      </p:sp>
      <p:sp>
        <p:nvSpPr>
          <p:cNvPr id="9" name="Rectangle 8">
            <a:extLst>
              <a:ext uri="{FF2B5EF4-FFF2-40B4-BE49-F238E27FC236}">
                <a16:creationId xmlns:a16="http://schemas.microsoft.com/office/drawing/2014/main" id="{FBCB502A-4FAF-485B-BB30-7D3EBB4000AD}"/>
              </a:ext>
            </a:extLst>
          </p:cNvPr>
          <p:cNvSpPr/>
          <p:nvPr/>
        </p:nvSpPr>
        <p:spPr>
          <a:xfrm>
            <a:off x="677795" y="3244334"/>
            <a:ext cx="2614818" cy="369332"/>
          </a:xfrm>
          <a:prstGeom prst="rect">
            <a:avLst/>
          </a:prstGeom>
        </p:spPr>
        <p:txBody>
          <a:bodyPr wrap="none">
            <a:spAutoFit/>
          </a:bodyPr>
          <a:lstStyle/>
          <a:p>
            <a:r>
              <a:rPr lang="en-GB" dirty="0"/>
              <a:t>With a partner, discuss:</a:t>
            </a:r>
          </a:p>
        </p:txBody>
      </p:sp>
      <p:sp>
        <p:nvSpPr>
          <p:cNvPr id="12" name="Rectangle: Rounded Corners 11">
            <a:extLst>
              <a:ext uri="{FF2B5EF4-FFF2-40B4-BE49-F238E27FC236}">
                <a16:creationId xmlns:a16="http://schemas.microsoft.com/office/drawing/2014/main" id="{F3083180-7C0F-493D-B3E1-110A189B7722}"/>
              </a:ext>
            </a:extLst>
          </p:cNvPr>
          <p:cNvSpPr/>
          <p:nvPr/>
        </p:nvSpPr>
        <p:spPr>
          <a:xfrm>
            <a:off x="755650" y="4349089"/>
            <a:ext cx="2935114" cy="854246"/>
          </a:xfrm>
          <a:prstGeom prst="roundRect">
            <a:avLst/>
          </a:prstGeom>
          <a:solidFill>
            <a:srgbClr val="25BDB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What would you do differently next time?</a:t>
            </a:r>
          </a:p>
        </p:txBody>
      </p:sp>
      <p:sp>
        <p:nvSpPr>
          <p:cNvPr id="13" name="Rectangle: Rounded Corners 12">
            <a:extLst>
              <a:ext uri="{FF2B5EF4-FFF2-40B4-BE49-F238E27FC236}">
                <a16:creationId xmlns:a16="http://schemas.microsoft.com/office/drawing/2014/main" id="{9ADE8C85-0F0A-4B00-BA65-5F2ACBEF7693}"/>
              </a:ext>
            </a:extLst>
          </p:cNvPr>
          <p:cNvSpPr/>
          <p:nvPr/>
        </p:nvSpPr>
        <p:spPr>
          <a:xfrm>
            <a:off x="755650" y="5337569"/>
            <a:ext cx="2935114" cy="854246"/>
          </a:xfrm>
          <a:prstGeom prst="roundRect">
            <a:avLst/>
          </a:prstGeom>
          <a:solidFill>
            <a:srgbClr val="25BDB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When did you use STEAM?</a:t>
            </a:r>
          </a:p>
        </p:txBody>
      </p:sp>
    </p:spTree>
    <p:extLst>
      <p:ext uri="{BB962C8B-B14F-4D97-AF65-F5344CB8AC3E}">
        <p14:creationId xmlns:p14="http://schemas.microsoft.com/office/powerpoint/2010/main" val="423155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BE648C-F539-422D-A227-45108441C6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69347" y="870578"/>
            <a:ext cx="1824722" cy="5116844"/>
          </a:xfrm>
          <a:prstGeom prst="rect">
            <a:avLst/>
          </a:prstGeom>
        </p:spPr>
      </p:pic>
      <p:sp>
        <p:nvSpPr>
          <p:cNvPr id="2" name="Speech Bubble: Rectangle with Corners Rounded 1">
            <a:extLst>
              <a:ext uri="{FF2B5EF4-FFF2-40B4-BE49-F238E27FC236}">
                <a16:creationId xmlns:a16="http://schemas.microsoft.com/office/drawing/2014/main" id="{4273ED57-C567-4474-9D7D-4B909811D99D}"/>
              </a:ext>
            </a:extLst>
          </p:cNvPr>
          <p:cNvSpPr/>
          <p:nvPr/>
        </p:nvSpPr>
        <p:spPr>
          <a:xfrm>
            <a:off x="4093903" y="1035275"/>
            <a:ext cx="3358752" cy="1284835"/>
          </a:xfrm>
          <a:prstGeom prst="wedgeRoundRectCallout">
            <a:avLst>
              <a:gd name="adj1" fmla="val -70543"/>
              <a:gd name="adj2" fmla="val 34354"/>
              <a:gd name="adj3" fmla="val 16667"/>
            </a:avLst>
          </a:prstGeom>
          <a:solidFill>
            <a:schemeClr val="bg1"/>
          </a:solidFill>
          <a:ln w="28575">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Chief Elf here! </a:t>
            </a:r>
          </a:p>
          <a:p>
            <a:pPr algn="ctr"/>
            <a:r>
              <a:rPr lang="en-GB" dirty="0">
                <a:solidFill>
                  <a:schemeClr val="tx1"/>
                </a:solidFill>
              </a:rPr>
              <a:t>I need your help to sort out the chaos at the North Pole. </a:t>
            </a:r>
          </a:p>
        </p:txBody>
      </p:sp>
      <p:sp>
        <p:nvSpPr>
          <p:cNvPr id="6" name="Speech Bubble: Rectangle with Corners Rounded 5">
            <a:extLst>
              <a:ext uri="{FF2B5EF4-FFF2-40B4-BE49-F238E27FC236}">
                <a16:creationId xmlns:a16="http://schemas.microsoft.com/office/drawing/2014/main" id="{0E7ED5E2-B896-4FB5-84F0-E9164426C896}"/>
              </a:ext>
            </a:extLst>
          </p:cNvPr>
          <p:cNvSpPr/>
          <p:nvPr/>
        </p:nvSpPr>
        <p:spPr>
          <a:xfrm>
            <a:off x="4093903" y="1035275"/>
            <a:ext cx="3514787" cy="1439350"/>
          </a:xfrm>
          <a:prstGeom prst="wedgeRoundRectCallout">
            <a:avLst>
              <a:gd name="adj1" fmla="val -68799"/>
              <a:gd name="adj2" fmla="val 26204"/>
              <a:gd name="adj3" fmla="val 16667"/>
            </a:avLst>
          </a:prstGeom>
          <a:solidFill>
            <a:schemeClr val="bg1"/>
          </a:solidFill>
          <a:ln w="28575">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 the next few slides, I will tell you about your class’s challenge and how you can </a:t>
            </a:r>
            <a:br>
              <a:rPr lang="en-GB" dirty="0">
                <a:solidFill>
                  <a:schemeClr val="tx1"/>
                </a:solidFill>
              </a:rPr>
            </a:br>
            <a:r>
              <a:rPr lang="en-GB" dirty="0">
                <a:solidFill>
                  <a:schemeClr val="tx1"/>
                </a:solidFill>
              </a:rPr>
              <a:t>use STEAM to solve it. </a:t>
            </a:r>
          </a:p>
        </p:txBody>
      </p:sp>
      <p:sp>
        <p:nvSpPr>
          <p:cNvPr id="7" name="Speech Bubble: Rectangle with Corners Rounded 6">
            <a:extLst>
              <a:ext uri="{FF2B5EF4-FFF2-40B4-BE49-F238E27FC236}">
                <a16:creationId xmlns:a16="http://schemas.microsoft.com/office/drawing/2014/main" id="{E7916427-0A31-4403-BEE3-947AAB9A4310}"/>
              </a:ext>
            </a:extLst>
          </p:cNvPr>
          <p:cNvSpPr/>
          <p:nvPr/>
        </p:nvSpPr>
        <p:spPr>
          <a:xfrm>
            <a:off x="4096568" y="1023342"/>
            <a:ext cx="2978085" cy="997662"/>
          </a:xfrm>
          <a:prstGeom prst="wedgeRoundRectCallout">
            <a:avLst>
              <a:gd name="adj1" fmla="val -69075"/>
              <a:gd name="adj2" fmla="val 53432"/>
              <a:gd name="adj3" fmla="val 16667"/>
            </a:avLst>
          </a:prstGeom>
          <a:solidFill>
            <a:schemeClr val="bg1"/>
          </a:solidFill>
          <a:ln w="28575">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First, can you remember what STEAM stands for?</a:t>
            </a:r>
          </a:p>
        </p:txBody>
      </p:sp>
      <p:grpSp>
        <p:nvGrpSpPr>
          <p:cNvPr id="18" name="Group 17">
            <a:extLst>
              <a:ext uri="{FF2B5EF4-FFF2-40B4-BE49-F238E27FC236}">
                <a16:creationId xmlns:a16="http://schemas.microsoft.com/office/drawing/2014/main" id="{32282B2F-F826-45FE-9BF3-DA8ABFDB5BE2}"/>
              </a:ext>
            </a:extLst>
          </p:cNvPr>
          <p:cNvGrpSpPr/>
          <p:nvPr/>
        </p:nvGrpSpPr>
        <p:grpSpPr>
          <a:xfrm>
            <a:off x="4406601" y="2124024"/>
            <a:ext cx="859752" cy="923330"/>
            <a:chOff x="4406601" y="2540954"/>
            <a:chExt cx="859752" cy="923330"/>
          </a:xfrm>
        </p:grpSpPr>
        <p:pic>
          <p:nvPicPr>
            <p:cNvPr id="9" name="Picture 8">
              <a:extLst>
                <a:ext uri="{FF2B5EF4-FFF2-40B4-BE49-F238E27FC236}">
                  <a16:creationId xmlns:a16="http://schemas.microsoft.com/office/drawing/2014/main" id="{5C202A4F-F32F-4B14-9E87-610E76138F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6601" y="2691483"/>
              <a:ext cx="774162" cy="709172"/>
            </a:xfrm>
            <a:prstGeom prst="rect">
              <a:avLst/>
            </a:prstGeom>
          </p:spPr>
        </p:pic>
        <p:sp>
          <p:nvSpPr>
            <p:cNvPr id="10" name="TextBox 9">
              <a:extLst>
                <a:ext uri="{FF2B5EF4-FFF2-40B4-BE49-F238E27FC236}">
                  <a16:creationId xmlns:a16="http://schemas.microsoft.com/office/drawing/2014/main" id="{A52FEC12-0CE8-47BB-8738-A7FBFA241EDC}"/>
                </a:ext>
              </a:extLst>
            </p:cNvPr>
            <p:cNvSpPr txBox="1"/>
            <p:nvPr/>
          </p:nvSpPr>
          <p:spPr>
            <a:xfrm>
              <a:off x="4508301" y="2540954"/>
              <a:ext cx="758052" cy="923330"/>
            </a:xfrm>
            <a:prstGeom prst="rect">
              <a:avLst/>
            </a:prstGeom>
            <a:noFill/>
          </p:spPr>
          <p:txBody>
            <a:bodyPr wrap="square" rtlCol="0">
              <a:spAutoFit/>
            </a:bodyPr>
            <a:lstStyle/>
            <a:p>
              <a:r>
                <a:rPr lang="en-GB" sz="5400" b="1" dirty="0">
                  <a:solidFill>
                    <a:srgbClr val="7FC34A"/>
                  </a:solidFill>
                </a:rPr>
                <a:t>S</a:t>
              </a:r>
            </a:p>
          </p:txBody>
        </p:sp>
      </p:grpSp>
      <p:grpSp>
        <p:nvGrpSpPr>
          <p:cNvPr id="22" name="Group 21">
            <a:extLst>
              <a:ext uri="{FF2B5EF4-FFF2-40B4-BE49-F238E27FC236}">
                <a16:creationId xmlns:a16="http://schemas.microsoft.com/office/drawing/2014/main" id="{B9106A46-CE57-4FF8-B084-845DC016B851}"/>
              </a:ext>
            </a:extLst>
          </p:cNvPr>
          <p:cNvGrpSpPr/>
          <p:nvPr/>
        </p:nvGrpSpPr>
        <p:grpSpPr>
          <a:xfrm>
            <a:off x="4398019" y="2952208"/>
            <a:ext cx="851914" cy="923330"/>
            <a:chOff x="4406601" y="2584404"/>
            <a:chExt cx="851914" cy="923330"/>
          </a:xfrm>
        </p:grpSpPr>
        <p:pic>
          <p:nvPicPr>
            <p:cNvPr id="23" name="Picture 22">
              <a:extLst>
                <a:ext uri="{FF2B5EF4-FFF2-40B4-BE49-F238E27FC236}">
                  <a16:creationId xmlns:a16="http://schemas.microsoft.com/office/drawing/2014/main" id="{CF5C9DED-1E21-455D-9702-3C6BC9958E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6601" y="2691483"/>
              <a:ext cx="774162" cy="709172"/>
            </a:xfrm>
            <a:prstGeom prst="rect">
              <a:avLst/>
            </a:prstGeom>
          </p:spPr>
        </p:pic>
        <p:sp>
          <p:nvSpPr>
            <p:cNvPr id="24" name="TextBox 23">
              <a:extLst>
                <a:ext uri="{FF2B5EF4-FFF2-40B4-BE49-F238E27FC236}">
                  <a16:creationId xmlns:a16="http://schemas.microsoft.com/office/drawing/2014/main" id="{EF436D4C-2EBB-497C-85E0-0E457C6F0BBE}"/>
                </a:ext>
              </a:extLst>
            </p:cNvPr>
            <p:cNvSpPr txBox="1"/>
            <p:nvPr/>
          </p:nvSpPr>
          <p:spPr>
            <a:xfrm>
              <a:off x="4500463" y="2584404"/>
              <a:ext cx="758052" cy="923330"/>
            </a:xfrm>
            <a:prstGeom prst="rect">
              <a:avLst/>
            </a:prstGeom>
            <a:noFill/>
          </p:spPr>
          <p:txBody>
            <a:bodyPr wrap="square" rtlCol="0">
              <a:spAutoFit/>
            </a:bodyPr>
            <a:lstStyle/>
            <a:p>
              <a:r>
                <a:rPr lang="en-GB" sz="5400" b="1" dirty="0">
                  <a:solidFill>
                    <a:srgbClr val="25BDBE"/>
                  </a:solidFill>
                </a:rPr>
                <a:t>T</a:t>
              </a:r>
            </a:p>
          </p:txBody>
        </p:sp>
      </p:grpSp>
      <p:grpSp>
        <p:nvGrpSpPr>
          <p:cNvPr id="25" name="Group 24">
            <a:extLst>
              <a:ext uri="{FF2B5EF4-FFF2-40B4-BE49-F238E27FC236}">
                <a16:creationId xmlns:a16="http://schemas.microsoft.com/office/drawing/2014/main" id="{9640D75B-8533-442C-ADA0-31CA0E5C76E7}"/>
              </a:ext>
            </a:extLst>
          </p:cNvPr>
          <p:cNvGrpSpPr/>
          <p:nvPr/>
        </p:nvGrpSpPr>
        <p:grpSpPr>
          <a:xfrm>
            <a:off x="4406601" y="3722981"/>
            <a:ext cx="859752" cy="923330"/>
            <a:chOff x="4406601" y="2584404"/>
            <a:chExt cx="859752" cy="923330"/>
          </a:xfrm>
        </p:grpSpPr>
        <p:pic>
          <p:nvPicPr>
            <p:cNvPr id="26" name="Picture 25">
              <a:extLst>
                <a:ext uri="{FF2B5EF4-FFF2-40B4-BE49-F238E27FC236}">
                  <a16:creationId xmlns:a16="http://schemas.microsoft.com/office/drawing/2014/main" id="{3EEFF2C0-A88C-4727-B841-14FF2F8F56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6601" y="2691483"/>
              <a:ext cx="774162" cy="709172"/>
            </a:xfrm>
            <a:prstGeom prst="rect">
              <a:avLst/>
            </a:prstGeom>
          </p:spPr>
        </p:pic>
        <p:sp>
          <p:nvSpPr>
            <p:cNvPr id="27" name="TextBox 26">
              <a:extLst>
                <a:ext uri="{FF2B5EF4-FFF2-40B4-BE49-F238E27FC236}">
                  <a16:creationId xmlns:a16="http://schemas.microsoft.com/office/drawing/2014/main" id="{4FB6E9BD-CAA6-4BB6-8C76-32595DBAED6F}"/>
                </a:ext>
              </a:extLst>
            </p:cNvPr>
            <p:cNvSpPr txBox="1"/>
            <p:nvPr/>
          </p:nvSpPr>
          <p:spPr>
            <a:xfrm>
              <a:off x="4508301" y="2584404"/>
              <a:ext cx="758052" cy="923330"/>
            </a:xfrm>
            <a:prstGeom prst="rect">
              <a:avLst/>
            </a:prstGeom>
            <a:noFill/>
          </p:spPr>
          <p:txBody>
            <a:bodyPr wrap="square" rtlCol="0">
              <a:spAutoFit/>
            </a:bodyPr>
            <a:lstStyle/>
            <a:p>
              <a:r>
                <a:rPr lang="en-GB" sz="5400" b="1" dirty="0">
                  <a:solidFill>
                    <a:srgbClr val="009F90"/>
                  </a:solidFill>
                </a:rPr>
                <a:t>E</a:t>
              </a:r>
            </a:p>
          </p:txBody>
        </p:sp>
      </p:grpSp>
      <p:grpSp>
        <p:nvGrpSpPr>
          <p:cNvPr id="28" name="Group 27">
            <a:extLst>
              <a:ext uri="{FF2B5EF4-FFF2-40B4-BE49-F238E27FC236}">
                <a16:creationId xmlns:a16="http://schemas.microsoft.com/office/drawing/2014/main" id="{EFE159CD-67AF-4E15-A0A7-816BF67273B4}"/>
              </a:ext>
            </a:extLst>
          </p:cNvPr>
          <p:cNvGrpSpPr/>
          <p:nvPr/>
        </p:nvGrpSpPr>
        <p:grpSpPr>
          <a:xfrm>
            <a:off x="4398019" y="4444086"/>
            <a:ext cx="845538" cy="923330"/>
            <a:chOff x="4406601" y="2549027"/>
            <a:chExt cx="845538" cy="923330"/>
          </a:xfrm>
        </p:grpSpPr>
        <p:pic>
          <p:nvPicPr>
            <p:cNvPr id="29" name="Picture 28">
              <a:extLst>
                <a:ext uri="{FF2B5EF4-FFF2-40B4-BE49-F238E27FC236}">
                  <a16:creationId xmlns:a16="http://schemas.microsoft.com/office/drawing/2014/main" id="{77B130A0-46EA-4D4A-B5FD-DAF955981F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6601" y="2691483"/>
              <a:ext cx="774162" cy="709172"/>
            </a:xfrm>
            <a:prstGeom prst="rect">
              <a:avLst/>
            </a:prstGeom>
          </p:spPr>
        </p:pic>
        <p:sp>
          <p:nvSpPr>
            <p:cNvPr id="30" name="TextBox 29">
              <a:extLst>
                <a:ext uri="{FF2B5EF4-FFF2-40B4-BE49-F238E27FC236}">
                  <a16:creationId xmlns:a16="http://schemas.microsoft.com/office/drawing/2014/main" id="{74048D47-D666-45EA-B908-5A62DA3201AF}"/>
                </a:ext>
              </a:extLst>
            </p:cNvPr>
            <p:cNvSpPr txBox="1"/>
            <p:nvPr/>
          </p:nvSpPr>
          <p:spPr>
            <a:xfrm>
              <a:off x="4494087" y="2549027"/>
              <a:ext cx="758052" cy="923330"/>
            </a:xfrm>
            <a:prstGeom prst="rect">
              <a:avLst/>
            </a:prstGeom>
            <a:noFill/>
          </p:spPr>
          <p:txBody>
            <a:bodyPr wrap="square" rtlCol="0">
              <a:spAutoFit/>
            </a:bodyPr>
            <a:lstStyle/>
            <a:p>
              <a:r>
                <a:rPr lang="en-GB" sz="5400" b="1" dirty="0">
                  <a:solidFill>
                    <a:srgbClr val="F78629"/>
                  </a:solidFill>
                </a:rPr>
                <a:t>A</a:t>
              </a:r>
            </a:p>
          </p:txBody>
        </p:sp>
      </p:grpSp>
      <p:grpSp>
        <p:nvGrpSpPr>
          <p:cNvPr id="31" name="Group 30">
            <a:extLst>
              <a:ext uri="{FF2B5EF4-FFF2-40B4-BE49-F238E27FC236}">
                <a16:creationId xmlns:a16="http://schemas.microsoft.com/office/drawing/2014/main" id="{B24A3454-FBB6-4766-9AB1-41C8D6BA5A69}"/>
              </a:ext>
            </a:extLst>
          </p:cNvPr>
          <p:cNvGrpSpPr/>
          <p:nvPr/>
        </p:nvGrpSpPr>
        <p:grpSpPr>
          <a:xfrm>
            <a:off x="4406601" y="5214859"/>
            <a:ext cx="774162" cy="923330"/>
            <a:chOff x="4406601" y="2561135"/>
            <a:chExt cx="774162" cy="923330"/>
          </a:xfrm>
        </p:grpSpPr>
        <p:pic>
          <p:nvPicPr>
            <p:cNvPr id="32" name="Picture 31">
              <a:extLst>
                <a:ext uri="{FF2B5EF4-FFF2-40B4-BE49-F238E27FC236}">
                  <a16:creationId xmlns:a16="http://schemas.microsoft.com/office/drawing/2014/main" id="{237442FD-913F-4217-8732-898BA822E9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6601" y="2691483"/>
              <a:ext cx="774162" cy="709172"/>
            </a:xfrm>
            <a:prstGeom prst="rect">
              <a:avLst/>
            </a:prstGeom>
          </p:spPr>
        </p:pic>
        <p:sp>
          <p:nvSpPr>
            <p:cNvPr id="33" name="TextBox 32">
              <a:extLst>
                <a:ext uri="{FF2B5EF4-FFF2-40B4-BE49-F238E27FC236}">
                  <a16:creationId xmlns:a16="http://schemas.microsoft.com/office/drawing/2014/main" id="{466463D0-B522-476B-8C88-996C8ACB7E8B}"/>
                </a:ext>
              </a:extLst>
            </p:cNvPr>
            <p:cNvSpPr txBox="1"/>
            <p:nvPr/>
          </p:nvSpPr>
          <p:spPr>
            <a:xfrm>
              <a:off x="4422711" y="2561135"/>
              <a:ext cx="758052" cy="923330"/>
            </a:xfrm>
            <a:prstGeom prst="rect">
              <a:avLst/>
            </a:prstGeom>
            <a:noFill/>
          </p:spPr>
          <p:txBody>
            <a:bodyPr wrap="square" rtlCol="0">
              <a:spAutoFit/>
            </a:bodyPr>
            <a:lstStyle/>
            <a:p>
              <a:r>
                <a:rPr lang="en-GB" sz="5400" b="1" dirty="0">
                  <a:solidFill>
                    <a:srgbClr val="00689E"/>
                  </a:solidFill>
                </a:rPr>
                <a:t>M</a:t>
              </a:r>
            </a:p>
          </p:txBody>
        </p:sp>
      </p:grpSp>
      <p:sp>
        <p:nvSpPr>
          <p:cNvPr id="35" name="Rectangle 34">
            <a:extLst>
              <a:ext uri="{FF2B5EF4-FFF2-40B4-BE49-F238E27FC236}">
                <a16:creationId xmlns:a16="http://schemas.microsoft.com/office/drawing/2014/main" id="{56DF250E-A15F-42D8-BC94-AEFACAF45F1D}"/>
              </a:ext>
            </a:extLst>
          </p:cNvPr>
          <p:cNvSpPr/>
          <p:nvPr/>
        </p:nvSpPr>
        <p:spPr>
          <a:xfrm>
            <a:off x="5172181" y="2452762"/>
            <a:ext cx="1003801" cy="461665"/>
          </a:xfrm>
          <a:prstGeom prst="rect">
            <a:avLst/>
          </a:prstGeom>
        </p:spPr>
        <p:txBody>
          <a:bodyPr wrap="none">
            <a:spAutoFit/>
          </a:bodyPr>
          <a:lstStyle/>
          <a:p>
            <a:r>
              <a:rPr lang="en-GB" sz="2400" dirty="0" err="1"/>
              <a:t>cience</a:t>
            </a:r>
            <a:endParaRPr lang="en-GB" sz="2400" dirty="0"/>
          </a:p>
        </p:txBody>
      </p:sp>
      <p:sp>
        <p:nvSpPr>
          <p:cNvPr id="36" name="Rectangle 35">
            <a:extLst>
              <a:ext uri="{FF2B5EF4-FFF2-40B4-BE49-F238E27FC236}">
                <a16:creationId xmlns:a16="http://schemas.microsoft.com/office/drawing/2014/main" id="{D854CEFD-A0F6-4569-9A53-699045CE2126}"/>
              </a:ext>
            </a:extLst>
          </p:cNvPr>
          <p:cNvSpPr/>
          <p:nvPr/>
        </p:nvSpPr>
        <p:spPr>
          <a:xfrm>
            <a:off x="5172180" y="3271503"/>
            <a:ext cx="1553630" cy="461665"/>
          </a:xfrm>
          <a:prstGeom prst="rect">
            <a:avLst/>
          </a:prstGeom>
        </p:spPr>
        <p:txBody>
          <a:bodyPr wrap="none">
            <a:spAutoFit/>
          </a:bodyPr>
          <a:lstStyle/>
          <a:p>
            <a:r>
              <a:rPr lang="en-GB" sz="2400" dirty="0" err="1"/>
              <a:t>echnology</a:t>
            </a:r>
            <a:endParaRPr lang="en-GB" sz="2400" dirty="0"/>
          </a:p>
        </p:txBody>
      </p:sp>
      <p:sp>
        <p:nvSpPr>
          <p:cNvPr id="37" name="Rectangle 36">
            <a:extLst>
              <a:ext uri="{FF2B5EF4-FFF2-40B4-BE49-F238E27FC236}">
                <a16:creationId xmlns:a16="http://schemas.microsoft.com/office/drawing/2014/main" id="{FFFB4ED5-00FA-414F-80EC-0358FF91025C}"/>
              </a:ext>
            </a:extLst>
          </p:cNvPr>
          <p:cNvSpPr/>
          <p:nvPr/>
        </p:nvSpPr>
        <p:spPr>
          <a:xfrm>
            <a:off x="5133677" y="4030092"/>
            <a:ext cx="1622560" cy="461665"/>
          </a:xfrm>
          <a:prstGeom prst="rect">
            <a:avLst/>
          </a:prstGeom>
        </p:spPr>
        <p:txBody>
          <a:bodyPr wrap="none">
            <a:spAutoFit/>
          </a:bodyPr>
          <a:lstStyle/>
          <a:p>
            <a:r>
              <a:rPr lang="en-GB" sz="2400" dirty="0" err="1"/>
              <a:t>ngineering</a:t>
            </a:r>
            <a:endParaRPr lang="en-GB" sz="2400" dirty="0"/>
          </a:p>
        </p:txBody>
      </p:sp>
      <p:sp>
        <p:nvSpPr>
          <p:cNvPr id="38" name="Rectangle 37">
            <a:extLst>
              <a:ext uri="{FF2B5EF4-FFF2-40B4-BE49-F238E27FC236}">
                <a16:creationId xmlns:a16="http://schemas.microsoft.com/office/drawing/2014/main" id="{829F4E37-4E21-4477-9D46-602CFC5F9D90}"/>
              </a:ext>
            </a:extLst>
          </p:cNvPr>
          <p:cNvSpPr/>
          <p:nvPr/>
        </p:nvSpPr>
        <p:spPr>
          <a:xfrm>
            <a:off x="5131537" y="4765398"/>
            <a:ext cx="418704" cy="461665"/>
          </a:xfrm>
          <a:prstGeom prst="rect">
            <a:avLst/>
          </a:prstGeom>
        </p:spPr>
        <p:txBody>
          <a:bodyPr wrap="none">
            <a:spAutoFit/>
          </a:bodyPr>
          <a:lstStyle/>
          <a:p>
            <a:r>
              <a:rPr lang="en-GB" sz="2400" dirty="0" err="1"/>
              <a:t>rt</a:t>
            </a:r>
            <a:endParaRPr lang="en-GB" sz="2400" dirty="0"/>
          </a:p>
        </p:txBody>
      </p:sp>
      <p:sp>
        <p:nvSpPr>
          <p:cNvPr id="39" name="Rectangle 38">
            <a:extLst>
              <a:ext uri="{FF2B5EF4-FFF2-40B4-BE49-F238E27FC236}">
                <a16:creationId xmlns:a16="http://schemas.microsoft.com/office/drawing/2014/main" id="{A4AF710E-5221-4FA4-AD96-76F9DCD67F82}"/>
              </a:ext>
            </a:extLst>
          </p:cNvPr>
          <p:cNvSpPr/>
          <p:nvPr/>
        </p:nvSpPr>
        <p:spPr>
          <a:xfrm>
            <a:off x="5131537" y="5534068"/>
            <a:ext cx="766557" cy="461665"/>
          </a:xfrm>
          <a:prstGeom prst="rect">
            <a:avLst/>
          </a:prstGeom>
        </p:spPr>
        <p:txBody>
          <a:bodyPr wrap="none">
            <a:spAutoFit/>
          </a:bodyPr>
          <a:lstStyle/>
          <a:p>
            <a:r>
              <a:rPr lang="en-GB" sz="2400" dirty="0" err="1"/>
              <a:t>aths</a:t>
            </a:r>
            <a:endParaRPr lang="en-GB" sz="2400" dirty="0"/>
          </a:p>
        </p:txBody>
      </p:sp>
    </p:spTree>
    <p:extLst>
      <p:ext uri="{BB962C8B-B14F-4D97-AF65-F5344CB8AC3E}">
        <p14:creationId xmlns:p14="http://schemas.microsoft.com/office/powerpoint/2010/main" val="300583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hidden"/>
                                      </p:to>
                                    </p:set>
                                  </p:childTnLst>
                                </p:cTn>
                              </p:par>
                              <p:par>
                                <p:cTn id="12" presetID="22" presetClass="entr" presetSubtype="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2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2000" fill="hold"/>
                                        <p:tgtEl>
                                          <p:spTgt spid="18"/>
                                        </p:tgtEl>
                                        <p:attrNameLst>
                                          <p:attrName>ppt_x</p:attrName>
                                        </p:attrNameLst>
                                      </p:cBhvr>
                                      <p:tavLst>
                                        <p:tav tm="0">
                                          <p:val>
                                            <p:strVal val="#ppt_x"/>
                                          </p:val>
                                        </p:tav>
                                        <p:tav tm="100000">
                                          <p:val>
                                            <p:strVal val="#ppt_x"/>
                                          </p:val>
                                        </p:tav>
                                      </p:tavLst>
                                    </p:anim>
                                    <p:anim calcmode="lin" valueType="num">
                                      <p:cBhvr additive="base">
                                        <p:cTn id="27" dur="2000" fill="hold"/>
                                        <p:tgtEl>
                                          <p:spTgt spid="18"/>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1"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2000" fill="hold"/>
                                        <p:tgtEl>
                                          <p:spTgt spid="22"/>
                                        </p:tgtEl>
                                        <p:attrNameLst>
                                          <p:attrName>ppt_x</p:attrName>
                                        </p:attrNameLst>
                                      </p:cBhvr>
                                      <p:tavLst>
                                        <p:tav tm="0">
                                          <p:val>
                                            <p:strVal val="#ppt_x"/>
                                          </p:val>
                                        </p:tav>
                                        <p:tav tm="100000">
                                          <p:val>
                                            <p:strVal val="#ppt_x"/>
                                          </p:val>
                                        </p:tav>
                                      </p:tavLst>
                                    </p:anim>
                                    <p:anim calcmode="lin" valueType="num">
                                      <p:cBhvr additive="base">
                                        <p:cTn id="32" dur="2000" fill="hold"/>
                                        <p:tgtEl>
                                          <p:spTgt spid="22"/>
                                        </p:tgtEl>
                                        <p:attrNameLst>
                                          <p:attrName>ppt_y</p:attrName>
                                        </p:attrNameLst>
                                      </p:cBhvr>
                                      <p:tavLst>
                                        <p:tav tm="0">
                                          <p:val>
                                            <p:strVal val="0-#ppt_h/2"/>
                                          </p:val>
                                        </p:tav>
                                        <p:tav tm="100000">
                                          <p:val>
                                            <p:strVal val="#ppt_y"/>
                                          </p:val>
                                        </p:tav>
                                      </p:tavLst>
                                    </p:anim>
                                  </p:childTnLst>
                                </p:cTn>
                              </p:par>
                            </p:childTnLst>
                          </p:cTn>
                        </p:par>
                        <p:par>
                          <p:cTn id="33" fill="hold">
                            <p:stCondLst>
                              <p:cond delay="4000"/>
                            </p:stCondLst>
                            <p:childTnLst>
                              <p:par>
                                <p:cTn id="34" presetID="2" presetClass="entr" presetSubtype="1"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2000" fill="hold"/>
                                        <p:tgtEl>
                                          <p:spTgt spid="25"/>
                                        </p:tgtEl>
                                        <p:attrNameLst>
                                          <p:attrName>ppt_x</p:attrName>
                                        </p:attrNameLst>
                                      </p:cBhvr>
                                      <p:tavLst>
                                        <p:tav tm="0">
                                          <p:val>
                                            <p:strVal val="#ppt_x"/>
                                          </p:val>
                                        </p:tav>
                                        <p:tav tm="100000">
                                          <p:val>
                                            <p:strVal val="#ppt_x"/>
                                          </p:val>
                                        </p:tav>
                                      </p:tavLst>
                                    </p:anim>
                                    <p:anim calcmode="lin" valueType="num">
                                      <p:cBhvr additive="base">
                                        <p:cTn id="37" dur="2000" fill="hold"/>
                                        <p:tgtEl>
                                          <p:spTgt spid="25"/>
                                        </p:tgtEl>
                                        <p:attrNameLst>
                                          <p:attrName>ppt_y</p:attrName>
                                        </p:attrNameLst>
                                      </p:cBhvr>
                                      <p:tavLst>
                                        <p:tav tm="0">
                                          <p:val>
                                            <p:strVal val="0-#ppt_h/2"/>
                                          </p:val>
                                        </p:tav>
                                        <p:tav tm="100000">
                                          <p:val>
                                            <p:strVal val="#ppt_y"/>
                                          </p:val>
                                        </p:tav>
                                      </p:tavLst>
                                    </p:anim>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2000" fill="hold"/>
                                        <p:tgtEl>
                                          <p:spTgt spid="28"/>
                                        </p:tgtEl>
                                        <p:attrNameLst>
                                          <p:attrName>ppt_x</p:attrName>
                                        </p:attrNameLst>
                                      </p:cBhvr>
                                      <p:tavLst>
                                        <p:tav tm="0">
                                          <p:val>
                                            <p:strVal val="#ppt_x"/>
                                          </p:val>
                                        </p:tav>
                                        <p:tav tm="100000">
                                          <p:val>
                                            <p:strVal val="#ppt_x"/>
                                          </p:val>
                                        </p:tav>
                                      </p:tavLst>
                                    </p:anim>
                                    <p:anim calcmode="lin" valueType="num">
                                      <p:cBhvr additive="base">
                                        <p:cTn id="42" dur="2000" fill="hold"/>
                                        <p:tgtEl>
                                          <p:spTgt spid="28"/>
                                        </p:tgtEl>
                                        <p:attrNameLst>
                                          <p:attrName>ppt_y</p:attrName>
                                        </p:attrNameLst>
                                      </p:cBhvr>
                                      <p:tavLst>
                                        <p:tav tm="0">
                                          <p:val>
                                            <p:strVal val="0-#ppt_h/2"/>
                                          </p:val>
                                        </p:tav>
                                        <p:tav tm="100000">
                                          <p:val>
                                            <p:strVal val="#ppt_y"/>
                                          </p:val>
                                        </p:tav>
                                      </p:tavLst>
                                    </p:anim>
                                  </p:childTnLst>
                                </p:cTn>
                              </p:par>
                            </p:childTnLst>
                          </p:cTn>
                        </p:par>
                        <p:par>
                          <p:cTn id="43" fill="hold">
                            <p:stCondLst>
                              <p:cond delay="8000"/>
                            </p:stCondLst>
                            <p:childTnLst>
                              <p:par>
                                <p:cTn id="44" presetID="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2000" fill="hold"/>
                                        <p:tgtEl>
                                          <p:spTgt spid="31"/>
                                        </p:tgtEl>
                                        <p:attrNameLst>
                                          <p:attrName>ppt_x</p:attrName>
                                        </p:attrNameLst>
                                      </p:cBhvr>
                                      <p:tavLst>
                                        <p:tav tm="0">
                                          <p:val>
                                            <p:strVal val="#ppt_x"/>
                                          </p:val>
                                        </p:tav>
                                        <p:tav tm="100000">
                                          <p:val>
                                            <p:strVal val="#ppt_x"/>
                                          </p:val>
                                        </p:tav>
                                      </p:tavLst>
                                    </p:anim>
                                    <p:anim calcmode="lin" valueType="num">
                                      <p:cBhvr additive="base">
                                        <p:cTn id="47" dur="20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left)">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left)">
                                      <p:cBhvr>
                                        <p:cTn id="57" dur="5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wipe(left)">
                                      <p:cBhvr>
                                        <p:cTn id="62" dur="500"/>
                                        <p:tgtEl>
                                          <p:spTgt spid="3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left)">
                                      <p:cBhvr>
                                        <p:cTn id="67" dur="500"/>
                                        <p:tgtEl>
                                          <p:spTgt spid="3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ipe(left)">
                                      <p:cBhvr>
                                        <p:cTn id="7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6" grpId="1" animBg="1"/>
      <p:bldP spid="7" grpId="0" animBg="1"/>
      <p:bldP spid="35" grpId="0"/>
      <p:bldP spid="36" grpId="0"/>
      <p:bldP spid="37" grpId="0"/>
      <p:bldP spid="38"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2597457" y="3331119"/>
            <a:ext cx="3927233" cy="994306"/>
          </a:xfrm>
        </p:spPr>
        <p:txBody>
          <a:bodyPr/>
          <a:lstStyle/>
          <a:p>
            <a:pPr algn="ctr"/>
            <a:r>
              <a:rPr lang="en-GB" sz="3600" dirty="0">
                <a:solidFill>
                  <a:srgbClr val="00689E"/>
                </a:solidFill>
                <a:latin typeface="+mn-lt"/>
              </a:rPr>
              <a:t>The STEAM Design Cycle</a:t>
            </a:r>
          </a:p>
        </p:txBody>
      </p:sp>
      <p:pic>
        <p:nvPicPr>
          <p:cNvPr id="2" name="Picture 1">
            <a:hlinkClick r:id="rId2" action="ppaction://hlinksldjump"/>
            <a:extLst>
              <a:ext uri="{FF2B5EF4-FFF2-40B4-BE49-F238E27FC236}">
                <a16:creationId xmlns:a16="http://schemas.microsoft.com/office/drawing/2014/main" id="{3D3CA828-3C72-4F10-A07F-70F8E7280E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66816" y="1442443"/>
            <a:ext cx="1588513" cy="1570890"/>
          </a:xfrm>
          <a:prstGeom prst="rect">
            <a:avLst/>
          </a:prstGeom>
        </p:spPr>
      </p:pic>
      <p:pic>
        <p:nvPicPr>
          <p:cNvPr id="4" name="Picture 3">
            <a:hlinkClick r:id="rId4" action="ppaction://hlinksldjump"/>
            <a:extLst>
              <a:ext uri="{FF2B5EF4-FFF2-40B4-BE49-F238E27FC236}">
                <a16:creationId xmlns:a16="http://schemas.microsoft.com/office/drawing/2014/main" id="{818B0521-258A-4395-B97E-1110436DEF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87464" y="4533484"/>
            <a:ext cx="1585618" cy="1570890"/>
          </a:xfrm>
          <a:prstGeom prst="rect">
            <a:avLst/>
          </a:prstGeom>
        </p:spPr>
      </p:pic>
      <p:pic>
        <p:nvPicPr>
          <p:cNvPr id="10" name="Picture 9">
            <a:hlinkClick r:id="rId6" action="ppaction://hlinksldjump"/>
            <a:extLst>
              <a:ext uri="{FF2B5EF4-FFF2-40B4-BE49-F238E27FC236}">
                <a16:creationId xmlns:a16="http://schemas.microsoft.com/office/drawing/2014/main" id="{174AD724-F18C-4683-9517-A02342BB05A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95466" y="2068570"/>
            <a:ext cx="1558704" cy="1570890"/>
          </a:xfrm>
          <a:prstGeom prst="rect">
            <a:avLst/>
          </a:prstGeom>
        </p:spPr>
      </p:pic>
      <p:pic>
        <p:nvPicPr>
          <p:cNvPr id="12" name="Picture 11">
            <a:hlinkClick r:id="rId8" action="ppaction://hlinksldjump"/>
            <a:extLst>
              <a:ext uri="{FF2B5EF4-FFF2-40B4-BE49-F238E27FC236}">
                <a16:creationId xmlns:a16="http://schemas.microsoft.com/office/drawing/2014/main" id="{AC148DC3-7430-4322-90EA-9A628CE6435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84558" y="4089300"/>
            <a:ext cx="1593243" cy="1570891"/>
          </a:xfrm>
          <a:prstGeom prst="rect">
            <a:avLst/>
          </a:prstGeom>
        </p:spPr>
      </p:pic>
      <p:pic>
        <p:nvPicPr>
          <p:cNvPr id="14" name="Picture 13">
            <a:hlinkClick r:id="rId10" action="ppaction://hlinksldjump"/>
            <a:extLst>
              <a:ext uri="{FF2B5EF4-FFF2-40B4-BE49-F238E27FC236}">
                <a16:creationId xmlns:a16="http://schemas.microsoft.com/office/drawing/2014/main" id="{DE5669A9-FFCF-4C76-83CF-3B1DA52FDEB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648493" y="1963695"/>
            <a:ext cx="1550189" cy="1570890"/>
          </a:xfrm>
          <a:prstGeom prst="rect">
            <a:avLst/>
          </a:prstGeom>
        </p:spPr>
      </p:pic>
      <p:pic>
        <p:nvPicPr>
          <p:cNvPr id="20" name="Picture 19">
            <a:hlinkClick r:id="rId12" action="ppaction://hlinksldjump"/>
            <a:extLst>
              <a:ext uri="{FF2B5EF4-FFF2-40B4-BE49-F238E27FC236}">
                <a16:creationId xmlns:a16="http://schemas.microsoft.com/office/drawing/2014/main" id="{20070230-92FD-49EC-B127-3B6F7581FE2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867104" y="4119307"/>
            <a:ext cx="1604660" cy="1570890"/>
          </a:xfrm>
          <a:prstGeom prst="rect">
            <a:avLst/>
          </a:prstGeom>
        </p:spPr>
      </p:pic>
      <p:sp>
        <p:nvSpPr>
          <p:cNvPr id="27" name="Arrow: Right 26">
            <a:extLst>
              <a:ext uri="{FF2B5EF4-FFF2-40B4-BE49-F238E27FC236}">
                <a16:creationId xmlns:a16="http://schemas.microsoft.com/office/drawing/2014/main" id="{EEDA2D3A-7A31-4B84-8AF1-F7F7A959FE6A}"/>
              </a:ext>
            </a:extLst>
          </p:cNvPr>
          <p:cNvSpPr/>
          <p:nvPr/>
        </p:nvSpPr>
        <p:spPr>
          <a:xfrm rot="5400000">
            <a:off x="6289596" y="3623833"/>
            <a:ext cx="502055" cy="339089"/>
          </a:xfrm>
          <a:prstGeom prst="rightArrow">
            <a:avLst/>
          </a:prstGeom>
          <a:solidFill>
            <a:srgbClr val="00689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Arrow: Right 18">
            <a:extLst>
              <a:ext uri="{FF2B5EF4-FFF2-40B4-BE49-F238E27FC236}">
                <a16:creationId xmlns:a16="http://schemas.microsoft.com/office/drawing/2014/main" id="{83747817-874A-48A4-8560-84915A855C47}"/>
              </a:ext>
            </a:extLst>
          </p:cNvPr>
          <p:cNvSpPr/>
          <p:nvPr/>
        </p:nvSpPr>
        <p:spPr>
          <a:xfrm rot="9100808">
            <a:off x="5424804" y="5257609"/>
            <a:ext cx="479732" cy="339089"/>
          </a:xfrm>
          <a:prstGeom prst="rightArrow">
            <a:avLst/>
          </a:prstGeom>
          <a:solidFill>
            <a:srgbClr val="00689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Arrow: Right 21">
            <a:extLst>
              <a:ext uri="{FF2B5EF4-FFF2-40B4-BE49-F238E27FC236}">
                <a16:creationId xmlns:a16="http://schemas.microsoft.com/office/drawing/2014/main" id="{1E13F984-6125-409D-B431-BF6E8E116D72}"/>
              </a:ext>
            </a:extLst>
          </p:cNvPr>
          <p:cNvSpPr/>
          <p:nvPr/>
        </p:nvSpPr>
        <p:spPr>
          <a:xfrm rot="11532999">
            <a:off x="3309910" y="5418429"/>
            <a:ext cx="508253" cy="339089"/>
          </a:xfrm>
          <a:prstGeom prst="rightArrow">
            <a:avLst/>
          </a:prstGeom>
          <a:solidFill>
            <a:srgbClr val="00689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23">
            <a:extLst>
              <a:ext uri="{FF2B5EF4-FFF2-40B4-BE49-F238E27FC236}">
                <a16:creationId xmlns:a16="http://schemas.microsoft.com/office/drawing/2014/main" id="{2A90EFF2-E34F-46D2-BD46-5C16A1A81A70}"/>
              </a:ext>
            </a:extLst>
          </p:cNvPr>
          <p:cNvSpPr/>
          <p:nvPr/>
        </p:nvSpPr>
        <p:spPr>
          <a:xfrm rot="16200000">
            <a:off x="2505396" y="3666631"/>
            <a:ext cx="454665" cy="339089"/>
          </a:xfrm>
          <a:prstGeom prst="rightArrow">
            <a:avLst/>
          </a:prstGeom>
          <a:solidFill>
            <a:srgbClr val="00689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Arrow: Right 24">
            <a:extLst>
              <a:ext uri="{FF2B5EF4-FFF2-40B4-BE49-F238E27FC236}">
                <a16:creationId xmlns:a16="http://schemas.microsoft.com/office/drawing/2014/main" id="{7F642DCC-24CF-404E-BC11-A63C2215020B}"/>
              </a:ext>
            </a:extLst>
          </p:cNvPr>
          <p:cNvSpPr/>
          <p:nvPr/>
        </p:nvSpPr>
        <p:spPr>
          <a:xfrm rot="19600206">
            <a:off x="3370376" y="2294864"/>
            <a:ext cx="514149" cy="339089"/>
          </a:xfrm>
          <a:prstGeom prst="rightArrow">
            <a:avLst/>
          </a:prstGeom>
          <a:solidFill>
            <a:srgbClr val="00689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Arrow: Right 25">
            <a:extLst>
              <a:ext uri="{FF2B5EF4-FFF2-40B4-BE49-F238E27FC236}">
                <a16:creationId xmlns:a16="http://schemas.microsoft.com/office/drawing/2014/main" id="{16094A9B-C262-4D56-A496-F8CFBC90A268}"/>
              </a:ext>
            </a:extLst>
          </p:cNvPr>
          <p:cNvSpPr/>
          <p:nvPr/>
        </p:nvSpPr>
        <p:spPr>
          <a:xfrm rot="1887847">
            <a:off x="5330309" y="2126988"/>
            <a:ext cx="451234" cy="339089"/>
          </a:xfrm>
          <a:prstGeom prst="rightArrow">
            <a:avLst/>
          </a:prstGeom>
          <a:solidFill>
            <a:srgbClr val="00689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9414C129-2A24-47A7-9021-52CC6FC7DE96}"/>
              </a:ext>
            </a:extLst>
          </p:cNvPr>
          <p:cNvSpPr/>
          <p:nvPr/>
        </p:nvSpPr>
        <p:spPr>
          <a:xfrm>
            <a:off x="755649" y="659682"/>
            <a:ext cx="7668201" cy="646331"/>
          </a:xfrm>
          <a:prstGeom prst="rect">
            <a:avLst/>
          </a:prstGeom>
        </p:spPr>
        <p:txBody>
          <a:bodyPr wrap="square">
            <a:spAutoFit/>
          </a:bodyPr>
          <a:lstStyle/>
          <a:p>
            <a:pPr algn="ctr"/>
            <a:r>
              <a:rPr lang="en-GB" dirty="0"/>
              <a:t>Today, you are going to be Elf Engineers. </a:t>
            </a:r>
          </a:p>
          <a:p>
            <a:pPr algn="ctr"/>
            <a:r>
              <a:rPr lang="en-GB" dirty="0"/>
              <a:t>When engineers solve a problem they use a design cycle.</a:t>
            </a:r>
          </a:p>
        </p:txBody>
      </p:sp>
      <p:sp>
        <p:nvSpPr>
          <p:cNvPr id="16" name="Arrow: Right 15">
            <a:extLst>
              <a:ext uri="{FF2B5EF4-FFF2-40B4-BE49-F238E27FC236}">
                <a16:creationId xmlns:a16="http://schemas.microsoft.com/office/drawing/2014/main" id="{C4878DE4-D490-42D8-A873-1B4690FF0308}"/>
              </a:ext>
            </a:extLst>
          </p:cNvPr>
          <p:cNvSpPr/>
          <p:nvPr/>
        </p:nvSpPr>
        <p:spPr>
          <a:xfrm rot="5400000">
            <a:off x="2166307" y="3666632"/>
            <a:ext cx="454665" cy="339089"/>
          </a:xfrm>
          <a:prstGeom prst="rightArrow">
            <a:avLst/>
          </a:prstGeom>
          <a:solidFill>
            <a:srgbClr val="00689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5604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par>
                          <p:cTn id="45" fill="hold">
                            <p:stCondLst>
                              <p:cond delay="4500"/>
                            </p:stCondLst>
                            <p:childTnLst>
                              <p:par>
                                <p:cTn id="46" presetID="10" presetClass="entr" presetSubtype="0"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par>
                          <p:cTn id="53" fill="hold">
                            <p:stCondLst>
                              <p:cond delay="5500"/>
                            </p:stCondLst>
                            <p:childTnLst>
                              <p:par>
                                <p:cTn id="54" presetID="10" presetClass="entr" presetSubtype="0"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childTnLst>
                          </p:cTn>
                        </p:par>
                        <p:par>
                          <p:cTn id="57" fill="hold">
                            <p:stCondLst>
                              <p:cond delay="6000"/>
                            </p:stCondLst>
                            <p:childTnLst>
                              <p:par>
                                <p:cTn id="58" presetID="10" presetClass="entr" presetSubtype="0"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par>
                          <p:cTn id="61" fill="hold">
                            <p:stCondLst>
                              <p:cond delay="6500"/>
                            </p:stCondLst>
                            <p:childTnLst>
                              <p:par>
                                <p:cTn id="62" presetID="26" presetClass="emph" presetSubtype="0" fill="hold" grpId="1" nodeType="afterEffect">
                                  <p:stCondLst>
                                    <p:cond delay="0"/>
                                  </p:stCondLst>
                                  <p:childTnLst>
                                    <p:animEffect transition="out" filter="fade">
                                      <p:cBhvr>
                                        <p:cTn id="63" dur="500" tmFilter="0, 0; .2, .5; .8, .5; 1, 0"/>
                                        <p:tgtEl>
                                          <p:spTgt spid="24"/>
                                        </p:tgtEl>
                                      </p:cBhvr>
                                    </p:animEffect>
                                    <p:animScale>
                                      <p:cBhvr>
                                        <p:cTn id="64" dur="250" autoRev="1" fill="hold"/>
                                        <p:tgtEl>
                                          <p:spTgt spid="24"/>
                                        </p:tgtEl>
                                      </p:cBhvr>
                                      <p:by x="105000" y="105000"/>
                                    </p:animScale>
                                  </p:childTnLst>
                                </p:cTn>
                              </p:par>
                            </p:childTnLst>
                          </p:cTn>
                        </p:par>
                        <p:par>
                          <p:cTn id="65" fill="hold">
                            <p:stCondLst>
                              <p:cond delay="7000"/>
                            </p:stCondLst>
                            <p:childTnLst>
                              <p:par>
                                <p:cTn id="66" presetID="1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childTnLst>
                          </p:cTn>
                        </p:par>
                      </p:childTnLst>
                    </p:cTn>
                  </p:par>
                  <p:par>
                    <p:cTn id="69" fill="hold">
                      <p:stCondLst>
                        <p:cond delay="indefinite"/>
                      </p:stCondLst>
                      <p:childTnLst>
                        <p:par>
                          <p:cTn id="70" fill="hold">
                            <p:stCondLst>
                              <p:cond delay="0"/>
                            </p:stCondLst>
                            <p:childTnLst>
                              <p:par>
                                <p:cTn id="71" presetID="26" presetClass="emph" presetSubtype="0" repeatCount="indefinite" fill="hold" nodeType="clickEffect">
                                  <p:stCondLst>
                                    <p:cond delay="0"/>
                                  </p:stCondLst>
                                  <p:endCondLst>
                                    <p:cond evt="onNext" delay="0">
                                      <p:tgtEl>
                                        <p:sldTgt/>
                                      </p:tgtEl>
                                    </p:cond>
                                  </p:endCondLst>
                                  <p:childTnLst>
                                    <p:animEffect transition="out" filter="fade">
                                      <p:cBhvr>
                                        <p:cTn id="72" dur="1000" tmFilter="0, 0; .2, .5; .8, .5; 1, 0"/>
                                        <p:tgtEl>
                                          <p:spTgt spid="2"/>
                                        </p:tgtEl>
                                      </p:cBhvr>
                                    </p:animEffect>
                                    <p:animScale>
                                      <p:cBhvr>
                                        <p:cTn id="73" dur="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animBg="1"/>
      <p:bldP spid="19" grpId="0" animBg="1"/>
      <p:bldP spid="22" grpId="0" animBg="1"/>
      <p:bldP spid="24" grpId="0" animBg="1"/>
      <p:bldP spid="24" grpId="1" animBg="1"/>
      <p:bldP spid="25" grpId="0" animBg="1"/>
      <p:bldP spid="26" grpId="0" animBg="1"/>
      <p:bldP spid="6" grpId="0"/>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032122-949F-437C-BE3B-D7B543FD8C7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393804" y="2882383"/>
            <a:ext cx="4073446" cy="2401542"/>
          </a:xfrm>
          <a:prstGeom prst="rect">
            <a:avLst/>
          </a:prstGeom>
        </p:spPr>
      </p:pic>
      <p:sp>
        <p:nvSpPr>
          <p:cNvPr id="3" name="Rectangle 2"/>
          <p:cNvSpPr/>
          <p:nvPr/>
        </p:nvSpPr>
        <p:spPr>
          <a:xfrm>
            <a:off x="1459523" y="757297"/>
            <a:ext cx="7229646" cy="732848"/>
          </a:xfrm>
          <a:prstGeom prst="rect">
            <a:avLst/>
          </a:prstGeom>
          <a:solidFill>
            <a:srgbClr val="00B3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28000" tIns="180000" rIns="108000" bIns="180000" rtlCol="0" anchor="ctr">
            <a:spAutoFit/>
          </a:bodyPr>
          <a:lstStyle/>
          <a:p>
            <a:endParaRPr lang="en-GB" sz="2400" b="1" dirty="0"/>
          </a:p>
        </p:txBody>
      </p:sp>
      <p:pic>
        <p:nvPicPr>
          <p:cNvPr id="13" name="Picture 12">
            <a:extLst>
              <a:ext uri="{FF2B5EF4-FFF2-40B4-BE49-F238E27FC236}">
                <a16:creationId xmlns:a16="http://schemas.microsoft.com/office/drawing/2014/main" id="{3C371208-49A1-4ACA-9B50-CF01090B16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312" y="2958408"/>
            <a:ext cx="4212816" cy="3221599"/>
          </a:xfrm>
          <a:prstGeom prst="rect">
            <a:avLst/>
          </a:prstGeom>
        </p:spPr>
      </p:pic>
      <p:sp>
        <p:nvSpPr>
          <p:cNvPr id="41" name="Rectangle 40">
            <a:extLst>
              <a:ext uri="{FF2B5EF4-FFF2-40B4-BE49-F238E27FC236}">
                <a16:creationId xmlns:a16="http://schemas.microsoft.com/office/drawing/2014/main" id="{DE77CE91-93F8-4B3E-9868-A1CCCF2C736B}"/>
              </a:ext>
            </a:extLst>
          </p:cNvPr>
          <p:cNvSpPr/>
          <p:nvPr/>
        </p:nvSpPr>
        <p:spPr>
          <a:xfrm>
            <a:off x="1059146" y="3483921"/>
            <a:ext cx="193431" cy="1879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BF507BE-5B5C-4FC5-94BA-15D08C7FEC0B}"/>
              </a:ext>
            </a:extLst>
          </p:cNvPr>
          <p:cNvSpPr/>
          <p:nvPr/>
        </p:nvSpPr>
        <p:spPr>
          <a:xfrm>
            <a:off x="1064927" y="4100219"/>
            <a:ext cx="193431" cy="1879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139CB057-B192-4505-B41B-989D4D109136}"/>
              </a:ext>
            </a:extLst>
          </p:cNvPr>
          <p:cNvSpPr/>
          <p:nvPr/>
        </p:nvSpPr>
        <p:spPr>
          <a:xfrm>
            <a:off x="1079389" y="4739941"/>
            <a:ext cx="193431" cy="18599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0FFD7C40-51CC-4BD1-9046-E09C77E74FDA}"/>
              </a:ext>
            </a:extLst>
          </p:cNvPr>
          <p:cNvSpPr txBox="1"/>
          <p:nvPr/>
        </p:nvSpPr>
        <p:spPr>
          <a:xfrm>
            <a:off x="1244451" y="3377496"/>
            <a:ext cx="3234897" cy="2539157"/>
          </a:xfrm>
          <a:prstGeom prst="rect">
            <a:avLst/>
          </a:prstGeom>
          <a:noFill/>
        </p:spPr>
        <p:txBody>
          <a:bodyPr wrap="square">
            <a:spAutoFit/>
          </a:bodyPr>
          <a:lstStyle/>
          <a:p>
            <a:pPr>
              <a:spcAft>
                <a:spcPts val="600"/>
              </a:spcAft>
            </a:pPr>
            <a:r>
              <a:rPr lang="en-GB" dirty="0">
                <a:solidFill>
                  <a:srgbClr val="000000"/>
                </a:solidFill>
              </a:rPr>
              <a:t>Your shelter must protect the elf from the wind.</a:t>
            </a:r>
          </a:p>
          <a:p>
            <a:pPr>
              <a:spcAft>
                <a:spcPts val="600"/>
              </a:spcAft>
            </a:pPr>
            <a:r>
              <a:rPr lang="en-GB" dirty="0">
                <a:solidFill>
                  <a:srgbClr val="000000"/>
                </a:solidFill>
              </a:rPr>
              <a:t>Your shelter must keep the elf dry.</a:t>
            </a:r>
          </a:p>
          <a:p>
            <a:pPr>
              <a:spcAft>
                <a:spcPts val="600"/>
              </a:spcAft>
            </a:pPr>
            <a:r>
              <a:rPr lang="en-GB" dirty="0">
                <a:solidFill>
                  <a:srgbClr val="000000"/>
                </a:solidFill>
              </a:rPr>
              <a:t>Your shelter has to stand on its own.</a:t>
            </a:r>
          </a:p>
          <a:p>
            <a:pPr>
              <a:spcAft>
                <a:spcPts val="600"/>
              </a:spcAft>
            </a:pPr>
            <a:r>
              <a:rPr lang="en-GB" dirty="0">
                <a:solidFill>
                  <a:srgbClr val="000000"/>
                </a:solidFill>
              </a:rPr>
              <a:t>The shelter needs a doorway for the elf to enter and exit.</a:t>
            </a:r>
          </a:p>
        </p:txBody>
      </p:sp>
      <p:pic>
        <p:nvPicPr>
          <p:cNvPr id="4" name="Picture 3">
            <a:extLst>
              <a:ext uri="{FF2B5EF4-FFF2-40B4-BE49-F238E27FC236}">
                <a16:creationId xmlns:a16="http://schemas.microsoft.com/office/drawing/2014/main" id="{87DEB00B-6981-4ACD-BC32-1F65892025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9695" y="487838"/>
            <a:ext cx="1247043" cy="1233208"/>
          </a:xfrm>
          <a:prstGeom prst="rect">
            <a:avLst/>
          </a:prstGeom>
        </p:spPr>
      </p:pic>
      <p:pic>
        <p:nvPicPr>
          <p:cNvPr id="22" name="Picture 21">
            <a:extLst>
              <a:ext uri="{FF2B5EF4-FFF2-40B4-BE49-F238E27FC236}">
                <a16:creationId xmlns:a16="http://schemas.microsoft.com/office/drawing/2014/main" id="{1E70A9EA-B707-46E2-8C97-18BE51679D9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0345" t="-13432" r="-6117"/>
          <a:stretch/>
        </p:blipFill>
        <p:spPr>
          <a:xfrm>
            <a:off x="1306131" y="1662413"/>
            <a:ext cx="1324321" cy="1422880"/>
          </a:xfrm>
          <a:prstGeom prst="ellipse">
            <a:avLst/>
          </a:prstGeom>
          <a:solidFill>
            <a:schemeClr val="bg1"/>
          </a:solidFill>
          <a:ln w="28575">
            <a:solidFill>
              <a:srgbClr val="47B1E5"/>
            </a:solidFill>
          </a:ln>
        </p:spPr>
      </p:pic>
      <p:sp>
        <p:nvSpPr>
          <p:cNvPr id="9" name="Speech Bubble: Rectangle with Corners Rounded 8">
            <a:extLst>
              <a:ext uri="{FF2B5EF4-FFF2-40B4-BE49-F238E27FC236}">
                <a16:creationId xmlns:a16="http://schemas.microsoft.com/office/drawing/2014/main" id="{2E8E9874-7DE5-4F58-AE1A-BC0BA50DCC4A}"/>
              </a:ext>
            </a:extLst>
          </p:cNvPr>
          <p:cNvSpPr/>
          <p:nvPr/>
        </p:nvSpPr>
        <p:spPr>
          <a:xfrm>
            <a:off x="4196960" y="1755304"/>
            <a:ext cx="3440412" cy="1038052"/>
          </a:xfrm>
          <a:prstGeom prst="wedgeRoundRectCallout">
            <a:avLst>
              <a:gd name="adj1" fmla="val 31437"/>
              <a:gd name="adj2" fmla="val 92965"/>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1600"/>
              </a:spcBef>
            </a:pPr>
            <a:r>
              <a:rPr lang="en-GB" dirty="0">
                <a:solidFill>
                  <a:schemeClr val="dk1"/>
                </a:solidFill>
                <a:latin typeface="Twinkl" pitchFamily="2" charset="77"/>
                <a:ea typeface="Roboto"/>
                <a:cs typeface="Roboto"/>
                <a:sym typeface="Roboto"/>
              </a:rPr>
              <a:t>I am caught in a snowstorm and I need your help to build a shelter.</a:t>
            </a:r>
            <a:endParaRPr lang="en-GB" sz="3200" dirty="0">
              <a:solidFill>
                <a:schemeClr val="dk1"/>
              </a:solidFill>
              <a:latin typeface="Twinkl" pitchFamily="2" charset="77"/>
              <a:ea typeface="Roboto"/>
              <a:cs typeface="Roboto"/>
              <a:sym typeface="Roboto"/>
            </a:endParaRPr>
          </a:p>
        </p:txBody>
      </p:sp>
      <p:sp>
        <p:nvSpPr>
          <p:cNvPr id="45" name="Speech Bubble: Rectangle with Corners Rounded 44">
            <a:extLst>
              <a:ext uri="{FF2B5EF4-FFF2-40B4-BE49-F238E27FC236}">
                <a16:creationId xmlns:a16="http://schemas.microsoft.com/office/drawing/2014/main" id="{E924E267-95CF-46C1-8137-6B291D4C56A4}"/>
              </a:ext>
            </a:extLst>
          </p:cNvPr>
          <p:cNvSpPr/>
          <p:nvPr/>
        </p:nvSpPr>
        <p:spPr>
          <a:xfrm>
            <a:off x="2677536" y="1699174"/>
            <a:ext cx="3038848" cy="905256"/>
          </a:xfrm>
          <a:prstGeom prst="wedgeRoundRectCallout">
            <a:avLst>
              <a:gd name="adj1" fmla="val -62755"/>
              <a:gd name="adj2" fmla="val 48533"/>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Elf Engineers, here are your design criteria. </a:t>
            </a:r>
          </a:p>
        </p:txBody>
      </p:sp>
      <p:sp>
        <p:nvSpPr>
          <p:cNvPr id="28" name="Rectangle: Rounded Corners 27">
            <a:extLst>
              <a:ext uri="{FF2B5EF4-FFF2-40B4-BE49-F238E27FC236}">
                <a16:creationId xmlns:a16="http://schemas.microsoft.com/office/drawing/2014/main" id="{2EAE66D8-D174-4BBC-BAA3-EEDD5C1D96CB}"/>
              </a:ext>
            </a:extLst>
          </p:cNvPr>
          <p:cNvSpPr/>
          <p:nvPr/>
        </p:nvSpPr>
        <p:spPr>
          <a:xfrm>
            <a:off x="5282234" y="5071775"/>
            <a:ext cx="3106116" cy="1160713"/>
          </a:xfrm>
          <a:prstGeom prst="roundRect">
            <a:avLst/>
          </a:prstGeom>
          <a:solidFill>
            <a:srgbClr val="00B3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bg1"/>
                </a:solidFill>
              </a:rPr>
              <a:t>     Can you make the elf a shelter to keep them warm and dry?</a:t>
            </a:r>
          </a:p>
        </p:txBody>
      </p:sp>
      <p:pic>
        <p:nvPicPr>
          <p:cNvPr id="29" name="Picture 28">
            <a:extLst>
              <a:ext uri="{FF2B5EF4-FFF2-40B4-BE49-F238E27FC236}">
                <a16:creationId xmlns:a16="http://schemas.microsoft.com/office/drawing/2014/main" id="{6F7ADDB7-054E-42E7-A293-DD86F963FE5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64653" y="4235347"/>
            <a:ext cx="1235160" cy="1233208"/>
          </a:xfrm>
          <a:prstGeom prst="rect">
            <a:avLst/>
          </a:prstGeom>
        </p:spPr>
      </p:pic>
      <p:sp>
        <p:nvSpPr>
          <p:cNvPr id="19" name="Rectangle 18">
            <a:extLst>
              <a:ext uri="{FF2B5EF4-FFF2-40B4-BE49-F238E27FC236}">
                <a16:creationId xmlns:a16="http://schemas.microsoft.com/office/drawing/2014/main" id="{6AC3C3A1-14B9-459B-9335-BB54276D6FCA}"/>
              </a:ext>
            </a:extLst>
          </p:cNvPr>
          <p:cNvSpPr/>
          <p:nvPr/>
        </p:nvSpPr>
        <p:spPr>
          <a:xfrm>
            <a:off x="1805354" y="966326"/>
            <a:ext cx="6953761" cy="276999"/>
          </a:xfrm>
          <a:prstGeom prst="rect">
            <a:avLst/>
          </a:prstGeom>
        </p:spPr>
        <p:txBody>
          <a:bodyPr wrap="square" lIns="0" tIns="0" rIns="0" bIns="0">
            <a:spAutoFit/>
          </a:bodyPr>
          <a:lstStyle/>
          <a:p>
            <a:pPr lvl="0"/>
            <a:r>
              <a:rPr lang="en-GB" b="1" dirty="0">
                <a:solidFill>
                  <a:schemeClr val="bg1"/>
                </a:solidFill>
                <a:latin typeface="Twinkl" pitchFamily="2" charset="77"/>
                <a:ea typeface="Roboto"/>
                <a:cs typeface="Roboto"/>
                <a:sym typeface="Roboto"/>
              </a:rPr>
              <a:t>Can you make the elf a shelter to keep them warm and dry?</a:t>
            </a:r>
          </a:p>
        </p:txBody>
      </p:sp>
      <p:sp>
        <p:nvSpPr>
          <p:cNvPr id="17" name="Rectangle 16">
            <a:extLst>
              <a:ext uri="{FF2B5EF4-FFF2-40B4-BE49-F238E27FC236}">
                <a16:creationId xmlns:a16="http://schemas.microsoft.com/office/drawing/2014/main" id="{9854849F-9C6D-1241-8870-35C57EDFD0F9}"/>
              </a:ext>
            </a:extLst>
          </p:cNvPr>
          <p:cNvSpPr/>
          <p:nvPr/>
        </p:nvSpPr>
        <p:spPr>
          <a:xfrm>
            <a:off x="1079388" y="5350169"/>
            <a:ext cx="193431" cy="18599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0067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par>
                          <p:cTn id="38" fill="hold">
                            <p:stCondLst>
                              <p:cond delay="500"/>
                            </p:stCondLst>
                            <p:childTnLst>
                              <p:par>
                                <p:cTn id="39" presetID="1" presetClass="exit" presetSubtype="0" fill="hold" grpId="1" nodeType="afterEffect">
                                  <p:stCondLst>
                                    <p:cond delay="0"/>
                                  </p:stCondLst>
                                  <p:childTnLst>
                                    <p:set>
                                      <p:cBhvr>
                                        <p:cTn id="40" dur="1" fill="hold">
                                          <p:stCondLst>
                                            <p:cond delay="0"/>
                                          </p:stCondLst>
                                        </p:cTn>
                                        <p:tgtEl>
                                          <p:spTgt spid="9"/>
                                        </p:tgtEl>
                                        <p:attrNameLst>
                                          <p:attrName>style.visibility</p:attrName>
                                        </p:attrNameLst>
                                      </p:cBhvr>
                                      <p:to>
                                        <p:strVal val="hidden"/>
                                      </p:to>
                                    </p:set>
                                  </p:childTnLst>
                                </p:cTn>
                              </p:par>
                              <p:par>
                                <p:cTn id="41" presetID="22" presetClass="entr" presetSubtype="8"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ipe(left)">
                                      <p:cBhvr>
                                        <p:cTn id="43" dur="50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par>
                          <p:cTn id="53" fill="hold">
                            <p:stCondLst>
                              <p:cond delay="1000"/>
                            </p:stCondLst>
                            <p:childTnLst>
                              <p:par>
                                <p:cTn id="54" presetID="22" presetClass="entr" presetSubtype="8" fill="hold" nodeType="afterEffect">
                                  <p:stCondLst>
                                    <p:cond delay="0"/>
                                  </p:stCondLst>
                                  <p:childTnLst>
                                    <p:set>
                                      <p:cBhvr>
                                        <p:cTn id="55" dur="1" fill="hold">
                                          <p:stCondLst>
                                            <p:cond delay="0"/>
                                          </p:stCondLst>
                                        </p:cTn>
                                        <p:tgtEl>
                                          <p:spTgt spid="39">
                                            <p:txEl>
                                              <p:pRg st="0" end="0"/>
                                            </p:txEl>
                                          </p:spTgt>
                                        </p:tgtEl>
                                        <p:attrNameLst>
                                          <p:attrName>style.visibility</p:attrName>
                                        </p:attrNameLst>
                                      </p:cBhvr>
                                      <p:to>
                                        <p:strVal val="visible"/>
                                      </p:to>
                                    </p:set>
                                    <p:animEffect transition="in" filter="wipe(left)">
                                      <p:cBhvr>
                                        <p:cTn id="56" dur="500"/>
                                        <p:tgtEl>
                                          <p:spTgt spid="39">
                                            <p:txEl>
                                              <p:pRg st="0" end="0"/>
                                            </p:txEl>
                                          </p:spTgt>
                                        </p:tgtEl>
                                      </p:cBhvr>
                                    </p:animEffect>
                                  </p:childTnLst>
                                </p:cTn>
                              </p:par>
                            </p:childTnLst>
                          </p:cTn>
                        </p:par>
                        <p:par>
                          <p:cTn id="57" fill="hold">
                            <p:stCondLst>
                              <p:cond delay="1500"/>
                            </p:stCondLst>
                            <p:childTnLst>
                              <p:par>
                                <p:cTn id="58" presetID="10" presetClass="entr" presetSubtype="0" fill="hold" grpId="0"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500"/>
                                        <p:tgtEl>
                                          <p:spTgt spid="46"/>
                                        </p:tgtEl>
                                      </p:cBhvr>
                                    </p:animEffect>
                                  </p:childTnLst>
                                </p:cTn>
                              </p:par>
                            </p:childTnLst>
                          </p:cTn>
                        </p:par>
                        <p:par>
                          <p:cTn id="61" fill="hold">
                            <p:stCondLst>
                              <p:cond delay="2000"/>
                            </p:stCondLst>
                            <p:childTnLst>
                              <p:par>
                                <p:cTn id="62" presetID="22" presetClass="entr" presetSubtype="8" fill="hold" nodeType="afterEffect">
                                  <p:stCondLst>
                                    <p:cond delay="0"/>
                                  </p:stCondLst>
                                  <p:childTnLst>
                                    <p:set>
                                      <p:cBhvr>
                                        <p:cTn id="63" dur="1" fill="hold">
                                          <p:stCondLst>
                                            <p:cond delay="0"/>
                                          </p:stCondLst>
                                        </p:cTn>
                                        <p:tgtEl>
                                          <p:spTgt spid="39">
                                            <p:txEl>
                                              <p:pRg st="1" end="1"/>
                                            </p:txEl>
                                          </p:spTgt>
                                        </p:tgtEl>
                                        <p:attrNameLst>
                                          <p:attrName>style.visibility</p:attrName>
                                        </p:attrNameLst>
                                      </p:cBhvr>
                                      <p:to>
                                        <p:strVal val="visible"/>
                                      </p:to>
                                    </p:set>
                                    <p:animEffect transition="in" filter="wipe(left)">
                                      <p:cBhvr>
                                        <p:cTn id="64" dur="500"/>
                                        <p:tgtEl>
                                          <p:spTgt spid="39">
                                            <p:txEl>
                                              <p:pRg st="1" end="1"/>
                                            </p:txEl>
                                          </p:spTgt>
                                        </p:tgtEl>
                                      </p:cBhvr>
                                    </p:animEffect>
                                  </p:childTnLst>
                                </p:cTn>
                              </p:par>
                            </p:childTnLst>
                          </p:cTn>
                        </p:par>
                        <p:par>
                          <p:cTn id="65" fill="hold">
                            <p:stCondLst>
                              <p:cond delay="2500"/>
                            </p:stCondLst>
                            <p:childTnLst>
                              <p:par>
                                <p:cTn id="66" presetID="10"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500"/>
                                        <p:tgtEl>
                                          <p:spTgt spid="48"/>
                                        </p:tgtEl>
                                      </p:cBhvr>
                                    </p:animEffect>
                                  </p:childTnLst>
                                </p:cTn>
                              </p:par>
                            </p:childTnLst>
                          </p:cTn>
                        </p:par>
                        <p:par>
                          <p:cTn id="69" fill="hold">
                            <p:stCondLst>
                              <p:cond delay="3000"/>
                            </p:stCondLst>
                            <p:childTnLst>
                              <p:par>
                                <p:cTn id="70" presetID="22" presetClass="entr" presetSubtype="8" fill="hold" nodeType="afterEffect">
                                  <p:stCondLst>
                                    <p:cond delay="0"/>
                                  </p:stCondLst>
                                  <p:childTnLst>
                                    <p:set>
                                      <p:cBhvr>
                                        <p:cTn id="71" dur="1" fill="hold">
                                          <p:stCondLst>
                                            <p:cond delay="0"/>
                                          </p:stCondLst>
                                        </p:cTn>
                                        <p:tgtEl>
                                          <p:spTgt spid="39">
                                            <p:txEl>
                                              <p:pRg st="2" end="2"/>
                                            </p:txEl>
                                          </p:spTgt>
                                        </p:tgtEl>
                                        <p:attrNameLst>
                                          <p:attrName>style.visibility</p:attrName>
                                        </p:attrNameLst>
                                      </p:cBhvr>
                                      <p:to>
                                        <p:strVal val="visible"/>
                                      </p:to>
                                    </p:set>
                                    <p:animEffect transition="in" filter="wipe(left)">
                                      <p:cBhvr>
                                        <p:cTn id="72" dur="500"/>
                                        <p:tgtEl>
                                          <p:spTgt spid="39">
                                            <p:txEl>
                                              <p:pRg st="2" end="2"/>
                                            </p:txEl>
                                          </p:spTgt>
                                        </p:tgtEl>
                                      </p:cBhvr>
                                    </p:animEffect>
                                  </p:childTnLst>
                                </p:cTn>
                              </p:par>
                            </p:childTnLst>
                          </p:cTn>
                        </p:par>
                        <p:par>
                          <p:cTn id="73" fill="hold">
                            <p:stCondLst>
                              <p:cond delay="3500"/>
                            </p:stCondLst>
                            <p:childTnLst>
                              <p:par>
                                <p:cTn id="74" presetID="10" presetClass="entr" presetSubtype="0"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500"/>
                                        <p:tgtEl>
                                          <p:spTgt spid="17"/>
                                        </p:tgtEl>
                                      </p:cBhvr>
                                    </p:animEffect>
                                  </p:childTnLst>
                                </p:cTn>
                              </p:par>
                            </p:childTnLst>
                          </p:cTn>
                        </p:par>
                        <p:par>
                          <p:cTn id="77" fill="hold">
                            <p:stCondLst>
                              <p:cond delay="4000"/>
                            </p:stCondLst>
                            <p:childTnLst>
                              <p:par>
                                <p:cTn id="78" presetID="22" presetClass="entr" presetSubtype="8" fill="hold" nodeType="afterEffect">
                                  <p:stCondLst>
                                    <p:cond delay="0"/>
                                  </p:stCondLst>
                                  <p:childTnLst>
                                    <p:set>
                                      <p:cBhvr>
                                        <p:cTn id="79" dur="1" fill="hold">
                                          <p:stCondLst>
                                            <p:cond delay="0"/>
                                          </p:stCondLst>
                                        </p:cTn>
                                        <p:tgtEl>
                                          <p:spTgt spid="39">
                                            <p:txEl>
                                              <p:pRg st="3" end="3"/>
                                            </p:txEl>
                                          </p:spTgt>
                                        </p:tgtEl>
                                        <p:attrNameLst>
                                          <p:attrName>style.visibility</p:attrName>
                                        </p:attrNameLst>
                                      </p:cBhvr>
                                      <p:to>
                                        <p:strVal val="visible"/>
                                      </p:to>
                                    </p:set>
                                    <p:animEffect transition="in" filter="wipe(left)">
                                      <p:cBhvr>
                                        <p:cTn id="80" dur="500"/>
                                        <p:tgtEl>
                                          <p:spTgt spid="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1" grpId="0" animBg="1"/>
      <p:bldP spid="46" grpId="0" animBg="1"/>
      <p:bldP spid="48" grpId="0" animBg="1"/>
      <p:bldP spid="9" grpId="0" animBg="1"/>
      <p:bldP spid="9" grpId="1" animBg="1"/>
      <p:bldP spid="45" grpId="0" animBg="1"/>
      <p:bldP spid="28" grpId="0" animBg="1"/>
      <p:bldP spid="19" grpId="0"/>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2597457" y="2914189"/>
            <a:ext cx="3927233" cy="994306"/>
          </a:xfrm>
        </p:spPr>
        <p:txBody>
          <a:bodyPr/>
          <a:lstStyle/>
          <a:p>
            <a:pPr algn="ctr"/>
            <a:r>
              <a:rPr lang="en-GB" sz="3600" dirty="0">
                <a:solidFill>
                  <a:srgbClr val="00689E"/>
                </a:solidFill>
                <a:latin typeface="+mn-lt"/>
              </a:rPr>
              <a:t>The STEAM Design Cycle</a:t>
            </a:r>
          </a:p>
        </p:txBody>
      </p:sp>
      <p:pic>
        <p:nvPicPr>
          <p:cNvPr id="2" name="Picture 1">
            <a:hlinkClick r:id="rId2" action="ppaction://hlinksldjump"/>
            <a:extLst>
              <a:ext uri="{FF2B5EF4-FFF2-40B4-BE49-F238E27FC236}">
                <a16:creationId xmlns:a16="http://schemas.microsoft.com/office/drawing/2014/main" id="{3D3CA828-3C72-4F10-A07F-70F8E7280E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86472" y="821765"/>
            <a:ext cx="1588513" cy="1570890"/>
          </a:xfrm>
          <a:prstGeom prst="rect">
            <a:avLst/>
          </a:prstGeom>
        </p:spPr>
      </p:pic>
      <p:pic>
        <p:nvPicPr>
          <p:cNvPr id="4" name="Picture 3">
            <a:hlinkClick r:id="rId4" action="ppaction://hlinksldjump"/>
            <a:extLst>
              <a:ext uri="{FF2B5EF4-FFF2-40B4-BE49-F238E27FC236}">
                <a16:creationId xmlns:a16="http://schemas.microsoft.com/office/drawing/2014/main" id="{818B0521-258A-4395-B97E-1110436DEF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17875" y="4224778"/>
            <a:ext cx="1585618" cy="1570890"/>
          </a:xfrm>
          <a:prstGeom prst="rect">
            <a:avLst/>
          </a:prstGeom>
        </p:spPr>
      </p:pic>
      <p:pic>
        <p:nvPicPr>
          <p:cNvPr id="10" name="Picture 9">
            <a:hlinkClick r:id="rId6" action="ppaction://hlinksldjump"/>
            <a:extLst>
              <a:ext uri="{FF2B5EF4-FFF2-40B4-BE49-F238E27FC236}">
                <a16:creationId xmlns:a16="http://schemas.microsoft.com/office/drawing/2014/main" id="{174AD724-F18C-4683-9517-A02342BB05A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95466" y="1651640"/>
            <a:ext cx="1558704" cy="1570890"/>
          </a:xfrm>
          <a:prstGeom prst="rect">
            <a:avLst/>
          </a:prstGeom>
        </p:spPr>
      </p:pic>
      <p:pic>
        <p:nvPicPr>
          <p:cNvPr id="12" name="Picture 11">
            <a:hlinkClick r:id="rId8" action="ppaction://hlinksldjump"/>
            <a:extLst>
              <a:ext uri="{FF2B5EF4-FFF2-40B4-BE49-F238E27FC236}">
                <a16:creationId xmlns:a16="http://schemas.microsoft.com/office/drawing/2014/main" id="{AC148DC3-7430-4322-90EA-9A628CE6435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84558" y="3672370"/>
            <a:ext cx="1593243" cy="1570891"/>
          </a:xfrm>
          <a:prstGeom prst="rect">
            <a:avLst/>
          </a:prstGeom>
        </p:spPr>
      </p:pic>
      <p:pic>
        <p:nvPicPr>
          <p:cNvPr id="14" name="Picture 13">
            <a:hlinkClick r:id="rId10" action="ppaction://hlinksldjump"/>
            <a:extLst>
              <a:ext uri="{FF2B5EF4-FFF2-40B4-BE49-F238E27FC236}">
                <a16:creationId xmlns:a16="http://schemas.microsoft.com/office/drawing/2014/main" id="{DE5669A9-FFCF-4C76-83CF-3B1DA52FDEB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648493" y="1546765"/>
            <a:ext cx="1550189" cy="1570890"/>
          </a:xfrm>
          <a:prstGeom prst="rect">
            <a:avLst/>
          </a:prstGeom>
        </p:spPr>
      </p:pic>
      <p:pic>
        <p:nvPicPr>
          <p:cNvPr id="20" name="Picture 19">
            <a:hlinkClick r:id="rId12" action="ppaction://hlinksldjump"/>
            <a:extLst>
              <a:ext uri="{FF2B5EF4-FFF2-40B4-BE49-F238E27FC236}">
                <a16:creationId xmlns:a16="http://schemas.microsoft.com/office/drawing/2014/main" id="{20070230-92FD-49EC-B127-3B6F7581FE2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867104" y="3702377"/>
            <a:ext cx="1604660" cy="1570890"/>
          </a:xfrm>
          <a:prstGeom prst="rect">
            <a:avLst/>
          </a:prstGeom>
        </p:spPr>
      </p:pic>
      <p:sp>
        <p:nvSpPr>
          <p:cNvPr id="27" name="Arrow: Right 26">
            <a:extLst>
              <a:ext uri="{FF2B5EF4-FFF2-40B4-BE49-F238E27FC236}">
                <a16:creationId xmlns:a16="http://schemas.microsoft.com/office/drawing/2014/main" id="{EEDA2D3A-7A31-4B84-8AF1-F7F7A959FE6A}"/>
              </a:ext>
            </a:extLst>
          </p:cNvPr>
          <p:cNvSpPr/>
          <p:nvPr/>
        </p:nvSpPr>
        <p:spPr>
          <a:xfrm rot="5400000">
            <a:off x="6289596" y="3206903"/>
            <a:ext cx="502055" cy="339089"/>
          </a:xfrm>
          <a:prstGeom prst="rightArrow">
            <a:avLst/>
          </a:prstGeom>
          <a:solidFill>
            <a:srgbClr val="00689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Arrow: Right 18">
            <a:extLst>
              <a:ext uri="{FF2B5EF4-FFF2-40B4-BE49-F238E27FC236}">
                <a16:creationId xmlns:a16="http://schemas.microsoft.com/office/drawing/2014/main" id="{83747817-874A-48A4-8560-84915A855C47}"/>
              </a:ext>
            </a:extLst>
          </p:cNvPr>
          <p:cNvSpPr/>
          <p:nvPr/>
        </p:nvSpPr>
        <p:spPr>
          <a:xfrm rot="9100808">
            <a:off x="5424804" y="4840679"/>
            <a:ext cx="479732" cy="339089"/>
          </a:xfrm>
          <a:prstGeom prst="rightArrow">
            <a:avLst/>
          </a:prstGeom>
          <a:solidFill>
            <a:srgbClr val="00689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Arrow: Right 21">
            <a:extLst>
              <a:ext uri="{FF2B5EF4-FFF2-40B4-BE49-F238E27FC236}">
                <a16:creationId xmlns:a16="http://schemas.microsoft.com/office/drawing/2014/main" id="{1E13F984-6125-409D-B431-BF6E8E116D72}"/>
              </a:ext>
            </a:extLst>
          </p:cNvPr>
          <p:cNvSpPr/>
          <p:nvPr/>
        </p:nvSpPr>
        <p:spPr>
          <a:xfrm rot="12770613">
            <a:off x="3309910" y="5001499"/>
            <a:ext cx="508253" cy="339089"/>
          </a:xfrm>
          <a:prstGeom prst="rightArrow">
            <a:avLst/>
          </a:prstGeom>
          <a:solidFill>
            <a:srgbClr val="00689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23">
            <a:extLst>
              <a:ext uri="{FF2B5EF4-FFF2-40B4-BE49-F238E27FC236}">
                <a16:creationId xmlns:a16="http://schemas.microsoft.com/office/drawing/2014/main" id="{2A90EFF2-E34F-46D2-BD46-5C16A1A81A70}"/>
              </a:ext>
            </a:extLst>
          </p:cNvPr>
          <p:cNvSpPr/>
          <p:nvPr/>
        </p:nvSpPr>
        <p:spPr>
          <a:xfrm rot="16200000">
            <a:off x="2505396" y="3249701"/>
            <a:ext cx="454665" cy="339089"/>
          </a:xfrm>
          <a:prstGeom prst="rightArrow">
            <a:avLst/>
          </a:prstGeom>
          <a:solidFill>
            <a:srgbClr val="00689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Arrow: Right 24">
            <a:extLst>
              <a:ext uri="{FF2B5EF4-FFF2-40B4-BE49-F238E27FC236}">
                <a16:creationId xmlns:a16="http://schemas.microsoft.com/office/drawing/2014/main" id="{7F642DCC-24CF-404E-BC11-A63C2215020B}"/>
              </a:ext>
            </a:extLst>
          </p:cNvPr>
          <p:cNvSpPr/>
          <p:nvPr/>
        </p:nvSpPr>
        <p:spPr>
          <a:xfrm rot="19600206">
            <a:off x="3370376" y="1877934"/>
            <a:ext cx="514149" cy="339089"/>
          </a:xfrm>
          <a:prstGeom prst="rightArrow">
            <a:avLst/>
          </a:prstGeom>
          <a:solidFill>
            <a:srgbClr val="00689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Arrow: Right 25">
            <a:extLst>
              <a:ext uri="{FF2B5EF4-FFF2-40B4-BE49-F238E27FC236}">
                <a16:creationId xmlns:a16="http://schemas.microsoft.com/office/drawing/2014/main" id="{16094A9B-C262-4D56-A496-F8CFBC90A268}"/>
              </a:ext>
            </a:extLst>
          </p:cNvPr>
          <p:cNvSpPr/>
          <p:nvPr/>
        </p:nvSpPr>
        <p:spPr>
          <a:xfrm rot="1887847">
            <a:off x="5330309" y="1710058"/>
            <a:ext cx="451234" cy="339089"/>
          </a:xfrm>
          <a:prstGeom prst="rightArrow">
            <a:avLst/>
          </a:prstGeom>
          <a:solidFill>
            <a:srgbClr val="00689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Arrow: Right 15">
            <a:extLst>
              <a:ext uri="{FF2B5EF4-FFF2-40B4-BE49-F238E27FC236}">
                <a16:creationId xmlns:a16="http://schemas.microsoft.com/office/drawing/2014/main" id="{C4878DE4-D490-42D8-A873-1B4690FF0308}"/>
              </a:ext>
            </a:extLst>
          </p:cNvPr>
          <p:cNvSpPr/>
          <p:nvPr/>
        </p:nvSpPr>
        <p:spPr>
          <a:xfrm rot="5400000">
            <a:off x="2166307" y="3249702"/>
            <a:ext cx="454665" cy="339089"/>
          </a:xfrm>
          <a:prstGeom prst="rightArrow">
            <a:avLst/>
          </a:prstGeom>
          <a:solidFill>
            <a:srgbClr val="00689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4183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nodeType="clickEffect">
                                  <p:stCondLst>
                                    <p:cond delay="0"/>
                                  </p:stCondLst>
                                  <p:endCondLst>
                                    <p:cond evt="onNext" delay="0">
                                      <p:tgtEl>
                                        <p:sldTgt/>
                                      </p:tgtEl>
                                    </p:cond>
                                  </p:endCondLst>
                                  <p:childTnLst>
                                    <p:animEffect transition="out" filter="fade">
                                      <p:cBhvr>
                                        <p:cTn id="6" dur="1000" tmFilter="0, 0; .2, .5; .8, .5; 1, 0"/>
                                        <p:tgtEl>
                                          <p:spTgt spid="14"/>
                                        </p:tgtEl>
                                      </p:cBhvr>
                                    </p:animEffect>
                                    <p:animScale>
                                      <p:cBhvr>
                                        <p:cTn id="7" dur="50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59523" y="757297"/>
            <a:ext cx="7229646" cy="732848"/>
          </a:xfrm>
          <a:prstGeom prst="rect">
            <a:avLst/>
          </a:prstGeom>
          <a:solidFill>
            <a:srgbClr val="6246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28000" tIns="180000" rIns="108000" bIns="180000" rtlCol="0" anchor="ctr">
            <a:spAutoFit/>
          </a:bodyPr>
          <a:lstStyle/>
          <a:p>
            <a:endParaRPr lang="en-GB" sz="2400" b="1" dirty="0"/>
          </a:p>
        </p:txBody>
      </p:sp>
      <p:sp>
        <p:nvSpPr>
          <p:cNvPr id="5" name="Rectangle 4"/>
          <p:cNvSpPr/>
          <p:nvPr/>
        </p:nvSpPr>
        <p:spPr>
          <a:xfrm>
            <a:off x="1805354" y="966326"/>
            <a:ext cx="6953761" cy="307777"/>
          </a:xfrm>
          <a:prstGeom prst="rect">
            <a:avLst/>
          </a:prstGeom>
        </p:spPr>
        <p:txBody>
          <a:bodyPr wrap="square" lIns="0" tIns="0" rIns="0" bIns="0">
            <a:spAutoFit/>
          </a:bodyPr>
          <a:lstStyle/>
          <a:p>
            <a:r>
              <a:rPr lang="en-GB" sz="2000" b="1" dirty="0">
                <a:solidFill>
                  <a:schemeClr val="bg1"/>
                </a:solidFill>
              </a:rPr>
              <a:t>Let’s think about shelters.</a:t>
            </a:r>
          </a:p>
        </p:txBody>
      </p:sp>
      <p:pic>
        <p:nvPicPr>
          <p:cNvPr id="4" name="Picture 3">
            <a:extLst>
              <a:ext uri="{FF2B5EF4-FFF2-40B4-BE49-F238E27FC236}">
                <a16:creationId xmlns:a16="http://schemas.microsoft.com/office/drawing/2014/main" id="{87DEB00B-6981-4ACD-BC32-1F65892025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4738" y="487838"/>
            <a:ext cx="1216957" cy="1233208"/>
          </a:xfrm>
          <a:prstGeom prst="rect">
            <a:avLst/>
          </a:prstGeom>
        </p:spPr>
      </p:pic>
      <p:pic>
        <p:nvPicPr>
          <p:cNvPr id="12" name="Picture 11">
            <a:hlinkClick r:id="rId3" action="ppaction://hlinksldjump"/>
            <a:extLst>
              <a:ext uri="{FF2B5EF4-FFF2-40B4-BE49-F238E27FC236}">
                <a16:creationId xmlns:a16="http://schemas.microsoft.com/office/drawing/2014/main" id="{B34558E8-E9F0-4F46-AB74-7F11283A78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56367" y="3289710"/>
            <a:ext cx="1615898" cy="1598535"/>
          </a:xfrm>
          <a:prstGeom prst="rect">
            <a:avLst/>
          </a:prstGeom>
        </p:spPr>
      </p:pic>
      <p:sp>
        <p:nvSpPr>
          <p:cNvPr id="2" name="TextBox 1">
            <a:extLst>
              <a:ext uri="{FF2B5EF4-FFF2-40B4-BE49-F238E27FC236}">
                <a16:creationId xmlns:a16="http://schemas.microsoft.com/office/drawing/2014/main" id="{875BAA73-9602-4B30-8CCA-36AA8BF82190}"/>
              </a:ext>
            </a:extLst>
          </p:cNvPr>
          <p:cNvSpPr txBox="1"/>
          <p:nvPr/>
        </p:nvSpPr>
        <p:spPr>
          <a:xfrm>
            <a:off x="756716" y="1886588"/>
            <a:ext cx="7631634" cy="646331"/>
          </a:xfrm>
          <a:prstGeom prst="rect">
            <a:avLst/>
          </a:prstGeom>
          <a:noFill/>
        </p:spPr>
        <p:txBody>
          <a:bodyPr wrap="square" rtlCol="0">
            <a:spAutoFit/>
          </a:bodyPr>
          <a:lstStyle/>
          <a:p>
            <a:r>
              <a:rPr lang="en-GB" dirty="0"/>
              <a:t>Click on the Chief Elf to find out about shelters and on Discover It to make a shelter.</a:t>
            </a:r>
          </a:p>
        </p:txBody>
      </p:sp>
      <p:grpSp>
        <p:nvGrpSpPr>
          <p:cNvPr id="7" name="Group 6">
            <a:extLst>
              <a:ext uri="{FF2B5EF4-FFF2-40B4-BE49-F238E27FC236}">
                <a16:creationId xmlns:a16="http://schemas.microsoft.com/office/drawing/2014/main" id="{CC2AE4A1-EC96-4B62-B240-E7F14323261F}"/>
              </a:ext>
            </a:extLst>
          </p:cNvPr>
          <p:cNvGrpSpPr/>
          <p:nvPr/>
        </p:nvGrpSpPr>
        <p:grpSpPr>
          <a:xfrm>
            <a:off x="2162783" y="3156520"/>
            <a:ext cx="1930761" cy="1864918"/>
            <a:chOff x="654942" y="3094928"/>
            <a:chExt cx="1930761" cy="1864918"/>
          </a:xfrm>
        </p:grpSpPr>
        <p:sp>
          <p:nvSpPr>
            <p:cNvPr id="22" name="TextBox 21">
              <a:extLst>
                <a:ext uri="{FF2B5EF4-FFF2-40B4-BE49-F238E27FC236}">
                  <a16:creationId xmlns:a16="http://schemas.microsoft.com/office/drawing/2014/main" id="{346F35DD-526B-4ABD-8D50-73F4A0D7075D}"/>
                </a:ext>
              </a:extLst>
            </p:cNvPr>
            <p:cNvSpPr txBox="1"/>
            <p:nvPr/>
          </p:nvSpPr>
          <p:spPr>
            <a:xfrm rot="14994268">
              <a:off x="687864" y="3062006"/>
              <a:ext cx="1864918" cy="1930761"/>
            </a:xfrm>
            <a:prstGeom prst="rect">
              <a:avLst/>
            </a:prstGeom>
            <a:noFill/>
          </p:spPr>
          <p:txBody>
            <a:bodyPr wrap="square" rtlCol="0">
              <a:prstTxWarp prst="textArchDown">
                <a:avLst>
                  <a:gd name="adj" fmla="val 16235722"/>
                </a:avLst>
              </a:prstTxWarp>
              <a:spAutoFit/>
            </a:bodyPr>
            <a:lstStyle/>
            <a:p>
              <a:r>
                <a:rPr lang="en-GB" sz="1400" b="1" dirty="0">
                  <a:solidFill>
                    <a:srgbClr val="62469C"/>
                  </a:solidFill>
                </a:rPr>
                <a:t>Keep Calm and Ask an Expert</a:t>
              </a:r>
            </a:p>
          </p:txBody>
        </p:sp>
        <p:pic>
          <p:nvPicPr>
            <p:cNvPr id="23" name="Picture 22">
              <a:extLst>
                <a:ext uri="{FF2B5EF4-FFF2-40B4-BE49-F238E27FC236}">
                  <a16:creationId xmlns:a16="http://schemas.microsoft.com/office/drawing/2014/main" id="{4DCFECF6-B5A9-40C8-957F-C6AB1A35E2F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0973" t="-5745" r="-6071"/>
            <a:stretch/>
          </p:blipFill>
          <p:spPr>
            <a:xfrm>
              <a:off x="814232" y="3234180"/>
              <a:ext cx="1573631" cy="1530168"/>
            </a:xfrm>
            <a:prstGeom prst="ellipse">
              <a:avLst/>
            </a:prstGeom>
            <a:solidFill>
              <a:schemeClr val="bg1"/>
            </a:solidFill>
            <a:ln w="28575">
              <a:solidFill>
                <a:srgbClr val="62469C"/>
              </a:solidFill>
            </a:ln>
          </p:spPr>
        </p:pic>
      </p:grpSp>
    </p:spTree>
    <p:extLst>
      <p:ext uri="{BB962C8B-B14F-4D97-AF65-F5344CB8AC3E}">
        <p14:creationId xmlns:p14="http://schemas.microsoft.com/office/powerpoint/2010/main" val="349533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59523" y="757297"/>
            <a:ext cx="7229646" cy="732848"/>
          </a:xfrm>
          <a:prstGeom prst="rect">
            <a:avLst/>
          </a:prstGeom>
          <a:solidFill>
            <a:srgbClr val="6246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28000" tIns="180000" rIns="108000" bIns="180000" rtlCol="0" anchor="ctr">
            <a:spAutoFit/>
          </a:bodyPr>
          <a:lstStyle/>
          <a:p>
            <a:endParaRPr lang="en-GB" sz="2400" b="1" dirty="0"/>
          </a:p>
        </p:txBody>
      </p:sp>
      <p:sp>
        <p:nvSpPr>
          <p:cNvPr id="5" name="Rectangle 4"/>
          <p:cNvSpPr/>
          <p:nvPr/>
        </p:nvSpPr>
        <p:spPr>
          <a:xfrm>
            <a:off x="1805354" y="966326"/>
            <a:ext cx="6953761" cy="307777"/>
          </a:xfrm>
          <a:prstGeom prst="rect">
            <a:avLst/>
          </a:prstGeom>
        </p:spPr>
        <p:txBody>
          <a:bodyPr wrap="square" lIns="0" tIns="0" rIns="0" bIns="0">
            <a:spAutoFit/>
          </a:bodyPr>
          <a:lstStyle/>
          <a:p>
            <a:r>
              <a:rPr lang="en-GB" sz="2000" b="1" dirty="0">
                <a:solidFill>
                  <a:schemeClr val="bg1"/>
                </a:solidFill>
              </a:rPr>
              <a:t>Keep Calm and Ask the Chief Elf</a:t>
            </a:r>
          </a:p>
        </p:txBody>
      </p:sp>
      <p:pic>
        <p:nvPicPr>
          <p:cNvPr id="4" name="Picture 3">
            <a:extLst>
              <a:ext uri="{FF2B5EF4-FFF2-40B4-BE49-F238E27FC236}">
                <a16:creationId xmlns:a16="http://schemas.microsoft.com/office/drawing/2014/main" id="{87DEB00B-6981-4ACD-BC32-1F65892025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4738" y="487838"/>
            <a:ext cx="1216957" cy="1233208"/>
          </a:xfrm>
          <a:prstGeom prst="rect">
            <a:avLst/>
          </a:prstGeom>
        </p:spPr>
      </p:pic>
      <p:pic>
        <p:nvPicPr>
          <p:cNvPr id="11" name="Picture 10">
            <a:extLst>
              <a:ext uri="{FF2B5EF4-FFF2-40B4-BE49-F238E27FC236}">
                <a16:creationId xmlns:a16="http://schemas.microsoft.com/office/drawing/2014/main" id="{8ACE10EF-A349-45FF-8637-BFB354AE1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973" t="-5745" r="-6071"/>
          <a:stretch/>
        </p:blipFill>
        <p:spPr>
          <a:xfrm>
            <a:off x="6595214" y="896928"/>
            <a:ext cx="1573631" cy="1530168"/>
          </a:xfrm>
          <a:prstGeom prst="ellipse">
            <a:avLst/>
          </a:prstGeom>
          <a:solidFill>
            <a:schemeClr val="bg1"/>
          </a:solidFill>
          <a:ln w="28575">
            <a:solidFill>
              <a:srgbClr val="62469C"/>
            </a:solidFill>
          </a:ln>
        </p:spPr>
      </p:pic>
      <p:sp>
        <p:nvSpPr>
          <p:cNvPr id="29" name="Speech Bubble: Rectangle with Corners Rounded 28">
            <a:extLst>
              <a:ext uri="{FF2B5EF4-FFF2-40B4-BE49-F238E27FC236}">
                <a16:creationId xmlns:a16="http://schemas.microsoft.com/office/drawing/2014/main" id="{2F3172D6-759E-40CF-B361-749F5E14C5F8}"/>
              </a:ext>
            </a:extLst>
          </p:cNvPr>
          <p:cNvSpPr/>
          <p:nvPr/>
        </p:nvSpPr>
        <p:spPr>
          <a:xfrm>
            <a:off x="766482" y="1721046"/>
            <a:ext cx="5539617" cy="2134954"/>
          </a:xfrm>
          <a:prstGeom prst="wedgeRoundRectCallout">
            <a:avLst>
              <a:gd name="adj1" fmla="val 67459"/>
              <a:gd name="adj2" fmla="val -39998"/>
              <a:gd name="adj3" fmla="val 16667"/>
            </a:avLst>
          </a:prstGeom>
          <a:solidFill>
            <a:schemeClr val="bg1"/>
          </a:solidFill>
          <a:ln w="28575">
            <a:solidFill>
              <a:srgbClr val="6246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Igloo - </a:t>
            </a:r>
            <a:r>
              <a:rPr lang="en-GB" dirty="0">
                <a:solidFill>
                  <a:srgbClr val="1C1C1C"/>
                </a:solidFill>
              </a:rPr>
              <a:t>In very cold places where there is lots of snow, people build igloos. Snow can be shaped and made into bricks. It does not melt because it is so cold outside. The snow around the igloo keeps it warm inside. Igloos have a small tunnel as a doorway.  This helps to keep the heat in and the cold wind out. </a:t>
            </a:r>
            <a:endParaRPr lang="en-GB" dirty="0">
              <a:solidFill>
                <a:schemeClr val="tx1"/>
              </a:solidFill>
            </a:endParaRPr>
          </a:p>
        </p:txBody>
      </p:sp>
      <p:pic>
        <p:nvPicPr>
          <p:cNvPr id="21" name="Picture 20" descr="A picture containing building, sitting, computer, table&#10;&#10;Description automatically generated">
            <a:extLst>
              <a:ext uri="{FF2B5EF4-FFF2-40B4-BE49-F238E27FC236}">
                <a16:creationId xmlns:a16="http://schemas.microsoft.com/office/drawing/2014/main" id="{5C2CA36F-FA68-404C-B7D4-3CF1BADA17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06262" y="3586444"/>
            <a:ext cx="4371256" cy="2928136"/>
          </a:xfrm>
          <a:prstGeom prst="rect">
            <a:avLst/>
          </a:prstGeom>
        </p:spPr>
      </p:pic>
      <p:sp>
        <p:nvSpPr>
          <p:cNvPr id="30" name="Speech Bubble: Rectangle with Corners Rounded 28">
            <a:extLst>
              <a:ext uri="{FF2B5EF4-FFF2-40B4-BE49-F238E27FC236}">
                <a16:creationId xmlns:a16="http://schemas.microsoft.com/office/drawing/2014/main" id="{22FA75D7-1882-5643-A3C9-CDC211B4D49C}"/>
              </a:ext>
            </a:extLst>
          </p:cNvPr>
          <p:cNvSpPr/>
          <p:nvPr/>
        </p:nvSpPr>
        <p:spPr>
          <a:xfrm>
            <a:off x="766481" y="1740961"/>
            <a:ext cx="5539617" cy="2134954"/>
          </a:xfrm>
          <a:prstGeom prst="wedgeRoundRectCallout">
            <a:avLst>
              <a:gd name="adj1" fmla="val 66860"/>
              <a:gd name="adj2" fmla="val -41551"/>
              <a:gd name="adj3" fmla="val 16667"/>
            </a:avLst>
          </a:prstGeom>
          <a:solidFill>
            <a:schemeClr val="bg1"/>
          </a:solidFill>
          <a:ln w="28575">
            <a:solidFill>
              <a:srgbClr val="6246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Tent - </a:t>
            </a:r>
            <a:r>
              <a:rPr lang="en-GB" dirty="0">
                <a:solidFill>
                  <a:srgbClr val="000000"/>
                </a:solidFill>
              </a:rPr>
              <a:t>Explorers visiting the North Pole build tents for shelter. Tents have wooden or metal frames and are covered in a waterproof fabric. Tents are often either a dome or triangular prism shape to help rainwater and snow run down. Tents have to be pegged into the ground to stop them blowing over.  </a:t>
            </a:r>
            <a:endParaRPr lang="en-GB" b="1" dirty="0">
              <a:solidFill>
                <a:srgbClr val="FF0000"/>
              </a:solidFill>
            </a:endParaRPr>
          </a:p>
        </p:txBody>
      </p:sp>
      <p:pic>
        <p:nvPicPr>
          <p:cNvPr id="25" name="Picture 24" descr="A picture containing logo&#10;&#10;Description automatically generated">
            <a:extLst>
              <a:ext uri="{FF2B5EF4-FFF2-40B4-BE49-F238E27FC236}">
                <a16:creationId xmlns:a16="http://schemas.microsoft.com/office/drawing/2014/main" id="{D2DF99E3-1541-C043-965B-C3EE3C7883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44542" y="3743481"/>
            <a:ext cx="5187497" cy="2771099"/>
          </a:xfrm>
          <a:prstGeom prst="rect">
            <a:avLst/>
          </a:prstGeom>
        </p:spPr>
      </p:pic>
      <p:sp>
        <p:nvSpPr>
          <p:cNvPr id="31" name="Speech Bubble: Rectangle with Corners Rounded 28">
            <a:extLst>
              <a:ext uri="{FF2B5EF4-FFF2-40B4-BE49-F238E27FC236}">
                <a16:creationId xmlns:a16="http://schemas.microsoft.com/office/drawing/2014/main" id="{8123E19E-657B-234E-A19F-7B66C19D59DB}"/>
              </a:ext>
            </a:extLst>
          </p:cNvPr>
          <p:cNvSpPr/>
          <p:nvPr/>
        </p:nvSpPr>
        <p:spPr>
          <a:xfrm>
            <a:off x="766481" y="1881004"/>
            <a:ext cx="5539617" cy="999390"/>
          </a:xfrm>
          <a:prstGeom prst="wedgeRoundRectCallout">
            <a:avLst>
              <a:gd name="adj1" fmla="val 66775"/>
              <a:gd name="adj2" fmla="val -44102"/>
              <a:gd name="adj3" fmla="val 16667"/>
            </a:avLst>
          </a:prstGeom>
          <a:solidFill>
            <a:schemeClr val="bg1"/>
          </a:solidFill>
          <a:ln w="28575">
            <a:solidFill>
              <a:srgbClr val="6246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Polar bear - </a:t>
            </a:r>
            <a:r>
              <a:rPr lang="en-GB" dirty="0">
                <a:solidFill>
                  <a:srgbClr val="000000"/>
                </a:solidFill>
              </a:rPr>
              <a:t>During a snowstorm, polar bears dig a hole in the snow and curl into a tight ball to keep warm.</a:t>
            </a:r>
            <a:endParaRPr lang="en-GB" b="1" dirty="0">
              <a:solidFill>
                <a:srgbClr val="FF0000"/>
              </a:solidFill>
            </a:endParaRPr>
          </a:p>
        </p:txBody>
      </p:sp>
      <p:pic>
        <p:nvPicPr>
          <p:cNvPr id="32" name="Picture 31" descr="A close up&#10;&#10;Description automatically generated">
            <a:extLst>
              <a:ext uri="{FF2B5EF4-FFF2-40B4-BE49-F238E27FC236}">
                <a16:creationId xmlns:a16="http://schemas.microsoft.com/office/drawing/2014/main" id="{04F1CC9F-8FA4-B940-AF32-5D0FF4BA2C9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81932" y="3139501"/>
            <a:ext cx="4795586" cy="3231907"/>
          </a:xfrm>
          <a:prstGeom prst="rect">
            <a:avLst/>
          </a:prstGeom>
        </p:spPr>
      </p:pic>
    </p:spTree>
    <p:extLst>
      <p:ext uri="{BB962C8B-B14F-4D97-AF65-F5344CB8AC3E}">
        <p14:creationId xmlns:p14="http://schemas.microsoft.com/office/powerpoint/2010/main" val="25859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right)">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29"/>
                                        </p:tgtEl>
                                      </p:cBhvr>
                                    </p:animEffect>
                                    <p:set>
                                      <p:cBhvr>
                                        <p:cTn id="34" dur="1" fill="hold">
                                          <p:stCondLst>
                                            <p:cond delay="499"/>
                                          </p:stCondLst>
                                        </p:cTn>
                                        <p:tgtEl>
                                          <p:spTgt spid="29"/>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right)">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30"/>
                                        </p:tgtEl>
                                      </p:cBhvr>
                                    </p:animEffect>
                                    <p:set>
                                      <p:cBhvr>
                                        <p:cTn id="51" dur="1" fill="hold">
                                          <p:stCondLst>
                                            <p:cond delay="499"/>
                                          </p:stCondLst>
                                        </p:cTn>
                                        <p:tgtEl>
                                          <p:spTgt spid="30"/>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25"/>
                                        </p:tgtEl>
                                      </p:cBhvr>
                                    </p:animEffect>
                                    <p:set>
                                      <p:cBhvr>
                                        <p:cTn id="54" dur="1" fill="hold">
                                          <p:stCondLst>
                                            <p:cond delay="499"/>
                                          </p:stCondLst>
                                        </p:cTn>
                                        <p:tgtEl>
                                          <p:spTgt spid="25"/>
                                        </p:tgtEl>
                                        <p:attrNameLst>
                                          <p:attrName>style.visibility</p:attrName>
                                        </p:attrNameLst>
                                      </p:cBhvr>
                                      <p:to>
                                        <p:strVal val="hidden"/>
                                      </p:to>
                                    </p:se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grpId="2"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right)">
                                      <p:cBhvr>
                                        <p:cTn id="6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29" grpId="0" animBg="1"/>
      <p:bldP spid="29" grpId="1" animBg="1"/>
      <p:bldP spid="30" grpId="0" animBg="1"/>
      <p:bldP spid="30" grpId="1" animBg="1"/>
      <p:bldP spid="31"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59523" y="757297"/>
            <a:ext cx="7229646" cy="732848"/>
          </a:xfrm>
          <a:prstGeom prst="rect">
            <a:avLst/>
          </a:prstGeom>
          <a:solidFill>
            <a:srgbClr val="736B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28000" tIns="180000" rIns="108000" bIns="180000" rtlCol="0" anchor="ctr">
            <a:spAutoFit/>
          </a:bodyPr>
          <a:lstStyle/>
          <a:p>
            <a:endParaRPr lang="en-GB" sz="2400" b="1" dirty="0"/>
          </a:p>
        </p:txBody>
      </p:sp>
      <p:sp>
        <p:nvSpPr>
          <p:cNvPr id="5" name="Rectangle 4"/>
          <p:cNvSpPr/>
          <p:nvPr/>
        </p:nvSpPr>
        <p:spPr>
          <a:xfrm>
            <a:off x="1805354" y="966326"/>
            <a:ext cx="6953761" cy="307777"/>
          </a:xfrm>
          <a:prstGeom prst="rect">
            <a:avLst/>
          </a:prstGeom>
        </p:spPr>
        <p:txBody>
          <a:bodyPr wrap="square" lIns="0" tIns="0" rIns="0" bIns="0">
            <a:spAutoFit/>
          </a:bodyPr>
          <a:lstStyle/>
          <a:p>
            <a:r>
              <a:rPr lang="en-GB" sz="2000" b="1" dirty="0">
                <a:solidFill>
                  <a:schemeClr val="bg1"/>
                </a:solidFill>
              </a:rPr>
              <a:t>Let’s Make a Shelter</a:t>
            </a:r>
          </a:p>
        </p:txBody>
      </p:sp>
      <p:pic>
        <p:nvPicPr>
          <p:cNvPr id="12" name="Picture 11">
            <a:extLst>
              <a:ext uri="{FF2B5EF4-FFF2-40B4-BE49-F238E27FC236}">
                <a16:creationId xmlns:a16="http://schemas.microsoft.com/office/drawing/2014/main" id="{B34558E8-E9F0-4F46-AB74-7F11283A78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5261" y="507239"/>
            <a:ext cx="1216957" cy="1203881"/>
          </a:xfrm>
          <a:prstGeom prst="rect">
            <a:avLst/>
          </a:prstGeom>
        </p:spPr>
      </p:pic>
      <p:sp>
        <p:nvSpPr>
          <p:cNvPr id="9" name="Rectangle: Rounded Corners 8">
            <a:extLst>
              <a:ext uri="{FF2B5EF4-FFF2-40B4-BE49-F238E27FC236}">
                <a16:creationId xmlns:a16="http://schemas.microsoft.com/office/drawing/2014/main" id="{D8EE4B05-A711-4F45-B31F-7A07C0A233D9}"/>
              </a:ext>
            </a:extLst>
          </p:cNvPr>
          <p:cNvSpPr/>
          <p:nvPr/>
        </p:nvSpPr>
        <p:spPr>
          <a:xfrm>
            <a:off x="755648" y="2367500"/>
            <a:ext cx="3816351" cy="547779"/>
          </a:xfrm>
          <a:prstGeom prst="roundRect">
            <a:avLst/>
          </a:prstGeom>
          <a:solidFill>
            <a:srgbClr val="736B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two sheets of paper or thin card;</a:t>
            </a:r>
          </a:p>
        </p:txBody>
      </p:sp>
      <p:sp>
        <p:nvSpPr>
          <p:cNvPr id="8" name="Rectangle 7">
            <a:extLst>
              <a:ext uri="{FF2B5EF4-FFF2-40B4-BE49-F238E27FC236}">
                <a16:creationId xmlns:a16="http://schemas.microsoft.com/office/drawing/2014/main" id="{EDBD63E0-FF73-4E79-813D-DAEC51698320}"/>
              </a:ext>
            </a:extLst>
          </p:cNvPr>
          <p:cNvSpPr/>
          <p:nvPr/>
        </p:nvSpPr>
        <p:spPr>
          <a:xfrm>
            <a:off x="695348" y="1788696"/>
            <a:ext cx="1622560" cy="369332"/>
          </a:xfrm>
          <a:prstGeom prst="rect">
            <a:avLst/>
          </a:prstGeom>
        </p:spPr>
        <p:txBody>
          <a:bodyPr wrap="none">
            <a:spAutoFit/>
          </a:bodyPr>
          <a:lstStyle/>
          <a:p>
            <a:r>
              <a:rPr lang="en-GB" dirty="0"/>
              <a:t>You will need:</a:t>
            </a:r>
          </a:p>
        </p:txBody>
      </p:sp>
      <p:sp>
        <p:nvSpPr>
          <p:cNvPr id="13" name="Rectangle: Rounded Corners 12">
            <a:extLst>
              <a:ext uri="{FF2B5EF4-FFF2-40B4-BE49-F238E27FC236}">
                <a16:creationId xmlns:a16="http://schemas.microsoft.com/office/drawing/2014/main" id="{A9DAE1E7-056A-4FF9-9459-B57B24A2B312}"/>
              </a:ext>
            </a:extLst>
          </p:cNvPr>
          <p:cNvSpPr/>
          <p:nvPr/>
        </p:nvSpPr>
        <p:spPr>
          <a:xfrm>
            <a:off x="755648" y="3020922"/>
            <a:ext cx="5257876" cy="547779"/>
          </a:xfrm>
          <a:prstGeom prst="roundRect">
            <a:avLst/>
          </a:prstGeom>
          <a:solidFill>
            <a:srgbClr val="736B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coloured pencils or pens to add some festive fun</a:t>
            </a:r>
          </a:p>
        </p:txBody>
      </p:sp>
      <p:sp>
        <p:nvSpPr>
          <p:cNvPr id="14" name="Rectangle: Rounded Corners 13">
            <a:extLst>
              <a:ext uri="{FF2B5EF4-FFF2-40B4-BE49-F238E27FC236}">
                <a16:creationId xmlns:a16="http://schemas.microsoft.com/office/drawing/2014/main" id="{A5F2928A-F9E9-4138-B198-D0FD9943A3DC}"/>
              </a:ext>
            </a:extLst>
          </p:cNvPr>
          <p:cNvSpPr/>
          <p:nvPr/>
        </p:nvSpPr>
        <p:spPr>
          <a:xfrm>
            <a:off x="755648" y="3674344"/>
            <a:ext cx="1840938" cy="547779"/>
          </a:xfrm>
          <a:prstGeom prst="roundRect">
            <a:avLst/>
          </a:prstGeom>
          <a:solidFill>
            <a:srgbClr val="736B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a straw;</a:t>
            </a:r>
          </a:p>
        </p:txBody>
      </p:sp>
      <p:sp>
        <p:nvSpPr>
          <p:cNvPr id="15" name="Rectangle: Rounded Corners 14">
            <a:extLst>
              <a:ext uri="{FF2B5EF4-FFF2-40B4-BE49-F238E27FC236}">
                <a16:creationId xmlns:a16="http://schemas.microsoft.com/office/drawing/2014/main" id="{C311295F-D7D7-4A68-8DE0-8ECD42D98C98}"/>
              </a:ext>
            </a:extLst>
          </p:cNvPr>
          <p:cNvSpPr/>
          <p:nvPr/>
        </p:nvSpPr>
        <p:spPr>
          <a:xfrm>
            <a:off x="755648" y="4336965"/>
            <a:ext cx="1840938" cy="547779"/>
          </a:xfrm>
          <a:prstGeom prst="roundRect">
            <a:avLst/>
          </a:prstGeom>
          <a:solidFill>
            <a:srgbClr val="736B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sticky tape;</a:t>
            </a:r>
          </a:p>
        </p:txBody>
      </p:sp>
      <p:sp>
        <p:nvSpPr>
          <p:cNvPr id="16" name="Rectangle: Rounded Corners 15">
            <a:extLst>
              <a:ext uri="{FF2B5EF4-FFF2-40B4-BE49-F238E27FC236}">
                <a16:creationId xmlns:a16="http://schemas.microsoft.com/office/drawing/2014/main" id="{8599B26E-734B-4E23-B74F-4779DBECE31A}"/>
              </a:ext>
            </a:extLst>
          </p:cNvPr>
          <p:cNvSpPr/>
          <p:nvPr/>
        </p:nvSpPr>
        <p:spPr>
          <a:xfrm>
            <a:off x="755648" y="5020365"/>
            <a:ext cx="1840939" cy="547779"/>
          </a:xfrm>
          <a:prstGeom prst="roundRect">
            <a:avLst/>
          </a:prstGeom>
          <a:solidFill>
            <a:srgbClr val="736B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a poly pocket;</a:t>
            </a:r>
          </a:p>
        </p:txBody>
      </p:sp>
      <p:sp>
        <p:nvSpPr>
          <p:cNvPr id="17" name="Rectangle: Rounded Corners 16">
            <a:extLst>
              <a:ext uri="{FF2B5EF4-FFF2-40B4-BE49-F238E27FC236}">
                <a16:creationId xmlns:a16="http://schemas.microsoft.com/office/drawing/2014/main" id="{0F84544E-6BAE-4691-B4FC-90EAF079AEFD}"/>
              </a:ext>
            </a:extLst>
          </p:cNvPr>
          <p:cNvSpPr/>
          <p:nvPr/>
        </p:nvSpPr>
        <p:spPr>
          <a:xfrm>
            <a:off x="755648" y="5675450"/>
            <a:ext cx="1840938" cy="547779"/>
          </a:xfrm>
          <a:prstGeom prst="roundRect">
            <a:avLst/>
          </a:prstGeom>
          <a:solidFill>
            <a:srgbClr val="736B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an elf!</a:t>
            </a:r>
          </a:p>
        </p:txBody>
      </p:sp>
      <p:pic>
        <p:nvPicPr>
          <p:cNvPr id="6" name="Picture 5" descr="A close up of a logo&#10;&#10;Description automatically generated">
            <a:extLst>
              <a:ext uri="{FF2B5EF4-FFF2-40B4-BE49-F238E27FC236}">
                <a16:creationId xmlns:a16="http://schemas.microsoft.com/office/drawing/2014/main" id="{D6D1CB35-A43B-4242-94B9-33A1B75C4D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39512" y="4264991"/>
            <a:ext cx="947704" cy="712506"/>
          </a:xfrm>
          <a:prstGeom prst="rect">
            <a:avLst/>
          </a:prstGeom>
        </p:spPr>
      </p:pic>
      <p:pic>
        <p:nvPicPr>
          <p:cNvPr id="10" name="Picture 9" descr="A close up of a ramp&#10;&#10;Description automatically generated">
            <a:extLst>
              <a:ext uri="{FF2B5EF4-FFF2-40B4-BE49-F238E27FC236}">
                <a16:creationId xmlns:a16="http://schemas.microsoft.com/office/drawing/2014/main" id="{17815F62-A478-AC40-9745-4DDE671670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911400">
            <a:off x="2243743" y="3629605"/>
            <a:ext cx="522914" cy="656386"/>
          </a:xfrm>
          <a:prstGeom prst="rect">
            <a:avLst/>
          </a:prstGeom>
        </p:spPr>
      </p:pic>
      <p:pic>
        <p:nvPicPr>
          <p:cNvPr id="18" name="Picture 17" descr="A picture containing person, shirt&#10;&#10;Description automatically generated">
            <a:extLst>
              <a:ext uri="{FF2B5EF4-FFF2-40B4-BE49-F238E27FC236}">
                <a16:creationId xmlns:a16="http://schemas.microsoft.com/office/drawing/2014/main" id="{8746ABE1-4281-3A46-BF92-8CE365C0A8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92287" y="2163225"/>
            <a:ext cx="559424" cy="804875"/>
          </a:xfrm>
          <a:prstGeom prst="rect">
            <a:avLst/>
          </a:prstGeom>
        </p:spPr>
      </p:pic>
      <p:pic>
        <p:nvPicPr>
          <p:cNvPr id="25" name="Picture 24" descr="A picture containing object, clock, monitor, screen&#10;&#10;Description automatically generated">
            <a:extLst>
              <a:ext uri="{FF2B5EF4-FFF2-40B4-BE49-F238E27FC236}">
                <a16:creationId xmlns:a16="http://schemas.microsoft.com/office/drawing/2014/main" id="{E598FED3-37B9-3F4A-8A2F-06816EE91AE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386237" y="4956718"/>
            <a:ext cx="555172" cy="649559"/>
          </a:xfrm>
          <a:prstGeom prst="rect">
            <a:avLst/>
          </a:prstGeom>
        </p:spPr>
      </p:pic>
      <p:pic>
        <p:nvPicPr>
          <p:cNvPr id="29" name="Picture 28" descr="A picture containing text&#10;&#10;Description automatically generated">
            <a:extLst>
              <a:ext uri="{FF2B5EF4-FFF2-40B4-BE49-F238E27FC236}">
                <a16:creationId xmlns:a16="http://schemas.microsoft.com/office/drawing/2014/main" id="{AB67ECB9-A8F9-BA4B-AA1A-62B96CCE5D9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751686">
            <a:off x="5849798" y="2958611"/>
            <a:ext cx="500870" cy="923343"/>
          </a:xfrm>
          <a:prstGeom prst="rect">
            <a:avLst/>
          </a:prstGeom>
        </p:spPr>
      </p:pic>
      <p:pic>
        <p:nvPicPr>
          <p:cNvPr id="31" name="Picture 30" descr="A picture containing shirt&#10;&#10;Description automatically generated">
            <a:extLst>
              <a:ext uri="{FF2B5EF4-FFF2-40B4-BE49-F238E27FC236}">
                <a16:creationId xmlns:a16="http://schemas.microsoft.com/office/drawing/2014/main" id="{C8ED0C58-4C11-5542-9B51-7B9C3AFAF53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108185" y="5642840"/>
            <a:ext cx="1111275" cy="655164"/>
          </a:xfrm>
          <a:prstGeom prst="rect">
            <a:avLst/>
          </a:prstGeom>
        </p:spPr>
      </p:pic>
    </p:spTree>
    <p:extLst>
      <p:ext uri="{BB962C8B-B14F-4D97-AF65-F5344CB8AC3E}">
        <p14:creationId xmlns:p14="http://schemas.microsoft.com/office/powerpoint/2010/main" val="417886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childTnLst>
                          </p:cTn>
                        </p:par>
                        <p:par>
                          <p:cTn id="55" fill="hold">
                            <p:stCondLst>
                              <p:cond delay="3000"/>
                            </p:stCondLst>
                            <p:childTnLst>
                              <p:par>
                                <p:cTn id="56" presetID="10" presetClass="entr" presetSubtype="0"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par>
                                <p:cTn id="59" presetID="10" presetClass="entr" presetSubtype="0"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9" grpId="0" animBg="1"/>
      <p:bldP spid="8" grpId="0"/>
      <p:bldP spid="13" grpId="0" animBg="1"/>
      <p:bldP spid="14" grpId="0" animBg="1"/>
      <p:bldP spid="15" grpId="0" animBg="1"/>
      <p:bldP spid="16" grpId="0" animBg="1"/>
      <p:bldP spid="17"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1B37D4A5-90BB-4844-98B2-369F398C181C}" vid="{00783449-5817-44E1-8606-1A7DF4C9C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1585</TotalTime>
  <Words>743</Words>
  <Application>Microsoft Office PowerPoint</Application>
  <PresentationFormat>On-screen Show (4:3)</PresentationFormat>
  <Paragraphs>84</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Twinkl</vt:lpstr>
      <vt:lpstr>Arial</vt:lpstr>
      <vt:lpstr>Roboto</vt:lpstr>
      <vt:lpstr>Calibri</vt:lpstr>
      <vt:lpstr>Office Theme</vt:lpstr>
      <vt:lpstr>PowerPoint Presentation</vt:lpstr>
      <vt:lpstr>Your Big Bang Question</vt:lpstr>
      <vt:lpstr>PowerPoint Presentation</vt:lpstr>
      <vt:lpstr>The STEAM Design Cycle</vt:lpstr>
      <vt:lpstr>PowerPoint Presentation</vt:lpstr>
      <vt:lpstr>The STEAM Design Cycle</vt:lpstr>
      <vt:lpstr>PowerPoint Presentation</vt:lpstr>
      <vt:lpstr>PowerPoint Presentation</vt:lpstr>
      <vt:lpstr>PowerPoint Presentation</vt:lpstr>
      <vt:lpstr>PowerPoint Presentation</vt:lpstr>
      <vt:lpstr>PowerPoint Presentation</vt:lpstr>
      <vt:lpstr>The STEAM Design Cycle</vt:lpstr>
      <vt:lpstr>PowerPoint Presentation</vt:lpstr>
      <vt:lpstr>The STEAM Design Cycle</vt:lpstr>
      <vt:lpstr>PowerPoint Presentation</vt:lpstr>
      <vt:lpstr>The STEAM Design Cycle</vt:lpstr>
      <vt:lpstr>PowerPoint Presentation</vt:lpstr>
      <vt:lpstr>The STEAM Design Cycle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Buckland</dc:creator>
  <cp:lastModifiedBy>Laura Buckland</cp:lastModifiedBy>
  <cp:revision>112</cp:revision>
  <dcterms:created xsi:type="dcterms:W3CDTF">2020-10-13T15:58:53Z</dcterms:created>
  <dcterms:modified xsi:type="dcterms:W3CDTF">2020-11-12T11:24:26Z</dcterms:modified>
</cp:coreProperties>
</file>