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264" r:id="rId3"/>
    <p:sldId id="277" r:id="rId4"/>
    <p:sldId id="275" r:id="rId5"/>
    <p:sldId id="276" r:id="rId6"/>
    <p:sldId id="286" r:id="rId7"/>
    <p:sldId id="291" r:id="rId8"/>
    <p:sldId id="279" r:id="rId9"/>
    <p:sldId id="287" r:id="rId10"/>
    <p:sldId id="288" r:id="rId11"/>
    <p:sldId id="290" r:id="rId12"/>
    <p:sldId id="289" r:id="rId13"/>
    <p:sldId id="292" r:id="rId14"/>
    <p:sldId id="280" r:id="rId15"/>
    <p:sldId id="294" r:id="rId16"/>
    <p:sldId id="281" r:id="rId17"/>
    <p:sldId id="293" r:id="rId18"/>
    <p:sldId id="282" r:id="rId19"/>
    <p:sldId id="295" r:id="rId20"/>
    <p:sldId id="283" r:id="rId21"/>
    <p:sldId id="285" r:id="rId22"/>
    <p:sldId id="267" r:id="rId23"/>
  </p:sldIdLst>
  <p:sldSz cx="9144000" cy="6858000" type="screen4x3"/>
  <p:notesSz cx="6858000" cy="9144000"/>
  <p:embeddedFontLst>
    <p:embeddedFont>
      <p:font typeface="Twinkl" pitchFamily="2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="" roundtripDataSignature="AMtx7mg3vaUNuwAMUy+eGhWs7AYV0rbjyw==" r:id="rId38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 Tsompanid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6BB0"/>
    <a:srgbClr val="EBEBEB"/>
    <a:srgbClr val="00689E"/>
    <a:srgbClr val="62469C"/>
    <a:srgbClr val="E4C000"/>
    <a:srgbClr val="F78629"/>
    <a:srgbClr val="C8509D"/>
    <a:srgbClr val="009F90"/>
    <a:srgbClr val="25BDBE"/>
    <a:srgbClr val="7FC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2" autoAdjust="0"/>
    <p:restoredTop sz="94660"/>
  </p:normalViewPr>
  <p:slideViewPr>
    <p:cSldViewPr snapToGrid="0" showGuides="1">
      <p:cViewPr varScale="1">
        <p:scale>
          <a:sx n="161" d="100"/>
          <a:sy n="161" d="100"/>
        </p:scale>
        <p:origin x="1661" y="101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12T11:30:59.493" idx="1">
    <p:pos x="1822" y="936"/>
    <p:text>@laura.buckland@twinkl.co.uk The review it stage is not here. Is it missing or P1 will not have one?
_Assigned to Laura Buckland_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="" commentPostId="AAAAHPWVGUs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/whole-school-steam-themes-scotland-cfe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curriculum-for-excellence/whole-school-steam-themes-scotland-cf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380565" y="179646"/>
            <a:ext cx="993404" cy="62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582C15E5-1EF2-4A6F-8BA0-3332A1DBD4BE}"/>
              </a:ext>
            </a:extLst>
          </p:cNvPr>
          <p:cNvSpPr/>
          <p:nvPr userDrawn="1"/>
        </p:nvSpPr>
        <p:spPr>
          <a:xfrm>
            <a:off x="7047472" y="123582"/>
            <a:ext cx="1978082" cy="795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3F9E671D-7CE3-4A5B-95F7-73F065D11AD2}"/>
              </a:ext>
            </a:extLst>
          </p:cNvPr>
          <p:cNvSpPr/>
          <p:nvPr userDrawn="1"/>
        </p:nvSpPr>
        <p:spPr>
          <a:xfrm>
            <a:off x="380565" y="179646"/>
            <a:ext cx="993404" cy="62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tiff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1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slide" Target="slide8.xml"/><Relationship Id="rId4" Type="http://schemas.openxmlformats.org/officeDocument/2006/relationships/slide" Target="slide16.xml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1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slide" Target="slide8.xml"/><Relationship Id="rId4" Type="http://schemas.openxmlformats.org/officeDocument/2006/relationships/slide" Target="slide16.xm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1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slide" Target="slide8.xml"/><Relationship Id="rId4" Type="http://schemas.openxmlformats.org/officeDocument/2006/relationships/slide" Target="slide16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1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slide" Target="slide8.xml"/><Relationship Id="rId4" Type="http://schemas.openxmlformats.org/officeDocument/2006/relationships/slide" Target="slide16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rimary%201%20The%20Nuts%20and%20Bolts%20of%20It%20Adult%20Information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1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slide" Target="slide8.xml"/><Relationship Id="rId4" Type="http://schemas.openxmlformats.org/officeDocument/2006/relationships/slide" Target="slide16.xml"/><Relationship Id="rId9" Type="http://schemas.openxmlformats.org/officeDocument/2006/relationships/image" Target="../media/image11.png"/><Relationship Id="rId1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1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slide" Target="slide8.xml"/><Relationship Id="rId4" Type="http://schemas.openxmlformats.org/officeDocument/2006/relationships/slide" Target="slide16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10.xml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hyperlink" Target="Primary%201%20Image%20Pack.pdf" TargetMode="Externa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9523" y="757297"/>
            <a:ext cx="7229646" cy="732848"/>
          </a:xfrm>
          <a:prstGeom prst="rect">
            <a:avLst/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5354" y="966326"/>
            <a:ext cx="695376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Let’s Make a Boat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4558E8-E9F0-4F46-AB74-7F11283A78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61" y="507239"/>
            <a:ext cx="1216957" cy="12038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3F3C3A-35D9-4B8E-B946-0E6A9C723C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579" y="676505"/>
            <a:ext cx="1804761" cy="210529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8EE4B05-A711-4F45-B31F-7A07C0A233D9}"/>
              </a:ext>
            </a:extLst>
          </p:cNvPr>
          <p:cNvSpPr/>
          <p:nvPr/>
        </p:nvSpPr>
        <p:spPr>
          <a:xfrm>
            <a:off x="755649" y="2214267"/>
            <a:ext cx="3077249" cy="547779"/>
          </a:xfrm>
          <a:prstGeom prst="roundRect">
            <a:avLst/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 plastic container;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BD63E0-FF73-4E79-813D-DAEC51698320}"/>
              </a:ext>
            </a:extLst>
          </p:cNvPr>
          <p:cNvSpPr/>
          <p:nvPr/>
        </p:nvSpPr>
        <p:spPr>
          <a:xfrm>
            <a:off x="695348" y="1788696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You will need: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DAE1E7-056A-4FF9-9459-B57B24A2B312}"/>
              </a:ext>
            </a:extLst>
          </p:cNvPr>
          <p:cNvSpPr/>
          <p:nvPr/>
        </p:nvSpPr>
        <p:spPr>
          <a:xfrm>
            <a:off x="755650" y="2884322"/>
            <a:ext cx="3816350" cy="547779"/>
          </a:xfrm>
          <a:prstGeom prst="roundRect">
            <a:avLst/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 straw;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5F2928A-F9E9-4138-B198-D0FD9943A3DC}"/>
              </a:ext>
            </a:extLst>
          </p:cNvPr>
          <p:cNvSpPr/>
          <p:nvPr/>
        </p:nvSpPr>
        <p:spPr>
          <a:xfrm>
            <a:off x="755650" y="3543940"/>
            <a:ext cx="4143260" cy="547779"/>
          </a:xfrm>
          <a:prstGeom prst="roundRect">
            <a:avLst/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some playdough;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311295F-D7D7-4A68-8DE0-8ECD42D98C98}"/>
              </a:ext>
            </a:extLst>
          </p:cNvPr>
          <p:cNvSpPr/>
          <p:nvPr/>
        </p:nvSpPr>
        <p:spPr>
          <a:xfrm>
            <a:off x="755650" y="4206561"/>
            <a:ext cx="4882360" cy="547779"/>
          </a:xfrm>
          <a:prstGeom prst="roundRect">
            <a:avLst/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a sail template on paper;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599B26E-734B-4E23-B74F-4779DBECE31A}"/>
              </a:ext>
            </a:extLst>
          </p:cNvPr>
          <p:cNvSpPr/>
          <p:nvPr/>
        </p:nvSpPr>
        <p:spPr>
          <a:xfrm>
            <a:off x="755649" y="4891226"/>
            <a:ext cx="5943633" cy="547779"/>
          </a:xfrm>
          <a:prstGeom prst="roundRect">
            <a:avLst/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scissors;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F84544E-6BAE-4691-B4FC-90EAF079AEFD}"/>
              </a:ext>
            </a:extLst>
          </p:cNvPr>
          <p:cNvSpPr/>
          <p:nvPr/>
        </p:nvSpPr>
        <p:spPr>
          <a:xfrm>
            <a:off x="755650" y="5545046"/>
            <a:ext cx="6886460" cy="547779"/>
          </a:xfrm>
          <a:prstGeom prst="roundRect">
            <a:avLst/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sticky tape.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D40BDE-2F4C-4B67-B63A-9CBE0228E5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390" y="3294285"/>
            <a:ext cx="1138719" cy="891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17A1AD-4AEC-4FB7-B57A-E38543B9BC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918" y="4756231"/>
            <a:ext cx="1321042" cy="7462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FE89EA-B9AC-4314-A1FC-D5C905CE4CD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5005" y="5439005"/>
            <a:ext cx="766324" cy="75985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F61B0BA-8C09-49DE-A57E-276C1ACF2AC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685" y="1711120"/>
            <a:ext cx="1859432" cy="12791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CECDCF-67E8-45DC-81A5-E2659706344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8359" flipV="1">
            <a:off x="3686477" y="3081104"/>
            <a:ext cx="1622560" cy="8416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6459D28-F787-44EA-B4E7-A4A0D69883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3432" y="3657432"/>
            <a:ext cx="828881" cy="123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9523" y="757297"/>
            <a:ext cx="7229646" cy="732848"/>
          </a:xfrm>
          <a:prstGeom prst="rect">
            <a:avLst/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5354" y="966326"/>
            <a:ext cx="695376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Let’s Make a Boat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4558E8-E9F0-4F46-AB74-7F11283A78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61" y="507239"/>
            <a:ext cx="1216957" cy="120388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11107A0-EB68-4E42-B95B-81FE47FAA75F}"/>
              </a:ext>
            </a:extLst>
          </p:cNvPr>
          <p:cNvGrpSpPr/>
          <p:nvPr/>
        </p:nvGrpSpPr>
        <p:grpSpPr>
          <a:xfrm>
            <a:off x="847889" y="1808144"/>
            <a:ext cx="7448221" cy="4142529"/>
            <a:chOff x="895267" y="1798668"/>
            <a:chExt cx="7448221" cy="41425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50F4610-8B49-4444-AC75-AA7C8BDE7FED}"/>
                </a:ext>
              </a:extLst>
            </p:cNvPr>
            <p:cNvGrpSpPr/>
            <p:nvPr/>
          </p:nvGrpSpPr>
          <p:grpSpPr>
            <a:xfrm>
              <a:off x="1605631" y="1798668"/>
              <a:ext cx="6605935" cy="3899229"/>
              <a:chOff x="1517962" y="1672452"/>
              <a:chExt cx="6605935" cy="3899229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0579041A-BE05-490E-9508-DCAFA093A86B}"/>
                  </a:ext>
                </a:extLst>
              </p:cNvPr>
              <p:cNvSpPr/>
              <p:nvPr/>
            </p:nvSpPr>
            <p:spPr>
              <a:xfrm>
                <a:off x="1517962" y="1672452"/>
                <a:ext cx="6605935" cy="389922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736B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38E3E01-A3F0-4A80-A09B-A96AB15888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87363" y="1886781"/>
                <a:ext cx="2991163" cy="2938299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12A1B71-088A-4DD0-9593-E128C08F9016}"/>
                </a:ext>
              </a:extLst>
            </p:cNvPr>
            <p:cNvGrpSpPr/>
            <p:nvPr/>
          </p:nvGrpSpPr>
          <p:grpSpPr>
            <a:xfrm>
              <a:off x="895267" y="5138595"/>
              <a:ext cx="7448221" cy="802602"/>
              <a:chOff x="539750" y="4943627"/>
              <a:chExt cx="7848600" cy="802602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A9B45C6-B162-4EE5-8D4B-8DE86DD4F97A}"/>
                  </a:ext>
                </a:extLst>
              </p:cNvPr>
              <p:cNvSpPr/>
              <p:nvPr/>
            </p:nvSpPr>
            <p:spPr>
              <a:xfrm>
                <a:off x="755651" y="5011185"/>
                <a:ext cx="7632699" cy="667486"/>
              </a:xfrm>
              <a:prstGeom prst="roundRect">
                <a:avLst>
                  <a:gd name="adj" fmla="val 45308"/>
                </a:avLst>
              </a:prstGeom>
              <a:solidFill>
                <a:schemeClr val="bg1"/>
              </a:solidFill>
              <a:ln w="28575">
                <a:solidFill>
                  <a:srgbClr val="736B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ctr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GB" dirty="0">
                    <a:solidFill>
                      <a:schemeClr val="tx1"/>
                    </a:solidFill>
                  </a:rPr>
                  <a:t>  Decorate and cut out the paper sail.</a:t>
                </a:r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59D77873-4C02-415C-9305-D20C2BCF42A9}"/>
                  </a:ext>
                </a:extLst>
              </p:cNvPr>
              <p:cNvSpPr/>
              <p:nvPr/>
            </p:nvSpPr>
            <p:spPr>
              <a:xfrm>
                <a:off x="539750" y="4943627"/>
                <a:ext cx="802602" cy="802602"/>
              </a:xfrm>
              <a:prstGeom prst="ellipse">
                <a:avLst/>
              </a:prstGeom>
              <a:solidFill>
                <a:srgbClr val="736B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b="1" dirty="0"/>
                  <a:t>1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E6A673-F9EB-4EF3-A743-2599EC245489}"/>
              </a:ext>
            </a:extLst>
          </p:cNvPr>
          <p:cNvGrpSpPr/>
          <p:nvPr/>
        </p:nvGrpSpPr>
        <p:grpSpPr>
          <a:xfrm>
            <a:off x="843151" y="1807863"/>
            <a:ext cx="7448221" cy="4142529"/>
            <a:chOff x="895267" y="1798668"/>
            <a:chExt cx="7448221" cy="414252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BC57C29-04C5-4DCC-A002-A7E4C87B6870}"/>
                </a:ext>
              </a:extLst>
            </p:cNvPr>
            <p:cNvGrpSpPr/>
            <p:nvPr/>
          </p:nvGrpSpPr>
          <p:grpSpPr>
            <a:xfrm>
              <a:off x="1605631" y="1798668"/>
              <a:ext cx="6605935" cy="3899229"/>
              <a:chOff x="1517962" y="1672452"/>
              <a:chExt cx="6605935" cy="3899229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8CE6F6C8-8140-4059-92B0-BE199FB51D7A}"/>
                  </a:ext>
                </a:extLst>
              </p:cNvPr>
              <p:cNvSpPr/>
              <p:nvPr/>
            </p:nvSpPr>
            <p:spPr>
              <a:xfrm>
                <a:off x="1517962" y="1672452"/>
                <a:ext cx="6605935" cy="389922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736B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E3281BD7-E56B-4D3E-BD74-ADD28A041E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87363" y="1937146"/>
                <a:ext cx="2991163" cy="2837569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6AC9B57-7BA1-438A-860C-526D39C50268}"/>
                </a:ext>
              </a:extLst>
            </p:cNvPr>
            <p:cNvGrpSpPr/>
            <p:nvPr/>
          </p:nvGrpSpPr>
          <p:grpSpPr>
            <a:xfrm>
              <a:off x="895267" y="5138595"/>
              <a:ext cx="7448221" cy="802602"/>
              <a:chOff x="539750" y="4943627"/>
              <a:chExt cx="7848600" cy="80260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C2950C38-62BA-4E37-A75A-115182BCA0E1}"/>
                  </a:ext>
                </a:extLst>
              </p:cNvPr>
              <p:cNvSpPr/>
              <p:nvPr/>
            </p:nvSpPr>
            <p:spPr>
              <a:xfrm>
                <a:off x="755651" y="5011185"/>
                <a:ext cx="7632699" cy="667486"/>
              </a:xfrm>
              <a:prstGeom prst="roundRect">
                <a:avLst>
                  <a:gd name="adj" fmla="val 45308"/>
                </a:avLst>
              </a:prstGeom>
              <a:solidFill>
                <a:schemeClr val="bg1"/>
              </a:solidFill>
              <a:ln w="28575">
                <a:solidFill>
                  <a:srgbClr val="736B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ctr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GB" dirty="0">
                    <a:solidFill>
                      <a:schemeClr val="tx1"/>
                    </a:solidFill>
                  </a:rPr>
                  <a:t>  Use sticky tape to attach the sail onto the straw.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ECC1250-4620-4832-9225-52E9628422F2}"/>
                  </a:ext>
                </a:extLst>
              </p:cNvPr>
              <p:cNvSpPr/>
              <p:nvPr/>
            </p:nvSpPr>
            <p:spPr>
              <a:xfrm>
                <a:off x="539750" y="4943627"/>
                <a:ext cx="802602" cy="802602"/>
              </a:xfrm>
              <a:prstGeom prst="ellipse">
                <a:avLst/>
              </a:prstGeom>
              <a:solidFill>
                <a:srgbClr val="736B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b="1" dirty="0"/>
                  <a:t>2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5C0355-DE1E-4F43-80D5-283672AF9E8B}"/>
              </a:ext>
            </a:extLst>
          </p:cNvPr>
          <p:cNvGrpSpPr/>
          <p:nvPr/>
        </p:nvGrpSpPr>
        <p:grpSpPr>
          <a:xfrm>
            <a:off x="852628" y="1807863"/>
            <a:ext cx="7448221" cy="4142529"/>
            <a:chOff x="895267" y="1798668"/>
            <a:chExt cx="7448221" cy="414252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71C536F-D12E-4145-BEC7-6969009B9C23}"/>
                </a:ext>
              </a:extLst>
            </p:cNvPr>
            <p:cNvGrpSpPr/>
            <p:nvPr/>
          </p:nvGrpSpPr>
          <p:grpSpPr>
            <a:xfrm>
              <a:off x="1605631" y="1798668"/>
              <a:ext cx="6605935" cy="3899229"/>
              <a:chOff x="1517962" y="1672452"/>
              <a:chExt cx="6605935" cy="3899229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D1E487B7-80DD-4A2D-B7F6-0AC5EB244247}"/>
                  </a:ext>
                </a:extLst>
              </p:cNvPr>
              <p:cNvSpPr/>
              <p:nvPr/>
            </p:nvSpPr>
            <p:spPr>
              <a:xfrm>
                <a:off x="1517962" y="1672452"/>
                <a:ext cx="6605935" cy="389922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736B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554DD51-81AA-4687-BDC1-3BE670D5D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62772" y="1937146"/>
                <a:ext cx="1240344" cy="2837569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BD28A0F-08D2-42FB-B3B9-8D26417CC5E9}"/>
                </a:ext>
              </a:extLst>
            </p:cNvPr>
            <p:cNvGrpSpPr/>
            <p:nvPr/>
          </p:nvGrpSpPr>
          <p:grpSpPr>
            <a:xfrm>
              <a:off x="895267" y="5138595"/>
              <a:ext cx="7448221" cy="802602"/>
              <a:chOff x="539750" y="4943627"/>
              <a:chExt cx="7848600" cy="802602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4AA08FC1-4CFD-4A36-A863-F0CF882F98CD}"/>
                  </a:ext>
                </a:extLst>
              </p:cNvPr>
              <p:cNvSpPr/>
              <p:nvPr/>
            </p:nvSpPr>
            <p:spPr>
              <a:xfrm>
                <a:off x="755651" y="5011185"/>
                <a:ext cx="7632699" cy="667486"/>
              </a:xfrm>
              <a:prstGeom prst="roundRect">
                <a:avLst>
                  <a:gd name="adj" fmla="val 45308"/>
                </a:avLst>
              </a:prstGeom>
              <a:solidFill>
                <a:schemeClr val="bg1"/>
              </a:solidFill>
              <a:ln w="28575">
                <a:solidFill>
                  <a:srgbClr val="736B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ctr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GB" dirty="0">
                    <a:solidFill>
                      <a:schemeClr val="tx1"/>
                    </a:solidFill>
                  </a:rPr>
                  <a:t>  Put the bottom of the straw into a lump of playdough.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BF43A11-7ACD-4866-ABEF-63D38AD10439}"/>
                  </a:ext>
                </a:extLst>
              </p:cNvPr>
              <p:cNvSpPr/>
              <p:nvPr/>
            </p:nvSpPr>
            <p:spPr>
              <a:xfrm>
                <a:off x="539750" y="4943627"/>
                <a:ext cx="802602" cy="802602"/>
              </a:xfrm>
              <a:prstGeom prst="ellipse">
                <a:avLst/>
              </a:prstGeom>
              <a:solidFill>
                <a:srgbClr val="736B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b="1" dirty="0"/>
                  <a:t>3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E3EF3C-977D-427A-9C81-ECDE6CE34E3A}"/>
              </a:ext>
            </a:extLst>
          </p:cNvPr>
          <p:cNvGrpSpPr/>
          <p:nvPr/>
        </p:nvGrpSpPr>
        <p:grpSpPr>
          <a:xfrm>
            <a:off x="843151" y="1807863"/>
            <a:ext cx="7448221" cy="4261691"/>
            <a:chOff x="895267" y="1798668"/>
            <a:chExt cx="7448221" cy="426169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FD1C7EF-C4FF-4FDC-996F-805080E95731}"/>
                </a:ext>
              </a:extLst>
            </p:cNvPr>
            <p:cNvGrpSpPr/>
            <p:nvPr/>
          </p:nvGrpSpPr>
          <p:grpSpPr>
            <a:xfrm>
              <a:off x="1605631" y="1798668"/>
              <a:ext cx="6605935" cy="3899229"/>
              <a:chOff x="1517962" y="1672452"/>
              <a:chExt cx="6605935" cy="3899229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8641D2FB-19B5-4D88-89F6-DC3EB2525BC2}"/>
                  </a:ext>
                </a:extLst>
              </p:cNvPr>
              <p:cNvSpPr/>
              <p:nvPr/>
            </p:nvSpPr>
            <p:spPr>
              <a:xfrm>
                <a:off x="1517962" y="1672452"/>
                <a:ext cx="6605935" cy="389922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736B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0EA0378A-06B0-4663-AD24-54231A2349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21541" y="1923950"/>
                <a:ext cx="2122545" cy="2864314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97A4976-00BC-43EF-A2A5-6AE607349B55}"/>
                </a:ext>
              </a:extLst>
            </p:cNvPr>
            <p:cNvGrpSpPr/>
            <p:nvPr/>
          </p:nvGrpSpPr>
          <p:grpSpPr>
            <a:xfrm>
              <a:off x="895267" y="5019433"/>
              <a:ext cx="7448221" cy="1040926"/>
              <a:chOff x="539750" y="4824465"/>
              <a:chExt cx="7848600" cy="1040926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AA375E8D-97A5-4D74-A71F-A8CF97D93D55}"/>
                  </a:ext>
                </a:extLst>
              </p:cNvPr>
              <p:cNvSpPr/>
              <p:nvPr/>
            </p:nvSpPr>
            <p:spPr>
              <a:xfrm>
                <a:off x="755651" y="4824465"/>
                <a:ext cx="7632699" cy="1040926"/>
              </a:xfrm>
              <a:prstGeom prst="roundRect">
                <a:avLst>
                  <a:gd name="adj" fmla="val 45308"/>
                </a:avLst>
              </a:prstGeom>
              <a:solidFill>
                <a:schemeClr val="bg1"/>
              </a:solidFill>
              <a:ln w="28575">
                <a:solidFill>
                  <a:srgbClr val="736B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08000" tIns="108000" rIns="108000" bIns="108000" rtlCol="0" anchor="ctr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GB" dirty="0">
                    <a:solidFill>
                      <a:schemeClr val="tx1"/>
                    </a:solidFill>
                  </a:rPr>
                  <a:t>  Attach the sail to the boat by sticking the playdough inside    </a:t>
                </a:r>
                <a:br>
                  <a:rPr lang="en-GB" dirty="0">
                    <a:solidFill>
                      <a:schemeClr val="tx1"/>
                    </a:solidFill>
                  </a:rPr>
                </a:br>
                <a:r>
                  <a:rPr lang="en-GB" dirty="0">
                    <a:solidFill>
                      <a:schemeClr val="tx1"/>
                    </a:solidFill>
                  </a:rPr>
                  <a:t>  the container.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15423D5-F134-4119-80C7-8535073828EF}"/>
                  </a:ext>
                </a:extLst>
              </p:cNvPr>
              <p:cNvSpPr/>
              <p:nvPr/>
            </p:nvSpPr>
            <p:spPr>
              <a:xfrm>
                <a:off x="539750" y="4943627"/>
                <a:ext cx="802602" cy="802602"/>
              </a:xfrm>
              <a:prstGeom prst="ellipse">
                <a:avLst/>
              </a:prstGeom>
              <a:solidFill>
                <a:srgbClr val="736B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b="1" dirty="0"/>
                  <a:t>4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CF9646-2281-4F15-8AF5-A2EF48FB151A}"/>
              </a:ext>
            </a:extLst>
          </p:cNvPr>
          <p:cNvGrpSpPr/>
          <p:nvPr/>
        </p:nvGrpSpPr>
        <p:grpSpPr>
          <a:xfrm>
            <a:off x="838062" y="1807863"/>
            <a:ext cx="7448221" cy="4142529"/>
            <a:chOff x="838062" y="1807863"/>
            <a:chExt cx="7448221" cy="4142529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02B28C5-6A9A-4345-89C4-17AFF020F68A}"/>
                </a:ext>
              </a:extLst>
            </p:cNvPr>
            <p:cNvGrpSpPr/>
            <p:nvPr/>
          </p:nvGrpSpPr>
          <p:grpSpPr>
            <a:xfrm>
              <a:off x="838062" y="1807863"/>
              <a:ext cx="7448221" cy="4142529"/>
              <a:chOff x="895267" y="1798668"/>
              <a:chExt cx="7448221" cy="4142529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A22B6385-60B0-4D92-81EE-343806C44376}"/>
                  </a:ext>
                </a:extLst>
              </p:cNvPr>
              <p:cNvSpPr/>
              <p:nvPr/>
            </p:nvSpPr>
            <p:spPr>
              <a:xfrm>
                <a:off x="1605631" y="1798668"/>
                <a:ext cx="6605935" cy="3899229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736B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39E0C74-9ACD-4C90-A79B-4DDF3B429BD0}"/>
                  </a:ext>
                </a:extLst>
              </p:cNvPr>
              <p:cNvGrpSpPr/>
              <p:nvPr/>
            </p:nvGrpSpPr>
            <p:grpSpPr>
              <a:xfrm>
                <a:off x="895267" y="5138595"/>
                <a:ext cx="7448221" cy="802602"/>
                <a:chOff x="539750" y="4943627"/>
                <a:chExt cx="7848600" cy="802602"/>
              </a:xfrm>
            </p:grpSpPr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D5520935-0171-4C50-AA7E-28ED77964ABE}"/>
                    </a:ext>
                  </a:extLst>
                </p:cNvPr>
                <p:cNvSpPr/>
                <p:nvPr/>
              </p:nvSpPr>
              <p:spPr>
                <a:xfrm>
                  <a:off x="755651" y="5011185"/>
                  <a:ext cx="7632699" cy="667486"/>
                </a:xfrm>
                <a:prstGeom prst="roundRect">
                  <a:avLst>
                    <a:gd name="adj" fmla="val 45308"/>
                  </a:avLst>
                </a:prstGeom>
                <a:solidFill>
                  <a:schemeClr val="bg1"/>
                </a:solidFill>
                <a:ln w="28575">
                  <a:solidFill>
                    <a:srgbClr val="736B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08000" tIns="108000" rIns="108000" bIns="108000" rtlCol="0" anchor="ctr">
                  <a:spAutoFit/>
                </a:bodyPr>
                <a:lstStyle/>
                <a:p>
                  <a:pPr marL="342900" indent="-342900">
                    <a:buFont typeface="+mj-lt"/>
                    <a:buAutoNum type="arabicPeriod"/>
                  </a:pPr>
                  <a:r>
                    <a:rPr lang="en-GB" dirty="0">
                      <a:solidFill>
                        <a:schemeClr val="tx1"/>
                      </a:solidFill>
                    </a:rPr>
                    <a:t>  Place your boat in water to check it floats.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1CF94216-2022-44B4-A26A-1240BAC94E7A}"/>
                    </a:ext>
                  </a:extLst>
                </p:cNvPr>
                <p:cNvSpPr/>
                <p:nvPr/>
              </p:nvSpPr>
              <p:spPr>
                <a:xfrm>
                  <a:off x="539750" y="4943627"/>
                  <a:ext cx="802602" cy="802602"/>
                </a:xfrm>
                <a:prstGeom prst="ellipse">
                  <a:avLst/>
                </a:prstGeom>
                <a:solidFill>
                  <a:srgbClr val="736B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4800" b="1" dirty="0"/>
                    <a:t>5</a:t>
                  </a:r>
                </a:p>
              </p:txBody>
            </p:sp>
          </p:grp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AFDA958-063E-4F61-B92B-77333565B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0818" y="2265119"/>
              <a:ext cx="3494814" cy="2631336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3B8362B-AC2B-4FEF-A199-A9D1C108657A}"/>
              </a:ext>
            </a:extLst>
          </p:cNvPr>
          <p:cNvGrpSpPr/>
          <p:nvPr/>
        </p:nvGrpSpPr>
        <p:grpSpPr>
          <a:xfrm>
            <a:off x="843203" y="1808004"/>
            <a:ext cx="7448221" cy="4142529"/>
            <a:chOff x="843203" y="1808004"/>
            <a:chExt cx="7448221" cy="414252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58D96AB-1A80-4CEA-94CF-4CBD286AFB2D}"/>
                </a:ext>
              </a:extLst>
            </p:cNvPr>
            <p:cNvGrpSpPr/>
            <p:nvPr/>
          </p:nvGrpSpPr>
          <p:grpSpPr>
            <a:xfrm>
              <a:off x="843203" y="1808004"/>
              <a:ext cx="7448221" cy="4142529"/>
              <a:chOff x="843203" y="1808004"/>
              <a:chExt cx="7448221" cy="4142529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757F3C08-1921-4914-AD8E-18421871D667}"/>
                  </a:ext>
                </a:extLst>
              </p:cNvPr>
              <p:cNvGrpSpPr/>
              <p:nvPr/>
            </p:nvGrpSpPr>
            <p:grpSpPr>
              <a:xfrm>
                <a:off x="843203" y="1808004"/>
                <a:ext cx="7448221" cy="4142529"/>
                <a:chOff x="895267" y="1798668"/>
                <a:chExt cx="7448221" cy="4142529"/>
              </a:xfrm>
            </p:grpSpPr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B31A88D9-BA15-4A56-A163-3D8E3C162CE4}"/>
                    </a:ext>
                  </a:extLst>
                </p:cNvPr>
                <p:cNvSpPr/>
                <p:nvPr/>
              </p:nvSpPr>
              <p:spPr>
                <a:xfrm>
                  <a:off x="1605631" y="1798668"/>
                  <a:ext cx="6605935" cy="3899229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736B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1B100F73-1011-4913-AD68-0B1F01A81C55}"/>
                    </a:ext>
                  </a:extLst>
                </p:cNvPr>
                <p:cNvGrpSpPr/>
                <p:nvPr/>
              </p:nvGrpSpPr>
              <p:grpSpPr>
                <a:xfrm>
                  <a:off x="895267" y="5138595"/>
                  <a:ext cx="7448221" cy="802602"/>
                  <a:chOff x="539750" y="4943627"/>
                  <a:chExt cx="7848600" cy="802602"/>
                </a:xfrm>
              </p:grpSpPr>
              <p:sp>
                <p:nvSpPr>
                  <p:cNvPr id="52" name="Rectangle: Rounded Corners 51">
                    <a:extLst>
                      <a:ext uri="{FF2B5EF4-FFF2-40B4-BE49-F238E27FC236}">
                        <a16:creationId xmlns:a16="http://schemas.microsoft.com/office/drawing/2014/main" id="{7D025AED-9585-4131-A2BE-8918C1154C03}"/>
                      </a:ext>
                    </a:extLst>
                  </p:cNvPr>
                  <p:cNvSpPr/>
                  <p:nvPr/>
                </p:nvSpPr>
                <p:spPr>
                  <a:xfrm>
                    <a:off x="755651" y="5011185"/>
                    <a:ext cx="7632699" cy="667486"/>
                  </a:xfrm>
                  <a:prstGeom prst="roundRect">
                    <a:avLst>
                      <a:gd name="adj" fmla="val 45308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736BB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108000" tIns="108000" rIns="108000" bIns="108000" rtlCol="0" anchor="ctr">
                    <a:spAutoFit/>
                  </a:bodyPr>
                  <a:lstStyle/>
                  <a:p>
                    <a:pPr marL="342900" indent="-342900">
                      <a:buFont typeface="+mj-lt"/>
                      <a:buAutoNum type="arabicPeriod"/>
                    </a:pPr>
                    <a:r>
                      <a:rPr lang="en-GB" dirty="0">
                        <a:solidFill>
                          <a:schemeClr val="tx1"/>
                        </a:solidFill>
                      </a:rPr>
                      <a:t>  Use a fan to make the boat travel along the water.</a:t>
                    </a:r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42645603-F3B2-4481-BDFD-ADCE7754E0F7}"/>
                      </a:ext>
                    </a:extLst>
                  </p:cNvPr>
                  <p:cNvSpPr/>
                  <p:nvPr/>
                </p:nvSpPr>
                <p:spPr>
                  <a:xfrm>
                    <a:off x="539750" y="4943627"/>
                    <a:ext cx="802602" cy="802602"/>
                  </a:xfrm>
                  <a:prstGeom prst="ellipse">
                    <a:avLst/>
                  </a:prstGeom>
                  <a:solidFill>
                    <a:srgbClr val="736BB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4800" b="1" dirty="0"/>
                      <a:t>6</a:t>
                    </a:r>
                  </a:p>
                </p:txBody>
              </p:sp>
            </p:grpSp>
          </p:grp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190A2AB-2477-42C3-8586-E70314C37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76012" y="1924806"/>
                <a:ext cx="1731621" cy="2115092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9C2FCFE-E5DD-4BE6-80CE-373302E0A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16159" y="3191231"/>
                <a:ext cx="2063379" cy="1276946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3B22677D-272E-438F-9515-51C70F7CB5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07117" y="2539149"/>
                <a:ext cx="3494814" cy="2631336"/>
              </a:xfrm>
              <a:prstGeom prst="rect">
                <a:avLst/>
              </a:prstGeom>
            </p:spPr>
          </p:pic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00D3356-A801-4605-95A2-9D9DE74A5013}"/>
                </a:ext>
              </a:extLst>
            </p:cNvPr>
            <p:cNvGrpSpPr/>
            <p:nvPr/>
          </p:nvGrpSpPr>
          <p:grpSpPr>
            <a:xfrm>
              <a:off x="4605867" y="2563345"/>
              <a:ext cx="892704" cy="672656"/>
              <a:chOff x="4605867" y="2563345"/>
              <a:chExt cx="892704" cy="672656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9A6DE56-8A8B-417A-9A5F-4FF5268146E3}"/>
                  </a:ext>
                </a:extLst>
              </p:cNvPr>
              <p:cNvSpPr/>
              <p:nvPr/>
            </p:nvSpPr>
            <p:spPr>
              <a:xfrm>
                <a:off x="4605867" y="2906867"/>
                <a:ext cx="469295" cy="189514"/>
              </a:xfrm>
              <a:custGeom>
                <a:avLst/>
                <a:gdLst>
                  <a:gd name="connsiteX0" fmla="*/ 469295 w 469295"/>
                  <a:gd name="connsiteY0" fmla="*/ 5666 h 189514"/>
                  <a:gd name="connsiteX1" fmla="*/ 372533 w 469295"/>
                  <a:gd name="connsiteY1" fmla="*/ 5666 h 189514"/>
                  <a:gd name="connsiteX2" fmla="*/ 304800 w 469295"/>
                  <a:gd name="connsiteY2" fmla="*/ 54047 h 189514"/>
                  <a:gd name="connsiteX3" fmla="*/ 241904 w 469295"/>
                  <a:gd name="connsiteY3" fmla="*/ 126619 h 189514"/>
                  <a:gd name="connsiteX4" fmla="*/ 193523 w 469295"/>
                  <a:gd name="connsiteY4" fmla="*/ 155647 h 189514"/>
                  <a:gd name="connsiteX5" fmla="*/ 111276 w 469295"/>
                  <a:gd name="connsiteY5" fmla="*/ 179838 h 189514"/>
                  <a:gd name="connsiteX6" fmla="*/ 0 w 469295"/>
                  <a:gd name="connsiteY6" fmla="*/ 189514 h 189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9295" h="189514">
                    <a:moveTo>
                      <a:pt x="469295" y="5666"/>
                    </a:moveTo>
                    <a:cubicBezTo>
                      <a:pt x="451521" y="4555"/>
                      <a:pt x="399922" y="-6508"/>
                      <a:pt x="372533" y="5666"/>
                    </a:cubicBezTo>
                    <a:cubicBezTo>
                      <a:pt x="354193" y="13818"/>
                      <a:pt x="313497" y="45350"/>
                      <a:pt x="304800" y="54047"/>
                    </a:cubicBezTo>
                    <a:cubicBezTo>
                      <a:pt x="282164" y="76682"/>
                      <a:pt x="269354" y="110149"/>
                      <a:pt x="241904" y="126619"/>
                    </a:cubicBezTo>
                    <a:cubicBezTo>
                      <a:pt x="225777" y="136295"/>
                      <a:pt x="210345" y="147236"/>
                      <a:pt x="193523" y="155647"/>
                    </a:cubicBezTo>
                    <a:cubicBezTo>
                      <a:pt x="157627" y="173595"/>
                      <a:pt x="147190" y="176247"/>
                      <a:pt x="111276" y="179838"/>
                    </a:cubicBezTo>
                    <a:cubicBezTo>
                      <a:pt x="74229" y="183543"/>
                      <a:pt x="0" y="189514"/>
                      <a:pt x="0" y="18951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CA1D0E7-944F-4C54-B472-FF8E6161741B}"/>
                  </a:ext>
                </a:extLst>
              </p:cNvPr>
              <p:cNvSpPr/>
              <p:nvPr/>
            </p:nvSpPr>
            <p:spPr>
              <a:xfrm>
                <a:off x="4676358" y="2563345"/>
                <a:ext cx="469295" cy="189514"/>
              </a:xfrm>
              <a:custGeom>
                <a:avLst/>
                <a:gdLst>
                  <a:gd name="connsiteX0" fmla="*/ 469295 w 469295"/>
                  <a:gd name="connsiteY0" fmla="*/ 5666 h 189514"/>
                  <a:gd name="connsiteX1" fmla="*/ 372533 w 469295"/>
                  <a:gd name="connsiteY1" fmla="*/ 5666 h 189514"/>
                  <a:gd name="connsiteX2" fmla="*/ 304800 w 469295"/>
                  <a:gd name="connsiteY2" fmla="*/ 54047 h 189514"/>
                  <a:gd name="connsiteX3" fmla="*/ 241904 w 469295"/>
                  <a:gd name="connsiteY3" fmla="*/ 126619 h 189514"/>
                  <a:gd name="connsiteX4" fmla="*/ 193523 w 469295"/>
                  <a:gd name="connsiteY4" fmla="*/ 155647 h 189514"/>
                  <a:gd name="connsiteX5" fmla="*/ 111276 w 469295"/>
                  <a:gd name="connsiteY5" fmla="*/ 179838 h 189514"/>
                  <a:gd name="connsiteX6" fmla="*/ 0 w 469295"/>
                  <a:gd name="connsiteY6" fmla="*/ 189514 h 189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9295" h="189514">
                    <a:moveTo>
                      <a:pt x="469295" y="5666"/>
                    </a:moveTo>
                    <a:cubicBezTo>
                      <a:pt x="451521" y="4555"/>
                      <a:pt x="399922" y="-6508"/>
                      <a:pt x="372533" y="5666"/>
                    </a:cubicBezTo>
                    <a:cubicBezTo>
                      <a:pt x="354193" y="13818"/>
                      <a:pt x="313497" y="45350"/>
                      <a:pt x="304800" y="54047"/>
                    </a:cubicBezTo>
                    <a:cubicBezTo>
                      <a:pt x="282164" y="76682"/>
                      <a:pt x="269354" y="110149"/>
                      <a:pt x="241904" y="126619"/>
                    </a:cubicBezTo>
                    <a:cubicBezTo>
                      <a:pt x="225777" y="136295"/>
                      <a:pt x="210345" y="147236"/>
                      <a:pt x="193523" y="155647"/>
                    </a:cubicBezTo>
                    <a:cubicBezTo>
                      <a:pt x="157627" y="173595"/>
                      <a:pt x="147190" y="176247"/>
                      <a:pt x="111276" y="179838"/>
                    </a:cubicBezTo>
                    <a:cubicBezTo>
                      <a:pt x="74229" y="183543"/>
                      <a:pt x="0" y="189514"/>
                      <a:pt x="0" y="18951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13A1A12-89A9-484A-91F1-EE6443AE0BC4}"/>
                  </a:ext>
                </a:extLst>
              </p:cNvPr>
              <p:cNvSpPr/>
              <p:nvPr/>
            </p:nvSpPr>
            <p:spPr>
              <a:xfrm>
                <a:off x="5029276" y="3046487"/>
                <a:ext cx="469295" cy="189514"/>
              </a:xfrm>
              <a:custGeom>
                <a:avLst/>
                <a:gdLst>
                  <a:gd name="connsiteX0" fmla="*/ 469295 w 469295"/>
                  <a:gd name="connsiteY0" fmla="*/ 5666 h 189514"/>
                  <a:gd name="connsiteX1" fmla="*/ 372533 w 469295"/>
                  <a:gd name="connsiteY1" fmla="*/ 5666 h 189514"/>
                  <a:gd name="connsiteX2" fmla="*/ 304800 w 469295"/>
                  <a:gd name="connsiteY2" fmla="*/ 54047 h 189514"/>
                  <a:gd name="connsiteX3" fmla="*/ 241904 w 469295"/>
                  <a:gd name="connsiteY3" fmla="*/ 126619 h 189514"/>
                  <a:gd name="connsiteX4" fmla="*/ 193523 w 469295"/>
                  <a:gd name="connsiteY4" fmla="*/ 155647 h 189514"/>
                  <a:gd name="connsiteX5" fmla="*/ 111276 w 469295"/>
                  <a:gd name="connsiteY5" fmla="*/ 179838 h 189514"/>
                  <a:gd name="connsiteX6" fmla="*/ 0 w 469295"/>
                  <a:gd name="connsiteY6" fmla="*/ 189514 h 189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9295" h="189514">
                    <a:moveTo>
                      <a:pt x="469295" y="5666"/>
                    </a:moveTo>
                    <a:cubicBezTo>
                      <a:pt x="451521" y="4555"/>
                      <a:pt x="399922" y="-6508"/>
                      <a:pt x="372533" y="5666"/>
                    </a:cubicBezTo>
                    <a:cubicBezTo>
                      <a:pt x="354193" y="13818"/>
                      <a:pt x="313497" y="45350"/>
                      <a:pt x="304800" y="54047"/>
                    </a:cubicBezTo>
                    <a:cubicBezTo>
                      <a:pt x="282164" y="76682"/>
                      <a:pt x="269354" y="110149"/>
                      <a:pt x="241904" y="126619"/>
                    </a:cubicBezTo>
                    <a:cubicBezTo>
                      <a:pt x="225777" y="136295"/>
                      <a:pt x="210345" y="147236"/>
                      <a:pt x="193523" y="155647"/>
                    </a:cubicBezTo>
                    <a:cubicBezTo>
                      <a:pt x="157627" y="173595"/>
                      <a:pt x="147190" y="176247"/>
                      <a:pt x="111276" y="179838"/>
                    </a:cubicBezTo>
                    <a:cubicBezTo>
                      <a:pt x="74229" y="183543"/>
                      <a:pt x="0" y="189514"/>
                      <a:pt x="0" y="18951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081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9523" y="757297"/>
            <a:ext cx="7229646" cy="732848"/>
          </a:xfrm>
          <a:prstGeom prst="rect">
            <a:avLst/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5354" y="966326"/>
            <a:ext cx="695376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Something to Think About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4558E8-E9F0-4F46-AB74-7F11283A78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61" y="507239"/>
            <a:ext cx="1216957" cy="1203881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B438207-5A19-4F81-8908-6F844311EB90}"/>
              </a:ext>
            </a:extLst>
          </p:cNvPr>
          <p:cNvSpPr/>
          <p:nvPr/>
        </p:nvSpPr>
        <p:spPr>
          <a:xfrm>
            <a:off x="755651" y="1829740"/>
            <a:ext cx="2641370" cy="1367540"/>
          </a:xfrm>
          <a:prstGeom prst="cloudCallout">
            <a:avLst>
              <a:gd name="adj1" fmla="val 73041"/>
              <a:gd name="adj2" fmla="val -17021"/>
            </a:avLst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happens when you use a larger sail?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E8BE5A57-0D16-433A-BB3E-BFB65F67BA4C}"/>
              </a:ext>
            </a:extLst>
          </p:cNvPr>
          <p:cNvSpPr/>
          <p:nvPr/>
        </p:nvSpPr>
        <p:spPr>
          <a:xfrm>
            <a:off x="755650" y="3812258"/>
            <a:ext cx="2873261" cy="1465678"/>
          </a:xfrm>
          <a:prstGeom prst="cloudCallout">
            <a:avLst>
              <a:gd name="adj1" fmla="val 63701"/>
              <a:gd name="adj2" fmla="val -130106"/>
            </a:avLst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Is the amount of playdough you use important?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914F64A0-068E-4F8A-9564-64465CAC42C1}"/>
              </a:ext>
            </a:extLst>
          </p:cNvPr>
          <p:cNvSpPr/>
          <p:nvPr/>
        </p:nvSpPr>
        <p:spPr>
          <a:xfrm>
            <a:off x="6001627" y="2397339"/>
            <a:ext cx="2386722" cy="2040815"/>
          </a:xfrm>
          <a:prstGeom prst="cloudCallout">
            <a:avLst>
              <a:gd name="adj1" fmla="val -86234"/>
              <a:gd name="adj2" fmla="val -45342"/>
            </a:avLst>
          </a:prstGeom>
          <a:solidFill>
            <a:srgbClr val="736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else could you use as a base for the boat?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4FBAD6-C65D-44B5-9BD7-CA02DB2CE7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802" y="1829739"/>
            <a:ext cx="1520262" cy="426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7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597457" y="2914189"/>
            <a:ext cx="3927233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89E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472" y="821765"/>
            <a:ext cx="1588513" cy="157089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875" y="4224778"/>
            <a:ext cx="1585618" cy="157089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466" y="1651640"/>
            <a:ext cx="1558704" cy="157089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558" y="3672370"/>
            <a:ext cx="1593243" cy="1570891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493" y="1546765"/>
            <a:ext cx="1550189" cy="1570890"/>
          </a:xfrm>
          <a:prstGeom prst="rect">
            <a:avLst/>
          </a:prstGeom>
        </p:spPr>
      </p:pic>
      <p:pic>
        <p:nvPicPr>
          <p:cNvPr id="20" name="Picture 19">
            <a:hlinkClick r:id="rId12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104" y="3702377"/>
            <a:ext cx="1604660" cy="1570890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5400000">
            <a:off x="6289596" y="3206903"/>
            <a:ext cx="50205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3747817-874A-48A4-8560-84915A855C47}"/>
              </a:ext>
            </a:extLst>
          </p:cNvPr>
          <p:cNvSpPr/>
          <p:nvPr/>
        </p:nvSpPr>
        <p:spPr>
          <a:xfrm rot="9100808">
            <a:off x="5424804" y="4840679"/>
            <a:ext cx="479732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E13F984-6125-409D-B431-BF6E8E116D72}"/>
              </a:ext>
            </a:extLst>
          </p:cNvPr>
          <p:cNvSpPr/>
          <p:nvPr/>
        </p:nvSpPr>
        <p:spPr>
          <a:xfrm rot="12770613">
            <a:off x="3309910" y="5001499"/>
            <a:ext cx="508253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A90EFF2-E34F-46D2-BD46-5C16A1A81A70}"/>
              </a:ext>
            </a:extLst>
          </p:cNvPr>
          <p:cNvSpPr/>
          <p:nvPr/>
        </p:nvSpPr>
        <p:spPr>
          <a:xfrm rot="16200000">
            <a:off x="2505396" y="3249701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F642DCC-24CF-404E-BC11-A63C2215020B}"/>
              </a:ext>
            </a:extLst>
          </p:cNvPr>
          <p:cNvSpPr/>
          <p:nvPr/>
        </p:nvSpPr>
        <p:spPr>
          <a:xfrm rot="19600206">
            <a:off x="3370376" y="1877934"/>
            <a:ext cx="514149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6094A9B-C262-4D56-A496-F8CFBC90A268}"/>
              </a:ext>
            </a:extLst>
          </p:cNvPr>
          <p:cNvSpPr/>
          <p:nvPr/>
        </p:nvSpPr>
        <p:spPr>
          <a:xfrm rot="1887847">
            <a:off x="5330309" y="1710058"/>
            <a:ext cx="451234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878DE4-D490-42D8-A873-1B4690FF0308}"/>
              </a:ext>
            </a:extLst>
          </p:cNvPr>
          <p:cNvSpPr/>
          <p:nvPr/>
        </p:nvSpPr>
        <p:spPr>
          <a:xfrm rot="5400000">
            <a:off x="2166307" y="3249702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179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3D56A43-5109-4ED0-A960-0711698C5A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30" y="1823484"/>
            <a:ext cx="1520262" cy="42630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9522" y="757297"/>
            <a:ext cx="7229647" cy="732848"/>
          </a:xfrm>
          <a:prstGeom prst="rect">
            <a:avLst/>
          </a:prstGeom>
          <a:solidFill>
            <a:srgbClr val="C85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15861" y="985221"/>
            <a:ext cx="470862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Time to plan your design.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38" y="504501"/>
            <a:ext cx="1216956" cy="1199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732632-3881-41AA-B641-6897382A2951}"/>
              </a:ext>
            </a:extLst>
          </p:cNvPr>
          <p:cNvSpPr txBox="1"/>
          <p:nvPr/>
        </p:nvSpPr>
        <p:spPr>
          <a:xfrm>
            <a:off x="2809215" y="1823484"/>
            <a:ext cx="2721913" cy="1021556"/>
          </a:xfrm>
          <a:prstGeom prst="wedgeRoundRectCallout">
            <a:avLst>
              <a:gd name="adj1" fmla="val -74010"/>
              <a:gd name="adj2" fmla="val 50076"/>
              <a:gd name="adj3" fmla="val 16667"/>
            </a:avLst>
          </a:prstGeom>
          <a:solidFill>
            <a:schemeClr val="bg1"/>
          </a:solidFill>
          <a:ln w="28575">
            <a:solidFill>
              <a:srgbClr val="C8509D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What type of boat will you make to get the polar bear to safety?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EDCAE-89BB-4468-8048-A24F268EBE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381" y="2993750"/>
            <a:ext cx="2897962" cy="2879029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0557713-557A-4492-BD9E-4DABD83CAAF6}"/>
              </a:ext>
            </a:extLst>
          </p:cNvPr>
          <p:cNvSpPr/>
          <p:nvPr/>
        </p:nvSpPr>
        <p:spPr>
          <a:xfrm>
            <a:off x="3129017" y="3682345"/>
            <a:ext cx="2082308" cy="1160713"/>
          </a:xfrm>
          <a:prstGeom prst="roundRect">
            <a:avLst/>
          </a:prstGeom>
          <a:solidFill>
            <a:srgbClr val="C85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Draw a diagram of your boat and label the </a:t>
            </a:r>
            <a:r>
              <a:rPr lang="en-GB" b="1" dirty="0"/>
              <a:t>sail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992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597457" y="2914189"/>
            <a:ext cx="3927233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89E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472" y="821765"/>
            <a:ext cx="1588513" cy="157089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875" y="4224778"/>
            <a:ext cx="1585618" cy="157089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466" y="1651640"/>
            <a:ext cx="1558704" cy="157089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558" y="3672370"/>
            <a:ext cx="1593243" cy="1570891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493" y="1546765"/>
            <a:ext cx="1550189" cy="1570890"/>
          </a:xfrm>
          <a:prstGeom prst="rect">
            <a:avLst/>
          </a:prstGeom>
        </p:spPr>
      </p:pic>
      <p:pic>
        <p:nvPicPr>
          <p:cNvPr id="20" name="Picture 19">
            <a:hlinkClick r:id="rId12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104" y="3702377"/>
            <a:ext cx="1604660" cy="1570890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5400000">
            <a:off x="6289596" y="3206903"/>
            <a:ext cx="50205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3747817-874A-48A4-8560-84915A855C47}"/>
              </a:ext>
            </a:extLst>
          </p:cNvPr>
          <p:cNvSpPr/>
          <p:nvPr/>
        </p:nvSpPr>
        <p:spPr>
          <a:xfrm rot="9100808">
            <a:off x="5424804" y="4840679"/>
            <a:ext cx="479732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E13F984-6125-409D-B431-BF6E8E116D72}"/>
              </a:ext>
            </a:extLst>
          </p:cNvPr>
          <p:cNvSpPr/>
          <p:nvPr/>
        </p:nvSpPr>
        <p:spPr>
          <a:xfrm rot="12770613">
            <a:off x="3309910" y="5001499"/>
            <a:ext cx="508253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A90EFF2-E34F-46D2-BD46-5C16A1A81A70}"/>
              </a:ext>
            </a:extLst>
          </p:cNvPr>
          <p:cNvSpPr/>
          <p:nvPr/>
        </p:nvSpPr>
        <p:spPr>
          <a:xfrm rot="16200000">
            <a:off x="2505396" y="3249701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F642DCC-24CF-404E-BC11-A63C2215020B}"/>
              </a:ext>
            </a:extLst>
          </p:cNvPr>
          <p:cNvSpPr/>
          <p:nvPr/>
        </p:nvSpPr>
        <p:spPr>
          <a:xfrm rot="19600206">
            <a:off x="3370376" y="1877934"/>
            <a:ext cx="514149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6094A9B-C262-4D56-A496-F8CFBC90A268}"/>
              </a:ext>
            </a:extLst>
          </p:cNvPr>
          <p:cNvSpPr/>
          <p:nvPr/>
        </p:nvSpPr>
        <p:spPr>
          <a:xfrm rot="1887847">
            <a:off x="5330309" y="1710058"/>
            <a:ext cx="451234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878DE4-D490-42D8-A873-1B4690FF0308}"/>
              </a:ext>
            </a:extLst>
          </p:cNvPr>
          <p:cNvSpPr/>
          <p:nvPr/>
        </p:nvSpPr>
        <p:spPr>
          <a:xfrm rot="5400000">
            <a:off x="2166307" y="3249702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6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9522" y="757297"/>
            <a:ext cx="7229647" cy="732848"/>
          </a:xfrm>
          <a:prstGeom prst="rect">
            <a:avLst/>
          </a:prstGeom>
          <a:solidFill>
            <a:srgbClr val="F68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6385" y="985221"/>
            <a:ext cx="595890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Now it’s time to make your design come to life.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50" y="504501"/>
            <a:ext cx="1211131" cy="1199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7D24B4-C1EA-4A97-9734-66B99EED5D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803" y="1927607"/>
            <a:ext cx="1520262" cy="42630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ED8DDF-92D4-4583-A831-E6F81BB4FE89}"/>
              </a:ext>
            </a:extLst>
          </p:cNvPr>
          <p:cNvSpPr txBox="1"/>
          <p:nvPr/>
        </p:nvSpPr>
        <p:spPr>
          <a:xfrm>
            <a:off x="4797370" y="2358858"/>
            <a:ext cx="3512773" cy="2553891"/>
          </a:xfrm>
          <a:prstGeom prst="wedgeRoundRectCallout">
            <a:avLst>
              <a:gd name="adj1" fmla="val -76297"/>
              <a:gd name="adj2" fmla="val -26275"/>
              <a:gd name="adj3" fmla="val 16667"/>
            </a:avLst>
          </a:prstGeom>
          <a:solidFill>
            <a:schemeClr val="bg1"/>
          </a:solidFill>
          <a:ln w="28575">
            <a:solidFill>
              <a:srgbClr val="F78629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Your boat must float on water.</a:t>
            </a:r>
          </a:p>
          <a:p>
            <a:endParaRPr lang="en-GB" dirty="0"/>
          </a:p>
          <a:p>
            <a:r>
              <a:rPr lang="en-GB" dirty="0"/>
              <a:t>Your boat must be able to move across the water.</a:t>
            </a:r>
          </a:p>
          <a:p>
            <a:endParaRPr lang="en-GB" dirty="0"/>
          </a:p>
          <a:p>
            <a:r>
              <a:rPr lang="en-GB" dirty="0"/>
              <a:t>Your boat must be big enough for the polar bear.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4D6B2-65AA-4282-9063-7E3C02C9C50B}"/>
              </a:ext>
            </a:extLst>
          </p:cNvPr>
          <p:cNvSpPr/>
          <p:nvPr/>
        </p:nvSpPr>
        <p:spPr>
          <a:xfrm>
            <a:off x="755650" y="1772513"/>
            <a:ext cx="1973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Remember what the Chief Elf said:</a:t>
            </a:r>
          </a:p>
        </p:txBody>
      </p:sp>
    </p:spTree>
    <p:extLst>
      <p:ext uri="{BB962C8B-B14F-4D97-AF65-F5344CB8AC3E}">
        <p14:creationId xmlns:p14="http://schemas.microsoft.com/office/powerpoint/2010/main" val="62090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0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597457" y="2914189"/>
            <a:ext cx="3927233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89E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472" y="821765"/>
            <a:ext cx="1588513" cy="157089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875" y="4224778"/>
            <a:ext cx="1585618" cy="157089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466" y="1651640"/>
            <a:ext cx="1558704" cy="157089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558" y="3672370"/>
            <a:ext cx="1593243" cy="1570891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493" y="1546765"/>
            <a:ext cx="1550189" cy="1570890"/>
          </a:xfrm>
          <a:prstGeom prst="rect">
            <a:avLst/>
          </a:prstGeom>
        </p:spPr>
      </p:pic>
      <p:pic>
        <p:nvPicPr>
          <p:cNvPr id="20" name="Picture 19">
            <a:hlinkClick r:id="rId12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104" y="3702377"/>
            <a:ext cx="1604660" cy="1570890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5400000">
            <a:off x="6289596" y="3206903"/>
            <a:ext cx="50205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3747817-874A-48A4-8560-84915A855C47}"/>
              </a:ext>
            </a:extLst>
          </p:cNvPr>
          <p:cNvSpPr/>
          <p:nvPr/>
        </p:nvSpPr>
        <p:spPr>
          <a:xfrm rot="9100808">
            <a:off x="5424804" y="4840679"/>
            <a:ext cx="479732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E13F984-6125-409D-B431-BF6E8E116D72}"/>
              </a:ext>
            </a:extLst>
          </p:cNvPr>
          <p:cNvSpPr/>
          <p:nvPr/>
        </p:nvSpPr>
        <p:spPr>
          <a:xfrm rot="12770613">
            <a:off x="3309910" y="5001499"/>
            <a:ext cx="508253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A90EFF2-E34F-46D2-BD46-5C16A1A81A70}"/>
              </a:ext>
            </a:extLst>
          </p:cNvPr>
          <p:cNvSpPr/>
          <p:nvPr/>
        </p:nvSpPr>
        <p:spPr>
          <a:xfrm rot="16200000">
            <a:off x="2505396" y="3249701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F642DCC-24CF-404E-BC11-A63C2215020B}"/>
              </a:ext>
            </a:extLst>
          </p:cNvPr>
          <p:cNvSpPr/>
          <p:nvPr/>
        </p:nvSpPr>
        <p:spPr>
          <a:xfrm rot="19600206">
            <a:off x="3370376" y="1877934"/>
            <a:ext cx="514149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6094A9B-C262-4D56-A496-F8CFBC90A268}"/>
              </a:ext>
            </a:extLst>
          </p:cNvPr>
          <p:cNvSpPr/>
          <p:nvPr/>
        </p:nvSpPr>
        <p:spPr>
          <a:xfrm rot="1887847">
            <a:off x="5330309" y="1710058"/>
            <a:ext cx="451234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878DE4-D490-42D8-A873-1B4690FF0308}"/>
              </a:ext>
            </a:extLst>
          </p:cNvPr>
          <p:cNvSpPr/>
          <p:nvPr/>
        </p:nvSpPr>
        <p:spPr>
          <a:xfrm rot="5400000">
            <a:off x="2166307" y="3249702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6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9522" y="757297"/>
            <a:ext cx="7239123" cy="732848"/>
          </a:xfrm>
          <a:prstGeom prst="rect">
            <a:avLst/>
          </a:prstGeom>
          <a:solidFill>
            <a:srgbClr val="E4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782696" y="965942"/>
            <a:ext cx="701544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Try it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50" y="511621"/>
            <a:ext cx="1211131" cy="11856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B034BA-8575-4EC4-8DA7-AD5C134BE2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781" y="1837617"/>
            <a:ext cx="1520262" cy="42630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9C8F64D-2AA0-4ADA-A461-4B9AAB4FA675}"/>
              </a:ext>
            </a:extLst>
          </p:cNvPr>
          <p:cNvSpPr txBox="1"/>
          <p:nvPr/>
        </p:nvSpPr>
        <p:spPr>
          <a:xfrm>
            <a:off x="3849806" y="2164607"/>
            <a:ext cx="4469813" cy="1634490"/>
          </a:xfrm>
          <a:prstGeom prst="wedgeRoundRectCallout">
            <a:avLst>
              <a:gd name="adj1" fmla="val -68482"/>
              <a:gd name="adj2" fmla="val 1958"/>
              <a:gd name="adj3" fmla="val 16667"/>
            </a:avLst>
          </a:prstGeom>
          <a:solidFill>
            <a:schemeClr val="bg1"/>
          </a:solidFill>
          <a:ln w="28575">
            <a:solidFill>
              <a:srgbClr val="E4C000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Does your boat float on water?</a:t>
            </a:r>
          </a:p>
          <a:p>
            <a:endParaRPr lang="en-GB" dirty="0"/>
          </a:p>
          <a:p>
            <a:r>
              <a:rPr lang="en-GB" dirty="0"/>
              <a:t>Does your boat travel across the water?</a:t>
            </a:r>
          </a:p>
          <a:p>
            <a:endParaRPr lang="en-GB" dirty="0"/>
          </a:p>
          <a:p>
            <a:r>
              <a:rPr lang="en-GB" dirty="0"/>
              <a:t>Is it big enough for the polar bear?</a:t>
            </a:r>
          </a:p>
        </p:txBody>
      </p:sp>
    </p:spTree>
    <p:extLst>
      <p:ext uri="{BB962C8B-B14F-4D97-AF65-F5344CB8AC3E}">
        <p14:creationId xmlns:p14="http://schemas.microsoft.com/office/powerpoint/2010/main" val="261197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597457" y="2914189"/>
            <a:ext cx="3927233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89E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472" y="821765"/>
            <a:ext cx="1588513" cy="157089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875" y="4224778"/>
            <a:ext cx="1585618" cy="157089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466" y="1651640"/>
            <a:ext cx="1558704" cy="157089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558" y="3672370"/>
            <a:ext cx="1593243" cy="1570891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493" y="1546765"/>
            <a:ext cx="1550189" cy="1570890"/>
          </a:xfrm>
          <a:prstGeom prst="rect">
            <a:avLst/>
          </a:prstGeom>
        </p:spPr>
      </p:pic>
      <p:pic>
        <p:nvPicPr>
          <p:cNvPr id="20" name="Picture 19">
            <a:hlinkClick r:id="rId12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104" y="3702377"/>
            <a:ext cx="1604660" cy="1570890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5400000">
            <a:off x="6289596" y="3206903"/>
            <a:ext cx="50205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3747817-874A-48A4-8560-84915A855C47}"/>
              </a:ext>
            </a:extLst>
          </p:cNvPr>
          <p:cNvSpPr/>
          <p:nvPr/>
        </p:nvSpPr>
        <p:spPr>
          <a:xfrm rot="9100808">
            <a:off x="5424804" y="4840679"/>
            <a:ext cx="479732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E13F984-6125-409D-B431-BF6E8E116D72}"/>
              </a:ext>
            </a:extLst>
          </p:cNvPr>
          <p:cNvSpPr/>
          <p:nvPr/>
        </p:nvSpPr>
        <p:spPr>
          <a:xfrm rot="12770613">
            <a:off x="3309910" y="5001499"/>
            <a:ext cx="508253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A90EFF2-E34F-46D2-BD46-5C16A1A81A70}"/>
              </a:ext>
            </a:extLst>
          </p:cNvPr>
          <p:cNvSpPr/>
          <p:nvPr/>
        </p:nvSpPr>
        <p:spPr>
          <a:xfrm rot="16200000">
            <a:off x="2505396" y="3249701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F642DCC-24CF-404E-BC11-A63C2215020B}"/>
              </a:ext>
            </a:extLst>
          </p:cNvPr>
          <p:cNvSpPr/>
          <p:nvPr/>
        </p:nvSpPr>
        <p:spPr>
          <a:xfrm rot="19600206">
            <a:off x="3370376" y="1877934"/>
            <a:ext cx="514149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6094A9B-C262-4D56-A496-F8CFBC90A268}"/>
              </a:ext>
            </a:extLst>
          </p:cNvPr>
          <p:cNvSpPr/>
          <p:nvPr/>
        </p:nvSpPr>
        <p:spPr>
          <a:xfrm rot="1887847">
            <a:off x="5330309" y="1710058"/>
            <a:ext cx="451234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878DE4-D490-42D8-A873-1B4690FF0308}"/>
              </a:ext>
            </a:extLst>
          </p:cNvPr>
          <p:cNvSpPr/>
          <p:nvPr/>
        </p:nvSpPr>
        <p:spPr>
          <a:xfrm rot="5400000">
            <a:off x="2166307" y="3249702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45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E1D5DA-118C-41EB-80DD-4F1A7DC944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452" y="765175"/>
            <a:ext cx="7417096" cy="5327650"/>
          </a:xfrm>
          <a:prstGeom prst="roundRect">
            <a:avLst>
              <a:gd name="adj" fmla="val 3594"/>
            </a:avLst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642E7F-5EAC-4809-BC49-AB4BFA125203}"/>
              </a:ext>
            </a:extLst>
          </p:cNvPr>
          <p:cNvSpPr/>
          <p:nvPr/>
        </p:nvSpPr>
        <p:spPr>
          <a:xfrm>
            <a:off x="2544212" y="3192908"/>
            <a:ext cx="3979772" cy="1628055"/>
          </a:xfrm>
          <a:prstGeom prst="roundRect">
            <a:avLst/>
          </a:prstGeom>
          <a:solidFill>
            <a:srgbClr val="0064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/>
            <a:r>
              <a:rPr lang="en-GB" sz="2400" dirty="0"/>
              <a:t>Can we work together to find a solution to the Chaos at the North Pole?</a:t>
            </a:r>
          </a:p>
        </p:txBody>
      </p:sp>
      <p:sp>
        <p:nvSpPr>
          <p:cNvPr id="5" name="Title 20">
            <a:extLst>
              <a:ext uri="{FF2B5EF4-FFF2-40B4-BE49-F238E27FC236}">
                <a16:creationId xmlns:a16="http://schemas.microsoft.com/office/drawing/2014/main" id="{E0752108-F82C-405F-A317-D4744EC1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080" y="974680"/>
            <a:ext cx="6577839" cy="2390312"/>
          </a:xfrm>
          <a:prstGeom prst="star16">
            <a:avLst/>
          </a:prstGeom>
          <a:solidFill>
            <a:srgbClr val="00649C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Your Big Bang Question</a:t>
            </a:r>
          </a:p>
        </p:txBody>
      </p:sp>
      <p:sp>
        <p:nvSpPr>
          <p:cNvPr id="6" name="Rectangle: Rounded Corners 5">
            <a:hlinkClick r:id="rId3" action="ppaction://hlinkfile"/>
            <a:extLst>
              <a:ext uri="{FF2B5EF4-FFF2-40B4-BE49-F238E27FC236}">
                <a16:creationId xmlns:a16="http://schemas.microsoft.com/office/drawing/2014/main" id="{40E41301-6CB4-4635-8BA6-73127F88012A}"/>
              </a:ext>
            </a:extLst>
          </p:cNvPr>
          <p:cNvSpPr/>
          <p:nvPr/>
        </p:nvSpPr>
        <p:spPr>
          <a:xfrm>
            <a:off x="2059933" y="5245719"/>
            <a:ext cx="5024132" cy="6376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6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72000" rtlCol="0" anchor="ctr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Teachers’ Toolbelt</a:t>
            </a:r>
          </a:p>
          <a:p>
            <a:r>
              <a:rPr lang="en-GB" sz="1400" dirty="0">
                <a:solidFill>
                  <a:schemeClr val="tx1"/>
                </a:solidFill>
              </a:rPr>
              <a:t>Click here to find the Nuts and Bolts of It Adult Information 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9522" y="757297"/>
            <a:ext cx="7229647" cy="732848"/>
          </a:xfrm>
          <a:prstGeom prst="rect">
            <a:avLst/>
          </a:prstGeom>
          <a:solidFill>
            <a:srgbClr val="7FC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6385" y="965942"/>
            <a:ext cx="701544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Can it be improved? Modify and test again.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93" y="511621"/>
            <a:ext cx="1176444" cy="1185643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D657DCB-5437-489D-985C-73E7197A2590}"/>
              </a:ext>
            </a:extLst>
          </p:cNvPr>
          <p:cNvSpPr/>
          <p:nvPr/>
        </p:nvSpPr>
        <p:spPr>
          <a:xfrm>
            <a:off x="971605" y="2011636"/>
            <a:ext cx="2425415" cy="1185643"/>
          </a:xfrm>
          <a:prstGeom prst="cloudCallout">
            <a:avLst>
              <a:gd name="adj1" fmla="val 73041"/>
              <a:gd name="adj2" fmla="val -17021"/>
            </a:avLst>
          </a:prstGeom>
          <a:solidFill>
            <a:srgbClr val="7FC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works?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80C29DC7-82D1-489C-9005-E979F56ADF91}"/>
              </a:ext>
            </a:extLst>
          </p:cNvPr>
          <p:cNvSpPr/>
          <p:nvPr/>
        </p:nvSpPr>
        <p:spPr>
          <a:xfrm>
            <a:off x="1270615" y="3812258"/>
            <a:ext cx="2358296" cy="1185643"/>
          </a:xfrm>
          <a:prstGeom prst="cloudCallout">
            <a:avLst>
              <a:gd name="adj1" fmla="val 63701"/>
              <a:gd name="adj2" fmla="val -130106"/>
            </a:avLst>
          </a:prstGeom>
          <a:solidFill>
            <a:srgbClr val="7FC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doesn’t work?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3C8294E4-2288-4392-B0B4-41B4A6FF7BBE}"/>
              </a:ext>
            </a:extLst>
          </p:cNvPr>
          <p:cNvSpPr/>
          <p:nvPr/>
        </p:nvSpPr>
        <p:spPr>
          <a:xfrm>
            <a:off x="6001627" y="2673492"/>
            <a:ext cx="2308516" cy="1764662"/>
          </a:xfrm>
          <a:prstGeom prst="cloudCallout">
            <a:avLst>
              <a:gd name="adj1" fmla="val -86234"/>
              <a:gd name="adj2" fmla="val -45342"/>
            </a:avLst>
          </a:prstGeom>
          <a:solidFill>
            <a:srgbClr val="7FC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can you change to make it better?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33B26C-9C09-476E-97BD-6A10895113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802" y="1829739"/>
            <a:ext cx="1520262" cy="426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5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3624F9-3EE6-4445-AB87-2046ED7B31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665" y="1897767"/>
            <a:ext cx="5493540" cy="4173891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D260E41-5EF1-4CC7-89A1-BC04787346E4}"/>
              </a:ext>
            </a:extLst>
          </p:cNvPr>
          <p:cNvSpPr/>
          <p:nvPr/>
        </p:nvSpPr>
        <p:spPr>
          <a:xfrm>
            <a:off x="4068715" y="844239"/>
            <a:ext cx="4205576" cy="933371"/>
          </a:xfrm>
          <a:prstGeom prst="wedgeRoundRectCallout">
            <a:avLst>
              <a:gd name="adj1" fmla="val 12775"/>
              <a:gd name="adj2" fmla="val 111493"/>
              <a:gd name="adj3" fmla="val 16667"/>
            </a:avLst>
          </a:prstGeom>
          <a:solidFill>
            <a:schemeClr val="bg1"/>
          </a:solidFill>
          <a:ln w="28575"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Elf Engineers, thank you for helping my polar bear friend return safely.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544CAD-3BD8-4BE8-8A97-9B49FBF0BCA8}"/>
              </a:ext>
            </a:extLst>
          </p:cNvPr>
          <p:cNvSpPr/>
          <p:nvPr/>
        </p:nvSpPr>
        <p:spPr>
          <a:xfrm>
            <a:off x="755651" y="3707488"/>
            <a:ext cx="2935114" cy="547779"/>
          </a:xfrm>
          <a:prstGeom prst="roundRect">
            <a:avLst/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What went well?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CB502A-4FAF-485B-BB30-7D3EBB4000AD}"/>
              </a:ext>
            </a:extLst>
          </p:cNvPr>
          <p:cNvSpPr/>
          <p:nvPr/>
        </p:nvSpPr>
        <p:spPr>
          <a:xfrm>
            <a:off x="677795" y="3244334"/>
            <a:ext cx="255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Discuss with a partner.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083180-7C0F-493D-B3E1-110A189B7722}"/>
              </a:ext>
            </a:extLst>
          </p:cNvPr>
          <p:cNvSpPr/>
          <p:nvPr/>
        </p:nvSpPr>
        <p:spPr>
          <a:xfrm>
            <a:off x="755650" y="4349089"/>
            <a:ext cx="2935114" cy="854246"/>
          </a:xfrm>
          <a:prstGeom prst="roundRect">
            <a:avLst/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What would you do differently next time?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ADE8C85-0F0A-4B00-BA65-5F2ACBEF7693}"/>
              </a:ext>
            </a:extLst>
          </p:cNvPr>
          <p:cNvSpPr/>
          <p:nvPr/>
        </p:nvSpPr>
        <p:spPr>
          <a:xfrm>
            <a:off x="755650" y="5337569"/>
            <a:ext cx="2935114" cy="854246"/>
          </a:xfrm>
          <a:prstGeom prst="roundRect">
            <a:avLst/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When did you use STEAM?</a:t>
            </a:r>
          </a:p>
        </p:txBody>
      </p:sp>
    </p:spTree>
    <p:extLst>
      <p:ext uri="{BB962C8B-B14F-4D97-AF65-F5344CB8AC3E}">
        <p14:creationId xmlns:p14="http://schemas.microsoft.com/office/powerpoint/2010/main" val="423155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BE648C-F539-422D-A227-45108441C6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347" y="870578"/>
            <a:ext cx="1824722" cy="5116844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273ED57-C567-4474-9D7D-4B909811D99D}"/>
              </a:ext>
            </a:extLst>
          </p:cNvPr>
          <p:cNvSpPr/>
          <p:nvPr/>
        </p:nvSpPr>
        <p:spPr>
          <a:xfrm>
            <a:off x="4093903" y="1035275"/>
            <a:ext cx="3358752" cy="1284835"/>
          </a:xfrm>
          <a:prstGeom prst="wedgeRoundRectCallout">
            <a:avLst>
              <a:gd name="adj1" fmla="val -70543"/>
              <a:gd name="adj2" fmla="val 34354"/>
              <a:gd name="adj3" fmla="val 16667"/>
            </a:avLst>
          </a:prstGeom>
          <a:solidFill>
            <a:schemeClr val="bg1"/>
          </a:solidFill>
          <a:ln w="28575">
            <a:solidFill>
              <a:srgbClr val="006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Chief Elf here!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I need your help to sort out the chaos at the North Pole.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E7ED5E2-B896-4FB5-84F0-E9164426C896}"/>
              </a:ext>
            </a:extLst>
          </p:cNvPr>
          <p:cNvSpPr/>
          <p:nvPr/>
        </p:nvSpPr>
        <p:spPr>
          <a:xfrm>
            <a:off x="4093903" y="1035275"/>
            <a:ext cx="3514787" cy="1439350"/>
          </a:xfrm>
          <a:prstGeom prst="wedgeRoundRectCallout">
            <a:avLst>
              <a:gd name="adj1" fmla="val -68799"/>
              <a:gd name="adj2" fmla="val 26204"/>
              <a:gd name="adj3" fmla="val 16667"/>
            </a:avLst>
          </a:prstGeom>
          <a:solidFill>
            <a:schemeClr val="bg1"/>
          </a:solidFill>
          <a:ln w="28575">
            <a:solidFill>
              <a:srgbClr val="006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 the next few slides, I will tell you about your class’s challenge and how you can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use STEAM to solve it.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7916427-0A31-4403-BEE3-947AAB9A4310}"/>
              </a:ext>
            </a:extLst>
          </p:cNvPr>
          <p:cNvSpPr/>
          <p:nvPr/>
        </p:nvSpPr>
        <p:spPr>
          <a:xfrm>
            <a:off x="4096568" y="1023342"/>
            <a:ext cx="2978085" cy="997662"/>
          </a:xfrm>
          <a:prstGeom prst="wedgeRoundRectCallout">
            <a:avLst>
              <a:gd name="adj1" fmla="val -69075"/>
              <a:gd name="adj2" fmla="val 53432"/>
              <a:gd name="adj3" fmla="val 16667"/>
            </a:avLst>
          </a:prstGeom>
          <a:solidFill>
            <a:schemeClr val="bg1"/>
          </a:solidFill>
          <a:ln w="28575">
            <a:solidFill>
              <a:srgbClr val="006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First, can you remember what STEAM stands for?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282B2F-F826-45FE-9BF3-DA8ABFDB5BE2}"/>
              </a:ext>
            </a:extLst>
          </p:cNvPr>
          <p:cNvGrpSpPr/>
          <p:nvPr/>
        </p:nvGrpSpPr>
        <p:grpSpPr>
          <a:xfrm>
            <a:off x="4406601" y="2124024"/>
            <a:ext cx="859752" cy="923330"/>
            <a:chOff x="4406601" y="2540954"/>
            <a:chExt cx="859752" cy="92333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C202A4F-F32F-4B14-9E87-610E76138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6601" y="2691483"/>
              <a:ext cx="774162" cy="7091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2FEC12-0CE8-47BB-8738-A7FBFA241EDC}"/>
                </a:ext>
              </a:extLst>
            </p:cNvPr>
            <p:cNvSpPr txBox="1"/>
            <p:nvPr/>
          </p:nvSpPr>
          <p:spPr>
            <a:xfrm>
              <a:off x="4508301" y="2540954"/>
              <a:ext cx="7580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7FC34A"/>
                  </a:solidFill>
                </a:rPr>
                <a:t>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106A46-CE57-4FF8-B084-845DC016B851}"/>
              </a:ext>
            </a:extLst>
          </p:cNvPr>
          <p:cNvGrpSpPr/>
          <p:nvPr/>
        </p:nvGrpSpPr>
        <p:grpSpPr>
          <a:xfrm>
            <a:off x="4398019" y="2952208"/>
            <a:ext cx="851914" cy="923330"/>
            <a:chOff x="4406601" y="2584404"/>
            <a:chExt cx="851914" cy="92333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F5C9DED-1E21-455D-9702-3C6BC9958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6601" y="2691483"/>
              <a:ext cx="774162" cy="70917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436D4C-2EBB-497C-85E0-0E457C6F0BBE}"/>
                </a:ext>
              </a:extLst>
            </p:cNvPr>
            <p:cNvSpPr txBox="1"/>
            <p:nvPr/>
          </p:nvSpPr>
          <p:spPr>
            <a:xfrm>
              <a:off x="4500463" y="2584404"/>
              <a:ext cx="7580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25BDBE"/>
                  </a:solidFill>
                </a:rPr>
                <a:t>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40D75B-8533-442C-ADA0-31CA0E5C76E7}"/>
              </a:ext>
            </a:extLst>
          </p:cNvPr>
          <p:cNvGrpSpPr/>
          <p:nvPr/>
        </p:nvGrpSpPr>
        <p:grpSpPr>
          <a:xfrm>
            <a:off x="4406601" y="3722981"/>
            <a:ext cx="859752" cy="923330"/>
            <a:chOff x="4406601" y="2584404"/>
            <a:chExt cx="859752" cy="92333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EEFF2C0-A88C-4727-B841-14FF2F8F5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6601" y="2691483"/>
              <a:ext cx="774162" cy="70917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B6E9BD-CAA6-4BB6-8C76-32595DBAED6F}"/>
                </a:ext>
              </a:extLst>
            </p:cNvPr>
            <p:cNvSpPr txBox="1"/>
            <p:nvPr/>
          </p:nvSpPr>
          <p:spPr>
            <a:xfrm>
              <a:off x="4508301" y="2584404"/>
              <a:ext cx="7580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9F90"/>
                  </a:solidFill>
                </a:rPr>
                <a:t>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E159CD-67AF-4E15-A0A7-816BF67273B4}"/>
              </a:ext>
            </a:extLst>
          </p:cNvPr>
          <p:cNvGrpSpPr/>
          <p:nvPr/>
        </p:nvGrpSpPr>
        <p:grpSpPr>
          <a:xfrm>
            <a:off x="4398019" y="4444086"/>
            <a:ext cx="845538" cy="923330"/>
            <a:chOff x="4406601" y="2549027"/>
            <a:chExt cx="845538" cy="92333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7B130A0-46EA-4D4A-B5FD-DAF955981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6601" y="2691483"/>
              <a:ext cx="774162" cy="70917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4048D47-D666-45EA-B908-5A62DA3201AF}"/>
                </a:ext>
              </a:extLst>
            </p:cNvPr>
            <p:cNvSpPr txBox="1"/>
            <p:nvPr/>
          </p:nvSpPr>
          <p:spPr>
            <a:xfrm>
              <a:off x="4494087" y="2549027"/>
              <a:ext cx="7580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78629"/>
                  </a:solidFill>
                </a:rPr>
                <a:t>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4A3454-FBB6-4766-9AB1-41C8D6BA5A69}"/>
              </a:ext>
            </a:extLst>
          </p:cNvPr>
          <p:cNvGrpSpPr/>
          <p:nvPr/>
        </p:nvGrpSpPr>
        <p:grpSpPr>
          <a:xfrm>
            <a:off x="4406601" y="5214859"/>
            <a:ext cx="774162" cy="923330"/>
            <a:chOff x="4406601" y="2561135"/>
            <a:chExt cx="774162" cy="92333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37442FD-913F-4217-8732-898BA822E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6601" y="2691483"/>
              <a:ext cx="774162" cy="70917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66463D0-B522-476B-8C88-996C8ACB7E8B}"/>
                </a:ext>
              </a:extLst>
            </p:cNvPr>
            <p:cNvSpPr txBox="1"/>
            <p:nvPr/>
          </p:nvSpPr>
          <p:spPr>
            <a:xfrm>
              <a:off x="4422711" y="2561135"/>
              <a:ext cx="7580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689E"/>
                  </a:solidFill>
                </a:rPr>
                <a:t>M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DF250E-A15F-42D8-BC94-AEFACAF45F1D}"/>
              </a:ext>
            </a:extLst>
          </p:cNvPr>
          <p:cNvSpPr/>
          <p:nvPr/>
        </p:nvSpPr>
        <p:spPr>
          <a:xfrm>
            <a:off x="5172181" y="2452762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cience</a:t>
            </a:r>
            <a:endParaRPr lang="en-GB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54CEFD-A0F6-4569-9A53-699045CE2126}"/>
              </a:ext>
            </a:extLst>
          </p:cNvPr>
          <p:cNvSpPr/>
          <p:nvPr/>
        </p:nvSpPr>
        <p:spPr>
          <a:xfrm>
            <a:off x="5172180" y="3271503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echnology</a:t>
            </a:r>
            <a:endParaRPr lang="en-GB" sz="2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FB4ED5-00FA-414F-80EC-0358FF91025C}"/>
              </a:ext>
            </a:extLst>
          </p:cNvPr>
          <p:cNvSpPr/>
          <p:nvPr/>
        </p:nvSpPr>
        <p:spPr>
          <a:xfrm>
            <a:off x="5133677" y="4030092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ngineering</a:t>
            </a:r>
            <a:endParaRPr lang="en-GB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9F4E37-4E21-4477-9D46-602CFC5F9D90}"/>
              </a:ext>
            </a:extLst>
          </p:cNvPr>
          <p:cNvSpPr/>
          <p:nvPr/>
        </p:nvSpPr>
        <p:spPr>
          <a:xfrm>
            <a:off x="5131537" y="4765398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rt</a:t>
            </a:r>
            <a:endParaRPr lang="en-GB" sz="2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4AF710E-5221-4FA4-AD96-76F9DCD67F82}"/>
              </a:ext>
            </a:extLst>
          </p:cNvPr>
          <p:cNvSpPr/>
          <p:nvPr/>
        </p:nvSpPr>
        <p:spPr>
          <a:xfrm>
            <a:off x="5131537" y="5534068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aths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0583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597457" y="3331119"/>
            <a:ext cx="3927233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89E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816" y="1442443"/>
            <a:ext cx="1588513" cy="157089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464" y="4533484"/>
            <a:ext cx="1585618" cy="157089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466" y="2068570"/>
            <a:ext cx="1558704" cy="157089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558" y="4089300"/>
            <a:ext cx="1593243" cy="1570891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493" y="1963695"/>
            <a:ext cx="1550189" cy="1570890"/>
          </a:xfrm>
          <a:prstGeom prst="rect">
            <a:avLst/>
          </a:prstGeom>
        </p:spPr>
      </p:pic>
      <p:pic>
        <p:nvPicPr>
          <p:cNvPr id="20" name="Picture 19">
            <a:hlinkClick r:id="rId12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104" y="4119307"/>
            <a:ext cx="1604660" cy="1570890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5400000">
            <a:off x="6289596" y="3623833"/>
            <a:ext cx="50205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3747817-874A-48A4-8560-84915A855C47}"/>
              </a:ext>
            </a:extLst>
          </p:cNvPr>
          <p:cNvSpPr/>
          <p:nvPr/>
        </p:nvSpPr>
        <p:spPr>
          <a:xfrm rot="9100808">
            <a:off x="5424804" y="5257609"/>
            <a:ext cx="479732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E13F984-6125-409D-B431-BF6E8E116D72}"/>
              </a:ext>
            </a:extLst>
          </p:cNvPr>
          <p:cNvSpPr/>
          <p:nvPr/>
        </p:nvSpPr>
        <p:spPr>
          <a:xfrm rot="11532999">
            <a:off x="3309910" y="5418429"/>
            <a:ext cx="508253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A90EFF2-E34F-46D2-BD46-5C16A1A81A70}"/>
              </a:ext>
            </a:extLst>
          </p:cNvPr>
          <p:cNvSpPr/>
          <p:nvPr/>
        </p:nvSpPr>
        <p:spPr>
          <a:xfrm rot="16200000">
            <a:off x="2505396" y="3666631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F642DCC-24CF-404E-BC11-A63C2215020B}"/>
              </a:ext>
            </a:extLst>
          </p:cNvPr>
          <p:cNvSpPr/>
          <p:nvPr/>
        </p:nvSpPr>
        <p:spPr>
          <a:xfrm rot="19600206">
            <a:off x="3370376" y="2294864"/>
            <a:ext cx="514149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6094A9B-C262-4D56-A496-F8CFBC90A268}"/>
              </a:ext>
            </a:extLst>
          </p:cNvPr>
          <p:cNvSpPr/>
          <p:nvPr/>
        </p:nvSpPr>
        <p:spPr>
          <a:xfrm rot="1887847">
            <a:off x="5330309" y="2126988"/>
            <a:ext cx="451234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14C129-2A24-47A7-9021-52CC6FC7DE96}"/>
              </a:ext>
            </a:extLst>
          </p:cNvPr>
          <p:cNvSpPr/>
          <p:nvPr/>
        </p:nvSpPr>
        <p:spPr>
          <a:xfrm>
            <a:off x="755649" y="659682"/>
            <a:ext cx="766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Today, you are going to be Elf Engineers. </a:t>
            </a:r>
          </a:p>
          <a:p>
            <a:pPr algn="ctr"/>
            <a:r>
              <a:rPr lang="en-GB" dirty="0"/>
              <a:t>When engineers solve a problem, they use a design cycle.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878DE4-D490-42D8-A873-1B4690FF0308}"/>
              </a:ext>
            </a:extLst>
          </p:cNvPr>
          <p:cNvSpPr/>
          <p:nvPr/>
        </p:nvSpPr>
        <p:spPr>
          <a:xfrm rot="5400000">
            <a:off x="2166307" y="3666632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04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 animBg="1"/>
      <p:bldP spid="19" grpId="0" animBg="1"/>
      <p:bldP spid="22" grpId="0" animBg="1"/>
      <p:bldP spid="24" grpId="0" animBg="1"/>
      <p:bldP spid="24" grpId="1" animBg="1"/>
      <p:bldP spid="25" grpId="0" animBg="1"/>
      <p:bldP spid="26" grpId="0" animBg="1"/>
      <p:bldP spid="6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032122-949F-437C-BE3B-D7B543FD8C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205" y="2342188"/>
            <a:ext cx="4563055" cy="39665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9523" y="757297"/>
            <a:ext cx="7229646" cy="732848"/>
          </a:xfrm>
          <a:prstGeom prst="rect">
            <a:avLst/>
          </a:prstGeom>
          <a:solidFill>
            <a:srgbClr val="00B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371208-49A1-4ACA-9B50-CF01090B16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12" y="2958408"/>
            <a:ext cx="3038847" cy="32215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66CE464-3068-4413-828E-A17C0CD776F5}"/>
              </a:ext>
            </a:extLst>
          </p:cNvPr>
          <p:cNvGrpSpPr/>
          <p:nvPr/>
        </p:nvGrpSpPr>
        <p:grpSpPr>
          <a:xfrm>
            <a:off x="1011155" y="3477643"/>
            <a:ext cx="220569" cy="1711917"/>
            <a:chOff x="5509327" y="3115598"/>
            <a:chExt cx="220569" cy="171191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E77CE91-93F8-4B3E-9868-A1CCCF2C736B}"/>
                </a:ext>
              </a:extLst>
            </p:cNvPr>
            <p:cNvSpPr/>
            <p:nvPr/>
          </p:nvSpPr>
          <p:spPr>
            <a:xfrm>
              <a:off x="5509327" y="3115598"/>
              <a:ext cx="193431" cy="1879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BF507BE-5B5C-4FC5-94BA-15D08C7FEC0B}"/>
                </a:ext>
              </a:extLst>
            </p:cNvPr>
            <p:cNvSpPr/>
            <p:nvPr/>
          </p:nvSpPr>
          <p:spPr>
            <a:xfrm>
              <a:off x="5523738" y="3738175"/>
              <a:ext cx="193431" cy="1879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9CB057-B192-4505-B41B-989D4D109136}"/>
                </a:ext>
              </a:extLst>
            </p:cNvPr>
            <p:cNvSpPr/>
            <p:nvPr/>
          </p:nvSpPr>
          <p:spPr>
            <a:xfrm>
              <a:off x="5536465" y="4641522"/>
              <a:ext cx="193431" cy="18599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FFD7C40-51CC-4BD1-9046-E09C77E74FDA}"/>
              </a:ext>
            </a:extLst>
          </p:cNvPr>
          <p:cNvSpPr txBox="1"/>
          <p:nvPr/>
        </p:nvSpPr>
        <p:spPr>
          <a:xfrm>
            <a:off x="1244452" y="3377496"/>
            <a:ext cx="224149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</a:rPr>
              <a:t>Your boat must float on water.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</a:rPr>
              <a:t>Your boat must be able to move across the water.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</a:rPr>
              <a:t>Your boat must be big enough for the polar bear.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95" y="487838"/>
            <a:ext cx="1247043" cy="12332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70A9EA-B707-46E2-8C97-18BE51679D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45" t="-13432" r="-6117"/>
          <a:stretch/>
        </p:blipFill>
        <p:spPr>
          <a:xfrm>
            <a:off x="1203142" y="1715401"/>
            <a:ext cx="1324321" cy="142288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7B1E5"/>
            </a:solidFill>
          </a:ln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E8E9874-7DE5-4F58-AE1A-BC0BA50DCC4A}"/>
              </a:ext>
            </a:extLst>
          </p:cNvPr>
          <p:cNvSpPr/>
          <p:nvPr/>
        </p:nvSpPr>
        <p:spPr>
          <a:xfrm>
            <a:off x="3596008" y="1618059"/>
            <a:ext cx="4792342" cy="847838"/>
          </a:xfrm>
          <a:prstGeom prst="wedgeRoundRectCallout">
            <a:avLst>
              <a:gd name="adj1" fmla="val 30060"/>
              <a:gd name="adj2" fmla="val 88857"/>
              <a:gd name="adj3" fmla="val 16667"/>
            </a:avLst>
          </a:prstGeom>
          <a:solidFill>
            <a:schemeClr val="bg1"/>
          </a:solidFill>
          <a:ln w="28575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My polar bear friend is stuck on an iceberg and I need your help to get him back safely.</a:t>
            </a: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E924E267-95CF-46C1-8137-6B291D4C56A4}"/>
              </a:ext>
            </a:extLst>
          </p:cNvPr>
          <p:cNvSpPr/>
          <p:nvPr/>
        </p:nvSpPr>
        <p:spPr>
          <a:xfrm>
            <a:off x="2558425" y="1721047"/>
            <a:ext cx="3038848" cy="905256"/>
          </a:xfrm>
          <a:prstGeom prst="wedgeRoundRectCallout">
            <a:avLst>
              <a:gd name="adj1" fmla="val -62755"/>
              <a:gd name="adj2" fmla="val 48533"/>
              <a:gd name="adj3" fmla="val 16667"/>
            </a:avLst>
          </a:prstGeom>
          <a:solidFill>
            <a:schemeClr val="bg1"/>
          </a:solidFill>
          <a:ln w="28575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Elf Engineers, here are your design criteria.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AE66D8-D174-4BBC-BAA3-EEDD5C1D96CB}"/>
              </a:ext>
            </a:extLst>
          </p:cNvPr>
          <p:cNvSpPr/>
          <p:nvPr/>
        </p:nvSpPr>
        <p:spPr>
          <a:xfrm>
            <a:off x="4323387" y="5311288"/>
            <a:ext cx="2973922" cy="772107"/>
          </a:xfrm>
          <a:prstGeom prst="rect">
            <a:avLst/>
          </a:prstGeom>
          <a:solidFill>
            <a:srgbClr val="00B3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Can you build a boat to help rescue the polar bear?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F7ADDB7-054E-42E7-A293-DD86F963FE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714" y="4469354"/>
            <a:ext cx="1235160" cy="123320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C3C3A1-14B9-459B-9335-BB54276D6FCA}"/>
              </a:ext>
            </a:extLst>
          </p:cNvPr>
          <p:cNvSpPr/>
          <p:nvPr/>
        </p:nvSpPr>
        <p:spPr>
          <a:xfrm>
            <a:off x="1805354" y="966326"/>
            <a:ext cx="695376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Can you build a boat to help rescue the polar bear?</a:t>
            </a:r>
          </a:p>
        </p:txBody>
      </p:sp>
    </p:spTree>
    <p:extLst>
      <p:ext uri="{BB962C8B-B14F-4D97-AF65-F5344CB8AC3E}">
        <p14:creationId xmlns:p14="http://schemas.microsoft.com/office/powerpoint/2010/main" val="190067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  <p:bldP spid="45" grpId="0" animBg="1"/>
      <p:bldP spid="2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9523" y="757297"/>
            <a:ext cx="7229646" cy="732848"/>
          </a:xfrm>
          <a:prstGeom prst="rect">
            <a:avLst/>
          </a:prstGeom>
          <a:solidFill>
            <a:srgbClr val="00B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95" y="487838"/>
            <a:ext cx="1247043" cy="123320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C3C3A1-14B9-459B-9335-BB54276D6FCA}"/>
              </a:ext>
            </a:extLst>
          </p:cNvPr>
          <p:cNvSpPr/>
          <p:nvPr/>
        </p:nvSpPr>
        <p:spPr>
          <a:xfrm>
            <a:off x="1805354" y="966326"/>
            <a:ext cx="695376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Can you build a boat to help rescue the polar bear?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9D44F9-027A-4D4F-83AF-EA35903190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772" y="2210295"/>
            <a:ext cx="4411537" cy="29180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B5102C-20E3-42B6-A7A2-E571556A85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45" t="-13432" r="-6117"/>
          <a:stretch/>
        </p:blipFill>
        <p:spPr>
          <a:xfrm>
            <a:off x="1355542" y="1867801"/>
            <a:ext cx="1324321" cy="1422880"/>
          </a:xfrm>
          <a:prstGeom prst="ellipse">
            <a:avLst/>
          </a:prstGeom>
          <a:solidFill>
            <a:schemeClr val="bg1"/>
          </a:solidFill>
          <a:ln w="28575">
            <a:solidFill>
              <a:srgbClr val="47B1E5"/>
            </a:solidFill>
          </a:ln>
        </p:spPr>
      </p:pic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85F409C4-2B76-49E3-BCEC-79E12D789A48}"/>
              </a:ext>
            </a:extLst>
          </p:cNvPr>
          <p:cNvSpPr/>
          <p:nvPr/>
        </p:nvSpPr>
        <p:spPr>
          <a:xfrm>
            <a:off x="969972" y="3382643"/>
            <a:ext cx="2399410" cy="1848704"/>
          </a:xfrm>
          <a:prstGeom prst="wedgeRoundRectCallout">
            <a:avLst>
              <a:gd name="adj1" fmla="val -7152"/>
              <a:gd name="adj2" fmla="val -72203"/>
              <a:gd name="adj3" fmla="val 16667"/>
            </a:avLst>
          </a:prstGeom>
          <a:solidFill>
            <a:schemeClr val="bg1"/>
          </a:solidFill>
          <a:ln w="28575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With a sprinkle of some magic elf dust, the polar bear can shrink to the size of a crayon.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A7AAE7-BF2F-44D8-AB8E-4EA75549CAEF}"/>
              </a:ext>
            </a:extLst>
          </p:cNvPr>
          <p:cNvGrpSpPr/>
          <p:nvPr/>
        </p:nvGrpSpPr>
        <p:grpSpPr>
          <a:xfrm>
            <a:off x="3929787" y="2527711"/>
            <a:ext cx="3765471" cy="2676381"/>
            <a:chOff x="4004583" y="1821196"/>
            <a:chExt cx="3765471" cy="267638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2AA13A-AAD5-4B75-813B-F68549276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4583" y="3079179"/>
              <a:ext cx="818521" cy="69964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FDDEDAE-49E8-41CF-9CE3-0F149F9CB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7118" y="1821196"/>
              <a:ext cx="818521" cy="69964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271A733-87AC-4696-A3CD-A1AA2FF50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3849" y="2831433"/>
              <a:ext cx="818521" cy="69964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4F5EAF4-CE83-4F17-8129-D13CECD60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7084" y="3797936"/>
              <a:ext cx="818521" cy="69964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EC1BF43-C950-4463-B3B9-22206DF94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1533" y="2003783"/>
              <a:ext cx="818521" cy="699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598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597457" y="2914189"/>
            <a:ext cx="3927233" cy="99430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89E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472" y="821765"/>
            <a:ext cx="1588513" cy="1570890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875" y="4224778"/>
            <a:ext cx="1585618" cy="1570890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466" y="1651640"/>
            <a:ext cx="1558704" cy="157089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558" y="3672370"/>
            <a:ext cx="1593243" cy="1570891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493" y="1546765"/>
            <a:ext cx="1550189" cy="1570890"/>
          </a:xfrm>
          <a:prstGeom prst="rect">
            <a:avLst/>
          </a:prstGeom>
        </p:spPr>
      </p:pic>
      <p:pic>
        <p:nvPicPr>
          <p:cNvPr id="20" name="Picture 19">
            <a:hlinkClick r:id="rId12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104" y="3702377"/>
            <a:ext cx="1604660" cy="1570890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5400000">
            <a:off x="6289596" y="3206903"/>
            <a:ext cx="50205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83747817-874A-48A4-8560-84915A855C47}"/>
              </a:ext>
            </a:extLst>
          </p:cNvPr>
          <p:cNvSpPr/>
          <p:nvPr/>
        </p:nvSpPr>
        <p:spPr>
          <a:xfrm rot="9100808">
            <a:off x="5424804" y="4840679"/>
            <a:ext cx="479732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1E13F984-6125-409D-B431-BF6E8E116D72}"/>
              </a:ext>
            </a:extLst>
          </p:cNvPr>
          <p:cNvSpPr/>
          <p:nvPr/>
        </p:nvSpPr>
        <p:spPr>
          <a:xfrm rot="12770613">
            <a:off x="3309910" y="5001499"/>
            <a:ext cx="508253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A90EFF2-E34F-46D2-BD46-5C16A1A81A70}"/>
              </a:ext>
            </a:extLst>
          </p:cNvPr>
          <p:cNvSpPr/>
          <p:nvPr/>
        </p:nvSpPr>
        <p:spPr>
          <a:xfrm rot="16200000">
            <a:off x="2505396" y="3249701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F642DCC-24CF-404E-BC11-A63C2215020B}"/>
              </a:ext>
            </a:extLst>
          </p:cNvPr>
          <p:cNvSpPr/>
          <p:nvPr/>
        </p:nvSpPr>
        <p:spPr>
          <a:xfrm rot="19600206">
            <a:off x="3370376" y="1877934"/>
            <a:ext cx="514149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16094A9B-C262-4D56-A496-F8CFBC90A268}"/>
              </a:ext>
            </a:extLst>
          </p:cNvPr>
          <p:cNvSpPr/>
          <p:nvPr/>
        </p:nvSpPr>
        <p:spPr>
          <a:xfrm rot="1887847">
            <a:off x="5330309" y="1710058"/>
            <a:ext cx="451234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878DE4-D490-42D8-A873-1B4690FF0308}"/>
              </a:ext>
            </a:extLst>
          </p:cNvPr>
          <p:cNvSpPr/>
          <p:nvPr/>
        </p:nvSpPr>
        <p:spPr>
          <a:xfrm rot="5400000">
            <a:off x="2166307" y="3249702"/>
            <a:ext cx="454665" cy="339089"/>
          </a:xfrm>
          <a:prstGeom prst="rightArrow">
            <a:avLst/>
          </a:prstGeom>
          <a:solidFill>
            <a:srgbClr val="00689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8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9523" y="757297"/>
            <a:ext cx="7229646" cy="732848"/>
          </a:xfrm>
          <a:prstGeom prst="rect">
            <a:avLst/>
          </a:prstGeom>
          <a:solidFill>
            <a:srgbClr val="624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5354" y="966326"/>
            <a:ext cx="695376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Let’s think about how boats move in water.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38" y="487838"/>
            <a:ext cx="1216957" cy="1233208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  <a:extLst>
              <a:ext uri="{FF2B5EF4-FFF2-40B4-BE49-F238E27FC236}">
                <a16:creationId xmlns:a16="http://schemas.microsoft.com/office/drawing/2014/main" id="{B34558E8-E9F0-4F46-AB74-7F11283A78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930" y="3794708"/>
            <a:ext cx="1216957" cy="1203881"/>
          </a:xfrm>
          <a:prstGeom prst="rect">
            <a:avLst/>
          </a:prstGeom>
        </p:spPr>
      </p:pic>
      <p:sp>
        <p:nvSpPr>
          <p:cNvPr id="8" name="Rectangle 7">
            <a:hlinkClick r:id="rId5" action="ppaction://hlinkfile"/>
            <a:extLst>
              <a:ext uri="{FF2B5EF4-FFF2-40B4-BE49-F238E27FC236}">
                <a16:creationId xmlns:a16="http://schemas.microsoft.com/office/drawing/2014/main" id="{3DF7308B-37E7-4A5F-AC09-41A4DB28819A}"/>
              </a:ext>
            </a:extLst>
          </p:cNvPr>
          <p:cNvSpPr/>
          <p:nvPr/>
        </p:nvSpPr>
        <p:spPr>
          <a:xfrm>
            <a:off x="5570624" y="1643435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Click to Take a Look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5BAA73-9602-4B30-8CCA-36AA8BF82190}"/>
              </a:ext>
            </a:extLst>
          </p:cNvPr>
          <p:cNvSpPr txBox="1"/>
          <p:nvPr/>
        </p:nvSpPr>
        <p:spPr>
          <a:xfrm>
            <a:off x="756716" y="1886588"/>
            <a:ext cx="3788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 on the Chief Elf to find out about boats and on ‘Discover It’ to make a simple model boat.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2AE4A1-EC96-4B62-B240-E7F14323261F}"/>
              </a:ext>
            </a:extLst>
          </p:cNvPr>
          <p:cNvGrpSpPr/>
          <p:nvPr/>
        </p:nvGrpSpPr>
        <p:grpSpPr>
          <a:xfrm>
            <a:off x="755650" y="3336557"/>
            <a:ext cx="1930761" cy="1864918"/>
            <a:chOff x="654942" y="3094928"/>
            <a:chExt cx="1930761" cy="186491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6F35DD-526B-4ABD-8D50-73F4A0D7075D}"/>
                </a:ext>
              </a:extLst>
            </p:cNvPr>
            <p:cNvSpPr txBox="1"/>
            <p:nvPr/>
          </p:nvSpPr>
          <p:spPr>
            <a:xfrm rot="14994268">
              <a:off x="687864" y="3062006"/>
              <a:ext cx="1864918" cy="1930761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16235722"/>
                </a:avLst>
              </a:prstTxWarp>
              <a:spAutoFit/>
            </a:bodyPr>
            <a:lstStyle/>
            <a:p>
              <a:r>
                <a:rPr lang="en-GB" sz="1400" b="1" dirty="0">
                  <a:solidFill>
                    <a:srgbClr val="62469C"/>
                  </a:solidFill>
                </a:rPr>
                <a:t>Keep Calm and Ask an Expert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DCFECF6-B5A9-40C8-957F-C6AB1A35E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0973" t="-5745" r="-6071"/>
            <a:stretch/>
          </p:blipFill>
          <p:spPr>
            <a:xfrm>
              <a:off x="814232" y="3234180"/>
              <a:ext cx="1573631" cy="153016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2469C"/>
              </a:solidFill>
            </a:ln>
          </p:spPr>
        </p:pic>
      </p:grpSp>
      <p:pic>
        <p:nvPicPr>
          <p:cNvPr id="10" name="Picture 9">
            <a:hlinkClick r:id="rId5" action="ppaction://hlinkfile"/>
            <a:extLst>
              <a:ext uri="{FF2B5EF4-FFF2-40B4-BE49-F238E27FC236}">
                <a16:creationId xmlns:a16="http://schemas.microsoft.com/office/drawing/2014/main" id="{B45905F6-DCEA-4AE7-A377-D53268E52E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590" y="2259942"/>
            <a:ext cx="3653059" cy="25825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hlinkClick r:id="rId5" action="ppaction://hlinkfile"/>
            <a:extLst>
              <a:ext uri="{FF2B5EF4-FFF2-40B4-BE49-F238E27FC236}">
                <a16:creationId xmlns:a16="http://schemas.microsoft.com/office/drawing/2014/main" id="{11714C03-6962-4616-AAB4-E021EBFB101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590" y="2998606"/>
            <a:ext cx="3653059" cy="25825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53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0CCF374-F295-44F8-88B9-BF2001DA25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1122863"/>
            <a:ext cx="7632700" cy="4977839"/>
          </a:xfrm>
          <a:prstGeom prst="roundRect">
            <a:avLst>
              <a:gd name="adj" fmla="val 3532"/>
            </a:avLst>
          </a:prstGeom>
        </p:spPr>
      </p:pic>
      <p:sp>
        <p:nvSpPr>
          <p:cNvPr id="3" name="Rectangle 2"/>
          <p:cNvSpPr/>
          <p:nvPr/>
        </p:nvSpPr>
        <p:spPr>
          <a:xfrm>
            <a:off x="1459523" y="757297"/>
            <a:ext cx="7229646" cy="732848"/>
          </a:xfrm>
          <a:prstGeom prst="rect">
            <a:avLst/>
          </a:prstGeom>
          <a:solidFill>
            <a:srgbClr val="624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5354" y="966326"/>
            <a:ext cx="695376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Keep Calm and Ask the Chief Elf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38" y="487838"/>
            <a:ext cx="1216957" cy="12332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CE10EF-A349-45FF-8637-BFB354AE14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973" t="-5745" r="-6071"/>
          <a:stretch/>
        </p:blipFill>
        <p:spPr>
          <a:xfrm>
            <a:off x="6595214" y="896928"/>
            <a:ext cx="1573631" cy="1530168"/>
          </a:xfrm>
          <a:prstGeom prst="ellipse">
            <a:avLst/>
          </a:prstGeom>
          <a:solidFill>
            <a:schemeClr val="bg1"/>
          </a:solidFill>
          <a:ln w="28575">
            <a:solidFill>
              <a:srgbClr val="62469C"/>
            </a:solidFill>
          </a:ln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94BAA8F-6B8A-4DC3-ADCD-14BB94C4C7F9}"/>
              </a:ext>
            </a:extLst>
          </p:cNvPr>
          <p:cNvSpPr/>
          <p:nvPr/>
        </p:nvSpPr>
        <p:spPr>
          <a:xfrm>
            <a:off x="2500760" y="1788286"/>
            <a:ext cx="3453493" cy="553352"/>
          </a:xfrm>
          <a:prstGeom prst="wedgeRoundRectCallout">
            <a:avLst>
              <a:gd name="adj1" fmla="val 78863"/>
              <a:gd name="adj2" fmla="val -24670"/>
              <a:gd name="adj3" fmla="val 16667"/>
            </a:avLst>
          </a:prstGeom>
          <a:solidFill>
            <a:schemeClr val="bg1"/>
          </a:solidFill>
          <a:ln w="28575">
            <a:solidFill>
              <a:srgbClr val="62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How do boats move in water?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711FBA-0F67-451D-8557-5B9E2B3B58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89737" y="2755755"/>
            <a:ext cx="3303085" cy="2250572"/>
          </a:xfrm>
          <a:prstGeom prst="round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DF0D43-E2A4-4C14-81B6-6F542CA51B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652" y="2754086"/>
            <a:ext cx="5036482" cy="1754646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ADCE08C3-BE7B-44AA-BEFB-C773FD37CB53}"/>
              </a:ext>
            </a:extLst>
          </p:cNvPr>
          <p:cNvSpPr/>
          <p:nvPr/>
        </p:nvSpPr>
        <p:spPr>
          <a:xfrm>
            <a:off x="2500760" y="1707734"/>
            <a:ext cx="3453493" cy="893952"/>
          </a:xfrm>
          <a:prstGeom prst="wedgeRoundRectCallout">
            <a:avLst>
              <a:gd name="adj1" fmla="val 78863"/>
              <a:gd name="adj2" fmla="val -24670"/>
              <a:gd name="adj3" fmla="val 16667"/>
            </a:avLst>
          </a:prstGeom>
          <a:solidFill>
            <a:schemeClr val="bg1"/>
          </a:solidFill>
          <a:ln w="28575">
            <a:solidFill>
              <a:srgbClr val="62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 rowing boat uses oars to paddle through the water.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47A56E42-08C9-4994-9FC0-18C501243F46}"/>
              </a:ext>
            </a:extLst>
          </p:cNvPr>
          <p:cNvSpPr/>
          <p:nvPr/>
        </p:nvSpPr>
        <p:spPr>
          <a:xfrm>
            <a:off x="2061029" y="1860134"/>
            <a:ext cx="4045625" cy="893952"/>
          </a:xfrm>
          <a:prstGeom prst="wedgeRoundRectCallout">
            <a:avLst>
              <a:gd name="adj1" fmla="val 72286"/>
              <a:gd name="adj2" fmla="val -40906"/>
              <a:gd name="adj3" fmla="val 16667"/>
            </a:avLst>
          </a:prstGeom>
          <a:solidFill>
            <a:schemeClr val="bg1"/>
          </a:solidFill>
          <a:ln w="28575">
            <a:solidFill>
              <a:srgbClr val="62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 speedboat is powered by an engine to make it travel quickly in water. 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2F3172D6-759E-40CF-B361-749F5E14C5F8}"/>
              </a:ext>
            </a:extLst>
          </p:cNvPr>
          <p:cNvSpPr/>
          <p:nvPr/>
        </p:nvSpPr>
        <p:spPr>
          <a:xfrm>
            <a:off x="1877963" y="1784721"/>
            <a:ext cx="4333492" cy="893952"/>
          </a:xfrm>
          <a:prstGeom prst="wedgeRoundRectCallout">
            <a:avLst>
              <a:gd name="adj1" fmla="val 71393"/>
              <a:gd name="adj2" fmla="val -28458"/>
              <a:gd name="adj3" fmla="val 16667"/>
            </a:avLst>
          </a:prstGeom>
          <a:solidFill>
            <a:schemeClr val="bg1"/>
          </a:solidFill>
          <a:ln w="28575">
            <a:solidFill>
              <a:srgbClr val="6246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The wind catches in the sail of a sailing boat to push it along the water.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19A554-1FB0-4832-A237-B586631A60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49888" y="1707734"/>
            <a:ext cx="3703469" cy="411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1.37899 0.46181 " pathEditMode="relative" rAng="0" ptsTypes="AA">
                                      <p:cBhvr>
                                        <p:cTn id="37" dur="8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941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1.57275 0.00879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46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1.44237 -4.07407E-6 " pathEditMode="relative" rAng="0" ptsTypes="AA">
                                      <p:cBhvr>
                                        <p:cTn id="55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 animBg="1"/>
      <p:bldP spid="13" grpId="1" animBg="1"/>
      <p:bldP spid="27" grpId="0" animBg="1"/>
      <p:bldP spid="27" grpId="1" animBg="1"/>
      <p:bldP spid="28" grpId="0" animBg="1"/>
      <p:bldP spid="28" grpId="1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1466</TotalTime>
  <Words>665</Words>
  <Application>Microsoft Office PowerPoint</Application>
  <PresentationFormat>On-screen Show (4:3)</PresentationFormat>
  <Paragraphs>94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Twinkl</vt:lpstr>
      <vt:lpstr>Arial</vt:lpstr>
      <vt:lpstr>Calibri</vt:lpstr>
      <vt:lpstr>Office Theme</vt:lpstr>
      <vt:lpstr>PowerPoint Presentation</vt:lpstr>
      <vt:lpstr>Your Big Bang Question</vt:lpstr>
      <vt:lpstr>PowerPoint Presentation</vt:lpstr>
      <vt:lpstr>The STEAM Design Cycle</vt:lpstr>
      <vt:lpstr>PowerPoint Presentation</vt:lpstr>
      <vt:lpstr>PowerPoint Presentation</vt:lpstr>
      <vt:lpstr>The STEAM Design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STEAM Design Cycle</vt:lpstr>
      <vt:lpstr>PowerPoint Presentation</vt:lpstr>
      <vt:lpstr>The STEAM Design Cycle</vt:lpstr>
      <vt:lpstr>PowerPoint Presentation</vt:lpstr>
      <vt:lpstr>The STEAM Design Cycle</vt:lpstr>
      <vt:lpstr>PowerPoint Presentation</vt:lpstr>
      <vt:lpstr>The STEAM Design Cycle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Laura Buckland</cp:lastModifiedBy>
  <cp:revision>110</cp:revision>
  <dcterms:created xsi:type="dcterms:W3CDTF">2020-10-13T15:58:53Z</dcterms:created>
  <dcterms:modified xsi:type="dcterms:W3CDTF">2020-11-13T12:45:30Z</dcterms:modified>
</cp:coreProperties>
</file>