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4" r:id="rId3"/>
    <p:sldId id="277" r:id="rId4"/>
    <p:sldId id="275" r:id="rId5"/>
    <p:sldId id="276" r:id="rId6"/>
    <p:sldId id="287" r:id="rId7"/>
    <p:sldId id="279" r:id="rId8"/>
    <p:sldId id="288" r:id="rId9"/>
    <p:sldId id="280" r:id="rId10"/>
    <p:sldId id="289" r:id="rId11"/>
    <p:sldId id="281" r:id="rId12"/>
    <p:sldId id="290" r:id="rId13"/>
    <p:sldId id="282" r:id="rId14"/>
    <p:sldId id="286" r:id="rId15"/>
    <p:sldId id="291" r:id="rId16"/>
    <p:sldId id="283" r:id="rId17"/>
    <p:sldId id="292" r:id="rId18"/>
    <p:sldId id="284" r:id="rId19"/>
    <p:sldId id="293" r:id="rId20"/>
    <p:sldId id="285" r:id="rId21"/>
    <p:sldId id="267" r:id="rId22"/>
  </p:sldIdLst>
  <p:sldSz cx="9144000" cy="6858000" type="screen4x3"/>
  <p:notesSz cx="6858000" cy="9144000"/>
  <p:embeddedFontLst>
    <p:embeddedFont>
      <p:font typeface="Twinkl" pitchFamily="2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469C"/>
    <a:srgbClr val="00649C"/>
    <a:srgbClr val="00689E"/>
    <a:srgbClr val="F78629"/>
    <a:srgbClr val="009F90"/>
    <a:srgbClr val="25BDBE"/>
    <a:srgbClr val="7FC34A"/>
    <a:srgbClr val="9DA8AD"/>
    <a:srgbClr val="313844"/>
    <a:srgbClr val="E5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2" autoAdjust="0"/>
    <p:restoredTop sz="94660"/>
  </p:normalViewPr>
  <p:slideViewPr>
    <p:cSldViewPr snapToGrid="0" showGuides="1">
      <p:cViewPr varScale="1">
        <p:scale>
          <a:sx n="161" d="100"/>
          <a:sy n="161" d="100"/>
        </p:scale>
        <p:origin x="1661" y="101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/whole-school-steam-themes-scotland-cfe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curriculum-for-excellence/whole-school-steam-themes-scotland-cf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380565" y="179646"/>
            <a:ext cx="993404" cy="6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82C15E5-1EF2-4A6F-8BA0-3332A1DBD4BE}"/>
              </a:ext>
            </a:extLst>
          </p:cNvPr>
          <p:cNvSpPr/>
          <p:nvPr userDrawn="1"/>
        </p:nvSpPr>
        <p:spPr>
          <a:xfrm>
            <a:off x="7047472" y="123582"/>
            <a:ext cx="1978082" cy="7955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F9E671D-7CE3-4A5B-95F7-73F065D11AD2}"/>
              </a:ext>
            </a:extLst>
          </p:cNvPr>
          <p:cNvSpPr/>
          <p:nvPr userDrawn="1"/>
        </p:nvSpPr>
        <p:spPr>
          <a:xfrm>
            <a:off x="380565" y="179646"/>
            <a:ext cx="993404" cy="625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20.xml"/><Relationship Id="rId17" Type="http://schemas.openxmlformats.org/officeDocument/2006/relationships/image" Target="../media/image15.png"/><Relationship Id="rId2" Type="http://schemas.openxmlformats.org/officeDocument/2006/relationships/slide" Target="slide5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image" Target="../media/image11.png"/><Relationship Id="rId14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20.xml"/><Relationship Id="rId17" Type="http://schemas.openxmlformats.org/officeDocument/2006/relationships/image" Target="../media/image15.png"/><Relationship Id="rId2" Type="http://schemas.openxmlformats.org/officeDocument/2006/relationships/slide" Target="slide5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image" Target="../media/image11.png"/><Relationship Id="rId1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20.xml"/><Relationship Id="rId17" Type="http://schemas.openxmlformats.org/officeDocument/2006/relationships/image" Target="../media/image15.png"/><Relationship Id="rId2" Type="http://schemas.openxmlformats.org/officeDocument/2006/relationships/slide" Target="slide5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image" Target="../media/image11.png"/><Relationship Id="rId1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20.xml"/><Relationship Id="rId17" Type="http://schemas.openxmlformats.org/officeDocument/2006/relationships/image" Target="../media/image15.png"/><Relationship Id="rId2" Type="http://schemas.openxmlformats.org/officeDocument/2006/relationships/slide" Target="slide5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image" Target="../media/image11.png"/><Relationship Id="rId1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20.xml"/><Relationship Id="rId17" Type="http://schemas.openxmlformats.org/officeDocument/2006/relationships/image" Target="../media/image15.png"/><Relationship Id="rId2" Type="http://schemas.openxmlformats.org/officeDocument/2006/relationships/slide" Target="slide5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image" Target="../media/image11.png"/><Relationship Id="rId1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rimary%207%20The%20Nuts%20and%20Bolts%20of%20It%20Adult%20Information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20.xml"/><Relationship Id="rId17" Type="http://schemas.openxmlformats.org/officeDocument/2006/relationships/image" Target="../media/image15.png"/><Relationship Id="rId2" Type="http://schemas.openxmlformats.org/officeDocument/2006/relationships/slide" Target="slide5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image" Target="../media/image11.png"/><Relationship Id="rId1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20.xml"/><Relationship Id="rId17" Type="http://schemas.openxmlformats.org/officeDocument/2006/relationships/image" Target="../media/image15.png"/><Relationship Id="rId2" Type="http://schemas.openxmlformats.org/officeDocument/2006/relationships/slide" Target="slide5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image" Target="../media/image11.png"/><Relationship Id="rId14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hyperlink" Target="Primary%207%20Discover%20It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hyperlink" Target="Primary%207%20The%20Nuts%20and%20Bolts%20of%20It%20Adult%20Information.pdf" TargetMode="External"/><Relationship Id="rId4" Type="http://schemas.openxmlformats.org/officeDocument/2006/relationships/hyperlink" Target="Primary%207%20Keep%20Calm%20and%20Ask%20Expert%20Fact%20File.pdf" TargetMode="Externa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20.xml"/><Relationship Id="rId17" Type="http://schemas.openxmlformats.org/officeDocument/2006/relationships/image" Target="../media/image15.png"/><Relationship Id="rId2" Type="http://schemas.openxmlformats.org/officeDocument/2006/relationships/slide" Target="slide5.xml"/><Relationship Id="rId16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6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image" Target="../media/image11.png"/><Relationship Id="rId1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829262" y="2882109"/>
            <a:ext cx="3485476" cy="1291738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49C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772" y="782446"/>
            <a:ext cx="1409828" cy="139418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17" y="4277615"/>
            <a:ext cx="1407258" cy="139418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45" y="4387870"/>
            <a:ext cx="1383372" cy="1394187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046" y="2928413"/>
            <a:ext cx="1414026" cy="1394188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940" y="1292824"/>
            <a:ext cx="1375815" cy="1394187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83764A1F-8AB5-43CB-8F27-9C28DBB052A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463" y="1382496"/>
            <a:ext cx="1397440" cy="1394188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id="{46A5F0CD-3B3B-4D1C-BB5F-F74FDB447E5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729" y="2882109"/>
            <a:ext cx="1409472" cy="1394188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242" y="4681367"/>
            <a:ext cx="1424158" cy="1394187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BC2FF6-4A74-4DAE-A9A9-E604D4BD23F9}"/>
              </a:ext>
            </a:extLst>
          </p:cNvPr>
          <p:cNvSpPr/>
          <p:nvPr/>
        </p:nvSpPr>
        <p:spPr>
          <a:xfrm rot="882059">
            <a:off x="5181974" y="1514568"/>
            <a:ext cx="350990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3237277">
            <a:off x="6434404" y="2596435"/>
            <a:ext cx="34925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CE927FE-070C-424E-8B6E-571611ED0358}"/>
              </a:ext>
            </a:extLst>
          </p:cNvPr>
          <p:cNvSpPr/>
          <p:nvPr/>
        </p:nvSpPr>
        <p:spPr>
          <a:xfrm rot="6991318">
            <a:off x="6441457" y="4243762"/>
            <a:ext cx="321651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CA37E50-5D1E-4FF4-933C-0727330684CE}"/>
              </a:ext>
            </a:extLst>
          </p:cNvPr>
          <p:cNvSpPr/>
          <p:nvPr/>
        </p:nvSpPr>
        <p:spPr>
          <a:xfrm rot="11119527">
            <a:off x="3387130" y="5264594"/>
            <a:ext cx="36601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09103EE-489F-49E8-A9FE-D9D60C2C3E04}"/>
              </a:ext>
            </a:extLst>
          </p:cNvPr>
          <p:cNvSpPr/>
          <p:nvPr/>
        </p:nvSpPr>
        <p:spPr>
          <a:xfrm rot="10088289">
            <a:off x="5229510" y="5208462"/>
            <a:ext cx="37653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725CAED-E46A-4406-A25B-6E0DAD3DC815}"/>
              </a:ext>
            </a:extLst>
          </p:cNvPr>
          <p:cNvSpPr/>
          <p:nvPr/>
        </p:nvSpPr>
        <p:spPr>
          <a:xfrm rot="15058387">
            <a:off x="2349052" y="4181611"/>
            <a:ext cx="26479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95F9D5A-1CA6-4D60-93AA-5768BEE151BA}"/>
              </a:ext>
            </a:extLst>
          </p:cNvPr>
          <p:cNvSpPr/>
          <p:nvPr/>
        </p:nvSpPr>
        <p:spPr>
          <a:xfrm rot="18181831">
            <a:off x="2357039" y="2731569"/>
            <a:ext cx="435568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EA6AAA68-C979-44A9-9B66-835B680E00D2}"/>
              </a:ext>
            </a:extLst>
          </p:cNvPr>
          <p:cNvSpPr/>
          <p:nvPr/>
        </p:nvSpPr>
        <p:spPr>
          <a:xfrm rot="20194103">
            <a:off x="3562355" y="1632336"/>
            <a:ext cx="407932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8259F61-C709-4F88-8959-19A2267A51BF}"/>
              </a:ext>
            </a:extLst>
          </p:cNvPr>
          <p:cNvSpPr/>
          <p:nvPr/>
        </p:nvSpPr>
        <p:spPr>
          <a:xfrm rot="179767">
            <a:off x="3315502" y="5540110"/>
            <a:ext cx="653577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E78E640-2DDC-48E3-9EF3-727FD992B0CB}"/>
              </a:ext>
            </a:extLst>
          </p:cNvPr>
          <p:cNvSpPr/>
          <p:nvPr/>
        </p:nvSpPr>
        <p:spPr>
          <a:xfrm>
            <a:off x="2109089" y="4572396"/>
            <a:ext cx="4405920" cy="1049106"/>
          </a:xfrm>
          <a:prstGeom prst="rect">
            <a:avLst/>
          </a:prstGeom>
          <a:solidFill>
            <a:srgbClr val="F68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4000" tIns="108000" rIns="108000" bIns="108000" rtlCol="0" anchor="ctr">
            <a:spAutoFit/>
          </a:bodyPr>
          <a:lstStyle/>
          <a:p>
            <a:pPr algn="ctr"/>
            <a:r>
              <a:rPr lang="en-GB" dirty="0"/>
              <a:t>‘Elf’ and safety is very important, so you must not shoot your contraption without official testing.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9522" y="757297"/>
            <a:ext cx="7229647" cy="732848"/>
          </a:xfrm>
          <a:prstGeom prst="rect">
            <a:avLst/>
          </a:prstGeom>
          <a:solidFill>
            <a:srgbClr val="F68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6386" y="985221"/>
            <a:ext cx="47086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Follow your plan to build your solution.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50" y="504501"/>
            <a:ext cx="1211131" cy="1199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C35046-4037-4817-8CD1-91C3B52BA1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647" y="1603912"/>
            <a:ext cx="3044706" cy="30988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91505C-62A1-4F70-9B6E-BB59ED0396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940" y="4014613"/>
            <a:ext cx="1853944" cy="17765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2090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829262" y="2882109"/>
            <a:ext cx="3485476" cy="1291738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49C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772" y="782446"/>
            <a:ext cx="1409828" cy="139418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17" y="4277615"/>
            <a:ext cx="1407258" cy="139418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45" y="4387870"/>
            <a:ext cx="1383372" cy="1394187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046" y="2928413"/>
            <a:ext cx="1414026" cy="1394188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940" y="1292824"/>
            <a:ext cx="1375815" cy="1394187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83764A1F-8AB5-43CB-8F27-9C28DBB052A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463" y="1382496"/>
            <a:ext cx="1397440" cy="1394188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id="{46A5F0CD-3B3B-4D1C-BB5F-F74FDB447E5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729" y="2882109"/>
            <a:ext cx="1409472" cy="1394188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242" y="4681367"/>
            <a:ext cx="1424158" cy="1394187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BC2FF6-4A74-4DAE-A9A9-E604D4BD23F9}"/>
              </a:ext>
            </a:extLst>
          </p:cNvPr>
          <p:cNvSpPr/>
          <p:nvPr/>
        </p:nvSpPr>
        <p:spPr>
          <a:xfrm rot="882059">
            <a:off x="5181974" y="1514568"/>
            <a:ext cx="350990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3237277">
            <a:off x="6434404" y="2596435"/>
            <a:ext cx="34925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CE927FE-070C-424E-8B6E-571611ED0358}"/>
              </a:ext>
            </a:extLst>
          </p:cNvPr>
          <p:cNvSpPr/>
          <p:nvPr/>
        </p:nvSpPr>
        <p:spPr>
          <a:xfrm rot="6991318">
            <a:off x="6441457" y="4243762"/>
            <a:ext cx="321651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CA37E50-5D1E-4FF4-933C-0727330684CE}"/>
              </a:ext>
            </a:extLst>
          </p:cNvPr>
          <p:cNvSpPr/>
          <p:nvPr/>
        </p:nvSpPr>
        <p:spPr>
          <a:xfrm rot="11119527">
            <a:off x="3387130" y="5264594"/>
            <a:ext cx="36601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09103EE-489F-49E8-A9FE-D9D60C2C3E04}"/>
              </a:ext>
            </a:extLst>
          </p:cNvPr>
          <p:cNvSpPr/>
          <p:nvPr/>
        </p:nvSpPr>
        <p:spPr>
          <a:xfrm rot="10088289">
            <a:off x="5229510" y="5208462"/>
            <a:ext cx="37653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725CAED-E46A-4406-A25B-6E0DAD3DC815}"/>
              </a:ext>
            </a:extLst>
          </p:cNvPr>
          <p:cNvSpPr/>
          <p:nvPr/>
        </p:nvSpPr>
        <p:spPr>
          <a:xfrm rot="15058387">
            <a:off x="2349052" y="4181611"/>
            <a:ext cx="26479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95F9D5A-1CA6-4D60-93AA-5768BEE151BA}"/>
              </a:ext>
            </a:extLst>
          </p:cNvPr>
          <p:cNvSpPr/>
          <p:nvPr/>
        </p:nvSpPr>
        <p:spPr>
          <a:xfrm rot="18181831">
            <a:off x="2357039" y="2731569"/>
            <a:ext cx="435568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EA6AAA68-C979-44A9-9B66-835B680E00D2}"/>
              </a:ext>
            </a:extLst>
          </p:cNvPr>
          <p:cNvSpPr/>
          <p:nvPr/>
        </p:nvSpPr>
        <p:spPr>
          <a:xfrm rot="20194103">
            <a:off x="3562355" y="1632336"/>
            <a:ext cx="407932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8259F61-C709-4F88-8959-19A2267A51BF}"/>
              </a:ext>
            </a:extLst>
          </p:cNvPr>
          <p:cNvSpPr/>
          <p:nvPr/>
        </p:nvSpPr>
        <p:spPr>
          <a:xfrm rot="179767">
            <a:off x="3315502" y="5540110"/>
            <a:ext cx="653577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4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2" y="757297"/>
            <a:ext cx="7239123" cy="732848"/>
          </a:xfrm>
          <a:prstGeom prst="rect">
            <a:avLst/>
          </a:prstGeom>
          <a:solidFill>
            <a:srgbClr val="E4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787434" y="827443"/>
            <a:ext cx="701544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Try it out. </a:t>
            </a:r>
          </a:p>
          <a:p>
            <a:r>
              <a:rPr lang="en-GB" b="1" dirty="0">
                <a:solidFill>
                  <a:schemeClr val="bg1"/>
                </a:solidFill>
              </a:rPr>
              <a:t>Does it solve the problem and meet the design criteria?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50" y="511621"/>
            <a:ext cx="1211131" cy="11856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4E0D62-0DD0-4B1E-B5F4-9BF3D74D8B39}"/>
              </a:ext>
            </a:extLst>
          </p:cNvPr>
          <p:cNvSpPr/>
          <p:nvPr/>
        </p:nvSpPr>
        <p:spPr>
          <a:xfrm>
            <a:off x="701198" y="1760618"/>
            <a:ext cx="7687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You’ll need to set up a testing zone that recreates the Annual </a:t>
            </a:r>
            <a:r>
              <a:rPr lang="en-GB" dirty="0" err="1"/>
              <a:t>Twinklelves</a:t>
            </a:r>
            <a:r>
              <a:rPr lang="en-GB" dirty="0"/>
              <a:t> Snowball Contest. To do this you will need the following: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9251E3-8058-4CD5-BA14-E7079F909C90}"/>
              </a:ext>
            </a:extLst>
          </p:cNvPr>
          <p:cNvSpPr/>
          <p:nvPr/>
        </p:nvSpPr>
        <p:spPr>
          <a:xfrm>
            <a:off x="4193767" y="3658724"/>
            <a:ext cx="4194583" cy="2434101"/>
          </a:xfrm>
          <a:prstGeom prst="rect">
            <a:avLst/>
          </a:prstGeom>
          <a:solidFill>
            <a:schemeClr val="bg1"/>
          </a:solidFill>
          <a:ln>
            <a:solidFill>
              <a:srgbClr val="DEB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As a class decide: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how many target holes are needed;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different-sized diameters for each target hole;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points scored for each different size of target hole;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the number of snowballs that will be launched per turn.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88AD4A-CD0F-43C2-A200-97ADF3CEE4AA}"/>
              </a:ext>
            </a:extLst>
          </p:cNvPr>
          <p:cNvSpPr/>
          <p:nvPr/>
        </p:nvSpPr>
        <p:spPr>
          <a:xfrm>
            <a:off x="755650" y="2455879"/>
            <a:ext cx="3304665" cy="495108"/>
          </a:xfrm>
          <a:prstGeom prst="rect">
            <a:avLst/>
          </a:prstGeom>
          <a:solidFill>
            <a:srgbClr val="E4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 large sheet of paper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F3C73B-C606-431B-8FBB-3C33CDF44722}"/>
              </a:ext>
            </a:extLst>
          </p:cNvPr>
          <p:cNvSpPr/>
          <p:nvPr/>
        </p:nvSpPr>
        <p:spPr>
          <a:xfrm>
            <a:off x="4193767" y="2445436"/>
            <a:ext cx="4194585" cy="495108"/>
          </a:xfrm>
          <a:prstGeom prst="rect">
            <a:avLst/>
          </a:prstGeom>
          <a:solidFill>
            <a:srgbClr val="E4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circle drawing compass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733851-3B8F-4C7F-B326-A68340C3F6B6}"/>
              </a:ext>
            </a:extLst>
          </p:cNvPr>
          <p:cNvSpPr/>
          <p:nvPr/>
        </p:nvSpPr>
        <p:spPr>
          <a:xfrm>
            <a:off x="755650" y="5022082"/>
            <a:ext cx="3304665" cy="495108"/>
          </a:xfrm>
          <a:prstGeom prst="rect">
            <a:avLst/>
          </a:prstGeom>
          <a:solidFill>
            <a:srgbClr val="E4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scissors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DF6029-47C2-4C4D-B640-88E19C758A20}"/>
              </a:ext>
            </a:extLst>
          </p:cNvPr>
          <p:cNvSpPr/>
          <p:nvPr/>
        </p:nvSpPr>
        <p:spPr>
          <a:xfrm>
            <a:off x="755650" y="3024951"/>
            <a:ext cx="3304665" cy="495108"/>
          </a:xfrm>
          <a:prstGeom prst="rect">
            <a:avLst/>
          </a:prstGeom>
          <a:solidFill>
            <a:srgbClr val="E4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sticky tape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04E1C4-DA1C-4E88-B105-62036466A3B0}"/>
              </a:ext>
            </a:extLst>
          </p:cNvPr>
          <p:cNvSpPr/>
          <p:nvPr/>
        </p:nvSpPr>
        <p:spPr>
          <a:xfrm>
            <a:off x="755650" y="3594023"/>
            <a:ext cx="3304665" cy="495108"/>
          </a:xfrm>
          <a:prstGeom prst="rect">
            <a:avLst/>
          </a:prstGeom>
          <a:solidFill>
            <a:srgbClr val="E4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desk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D3BEF85-9F91-4281-B5AE-4F7C803BEBA2}"/>
              </a:ext>
            </a:extLst>
          </p:cNvPr>
          <p:cNvSpPr/>
          <p:nvPr/>
        </p:nvSpPr>
        <p:spPr>
          <a:xfrm>
            <a:off x="760387" y="4169553"/>
            <a:ext cx="3304665" cy="772107"/>
          </a:xfrm>
          <a:prstGeom prst="rect">
            <a:avLst/>
          </a:prstGeom>
          <a:solidFill>
            <a:srgbClr val="E4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snowball substitutes </a:t>
            </a:r>
            <a:br>
              <a:rPr lang="en-GB" dirty="0"/>
            </a:br>
            <a:r>
              <a:rPr lang="en-GB" dirty="0"/>
              <a:t>(pom-poms or balls of paper)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A92E94-BB9C-40F2-81A1-209372C70943}"/>
              </a:ext>
            </a:extLst>
          </p:cNvPr>
          <p:cNvSpPr/>
          <p:nvPr/>
        </p:nvSpPr>
        <p:spPr>
          <a:xfrm>
            <a:off x="4189030" y="3024951"/>
            <a:ext cx="4194585" cy="495108"/>
          </a:xfrm>
          <a:prstGeom prst="rect">
            <a:avLst/>
          </a:prstGeom>
          <a:solidFill>
            <a:srgbClr val="E4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a metre stick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D5F9E41-22C4-42CD-8C2F-DE99D3FBD5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97717">
            <a:off x="2308706" y="5112197"/>
            <a:ext cx="1674704" cy="9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7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896150-CC0E-4994-A242-CC469913736C}"/>
              </a:ext>
            </a:extLst>
          </p:cNvPr>
          <p:cNvSpPr/>
          <p:nvPr/>
        </p:nvSpPr>
        <p:spPr>
          <a:xfrm>
            <a:off x="1616906" y="1566950"/>
            <a:ext cx="4802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Draw the circles using these specifications.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2A6800-0617-4D73-865E-F821D39C436A}"/>
              </a:ext>
            </a:extLst>
          </p:cNvPr>
          <p:cNvSpPr/>
          <p:nvPr/>
        </p:nvSpPr>
        <p:spPr>
          <a:xfrm>
            <a:off x="755650" y="1991977"/>
            <a:ext cx="4664420" cy="699404"/>
          </a:xfrm>
          <a:prstGeom prst="rect">
            <a:avLst/>
          </a:prstGeom>
          <a:solidFill>
            <a:schemeClr val="bg1"/>
          </a:solidFill>
          <a:ln>
            <a:solidFill>
              <a:srgbClr val="DEB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Carefully push scissors through the paper in the centre of each circle to cut them out.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F39E0F-AC7F-4663-AEE2-A7EB6A39E26A}"/>
              </a:ext>
            </a:extLst>
          </p:cNvPr>
          <p:cNvSpPr/>
          <p:nvPr/>
        </p:nvSpPr>
        <p:spPr>
          <a:xfrm>
            <a:off x="755650" y="2687270"/>
            <a:ext cx="4664420" cy="976403"/>
          </a:xfrm>
          <a:prstGeom prst="rect">
            <a:avLst/>
          </a:prstGeom>
          <a:solidFill>
            <a:schemeClr val="bg1"/>
          </a:solidFill>
          <a:ln>
            <a:solidFill>
              <a:srgbClr val="DEB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Around each target hole, write the diameter and the points allocated for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 snowball going through it.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36812C-3230-4D86-84E5-2C72C4DA5F09}"/>
              </a:ext>
            </a:extLst>
          </p:cNvPr>
          <p:cNvSpPr/>
          <p:nvPr/>
        </p:nvSpPr>
        <p:spPr>
          <a:xfrm>
            <a:off x="755649" y="3663673"/>
            <a:ext cx="4660771" cy="422405"/>
          </a:xfrm>
          <a:prstGeom prst="rect">
            <a:avLst/>
          </a:prstGeom>
          <a:solidFill>
            <a:schemeClr val="bg1"/>
          </a:solidFill>
          <a:ln>
            <a:solidFill>
              <a:srgbClr val="DEB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Add a festive design.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199DFF-6647-4FB8-924A-A969B5D3A685}"/>
              </a:ext>
            </a:extLst>
          </p:cNvPr>
          <p:cNvSpPr/>
          <p:nvPr/>
        </p:nvSpPr>
        <p:spPr>
          <a:xfrm>
            <a:off x="755649" y="4086078"/>
            <a:ext cx="4660771" cy="699404"/>
          </a:xfrm>
          <a:prstGeom prst="rect">
            <a:avLst/>
          </a:prstGeom>
          <a:solidFill>
            <a:schemeClr val="bg1"/>
          </a:solidFill>
          <a:ln>
            <a:solidFill>
              <a:srgbClr val="DEB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Tape the sheet to the legs at the narrow end of your desk.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1A59C6-CCAA-47D7-AEFB-B1078D95CCF9}"/>
              </a:ext>
            </a:extLst>
          </p:cNvPr>
          <p:cNvSpPr/>
          <p:nvPr/>
        </p:nvSpPr>
        <p:spPr>
          <a:xfrm>
            <a:off x="748219" y="4785482"/>
            <a:ext cx="4664420" cy="976403"/>
          </a:xfrm>
          <a:prstGeom prst="rect">
            <a:avLst/>
          </a:prstGeom>
          <a:solidFill>
            <a:schemeClr val="bg1"/>
          </a:solidFill>
          <a:ln>
            <a:solidFill>
              <a:srgbClr val="DEB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Measure and mark a shooting spot that is 1.5 metres from the sheet for the contraptions to remain in during testing.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8D193E-D994-4F0D-B726-454DA5AA4602}"/>
              </a:ext>
            </a:extLst>
          </p:cNvPr>
          <p:cNvSpPr/>
          <p:nvPr/>
        </p:nvSpPr>
        <p:spPr>
          <a:xfrm>
            <a:off x="755650" y="5757774"/>
            <a:ext cx="4657584" cy="422405"/>
          </a:xfrm>
          <a:prstGeom prst="rect">
            <a:avLst/>
          </a:prstGeom>
          <a:solidFill>
            <a:schemeClr val="bg1"/>
          </a:solidFill>
          <a:ln>
            <a:solidFill>
              <a:srgbClr val="DEBA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Now, test your design!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1D1822-48F4-4405-B0E0-655F057479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046" y="2241133"/>
            <a:ext cx="3198919" cy="237573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7EFA84A-DC8A-4A4E-8345-540893504E84}"/>
              </a:ext>
            </a:extLst>
          </p:cNvPr>
          <p:cNvSpPr/>
          <p:nvPr/>
        </p:nvSpPr>
        <p:spPr>
          <a:xfrm>
            <a:off x="1459522" y="757297"/>
            <a:ext cx="7234385" cy="732848"/>
          </a:xfrm>
          <a:prstGeom prst="rect">
            <a:avLst/>
          </a:prstGeom>
          <a:solidFill>
            <a:srgbClr val="E4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375069-9584-4854-B859-C2201009277C}"/>
              </a:ext>
            </a:extLst>
          </p:cNvPr>
          <p:cNvSpPr/>
          <p:nvPr/>
        </p:nvSpPr>
        <p:spPr>
          <a:xfrm>
            <a:off x="1787434" y="827443"/>
            <a:ext cx="701544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Try it out. </a:t>
            </a:r>
          </a:p>
          <a:p>
            <a:r>
              <a:rPr lang="en-GB" b="1" dirty="0">
                <a:solidFill>
                  <a:schemeClr val="bg1"/>
                </a:solidFill>
              </a:rPr>
              <a:t>Does it solve the problem and meet the design criteria?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53E2A4-9904-4731-A1FF-F40211EFB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50" y="511621"/>
            <a:ext cx="1211130" cy="118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2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829262" y="2882109"/>
            <a:ext cx="3485476" cy="1291738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49C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772" y="782446"/>
            <a:ext cx="1409828" cy="139418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17" y="4277615"/>
            <a:ext cx="1407258" cy="139418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45" y="4387870"/>
            <a:ext cx="1383372" cy="1394187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046" y="2928413"/>
            <a:ext cx="1414026" cy="1394188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940" y="1292824"/>
            <a:ext cx="1375815" cy="1394187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83764A1F-8AB5-43CB-8F27-9C28DBB052A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463" y="1382496"/>
            <a:ext cx="1397440" cy="1394188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id="{46A5F0CD-3B3B-4D1C-BB5F-F74FDB447E5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729" y="2882109"/>
            <a:ext cx="1409472" cy="1394188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242" y="4681367"/>
            <a:ext cx="1424158" cy="1394187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BC2FF6-4A74-4DAE-A9A9-E604D4BD23F9}"/>
              </a:ext>
            </a:extLst>
          </p:cNvPr>
          <p:cNvSpPr/>
          <p:nvPr/>
        </p:nvSpPr>
        <p:spPr>
          <a:xfrm rot="882059">
            <a:off x="5181974" y="1514568"/>
            <a:ext cx="350990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3237277">
            <a:off x="6434404" y="2596435"/>
            <a:ext cx="34925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CE927FE-070C-424E-8B6E-571611ED0358}"/>
              </a:ext>
            </a:extLst>
          </p:cNvPr>
          <p:cNvSpPr/>
          <p:nvPr/>
        </p:nvSpPr>
        <p:spPr>
          <a:xfrm rot="6991318">
            <a:off x="6441457" y="4243762"/>
            <a:ext cx="321651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CA37E50-5D1E-4FF4-933C-0727330684CE}"/>
              </a:ext>
            </a:extLst>
          </p:cNvPr>
          <p:cNvSpPr/>
          <p:nvPr/>
        </p:nvSpPr>
        <p:spPr>
          <a:xfrm rot="11119527">
            <a:off x="3387130" y="5264594"/>
            <a:ext cx="36601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09103EE-489F-49E8-A9FE-D9D60C2C3E04}"/>
              </a:ext>
            </a:extLst>
          </p:cNvPr>
          <p:cNvSpPr/>
          <p:nvPr/>
        </p:nvSpPr>
        <p:spPr>
          <a:xfrm rot="10088289">
            <a:off x="5229510" y="5208462"/>
            <a:ext cx="37653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725CAED-E46A-4406-A25B-6E0DAD3DC815}"/>
              </a:ext>
            </a:extLst>
          </p:cNvPr>
          <p:cNvSpPr/>
          <p:nvPr/>
        </p:nvSpPr>
        <p:spPr>
          <a:xfrm rot="15058387">
            <a:off x="2349052" y="4181611"/>
            <a:ext cx="26479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95F9D5A-1CA6-4D60-93AA-5768BEE151BA}"/>
              </a:ext>
            </a:extLst>
          </p:cNvPr>
          <p:cNvSpPr/>
          <p:nvPr/>
        </p:nvSpPr>
        <p:spPr>
          <a:xfrm rot="18181831">
            <a:off x="2357039" y="2731569"/>
            <a:ext cx="435568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EA6AAA68-C979-44A9-9B66-835B680E00D2}"/>
              </a:ext>
            </a:extLst>
          </p:cNvPr>
          <p:cNvSpPr/>
          <p:nvPr/>
        </p:nvSpPr>
        <p:spPr>
          <a:xfrm rot="20194103">
            <a:off x="3562355" y="1632336"/>
            <a:ext cx="407932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8259F61-C709-4F88-8959-19A2267A51BF}"/>
              </a:ext>
            </a:extLst>
          </p:cNvPr>
          <p:cNvSpPr/>
          <p:nvPr/>
        </p:nvSpPr>
        <p:spPr>
          <a:xfrm rot="179767">
            <a:off x="3315502" y="5540110"/>
            <a:ext cx="653577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1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247787-F9FB-4A76-A432-EEE7DD57AB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48" t="-5606" r="-10075"/>
          <a:stretch/>
        </p:blipFill>
        <p:spPr>
          <a:xfrm>
            <a:off x="3020677" y="2361921"/>
            <a:ext cx="3102646" cy="3233449"/>
          </a:xfrm>
          <a:prstGeom prst="ellipse">
            <a:avLst/>
          </a:prstGeom>
          <a:noFill/>
          <a:ln w="28575">
            <a:noFill/>
          </a:ln>
        </p:spPr>
      </p:pic>
      <p:sp>
        <p:nvSpPr>
          <p:cNvPr id="3" name="Rectangle 2"/>
          <p:cNvSpPr/>
          <p:nvPr/>
        </p:nvSpPr>
        <p:spPr>
          <a:xfrm>
            <a:off x="1459522" y="757297"/>
            <a:ext cx="7229647" cy="732848"/>
          </a:xfrm>
          <a:prstGeom prst="rect">
            <a:avLst/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6385" y="965942"/>
            <a:ext cx="70154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Can it be improved? Modify and test again.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93" y="511621"/>
            <a:ext cx="1176444" cy="1185643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D657DCB-5437-489D-985C-73E7197A2590}"/>
              </a:ext>
            </a:extLst>
          </p:cNvPr>
          <p:cNvSpPr/>
          <p:nvPr/>
        </p:nvSpPr>
        <p:spPr>
          <a:xfrm>
            <a:off x="971605" y="2011636"/>
            <a:ext cx="2425415" cy="1185643"/>
          </a:xfrm>
          <a:prstGeom prst="cloudCallout">
            <a:avLst>
              <a:gd name="adj1" fmla="val 75190"/>
              <a:gd name="adj2" fmla="val 34927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works?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80C29DC7-82D1-489C-9005-E979F56ADF91}"/>
              </a:ext>
            </a:extLst>
          </p:cNvPr>
          <p:cNvSpPr/>
          <p:nvPr/>
        </p:nvSpPr>
        <p:spPr>
          <a:xfrm>
            <a:off x="5710218" y="1923210"/>
            <a:ext cx="2358296" cy="1185643"/>
          </a:xfrm>
          <a:prstGeom prst="cloudCallout">
            <a:avLst>
              <a:gd name="adj1" fmla="val -59652"/>
              <a:gd name="adj2" fmla="val 56506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doesn’t work?</a:t>
            </a: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3C8294E4-2288-4392-B0B4-41B4A6FF7BBE}"/>
              </a:ext>
            </a:extLst>
          </p:cNvPr>
          <p:cNvSpPr/>
          <p:nvPr/>
        </p:nvSpPr>
        <p:spPr>
          <a:xfrm>
            <a:off x="6030054" y="3522749"/>
            <a:ext cx="2308516" cy="1764662"/>
          </a:xfrm>
          <a:prstGeom prst="cloudCallout">
            <a:avLst>
              <a:gd name="adj1" fmla="val -74946"/>
              <a:gd name="adj2" fmla="val -52054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can you change to make it better?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63549C2D-3741-4910-A288-E63740A3E6CD}"/>
              </a:ext>
            </a:extLst>
          </p:cNvPr>
          <p:cNvSpPr/>
          <p:nvPr/>
        </p:nvSpPr>
        <p:spPr>
          <a:xfrm>
            <a:off x="805430" y="3776047"/>
            <a:ext cx="2591590" cy="1819324"/>
          </a:xfrm>
          <a:prstGeom prst="cloudCallout">
            <a:avLst>
              <a:gd name="adj1" fmla="val 63050"/>
              <a:gd name="adj2" fmla="val -70613"/>
            </a:avLst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Modify your design and go through testing again.</a:t>
            </a:r>
          </a:p>
        </p:txBody>
      </p:sp>
    </p:spTree>
    <p:extLst>
      <p:ext uri="{BB962C8B-B14F-4D97-AF65-F5344CB8AC3E}">
        <p14:creationId xmlns:p14="http://schemas.microsoft.com/office/powerpoint/2010/main" val="138125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829262" y="2882109"/>
            <a:ext cx="3485476" cy="1291738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49C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772" y="782446"/>
            <a:ext cx="1409828" cy="139418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17" y="4277615"/>
            <a:ext cx="1407258" cy="139418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45" y="4387870"/>
            <a:ext cx="1383372" cy="1394187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046" y="2928413"/>
            <a:ext cx="1414026" cy="1394188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940" y="1292824"/>
            <a:ext cx="1375815" cy="1394187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83764A1F-8AB5-43CB-8F27-9C28DBB052A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463" y="1382496"/>
            <a:ext cx="1397440" cy="1394188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id="{46A5F0CD-3B3B-4D1C-BB5F-F74FDB447E5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729" y="2882109"/>
            <a:ext cx="1409472" cy="1394188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242" y="4681367"/>
            <a:ext cx="1424158" cy="1394187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BC2FF6-4A74-4DAE-A9A9-E604D4BD23F9}"/>
              </a:ext>
            </a:extLst>
          </p:cNvPr>
          <p:cNvSpPr/>
          <p:nvPr/>
        </p:nvSpPr>
        <p:spPr>
          <a:xfrm rot="882059">
            <a:off x="5181974" y="1514568"/>
            <a:ext cx="350990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3237277">
            <a:off x="6434404" y="2596435"/>
            <a:ext cx="34925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CE927FE-070C-424E-8B6E-571611ED0358}"/>
              </a:ext>
            </a:extLst>
          </p:cNvPr>
          <p:cNvSpPr/>
          <p:nvPr/>
        </p:nvSpPr>
        <p:spPr>
          <a:xfrm rot="6991318">
            <a:off x="6441457" y="4243762"/>
            <a:ext cx="321651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CA37E50-5D1E-4FF4-933C-0727330684CE}"/>
              </a:ext>
            </a:extLst>
          </p:cNvPr>
          <p:cNvSpPr/>
          <p:nvPr/>
        </p:nvSpPr>
        <p:spPr>
          <a:xfrm rot="11119527">
            <a:off x="3387130" y="5264594"/>
            <a:ext cx="36601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09103EE-489F-49E8-A9FE-D9D60C2C3E04}"/>
              </a:ext>
            </a:extLst>
          </p:cNvPr>
          <p:cNvSpPr/>
          <p:nvPr/>
        </p:nvSpPr>
        <p:spPr>
          <a:xfrm rot="10088289">
            <a:off x="5229510" y="5208462"/>
            <a:ext cx="37653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725CAED-E46A-4406-A25B-6E0DAD3DC815}"/>
              </a:ext>
            </a:extLst>
          </p:cNvPr>
          <p:cNvSpPr/>
          <p:nvPr/>
        </p:nvSpPr>
        <p:spPr>
          <a:xfrm rot="15058387">
            <a:off x="2349052" y="4181611"/>
            <a:ext cx="26479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95F9D5A-1CA6-4D60-93AA-5768BEE151BA}"/>
              </a:ext>
            </a:extLst>
          </p:cNvPr>
          <p:cNvSpPr/>
          <p:nvPr/>
        </p:nvSpPr>
        <p:spPr>
          <a:xfrm rot="18181831">
            <a:off x="2357039" y="2731569"/>
            <a:ext cx="435568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EA6AAA68-C979-44A9-9B66-835B680E00D2}"/>
              </a:ext>
            </a:extLst>
          </p:cNvPr>
          <p:cNvSpPr/>
          <p:nvPr/>
        </p:nvSpPr>
        <p:spPr>
          <a:xfrm rot="20194103">
            <a:off x="3562355" y="1632336"/>
            <a:ext cx="407932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8259F61-C709-4F88-8959-19A2267A51BF}"/>
              </a:ext>
            </a:extLst>
          </p:cNvPr>
          <p:cNvSpPr/>
          <p:nvPr/>
        </p:nvSpPr>
        <p:spPr>
          <a:xfrm rot="179767">
            <a:off x="3315502" y="5540110"/>
            <a:ext cx="653577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8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59523" y="757297"/>
            <a:ext cx="7234384" cy="732848"/>
          </a:xfrm>
          <a:prstGeom prst="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6385" y="965942"/>
            <a:ext cx="701544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Show others your solution and ask for feedback.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93" y="522599"/>
            <a:ext cx="1176444" cy="11636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0736A00-B82C-4BB4-9421-D6B056183B44}"/>
              </a:ext>
            </a:extLst>
          </p:cNvPr>
          <p:cNvSpPr/>
          <p:nvPr/>
        </p:nvSpPr>
        <p:spPr>
          <a:xfrm>
            <a:off x="1166048" y="2208250"/>
            <a:ext cx="5391100" cy="772107"/>
          </a:xfrm>
          <a:prstGeom prst="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Hold a Primary 7 Snowball Tournament </a:t>
            </a:r>
          </a:p>
          <a:p>
            <a:r>
              <a:rPr lang="en-GB" dirty="0"/>
              <a:t>to compare the different contraptions.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FF5D53-74A4-4679-8F07-C9B2ED9AED4F}"/>
              </a:ext>
            </a:extLst>
          </p:cNvPr>
          <p:cNvSpPr/>
          <p:nvPr/>
        </p:nvSpPr>
        <p:spPr>
          <a:xfrm>
            <a:off x="1166048" y="3160577"/>
            <a:ext cx="5258079" cy="495108"/>
          </a:xfrm>
          <a:prstGeom prst="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Celebrate the variety of designs!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DDD939-3238-4239-8EB8-613C43744E64}"/>
              </a:ext>
            </a:extLst>
          </p:cNvPr>
          <p:cNvSpPr/>
          <p:nvPr/>
        </p:nvSpPr>
        <p:spPr>
          <a:xfrm>
            <a:off x="1166048" y="3841182"/>
            <a:ext cx="5576418" cy="495108"/>
          </a:xfrm>
          <a:prstGeom prst="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How well do they meet the design criteria?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09A45F-75C9-4229-8554-8FE275747ED0}"/>
              </a:ext>
            </a:extLst>
          </p:cNvPr>
          <p:cNvSpPr/>
          <p:nvPr/>
        </p:nvSpPr>
        <p:spPr>
          <a:xfrm>
            <a:off x="1166047" y="4532430"/>
            <a:ext cx="5035763" cy="772107"/>
          </a:xfrm>
          <a:prstGeom prst="rect">
            <a:avLst/>
          </a:prstGeom>
          <a:solidFill>
            <a:srgbClr val="007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What features do you think are </a:t>
            </a:r>
          </a:p>
          <a:p>
            <a:r>
              <a:rPr lang="en-GB" dirty="0"/>
              <a:t>particularly effective or imaginative?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B38653-148F-48CD-BB31-407B10361D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086" y="1686285"/>
            <a:ext cx="1532413" cy="45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829262" y="2882109"/>
            <a:ext cx="3485476" cy="1291738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49C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772" y="782446"/>
            <a:ext cx="1409828" cy="139418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17" y="4277615"/>
            <a:ext cx="1407258" cy="139418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45" y="4387870"/>
            <a:ext cx="1383372" cy="1394187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046" y="2928413"/>
            <a:ext cx="1414026" cy="1394188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940" y="1292824"/>
            <a:ext cx="1375815" cy="1394187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83764A1F-8AB5-43CB-8F27-9C28DBB052A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463" y="1382496"/>
            <a:ext cx="1397440" cy="1394188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id="{46A5F0CD-3B3B-4D1C-BB5F-F74FDB447E5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729" y="2882109"/>
            <a:ext cx="1409472" cy="1394188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242" y="4681367"/>
            <a:ext cx="1424158" cy="1394187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BC2FF6-4A74-4DAE-A9A9-E604D4BD23F9}"/>
              </a:ext>
            </a:extLst>
          </p:cNvPr>
          <p:cNvSpPr/>
          <p:nvPr/>
        </p:nvSpPr>
        <p:spPr>
          <a:xfrm rot="882059">
            <a:off x="5181974" y="1514568"/>
            <a:ext cx="350990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3237277">
            <a:off x="6434404" y="2596435"/>
            <a:ext cx="34925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CE927FE-070C-424E-8B6E-571611ED0358}"/>
              </a:ext>
            </a:extLst>
          </p:cNvPr>
          <p:cNvSpPr/>
          <p:nvPr/>
        </p:nvSpPr>
        <p:spPr>
          <a:xfrm rot="6991318">
            <a:off x="6441457" y="4243762"/>
            <a:ext cx="321651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CA37E50-5D1E-4FF4-933C-0727330684CE}"/>
              </a:ext>
            </a:extLst>
          </p:cNvPr>
          <p:cNvSpPr/>
          <p:nvPr/>
        </p:nvSpPr>
        <p:spPr>
          <a:xfrm rot="11119527">
            <a:off x="3387130" y="5264594"/>
            <a:ext cx="36601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09103EE-489F-49E8-A9FE-D9D60C2C3E04}"/>
              </a:ext>
            </a:extLst>
          </p:cNvPr>
          <p:cNvSpPr/>
          <p:nvPr/>
        </p:nvSpPr>
        <p:spPr>
          <a:xfrm rot="10088289">
            <a:off x="5229510" y="5208462"/>
            <a:ext cx="37653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725CAED-E46A-4406-A25B-6E0DAD3DC815}"/>
              </a:ext>
            </a:extLst>
          </p:cNvPr>
          <p:cNvSpPr/>
          <p:nvPr/>
        </p:nvSpPr>
        <p:spPr>
          <a:xfrm rot="15058387">
            <a:off x="2349052" y="4181611"/>
            <a:ext cx="26479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95F9D5A-1CA6-4D60-93AA-5768BEE151BA}"/>
              </a:ext>
            </a:extLst>
          </p:cNvPr>
          <p:cNvSpPr/>
          <p:nvPr/>
        </p:nvSpPr>
        <p:spPr>
          <a:xfrm rot="18181831">
            <a:off x="2357039" y="2731569"/>
            <a:ext cx="435568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EA6AAA68-C979-44A9-9B66-835B680E00D2}"/>
              </a:ext>
            </a:extLst>
          </p:cNvPr>
          <p:cNvSpPr/>
          <p:nvPr/>
        </p:nvSpPr>
        <p:spPr>
          <a:xfrm rot="20194103">
            <a:off x="3562355" y="1632336"/>
            <a:ext cx="407932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8259F61-C709-4F88-8959-19A2267A51BF}"/>
              </a:ext>
            </a:extLst>
          </p:cNvPr>
          <p:cNvSpPr/>
          <p:nvPr/>
        </p:nvSpPr>
        <p:spPr>
          <a:xfrm rot="179767">
            <a:off x="3315502" y="5540110"/>
            <a:ext cx="653577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5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632C6-327A-4FDA-965E-59E977B10B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765174"/>
            <a:ext cx="7632700" cy="53276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642E7F-5EAC-4809-BC49-AB4BFA125203}"/>
              </a:ext>
            </a:extLst>
          </p:cNvPr>
          <p:cNvSpPr/>
          <p:nvPr/>
        </p:nvSpPr>
        <p:spPr>
          <a:xfrm>
            <a:off x="2939002" y="3266552"/>
            <a:ext cx="3265996" cy="1840843"/>
          </a:xfrm>
          <a:prstGeom prst="rect">
            <a:avLst/>
          </a:prstGeom>
          <a:solidFill>
            <a:srgbClr val="00649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algn="ctr"/>
            <a:r>
              <a:rPr lang="en-GB" sz="2400" dirty="0"/>
              <a:t>Can we work together to find a solution to the Chaos at the North Pole?</a:t>
            </a: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E0752108-F82C-405F-A317-D4744EC1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80" y="974680"/>
            <a:ext cx="6577839" cy="2390312"/>
          </a:xfrm>
          <a:prstGeom prst="star16">
            <a:avLst/>
          </a:prstGeom>
          <a:solidFill>
            <a:srgbClr val="00649C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+mn-lt"/>
              </a:rPr>
              <a:t>Your Big Bang Question</a:t>
            </a:r>
          </a:p>
        </p:txBody>
      </p:sp>
      <p:sp>
        <p:nvSpPr>
          <p:cNvPr id="6" name="Rectangle 5">
            <a:hlinkClick r:id="rId3" action="ppaction://hlinkfile"/>
            <a:extLst>
              <a:ext uri="{FF2B5EF4-FFF2-40B4-BE49-F238E27FC236}">
                <a16:creationId xmlns:a16="http://schemas.microsoft.com/office/drawing/2014/main" id="{5BFBAB13-2754-4E88-9437-FB080E0109B0}"/>
              </a:ext>
            </a:extLst>
          </p:cNvPr>
          <p:cNvSpPr/>
          <p:nvPr/>
        </p:nvSpPr>
        <p:spPr>
          <a:xfrm>
            <a:off x="2136758" y="5307027"/>
            <a:ext cx="4951027" cy="576293"/>
          </a:xfrm>
          <a:prstGeom prst="rect">
            <a:avLst/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spAutoFit/>
          </a:bodyPr>
          <a:lstStyle/>
          <a:p>
            <a:r>
              <a:rPr lang="en-GB" sz="1400" dirty="0">
                <a:solidFill>
                  <a:schemeClr val="tx1"/>
                </a:solidFill>
              </a:rPr>
              <a:t>Teachers’ Toolbelt</a:t>
            </a:r>
          </a:p>
          <a:p>
            <a:r>
              <a:rPr lang="en-GB" sz="1400" dirty="0">
                <a:solidFill>
                  <a:schemeClr val="tx1"/>
                </a:solidFill>
              </a:rPr>
              <a:t>Click here to find the Nuts and Bolts of It Adult Information 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CBF099-F808-48B8-AA69-F30CAAE86C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570" y="1686285"/>
            <a:ext cx="2084897" cy="45838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9522" y="757297"/>
            <a:ext cx="7239123" cy="732848"/>
          </a:xfrm>
          <a:prstGeom prst="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1647" y="846722"/>
            <a:ext cx="701544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What went well and what could have gone better?</a:t>
            </a:r>
          </a:p>
          <a:p>
            <a:r>
              <a:rPr lang="en-GB" b="1" dirty="0">
                <a:solidFill>
                  <a:schemeClr val="bg1"/>
                </a:solidFill>
              </a:rPr>
              <a:t>What have you learnt?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15" y="522599"/>
            <a:ext cx="1166400" cy="116368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D260E41-5EF1-4CC7-89A1-BC04787346E4}"/>
              </a:ext>
            </a:extLst>
          </p:cNvPr>
          <p:cNvSpPr/>
          <p:nvPr/>
        </p:nvSpPr>
        <p:spPr>
          <a:xfrm>
            <a:off x="4459904" y="1806917"/>
            <a:ext cx="3788458" cy="1838027"/>
          </a:xfrm>
          <a:prstGeom prst="wedgeRoundRectCallout">
            <a:avLst>
              <a:gd name="adj1" fmla="val -74985"/>
              <a:gd name="adj2" fmla="val 7454"/>
              <a:gd name="adj3" fmla="val 16667"/>
            </a:avLst>
          </a:prstGeom>
          <a:solidFill>
            <a:schemeClr val="bg1"/>
          </a:solidFill>
          <a:ln w="28575">
            <a:solidFill>
              <a:srgbClr val="25BD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Elf engineers, thank you! As a result of your STEAM ideas, not only did I win the contest but I also set a new </a:t>
            </a:r>
            <a:r>
              <a:rPr lang="en-GB" dirty="0" err="1">
                <a:solidFill>
                  <a:schemeClr val="tx1"/>
                </a:solidFill>
              </a:rPr>
              <a:t>Twinkelf</a:t>
            </a:r>
            <a:r>
              <a:rPr lang="en-GB" dirty="0">
                <a:solidFill>
                  <a:schemeClr val="tx1"/>
                </a:solidFill>
              </a:rPr>
              <a:t> World Record for the highest score.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544CAD-3BD8-4BE8-8A97-9B49FBF0BCA8}"/>
              </a:ext>
            </a:extLst>
          </p:cNvPr>
          <p:cNvSpPr/>
          <p:nvPr/>
        </p:nvSpPr>
        <p:spPr>
          <a:xfrm>
            <a:off x="755650" y="4345697"/>
            <a:ext cx="3704254" cy="772107"/>
          </a:xfrm>
          <a:prstGeom prst="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What did you find challenging about this STEAM problem?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CB502A-4FAF-485B-BB30-7D3EBB4000AD}"/>
              </a:ext>
            </a:extLst>
          </p:cNvPr>
          <p:cNvSpPr/>
          <p:nvPr/>
        </p:nvSpPr>
        <p:spPr>
          <a:xfrm>
            <a:off x="5259271" y="3961716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Discuss with a partner.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083180-7C0F-493D-B3E1-110A189B7722}"/>
              </a:ext>
            </a:extLst>
          </p:cNvPr>
          <p:cNvSpPr/>
          <p:nvPr/>
        </p:nvSpPr>
        <p:spPr>
          <a:xfrm>
            <a:off x="755650" y="5210508"/>
            <a:ext cx="3704254" cy="495108"/>
          </a:xfrm>
          <a:prstGeom prst="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What did you enjoy?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DE8C85-0F0A-4B00-BA65-5F2ACBEF7693}"/>
              </a:ext>
            </a:extLst>
          </p:cNvPr>
          <p:cNvSpPr/>
          <p:nvPr/>
        </p:nvSpPr>
        <p:spPr>
          <a:xfrm>
            <a:off x="4684096" y="4348342"/>
            <a:ext cx="3704254" cy="495108"/>
          </a:xfrm>
          <a:prstGeom prst="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What STEAM skills did you use?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97440B-2505-4932-A2FC-07FA22D8B816}"/>
              </a:ext>
            </a:extLst>
          </p:cNvPr>
          <p:cNvSpPr/>
          <p:nvPr/>
        </p:nvSpPr>
        <p:spPr>
          <a:xfrm>
            <a:off x="4684096" y="4933509"/>
            <a:ext cx="3704254" cy="772107"/>
          </a:xfrm>
          <a:prstGeom prst="rect">
            <a:avLst/>
          </a:prstGeom>
          <a:solidFill>
            <a:srgbClr val="25BD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Would you do anything differently next time?</a:t>
            </a:r>
          </a:p>
        </p:txBody>
      </p:sp>
    </p:spTree>
    <p:extLst>
      <p:ext uri="{BB962C8B-B14F-4D97-AF65-F5344CB8AC3E}">
        <p14:creationId xmlns:p14="http://schemas.microsoft.com/office/powerpoint/2010/main" val="423155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7" grpId="0" animBg="1"/>
      <p:bldP spid="9" grpId="0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BE648C-F539-422D-A227-45108441C6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9347" y="806116"/>
            <a:ext cx="1824722" cy="5245768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273ED57-C567-4474-9D7D-4B909811D99D}"/>
              </a:ext>
            </a:extLst>
          </p:cNvPr>
          <p:cNvSpPr/>
          <p:nvPr/>
        </p:nvSpPr>
        <p:spPr>
          <a:xfrm>
            <a:off x="4093903" y="1035275"/>
            <a:ext cx="3358752" cy="1284835"/>
          </a:xfrm>
          <a:prstGeom prst="wedgeRoundRectCallout">
            <a:avLst>
              <a:gd name="adj1" fmla="val -71107"/>
              <a:gd name="adj2" fmla="val 1904"/>
              <a:gd name="adj3" fmla="val 16667"/>
            </a:avLst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Chief Elf here! 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I need your help to sort out the chaos at the North Pole.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0E7ED5E2-B896-4FB5-84F0-E9164426C896}"/>
              </a:ext>
            </a:extLst>
          </p:cNvPr>
          <p:cNvSpPr/>
          <p:nvPr/>
        </p:nvSpPr>
        <p:spPr>
          <a:xfrm>
            <a:off x="4093903" y="1035275"/>
            <a:ext cx="3514787" cy="1439350"/>
          </a:xfrm>
          <a:prstGeom prst="wedgeRoundRectCallout">
            <a:avLst>
              <a:gd name="adj1" fmla="val -68529"/>
              <a:gd name="adj2" fmla="val 529"/>
              <a:gd name="adj3" fmla="val 16667"/>
            </a:avLst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the next few slides, I will tell you about your class’s challenge and how you can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use STEAM to solve it.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7916427-0A31-4403-BEE3-947AAB9A4310}"/>
              </a:ext>
            </a:extLst>
          </p:cNvPr>
          <p:cNvSpPr/>
          <p:nvPr/>
        </p:nvSpPr>
        <p:spPr>
          <a:xfrm>
            <a:off x="4096568" y="1023342"/>
            <a:ext cx="2978085" cy="997662"/>
          </a:xfrm>
          <a:prstGeom prst="wedgeRoundRectCallout">
            <a:avLst>
              <a:gd name="adj1" fmla="val -76234"/>
              <a:gd name="adj2" fmla="val 22564"/>
              <a:gd name="adj3" fmla="val 16667"/>
            </a:avLst>
          </a:prstGeom>
          <a:solidFill>
            <a:schemeClr val="bg1"/>
          </a:solidFill>
          <a:ln w="28575">
            <a:solidFill>
              <a:srgbClr val="006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First, can you remember what STEAM stands for?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282B2F-F826-45FE-9BF3-DA8ABFDB5BE2}"/>
              </a:ext>
            </a:extLst>
          </p:cNvPr>
          <p:cNvGrpSpPr/>
          <p:nvPr/>
        </p:nvGrpSpPr>
        <p:grpSpPr>
          <a:xfrm>
            <a:off x="4406601" y="2124024"/>
            <a:ext cx="859752" cy="923330"/>
            <a:chOff x="4406601" y="2540954"/>
            <a:chExt cx="859752" cy="9233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202A4F-F32F-4B14-9E87-610E7613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2FEC12-0CE8-47BB-8738-A7FBFA241EDC}"/>
                </a:ext>
              </a:extLst>
            </p:cNvPr>
            <p:cNvSpPr txBox="1"/>
            <p:nvPr/>
          </p:nvSpPr>
          <p:spPr>
            <a:xfrm>
              <a:off x="4508301" y="2540954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7FC34A"/>
                  </a:solidFill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9106A46-CE57-4FF8-B084-845DC016B851}"/>
              </a:ext>
            </a:extLst>
          </p:cNvPr>
          <p:cNvGrpSpPr/>
          <p:nvPr/>
        </p:nvGrpSpPr>
        <p:grpSpPr>
          <a:xfrm>
            <a:off x="4398019" y="2952208"/>
            <a:ext cx="851914" cy="923330"/>
            <a:chOff x="4406601" y="2584404"/>
            <a:chExt cx="851914" cy="92333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F5C9DED-1E21-455D-9702-3C6BC995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F436D4C-2EBB-497C-85E0-0E457C6F0BBE}"/>
                </a:ext>
              </a:extLst>
            </p:cNvPr>
            <p:cNvSpPr txBox="1"/>
            <p:nvPr/>
          </p:nvSpPr>
          <p:spPr>
            <a:xfrm>
              <a:off x="4500463" y="2584404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25BDBE"/>
                  </a:solidFill>
                </a:rPr>
                <a:t>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40D75B-8533-442C-ADA0-31CA0E5C76E7}"/>
              </a:ext>
            </a:extLst>
          </p:cNvPr>
          <p:cNvGrpSpPr/>
          <p:nvPr/>
        </p:nvGrpSpPr>
        <p:grpSpPr>
          <a:xfrm>
            <a:off x="4406601" y="3722981"/>
            <a:ext cx="859752" cy="923330"/>
            <a:chOff x="4406601" y="2584404"/>
            <a:chExt cx="859752" cy="92333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EEFF2C0-A88C-4727-B841-14FF2F8F5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B6E9BD-CAA6-4BB6-8C76-32595DBAED6F}"/>
                </a:ext>
              </a:extLst>
            </p:cNvPr>
            <p:cNvSpPr txBox="1"/>
            <p:nvPr/>
          </p:nvSpPr>
          <p:spPr>
            <a:xfrm>
              <a:off x="4508301" y="2584404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9F90"/>
                  </a:solidFill>
                </a:rPr>
                <a:t>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FE159CD-67AF-4E15-A0A7-816BF67273B4}"/>
              </a:ext>
            </a:extLst>
          </p:cNvPr>
          <p:cNvGrpSpPr/>
          <p:nvPr/>
        </p:nvGrpSpPr>
        <p:grpSpPr>
          <a:xfrm>
            <a:off x="4398019" y="4444086"/>
            <a:ext cx="845538" cy="923330"/>
            <a:chOff x="4406601" y="2549027"/>
            <a:chExt cx="845538" cy="92333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7B130A0-46EA-4D4A-B5FD-DAF955981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048D47-D666-45EA-B908-5A62DA3201AF}"/>
                </a:ext>
              </a:extLst>
            </p:cNvPr>
            <p:cNvSpPr txBox="1"/>
            <p:nvPr/>
          </p:nvSpPr>
          <p:spPr>
            <a:xfrm>
              <a:off x="4494087" y="2549027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78629"/>
                  </a:solidFill>
                </a:rPr>
                <a:t>A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24A3454-FBB6-4766-9AB1-41C8D6BA5A69}"/>
              </a:ext>
            </a:extLst>
          </p:cNvPr>
          <p:cNvGrpSpPr/>
          <p:nvPr/>
        </p:nvGrpSpPr>
        <p:grpSpPr>
          <a:xfrm>
            <a:off x="4406601" y="5214859"/>
            <a:ext cx="774162" cy="923330"/>
            <a:chOff x="4406601" y="2561135"/>
            <a:chExt cx="774162" cy="92333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37442FD-913F-4217-8732-898BA822E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6601" y="2691483"/>
              <a:ext cx="774162" cy="70917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66463D0-B522-476B-8C88-996C8ACB7E8B}"/>
                </a:ext>
              </a:extLst>
            </p:cNvPr>
            <p:cNvSpPr txBox="1"/>
            <p:nvPr/>
          </p:nvSpPr>
          <p:spPr>
            <a:xfrm>
              <a:off x="4422711" y="2561135"/>
              <a:ext cx="7580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00689E"/>
                  </a:solidFill>
                </a:rPr>
                <a:t>M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56DF250E-A15F-42D8-BC94-AEFACAF45F1D}"/>
              </a:ext>
            </a:extLst>
          </p:cNvPr>
          <p:cNvSpPr/>
          <p:nvPr/>
        </p:nvSpPr>
        <p:spPr>
          <a:xfrm>
            <a:off x="5172181" y="2452762"/>
            <a:ext cx="1003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cience</a:t>
            </a:r>
            <a:endParaRPr lang="en-GB" sz="2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854CEFD-A0F6-4569-9A53-699045CE2126}"/>
              </a:ext>
            </a:extLst>
          </p:cNvPr>
          <p:cNvSpPr/>
          <p:nvPr/>
        </p:nvSpPr>
        <p:spPr>
          <a:xfrm>
            <a:off x="5172180" y="3271503"/>
            <a:ext cx="155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echnology</a:t>
            </a:r>
            <a:endParaRPr lang="en-GB" sz="2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FB4ED5-00FA-414F-80EC-0358FF91025C}"/>
              </a:ext>
            </a:extLst>
          </p:cNvPr>
          <p:cNvSpPr/>
          <p:nvPr/>
        </p:nvSpPr>
        <p:spPr>
          <a:xfrm>
            <a:off x="5133677" y="4030092"/>
            <a:ext cx="162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ngineering</a:t>
            </a:r>
            <a:endParaRPr lang="en-GB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9F4E37-4E21-4477-9D46-602CFC5F9D90}"/>
              </a:ext>
            </a:extLst>
          </p:cNvPr>
          <p:cNvSpPr/>
          <p:nvPr/>
        </p:nvSpPr>
        <p:spPr>
          <a:xfrm>
            <a:off x="5131537" y="4765398"/>
            <a:ext cx="418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rt</a:t>
            </a:r>
            <a:endParaRPr lang="en-GB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4AF710E-5221-4FA4-AD96-76F9DCD67F82}"/>
              </a:ext>
            </a:extLst>
          </p:cNvPr>
          <p:cNvSpPr/>
          <p:nvPr/>
        </p:nvSpPr>
        <p:spPr>
          <a:xfrm>
            <a:off x="5131537" y="5534068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aths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0583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829262" y="3133214"/>
            <a:ext cx="3485476" cy="1291738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49C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772" y="1291346"/>
            <a:ext cx="1409828" cy="139418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17" y="4528720"/>
            <a:ext cx="1407258" cy="139418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45" y="4638975"/>
            <a:ext cx="1383372" cy="1394187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046" y="3179518"/>
            <a:ext cx="1414026" cy="1394188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940" y="1761868"/>
            <a:ext cx="1375815" cy="1394187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83764A1F-8AB5-43CB-8F27-9C28DBB052A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463" y="1851540"/>
            <a:ext cx="1397440" cy="1394188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id="{46A5F0CD-3B3B-4D1C-BB5F-F74FDB447E5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729" y="3133214"/>
            <a:ext cx="1409472" cy="1394188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077" y="4803352"/>
            <a:ext cx="1424158" cy="1394187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BC2FF6-4A74-4DAE-A9A9-E604D4BD23F9}"/>
              </a:ext>
            </a:extLst>
          </p:cNvPr>
          <p:cNvSpPr/>
          <p:nvPr/>
        </p:nvSpPr>
        <p:spPr>
          <a:xfrm rot="882059">
            <a:off x="5181974" y="1983612"/>
            <a:ext cx="350990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3237277">
            <a:off x="6559288" y="2911109"/>
            <a:ext cx="192012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CE927FE-070C-424E-8B6E-571611ED0358}"/>
              </a:ext>
            </a:extLst>
          </p:cNvPr>
          <p:cNvSpPr/>
          <p:nvPr/>
        </p:nvSpPr>
        <p:spPr>
          <a:xfrm rot="6991318">
            <a:off x="6441457" y="4494867"/>
            <a:ext cx="321651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CA37E50-5D1E-4FF4-933C-0727330684CE}"/>
              </a:ext>
            </a:extLst>
          </p:cNvPr>
          <p:cNvSpPr/>
          <p:nvPr/>
        </p:nvSpPr>
        <p:spPr>
          <a:xfrm rot="10800000">
            <a:off x="3413092" y="5546235"/>
            <a:ext cx="507354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09103EE-489F-49E8-A9FE-D9D60C2C3E04}"/>
              </a:ext>
            </a:extLst>
          </p:cNvPr>
          <p:cNvSpPr/>
          <p:nvPr/>
        </p:nvSpPr>
        <p:spPr>
          <a:xfrm rot="10088289">
            <a:off x="5229510" y="5459567"/>
            <a:ext cx="37653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725CAED-E46A-4406-A25B-6E0DAD3DC815}"/>
              </a:ext>
            </a:extLst>
          </p:cNvPr>
          <p:cNvSpPr/>
          <p:nvPr/>
        </p:nvSpPr>
        <p:spPr>
          <a:xfrm rot="15058387">
            <a:off x="2349052" y="4432716"/>
            <a:ext cx="26479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95F9D5A-1CA6-4D60-93AA-5768BEE151BA}"/>
              </a:ext>
            </a:extLst>
          </p:cNvPr>
          <p:cNvSpPr/>
          <p:nvPr/>
        </p:nvSpPr>
        <p:spPr>
          <a:xfrm rot="18181831">
            <a:off x="2417950" y="3061084"/>
            <a:ext cx="324947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EA6AAA68-C979-44A9-9B66-835B680E00D2}"/>
              </a:ext>
            </a:extLst>
          </p:cNvPr>
          <p:cNvSpPr/>
          <p:nvPr/>
        </p:nvSpPr>
        <p:spPr>
          <a:xfrm rot="20194103">
            <a:off x="3562355" y="2101380"/>
            <a:ext cx="407932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8E9E00-4399-4FCB-AEB4-195F782690DE}"/>
              </a:ext>
            </a:extLst>
          </p:cNvPr>
          <p:cNvSpPr/>
          <p:nvPr/>
        </p:nvSpPr>
        <p:spPr>
          <a:xfrm>
            <a:off x="755650" y="606816"/>
            <a:ext cx="766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Today, you are going to be Elf Engineers. </a:t>
            </a:r>
          </a:p>
          <a:p>
            <a:pPr algn="ctr"/>
            <a:r>
              <a:rPr lang="en-GB" dirty="0"/>
              <a:t>When engineers solve a problem, they use a design cycle.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8259F61-C709-4F88-8959-19A2267A51BF}"/>
              </a:ext>
            </a:extLst>
          </p:cNvPr>
          <p:cNvSpPr/>
          <p:nvPr/>
        </p:nvSpPr>
        <p:spPr>
          <a:xfrm rot="179767">
            <a:off x="3315502" y="5791215"/>
            <a:ext cx="653577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4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7" grpId="0" animBg="1"/>
      <p:bldP spid="29" grpId="0" animBg="1"/>
      <p:bldP spid="31" grpId="0" animBg="1"/>
      <p:bldP spid="31" grpId="1" animBg="1"/>
      <p:bldP spid="33" grpId="0" animBg="1"/>
      <p:bldP spid="35" grpId="0" animBg="1"/>
      <p:bldP spid="37" grpId="0" animBg="1"/>
      <p:bldP spid="39" grpId="0" animBg="1"/>
      <p:bldP spid="19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6CE464-3068-4413-828E-A17C0CD776F5}"/>
              </a:ext>
            </a:extLst>
          </p:cNvPr>
          <p:cNvGrpSpPr/>
          <p:nvPr/>
        </p:nvGrpSpPr>
        <p:grpSpPr>
          <a:xfrm>
            <a:off x="5323965" y="2626303"/>
            <a:ext cx="3146695" cy="3541218"/>
            <a:chOff x="5323965" y="2626303"/>
            <a:chExt cx="3146695" cy="3541218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2FFBF53-1ED6-4A58-B4D2-54EB521D8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3965" y="2626303"/>
              <a:ext cx="3146695" cy="354121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E77CE91-93F8-4B3E-9868-A1CCCF2C736B}"/>
                </a:ext>
              </a:extLst>
            </p:cNvPr>
            <p:cNvSpPr/>
            <p:nvPr/>
          </p:nvSpPr>
          <p:spPr>
            <a:xfrm>
              <a:off x="5509327" y="3115598"/>
              <a:ext cx="193431" cy="1879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BF507BE-5B5C-4FC5-94BA-15D08C7FEC0B}"/>
                </a:ext>
              </a:extLst>
            </p:cNvPr>
            <p:cNvSpPr/>
            <p:nvPr/>
          </p:nvSpPr>
          <p:spPr>
            <a:xfrm>
              <a:off x="5517854" y="4031185"/>
              <a:ext cx="193431" cy="1879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9CB057-B192-4505-B41B-989D4D109136}"/>
                </a:ext>
              </a:extLst>
            </p:cNvPr>
            <p:cNvSpPr/>
            <p:nvPr/>
          </p:nvSpPr>
          <p:spPr>
            <a:xfrm>
              <a:off x="5514188" y="4344793"/>
              <a:ext cx="193431" cy="1879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A811159-C35E-4057-8ACD-B9DB36F2FF20}"/>
                </a:ext>
              </a:extLst>
            </p:cNvPr>
            <p:cNvSpPr/>
            <p:nvPr/>
          </p:nvSpPr>
          <p:spPr>
            <a:xfrm>
              <a:off x="5517853" y="4823342"/>
              <a:ext cx="193431" cy="18794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FFD7C40-51CC-4BD1-9046-E09C77E74FDA}"/>
              </a:ext>
            </a:extLst>
          </p:cNvPr>
          <p:cNvSpPr txBox="1"/>
          <p:nvPr/>
        </p:nvSpPr>
        <p:spPr>
          <a:xfrm>
            <a:off x="5707500" y="3039247"/>
            <a:ext cx="2607002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</a:rPr>
              <a:t>‘Elf’ and safety is very important, so you must not shoot your contraption without official testing.</a:t>
            </a:r>
          </a:p>
          <a:p>
            <a:pPr>
              <a:spcAft>
                <a:spcPts val="600"/>
              </a:spcAft>
            </a:pPr>
            <a:r>
              <a:rPr lang="en-GB" sz="1400" dirty="0">
                <a:solidFill>
                  <a:srgbClr val="000000"/>
                </a:solidFill>
              </a:rPr>
              <a:t>The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aim needs to be accurate. </a:t>
            </a:r>
            <a:endParaRPr lang="en-GB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The snowballs need to be able to travel at least two metres.</a:t>
            </a:r>
            <a:endParaRPr lang="en-GB" sz="14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It must be activated using only one hand, although you are allowed one assistant to hold your contraption down </a:t>
            </a:r>
            <a:br>
              <a:rPr lang="en-GB" sz="1400" b="0" i="0" u="none" strike="noStrike" dirty="0">
                <a:solidFill>
                  <a:srgbClr val="000000"/>
                </a:solidFill>
                <a:effectLst/>
              </a:rPr>
            </a:br>
            <a:r>
              <a:rPr lang="en-GB" sz="1400" b="0" i="0" u="none" strike="noStrike" dirty="0">
                <a:solidFill>
                  <a:srgbClr val="000000"/>
                </a:solidFill>
                <a:effectLst/>
              </a:rPr>
              <a:t>if required.</a:t>
            </a:r>
            <a:endParaRPr lang="en-GB" sz="1400" b="0" dirty="0"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C0DCE8-CC17-413D-A685-7C0205D6C1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14" y="1842074"/>
            <a:ext cx="1520001" cy="4466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932519" y="863893"/>
            <a:ext cx="394107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What is the problem and are there criteria the design should meet?</a:t>
            </a:r>
            <a:r>
              <a:rPr lang="en-GB" b="1" dirty="0"/>
              <a:t> 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95" y="487838"/>
            <a:ext cx="1247043" cy="12332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70A9EA-B707-46E2-8C97-18BE51679D9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48" t="-5606" r="-10075"/>
          <a:stretch/>
        </p:blipFill>
        <p:spPr>
          <a:xfrm>
            <a:off x="5800731" y="1240848"/>
            <a:ext cx="1568621" cy="16347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47B1E5"/>
            </a:solidFill>
          </a:ln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2E8E9874-7DE5-4F58-AE1A-BC0BA50DCC4A}"/>
              </a:ext>
            </a:extLst>
          </p:cNvPr>
          <p:cNvSpPr/>
          <p:nvPr/>
        </p:nvSpPr>
        <p:spPr>
          <a:xfrm>
            <a:off x="2375527" y="1827147"/>
            <a:ext cx="2727354" cy="1519093"/>
          </a:xfrm>
          <a:prstGeom prst="wedgeRoundRectCallout">
            <a:avLst>
              <a:gd name="adj1" fmla="val -73185"/>
              <a:gd name="adj2" fmla="val 2048"/>
              <a:gd name="adj3" fmla="val 16667"/>
            </a:avLst>
          </a:prstGeom>
          <a:solidFill>
            <a:schemeClr val="bg1"/>
          </a:solidFill>
          <a:ln w="28575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want to win the Annual </a:t>
            </a:r>
            <a:r>
              <a:rPr lang="en-GB" dirty="0" err="1">
                <a:solidFill>
                  <a:schemeClr val="tx1"/>
                </a:solidFill>
              </a:rPr>
              <a:t>Twinklelves</a:t>
            </a:r>
            <a:r>
              <a:rPr lang="en-GB" dirty="0">
                <a:solidFill>
                  <a:schemeClr val="tx1"/>
                </a:solidFill>
              </a:rPr>
              <a:t> Snowball Contest but I’ve broken my arm.</a:t>
            </a:r>
          </a:p>
        </p:txBody>
      </p:sp>
      <p:sp>
        <p:nvSpPr>
          <p:cNvPr id="45" name="Speech Bubble: Rectangle with Corners Rounded 44">
            <a:extLst>
              <a:ext uri="{FF2B5EF4-FFF2-40B4-BE49-F238E27FC236}">
                <a16:creationId xmlns:a16="http://schemas.microsoft.com/office/drawing/2014/main" id="{E924E267-95CF-46C1-8137-6B291D4C56A4}"/>
              </a:ext>
            </a:extLst>
          </p:cNvPr>
          <p:cNvSpPr/>
          <p:nvPr/>
        </p:nvSpPr>
        <p:spPr>
          <a:xfrm>
            <a:off x="2558425" y="1721047"/>
            <a:ext cx="3038848" cy="905256"/>
          </a:xfrm>
          <a:prstGeom prst="wedgeRoundRectCallout">
            <a:avLst>
              <a:gd name="adj1" fmla="val 61815"/>
              <a:gd name="adj2" fmla="val -18981"/>
              <a:gd name="adj3" fmla="val 16667"/>
            </a:avLst>
          </a:prstGeom>
          <a:solidFill>
            <a:schemeClr val="bg1"/>
          </a:solidFill>
          <a:ln w="28575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Elf Engineers, here are your design criteria.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AE66D8-D174-4BBC-BAA3-EEDD5C1D96CB}"/>
              </a:ext>
            </a:extLst>
          </p:cNvPr>
          <p:cNvSpPr/>
          <p:nvPr/>
        </p:nvSpPr>
        <p:spPr>
          <a:xfrm>
            <a:off x="2661781" y="4353247"/>
            <a:ext cx="2607002" cy="1326105"/>
          </a:xfrm>
          <a:prstGeom prst="rect">
            <a:avLst/>
          </a:prstGeom>
          <a:solidFill>
            <a:srgbClr val="00B3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Can you help by building a contraption to throw snowballs?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F7ADDB7-054E-42E7-A293-DD86F963FE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652" y="3606610"/>
            <a:ext cx="1235160" cy="12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  <p:bldP spid="9" grpId="1" animBg="1"/>
      <p:bldP spid="45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829262" y="2882109"/>
            <a:ext cx="3485476" cy="1291738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49C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772" y="782446"/>
            <a:ext cx="1409828" cy="139418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17" y="4277615"/>
            <a:ext cx="1407258" cy="139418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45" y="4387870"/>
            <a:ext cx="1383372" cy="1394187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046" y="2928413"/>
            <a:ext cx="1414026" cy="1394188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940" y="1292824"/>
            <a:ext cx="1375815" cy="1394187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83764A1F-8AB5-43CB-8F27-9C28DBB052A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463" y="1382496"/>
            <a:ext cx="1397440" cy="1394188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id="{46A5F0CD-3B3B-4D1C-BB5F-F74FDB447E5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729" y="2882109"/>
            <a:ext cx="1409472" cy="1394188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242" y="4681367"/>
            <a:ext cx="1424158" cy="1394187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BC2FF6-4A74-4DAE-A9A9-E604D4BD23F9}"/>
              </a:ext>
            </a:extLst>
          </p:cNvPr>
          <p:cNvSpPr/>
          <p:nvPr/>
        </p:nvSpPr>
        <p:spPr>
          <a:xfrm rot="882059">
            <a:off x="5181974" y="1514568"/>
            <a:ext cx="350990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3237277">
            <a:off x="6434404" y="2596435"/>
            <a:ext cx="34925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CE927FE-070C-424E-8B6E-571611ED0358}"/>
              </a:ext>
            </a:extLst>
          </p:cNvPr>
          <p:cNvSpPr/>
          <p:nvPr/>
        </p:nvSpPr>
        <p:spPr>
          <a:xfrm rot="6991318">
            <a:off x="6441457" y="4243762"/>
            <a:ext cx="321651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CA37E50-5D1E-4FF4-933C-0727330684CE}"/>
              </a:ext>
            </a:extLst>
          </p:cNvPr>
          <p:cNvSpPr/>
          <p:nvPr/>
        </p:nvSpPr>
        <p:spPr>
          <a:xfrm rot="11119527">
            <a:off x="3387130" y="5264594"/>
            <a:ext cx="36601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09103EE-489F-49E8-A9FE-D9D60C2C3E04}"/>
              </a:ext>
            </a:extLst>
          </p:cNvPr>
          <p:cNvSpPr/>
          <p:nvPr/>
        </p:nvSpPr>
        <p:spPr>
          <a:xfrm rot="10088289">
            <a:off x="5229510" y="5208462"/>
            <a:ext cx="37653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725CAED-E46A-4406-A25B-6E0DAD3DC815}"/>
              </a:ext>
            </a:extLst>
          </p:cNvPr>
          <p:cNvSpPr/>
          <p:nvPr/>
        </p:nvSpPr>
        <p:spPr>
          <a:xfrm rot="15058387">
            <a:off x="2349052" y="4181611"/>
            <a:ext cx="26479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95F9D5A-1CA6-4D60-93AA-5768BEE151BA}"/>
              </a:ext>
            </a:extLst>
          </p:cNvPr>
          <p:cNvSpPr/>
          <p:nvPr/>
        </p:nvSpPr>
        <p:spPr>
          <a:xfrm rot="18181831">
            <a:off x="2357039" y="2731569"/>
            <a:ext cx="435568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EA6AAA68-C979-44A9-9B66-835B680E00D2}"/>
              </a:ext>
            </a:extLst>
          </p:cNvPr>
          <p:cNvSpPr/>
          <p:nvPr/>
        </p:nvSpPr>
        <p:spPr>
          <a:xfrm rot="20194103">
            <a:off x="3562355" y="1632336"/>
            <a:ext cx="407932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8259F61-C709-4F88-8959-19A2267A51BF}"/>
              </a:ext>
            </a:extLst>
          </p:cNvPr>
          <p:cNvSpPr/>
          <p:nvPr/>
        </p:nvSpPr>
        <p:spPr>
          <a:xfrm rot="179767">
            <a:off x="3315502" y="5540110"/>
            <a:ext cx="653577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2" action="ppaction://hlinkfile"/>
            <a:extLst>
              <a:ext uri="{FF2B5EF4-FFF2-40B4-BE49-F238E27FC236}">
                <a16:creationId xmlns:a16="http://schemas.microsoft.com/office/drawing/2014/main" id="{D754EBE7-032C-4644-AA63-1D0E9DB1FB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538" y="2041936"/>
            <a:ext cx="2868921" cy="40581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4" action="ppaction://hlinkfile"/>
            <a:extLst>
              <a:ext uri="{FF2B5EF4-FFF2-40B4-BE49-F238E27FC236}">
                <a16:creationId xmlns:a16="http://schemas.microsoft.com/office/drawing/2014/main" id="{86F2542E-CB1C-43FC-BE43-65AA0A4170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100" y="1639859"/>
            <a:ext cx="2868921" cy="40581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hlinkClick r:id="rId4" action="ppaction://hlinkfile"/>
            <a:extLst>
              <a:ext uri="{FF2B5EF4-FFF2-40B4-BE49-F238E27FC236}">
                <a16:creationId xmlns:a16="http://schemas.microsoft.com/office/drawing/2014/main" id="{E1D1CDA4-58FC-4474-94D8-7FF108B2D3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405" y="1637911"/>
            <a:ext cx="2868921" cy="40581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459523" y="757297"/>
            <a:ext cx="7229646" cy="732848"/>
          </a:xfrm>
          <a:prstGeom prst="rect">
            <a:avLst/>
          </a:prstGeom>
          <a:solidFill>
            <a:srgbClr val="624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5354" y="966326"/>
            <a:ext cx="69537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Generate ideas for possible design solutions.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38" y="487838"/>
            <a:ext cx="1216957" cy="1233208"/>
          </a:xfrm>
          <a:prstGeom prst="rect">
            <a:avLst/>
          </a:prstGeom>
        </p:spPr>
      </p:pic>
      <p:pic>
        <p:nvPicPr>
          <p:cNvPr id="12" name="Picture 11">
            <a:hlinkClick r:id="rId2" action="ppaction://hlinkfile"/>
            <a:extLst>
              <a:ext uri="{FF2B5EF4-FFF2-40B4-BE49-F238E27FC236}">
                <a16:creationId xmlns:a16="http://schemas.microsoft.com/office/drawing/2014/main" id="{B34558E8-E9F0-4F46-AB74-7F11283A78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32" y="4963152"/>
            <a:ext cx="1216957" cy="120388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DE4E450-23BA-4ACB-BC68-24D567631E04}"/>
              </a:ext>
            </a:extLst>
          </p:cNvPr>
          <p:cNvGrpSpPr/>
          <p:nvPr/>
        </p:nvGrpSpPr>
        <p:grpSpPr>
          <a:xfrm>
            <a:off x="4050545" y="4697760"/>
            <a:ext cx="1524828" cy="1472828"/>
            <a:chOff x="4050545" y="4697760"/>
            <a:chExt cx="1524828" cy="14728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4EC607-D0BB-4B1F-AB78-ABBCB2C1F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648" t="-5606" r="-10075"/>
            <a:stretch/>
          </p:blipFill>
          <p:spPr>
            <a:xfrm>
              <a:off x="4250093" y="4847579"/>
              <a:ext cx="1125732" cy="11731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62469C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91EA43-7BE3-4589-92BD-B4EEA4D3FF35}"/>
                </a:ext>
              </a:extLst>
            </p:cNvPr>
            <p:cNvSpPr txBox="1"/>
            <p:nvPr/>
          </p:nvSpPr>
          <p:spPr>
            <a:xfrm rot="15403485">
              <a:off x="4076545" y="4671760"/>
              <a:ext cx="1472828" cy="152482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6235722"/>
                </a:avLst>
              </a:prstTxWarp>
              <a:spAutoFit/>
            </a:bodyPr>
            <a:lstStyle/>
            <a:p>
              <a:r>
                <a:rPr lang="en-GB" sz="1200" b="1" dirty="0">
                  <a:solidFill>
                    <a:srgbClr val="62469C"/>
                  </a:solidFill>
                </a:rPr>
                <a:t>Keep Calm and Ask an Expert</a:t>
              </a:r>
            </a:p>
          </p:txBody>
        </p:sp>
      </p:grpSp>
      <p:sp>
        <p:nvSpPr>
          <p:cNvPr id="8" name="Oval 7">
            <a:hlinkClick r:id="rId4" action="ppaction://hlinkfile"/>
            <a:extLst>
              <a:ext uri="{FF2B5EF4-FFF2-40B4-BE49-F238E27FC236}">
                <a16:creationId xmlns:a16="http://schemas.microsoft.com/office/drawing/2014/main" id="{E565E034-CDB9-4481-BC4D-E1A381D46EA8}"/>
              </a:ext>
            </a:extLst>
          </p:cNvPr>
          <p:cNvSpPr/>
          <p:nvPr/>
        </p:nvSpPr>
        <p:spPr>
          <a:xfrm>
            <a:off x="4055577" y="4697865"/>
            <a:ext cx="1610860" cy="16108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10" action="ppaction://hlinkfile"/>
            <a:extLst>
              <a:ext uri="{FF2B5EF4-FFF2-40B4-BE49-F238E27FC236}">
                <a16:creationId xmlns:a16="http://schemas.microsoft.com/office/drawing/2014/main" id="{0676AB21-DF38-4244-A5AE-7BFD5AD9A62E}"/>
              </a:ext>
            </a:extLst>
          </p:cNvPr>
          <p:cNvSpPr/>
          <p:nvPr/>
        </p:nvSpPr>
        <p:spPr>
          <a:xfrm>
            <a:off x="1459523" y="1599832"/>
            <a:ext cx="3061057" cy="4224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72000" rIns="108000" bIns="72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Click on each to open</a:t>
            </a:r>
          </a:p>
        </p:txBody>
      </p:sp>
    </p:spTree>
    <p:extLst>
      <p:ext uri="{BB962C8B-B14F-4D97-AF65-F5344CB8AC3E}">
        <p14:creationId xmlns:p14="http://schemas.microsoft.com/office/powerpoint/2010/main" val="349533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829262" y="2882109"/>
            <a:ext cx="3485476" cy="1291738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649C"/>
                </a:solidFill>
                <a:latin typeface="+mn-lt"/>
              </a:rPr>
              <a:t>The STEAM Design Cycle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D3CA828-3C72-4F10-A07F-70F8E7280E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772" y="782446"/>
            <a:ext cx="1409828" cy="1394187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818B0521-258A-4395-B97E-1110436DEF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5417" y="4277615"/>
            <a:ext cx="1407258" cy="1394187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  <a:extLst>
              <a:ext uri="{FF2B5EF4-FFF2-40B4-BE49-F238E27FC236}">
                <a16:creationId xmlns:a16="http://schemas.microsoft.com/office/drawing/2014/main" id="{174AD724-F18C-4683-9517-A02342BB05A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9345" y="4387870"/>
            <a:ext cx="1383372" cy="1394187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AC148DC3-7430-4322-90EA-9A628CE6435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9046" y="2928413"/>
            <a:ext cx="1414026" cy="1394188"/>
          </a:xfrm>
          <a:prstGeom prst="rect">
            <a:avLst/>
          </a:prstGeom>
        </p:spPr>
      </p:pic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DE5669A9-FFCF-4C76-83CF-3B1DA52FDEB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8940" y="1292824"/>
            <a:ext cx="1375815" cy="1394187"/>
          </a:xfrm>
          <a:prstGeom prst="rect">
            <a:avLst/>
          </a:prstGeom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83764A1F-8AB5-43CB-8F27-9C28DBB052A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463" y="1382496"/>
            <a:ext cx="1397440" cy="1394188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id="{46A5F0CD-3B3B-4D1C-BB5F-F74FDB447E5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2729" y="2882109"/>
            <a:ext cx="1409472" cy="1394188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20070230-92FD-49EC-B127-3B6F7581FE21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242" y="4681367"/>
            <a:ext cx="1424158" cy="1394187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BC2FF6-4A74-4DAE-A9A9-E604D4BD23F9}"/>
              </a:ext>
            </a:extLst>
          </p:cNvPr>
          <p:cNvSpPr/>
          <p:nvPr/>
        </p:nvSpPr>
        <p:spPr>
          <a:xfrm rot="882059">
            <a:off x="5181974" y="1514568"/>
            <a:ext cx="350990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EDA2D3A-7A31-4B84-8AF1-F7F7A959FE6A}"/>
              </a:ext>
            </a:extLst>
          </p:cNvPr>
          <p:cNvSpPr/>
          <p:nvPr/>
        </p:nvSpPr>
        <p:spPr>
          <a:xfrm rot="3237277">
            <a:off x="6434404" y="2596435"/>
            <a:ext cx="34925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CE927FE-070C-424E-8B6E-571611ED0358}"/>
              </a:ext>
            </a:extLst>
          </p:cNvPr>
          <p:cNvSpPr/>
          <p:nvPr/>
        </p:nvSpPr>
        <p:spPr>
          <a:xfrm rot="6991318">
            <a:off x="6441457" y="4243762"/>
            <a:ext cx="321651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CA37E50-5D1E-4FF4-933C-0727330684CE}"/>
              </a:ext>
            </a:extLst>
          </p:cNvPr>
          <p:cNvSpPr/>
          <p:nvPr/>
        </p:nvSpPr>
        <p:spPr>
          <a:xfrm rot="11119527">
            <a:off x="3387130" y="5264594"/>
            <a:ext cx="36601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B09103EE-489F-49E8-A9FE-D9D60C2C3E04}"/>
              </a:ext>
            </a:extLst>
          </p:cNvPr>
          <p:cNvSpPr/>
          <p:nvPr/>
        </p:nvSpPr>
        <p:spPr>
          <a:xfrm rot="10088289">
            <a:off x="5229510" y="5208462"/>
            <a:ext cx="376536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725CAED-E46A-4406-A25B-6E0DAD3DC815}"/>
              </a:ext>
            </a:extLst>
          </p:cNvPr>
          <p:cNvSpPr/>
          <p:nvPr/>
        </p:nvSpPr>
        <p:spPr>
          <a:xfrm rot="15058387">
            <a:off x="2349052" y="4181611"/>
            <a:ext cx="264795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F95F9D5A-1CA6-4D60-93AA-5768BEE151BA}"/>
              </a:ext>
            </a:extLst>
          </p:cNvPr>
          <p:cNvSpPr/>
          <p:nvPr/>
        </p:nvSpPr>
        <p:spPr>
          <a:xfrm rot="18181831">
            <a:off x="2357039" y="2731569"/>
            <a:ext cx="435568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EA6AAA68-C979-44A9-9B66-835B680E00D2}"/>
              </a:ext>
            </a:extLst>
          </p:cNvPr>
          <p:cNvSpPr/>
          <p:nvPr/>
        </p:nvSpPr>
        <p:spPr>
          <a:xfrm rot="20194103">
            <a:off x="3562355" y="1632336"/>
            <a:ext cx="407932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8259F61-C709-4F88-8959-19A2267A51BF}"/>
              </a:ext>
            </a:extLst>
          </p:cNvPr>
          <p:cNvSpPr/>
          <p:nvPr/>
        </p:nvSpPr>
        <p:spPr>
          <a:xfrm rot="179767">
            <a:off x="3315502" y="5540110"/>
            <a:ext cx="653577" cy="300946"/>
          </a:xfrm>
          <a:prstGeom prst="rightArrow">
            <a:avLst/>
          </a:prstGeom>
          <a:solidFill>
            <a:srgbClr val="00649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87A41B-71F1-4F23-829A-B9D2C69291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311" y="1951773"/>
            <a:ext cx="3430651" cy="39153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6D91C0-0245-4912-9467-16A1BCF2CFA8}"/>
              </a:ext>
            </a:extLst>
          </p:cNvPr>
          <p:cNvSpPr txBox="1"/>
          <p:nvPr/>
        </p:nvSpPr>
        <p:spPr>
          <a:xfrm>
            <a:off x="5061951" y="2447499"/>
            <a:ext cx="309137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600"/>
              </a:spcAft>
            </a:pPr>
            <a:r>
              <a:rPr lang="en-GB" sz="1600" b="1" i="0" u="none" strike="noStrike" dirty="0">
                <a:solidFill>
                  <a:srgbClr val="000000"/>
                </a:solidFill>
                <a:effectLst/>
              </a:rPr>
              <a:t>Remember the design criteria: </a:t>
            </a:r>
          </a:p>
          <a:p>
            <a:pPr rtl="0">
              <a:spcBef>
                <a:spcPts val="0"/>
              </a:spcBef>
              <a:spcAft>
                <a:spcPts val="1600"/>
              </a:spcAft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The aim needs to be accurate. </a:t>
            </a:r>
            <a:endParaRPr lang="en-GB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600"/>
              </a:spcAft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The snowballs need to be able to travel at least two metres.</a:t>
            </a:r>
            <a:endParaRPr lang="en-GB" sz="16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1600"/>
              </a:spcAft>
            </a:pPr>
            <a:r>
              <a:rPr lang="en-GB" sz="1600" b="0" i="0" u="none" strike="noStrike" dirty="0">
                <a:solidFill>
                  <a:srgbClr val="000000"/>
                </a:solidFill>
                <a:effectLst/>
              </a:rPr>
              <a:t>It must be activated using only one hand, although you are allowed one assistant to hold your contraption down if required.</a:t>
            </a:r>
            <a:endParaRPr lang="en-GB" sz="1600" b="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9522" y="757297"/>
            <a:ext cx="7229647" cy="732848"/>
          </a:xfrm>
          <a:prstGeom prst="rect">
            <a:avLst/>
          </a:prstGeom>
          <a:solidFill>
            <a:srgbClr val="C85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28000" tIns="180000" rIns="108000" bIns="180000" rtlCol="0" anchor="ctr">
            <a:spAutoFit/>
          </a:bodyPr>
          <a:lstStyle/>
          <a:p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806386" y="842360"/>
            <a:ext cx="470862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Choose one idea, draw an annotated diagram and make a list of what you need.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DEB00B-6981-4ACD-BC32-1F65892025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38" y="504501"/>
            <a:ext cx="1216956" cy="1199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732632-3881-41AA-B641-6897382A2951}"/>
              </a:ext>
            </a:extLst>
          </p:cNvPr>
          <p:cNvSpPr txBox="1"/>
          <p:nvPr/>
        </p:nvSpPr>
        <p:spPr>
          <a:xfrm>
            <a:off x="755650" y="2003884"/>
            <a:ext cx="2537858" cy="2247424"/>
          </a:xfrm>
          <a:prstGeom prst="wedgeRoundRectCallout">
            <a:avLst>
              <a:gd name="adj1" fmla="val 67561"/>
              <a:gd name="adj2" fmla="val -28909"/>
              <a:gd name="adj3" fmla="val 16667"/>
            </a:avLst>
          </a:prstGeom>
          <a:solidFill>
            <a:schemeClr val="bg1"/>
          </a:solidFill>
          <a:ln w="28575">
            <a:solidFill>
              <a:srgbClr val="C8509D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An annotated diagram is drawn as accurately as possible. Use a ruler to label specific parts and highlight their function.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61CD87-2E9A-4D59-8DE4-232F487B0E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529" y="1680299"/>
            <a:ext cx="1532413" cy="45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2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1099</TotalTime>
  <Words>682</Words>
  <Application>Microsoft Office PowerPoint</Application>
  <PresentationFormat>On-screen Show (4:3)</PresentationFormat>
  <Paragraphs>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Twinkl</vt:lpstr>
      <vt:lpstr>Arial</vt:lpstr>
      <vt:lpstr>Calibri</vt:lpstr>
      <vt:lpstr>Office Theme</vt:lpstr>
      <vt:lpstr>PowerPoint Presentation</vt:lpstr>
      <vt:lpstr>Your Big Bang Question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The STEAM Design Cycle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Laura Buckland</cp:lastModifiedBy>
  <cp:revision>76</cp:revision>
  <dcterms:created xsi:type="dcterms:W3CDTF">2020-10-13T15:58:53Z</dcterms:created>
  <dcterms:modified xsi:type="dcterms:W3CDTF">2020-11-12T12:57:12Z</dcterms:modified>
</cp:coreProperties>
</file>