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6"/>
  </p:notesMasterIdLst>
  <p:sldIdLst>
    <p:sldId id="256" r:id="rId2"/>
    <p:sldId id="257" r:id="rId3"/>
    <p:sldId id="262" r:id="rId4"/>
    <p:sldId id="266" r:id="rId5"/>
    <p:sldId id="267" r:id="rId6"/>
    <p:sldId id="272" r:id="rId7"/>
    <p:sldId id="277" r:id="rId8"/>
    <p:sldId id="279" r:id="rId9"/>
    <p:sldId id="280" r:id="rId10"/>
    <p:sldId id="282" r:id="rId11"/>
    <p:sldId id="263" r:id="rId12"/>
    <p:sldId id="281" r:id="rId13"/>
    <p:sldId id="264" r:id="rId14"/>
    <p:sldId id="28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861" autoAdjust="0"/>
  </p:normalViewPr>
  <p:slideViewPr>
    <p:cSldViewPr>
      <p:cViewPr varScale="1">
        <p:scale>
          <a:sx n="91" d="100"/>
          <a:sy n="91" d="100"/>
        </p:scale>
        <p:origin x="137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7DE11-7A74-4153-8035-192510A78912}" type="datetimeFigureOut">
              <a:rPr lang="en-GB" smtClean="0"/>
              <a:pPr/>
              <a:t>06/01/2020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AAAF45-B88F-4C68-A9B0-65C0201B24C8}" type="slidenum">
              <a:rPr lang="en-GB" smtClean="0"/>
              <a:pPr/>
              <a:t>‹#›</a:t>
            </a:fld>
            <a:endParaRPr lang="en-GB"/>
          </a:p>
        </p:txBody>
      </p:sp>
    </p:spTree>
    <p:extLst>
      <p:ext uri="{BB962C8B-B14F-4D97-AF65-F5344CB8AC3E}">
        <p14:creationId xmlns:p14="http://schemas.microsoft.com/office/powerpoint/2010/main" val="2241647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9793812B-7DEB-43FD-9AB4-B92B4E56F688}" type="datetimeFigureOut">
              <a:rPr lang="en-US" smtClean="0"/>
              <a:pPr/>
              <a:t>1/6/2020</a:t>
            </a:fld>
            <a:endParaRPr lang="en-GB"/>
          </a:p>
        </p:txBody>
      </p:sp>
      <p:sp>
        <p:nvSpPr>
          <p:cNvPr id="5" name="Footer Placeholder 4"/>
          <p:cNvSpPr>
            <a:spLocks noGrp="1"/>
          </p:cNvSpPr>
          <p:nvPr>
            <p:ph type="ftr" sz="quarter" idx="11"/>
          </p:nvPr>
        </p:nvSpPr>
        <p:spPr>
          <a:xfrm>
            <a:off x="1921934" y="5054602"/>
            <a:ext cx="4064860" cy="279400"/>
          </a:xfrm>
        </p:spPr>
        <p:txBody>
          <a:bodyPr/>
          <a:lstStyle/>
          <a:p>
            <a:endParaRPr lang="en-GB"/>
          </a:p>
        </p:txBody>
      </p:sp>
      <p:sp>
        <p:nvSpPr>
          <p:cNvPr id="6" name="Slide Number Placeholder 5"/>
          <p:cNvSpPr>
            <a:spLocks noGrp="1"/>
          </p:cNvSpPr>
          <p:nvPr>
            <p:ph type="sldNum" sz="quarter" idx="12"/>
          </p:nvPr>
        </p:nvSpPr>
        <p:spPr>
          <a:xfrm>
            <a:off x="6817317" y="5054602"/>
            <a:ext cx="413483" cy="279400"/>
          </a:xfrm>
        </p:spPr>
        <p:txBody>
          <a:bodyPr/>
          <a:lstStyle/>
          <a:p>
            <a:fld id="{4A178D7B-140C-48BF-844A-B900A8EF1E98}" type="slidenum">
              <a:rPr lang="en-GB" smtClean="0"/>
              <a:pPr/>
              <a:t>‹#›</a:t>
            </a:fld>
            <a:endParaRPr lang="en-GB"/>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882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3812B-7DEB-43FD-9AB4-B92B4E56F688}" type="datetimeFigureOut">
              <a:rPr lang="en-US" smtClean="0"/>
              <a:pPr/>
              <a:t>1/6/2020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178D7B-140C-48BF-844A-B900A8EF1E98}" type="slidenum">
              <a:rPr lang="en-GB" smtClean="0"/>
              <a:pPr/>
              <a:t>‹#›</a:t>
            </a:fld>
            <a:endParaRPr lang="en-GB"/>
          </a:p>
        </p:txBody>
      </p:sp>
    </p:spTree>
    <p:extLst>
      <p:ext uri="{BB962C8B-B14F-4D97-AF65-F5344CB8AC3E}">
        <p14:creationId xmlns:p14="http://schemas.microsoft.com/office/powerpoint/2010/main" val="206976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3812B-7DEB-43FD-9AB4-B92B4E56F688}" type="datetimeFigureOut">
              <a:rPr lang="en-US" smtClean="0"/>
              <a:pPr/>
              <a:t>1/6/2020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178D7B-140C-48BF-844A-B900A8EF1E98}" type="slidenum">
              <a:rPr lang="en-GB" smtClean="0"/>
              <a:pPr/>
              <a:t>‹#›</a:t>
            </a:fld>
            <a:endParaRPr lang="en-GB"/>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7956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3812B-7DEB-43FD-9AB4-B92B4E56F688}" type="datetimeFigureOut">
              <a:rPr lang="en-US" smtClean="0"/>
              <a:pPr/>
              <a:t>1/6/2020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178D7B-140C-48BF-844A-B900A8EF1E98}" type="slidenum">
              <a:rPr lang="en-GB" smtClean="0"/>
              <a:pPr/>
              <a:t>‹#›</a:t>
            </a:fld>
            <a:endParaRPr lang="en-GB"/>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9334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3812B-7DEB-43FD-9AB4-B92B4E56F688}" type="datetimeFigureOut">
              <a:rPr lang="en-US" smtClean="0"/>
              <a:pPr/>
              <a:t>1/6/2020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178D7B-140C-48BF-844A-B900A8EF1E98}" type="slidenum">
              <a:rPr lang="en-GB" smtClean="0"/>
              <a:pPr/>
              <a:t>‹#›</a:t>
            </a:fld>
            <a:endParaRPr lang="en-GB"/>
          </a:p>
        </p:txBody>
      </p:sp>
    </p:spTree>
    <p:extLst>
      <p:ext uri="{BB962C8B-B14F-4D97-AF65-F5344CB8AC3E}">
        <p14:creationId xmlns:p14="http://schemas.microsoft.com/office/powerpoint/2010/main" val="2015471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3812B-7DEB-43FD-9AB4-B92B4E56F688}" type="datetimeFigureOut">
              <a:rPr lang="en-US" smtClean="0"/>
              <a:pPr/>
              <a:t>1/6/2020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178D7B-140C-48BF-844A-B900A8EF1E98}" type="slidenum">
              <a:rPr lang="en-GB" smtClean="0"/>
              <a:pPr/>
              <a:t>‹#›</a:t>
            </a:fld>
            <a:endParaRPr lang="en-GB"/>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6893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3812B-7DEB-43FD-9AB4-B92B4E56F688}" type="datetimeFigureOut">
              <a:rPr lang="en-US" smtClean="0"/>
              <a:pPr/>
              <a:t>1/6/2020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178D7B-140C-48BF-844A-B900A8EF1E98}" type="slidenum">
              <a:rPr lang="en-GB" smtClean="0"/>
              <a:pPr/>
              <a:t>‹#›</a:t>
            </a:fld>
            <a:endParaRPr lang="en-GB"/>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6394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3812B-7DEB-43FD-9AB4-B92B4E56F688}" type="datetimeFigureOut">
              <a:rPr lang="en-US" smtClean="0"/>
              <a:pPr/>
              <a:t>1/6/2020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178D7B-140C-48BF-844A-B900A8EF1E98}" type="slidenum">
              <a:rPr lang="en-GB" smtClean="0"/>
              <a:pPr/>
              <a:t>‹#›</a:t>
            </a:fld>
            <a:endParaRPr lang="en-GB"/>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8897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3812B-7DEB-43FD-9AB4-B92B4E56F688}" type="datetimeFigureOut">
              <a:rPr lang="en-US" smtClean="0"/>
              <a:pPr/>
              <a:t>1/6/2020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178D7B-140C-48BF-844A-B900A8EF1E98}" type="slidenum">
              <a:rPr lang="en-GB" smtClean="0"/>
              <a:pPr/>
              <a:t>‹#›</a:t>
            </a:fld>
            <a:endParaRPr lang="en-GB"/>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733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3812B-7DEB-43FD-9AB4-B92B4E56F688}" type="datetimeFigureOut">
              <a:rPr lang="en-US" smtClean="0"/>
              <a:pPr/>
              <a:t>1/6/2020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178D7B-140C-48BF-844A-B900A8EF1E98}" type="slidenum">
              <a:rPr lang="en-GB" smtClean="0"/>
              <a:pPr/>
              <a:t>‹#›</a:t>
            </a:fld>
            <a:endParaRPr lang="en-GB"/>
          </a:p>
        </p:txBody>
      </p:sp>
    </p:spTree>
    <p:extLst>
      <p:ext uri="{BB962C8B-B14F-4D97-AF65-F5344CB8AC3E}">
        <p14:creationId xmlns:p14="http://schemas.microsoft.com/office/powerpoint/2010/main" val="1551918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3812B-7DEB-43FD-9AB4-B92B4E56F688}" type="datetimeFigureOut">
              <a:rPr lang="en-US" smtClean="0"/>
              <a:pPr/>
              <a:t>1/6/2020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178D7B-140C-48BF-844A-B900A8EF1E98}" type="slidenum">
              <a:rPr lang="en-GB" smtClean="0"/>
              <a:pPr/>
              <a:t>‹#›</a:t>
            </a:fld>
            <a:endParaRPr lang="en-GB"/>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2470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3812B-7DEB-43FD-9AB4-B92B4E56F688}" type="datetimeFigureOut">
              <a:rPr lang="en-US" smtClean="0"/>
              <a:pPr/>
              <a:t>1/6/2020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178D7B-140C-48BF-844A-B900A8EF1E98}" type="slidenum">
              <a:rPr lang="en-GB" smtClean="0"/>
              <a:pPr/>
              <a:t>‹#›</a:t>
            </a:fld>
            <a:endParaRPr lang="en-GB"/>
          </a:p>
        </p:txBody>
      </p:sp>
    </p:spTree>
    <p:extLst>
      <p:ext uri="{BB962C8B-B14F-4D97-AF65-F5344CB8AC3E}">
        <p14:creationId xmlns:p14="http://schemas.microsoft.com/office/powerpoint/2010/main" val="31536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3812B-7DEB-43FD-9AB4-B92B4E56F688}" type="datetimeFigureOut">
              <a:rPr lang="en-US" smtClean="0"/>
              <a:pPr/>
              <a:t>1/6/2020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178D7B-140C-48BF-844A-B900A8EF1E98}" type="slidenum">
              <a:rPr lang="en-GB" smtClean="0"/>
              <a:pPr/>
              <a:t>‹#›</a:t>
            </a:fld>
            <a:endParaRPr lang="en-GB"/>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61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93812B-7DEB-43FD-9AB4-B92B4E56F688}" type="datetimeFigureOut">
              <a:rPr lang="en-US" smtClean="0"/>
              <a:pPr/>
              <a:t>1/6/2020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178D7B-140C-48BF-844A-B900A8EF1E98}" type="slidenum">
              <a:rPr lang="en-GB" smtClean="0"/>
              <a:pPr/>
              <a:t>‹#›</a:t>
            </a:fld>
            <a:endParaRPr lang="en-GB"/>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324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3812B-7DEB-43FD-9AB4-B92B4E56F688}" type="datetimeFigureOut">
              <a:rPr lang="en-US" smtClean="0"/>
              <a:pPr/>
              <a:t>1/6/2020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178D7B-140C-48BF-844A-B900A8EF1E98}" type="slidenum">
              <a:rPr lang="en-GB" smtClean="0"/>
              <a:pPr/>
              <a:t>‹#›</a:t>
            </a:fld>
            <a:endParaRPr lang="en-GB"/>
          </a:p>
        </p:txBody>
      </p:sp>
    </p:spTree>
    <p:extLst>
      <p:ext uri="{BB962C8B-B14F-4D97-AF65-F5344CB8AC3E}">
        <p14:creationId xmlns:p14="http://schemas.microsoft.com/office/powerpoint/2010/main" val="297416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3812B-7DEB-43FD-9AB4-B92B4E56F688}" type="datetimeFigureOut">
              <a:rPr lang="en-US" smtClean="0"/>
              <a:pPr/>
              <a:t>1/6/2020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178D7B-140C-48BF-844A-B900A8EF1E98}" type="slidenum">
              <a:rPr lang="en-GB" smtClean="0"/>
              <a:pPr/>
              <a:t>‹#›</a:t>
            </a:fld>
            <a:endParaRPr lang="en-GB"/>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590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3812B-7DEB-43FD-9AB4-B92B4E56F688}" type="datetimeFigureOut">
              <a:rPr lang="en-US" smtClean="0"/>
              <a:pPr/>
              <a:t>1/6/2020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178D7B-140C-48BF-844A-B900A8EF1E98}" type="slidenum">
              <a:rPr lang="en-GB" smtClean="0"/>
              <a:pPr/>
              <a:t>‹#›</a:t>
            </a:fld>
            <a:endParaRPr lang="en-GB"/>
          </a:p>
        </p:txBody>
      </p:sp>
    </p:spTree>
    <p:extLst>
      <p:ext uri="{BB962C8B-B14F-4D97-AF65-F5344CB8AC3E}">
        <p14:creationId xmlns:p14="http://schemas.microsoft.com/office/powerpoint/2010/main" val="302479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793812B-7DEB-43FD-9AB4-B92B4E56F688}" type="datetimeFigureOut">
              <a:rPr lang="en-US" smtClean="0"/>
              <a:pPr/>
              <a:t>1/6/2020</a:t>
            </a:fld>
            <a:endParaRPr lang="en-GB"/>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178D7B-140C-48BF-844A-B900A8EF1E98}" type="slidenum">
              <a:rPr lang="en-GB" smtClean="0"/>
              <a:pPr/>
              <a:t>‹#›</a:t>
            </a:fld>
            <a:endParaRPr lang="en-GB"/>
          </a:p>
        </p:txBody>
      </p:sp>
    </p:spTree>
    <p:extLst>
      <p:ext uri="{BB962C8B-B14F-4D97-AF65-F5344CB8AC3E}">
        <p14:creationId xmlns:p14="http://schemas.microsoft.com/office/powerpoint/2010/main" val="409341116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42908" y="3645024"/>
            <a:ext cx="9429816" cy="934386"/>
          </a:xfrm>
        </p:spPr>
        <p:txBody>
          <a:bodyPr>
            <a:noAutofit/>
          </a:bodyPr>
          <a:lstStyle/>
          <a:p>
            <a:pPr algn="ctr"/>
            <a:r>
              <a:rPr lang="en-GB" sz="7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itchFamily="66" charset="0"/>
              </a:rPr>
              <a:t>S2 Desktop Publishing</a:t>
            </a:r>
            <a:endParaRPr lang="en-GB"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itchFamily="66" charset="0"/>
            </a:endParaRPr>
          </a:p>
        </p:txBody>
      </p:sp>
      <p:sp>
        <p:nvSpPr>
          <p:cNvPr id="5" name="Subtitle 2"/>
          <p:cNvSpPr>
            <a:spLocks noGrp="1"/>
          </p:cNvSpPr>
          <p:nvPr>
            <p:ph type="subTitle" idx="1"/>
          </p:nvPr>
        </p:nvSpPr>
        <p:spPr>
          <a:xfrm>
            <a:off x="5652120" y="404664"/>
            <a:ext cx="3071834" cy="500066"/>
          </a:xfrm>
        </p:spPr>
        <p:txBody>
          <a:bodyPr>
            <a:normAutofit fontScale="47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2400" b="1" spc="50" dirty="0" smtClean="0">
                <a:ln w="11430"/>
                <a:solidFill>
                  <a:schemeClr val="tx1"/>
                </a:solidFill>
                <a:effectLst>
                  <a:outerShdw blurRad="76200" dist="50800" dir="5400000" algn="tl" rotWithShape="0">
                    <a:srgbClr val="000000">
                      <a:alpha val="65000"/>
                    </a:srgbClr>
                  </a:outerShdw>
                </a:effectLst>
                <a:latin typeface="Comic Sans MS" pitchFamily="66" charset="0"/>
              </a:rPr>
              <a:t>Graphic communication</a:t>
            </a:r>
          </a:p>
          <a:p>
            <a:r>
              <a:rPr lang="en-GB" sz="2400" b="1" spc="50" dirty="0" smtClean="0">
                <a:ln w="11430"/>
                <a:solidFill>
                  <a:schemeClr val="tx1"/>
                </a:solidFill>
                <a:effectLst>
                  <a:outerShdw blurRad="76200" dist="50800" dir="5400000" algn="tl" rotWithShape="0">
                    <a:srgbClr val="000000">
                      <a:alpha val="65000"/>
                    </a:srgbClr>
                  </a:outerShdw>
                </a:effectLst>
                <a:latin typeface="Comic Sans MS" pitchFamily="66" charset="0"/>
              </a:rPr>
              <a:t>Greenfauld’s High School</a:t>
            </a:r>
            <a:endParaRPr lang="en-GB" sz="2400" b="1" spc="50" dirty="0">
              <a:ln w="11430"/>
              <a:solidFill>
                <a:schemeClr val="tx1"/>
              </a:solidFill>
              <a:effectLst>
                <a:outerShdw blurRad="76200" dist="50800" dir="5400000" algn="tl" rotWithShape="0">
                  <a:srgbClr val="000000">
                    <a:alpha val="65000"/>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9384" y="514113"/>
            <a:ext cx="7631048" cy="1762759"/>
          </a:xfrm>
        </p:spPr>
        <p:txBody>
          <a:bodyPr>
            <a:normAutofit fontScale="92500" lnSpcReduction="20000"/>
          </a:bodyPr>
          <a:lstStyle/>
          <a:p>
            <a:pPr marL="0" lvl="0" indent="0" defTabSz="914400" eaLnBrk="0" fontAlgn="base" hangingPunct="0">
              <a:spcBef>
                <a:spcPct val="0"/>
              </a:spcBef>
              <a:spcAft>
                <a:spcPct val="0"/>
              </a:spcAft>
              <a:buClrTx/>
              <a:buSzTx/>
              <a:buNone/>
            </a:pPr>
            <a:r>
              <a:rPr lang="en-GB" altLang="en-US" b="1" u="sng" dirty="0">
                <a:solidFill>
                  <a:srgbClr val="000000"/>
                </a:solidFill>
                <a:latin typeface="Calibri" panose="020F0502020204030204" pitchFamily="34" charset="0"/>
              </a:rPr>
              <a:t>Brief</a:t>
            </a:r>
          </a:p>
          <a:p>
            <a:pPr marL="0" lvl="0" indent="0" defTabSz="914400" eaLnBrk="0" fontAlgn="base" hangingPunct="0">
              <a:spcBef>
                <a:spcPct val="0"/>
              </a:spcBef>
              <a:spcAft>
                <a:spcPct val="0"/>
              </a:spcAft>
              <a:buClrTx/>
              <a:buSzTx/>
              <a:buNone/>
            </a:pPr>
            <a:r>
              <a:rPr lang="en-GB" altLang="en-US" dirty="0">
                <a:solidFill>
                  <a:srgbClr val="000000"/>
                </a:solidFill>
                <a:latin typeface="Calibri" panose="020F0502020204030204" pitchFamily="34" charset="0"/>
              </a:rPr>
              <a:t>The Lego store in </a:t>
            </a:r>
            <a:r>
              <a:rPr lang="en-GB" altLang="en-US" dirty="0" smtClean="0">
                <a:solidFill>
                  <a:srgbClr val="000000"/>
                </a:solidFill>
                <a:latin typeface="Calibri" panose="020F0502020204030204" pitchFamily="34" charset="0"/>
              </a:rPr>
              <a:t>Buchanan </a:t>
            </a:r>
            <a:r>
              <a:rPr lang="en-GB" altLang="en-US" dirty="0">
                <a:solidFill>
                  <a:srgbClr val="000000"/>
                </a:solidFill>
                <a:latin typeface="Calibri" panose="020F0502020204030204" pitchFamily="34" charset="0"/>
              </a:rPr>
              <a:t>Galleries are hosting </a:t>
            </a:r>
            <a:r>
              <a:rPr lang="en-GB" altLang="en-US" dirty="0" smtClean="0">
                <a:solidFill>
                  <a:srgbClr val="000000"/>
                </a:solidFill>
                <a:latin typeface="Calibri" panose="020F0502020204030204" pitchFamily="34" charset="0"/>
              </a:rPr>
              <a:t>a </a:t>
            </a:r>
            <a:r>
              <a:rPr lang="en-GB" altLang="en-US" dirty="0">
                <a:solidFill>
                  <a:srgbClr val="000000"/>
                </a:solidFill>
                <a:latin typeface="Calibri" panose="020F0502020204030204" pitchFamily="34" charset="0"/>
              </a:rPr>
              <a:t>challenge to build </a:t>
            </a:r>
            <a:r>
              <a:rPr lang="en-GB" altLang="en-US" dirty="0" smtClean="0">
                <a:solidFill>
                  <a:srgbClr val="000000"/>
                </a:solidFill>
                <a:latin typeface="Calibri" panose="020F0502020204030204" pitchFamily="34" charset="0"/>
              </a:rPr>
              <a:t>the </a:t>
            </a:r>
            <a:r>
              <a:rPr lang="en-GB" altLang="en-US" dirty="0">
                <a:solidFill>
                  <a:srgbClr val="000000"/>
                </a:solidFill>
                <a:latin typeface="Calibri" panose="020F0502020204030204" pitchFamily="34" charset="0"/>
              </a:rPr>
              <a:t>biggest Lego structure for the Guinness book of records.  The advert will be shown on the rotating billboards throughout the centre so it needs to be eye catching, as it will be on display for 10 secs each rotation.</a:t>
            </a:r>
          </a:p>
          <a:p>
            <a:pPr marL="0" lvl="0" indent="0" defTabSz="914400" eaLnBrk="0" fontAlgn="base" hangingPunct="0">
              <a:spcBef>
                <a:spcPct val="0"/>
              </a:spcBef>
              <a:spcAft>
                <a:spcPct val="0"/>
              </a:spcAft>
              <a:buClrTx/>
              <a:buSzTx/>
              <a:buNone/>
            </a:pPr>
            <a:endParaRPr lang="en-GB" altLang="en-US" dirty="0">
              <a:solidFill>
                <a:srgbClr val="000000"/>
              </a:solidFill>
              <a:latin typeface="Calibri" panose="020F0502020204030204" pitchFamily="34" charset="0"/>
            </a:endParaRPr>
          </a:p>
          <a:p>
            <a:endParaRPr lang="en-GB" dirty="0"/>
          </a:p>
        </p:txBody>
      </p:sp>
      <p:pic>
        <p:nvPicPr>
          <p:cNvPr id="1028" name="Picture 4" descr="Le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4784" y="4965082"/>
            <a:ext cx="1337619" cy="8345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buchanan-galleri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856" y="4824762"/>
            <a:ext cx="1101328" cy="10669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descr="gwr[1]"/>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187624" y="4749776"/>
            <a:ext cx="1008112" cy="12651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6" name="Group 7"/>
          <p:cNvGrpSpPr>
            <a:grpSpLocks/>
          </p:cNvGrpSpPr>
          <p:nvPr/>
        </p:nvGrpSpPr>
        <p:grpSpPr bwMode="auto">
          <a:xfrm>
            <a:off x="5791003" y="2420888"/>
            <a:ext cx="2421082" cy="3908606"/>
            <a:chOff x="110922356" y="109610013"/>
            <a:chExt cx="2645040" cy="3855256"/>
          </a:xfrm>
        </p:grpSpPr>
        <p:pic>
          <p:nvPicPr>
            <p:cNvPr id="1032" name="Picture 8" descr="Advertising_Rolling_Billboard"/>
            <p:cNvPicPr>
              <a:picLocks noChangeAspect="1" noChangeArrowheads="1"/>
            </p:cNvPicPr>
            <p:nvPr/>
          </p:nvPicPr>
          <p:blipFill>
            <a:blip r:embed="rId5">
              <a:clrChange>
                <a:clrFrom>
                  <a:srgbClr val="D7D7D7"/>
                </a:clrFrom>
                <a:clrTo>
                  <a:srgbClr val="D7D7D7">
                    <a:alpha val="0"/>
                  </a:srgbClr>
                </a:clrTo>
              </a:clrChange>
              <a:extLst>
                <a:ext uri="{28A0092B-C50C-407E-A947-70E740481C1C}">
                  <a14:useLocalDpi xmlns:a14="http://schemas.microsoft.com/office/drawing/2010/main" val="0"/>
                </a:ext>
              </a:extLst>
            </a:blip>
            <a:srcRect/>
            <a:stretch>
              <a:fillRect/>
            </a:stretch>
          </p:blipFill>
          <p:spPr bwMode="auto">
            <a:xfrm>
              <a:off x="110922356" y="109797483"/>
              <a:ext cx="2600794" cy="36677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1033" name="AutoShape 9"/>
            <p:cNvCxnSpPr>
              <a:cxnSpLocks noChangeShapeType="1"/>
            </p:cNvCxnSpPr>
            <p:nvPr/>
          </p:nvCxnSpPr>
          <p:spPr bwMode="auto">
            <a:xfrm>
              <a:off x="113223368" y="110096710"/>
              <a:ext cx="0" cy="2507225"/>
            </a:xfrm>
            <a:prstGeom prst="straightConnector1">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4" name="AutoShape 10"/>
            <p:cNvCxnSpPr>
              <a:cxnSpLocks noChangeShapeType="1"/>
            </p:cNvCxnSpPr>
            <p:nvPr/>
          </p:nvCxnSpPr>
          <p:spPr bwMode="auto">
            <a:xfrm>
              <a:off x="111615794" y="109875484"/>
              <a:ext cx="1489587" cy="0"/>
            </a:xfrm>
            <a:prstGeom prst="straightConnector1">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7" name="Text Box 11"/>
            <p:cNvSpPr txBox="1">
              <a:spLocks noChangeArrowheads="1"/>
            </p:cNvSpPr>
            <p:nvPr/>
          </p:nvSpPr>
          <p:spPr bwMode="auto">
            <a:xfrm>
              <a:off x="111969755" y="109610013"/>
              <a:ext cx="825910" cy="20647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rgbClr val="000000"/>
                  </a:solidFill>
                  <a:effectLst/>
                  <a:latin typeface="Calibri" panose="020F0502020204030204" pitchFamily="34" charset="0"/>
                </a:rPr>
                <a:t>900mm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Text Box 12"/>
            <p:cNvSpPr txBox="1">
              <a:spLocks noChangeArrowheads="1"/>
            </p:cNvSpPr>
            <p:nvPr/>
          </p:nvSpPr>
          <p:spPr bwMode="auto">
            <a:xfrm>
              <a:off x="113326607" y="110686645"/>
              <a:ext cx="240789" cy="7374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rgbClr val="000000"/>
                  </a:solidFill>
                  <a:effectLst/>
                  <a:latin typeface="Calibri" panose="020F0502020204030204" pitchFamily="34" charset="0"/>
                </a:rPr>
                <a:t>1400mm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9" name="Rectangle 8"/>
          <p:cNvSpPr/>
          <p:nvPr/>
        </p:nvSpPr>
        <p:spPr>
          <a:xfrm>
            <a:off x="971600" y="2608238"/>
            <a:ext cx="4572000" cy="1200329"/>
          </a:xfrm>
          <a:prstGeom prst="rect">
            <a:avLst/>
          </a:prstGeom>
        </p:spPr>
        <p:txBody>
          <a:bodyPr>
            <a:spAutoFit/>
          </a:bodyPr>
          <a:lstStyle/>
          <a:p>
            <a:pPr lvl="0" eaLnBrk="0" fontAlgn="base" hangingPunct="0">
              <a:spcBef>
                <a:spcPct val="0"/>
              </a:spcBef>
              <a:spcAft>
                <a:spcPct val="0"/>
              </a:spcAft>
            </a:pPr>
            <a:r>
              <a:rPr lang="en-GB" altLang="en-US" b="1" u="sng" dirty="0">
                <a:solidFill>
                  <a:srgbClr val="000000"/>
                </a:solidFill>
                <a:latin typeface="Calibri" panose="020F0502020204030204" pitchFamily="34" charset="0"/>
              </a:rPr>
              <a:t>Event Details</a:t>
            </a:r>
          </a:p>
          <a:p>
            <a:pPr lvl="0" eaLnBrk="0" fontAlgn="base" hangingPunct="0">
              <a:spcBef>
                <a:spcPct val="0"/>
              </a:spcBef>
              <a:spcAft>
                <a:spcPct val="0"/>
              </a:spcAft>
            </a:pPr>
            <a:r>
              <a:rPr lang="en-GB" altLang="en-US" dirty="0">
                <a:solidFill>
                  <a:srgbClr val="000000"/>
                </a:solidFill>
                <a:latin typeface="Calibri" panose="020F0502020204030204" pitchFamily="34" charset="0"/>
              </a:rPr>
              <a:t>Location:  Lego Store, Buchanan Galleries</a:t>
            </a:r>
          </a:p>
          <a:p>
            <a:pPr lvl="0" eaLnBrk="0" fontAlgn="base" hangingPunct="0">
              <a:spcBef>
                <a:spcPct val="0"/>
              </a:spcBef>
              <a:spcAft>
                <a:spcPct val="0"/>
              </a:spcAft>
            </a:pPr>
            <a:r>
              <a:rPr lang="en-GB" altLang="en-US" dirty="0">
                <a:solidFill>
                  <a:srgbClr val="000000"/>
                </a:solidFill>
                <a:latin typeface="Calibri" panose="020F0502020204030204" pitchFamily="34" charset="0"/>
              </a:rPr>
              <a:t>Date:  Saturday </a:t>
            </a:r>
            <a:r>
              <a:rPr lang="en-GB" altLang="en-US" dirty="0" smtClean="0">
                <a:solidFill>
                  <a:srgbClr val="000000"/>
                </a:solidFill>
                <a:latin typeface="Calibri" panose="020F0502020204030204" pitchFamily="34" charset="0"/>
              </a:rPr>
              <a:t>29</a:t>
            </a:r>
            <a:r>
              <a:rPr lang="en-GB" altLang="en-US" baseline="30000" dirty="0" smtClean="0">
                <a:solidFill>
                  <a:srgbClr val="000000"/>
                </a:solidFill>
                <a:latin typeface="Calibri" panose="020F0502020204030204" pitchFamily="34" charset="0"/>
              </a:rPr>
              <a:t>th</a:t>
            </a:r>
            <a:r>
              <a:rPr lang="en-GB" altLang="en-US" dirty="0" smtClean="0">
                <a:solidFill>
                  <a:srgbClr val="000000"/>
                </a:solidFill>
                <a:latin typeface="Calibri" panose="020F0502020204030204" pitchFamily="34" charset="0"/>
              </a:rPr>
              <a:t> July </a:t>
            </a:r>
            <a:r>
              <a:rPr lang="en-GB" altLang="en-US" dirty="0" smtClean="0">
                <a:solidFill>
                  <a:srgbClr val="000000"/>
                </a:solidFill>
                <a:latin typeface="Calibri" panose="020F0502020204030204" pitchFamily="34" charset="0"/>
              </a:rPr>
              <a:t>2020</a:t>
            </a:r>
          </a:p>
          <a:p>
            <a:pPr lvl="0" eaLnBrk="0" fontAlgn="base" hangingPunct="0">
              <a:spcBef>
                <a:spcPct val="0"/>
              </a:spcBef>
              <a:spcAft>
                <a:spcPct val="0"/>
              </a:spcAft>
            </a:pPr>
            <a:r>
              <a:rPr lang="en-GB" altLang="en-US" dirty="0" smtClean="0">
                <a:solidFill>
                  <a:srgbClr val="000000"/>
                </a:solidFill>
                <a:latin typeface="Calibri" panose="020F0502020204030204" pitchFamily="34" charset="0"/>
              </a:rPr>
              <a:t>Time</a:t>
            </a:r>
            <a:r>
              <a:rPr lang="en-GB" altLang="en-US" dirty="0">
                <a:solidFill>
                  <a:srgbClr val="000000"/>
                </a:solidFill>
                <a:latin typeface="Calibri" panose="020F0502020204030204" pitchFamily="34" charset="0"/>
              </a:rPr>
              <a:t>:  Starts at 10am</a:t>
            </a:r>
          </a:p>
        </p:txBody>
      </p:sp>
    </p:spTree>
    <p:extLst>
      <p:ext uri="{BB962C8B-B14F-4D97-AF65-F5344CB8AC3E}">
        <p14:creationId xmlns:p14="http://schemas.microsoft.com/office/powerpoint/2010/main" val="1143430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405450"/>
            <a:ext cx="7715304" cy="523220"/>
          </a:xfrm>
          <a:prstGeom prst="rect">
            <a:avLst/>
          </a:prstGeom>
          <a:noFill/>
        </p:spPr>
        <p:txBody>
          <a:bodyPr wrap="square" rtlCol="0">
            <a:spAutoFit/>
          </a:bodyPr>
          <a:lstStyle/>
          <a:p>
            <a:r>
              <a:rPr lang="en-GB" sz="2800" b="1" u="sng" dirty="0" smtClean="0">
                <a:latin typeface="Comic Sans MS" pitchFamily="66" charset="0"/>
              </a:rPr>
              <a:t>Preliminary Sketches</a:t>
            </a:r>
            <a:endParaRPr lang="en-GB" sz="2800" b="1" u="sng" dirty="0">
              <a:latin typeface="Comic Sans MS" pitchFamily="66" charset="0"/>
            </a:endParaRPr>
          </a:p>
        </p:txBody>
      </p:sp>
      <p:sp>
        <p:nvSpPr>
          <p:cNvPr id="4" name="Text Box 5"/>
          <p:cNvSpPr txBox="1">
            <a:spLocks noChangeArrowheads="1"/>
          </p:cNvSpPr>
          <p:nvPr/>
        </p:nvSpPr>
        <p:spPr bwMode="auto">
          <a:xfrm>
            <a:off x="500034" y="1214422"/>
            <a:ext cx="7929618" cy="692497"/>
          </a:xfrm>
          <a:prstGeom prst="rect">
            <a:avLst/>
          </a:prstGeom>
          <a:noFill/>
          <a:ln w="9525">
            <a:noFill/>
            <a:miter lim="800000"/>
            <a:headEnd/>
            <a:tailEnd/>
          </a:ln>
        </p:spPr>
        <p:txBody>
          <a:bodyPr wrap="square">
            <a:spAutoFit/>
          </a:bodyPr>
          <a:lstStyle/>
          <a:p>
            <a:pPr>
              <a:spcBef>
                <a:spcPct val="50000"/>
              </a:spcBef>
            </a:pPr>
            <a:r>
              <a:rPr lang="en-GB" sz="1300" dirty="0" smtClean="0">
                <a:latin typeface="Comic Sans MS" pitchFamily="66" charset="0"/>
              </a:rPr>
              <a:t>Before a graphic designer would start on a publication, they would produce a range of preliminary sketches to help them create and develop their ideas. The different type of sketches are shown below:</a:t>
            </a:r>
          </a:p>
        </p:txBody>
      </p:sp>
      <p:sp>
        <p:nvSpPr>
          <p:cNvPr id="5" name="Text Box 5"/>
          <p:cNvSpPr txBox="1">
            <a:spLocks noChangeArrowheads="1"/>
          </p:cNvSpPr>
          <p:nvPr/>
        </p:nvSpPr>
        <p:spPr bwMode="auto">
          <a:xfrm>
            <a:off x="4572000" y="2143116"/>
            <a:ext cx="4143404" cy="1538883"/>
          </a:xfrm>
          <a:prstGeom prst="rect">
            <a:avLst/>
          </a:prstGeom>
          <a:noFill/>
          <a:ln w="9525">
            <a:noFill/>
            <a:miter lim="800000"/>
            <a:headEnd/>
            <a:tailEnd/>
          </a:ln>
        </p:spPr>
        <p:txBody>
          <a:bodyPr wrap="square">
            <a:spAutoFit/>
          </a:bodyPr>
          <a:lstStyle/>
          <a:p>
            <a:pPr>
              <a:spcBef>
                <a:spcPct val="50000"/>
              </a:spcBef>
            </a:pPr>
            <a:r>
              <a:rPr lang="en-GB" sz="1600" dirty="0" smtClean="0">
                <a:latin typeface="Comic Sans MS" pitchFamily="66" charset="0"/>
              </a:rPr>
              <a:t>Working Roughs</a:t>
            </a:r>
          </a:p>
          <a:p>
            <a:pPr>
              <a:spcBef>
                <a:spcPct val="50000"/>
              </a:spcBef>
            </a:pPr>
            <a:r>
              <a:rPr lang="en-GB" sz="1200" dirty="0" smtClean="0">
                <a:latin typeface="Comic Sans MS" pitchFamily="66" charset="0"/>
              </a:rPr>
              <a:t>At this stage, a graphic designer would </a:t>
            </a:r>
            <a:r>
              <a:rPr lang="en-GB" sz="1200" b="1" dirty="0" smtClean="0">
                <a:latin typeface="Comic Sans MS" pitchFamily="66" charset="0"/>
              </a:rPr>
              <a:t>develop</a:t>
            </a:r>
            <a:r>
              <a:rPr lang="en-GB" sz="1200" dirty="0" smtClean="0">
                <a:latin typeface="Comic Sans MS" pitchFamily="66" charset="0"/>
              </a:rPr>
              <a:t> a small number of the thumbnails, spending more time on each layout and ensuring more detail in included. The working roughs would be larger than the thumbnails to allow more information to be recorded, e.g., possible headings, subheadings, fonts captions etc.</a:t>
            </a:r>
            <a:endParaRPr lang="en-GB" sz="1200" b="1" dirty="0">
              <a:latin typeface="Comic Sans MS" pitchFamily="66" charset="0"/>
            </a:endParaRPr>
          </a:p>
        </p:txBody>
      </p:sp>
      <p:sp>
        <p:nvSpPr>
          <p:cNvPr id="6" name="Text Box 5"/>
          <p:cNvSpPr txBox="1">
            <a:spLocks noChangeArrowheads="1"/>
          </p:cNvSpPr>
          <p:nvPr/>
        </p:nvSpPr>
        <p:spPr bwMode="auto">
          <a:xfrm>
            <a:off x="500034" y="2130761"/>
            <a:ext cx="3929090" cy="1538883"/>
          </a:xfrm>
          <a:prstGeom prst="rect">
            <a:avLst/>
          </a:prstGeom>
          <a:noFill/>
          <a:ln w="9525">
            <a:noFill/>
            <a:miter lim="800000"/>
            <a:headEnd/>
            <a:tailEnd/>
          </a:ln>
        </p:spPr>
        <p:txBody>
          <a:bodyPr wrap="square">
            <a:spAutoFit/>
          </a:bodyPr>
          <a:lstStyle/>
          <a:p>
            <a:pPr>
              <a:spcBef>
                <a:spcPct val="50000"/>
              </a:spcBef>
            </a:pPr>
            <a:r>
              <a:rPr lang="en-GB" sz="1600" dirty="0" smtClean="0">
                <a:latin typeface="Comic Sans MS" pitchFamily="66" charset="0"/>
              </a:rPr>
              <a:t>Thumbnails</a:t>
            </a:r>
          </a:p>
          <a:p>
            <a:pPr>
              <a:spcBef>
                <a:spcPct val="50000"/>
              </a:spcBef>
            </a:pPr>
            <a:r>
              <a:rPr lang="en-GB" sz="1200" b="1" dirty="0" smtClean="0">
                <a:latin typeface="Comic Sans MS" pitchFamily="66" charset="0"/>
              </a:rPr>
              <a:t>Thumbnail sketches </a:t>
            </a:r>
            <a:r>
              <a:rPr lang="en-GB" sz="1200" dirty="0" smtClean="0">
                <a:latin typeface="Comic Sans MS" pitchFamily="66" charset="0"/>
              </a:rPr>
              <a:t>are quick, first drafts of possible DTP layouts. The main focus is to help plan out the structure of the publication, e.g., how many columns, position of titles and images etc.  Other design elements and principles can be considered at this stage, e.g., shape, colour and contrast.</a:t>
            </a:r>
            <a:endParaRPr lang="en-GB" sz="1200" b="1" dirty="0">
              <a:latin typeface="Comic Sans MS" pitchFamily="66" charset="0"/>
            </a:endParaRPr>
          </a:p>
        </p:txBody>
      </p:sp>
      <p:pic>
        <p:nvPicPr>
          <p:cNvPr id="7" name="Picture 2" descr="img472"/>
          <p:cNvPicPr>
            <a:picLocks noChangeAspect="1" noChangeArrowheads="1"/>
          </p:cNvPicPr>
          <p:nvPr/>
        </p:nvPicPr>
        <p:blipFill>
          <a:blip r:embed="rId2"/>
          <a:srcRect l="36718" t="10760" r="6249" b="32209"/>
          <a:stretch>
            <a:fillRect/>
          </a:stretch>
        </p:blipFill>
        <p:spPr bwMode="auto">
          <a:xfrm>
            <a:off x="785786" y="3786190"/>
            <a:ext cx="3345456" cy="2428892"/>
          </a:xfrm>
          <a:prstGeom prst="rect">
            <a:avLst/>
          </a:prstGeom>
          <a:noFill/>
          <a:ln>
            <a:solidFill>
              <a:schemeClr val="tx1"/>
            </a:solidFill>
          </a:ln>
        </p:spPr>
      </p:pic>
      <p:pic>
        <p:nvPicPr>
          <p:cNvPr id="8" name="Picture 2" descr="img473"/>
          <p:cNvPicPr>
            <a:picLocks noChangeAspect="1" noChangeArrowheads="1"/>
          </p:cNvPicPr>
          <p:nvPr/>
        </p:nvPicPr>
        <p:blipFill>
          <a:blip r:embed="rId3"/>
          <a:srcRect l="36719" t="7532" r="5468" b="35437"/>
          <a:stretch>
            <a:fillRect/>
          </a:stretch>
        </p:blipFill>
        <p:spPr bwMode="auto">
          <a:xfrm>
            <a:off x="4857752" y="3786190"/>
            <a:ext cx="3357586" cy="2404758"/>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Preliminary Sketches</a:t>
            </a:r>
            <a:endParaRPr lang="en-GB" dirty="0"/>
          </a:p>
        </p:txBody>
      </p:sp>
      <p:sp>
        <p:nvSpPr>
          <p:cNvPr id="3" name="Content Placeholder 2"/>
          <p:cNvSpPr>
            <a:spLocks noGrp="1"/>
          </p:cNvSpPr>
          <p:nvPr>
            <p:ph idx="1"/>
          </p:nvPr>
        </p:nvSpPr>
        <p:spPr>
          <a:xfrm>
            <a:off x="1176864" y="2490135"/>
            <a:ext cx="7283567" cy="3444997"/>
          </a:xfrm>
        </p:spPr>
        <p:txBody>
          <a:bodyPr>
            <a:normAutofit fontScale="92500" lnSpcReduction="20000"/>
          </a:bodyPr>
          <a:lstStyle/>
          <a:p>
            <a:r>
              <a:rPr lang="en-GB" dirty="0" smtClean="0"/>
              <a:t>Taking into account the information you have just been shown, you are now going to produce your thumbnails of your advert for the poster.  </a:t>
            </a:r>
          </a:p>
          <a:p>
            <a:r>
              <a:rPr lang="en-GB" dirty="0" smtClean="0"/>
              <a:t>Think about:</a:t>
            </a:r>
          </a:p>
          <a:p>
            <a:pPr lvl="1"/>
            <a:r>
              <a:rPr lang="en-GB" dirty="0" smtClean="0"/>
              <a:t>Location of your header</a:t>
            </a:r>
          </a:p>
          <a:p>
            <a:pPr lvl="1"/>
            <a:r>
              <a:rPr lang="en-GB" dirty="0" smtClean="0"/>
              <a:t>Information that must be on the poster</a:t>
            </a:r>
          </a:p>
          <a:p>
            <a:pPr lvl="1"/>
            <a:r>
              <a:rPr lang="en-GB" dirty="0" smtClean="0"/>
              <a:t>Images that you want to include (must include your Lego figure)</a:t>
            </a:r>
          </a:p>
          <a:p>
            <a:pPr lvl="1"/>
            <a:r>
              <a:rPr lang="en-GB" dirty="0" smtClean="0"/>
              <a:t>Remember these are ROUGH SKETCHES with not much detail at this stage!! Use LINES for where text is going and a BOX with a cross for images.</a:t>
            </a:r>
            <a:endParaRPr lang="en-GB" dirty="0"/>
          </a:p>
        </p:txBody>
      </p:sp>
    </p:spTree>
    <p:extLst>
      <p:ext uri="{BB962C8B-B14F-4D97-AF65-F5344CB8AC3E}">
        <p14:creationId xmlns:p14="http://schemas.microsoft.com/office/powerpoint/2010/main" val="3593699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428596" y="1071546"/>
            <a:ext cx="2428892" cy="4678204"/>
          </a:xfrm>
          <a:prstGeom prst="rect">
            <a:avLst/>
          </a:prstGeom>
          <a:noFill/>
          <a:ln w="9525">
            <a:noFill/>
            <a:miter lim="800000"/>
            <a:headEnd/>
            <a:tailEnd/>
          </a:ln>
        </p:spPr>
        <p:txBody>
          <a:bodyPr wrap="square">
            <a:spAutoFit/>
          </a:bodyPr>
          <a:lstStyle/>
          <a:p>
            <a:pPr>
              <a:spcBef>
                <a:spcPct val="50000"/>
              </a:spcBef>
            </a:pPr>
            <a:r>
              <a:rPr lang="en-GB" sz="1600" dirty="0" smtClean="0">
                <a:latin typeface="Comic Sans MS" pitchFamily="66" charset="0"/>
              </a:rPr>
              <a:t>Presentation visuals</a:t>
            </a:r>
          </a:p>
          <a:p>
            <a:pPr>
              <a:spcBef>
                <a:spcPct val="50000"/>
              </a:spcBef>
            </a:pPr>
            <a:endParaRPr lang="en-GB" sz="100" dirty="0" smtClean="0">
              <a:latin typeface="Comic Sans MS" pitchFamily="66" charset="0"/>
            </a:endParaRPr>
          </a:p>
          <a:p>
            <a:pPr>
              <a:spcBef>
                <a:spcPct val="50000"/>
              </a:spcBef>
            </a:pPr>
            <a:endParaRPr lang="en-GB" sz="100" dirty="0" smtClean="0">
              <a:latin typeface="Comic Sans MS" pitchFamily="66" charset="0"/>
            </a:endParaRPr>
          </a:p>
          <a:p>
            <a:pPr>
              <a:spcBef>
                <a:spcPct val="50000"/>
              </a:spcBef>
            </a:pPr>
            <a:endParaRPr lang="en-GB" sz="100" dirty="0" smtClean="0">
              <a:latin typeface="Comic Sans MS" pitchFamily="66" charset="0"/>
            </a:endParaRPr>
          </a:p>
          <a:p>
            <a:pPr>
              <a:spcBef>
                <a:spcPct val="50000"/>
              </a:spcBef>
            </a:pPr>
            <a:endParaRPr lang="en-GB" sz="100" dirty="0" smtClean="0">
              <a:latin typeface="Comic Sans MS" pitchFamily="66" charset="0"/>
            </a:endParaRPr>
          </a:p>
          <a:p>
            <a:pPr>
              <a:spcBef>
                <a:spcPct val="50000"/>
              </a:spcBef>
            </a:pPr>
            <a:endParaRPr lang="en-GB" sz="100" dirty="0" smtClean="0">
              <a:latin typeface="Comic Sans MS" pitchFamily="66" charset="0"/>
            </a:endParaRPr>
          </a:p>
          <a:p>
            <a:pPr>
              <a:spcBef>
                <a:spcPct val="50000"/>
              </a:spcBef>
            </a:pPr>
            <a:endParaRPr lang="en-GB" sz="100" dirty="0" smtClean="0">
              <a:latin typeface="Comic Sans MS" pitchFamily="66" charset="0"/>
            </a:endParaRPr>
          </a:p>
          <a:p>
            <a:pPr>
              <a:spcBef>
                <a:spcPct val="50000"/>
              </a:spcBef>
            </a:pPr>
            <a:endParaRPr lang="en-GB" sz="100" dirty="0" smtClean="0">
              <a:latin typeface="Comic Sans MS" pitchFamily="66" charset="0"/>
            </a:endParaRPr>
          </a:p>
          <a:p>
            <a:pPr>
              <a:spcBef>
                <a:spcPct val="50000"/>
              </a:spcBef>
            </a:pPr>
            <a:endParaRPr lang="en-GB" sz="100" dirty="0" smtClean="0">
              <a:latin typeface="Comic Sans MS" pitchFamily="66" charset="0"/>
            </a:endParaRPr>
          </a:p>
          <a:p>
            <a:pPr>
              <a:spcBef>
                <a:spcPct val="50000"/>
              </a:spcBef>
            </a:pPr>
            <a:endParaRPr lang="en-GB" sz="100" dirty="0" smtClean="0">
              <a:latin typeface="Comic Sans MS" pitchFamily="66" charset="0"/>
            </a:endParaRPr>
          </a:p>
          <a:p>
            <a:pPr>
              <a:spcBef>
                <a:spcPct val="50000"/>
              </a:spcBef>
            </a:pPr>
            <a:r>
              <a:rPr lang="en-GB" sz="1200" dirty="0" smtClean="0">
                <a:latin typeface="Comic Sans MS" pitchFamily="66" charset="0"/>
              </a:rPr>
              <a:t>The presentation visual is an actual size, manually produced mock up of the intended document. It gives the designer a preliminary version to discuss with their clients. It also helps to firm up the structure prior to it being created on DTP software.</a:t>
            </a:r>
          </a:p>
          <a:p>
            <a:pPr>
              <a:spcBef>
                <a:spcPct val="50000"/>
              </a:spcBef>
            </a:pPr>
            <a:r>
              <a:rPr lang="en-GB" sz="1200" dirty="0" smtClean="0">
                <a:latin typeface="Comic Sans MS" pitchFamily="66" charset="0"/>
              </a:rPr>
              <a:t>They should contain dimensional information relating to some of the main features within the publication., for example, the margin size and column breadths as well as the position of headers and footers.</a:t>
            </a:r>
          </a:p>
          <a:p>
            <a:pPr>
              <a:spcBef>
                <a:spcPct val="50000"/>
              </a:spcBef>
            </a:pPr>
            <a:r>
              <a:rPr lang="en-GB" sz="1200" dirty="0" smtClean="0">
                <a:latin typeface="Comic Sans MS" pitchFamily="66" charset="0"/>
              </a:rPr>
              <a:t>Other features like titles, font styles and exact images should also be decided at this stage.</a:t>
            </a:r>
            <a:endParaRPr lang="en-GB" sz="1200" dirty="0">
              <a:latin typeface="Comic Sans MS" pitchFamily="66" charset="0"/>
            </a:endParaRPr>
          </a:p>
        </p:txBody>
      </p:sp>
      <p:sp>
        <p:nvSpPr>
          <p:cNvPr id="3" name="TextBox 2"/>
          <p:cNvSpPr txBox="1"/>
          <p:nvPr/>
        </p:nvSpPr>
        <p:spPr>
          <a:xfrm>
            <a:off x="357158" y="405450"/>
            <a:ext cx="7715304" cy="523220"/>
          </a:xfrm>
          <a:prstGeom prst="rect">
            <a:avLst/>
          </a:prstGeom>
          <a:noFill/>
        </p:spPr>
        <p:txBody>
          <a:bodyPr wrap="square" rtlCol="0">
            <a:spAutoFit/>
          </a:bodyPr>
          <a:lstStyle/>
          <a:p>
            <a:r>
              <a:rPr lang="en-GB" sz="2800" b="1" u="sng" dirty="0" smtClean="0">
                <a:latin typeface="Comic Sans MS" pitchFamily="66" charset="0"/>
              </a:rPr>
              <a:t>Preliminary Sketches</a:t>
            </a:r>
            <a:endParaRPr lang="en-GB" sz="2800" b="1" u="sng" dirty="0">
              <a:latin typeface="Comic Sans MS" pitchFamily="66" charset="0"/>
            </a:endParaRPr>
          </a:p>
        </p:txBody>
      </p:sp>
      <p:pic>
        <p:nvPicPr>
          <p:cNvPr id="8" name="Picture 2" descr="img474"/>
          <p:cNvPicPr>
            <a:picLocks noChangeAspect="1" noChangeArrowheads="1"/>
          </p:cNvPicPr>
          <p:nvPr/>
        </p:nvPicPr>
        <p:blipFill>
          <a:blip r:embed="rId2"/>
          <a:srcRect l="51562" t="12915" r="10156" b="49414"/>
          <a:stretch>
            <a:fillRect/>
          </a:stretch>
        </p:blipFill>
        <p:spPr bwMode="auto">
          <a:xfrm>
            <a:off x="2928926" y="1142984"/>
            <a:ext cx="2714644" cy="1939031"/>
          </a:xfrm>
          <a:prstGeom prst="rect">
            <a:avLst/>
          </a:prstGeom>
          <a:noFill/>
          <a:ln>
            <a:solidFill>
              <a:schemeClr val="tx1"/>
            </a:solidFill>
          </a:ln>
        </p:spPr>
      </p:pic>
      <p:pic>
        <p:nvPicPr>
          <p:cNvPr id="9" name="Picture 2" descr="img474"/>
          <p:cNvPicPr>
            <a:picLocks noChangeAspect="1" noChangeArrowheads="1"/>
          </p:cNvPicPr>
          <p:nvPr/>
        </p:nvPicPr>
        <p:blipFill>
          <a:blip r:embed="rId2"/>
          <a:srcRect l="56250" t="55967" r="5468" b="6362"/>
          <a:stretch>
            <a:fillRect/>
          </a:stretch>
        </p:blipFill>
        <p:spPr bwMode="auto">
          <a:xfrm>
            <a:off x="5872172" y="1142984"/>
            <a:ext cx="2700356" cy="1928826"/>
          </a:xfrm>
          <a:prstGeom prst="rect">
            <a:avLst/>
          </a:prstGeom>
          <a:noFill/>
          <a:ln>
            <a:solidFill>
              <a:schemeClr val="tx1"/>
            </a:solidFill>
          </a:ln>
        </p:spPr>
      </p:pic>
      <p:pic>
        <p:nvPicPr>
          <p:cNvPr id="16386" name="Picture 2"/>
          <p:cNvPicPr>
            <a:picLocks noChangeAspect="1" noChangeArrowheads="1"/>
          </p:cNvPicPr>
          <p:nvPr/>
        </p:nvPicPr>
        <p:blipFill>
          <a:blip r:embed="rId3"/>
          <a:srcRect b="1253"/>
          <a:stretch>
            <a:fillRect/>
          </a:stretch>
        </p:blipFill>
        <p:spPr bwMode="auto">
          <a:xfrm>
            <a:off x="2928926" y="3786190"/>
            <a:ext cx="2738562" cy="1928826"/>
          </a:xfrm>
          <a:prstGeom prst="rect">
            <a:avLst/>
          </a:prstGeom>
          <a:noFill/>
          <a:ln w="9525">
            <a:solidFill>
              <a:schemeClr val="tx1"/>
            </a:solidFill>
            <a:miter lim="800000"/>
            <a:headEnd/>
            <a:tailEnd/>
          </a:ln>
          <a:effectLst/>
        </p:spPr>
      </p:pic>
      <p:pic>
        <p:nvPicPr>
          <p:cNvPr id="16387" name="Picture 3"/>
          <p:cNvPicPr>
            <a:picLocks noChangeAspect="1" noChangeArrowheads="1"/>
          </p:cNvPicPr>
          <p:nvPr/>
        </p:nvPicPr>
        <p:blipFill>
          <a:blip r:embed="rId4"/>
          <a:srcRect/>
          <a:stretch>
            <a:fillRect/>
          </a:stretch>
        </p:blipFill>
        <p:spPr bwMode="auto">
          <a:xfrm>
            <a:off x="5846907" y="3786190"/>
            <a:ext cx="2725621" cy="1928826"/>
          </a:xfrm>
          <a:prstGeom prst="rect">
            <a:avLst/>
          </a:prstGeom>
          <a:noFill/>
          <a:ln w="9525">
            <a:solidFill>
              <a:schemeClr val="tx1"/>
            </a:solidFill>
            <a:miter lim="800000"/>
            <a:headEnd/>
            <a:tailEnd/>
          </a:ln>
          <a:effectLst/>
        </p:spPr>
      </p:pic>
      <p:sp>
        <p:nvSpPr>
          <p:cNvPr id="10" name="TextBox 9"/>
          <p:cNvSpPr txBox="1"/>
          <p:nvPr/>
        </p:nvSpPr>
        <p:spPr>
          <a:xfrm>
            <a:off x="2857488" y="3143248"/>
            <a:ext cx="5929354" cy="461665"/>
          </a:xfrm>
          <a:prstGeom prst="rect">
            <a:avLst/>
          </a:prstGeom>
          <a:noFill/>
        </p:spPr>
        <p:txBody>
          <a:bodyPr wrap="square" rtlCol="0">
            <a:spAutoFit/>
          </a:bodyPr>
          <a:lstStyle/>
          <a:p>
            <a:pPr algn="ctr"/>
            <a:r>
              <a:rPr lang="en-GB" sz="1200" dirty="0" smtClean="0">
                <a:latin typeface="Comic Sans MS" pitchFamily="66" charset="0"/>
              </a:rPr>
              <a:t>The presentation visuals above show the sizes and details to be                      included on the final document.</a:t>
            </a:r>
            <a:endParaRPr lang="en-GB" sz="1200" dirty="0">
              <a:latin typeface="Comic Sans MS" pitchFamily="66" charset="0"/>
            </a:endParaRPr>
          </a:p>
        </p:txBody>
      </p:sp>
      <p:sp>
        <p:nvSpPr>
          <p:cNvPr id="11" name="TextBox 10"/>
          <p:cNvSpPr txBox="1"/>
          <p:nvPr/>
        </p:nvSpPr>
        <p:spPr>
          <a:xfrm>
            <a:off x="2857488" y="5786454"/>
            <a:ext cx="5929354" cy="646331"/>
          </a:xfrm>
          <a:prstGeom prst="rect">
            <a:avLst/>
          </a:prstGeom>
          <a:noFill/>
        </p:spPr>
        <p:txBody>
          <a:bodyPr wrap="square" rtlCol="0">
            <a:spAutoFit/>
          </a:bodyPr>
          <a:lstStyle/>
          <a:p>
            <a:pPr algn="ctr"/>
            <a:r>
              <a:rPr lang="en-GB" sz="1200" dirty="0" smtClean="0">
                <a:latin typeface="Comic Sans MS" pitchFamily="66" charset="0"/>
              </a:rPr>
              <a:t>The final presentations should closely reflect what is shown in the presentation visuals. Some of the images </a:t>
            </a:r>
            <a:r>
              <a:rPr lang="en-GB" sz="1200" smtClean="0">
                <a:latin typeface="Comic Sans MS" pitchFamily="66" charset="0"/>
              </a:rPr>
              <a:t>have changed </a:t>
            </a:r>
            <a:r>
              <a:rPr lang="en-GB" sz="1200" dirty="0" smtClean="0">
                <a:latin typeface="Comic Sans MS" pitchFamily="66" charset="0"/>
              </a:rPr>
              <a:t>positions slightly, this  may have resulted from the discussion between the designer and the client.</a:t>
            </a:r>
            <a:endParaRPr lang="en-GB" sz="1200" dirty="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Visual</a:t>
            </a:r>
            <a:endParaRPr lang="en-GB" dirty="0"/>
          </a:p>
        </p:txBody>
      </p:sp>
      <p:sp>
        <p:nvSpPr>
          <p:cNvPr id="3" name="Content Placeholder 2"/>
          <p:cNvSpPr>
            <a:spLocks noGrp="1"/>
          </p:cNvSpPr>
          <p:nvPr>
            <p:ph idx="1"/>
          </p:nvPr>
        </p:nvSpPr>
        <p:spPr/>
        <p:txBody>
          <a:bodyPr/>
          <a:lstStyle/>
          <a:p>
            <a:r>
              <a:rPr lang="en-GB" dirty="0" smtClean="0"/>
              <a:t>Now you are going to produce a scaled manual visual of what the poster on A4 of what it will finally look like prior to producing it on the computer.  </a:t>
            </a:r>
          </a:p>
          <a:p>
            <a:r>
              <a:rPr lang="en-GB" dirty="0" smtClean="0"/>
              <a:t>Think about size of font, size of images, size of columns etc..</a:t>
            </a:r>
          </a:p>
          <a:p>
            <a:r>
              <a:rPr lang="en-GB" dirty="0" smtClean="0"/>
              <a:t>Think about colours, gradients etc.. that you want to apply.</a:t>
            </a:r>
            <a:endParaRPr lang="en-GB" dirty="0"/>
          </a:p>
        </p:txBody>
      </p:sp>
    </p:spTree>
    <p:extLst>
      <p:ext uri="{BB962C8B-B14F-4D97-AF65-F5344CB8AC3E}">
        <p14:creationId xmlns:p14="http://schemas.microsoft.com/office/powerpoint/2010/main" val="3601865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05450"/>
            <a:ext cx="7715304" cy="523220"/>
          </a:xfrm>
          <a:prstGeom prst="rect">
            <a:avLst/>
          </a:prstGeom>
          <a:noFill/>
        </p:spPr>
        <p:txBody>
          <a:bodyPr wrap="square" rtlCol="0">
            <a:spAutoFit/>
          </a:bodyPr>
          <a:lstStyle/>
          <a:p>
            <a:r>
              <a:rPr lang="en-GB" sz="2800" b="1" u="sng" dirty="0" smtClean="0">
                <a:latin typeface="Comic Sans MS" pitchFamily="66" charset="0"/>
              </a:rPr>
              <a:t>What is Desktop Publishing (DTP)</a:t>
            </a:r>
            <a:endParaRPr lang="en-GB" sz="2800" b="1" u="sng" dirty="0">
              <a:latin typeface="Comic Sans MS" pitchFamily="66" charset="0"/>
            </a:endParaRPr>
          </a:p>
        </p:txBody>
      </p:sp>
      <p:sp>
        <p:nvSpPr>
          <p:cNvPr id="5" name="Text Box 5"/>
          <p:cNvSpPr txBox="1">
            <a:spLocks noChangeArrowheads="1"/>
          </p:cNvSpPr>
          <p:nvPr/>
        </p:nvSpPr>
        <p:spPr bwMode="auto">
          <a:xfrm>
            <a:off x="500034" y="1115311"/>
            <a:ext cx="8320116" cy="1384995"/>
          </a:xfrm>
          <a:prstGeom prst="rect">
            <a:avLst/>
          </a:prstGeom>
          <a:noFill/>
          <a:ln w="9525">
            <a:noFill/>
            <a:miter lim="800000"/>
            <a:headEnd/>
            <a:tailEnd/>
          </a:ln>
        </p:spPr>
        <p:txBody>
          <a:bodyPr wrap="square">
            <a:spAutoFit/>
          </a:bodyPr>
          <a:lstStyle/>
          <a:p>
            <a:pPr>
              <a:spcBef>
                <a:spcPct val="50000"/>
              </a:spcBef>
            </a:pPr>
            <a:r>
              <a:rPr lang="en-GB" sz="1400" dirty="0">
                <a:latin typeface="Comic Sans MS" pitchFamily="66" charset="0"/>
              </a:rPr>
              <a:t>Desktop publishing (DTP) is the process of designing newspapers, magazines, books, leaflets, booklets and </a:t>
            </a:r>
            <a:r>
              <a:rPr lang="en-GB" sz="1400" dirty="0" smtClean="0">
                <a:latin typeface="Comic Sans MS" pitchFamily="66" charset="0"/>
              </a:rPr>
              <a:t>reports etc </a:t>
            </a:r>
            <a:r>
              <a:rPr lang="en-GB" sz="1400" dirty="0">
                <a:latin typeface="Comic Sans MS" pitchFamily="66" charset="0"/>
              </a:rPr>
              <a:t>on a computer. </a:t>
            </a:r>
            <a:endParaRPr lang="en-GB" sz="1400" dirty="0" smtClean="0">
              <a:latin typeface="Comic Sans MS" pitchFamily="66" charset="0"/>
            </a:endParaRPr>
          </a:p>
          <a:p>
            <a:pPr>
              <a:spcBef>
                <a:spcPct val="50000"/>
              </a:spcBef>
            </a:pPr>
            <a:r>
              <a:rPr lang="en-GB" sz="1400" dirty="0" smtClean="0">
                <a:latin typeface="Comic Sans MS" pitchFamily="66" charset="0"/>
              </a:rPr>
              <a:t>The </a:t>
            </a:r>
            <a:r>
              <a:rPr lang="en-GB" sz="1400" dirty="0">
                <a:latin typeface="Comic Sans MS" pitchFamily="66" charset="0"/>
              </a:rPr>
              <a:t>industry that produces these items is the </a:t>
            </a:r>
            <a:r>
              <a:rPr lang="en-GB" sz="1400" b="1" dirty="0">
                <a:latin typeface="Comic Sans MS" pitchFamily="66" charset="0"/>
              </a:rPr>
              <a:t>publishing Industry. </a:t>
            </a:r>
            <a:endParaRPr lang="en-GB" sz="1400" b="1" dirty="0" smtClean="0">
              <a:latin typeface="Comic Sans MS" pitchFamily="66" charset="0"/>
            </a:endParaRPr>
          </a:p>
          <a:p>
            <a:pPr>
              <a:spcBef>
                <a:spcPct val="50000"/>
              </a:spcBef>
            </a:pPr>
            <a:r>
              <a:rPr lang="en-GB" sz="1400" dirty="0" smtClean="0">
                <a:latin typeface="Comic Sans MS" pitchFamily="66" charset="0"/>
              </a:rPr>
              <a:t>Designing </a:t>
            </a:r>
            <a:r>
              <a:rPr lang="en-GB" sz="1400" dirty="0">
                <a:latin typeface="Comic Sans MS" pitchFamily="66" charset="0"/>
              </a:rPr>
              <a:t>the structure and format of the publication and layout of each page is the job of the </a:t>
            </a:r>
            <a:r>
              <a:rPr lang="en-GB" sz="1400" b="1" dirty="0">
                <a:latin typeface="Comic Sans MS" pitchFamily="66" charset="0"/>
              </a:rPr>
              <a:t>graphic designer</a:t>
            </a:r>
            <a:r>
              <a:rPr lang="en-GB" sz="1400" dirty="0">
                <a:latin typeface="Comic Sans MS" pitchFamily="66" charset="0"/>
              </a:rPr>
              <a:t>, while the process of creating the publication on paper is </a:t>
            </a:r>
            <a:r>
              <a:rPr lang="en-GB" sz="1400" b="1" dirty="0">
                <a:latin typeface="Comic Sans MS" pitchFamily="66" charset="0"/>
              </a:rPr>
              <a:t>printing</a:t>
            </a:r>
            <a:r>
              <a:rPr lang="en-GB" sz="1400" dirty="0">
                <a:latin typeface="Comic Sans MS" pitchFamily="66" charset="0"/>
              </a:rPr>
              <a:t>.</a:t>
            </a:r>
          </a:p>
        </p:txBody>
      </p:sp>
      <p:sp>
        <p:nvSpPr>
          <p:cNvPr id="6" name="Text Box 6"/>
          <p:cNvSpPr txBox="1">
            <a:spLocks noChangeArrowheads="1"/>
          </p:cNvSpPr>
          <p:nvPr/>
        </p:nvSpPr>
        <p:spPr bwMode="auto">
          <a:xfrm>
            <a:off x="571472" y="2500306"/>
            <a:ext cx="8248678" cy="3616375"/>
          </a:xfrm>
          <a:prstGeom prst="rect">
            <a:avLst/>
          </a:prstGeom>
          <a:noFill/>
          <a:ln w="9525">
            <a:noFill/>
            <a:miter lim="800000"/>
            <a:headEnd/>
            <a:tailEnd/>
          </a:ln>
        </p:spPr>
        <p:txBody>
          <a:bodyPr wrap="square">
            <a:spAutoFit/>
          </a:bodyPr>
          <a:lstStyle/>
          <a:p>
            <a:pPr>
              <a:spcBef>
                <a:spcPct val="50000"/>
              </a:spcBef>
            </a:pPr>
            <a:endParaRPr lang="en-GB" sz="1600" b="1" dirty="0" smtClean="0">
              <a:latin typeface="Comic Sans MS" pitchFamily="66" charset="0"/>
            </a:endParaRPr>
          </a:p>
          <a:p>
            <a:pPr>
              <a:spcBef>
                <a:spcPct val="50000"/>
              </a:spcBef>
            </a:pPr>
            <a:r>
              <a:rPr lang="en-GB" sz="1600" b="1" dirty="0" smtClean="0">
                <a:latin typeface="Comic Sans MS" pitchFamily="66" charset="0"/>
              </a:rPr>
              <a:t>DTP </a:t>
            </a:r>
            <a:r>
              <a:rPr lang="en-GB" sz="1600" b="1" dirty="0">
                <a:latin typeface="Comic Sans MS" pitchFamily="66" charset="0"/>
              </a:rPr>
              <a:t>provides a number of benefits to publishers and graphic designers</a:t>
            </a:r>
            <a:r>
              <a:rPr lang="en-GB" sz="1600" b="1" dirty="0" smtClean="0">
                <a:latin typeface="Comic Sans MS" pitchFamily="66" charset="0"/>
              </a:rPr>
              <a:t>:</a:t>
            </a:r>
          </a:p>
          <a:p>
            <a:pPr marL="0" lvl="1">
              <a:spcBef>
                <a:spcPct val="50000"/>
              </a:spcBef>
            </a:pPr>
            <a:endParaRPr lang="en-GB" sz="1400" dirty="0">
              <a:latin typeface="Comic Sans MS" pitchFamily="66" charset="0"/>
            </a:endParaRPr>
          </a:p>
          <a:p>
            <a:pPr marL="265113" lvl="1" indent="-265113">
              <a:spcBef>
                <a:spcPct val="50000"/>
              </a:spcBef>
              <a:buFontTx/>
              <a:buChar char="•"/>
            </a:pPr>
            <a:r>
              <a:rPr lang="en-GB" sz="1400" dirty="0">
                <a:latin typeface="Comic Sans MS" pitchFamily="66" charset="0"/>
              </a:rPr>
              <a:t>Text and graphics can be imported from a variety of sources and locations around the </a:t>
            </a:r>
            <a:r>
              <a:rPr lang="en-GB" sz="1400" dirty="0" smtClean="0">
                <a:latin typeface="Comic Sans MS" pitchFamily="66" charset="0"/>
              </a:rPr>
              <a:t>world.</a:t>
            </a:r>
          </a:p>
          <a:p>
            <a:pPr marL="265113" lvl="1" indent="-265113">
              <a:spcBef>
                <a:spcPct val="50000"/>
              </a:spcBef>
              <a:buFontTx/>
              <a:buChar char="•"/>
            </a:pPr>
            <a:r>
              <a:rPr lang="en-GB" sz="1400" dirty="0" smtClean="0">
                <a:latin typeface="Comic Sans MS" pitchFamily="66" charset="0"/>
              </a:rPr>
              <a:t>Text </a:t>
            </a:r>
            <a:r>
              <a:rPr lang="en-GB" sz="1400" dirty="0">
                <a:latin typeface="Comic Sans MS" pitchFamily="66" charset="0"/>
              </a:rPr>
              <a:t>and graphics can be positioned accurately using grid and snap, scale, rotate and crop </a:t>
            </a:r>
            <a:r>
              <a:rPr lang="en-GB" sz="1400" dirty="0" smtClean="0">
                <a:latin typeface="Comic Sans MS" pitchFamily="66" charset="0"/>
              </a:rPr>
              <a:t>functions.</a:t>
            </a:r>
          </a:p>
          <a:p>
            <a:pPr marL="265113" lvl="1" indent="-265113">
              <a:spcBef>
                <a:spcPct val="50000"/>
              </a:spcBef>
              <a:buFontTx/>
              <a:buChar char="•"/>
            </a:pPr>
            <a:r>
              <a:rPr lang="en-GB" sz="1400" dirty="0" smtClean="0">
                <a:latin typeface="Comic Sans MS" pitchFamily="66" charset="0"/>
              </a:rPr>
              <a:t>The </a:t>
            </a:r>
            <a:r>
              <a:rPr lang="en-GB" sz="1400" dirty="0">
                <a:latin typeface="Comic Sans MS" pitchFamily="66" charset="0"/>
              </a:rPr>
              <a:t>proposed layout can be sent electronically to the editor or client for approval prior to </a:t>
            </a:r>
            <a:r>
              <a:rPr lang="en-GB" sz="1400" dirty="0" smtClean="0">
                <a:latin typeface="Comic Sans MS" pitchFamily="66" charset="0"/>
              </a:rPr>
              <a:t>printing.</a:t>
            </a:r>
          </a:p>
          <a:p>
            <a:pPr marL="265113" lvl="1" indent="-265113">
              <a:spcBef>
                <a:spcPct val="50000"/>
              </a:spcBef>
              <a:buFontTx/>
              <a:buChar char="•"/>
            </a:pPr>
            <a:r>
              <a:rPr lang="en-GB" sz="1400" dirty="0" smtClean="0">
                <a:latin typeface="Comic Sans MS" pitchFamily="66" charset="0"/>
              </a:rPr>
              <a:t>Modifications </a:t>
            </a:r>
            <a:r>
              <a:rPr lang="en-GB" sz="1400" dirty="0">
                <a:latin typeface="Comic Sans MS" pitchFamily="66" charset="0"/>
              </a:rPr>
              <a:t>can be made </a:t>
            </a:r>
            <a:r>
              <a:rPr lang="en-GB" sz="1400" dirty="0" smtClean="0">
                <a:latin typeface="Comic Sans MS" pitchFamily="66" charset="0"/>
              </a:rPr>
              <a:t>easily.</a:t>
            </a:r>
          </a:p>
          <a:p>
            <a:pPr marL="265113" lvl="1" indent="-265113">
              <a:spcBef>
                <a:spcPct val="50000"/>
              </a:spcBef>
              <a:buFontTx/>
              <a:buChar char="•"/>
            </a:pPr>
            <a:r>
              <a:rPr lang="en-GB" sz="1400" dirty="0" smtClean="0">
                <a:latin typeface="Comic Sans MS" pitchFamily="66" charset="0"/>
              </a:rPr>
              <a:t>Once </a:t>
            </a:r>
            <a:r>
              <a:rPr lang="en-GB" sz="1400" dirty="0">
                <a:latin typeface="Comic Sans MS" pitchFamily="66" charset="0"/>
              </a:rPr>
              <a:t>approved, the final layout can be sent for printing electronically with little or no time wasted in pre-production.</a:t>
            </a:r>
          </a:p>
          <a:p>
            <a:pPr>
              <a:spcBef>
                <a:spcPct val="50000"/>
              </a:spcBef>
              <a:buFontTx/>
              <a:buChar char="•"/>
            </a:pPr>
            <a:endParaRPr lang="en-GB" sz="1400" dirty="0">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4x4HighHoodArticle"/>
          <p:cNvPicPr>
            <a:picLocks noChangeAspect="1" noChangeArrowheads="1"/>
          </p:cNvPicPr>
          <p:nvPr/>
        </p:nvPicPr>
        <p:blipFill>
          <a:blip r:embed="rId2"/>
          <a:srcRect/>
          <a:stretch>
            <a:fillRect/>
          </a:stretch>
        </p:blipFill>
        <p:spPr bwMode="auto">
          <a:xfrm>
            <a:off x="1785918" y="1393041"/>
            <a:ext cx="5572132" cy="4179099"/>
          </a:xfrm>
          <a:prstGeom prst="rect">
            <a:avLst/>
          </a:prstGeom>
          <a:noFill/>
          <a:ln>
            <a:solidFill>
              <a:schemeClr val="accent5">
                <a:lumMod val="40000"/>
                <a:lumOff val="60000"/>
              </a:schemeClr>
            </a:solidFill>
          </a:ln>
        </p:spPr>
      </p:pic>
      <p:sp>
        <p:nvSpPr>
          <p:cNvPr id="2" name="TextBox 1"/>
          <p:cNvSpPr txBox="1"/>
          <p:nvPr/>
        </p:nvSpPr>
        <p:spPr>
          <a:xfrm>
            <a:off x="142844" y="90286"/>
            <a:ext cx="7715304" cy="523220"/>
          </a:xfrm>
          <a:prstGeom prst="rect">
            <a:avLst/>
          </a:prstGeom>
          <a:noFill/>
        </p:spPr>
        <p:txBody>
          <a:bodyPr wrap="square" rtlCol="0">
            <a:spAutoFit/>
          </a:bodyPr>
          <a:lstStyle/>
          <a:p>
            <a:r>
              <a:rPr lang="en-GB" sz="2800" b="1" u="sng" dirty="0" smtClean="0">
                <a:latin typeface="Comic Sans MS" pitchFamily="66" charset="0"/>
              </a:rPr>
              <a:t>Desk Top Publishing Features</a:t>
            </a:r>
            <a:endParaRPr lang="en-GB" sz="2800" b="1" u="sng" dirty="0">
              <a:latin typeface="Comic Sans MS" pitchFamily="66" charset="0"/>
            </a:endParaRPr>
          </a:p>
        </p:txBody>
      </p:sp>
      <p:sp>
        <p:nvSpPr>
          <p:cNvPr id="13" name="Rounded Rectangle 12"/>
          <p:cNvSpPr/>
          <p:nvPr/>
        </p:nvSpPr>
        <p:spPr>
          <a:xfrm>
            <a:off x="532207" y="482195"/>
            <a:ext cx="2239593" cy="1285884"/>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chemeClr val="tx1"/>
                </a:solidFill>
                <a:latin typeface="Comic Sans MS" pitchFamily="66" charset="0"/>
              </a:rPr>
              <a:t>Header; </a:t>
            </a:r>
            <a:r>
              <a:rPr lang="en-GB" sz="1100" dirty="0" smtClean="0">
                <a:solidFill>
                  <a:schemeClr val="tx1"/>
                </a:solidFill>
                <a:latin typeface="Comic Sans MS" pitchFamily="66" charset="0"/>
              </a:rPr>
              <a:t>this will appears on every page in this section of the publication</a:t>
            </a:r>
          </a:p>
        </p:txBody>
      </p:sp>
      <p:cxnSp>
        <p:nvCxnSpPr>
          <p:cNvPr id="16" name="Straight Arrow Connector 15"/>
          <p:cNvCxnSpPr/>
          <p:nvPr/>
        </p:nvCxnSpPr>
        <p:spPr>
          <a:xfrm>
            <a:off x="1928794" y="1285859"/>
            <a:ext cx="73026" cy="4286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643042" y="2398612"/>
            <a:ext cx="357190" cy="6025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643042" y="4365104"/>
            <a:ext cx="357190" cy="1942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714448" y="4857760"/>
            <a:ext cx="428660" cy="5715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2643174" y="5429264"/>
            <a:ext cx="42862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215074" y="5572934"/>
            <a:ext cx="715174" cy="1420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V="1">
            <a:off x="7143768" y="5072074"/>
            <a:ext cx="357190" cy="214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flipV="1">
            <a:off x="7143768" y="4214818"/>
            <a:ext cx="285752"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0800000" flipV="1">
            <a:off x="5929322" y="3214686"/>
            <a:ext cx="1500198" cy="214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7183059" y="1603759"/>
            <a:ext cx="278608" cy="214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479139" y="1464454"/>
            <a:ext cx="1461250" cy="1285884"/>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chemeClr val="tx1"/>
                </a:solidFill>
                <a:latin typeface="Comic Sans MS" pitchFamily="66" charset="0"/>
              </a:rPr>
              <a:t>Heading; </a:t>
            </a:r>
            <a:r>
              <a:rPr lang="en-GB" sz="1100" dirty="0" smtClean="0">
                <a:solidFill>
                  <a:schemeClr val="tx1"/>
                </a:solidFill>
                <a:latin typeface="Comic Sans MS" pitchFamily="66" charset="0"/>
              </a:rPr>
              <a:t>this is the main title on the page. Its usually short but eye catching.</a:t>
            </a:r>
          </a:p>
        </p:txBody>
      </p:sp>
      <p:sp>
        <p:nvSpPr>
          <p:cNvPr id="62" name="Rounded Rectangle 61"/>
          <p:cNvSpPr/>
          <p:nvPr/>
        </p:nvSpPr>
        <p:spPr>
          <a:xfrm>
            <a:off x="539536" y="3607595"/>
            <a:ext cx="1389242" cy="1285884"/>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chemeClr val="tx1"/>
                </a:solidFill>
                <a:latin typeface="Comic Sans MS" pitchFamily="66" charset="0"/>
              </a:rPr>
              <a:t>Sub Heading; </a:t>
            </a:r>
            <a:r>
              <a:rPr lang="en-GB" sz="1100" dirty="0" smtClean="0">
                <a:solidFill>
                  <a:schemeClr val="tx1"/>
                </a:solidFill>
                <a:latin typeface="Comic Sans MS" pitchFamily="66" charset="0"/>
              </a:rPr>
              <a:t>gives more info on the article or can be used to divide the article up into different sections.</a:t>
            </a:r>
          </a:p>
        </p:txBody>
      </p:sp>
      <p:sp>
        <p:nvSpPr>
          <p:cNvPr id="63" name="Rounded Rectangle 62"/>
          <p:cNvSpPr/>
          <p:nvPr/>
        </p:nvSpPr>
        <p:spPr>
          <a:xfrm>
            <a:off x="467544" y="5072074"/>
            <a:ext cx="1593386" cy="1285884"/>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chemeClr val="tx1"/>
                </a:solidFill>
                <a:latin typeface="Comic Sans MS" pitchFamily="66" charset="0"/>
              </a:rPr>
              <a:t>Columns; </a:t>
            </a:r>
            <a:r>
              <a:rPr lang="en-GB" sz="1100" dirty="0" smtClean="0">
                <a:solidFill>
                  <a:schemeClr val="tx1"/>
                </a:solidFill>
                <a:latin typeface="Comic Sans MS" pitchFamily="66" charset="0"/>
              </a:rPr>
              <a:t>the area of body text. These vertical columns are restricted in width to make the text easier to read.</a:t>
            </a:r>
          </a:p>
        </p:txBody>
      </p:sp>
      <p:sp>
        <p:nvSpPr>
          <p:cNvPr id="66" name="Rounded Rectangle 65"/>
          <p:cNvSpPr/>
          <p:nvPr/>
        </p:nvSpPr>
        <p:spPr>
          <a:xfrm>
            <a:off x="2000232" y="5429264"/>
            <a:ext cx="2000264" cy="1285884"/>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200" b="1" dirty="0" smtClean="0">
              <a:solidFill>
                <a:schemeClr val="tx1"/>
              </a:solidFill>
              <a:latin typeface="Comic Sans MS" pitchFamily="66" charset="0"/>
            </a:endParaRPr>
          </a:p>
          <a:p>
            <a:r>
              <a:rPr lang="en-GB" sz="1200" b="1" dirty="0" smtClean="0">
                <a:solidFill>
                  <a:schemeClr val="tx1"/>
                </a:solidFill>
                <a:latin typeface="Comic Sans MS" pitchFamily="66" charset="0"/>
              </a:rPr>
              <a:t>Gutter; </a:t>
            </a:r>
            <a:r>
              <a:rPr lang="en-GB" sz="1100" dirty="0" smtClean="0">
                <a:solidFill>
                  <a:schemeClr val="tx1"/>
                </a:solidFill>
                <a:latin typeface="Comic Sans MS" pitchFamily="66" charset="0"/>
              </a:rPr>
              <a:t>this is the narrow space that separates the columns.</a:t>
            </a:r>
          </a:p>
        </p:txBody>
      </p:sp>
      <p:sp>
        <p:nvSpPr>
          <p:cNvPr id="68" name="Rounded Rectangle 67"/>
          <p:cNvSpPr/>
          <p:nvPr/>
        </p:nvSpPr>
        <p:spPr>
          <a:xfrm>
            <a:off x="7358082" y="1428736"/>
            <a:ext cx="1389431" cy="1285884"/>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chemeClr val="tx1"/>
                </a:solidFill>
                <a:latin typeface="Comic Sans MS" pitchFamily="66" charset="0"/>
              </a:rPr>
              <a:t>Rule; </a:t>
            </a:r>
            <a:r>
              <a:rPr lang="en-GB" sz="1100" dirty="0" smtClean="0">
                <a:solidFill>
                  <a:schemeClr val="tx1"/>
                </a:solidFill>
                <a:latin typeface="Comic Sans MS" pitchFamily="66" charset="0"/>
              </a:rPr>
              <a:t>this is a straight line which has been included to neaten up the structure of the page or separate different areas in an article.</a:t>
            </a:r>
          </a:p>
        </p:txBody>
      </p:sp>
      <p:sp>
        <p:nvSpPr>
          <p:cNvPr id="69" name="Rounded Rectangle 68"/>
          <p:cNvSpPr/>
          <p:nvPr/>
        </p:nvSpPr>
        <p:spPr>
          <a:xfrm>
            <a:off x="7358082" y="2714620"/>
            <a:ext cx="1318342" cy="1285884"/>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chemeClr val="tx1"/>
                </a:solidFill>
                <a:latin typeface="Comic Sans MS" pitchFamily="66" charset="0"/>
              </a:rPr>
              <a:t>Image</a:t>
            </a:r>
            <a:r>
              <a:rPr lang="en-GB" sz="1200" dirty="0" smtClean="0">
                <a:solidFill>
                  <a:schemeClr val="tx1"/>
                </a:solidFill>
                <a:latin typeface="Comic Sans MS" pitchFamily="66" charset="0"/>
              </a:rPr>
              <a:t>; a</a:t>
            </a:r>
            <a:r>
              <a:rPr lang="en-GB" sz="1100" dirty="0" smtClean="0">
                <a:solidFill>
                  <a:schemeClr val="tx1"/>
                </a:solidFill>
                <a:latin typeface="Comic Sans MS" pitchFamily="66" charset="0"/>
              </a:rPr>
              <a:t> picture which has been included in the publication</a:t>
            </a:r>
          </a:p>
        </p:txBody>
      </p:sp>
      <p:sp>
        <p:nvSpPr>
          <p:cNvPr id="70" name="Rounded Rectangle 69"/>
          <p:cNvSpPr/>
          <p:nvPr/>
        </p:nvSpPr>
        <p:spPr>
          <a:xfrm>
            <a:off x="7253430" y="3661160"/>
            <a:ext cx="1643074" cy="1285884"/>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chemeClr val="tx1"/>
                </a:solidFill>
                <a:latin typeface="Comic Sans MS" pitchFamily="66" charset="0"/>
              </a:rPr>
              <a:t>Caption; </a:t>
            </a:r>
            <a:r>
              <a:rPr lang="en-GB" sz="1100" dirty="0" smtClean="0">
                <a:solidFill>
                  <a:schemeClr val="tx1"/>
                </a:solidFill>
                <a:latin typeface="Comic Sans MS" pitchFamily="66" charset="0"/>
              </a:rPr>
              <a:t>this gives additional information about the image or photograph. </a:t>
            </a:r>
          </a:p>
        </p:txBody>
      </p:sp>
      <p:sp>
        <p:nvSpPr>
          <p:cNvPr id="71" name="Rounded Rectangle 70"/>
          <p:cNvSpPr/>
          <p:nvPr/>
        </p:nvSpPr>
        <p:spPr>
          <a:xfrm>
            <a:off x="7358082" y="5072074"/>
            <a:ext cx="1389431" cy="1285884"/>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chemeClr val="tx1"/>
                </a:solidFill>
                <a:latin typeface="Comic Sans MS" pitchFamily="66" charset="0"/>
              </a:rPr>
              <a:t>Cropped Image; </a:t>
            </a:r>
            <a:r>
              <a:rPr lang="en-GB" sz="1100" dirty="0" smtClean="0">
                <a:solidFill>
                  <a:schemeClr val="tx1"/>
                </a:solidFill>
                <a:latin typeface="Comic Sans MS" pitchFamily="66" charset="0"/>
              </a:rPr>
              <a:t>this is where a background or part of an image has been removed to create a more interesting shape.</a:t>
            </a:r>
          </a:p>
        </p:txBody>
      </p:sp>
      <p:sp>
        <p:nvSpPr>
          <p:cNvPr id="72" name="Rounded Rectangle 71"/>
          <p:cNvSpPr/>
          <p:nvPr/>
        </p:nvSpPr>
        <p:spPr>
          <a:xfrm>
            <a:off x="3857620" y="5429264"/>
            <a:ext cx="3571900" cy="1285884"/>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200" b="1" dirty="0" smtClean="0">
              <a:solidFill>
                <a:schemeClr val="tx1"/>
              </a:solidFill>
              <a:latin typeface="Comic Sans MS" pitchFamily="66" charset="0"/>
            </a:endParaRPr>
          </a:p>
          <a:p>
            <a:r>
              <a:rPr lang="en-GB" sz="1200" b="1" dirty="0" smtClean="0">
                <a:solidFill>
                  <a:schemeClr val="tx1"/>
                </a:solidFill>
                <a:latin typeface="Comic Sans MS" pitchFamily="66" charset="0"/>
              </a:rPr>
              <a:t>Footer/Folio; </a:t>
            </a:r>
            <a:r>
              <a:rPr lang="en-GB" sz="1100" dirty="0" smtClean="0">
                <a:solidFill>
                  <a:schemeClr val="tx1"/>
                </a:solidFill>
                <a:latin typeface="Comic Sans MS" pitchFamily="66" charset="0"/>
              </a:rPr>
              <a:t>these are placed on the bottom of each page in the publication. The folio is the page number, while the footer can contain information like a web address, issue number etc.</a:t>
            </a:r>
          </a:p>
        </p:txBody>
      </p:sp>
      <p:sp>
        <p:nvSpPr>
          <p:cNvPr id="24" name="Rounded Rectangle 23"/>
          <p:cNvSpPr/>
          <p:nvPr/>
        </p:nvSpPr>
        <p:spPr>
          <a:xfrm>
            <a:off x="5286380" y="482195"/>
            <a:ext cx="2571768" cy="1071570"/>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chemeClr val="tx1"/>
                </a:solidFill>
                <a:latin typeface="Comic Sans MS" pitchFamily="66" charset="0"/>
              </a:rPr>
              <a:t>White Space</a:t>
            </a:r>
            <a:r>
              <a:rPr lang="en-GB" sz="1100" dirty="0" smtClean="0">
                <a:solidFill>
                  <a:schemeClr val="tx1"/>
                </a:solidFill>
                <a:latin typeface="Comic Sans MS" panose="030F0702030302020204" pitchFamily="66" charset="0"/>
              </a:rPr>
              <a:t>; Areas on a piece which are free of type, graphics and photos, it is simply an uncluttered area. White space is important in good design</a:t>
            </a:r>
          </a:p>
          <a:p>
            <a:r>
              <a:rPr lang="en-GB" sz="1200" dirty="0" smtClean="0">
                <a:solidFill>
                  <a:schemeClr val="tx1"/>
                </a:solidFill>
                <a:latin typeface="Comic Sans MS" pitchFamily="66" charset="0"/>
              </a:rPr>
              <a:t> </a:t>
            </a:r>
            <a:endParaRPr lang="en-GB" sz="1100" dirty="0" smtClean="0">
              <a:solidFill>
                <a:schemeClr val="tx1"/>
              </a:solidFill>
              <a:latin typeface="Comic Sans MS" pitchFamily="66" charset="0"/>
            </a:endParaRPr>
          </a:p>
        </p:txBody>
      </p:sp>
      <p:cxnSp>
        <p:nvCxnSpPr>
          <p:cNvPr id="26" name="Straight Arrow Connector 25"/>
          <p:cNvCxnSpPr/>
          <p:nvPr/>
        </p:nvCxnSpPr>
        <p:spPr>
          <a:xfrm flipH="1">
            <a:off x="5643570" y="1375567"/>
            <a:ext cx="571504" cy="267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1275" y="2540754"/>
            <a:ext cx="1245226" cy="938719"/>
          </a:xfrm>
          <a:prstGeom prst="rect">
            <a:avLst/>
          </a:prstGeom>
          <a:noFill/>
        </p:spPr>
        <p:txBody>
          <a:bodyPr wrap="square" rtlCol="0">
            <a:spAutoFit/>
          </a:bodyPr>
          <a:lstStyle/>
          <a:p>
            <a:r>
              <a:rPr lang="en-GB" sz="1100" b="1" dirty="0" smtClean="0">
                <a:latin typeface="Comic Sans MS" panose="030F0702030302020204" pitchFamily="66" charset="0"/>
              </a:rPr>
              <a:t>Drop Cap</a:t>
            </a:r>
            <a:r>
              <a:rPr lang="en-GB" sz="1100" dirty="0" smtClean="0">
                <a:latin typeface="Comic Sans MS" panose="030F0702030302020204" pitchFamily="66" charset="0"/>
              </a:rPr>
              <a:t>:  the first letter of the first word of the Column is enlarged</a:t>
            </a:r>
            <a:endParaRPr lang="en-GB" sz="1100" dirty="0">
              <a:latin typeface="Comic Sans MS" panose="030F0702030302020204" pitchFamily="66" charset="0"/>
            </a:endParaRPr>
          </a:p>
        </p:txBody>
      </p:sp>
      <p:cxnSp>
        <p:nvCxnSpPr>
          <p:cNvPr id="11" name="Straight Arrow Connector 10"/>
          <p:cNvCxnSpPr/>
          <p:nvPr/>
        </p:nvCxnSpPr>
        <p:spPr>
          <a:xfrm>
            <a:off x="1625596" y="3303996"/>
            <a:ext cx="435334" cy="5179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7715304" cy="523220"/>
          </a:xfrm>
          <a:prstGeom prst="rect">
            <a:avLst/>
          </a:prstGeom>
          <a:noFill/>
        </p:spPr>
        <p:txBody>
          <a:bodyPr wrap="square" rtlCol="0">
            <a:spAutoFit/>
          </a:bodyPr>
          <a:lstStyle/>
          <a:p>
            <a:r>
              <a:rPr lang="en-GB" sz="2800" b="1" u="sng" dirty="0" smtClean="0">
                <a:latin typeface="Comic Sans MS" pitchFamily="66" charset="0"/>
              </a:rPr>
              <a:t>DTP Features</a:t>
            </a:r>
            <a:endParaRPr lang="en-GB" sz="2800" b="1" u="sng" dirty="0">
              <a:latin typeface="Comic Sans MS" pitchFamily="66" charset="0"/>
            </a:endParaRPr>
          </a:p>
        </p:txBody>
      </p:sp>
      <p:sp>
        <p:nvSpPr>
          <p:cNvPr id="3" name="Text Box 5"/>
          <p:cNvSpPr txBox="1">
            <a:spLocks noChangeArrowheads="1"/>
          </p:cNvSpPr>
          <p:nvPr/>
        </p:nvSpPr>
        <p:spPr bwMode="auto">
          <a:xfrm>
            <a:off x="428596" y="1071546"/>
            <a:ext cx="3714776" cy="800219"/>
          </a:xfrm>
          <a:prstGeom prst="rect">
            <a:avLst/>
          </a:prstGeom>
          <a:noFill/>
          <a:ln w="9525">
            <a:noFill/>
            <a:miter lim="800000"/>
            <a:headEnd/>
            <a:tailEnd/>
          </a:ln>
        </p:spPr>
        <p:txBody>
          <a:bodyPr wrap="square">
            <a:spAutoFit/>
          </a:bodyPr>
          <a:lstStyle/>
          <a:p>
            <a:pPr>
              <a:spcBef>
                <a:spcPct val="50000"/>
              </a:spcBef>
            </a:pPr>
            <a:r>
              <a:rPr lang="en-GB" sz="1600" u="sng" dirty="0" smtClean="0">
                <a:latin typeface="Comic Sans MS" pitchFamily="66" charset="0"/>
              </a:rPr>
              <a:t>Colour Fills</a:t>
            </a:r>
          </a:p>
          <a:p>
            <a:pPr>
              <a:spcBef>
                <a:spcPct val="50000"/>
              </a:spcBef>
            </a:pPr>
            <a:r>
              <a:rPr lang="en-GB" sz="1200" dirty="0" smtClean="0">
                <a:latin typeface="Comic Sans MS" pitchFamily="66" charset="0"/>
              </a:rPr>
              <a:t>Colour fills provide background colours, textures and fill effects to enhance publication</a:t>
            </a:r>
            <a:endParaRPr lang="en-GB" sz="1200" dirty="0">
              <a:latin typeface="Comic Sans MS" pitchFamily="66" charset="0"/>
            </a:endParaRPr>
          </a:p>
        </p:txBody>
      </p:sp>
      <p:sp>
        <p:nvSpPr>
          <p:cNvPr id="4" name="Rectangle 3"/>
          <p:cNvSpPr/>
          <p:nvPr/>
        </p:nvSpPr>
        <p:spPr>
          <a:xfrm>
            <a:off x="500034" y="2214554"/>
            <a:ext cx="1428760" cy="642942"/>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714480" y="2500306"/>
            <a:ext cx="1428760" cy="642942"/>
          </a:xfrm>
          <a:prstGeom prst="rect">
            <a:avLst/>
          </a:prstGeom>
          <a:gradFill flip="none" rotWithShape="1">
            <a:gsLst>
              <a:gs pos="0">
                <a:schemeClr val="accent1">
                  <a:lumMod val="75000"/>
                </a:schemeClr>
              </a:gs>
              <a:gs pos="50000">
                <a:schemeClr val="accent1">
                  <a:tint val="44500"/>
                  <a:satMod val="160000"/>
                </a:schemeClr>
              </a:gs>
              <a:gs pos="100000">
                <a:schemeClr val="accent1">
                  <a:tint val="23500"/>
                  <a:satMod val="160000"/>
                </a:schemeClr>
              </a:gs>
            </a:gsLst>
            <a:lin ang="162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428992" y="2500306"/>
            <a:ext cx="1643074" cy="261610"/>
          </a:xfrm>
          <a:prstGeom prst="rect">
            <a:avLst/>
          </a:prstGeom>
          <a:noFill/>
        </p:spPr>
        <p:txBody>
          <a:bodyPr wrap="square" rtlCol="0">
            <a:spAutoFit/>
          </a:bodyPr>
          <a:lstStyle/>
          <a:p>
            <a:r>
              <a:rPr lang="en-GB" sz="1100" b="1" dirty="0" smtClean="0">
                <a:latin typeface="Comic Sans MS" pitchFamily="66" charset="0"/>
              </a:rPr>
              <a:t>Textured Fill</a:t>
            </a:r>
            <a:endParaRPr lang="en-GB" sz="1100" b="1" dirty="0">
              <a:latin typeface="Comic Sans MS" pitchFamily="66" charset="0"/>
            </a:endParaRPr>
          </a:p>
        </p:txBody>
      </p:sp>
      <p:sp>
        <p:nvSpPr>
          <p:cNvPr id="15" name="Rectangle 14"/>
          <p:cNvSpPr/>
          <p:nvPr/>
        </p:nvSpPr>
        <p:spPr>
          <a:xfrm>
            <a:off x="1290687" y="1928802"/>
            <a:ext cx="780983" cy="261610"/>
          </a:xfrm>
          <a:prstGeom prst="rect">
            <a:avLst/>
          </a:prstGeom>
        </p:spPr>
        <p:txBody>
          <a:bodyPr wrap="none">
            <a:spAutoFit/>
          </a:bodyPr>
          <a:lstStyle/>
          <a:p>
            <a:r>
              <a:rPr lang="en-GB" sz="1100" b="1" dirty="0" smtClean="0">
                <a:latin typeface="Comic Sans MS" pitchFamily="66" charset="0"/>
              </a:rPr>
              <a:t>Solid Fill</a:t>
            </a:r>
            <a:endParaRPr lang="en-GB" sz="1100" dirty="0"/>
          </a:p>
        </p:txBody>
      </p:sp>
      <p:sp>
        <p:nvSpPr>
          <p:cNvPr id="16" name="Rectangle 15"/>
          <p:cNvSpPr/>
          <p:nvPr/>
        </p:nvSpPr>
        <p:spPr>
          <a:xfrm>
            <a:off x="2214546" y="2214554"/>
            <a:ext cx="1091966" cy="261610"/>
          </a:xfrm>
          <a:prstGeom prst="rect">
            <a:avLst/>
          </a:prstGeom>
        </p:spPr>
        <p:txBody>
          <a:bodyPr wrap="none">
            <a:spAutoFit/>
          </a:bodyPr>
          <a:lstStyle/>
          <a:p>
            <a:r>
              <a:rPr lang="en-GB" sz="1100" b="1" dirty="0" smtClean="0">
                <a:latin typeface="Comic Sans MS" pitchFamily="66" charset="0"/>
              </a:rPr>
              <a:t>Gradient Fill </a:t>
            </a:r>
            <a:endParaRPr lang="en-GB" sz="1100" dirty="0"/>
          </a:p>
        </p:txBody>
      </p:sp>
      <p:sp>
        <p:nvSpPr>
          <p:cNvPr id="5" name="Rectangle 4"/>
          <p:cNvSpPr/>
          <p:nvPr/>
        </p:nvSpPr>
        <p:spPr>
          <a:xfrm>
            <a:off x="2928926" y="2786058"/>
            <a:ext cx="1428760" cy="642942"/>
          </a:xfrm>
          <a:prstGeom prst="rect">
            <a:avLst/>
          </a:prstGeom>
          <a:blipFill>
            <a:blip r:embed="rId2"/>
            <a:tile tx="0" ty="0" sx="100000" sy="100000" flip="none" algn="tl"/>
          </a:bli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Box 5"/>
          <p:cNvSpPr txBox="1">
            <a:spLocks noChangeArrowheads="1"/>
          </p:cNvSpPr>
          <p:nvPr/>
        </p:nvSpPr>
        <p:spPr bwMode="auto">
          <a:xfrm>
            <a:off x="683568" y="3449068"/>
            <a:ext cx="3988787" cy="2900794"/>
          </a:xfrm>
          <a:prstGeom prst="rect">
            <a:avLst/>
          </a:prstGeom>
          <a:noFill/>
          <a:ln w="9525">
            <a:noFill/>
            <a:miter lim="800000"/>
            <a:headEnd/>
            <a:tailEnd/>
          </a:ln>
        </p:spPr>
        <p:txBody>
          <a:bodyPr wrap="square">
            <a:spAutoFit/>
          </a:bodyPr>
          <a:lstStyle/>
          <a:p>
            <a:pPr>
              <a:spcBef>
                <a:spcPct val="50000"/>
              </a:spcBef>
            </a:pPr>
            <a:r>
              <a:rPr lang="en-GB" sz="1600" u="sng" dirty="0" smtClean="0">
                <a:latin typeface="Comic Sans MS" pitchFamily="66" charset="0"/>
              </a:rPr>
              <a:t>Fonts and text size</a:t>
            </a:r>
          </a:p>
          <a:p>
            <a:pPr>
              <a:spcBef>
                <a:spcPct val="50000"/>
              </a:spcBef>
            </a:pPr>
            <a:r>
              <a:rPr lang="en-GB" sz="1200" dirty="0" smtClean="0">
                <a:latin typeface="Comic Sans MS" pitchFamily="66" charset="0"/>
              </a:rPr>
              <a:t>The heading should be the most visible piece of text on any page, followed by the sub heading then the main body text.</a:t>
            </a:r>
          </a:p>
          <a:p>
            <a:pPr>
              <a:spcBef>
                <a:spcPct val="50000"/>
              </a:spcBef>
            </a:pPr>
            <a:endParaRPr lang="en-GB" sz="100" dirty="0" smtClean="0">
              <a:latin typeface="Comic Sans MS" pitchFamily="66" charset="0"/>
            </a:endParaRPr>
          </a:p>
          <a:p>
            <a:pPr>
              <a:spcBef>
                <a:spcPct val="50000"/>
              </a:spcBef>
            </a:pPr>
            <a:endParaRPr lang="en-GB" sz="100" dirty="0" smtClean="0">
              <a:latin typeface="Comic Sans MS" pitchFamily="66" charset="0"/>
            </a:endParaRPr>
          </a:p>
          <a:p>
            <a:pPr>
              <a:spcBef>
                <a:spcPct val="50000"/>
              </a:spcBef>
            </a:pPr>
            <a:endParaRPr lang="en-GB" sz="100" dirty="0" smtClean="0">
              <a:latin typeface="Comic Sans MS" pitchFamily="66" charset="0"/>
            </a:endParaRPr>
          </a:p>
          <a:p>
            <a:pPr>
              <a:spcBef>
                <a:spcPct val="50000"/>
              </a:spcBef>
            </a:pPr>
            <a:r>
              <a:rPr lang="en-GB" sz="1200" dirty="0" smtClean="0">
                <a:latin typeface="Comic Sans MS" pitchFamily="66" charset="0"/>
              </a:rPr>
              <a:t>You can make a heading stand out by using some of the following techniques:</a:t>
            </a:r>
          </a:p>
          <a:p>
            <a:pPr>
              <a:spcBef>
                <a:spcPct val="50000"/>
              </a:spcBef>
              <a:buFont typeface="Arial" pitchFamily="34" charset="0"/>
              <a:buChar char="•"/>
            </a:pPr>
            <a:r>
              <a:rPr lang="en-GB" sz="1200" dirty="0" smtClean="0">
                <a:latin typeface="Comic Sans MS" pitchFamily="66" charset="0"/>
              </a:rPr>
              <a:t> By increasing the size of text,</a:t>
            </a:r>
          </a:p>
          <a:p>
            <a:pPr>
              <a:spcBef>
                <a:spcPct val="50000"/>
              </a:spcBef>
              <a:buFont typeface="Arial" pitchFamily="34" charset="0"/>
              <a:buChar char="•"/>
            </a:pPr>
            <a:r>
              <a:rPr lang="en-GB" sz="1200" dirty="0" smtClean="0">
                <a:latin typeface="Comic Sans MS" pitchFamily="66" charset="0"/>
              </a:rPr>
              <a:t>Through colour choice</a:t>
            </a:r>
          </a:p>
          <a:p>
            <a:pPr>
              <a:spcBef>
                <a:spcPct val="50000"/>
              </a:spcBef>
              <a:buFont typeface="Arial" pitchFamily="34" charset="0"/>
              <a:buChar char="•"/>
            </a:pPr>
            <a:r>
              <a:rPr lang="en-GB" sz="1200" dirty="0" smtClean="0">
                <a:latin typeface="Comic Sans MS" pitchFamily="66" charset="0"/>
              </a:rPr>
              <a:t> Making it bold</a:t>
            </a:r>
          </a:p>
          <a:p>
            <a:pPr>
              <a:spcBef>
                <a:spcPct val="50000"/>
              </a:spcBef>
              <a:buFont typeface="Arial" pitchFamily="34" charset="0"/>
              <a:buChar char="•"/>
            </a:pPr>
            <a:r>
              <a:rPr lang="en-GB" sz="1200" dirty="0" smtClean="0">
                <a:latin typeface="Comic Sans MS" pitchFamily="66" charset="0"/>
              </a:rPr>
              <a:t>Through the font selection</a:t>
            </a:r>
          </a:p>
          <a:p>
            <a:pPr>
              <a:spcBef>
                <a:spcPct val="50000"/>
              </a:spcBef>
            </a:pPr>
            <a:r>
              <a:rPr lang="en-GB" sz="1200" b="1" dirty="0" smtClean="0">
                <a:latin typeface="Comic Sans MS" pitchFamily="66" charset="0"/>
              </a:rPr>
              <a:t>Some examples have been shown opposite:</a:t>
            </a:r>
          </a:p>
        </p:txBody>
      </p:sp>
      <p:sp>
        <p:nvSpPr>
          <p:cNvPr id="29" name="Text Box 5"/>
          <p:cNvSpPr txBox="1">
            <a:spLocks noChangeArrowheads="1"/>
          </p:cNvSpPr>
          <p:nvPr/>
        </p:nvSpPr>
        <p:spPr bwMode="auto">
          <a:xfrm>
            <a:off x="4559169" y="663924"/>
            <a:ext cx="4143404" cy="984885"/>
          </a:xfrm>
          <a:prstGeom prst="rect">
            <a:avLst/>
          </a:prstGeom>
          <a:noFill/>
          <a:ln w="9525">
            <a:noFill/>
            <a:miter lim="800000"/>
            <a:headEnd/>
            <a:tailEnd/>
          </a:ln>
        </p:spPr>
        <p:txBody>
          <a:bodyPr wrap="square">
            <a:spAutoFit/>
          </a:bodyPr>
          <a:lstStyle/>
          <a:p>
            <a:pPr>
              <a:spcBef>
                <a:spcPct val="50000"/>
              </a:spcBef>
            </a:pPr>
            <a:r>
              <a:rPr lang="en-GB" sz="1600" u="sng" dirty="0" smtClean="0">
                <a:latin typeface="Comic Sans MS" pitchFamily="66" charset="0"/>
              </a:rPr>
              <a:t>Page Orientation</a:t>
            </a:r>
          </a:p>
          <a:p>
            <a:pPr>
              <a:spcBef>
                <a:spcPct val="50000"/>
              </a:spcBef>
            </a:pPr>
            <a:r>
              <a:rPr lang="en-GB" sz="1200" dirty="0" smtClean="0">
                <a:latin typeface="Comic Sans MS" pitchFamily="66" charset="0"/>
              </a:rPr>
              <a:t>Orientation is the direction or rotation at which  the page lies when text and graphics are added. The two types of page orientation are </a:t>
            </a:r>
            <a:r>
              <a:rPr lang="en-GB" sz="1200" b="1" dirty="0" smtClean="0">
                <a:latin typeface="Comic Sans MS" pitchFamily="66" charset="0"/>
              </a:rPr>
              <a:t>Landscape</a:t>
            </a:r>
            <a:r>
              <a:rPr lang="en-GB" sz="1200" dirty="0" smtClean="0">
                <a:latin typeface="Comic Sans MS" pitchFamily="66" charset="0"/>
              </a:rPr>
              <a:t> and </a:t>
            </a:r>
            <a:r>
              <a:rPr lang="en-GB" sz="1200" b="1" dirty="0" smtClean="0">
                <a:latin typeface="Comic Sans MS" pitchFamily="66" charset="0"/>
              </a:rPr>
              <a:t>Portrait</a:t>
            </a:r>
            <a:r>
              <a:rPr lang="en-GB" sz="1200" dirty="0" smtClean="0">
                <a:solidFill>
                  <a:schemeClr val="accent2"/>
                </a:solidFill>
                <a:latin typeface="Comic Sans MS" pitchFamily="66" charset="0"/>
              </a:rPr>
              <a:t>.</a:t>
            </a:r>
            <a:endParaRPr lang="en-GB" sz="1200" dirty="0">
              <a:solidFill>
                <a:schemeClr val="accent2"/>
              </a:solidFill>
              <a:latin typeface="Comic Sans MS" pitchFamily="66" charset="0"/>
            </a:endParaRPr>
          </a:p>
        </p:txBody>
      </p:sp>
      <p:grpSp>
        <p:nvGrpSpPr>
          <p:cNvPr id="30" name="Group 29"/>
          <p:cNvGrpSpPr/>
          <p:nvPr/>
        </p:nvGrpSpPr>
        <p:grpSpPr>
          <a:xfrm>
            <a:off x="4630608" y="2021246"/>
            <a:ext cx="2848400" cy="1937376"/>
            <a:chOff x="571472" y="2928934"/>
            <a:chExt cx="3949873" cy="3071834"/>
          </a:xfrm>
        </p:grpSpPr>
        <p:pic>
          <p:nvPicPr>
            <p:cNvPr id="31" name="Picture 2" descr="http://www.thomschotman.nl/front/images/stories/wide_wallpapers/canadalake_1920x1200.jpg"/>
            <p:cNvPicPr>
              <a:picLocks noChangeAspect="1" noChangeArrowheads="1"/>
            </p:cNvPicPr>
            <p:nvPr/>
          </p:nvPicPr>
          <p:blipFill>
            <a:blip r:embed="rId3" cstate="print"/>
            <a:srcRect l="9615" r="3846" b="3846"/>
            <a:stretch>
              <a:fillRect/>
            </a:stretch>
          </p:blipFill>
          <p:spPr bwMode="auto">
            <a:xfrm>
              <a:off x="571472" y="2928934"/>
              <a:ext cx="2160285" cy="1500198"/>
            </a:xfrm>
            <a:prstGeom prst="rect">
              <a:avLst/>
            </a:prstGeom>
            <a:noFill/>
            <a:ln>
              <a:solidFill>
                <a:schemeClr val="accent5">
                  <a:lumMod val="60000"/>
                  <a:lumOff val="40000"/>
                </a:schemeClr>
              </a:solidFill>
            </a:ln>
          </p:spPr>
        </p:pic>
        <p:pic>
          <p:nvPicPr>
            <p:cNvPr id="32" name="Picture 4" descr="http://t3.gstatic.com/images?q=tbn:ANd9GcSJhGz_hAFHptGo2PgatErOp8IcIMgnoyZWodMUGGPGpxCCaicB0QR9h29w"/>
            <p:cNvPicPr>
              <a:picLocks noChangeAspect="1" noChangeArrowheads="1"/>
            </p:cNvPicPr>
            <p:nvPr/>
          </p:nvPicPr>
          <p:blipFill>
            <a:blip r:embed="rId4"/>
            <a:srcRect/>
            <a:stretch>
              <a:fillRect/>
            </a:stretch>
          </p:blipFill>
          <p:spPr bwMode="auto">
            <a:xfrm>
              <a:off x="2857489" y="2928935"/>
              <a:ext cx="1663856" cy="2500330"/>
            </a:xfrm>
            <a:prstGeom prst="rect">
              <a:avLst/>
            </a:prstGeom>
            <a:noFill/>
            <a:ln>
              <a:solidFill>
                <a:schemeClr val="accent5">
                  <a:lumMod val="60000"/>
                  <a:lumOff val="40000"/>
                </a:schemeClr>
              </a:solidFill>
            </a:ln>
          </p:spPr>
        </p:pic>
        <p:sp>
          <p:nvSpPr>
            <p:cNvPr id="33" name="Rounded Rectangle 32"/>
            <p:cNvSpPr/>
            <p:nvPr/>
          </p:nvSpPr>
          <p:spPr>
            <a:xfrm>
              <a:off x="1071538" y="4629158"/>
              <a:ext cx="1214446" cy="44291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050" b="1" dirty="0" smtClean="0">
                  <a:solidFill>
                    <a:schemeClr val="tx1"/>
                  </a:solidFill>
                  <a:latin typeface="Comic Sans MS" pitchFamily="66" charset="0"/>
                </a:rPr>
                <a:t>Landscape</a:t>
              </a:r>
              <a:endParaRPr lang="en-GB" sz="1050" dirty="0">
                <a:solidFill>
                  <a:schemeClr val="tx1"/>
                </a:solidFill>
              </a:endParaRPr>
            </a:p>
          </p:txBody>
        </p:sp>
        <p:sp>
          <p:nvSpPr>
            <p:cNvPr id="34" name="Rounded Rectangle 33"/>
            <p:cNvSpPr/>
            <p:nvPr/>
          </p:nvSpPr>
          <p:spPr>
            <a:xfrm>
              <a:off x="3214678" y="5643578"/>
              <a:ext cx="1214446" cy="35719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100" b="1" dirty="0" smtClean="0">
                  <a:solidFill>
                    <a:schemeClr val="tx1"/>
                  </a:solidFill>
                  <a:latin typeface="Comic Sans MS" pitchFamily="66" charset="0"/>
                </a:rPr>
                <a:t>Portrait</a:t>
              </a:r>
              <a:endParaRPr lang="en-GB" sz="1100" dirty="0">
                <a:solidFill>
                  <a:schemeClr val="tx1"/>
                </a:solidFill>
              </a:endParaRPr>
            </a:p>
          </p:txBody>
        </p:sp>
        <p:cxnSp>
          <p:nvCxnSpPr>
            <p:cNvPr id="35" name="Straight Arrow Connector 34"/>
            <p:cNvCxnSpPr/>
            <p:nvPr/>
          </p:nvCxnSpPr>
          <p:spPr>
            <a:xfrm rot="16200000" flipV="1">
              <a:off x="1987284" y="4487621"/>
              <a:ext cx="311341" cy="30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rot="5400000" flipH="1" flipV="1">
              <a:off x="4000496" y="5500702"/>
              <a:ext cx="28575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37" name="Text Box 5"/>
          <p:cNvSpPr txBox="1">
            <a:spLocks noChangeArrowheads="1"/>
          </p:cNvSpPr>
          <p:nvPr/>
        </p:nvSpPr>
        <p:spPr bwMode="auto">
          <a:xfrm>
            <a:off x="4593701" y="3970268"/>
            <a:ext cx="2071702" cy="1169551"/>
          </a:xfrm>
          <a:prstGeom prst="rect">
            <a:avLst/>
          </a:prstGeom>
          <a:noFill/>
          <a:ln w="9525">
            <a:noFill/>
            <a:miter lim="800000"/>
            <a:headEnd/>
            <a:tailEnd/>
          </a:ln>
        </p:spPr>
        <p:txBody>
          <a:bodyPr wrap="square">
            <a:spAutoFit/>
          </a:bodyPr>
          <a:lstStyle/>
          <a:p>
            <a:pPr>
              <a:spcBef>
                <a:spcPct val="50000"/>
              </a:spcBef>
            </a:pPr>
            <a:r>
              <a:rPr lang="en-GB" sz="1600" u="sng" dirty="0" smtClean="0">
                <a:latin typeface="Comic Sans MS" pitchFamily="66" charset="0"/>
              </a:rPr>
              <a:t>Margins</a:t>
            </a:r>
          </a:p>
          <a:p>
            <a:pPr>
              <a:spcBef>
                <a:spcPct val="50000"/>
              </a:spcBef>
            </a:pPr>
            <a:r>
              <a:rPr lang="en-GB" sz="1200" dirty="0" smtClean="0">
                <a:latin typeface="Comic Sans MS" pitchFamily="66" charset="0"/>
              </a:rPr>
              <a:t>This is the name given to the white space around the outer edge of the publication. </a:t>
            </a:r>
            <a:endParaRPr lang="en-GB" sz="1200" dirty="0">
              <a:latin typeface="Comic Sans MS" pitchFamily="66" charset="0"/>
            </a:endParaRPr>
          </a:p>
        </p:txBody>
      </p:sp>
      <p:grpSp>
        <p:nvGrpSpPr>
          <p:cNvPr id="38" name="Group 37"/>
          <p:cNvGrpSpPr/>
          <p:nvPr/>
        </p:nvGrpSpPr>
        <p:grpSpPr>
          <a:xfrm>
            <a:off x="6379651" y="4256020"/>
            <a:ext cx="2214578" cy="2571768"/>
            <a:chOff x="6572264" y="1357298"/>
            <a:chExt cx="2214578" cy="2571768"/>
          </a:xfrm>
        </p:grpSpPr>
        <p:pic>
          <p:nvPicPr>
            <p:cNvPr id="39" name="Picture 2"/>
            <p:cNvPicPr>
              <a:picLocks noChangeAspect="1" noChangeArrowheads="1"/>
            </p:cNvPicPr>
            <p:nvPr/>
          </p:nvPicPr>
          <p:blipFill>
            <a:blip r:embed="rId5"/>
            <a:srcRect l="31296" t="17578" r="56076" b="53125"/>
            <a:stretch>
              <a:fillRect/>
            </a:stretch>
          </p:blipFill>
          <p:spPr bwMode="auto">
            <a:xfrm>
              <a:off x="7286644" y="1714488"/>
              <a:ext cx="1214446" cy="1490880"/>
            </a:xfrm>
            <a:prstGeom prst="rect">
              <a:avLst/>
            </a:prstGeom>
            <a:noFill/>
            <a:ln w="9525">
              <a:solidFill>
                <a:schemeClr val="accent5">
                  <a:lumMod val="60000"/>
                  <a:lumOff val="40000"/>
                </a:schemeClr>
              </a:solidFill>
              <a:miter lim="800000"/>
              <a:headEnd/>
              <a:tailEnd/>
            </a:ln>
            <a:effectLst/>
          </p:spPr>
        </p:pic>
        <p:cxnSp>
          <p:nvCxnSpPr>
            <p:cNvPr id="40" name="Straight Arrow Connector 39"/>
            <p:cNvCxnSpPr/>
            <p:nvPr/>
          </p:nvCxnSpPr>
          <p:spPr>
            <a:xfrm rot="5400000">
              <a:off x="7214412" y="1857364"/>
              <a:ext cx="429422"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6929454" y="1381440"/>
              <a:ext cx="1000132" cy="261610"/>
            </a:xfrm>
            <a:prstGeom prst="rect">
              <a:avLst/>
            </a:prstGeom>
            <a:noFill/>
          </p:spPr>
          <p:txBody>
            <a:bodyPr wrap="square" rtlCol="0">
              <a:spAutoFit/>
            </a:bodyPr>
            <a:lstStyle/>
            <a:p>
              <a:pPr algn="ctr"/>
              <a:r>
                <a:rPr lang="en-GB" sz="1100" dirty="0" smtClean="0">
                  <a:solidFill>
                    <a:sysClr val="windowText" lastClr="000000"/>
                  </a:solidFill>
                  <a:latin typeface="Comic Sans MS" pitchFamily="66" charset="0"/>
                </a:rPr>
                <a:t>Margin</a:t>
              </a:r>
              <a:endParaRPr lang="en-GB" sz="1100" dirty="0">
                <a:solidFill>
                  <a:sysClr val="windowText" lastClr="000000"/>
                </a:solidFill>
                <a:latin typeface="Comic Sans MS" pitchFamily="66" charset="0"/>
              </a:endParaRPr>
            </a:p>
          </p:txBody>
        </p:sp>
        <p:sp>
          <p:nvSpPr>
            <p:cNvPr id="42" name="TextBox 41"/>
            <p:cNvSpPr txBox="1"/>
            <p:nvPr/>
          </p:nvSpPr>
          <p:spPr>
            <a:xfrm>
              <a:off x="7286644" y="3357562"/>
              <a:ext cx="1000132" cy="261610"/>
            </a:xfrm>
            <a:prstGeom prst="rect">
              <a:avLst/>
            </a:prstGeom>
            <a:noFill/>
          </p:spPr>
          <p:txBody>
            <a:bodyPr wrap="square" rtlCol="0">
              <a:spAutoFit/>
            </a:bodyPr>
            <a:lstStyle/>
            <a:p>
              <a:pPr algn="ctr"/>
              <a:r>
                <a:rPr lang="en-GB" sz="1100" dirty="0" smtClean="0">
                  <a:solidFill>
                    <a:sysClr val="windowText" lastClr="000000"/>
                  </a:solidFill>
                  <a:latin typeface="Comic Sans MS" pitchFamily="66" charset="0"/>
                </a:rPr>
                <a:t>Column</a:t>
              </a:r>
              <a:endParaRPr lang="en-GB" sz="1100" dirty="0">
                <a:solidFill>
                  <a:sysClr val="windowText" lastClr="000000"/>
                </a:solidFill>
                <a:latin typeface="Comic Sans MS" pitchFamily="66" charset="0"/>
              </a:endParaRPr>
            </a:p>
          </p:txBody>
        </p:sp>
        <p:sp>
          <p:nvSpPr>
            <p:cNvPr id="43" name="TextBox 42"/>
            <p:cNvSpPr txBox="1"/>
            <p:nvPr/>
          </p:nvSpPr>
          <p:spPr>
            <a:xfrm>
              <a:off x="7786710" y="3643314"/>
              <a:ext cx="1000132" cy="261610"/>
            </a:xfrm>
            <a:prstGeom prst="rect">
              <a:avLst/>
            </a:prstGeom>
            <a:noFill/>
          </p:spPr>
          <p:txBody>
            <a:bodyPr wrap="square" rtlCol="0">
              <a:spAutoFit/>
            </a:bodyPr>
            <a:lstStyle/>
            <a:p>
              <a:pPr algn="ctr"/>
              <a:r>
                <a:rPr lang="en-GB" sz="1100" dirty="0" smtClean="0">
                  <a:solidFill>
                    <a:sysClr val="windowText" lastClr="000000"/>
                  </a:solidFill>
                  <a:latin typeface="Comic Sans MS" pitchFamily="66" charset="0"/>
                </a:rPr>
                <a:t>Gutter</a:t>
              </a:r>
              <a:endParaRPr lang="en-GB" sz="1100" dirty="0">
                <a:solidFill>
                  <a:sysClr val="windowText" lastClr="000000"/>
                </a:solidFill>
                <a:latin typeface="Comic Sans MS" pitchFamily="66" charset="0"/>
              </a:endParaRPr>
            </a:p>
          </p:txBody>
        </p:sp>
        <p:sp>
          <p:nvSpPr>
            <p:cNvPr id="44" name="TextBox 43"/>
            <p:cNvSpPr txBox="1"/>
            <p:nvPr/>
          </p:nvSpPr>
          <p:spPr>
            <a:xfrm>
              <a:off x="6572264" y="2571744"/>
              <a:ext cx="1000132" cy="261610"/>
            </a:xfrm>
            <a:prstGeom prst="rect">
              <a:avLst/>
            </a:prstGeom>
            <a:noFill/>
          </p:spPr>
          <p:txBody>
            <a:bodyPr wrap="square" rtlCol="0">
              <a:spAutoFit/>
            </a:bodyPr>
            <a:lstStyle/>
            <a:p>
              <a:pPr algn="ctr"/>
              <a:r>
                <a:rPr lang="en-GB" sz="1100" dirty="0" smtClean="0">
                  <a:solidFill>
                    <a:sysClr val="windowText" lastClr="000000"/>
                  </a:solidFill>
                  <a:latin typeface="Comic Sans MS" pitchFamily="66" charset="0"/>
                </a:rPr>
                <a:t>Row</a:t>
              </a:r>
              <a:endParaRPr lang="en-GB" sz="1100" dirty="0">
                <a:solidFill>
                  <a:sysClr val="windowText" lastClr="000000"/>
                </a:solidFill>
                <a:latin typeface="Comic Sans MS" pitchFamily="66" charset="0"/>
              </a:endParaRPr>
            </a:p>
          </p:txBody>
        </p:sp>
        <p:cxnSp>
          <p:nvCxnSpPr>
            <p:cNvPr id="45" name="Straight Arrow Connector 44"/>
            <p:cNvCxnSpPr/>
            <p:nvPr/>
          </p:nvCxnSpPr>
          <p:spPr>
            <a:xfrm>
              <a:off x="7286644" y="2714620"/>
              <a:ext cx="42862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6" name="Straight Arrow Connector 45"/>
            <p:cNvCxnSpPr>
              <a:stCxn id="42" idx="0"/>
            </p:cNvCxnSpPr>
            <p:nvPr/>
          </p:nvCxnSpPr>
          <p:spPr>
            <a:xfrm rot="5400000" flipH="1" flipV="1">
              <a:off x="7679553" y="3250405"/>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a:stCxn id="43" idx="0"/>
            </p:cNvCxnSpPr>
            <p:nvPr/>
          </p:nvCxnSpPr>
          <p:spPr>
            <a:xfrm rot="5400000" flipH="1" flipV="1">
              <a:off x="8072462" y="3429000"/>
              <a:ext cx="42862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8" name="Rectangle 47"/>
            <p:cNvSpPr/>
            <p:nvPr/>
          </p:nvSpPr>
          <p:spPr>
            <a:xfrm>
              <a:off x="6858016" y="1357298"/>
              <a:ext cx="1785950" cy="2571768"/>
            </a:xfrm>
            <a:prstGeom prst="rect">
              <a:avLst/>
            </a:prstGeom>
            <a:no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428596" y="1142984"/>
            <a:ext cx="3714776" cy="338554"/>
          </a:xfrm>
          <a:prstGeom prst="rect">
            <a:avLst/>
          </a:prstGeom>
          <a:noFill/>
          <a:ln w="9525">
            <a:noFill/>
            <a:miter lim="800000"/>
            <a:headEnd/>
            <a:tailEnd/>
          </a:ln>
        </p:spPr>
        <p:txBody>
          <a:bodyPr wrap="square">
            <a:spAutoFit/>
          </a:bodyPr>
          <a:lstStyle/>
          <a:p>
            <a:pPr>
              <a:spcBef>
                <a:spcPct val="50000"/>
              </a:spcBef>
            </a:pPr>
            <a:r>
              <a:rPr lang="en-GB" sz="1600" u="sng" dirty="0" smtClean="0">
                <a:latin typeface="Comic Sans MS" pitchFamily="66" charset="0"/>
              </a:rPr>
              <a:t>Cropped images</a:t>
            </a:r>
          </a:p>
        </p:txBody>
      </p:sp>
      <p:sp>
        <p:nvSpPr>
          <p:cNvPr id="3" name="TextBox 2"/>
          <p:cNvSpPr txBox="1"/>
          <p:nvPr/>
        </p:nvSpPr>
        <p:spPr>
          <a:xfrm>
            <a:off x="357158" y="405450"/>
            <a:ext cx="7715304" cy="523220"/>
          </a:xfrm>
          <a:prstGeom prst="rect">
            <a:avLst/>
          </a:prstGeom>
          <a:noFill/>
        </p:spPr>
        <p:txBody>
          <a:bodyPr wrap="square" rtlCol="0">
            <a:spAutoFit/>
          </a:bodyPr>
          <a:lstStyle/>
          <a:p>
            <a:r>
              <a:rPr lang="en-GB" sz="2800" b="1" u="sng" dirty="0" smtClean="0">
                <a:latin typeface="Comic Sans MS" pitchFamily="66" charset="0"/>
              </a:rPr>
              <a:t>DTP Features</a:t>
            </a:r>
            <a:endParaRPr lang="en-GB" sz="2800" b="1" u="sng" dirty="0">
              <a:latin typeface="Comic Sans MS" pitchFamily="66" charset="0"/>
            </a:endParaRPr>
          </a:p>
        </p:txBody>
      </p:sp>
      <p:sp>
        <p:nvSpPr>
          <p:cNvPr id="8" name="Rectangle 7"/>
          <p:cNvSpPr/>
          <p:nvPr/>
        </p:nvSpPr>
        <p:spPr>
          <a:xfrm>
            <a:off x="428596" y="1500174"/>
            <a:ext cx="2500330" cy="2169825"/>
          </a:xfrm>
          <a:prstGeom prst="rect">
            <a:avLst/>
          </a:prstGeom>
        </p:spPr>
        <p:txBody>
          <a:bodyPr wrap="square">
            <a:spAutoFit/>
          </a:bodyPr>
          <a:lstStyle/>
          <a:p>
            <a:r>
              <a:rPr lang="en-GB" sz="1200" dirty="0" smtClean="0">
                <a:latin typeface="Comic Sans MS" pitchFamily="66" charset="0"/>
              </a:rPr>
              <a:t>Many  photos or images may contain a lot of unwanted background. We can remove this unwanted area by using the </a:t>
            </a:r>
            <a:r>
              <a:rPr lang="en-GB" sz="1200" b="1" dirty="0" smtClean="0">
                <a:latin typeface="Comic Sans MS" pitchFamily="66" charset="0"/>
              </a:rPr>
              <a:t>crop</a:t>
            </a:r>
            <a:r>
              <a:rPr lang="en-GB" sz="1200" dirty="0" smtClean="0">
                <a:latin typeface="Comic Sans MS" pitchFamily="66" charset="0"/>
              </a:rPr>
              <a:t> tool. </a:t>
            </a:r>
          </a:p>
          <a:p>
            <a:r>
              <a:rPr lang="en-GB" sz="1200" dirty="0" smtClean="0">
                <a:latin typeface="Comic Sans MS" pitchFamily="66" charset="0"/>
              </a:rPr>
              <a:t>This will reduce the background area and allow the main focus of the image to be more visible.</a:t>
            </a:r>
          </a:p>
          <a:p>
            <a:endParaRPr lang="en-GB" sz="1300" dirty="0" smtClean="0">
              <a:latin typeface="Comic Sans MS" pitchFamily="66" charset="0"/>
            </a:endParaRPr>
          </a:p>
          <a:p>
            <a:endParaRPr lang="en-GB" sz="1300" dirty="0" smtClean="0">
              <a:latin typeface="Comic Sans MS" pitchFamily="66" charset="0"/>
            </a:endParaRPr>
          </a:p>
          <a:p>
            <a:endParaRPr lang="en-GB" sz="1300" dirty="0"/>
          </a:p>
        </p:txBody>
      </p:sp>
      <p:sp>
        <p:nvSpPr>
          <p:cNvPr id="4" name="Text Box 5"/>
          <p:cNvSpPr txBox="1">
            <a:spLocks noChangeArrowheads="1"/>
          </p:cNvSpPr>
          <p:nvPr/>
        </p:nvSpPr>
        <p:spPr bwMode="auto">
          <a:xfrm>
            <a:off x="5214942" y="1785926"/>
            <a:ext cx="3357586" cy="1631216"/>
          </a:xfrm>
          <a:prstGeom prst="rect">
            <a:avLst/>
          </a:prstGeom>
          <a:noFill/>
          <a:ln w="9525">
            <a:noFill/>
            <a:miter lim="800000"/>
            <a:headEnd/>
            <a:tailEnd/>
          </a:ln>
        </p:spPr>
        <p:txBody>
          <a:bodyPr wrap="square">
            <a:spAutoFit/>
          </a:bodyPr>
          <a:lstStyle/>
          <a:p>
            <a:pPr>
              <a:spcBef>
                <a:spcPct val="50000"/>
              </a:spcBef>
            </a:pPr>
            <a:r>
              <a:rPr lang="en-GB" sz="1600" u="sng" dirty="0" smtClean="0">
                <a:latin typeface="Comic Sans MS" pitchFamily="66" charset="0"/>
              </a:rPr>
              <a:t>Text wrap</a:t>
            </a:r>
          </a:p>
          <a:p>
            <a:pPr>
              <a:spcBef>
                <a:spcPct val="50000"/>
              </a:spcBef>
            </a:pPr>
            <a:r>
              <a:rPr lang="en-GB" sz="1200" dirty="0" smtClean="0">
                <a:latin typeface="Comic Sans MS" pitchFamily="66" charset="0"/>
              </a:rPr>
              <a:t>Cropped images can create a variety of shapes that don’t naturally sit well with a column of text. </a:t>
            </a:r>
          </a:p>
          <a:p>
            <a:pPr>
              <a:spcBef>
                <a:spcPct val="50000"/>
              </a:spcBef>
            </a:pPr>
            <a:r>
              <a:rPr lang="en-GB" sz="1200" dirty="0" smtClean="0">
                <a:latin typeface="Comic Sans MS" pitchFamily="66" charset="0"/>
              </a:rPr>
              <a:t>Using the text wrap function allows the body text to follow the irregular contours of an image.</a:t>
            </a:r>
            <a:endParaRPr lang="en-GB" sz="1200" dirty="0">
              <a:latin typeface="Comic Sans MS" pitchFamily="66" charset="0"/>
            </a:endParaRPr>
          </a:p>
        </p:txBody>
      </p:sp>
      <p:pic>
        <p:nvPicPr>
          <p:cNvPr id="17415" name="Picture 7"/>
          <p:cNvPicPr>
            <a:picLocks noChangeAspect="1" noChangeArrowheads="1"/>
          </p:cNvPicPr>
          <p:nvPr/>
        </p:nvPicPr>
        <p:blipFill>
          <a:blip r:embed="rId2" cstate="print"/>
          <a:srcRect l="27083" t="14588" r="38541" b="6464"/>
          <a:stretch>
            <a:fillRect/>
          </a:stretch>
        </p:blipFill>
        <p:spPr bwMode="auto">
          <a:xfrm>
            <a:off x="6286512" y="3214686"/>
            <a:ext cx="2203705" cy="3071834"/>
          </a:xfrm>
          <a:prstGeom prst="rect">
            <a:avLst/>
          </a:prstGeom>
          <a:noFill/>
          <a:ln w="9525">
            <a:solidFill>
              <a:schemeClr val="tx1"/>
            </a:solidFill>
            <a:miter lim="800000"/>
            <a:headEnd/>
            <a:tailEnd/>
          </a:ln>
          <a:effectLst/>
        </p:spPr>
      </p:pic>
      <p:sp>
        <p:nvSpPr>
          <p:cNvPr id="24" name="Rectangle 23"/>
          <p:cNvSpPr/>
          <p:nvPr/>
        </p:nvSpPr>
        <p:spPr>
          <a:xfrm>
            <a:off x="2428859" y="3579413"/>
            <a:ext cx="2583670" cy="1938992"/>
          </a:xfrm>
          <a:prstGeom prst="rect">
            <a:avLst/>
          </a:prstGeom>
        </p:spPr>
        <p:txBody>
          <a:bodyPr wrap="square">
            <a:spAutoFit/>
          </a:bodyPr>
          <a:lstStyle/>
          <a:p>
            <a:r>
              <a:rPr lang="en-GB" sz="1200" dirty="0" smtClean="0">
                <a:latin typeface="Comic Sans MS" pitchFamily="66" charset="0"/>
              </a:rPr>
              <a:t>Sometimes, a graphic designer would want the background to be removed completely. This can be done easily by using Serifs ‘</a:t>
            </a:r>
            <a:r>
              <a:rPr lang="en-GB" sz="1200" b="1" dirty="0" smtClean="0">
                <a:latin typeface="Comic Sans MS" pitchFamily="66" charset="0"/>
              </a:rPr>
              <a:t>Cut out Studio</a:t>
            </a:r>
            <a:r>
              <a:rPr lang="en-GB" sz="1200" dirty="0" smtClean="0">
                <a:latin typeface="Comic Sans MS" pitchFamily="66" charset="0"/>
              </a:rPr>
              <a:t>’ or Photoshop’s </a:t>
            </a:r>
            <a:r>
              <a:rPr lang="en-GB" sz="1200" b="1" dirty="0" smtClean="0">
                <a:latin typeface="Comic Sans MS" pitchFamily="66" charset="0"/>
              </a:rPr>
              <a:t>‘Magic Wand</a:t>
            </a:r>
            <a:r>
              <a:rPr lang="en-GB" sz="1200" dirty="0" smtClean="0">
                <a:latin typeface="Comic Sans MS" pitchFamily="66" charset="0"/>
              </a:rPr>
              <a:t>’ tool. This tool allows you to remove large areas of the background by following the contours of the main image.</a:t>
            </a:r>
            <a:endParaRPr lang="en-GB" sz="1200" dirty="0" smtClean="0"/>
          </a:p>
          <a:p>
            <a:endParaRPr lang="en-GB" sz="1200" dirty="0" smtClean="0">
              <a:latin typeface="Comic Sans MS" pitchFamily="66" charset="0"/>
            </a:endParaRPr>
          </a:p>
        </p:txBody>
      </p:sp>
      <p:pic>
        <p:nvPicPr>
          <p:cNvPr id="12" name="Picture 1"/>
          <p:cNvPicPr>
            <a:picLocks noChangeAspect="1" noChangeArrowheads="1"/>
          </p:cNvPicPr>
          <p:nvPr/>
        </p:nvPicPr>
        <p:blipFill>
          <a:blip r:embed="rId3" cstate="print"/>
          <a:srcRect l="25000" t="15254" r="38994" b="5085"/>
          <a:stretch>
            <a:fillRect/>
          </a:stretch>
        </p:blipFill>
        <p:spPr bwMode="auto">
          <a:xfrm>
            <a:off x="571472" y="4052211"/>
            <a:ext cx="1012038" cy="1438205"/>
          </a:xfrm>
          <a:prstGeom prst="rect">
            <a:avLst/>
          </a:prstGeom>
          <a:noFill/>
          <a:ln w="9525">
            <a:solidFill>
              <a:schemeClr val="tx1"/>
            </a:solidFill>
            <a:miter lim="800000"/>
            <a:headEnd/>
            <a:tailEnd/>
          </a:ln>
          <a:effectLst/>
        </p:spPr>
      </p:pic>
      <p:pic>
        <p:nvPicPr>
          <p:cNvPr id="17411" name="Picture 3"/>
          <p:cNvPicPr>
            <a:picLocks noChangeAspect="1" noChangeArrowheads="1"/>
          </p:cNvPicPr>
          <p:nvPr/>
        </p:nvPicPr>
        <p:blipFill>
          <a:blip r:embed="rId4" cstate="print"/>
          <a:srcRect l="24742" t="15072" r="39175" b="5096"/>
          <a:stretch>
            <a:fillRect/>
          </a:stretch>
        </p:blipFill>
        <p:spPr bwMode="auto">
          <a:xfrm>
            <a:off x="1404915" y="4714884"/>
            <a:ext cx="1012038" cy="1426940"/>
          </a:xfrm>
          <a:prstGeom prst="rect">
            <a:avLst/>
          </a:prstGeom>
          <a:noFill/>
          <a:ln w="9525">
            <a:solidFill>
              <a:schemeClr val="tx1"/>
            </a:solidFill>
            <a:miter lim="800000"/>
            <a:headEnd/>
            <a:tailEnd/>
          </a:ln>
          <a:effectLst/>
        </p:spPr>
      </p:pic>
      <p:sp>
        <p:nvSpPr>
          <p:cNvPr id="21" name="TextBox 20"/>
          <p:cNvSpPr txBox="1"/>
          <p:nvPr/>
        </p:nvSpPr>
        <p:spPr>
          <a:xfrm>
            <a:off x="571477" y="3786190"/>
            <a:ext cx="1012038" cy="246221"/>
          </a:xfrm>
          <a:prstGeom prst="rect">
            <a:avLst/>
          </a:prstGeom>
          <a:noFill/>
        </p:spPr>
        <p:txBody>
          <a:bodyPr wrap="square" rtlCol="0">
            <a:spAutoFit/>
          </a:bodyPr>
          <a:lstStyle/>
          <a:p>
            <a:pPr algn="ctr"/>
            <a:r>
              <a:rPr lang="en-GB" sz="1000" dirty="0" smtClean="0">
                <a:latin typeface="Comic Sans MS" pitchFamily="66" charset="0"/>
              </a:rPr>
              <a:t>Before</a:t>
            </a:r>
            <a:r>
              <a:rPr lang="en-GB" sz="1000" dirty="0" smtClean="0">
                <a:solidFill>
                  <a:schemeClr val="accent1"/>
                </a:solidFill>
                <a:latin typeface="Comic Sans MS" pitchFamily="66" charset="0"/>
              </a:rPr>
              <a:t> </a:t>
            </a:r>
            <a:endParaRPr lang="en-GB" sz="1000" dirty="0">
              <a:solidFill>
                <a:schemeClr val="accent1"/>
              </a:solidFill>
              <a:latin typeface="Comic Sans MS" pitchFamily="66" charset="0"/>
            </a:endParaRPr>
          </a:p>
        </p:txBody>
      </p:sp>
      <p:sp>
        <p:nvSpPr>
          <p:cNvPr id="22" name="TextBox 21"/>
          <p:cNvSpPr txBox="1"/>
          <p:nvPr/>
        </p:nvSpPr>
        <p:spPr>
          <a:xfrm>
            <a:off x="2357426" y="5333337"/>
            <a:ext cx="928695" cy="707886"/>
          </a:xfrm>
          <a:prstGeom prst="rect">
            <a:avLst/>
          </a:prstGeom>
          <a:noFill/>
        </p:spPr>
        <p:txBody>
          <a:bodyPr wrap="square" rtlCol="0">
            <a:spAutoFit/>
          </a:bodyPr>
          <a:lstStyle/>
          <a:p>
            <a:pPr algn="ctr"/>
            <a:r>
              <a:rPr lang="en-GB" sz="1000" dirty="0" smtClean="0">
                <a:latin typeface="Comic Sans MS" pitchFamily="66" charset="0"/>
              </a:rPr>
              <a:t>After background has been removed</a:t>
            </a:r>
            <a:endParaRPr lang="en-GB" sz="1000" dirty="0">
              <a:latin typeface="Comic Sans MS" pitchFamily="66" charset="0"/>
            </a:endParaRPr>
          </a:p>
        </p:txBody>
      </p:sp>
      <p:cxnSp>
        <p:nvCxnSpPr>
          <p:cNvPr id="28" name="Straight Arrow Connector 27"/>
          <p:cNvCxnSpPr/>
          <p:nvPr/>
        </p:nvCxnSpPr>
        <p:spPr>
          <a:xfrm rot="10800000">
            <a:off x="2214546" y="5429265"/>
            <a:ext cx="428628" cy="469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2786050" y="714356"/>
            <a:ext cx="2357453" cy="2643206"/>
            <a:chOff x="1928794" y="1428736"/>
            <a:chExt cx="2357453" cy="2643206"/>
          </a:xfrm>
        </p:grpSpPr>
        <p:pic>
          <p:nvPicPr>
            <p:cNvPr id="17409" name="Picture 1"/>
            <p:cNvPicPr>
              <a:picLocks noChangeAspect="1" noChangeArrowheads="1"/>
            </p:cNvPicPr>
            <p:nvPr/>
          </p:nvPicPr>
          <p:blipFill>
            <a:blip r:embed="rId5" cstate="print"/>
            <a:srcRect l="25000" t="15254" r="38994" b="5085"/>
            <a:stretch>
              <a:fillRect/>
            </a:stretch>
          </p:blipFill>
          <p:spPr bwMode="auto">
            <a:xfrm>
              <a:off x="2130119" y="1703879"/>
              <a:ext cx="1140843" cy="1505625"/>
            </a:xfrm>
            <a:prstGeom prst="rect">
              <a:avLst/>
            </a:prstGeom>
            <a:noFill/>
            <a:ln w="9525">
              <a:solidFill>
                <a:schemeClr val="tx1"/>
              </a:solidFill>
              <a:miter lim="800000"/>
              <a:headEnd/>
              <a:tailEnd/>
            </a:ln>
            <a:effectLst/>
          </p:spPr>
        </p:pic>
        <p:pic>
          <p:nvPicPr>
            <p:cNvPr id="17412" name="Picture 4"/>
            <p:cNvPicPr>
              <a:picLocks noChangeAspect="1" noChangeArrowheads="1"/>
            </p:cNvPicPr>
            <p:nvPr/>
          </p:nvPicPr>
          <p:blipFill>
            <a:blip r:embed="rId6" cstate="print"/>
            <a:srcRect l="25841" t="14754" r="39334" b="4918"/>
            <a:stretch>
              <a:fillRect/>
            </a:stretch>
          </p:blipFill>
          <p:spPr bwMode="auto">
            <a:xfrm>
              <a:off x="3002529" y="2285992"/>
              <a:ext cx="1140843" cy="1520992"/>
            </a:xfrm>
            <a:prstGeom prst="rect">
              <a:avLst/>
            </a:prstGeom>
            <a:noFill/>
            <a:ln w="9525">
              <a:solidFill>
                <a:schemeClr val="tx1"/>
              </a:solidFill>
              <a:miter lim="800000"/>
              <a:headEnd/>
              <a:tailEnd/>
            </a:ln>
            <a:effectLst/>
          </p:spPr>
        </p:pic>
        <p:pic>
          <p:nvPicPr>
            <p:cNvPr id="17414" name="Picture 6"/>
            <p:cNvPicPr>
              <a:picLocks noChangeAspect="1" noChangeArrowheads="1"/>
            </p:cNvPicPr>
            <p:nvPr/>
          </p:nvPicPr>
          <p:blipFill>
            <a:blip r:embed="rId7"/>
            <a:srcRect t="45833" r="97396" b="49167"/>
            <a:stretch>
              <a:fillRect/>
            </a:stretch>
          </p:blipFill>
          <p:spPr bwMode="auto">
            <a:xfrm>
              <a:off x="2599878" y="3265612"/>
              <a:ext cx="335542" cy="407409"/>
            </a:xfrm>
            <a:prstGeom prst="rect">
              <a:avLst/>
            </a:prstGeom>
            <a:noFill/>
            <a:ln w="9525">
              <a:solidFill>
                <a:schemeClr val="tx1"/>
              </a:solidFill>
              <a:miter lim="800000"/>
              <a:headEnd/>
              <a:tailEnd/>
            </a:ln>
            <a:effectLst/>
          </p:spPr>
        </p:pic>
        <p:sp>
          <p:nvSpPr>
            <p:cNvPr id="13" name="TextBox 12"/>
            <p:cNvSpPr txBox="1"/>
            <p:nvPr/>
          </p:nvSpPr>
          <p:spPr>
            <a:xfrm>
              <a:off x="1928794" y="3808824"/>
              <a:ext cx="872409" cy="246221"/>
            </a:xfrm>
            <a:prstGeom prst="rect">
              <a:avLst/>
            </a:prstGeom>
            <a:noFill/>
            <a:ln>
              <a:solidFill>
                <a:schemeClr val="tx1"/>
              </a:solidFill>
            </a:ln>
          </p:spPr>
          <p:txBody>
            <a:bodyPr wrap="square" rtlCol="0">
              <a:spAutoFit/>
            </a:bodyPr>
            <a:lstStyle/>
            <a:p>
              <a:pPr algn="ctr"/>
              <a:r>
                <a:rPr lang="en-GB" sz="1000" dirty="0" smtClean="0">
                  <a:latin typeface="Comic Sans MS" pitchFamily="66" charset="0"/>
                </a:rPr>
                <a:t>Crop tool</a:t>
              </a:r>
              <a:endParaRPr lang="en-GB" sz="1000" dirty="0">
                <a:latin typeface="Comic Sans MS" pitchFamily="66" charset="0"/>
              </a:endParaRPr>
            </a:p>
          </p:txBody>
        </p:sp>
        <p:cxnSp>
          <p:nvCxnSpPr>
            <p:cNvPr id="15" name="Straight Arrow Connector 14"/>
            <p:cNvCxnSpPr/>
            <p:nvPr/>
          </p:nvCxnSpPr>
          <p:spPr>
            <a:xfrm rot="5400000" flipH="1" flipV="1">
              <a:off x="2397363" y="3606309"/>
              <a:ext cx="203704" cy="2013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30119" y="1428736"/>
              <a:ext cx="1140843" cy="246221"/>
            </a:xfrm>
            <a:prstGeom prst="rect">
              <a:avLst/>
            </a:prstGeom>
            <a:noFill/>
            <a:ln>
              <a:solidFill>
                <a:schemeClr val="tx1"/>
              </a:solidFill>
            </a:ln>
          </p:spPr>
          <p:txBody>
            <a:bodyPr wrap="square" rtlCol="0">
              <a:spAutoFit/>
            </a:bodyPr>
            <a:lstStyle/>
            <a:p>
              <a:pPr algn="ctr"/>
              <a:r>
                <a:rPr lang="en-GB" sz="1000" dirty="0" smtClean="0">
                  <a:latin typeface="Comic Sans MS" pitchFamily="66" charset="0"/>
                </a:rPr>
                <a:t>Before Cropping</a:t>
              </a:r>
              <a:endParaRPr lang="en-GB" sz="1000" dirty="0">
                <a:latin typeface="Comic Sans MS" pitchFamily="66" charset="0"/>
              </a:endParaRPr>
            </a:p>
          </p:txBody>
        </p:sp>
        <p:sp>
          <p:nvSpPr>
            <p:cNvPr id="18" name="TextBox 17"/>
            <p:cNvSpPr txBox="1"/>
            <p:nvPr/>
          </p:nvSpPr>
          <p:spPr>
            <a:xfrm>
              <a:off x="2857488" y="3825721"/>
              <a:ext cx="1428759" cy="246221"/>
            </a:xfrm>
            <a:prstGeom prst="rect">
              <a:avLst/>
            </a:prstGeom>
            <a:noFill/>
            <a:ln>
              <a:solidFill>
                <a:schemeClr val="tx1"/>
              </a:solidFill>
            </a:ln>
          </p:spPr>
          <p:txBody>
            <a:bodyPr wrap="square" rtlCol="0">
              <a:spAutoFit/>
            </a:bodyPr>
            <a:lstStyle/>
            <a:p>
              <a:pPr algn="ctr"/>
              <a:r>
                <a:rPr lang="en-GB" sz="1000" dirty="0" smtClean="0">
                  <a:latin typeface="Comic Sans MS" pitchFamily="66" charset="0"/>
                </a:rPr>
                <a:t>After Cropping</a:t>
              </a:r>
              <a:endParaRPr lang="en-GB" sz="1000" dirty="0">
                <a:latin typeface="Comic Sans MS" pitchFamily="66" charset="0"/>
              </a:endParaRPr>
            </a:p>
          </p:txBody>
        </p:sp>
      </p:grpSp>
      <p:pic>
        <p:nvPicPr>
          <p:cNvPr id="1027" name="Picture 3"/>
          <p:cNvPicPr>
            <a:picLocks noChangeAspect="1" noChangeArrowheads="1"/>
          </p:cNvPicPr>
          <p:nvPr/>
        </p:nvPicPr>
        <p:blipFill>
          <a:blip r:embed="rId8" cstate="print"/>
          <a:srcRect l="23775" t="22598" r="20935" b="11572"/>
          <a:stretch>
            <a:fillRect/>
          </a:stretch>
        </p:blipFill>
        <p:spPr bwMode="auto">
          <a:xfrm>
            <a:off x="7072330" y="571480"/>
            <a:ext cx="1706235" cy="1143008"/>
          </a:xfrm>
          <a:prstGeom prst="rect">
            <a:avLst/>
          </a:prstGeom>
          <a:noFill/>
          <a:ln w="9525" algn="in">
            <a:noFill/>
            <a:miter lim="800000"/>
            <a:headEnd/>
            <a:tailEnd/>
          </a:ln>
          <a:effectLst/>
        </p:spPr>
      </p:pic>
      <p:sp>
        <p:nvSpPr>
          <p:cNvPr id="1028" name="Rectangle 4"/>
          <p:cNvSpPr>
            <a:spLocks noChangeArrowheads="1"/>
          </p:cNvSpPr>
          <p:nvPr/>
        </p:nvSpPr>
        <p:spPr bwMode="auto">
          <a:xfrm>
            <a:off x="4500562" y="571480"/>
            <a:ext cx="2643174" cy="104644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i="0" u="sng" strike="noStrike" cap="none" normalizeH="0" baseline="0" dirty="0" smtClean="0">
                <a:ln>
                  <a:noFill/>
                </a:ln>
                <a:solidFill>
                  <a:srgbClr val="000000"/>
                </a:solidFill>
                <a:effectLst/>
                <a:latin typeface="Comic Sans MS" pitchFamily="66" charset="0"/>
                <a:cs typeface="Arial" pitchFamily="34" charset="0"/>
              </a:rPr>
              <a:t>Text along a path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smtClean="0">
                <a:ln>
                  <a:noFill/>
                </a:ln>
                <a:solidFill>
                  <a:srgbClr val="000000"/>
                </a:solidFill>
                <a:effectLst/>
                <a:latin typeface="Comic Sans MS" pitchFamily="66" charset="0"/>
                <a:cs typeface="Arial" pitchFamily="34" charset="0"/>
              </a:rPr>
              <a:t> </a:t>
            </a:r>
            <a:r>
              <a:rPr kumimoji="0" lang="en-GB" sz="1200" b="0" i="0" u="none" strike="noStrike" cap="none" normalizeH="0" baseline="0" dirty="0" smtClean="0">
                <a:ln>
                  <a:noFill/>
                </a:ln>
                <a:solidFill>
                  <a:srgbClr val="000000"/>
                </a:solidFill>
                <a:effectLst/>
                <a:latin typeface="Comic Sans MS" pitchFamily="66" charset="0"/>
                <a:cs typeface="Arial" pitchFamily="34" charset="0"/>
              </a:rPr>
              <a:t>The free flowing text is restricted by flowing a path such as a circle, wave or other shape.</a:t>
            </a: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cs typeface="Arial" pitchFamily="34" charset="0"/>
              </a:rPr>
              <a:t> </a:t>
            </a: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433569" y="404665"/>
            <a:ext cx="8260377" cy="382416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2800" b="1" u="sng" dirty="0" smtClean="0">
                <a:solidFill>
                  <a:srgbClr val="000000"/>
                </a:solidFill>
                <a:latin typeface="Comic Sans MS" panose="030F0702030302020204" pitchFamily="66" charset="0"/>
              </a:rPr>
              <a:t>DTP </a:t>
            </a:r>
            <a:r>
              <a:rPr kumimoji="0" lang="en-GB" altLang="en-US" sz="2800" b="1" i="0" u="sng" strike="noStrike" cap="none" normalizeH="0" baseline="0" dirty="0" smtClean="0">
                <a:ln>
                  <a:noFill/>
                </a:ln>
                <a:solidFill>
                  <a:srgbClr val="000000"/>
                </a:solidFill>
                <a:effectLst/>
                <a:latin typeface="Comic Sans MS" panose="030F0702030302020204" pitchFamily="66" charset="0"/>
              </a:rPr>
              <a:t>Features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1" i="0" u="sng"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rgbClr val="000000"/>
                </a:solidFill>
                <a:effectLst/>
                <a:latin typeface="Comic Sans MS" panose="030F0702030302020204" pitchFamily="66" charset="0"/>
              </a:rPr>
              <a:t>Alignment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1" i="0" u="sng" strike="noStrike" cap="none" normalizeH="0" baseline="0" dirty="0" smtClean="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omic Sans MS" panose="030F0702030302020204" pitchFamily="66" charset="0"/>
              </a:rPr>
              <a:t>Alignment can be applied in two ways.</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400" b="1" dirty="0" smtClean="0">
                <a:solidFill>
                  <a:srgbClr val="000000"/>
                </a:solidFill>
                <a:latin typeface="Comic Sans MS" panose="030F0702030302020204" pitchFamily="66" charset="0"/>
              </a:rPr>
              <a:t>T</a:t>
            </a:r>
            <a:r>
              <a:rPr kumimoji="0" lang="en-GB" altLang="en-US" sz="1400" b="1" i="0" u="none" strike="noStrike" cap="none" normalizeH="0" baseline="0" dirty="0" smtClean="0">
                <a:ln>
                  <a:noFill/>
                </a:ln>
                <a:solidFill>
                  <a:srgbClr val="000000"/>
                </a:solidFill>
                <a:effectLst/>
                <a:latin typeface="Comic Sans MS" panose="030F0702030302020204" pitchFamily="66" charset="0"/>
              </a:rPr>
              <a:t>ext Alignment  </a:t>
            </a:r>
            <a:r>
              <a:rPr kumimoji="0" lang="en-GB" altLang="en-US" sz="1400" b="0" i="0" u="none" strike="noStrike" cap="none" normalizeH="0" baseline="0" dirty="0" smtClean="0">
                <a:ln>
                  <a:noFill/>
                </a:ln>
                <a:solidFill>
                  <a:srgbClr val="000000"/>
                </a:solidFill>
                <a:effectLst/>
                <a:latin typeface="Comic Sans MS" panose="030F0702030302020204" pitchFamily="66" charset="0"/>
              </a:rPr>
              <a:t>The alignment of text within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omic Sans MS" panose="030F0702030302020204" pitchFamily="66" charset="0"/>
              </a:rPr>
              <a:t>a text box. This can be left, centre,</a:t>
            </a:r>
            <a:r>
              <a:rPr kumimoji="0" lang="en-GB" altLang="en-US" sz="1400" b="0" i="0" u="none" strike="noStrike" cap="none" normalizeH="0" dirty="0" smtClean="0">
                <a:ln>
                  <a:noFill/>
                </a:ln>
                <a:solidFill>
                  <a:srgbClr val="000000"/>
                </a:solidFill>
                <a:effectLst/>
                <a:latin typeface="Comic Sans MS" panose="030F0702030302020204" pitchFamily="66" charset="0"/>
              </a:rPr>
              <a:t> </a:t>
            </a:r>
            <a:r>
              <a:rPr kumimoji="0" lang="en-GB" altLang="en-US" sz="1400" b="0" i="0" u="none" strike="noStrike" cap="none" normalizeH="0" baseline="0" dirty="0" smtClean="0">
                <a:ln>
                  <a:noFill/>
                </a:ln>
                <a:solidFill>
                  <a:srgbClr val="000000"/>
                </a:solidFill>
                <a:effectLst/>
                <a:latin typeface="Comic Sans MS" panose="030F0702030302020204" pitchFamily="66" charset="0"/>
              </a:rPr>
              <a:t>right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omic Sans MS" panose="030F0702030302020204" pitchFamily="66" charset="0"/>
              </a:rPr>
              <a:t>justified.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1" i="0" u="sng"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Calibri" panose="020F0502020204030204" pitchFamily="34" charset="0"/>
              </a:rPr>
              <a:t>	</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4" name="Text Box 4"/>
          <p:cNvSpPr txBox="1">
            <a:spLocks noChangeArrowheads="1"/>
          </p:cNvSpPr>
          <p:nvPr/>
        </p:nvSpPr>
        <p:spPr bwMode="auto">
          <a:xfrm>
            <a:off x="741311" y="2527629"/>
            <a:ext cx="2664296" cy="308148"/>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Calibri" panose="020F0502020204030204" pitchFamily="34" charset="0"/>
              </a:rPr>
              <a:t>This is Left alignment</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5" name="Text Box 5"/>
          <p:cNvSpPr txBox="1">
            <a:spLocks noChangeArrowheads="1"/>
          </p:cNvSpPr>
          <p:nvPr/>
        </p:nvSpPr>
        <p:spPr bwMode="auto">
          <a:xfrm>
            <a:off x="742074" y="2973899"/>
            <a:ext cx="2663534" cy="308148"/>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Calibri" panose="020F0502020204030204" pitchFamily="34" charset="0"/>
              </a:rPr>
              <a:t>This is Right alignment</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6" name="Text Box 6"/>
          <p:cNvSpPr txBox="1">
            <a:spLocks noChangeArrowheads="1"/>
          </p:cNvSpPr>
          <p:nvPr/>
        </p:nvSpPr>
        <p:spPr bwMode="auto">
          <a:xfrm>
            <a:off x="741310" y="3420169"/>
            <a:ext cx="2664297" cy="308148"/>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Calibri" panose="020F0502020204030204" pitchFamily="34" charset="0"/>
              </a:rPr>
              <a:t>This is Centre alignment</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7" name="Text Box 7"/>
          <p:cNvSpPr txBox="1">
            <a:spLocks noChangeArrowheads="1"/>
          </p:cNvSpPr>
          <p:nvPr/>
        </p:nvSpPr>
        <p:spPr bwMode="auto">
          <a:xfrm>
            <a:off x="741310" y="3875665"/>
            <a:ext cx="2664297" cy="308148"/>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Calibri" panose="020F0502020204030204" pitchFamily="34" charset="0"/>
              </a:rPr>
              <a:t>This         </a:t>
            </a:r>
            <a:r>
              <a:rPr lang="en-GB" altLang="en-US" sz="1200" dirty="0" smtClean="0">
                <a:solidFill>
                  <a:srgbClr val="000000"/>
                </a:solidFill>
                <a:latin typeface="Calibri" panose="020F0502020204030204" pitchFamily="34" charset="0"/>
              </a:rPr>
              <a:t> </a:t>
            </a:r>
            <a:r>
              <a:rPr kumimoji="0" lang="en-GB" altLang="en-US" sz="1200" b="0" i="0" u="none" strike="noStrike" cap="none" normalizeH="0" baseline="0" dirty="0" smtClean="0">
                <a:ln>
                  <a:noFill/>
                </a:ln>
                <a:solidFill>
                  <a:srgbClr val="000000"/>
                </a:solidFill>
                <a:effectLst/>
                <a:latin typeface="Calibri" panose="020F0502020204030204" pitchFamily="34" charset="0"/>
              </a:rPr>
              <a:t>is 	     Justified	           text</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620" y="1455483"/>
            <a:ext cx="2307561" cy="9000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376174"/>
            <a:ext cx="1745145" cy="19364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Rectangle 11"/>
          <p:cNvSpPr/>
          <p:nvPr/>
        </p:nvSpPr>
        <p:spPr>
          <a:xfrm>
            <a:off x="4355976" y="643744"/>
            <a:ext cx="4572000" cy="738664"/>
          </a:xfrm>
          <a:prstGeom prst="rect">
            <a:avLst/>
          </a:prstGeom>
        </p:spPr>
        <p:txBody>
          <a:bodyPr>
            <a:spAutoFit/>
          </a:bodyPr>
          <a:lstStyle/>
          <a:p>
            <a:pPr lvl="0" eaLnBrk="0" fontAlgn="base" hangingPunct="0">
              <a:spcBef>
                <a:spcPct val="0"/>
              </a:spcBef>
              <a:spcAft>
                <a:spcPct val="0"/>
              </a:spcAft>
            </a:pPr>
            <a:r>
              <a:rPr lang="en-GB" altLang="en-US" sz="1400" b="1" u="sng" dirty="0">
                <a:solidFill>
                  <a:srgbClr val="000000"/>
                </a:solidFill>
                <a:latin typeface="Comic Sans MS" panose="030F0702030302020204" pitchFamily="66" charset="0"/>
              </a:rPr>
              <a:t>Reverse </a:t>
            </a:r>
            <a:endParaRPr lang="en-GB" altLang="en-US" sz="1400" dirty="0">
              <a:solidFill>
                <a:srgbClr val="000000"/>
              </a:solidFill>
              <a:latin typeface="Comic Sans MS" panose="030F0702030302020204" pitchFamily="66" charset="0"/>
            </a:endParaRPr>
          </a:p>
          <a:p>
            <a:pPr lvl="0" eaLnBrk="0" fontAlgn="base" hangingPunct="0">
              <a:spcBef>
                <a:spcPct val="0"/>
              </a:spcBef>
              <a:spcAft>
                <a:spcPct val="0"/>
              </a:spcAft>
            </a:pPr>
            <a:r>
              <a:rPr lang="en-GB" altLang="en-US" sz="1400" dirty="0">
                <a:solidFill>
                  <a:srgbClr val="000000"/>
                </a:solidFill>
                <a:latin typeface="Comic Sans MS" panose="030F0702030302020204" pitchFamily="66" charset="0"/>
              </a:rPr>
              <a:t>The technique of printing white or light coloured text on a black or dark background for emphasis.</a:t>
            </a:r>
          </a:p>
        </p:txBody>
      </p:sp>
      <p:sp>
        <p:nvSpPr>
          <p:cNvPr id="13" name="Rectangle 12"/>
          <p:cNvSpPr/>
          <p:nvPr/>
        </p:nvSpPr>
        <p:spPr>
          <a:xfrm>
            <a:off x="2411760" y="4794996"/>
            <a:ext cx="3203848" cy="1384995"/>
          </a:xfrm>
          <a:prstGeom prst="rect">
            <a:avLst/>
          </a:prstGeom>
        </p:spPr>
        <p:txBody>
          <a:bodyPr wrap="square">
            <a:spAutoFit/>
          </a:bodyPr>
          <a:lstStyle/>
          <a:p>
            <a:pPr eaLnBrk="0" fontAlgn="base" hangingPunct="0">
              <a:spcBef>
                <a:spcPct val="0"/>
              </a:spcBef>
              <a:spcAft>
                <a:spcPct val="0"/>
              </a:spcAft>
            </a:pPr>
            <a:r>
              <a:rPr lang="en-GB" altLang="en-US" sz="1400" b="1" u="sng" dirty="0" smtClean="0">
                <a:solidFill>
                  <a:srgbClr val="000000"/>
                </a:solidFill>
                <a:latin typeface="Comic Sans MS" panose="030F0702030302020204" pitchFamily="66" charset="0"/>
              </a:rPr>
              <a:t>Rule</a:t>
            </a:r>
          </a:p>
          <a:p>
            <a:pPr eaLnBrk="0" fontAlgn="base" hangingPunct="0">
              <a:spcBef>
                <a:spcPct val="0"/>
              </a:spcBef>
              <a:spcAft>
                <a:spcPct val="0"/>
              </a:spcAft>
            </a:pPr>
            <a:endParaRPr lang="en-GB" altLang="en-US" sz="1400" dirty="0">
              <a:solidFill>
                <a:srgbClr val="000000"/>
              </a:solidFill>
              <a:latin typeface="Comic Sans MS" panose="030F0702030302020204" pitchFamily="66" charset="0"/>
            </a:endParaRPr>
          </a:p>
          <a:p>
            <a:pPr lvl="0" eaLnBrk="0" fontAlgn="base" hangingPunct="0">
              <a:spcBef>
                <a:spcPct val="0"/>
              </a:spcBef>
              <a:spcAft>
                <a:spcPct val="0"/>
              </a:spcAft>
            </a:pPr>
            <a:r>
              <a:rPr lang="en-GB" altLang="en-US" sz="1400" dirty="0" smtClean="0">
                <a:solidFill>
                  <a:srgbClr val="000000"/>
                </a:solidFill>
                <a:latin typeface="Comic Sans MS" panose="030F0702030302020204" pitchFamily="66" charset="0"/>
              </a:rPr>
              <a:t>Horizontal </a:t>
            </a:r>
            <a:r>
              <a:rPr lang="en-GB" altLang="en-US" sz="1400" dirty="0">
                <a:solidFill>
                  <a:srgbClr val="000000"/>
                </a:solidFill>
                <a:latin typeface="Comic Sans MS" panose="030F0702030302020204" pitchFamily="66" charset="0"/>
              </a:rPr>
              <a:t>or vertical lines used in design for separating </a:t>
            </a:r>
            <a:r>
              <a:rPr lang="en-GB" altLang="en-US" sz="1400" dirty="0" smtClean="0">
                <a:solidFill>
                  <a:srgbClr val="000000"/>
                </a:solidFill>
                <a:latin typeface="Comic Sans MS" panose="030F0702030302020204" pitchFamily="66" charset="0"/>
              </a:rPr>
              <a:t>sections </a:t>
            </a:r>
            <a:r>
              <a:rPr lang="en-GB" altLang="en-US" sz="1400" dirty="0">
                <a:solidFill>
                  <a:srgbClr val="000000"/>
                </a:solidFill>
                <a:latin typeface="Comic Sans MS" panose="030F0702030302020204" pitchFamily="66" charset="0"/>
              </a:rPr>
              <a:t>or provides graphic elements for decoration.</a:t>
            </a:r>
          </a:p>
        </p:txBody>
      </p:sp>
      <p:sp>
        <p:nvSpPr>
          <p:cNvPr id="14" name="Text Box 11"/>
          <p:cNvSpPr txBox="1">
            <a:spLocks noChangeArrowheads="1"/>
          </p:cNvSpPr>
          <p:nvPr/>
        </p:nvSpPr>
        <p:spPr bwMode="auto">
          <a:xfrm>
            <a:off x="4196584" y="2486318"/>
            <a:ext cx="3706383" cy="14843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rgbClr val="000000"/>
                </a:solidFill>
                <a:effectLst/>
                <a:latin typeface="Comic Sans MS" panose="030F0702030302020204" pitchFamily="66" charset="0"/>
              </a:rPr>
              <a:t>Drop Shadow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omic Sans MS" panose="030F0702030302020204" pitchFamily="66" charset="0"/>
              </a:rPr>
              <a:t>This gives the effect of a shadow behind text or a shape. The shadow can be altered to appear anywhere around the selected element and any distance from the element.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6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4994" y="3953755"/>
            <a:ext cx="3074988" cy="7524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138163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1"/>
          <p:cNvPicPr>
            <a:picLocks noChangeAspect="1" noChangeArrowheads="1"/>
          </p:cNvPicPr>
          <p:nvPr/>
        </p:nvPicPr>
        <p:blipFill>
          <a:blip r:embed="rId2"/>
          <a:srcRect/>
          <a:stretch>
            <a:fillRect/>
          </a:stretch>
        </p:blipFill>
        <p:spPr bwMode="auto">
          <a:xfrm>
            <a:off x="4500562" y="2214554"/>
            <a:ext cx="4206368" cy="4067186"/>
          </a:xfrm>
          <a:prstGeom prst="rect">
            <a:avLst/>
          </a:prstGeom>
          <a:noFill/>
          <a:ln w="9525">
            <a:noFill/>
            <a:miter lim="800000"/>
            <a:headEnd/>
            <a:tailEnd/>
          </a:ln>
          <a:effectLst/>
        </p:spPr>
      </p:pic>
      <p:sp>
        <p:nvSpPr>
          <p:cNvPr id="5" name="TextBox 4"/>
          <p:cNvSpPr txBox="1"/>
          <p:nvPr/>
        </p:nvSpPr>
        <p:spPr>
          <a:xfrm>
            <a:off x="357158" y="405450"/>
            <a:ext cx="4357718" cy="523220"/>
          </a:xfrm>
          <a:prstGeom prst="rect">
            <a:avLst/>
          </a:prstGeom>
          <a:noFill/>
        </p:spPr>
        <p:txBody>
          <a:bodyPr wrap="square" rtlCol="0">
            <a:spAutoFit/>
          </a:bodyPr>
          <a:lstStyle/>
          <a:p>
            <a:r>
              <a:rPr lang="en-GB" sz="2800" b="1" u="sng" dirty="0" smtClean="0">
                <a:latin typeface="Comic Sans MS" pitchFamily="66" charset="0"/>
              </a:rPr>
              <a:t>Colour Wheel</a:t>
            </a:r>
            <a:endParaRPr lang="en-GB" sz="2800" b="1" u="sng" dirty="0">
              <a:latin typeface="Comic Sans MS" pitchFamily="66" charset="0"/>
            </a:endParaRPr>
          </a:p>
        </p:txBody>
      </p:sp>
      <p:sp>
        <p:nvSpPr>
          <p:cNvPr id="6" name="TextBox 5"/>
          <p:cNvSpPr txBox="1"/>
          <p:nvPr/>
        </p:nvSpPr>
        <p:spPr>
          <a:xfrm>
            <a:off x="428596" y="1326237"/>
            <a:ext cx="5000660" cy="2031325"/>
          </a:xfrm>
          <a:prstGeom prst="rect">
            <a:avLst/>
          </a:prstGeom>
          <a:noFill/>
        </p:spPr>
        <p:txBody>
          <a:bodyPr wrap="square" rtlCol="0">
            <a:spAutoFit/>
          </a:bodyPr>
          <a:lstStyle/>
          <a:p>
            <a:r>
              <a:rPr lang="en-GB" sz="1400" dirty="0" smtClean="0">
                <a:latin typeface="Comic Sans MS" pitchFamily="66" charset="0"/>
              </a:rPr>
              <a:t>The use of colour is an important part in illustration and graphic design. Colour is used to create certain moods or feelings as well as helping to make an image look more realistic.</a:t>
            </a:r>
          </a:p>
          <a:p>
            <a:endParaRPr lang="en-GB" sz="1400" dirty="0">
              <a:latin typeface="Comic Sans MS" pitchFamily="66" charset="0"/>
            </a:endParaRPr>
          </a:p>
          <a:p>
            <a:r>
              <a:rPr lang="en-GB" sz="1400" dirty="0" smtClean="0">
                <a:latin typeface="Comic Sans MS" pitchFamily="66" charset="0"/>
              </a:rPr>
              <a:t>In S1, you would have completed a copy of the colour wheel. Here is a small refresher of what else was covered:</a:t>
            </a:r>
          </a:p>
          <a:p>
            <a:endParaRPr lang="en-GB" sz="1400" dirty="0">
              <a:solidFill>
                <a:schemeClr val="accent6">
                  <a:lumMod val="75000"/>
                </a:schemeClr>
              </a:solidFill>
              <a:latin typeface="Comic Sans MS" pitchFamily="66" charset="0"/>
            </a:endParaRPr>
          </a:p>
        </p:txBody>
      </p:sp>
      <p:sp>
        <p:nvSpPr>
          <p:cNvPr id="8" name="Rectangle 7"/>
          <p:cNvSpPr/>
          <p:nvPr/>
        </p:nvSpPr>
        <p:spPr>
          <a:xfrm>
            <a:off x="611560" y="3372525"/>
            <a:ext cx="3960440" cy="2985433"/>
          </a:xfrm>
          <a:prstGeom prst="rect">
            <a:avLst/>
          </a:prstGeom>
        </p:spPr>
        <p:txBody>
          <a:bodyPr wrap="square">
            <a:spAutoFit/>
          </a:bodyPr>
          <a:lstStyle/>
          <a:p>
            <a:r>
              <a:rPr lang="en-GB" sz="1600" b="1" dirty="0" smtClean="0">
                <a:latin typeface="Comic Sans MS" pitchFamily="66" charset="0"/>
              </a:rPr>
              <a:t>Primary colours </a:t>
            </a:r>
            <a:r>
              <a:rPr lang="en-GB" sz="1400" dirty="0" smtClean="0">
                <a:latin typeface="Comic Sans MS" pitchFamily="66" charset="0"/>
              </a:rPr>
              <a:t>(Red, Blue and Yellow) are  the three main colours which when mixed together can produce any other colour. </a:t>
            </a:r>
          </a:p>
          <a:p>
            <a:endParaRPr lang="en-GB" sz="1400" dirty="0" smtClean="0">
              <a:latin typeface="Comic Sans MS" pitchFamily="66" charset="0"/>
            </a:endParaRPr>
          </a:p>
          <a:p>
            <a:r>
              <a:rPr lang="en-GB" sz="1600" b="1" dirty="0" smtClean="0">
                <a:latin typeface="Comic Sans MS" pitchFamily="66" charset="0"/>
              </a:rPr>
              <a:t>Secondary colours </a:t>
            </a:r>
            <a:r>
              <a:rPr lang="en-GB" sz="1400" dirty="0" smtClean="0">
                <a:latin typeface="Comic Sans MS" pitchFamily="66" charset="0"/>
              </a:rPr>
              <a:t>(Violet, Orange and Green) are created when two primary colours are mixed together in equal quantities. (e.g., yellow and blue make green)</a:t>
            </a:r>
          </a:p>
          <a:p>
            <a:endParaRPr lang="en-GB" sz="1400" b="1" dirty="0" smtClean="0">
              <a:latin typeface="Comic Sans MS" pitchFamily="66" charset="0"/>
            </a:endParaRPr>
          </a:p>
          <a:p>
            <a:r>
              <a:rPr lang="en-GB" sz="1600" b="1" dirty="0" smtClean="0">
                <a:latin typeface="Comic Sans MS" pitchFamily="66" charset="0"/>
              </a:rPr>
              <a:t>Tertiary colours </a:t>
            </a:r>
            <a:r>
              <a:rPr lang="en-GB" sz="1400" dirty="0" smtClean="0">
                <a:latin typeface="Comic Sans MS" pitchFamily="66" charset="0"/>
              </a:rPr>
              <a:t>are made when a primary colour is mixed with a secondary colour in equal quantities, e.g., red-orange or blue-violet.</a:t>
            </a:r>
            <a:endParaRPr lang="en-GB" sz="1400" dirty="0">
              <a:latin typeface="Comic Sans MS" pitchFamily="66" charset="0"/>
            </a:endParaRPr>
          </a:p>
        </p:txBody>
      </p:sp>
    </p:spTree>
    <p:extLst>
      <p:ext uri="{BB962C8B-B14F-4D97-AF65-F5344CB8AC3E}">
        <p14:creationId xmlns:p14="http://schemas.microsoft.com/office/powerpoint/2010/main" val="3234437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05450"/>
            <a:ext cx="4357718" cy="523220"/>
          </a:xfrm>
          <a:prstGeom prst="rect">
            <a:avLst/>
          </a:prstGeom>
          <a:noFill/>
        </p:spPr>
        <p:txBody>
          <a:bodyPr wrap="square" rtlCol="0">
            <a:spAutoFit/>
          </a:bodyPr>
          <a:lstStyle/>
          <a:p>
            <a:r>
              <a:rPr lang="en-GB" sz="2800" b="1" u="sng" dirty="0" smtClean="0">
                <a:latin typeface="Comic Sans MS" pitchFamily="66" charset="0"/>
              </a:rPr>
              <a:t>Colour Effects</a:t>
            </a:r>
            <a:endParaRPr lang="en-GB" sz="2800" b="1" u="sng" dirty="0">
              <a:latin typeface="Comic Sans MS" pitchFamily="66" charset="0"/>
            </a:endParaRPr>
          </a:p>
        </p:txBody>
      </p:sp>
      <p:grpSp>
        <p:nvGrpSpPr>
          <p:cNvPr id="5" name="Group 17"/>
          <p:cNvGrpSpPr>
            <a:grpSpLocks/>
          </p:cNvGrpSpPr>
          <p:nvPr/>
        </p:nvGrpSpPr>
        <p:grpSpPr bwMode="auto">
          <a:xfrm>
            <a:off x="6643702" y="642918"/>
            <a:ext cx="1357322" cy="1643074"/>
            <a:chOff x="344" y="2296"/>
            <a:chExt cx="1220" cy="1634"/>
          </a:xfrm>
        </p:grpSpPr>
        <p:sp>
          <p:nvSpPr>
            <p:cNvPr id="7" name="Rectangle 11"/>
            <p:cNvSpPr>
              <a:spLocks noChangeArrowheads="1"/>
            </p:cNvSpPr>
            <p:nvPr/>
          </p:nvSpPr>
          <p:spPr bwMode="auto">
            <a:xfrm>
              <a:off x="385" y="2296"/>
              <a:ext cx="1179" cy="1634"/>
            </a:xfrm>
            <a:prstGeom prst="rect">
              <a:avLst/>
            </a:prstGeom>
            <a:gradFill rotWithShape="1">
              <a:gsLst>
                <a:gs pos="0">
                  <a:srgbClr val="33CCCC"/>
                </a:gs>
                <a:gs pos="100000">
                  <a:srgbClr val="009999"/>
                </a:gs>
              </a:gsLst>
              <a:lin ang="5400000" scaled="1"/>
            </a:gradFill>
            <a:ln w="9525">
              <a:solidFill>
                <a:schemeClr val="tx1"/>
              </a:solidFill>
              <a:miter lim="800000"/>
              <a:headEnd/>
              <a:tailEnd/>
            </a:ln>
            <a:effectLst/>
          </p:spPr>
          <p:txBody>
            <a:bodyPr wrap="none" anchor="ctr"/>
            <a:lstStyle/>
            <a:p>
              <a:endParaRPr lang="en-GB"/>
            </a:p>
          </p:txBody>
        </p:sp>
        <p:pic>
          <p:nvPicPr>
            <p:cNvPr id="8" name="Picture 8" descr="david_main_spray_bottle2a"/>
            <p:cNvPicPr>
              <a:picLocks noChangeAspect="1" noChangeArrowheads="1"/>
            </p:cNvPicPr>
            <p:nvPr/>
          </p:nvPicPr>
          <p:blipFill>
            <a:blip r:embed="rId2" cstate="print">
              <a:clrChange>
                <a:clrFrom>
                  <a:srgbClr val="FEFEFF"/>
                </a:clrFrom>
                <a:clrTo>
                  <a:srgbClr val="FEFEFF">
                    <a:alpha val="0"/>
                  </a:srgbClr>
                </a:clrTo>
              </a:clrChange>
            </a:blip>
            <a:srcRect t="5998" r="68333" b="17421"/>
            <a:stretch>
              <a:fillRect/>
            </a:stretch>
          </p:blipFill>
          <p:spPr bwMode="auto">
            <a:xfrm>
              <a:off x="612" y="2478"/>
              <a:ext cx="774" cy="1316"/>
            </a:xfrm>
            <a:prstGeom prst="rect">
              <a:avLst/>
            </a:prstGeom>
            <a:noFill/>
          </p:spPr>
        </p:pic>
        <p:sp>
          <p:nvSpPr>
            <p:cNvPr id="9" name="Text Box 14"/>
            <p:cNvSpPr txBox="1">
              <a:spLocks noChangeArrowheads="1"/>
            </p:cNvSpPr>
            <p:nvPr/>
          </p:nvSpPr>
          <p:spPr bwMode="auto">
            <a:xfrm rot="19346812">
              <a:off x="344" y="2320"/>
              <a:ext cx="907" cy="398"/>
            </a:xfrm>
            <a:prstGeom prst="rect">
              <a:avLst/>
            </a:prstGeom>
            <a:noFill/>
            <a:ln w="9525">
              <a:noFill/>
              <a:miter lim="800000"/>
              <a:headEnd/>
              <a:tailEnd/>
            </a:ln>
            <a:effectLst/>
          </p:spPr>
          <p:txBody>
            <a:bodyPr>
              <a:spAutoFit/>
            </a:bodyPr>
            <a:lstStyle/>
            <a:p>
              <a:pPr>
                <a:spcBef>
                  <a:spcPct val="50000"/>
                </a:spcBef>
              </a:pPr>
              <a:r>
                <a:rPr lang="en-GB" sz="1200" dirty="0" err="1">
                  <a:solidFill>
                    <a:schemeClr val="accent2"/>
                  </a:solidFill>
                  <a:latin typeface="Hobbit SF" pitchFamily="2" charset="0"/>
                </a:rPr>
                <a:t>Skoosh</a:t>
              </a:r>
              <a:r>
                <a:rPr lang="en-GB" sz="2000" dirty="0">
                  <a:solidFill>
                    <a:schemeClr val="accent2"/>
                  </a:solidFill>
                  <a:latin typeface="Hobbit SF" pitchFamily="2" charset="0"/>
                </a:rPr>
                <a:t>!</a:t>
              </a:r>
            </a:p>
          </p:txBody>
        </p:sp>
      </p:grpSp>
      <p:grpSp>
        <p:nvGrpSpPr>
          <p:cNvPr id="12" name="Group 16"/>
          <p:cNvGrpSpPr>
            <a:grpSpLocks/>
          </p:cNvGrpSpPr>
          <p:nvPr/>
        </p:nvGrpSpPr>
        <p:grpSpPr bwMode="auto">
          <a:xfrm>
            <a:off x="7429520" y="1714488"/>
            <a:ext cx="1285884" cy="1571636"/>
            <a:chOff x="2158" y="2296"/>
            <a:chExt cx="1221" cy="1634"/>
          </a:xfrm>
        </p:grpSpPr>
        <p:sp>
          <p:nvSpPr>
            <p:cNvPr id="14" name="Rectangle 12"/>
            <p:cNvSpPr>
              <a:spLocks noChangeArrowheads="1"/>
            </p:cNvSpPr>
            <p:nvPr/>
          </p:nvSpPr>
          <p:spPr bwMode="auto">
            <a:xfrm>
              <a:off x="2200" y="2296"/>
              <a:ext cx="1179" cy="1634"/>
            </a:xfrm>
            <a:prstGeom prst="rect">
              <a:avLst/>
            </a:prstGeom>
            <a:gradFill rotWithShape="1">
              <a:gsLst>
                <a:gs pos="0">
                  <a:srgbClr val="FFCC00"/>
                </a:gs>
                <a:gs pos="100000">
                  <a:srgbClr val="FF0000"/>
                </a:gs>
              </a:gsLst>
              <a:lin ang="5400000" scaled="1"/>
            </a:gradFill>
            <a:ln w="9525">
              <a:solidFill>
                <a:schemeClr val="tx1"/>
              </a:solidFill>
              <a:miter lim="800000"/>
              <a:headEnd/>
              <a:tailEnd/>
            </a:ln>
            <a:effectLst/>
          </p:spPr>
          <p:txBody>
            <a:bodyPr wrap="none" anchor="ctr"/>
            <a:lstStyle/>
            <a:p>
              <a:endParaRPr lang="en-GB"/>
            </a:p>
          </p:txBody>
        </p:sp>
        <p:pic>
          <p:nvPicPr>
            <p:cNvPr id="15" name="Picture 13" descr="david_main_spray_bottle2a"/>
            <p:cNvPicPr>
              <a:picLocks noChangeAspect="1" noChangeArrowheads="1"/>
            </p:cNvPicPr>
            <p:nvPr/>
          </p:nvPicPr>
          <p:blipFill>
            <a:blip r:embed="rId3" cstate="print">
              <a:clrChange>
                <a:clrFrom>
                  <a:srgbClr val="FEFEFF"/>
                </a:clrFrom>
                <a:clrTo>
                  <a:srgbClr val="FEFEFF">
                    <a:alpha val="0"/>
                  </a:srgbClr>
                </a:clrTo>
              </a:clrChange>
            </a:blip>
            <a:srcRect t="5998" r="68333" b="17421"/>
            <a:stretch>
              <a:fillRect/>
            </a:stretch>
          </p:blipFill>
          <p:spPr bwMode="auto">
            <a:xfrm>
              <a:off x="2427" y="2478"/>
              <a:ext cx="774" cy="1316"/>
            </a:xfrm>
            <a:prstGeom prst="rect">
              <a:avLst/>
            </a:prstGeom>
            <a:noFill/>
          </p:spPr>
        </p:pic>
        <p:sp>
          <p:nvSpPr>
            <p:cNvPr id="16" name="Text Box 15"/>
            <p:cNvSpPr txBox="1">
              <a:spLocks noChangeArrowheads="1"/>
            </p:cNvSpPr>
            <p:nvPr/>
          </p:nvSpPr>
          <p:spPr bwMode="auto">
            <a:xfrm rot="19346812">
              <a:off x="2158" y="2374"/>
              <a:ext cx="908" cy="286"/>
            </a:xfrm>
            <a:prstGeom prst="rect">
              <a:avLst/>
            </a:prstGeom>
            <a:noFill/>
            <a:ln w="9525">
              <a:noFill/>
              <a:miter lim="800000"/>
              <a:headEnd/>
              <a:tailEnd/>
            </a:ln>
            <a:effectLst/>
          </p:spPr>
          <p:txBody>
            <a:bodyPr>
              <a:spAutoFit/>
            </a:bodyPr>
            <a:lstStyle/>
            <a:p>
              <a:pPr>
                <a:spcBef>
                  <a:spcPct val="50000"/>
                </a:spcBef>
              </a:pPr>
              <a:r>
                <a:rPr lang="en-GB" sz="1200" dirty="0" err="1">
                  <a:solidFill>
                    <a:schemeClr val="accent2"/>
                  </a:solidFill>
                  <a:latin typeface="Hobbit SF" pitchFamily="2" charset="0"/>
                </a:rPr>
                <a:t>Skoosh</a:t>
              </a:r>
              <a:r>
                <a:rPr lang="en-GB" sz="1200" dirty="0">
                  <a:solidFill>
                    <a:schemeClr val="accent2"/>
                  </a:solidFill>
                  <a:latin typeface="Hobbit SF" pitchFamily="2" charset="0"/>
                </a:rPr>
                <a:t>!</a:t>
              </a:r>
            </a:p>
          </p:txBody>
        </p:sp>
      </p:grpSp>
      <p:sp>
        <p:nvSpPr>
          <p:cNvPr id="22" name="TextBox 21"/>
          <p:cNvSpPr txBox="1"/>
          <p:nvPr/>
        </p:nvSpPr>
        <p:spPr>
          <a:xfrm>
            <a:off x="611560" y="1000108"/>
            <a:ext cx="5889266" cy="2523768"/>
          </a:xfrm>
          <a:prstGeom prst="rect">
            <a:avLst/>
          </a:prstGeom>
          <a:noFill/>
        </p:spPr>
        <p:txBody>
          <a:bodyPr wrap="square" rtlCol="0">
            <a:spAutoFit/>
          </a:bodyPr>
          <a:lstStyle/>
          <a:p>
            <a:r>
              <a:rPr lang="en-GB" sz="1400" dirty="0" smtClean="0">
                <a:latin typeface="Comic Sans MS" pitchFamily="66" charset="0"/>
              </a:rPr>
              <a:t>There are many different effects and moods that can be achieved by using carefully selected colour combinations.</a:t>
            </a:r>
          </a:p>
          <a:p>
            <a:endParaRPr lang="en-GB" sz="1400" dirty="0">
              <a:latin typeface="Comic Sans MS" pitchFamily="66" charset="0"/>
            </a:endParaRPr>
          </a:p>
          <a:p>
            <a:r>
              <a:rPr lang="en-GB" sz="1600" b="1" dirty="0" smtClean="0">
                <a:latin typeface="Comic Sans MS" pitchFamily="66" charset="0"/>
              </a:rPr>
              <a:t>Harmony</a:t>
            </a:r>
            <a:r>
              <a:rPr lang="en-GB" sz="1400" dirty="0" smtClean="0">
                <a:latin typeface="Comic Sans MS" pitchFamily="66" charset="0"/>
              </a:rPr>
              <a:t> is created when colours close to each other on the outside of the colour wheel are used together. Harmony is easy on the eye and can be used to create a relaxed and elegant ambiance (e.g. blue and blue-green).</a:t>
            </a:r>
          </a:p>
          <a:p>
            <a:endParaRPr lang="en-GB" sz="1400" dirty="0" smtClean="0">
              <a:latin typeface="Comic Sans MS" pitchFamily="66" charset="0"/>
            </a:endParaRPr>
          </a:p>
          <a:p>
            <a:r>
              <a:rPr lang="en-GB" sz="1600" b="1" dirty="0" smtClean="0">
                <a:latin typeface="Comic Sans MS" pitchFamily="66" charset="0"/>
              </a:rPr>
              <a:t>Contrast</a:t>
            </a:r>
            <a:r>
              <a:rPr lang="en-GB" sz="1400" dirty="0" smtClean="0">
                <a:latin typeface="Comic Sans MS" pitchFamily="66" charset="0"/>
              </a:rPr>
              <a:t> is created when colours far apart on the colour wheel are used together. Contrast is vibrant, eye catching, bold and exciting (e.g. blue and orange)</a:t>
            </a:r>
            <a:endParaRPr lang="en-GB" sz="1400" dirty="0">
              <a:latin typeface="Comic Sans MS" pitchFamily="66" charset="0"/>
            </a:endParaRPr>
          </a:p>
        </p:txBody>
      </p:sp>
      <p:sp>
        <p:nvSpPr>
          <p:cNvPr id="23" name="TextBox 22"/>
          <p:cNvSpPr txBox="1"/>
          <p:nvPr/>
        </p:nvSpPr>
        <p:spPr>
          <a:xfrm>
            <a:off x="2500298" y="3624395"/>
            <a:ext cx="6104150" cy="1661993"/>
          </a:xfrm>
          <a:prstGeom prst="rect">
            <a:avLst/>
          </a:prstGeom>
          <a:noFill/>
        </p:spPr>
        <p:txBody>
          <a:bodyPr wrap="square" rtlCol="0">
            <a:spAutoFit/>
          </a:bodyPr>
          <a:lstStyle/>
          <a:p>
            <a:pPr algn="r"/>
            <a:r>
              <a:rPr lang="en-GB" sz="1600" b="1" dirty="0" smtClean="0">
                <a:latin typeface="Comic Sans MS" pitchFamily="66" charset="0"/>
              </a:rPr>
              <a:t>Warm colours </a:t>
            </a:r>
            <a:r>
              <a:rPr lang="en-GB" sz="1400" dirty="0" smtClean="0">
                <a:latin typeface="Comic Sans MS" pitchFamily="66" charset="0"/>
              </a:rPr>
              <a:t>such as reds, orange and yellows all give a sense of heat and warmth. They are also known as </a:t>
            </a:r>
            <a:r>
              <a:rPr lang="en-GB" sz="1400" b="1" dirty="0" smtClean="0">
                <a:latin typeface="Comic Sans MS" pitchFamily="66" charset="0"/>
              </a:rPr>
              <a:t>advancing colours </a:t>
            </a:r>
            <a:r>
              <a:rPr lang="en-GB" sz="1400" dirty="0" smtClean="0">
                <a:latin typeface="Comic Sans MS" pitchFamily="66" charset="0"/>
              </a:rPr>
              <a:t>as they appear closer to the viewer than other colours. </a:t>
            </a:r>
          </a:p>
          <a:p>
            <a:pPr algn="r"/>
            <a:endParaRPr lang="en-GB" sz="1400" dirty="0" smtClean="0">
              <a:solidFill>
                <a:schemeClr val="accent5">
                  <a:lumMod val="75000"/>
                </a:schemeClr>
              </a:solidFill>
              <a:latin typeface="Comic Sans MS" pitchFamily="66" charset="0"/>
            </a:endParaRPr>
          </a:p>
          <a:p>
            <a:pPr algn="r"/>
            <a:r>
              <a:rPr lang="en-GB" sz="1600" b="1" dirty="0" smtClean="0">
                <a:latin typeface="Comic Sans MS" pitchFamily="66" charset="0"/>
              </a:rPr>
              <a:t>Cool colours </a:t>
            </a:r>
            <a:r>
              <a:rPr lang="en-GB" sz="1400" dirty="0" smtClean="0">
                <a:latin typeface="Comic Sans MS" pitchFamily="66" charset="0"/>
              </a:rPr>
              <a:t>such as blues, greens and violets do the exact opposite. They give a feeling of being cold and are also known as </a:t>
            </a:r>
            <a:r>
              <a:rPr lang="en-GB" sz="1400" b="1" dirty="0" smtClean="0">
                <a:latin typeface="Comic Sans MS" pitchFamily="66" charset="0"/>
              </a:rPr>
              <a:t>receding colours </a:t>
            </a:r>
            <a:r>
              <a:rPr lang="en-GB" sz="1400" dirty="0" smtClean="0">
                <a:latin typeface="Comic Sans MS" pitchFamily="66" charset="0"/>
              </a:rPr>
              <a:t>as they appear more distant and further away.</a:t>
            </a:r>
            <a:endParaRPr lang="en-GB" sz="1400" dirty="0">
              <a:latin typeface="Comic Sans MS" pitchFamily="66" charset="0"/>
            </a:endParaRPr>
          </a:p>
        </p:txBody>
      </p:sp>
      <p:pic>
        <p:nvPicPr>
          <p:cNvPr id="13" name="Picture 1032" descr="msoB1519"/>
          <p:cNvPicPr>
            <a:picLocks noChangeAspect="1" noChangeArrowheads="1"/>
          </p:cNvPicPr>
          <p:nvPr/>
        </p:nvPicPr>
        <p:blipFill>
          <a:blip r:embed="rId4"/>
          <a:srcRect/>
          <a:stretch>
            <a:fillRect/>
          </a:stretch>
        </p:blipFill>
        <p:spPr bwMode="auto">
          <a:xfrm>
            <a:off x="1569043" y="3643314"/>
            <a:ext cx="1002693" cy="1513081"/>
          </a:xfrm>
          <a:prstGeom prst="rect">
            <a:avLst/>
          </a:prstGeom>
          <a:noFill/>
          <a:ln w="9525">
            <a:solidFill>
              <a:schemeClr val="tx1"/>
            </a:solidFill>
            <a:miter lim="800000"/>
            <a:headEnd/>
            <a:tailEnd/>
          </a:ln>
          <a:effectLst/>
        </p:spPr>
      </p:pic>
      <p:grpSp>
        <p:nvGrpSpPr>
          <p:cNvPr id="20" name="Group 19"/>
          <p:cNvGrpSpPr/>
          <p:nvPr/>
        </p:nvGrpSpPr>
        <p:grpSpPr>
          <a:xfrm>
            <a:off x="500034" y="3643314"/>
            <a:ext cx="1000132" cy="1500198"/>
            <a:chOff x="571472" y="3786190"/>
            <a:chExt cx="1414458" cy="2133592"/>
          </a:xfrm>
        </p:grpSpPr>
        <p:pic>
          <p:nvPicPr>
            <p:cNvPr id="18" name="Picture 1034" descr="mso32365"/>
            <p:cNvPicPr>
              <a:picLocks noChangeAspect="1" noChangeArrowheads="1"/>
            </p:cNvPicPr>
            <p:nvPr/>
          </p:nvPicPr>
          <p:blipFill>
            <a:blip r:embed="rId5"/>
            <a:srcRect/>
            <a:stretch>
              <a:fillRect/>
            </a:stretch>
          </p:blipFill>
          <p:spPr bwMode="auto">
            <a:xfrm>
              <a:off x="571472" y="3786190"/>
              <a:ext cx="1414458" cy="2133592"/>
            </a:xfrm>
            <a:prstGeom prst="rect">
              <a:avLst/>
            </a:prstGeom>
            <a:noFill/>
            <a:ln w="9525">
              <a:solidFill>
                <a:schemeClr val="tx1"/>
              </a:solidFill>
              <a:miter lim="800000"/>
              <a:headEnd/>
              <a:tailEnd/>
            </a:ln>
            <a:effectLst/>
          </p:spPr>
        </p:pic>
        <p:sp>
          <p:nvSpPr>
            <p:cNvPr id="19" name="Oval 1039"/>
            <p:cNvSpPr>
              <a:spLocks noChangeArrowheads="1"/>
            </p:cNvSpPr>
            <p:nvPr/>
          </p:nvSpPr>
          <p:spPr bwMode="auto">
            <a:xfrm>
              <a:off x="1387928" y="5330563"/>
              <a:ext cx="217233" cy="336992"/>
            </a:xfrm>
            <a:prstGeom prst="ellipse">
              <a:avLst/>
            </a:prstGeom>
            <a:gradFill rotWithShape="0">
              <a:gsLst>
                <a:gs pos="0">
                  <a:srgbClr val="FFFF00"/>
                </a:gs>
                <a:gs pos="50000">
                  <a:srgbClr val="FFFFFF"/>
                </a:gs>
                <a:gs pos="100000">
                  <a:srgbClr val="FFFF00"/>
                </a:gs>
              </a:gsLst>
              <a:lin ang="0" scaled="1"/>
            </a:gradFill>
            <a:ln w="9525">
              <a:noFill/>
              <a:round/>
              <a:headEnd/>
              <a:tailEnd/>
            </a:ln>
            <a:effectLst/>
          </p:spPr>
          <p:txBody>
            <a:bodyPr wrap="none" anchor="ctr"/>
            <a:lstStyle/>
            <a:p>
              <a:endParaRPr lang="en-GB"/>
            </a:p>
          </p:txBody>
        </p:sp>
      </p:grpSp>
      <p:sp>
        <p:nvSpPr>
          <p:cNvPr id="27" name="Text Box 2"/>
          <p:cNvSpPr txBox="1">
            <a:spLocks noChangeArrowheads="1"/>
          </p:cNvSpPr>
          <p:nvPr/>
        </p:nvSpPr>
        <p:spPr bwMode="auto">
          <a:xfrm>
            <a:off x="428596" y="5257828"/>
            <a:ext cx="3286148" cy="1187100"/>
          </a:xfrm>
          <a:prstGeom prst="rect">
            <a:avLst/>
          </a:prstGeom>
          <a:noFill/>
          <a:ln w="9525">
            <a:noFill/>
            <a:miter lim="800000"/>
            <a:headEnd/>
            <a:tailEnd/>
          </a:ln>
          <a:effectLst/>
        </p:spPr>
        <p:txBody>
          <a:bodyPr lIns="36576" tIns="36576" rIns="36576" bIns="36576"/>
          <a:lstStyle/>
          <a:p>
            <a:endParaRPr lang="en-GB" sz="1400" i="1" dirty="0">
              <a:latin typeface="Comic Sans MS" pitchFamily="66" charset="0"/>
            </a:endParaRPr>
          </a:p>
          <a:p>
            <a:r>
              <a:rPr lang="en-GB" sz="1400" dirty="0">
                <a:latin typeface="Comic Sans MS" pitchFamily="66" charset="0"/>
              </a:rPr>
              <a:t>When </a:t>
            </a:r>
            <a:r>
              <a:rPr lang="en-GB" sz="1400" b="1" dirty="0">
                <a:latin typeface="Comic Sans MS" pitchFamily="66" charset="0"/>
              </a:rPr>
              <a:t>WHITE</a:t>
            </a:r>
            <a:r>
              <a:rPr lang="en-GB" sz="1400" dirty="0">
                <a:latin typeface="Comic Sans MS" pitchFamily="66" charset="0"/>
              </a:rPr>
              <a:t> is added to a </a:t>
            </a:r>
            <a:r>
              <a:rPr lang="en-GB" sz="1400" dirty="0" smtClean="0">
                <a:latin typeface="Comic Sans MS" pitchFamily="66" charset="0"/>
              </a:rPr>
              <a:t>colour, </a:t>
            </a:r>
          </a:p>
          <a:p>
            <a:r>
              <a:rPr lang="en-GB" sz="1400" dirty="0" smtClean="0">
                <a:latin typeface="Comic Sans MS" pitchFamily="66" charset="0"/>
              </a:rPr>
              <a:t>it </a:t>
            </a:r>
            <a:r>
              <a:rPr lang="en-GB" sz="1400" dirty="0">
                <a:latin typeface="Comic Sans MS" pitchFamily="66" charset="0"/>
              </a:rPr>
              <a:t>is called a </a:t>
            </a:r>
            <a:r>
              <a:rPr lang="en-GB" sz="1400" b="1" dirty="0">
                <a:latin typeface="Comic Sans MS" pitchFamily="66" charset="0"/>
              </a:rPr>
              <a:t>TINT</a:t>
            </a:r>
            <a:r>
              <a:rPr lang="en-GB" sz="1400" dirty="0">
                <a:latin typeface="Comic Sans MS" pitchFamily="66" charset="0"/>
              </a:rPr>
              <a:t> of that colour.</a:t>
            </a:r>
          </a:p>
          <a:p>
            <a:r>
              <a:rPr lang="en-GB" sz="1400" dirty="0">
                <a:latin typeface="Comic Sans MS" pitchFamily="66" charset="0"/>
              </a:rPr>
              <a:t>When </a:t>
            </a:r>
            <a:r>
              <a:rPr lang="en-GB" sz="1400" b="1" dirty="0">
                <a:latin typeface="Comic Sans MS" pitchFamily="66" charset="0"/>
              </a:rPr>
              <a:t>BLACK</a:t>
            </a:r>
            <a:r>
              <a:rPr lang="en-GB" sz="1400" dirty="0">
                <a:latin typeface="Comic Sans MS" pitchFamily="66" charset="0"/>
              </a:rPr>
              <a:t> is added to a </a:t>
            </a:r>
            <a:r>
              <a:rPr lang="en-GB" sz="1400" dirty="0" smtClean="0">
                <a:latin typeface="Comic Sans MS" pitchFamily="66" charset="0"/>
              </a:rPr>
              <a:t>colour, </a:t>
            </a:r>
          </a:p>
          <a:p>
            <a:r>
              <a:rPr lang="en-GB" sz="1400" dirty="0" smtClean="0">
                <a:latin typeface="Comic Sans MS" pitchFamily="66" charset="0"/>
              </a:rPr>
              <a:t>it </a:t>
            </a:r>
            <a:r>
              <a:rPr lang="en-GB" sz="1400" dirty="0">
                <a:latin typeface="Comic Sans MS" pitchFamily="66" charset="0"/>
              </a:rPr>
              <a:t>is called a </a:t>
            </a:r>
            <a:r>
              <a:rPr lang="en-GB" sz="1400" b="1" dirty="0">
                <a:latin typeface="Comic Sans MS" pitchFamily="66" charset="0"/>
              </a:rPr>
              <a:t>SHADE</a:t>
            </a:r>
            <a:r>
              <a:rPr lang="en-GB" sz="1400" dirty="0">
                <a:latin typeface="Comic Sans MS" pitchFamily="66" charset="0"/>
              </a:rPr>
              <a:t> of that colour</a:t>
            </a:r>
            <a:r>
              <a:rPr lang="en-GB" sz="1400" dirty="0">
                <a:solidFill>
                  <a:schemeClr val="accent6">
                    <a:lumMod val="75000"/>
                  </a:schemeClr>
                </a:solidFill>
                <a:latin typeface="Comic Sans MS" pitchFamily="66" charset="0"/>
              </a:rPr>
              <a:t>.</a:t>
            </a:r>
          </a:p>
        </p:txBody>
      </p:sp>
      <p:grpSp>
        <p:nvGrpSpPr>
          <p:cNvPr id="50" name="Group 49"/>
          <p:cNvGrpSpPr/>
          <p:nvPr/>
        </p:nvGrpSpPr>
        <p:grpSpPr>
          <a:xfrm>
            <a:off x="5143504" y="5429264"/>
            <a:ext cx="2500330" cy="1015663"/>
            <a:chOff x="4286248" y="5429264"/>
            <a:chExt cx="2500330" cy="1015663"/>
          </a:xfrm>
        </p:grpSpPr>
        <p:sp>
          <p:nvSpPr>
            <p:cNvPr id="41" name="Oval 40"/>
            <p:cNvSpPr/>
            <p:nvPr/>
          </p:nvSpPr>
          <p:spPr>
            <a:xfrm>
              <a:off x="4286248" y="5429264"/>
              <a:ext cx="500066" cy="428628"/>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4286248" y="5929330"/>
              <a:ext cx="500066" cy="428628"/>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6286512" y="5429264"/>
              <a:ext cx="500066" cy="428628"/>
            </a:xfrm>
            <a:prstGeom prst="ellipse">
              <a:avLst/>
            </a:prstGeom>
            <a:solidFill>
              <a:srgbClr val="A3D8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6286512" y="5929330"/>
              <a:ext cx="500066" cy="428628"/>
            </a:xfrm>
            <a:prstGeom prst="ellipse">
              <a:avLst/>
            </a:prstGeom>
            <a:solidFill>
              <a:srgbClr val="003B6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5286380" y="5429264"/>
              <a:ext cx="500066" cy="42862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5286380" y="5929330"/>
              <a:ext cx="500066" cy="42862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4857752" y="5429264"/>
              <a:ext cx="1143008" cy="1015663"/>
            </a:xfrm>
            <a:prstGeom prst="rect">
              <a:avLst/>
            </a:prstGeom>
            <a:noFill/>
          </p:spPr>
          <p:txBody>
            <a:bodyPr wrap="square" rtlCol="0">
              <a:spAutoFit/>
            </a:bodyPr>
            <a:lstStyle/>
            <a:p>
              <a:r>
                <a:rPr lang="en-GB" sz="2800" dirty="0" smtClean="0">
                  <a:latin typeface="Comic Sans MS" pitchFamily="66" charset="0"/>
                </a:rPr>
                <a:t>+</a:t>
              </a: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r>
                <a:rPr lang="en-GB" sz="2800" dirty="0" smtClean="0">
                  <a:latin typeface="Comic Sans MS" pitchFamily="66" charset="0"/>
                </a:rPr>
                <a:t>+</a:t>
              </a:r>
              <a:endParaRPr lang="en-GB" sz="2800" dirty="0">
                <a:latin typeface="Comic Sans MS" pitchFamily="66" charset="0"/>
              </a:endParaRPr>
            </a:p>
          </p:txBody>
        </p:sp>
        <p:sp>
          <p:nvSpPr>
            <p:cNvPr id="48" name="TextBox 47"/>
            <p:cNvSpPr txBox="1"/>
            <p:nvPr/>
          </p:nvSpPr>
          <p:spPr>
            <a:xfrm>
              <a:off x="5857884" y="5429264"/>
              <a:ext cx="428628" cy="1015663"/>
            </a:xfrm>
            <a:prstGeom prst="rect">
              <a:avLst/>
            </a:prstGeom>
            <a:noFill/>
          </p:spPr>
          <p:txBody>
            <a:bodyPr wrap="square" rtlCol="0">
              <a:spAutoFit/>
            </a:bodyPr>
            <a:lstStyle/>
            <a:p>
              <a:r>
                <a:rPr lang="en-GB" sz="2800" dirty="0" smtClean="0">
                  <a:latin typeface="Comic Sans MS" pitchFamily="66" charset="0"/>
                </a:rPr>
                <a:t>=</a:t>
              </a: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r>
                <a:rPr lang="en-GB" sz="2800" dirty="0" smtClean="0">
                  <a:latin typeface="Comic Sans MS" pitchFamily="66" charset="0"/>
                </a:rPr>
                <a:t>=</a:t>
              </a:r>
              <a:endParaRPr lang="en-GB" sz="2800" dirty="0">
                <a:latin typeface="Comic Sans MS" pitchFamily="66" charset="0"/>
              </a:endParaRPr>
            </a:p>
          </p:txBody>
        </p:sp>
      </p:grpSp>
      <p:sp>
        <p:nvSpPr>
          <p:cNvPr id="49" name="TextBox 48"/>
          <p:cNvSpPr txBox="1"/>
          <p:nvPr/>
        </p:nvSpPr>
        <p:spPr>
          <a:xfrm>
            <a:off x="4643438" y="5572140"/>
            <a:ext cx="714380" cy="338554"/>
          </a:xfrm>
          <a:prstGeom prst="rect">
            <a:avLst/>
          </a:prstGeom>
          <a:noFill/>
        </p:spPr>
        <p:txBody>
          <a:bodyPr wrap="square" rtlCol="0">
            <a:spAutoFit/>
          </a:bodyPr>
          <a:lstStyle/>
          <a:p>
            <a:r>
              <a:rPr lang="en-GB" sz="1600" dirty="0" smtClean="0">
                <a:latin typeface="Comic Sans MS" pitchFamily="66" charset="0"/>
              </a:rPr>
              <a:t>e.g.</a:t>
            </a:r>
            <a:endParaRPr lang="en-GB" sz="1600" dirty="0">
              <a:latin typeface="Comic Sans MS" pitchFamily="66" charset="0"/>
            </a:endParaRPr>
          </a:p>
        </p:txBody>
      </p:sp>
    </p:spTree>
    <p:extLst>
      <p:ext uri="{BB962C8B-B14F-4D97-AF65-F5344CB8AC3E}">
        <p14:creationId xmlns:p14="http://schemas.microsoft.com/office/powerpoint/2010/main" val="253939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Your Task</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618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1625</TotalTime>
  <Words>1765</Words>
  <Application>Microsoft Office PowerPoint</Application>
  <PresentationFormat>On-screen Show (4:3)</PresentationFormat>
  <Paragraphs>193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Comic Sans MS</vt:lpstr>
      <vt:lpstr>Garamond</vt:lpstr>
      <vt:lpstr>Hobbit SF</vt:lpstr>
      <vt:lpstr>Times New Roman</vt:lpstr>
      <vt:lpstr>Organic</vt:lpstr>
      <vt:lpstr>S2 Desktop Publishing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Task</vt:lpstr>
      <vt:lpstr>PowerPoint Presentation</vt:lpstr>
      <vt:lpstr>PowerPoint Presentation</vt:lpstr>
      <vt:lpstr>Preliminary Sketches</vt:lpstr>
      <vt:lpstr>PowerPoint Presentation</vt:lpstr>
      <vt:lpstr>Visual</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Desktop Publishing</dc:title>
  <dc:creator>mboyle</dc:creator>
  <cp:lastModifiedBy>Gerard Kielty</cp:lastModifiedBy>
  <cp:revision>146</cp:revision>
  <dcterms:created xsi:type="dcterms:W3CDTF">2012-06-18T09:26:11Z</dcterms:created>
  <dcterms:modified xsi:type="dcterms:W3CDTF">2020-01-06T10:02:49Z</dcterms:modified>
</cp:coreProperties>
</file>