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4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4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3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8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8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0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1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3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5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8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0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4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0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7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219B75-EBDD-415C-A6D2-CB449F6E3686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6B46EA-F937-4BE3-8F43-0401483D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6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Desk top Publishing Homework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Second Year</a:t>
            </a:r>
          </a:p>
          <a:p>
            <a:r>
              <a:rPr lang="en-GB" dirty="0" smtClean="0"/>
              <a:t>Technical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08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0"/>
            <a:ext cx="11010900" cy="7734300"/>
            <a:chOff x="1881158" y="405450"/>
            <a:chExt cx="8786874" cy="6465000"/>
          </a:xfrm>
        </p:grpSpPr>
        <p:sp>
          <p:nvSpPr>
            <p:cNvPr id="4" name="Rectangle 3"/>
            <p:cNvSpPr/>
            <p:nvPr/>
          </p:nvSpPr>
          <p:spPr>
            <a:xfrm>
              <a:off x="2166910" y="4500570"/>
              <a:ext cx="4214842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1950" indent="-361950">
                <a:lnSpc>
                  <a:spcPct val="150000"/>
                </a:lnSpc>
                <a:buAutoNum type="alphaLcParenR"/>
              </a:pPr>
              <a:r>
                <a:rPr lang="en-GB" sz="1300" dirty="0">
                  <a:latin typeface="Comic Sans MS" pitchFamily="66" charset="0"/>
                </a:rPr>
                <a:t>...................................................................</a:t>
              </a:r>
            </a:p>
            <a:p>
              <a:pPr marL="361950" indent="-361950">
                <a:lnSpc>
                  <a:spcPct val="150000"/>
                </a:lnSpc>
                <a:buAutoNum type="alphaLcParenR"/>
              </a:pPr>
              <a:r>
                <a:rPr lang="en-GB" sz="1300" dirty="0">
                  <a:latin typeface="Comic Sans MS" pitchFamily="66" charset="0"/>
                </a:rPr>
                <a:t>...................................................................</a:t>
              </a:r>
            </a:p>
            <a:p>
              <a:pPr marL="361950" indent="-361950">
                <a:lnSpc>
                  <a:spcPct val="150000"/>
                </a:lnSpc>
                <a:buAutoNum type="alphaLcParenR"/>
              </a:pPr>
              <a:r>
                <a:rPr lang="en-GB" sz="1300" dirty="0">
                  <a:latin typeface="Comic Sans MS" pitchFamily="66" charset="0"/>
                </a:rPr>
                <a:t>...................................................................</a:t>
              </a:r>
            </a:p>
            <a:p>
              <a:pPr marL="361950" indent="-361950">
                <a:lnSpc>
                  <a:spcPct val="150000"/>
                </a:lnSpc>
                <a:buAutoNum type="alphaLcParenR"/>
              </a:pPr>
              <a:r>
                <a:rPr lang="en-GB" sz="1300" dirty="0">
                  <a:latin typeface="Comic Sans MS" pitchFamily="66" charset="0"/>
                </a:rPr>
                <a:t>State the page orientation of the document         </a:t>
              </a:r>
              <a:r>
                <a:rPr lang="en-GB" sz="100" dirty="0">
                  <a:latin typeface="Comic Sans MS" pitchFamily="66" charset="0"/>
                </a:rPr>
                <a:t>                                               </a:t>
              </a:r>
              <a:r>
                <a:rPr lang="en-GB" sz="1300" dirty="0">
                  <a:latin typeface="Comic Sans MS" pitchFamily="66" charset="0"/>
                </a:rPr>
                <a:t>shown above.  …………………………………………………………………	</a:t>
              </a:r>
            </a:p>
            <a:p>
              <a:endParaRPr lang="en-GB" sz="1300" dirty="0">
                <a:latin typeface="Comic Sans MS" pitchFamily="66" charset="0"/>
              </a:endParaRPr>
            </a:p>
            <a:p>
              <a:endParaRPr lang="en-GB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81158" y="405450"/>
              <a:ext cx="8786874" cy="5845070"/>
              <a:chOff x="1881158" y="405450"/>
              <a:chExt cx="8786874" cy="584507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166910" y="928671"/>
                <a:ext cx="35719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/>
                <a:r>
                  <a:rPr lang="en-GB" sz="1300" dirty="0">
                    <a:latin typeface="Comic Sans MS" pitchFamily="66" charset="0"/>
                  </a:rPr>
                  <a:t>1.	A desktop published document is shown below. State the DTP features indicated.</a:t>
                </a:r>
              </a:p>
            </p:txBody>
          </p:sp>
          <p:pic>
            <p:nvPicPr>
              <p:cNvPr id="20481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 b="8482"/>
              <a:stretch>
                <a:fillRect/>
              </a:stretch>
            </p:blipFill>
            <p:spPr bwMode="auto">
              <a:xfrm>
                <a:off x="2812536" y="1428736"/>
                <a:ext cx="2354770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5102" r="8163"/>
              <a:stretch>
                <a:fillRect/>
              </a:stretch>
            </p:blipFill>
            <p:spPr bwMode="auto">
              <a:xfrm>
                <a:off x="7024694" y="1500174"/>
                <a:ext cx="2428892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453190" y="928671"/>
                <a:ext cx="35719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/>
                <a:r>
                  <a:rPr lang="en-GB" sz="1300" dirty="0">
                    <a:latin typeface="Comic Sans MS" pitchFamily="66" charset="0"/>
                  </a:rPr>
                  <a:t>2.	A desktop published document is shown below. State the DTP features indicated.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667504" y="4357694"/>
                <a:ext cx="4000528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1950" indent="-361950">
                  <a:lnSpc>
                    <a:spcPct val="150000"/>
                  </a:lnSpc>
                </a:pPr>
                <a:r>
                  <a:rPr lang="en-GB" sz="1300" dirty="0">
                    <a:latin typeface="Comic Sans MS" pitchFamily="66" charset="0"/>
                  </a:rPr>
                  <a:t>a)	…………………………………………………..………</a:t>
                </a:r>
              </a:p>
              <a:p>
                <a:pPr marL="342900" indent="-342900">
                  <a:lnSpc>
                    <a:spcPct val="150000"/>
                  </a:lnSpc>
                  <a:buAutoNum type="alphaLcParenR" startAt="2"/>
                </a:pPr>
                <a:r>
                  <a:rPr lang="en-GB" sz="1300" dirty="0">
                    <a:latin typeface="Comic Sans MS" pitchFamily="66" charset="0"/>
                  </a:rPr>
                  <a:t>……………………………………………………………</a:t>
                </a:r>
              </a:p>
              <a:p>
                <a:pPr marL="342900" indent="-342900">
                  <a:lnSpc>
                    <a:spcPct val="150000"/>
                  </a:lnSpc>
                  <a:buAutoNum type="alphaLcParenR" startAt="2"/>
                </a:pPr>
                <a:r>
                  <a:rPr lang="en-GB" sz="1300" dirty="0">
                    <a:latin typeface="Comic Sans MS" pitchFamily="66" charset="0"/>
                  </a:rPr>
                  <a:t>……………………………………………………………</a:t>
                </a:r>
              </a:p>
              <a:p>
                <a:pPr marL="342900" indent="-342900">
                  <a:lnSpc>
                    <a:spcPct val="150000"/>
                  </a:lnSpc>
                  <a:buAutoNum type="alphaLcParenR" startAt="2"/>
                </a:pPr>
                <a:r>
                  <a:rPr lang="en-GB" sz="1300" dirty="0">
                    <a:latin typeface="Comic Sans MS" pitchFamily="66" charset="0"/>
                  </a:rPr>
                  <a:t>……………………………………………………………</a:t>
                </a:r>
              </a:p>
              <a:p>
                <a:pPr marL="342900" indent="-342900">
                  <a:lnSpc>
                    <a:spcPct val="150000"/>
                  </a:lnSpc>
                  <a:buAutoNum type="alphaLcParenR" startAt="2"/>
                </a:pPr>
                <a:r>
                  <a:rPr lang="en-GB" sz="1300" dirty="0">
                    <a:latin typeface="Comic Sans MS" pitchFamily="66" charset="0"/>
                  </a:rPr>
                  <a:t>……………………………………………………………</a:t>
                </a:r>
              </a:p>
              <a:p>
                <a:pPr marL="342900" indent="-342900">
                  <a:lnSpc>
                    <a:spcPct val="150000"/>
                  </a:lnSpc>
                  <a:buAutoNum type="alphaLcParenR" startAt="2"/>
                </a:pPr>
                <a:r>
                  <a:rPr lang="en-GB" sz="1300" dirty="0">
                    <a:latin typeface="Comic Sans MS" pitchFamily="66" charset="0"/>
                  </a:rPr>
                  <a:t>……………………………………………………………    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81290" y="4286256"/>
                <a:ext cx="35719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/>
                <a:r>
                  <a:rPr lang="en-GB" sz="11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GB" sz="1100" dirty="0">
                    <a:latin typeface="Comic Sans MS" pitchFamily="66" charset="0"/>
                  </a:rPr>
                  <a:t>a                    b        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38942" y="1785927"/>
                <a:ext cx="42862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/>
                <a:r>
                  <a:rPr lang="en-GB" sz="1100" dirty="0">
                    <a:solidFill>
                      <a:schemeClr val="accent2"/>
                    </a:solidFill>
                    <a:latin typeface="Comic Sans MS" pitchFamily="66" charset="0"/>
                  </a:rPr>
                  <a:t>  </a:t>
                </a:r>
                <a:r>
                  <a:rPr lang="en-GB" sz="1100" dirty="0">
                    <a:latin typeface="Comic Sans MS" pitchFamily="66" charset="0"/>
                  </a:rPr>
                  <a:t>a</a:t>
                </a:r>
              </a:p>
              <a:p>
                <a:pPr marL="180975" indent="-180975"/>
                <a:endParaRPr lang="en-GB" sz="1100" dirty="0">
                  <a:latin typeface="Comic Sans MS" pitchFamily="66" charset="0"/>
                </a:endParaRPr>
              </a:p>
              <a:p>
                <a:pPr marL="180975" indent="-180975"/>
                <a:endParaRPr lang="en-GB" sz="1100" dirty="0">
                  <a:latin typeface="Comic Sans MS" pitchFamily="66" charset="0"/>
                </a:endParaRPr>
              </a:p>
              <a:p>
                <a:pPr marL="180975" indent="-180975"/>
                <a:endParaRPr lang="en-GB" sz="1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r>
                  <a:rPr lang="en-GB" sz="1100" dirty="0">
                    <a:latin typeface="Comic Sans MS" pitchFamily="66" charset="0"/>
                  </a:rPr>
                  <a:t>  b</a:t>
                </a:r>
              </a:p>
              <a:p>
                <a:pPr marL="180975" indent="-180975"/>
                <a:endParaRPr lang="en-GB" sz="1100" dirty="0">
                  <a:solidFill>
                    <a:schemeClr val="accent2"/>
                  </a:solidFill>
                  <a:latin typeface="Comic Sans MS" pitchFamily="66" charset="0"/>
                </a:endParaRPr>
              </a:p>
              <a:p>
                <a:pPr marL="180975" indent="-180975"/>
                <a:endParaRPr lang="en-GB" sz="1100" dirty="0">
                  <a:solidFill>
                    <a:schemeClr val="accent2"/>
                  </a:solidFill>
                  <a:latin typeface="Comic Sans MS" pitchFamily="66" charset="0"/>
                </a:endParaRPr>
              </a:p>
              <a:p>
                <a:pPr marL="180975" indent="-180975"/>
                <a:endParaRPr lang="en-GB" sz="1100" dirty="0">
                  <a:solidFill>
                    <a:schemeClr val="accent2"/>
                  </a:solidFill>
                  <a:latin typeface="Comic Sans MS" pitchFamily="66" charset="0"/>
                </a:endParaRPr>
              </a:p>
              <a:p>
                <a:pPr marL="180975" indent="-180975"/>
                <a:r>
                  <a:rPr lang="en-GB" sz="1100" dirty="0">
                    <a:latin typeface="Comic Sans MS" pitchFamily="66" charset="0"/>
                  </a:rPr>
                  <a:t>  c                   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382148" y="2500307"/>
                <a:ext cx="428628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/>
                <a:r>
                  <a:rPr lang="en-GB" sz="1100" dirty="0">
                    <a:latin typeface="Comic Sans MS" pitchFamily="66" charset="0"/>
                  </a:rPr>
                  <a:t> d</a:t>
                </a:r>
              </a:p>
              <a:p>
                <a:pPr marL="180975" indent="-180975"/>
                <a:endParaRPr lang="en-GB" sz="1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r>
                  <a:rPr lang="en-GB" sz="1100" dirty="0">
                    <a:latin typeface="Comic Sans MS" pitchFamily="66" charset="0"/>
                  </a:rPr>
                  <a:t>e</a:t>
                </a:r>
              </a:p>
              <a:p>
                <a:pPr marL="180975" indent="-180975"/>
                <a:endParaRPr lang="en-GB" sz="1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00" dirty="0">
                  <a:latin typeface="Comic Sans MS" pitchFamily="66" charset="0"/>
                </a:endParaRPr>
              </a:p>
              <a:p>
                <a:pPr marL="180975" indent="-180975"/>
                <a:endParaRPr lang="en-GB" sz="1100" dirty="0">
                  <a:latin typeface="Comic Sans MS" pitchFamily="66" charset="0"/>
                </a:endParaRPr>
              </a:p>
              <a:p>
                <a:pPr marL="180975" indent="-180975"/>
                <a:r>
                  <a:rPr lang="en-GB" sz="1100" dirty="0">
                    <a:latin typeface="Comic Sans MS" pitchFamily="66" charset="0"/>
                  </a:rPr>
                  <a:t>f</a:t>
                </a:r>
              </a:p>
              <a:p>
                <a:pPr marL="180975" indent="-180975"/>
                <a:endParaRPr lang="en-GB" sz="1100" dirty="0">
                  <a:solidFill>
                    <a:schemeClr val="accent2"/>
                  </a:solidFill>
                  <a:latin typeface="Comic Sans MS" pitchFamily="66" charset="0"/>
                </a:endParaRPr>
              </a:p>
              <a:p>
                <a:pPr marL="180975" indent="-180975"/>
                <a:r>
                  <a:rPr lang="en-GB" sz="1100" dirty="0">
                    <a:solidFill>
                      <a:schemeClr val="accent2"/>
                    </a:solidFill>
                    <a:latin typeface="Comic Sans MS" pitchFamily="66" charset="0"/>
                  </a:rPr>
                  <a:t>   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81158" y="405450"/>
                <a:ext cx="8786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Comic Sans MS" pitchFamily="66" charset="0"/>
                  </a:rPr>
                  <a:t>Homework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34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512" y="739265"/>
            <a:ext cx="4438510" cy="271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GB" sz="1200" dirty="0">
                <a:latin typeface="Comic Sans MS" pitchFamily="66" charset="0"/>
              </a:rPr>
              <a:t>1.	There are three stages in planning a DTP document prior to the production of the final electronic version. Research is the first stage.</a:t>
            </a:r>
          </a:p>
          <a:p>
            <a:endParaRPr lang="en-GB" sz="1200" dirty="0">
              <a:latin typeface="Comic Sans MS" pitchFamily="66" charset="0"/>
            </a:endParaRPr>
          </a:p>
          <a:p>
            <a:pPr marL="355600" indent="-355600">
              <a:buAutoNum type="alphaLcParenR"/>
            </a:pPr>
            <a:r>
              <a:rPr lang="en-GB" sz="1200" dirty="0">
                <a:latin typeface="Comic Sans MS" pitchFamily="66" charset="0"/>
              </a:rPr>
              <a:t>State </a:t>
            </a:r>
            <a:r>
              <a:rPr lang="en-GB" sz="1200" b="1" dirty="0">
                <a:latin typeface="Comic Sans MS" pitchFamily="66" charset="0"/>
              </a:rPr>
              <a:t>two further stages in planning a DTP document.</a:t>
            </a:r>
          </a:p>
          <a:p>
            <a:pPr marL="355600"/>
            <a:endParaRPr lang="en-GB" sz="800" dirty="0">
              <a:latin typeface="Comic Sans MS" pitchFamily="66" charset="0"/>
            </a:endParaRPr>
          </a:p>
          <a:p>
            <a:pPr marL="355600"/>
            <a:endParaRPr lang="en-GB" sz="800" dirty="0">
              <a:latin typeface="Comic Sans MS" pitchFamily="66" charset="0"/>
            </a:endParaRPr>
          </a:p>
          <a:p>
            <a:pPr marL="355600"/>
            <a:r>
              <a:rPr lang="en-GB" sz="1200" dirty="0">
                <a:latin typeface="Comic Sans MS" pitchFamily="66" charset="0"/>
              </a:rPr>
              <a:t>Stage ...................................................................</a:t>
            </a:r>
          </a:p>
          <a:p>
            <a:pPr marL="355600">
              <a:lnSpc>
                <a:spcPct val="200000"/>
              </a:lnSpc>
            </a:pPr>
            <a:r>
              <a:rPr lang="en-GB" sz="1200" dirty="0">
                <a:latin typeface="Comic Sans MS" pitchFamily="66" charset="0"/>
              </a:rPr>
              <a:t>Stage ...................................................................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512" y="3303877"/>
            <a:ext cx="10840188" cy="379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	Part of the planning stage is shown above.</a:t>
            </a:r>
          </a:p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(b) 	State the page orientation used in the document above.</a:t>
            </a:r>
          </a:p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	.............................................................................................................................   </a:t>
            </a:r>
          </a:p>
          <a:p>
            <a:pPr marL="355600" indent="-355600">
              <a:lnSpc>
                <a:spcPct val="20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20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20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20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200000"/>
              </a:lnSpc>
            </a:pPr>
            <a:r>
              <a:rPr lang="en-GB" sz="1200" dirty="0">
                <a:latin typeface="Comic Sans MS" pitchFamily="66" charset="0"/>
              </a:rPr>
              <a:t>(c) 	State the DTP term for the deliberately created clear area to the left of the word “ENVIRO”.</a:t>
            </a:r>
          </a:p>
          <a:p>
            <a:pPr marL="355600" indent="-355600">
              <a:lnSpc>
                <a:spcPct val="200000"/>
              </a:lnSpc>
            </a:pPr>
            <a:r>
              <a:rPr lang="en-GB" sz="1200" dirty="0">
                <a:latin typeface="Comic Sans MS" pitchFamily="66" charset="0"/>
              </a:rPr>
              <a:t>	.............................................................................................................................   </a:t>
            </a: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endParaRPr lang="en-GB" sz="100" dirty="0">
              <a:latin typeface="Comic Sans MS" pitchFamily="66" charset="0"/>
            </a:endParaRPr>
          </a:p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(d) 	State the DTP term for each of the features (i) to (vi).</a:t>
            </a:r>
          </a:p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	(i) ......................................................... 	(ii) .........................................................</a:t>
            </a:r>
          </a:p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	(iii) ....................................................... 	(iv) ........................................................</a:t>
            </a:r>
          </a:p>
          <a:p>
            <a:pPr marL="355600" indent="-355600">
              <a:lnSpc>
                <a:spcPct val="150000"/>
              </a:lnSpc>
            </a:pPr>
            <a:r>
              <a:rPr lang="en-GB" sz="1200" dirty="0">
                <a:latin typeface="Comic Sans MS" pitchFamily="66" charset="0"/>
              </a:rPr>
              <a:t>	(v) ......................................................... 	(vi) ........................................................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10498745" cy="65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Comic Sans MS" pitchFamily="66" charset="0"/>
              </a:rPr>
              <a:t>Homework 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99378" y="561645"/>
            <a:ext cx="5718849" cy="3374784"/>
            <a:chOff x="4286248" y="857232"/>
            <a:chExt cx="4786346" cy="271464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857232"/>
              <a:ext cx="3599650" cy="236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286248" y="1000108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(i)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9322" y="3286124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(iv)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7818" y="3286124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(v)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6248" y="2285992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(vi)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9454" y="3294877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(iii)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9652" y="1285860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(ii)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714876" y="1142984"/>
              <a:ext cx="500066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1"/>
            </p:cNvCxnSpPr>
            <p:nvPr/>
          </p:nvCxnSpPr>
          <p:spPr>
            <a:xfrm rot="10800000">
              <a:off x="7858180" y="1357298"/>
              <a:ext cx="571472" cy="670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786446" y="3000372"/>
              <a:ext cx="57150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250661" y="2964653"/>
              <a:ext cx="64294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714876" y="2428868"/>
              <a:ext cx="157163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358082" y="3143248"/>
              <a:ext cx="428628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2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556387" y="1913080"/>
            <a:ext cx="5088029" cy="242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A toy company has decided to introduce a new colour scheme for its packaging.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A tint of Green was suggested.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marL="361950" indent="-361950">
              <a:spcBef>
                <a:spcPct val="50000"/>
              </a:spcBef>
              <a:buFontTx/>
              <a:buAutoNum type="alphaLcParenBoth"/>
            </a:pPr>
            <a:r>
              <a:rPr lang="en-GB" sz="900" dirty="0">
                <a:latin typeface="Comic Sans MS" pitchFamily="66" charset="0"/>
              </a:rPr>
              <a:t>State what is added to green to make it a tint.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  <a:p>
            <a:pPr marL="361950" indent="-361950">
              <a:spcBef>
                <a:spcPct val="50000"/>
              </a:spcBef>
              <a:buFontTx/>
              <a:buAutoNum type="alphaLcParenBoth" startAt="2"/>
            </a:pPr>
            <a:r>
              <a:rPr lang="en-GB" sz="900" dirty="0">
                <a:latin typeface="Comic Sans MS" pitchFamily="66" charset="0"/>
              </a:rPr>
              <a:t>State a tertiary colour that contrasts with green.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 </a:t>
            </a:r>
          </a:p>
          <a:p>
            <a:pPr marL="361950" indent="-361950">
              <a:spcBef>
                <a:spcPct val="50000"/>
              </a:spcBef>
              <a:buFontTx/>
              <a:buAutoNum type="alphaLcParenBoth" startAt="3"/>
            </a:pPr>
            <a:r>
              <a:rPr lang="en-GB" sz="900" dirty="0">
                <a:latin typeface="Comic Sans MS" pitchFamily="66" charset="0"/>
              </a:rPr>
              <a:t>State how a tertiary colour is created.	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2400" y="0"/>
            <a:ext cx="4233410" cy="6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 dirty="0">
                <a:latin typeface="Comic Sans MS" pitchFamily="66" charset="0"/>
              </a:rPr>
              <a:t>Homework 3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8752" y="829128"/>
            <a:ext cx="5385929" cy="33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en-GB" sz="1400" b="1" u="sng" dirty="0">
                <a:latin typeface="Comic Sans MS" pitchFamily="66" charset="0"/>
              </a:rPr>
              <a:t>Question 1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Listed below are some colours you would find in a colour wheel.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Blue    Orange    Yellow-Orange    Green    Blue-Green    Red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State, from the list of colours;</a:t>
            </a:r>
          </a:p>
          <a:p>
            <a:pPr marL="361950" indent="-361950">
              <a:spcBef>
                <a:spcPct val="50000"/>
              </a:spcBef>
              <a:buFontTx/>
              <a:buAutoNum type="alphaLcParenBoth"/>
            </a:pPr>
            <a:r>
              <a:rPr lang="en-GB" sz="900" dirty="0">
                <a:latin typeface="Comic Sans MS" pitchFamily="66" charset="0"/>
              </a:rPr>
              <a:t>A primary colour.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  <a:p>
            <a:pPr marL="361950" indent="-361950">
              <a:spcBef>
                <a:spcPct val="50000"/>
              </a:spcBef>
              <a:buFontTx/>
              <a:buAutoNum type="alphaLcParenBoth" startAt="2"/>
            </a:pPr>
            <a:r>
              <a:rPr lang="en-GB" sz="900" dirty="0">
                <a:latin typeface="Comic Sans MS" pitchFamily="66" charset="0"/>
              </a:rPr>
              <a:t>A secondary colour.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 </a:t>
            </a:r>
          </a:p>
          <a:p>
            <a:pPr marL="361950" indent="-361950">
              <a:spcBef>
                <a:spcPct val="50000"/>
              </a:spcBef>
              <a:buFontTx/>
              <a:buAutoNum type="alphaLcParenBoth" startAt="3"/>
            </a:pPr>
            <a:r>
              <a:rPr lang="en-GB" sz="900" dirty="0">
                <a:latin typeface="Comic Sans MS" pitchFamily="66" charset="0"/>
              </a:rPr>
              <a:t>A tertiary colour.	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  <a:p>
            <a:pPr marL="361950" indent="-361950">
              <a:spcBef>
                <a:spcPct val="50000"/>
              </a:spcBef>
              <a:buFontTx/>
              <a:buAutoNum type="alphaLcParenBoth" startAt="4"/>
            </a:pPr>
            <a:r>
              <a:rPr lang="en-GB" sz="900" dirty="0">
                <a:latin typeface="Comic Sans MS" pitchFamily="66" charset="0"/>
              </a:rPr>
              <a:t>An advancing colour.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8772" y="3978006"/>
            <a:ext cx="1537760" cy="3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u="sng" dirty="0">
                <a:latin typeface="Comic Sans MS" pitchFamily="66" charset="0"/>
              </a:rPr>
              <a:t>Question 2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435959" y="1470059"/>
            <a:ext cx="1537760" cy="3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u="sng" dirty="0">
                <a:latin typeface="Comic Sans MS" pitchFamily="66" charset="0"/>
              </a:rPr>
              <a:t>Question 3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48752" y="4324477"/>
            <a:ext cx="5007636" cy="30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(a)	State what must be added to a secondary colour in order to make a tertiary colour.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marL="361950" indent="-361950">
              <a:spcBef>
                <a:spcPct val="50000"/>
              </a:spcBef>
              <a:buFontTx/>
              <a:buAutoNum type="alphaLcParenBoth" startAt="2"/>
            </a:pPr>
            <a:r>
              <a:rPr lang="en-GB" sz="900" dirty="0">
                <a:latin typeface="Comic Sans MS" pitchFamily="66" charset="0"/>
              </a:rPr>
              <a:t>State two secondary colours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 and  ………………………………………………………  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marL="361950" indent="-361950">
              <a:lnSpc>
                <a:spcPct val="150000"/>
              </a:lnSpc>
              <a:spcBef>
                <a:spcPct val="50000"/>
              </a:spcBef>
              <a:buFontTx/>
              <a:buAutoNum type="alphaLcParenBoth" startAt="3"/>
            </a:pPr>
            <a:r>
              <a:rPr lang="en-GB" sz="900" dirty="0">
                <a:latin typeface="Comic Sans MS" pitchFamily="66" charset="0"/>
              </a:rPr>
              <a:t>State an appropriate colour to use in the following situations.	</a:t>
            </a:r>
          </a:p>
          <a:p>
            <a:pPr marL="361950" indent="-361950">
              <a:lnSpc>
                <a:spcPct val="150000"/>
              </a:lnSpc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(i)     To represent something that is warm………………………………………… </a:t>
            </a:r>
          </a:p>
          <a:p>
            <a:pPr marL="361950" indent="-361950">
              <a:lnSpc>
                <a:spcPct val="150000"/>
              </a:lnSpc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(ii)    To harmonise with orange…………………………………………………………….. </a:t>
            </a:r>
          </a:p>
          <a:p>
            <a:pPr marL="361950" indent="-361950">
              <a:lnSpc>
                <a:spcPct val="150000"/>
              </a:lnSpc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556387" y="4005383"/>
            <a:ext cx="1537760" cy="3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u="sng" dirty="0">
                <a:latin typeface="Comic Sans MS" pitchFamily="66" charset="0"/>
              </a:rPr>
              <a:t>Question 4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56388" y="4847531"/>
            <a:ext cx="5385929" cy="20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Colour can be used for many different reasons.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marL="361950" indent="-361950">
              <a:spcBef>
                <a:spcPct val="50000"/>
              </a:spcBef>
              <a:buFontTx/>
              <a:buAutoNum type="alphaLcParenBoth"/>
            </a:pPr>
            <a:r>
              <a:rPr lang="en-GB" sz="900" dirty="0">
                <a:latin typeface="Comic Sans MS" pitchFamily="66" charset="0"/>
              </a:rPr>
              <a:t>State what is added to red to make it a shade.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………………………………………………………………………………………………………………………  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marL="361950" indent="-361950">
              <a:spcBef>
                <a:spcPct val="50000"/>
              </a:spcBef>
              <a:buFontTx/>
              <a:buAutoNum type="alphaLcParenBoth" startAt="2"/>
            </a:pPr>
            <a:r>
              <a:rPr lang="en-GB" sz="900" dirty="0">
                <a:latin typeface="Comic Sans MS" pitchFamily="66" charset="0"/>
              </a:rPr>
              <a:t>State two tertiary colours that contain blue.</a:t>
            </a:r>
          </a:p>
          <a:p>
            <a:pPr marL="361950" indent="-361950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	……………………………………………….. and ……………………………………………………………   </a:t>
            </a:r>
          </a:p>
          <a:p>
            <a:pPr marL="361950" indent="-361950">
              <a:spcBef>
                <a:spcPct val="50000"/>
              </a:spcBef>
            </a:pPr>
            <a:endParaRPr lang="en-GB" sz="9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4500" y="1048976"/>
            <a:ext cx="5427388" cy="3580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lnSpc>
                <a:spcPct val="150000"/>
              </a:lnSpc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(iii)   To contrast with orange…………………………………………………………………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2349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156</Words>
  <Application>Microsoft Office PowerPoint</Application>
  <PresentationFormat>Widescreen</PresentationFormat>
  <Paragraphs>153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</vt:lpstr>
      <vt:lpstr>Desk top Publishing Homework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 top Publishing Homework</dc:title>
  <dc:creator>Melanie McCaig</dc:creator>
  <cp:lastModifiedBy>Victoria Brownlie</cp:lastModifiedBy>
  <cp:revision>3</cp:revision>
  <dcterms:created xsi:type="dcterms:W3CDTF">2016-05-20T08:36:08Z</dcterms:created>
  <dcterms:modified xsi:type="dcterms:W3CDTF">2016-06-27T11:16:42Z</dcterms:modified>
</cp:coreProperties>
</file>