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58" r:id="rId5"/>
    <p:sldId id="260" r:id="rId6"/>
    <p:sldId id="264" r:id="rId7"/>
    <p:sldId id="261" r:id="rId8"/>
    <p:sldId id="268" r:id="rId9"/>
    <p:sldId id="265" r:id="rId10"/>
    <p:sldId id="266" r:id="rId11"/>
    <p:sldId id="267" r:id="rId12"/>
    <p:sldId id="269" r:id="rId13"/>
    <p:sldId id="270" r:id="rId14"/>
    <p:sldId id="271" r:id="rId15"/>
    <p:sldId id="272" r:id="rId16"/>
    <p:sldId id="273"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ED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58" autoAdjust="0"/>
    <p:restoredTop sz="94660"/>
  </p:normalViewPr>
  <p:slideViewPr>
    <p:cSldViewPr snapToGrid="0">
      <p:cViewPr varScale="1">
        <p:scale>
          <a:sx n="66" d="100"/>
          <a:sy n="66" d="100"/>
        </p:scale>
        <p:origin x="72" y="6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EE25820E-616E-437F-A0F2-0774ADC87C24}" type="datetimeFigureOut">
              <a:rPr lang="en-GB" smtClean="0"/>
              <a:t>10/08/2017</a:t>
            </a:fld>
            <a:endParaRPr lang="en-GB"/>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GB"/>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4EC8DBFF-53A2-4E2B-B118-F883C2916637}" type="slidenum">
              <a:rPr lang="en-GB" smtClean="0"/>
              <a:t>‹#›</a:t>
            </a:fld>
            <a:endParaRPr lang="en-GB"/>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2338006209"/>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E25820E-616E-437F-A0F2-0774ADC87C24}" type="datetimeFigureOut">
              <a:rPr lang="en-GB" smtClean="0"/>
              <a:t>10/08/2017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EC8DBFF-53A2-4E2B-B118-F883C2916637}" type="slidenum">
              <a:rPr lang="en-GB" smtClean="0"/>
              <a:t>‹#›</a:t>
            </a:fld>
            <a:endParaRPr lang="en-GB"/>
          </a:p>
        </p:txBody>
      </p:sp>
    </p:spTree>
    <p:extLst>
      <p:ext uri="{BB962C8B-B14F-4D97-AF65-F5344CB8AC3E}">
        <p14:creationId xmlns:p14="http://schemas.microsoft.com/office/powerpoint/2010/main" val="942153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E25820E-616E-437F-A0F2-0774ADC87C24}" type="datetimeFigureOut">
              <a:rPr lang="en-GB" smtClean="0"/>
              <a:t>10/08/2017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EC8DBFF-53A2-4E2B-B118-F883C2916637}" type="slidenum">
              <a:rPr lang="en-GB" smtClean="0"/>
              <a:t>‹#›</a:t>
            </a:fld>
            <a:endParaRPr lang="en-GB"/>
          </a:p>
        </p:txBody>
      </p:sp>
    </p:spTree>
    <p:extLst>
      <p:ext uri="{BB962C8B-B14F-4D97-AF65-F5344CB8AC3E}">
        <p14:creationId xmlns:p14="http://schemas.microsoft.com/office/powerpoint/2010/main" val="3987333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E25820E-616E-437F-A0F2-0774ADC87C24}" type="datetimeFigureOut">
              <a:rPr lang="en-GB" smtClean="0"/>
              <a:t>10/08/2017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EC8DBFF-53A2-4E2B-B118-F883C2916637}" type="slidenum">
              <a:rPr lang="en-GB" smtClean="0"/>
              <a:t>‹#›</a:t>
            </a:fld>
            <a:endParaRPr lang="en-GB"/>
          </a:p>
        </p:txBody>
      </p:sp>
    </p:spTree>
    <p:extLst>
      <p:ext uri="{BB962C8B-B14F-4D97-AF65-F5344CB8AC3E}">
        <p14:creationId xmlns:p14="http://schemas.microsoft.com/office/powerpoint/2010/main" val="38797888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EE25820E-616E-437F-A0F2-0774ADC87C24}" type="datetimeFigureOut">
              <a:rPr lang="en-GB" smtClean="0"/>
              <a:t>10/08/2017</a:t>
            </a:fld>
            <a:endParaRPr lang="en-GB"/>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GB"/>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4EC8DBFF-53A2-4E2B-B118-F883C2916637}" type="slidenum">
              <a:rPr lang="en-GB" smtClean="0"/>
              <a:t>‹#›</a:t>
            </a:fld>
            <a:endParaRPr lang="en-GB"/>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367935615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E25820E-616E-437F-A0F2-0774ADC87C24}" type="datetimeFigureOut">
              <a:rPr lang="en-GB" smtClean="0"/>
              <a:t>10/08/2017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EC8DBFF-53A2-4E2B-B118-F883C2916637}" type="slidenum">
              <a:rPr lang="en-GB" smtClean="0"/>
              <a:t>‹#›</a:t>
            </a:fld>
            <a:endParaRPr lang="en-GB"/>
          </a:p>
        </p:txBody>
      </p:sp>
    </p:spTree>
    <p:extLst>
      <p:ext uri="{BB962C8B-B14F-4D97-AF65-F5344CB8AC3E}">
        <p14:creationId xmlns:p14="http://schemas.microsoft.com/office/powerpoint/2010/main" val="29622789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E25820E-616E-437F-A0F2-0774ADC87C24}" type="datetimeFigureOut">
              <a:rPr lang="en-GB" smtClean="0"/>
              <a:t>10/08/2017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EC8DBFF-53A2-4E2B-B118-F883C2916637}" type="slidenum">
              <a:rPr lang="en-GB" smtClean="0"/>
              <a:t>‹#›</a:t>
            </a:fld>
            <a:endParaRPr lang="en-GB"/>
          </a:p>
        </p:txBody>
      </p:sp>
    </p:spTree>
    <p:extLst>
      <p:ext uri="{BB962C8B-B14F-4D97-AF65-F5344CB8AC3E}">
        <p14:creationId xmlns:p14="http://schemas.microsoft.com/office/powerpoint/2010/main" val="9719749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E25820E-616E-437F-A0F2-0774ADC87C24}" type="datetimeFigureOut">
              <a:rPr lang="en-GB" smtClean="0"/>
              <a:t>10/08/2017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EC8DBFF-53A2-4E2B-B118-F883C2916637}" type="slidenum">
              <a:rPr lang="en-GB" smtClean="0"/>
              <a:t>‹#›</a:t>
            </a:fld>
            <a:endParaRPr lang="en-GB"/>
          </a:p>
        </p:txBody>
      </p:sp>
    </p:spTree>
    <p:extLst>
      <p:ext uri="{BB962C8B-B14F-4D97-AF65-F5344CB8AC3E}">
        <p14:creationId xmlns:p14="http://schemas.microsoft.com/office/powerpoint/2010/main" val="27333049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25820E-616E-437F-A0F2-0774ADC87C24}" type="datetimeFigureOut">
              <a:rPr lang="en-GB" smtClean="0"/>
              <a:t>10/08/2017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EC8DBFF-53A2-4E2B-B118-F883C2916637}" type="slidenum">
              <a:rPr lang="en-GB" smtClean="0"/>
              <a:t>‹#›</a:t>
            </a:fld>
            <a:endParaRPr lang="en-GB"/>
          </a:p>
        </p:txBody>
      </p:sp>
    </p:spTree>
    <p:extLst>
      <p:ext uri="{BB962C8B-B14F-4D97-AF65-F5344CB8AC3E}">
        <p14:creationId xmlns:p14="http://schemas.microsoft.com/office/powerpoint/2010/main" val="22368681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EE25820E-616E-437F-A0F2-0774ADC87C24}" type="datetimeFigureOut">
              <a:rPr lang="en-GB" smtClean="0"/>
              <a:t>10/08/2017</a:t>
            </a:fld>
            <a:endParaRPr lang="en-GB"/>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GB"/>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4EC8DBFF-53A2-4E2B-B118-F883C2916637}" type="slidenum">
              <a:rPr lang="en-GB" smtClean="0"/>
              <a:t>‹#›</a:t>
            </a:fld>
            <a:endParaRPr lang="en-GB"/>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108851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EE25820E-616E-437F-A0F2-0774ADC87C24}" type="datetimeFigureOut">
              <a:rPr lang="en-GB" smtClean="0"/>
              <a:t>10/08/2017</a:t>
            </a:fld>
            <a:endParaRPr lang="en-GB"/>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GB"/>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4EC8DBFF-53A2-4E2B-B118-F883C2916637}" type="slidenum">
              <a:rPr lang="en-GB" smtClean="0"/>
              <a:t>‹#›</a:t>
            </a:fld>
            <a:endParaRPr lang="en-GB"/>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0740933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EE25820E-616E-437F-A0F2-0774ADC87C24}" type="datetimeFigureOut">
              <a:rPr lang="en-GB" smtClean="0"/>
              <a:t>10/08/2017</a:t>
            </a:fld>
            <a:endParaRPr lang="en-GB"/>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GB"/>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4EC8DBFF-53A2-4E2B-B118-F883C2916637}" type="slidenum">
              <a:rPr lang="en-GB" smtClean="0"/>
              <a:t>‹#›</a:t>
            </a:fld>
            <a:endParaRPr lang="en-GB"/>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4888339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368">
          <p15:clr>
            <a:srgbClr val="F26B43"/>
          </p15:clr>
        </p15:guide>
        <p15:guide id="2" orient="horz" pos="1440">
          <p15:clr>
            <a:srgbClr val="F26B43"/>
          </p15:clr>
        </p15:guide>
        <p15:guide id="3" orient="horz" pos="3696">
          <p15:clr>
            <a:srgbClr val="F26B43"/>
          </p15:clr>
        </p15:guide>
        <p15:guide id="4" orient="horz" pos="432">
          <p15:clr>
            <a:srgbClr val="F26B43"/>
          </p15:clr>
        </p15:guide>
        <p15:guide id="5" orient="horz" pos="1512">
          <p15:clr>
            <a:srgbClr val="F26B43"/>
          </p15:clr>
        </p15:guide>
        <p15:guide id="6" pos="6912">
          <p15:clr>
            <a:srgbClr val="F26B43"/>
          </p15:clr>
        </p15:guide>
        <p15:guide id="7" pos="936">
          <p15:clr>
            <a:srgbClr val="F26B43"/>
          </p15:clr>
        </p15:guide>
        <p15:guide id="8"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Architecture unit</a:t>
            </a:r>
            <a:endParaRPr lang="en-GB" dirty="0"/>
          </a:p>
        </p:txBody>
      </p:sp>
      <p:sp>
        <p:nvSpPr>
          <p:cNvPr id="3" name="Subtitle 2"/>
          <p:cNvSpPr>
            <a:spLocks noGrp="1"/>
          </p:cNvSpPr>
          <p:nvPr>
            <p:ph type="subTitle" idx="1"/>
          </p:nvPr>
        </p:nvSpPr>
        <p:spPr/>
        <p:txBody>
          <a:bodyPr/>
          <a:lstStyle/>
          <a:p>
            <a:r>
              <a:rPr lang="en-GB" dirty="0" smtClean="0"/>
              <a:t>S2 Technical Department</a:t>
            </a:r>
            <a:endParaRPr lang="en-GB" dirty="0"/>
          </a:p>
        </p:txBody>
      </p:sp>
    </p:spTree>
    <p:extLst>
      <p:ext uri="{BB962C8B-B14F-4D97-AF65-F5344CB8AC3E}">
        <p14:creationId xmlns:p14="http://schemas.microsoft.com/office/powerpoint/2010/main" val="18673787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Specification</a:t>
            </a:r>
            <a:endParaRPr lang="en-GB" dirty="0"/>
          </a:p>
        </p:txBody>
      </p:sp>
      <p:sp>
        <p:nvSpPr>
          <p:cNvPr id="3" name="Content Placeholder 2"/>
          <p:cNvSpPr>
            <a:spLocks noGrp="1"/>
          </p:cNvSpPr>
          <p:nvPr>
            <p:ph idx="1"/>
          </p:nvPr>
        </p:nvSpPr>
        <p:spPr>
          <a:xfrm>
            <a:off x="1371600" y="1460500"/>
            <a:ext cx="9601200" cy="5080000"/>
          </a:xfrm>
        </p:spPr>
        <p:txBody>
          <a:bodyPr/>
          <a:lstStyle/>
          <a:p>
            <a:r>
              <a:rPr lang="en-GB" sz="3600" dirty="0" smtClean="0"/>
              <a:t>Your floor plan must include:</a:t>
            </a:r>
          </a:p>
          <a:p>
            <a:pPr lvl="1"/>
            <a:r>
              <a:rPr lang="en-GB" sz="3600" dirty="0" smtClean="0"/>
              <a:t>Entrance/exit</a:t>
            </a:r>
          </a:p>
          <a:p>
            <a:pPr lvl="1"/>
            <a:r>
              <a:rPr lang="en-GB" sz="3600" dirty="0" smtClean="0"/>
              <a:t>Toilets (male, female, disabled)</a:t>
            </a:r>
          </a:p>
          <a:p>
            <a:pPr lvl="1"/>
            <a:r>
              <a:rPr lang="en-GB" sz="3600" dirty="0" smtClean="0"/>
              <a:t>Tables/chairs/booths</a:t>
            </a:r>
          </a:p>
          <a:p>
            <a:pPr lvl="1"/>
            <a:r>
              <a:rPr lang="en-GB" sz="3600" dirty="0" smtClean="0"/>
              <a:t>Kitchen</a:t>
            </a:r>
          </a:p>
          <a:p>
            <a:pPr lvl="1"/>
            <a:r>
              <a:rPr lang="en-GB" sz="3600" dirty="0" smtClean="0"/>
              <a:t>Office/staff room</a:t>
            </a:r>
          </a:p>
          <a:p>
            <a:pPr lvl="1"/>
            <a:r>
              <a:rPr lang="en-GB" sz="3600" dirty="0" smtClean="0"/>
              <a:t>Bar</a:t>
            </a:r>
          </a:p>
          <a:p>
            <a:pPr marL="530352" lvl="1" indent="0">
              <a:buNone/>
            </a:pPr>
            <a:endParaRPr lang="en-GB" dirty="0" smtClean="0"/>
          </a:p>
          <a:p>
            <a:pPr lvl="1"/>
            <a:endParaRPr lang="en-GB" dirty="0"/>
          </a:p>
        </p:txBody>
      </p:sp>
    </p:spTree>
    <p:extLst>
      <p:ext uri="{BB962C8B-B14F-4D97-AF65-F5344CB8AC3E}">
        <p14:creationId xmlns:p14="http://schemas.microsoft.com/office/powerpoint/2010/main" val="9903907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a:p>
        </p:txBody>
      </p:sp>
      <p:sp>
        <p:nvSpPr>
          <p:cNvPr id="7" name="TextBox 6"/>
          <p:cNvSpPr txBox="1"/>
          <p:nvPr/>
        </p:nvSpPr>
        <p:spPr>
          <a:xfrm>
            <a:off x="870857" y="5867400"/>
            <a:ext cx="5045528" cy="830997"/>
          </a:xfrm>
          <a:prstGeom prst="rect">
            <a:avLst/>
          </a:prstGeom>
          <a:noFill/>
        </p:spPr>
        <p:txBody>
          <a:bodyPr wrap="square" rtlCol="0">
            <a:spAutoFit/>
          </a:bodyPr>
          <a:lstStyle/>
          <a:p>
            <a:r>
              <a:rPr lang="en-GB" sz="4800" b="1" dirty="0" smtClean="0"/>
              <a:t>Location </a:t>
            </a:r>
            <a:r>
              <a:rPr lang="en-GB" sz="4800" b="1" dirty="0" smtClean="0"/>
              <a:t>Plan</a:t>
            </a:r>
            <a:endParaRPr lang="en-GB" sz="4800" b="1" dirty="0"/>
          </a:p>
        </p:txBody>
      </p:sp>
      <p:pic>
        <p:nvPicPr>
          <p:cNvPr id="9" name="Picture 8"/>
          <p:cNvPicPr>
            <a:picLocks noChangeAspect="1"/>
          </p:cNvPicPr>
          <p:nvPr/>
        </p:nvPicPr>
        <p:blipFill rotWithShape="1">
          <a:blip r:embed="rId2"/>
          <a:srcRect l="26191" t="13611" r="3929" b="27500"/>
          <a:stretch/>
        </p:blipFill>
        <p:spPr>
          <a:xfrm>
            <a:off x="1912256" y="408214"/>
            <a:ext cx="8519887" cy="5384800"/>
          </a:xfrm>
          <a:prstGeom prst="rect">
            <a:avLst/>
          </a:prstGeom>
        </p:spPr>
      </p:pic>
      <p:grpSp>
        <p:nvGrpSpPr>
          <p:cNvPr id="15" name="Group 14"/>
          <p:cNvGrpSpPr/>
          <p:nvPr/>
        </p:nvGrpSpPr>
        <p:grpSpPr>
          <a:xfrm rot="19784720">
            <a:off x="4856782" y="3264311"/>
            <a:ext cx="698349" cy="512621"/>
            <a:chOff x="4622801" y="-3286125"/>
            <a:chExt cx="3704770" cy="2486025"/>
          </a:xfrm>
        </p:grpSpPr>
        <p:sp>
          <p:nvSpPr>
            <p:cNvPr id="8" name="Snip Single Corner Rectangle 7"/>
            <p:cNvSpPr/>
            <p:nvPr/>
          </p:nvSpPr>
          <p:spPr>
            <a:xfrm>
              <a:off x="4622801" y="-2400300"/>
              <a:ext cx="2398486" cy="1600200"/>
            </a:xfrm>
            <a:prstGeom prst="snip1Rect">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Snip Single Corner Rectangle 12"/>
            <p:cNvSpPr/>
            <p:nvPr/>
          </p:nvSpPr>
          <p:spPr>
            <a:xfrm rot="10800000">
              <a:off x="6457043" y="-3286125"/>
              <a:ext cx="1870528" cy="1657350"/>
            </a:xfrm>
            <a:prstGeom prst="snip1Rect">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7266214" y="-1645104"/>
              <a:ext cx="1061357" cy="8286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7151493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rotWithShape="1">
          <a:blip r:embed="rId2"/>
          <a:srcRect l="26191" t="13611" r="39808" b="27500"/>
          <a:stretch/>
        </p:blipFill>
        <p:spPr>
          <a:xfrm>
            <a:off x="2911323" y="-66076"/>
            <a:ext cx="7045478" cy="6924076"/>
          </a:xfrm>
          <a:prstGeom prst="rect">
            <a:avLst/>
          </a:prstGeom>
        </p:spPr>
      </p:pic>
      <p:sp>
        <p:nvSpPr>
          <p:cNvPr id="25" name="TextBox 24"/>
          <p:cNvSpPr txBox="1"/>
          <p:nvPr/>
        </p:nvSpPr>
        <p:spPr>
          <a:xfrm>
            <a:off x="719465" y="294556"/>
            <a:ext cx="3837214" cy="646331"/>
          </a:xfrm>
          <a:prstGeom prst="rect">
            <a:avLst/>
          </a:prstGeom>
          <a:noFill/>
        </p:spPr>
        <p:txBody>
          <a:bodyPr wrap="square" rtlCol="0">
            <a:spAutoFit/>
          </a:bodyPr>
          <a:lstStyle/>
          <a:p>
            <a:r>
              <a:rPr lang="en-GB" sz="3600" b="1" dirty="0" smtClean="0"/>
              <a:t>Site plan</a:t>
            </a:r>
            <a:endParaRPr lang="en-GB" sz="3600" b="1" dirty="0"/>
          </a:p>
        </p:txBody>
      </p:sp>
      <p:grpSp>
        <p:nvGrpSpPr>
          <p:cNvPr id="9" name="Group 8"/>
          <p:cNvGrpSpPr/>
          <p:nvPr/>
        </p:nvGrpSpPr>
        <p:grpSpPr>
          <a:xfrm>
            <a:off x="3135086" y="940887"/>
            <a:ext cx="6284685" cy="5793742"/>
            <a:chOff x="2612571" y="555171"/>
            <a:chExt cx="7219116" cy="6302829"/>
          </a:xfrm>
        </p:grpSpPr>
        <p:grpSp>
          <p:nvGrpSpPr>
            <p:cNvPr id="5" name="Group 4"/>
            <p:cNvGrpSpPr/>
            <p:nvPr/>
          </p:nvGrpSpPr>
          <p:grpSpPr>
            <a:xfrm rot="19441144">
              <a:off x="3530663" y="2017188"/>
              <a:ext cx="5024318" cy="3425367"/>
              <a:chOff x="4622801" y="-3286125"/>
              <a:chExt cx="3704770" cy="2486025"/>
            </a:xfrm>
          </p:grpSpPr>
          <p:sp>
            <p:nvSpPr>
              <p:cNvPr id="6" name="Snip Single Corner Rectangle 5"/>
              <p:cNvSpPr/>
              <p:nvPr/>
            </p:nvSpPr>
            <p:spPr>
              <a:xfrm>
                <a:off x="4622801" y="-2400300"/>
                <a:ext cx="2398486" cy="1600200"/>
              </a:xfrm>
              <a:prstGeom prst="snip1Rect">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Snip Single Corner Rectangle 6"/>
              <p:cNvSpPr/>
              <p:nvPr/>
            </p:nvSpPr>
            <p:spPr>
              <a:xfrm rot="10800000">
                <a:off x="6457043" y="-3286125"/>
                <a:ext cx="1870528" cy="1657350"/>
              </a:xfrm>
              <a:prstGeom prst="snip1Rect">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7266214" y="-1645104"/>
                <a:ext cx="1061357" cy="8286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10" name="Straight Connector 9"/>
            <p:cNvCxnSpPr/>
            <p:nvPr/>
          </p:nvCxnSpPr>
          <p:spPr>
            <a:xfrm flipH="1" flipV="1">
              <a:off x="6923315" y="555171"/>
              <a:ext cx="2908372" cy="3298372"/>
            </a:xfrm>
            <a:prstGeom prst="line">
              <a:avLst/>
            </a:prstGeom>
          </p:spPr>
          <p:style>
            <a:lnRef idx="1">
              <a:schemeClr val="dk1"/>
            </a:lnRef>
            <a:fillRef idx="0">
              <a:schemeClr val="dk1"/>
            </a:fillRef>
            <a:effectRef idx="0">
              <a:schemeClr val="dk1"/>
            </a:effectRef>
            <a:fontRef idx="minor">
              <a:schemeClr val="tx1"/>
            </a:fontRef>
          </p:style>
        </p:cxnSp>
        <p:cxnSp>
          <p:nvCxnSpPr>
            <p:cNvPr id="12" name="Straight Connector 11"/>
            <p:cNvCxnSpPr/>
            <p:nvPr/>
          </p:nvCxnSpPr>
          <p:spPr>
            <a:xfrm flipH="1">
              <a:off x="2628900" y="555171"/>
              <a:ext cx="4278086" cy="3429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612571" y="3984171"/>
              <a:ext cx="2269672" cy="2873829"/>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4882243" y="3853543"/>
              <a:ext cx="4949444" cy="3004457"/>
            </a:xfrm>
            <a:prstGeom prst="line">
              <a:avLst/>
            </a:prstGeom>
          </p:spPr>
          <p:style>
            <a:lnRef idx="1">
              <a:schemeClr val="accent1"/>
            </a:lnRef>
            <a:fillRef idx="0">
              <a:schemeClr val="accent1"/>
            </a:fillRef>
            <a:effectRef idx="0">
              <a:schemeClr val="accent1"/>
            </a:effectRef>
            <a:fontRef idx="minor">
              <a:schemeClr val="tx1"/>
            </a:fontRef>
          </p:style>
        </p:cxnSp>
        <p:sp>
          <p:nvSpPr>
            <p:cNvPr id="30" name="Chord 29"/>
            <p:cNvSpPr/>
            <p:nvPr/>
          </p:nvSpPr>
          <p:spPr>
            <a:xfrm rot="3065366">
              <a:off x="3828243" y="2928327"/>
              <a:ext cx="1200424" cy="1577597"/>
            </a:xfrm>
            <a:prstGeom prst="chord">
              <a:avLst>
                <a:gd name="adj1" fmla="val 2747990"/>
                <a:gd name="adj2" fmla="val 19341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Box 30"/>
            <p:cNvSpPr txBox="1"/>
            <p:nvPr/>
          </p:nvSpPr>
          <p:spPr>
            <a:xfrm rot="20073558">
              <a:off x="4050598" y="4095332"/>
              <a:ext cx="2441138" cy="768272"/>
            </a:xfrm>
            <a:prstGeom prst="rect">
              <a:avLst/>
            </a:prstGeom>
            <a:noFill/>
          </p:spPr>
          <p:txBody>
            <a:bodyPr wrap="square" rtlCol="0">
              <a:spAutoFit/>
            </a:bodyPr>
            <a:lstStyle/>
            <a:p>
              <a:r>
                <a:rPr lang="en-GB" sz="2000" dirty="0" smtClean="0"/>
                <a:t>Restauran</a:t>
              </a:r>
              <a:r>
                <a:rPr lang="en-GB" sz="2400" dirty="0" smtClean="0"/>
                <a:t>t</a:t>
              </a:r>
              <a:endParaRPr lang="en-GB" sz="2400" dirty="0"/>
            </a:p>
          </p:txBody>
        </p:sp>
        <p:sp>
          <p:nvSpPr>
            <p:cNvPr id="32" name="TextBox 31"/>
            <p:cNvSpPr txBox="1"/>
            <p:nvPr/>
          </p:nvSpPr>
          <p:spPr>
            <a:xfrm>
              <a:off x="5992748" y="2171699"/>
              <a:ext cx="1926609" cy="1382889"/>
            </a:xfrm>
            <a:prstGeom prst="rect">
              <a:avLst/>
            </a:prstGeom>
            <a:noFill/>
          </p:spPr>
          <p:txBody>
            <a:bodyPr wrap="square" rtlCol="0">
              <a:spAutoFit/>
            </a:bodyPr>
            <a:lstStyle/>
            <a:p>
              <a:r>
                <a:rPr lang="en-GB" sz="2400" dirty="0" smtClean="0"/>
                <a:t>Car park</a:t>
              </a:r>
              <a:endParaRPr lang="en-GB" sz="2400" dirty="0"/>
            </a:p>
          </p:txBody>
        </p:sp>
      </p:grpSp>
    </p:spTree>
    <p:extLst>
      <p:ext uri="{BB962C8B-B14F-4D97-AF65-F5344CB8AC3E}">
        <p14:creationId xmlns:p14="http://schemas.microsoft.com/office/powerpoint/2010/main" val="37254544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rotWithShape="1">
          <a:blip r:embed="rId2"/>
          <a:srcRect l="19988" t="12333" r="35935" b="41201"/>
          <a:stretch/>
        </p:blipFill>
        <p:spPr>
          <a:xfrm>
            <a:off x="89174" y="70425"/>
            <a:ext cx="5854260" cy="4937338"/>
          </a:xfrm>
          <a:prstGeom prst="rect">
            <a:avLst/>
          </a:prstGeom>
        </p:spPr>
      </p:pic>
      <p:pic>
        <p:nvPicPr>
          <p:cNvPr id="5" name="Picture 4"/>
          <p:cNvPicPr>
            <a:picLocks noChangeAspect="1"/>
          </p:cNvPicPr>
          <p:nvPr/>
        </p:nvPicPr>
        <p:blipFill rotWithShape="1">
          <a:blip r:embed="rId2"/>
          <a:srcRect l="19816" t="58389" r="36068" b="6306"/>
          <a:stretch/>
        </p:blipFill>
        <p:spPr>
          <a:xfrm>
            <a:off x="5878118" y="2787075"/>
            <a:ext cx="6248566" cy="4000498"/>
          </a:xfrm>
          <a:prstGeom prst="rect">
            <a:avLst/>
          </a:prstGeom>
        </p:spPr>
      </p:pic>
    </p:spTree>
    <p:extLst>
      <p:ext uri="{BB962C8B-B14F-4D97-AF65-F5344CB8AC3E}">
        <p14:creationId xmlns:p14="http://schemas.microsoft.com/office/powerpoint/2010/main" val="22247129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5400" dirty="0" smtClean="0"/>
              <a:t>Rendered Illustration</a:t>
            </a:r>
            <a:endParaRPr lang="en-GB" sz="5400" dirty="0"/>
          </a:p>
        </p:txBody>
      </p:sp>
      <p:sp>
        <p:nvSpPr>
          <p:cNvPr id="3" name="Content Placeholder 2"/>
          <p:cNvSpPr>
            <a:spLocks noGrp="1"/>
          </p:cNvSpPr>
          <p:nvPr>
            <p:ph idx="1"/>
          </p:nvPr>
        </p:nvSpPr>
        <p:spPr>
          <a:xfrm>
            <a:off x="1371600" y="2286000"/>
            <a:ext cx="3716791" cy="3581400"/>
          </a:xfrm>
        </p:spPr>
        <p:txBody>
          <a:bodyPr/>
          <a:lstStyle/>
          <a:p>
            <a:r>
              <a:rPr lang="en-GB" dirty="0" smtClean="0"/>
              <a:t>The outside look of the restaurant is modern with a twist from the environment </a:t>
            </a:r>
            <a:r>
              <a:rPr lang="en-GB" smtClean="0"/>
              <a:t>being clad </a:t>
            </a:r>
            <a:r>
              <a:rPr lang="en-GB" dirty="0" smtClean="0"/>
              <a:t>in timber.</a:t>
            </a:r>
            <a:endParaRPr lang="en-GB" dirty="0"/>
          </a:p>
        </p:txBody>
      </p:sp>
      <p:pic>
        <p:nvPicPr>
          <p:cNvPr id="5" name="Picture 4"/>
          <p:cNvPicPr>
            <a:picLocks noChangeAspect="1"/>
          </p:cNvPicPr>
          <p:nvPr/>
        </p:nvPicPr>
        <p:blipFill>
          <a:blip r:embed="rId2"/>
          <a:stretch>
            <a:fillRect/>
          </a:stretch>
        </p:blipFill>
        <p:spPr>
          <a:xfrm>
            <a:off x="5088391" y="1945395"/>
            <a:ext cx="6511018" cy="4262609"/>
          </a:xfrm>
          <a:prstGeom prst="rect">
            <a:avLst/>
          </a:prstGeom>
        </p:spPr>
      </p:pic>
    </p:spTree>
    <p:extLst>
      <p:ext uri="{BB962C8B-B14F-4D97-AF65-F5344CB8AC3E}">
        <p14:creationId xmlns:p14="http://schemas.microsoft.com/office/powerpoint/2010/main" val="16850823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2451640" y="293914"/>
            <a:ext cx="7998645" cy="6204857"/>
            <a:chOff x="4182469" y="796848"/>
            <a:chExt cx="6945451" cy="5636609"/>
          </a:xfrm>
        </p:grpSpPr>
        <p:sp>
          <p:nvSpPr>
            <p:cNvPr id="5" name="Snip Single Corner Rectangle 4"/>
            <p:cNvSpPr/>
            <p:nvPr/>
          </p:nvSpPr>
          <p:spPr>
            <a:xfrm>
              <a:off x="4182469" y="2351313"/>
              <a:ext cx="6431101" cy="4082143"/>
            </a:xfrm>
            <a:prstGeom prst="snip1Rect">
              <a:avLst>
                <a:gd name="adj" fmla="val 5000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9258300" y="5157803"/>
              <a:ext cx="1355270" cy="127565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9462405" y="5536559"/>
              <a:ext cx="1665515" cy="646331"/>
            </a:xfrm>
            <a:prstGeom prst="rect">
              <a:avLst/>
            </a:prstGeom>
            <a:noFill/>
          </p:spPr>
          <p:txBody>
            <a:bodyPr wrap="square" rtlCol="0">
              <a:spAutoFit/>
            </a:bodyPr>
            <a:lstStyle/>
            <a:p>
              <a:r>
                <a:rPr lang="en-GB" dirty="0" smtClean="0"/>
                <a:t>Main </a:t>
              </a:r>
            </a:p>
            <a:p>
              <a:r>
                <a:rPr lang="en-GB" dirty="0" smtClean="0"/>
                <a:t>entrance</a:t>
              </a:r>
              <a:endParaRPr lang="en-GB" dirty="0"/>
            </a:p>
          </p:txBody>
        </p:sp>
        <p:sp>
          <p:nvSpPr>
            <p:cNvPr id="10" name="Chord 9"/>
            <p:cNvSpPr/>
            <p:nvPr/>
          </p:nvSpPr>
          <p:spPr>
            <a:xfrm rot="5226732">
              <a:off x="5667388" y="314958"/>
              <a:ext cx="1676292" cy="2640071"/>
            </a:xfrm>
            <a:prstGeom prst="chord">
              <a:avLst>
                <a:gd name="adj1" fmla="val 2747990"/>
                <a:gd name="adj2" fmla="val 19341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5852391" y="2257681"/>
              <a:ext cx="1248817" cy="283969"/>
            </a:xfrm>
            <a:prstGeom prst="rect">
              <a:avLst/>
            </a:prstGeom>
            <a:solidFill>
              <a:srgbClr val="EFED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3" name="TextBox 12"/>
          <p:cNvSpPr txBox="1"/>
          <p:nvPr/>
        </p:nvSpPr>
        <p:spPr>
          <a:xfrm>
            <a:off x="8409214" y="506186"/>
            <a:ext cx="3510643" cy="3385542"/>
          </a:xfrm>
          <a:prstGeom prst="rect">
            <a:avLst/>
          </a:prstGeom>
          <a:noFill/>
        </p:spPr>
        <p:txBody>
          <a:bodyPr wrap="square" rtlCol="0">
            <a:spAutoFit/>
          </a:bodyPr>
          <a:lstStyle/>
          <a:p>
            <a:pPr algn="r"/>
            <a:r>
              <a:rPr lang="en-GB" sz="2800" dirty="0" smtClean="0"/>
              <a:t>Outline of the floor plan for the restaurant.</a:t>
            </a:r>
          </a:p>
          <a:p>
            <a:pPr algn="r"/>
            <a:r>
              <a:rPr lang="en-GB" sz="2800" dirty="0" smtClean="0"/>
              <a:t>Think about windows, doors, kitchen, bar, any raised parts? Toilets </a:t>
            </a:r>
            <a:r>
              <a:rPr lang="en-GB" sz="2800" dirty="0" err="1" smtClean="0"/>
              <a:t>etc</a:t>
            </a:r>
            <a:r>
              <a:rPr lang="en-GB" sz="2800" dirty="0" smtClean="0"/>
              <a:t>…</a:t>
            </a:r>
            <a:endParaRPr lang="en-GB" sz="2800" dirty="0"/>
          </a:p>
          <a:p>
            <a:endParaRPr lang="en-GB" dirty="0"/>
          </a:p>
        </p:txBody>
      </p:sp>
      <p:sp>
        <p:nvSpPr>
          <p:cNvPr id="14" name="TextBox 13"/>
          <p:cNvSpPr txBox="1"/>
          <p:nvPr/>
        </p:nvSpPr>
        <p:spPr>
          <a:xfrm>
            <a:off x="10025743" y="5196477"/>
            <a:ext cx="2166257" cy="1200329"/>
          </a:xfrm>
          <a:prstGeom prst="rect">
            <a:avLst/>
          </a:prstGeom>
          <a:noFill/>
        </p:spPr>
        <p:txBody>
          <a:bodyPr wrap="square" rtlCol="0">
            <a:spAutoFit/>
          </a:bodyPr>
          <a:lstStyle/>
          <a:p>
            <a:r>
              <a:rPr lang="en-GB" sz="2400" dirty="0" smtClean="0"/>
              <a:t>Is this a revolving door?  Sliding doors?</a:t>
            </a:r>
            <a:endParaRPr lang="en-GB" sz="2400" dirty="0"/>
          </a:p>
        </p:txBody>
      </p:sp>
      <p:sp>
        <p:nvSpPr>
          <p:cNvPr id="2" name="TextBox 1"/>
          <p:cNvSpPr txBox="1"/>
          <p:nvPr/>
        </p:nvSpPr>
        <p:spPr>
          <a:xfrm>
            <a:off x="850900" y="218496"/>
            <a:ext cx="2590800" cy="923330"/>
          </a:xfrm>
          <a:prstGeom prst="rect">
            <a:avLst/>
          </a:prstGeom>
          <a:noFill/>
        </p:spPr>
        <p:txBody>
          <a:bodyPr wrap="square" rtlCol="0">
            <a:spAutoFit/>
          </a:bodyPr>
          <a:lstStyle/>
          <a:p>
            <a:r>
              <a:rPr lang="en-GB" dirty="0" smtClean="0"/>
              <a:t>The floor plan shape given to you on the worksheet.</a:t>
            </a:r>
            <a:endParaRPr lang="en-GB" dirty="0"/>
          </a:p>
        </p:txBody>
      </p:sp>
      <p:sp>
        <p:nvSpPr>
          <p:cNvPr id="3" name="TextBox 2"/>
          <p:cNvSpPr txBox="1"/>
          <p:nvPr/>
        </p:nvSpPr>
        <p:spPr>
          <a:xfrm>
            <a:off x="2959100" y="3867282"/>
            <a:ext cx="1892300" cy="1938992"/>
          </a:xfrm>
          <a:prstGeom prst="rect">
            <a:avLst/>
          </a:prstGeom>
          <a:noFill/>
        </p:spPr>
        <p:txBody>
          <a:bodyPr wrap="square" rtlCol="0">
            <a:spAutoFit/>
          </a:bodyPr>
          <a:lstStyle/>
          <a:p>
            <a:r>
              <a:rPr lang="en-GB" sz="2000" b="1" dirty="0" smtClean="0"/>
              <a:t>You may need to create your own signs and symbols for some of your creations</a:t>
            </a:r>
            <a:endParaRPr lang="en-GB" sz="2000" b="1" dirty="0"/>
          </a:p>
        </p:txBody>
      </p:sp>
    </p:spTree>
    <p:extLst>
      <p:ext uri="{BB962C8B-B14F-4D97-AF65-F5344CB8AC3E}">
        <p14:creationId xmlns:p14="http://schemas.microsoft.com/office/powerpoint/2010/main" val="19932172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Autofit/>
          </a:bodyPr>
          <a:lstStyle/>
          <a:p>
            <a:r>
              <a:rPr lang="en-GB" sz="11500" dirty="0" smtClean="0"/>
              <a:t>GOOD LUCK!!</a:t>
            </a:r>
            <a:endParaRPr lang="en-GB" sz="11500" dirty="0"/>
          </a:p>
        </p:txBody>
      </p:sp>
      <p:pic>
        <p:nvPicPr>
          <p:cNvPr id="4" name="Picture 3"/>
          <p:cNvPicPr>
            <a:picLocks noChangeAspect="1"/>
          </p:cNvPicPr>
          <p:nvPr/>
        </p:nvPicPr>
        <p:blipFill>
          <a:blip r:embed="rId2"/>
          <a:stretch>
            <a:fillRect/>
          </a:stretch>
        </p:blipFill>
        <p:spPr>
          <a:xfrm>
            <a:off x="761232" y="4412602"/>
            <a:ext cx="3843357" cy="2098675"/>
          </a:xfrm>
          <a:prstGeom prst="rect">
            <a:avLst/>
          </a:prstGeom>
        </p:spPr>
      </p:pic>
      <p:pic>
        <p:nvPicPr>
          <p:cNvPr id="5" name="Picture 4"/>
          <p:cNvPicPr>
            <a:picLocks noChangeAspect="1"/>
          </p:cNvPicPr>
          <p:nvPr/>
        </p:nvPicPr>
        <p:blipFill>
          <a:blip r:embed="rId3"/>
          <a:stretch>
            <a:fillRect/>
          </a:stretch>
        </p:blipFill>
        <p:spPr>
          <a:xfrm>
            <a:off x="8897956" y="4273878"/>
            <a:ext cx="2870199" cy="2237399"/>
          </a:xfrm>
          <a:prstGeom prst="rect">
            <a:avLst/>
          </a:prstGeom>
        </p:spPr>
      </p:pic>
      <p:pic>
        <p:nvPicPr>
          <p:cNvPr id="6" name="Picture 5"/>
          <p:cNvPicPr>
            <a:picLocks noChangeAspect="1"/>
          </p:cNvPicPr>
          <p:nvPr/>
        </p:nvPicPr>
        <p:blipFill>
          <a:blip r:embed="rId4"/>
          <a:stretch>
            <a:fillRect/>
          </a:stretch>
        </p:blipFill>
        <p:spPr>
          <a:xfrm>
            <a:off x="8131688" y="209551"/>
            <a:ext cx="3353893" cy="2019299"/>
          </a:xfrm>
          <a:prstGeom prst="rect">
            <a:avLst/>
          </a:prstGeom>
        </p:spPr>
      </p:pic>
      <p:pic>
        <p:nvPicPr>
          <p:cNvPr id="7" name="Picture 6"/>
          <p:cNvPicPr>
            <a:picLocks noChangeAspect="1"/>
          </p:cNvPicPr>
          <p:nvPr/>
        </p:nvPicPr>
        <p:blipFill>
          <a:blip r:embed="rId5"/>
          <a:stretch>
            <a:fillRect/>
          </a:stretch>
        </p:blipFill>
        <p:spPr>
          <a:xfrm>
            <a:off x="4992322" y="4076700"/>
            <a:ext cx="3517901" cy="2682913"/>
          </a:xfrm>
          <a:prstGeom prst="rect">
            <a:avLst/>
          </a:prstGeom>
        </p:spPr>
      </p:pic>
      <p:pic>
        <p:nvPicPr>
          <p:cNvPr id="8" name="Picture 7"/>
          <p:cNvPicPr>
            <a:picLocks noChangeAspect="1"/>
          </p:cNvPicPr>
          <p:nvPr/>
        </p:nvPicPr>
        <p:blipFill>
          <a:blip r:embed="rId6"/>
          <a:stretch>
            <a:fillRect/>
          </a:stretch>
        </p:blipFill>
        <p:spPr>
          <a:xfrm>
            <a:off x="4757756" y="257175"/>
            <a:ext cx="2257425" cy="2028825"/>
          </a:xfrm>
          <a:prstGeom prst="rect">
            <a:avLst/>
          </a:prstGeom>
        </p:spPr>
      </p:pic>
      <p:pic>
        <p:nvPicPr>
          <p:cNvPr id="9" name="Picture 8"/>
          <p:cNvPicPr>
            <a:picLocks noChangeAspect="1"/>
          </p:cNvPicPr>
          <p:nvPr/>
        </p:nvPicPr>
        <p:blipFill>
          <a:blip r:embed="rId7"/>
          <a:stretch>
            <a:fillRect/>
          </a:stretch>
        </p:blipFill>
        <p:spPr>
          <a:xfrm rot="5400000">
            <a:off x="1560944" y="-153905"/>
            <a:ext cx="2049649" cy="2910938"/>
          </a:xfrm>
          <a:prstGeom prst="rect">
            <a:avLst/>
          </a:prstGeom>
        </p:spPr>
      </p:pic>
    </p:spTree>
    <p:extLst>
      <p:ext uri="{BB962C8B-B14F-4D97-AF65-F5344CB8AC3E}">
        <p14:creationId xmlns:p14="http://schemas.microsoft.com/office/powerpoint/2010/main" val="37714124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965200"/>
          </a:xfrm>
        </p:spPr>
        <p:txBody>
          <a:bodyPr/>
          <a:lstStyle/>
          <a:p>
            <a:r>
              <a:rPr lang="en-GB" dirty="0" smtClean="0"/>
              <a:t>What this unit involves….</a:t>
            </a:r>
            <a:endParaRPr lang="en-GB" dirty="0"/>
          </a:p>
        </p:txBody>
      </p:sp>
      <p:sp>
        <p:nvSpPr>
          <p:cNvPr id="3" name="Content Placeholder 2"/>
          <p:cNvSpPr>
            <a:spLocks noGrp="1"/>
          </p:cNvSpPr>
          <p:nvPr>
            <p:ph idx="1"/>
          </p:nvPr>
        </p:nvSpPr>
        <p:spPr>
          <a:xfrm>
            <a:off x="1371600" y="1651000"/>
            <a:ext cx="9601200" cy="4216400"/>
          </a:xfrm>
        </p:spPr>
        <p:txBody>
          <a:bodyPr/>
          <a:lstStyle/>
          <a:p>
            <a:r>
              <a:rPr lang="en-GB" dirty="0" smtClean="0"/>
              <a:t>You will learn about different types of architectural drawings that get used when constructing a new build.</a:t>
            </a:r>
          </a:p>
          <a:p>
            <a:r>
              <a:rPr lang="en-GB" dirty="0" smtClean="0"/>
              <a:t>You will learn about the signs and symbols that get used throughout the world</a:t>
            </a:r>
          </a:p>
          <a:p>
            <a:r>
              <a:rPr lang="en-GB" dirty="0" smtClean="0"/>
              <a:t>You will learn about scale</a:t>
            </a:r>
          </a:p>
          <a:p>
            <a:r>
              <a:rPr lang="en-GB" dirty="0" smtClean="0"/>
              <a:t>You will create your own design to a brief and create a floor plan.</a:t>
            </a:r>
            <a:endParaRPr lang="en-GB" dirty="0"/>
          </a:p>
        </p:txBody>
      </p:sp>
    </p:spTree>
    <p:extLst>
      <p:ext uri="{BB962C8B-B14F-4D97-AF65-F5344CB8AC3E}">
        <p14:creationId xmlns:p14="http://schemas.microsoft.com/office/powerpoint/2010/main" val="19915240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Drawing Scales</a:t>
            </a:r>
            <a:endParaRPr lang="en-GB" dirty="0"/>
          </a:p>
        </p:txBody>
      </p:sp>
      <p:sp>
        <p:nvSpPr>
          <p:cNvPr id="4" name="Rectangle 3"/>
          <p:cNvSpPr/>
          <p:nvPr/>
        </p:nvSpPr>
        <p:spPr>
          <a:xfrm>
            <a:off x="1371600" y="1476792"/>
            <a:ext cx="7429500" cy="4247317"/>
          </a:xfrm>
          <a:prstGeom prst="rect">
            <a:avLst/>
          </a:prstGeom>
        </p:spPr>
        <p:txBody>
          <a:bodyPr wrap="square">
            <a:spAutoFit/>
          </a:bodyPr>
          <a:lstStyle/>
          <a:p>
            <a:r>
              <a:rPr lang="en-GB" b="1" i="0" u="none" strike="noStrike" baseline="0" dirty="0" smtClean="0">
                <a:solidFill>
                  <a:srgbClr val="000000"/>
                </a:solidFill>
                <a:latin typeface="Calibri" panose="020F0502020204030204" pitchFamily="34" charset="0"/>
              </a:rPr>
              <a:t>Drawing Scales </a:t>
            </a:r>
            <a:endParaRPr lang="en-GB" b="0" i="0" u="none" strike="noStrike" baseline="0" dirty="0" smtClean="0">
              <a:solidFill>
                <a:srgbClr val="000000"/>
              </a:solidFill>
              <a:latin typeface="Calibri" panose="020F0502020204030204" pitchFamily="34" charset="0"/>
            </a:endParaRPr>
          </a:p>
          <a:p>
            <a:r>
              <a:rPr lang="en-GB" b="0" i="0" u="none" strike="noStrike" baseline="0" dirty="0" smtClean="0">
                <a:solidFill>
                  <a:srgbClr val="000000"/>
                </a:solidFill>
                <a:latin typeface="Calibri" panose="020F0502020204030204" pitchFamily="34" charset="0"/>
              </a:rPr>
              <a:t>Every technical drawing needs to be drawn in an accurate proportion, also known as </a:t>
            </a:r>
            <a:r>
              <a:rPr lang="en-GB" b="1" i="0" u="none" strike="noStrike" baseline="0" dirty="0" smtClean="0">
                <a:solidFill>
                  <a:srgbClr val="000000"/>
                </a:solidFill>
                <a:latin typeface="Calibri" panose="020F0502020204030204" pitchFamily="34" charset="0"/>
              </a:rPr>
              <a:t>scale</a:t>
            </a:r>
            <a:r>
              <a:rPr lang="en-GB" b="0" i="0" u="none" strike="noStrike" baseline="0" dirty="0" smtClean="0">
                <a:solidFill>
                  <a:srgbClr val="000000"/>
                </a:solidFill>
                <a:latin typeface="Calibri" panose="020F0502020204030204" pitchFamily="34" charset="0"/>
              </a:rPr>
              <a:t>, which is given in ratio format. It is crucial that you aware of the following scales within the Graphics course. </a:t>
            </a:r>
          </a:p>
          <a:p>
            <a:r>
              <a:rPr lang="en-GB" b="1" i="1" u="none" strike="noStrike" baseline="0" dirty="0" smtClean="0">
                <a:solidFill>
                  <a:srgbClr val="000000"/>
                </a:solidFill>
                <a:latin typeface="Calibri" panose="020F0502020204030204" pitchFamily="34" charset="0"/>
              </a:rPr>
              <a:t>Full Size </a:t>
            </a:r>
            <a:r>
              <a:rPr lang="en-GB" b="0" i="0" u="none" strike="noStrike" baseline="0" dirty="0" smtClean="0">
                <a:solidFill>
                  <a:srgbClr val="000000"/>
                </a:solidFill>
                <a:latin typeface="Calibri" panose="020F0502020204030204" pitchFamily="34" charset="0"/>
              </a:rPr>
              <a:t>- 1:1 </a:t>
            </a:r>
          </a:p>
          <a:p>
            <a:r>
              <a:rPr lang="en-GB" b="1" i="1" u="none" strike="noStrike" baseline="0" dirty="0" smtClean="0">
                <a:solidFill>
                  <a:srgbClr val="000000"/>
                </a:solidFill>
                <a:latin typeface="Calibri" panose="020F0502020204030204" pitchFamily="34" charset="0"/>
              </a:rPr>
              <a:t>Reduction Scales </a:t>
            </a:r>
            <a:r>
              <a:rPr lang="en-GB" sz="1400" b="0" i="0" u="none" strike="noStrike" baseline="0" dirty="0" smtClean="0">
                <a:solidFill>
                  <a:srgbClr val="000000"/>
                </a:solidFill>
                <a:latin typeface="Calibri" panose="020F0502020204030204" pitchFamily="34" charset="0"/>
              </a:rPr>
              <a:t>- </a:t>
            </a:r>
            <a:r>
              <a:rPr lang="en-GB" b="0" i="0" u="none" strike="noStrike" baseline="0" dirty="0" smtClean="0">
                <a:solidFill>
                  <a:srgbClr val="000000"/>
                </a:solidFill>
                <a:latin typeface="Calibri" panose="020F0502020204030204" pitchFamily="34" charset="0"/>
              </a:rPr>
              <a:t>1:2, 1:5, 1:10, 1:20, 1:50, 1:100, 1:200, 1:500 &amp; 1:1000 </a:t>
            </a:r>
          </a:p>
          <a:p>
            <a:r>
              <a:rPr lang="fr-FR" b="1" i="1" u="none" strike="noStrike" baseline="0" dirty="0" smtClean="0">
                <a:solidFill>
                  <a:srgbClr val="000000"/>
                </a:solidFill>
                <a:latin typeface="Calibri" panose="020F0502020204030204" pitchFamily="34" charset="0"/>
              </a:rPr>
              <a:t>Enlargement Scales </a:t>
            </a:r>
            <a:r>
              <a:rPr lang="fr-FR" b="0" i="0" u="none" strike="noStrike" baseline="0" dirty="0" smtClean="0">
                <a:solidFill>
                  <a:srgbClr val="000000"/>
                </a:solidFill>
                <a:latin typeface="Calibri" panose="020F0502020204030204" pitchFamily="34" charset="0"/>
              </a:rPr>
              <a:t>- 2:1, 5:1, 10:1, 20:1 &amp; 50:1 </a:t>
            </a:r>
          </a:p>
          <a:p>
            <a:endParaRPr lang="en-GB" b="1" i="0" u="none" strike="noStrike" baseline="0" dirty="0" smtClean="0">
              <a:solidFill>
                <a:srgbClr val="000000"/>
              </a:solidFill>
              <a:latin typeface="Calibri" panose="020F0502020204030204" pitchFamily="34" charset="0"/>
            </a:endParaRPr>
          </a:p>
          <a:p>
            <a:endParaRPr lang="en-GB" b="1" dirty="0">
              <a:solidFill>
                <a:srgbClr val="000000"/>
              </a:solidFill>
              <a:latin typeface="Calibri" panose="020F0502020204030204" pitchFamily="34" charset="0"/>
            </a:endParaRPr>
          </a:p>
          <a:p>
            <a:endParaRPr lang="en-GB" b="1" i="0" u="none" strike="noStrike" baseline="0" dirty="0" smtClean="0">
              <a:solidFill>
                <a:srgbClr val="000000"/>
              </a:solidFill>
              <a:latin typeface="Calibri" panose="020F0502020204030204" pitchFamily="34" charset="0"/>
            </a:endParaRPr>
          </a:p>
          <a:p>
            <a:endParaRPr lang="en-GB" b="1" dirty="0">
              <a:solidFill>
                <a:srgbClr val="000000"/>
              </a:solidFill>
              <a:latin typeface="Calibri" panose="020F0502020204030204" pitchFamily="34" charset="0"/>
            </a:endParaRPr>
          </a:p>
          <a:p>
            <a:endParaRPr lang="en-GB" b="1" i="0" u="none" strike="noStrike" baseline="0" dirty="0" smtClean="0">
              <a:solidFill>
                <a:srgbClr val="000000"/>
              </a:solidFill>
              <a:latin typeface="Calibri" panose="020F0502020204030204" pitchFamily="34" charset="0"/>
            </a:endParaRPr>
          </a:p>
          <a:p>
            <a:endParaRPr lang="en-GB" b="1" dirty="0">
              <a:solidFill>
                <a:srgbClr val="000000"/>
              </a:solidFill>
              <a:latin typeface="Calibri" panose="020F0502020204030204" pitchFamily="34" charset="0"/>
            </a:endParaRPr>
          </a:p>
          <a:p>
            <a:endParaRPr lang="en-GB" b="1" i="0" u="none" strike="noStrike" baseline="0" dirty="0" smtClean="0">
              <a:solidFill>
                <a:srgbClr val="000000"/>
              </a:solidFill>
              <a:latin typeface="Calibri" panose="020F0502020204030204" pitchFamily="34" charset="0"/>
            </a:endParaRPr>
          </a:p>
          <a:p>
            <a:r>
              <a:rPr lang="en-GB" b="1" i="0" u="none" strike="noStrike" baseline="0" dirty="0" smtClean="0">
                <a:solidFill>
                  <a:srgbClr val="000000"/>
                </a:solidFill>
                <a:latin typeface="Calibri" panose="020F0502020204030204" pitchFamily="34" charset="0"/>
              </a:rPr>
              <a:t>Reduction (1:2)    Full Size (1:1)          Enlargement (2:1) </a:t>
            </a:r>
            <a:endParaRPr lang="en-GB" dirty="0"/>
          </a:p>
        </p:txBody>
      </p:sp>
      <p:sp>
        <p:nvSpPr>
          <p:cNvPr id="5" name="5-Point Star 4"/>
          <p:cNvSpPr/>
          <p:nvPr/>
        </p:nvSpPr>
        <p:spPr>
          <a:xfrm>
            <a:off x="2959100" y="4017496"/>
            <a:ext cx="1358900" cy="1114524"/>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5-Point Star 5"/>
          <p:cNvSpPr/>
          <p:nvPr/>
        </p:nvSpPr>
        <p:spPr>
          <a:xfrm>
            <a:off x="4692650" y="3736558"/>
            <a:ext cx="1955800" cy="1676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5-Point Star 6"/>
          <p:cNvSpPr/>
          <p:nvPr/>
        </p:nvSpPr>
        <p:spPr>
          <a:xfrm>
            <a:off x="1670050" y="4284196"/>
            <a:ext cx="749300" cy="581124"/>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334378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9500" y="304800"/>
            <a:ext cx="10439400" cy="1181100"/>
          </a:xfrm>
        </p:spPr>
        <p:txBody>
          <a:bodyPr>
            <a:normAutofit/>
          </a:bodyPr>
          <a:lstStyle/>
          <a:p>
            <a:r>
              <a:rPr lang="en-GB" dirty="0" smtClean="0"/>
              <a:t>Different types of architectural drawings…</a:t>
            </a:r>
            <a:endParaRPr lang="en-GB" dirty="0"/>
          </a:p>
        </p:txBody>
      </p:sp>
      <p:sp>
        <p:nvSpPr>
          <p:cNvPr id="3" name="Content Placeholder 2"/>
          <p:cNvSpPr>
            <a:spLocks noGrp="1"/>
          </p:cNvSpPr>
          <p:nvPr>
            <p:ph idx="1"/>
          </p:nvPr>
        </p:nvSpPr>
        <p:spPr>
          <a:xfrm>
            <a:off x="1079500" y="1320800"/>
            <a:ext cx="9994900" cy="5168900"/>
          </a:xfrm>
        </p:spPr>
        <p:txBody>
          <a:bodyPr>
            <a:normAutofit/>
          </a:bodyPr>
          <a:lstStyle/>
          <a:p>
            <a:r>
              <a:rPr lang="en-GB" dirty="0" smtClean="0"/>
              <a:t>Construction </a:t>
            </a:r>
            <a:r>
              <a:rPr lang="en-GB" dirty="0"/>
              <a:t>projects require several types of specialised drawings. These collection of drawings are known as a </a:t>
            </a:r>
            <a:r>
              <a:rPr lang="en-GB" b="1" dirty="0"/>
              <a:t>Project Set</a:t>
            </a:r>
            <a:r>
              <a:rPr lang="en-GB" dirty="0"/>
              <a:t>, it includes the following drawings:- </a:t>
            </a:r>
          </a:p>
          <a:p>
            <a:r>
              <a:rPr lang="en-GB" dirty="0"/>
              <a:t> Location Plans </a:t>
            </a:r>
          </a:p>
          <a:p>
            <a:r>
              <a:rPr lang="en-GB" dirty="0"/>
              <a:t> Site Plans </a:t>
            </a:r>
          </a:p>
          <a:p>
            <a:r>
              <a:rPr lang="en-GB" dirty="0"/>
              <a:t> Floor Plans </a:t>
            </a:r>
          </a:p>
          <a:p>
            <a:r>
              <a:rPr lang="en-GB" dirty="0"/>
              <a:t> Elevations </a:t>
            </a:r>
          </a:p>
          <a:p>
            <a:r>
              <a:rPr lang="en-GB" dirty="0"/>
              <a:t> Sectional Views </a:t>
            </a:r>
          </a:p>
          <a:p>
            <a:r>
              <a:rPr lang="en-GB" dirty="0"/>
              <a:t> Rendered Illustrations </a:t>
            </a:r>
          </a:p>
          <a:p>
            <a:endParaRPr lang="en-GB" dirty="0"/>
          </a:p>
          <a:p>
            <a:r>
              <a:rPr lang="en-GB" dirty="0"/>
              <a:t>Any building drawing created must be in accordance to British Standards BSI, this allows allow interested parties able to </a:t>
            </a:r>
            <a:r>
              <a:rPr lang="en-GB" b="1" dirty="0"/>
              <a:t>read and understand </a:t>
            </a:r>
            <a:r>
              <a:rPr lang="en-GB" dirty="0"/>
              <a:t>the drawing, whether it be an architect, contractor and planning department etc. </a:t>
            </a:r>
          </a:p>
        </p:txBody>
      </p:sp>
      <p:sp>
        <p:nvSpPr>
          <p:cNvPr id="4" name="5-Point Star 3"/>
          <p:cNvSpPr/>
          <p:nvPr/>
        </p:nvSpPr>
        <p:spPr>
          <a:xfrm>
            <a:off x="1397000" y="1943100"/>
            <a:ext cx="495300" cy="457200"/>
          </a:xfrm>
          <a:prstGeom prst="star5">
            <a:avLst>
              <a:gd name="adj" fmla="val 24875"/>
              <a:gd name="hf" fmla="val 105146"/>
              <a:gd name="vf" fmla="val 11055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5-Point Star 4"/>
          <p:cNvSpPr/>
          <p:nvPr/>
        </p:nvSpPr>
        <p:spPr>
          <a:xfrm>
            <a:off x="1397000" y="2400300"/>
            <a:ext cx="495300" cy="457200"/>
          </a:xfrm>
          <a:prstGeom prst="star5">
            <a:avLst>
              <a:gd name="adj" fmla="val 24875"/>
              <a:gd name="hf" fmla="val 105146"/>
              <a:gd name="vf" fmla="val 11055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5-Point Star 5"/>
          <p:cNvSpPr/>
          <p:nvPr/>
        </p:nvSpPr>
        <p:spPr>
          <a:xfrm>
            <a:off x="1397000" y="2844800"/>
            <a:ext cx="495300" cy="457200"/>
          </a:xfrm>
          <a:prstGeom prst="star5">
            <a:avLst>
              <a:gd name="adj" fmla="val 24875"/>
              <a:gd name="hf" fmla="val 105146"/>
              <a:gd name="vf" fmla="val 11055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5-Point Star 6"/>
          <p:cNvSpPr/>
          <p:nvPr/>
        </p:nvSpPr>
        <p:spPr>
          <a:xfrm>
            <a:off x="1397000" y="4140200"/>
            <a:ext cx="495300" cy="457200"/>
          </a:xfrm>
          <a:prstGeom prst="star5">
            <a:avLst>
              <a:gd name="adj" fmla="val 24875"/>
              <a:gd name="hf" fmla="val 105146"/>
              <a:gd name="vf" fmla="val 11055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782638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0450" y="165100"/>
            <a:ext cx="9601200" cy="863600"/>
          </a:xfrm>
        </p:spPr>
        <p:txBody>
          <a:bodyPr/>
          <a:lstStyle/>
          <a:p>
            <a:r>
              <a:rPr lang="en-GB" dirty="0" smtClean="0"/>
              <a:t>Location Plan</a:t>
            </a:r>
            <a:endParaRPr lang="en-GB" dirty="0"/>
          </a:p>
        </p:txBody>
      </p:sp>
      <p:sp>
        <p:nvSpPr>
          <p:cNvPr id="3" name="Content Placeholder 2"/>
          <p:cNvSpPr>
            <a:spLocks noGrp="1"/>
          </p:cNvSpPr>
          <p:nvPr>
            <p:ph idx="1"/>
          </p:nvPr>
        </p:nvSpPr>
        <p:spPr>
          <a:xfrm>
            <a:off x="939800" y="895350"/>
            <a:ext cx="10912950" cy="5657850"/>
          </a:xfrm>
        </p:spPr>
        <p:txBody>
          <a:bodyPr>
            <a:normAutofit/>
          </a:bodyPr>
          <a:lstStyle/>
          <a:p>
            <a:r>
              <a:rPr lang="en-GB" b="1" dirty="0" smtClean="0"/>
              <a:t>SCALE </a:t>
            </a:r>
            <a:r>
              <a:rPr lang="en-GB" b="1" dirty="0"/>
              <a:t>1:1250 </a:t>
            </a:r>
            <a:endParaRPr lang="en-GB" dirty="0"/>
          </a:p>
          <a:p>
            <a:r>
              <a:rPr lang="en-GB" dirty="0"/>
              <a:t>The location plan shows the geographical location of the construction site. An entirely new development for housing will require a location plan to show it’s location with regards to the surrounding area. </a:t>
            </a:r>
          </a:p>
          <a:p>
            <a:r>
              <a:rPr lang="en-GB" i="1" dirty="0"/>
              <a:t>Example of Location Plan </a:t>
            </a:r>
            <a:endParaRPr lang="en-GB" dirty="0"/>
          </a:p>
          <a:p>
            <a:r>
              <a:rPr lang="en-GB" b="1" i="1" dirty="0"/>
              <a:t>Key Details of Location Plan </a:t>
            </a:r>
            <a:endParaRPr lang="en-GB" dirty="0"/>
          </a:p>
          <a:p>
            <a:r>
              <a:rPr lang="en-GB" dirty="0"/>
              <a:t> Shows all neighbouring buildings and plot boundaries. </a:t>
            </a:r>
          </a:p>
          <a:p>
            <a:r>
              <a:rPr lang="en-GB" dirty="0"/>
              <a:t> Shows street names and house numbers. </a:t>
            </a:r>
          </a:p>
          <a:p>
            <a:r>
              <a:rPr lang="en-GB" dirty="0"/>
              <a:t> Shows roads, pavements, footpaths, parks and fields. </a:t>
            </a:r>
          </a:p>
          <a:p>
            <a:r>
              <a:rPr lang="en-GB" dirty="0"/>
              <a:t> Shows the position of North. </a:t>
            </a:r>
          </a:p>
          <a:p>
            <a:r>
              <a:rPr lang="en-GB" dirty="0"/>
              <a:t> Shows the scale of the drawing which is </a:t>
            </a:r>
            <a:r>
              <a:rPr lang="en-GB" b="1" dirty="0"/>
              <a:t>1:1250 </a:t>
            </a:r>
            <a:endParaRPr lang="en-GB" dirty="0"/>
          </a:p>
          <a:p>
            <a:endParaRPr lang="en-GB" dirty="0"/>
          </a:p>
        </p:txBody>
      </p:sp>
      <p:pic>
        <p:nvPicPr>
          <p:cNvPr id="4" name="Picture 3"/>
          <p:cNvPicPr>
            <a:picLocks noChangeAspect="1"/>
          </p:cNvPicPr>
          <p:nvPr/>
        </p:nvPicPr>
        <p:blipFill>
          <a:blip r:embed="rId2"/>
          <a:stretch>
            <a:fillRect/>
          </a:stretch>
        </p:blipFill>
        <p:spPr>
          <a:xfrm>
            <a:off x="7459034" y="2565400"/>
            <a:ext cx="4732966" cy="3827018"/>
          </a:xfrm>
          <a:prstGeom prst="rect">
            <a:avLst/>
          </a:prstGeom>
        </p:spPr>
      </p:pic>
    </p:spTree>
    <p:extLst>
      <p:ext uri="{BB962C8B-B14F-4D97-AF65-F5344CB8AC3E}">
        <p14:creationId xmlns:p14="http://schemas.microsoft.com/office/powerpoint/2010/main" val="34494383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901700"/>
          </a:xfrm>
        </p:spPr>
        <p:txBody>
          <a:bodyPr/>
          <a:lstStyle/>
          <a:p>
            <a:r>
              <a:rPr lang="en-GB" dirty="0" smtClean="0"/>
              <a:t>Site plan</a:t>
            </a:r>
            <a:endParaRPr lang="en-GB" dirty="0"/>
          </a:p>
        </p:txBody>
      </p:sp>
      <p:sp>
        <p:nvSpPr>
          <p:cNvPr id="3" name="Content Placeholder 2"/>
          <p:cNvSpPr>
            <a:spLocks noGrp="1"/>
          </p:cNvSpPr>
          <p:nvPr>
            <p:ph idx="1"/>
          </p:nvPr>
        </p:nvSpPr>
        <p:spPr>
          <a:xfrm>
            <a:off x="1117600" y="1409700"/>
            <a:ext cx="9855200" cy="5041900"/>
          </a:xfrm>
        </p:spPr>
        <p:txBody>
          <a:bodyPr>
            <a:normAutofit fontScale="70000" lnSpcReduction="20000"/>
          </a:bodyPr>
          <a:lstStyle/>
          <a:p>
            <a:r>
              <a:rPr lang="en-GB" b="1" dirty="0" smtClean="0"/>
              <a:t>SCALE </a:t>
            </a:r>
            <a:r>
              <a:rPr lang="en-GB" b="1" dirty="0"/>
              <a:t>1:200 </a:t>
            </a:r>
            <a:endParaRPr lang="en-GB" dirty="0"/>
          </a:p>
          <a:p>
            <a:r>
              <a:rPr lang="en-GB" dirty="0"/>
              <a:t>Site plans show a larger view of the plot highlighted in the location plan. The builder needs to show exactly where on the plot the building is to be constructed. The site plan allows the builder to mark out the site before digging trenches for foundations and drains. </a:t>
            </a:r>
          </a:p>
          <a:p>
            <a:r>
              <a:rPr lang="en-GB" b="1" i="1" dirty="0"/>
              <a:t>Key Details of Site Plan </a:t>
            </a:r>
            <a:endParaRPr lang="en-GB" dirty="0"/>
          </a:p>
          <a:p>
            <a:r>
              <a:rPr lang="en-GB" dirty="0"/>
              <a:t> Boundaries of the plot. </a:t>
            </a:r>
          </a:p>
          <a:p>
            <a:r>
              <a:rPr lang="en-GB" dirty="0"/>
              <a:t> The position of the building within the plot. </a:t>
            </a:r>
          </a:p>
          <a:p>
            <a:r>
              <a:rPr lang="en-GB" dirty="0"/>
              <a:t> Access paths. </a:t>
            </a:r>
          </a:p>
          <a:p>
            <a:r>
              <a:rPr lang="en-GB" dirty="0"/>
              <a:t> Drainage information for the removal of </a:t>
            </a:r>
          </a:p>
          <a:p>
            <a:r>
              <a:rPr lang="en-GB" dirty="0"/>
              <a:t>waste: pipe runs, manholes and main </a:t>
            </a:r>
          </a:p>
          <a:p>
            <a:r>
              <a:rPr lang="en-GB" dirty="0"/>
              <a:t>sewer location. </a:t>
            </a:r>
          </a:p>
          <a:p>
            <a:r>
              <a:rPr lang="en-GB" dirty="0"/>
              <a:t> Contour lines to indicate the direction and </a:t>
            </a:r>
          </a:p>
          <a:p>
            <a:r>
              <a:rPr lang="en-GB" dirty="0"/>
              <a:t>gradient of any sloping ground. </a:t>
            </a:r>
          </a:p>
          <a:p>
            <a:r>
              <a:rPr lang="en-GB" dirty="0"/>
              <a:t> Existing trees and positions of any new </a:t>
            </a:r>
          </a:p>
          <a:p>
            <a:r>
              <a:rPr lang="en-GB" dirty="0"/>
              <a:t>trees that are required. </a:t>
            </a:r>
          </a:p>
          <a:p>
            <a:r>
              <a:rPr lang="en-GB" dirty="0"/>
              <a:t> A North direction arrow. </a:t>
            </a:r>
          </a:p>
          <a:p>
            <a:r>
              <a:rPr lang="en-GB" dirty="0"/>
              <a:t> The scale of the drawing which is </a:t>
            </a:r>
            <a:r>
              <a:rPr lang="en-GB" b="1" dirty="0"/>
              <a:t>1:200 </a:t>
            </a:r>
            <a:endParaRPr lang="en-GB" dirty="0"/>
          </a:p>
          <a:p>
            <a:endParaRPr lang="en-GB" dirty="0"/>
          </a:p>
        </p:txBody>
      </p:sp>
      <p:pic>
        <p:nvPicPr>
          <p:cNvPr id="4" name="Picture 3"/>
          <p:cNvPicPr>
            <a:picLocks noChangeAspect="1"/>
          </p:cNvPicPr>
          <p:nvPr/>
        </p:nvPicPr>
        <p:blipFill>
          <a:blip r:embed="rId2"/>
          <a:stretch>
            <a:fillRect/>
          </a:stretch>
        </p:blipFill>
        <p:spPr>
          <a:xfrm>
            <a:off x="6172200" y="2217640"/>
            <a:ext cx="5135850" cy="4403919"/>
          </a:xfrm>
          <a:prstGeom prst="rect">
            <a:avLst/>
          </a:prstGeom>
        </p:spPr>
      </p:pic>
    </p:spTree>
    <p:extLst>
      <p:ext uri="{BB962C8B-B14F-4D97-AF65-F5344CB8AC3E}">
        <p14:creationId xmlns:p14="http://schemas.microsoft.com/office/powerpoint/2010/main" val="31517931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7900" y="190500"/>
            <a:ext cx="9601200" cy="889000"/>
          </a:xfrm>
        </p:spPr>
        <p:txBody>
          <a:bodyPr/>
          <a:lstStyle/>
          <a:p>
            <a:r>
              <a:rPr lang="en-GB" dirty="0" smtClean="0"/>
              <a:t>Floor Plan</a:t>
            </a:r>
            <a:endParaRPr lang="en-GB" dirty="0"/>
          </a:p>
        </p:txBody>
      </p:sp>
      <p:sp>
        <p:nvSpPr>
          <p:cNvPr id="3" name="Content Placeholder 2"/>
          <p:cNvSpPr>
            <a:spLocks noGrp="1"/>
          </p:cNvSpPr>
          <p:nvPr>
            <p:ph idx="1"/>
          </p:nvPr>
        </p:nvSpPr>
        <p:spPr>
          <a:xfrm>
            <a:off x="977900" y="1079500"/>
            <a:ext cx="10896600" cy="5778500"/>
          </a:xfrm>
        </p:spPr>
        <p:txBody>
          <a:bodyPr>
            <a:normAutofit fontScale="77500" lnSpcReduction="20000"/>
          </a:bodyPr>
          <a:lstStyle/>
          <a:p>
            <a:r>
              <a:rPr lang="en-GB" b="1" dirty="0" smtClean="0"/>
              <a:t>SCALE </a:t>
            </a:r>
            <a:r>
              <a:rPr lang="en-GB" b="1" dirty="0"/>
              <a:t>1:50 </a:t>
            </a:r>
            <a:endParaRPr lang="en-GB" dirty="0"/>
          </a:p>
          <a:p>
            <a:r>
              <a:rPr lang="en-GB" dirty="0"/>
              <a:t>The floor plan is an internal view of the house from above. It gives information to all trades and customer to show position of windows, doors, room dimensions etc. For instance Floor plans often form the part of the promotional pack that customers get when they view a new house. </a:t>
            </a:r>
          </a:p>
          <a:p>
            <a:r>
              <a:rPr lang="en-GB" b="1" i="1" dirty="0"/>
              <a:t>Key Details of Floor Plan </a:t>
            </a:r>
            <a:endParaRPr lang="en-GB" dirty="0"/>
          </a:p>
          <a:p>
            <a:r>
              <a:rPr lang="en-GB" dirty="0"/>
              <a:t> The layout &amp; dimensions of rooms </a:t>
            </a:r>
          </a:p>
          <a:p>
            <a:r>
              <a:rPr lang="en-GB" dirty="0"/>
              <a:t>inside the building. </a:t>
            </a:r>
          </a:p>
          <a:p>
            <a:r>
              <a:rPr lang="en-GB" dirty="0"/>
              <a:t> Position &amp; dimensions of doors and </a:t>
            </a:r>
          </a:p>
          <a:p>
            <a:r>
              <a:rPr lang="en-GB" dirty="0"/>
              <a:t>windows. </a:t>
            </a:r>
          </a:p>
          <a:p>
            <a:r>
              <a:rPr lang="en-GB" dirty="0"/>
              <a:t> Layout of kitchen and bathroom </a:t>
            </a:r>
          </a:p>
          <a:p>
            <a:r>
              <a:rPr lang="en-GB" dirty="0"/>
              <a:t>fixtures and fittings. </a:t>
            </a:r>
          </a:p>
          <a:p>
            <a:r>
              <a:rPr lang="en-GB" dirty="0"/>
              <a:t> Lights, light switches, electrical </a:t>
            </a:r>
          </a:p>
          <a:p>
            <a:r>
              <a:rPr lang="en-GB" dirty="0"/>
              <a:t>sockets, electric cables and fuse </a:t>
            </a:r>
          </a:p>
          <a:p>
            <a:r>
              <a:rPr lang="en-GB" dirty="0"/>
              <a:t>boxes. </a:t>
            </a:r>
          </a:p>
          <a:p>
            <a:r>
              <a:rPr lang="en-GB" dirty="0"/>
              <a:t> The layout of water pipes (internal </a:t>
            </a:r>
          </a:p>
          <a:p>
            <a:r>
              <a:rPr lang="en-GB" dirty="0"/>
              <a:t>plumbing) </a:t>
            </a:r>
          </a:p>
          <a:p>
            <a:r>
              <a:rPr lang="en-GB" dirty="0"/>
              <a:t> The scale of the drawing which is </a:t>
            </a:r>
          </a:p>
          <a:p>
            <a:r>
              <a:rPr lang="en-GB" b="1" dirty="0"/>
              <a:t>1:50</a:t>
            </a:r>
            <a:r>
              <a:rPr lang="en-GB" dirty="0"/>
              <a:t>. </a:t>
            </a:r>
          </a:p>
          <a:p>
            <a:endParaRPr lang="en-GB" dirty="0"/>
          </a:p>
        </p:txBody>
      </p:sp>
      <p:pic>
        <p:nvPicPr>
          <p:cNvPr id="4" name="Picture 3"/>
          <p:cNvPicPr>
            <a:picLocks noChangeAspect="1"/>
          </p:cNvPicPr>
          <p:nvPr/>
        </p:nvPicPr>
        <p:blipFill>
          <a:blip r:embed="rId2"/>
          <a:stretch>
            <a:fillRect/>
          </a:stretch>
        </p:blipFill>
        <p:spPr>
          <a:xfrm>
            <a:off x="5969000" y="2009657"/>
            <a:ext cx="5905500" cy="4712205"/>
          </a:xfrm>
          <a:prstGeom prst="rect">
            <a:avLst/>
          </a:prstGeom>
        </p:spPr>
      </p:pic>
    </p:spTree>
    <p:extLst>
      <p:ext uri="{BB962C8B-B14F-4D97-AF65-F5344CB8AC3E}">
        <p14:creationId xmlns:p14="http://schemas.microsoft.com/office/powerpoint/2010/main" val="36623256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9800" y="228600"/>
            <a:ext cx="9601200" cy="850900"/>
          </a:xfrm>
        </p:spPr>
        <p:txBody>
          <a:bodyPr/>
          <a:lstStyle/>
          <a:p>
            <a:r>
              <a:rPr lang="en-GB" dirty="0" smtClean="0"/>
              <a:t>Rendered Illustrations</a:t>
            </a:r>
            <a:endParaRPr lang="en-GB" dirty="0"/>
          </a:p>
        </p:txBody>
      </p:sp>
      <p:sp>
        <p:nvSpPr>
          <p:cNvPr id="3" name="Content Placeholder 2"/>
          <p:cNvSpPr>
            <a:spLocks noGrp="1"/>
          </p:cNvSpPr>
          <p:nvPr>
            <p:ph idx="1"/>
          </p:nvPr>
        </p:nvSpPr>
        <p:spPr>
          <a:xfrm>
            <a:off x="1079500" y="1079500"/>
            <a:ext cx="10833100" cy="5575300"/>
          </a:xfrm>
        </p:spPr>
        <p:txBody>
          <a:bodyPr>
            <a:normAutofit lnSpcReduction="10000"/>
          </a:bodyPr>
          <a:lstStyle/>
          <a:p>
            <a:r>
              <a:rPr lang="en-GB" dirty="0" smtClean="0"/>
              <a:t>Rendered </a:t>
            </a:r>
            <a:r>
              <a:rPr lang="en-GB" dirty="0"/>
              <a:t>illustrations are mainly used for </a:t>
            </a:r>
            <a:r>
              <a:rPr lang="en-GB" b="1" dirty="0"/>
              <a:t>promotional purposes</a:t>
            </a:r>
            <a:r>
              <a:rPr lang="en-GB" dirty="0"/>
              <a:t>, the marketing team might use such illustrations on their development leaflets, websites </a:t>
            </a:r>
            <a:r>
              <a:rPr lang="en-GB" dirty="0" err="1"/>
              <a:t>etc</a:t>
            </a:r>
            <a:r>
              <a:rPr lang="en-GB" dirty="0"/>
              <a:t> to help advertise and give a realism to the project. </a:t>
            </a:r>
          </a:p>
          <a:p>
            <a:r>
              <a:rPr lang="en-GB" dirty="0"/>
              <a:t>To maximize the impact and realism of illustrations, these may be fully rendered and shown in mature surroundings; trees and shrubs are often included. The drawings can be computer generated or manually created either in 2D or 3D. </a:t>
            </a:r>
          </a:p>
          <a:p>
            <a:r>
              <a:rPr lang="en-GB" b="1" i="1" dirty="0"/>
              <a:t>Key details of Promotional Illustrations </a:t>
            </a:r>
            <a:endParaRPr lang="en-GB" dirty="0"/>
          </a:p>
          <a:p>
            <a:r>
              <a:rPr lang="en-GB" sz="1600" dirty="0"/>
              <a:t> External views of the building. </a:t>
            </a:r>
          </a:p>
          <a:p>
            <a:r>
              <a:rPr lang="en-GB" sz="1600" dirty="0"/>
              <a:t> Coloured and rendered views that are easily understood </a:t>
            </a:r>
            <a:r>
              <a:rPr lang="en-GB" sz="1600" dirty="0" smtClean="0"/>
              <a:t>and</a:t>
            </a:r>
          </a:p>
          <a:p>
            <a:pPr marL="0" indent="0">
              <a:buNone/>
            </a:pPr>
            <a:r>
              <a:rPr lang="en-GB" sz="1600" dirty="0" smtClean="0"/>
              <a:t>            </a:t>
            </a:r>
            <a:r>
              <a:rPr lang="en-GB" sz="1600" dirty="0"/>
              <a:t>appeal to customer. </a:t>
            </a:r>
          </a:p>
          <a:p>
            <a:r>
              <a:rPr lang="en-GB" sz="1600" dirty="0"/>
              <a:t> Simplified floor plans enabling the consumer to </a:t>
            </a:r>
            <a:r>
              <a:rPr lang="en-GB" sz="1600" dirty="0" smtClean="0"/>
              <a:t>determine</a:t>
            </a:r>
          </a:p>
          <a:p>
            <a:pPr marL="0" indent="0">
              <a:buNone/>
            </a:pPr>
            <a:r>
              <a:rPr lang="en-GB" sz="1600" dirty="0" smtClean="0"/>
              <a:t>             </a:t>
            </a:r>
            <a:r>
              <a:rPr lang="en-GB" sz="1600" dirty="0"/>
              <a:t>which size of house will best suit their family’s needs. </a:t>
            </a:r>
          </a:p>
          <a:p>
            <a:r>
              <a:rPr lang="en-GB" sz="1600" dirty="0"/>
              <a:t> A new property in pleasant, mature surroundings. </a:t>
            </a:r>
          </a:p>
          <a:p>
            <a:r>
              <a:rPr lang="en-GB" sz="1600" dirty="0"/>
              <a:t> Text that explains the benefits of a particular property but does </a:t>
            </a:r>
            <a:endParaRPr lang="en-GB" sz="1600" dirty="0" smtClean="0"/>
          </a:p>
          <a:p>
            <a:pPr marL="0" indent="0">
              <a:buNone/>
            </a:pPr>
            <a:r>
              <a:rPr lang="en-GB" sz="1600" dirty="0"/>
              <a:t> </a:t>
            </a:r>
            <a:r>
              <a:rPr lang="en-GB" sz="1600" dirty="0" smtClean="0"/>
              <a:t>           not </a:t>
            </a:r>
            <a:r>
              <a:rPr lang="en-GB" sz="1600" dirty="0"/>
              <a:t>get bogged down in technical details. </a:t>
            </a:r>
          </a:p>
          <a:p>
            <a:r>
              <a:rPr lang="en-GB" sz="1600" dirty="0"/>
              <a:t> Prices. </a:t>
            </a:r>
          </a:p>
          <a:p>
            <a:endParaRPr lang="en-GB" dirty="0"/>
          </a:p>
        </p:txBody>
      </p:sp>
      <p:pic>
        <p:nvPicPr>
          <p:cNvPr id="4" name="Picture 3"/>
          <p:cNvPicPr>
            <a:picLocks noChangeAspect="1"/>
          </p:cNvPicPr>
          <p:nvPr/>
        </p:nvPicPr>
        <p:blipFill>
          <a:blip r:embed="rId2"/>
          <a:stretch>
            <a:fillRect/>
          </a:stretch>
        </p:blipFill>
        <p:spPr>
          <a:xfrm>
            <a:off x="7412725" y="3098153"/>
            <a:ext cx="4499875" cy="3383087"/>
          </a:xfrm>
          <a:prstGeom prst="rect">
            <a:avLst/>
          </a:prstGeom>
        </p:spPr>
      </p:pic>
    </p:spTree>
    <p:extLst>
      <p:ext uri="{BB962C8B-B14F-4D97-AF65-F5344CB8AC3E}">
        <p14:creationId xmlns:p14="http://schemas.microsoft.com/office/powerpoint/2010/main" val="15868694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2500" y="266700"/>
            <a:ext cx="9601200" cy="787400"/>
          </a:xfrm>
        </p:spPr>
        <p:txBody>
          <a:bodyPr/>
          <a:lstStyle/>
          <a:p>
            <a:r>
              <a:rPr lang="en-GB" dirty="0" smtClean="0"/>
              <a:t>Your Brief</a:t>
            </a:r>
            <a:endParaRPr lang="en-GB" dirty="0"/>
          </a:p>
        </p:txBody>
      </p:sp>
      <p:sp>
        <p:nvSpPr>
          <p:cNvPr id="3" name="Content Placeholder 2"/>
          <p:cNvSpPr>
            <a:spLocks noGrp="1"/>
          </p:cNvSpPr>
          <p:nvPr>
            <p:ph idx="1"/>
          </p:nvPr>
        </p:nvSpPr>
        <p:spPr>
          <a:xfrm>
            <a:off x="952500" y="1231900"/>
            <a:ext cx="9601200" cy="5029200"/>
          </a:xfrm>
        </p:spPr>
        <p:txBody>
          <a:bodyPr>
            <a:normAutofit/>
          </a:bodyPr>
          <a:lstStyle/>
          <a:p>
            <a:r>
              <a:rPr lang="en-GB" sz="2400" dirty="0" smtClean="0"/>
              <a:t>A new restaurant is opening up in </a:t>
            </a:r>
            <a:r>
              <a:rPr lang="en-GB" sz="2400" dirty="0" smtClean="0"/>
              <a:t>Cumbernauld.</a:t>
            </a:r>
            <a:endParaRPr lang="en-GB" sz="2400" dirty="0" smtClean="0"/>
          </a:p>
          <a:p>
            <a:r>
              <a:rPr lang="en-GB" sz="2400" dirty="0" smtClean="0"/>
              <a:t>The owners are looking for you to create a floor plan detailing possible layout ideas of how the restaurant could look.</a:t>
            </a:r>
          </a:p>
          <a:p>
            <a:r>
              <a:rPr lang="en-GB" sz="2400" dirty="0" smtClean="0"/>
              <a:t>You are given a specification of things that must be included and a rendered illustration of what the outside will look like.  A location and site plan is also included to help you with the location of certain features like drainage, toilets etc..</a:t>
            </a:r>
            <a:endParaRPr lang="en-GB" sz="2400" dirty="0"/>
          </a:p>
        </p:txBody>
      </p:sp>
    </p:spTree>
    <p:extLst>
      <p:ext uri="{BB962C8B-B14F-4D97-AF65-F5344CB8AC3E}">
        <p14:creationId xmlns:p14="http://schemas.microsoft.com/office/powerpoint/2010/main" val="334809129"/>
      </p:ext>
    </p:extLst>
  </p:cSld>
  <p:clrMapOvr>
    <a:masterClrMapping/>
  </p:clrMapOvr>
  <p:timing>
    <p:tnLst>
      <p:par>
        <p:cTn id="1" dur="indefinite" restart="never" nodeType="tmRoot"/>
      </p:par>
    </p:tnLst>
  </p:timing>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emplate>TM10001105[[fn=Crop]]</Template>
  <TotalTime>217</TotalTime>
  <Words>957</Words>
  <Application>Microsoft Office PowerPoint</Application>
  <PresentationFormat>Widescreen</PresentationFormat>
  <Paragraphs>113</Paragraphs>
  <Slides>16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Calibri</vt:lpstr>
      <vt:lpstr>Franklin Gothic Book</vt:lpstr>
      <vt:lpstr>Crop</vt:lpstr>
      <vt:lpstr>Architecture unit</vt:lpstr>
      <vt:lpstr>What this unit involves….</vt:lpstr>
      <vt:lpstr>Drawing Scales</vt:lpstr>
      <vt:lpstr>Different types of architectural drawings…</vt:lpstr>
      <vt:lpstr>Location Plan</vt:lpstr>
      <vt:lpstr>Site plan</vt:lpstr>
      <vt:lpstr>Floor Plan</vt:lpstr>
      <vt:lpstr>Rendered Illustrations</vt:lpstr>
      <vt:lpstr>Your Brief</vt:lpstr>
      <vt:lpstr>Specification</vt:lpstr>
      <vt:lpstr>PowerPoint Presentation</vt:lpstr>
      <vt:lpstr>PowerPoint Presentation</vt:lpstr>
      <vt:lpstr>PowerPoint Presentation</vt:lpstr>
      <vt:lpstr>Rendered Illustration</vt:lpstr>
      <vt:lpstr>PowerPoint Presentation</vt:lpstr>
      <vt:lpstr>PowerPoint Presentation</vt:lpstr>
    </vt:vector>
  </TitlesOfParts>
  <Company>North Lanarkshire Council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Architecture unit</dc:title>
  <dc:creator>Melanie McCaig</dc:creator>
  <cp:lastModifiedBy>Melanie McCaig</cp:lastModifiedBy>
  <cp:revision>15</cp:revision>
  <dcterms:created xsi:type="dcterms:W3CDTF">2016-06-21T07:07:44Z</dcterms:created>
  <dcterms:modified xsi:type="dcterms:W3CDTF">2017-08-10T10:32:29Z</dcterms:modified>
</cp:coreProperties>
</file>