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81" r:id="rId2"/>
    <p:sldId id="280" r:id="rId3"/>
    <p:sldId id="282" r:id="rId4"/>
    <p:sldId id="288" r:id="rId5"/>
    <p:sldId id="283" r:id="rId6"/>
    <p:sldId id="284" r:id="rId7"/>
    <p:sldId id="285" r:id="rId8"/>
    <p:sldId id="286" r:id="rId9"/>
    <p:sldId id="287" r:id="rId10"/>
    <p:sldId id="263" r:id="rId11"/>
    <p:sldId id="262" r:id="rId12"/>
    <p:sldId id="264" r:id="rId13"/>
    <p:sldId id="265" r:id="rId14"/>
    <p:sldId id="267" r:id="rId15"/>
    <p:sldId id="274" r:id="rId16"/>
    <p:sldId id="276" r:id="rId17"/>
    <p:sldId id="279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910D2D-7722-44D9-A0A2-636D2C6FC9DA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69C3F9-0193-4145-A4B5-852848E8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5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0D2D-7722-44D9-A0A2-636D2C6FC9DA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C3F9-0193-4145-A4B5-852848E8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19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910D2D-7722-44D9-A0A2-636D2C6FC9DA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69C3F9-0193-4145-A4B5-852848E8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82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0D2D-7722-44D9-A0A2-636D2C6FC9DA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969C3F9-0193-4145-A4B5-852848E8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30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910D2D-7722-44D9-A0A2-636D2C6FC9DA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69C3F9-0193-4145-A4B5-852848E8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94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0D2D-7722-44D9-A0A2-636D2C6FC9DA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C3F9-0193-4145-A4B5-852848E8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3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0D2D-7722-44D9-A0A2-636D2C6FC9DA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C3F9-0193-4145-A4B5-852848E8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76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0D2D-7722-44D9-A0A2-636D2C6FC9DA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C3F9-0193-4145-A4B5-852848E8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14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0D2D-7722-44D9-A0A2-636D2C6FC9DA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C3F9-0193-4145-A4B5-852848E8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08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910D2D-7722-44D9-A0A2-636D2C6FC9DA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69C3F9-0193-4145-A4B5-852848E8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49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0D2D-7722-44D9-A0A2-636D2C6FC9DA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C3F9-0193-4145-A4B5-852848E8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73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D910D2D-7722-44D9-A0A2-636D2C6FC9DA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969C3F9-0193-4145-A4B5-852848E8581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34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Design and manufacture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N5 revision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872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Commercial manufacturing processes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/>
          <a:lstStyle/>
          <a:p>
            <a:r>
              <a:rPr lang="en-GB" dirty="0" smtClean="0"/>
              <a:t>Plastics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50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926" t="15759" r="24062" b="5151"/>
          <a:stretch/>
        </p:blipFill>
        <p:spPr>
          <a:xfrm>
            <a:off x="727364" y="685800"/>
            <a:ext cx="8853054" cy="57910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0264" y="4686300"/>
            <a:ext cx="1953491" cy="322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Identifying Features?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92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65" t="14394" r="17926" b="5152"/>
          <a:stretch/>
        </p:blipFill>
        <p:spPr>
          <a:xfrm>
            <a:off x="571499" y="706581"/>
            <a:ext cx="10135737" cy="58500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499" y="3823854"/>
            <a:ext cx="1953491" cy="322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Identifying Features?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91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591" t="14091" r="27472" b="5151"/>
          <a:stretch/>
        </p:blipFill>
        <p:spPr>
          <a:xfrm>
            <a:off x="363681" y="301336"/>
            <a:ext cx="9414164" cy="631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98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Evaluation strategies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N5 design and manufacture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80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Strategies 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57225" y="1852613"/>
            <a:ext cx="10279949" cy="4195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4000" dirty="0" smtClean="0"/>
              <a:t>Why do we use them?</a:t>
            </a:r>
          </a:p>
          <a:p>
            <a:pPr lvl="1"/>
            <a:r>
              <a:rPr lang="en-GB" altLang="en-US" sz="3600" dirty="0" smtClean="0"/>
              <a:t>They are used to help gain results of a product that will need testing </a:t>
            </a:r>
          </a:p>
          <a:p>
            <a:pPr lvl="1"/>
            <a:r>
              <a:rPr lang="en-GB" altLang="en-US" sz="3600" dirty="0" smtClean="0"/>
              <a:t>a new product that is going out in the market will be tested to see if it will be a success</a:t>
            </a: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995181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1192" y="998703"/>
            <a:ext cx="7056437" cy="14001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dirty="0" smtClean="0"/>
              <a:t>Types of strategies </a:t>
            </a:r>
            <a:endParaRPr lang="en-US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3435" y="2398878"/>
            <a:ext cx="6711950" cy="4195762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3200" dirty="0" smtClean="0"/>
              <a:t>Questionnaires/surveys</a:t>
            </a:r>
          </a:p>
          <a:p>
            <a:r>
              <a:rPr lang="en-GB" altLang="en-US" sz="3200" dirty="0" smtClean="0"/>
              <a:t>User Trials</a:t>
            </a:r>
          </a:p>
          <a:p>
            <a:r>
              <a:rPr lang="en-GB" altLang="en-US" sz="3200" dirty="0" smtClean="0"/>
              <a:t>Observations</a:t>
            </a:r>
          </a:p>
          <a:p>
            <a:r>
              <a:rPr lang="en-GB" altLang="en-US" sz="3200" dirty="0" smtClean="0"/>
              <a:t>Product Comparisons</a:t>
            </a:r>
          </a:p>
          <a:p>
            <a:r>
              <a:rPr lang="en-GB" altLang="en-US" sz="3200" dirty="0" smtClean="0"/>
              <a:t>Internet Research</a:t>
            </a:r>
          </a:p>
          <a:p>
            <a:endParaRPr lang="en-GB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8619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357771"/>
            <a:ext cx="11029616" cy="1013800"/>
          </a:xfrm>
        </p:spPr>
        <p:txBody>
          <a:bodyPr/>
          <a:lstStyle/>
          <a:p>
            <a:r>
              <a:rPr lang="en-GB" dirty="0" smtClean="0"/>
              <a:t>Questionnaires/surveys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84" t="15152" r="28750" b="48462"/>
          <a:stretch/>
        </p:blipFill>
        <p:spPr>
          <a:xfrm>
            <a:off x="483918" y="1715956"/>
            <a:ext cx="8913717" cy="2398816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83917" y="4114772"/>
            <a:ext cx="8913717" cy="285007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GB" altLang="en-US" sz="2000" b="1" u="sng" dirty="0" smtClean="0">
                <a:solidFill>
                  <a:schemeClr val="accent2"/>
                </a:solidFill>
              </a:rPr>
              <a:t>Types of questions</a:t>
            </a:r>
          </a:p>
          <a:p>
            <a:pPr>
              <a:lnSpc>
                <a:spcPct val="80000"/>
              </a:lnSpc>
            </a:pPr>
            <a:r>
              <a:rPr lang="en-GB" altLang="en-US" sz="1600" b="1" dirty="0" smtClean="0"/>
              <a:t>Closed questions:</a:t>
            </a:r>
          </a:p>
          <a:p>
            <a:pPr lvl="1">
              <a:lnSpc>
                <a:spcPct val="80000"/>
              </a:lnSpc>
            </a:pPr>
            <a:r>
              <a:rPr lang="en-GB" altLang="en-US" sz="1400" dirty="0" smtClean="0"/>
              <a:t>Usually yes, no answers</a:t>
            </a:r>
          </a:p>
          <a:p>
            <a:pPr>
              <a:lnSpc>
                <a:spcPct val="80000"/>
              </a:lnSpc>
            </a:pPr>
            <a:r>
              <a:rPr lang="en-GB" altLang="en-US" sz="1600" b="1" dirty="0" smtClean="0"/>
              <a:t>Open questions:</a:t>
            </a:r>
          </a:p>
          <a:p>
            <a:pPr lvl="1">
              <a:lnSpc>
                <a:spcPct val="80000"/>
              </a:lnSpc>
            </a:pPr>
            <a:r>
              <a:rPr lang="en-GB" altLang="en-US" sz="1400" dirty="0" smtClean="0"/>
              <a:t>This encourages people to give opinion or point of view</a:t>
            </a:r>
          </a:p>
          <a:p>
            <a:pPr>
              <a:lnSpc>
                <a:spcPct val="80000"/>
              </a:lnSpc>
            </a:pPr>
            <a:r>
              <a:rPr lang="en-GB" altLang="en-US" sz="1600" b="1" dirty="0" smtClean="0"/>
              <a:t>Rating questions:</a:t>
            </a:r>
          </a:p>
          <a:p>
            <a:pPr lvl="1">
              <a:lnSpc>
                <a:spcPct val="80000"/>
              </a:lnSpc>
            </a:pPr>
            <a:r>
              <a:rPr lang="en-GB" altLang="en-US" sz="1400" dirty="0" smtClean="0"/>
              <a:t>Helps people express an opinion, usually asked to give ratings from a scale.</a:t>
            </a:r>
          </a:p>
          <a:p>
            <a:pPr>
              <a:lnSpc>
                <a:spcPct val="80000"/>
              </a:lnSpc>
            </a:pPr>
            <a:r>
              <a:rPr lang="en-GB" altLang="en-US" sz="1600" b="1" dirty="0" smtClean="0"/>
              <a:t>Structured Questions</a:t>
            </a:r>
            <a:r>
              <a:rPr lang="en-GB" altLang="en-US" sz="1600" dirty="0" smtClean="0"/>
              <a:t>:</a:t>
            </a:r>
          </a:p>
          <a:p>
            <a:pPr lvl="1">
              <a:lnSpc>
                <a:spcPct val="80000"/>
              </a:lnSpc>
            </a:pPr>
            <a:r>
              <a:rPr lang="en-GB" altLang="en-US" sz="1400" dirty="0" smtClean="0"/>
              <a:t>Very particular answers and a lot of information is required.  Prevents people going off on tangents</a:t>
            </a:r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038456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trials/observations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19746"/>
            <a:ext cx="11029615" cy="47382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altLang="en-US" sz="2400" b="1" u="sng" dirty="0" smtClean="0">
                <a:solidFill>
                  <a:schemeClr val="accent2"/>
                </a:solidFill>
              </a:rPr>
              <a:t>USER TRIAL</a:t>
            </a:r>
          </a:p>
          <a:p>
            <a:r>
              <a:rPr lang="en-GB" altLang="en-US" sz="2400" dirty="0" smtClean="0"/>
              <a:t>This </a:t>
            </a:r>
            <a:r>
              <a:rPr lang="en-GB" altLang="en-US" sz="2400" dirty="0"/>
              <a:t>is when you get people to actually </a:t>
            </a:r>
            <a:r>
              <a:rPr lang="en-GB" altLang="en-US" sz="2400" i="1" dirty="0"/>
              <a:t>test</a:t>
            </a:r>
            <a:r>
              <a:rPr lang="en-GB" altLang="en-US" sz="2400" dirty="0"/>
              <a:t> the product to a set of questions you wish them to answer</a:t>
            </a:r>
            <a:r>
              <a:rPr lang="en-GB" altLang="en-US" sz="2400" dirty="0" smtClean="0"/>
              <a:t>.</a:t>
            </a:r>
          </a:p>
          <a:p>
            <a:r>
              <a:rPr lang="en-GB" altLang="en-US" sz="2400" dirty="0" smtClean="0"/>
              <a:t>Allows designers to generate improvements to a product and changes that a designer or manufacturer may not otherwise consider. </a:t>
            </a:r>
          </a:p>
          <a:p>
            <a:r>
              <a:rPr lang="en-GB" altLang="en-US" sz="2400" dirty="0" smtClean="0"/>
              <a:t>A user trial could be used to determine the products </a:t>
            </a:r>
            <a:r>
              <a:rPr lang="en-GB" altLang="en-US" sz="2400" i="1" dirty="0" smtClean="0">
                <a:solidFill>
                  <a:schemeClr val="accent2"/>
                </a:solidFill>
              </a:rPr>
              <a:t>function</a:t>
            </a:r>
            <a:r>
              <a:rPr lang="en-GB" altLang="en-US" sz="2400" dirty="0" smtClean="0"/>
              <a:t>, </a:t>
            </a:r>
            <a:r>
              <a:rPr lang="en-GB" altLang="en-US" sz="2400" i="1" dirty="0" smtClean="0">
                <a:solidFill>
                  <a:schemeClr val="accent2"/>
                </a:solidFill>
              </a:rPr>
              <a:t>ergonomics</a:t>
            </a:r>
            <a:r>
              <a:rPr lang="en-GB" altLang="en-US" sz="2400" dirty="0" smtClean="0"/>
              <a:t> and </a:t>
            </a:r>
            <a:r>
              <a:rPr lang="en-GB" altLang="en-US" sz="2400" i="1" dirty="0" smtClean="0">
                <a:solidFill>
                  <a:schemeClr val="accent2"/>
                </a:solidFill>
              </a:rPr>
              <a:t>ease of use</a:t>
            </a:r>
            <a:r>
              <a:rPr lang="en-GB" altLang="en-US" sz="2400" dirty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400" b="1" u="sng" dirty="0" smtClean="0">
                <a:solidFill>
                  <a:schemeClr val="accent2"/>
                </a:solidFill>
              </a:rPr>
              <a:t>OBSERVATION</a:t>
            </a:r>
          </a:p>
          <a:p>
            <a:r>
              <a:rPr lang="en-GB" altLang="en-US" sz="2400" dirty="0"/>
              <a:t>This is when you would ask someone to </a:t>
            </a:r>
            <a:r>
              <a:rPr lang="en-GB" altLang="en-US" sz="2400" i="1" dirty="0"/>
              <a:t>use</a:t>
            </a:r>
            <a:r>
              <a:rPr lang="en-GB" altLang="en-US" sz="2400" dirty="0"/>
              <a:t> the product for ‘x’ amount of time and you would record through observing how easy or hard they found aspects.</a:t>
            </a:r>
          </a:p>
          <a:p>
            <a:r>
              <a:rPr lang="en-GB" altLang="en-US" sz="2400" dirty="0"/>
              <a:t>You would have a series of areas you would be looking for in particular for results.</a:t>
            </a:r>
            <a:endParaRPr lang="en-US" altLang="en-US" sz="2400" dirty="0"/>
          </a:p>
          <a:p>
            <a:endParaRPr lang="en-GB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73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COMPARISON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1192" y="2139413"/>
            <a:ext cx="10707461" cy="4195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3600" dirty="0" smtClean="0"/>
              <a:t>This is when you compare your product and its functions or aesthetics or other aspects to other products on the market that do the same job.</a:t>
            </a:r>
          </a:p>
          <a:p>
            <a:r>
              <a:rPr lang="en-GB" altLang="en-US" sz="3600" dirty="0" smtClean="0"/>
              <a:t>If a designer wants to see if the product is </a:t>
            </a:r>
            <a:r>
              <a:rPr lang="en-GB" altLang="en-US" sz="3600" i="1" dirty="0" smtClean="0">
                <a:solidFill>
                  <a:schemeClr val="accent2"/>
                </a:solidFill>
              </a:rPr>
              <a:t>good value for money</a:t>
            </a:r>
            <a:r>
              <a:rPr lang="en-GB" altLang="en-US" sz="3600" dirty="0" smtClean="0"/>
              <a:t> then a product comparison would be carried out.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29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2593" y="1816924"/>
            <a:ext cx="641267" cy="24938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075709" y="2861953"/>
            <a:ext cx="938151" cy="22563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372593" y="3895105"/>
            <a:ext cx="985651" cy="24938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31" t="14394" r="24147" b="5000"/>
          <a:stretch/>
        </p:blipFill>
        <p:spPr>
          <a:xfrm>
            <a:off x="451262" y="783772"/>
            <a:ext cx="10318173" cy="57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7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067" y="488400"/>
            <a:ext cx="11029616" cy="1013800"/>
          </a:xfrm>
        </p:spPr>
        <p:txBody>
          <a:bodyPr/>
          <a:lstStyle/>
          <a:p>
            <a:r>
              <a:rPr lang="en-GB" dirty="0" smtClean="0"/>
              <a:t>specifications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740" t="43542" r="21931" b="6212"/>
          <a:stretch/>
        </p:blipFill>
        <p:spPr>
          <a:xfrm>
            <a:off x="455715" y="3526972"/>
            <a:ext cx="9258299" cy="3241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40" t="14546" r="21931" b="64467"/>
          <a:stretch/>
        </p:blipFill>
        <p:spPr>
          <a:xfrm>
            <a:off x="455715" y="1751582"/>
            <a:ext cx="9655338" cy="177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8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Design factors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Materials, function, aesthetics, ergonomics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42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33" t="15001" r="21761" b="6363"/>
          <a:stretch/>
        </p:blipFill>
        <p:spPr>
          <a:xfrm>
            <a:off x="430479" y="1947553"/>
            <a:ext cx="10419498" cy="491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3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25" t="17576" r="23722" b="8636"/>
          <a:stretch/>
        </p:blipFill>
        <p:spPr>
          <a:xfrm>
            <a:off x="264225" y="1947552"/>
            <a:ext cx="10151919" cy="491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8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Aesthetics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96" t="15455" r="26875" b="5758"/>
          <a:stretch/>
        </p:blipFill>
        <p:spPr>
          <a:xfrm>
            <a:off x="581192" y="1852550"/>
            <a:ext cx="8752813" cy="491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8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ergonomics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31" t="15152" r="29574" b="56780"/>
          <a:stretch/>
        </p:blipFill>
        <p:spPr>
          <a:xfrm>
            <a:off x="305789" y="2660074"/>
            <a:ext cx="11106398" cy="282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Ergonomics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31" t="43822" r="29444" b="7727"/>
          <a:stretch/>
        </p:blipFill>
        <p:spPr>
          <a:xfrm>
            <a:off x="377041" y="1888177"/>
            <a:ext cx="11130149" cy="48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0604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68</TotalTime>
  <Words>318</Words>
  <Application>Microsoft Office PowerPoint</Application>
  <PresentationFormat>Widescreen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Gill Sans MT</vt:lpstr>
      <vt:lpstr>Wingdings 2</vt:lpstr>
      <vt:lpstr>Dividend</vt:lpstr>
      <vt:lpstr>Design and manufacture </vt:lpstr>
      <vt:lpstr>PowerPoint Presentation</vt:lpstr>
      <vt:lpstr>specifications</vt:lpstr>
      <vt:lpstr>Design factors</vt:lpstr>
      <vt:lpstr>Materials </vt:lpstr>
      <vt:lpstr>Function </vt:lpstr>
      <vt:lpstr>Aesthetics </vt:lpstr>
      <vt:lpstr>ergonomics</vt:lpstr>
      <vt:lpstr>Ergonomics </vt:lpstr>
      <vt:lpstr>Commercial manufacturing processes</vt:lpstr>
      <vt:lpstr>PowerPoint Presentation</vt:lpstr>
      <vt:lpstr>PowerPoint Presentation</vt:lpstr>
      <vt:lpstr>PowerPoint Presentation</vt:lpstr>
      <vt:lpstr>Evaluation strategies </vt:lpstr>
      <vt:lpstr>Strategies </vt:lpstr>
      <vt:lpstr>PowerPoint Presentation</vt:lpstr>
      <vt:lpstr>Questionnaires/surveys</vt:lpstr>
      <vt:lpstr>User trials/observations</vt:lpstr>
      <vt:lpstr>PRODUCT COMPARISON</vt:lpstr>
    </vt:vector>
  </TitlesOfParts>
  <Company>North Lanarkshire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Brownlie</dc:creator>
  <cp:lastModifiedBy>Melanie McCaig</cp:lastModifiedBy>
  <cp:revision>10</cp:revision>
  <dcterms:created xsi:type="dcterms:W3CDTF">2018-01-17T10:40:25Z</dcterms:created>
  <dcterms:modified xsi:type="dcterms:W3CDTF">2018-01-17T12:19:43Z</dcterms:modified>
</cp:coreProperties>
</file>