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6" r:id="rId1"/>
  </p:sldMasterIdLst>
  <p:notesMasterIdLst>
    <p:notesMasterId r:id="rId9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879132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11777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75980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297466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85313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78046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622439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733544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189052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4" name="Shape 3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550156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5" name="Shape 3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566467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06951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147239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3" name="Shape 4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942008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8" name="Shape 4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682857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08" name="Shape 5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948124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17" name="Shape 5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924908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6" name="Shape 5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154295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5" name="Shape 5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865642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44" name="Shape 5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871749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53" name="Shape 5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481934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2" name="Shape 5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829175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71" name="Shape 5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38653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010569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80" name="Shape 5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244687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Shape 6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65" name="Shape 6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502010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80" name="Shape 6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093556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Shape 6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89" name="Shape 6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568009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Shape 6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98" name="Shape 6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764252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Shape 7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07" name="Shape 7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2478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Shape 7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19" name="Shape 7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34810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Shape 7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29" name="Shape 7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528964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Shape 7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38" name="Shape 7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890728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Shape 7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47" name="Shape 7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4390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49388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Shape 7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55" name="Shape 7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313355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Shape 8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40" name="Shape 8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8325074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Shape 8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58" name="Shape 8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6768396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Shape 8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67" name="Shape 8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5269879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Shape 8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80" name="Shape 8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1915456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Shape 8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94" name="Shape 8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8784978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Shape 9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05" name="Shape 9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6528525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Shape 9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17" name="Shape 9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8015185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Shape 9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35" name="Shape 9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2853664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Shape 10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20" name="Shape 10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82957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711854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hape 10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31" name="Shape 10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4971897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Shape 10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41" name="Shape 10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875961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Shape 10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50" name="Shape 10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4850059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Shape 10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59" name="Shape 10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3708340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Shape 10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68" name="Shape 10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3480502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Shape 10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79" name="Shape 10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8789811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Shape 10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90" name="Shape 10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8698282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Shape 1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01" name="Shape 1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1181881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Shape 1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15" name="Shape 1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5201754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Shape 1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00" name="Shape 12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82292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5092671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Shape 1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21" name="Shape 12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5412827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Shape 1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32" name="Shape 12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9387589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Shape 1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43" name="Shape 12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5635361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Shape 1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54" name="Shape 12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9561031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Shape 13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39" name="Shape 13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4377421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Shape 13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60" name="Shape 13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1653493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Shape 13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71" name="Shape 13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0482171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Shape 13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89" name="Shape 13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4125683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Shape 14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03" name="Shape 14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9407755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Shape 14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14" name="Shape 14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04224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0540420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Shape 14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28" name="Shape 14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6791277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Shape 14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44" name="Shape 14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7229706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Shape 15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29" name="Shape 15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7135663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Shape 15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49" name="Shape 15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4198313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Shape 15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60" name="Shape 15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7499025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Shape 15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71" name="Shape 15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8048276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Shape 15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82" name="Shape 15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5979963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Shape 15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93" name="Shape 15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7701287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Shape 16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07" name="Shape 16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4091724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Shape 16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23" name="Shape 16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64800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1175289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Shape 16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33" name="Shape 16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9374095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" name="Shape 17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18" name="Shape 17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1877408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Shape 17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32" name="Shape 17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7144062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Shape 17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43" name="Shape 17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3677146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" name="Shape 17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53" name="Shape 17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1923640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Shape 17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63" name="Shape 17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0101444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Shape 17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73" name="Shape 17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57622088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" name="Shape 17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83" name="Shape 17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3645916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" name="Shape 17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93" name="Shape 17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7432335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" name="Shape 18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03" name="Shape 18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31362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1621799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" name="Shape 18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13" name="Shape 18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17422616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Shape 18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28" name="Shape 18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33973403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Shape 18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43" name="Shape 18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58380752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" name="Shape 18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51" name="Shape 18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29994702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" name="Shape 19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36" name="Shape 19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75361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6901800"/>
          </a:xfrm>
          <a:prstGeom prst="rect">
            <a:avLst/>
          </a:prstGeom>
          <a:gradFill>
            <a:gsLst>
              <a:gs pos="0">
                <a:srgbClr val="003171"/>
              </a:gs>
              <a:gs pos="100000">
                <a:srgbClr val="549FFF"/>
              </a:gs>
            </a:gsLst>
            <a:lin ang="792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 flipH="1">
            <a:off x="-3832" y="16052"/>
            <a:ext cx="10925833" cy="6881034"/>
          </a:xfrm>
          <a:custGeom>
            <a:avLst/>
            <a:gdLst/>
            <a:ahLst/>
            <a:cxnLst/>
            <a:rect l="0" t="0" r="0" b="0"/>
            <a:pathLst>
              <a:path w="24279631" h="6863875" extrusionOk="0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40784"/>
                </a:srgbClr>
              </a:gs>
              <a:gs pos="41000">
                <a:srgbClr val="003171">
                  <a:alpha val="94901"/>
                </a:srgbClr>
              </a:gs>
              <a:gs pos="100000">
                <a:srgbClr val="003171">
                  <a:alpha val="94901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14659" y="881"/>
            <a:ext cx="10500940" cy="6881034"/>
          </a:xfrm>
          <a:custGeom>
            <a:avLst/>
            <a:gdLst/>
            <a:ahLst/>
            <a:cxnLst/>
            <a:rect l="0" t="0" r="0" b="0"/>
            <a:pathLst>
              <a:path w="24279631" h="6863875" extrusionOk="0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-846666" y="-881"/>
            <a:ext cx="2167466" cy="6906895"/>
          </a:xfrm>
          <a:custGeom>
            <a:avLst/>
            <a:gdLst/>
            <a:ahLst/>
            <a:cxnLst/>
            <a:rect l="0" t="0" r="0" b="0"/>
            <a:pathLst>
              <a:path w="2167467" h="6180667" extrusionOk="0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 rot="10800000" flipH="1">
            <a:off x="-524933" y="-4974"/>
            <a:ext cx="1403434" cy="6906895"/>
          </a:xfrm>
          <a:custGeom>
            <a:avLst/>
            <a:gdLst/>
            <a:ahLst/>
            <a:cxnLst/>
            <a:rect l="0" t="0" r="0" b="0"/>
            <a:pathLst>
              <a:path w="2167467" h="6180667" extrusionOk="0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1082040" y="1656080"/>
            <a:ext cx="7050900" cy="1470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1082040" y="3230880"/>
            <a:ext cx="7035899" cy="925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algn="r">
              <a:spcBef>
                <a:spcPts val="0"/>
              </a:spcBef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3pPr>
            <a:lvl4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 rot="10800000" flipH="1">
            <a:off x="-348182" y="-4700"/>
            <a:ext cx="1723519" cy="6862700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58990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/>
          <p:nvPr/>
        </p:nvSpPr>
        <p:spPr>
          <a:xfrm rot="10800000" flipH="1">
            <a:off x="-1118653" y="-4700"/>
            <a:ext cx="3100650" cy="6862700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 rot="10800000">
            <a:off x="8088846" y="-6969"/>
            <a:ext cx="1100667" cy="6864969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2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rot="10800000" flipH="1">
            <a:off x="-348182" y="-4700"/>
            <a:ext cx="1723519" cy="6862700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 rot="10800000" flipH="1">
            <a:off x="-1118653" y="-4700"/>
            <a:ext cx="3100650" cy="6862700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 rot="10800000">
            <a:off x="8088846" y="-6969"/>
            <a:ext cx="1100667" cy="6864969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2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658990"/>
            <a:ext cx="4038599" cy="484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648200" y="1658990"/>
            <a:ext cx="4038599" cy="484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 rot="10800000" flipH="1">
            <a:off x="-348182" y="-4700"/>
            <a:ext cx="1723519" cy="6862700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 rot="10800000" flipH="1">
            <a:off x="-1118653" y="-4700"/>
            <a:ext cx="3100650" cy="6862700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 rot="10800000">
            <a:off x="8088846" y="-6969"/>
            <a:ext cx="1100667" cy="6864969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2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Shape 39"/>
          <p:cNvGrpSpPr/>
          <p:nvPr/>
        </p:nvGrpSpPr>
        <p:grpSpPr>
          <a:xfrm>
            <a:off x="-6264" y="4933386"/>
            <a:ext cx="9150267" cy="3100650"/>
            <a:chOff x="-6264" y="4933386"/>
            <a:chExt cx="9150267" cy="3100650"/>
          </a:xfrm>
        </p:grpSpPr>
        <p:sp>
          <p:nvSpPr>
            <p:cNvPr id="40" name="Shape 40"/>
            <p:cNvSpPr/>
            <p:nvPr/>
          </p:nvSpPr>
          <p:spPr>
            <a:xfrm>
              <a:off x="-7" y="5537200"/>
              <a:ext cx="9144008" cy="1574769"/>
            </a:xfrm>
            <a:custGeom>
              <a:avLst/>
              <a:gdLst/>
              <a:ahLst/>
              <a:cxnLst/>
              <a:rect l="0" t="0" r="0" b="0"/>
              <a:pathLst>
                <a:path w="9144009" h="1257301" extrusionOk="0">
                  <a:moveTo>
                    <a:pt x="5" y="266700"/>
                  </a:moveTo>
                  <a:cubicBezTo>
                    <a:pt x="8115305" y="1257301"/>
                    <a:pt x="7620009" y="0"/>
                    <a:pt x="9144009" y="186267"/>
                  </a:cubicBezTo>
                  <a:cubicBezTo>
                    <a:pt x="9144008" y="441678"/>
                    <a:pt x="9143998" y="818763"/>
                    <a:pt x="9143997" y="1074174"/>
                  </a:cubicBezTo>
                  <a:lnTo>
                    <a:pt x="0" y="1086874"/>
                  </a:lnTo>
                  <a:cubicBezTo>
                    <a:pt x="0" y="854041"/>
                    <a:pt x="5" y="499533"/>
                    <a:pt x="5" y="266700"/>
                  </a:cubicBezTo>
                  <a:close/>
                </a:path>
              </a:pathLst>
            </a:custGeom>
            <a:gradFill>
              <a:gsLst>
                <a:gs pos="0">
                  <a:srgbClr val="549FFF"/>
                </a:gs>
                <a:gs pos="100000">
                  <a:srgbClr val="003171">
                    <a:alpha val="51764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 rot="5400000" flipH="1">
              <a:off x="3018543" y="1908578"/>
              <a:ext cx="3100650" cy="9150266"/>
            </a:xfrm>
            <a:custGeom>
              <a:avLst/>
              <a:gdLst/>
              <a:ahLst/>
              <a:cxnLst/>
              <a:rect l="0" t="0" r="0" b="0"/>
              <a:pathLst>
                <a:path w="8053639" h="6879900" extrusionOk="0">
                  <a:moveTo>
                    <a:pt x="4696126" y="16025"/>
                  </a:moveTo>
                  <a:lnTo>
                    <a:pt x="2920537" y="0"/>
                  </a:lnTo>
                  <a:cubicBezTo>
                    <a:pt x="2927053" y="2293300"/>
                    <a:pt x="2933568" y="4586600"/>
                    <a:pt x="2940084" y="6879900"/>
                  </a:cubicBezTo>
                  <a:lnTo>
                    <a:pt x="4085318" y="6861462"/>
                  </a:lnTo>
                  <a:cubicBezTo>
                    <a:pt x="8053639" y="4651267"/>
                    <a:pt x="0" y="3113439"/>
                    <a:pt x="4696126" y="16025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78823"/>
                  </a:srgbClr>
                </a:gs>
                <a:gs pos="41000">
                  <a:srgbClr val="003171">
                    <a:alpha val="78823"/>
                  </a:srgbClr>
                </a:gs>
                <a:gs pos="100000">
                  <a:srgbClr val="003171">
                    <a:alpha val="78823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-7" y="5740400"/>
              <a:ext cx="9144010" cy="1574769"/>
            </a:xfrm>
            <a:custGeom>
              <a:avLst/>
              <a:gdLst/>
              <a:ahLst/>
              <a:cxnLst/>
              <a:rect l="0" t="0" r="0" b="0"/>
              <a:pathLst>
                <a:path w="9144011" h="1257301" extrusionOk="0">
                  <a:moveTo>
                    <a:pt x="7" y="266700"/>
                  </a:moveTo>
                  <a:cubicBezTo>
                    <a:pt x="8115307" y="1257301"/>
                    <a:pt x="7620011" y="0"/>
                    <a:pt x="9144011" y="186267"/>
                  </a:cubicBezTo>
                  <a:lnTo>
                    <a:pt x="9144011" y="921775"/>
                  </a:lnTo>
                  <a:lnTo>
                    <a:pt x="0" y="931914"/>
                  </a:lnTo>
                  <a:cubicBezTo>
                    <a:pt x="0" y="699081"/>
                    <a:pt x="7" y="499533"/>
                    <a:pt x="7" y="266700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81960"/>
                  </a:srgbClr>
                </a:gs>
                <a:gs pos="100000">
                  <a:srgbClr val="003171">
                    <a:alpha val="8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buNone/>
              <a:defRPr sz="2400"/>
            </a:lvl1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rgbClr val="FFFFFF"/>
              </a:buClr>
              <a:buFont typeface="Galdeano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21920" algn="l" rtl="0">
              <a:spcBef>
                <a:spcPts val="480"/>
              </a:spcBef>
              <a:buClr>
                <a:schemeClr val="accent1"/>
              </a:buClr>
              <a:buFont typeface="Noto Symbol"/>
              <a:buChar char="∗"/>
              <a:defRPr/>
            </a:lvl1pPr>
            <a:lvl2pPr marL="576262" indent="-144462" algn="l" rtl="0">
              <a:spcBef>
                <a:spcPts val="440"/>
              </a:spcBef>
              <a:buClr>
                <a:schemeClr val="accent1"/>
              </a:buClr>
              <a:buFont typeface="Noto Symbol"/>
              <a:buChar char="∗"/>
              <a:defRPr/>
            </a:lvl2pPr>
            <a:lvl3pPr marL="855662" indent="-106362" algn="l" rtl="0">
              <a:spcBef>
                <a:spcPts val="400"/>
              </a:spcBef>
              <a:buClr>
                <a:schemeClr val="accent1"/>
              </a:buClr>
              <a:buFont typeface="Noto Symbol"/>
              <a:buChar char="∗"/>
              <a:defRPr/>
            </a:lvl3pPr>
            <a:lvl4pPr marL="1143000" indent="-11430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∗"/>
              <a:defRPr/>
            </a:lvl4pPr>
            <a:lvl5pPr marL="1463040" indent="-129539" algn="l" rtl="0">
              <a:spcBef>
                <a:spcPts val="320"/>
              </a:spcBef>
              <a:buClr>
                <a:schemeClr val="accent1"/>
              </a:buClr>
              <a:buFont typeface="Noto Symbol"/>
              <a:buChar char="∗"/>
              <a:defRPr/>
            </a:lvl5pPr>
            <a:lvl6pPr marL="1783079" indent="-144779" algn="l" rtl="0">
              <a:spcBef>
                <a:spcPts val="384"/>
              </a:spcBef>
              <a:buClr>
                <a:schemeClr val="accent1"/>
              </a:buClr>
              <a:buFont typeface="Noto Symbol"/>
              <a:buChar char="∗"/>
              <a:defRPr/>
            </a:lvl6pPr>
            <a:lvl7pPr marL="2103120" indent="-147320" algn="l" rtl="0">
              <a:spcBef>
                <a:spcPts val="384"/>
              </a:spcBef>
              <a:buClr>
                <a:schemeClr val="accent1"/>
              </a:buClr>
              <a:buFont typeface="Noto Symbol"/>
              <a:buChar char="∗"/>
              <a:defRPr/>
            </a:lvl7pPr>
            <a:lvl8pPr marL="2423160" indent="-149860" algn="l" rtl="0">
              <a:spcBef>
                <a:spcPts val="384"/>
              </a:spcBef>
              <a:buClr>
                <a:schemeClr val="accent1"/>
              </a:buClr>
              <a:buFont typeface="Noto Symbol"/>
              <a:buChar char="∗"/>
              <a:defRPr/>
            </a:lvl8pPr>
            <a:lvl9pPr marL="2743200" indent="-139700" algn="l" rtl="0">
              <a:spcBef>
                <a:spcPts val="384"/>
              </a:spcBef>
              <a:buClr>
                <a:schemeClr val="accent1"/>
              </a:buClr>
              <a:buFont typeface="Noto Symbol"/>
              <a:buChar char="∗"/>
              <a:defRPr/>
            </a:lvl9pPr>
          </a:lstStyle>
          <a:p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clipArt" idx="2"/>
          </p:nvPr>
        </p:nvSpPr>
        <p:spPr>
          <a:xfrm>
            <a:off x="4648200" y="1981200"/>
            <a:ext cx="38099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871537" y="2674936"/>
            <a:ext cx="7408799" cy="345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21920" algn="l" rtl="0">
              <a:spcBef>
                <a:spcPts val="480"/>
              </a:spcBef>
              <a:buClr>
                <a:schemeClr val="accent1"/>
              </a:buClr>
              <a:buFont typeface="Noto Symbol"/>
              <a:buChar char="∗"/>
              <a:defRPr/>
            </a:lvl1pPr>
            <a:lvl2pPr marL="576262" indent="-144462" algn="l" rtl="0">
              <a:spcBef>
                <a:spcPts val="440"/>
              </a:spcBef>
              <a:buClr>
                <a:schemeClr val="accent1"/>
              </a:buClr>
              <a:buFont typeface="Noto Symbol"/>
              <a:buChar char="∗"/>
              <a:defRPr/>
            </a:lvl2pPr>
            <a:lvl3pPr marL="855662" indent="-106362" algn="l" rtl="0">
              <a:spcBef>
                <a:spcPts val="400"/>
              </a:spcBef>
              <a:buClr>
                <a:schemeClr val="accent1"/>
              </a:buClr>
              <a:buFont typeface="Noto Symbol"/>
              <a:buChar char="∗"/>
              <a:defRPr/>
            </a:lvl3pPr>
            <a:lvl4pPr marL="1143000" indent="-11430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∗"/>
              <a:defRPr/>
            </a:lvl4pPr>
            <a:lvl5pPr marL="1463040" indent="-129539" algn="l" rtl="0">
              <a:spcBef>
                <a:spcPts val="320"/>
              </a:spcBef>
              <a:buClr>
                <a:schemeClr val="accent1"/>
              </a:buClr>
              <a:buFont typeface="Noto Symbol"/>
              <a:buChar char="∗"/>
              <a:defRPr/>
            </a:lvl5pPr>
            <a:lvl6pPr marL="1783079" indent="-144779" algn="l" rtl="0">
              <a:spcBef>
                <a:spcPts val="384"/>
              </a:spcBef>
              <a:buClr>
                <a:schemeClr val="accent1"/>
              </a:buClr>
              <a:buFont typeface="Noto Symbol"/>
              <a:buChar char="∗"/>
              <a:defRPr/>
            </a:lvl6pPr>
            <a:lvl7pPr marL="2103120" indent="-147320" algn="l" rtl="0">
              <a:spcBef>
                <a:spcPts val="384"/>
              </a:spcBef>
              <a:buClr>
                <a:schemeClr val="accent1"/>
              </a:buClr>
              <a:buFont typeface="Noto Symbol"/>
              <a:buChar char="∗"/>
              <a:defRPr/>
            </a:lvl7pPr>
            <a:lvl8pPr marL="2423160" indent="-149860" algn="l" rtl="0">
              <a:spcBef>
                <a:spcPts val="384"/>
              </a:spcBef>
              <a:buClr>
                <a:schemeClr val="accent1"/>
              </a:buClr>
              <a:buFont typeface="Noto Symbol"/>
              <a:buChar char="∗"/>
              <a:defRPr/>
            </a:lvl8pPr>
            <a:lvl9pPr marL="2743200" indent="-139700" algn="l" rtl="0">
              <a:spcBef>
                <a:spcPts val="384"/>
              </a:spcBef>
              <a:buClr>
                <a:schemeClr val="accent1"/>
              </a:buClr>
              <a:buFont typeface="Noto Symbol"/>
              <a:buChar char="∗"/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338137"/>
            <a:ext cx="8229600" cy="1252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rgbClr val="FFFFFF"/>
              </a:buClr>
              <a:buFont typeface="Galdeano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5164137" y="6249987"/>
            <a:ext cx="37862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193675" y="6249987"/>
            <a:ext cx="37862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3990975" y="6249987"/>
            <a:ext cx="11619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727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defRPr sz="3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560"/>
              </a:spcBef>
              <a:buClr>
                <a:schemeClr val="dk2"/>
              </a:buClr>
              <a:buSzPct val="100000"/>
              <a:buFont typeface="Trebuchet MS"/>
              <a:defRPr sz="2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7" Type="http://schemas.openxmlformats.org/officeDocument/2006/relationships/image" Target="../media/image48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jpg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g"/><Relationship Id="rId3" Type="http://schemas.openxmlformats.org/officeDocument/2006/relationships/image" Target="../media/image73.jpg"/><Relationship Id="rId7" Type="http://schemas.openxmlformats.org/officeDocument/2006/relationships/image" Target="../media/image77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jpg"/><Relationship Id="rId5" Type="http://schemas.openxmlformats.org/officeDocument/2006/relationships/image" Target="../media/image75.jpg"/><Relationship Id="rId4" Type="http://schemas.openxmlformats.org/officeDocument/2006/relationships/image" Target="../media/image74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g"/><Relationship Id="rId3" Type="http://schemas.openxmlformats.org/officeDocument/2006/relationships/image" Target="../media/image82.jpg"/><Relationship Id="rId7" Type="http://schemas.openxmlformats.org/officeDocument/2006/relationships/image" Target="../media/image86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.jpg"/><Relationship Id="rId5" Type="http://schemas.openxmlformats.org/officeDocument/2006/relationships/image" Target="../media/image84.jpg"/><Relationship Id="rId4" Type="http://schemas.openxmlformats.org/officeDocument/2006/relationships/image" Target="../media/image83.jp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0.jpg"/><Relationship Id="rId4" Type="http://schemas.openxmlformats.org/officeDocument/2006/relationships/image" Target="../media/image89.jp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2.jp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5.jp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9.jpg"/><Relationship Id="rId5" Type="http://schemas.openxmlformats.org/officeDocument/2006/relationships/image" Target="../media/image98.jpg"/><Relationship Id="rId4" Type="http://schemas.openxmlformats.org/officeDocument/2006/relationships/image" Target="../media/image97.jp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100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3.jpg"/><Relationship Id="rId5" Type="http://schemas.openxmlformats.org/officeDocument/2006/relationships/image" Target="../media/image102.jpg"/><Relationship Id="rId4" Type="http://schemas.openxmlformats.org/officeDocument/2006/relationships/image" Target="../media/image101.jp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9.jp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g"/><Relationship Id="rId7" Type="http://schemas.openxmlformats.org/officeDocument/2006/relationships/image" Target="../media/image114.jp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3.jpg"/><Relationship Id="rId5" Type="http://schemas.openxmlformats.org/officeDocument/2006/relationships/image" Target="../media/image112.jpg"/><Relationship Id="rId4" Type="http://schemas.openxmlformats.org/officeDocument/2006/relationships/image" Target="../media/image1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8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8.jp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8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8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8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8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8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7.jp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9.jp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609600" y="2057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8600" b="1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Alessi</a:t>
            </a:r>
            <a:br>
              <a:rPr lang="en-US" sz="8600" b="1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54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Design</a:t>
            </a:r>
          </a:p>
        </p:txBody>
      </p:sp>
      <p:sp>
        <p:nvSpPr>
          <p:cNvPr id="62" name="Shape 62"/>
          <p:cNvSpPr txBox="1"/>
          <p:nvPr/>
        </p:nvSpPr>
        <p:spPr>
          <a:xfrm>
            <a:off x="1981200" y="4038600"/>
            <a:ext cx="5486399" cy="155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Times New Roman"/>
              <a:buNone/>
            </a:pPr>
            <a:r>
              <a:rPr lang="en-US" sz="4800" b="0" i="0" u="none" strike="noStrike" cap="none" baseline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</a:t>
            </a:r>
            <a:r>
              <a:rPr lang="en-US" sz="48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an artistic and poetic discipline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Shape 2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1752600"/>
            <a:ext cx="4251324" cy="4437062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8001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8000" b="1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Alessi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∗"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The factory in the Italian Alps in the town of Crusinallo NW of Milan is ‘guarded’ by a giant reproduction of Anna G, the character created by Alessandro Mendini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000" b="0" i="0" u="none" strike="noStrike" cap="none" baseline="0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∗"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Here Alessi think of design as an ‘artistic and poetic discipline’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Shape 234"/>
          <p:cNvGrpSpPr/>
          <p:nvPr/>
        </p:nvGrpSpPr>
        <p:grpSpPr>
          <a:xfrm>
            <a:off x="723900" y="533400"/>
            <a:ext cx="381000" cy="6019800"/>
            <a:chOff x="723900" y="533400"/>
            <a:chExt cx="381000" cy="5816600"/>
          </a:xfrm>
        </p:grpSpPr>
        <p:cxnSp>
          <p:nvCxnSpPr>
            <p:cNvPr id="235" name="Shape 235"/>
            <p:cNvCxnSpPr/>
            <p:nvPr/>
          </p:nvCxnSpPr>
          <p:spPr>
            <a:xfrm>
              <a:off x="914400" y="533400"/>
              <a:ext cx="0" cy="5638800"/>
            </a:xfrm>
            <a:prstGeom prst="straightConnector1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36" name="Shape 236"/>
            <p:cNvSpPr/>
            <p:nvPr/>
          </p:nvSpPr>
          <p:spPr>
            <a:xfrm>
              <a:off x="723900" y="5969000"/>
              <a:ext cx="381000" cy="381000"/>
            </a:xfrm>
            <a:prstGeom prst="ellipse">
              <a:avLst/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" name="Shape 237"/>
          <p:cNvGrpSpPr/>
          <p:nvPr/>
        </p:nvGrpSpPr>
        <p:grpSpPr>
          <a:xfrm>
            <a:off x="1981200" y="1485900"/>
            <a:ext cx="6438900" cy="4838700"/>
            <a:chOff x="1981200" y="1485900"/>
            <a:chExt cx="6438900" cy="4838700"/>
          </a:xfrm>
        </p:grpSpPr>
        <p:pic>
          <p:nvPicPr>
            <p:cNvPr id="238" name="Shape 23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57400" y="1524000"/>
              <a:ext cx="6324600" cy="4743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9" name="Shape 239"/>
            <p:cNvSpPr txBox="1"/>
            <p:nvPr/>
          </p:nvSpPr>
          <p:spPr>
            <a:xfrm>
              <a:off x="1981200" y="1485900"/>
              <a:ext cx="6438900" cy="4838700"/>
            </a:xfrm>
            <a:prstGeom prst="rect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0" name="Shape 240"/>
          <p:cNvGrpSpPr/>
          <p:nvPr/>
        </p:nvGrpSpPr>
        <p:grpSpPr>
          <a:xfrm>
            <a:off x="533400" y="2438400"/>
            <a:ext cx="3505199" cy="381000"/>
            <a:chOff x="533400" y="2438400"/>
            <a:chExt cx="3505199" cy="381000"/>
          </a:xfrm>
        </p:grpSpPr>
        <p:sp>
          <p:nvSpPr>
            <p:cNvPr id="241" name="Shape 241"/>
            <p:cNvSpPr/>
            <p:nvPr/>
          </p:nvSpPr>
          <p:spPr>
            <a:xfrm>
              <a:off x="533400" y="24384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42" name="Shape 242"/>
            <p:cNvCxnSpPr/>
            <p:nvPr/>
          </p:nvCxnSpPr>
          <p:spPr>
            <a:xfrm>
              <a:off x="2832100" y="26416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43" name="Shape 243"/>
            <p:cNvSpPr/>
            <p:nvPr/>
          </p:nvSpPr>
          <p:spPr>
            <a:xfrm>
              <a:off x="3733800" y="25146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4" name="Shape 244"/>
          <p:cNvGrpSpPr/>
          <p:nvPr/>
        </p:nvGrpSpPr>
        <p:grpSpPr>
          <a:xfrm>
            <a:off x="533400" y="2895600"/>
            <a:ext cx="3517899" cy="381000"/>
            <a:chOff x="533400" y="2895600"/>
            <a:chExt cx="3517899" cy="381000"/>
          </a:xfrm>
        </p:grpSpPr>
        <p:sp>
          <p:nvSpPr>
            <p:cNvPr id="245" name="Shape 245"/>
            <p:cNvSpPr/>
            <p:nvPr/>
          </p:nvSpPr>
          <p:spPr>
            <a:xfrm>
              <a:off x="533400" y="28956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46" name="Shape 246"/>
            <p:cNvCxnSpPr/>
            <p:nvPr/>
          </p:nvCxnSpPr>
          <p:spPr>
            <a:xfrm>
              <a:off x="2781300" y="30988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47" name="Shape 247"/>
            <p:cNvSpPr/>
            <p:nvPr/>
          </p:nvSpPr>
          <p:spPr>
            <a:xfrm>
              <a:off x="3746500" y="29718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8" name="Shape 248"/>
          <p:cNvGrpSpPr/>
          <p:nvPr/>
        </p:nvGrpSpPr>
        <p:grpSpPr>
          <a:xfrm>
            <a:off x="533400" y="1447800"/>
            <a:ext cx="3524249" cy="381000"/>
            <a:chOff x="533400" y="1447800"/>
            <a:chExt cx="3524249" cy="381000"/>
          </a:xfrm>
        </p:grpSpPr>
        <p:cxnSp>
          <p:nvCxnSpPr>
            <p:cNvPr id="249" name="Shape 249"/>
            <p:cNvCxnSpPr/>
            <p:nvPr/>
          </p:nvCxnSpPr>
          <p:spPr>
            <a:xfrm>
              <a:off x="2206625" y="1600200"/>
              <a:ext cx="1671637" cy="0"/>
            </a:xfrm>
            <a:prstGeom prst="straightConnector1">
              <a:avLst/>
            </a:prstGeom>
            <a:noFill/>
            <a:ln w="38100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50" name="Shape 250"/>
            <p:cNvSpPr/>
            <p:nvPr/>
          </p:nvSpPr>
          <p:spPr>
            <a:xfrm>
              <a:off x="533400" y="1447800"/>
              <a:ext cx="2438399" cy="381000"/>
            </a:xfrm>
            <a:prstGeom prst="roundRect">
              <a:avLst>
                <a:gd name="adj" fmla="val 10800"/>
              </a:avLst>
            </a:prstGeom>
            <a:solidFill>
              <a:srgbClr val="FFFF99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Shape 251"/>
            <p:cNvSpPr/>
            <p:nvPr/>
          </p:nvSpPr>
          <p:spPr>
            <a:xfrm>
              <a:off x="3751262" y="1498600"/>
              <a:ext cx="306386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close/>
                  <a:moveTo>
                    <a:pt x="93575" y="59999"/>
                  </a:moveTo>
                  <a:lnTo>
                    <a:pt x="26424" y="14999"/>
                  </a:lnTo>
                  <a:lnTo>
                    <a:pt x="26424" y="104999"/>
                  </a:lnTo>
                  <a:close/>
                </a:path>
                <a:path w="120000" h="120000" fill="darken" extrusionOk="0">
                  <a:moveTo>
                    <a:pt x="93575" y="59999"/>
                  </a:moveTo>
                  <a:lnTo>
                    <a:pt x="26424" y="14999"/>
                  </a:lnTo>
                  <a:lnTo>
                    <a:pt x="26424" y="104999"/>
                  </a:lnTo>
                  <a:close/>
                </a:path>
                <a:path w="120000" h="120000" fill="none" extrusionOk="0">
                  <a:moveTo>
                    <a:pt x="93575" y="59999"/>
                  </a:moveTo>
                  <a:lnTo>
                    <a:pt x="26424" y="104999"/>
                  </a:lnTo>
                  <a:lnTo>
                    <a:pt x="26424" y="14999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2" name="Shape 252"/>
          <p:cNvGrpSpPr/>
          <p:nvPr/>
        </p:nvGrpSpPr>
        <p:grpSpPr>
          <a:xfrm>
            <a:off x="533400" y="5638800"/>
            <a:ext cx="3517899" cy="381000"/>
            <a:chOff x="533400" y="5638800"/>
            <a:chExt cx="3517899" cy="381000"/>
          </a:xfrm>
        </p:grpSpPr>
        <p:sp>
          <p:nvSpPr>
            <p:cNvPr id="253" name="Shape 253"/>
            <p:cNvSpPr/>
            <p:nvPr/>
          </p:nvSpPr>
          <p:spPr>
            <a:xfrm>
              <a:off x="533400" y="56388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4" name="Shape 254"/>
            <p:cNvCxnSpPr/>
            <p:nvPr/>
          </p:nvCxnSpPr>
          <p:spPr>
            <a:xfrm>
              <a:off x="2781300" y="5842000"/>
              <a:ext cx="1104899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55" name="Shape 255"/>
            <p:cNvSpPr/>
            <p:nvPr/>
          </p:nvSpPr>
          <p:spPr>
            <a:xfrm>
              <a:off x="3746500" y="57150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6" name="Shape 256"/>
          <p:cNvGrpSpPr/>
          <p:nvPr/>
        </p:nvGrpSpPr>
        <p:grpSpPr>
          <a:xfrm>
            <a:off x="533400" y="5181600"/>
            <a:ext cx="3517899" cy="381000"/>
            <a:chOff x="533400" y="5181600"/>
            <a:chExt cx="3517899" cy="381000"/>
          </a:xfrm>
        </p:grpSpPr>
        <p:sp>
          <p:nvSpPr>
            <p:cNvPr id="257" name="Shape 257"/>
            <p:cNvSpPr/>
            <p:nvPr/>
          </p:nvSpPr>
          <p:spPr>
            <a:xfrm>
              <a:off x="533400" y="51816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8" name="Shape 258"/>
            <p:cNvCxnSpPr/>
            <p:nvPr/>
          </p:nvCxnSpPr>
          <p:spPr>
            <a:xfrm>
              <a:off x="2768600" y="54229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59" name="Shape 259"/>
            <p:cNvSpPr/>
            <p:nvPr/>
          </p:nvSpPr>
          <p:spPr>
            <a:xfrm>
              <a:off x="3746500" y="53086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0" name="Shape 260"/>
          <p:cNvGrpSpPr/>
          <p:nvPr/>
        </p:nvGrpSpPr>
        <p:grpSpPr>
          <a:xfrm>
            <a:off x="533400" y="1981200"/>
            <a:ext cx="3511549" cy="381000"/>
            <a:chOff x="533400" y="1981200"/>
            <a:chExt cx="3511549" cy="381000"/>
          </a:xfrm>
        </p:grpSpPr>
        <p:sp>
          <p:nvSpPr>
            <p:cNvPr id="261" name="Shape 261"/>
            <p:cNvSpPr/>
            <p:nvPr/>
          </p:nvSpPr>
          <p:spPr>
            <a:xfrm>
              <a:off x="533400" y="1981200"/>
              <a:ext cx="2438399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62" name="Shape 262"/>
            <p:cNvCxnSpPr/>
            <p:nvPr/>
          </p:nvCxnSpPr>
          <p:spPr>
            <a:xfrm>
              <a:off x="2209800" y="2184400"/>
              <a:ext cx="1784349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63" name="Shape 263"/>
            <p:cNvSpPr/>
            <p:nvPr/>
          </p:nvSpPr>
          <p:spPr>
            <a:xfrm>
              <a:off x="3740150" y="20701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4" name="Shape 264"/>
          <p:cNvGrpSpPr/>
          <p:nvPr/>
        </p:nvGrpSpPr>
        <p:grpSpPr>
          <a:xfrm>
            <a:off x="533400" y="4267200"/>
            <a:ext cx="3517899" cy="381000"/>
            <a:chOff x="533400" y="4267200"/>
            <a:chExt cx="3517899" cy="381000"/>
          </a:xfrm>
        </p:grpSpPr>
        <p:sp>
          <p:nvSpPr>
            <p:cNvPr id="265" name="Shape 265"/>
            <p:cNvSpPr/>
            <p:nvPr/>
          </p:nvSpPr>
          <p:spPr>
            <a:xfrm>
              <a:off x="533400" y="42672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66" name="Shape 266"/>
            <p:cNvCxnSpPr/>
            <p:nvPr/>
          </p:nvCxnSpPr>
          <p:spPr>
            <a:xfrm>
              <a:off x="2705100" y="44450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67" name="Shape 267"/>
            <p:cNvSpPr/>
            <p:nvPr/>
          </p:nvSpPr>
          <p:spPr>
            <a:xfrm>
              <a:off x="3746500" y="43434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" name="Shape 268"/>
          <p:cNvGrpSpPr/>
          <p:nvPr/>
        </p:nvGrpSpPr>
        <p:grpSpPr>
          <a:xfrm>
            <a:off x="533400" y="3352800"/>
            <a:ext cx="3517899" cy="381000"/>
            <a:chOff x="533400" y="3352800"/>
            <a:chExt cx="3517899" cy="381000"/>
          </a:xfrm>
        </p:grpSpPr>
        <p:sp>
          <p:nvSpPr>
            <p:cNvPr id="269" name="Shape 269"/>
            <p:cNvSpPr/>
            <p:nvPr/>
          </p:nvSpPr>
          <p:spPr>
            <a:xfrm>
              <a:off x="533400" y="33528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70" name="Shape 270"/>
            <p:cNvCxnSpPr/>
            <p:nvPr/>
          </p:nvCxnSpPr>
          <p:spPr>
            <a:xfrm>
              <a:off x="2806700" y="35560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71" name="Shape 271"/>
            <p:cNvSpPr/>
            <p:nvPr/>
          </p:nvSpPr>
          <p:spPr>
            <a:xfrm>
              <a:off x="3746500" y="34417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2" name="Shape 272"/>
          <p:cNvGrpSpPr/>
          <p:nvPr/>
        </p:nvGrpSpPr>
        <p:grpSpPr>
          <a:xfrm>
            <a:off x="533400" y="3810000"/>
            <a:ext cx="3517899" cy="381000"/>
            <a:chOff x="533400" y="3810000"/>
            <a:chExt cx="3517899" cy="381000"/>
          </a:xfrm>
        </p:grpSpPr>
        <p:sp>
          <p:nvSpPr>
            <p:cNvPr id="273" name="Shape 273"/>
            <p:cNvSpPr/>
            <p:nvPr/>
          </p:nvSpPr>
          <p:spPr>
            <a:xfrm>
              <a:off x="533400" y="38100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74" name="Shape 274"/>
            <p:cNvCxnSpPr/>
            <p:nvPr/>
          </p:nvCxnSpPr>
          <p:spPr>
            <a:xfrm>
              <a:off x="2755900" y="39878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75" name="Shape 275"/>
            <p:cNvSpPr/>
            <p:nvPr/>
          </p:nvSpPr>
          <p:spPr>
            <a:xfrm>
              <a:off x="3746500" y="38862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9600" b="1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Alessi</a:t>
            </a:r>
          </a:p>
        </p:txBody>
      </p:sp>
      <p:sp>
        <p:nvSpPr>
          <p:cNvPr id="277" name="Shape 277"/>
          <p:cNvSpPr txBox="1"/>
          <p:nvPr/>
        </p:nvSpPr>
        <p:spPr>
          <a:xfrm>
            <a:off x="558800" y="2441575"/>
            <a:ext cx="2236787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Stefano Giovannoni</a:t>
            </a:r>
          </a:p>
        </p:txBody>
      </p:sp>
      <p:sp>
        <p:nvSpPr>
          <p:cNvPr id="278" name="Shape 278"/>
          <p:cNvSpPr txBox="1"/>
          <p:nvPr/>
        </p:nvSpPr>
        <p:spPr>
          <a:xfrm>
            <a:off x="381000" y="2908300"/>
            <a:ext cx="2209799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Guido Venturini</a:t>
            </a:r>
          </a:p>
        </p:txBody>
      </p:sp>
      <p:sp>
        <p:nvSpPr>
          <p:cNvPr id="279" name="Shape 279"/>
          <p:cNvSpPr txBox="1"/>
          <p:nvPr/>
        </p:nvSpPr>
        <p:spPr>
          <a:xfrm>
            <a:off x="685800" y="1422400"/>
            <a:ext cx="1762124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66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rgbClr val="993366"/>
                </a:solidFill>
                <a:latin typeface="Arial"/>
                <a:ea typeface="Arial"/>
                <a:cs typeface="Arial"/>
                <a:sym typeface="Arial"/>
              </a:rPr>
              <a:t>Alessi</a:t>
            </a:r>
          </a:p>
        </p:txBody>
      </p:sp>
      <p:sp>
        <p:nvSpPr>
          <p:cNvPr id="280" name="Shape 280"/>
          <p:cNvSpPr txBox="1"/>
          <p:nvPr/>
        </p:nvSpPr>
        <p:spPr>
          <a:xfrm>
            <a:off x="457200" y="5670550"/>
            <a:ext cx="2666999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Family Follows Fiction</a:t>
            </a:r>
          </a:p>
        </p:txBody>
      </p:sp>
      <p:sp>
        <p:nvSpPr>
          <p:cNvPr id="281" name="Shape 281"/>
          <p:cNvSpPr txBox="1"/>
          <p:nvPr/>
        </p:nvSpPr>
        <p:spPr>
          <a:xfrm>
            <a:off x="63500" y="5207000"/>
            <a:ext cx="22860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King Kong</a:t>
            </a:r>
          </a:p>
        </p:txBody>
      </p:sp>
      <p:sp>
        <p:nvSpPr>
          <p:cNvPr id="282" name="Shape 282"/>
          <p:cNvSpPr txBox="1"/>
          <p:nvPr/>
        </p:nvSpPr>
        <p:spPr>
          <a:xfrm>
            <a:off x="215900" y="1993900"/>
            <a:ext cx="23622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Ettore Sottsass</a:t>
            </a:r>
          </a:p>
        </p:txBody>
      </p:sp>
      <p:sp>
        <p:nvSpPr>
          <p:cNvPr id="283" name="Shape 283"/>
          <p:cNvSpPr txBox="1"/>
          <p:nvPr/>
        </p:nvSpPr>
        <p:spPr>
          <a:xfrm>
            <a:off x="-101600" y="4279900"/>
            <a:ext cx="25908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Aldo Rossi</a:t>
            </a:r>
          </a:p>
        </p:txBody>
      </p:sp>
      <p:grpSp>
        <p:nvGrpSpPr>
          <p:cNvPr id="284" name="Shape 284"/>
          <p:cNvGrpSpPr/>
          <p:nvPr/>
        </p:nvGrpSpPr>
        <p:grpSpPr>
          <a:xfrm>
            <a:off x="533400" y="4737100"/>
            <a:ext cx="3517899" cy="381000"/>
            <a:chOff x="533400" y="4737100"/>
            <a:chExt cx="3517899" cy="381000"/>
          </a:xfrm>
        </p:grpSpPr>
        <p:sp>
          <p:nvSpPr>
            <p:cNvPr id="285" name="Shape 285"/>
            <p:cNvSpPr/>
            <p:nvPr/>
          </p:nvSpPr>
          <p:spPr>
            <a:xfrm>
              <a:off x="533400" y="47371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86" name="Shape 286"/>
            <p:cNvCxnSpPr/>
            <p:nvPr/>
          </p:nvCxnSpPr>
          <p:spPr>
            <a:xfrm>
              <a:off x="2679700" y="49022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87" name="Shape 287"/>
            <p:cNvSpPr/>
            <p:nvPr/>
          </p:nvSpPr>
          <p:spPr>
            <a:xfrm>
              <a:off x="3746500" y="47752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8" name="Shape 288"/>
          <p:cNvGrpSpPr/>
          <p:nvPr/>
        </p:nvGrpSpPr>
        <p:grpSpPr>
          <a:xfrm>
            <a:off x="4038600" y="1600200"/>
            <a:ext cx="4800599" cy="4233862"/>
            <a:chOff x="4038600" y="1600200"/>
            <a:chExt cx="4800599" cy="4233862"/>
          </a:xfrm>
        </p:grpSpPr>
        <p:cxnSp>
          <p:nvCxnSpPr>
            <p:cNvPr id="289" name="Shape 289"/>
            <p:cNvCxnSpPr/>
            <p:nvPr/>
          </p:nvCxnSpPr>
          <p:spPr>
            <a:xfrm>
              <a:off x="6858000" y="3357562"/>
              <a:ext cx="6857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90" name="Shape 290"/>
            <p:cNvCxnSpPr/>
            <p:nvPr/>
          </p:nvCxnSpPr>
          <p:spPr>
            <a:xfrm rot="10800000">
              <a:off x="4038600" y="2633661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291" name="Shape 291"/>
            <p:cNvCxnSpPr/>
            <p:nvPr/>
          </p:nvCxnSpPr>
          <p:spPr>
            <a:xfrm rot="10800000">
              <a:off x="4051300" y="1604962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292" name="Shape 292"/>
            <p:cNvCxnSpPr/>
            <p:nvPr/>
          </p:nvCxnSpPr>
          <p:spPr>
            <a:xfrm rot="10800000">
              <a:off x="4038600" y="3078161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293" name="Shape 293"/>
            <p:cNvCxnSpPr/>
            <p:nvPr/>
          </p:nvCxnSpPr>
          <p:spPr>
            <a:xfrm rot="10800000">
              <a:off x="4051300" y="4005262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294" name="Shape 294"/>
            <p:cNvCxnSpPr/>
            <p:nvPr/>
          </p:nvCxnSpPr>
          <p:spPr>
            <a:xfrm rot="10800000">
              <a:off x="4051300" y="4449762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295" name="Shape 295"/>
            <p:cNvCxnSpPr/>
            <p:nvPr/>
          </p:nvCxnSpPr>
          <p:spPr>
            <a:xfrm rot="10800000">
              <a:off x="4038600" y="4881562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296" name="Shape 296"/>
            <p:cNvCxnSpPr/>
            <p:nvPr/>
          </p:nvCxnSpPr>
          <p:spPr>
            <a:xfrm>
              <a:off x="5715000" y="1600200"/>
              <a:ext cx="1143000" cy="1757362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97" name="Shape 297"/>
            <p:cNvCxnSpPr/>
            <p:nvPr/>
          </p:nvCxnSpPr>
          <p:spPr>
            <a:xfrm>
              <a:off x="5710237" y="2160586"/>
              <a:ext cx="1147762" cy="1196975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98" name="Shape 298"/>
            <p:cNvCxnSpPr/>
            <p:nvPr/>
          </p:nvCxnSpPr>
          <p:spPr>
            <a:xfrm>
              <a:off x="5695950" y="2627311"/>
              <a:ext cx="1162049" cy="73025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99" name="Shape 299"/>
            <p:cNvCxnSpPr/>
            <p:nvPr/>
          </p:nvCxnSpPr>
          <p:spPr>
            <a:xfrm rot="10800000" flipH="1">
              <a:off x="5710237" y="3357561"/>
              <a:ext cx="1147762" cy="652462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00" name="Shape 300"/>
            <p:cNvCxnSpPr/>
            <p:nvPr/>
          </p:nvCxnSpPr>
          <p:spPr>
            <a:xfrm rot="10800000" flipH="1">
              <a:off x="5730875" y="3357561"/>
              <a:ext cx="1127125" cy="1096961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01" name="Shape 301"/>
            <p:cNvCxnSpPr/>
            <p:nvPr/>
          </p:nvCxnSpPr>
          <p:spPr>
            <a:xfrm rot="10800000" flipH="1">
              <a:off x="5703887" y="3357562"/>
              <a:ext cx="1154111" cy="153035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02" name="Shape 302"/>
            <p:cNvCxnSpPr/>
            <p:nvPr/>
          </p:nvCxnSpPr>
          <p:spPr>
            <a:xfrm rot="10800000">
              <a:off x="4038600" y="5414962"/>
              <a:ext cx="16001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303" name="Shape 303"/>
            <p:cNvCxnSpPr/>
            <p:nvPr/>
          </p:nvCxnSpPr>
          <p:spPr>
            <a:xfrm rot="10800000" flipH="1">
              <a:off x="5727700" y="3357561"/>
              <a:ext cx="1130299" cy="2474911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304" name="Shape 304"/>
            <p:cNvSpPr/>
            <p:nvPr/>
          </p:nvSpPr>
          <p:spPr>
            <a:xfrm>
              <a:off x="7239000" y="2595561"/>
              <a:ext cx="1600199" cy="1524000"/>
            </a:xfrm>
            <a:prstGeom prst="ellipse">
              <a:avLst/>
            </a:prstGeom>
            <a:solidFill>
              <a:srgbClr val="FFFF99"/>
            </a:solidFill>
            <a:ln w="952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Shape 305"/>
            <p:cNvSpPr txBox="1"/>
            <p:nvPr/>
          </p:nvSpPr>
          <p:spPr>
            <a:xfrm>
              <a:off x="7239000" y="2882900"/>
              <a:ext cx="1600199" cy="106997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6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Click Mouse button on arrow to Operate</a:t>
              </a:r>
            </a:p>
          </p:txBody>
        </p:sp>
        <p:cxnSp>
          <p:nvCxnSpPr>
            <p:cNvPr id="306" name="Shape 306"/>
            <p:cNvCxnSpPr/>
            <p:nvPr/>
          </p:nvCxnSpPr>
          <p:spPr>
            <a:xfrm rot="10800000">
              <a:off x="4038600" y="2176461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307" name="Shape 307"/>
            <p:cNvCxnSpPr/>
            <p:nvPr/>
          </p:nvCxnSpPr>
          <p:spPr>
            <a:xfrm rot="10800000">
              <a:off x="4051300" y="3573462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308" name="Shape 308"/>
            <p:cNvCxnSpPr/>
            <p:nvPr/>
          </p:nvCxnSpPr>
          <p:spPr>
            <a:xfrm rot="10800000">
              <a:off x="4051300" y="5834062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309" name="Shape 309"/>
            <p:cNvCxnSpPr/>
            <p:nvPr/>
          </p:nvCxnSpPr>
          <p:spPr>
            <a:xfrm>
              <a:off x="5695950" y="3067050"/>
              <a:ext cx="1136649" cy="290512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10" name="Shape 310"/>
            <p:cNvCxnSpPr/>
            <p:nvPr/>
          </p:nvCxnSpPr>
          <p:spPr>
            <a:xfrm rot="10800000" flipH="1">
              <a:off x="5715000" y="3357562"/>
              <a:ext cx="1117599" cy="215899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11" name="Shape 311"/>
            <p:cNvCxnSpPr/>
            <p:nvPr/>
          </p:nvCxnSpPr>
          <p:spPr>
            <a:xfrm rot="10800000" flipH="1">
              <a:off x="5638800" y="3344862"/>
              <a:ext cx="1193800" cy="2070099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312" name="Shape 312"/>
          <p:cNvSpPr txBox="1"/>
          <p:nvPr/>
        </p:nvSpPr>
        <p:spPr>
          <a:xfrm>
            <a:off x="114300" y="3352800"/>
            <a:ext cx="25908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Michael Graves</a:t>
            </a:r>
          </a:p>
        </p:txBody>
      </p:sp>
      <p:sp>
        <p:nvSpPr>
          <p:cNvPr id="313" name="Shape 313"/>
          <p:cNvSpPr txBox="1"/>
          <p:nvPr/>
        </p:nvSpPr>
        <p:spPr>
          <a:xfrm>
            <a:off x="76200" y="3822700"/>
            <a:ext cx="25908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Philipe Starck</a:t>
            </a:r>
          </a:p>
        </p:txBody>
      </p:sp>
      <p:sp>
        <p:nvSpPr>
          <p:cNvPr id="314" name="Shape 314"/>
          <p:cNvSpPr txBox="1"/>
          <p:nvPr/>
        </p:nvSpPr>
        <p:spPr>
          <a:xfrm>
            <a:off x="330200" y="4768850"/>
            <a:ext cx="25908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Alesandro Mendini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Ettore Sottsass</a:t>
            </a:r>
          </a:p>
        </p:txBody>
      </p:sp>
      <p:sp>
        <p:nvSpPr>
          <p:cNvPr id="320" name="Shape 320"/>
          <p:cNvSpPr txBox="1"/>
          <p:nvPr/>
        </p:nvSpPr>
        <p:spPr>
          <a:xfrm>
            <a:off x="1676400" y="1828800"/>
            <a:ext cx="5867400" cy="1249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4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Alessi’s first Maestro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baseline="0">
              <a:solidFill>
                <a:srgbClr val="FF6600"/>
              </a:solidFill>
              <a:latin typeface="Asul"/>
              <a:ea typeface="Asul"/>
              <a:cs typeface="Asul"/>
              <a:sym typeface="Asul"/>
            </a:endParaRPr>
          </a:p>
        </p:txBody>
      </p:sp>
      <p:sp>
        <p:nvSpPr>
          <p:cNvPr id="321" name="Shape 321"/>
          <p:cNvSpPr txBox="1"/>
          <p:nvPr/>
        </p:nvSpPr>
        <p:spPr>
          <a:xfrm>
            <a:off x="3124200" y="2743200"/>
            <a:ext cx="6019799" cy="2682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sul"/>
              <a:buChar char="•"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 Born in Innsbruck in 1917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sul"/>
              <a:buChar char="•"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 Studied architecture in Turin in 1939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sul"/>
              <a:buChar char="•"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 Formed his own studio in Milan in 1947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sul"/>
              <a:buChar char="•"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 Made important designs for Olivetti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sul"/>
              <a:buChar char="•"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 One of the founders of Memphis 1981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sul"/>
              <a:buChar char="•"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 An Alessi maestro</a:t>
            </a:r>
          </a:p>
        </p:txBody>
      </p:sp>
      <p:pic>
        <p:nvPicPr>
          <p:cNvPr id="322" name="Shape 3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2590800"/>
            <a:ext cx="2568575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Shape 3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0400" y="2590800"/>
            <a:ext cx="5080000" cy="3809999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Shape 3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Ettore Sottsass</a:t>
            </a:r>
          </a:p>
        </p:txBody>
      </p:sp>
      <p:sp>
        <p:nvSpPr>
          <p:cNvPr id="329" name="Shape 329"/>
          <p:cNvSpPr txBox="1"/>
          <p:nvPr/>
        </p:nvSpPr>
        <p:spPr>
          <a:xfrm>
            <a:off x="304800" y="3962400"/>
            <a:ext cx="1828800" cy="1920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Sottsass designed this classic condiment set for Alessi in 1978</a:t>
            </a:r>
          </a:p>
        </p:txBody>
      </p:sp>
      <p:sp>
        <p:nvSpPr>
          <p:cNvPr id="330" name="Shape 330"/>
          <p:cNvSpPr txBox="1"/>
          <p:nvPr/>
        </p:nvSpPr>
        <p:spPr>
          <a:xfrm>
            <a:off x="7239000" y="3886200"/>
            <a:ext cx="1676399" cy="1920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Distinctive in the choice of materials and proportion</a:t>
            </a:r>
          </a:p>
        </p:txBody>
      </p:sp>
      <p:sp>
        <p:nvSpPr>
          <p:cNvPr id="331" name="Shape 331"/>
          <p:cNvSpPr txBox="1"/>
          <p:nvPr/>
        </p:nvSpPr>
        <p:spPr>
          <a:xfrm>
            <a:off x="1676400" y="1828800"/>
            <a:ext cx="5867400" cy="1249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4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Alessi Maestro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baseline="0">
              <a:solidFill>
                <a:srgbClr val="FF6600"/>
              </a:solidFill>
              <a:latin typeface="Asul"/>
              <a:ea typeface="Asul"/>
              <a:cs typeface="Asul"/>
              <a:sym typeface="Asul"/>
            </a:endParaRP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Shape 3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7800" y="1924050"/>
            <a:ext cx="6172199" cy="462915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Shape 3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Ettore Sottsass</a:t>
            </a:r>
          </a:p>
        </p:txBody>
      </p:sp>
      <p:sp>
        <p:nvSpPr>
          <p:cNvPr id="338" name="Shape 338"/>
          <p:cNvSpPr txBox="1"/>
          <p:nvPr/>
        </p:nvSpPr>
        <p:spPr>
          <a:xfrm>
            <a:off x="381000" y="3810000"/>
            <a:ext cx="2438399" cy="1311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The glass containers are fitted with plastic inserts and chrome tops</a:t>
            </a:r>
          </a:p>
        </p:txBody>
      </p:sp>
      <p:sp>
        <p:nvSpPr>
          <p:cNvPr id="339" name="Shape 339"/>
          <p:cNvSpPr txBox="1"/>
          <p:nvPr/>
        </p:nvSpPr>
        <p:spPr>
          <a:xfrm>
            <a:off x="6338887" y="3781425"/>
            <a:ext cx="2438399" cy="1311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Highly polished chrome base with simple positioning pegs</a:t>
            </a:r>
          </a:p>
        </p:txBody>
      </p:sp>
      <p:sp>
        <p:nvSpPr>
          <p:cNvPr id="340" name="Shape 340"/>
          <p:cNvSpPr txBox="1"/>
          <p:nvPr/>
        </p:nvSpPr>
        <p:spPr>
          <a:xfrm>
            <a:off x="1676400" y="1828800"/>
            <a:ext cx="5867400" cy="1249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4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Alessi Maestro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baseline="0">
              <a:solidFill>
                <a:srgbClr val="FF6600"/>
              </a:solidFill>
              <a:latin typeface="Asul"/>
              <a:ea typeface="Asul"/>
              <a:cs typeface="Asul"/>
              <a:sym typeface="Asul"/>
            </a:endParaRP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Shape 3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7800" y="1676400"/>
            <a:ext cx="6324600" cy="474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Shape 3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7800" y="1676400"/>
            <a:ext cx="6324600" cy="474345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Shape 347"/>
          <p:cNvSpPr txBox="1">
            <a:spLocks noGrp="1"/>
          </p:cNvSpPr>
          <p:nvPr>
            <p:ph type="title"/>
          </p:nvPr>
        </p:nvSpPr>
        <p:spPr>
          <a:xfrm>
            <a:off x="457200" y="338137"/>
            <a:ext cx="8229600" cy="12525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Ettore Sottsass</a:t>
            </a:r>
          </a:p>
        </p:txBody>
      </p:sp>
      <p:sp>
        <p:nvSpPr>
          <p:cNvPr id="348" name="Shape 348"/>
          <p:cNvSpPr txBox="1"/>
          <p:nvPr/>
        </p:nvSpPr>
        <p:spPr>
          <a:xfrm>
            <a:off x="381000" y="3810000"/>
            <a:ext cx="2743199" cy="1311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The cheese container has been added to compliment Sottsass’ condiment set</a:t>
            </a:r>
          </a:p>
        </p:txBody>
      </p:sp>
      <p:sp>
        <p:nvSpPr>
          <p:cNvPr id="349" name="Shape 349"/>
          <p:cNvSpPr txBox="1"/>
          <p:nvPr/>
        </p:nvSpPr>
        <p:spPr>
          <a:xfrm>
            <a:off x="6338887" y="3781425"/>
            <a:ext cx="2438399" cy="1616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A rim around the base of the glass container allows it to rotate freely on the base</a:t>
            </a:r>
          </a:p>
        </p:txBody>
      </p:sp>
      <p:sp>
        <p:nvSpPr>
          <p:cNvPr id="350" name="Shape 350"/>
          <p:cNvSpPr txBox="1"/>
          <p:nvPr/>
        </p:nvSpPr>
        <p:spPr>
          <a:xfrm>
            <a:off x="1676400" y="1828800"/>
            <a:ext cx="5867400" cy="1249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4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Alessi Maestro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baseline="0">
              <a:solidFill>
                <a:srgbClr val="FF6600"/>
              </a:solidFill>
              <a:latin typeface="Asul"/>
              <a:ea typeface="Asul"/>
              <a:cs typeface="Asul"/>
              <a:sym typeface="Asul"/>
            </a:endParaRP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" name="Shape 355"/>
          <p:cNvGrpSpPr/>
          <p:nvPr/>
        </p:nvGrpSpPr>
        <p:grpSpPr>
          <a:xfrm>
            <a:off x="2667000" y="1828800"/>
            <a:ext cx="4230686" cy="4613275"/>
            <a:chOff x="2743200" y="1676400"/>
            <a:chExt cx="4230686" cy="4613275"/>
          </a:xfrm>
        </p:grpSpPr>
        <p:sp>
          <p:nvSpPr>
            <p:cNvPr id="356" name="Shape 356"/>
            <p:cNvSpPr txBox="1"/>
            <p:nvPr/>
          </p:nvSpPr>
          <p:spPr>
            <a:xfrm>
              <a:off x="2743200" y="1676400"/>
              <a:ext cx="4230686" cy="4613275"/>
            </a:xfrm>
            <a:prstGeom prst="rect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57" name="Shape 35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19400" y="1752600"/>
              <a:ext cx="4078287" cy="445293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8" name="Shape 358"/>
          <p:cNvSpPr txBox="1">
            <a:spLocks noGrp="1"/>
          </p:cNvSpPr>
          <p:nvPr>
            <p:ph type="title"/>
          </p:nvPr>
        </p:nvSpPr>
        <p:spPr>
          <a:xfrm>
            <a:off x="457200" y="338137"/>
            <a:ext cx="8229600" cy="12525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Ettore Sottsass</a:t>
            </a:r>
          </a:p>
        </p:txBody>
      </p:sp>
      <p:sp>
        <p:nvSpPr>
          <p:cNvPr id="359" name="Shape 359"/>
          <p:cNvSpPr txBox="1"/>
          <p:nvPr/>
        </p:nvSpPr>
        <p:spPr>
          <a:xfrm>
            <a:off x="381000" y="3276600"/>
            <a:ext cx="2209799" cy="2530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A collection of tableware designed by Sotsass includes the red,yellow and black aniline coloured beech-wood salt grinder</a:t>
            </a:r>
          </a:p>
        </p:txBody>
      </p:sp>
      <p:sp>
        <p:nvSpPr>
          <p:cNvPr id="360" name="Shape 360"/>
          <p:cNvSpPr txBox="1"/>
          <p:nvPr/>
        </p:nvSpPr>
        <p:spPr>
          <a:xfrm>
            <a:off x="7023100" y="3289300"/>
            <a:ext cx="1766886" cy="28352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The red chilli mill and Maple –wood pepper mill  part of Sottsass’ ‘Twergi’ range of products</a:t>
            </a:r>
          </a:p>
        </p:txBody>
      </p:sp>
      <p:sp>
        <p:nvSpPr>
          <p:cNvPr id="361" name="Shape 361"/>
          <p:cNvSpPr txBox="1"/>
          <p:nvPr/>
        </p:nvSpPr>
        <p:spPr>
          <a:xfrm>
            <a:off x="1676400" y="1828800"/>
            <a:ext cx="5867400" cy="1249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4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Alessi Maestro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baseline="0">
              <a:solidFill>
                <a:srgbClr val="FF6600"/>
              </a:solidFill>
              <a:latin typeface="Asul"/>
              <a:ea typeface="Asul"/>
              <a:cs typeface="Asul"/>
              <a:sym typeface="Asul"/>
            </a:endParaRP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Shape 366"/>
          <p:cNvGrpSpPr/>
          <p:nvPr/>
        </p:nvGrpSpPr>
        <p:grpSpPr>
          <a:xfrm>
            <a:off x="2667000" y="1828800"/>
            <a:ext cx="4230686" cy="4648199"/>
            <a:chOff x="2667000" y="1828800"/>
            <a:chExt cx="4230686" cy="4648199"/>
          </a:xfrm>
        </p:grpSpPr>
        <p:sp>
          <p:nvSpPr>
            <p:cNvPr id="367" name="Shape 367"/>
            <p:cNvSpPr txBox="1"/>
            <p:nvPr/>
          </p:nvSpPr>
          <p:spPr>
            <a:xfrm>
              <a:off x="2667000" y="1828800"/>
              <a:ext cx="4230686" cy="4648199"/>
            </a:xfrm>
            <a:prstGeom prst="rect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68" name="Shape 36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743200" y="1905000"/>
              <a:ext cx="4087812" cy="4495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9" name="Shape 369"/>
          <p:cNvSpPr txBox="1">
            <a:spLocks noGrp="1"/>
          </p:cNvSpPr>
          <p:nvPr>
            <p:ph type="title"/>
          </p:nvPr>
        </p:nvSpPr>
        <p:spPr>
          <a:xfrm>
            <a:off x="457200" y="338137"/>
            <a:ext cx="8229600" cy="12525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Ettore Sottsass</a:t>
            </a:r>
          </a:p>
        </p:txBody>
      </p:sp>
      <p:sp>
        <p:nvSpPr>
          <p:cNvPr id="370" name="Shape 370"/>
          <p:cNvSpPr txBox="1"/>
          <p:nvPr/>
        </p:nvSpPr>
        <p:spPr>
          <a:xfrm>
            <a:off x="381000" y="2514600"/>
            <a:ext cx="2209799" cy="28352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A collection of products designed by Sottsass who wishes to build up a complete family of objects for the table and the kitchen</a:t>
            </a:r>
          </a:p>
        </p:txBody>
      </p:sp>
      <p:sp>
        <p:nvSpPr>
          <p:cNvPr id="371" name="Shape 371"/>
          <p:cNvSpPr txBox="1"/>
          <p:nvPr/>
        </p:nvSpPr>
        <p:spPr>
          <a:xfrm>
            <a:off x="1676400" y="1828800"/>
            <a:ext cx="5867400" cy="1249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4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Alessi Maestro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baseline="0">
              <a:solidFill>
                <a:srgbClr val="FF6600"/>
              </a:solidFill>
              <a:latin typeface="Asul"/>
              <a:ea typeface="Asul"/>
              <a:cs typeface="Asul"/>
              <a:sym typeface="Asul"/>
            </a:endParaRP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Shape 376"/>
          <p:cNvGrpSpPr/>
          <p:nvPr/>
        </p:nvGrpSpPr>
        <p:grpSpPr>
          <a:xfrm>
            <a:off x="1219200" y="1828800"/>
            <a:ext cx="6476999" cy="4445000"/>
            <a:chOff x="1219200" y="1828800"/>
            <a:chExt cx="6476999" cy="4445000"/>
          </a:xfrm>
        </p:grpSpPr>
        <p:sp>
          <p:nvSpPr>
            <p:cNvPr id="377" name="Shape 377"/>
            <p:cNvSpPr txBox="1"/>
            <p:nvPr/>
          </p:nvSpPr>
          <p:spPr>
            <a:xfrm>
              <a:off x="1219200" y="1828800"/>
              <a:ext cx="6476999" cy="4445000"/>
            </a:xfrm>
            <a:prstGeom prst="rect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78" name="Shape 37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95400" y="1905000"/>
              <a:ext cx="6324600" cy="43116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9" name="Shape 379"/>
          <p:cNvSpPr txBox="1">
            <a:spLocks noGrp="1"/>
          </p:cNvSpPr>
          <p:nvPr>
            <p:ph type="title"/>
          </p:nvPr>
        </p:nvSpPr>
        <p:spPr>
          <a:xfrm>
            <a:off x="457200" y="338137"/>
            <a:ext cx="8229600" cy="12525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Ettore Sottsass</a:t>
            </a:r>
          </a:p>
        </p:txBody>
      </p:sp>
      <p:sp>
        <p:nvSpPr>
          <p:cNvPr id="380" name="Shape 380"/>
          <p:cNvSpPr txBox="1"/>
          <p:nvPr/>
        </p:nvSpPr>
        <p:spPr>
          <a:xfrm>
            <a:off x="381000" y="2514600"/>
            <a:ext cx="2209799" cy="20732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A classic collection of tableware designed by Sottsass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‘La Bella Tavola’</a:t>
            </a:r>
          </a:p>
        </p:txBody>
      </p:sp>
      <p:sp>
        <p:nvSpPr>
          <p:cNvPr id="381" name="Shape 381"/>
          <p:cNvSpPr txBox="1"/>
          <p:nvPr/>
        </p:nvSpPr>
        <p:spPr>
          <a:xfrm>
            <a:off x="6477000" y="1752600"/>
            <a:ext cx="2438399" cy="420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‘Preparing a beautiful table for eating with the family or for eating with friends… is a practiced custom and a way of showing awareness, respect and care about that ‘basic’ event of having food’</a:t>
            </a:r>
          </a:p>
          <a:p>
            <a:pPr marL="0" marR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Ettore Sottsass</a:t>
            </a:r>
          </a:p>
        </p:txBody>
      </p:sp>
      <p:sp>
        <p:nvSpPr>
          <p:cNvPr id="382" name="Shape 382"/>
          <p:cNvSpPr txBox="1"/>
          <p:nvPr/>
        </p:nvSpPr>
        <p:spPr>
          <a:xfrm>
            <a:off x="1676400" y="1828800"/>
            <a:ext cx="5867400" cy="1249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4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Alessi Maestro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baseline="0">
              <a:solidFill>
                <a:srgbClr val="FF6600"/>
              </a:solidFill>
              <a:latin typeface="Asul"/>
              <a:ea typeface="Asul"/>
              <a:cs typeface="Asul"/>
              <a:sym typeface="Asul"/>
            </a:endParaRP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Shape 3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5400" y="1905000"/>
            <a:ext cx="6400799" cy="4271962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Shape 388"/>
          <p:cNvSpPr txBox="1">
            <a:spLocks noGrp="1"/>
          </p:cNvSpPr>
          <p:nvPr>
            <p:ph type="title"/>
          </p:nvPr>
        </p:nvSpPr>
        <p:spPr>
          <a:xfrm>
            <a:off x="457200" y="338137"/>
            <a:ext cx="8229600" cy="12525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Ettore Sottsass</a:t>
            </a:r>
          </a:p>
        </p:txBody>
      </p:sp>
      <p:sp>
        <p:nvSpPr>
          <p:cNvPr id="389" name="Shape 389"/>
          <p:cNvSpPr txBox="1"/>
          <p:nvPr/>
        </p:nvSpPr>
        <p:spPr>
          <a:xfrm>
            <a:off x="381000" y="2514600"/>
            <a:ext cx="2209799" cy="20732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Generously rounded tableware designed by Sottsass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‘La Bella Tavola’</a:t>
            </a:r>
          </a:p>
        </p:txBody>
      </p:sp>
      <p:sp>
        <p:nvSpPr>
          <p:cNvPr id="390" name="Shape 390"/>
          <p:cNvSpPr txBox="1"/>
          <p:nvPr/>
        </p:nvSpPr>
        <p:spPr>
          <a:xfrm>
            <a:off x="1676400" y="1828800"/>
            <a:ext cx="5867400" cy="1249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4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Alessi Maestro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baseline="0">
              <a:solidFill>
                <a:srgbClr val="FF6600"/>
              </a:solidFill>
              <a:latin typeface="Asul"/>
              <a:ea typeface="Asul"/>
              <a:cs typeface="Asul"/>
              <a:sym typeface="Asul"/>
            </a:endParaRPr>
          </a:p>
        </p:txBody>
      </p:sp>
      <p:sp>
        <p:nvSpPr>
          <p:cNvPr id="391" name="Shape 391"/>
          <p:cNvSpPr txBox="1"/>
          <p:nvPr/>
        </p:nvSpPr>
        <p:spPr>
          <a:xfrm>
            <a:off x="6629400" y="2438400"/>
            <a:ext cx="2209799" cy="1920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Beautiful, simple and clean lines of the white porcelain designed for the ‘beautiful table’</a:t>
            </a:r>
            <a:r>
              <a:rPr lang="en-US" sz="2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Shape 67"/>
          <p:cNvGrpSpPr/>
          <p:nvPr/>
        </p:nvGrpSpPr>
        <p:grpSpPr>
          <a:xfrm>
            <a:off x="723900" y="533400"/>
            <a:ext cx="381000" cy="6019800"/>
            <a:chOff x="723900" y="533400"/>
            <a:chExt cx="381000" cy="5816600"/>
          </a:xfrm>
        </p:grpSpPr>
        <p:cxnSp>
          <p:nvCxnSpPr>
            <p:cNvPr id="68" name="Shape 68"/>
            <p:cNvCxnSpPr/>
            <p:nvPr/>
          </p:nvCxnSpPr>
          <p:spPr>
            <a:xfrm>
              <a:off x="914400" y="533400"/>
              <a:ext cx="0" cy="5638800"/>
            </a:xfrm>
            <a:prstGeom prst="straightConnector1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69" name="Shape 69"/>
            <p:cNvSpPr/>
            <p:nvPr/>
          </p:nvSpPr>
          <p:spPr>
            <a:xfrm>
              <a:off x="723900" y="5969000"/>
              <a:ext cx="381000" cy="381000"/>
            </a:xfrm>
            <a:prstGeom prst="ellipse">
              <a:avLst/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" name="Shape 70"/>
          <p:cNvGrpSpPr/>
          <p:nvPr/>
        </p:nvGrpSpPr>
        <p:grpSpPr>
          <a:xfrm>
            <a:off x="1981200" y="1485900"/>
            <a:ext cx="6438900" cy="4838700"/>
            <a:chOff x="1981200" y="1485900"/>
            <a:chExt cx="6438900" cy="4838700"/>
          </a:xfrm>
        </p:grpSpPr>
        <p:pic>
          <p:nvPicPr>
            <p:cNvPr id="71" name="Shape 7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57400" y="1524000"/>
              <a:ext cx="6324600" cy="4743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" name="Shape 72"/>
            <p:cNvSpPr txBox="1"/>
            <p:nvPr/>
          </p:nvSpPr>
          <p:spPr>
            <a:xfrm>
              <a:off x="1981200" y="1485900"/>
              <a:ext cx="6438900" cy="4838700"/>
            </a:xfrm>
            <a:prstGeom prst="rect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" name="Shape 73"/>
          <p:cNvGrpSpPr/>
          <p:nvPr/>
        </p:nvGrpSpPr>
        <p:grpSpPr>
          <a:xfrm>
            <a:off x="533400" y="2438400"/>
            <a:ext cx="3505199" cy="381000"/>
            <a:chOff x="533400" y="2438400"/>
            <a:chExt cx="3505199" cy="381000"/>
          </a:xfrm>
        </p:grpSpPr>
        <p:sp>
          <p:nvSpPr>
            <p:cNvPr id="74" name="Shape 74"/>
            <p:cNvSpPr/>
            <p:nvPr/>
          </p:nvSpPr>
          <p:spPr>
            <a:xfrm>
              <a:off x="533400" y="24384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5" name="Shape 75"/>
            <p:cNvCxnSpPr/>
            <p:nvPr/>
          </p:nvCxnSpPr>
          <p:spPr>
            <a:xfrm>
              <a:off x="2832100" y="26416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76" name="Shape 76"/>
            <p:cNvSpPr/>
            <p:nvPr/>
          </p:nvSpPr>
          <p:spPr>
            <a:xfrm>
              <a:off x="3733800" y="25146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" name="Shape 77"/>
          <p:cNvGrpSpPr/>
          <p:nvPr/>
        </p:nvGrpSpPr>
        <p:grpSpPr>
          <a:xfrm>
            <a:off x="533400" y="2895600"/>
            <a:ext cx="3517899" cy="381000"/>
            <a:chOff x="533400" y="2895600"/>
            <a:chExt cx="3517899" cy="381000"/>
          </a:xfrm>
        </p:grpSpPr>
        <p:sp>
          <p:nvSpPr>
            <p:cNvPr id="78" name="Shape 78"/>
            <p:cNvSpPr/>
            <p:nvPr/>
          </p:nvSpPr>
          <p:spPr>
            <a:xfrm>
              <a:off x="533400" y="28956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9" name="Shape 79"/>
            <p:cNvCxnSpPr/>
            <p:nvPr/>
          </p:nvCxnSpPr>
          <p:spPr>
            <a:xfrm>
              <a:off x="2781300" y="30988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80" name="Shape 80"/>
            <p:cNvSpPr/>
            <p:nvPr/>
          </p:nvSpPr>
          <p:spPr>
            <a:xfrm>
              <a:off x="3746500" y="29718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" name="Shape 81"/>
          <p:cNvGrpSpPr/>
          <p:nvPr/>
        </p:nvGrpSpPr>
        <p:grpSpPr>
          <a:xfrm>
            <a:off x="533400" y="1447800"/>
            <a:ext cx="3524249" cy="381000"/>
            <a:chOff x="533400" y="1447800"/>
            <a:chExt cx="3524249" cy="381000"/>
          </a:xfrm>
        </p:grpSpPr>
        <p:cxnSp>
          <p:nvCxnSpPr>
            <p:cNvPr id="82" name="Shape 82"/>
            <p:cNvCxnSpPr/>
            <p:nvPr/>
          </p:nvCxnSpPr>
          <p:spPr>
            <a:xfrm>
              <a:off x="2206625" y="1600200"/>
              <a:ext cx="1671637" cy="0"/>
            </a:xfrm>
            <a:prstGeom prst="straightConnector1">
              <a:avLst/>
            </a:prstGeom>
            <a:noFill/>
            <a:ln w="38100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83" name="Shape 83"/>
            <p:cNvSpPr/>
            <p:nvPr/>
          </p:nvSpPr>
          <p:spPr>
            <a:xfrm>
              <a:off x="533400" y="1447800"/>
              <a:ext cx="2438399" cy="381000"/>
            </a:xfrm>
            <a:prstGeom prst="roundRect">
              <a:avLst>
                <a:gd name="adj" fmla="val 10800"/>
              </a:avLst>
            </a:prstGeom>
            <a:solidFill>
              <a:srgbClr val="FFFF99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Shape 84"/>
            <p:cNvSpPr/>
            <p:nvPr/>
          </p:nvSpPr>
          <p:spPr>
            <a:xfrm>
              <a:off x="3751262" y="1498600"/>
              <a:ext cx="306386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close/>
                  <a:moveTo>
                    <a:pt x="93575" y="59999"/>
                  </a:moveTo>
                  <a:lnTo>
                    <a:pt x="26424" y="14999"/>
                  </a:lnTo>
                  <a:lnTo>
                    <a:pt x="26424" y="104999"/>
                  </a:lnTo>
                  <a:close/>
                </a:path>
                <a:path w="120000" h="120000" fill="darken" extrusionOk="0">
                  <a:moveTo>
                    <a:pt x="93575" y="59999"/>
                  </a:moveTo>
                  <a:lnTo>
                    <a:pt x="26424" y="14999"/>
                  </a:lnTo>
                  <a:lnTo>
                    <a:pt x="26424" y="104999"/>
                  </a:lnTo>
                  <a:close/>
                </a:path>
                <a:path w="120000" h="120000" fill="none" extrusionOk="0">
                  <a:moveTo>
                    <a:pt x="93575" y="59999"/>
                  </a:moveTo>
                  <a:lnTo>
                    <a:pt x="26424" y="104999"/>
                  </a:lnTo>
                  <a:lnTo>
                    <a:pt x="26424" y="14999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" name="Shape 85"/>
          <p:cNvGrpSpPr/>
          <p:nvPr/>
        </p:nvGrpSpPr>
        <p:grpSpPr>
          <a:xfrm>
            <a:off x="533400" y="5638800"/>
            <a:ext cx="3517899" cy="381000"/>
            <a:chOff x="533400" y="5638800"/>
            <a:chExt cx="3517899" cy="381000"/>
          </a:xfrm>
        </p:grpSpPr>
        <p:sp>
          <p:nvSpPr>
            <p:cNvPr id="86" name="Shape 86"/>
            <p:cNvSpPr/>
            <p:nvPr/>
          </p:nvSpPr>
          <p:spPr>
            <a:xfrm>
              <a:off x="533400" y="56388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7" name="Shape 87"/>
            <p:cNvCxnSpPr/>
            <p:nvPr/>
          </p:nvCxnSpPr>
          <p:spPr>
            <a:xfrm>
              <a:off x="2781300" y="5842000"/>
              <a:ext cx="1104899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88" name="Shape 88"/>
            <p:cNvSpPr/>
            <p:nvPr/>
          </p:nvSpPr>
          <p:spPr>
            <a:xfrm>
              <a:off x="3746500" y="57150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" name="Shape 89"/>
          <p:cNvGrpSpPr/>
          <p:nvPr/>
        </p:nvGrpSpPr>
        <p:grpSpPr>
          <a:xfrm>
            <a:off x="533400" y="5181600"/>
            <a:ext cx="3517899" cy="381000"/>
            <a:chOff x="533400" y="5181600"/>
            <a:chExt cx="3517899" cy="381000"/>
          </a:xfrm>
        </p:grpSpPr>
        <p:sp>
          <p:nvSpPr>
            <p:cNvPr id="90" name="Shape 90"/>
            <p:cNvSpPr/>
            <p:nvPr/>
          </p:nvSpPr>
          <p:spPr>
            <a:xfrm>
              <a:off x="533400" y="51816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1" name="Shape 91"/>
            <p:cNvCxnSpPr/>
            <p:nvPr/>
          </p:nvCxnSpPr>
          <p:spPr>
            <a:xfrm>
              <a:off x="2768600" y="54229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92" name="Shape 92"/>
            <p:cNvSpPr/>
            <p:nvPr/>
          </p:nvSpPr>
          <p:spPr>
            <a:xfrm>
              <a:off x="3746500" y="53086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" name="Shape 93"/>
          <p:cNvGrpSpPr/>
          <p:nvPr/>
        </p:nvGrpSpPr>
        <p:grpSpPr>
          <a:xfrm>
            <a:off x="533400" y="1981200"/>
            <a:ext cx="3511549" cy="381000"/>
            <a:chOff x="533400" y="1981200"/>
            <a:chExt cx="3511549" cy="381000"/>
          </a:xfrm>
        </p:grpSpPr>
        <p:sp>
          <p:nvSpPr>
            <p:cNvPr id="94" name="Shape 94"/>
            <p:cNvSpPr/>
            <p:nvPr/>
          </p:nvSpPr>
          <p:spPr>
            <a:xfrm>
              <a:off x="533400" y="1981200"/>
              <a:ext cx="2438399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5" name="Shape 95"/>
            <p:cNvCxnSpPr/>
            <p:nvPr/>
          </p:nvCxnSpPr>
          <p:spPr>
            <a:xfrm>
              <a:off x="2209800" y="2184400"/>
              <a:ext cx="1784349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96" name="Shape 96"/>
            <p:cNvSpPr/>
            <p:nvPr/>
          </p:nvSpPr>
          <p:spPr>
            <a:xfrm>
              <a:off x="3740150" y="20701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" name="Shape 97"/>
          <p:cNvGrpSpPr/>
          <p:nvPr/>
        </p:nvGrpSpPr>
        <p:grpSpPr>
          <a:xfrm>
            <a:off x="533400" y="4267200"/>
            <a:ext cx="3517899" cy="381000"/>
            <a:chOff x="533400" y="4267200"/>
            <a:chExt cx="3517899" cy="381000"/>
          </a:xfrm>
        </p:grpSpPr>
        <p:sp>
          <p:nvSpPr>
            <p:cNvPr id="98" name="Shape 98"/>
            <p:cNvSpPr/>
            <p:nvPr/>
          </p:nvSpPr>
          <p:spPr>
            <a:xfrm>
              <a:off x="533400" y="42672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9" name="Shape 99"/>
            <p:cNvCxnSpPr/>
            <p:nvPr/>
          </p:nvCxnSpPr>
          <p:spPr>
            <a:xfrm>
              <a:off x="2705100" y="44450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00" name="Shape 100"/>
            <p:cNvSpPr/>
            <p:nvPr/>
          </p:nvSpPr>
          <p:spPr>
            <a:xfrm>
              <a:off x="3746500" y="43434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" name="Shape 101"/>
          <p:cNvGrpSpPr/>
          <p:nvPr/>
        </p:nvGrpSpPr>
        <p:grpSpPr>
          <a:xfrm>
            <a:off x="533400" y="3352800"/>
            <a:ext cx="3517899" cy="381000"/>
            <a:chOff x="533400" y="3352800"/>
            <a:chExt cx="3517899" cy="381000"/>
          </a:xfrm>
        </p:grpSpPr>
        <p:sp>
          <p:nvSpPr>
            <p:cNvPr id="102" name="Shape 102"/>
            <p:cNvSpPr/>
            <p:nvPr/>
          </p:nvSpPr>
          <p:spPr>
            <a:xfrm>
              <a:off x="533400" y="33528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3" name="Shape 103"/>
            <p:cNvCxnSpPr/>
            <p:nvPr/>
          </p:nvCxnSpPr>
          <p:spPr>
            <a:xfrm>
              <a:off x="2806700" y="35560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04" name="Shape 104"/>
            <p:cNvSpPr/>
            <p:nvPr/>
          </p:nvSpPr>
          <p:spPr>
            <a:xfrm>
              <a:off x="3746500" y="34417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" name="Shape 105"/>
          <p:cNvGrpSpPr/>
          <p:nvPr/>
        </p:nvGrpSpPr>
        <p:grpSpPr>
          <a:xfrm>
            <a:off x="533400" y="3810000"/>
            <a:ext cx="3517899" cy="381000"/>
            <a:chOff x="533400" y="3810000"/>
            <a:chExt cx="3517899" cy="381000"/>
          </a:xfrm>
        </p:grpSpPr>
        <p:sp>
          <p:nvSpPr>
            <p:cNvPr id="106" name="Shape 106"/>
            <p:cNvSpPr/>
            <p:nvPr/>
          </p:nvSpPr>
          <p:spPr>
            <a:xfrm>
              <a:off x="533400" y="38100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7" name="Shape 107"/>
            <p:cNvCxnSpPr/>
            <p:nvPr/>
          </p:nvCxnSpPr>
          <p:spPr>
            <a:xfrm>
              <a:off x="2755900" y="39878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08" name="Shape 108"/>
            <p:cNvSpPr/>
            <p:nvPr/>
          </p:nvSpPr>
          <p:spPr>
            <a:xfrm>
              <a:off x="3746500" y="38862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8600" b="1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Alessi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558800" y="2441575"/>
            <a:ext cx="2236787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Stefano Giovannoni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381000" y="2908300"/>
            <a:ext cx="2209799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Guido Venturini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685800" y="1422400"/>
            <a:ext cx="1762124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66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rgbClr val="993366"/>
                </a:solidFill>
                <a:latin typeface="Arial"/>
                <a:ea typeface="Arial"/>
                <a:cs typeface="Arial"/>
                <a:sym typeface="Arial"/>
              </a:rPr>
              <a:t>Alessi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457200" y="5670550"/>
            <a:ext cx="2666999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Family Follows Fiction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63500" y="5207000"/>
            <a:ext cx="22860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King Kong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215900" y="1993900"/>
            <a:ext cx="23622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Ettore Sottsass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-101600" y="4279900"/>
            <a:ext cx="25908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Aldo Rossi</a:t>
            </a:r>
          </a:p>
        </p:txBody>
      </p:sp>
      <p:grpSp>
        <p:nvGrpSpPr>
          <p:cNvPr id="117" name="Shape 117"/>
          <p:cNvGrpSpPr/>
          <p:nvPr/>
        </p:nvGrpSpPr>
        <p:grpSpPr>
          <a:xfrm>
            <a:off x="533400" y="4737100"/>
            <a:ext cx="3517899" cy="381000"/>
            <a:chOff x="533400" y="4737100"/>
            <a:chExt cx="3517899" cy="381000"/>
          </a:xfrm>
        </p:grpSpPr>
        <p:sp>
          <p:nvSpPr>
            <p:cNvPr id="118" name="Shape 118"/>
            <p:cNvSpPr/>
            <p:nvPr/>
          </p:nvSpPr>
          <p:spPr>
            <a:xfrm>
              <a:off x="533400" y="47371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9" name="Shape 119"/>
            <p:cNvCxnSpPr/>
            <p:nvPr/>
          </p:nvCxnSpPr>
          <p:spPr>
            <a:xfrm>
              <a:off x="2679700" y="49022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20" name="Shape 120"/>
            <p:cNvSpPr/>
            <p:nvPr/>
          </p:nvSpPr>
          <p:spPr>
            <a:xfrm>
              <a:off x="3746500" y="47752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" name="Shape 121"/>
          <p:cNvGrpSpPr/>
          <p:nvPr/>
        </p:nvGrpSpPr>
        <p:grpSpPr>
          <a:xfrm>
            <a:off x="4038600" y="1600200"/>
            <a:ext cx="4800599" cy="4233862"/>
            <a:chOff x="4038600" y="1600200"/>
            <a:chExt cx="4800599" cy="4233862"/>
          </a:xfrm>
        </p:grpSpPr>
        <p:cxnSp>
          <p:nvCxnSpPr>
            <p:cNvPr id="122" name="Shape 122"/>
            <p:cNvCxnSpPr/>
            <p:nvPr/>
          </p:nvCxnSpPr>
          <p:spPr>
            <a:xfrm>
              <a:off x="6858000" y="3357562"/>
              <a:ext cx="6857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23" name="Shape 123"/>
            <p:cNvCxnSpPr/>
            <p:nvPr/>
          </p:nvCxnSpPr>
          <p:spPr>
            <a:xfrm rot="10800000">
              <a:off x="4038600" y="2633661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24" name="Shape 124"/>
            <p:cNvCxnSpPr/>
            <p:nvPr/>
          </p:nvCxnSpPr>
          <p:spPr>
            <a:xfrm rot="10800000">
              <a:off x="4051300" y="1604962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25" name="Shape 125"/>
            <p:cNvCxnSpPr/>
            <p:nvPr/>
          </p:nvCxnSpPr>
          <p:spPr>
            <a:xfrm rot="10800000">
              <a:off x="4038600" y="3078161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26" name="Shape 126"/>
            <p:cNvCxnSpPr/>
            <p:nvPr/>
          </p:nvCxnSpPr>
          <p:spPr>
            <a:xfrm rot="10800000">
              <a:off x="4051300" y="4005262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27" name="Shape 127"/>
            <p:cNvCxnSpPr/>
            <p:nvPr/>
          </p:nvCxnSpPr>
          <p:spPr>
            <a:xfrm rot="10800000">
              <a:off x="4051300" y="4449762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28" name="Shape 128"/>
            <p:cNvCxnSpPr/>
            <p:nvPr/>
          </p:nvCxnSpPr>
          <p:spPr>
            <a:xfrm rot="10800000">
              <a:off x="4038600" y="4881562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29" name="Shape 129"/>
            <p:cNvCxnSpPr/>
            <p:nvPr/>
          </p:nvCxnSpPr>
          <p:spPr>
            <a:xfrm>
              <a:off x="5715000" y="1600200"/>
              <a:ext cx="1143000" cy="1757362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30" name="Shape 130"/>
            <p:cNvCxnSpPr/>
            <p:nvPr/>
          </p:nvCxnSpPr>
          <p:spPr>
            <a:xfrm>
              <a:off x="5710237" y="2160586"/>
              <a:ext cx="1147762" cy="1196975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31" name="Shape 131"/>
            <p:cNvCxnSpPr/>
            <p:nvPr/>
          </p:nvCxnSpPr>
          <p:spPr>
            <a:xfrm>
              <a:off x="5695950" y="2627311"/>
              <a:ext cx="1162049" cy="73025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32" name="Shape 132"/>
            <p:cNvCxnSpPr/>
            <p:nvPr/>
          </p:nvCxnSpPr>
          <p:spPr>
            <a:xfrm rot="10800000" flipH="1">
              <a:off x="5710237" y="3357561"/>
              <a:ext cx="1147762" cy="652462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33" name="Shape 133"/>
            <p:cNvCxnSpPr/>
            <p:nvPr/>
          </p:nvCxnSpPr>
          <p:spPr>
            <a:xfrm rot="10800000" flipH="1">
              <a:off x="5730875" y="3357561"/>
              <a:ext cx="1127125" cy="1096961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34" name="Shape 134"/>
            <p:cNvCxnSpPr/>
            <p:nvPr/>
          </p:nvCxnSpPr>
          <p:spPr>
            <a:xfrm rot="10800000" flipH="1">
              <a:off x="5703887" y="3357562"/>
              <a:ext cx="1154111" cy="153035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35" name="Shape 135"/>
            <p:cNvCxnSpPr/>
            <p:nvPr/>
          </p:nvCxnSpPr>
          <p:spPr>
            <a:xfrm rot="10800000">
              <a:off x="4038600" y="5414962"/>
              <a:ext cx="16001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36" name="Shape 136"/>
            <p:cNvCxnSpPr/>
            <p:nvPr/>
          </p:nvCxnSpPr>
          <p:spPr>
            <a:xfrm rot="10800000" flipH="1">
              <a:off x="5727700" y="3357561"/>
              <a:ext cx="1130299" cy="2474911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37" name="Shape 137"/>
            <p:cNvSpPr/>
            <p:nvPr/>
          </p:nvSpPr>
          <p:spPr>
            <a:xfrm>
              <a:off x="7239000" y="2595561"/>
              <a:ext cx="1600199" cy="1524000"/>
            </a:xfrm>
            <a:prstGeom prst="ellipse">
              <a:avLst/>
            </a:prstGeom>
            <a:solidFill>
              <a:srgbClr val="FFFF99"/>
            </a:solidFill>
            <a:ln w="952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Shape 138"/>
            <p:cNvSpPr txBox="1"/>
            <p:nvPr/>
          </p:nvSpPr>
          <p:spPr>
            <a:xfrm>
              <a:off x="7239000" y="2882900"/>
              <a:ext cx="1600199" cy="106997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6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Click Mouse button on arrow to Operate</a:t>
              </a:r>
            </a:p>
          </p:txBody>
        </p:sp>
        <p:cxnSp>
          <p:nvCxnSpPr>
            <p:cNvPr id="139" name="Shape 139"/>
            <p:cNvCxnSpPr/>
            <p:nvPr/>
          </p:nvCxnSpPr>
          <p:spPr>
            <a:xfrm rot="10800000">
              <a:off x="4038600" y="2176461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40" name="Shape 140"/>
            <p:cNvCxnSpPr/>
            <p:nvPr/>
          </p:nvCxnSpPr>
          <p:spPr>
            <a:xfrm rot="10800000">
              <a:off x="4051300" y="3573462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41" name="Shape 141"/>
            <p:cNvCxnSpPr/>
            <p:nvPr/>
          </p:nvCxnSpPr>
          <p:spPr>
            <a:xfrm rot="10800000">
              <a:off x="4051300" y="5834062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42" name="Shape 142"/>
            <p:cNvCxnSpPr/>
            <p:nvPr/>
          </p:nvCxnSpPr>
          <p:spPr>
            <a:xfrm>
              <a:off x="5695950" y="3067050"/>
              <a:ext cx="1136649" cy="290512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43" name="Shape 143"/>
            <p:cNvCxnSpPr/>
            <p:nvPr/>
          </p:nvCxnSpPr>
          <p:spPr>
            <a:xfrm rot="10800000" flipH="1">
              <a:off x="5715000" y="3357562"/>
              <a:ext cx="1117599" cy="215899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44" name="Shape 144"/>
            <p:cNvCxnSpPr/>
            <p:nvPr/>
          </p:nvCxnSpPr>
          <p:spPr>
            <a:xfrm rot="10800000" flipH="1">
              <a:off x="5638800" y="3344862"/>
              <a:ext cx="1193800" cy="2070099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145" name="Shape 145"/>
          <p:cNvSpPr txBox="1"/>
          <p:nvPr/>
        </p:nvSpPr>
        <p:spPr>
          <a:xfrm>
            <a:off x="114300" y="3352800"/>
            <a:ext cx="25908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Michael Graves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76200" y="3822700"/>
            <a:ext cx="25908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Philipe Starck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330200" y="4768850"/>
            <a:ext cx="25908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Alesandro Mendini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Shape 3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5400" y="2667000"/>
            <a:ext cx="6400799" cy="3567111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Shape 397"/>
          <p:cNvSpPr txBox="1">
            <a:spLocks noGrp="1"/>
          </p:cNvSpPr>
          <p:nvPr>
            <p:ph type="title"/>
          </p:nvPr>
        </p:nvSpPr>
        <p:spPr>
          <a:xfrm>
            <a:off x="457200" y="338137"/>
            <a:ext cx="8229600" cy="12525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Ettore Sottsass</a:t>
            </a:r>
          </a:p>
        </p:txBody>
      </p:sp>
      <p:sp>
        <p:nvSpPr>
          <p:cNvPr id="398" name="Shape 398"/>
          <p:cNvSpPr txBox="1"/>
          <p:nvPr/>
        </p:nvSpPr>
        <p:spPr>
          <a:xfrm>
            <a:off x="381000" y="2514600"/>
            <a:ext cx="2209799" cy="2378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‘La Bella Tavola’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Appeared in pure white or a version with subtle classic overlapping blue lines</a:t>
            </a:r>
          </a:p>
        </p:txBody>
      </p:sp>
      <p:sp>
        <p:nvSpPr>
          <p:cNvPr id="399" name="Shape 399"/>
          <p:cNvSpPr txBox="1"/>
          <p:nvPr/>
        </p:nvSpPr>
        <p:spPr>
          <a:xfrm>
            <a:off x="1676400" y="1828800"/>
            <a:ext cx="5867400" cy="1249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4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Alessi Maestro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baseline="0">
              <a:solidFill>
                <a:srgbClr val="FF6600"/>
              </a:solidFill>
              <a:latin typeface="Asul"/>
              <a:ea typeface="Asul"/>
              <a:cs typeface="Asul"/>
              <a:sym typeface="Asul"/>
            </a:endParaRPr>
          </a:p>
        </p:txBody>
      </p:sp>
      <p:sp>
        <p:nvSpPr>
          <p:cNvPr id="400" name="Shape 400"/>
          <p:cNvSpPr txBox="1"/>
          <p:nvPr/>
        </p:nvSpPr>
        <p:spPr>
          <a:xfrm>
            <a:off x="6324600" y="2667000"/>
            <a:ext cx="2514599" cy="3140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Alighiero Boetti, one of Italy's most original contemporary artists decorated the broad spaces on the ornamental edges with this unique elaborate decoration.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Shape 405"/>
          <p:cNvGrpSpPr/>
          <p:nvPr/>
        </p:nvGrpSpPr>
        <p:grpSpPr>
          <a:xfrm>
            <a:off x="723900" y="533400"/>
            <a:ext cx="381000" cy="6019800"/>
            <a:chOff x="723900" y="533400"/>
            <a:chExt cx="381000" cy="5816600"/>
          </a:xfrm>
        </p:grpSpPr>
        <p:cxnSp>
          <p:nvCxnSpPr>
            <p:cNvPr id="406" name="Shape 406"/>
            <p:cNvCxnSpPr/>
            <p:nvPr/>
          </p:nvCxnSpPr>
          <p:spPr>
            <a:xfrm>
              <a:off x="914400" y="533400"/>
              <a:ext cx="0" cy="5638800"/>
            </a:xfrm>
            <a:prstGeom prst="straightConnector1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407" name="Shape 407"/>
            <p:cNvSpPr/>
            <p:nvPr/>
          </p:nvSpPr>
          <p:spPr>
            <a:xfrm>
              <a:off x="723900" y="5969000"/>
              <a:ext cx="381000" cy="381000"/>
            </a:xfrm>
            <a:prstGeom prst="ellipse">
              <a:avLst/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" name="Shape 408"/>
          <p:cNvGrpSpPr/>
          <p:nvPr/>
        </p:nvGrpSpPr>
        <p:grpSpPr>
          <a:xfrm>
            <a:off x="1981200" y="1485900"/>
            <a:ext cx="6438900" cy="4838700"/>
            <a:chOff x="1981200" y="1485900"/>
            <a:chExt cx="6438900" cy="4838700"/>
          </a:xfrm>
        </p:grpSpPr>
        <p:pic>
          <p:nvPicPr>
            <p:cNvPr id="409" name="Shape 40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57400" y="1524000"/>
              <a:ext cx="6324600" cy="4743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0" name="Shape 410"/>
            <p:cNvSpPr txBox="1"/>
            <p:nvPr/>
          </p:nvSpPr>
          <p:spPr>
            <a:xfrm>
              <a:off x="1981200" y="1485900"/>
              <a:ext cx="6438900" cy="4838700"/>
            </a:xfrm>
            <a:prstGeom prst="rect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1" name="Shape 411"/>
          <p:cNvGrpSpPr/>
          <p:nvPr/>
        </p:nvGrpSpPr>
        <p:grpSpPr>
          <a:xfrm>
            <a:off x="533400" y="2438400"/>
            <a:ext cx="3505199" cy="381000"/>
            <a:chOff x="533400" y="2438400"/>
            <a:chExt cx="3505199" cy="381000"/>
          </a:xfrm>
        </p:grpSpPr>
        <p:sp>
          <p:nvSpPr>
            <p:cNvPr id="412" name="Shape 412"/>
            <p:cNvSpPr/>
            <p:nvPr/>
          </p:nvSpPr>
          <p:spPr>
            <a:xfrm>
              <a:off x="533400" y="24384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13" name="Shape 413"/>
            <p:cNvCxnSpPr/>
            <p:nvPr/>
          </p:nvCxnSpPr>
          <p:spPr>
            <a:xfrm>
              <a:off x="2832100" y="26416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414" name="Shape 414"/>
            <p:cNvSpPr/>
            <p:nvPr/>
          </p:nvSpPr>
          <p:spPr>
            <a:xfrm>
              <a:off x="3733800" y="25146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5" name="Shape 415"/>
          <p:cNvGrpSpPr/>
          <p:nvPr/>
        </p:nvGrpSpPr>
        <p:grpSpPr>
          <a:xfrm>
            <a:off x="533400" y="2895600"/>
            <a:ext cx="3517899" cy="381000"/>
            <a:chOff x="533400" y="2895600"/>
            <a:chExt cx="3517899" cy="381000"/>
          </a:xfrm>
        </p:grpSpPr>
        <p:sp>
          <p:nvSpPr>
            <p:cNvPr id="416" name="Shape 416"/>
            <p:cNvSpPr/>
            <p:nvPr/>
          </p:nvSpPr>
          <p:spPr>
            <a:xfrm>
              <a:off x="533400" y="28956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17" name="Shape 417"/>
            <p:cNvCxnSpPr/>
            <p:nvPr/>
          </p:nvCxnSpPr>
          <p:spPr>
            <a:xfrm>
              <a:off x="2781300" y="30988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418" name="Shape 418"/>
            <p:cNvSpPr/>
            <p:nvPr/>
          </p:nvSpPr>
          <p:spPr>
            <a:xfrm>
              <a:off x="3746500" y="29718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9" name="Shape 419"/>
          <p:cNvGrpSpPr/>
          <p:nvPr/>
        </p:nvGrpSpPr>
        <p:grpSpPr>
          <a:xfrm>
            <a:off x="533400" y="1447800"/>
            <a:ext cx="3524249" cy="381000"/>
            <a:chOff x="533400" y="1447800"/>
            <a:chExt cx="3524249" cy="381000"/>
          </a:xfrm>
        </p:grpSpPr>
        <p:cxnSp>
          <p:nvCxnSpPr>
            <p:cNvPr id="420" name="Shape 420"/>
            <p:cNvCxnSpPr/>
            <p:nvPr/>
          </p:nvCxnSpPr>
          <p:spPr>
            <a:xfrm>
              <a:off x="2206625" y="1600200"/>
              <a:ext cx="1671637" cy="0"/>
            </a:xfrm>
            <a:prstGeom prst="straightConnector1">
              <a:avLst/>
            </a:prstGeom>
            <a:noFill/>
            <a:ln w="38100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421" name="Shape 421"/>
            <p:cNvSpPr/>
            <p:nvPr/>
          </p:nvSpPr>
          <p:spPr>
            <a:xfrm>
              <a:off x="533400" y="1447800"/>
              <a:ext cx="2438399" cy="381000"/>
            </a:xfrm>
            <a:prstGeom prst="roundRect">
              <a:avLst>
                <a:gd name="adj" fmla="val 10800"/>
              </a:avLst>
            </a:prstGeom>
            <a:solidFill>
              <a:srgbClr val="FFFF99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Shape 422"/>
            <p:cNvSpPr/>
            <p:nvPr/>
          </p:nvSpPr>
          <p:spPr>
            <a:xfrm>
              <a:off x="3751262" y="1498600"/>
              <a:ext cx="306386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close/>
                  <a:moveTo>
                    <a:pt x="93575" y="59999"/>
                  </a:moveTo>
                  <a:lnTo>
                    <a:pt x="26424" y="14999"/>
                  </a:lnTo>
                  <a:lnTo>
                    <a:pt x="26424" y="104999"/>
                  </a:lnTo>
                  <a:close/>
                </a:path>
                <a:path w="120000" h="120000" fill="darken" extrusionOk="0">
                  <a:moveTo>
                    <a:pt x="93575" y="59999"/>
                  </a:moveTo>
                  <a:lnTo>
                    <a:pt x="26424" y="14999"/>
                  </a:lnTo>
                  <a:lnTo>
                    <a:pt x="26424" y="104999"/>
                  </a:lnTo>
                  <a:close/>
                </a:path>
                <a:path w="120000" h="120000" fill="none" extrusionOk="0">
                  <a:moveTo>
                    <a:pt x="93575" y="59999"/>
                  </a:moveTo>
                  <a:lnTo>
                    <a:pt x="26424" y="104999"/>
                  </a:lnTo>
                  <a:lnTo>
                    <a:pt x="26424" y="14999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3" name="Shape 423"/>
          <p:cNvGrpSpPr/>
          <p:nvPr/>
        </p:nvGrpSpPr>
        <p:grpSpPr>
          <a:xfrm>
            <a:off x="533400" y="5638800"/>
            <a:ext cx="3517899" cy="381000"/>
            <a:chOff x="533400" y="5638800"/>
            <a:chExt cx="3517899" cy="381000"/>
          </a:xfrm>
        </p:grpSpPr>
        <p:sp>
          <p:nvSpPr>
            <p:cNvPr id="424" name="Shape 424"/>
            <p:cNvSpPr/>
            <p:nvPr/>
          </p:nvSpPr>
          <p:spPr>
            <a:xfrm>
              <a:off x="533400" y="56388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25" name="Shape 425"/>
            <p:cNvCxnSpPr/>
            <p:nvPr/>
          </p:nvCxnSpPr>
          <p:spPr>
            <a:xfrm>
              <a:off x="2781300" y="5842000"/>
              <a:ext cx="1104899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426" name="Shape 426"/>
            <p:cNvSpPr/>
            <p:nvPr/>
          </p:nvSpPr>
          <p:spPr>
            <a:xfrm>
              <a:off x="3746500" y="57150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7" name="Shape 427"/>
          <p:cNvGrpSpPr/>
          <p:nvPr/>
        </p:nvGrpSpPr>
        <p:grpSpPr>
          <a:xfrm>
            <a:off x="533400" y="5181600"/>
            <a:ext cx="3517899" cy="381000"/>
            <a:chOff x="533400" y="5181600"/>
            <a:chExt cx="3517899" cy="381000"/>
          </a:xfrm>
        </p:grpSpPr>
        <p:sp>
          <p:nvSpPr>
            <p:cNvPr id="428" name="Shape 428"/>
            <p:cNvSpPr/>
            <p:nvPr/>
          </p:nvSpPr>
          <p:spPr>
            <a:xfrm>
              <a:off x="533400" y="51816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29" name="Shape 429"/>
            <p:cNvCxnSpPr/>
            <p:nvPr/>
          </p:nvCxnSpPr>
          <p:spPr>
            <a:xfrm>
              <a:off x="2768600" y="54229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430" name="Shape 430"/>
            <p:cNvSpPr/>
            <p:nvPr/>
          </p:nvSpPr>
          <p:spPr>
            <a:xfrm>
              <a:off x="3746500" y="53086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1" name="Shape 431"/>
          <p:cNvGrpSpPr/>
          <p:nvPr/>
        </p:nvGrpSpPr>
        <p:grpSpPr>
          <a:xfrm>
            <a:off x="533400" y="1981200"/>
            <a:ext cx="3511549" cy="381000"/>
            <a:chOff x="533400" y="1981200"/>
            <a:chExt cx="3511549" cy="381000"/>
          </a:xfrm>
        </p:grpSpPr>
        <p:sp>
          <p:nvSpPr>
            <p:cNvPr id="432" name="Shape 432"/>
            <p:cNvSpPr/>
            <p:nvPr/>
          </p:nvSpPr>
          <p:spPr>
            <a:xfrm>
              <a:off x="533400" y="1981200"/>
              <a:ext cx="2438399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33" name="Shape 433"/>
            <p:cNvCxnSpPr/>
            <p:nvPr/>
          </p:nvCxnSpPr>
          <p:spPr>
            <a:xfrm>
              <a:off x="2209800" y="2184400"/>
              <a:ext cx="1784349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434" name="Shape 434"/>
            <p:cNvSpPr/>
            <p:nvPr/>
          </p:nvSpPr>
          <p:spPr>
            <a:xfrm>
              <a:off x="3740150" y="20701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5" name="Shape 435"/>
          <p:cNvGrpSpPr/>
          <p:nvPr/>
        </p:nvGrpSpPr>
        <p:grpSpPr>
          <a:xfrm>
            <a:off x="533400" y="4267200"/>
            <a:ext cx="3517899" cy="381000"/>
            <a:chOff x="533400" y="4267200"/>
            <a:chExt cx="3517899" cy="381000"/>
          </a:xfrm>
        </p:grpSpPr>
        <p:sp>
          <p:nvSpPr>
            <p:cNvPr id="436" name="Shape 436"/>
            <p:cNvSpPr/>
            <p:nvPr/>
          </p:nvSpPr>
          <p:spPr>
            <a:xfrm>
              <a:off x="533400" y="42672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37" name="Shape 437"/>
            <p:cNvCxnSpPr/>
            <p:nvPr/>
          </p:nvCxnSpPr>
          <p:spPr>
            <a:xfrm>
              <a:off x="2705100" y="44450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438" name="Shape 438"/>
            <p:cNvSpPr/>
            <p:nvPr/>
          </p:nvSpPr>
          <p:spPr>
            <a:xfrm>
              <a:off x="3746500" y="43434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" name="Shape 439"/>
          <p:cNvGrpSpPr/>
          <p:nvPr/>
        </p:nvGrpSpPr>
        <p:grpSpPr>
          <a:xfrm>
            <a:off x="533400" y="3352800"/>
            <a:ext cx="3517899" cy="381000"/>
            <a:chOff x="533400" y="3352800"/>
            <a:chExt cx="3517899" cy="381000"/>
          </a:xfrm>
        </p:grpSpPr>
        <p:sp>
          <p:nvSpPr>
            <p:cNvPr id="440" name="Shape 440"/>
            <p:cNvSpPr/>
            <p:nvPr/>
          </p:nvSpPr>
          <p:spPr>
            <a:xfrm>
              <a:off x="533400" y="33528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41" name="Shape 441"/>
            <p:cNvCxnSpPr/>
            <p:nvPr/>
          </p:nvCxnSpPr>
          <p:spPr>
            <a:xfrm>
              <a:off x="2806700" y="35560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442" name="Shape 442"/>
            <p:cNvSpPr/>
            <p:nvPr/>
          </p:nvSpPr>
          <p:spPr>
            <a:xfrm>
              <a:off x="3746500" y="34417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3" name="Shape 443"/>
          <p:cNvGrpSpPr/>
          <p:nvPr/>
        </p:nvGrpSpPr>
        <p:grpSpPr>
          <a:xfrm>
            <a:off x="533400" y="3810000"/>
            <a:ext cx="3517899" cy="381000"/>
            <a:chOff x="533400" y="3810000"/>
            <a:chExt cx="3517899" cy="381000"/>
          </a:xfrm>
        </p:grpSpPr>
        <p:sp>
          <p:nvSpPr>
            <p:cNvPr id="444" name="Shape 444"/>
            <p:cNvSpPr/>
            <p:nvPr/>
          </p:nvSpPr>
          <p:spPr>
            <a:xfrm>
              <a:off x="533400" y="38100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45" name="Shape 445"/>
            <p:cNvCxnSpPr/>
            <p:nvPr/>
          </p:nvCxnSpPr>
          <p:spPr>
            <a:xfrm>
              <a:off x="2755900" y="39878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446" name="Shape 446"/>
            <p:cNvSpPr/>
            <p:nvPr/>
          </p:nvSpPr>
          <p:spPr>
            <a:xfrm>
              <a:off x="3746500" y="38862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7" name="Shape 447"/>
          <p:cNvSpPr txBox="1">
            <a:spLocks noGrp="1"/>
          </p:cNvSpPr>
          <p:nvPr>
            <p:ph type="title"/>
          </p:nvPr>
        </p:nvSpPr>
        <p:spPr>
          <a:xfrm>
            <a:off x="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9600" b="1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Alessi</a:t>
            </a:r>
          </a:p>
        </p:txBody>
      </p:sp>
      <p:sp>
        <p:nvSpPr>
          <p:cNvPr id="448" name="Shape 448"/>
          <p:cNvSpPr txBox="1"/>
          <p:nvPr/>
        </p:nvSpPr>
        <p:spPr>
          <a:xfrm>
            <a:off x="558800" y="2441575"/>
            <a:ext cx="2236787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Stefano Giovannoni</a:t>
            </a:r>
          </a:p>
        </p:txBody>
      </p:sp>
      <p:sp>
        <p:nvSpPr>
          <p:cNvPr id="449" name="Shape 449"/>
          <p:cNvSpPr txBox="1"/>
          <p:nvPr/>
        </p:nvSpPr>
        <p:spPr>
          <a:xfrm>
            <a:off x="381000" y="2908300"/>
            <a:ext cx="2209799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Guido Venturini</a:t>
            </a:r>
          </a:p>
        </p:txBody>
      </p:sp>
      <p:sp>
        <p:nvSpPr>
          <p:cNvPr id="450" name="Shape 450"/>
          <p:cNvSpPr txBox="1"/>
          <p:nvPr/>
        </p:nvSpPr>
        <p:spPr>
          <a:xfrm>
            <a:off x="685800" y="1422400"/>
            <a:ext cx="1762124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66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rgbClr val="993366"/>
                </a:solidFill>
                <a:latin typeface="Arial"/>
                <a:ea typeface="Arial"/>
                <a:cs typeface="Arial"/>
                <a:sym typeface="Arial"/>
              </a:rPr>
              <a:t>Alessi</a:t>
            </a:r>
          </a:p>
        </p:txBody>
      </p:sp>
      <p:sp>
        <p:nvSpPr>
          <p:cNvPr id="451" name="Shape 451"/>
          <p:cNvSpPr txBox="1"/>
          <p:nvPr/>
        </p:nvSpPr>
        <p:spPr>
          <a:xfrm>
            <a:off x="457200" y="5670550"/>
            <a:ext cx="2666999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Family Follows Fiction</a:t>
            </a:r>
          </a:p>
        </p:txBody>
      </p:sp>
      <p:sp>
        <p:nvSpPr>
          <p:cNvPr id="452" name="Shape 452"/>
          <p:cNvSpPr txBox="1"/>
          <p:nvPr/>
        </p:nvSpPr>
        <p:spPr>
          <a:xfrm>
            <a:off x="63500" y="5207000"/>
            <a:ext cx="22860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King Kong</a:t>
            </a:r>
          </a:p>
        </p:txBody>
      </p:sp>
      <p:sp>
        <p:nvSpPr>
          <p:cNvPr id="453" name="Shape 453"/>
          <p:cNvSpPr txBox="1"/>
          <p:nvPr/>
        </p:nvSpPr>
        <p:spPr>
          <a:xfrm>
            <a:off x="215900" y="1993900"/>
            <a:ext cx="23622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Ettore Sottsass</a:t>
            </a:r>
          </a:p>
        </p:txBody>
      </p:sp>
      <p:sp>
        <p:nvSpPr>
          <p:cNvPr id="454" name="Shape 454"/>
          <p:cNvSpPr txBox="1"/>
          <p:nvPr/>
        </p:nvSpPr>
        <p:spPr>
          <a:xfrm>
            <a:off x="-101600" y="4279900"/>
            <a:ext cx="25908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Aldo Rossi</a:t>
            </a:r>
          </a:p>
        </p:txBody>
      </p:sp>
      <p:grpSp>
        <p:nvGrpSpPr>
          <p:cNvPr id="455" name="Shape 455"/>
          <p:cNvGrpSpPr/>
          <p:nvPr/>
        </p:nvGrpSpPr>
        <p:grpSpPr>
          <a:xfrm>
            <a:off x="533400" y="4737100"/>
            <a:ext cx="3517899" cy="381000"/>
            <a:chOff x="533400" y="4737100"/>
            <a:chExt cx="3517899" cy="381000"/>
          </a:xfrm>
        </p:grpSpPr>
        <p:sp>
          <p:nvSpPr>
            <p:cNvPr id="456" name="Shape 456"/>
            <p:cNvSpPr/>
            <p:nvPr/>
          </p:nvSpPr>
          <p:spPr>
            <a:xfrm>
              <a:off x="533400" y="47371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57" name="Shape 457"/>
            <p:cNvCxnSpPr/>
            <p:nvPr/>
          </p:nvCxnSpPr>
          <p:spPr>
            <a:xfrm>
              <a:off x="2679700" y="49022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458" name="Shape 458"/>
            <p:cNvSpPr/>
            <p:nvPr/>
          </p:nvSpPr>
          <p:spPr>
            <a:xfrm>
              <a:off x="3746500" y="47752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9" name="Shape 459"/>
          <p:cNvGrpSpPr/>
          <p:nvPr/>
        </p:nvGrpSpPr>
        <p:grpSpPr>
          <a:xfrm>
            <a:off x="4038600" y="1600200"/>
            <a:ext cx="4800599" cy="4233862"/>
            <a:chOff x="4038600" y="1600200"/>
            <a:chExt cx="4800599" cy="4233862"/>
          </a:xfrm>
        </p:grpSpPr>
        <p:cxnSp>
          <p:nvCxnSpPr>
            <p:cNvPr id="460" name="Shape 460"/>
            <p:cNvCxnSpPr/>
            <p:nvPr/>
          </p:nvCxnSpPr>
          <p:spPr>
            <a:xfrm>
              <a:off x="6858000" y="3357562"/>
              <a:ext cx="6857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461" name="Shape 461"/>
            <p:cNvCxnSpPr/>
            <p:nvPr/>
          </p:nvCxnSpPr>
          <p:spPr>
            <a:xfrm rot="10800000">
              <a:off x="4038600" y="2633661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462" name="Shape 462"/>
            <p:cNvCxnSpPr/>
            <p:nvPr/>
          </p:nvCxnSpPr>
          <p:spPr>
            <a:xfrm rot="10800000">
              <a:off x="4051300" y="1604962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463" name="Shape 463"/>
            <p:cNvCxnSpPr/>
            <p:nvPr/>
          </p:nvCxnSpPr>
          <p:spPr>
            <a:xfrm rot="10800000">
              <a:off x="4038600" y="3078161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464" name="Shape 464"/>
            <p:cNvCxnSpPr/>
            <p:nvPr/>
          </p:nvCxnSpPr>
          <p:spPr>
            <a:xfrm rot="10800000">
              <a:off x="4051300" y="4005262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465" name="Shape 465"/>
            <p:cNvCxnSpPr/>
            <p:nvPr/>
          </p:nvCxnSpPr>
          <p:spPr>
            <a:xfrm rot="10800000">
              <a:off x="4051300" y="4449762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466" name="Shape 466"/>
            <p:cNvCxnSpPr/>
            <p:nvPr/>
          </p:nvCxnSpPr>
          <p:spPr>
            <a:xfrm rot="10800000">
              <a:off x="4038600" y="4881562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467" name="Shape 467"/>
            <p:cNvCxnSpPr/>
            <p:nvPr/>
          </p:nvCxnSpPr>
          <p:spPr>
            <a:xfrm>
              <a:off x="5715000" y="1600200"/>
              <a:ext cx="1143000" cy="1757362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468" name="Shape 468"/>
            <p:cNvCxnSpPr/>
            <p:nvPr/>
          </p:nvCxnSpPr>
          <p:spPr>
            <a:xfrm>
              <a:off x="5710237" y="2160586"/>
              <a:ext cx="1147762" cy="1196975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469" name="Shape 469"/>
            <p:cNvCxnSpPr/>
            <p:nvPr/>
          </p:nvCxnSpPr>
          <p:spPr>
            <a:xfrm>
              <a:off x="5695950" y="2627311"/>
              <a:ext cx="1162049" cy="73025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470" name="Shape 470"/>
            <p:cNvCxnSpPr/>
            <p:nvPr/>
          </p:nvCxnSpPr>
          <p:spPr>
            <a:xfrm rot="10800000" flipH="1">
              <a:off x="5710237" y="3357561"/>
              <a:ext cx="1147762" cy="652462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471" name="Shape 471"/>
            <p:cNvCxnSpPr/>
            <p:nvPr/>
          </p:nvCxnSpPr>
          <p:spPr>
            <a:xfrm rot="10800000" flipH="1">
              <a:off x="5730875" y="3357561"/>
              <a:ext cx="1127125" cy="1096961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472" name="Shape 472"/>
            <p:cNvCxnSpPr/>
            <p:nvPr/>
          </p:nvCxnSpPr>
          <p:spPr>
            <a:xfrm rot="10800000" flipH="1">
              <a:off x="5703887" y="3357562"/>
              <a:ext cx="1154111" cy="153035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473" name="Shape 473"/>
            <p:cNvCxnSpPr/>
            <p:nvPr/>
          </p:nvCxnSpPr>
          <p:spPr>
            <a:xfrm rot="10800000">
              <a:off x="4038600" y="5414962"/>
              <a:ext cx="16001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474" name="Shape 474"/>
            <p:cNvCxnSpPr/>
            <p:nvPr/>
          </p:nvCxnSpPr>
          <p:spPr>
            <a:xfrm rot="10800000" flipH="1">
              <a:off x="5727700" y="3357561"/>
              <a:ext cx="1130299" cy="2474911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475" name="Shape 475"/>
            <p:cNvSpPr/>
            <p:nvPr/>
          </p:nvSpPr>
          <p:spPr>
            <a:xfrm>
              <a:off x="7239000" y="2595561"/>
              <a:ext cx="1600199" cy="1524000"/>
            </a:xfrm>
            <a:prstGeom prst="ellipse">
              <a:avLst/>
            </a:prstGeom>
            <a:solidFill>
              <a:srgbClr val="FFFF99"/>
            </a:solidFill>
            <a:ln w="952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Shape 476"/>
            <p:cNvSpPr txBox="1"/>
            <p:nvPr/>
          </p:nvSpPr>
          <p:spPr>
            <a:xfrm>
              <a:off x="7239000" y="2882900"/>
              <a:ext cx="1600199" cy="106997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6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Click Mouse button on arrow to Operate</a:t>
              </a:r>
            </a:p>
          </p:txBody>
        </p:sp>
        <p:cxnSp>
          <p:nvCxnSpPr>
            <p:cNvPr id="477" name="Shape 477"/>
            <p:cNvCxnSpPr/>
            <p:nvPr/>
          </p:nvCxnSpPr>
          <p:spPr>
            <a:xfrm rot="10800000">
              <a:off x="4038600" y="2176461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478" name="Shape 478"/>
            <p:cNvCxnSpPr/>
            <p:nvPr/>
          </p:nvCxnSpPr>
          <p:spPr>
            <a:xfrm rot="10800000">
              <a:off x="4051300" y="3573462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479" name="Shape 479"/>
            <p:cNvCxnSpPr/>
            <p:nvPr/>
          </p:nvCxnSpPr>
          <p:spPr>
            <a:xfrm rot="10800000">
              <a:off x="4051300" y="5834062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480" name="Shape 480"/>
            <p:cNvCxnSpPr/>
            <p:nvPr/>
          </p:nvCxnSpPr>
          <p:spPr>
            <a:xfrm>
              <a:off x="5695950" y="3067050"/>
              <a:ext cx="1136649" cy="290512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481" name="Shape 481"/>
            <p:cNvCxnSpPr/>
            <p:nvPr/>
          </p:nvCxnSpPr>
          <p:spPr>
            <a:xfrm rot="10800000" flipH="1">
              <a:off x="5715000" y="3357562"/>
              <a:ext cx="1117599" cy="215899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482" name="Shape 482"/>
            <p:cNvCxnSpPr/>
            <p:nvPr/>
          </p:nvCxnSpPr>
          <p:spPr>
            <a:xfrm rot="10800000" flipH="1">
              <a:off x="5638800" y="3344862"/>
              <a:ext cx="1193800" cy="2070099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483" name="Shape 483"/>
          <p:cNvSpPr txBox="1"/>
          <p:nvPr/>
        </p:nvSpPr>
        <p:spPr>
          <a:xfrm>
            <a:off x="114300" y="3352800"/>
            <a:ext cx="25908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Michael Graves</a:t>
            </a:r>
          </a:p>
        </p:txBody>
      </p:sp>
      <p:sp>
        <p:nvSpPr>
          <p:cNvPr id="484" name="Shape 484"/>
          <p:cNvSpPr txBox="1"/>
          <p:nvPr/>
        </p:nvSpPr>
        <p:spPr>
          <a:xfrm>
            <a:off x="76200" y="3822700"/>
            <a:ext cx="25908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Philipe Starck</a:t>
            </a:r>
          </a:p>
        </p:txBody>
      </p:sp>
      <p:sp>
        <p:nvSpPr>
          <p:cNvPr id="485" name="Shape 485"/>
          <p:cNvSpPr txBox="1"/>
          <p:nvPr/>
        </p:nvSpPr>
        <p:spPr>
          <a:xfrm>
            <a:off x="330200" y="4768850"/>
            <a:ext cx="25908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Alesandro Mendini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 txBox="1">
            <a:spLocks noGrp="1"/>
          </p:cNvSpPr>
          <p:nvPr>
            <p:ph type="title"/>
          </p:nvPr>
        </p:nvSpPr>
        <p:spPr>
          <a:xfrm>
            <a:off x="304800" y="609600"/>
            <a:ext cx="8458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Stefano </a:t>
            </a:r>
            <a:r>
              <a:rPr lang="en-US" sz="6000" b="1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Giovannoni</a:t>
            </a:r>
            <a:r>
              <a:rPr lang="en-US" sz="60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491" name="Shape 491"/>
          <p:cNvSpPr txBox="1"/>
          <p:nvPr/>
        </p:nvSpPr>
        <p:spPr>
          <a:xfrm>
            <a:off x="1676400" y="1828800"/>
            <a:ext cx="5867400" cy="1249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4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Alessi Maestro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baseline="0">
              <a:solidFill>
                <a:srgbClr val="FF6600"/>
              </a:solidFill>
              <a:latin typeface="Asul"/>
              <a:ea typeface="Asul"/>
              <a:cs typeface="Asul"/>
              <a:sym typeface="Asul"/>
            </a:endParaRPr>
          </a:p>
        </p:txBody>
      </p:sp>
      <p:grpSp>
        <p:nvGrpSpPr>
          <p:cNvPr id="492" name="Shape 492"/>
          <p:cNvGrpSpPr/>
          <p:nvPr/>
        </p:nvGrpSpPr>
        <p:grpSpPr>
          <a:xfrm>
            <a:off x="914400" y="1676400"/>
            <a:ext cx="1103312" cy="1509711"/>
            <a:chOff x="725487" y="1335087"/>
            <a:chExt cx="1103312" cy="1509711"/>
          </a:xfrm>
        </p:grpSpPr>
        <p:pic>
          <p:nvPicPr>
            <p:cNvPr id="493" name="Shape 49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2000" y="1371600"/>
              <a:ext cx="1028700" cy="14287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4" name="Shape 494"/>
            <p:cNvSpPr txBox="1"/>
            <p:nvPr/>
          </p:nvSpPr>
          <p:spPr>
            <a:xfrm>
              <a:off x="725487" y="1335087"/>
              <a:ext cx="1103312" cy="1509711"/>
            </a:xfrm>
            <a:prstGeom prst="rect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5" name="Shape 495"/>
          <p:cNvSpPr txBox="1"/>
          <p:nvPr/>
        </p:nvSpPr>
        <p:spPr>
          <a:xfrm>
            <a:off x="2362200" y="3200400"/>
            <a:ext cx="4546599" cy="3505200"/>
          </a:xfrm>
          <a:prstGeom prst="rect">
            <a:avLst/>
          </a:prstGeom>
          <a:noFill/>
          <a:ln w="28575" cap="flat">
            <a:solidFill>
              <a:srgbClr val="99336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baseline="0">
              <a:solidFill>
                <a:srgbClr val="FFFF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Shape 496"/>
          <p:cNvSpPr txBox="1"/>
          <p:nvPr/>
        </p:nvSpPr>
        <p:spPr>
          <a:xfrm>
            <a:off x="838200" y="3352800"/>
            <a:ext cx="27431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24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Merdolino</a:t>
            </a:r>
          </a:p>
        </p:txBody>
      </p:sp>
      <p:sp>
        <p:nvSpPr>
          <p:cNvPr id="497" name="Shape 497"/>
          <p:cNvSpPr txBox="1"/>
          <p:nvPr/>
        </p:nvSpPr>
        <p:spPr>
          <a:xfrm>
            <a:off x="6934200" y="6172200"/>
            <a:ext cx="16763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24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Lilliput</a:t>
            </a:r>
          </a:p>
        </p:txBody>
      </p:sp>
      <p:sp>
        <p:nvSpPr>
          <p:cNvPr id="498" name="Shape 498"/>
          <p:cNvSpPr txBox="1"/>
          <p:nvPr/>
        </p:nvSpPr>
        <p:spPr>
          <a:xfrm>
            <a:off x="3429000" y="2743200"/>
            <a:ext cx="2286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24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Fruit Mama</a:t>
            </a:r>
          </a:p>
        </p:txBody>
      </p:sp>
      <p:pic>
        <p:nvPicPr>
          <p:cNvPr id="499" name="Shape 4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9625" y="3270250"/>
            <a:ext cx="1784349" cy="1931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Shape 5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21062" y="5130800"/>
            <a:ext cx="2100261" cy="149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Shape 50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35612" y="4946650"/>
            <a:ext cx="1257299" cy="167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Shape 50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16512" y="3270250"/>
            <a:ext cx="1673224" cy="191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Shape 50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14600" y="3270250"/>
            <a:ext cx="906462" cy="3359149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Shape 504"/>
          <p:cNvSpPr txBox="1"/>
          <p:nvPr/>
        </p:nvSpPr>
        <p:spPr>
          <a:xfrm>
            <a:off x="685800" y="6248400"/>
            <a:ext cx="32003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24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Mary biscuit</a:t>
            </a:r>
          </a:p>
        </p:txBody>
      </p:sp>
      <p:sp>
        <p:nvSpPr>
          <p:cNvPr id="505" name="Shape 505"/>
          <p:cNvSpPr txBox="1"/>
          <p:nvPr/>
        </p:nvSpPr>
        <p:spPr>
          <a:xfrm>
            <a:off x="6705600" y="3352800"/>
            <a:ext cx="24383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24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Happy Spices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>
            <a:spLocks noGrp="1"/>
          </p:cNvSpPr>
          <p:nvPr>
            <p:ph type="title"/>
          </p:nvPr>
        </p:nvSpPr>
        <p:spPr>
          <a:xfrm>
            <a:off x="304800" y="609600"/>
            <a:ext cx="85343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Stefano </a:t>
            </a:r>
            <a:r>
              <a:rPr lang="en-US" sz="6000" b="1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Giovannoni</a:t>
            </a:r>
          </a:p>
        </p:txBody>
      </p:sp>
      <p:sp>
        <p:nvSpPr>
          <p:cNvPr id="511" name="Shape 511"/>
          <p:cNvSpPr txBox="1"/>
          <p:nvPr/>
        </p:nvSpPr>
        <p:spPr>
          <a:xfrm>
            <a:off x="1676400" y="1828800"/>
            <a:ext cx="5867400" cy="1249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4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Alessi Maestro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baseline="0">
              <a:solidFill>
                <a:srgbClr val="FF6600"/>
              </a:solidFill>
              <a:latin typeface="Asul"/>
              <a:ea typeface="Asul"/>
              <a:cs typeface="Asul"/>
              <a:sym typeface="Asul"/>
            </a:endParaRPr>
          </a:p>
        </p:txBody>
      </p:sp>
      <p:sp>
        <p:nvSpPr>
          <p:cNvPr id="512" name="Shape 512"/>
          <p:cNvSpPr txBox="1"/>
          <p:nvPr/>
        </p:nvSpPr>
        <p:spPr>
          <a:xfrm>
            <a:off x="381000" y="3810000"/>
            <a:ext cx="2743199" cy="1311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A simple ‘fun’ product named ‘Lilliput’ designed for Alessi by Giovanoni.</a:t>
            </a:r>
          </a:p>
        </p:txBody>
      </p:sp>
      <p:sp>
        <p:nvSpPr>
          <p:cNvPr id="513" name="Shape 513"/>
          <p:cNvSpPr txBox="1"/>
          <p:nvPr/>
        </p:nvSpPr>
        <p:spPr>
          <a:xfrm>
            <a:off x="6338887" y="3781425"/>
            <a:ext cx="2438399" cy="1616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The salt and pepper pots have magnets on the feet securing the pots to the base or stem</a:t>
            </a:r>
          </a:p>
        </p:txBody>
      </p:sp>
      <p:pic>
        <p:nvPicPr>
          <p:cNvPr id="514" name="Shape 5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0" y="2590800"/>
            <a:ext cx="2895600" cy="386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Shape 5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0600" y="3154350"/>
            <a:ext cx="5041800" cy="3124199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Shape 520"/>
          <p:cNvSpPr txBox="1"/>
          <p:nvPr/>
        </p:nvSpPr>
        <p:spPr>
          <a:xfrm>
            <a:off x="1676400" y="1828800"/>
            <a:ext cx="5867400" cy="1249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4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Alessi Maestro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baseline="0">
              <a:solidFill>
                <a:srgbClr val="FF6600"/>
              </a:solidFill>
              <a:latin typeface="Asul"/>
              <a:ea typeface="Asul"/>
              <a:cs typeface="Asul"/>
              <a:sym typeface="Asul"/>
            </a:endParaRPr>
          </a:p>
        </p:txBody>
      </p:sp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381000" y="609600"/>
            <a:ext cx="8381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Stefano </a:t>
            </a:r>
            <a:r>
              <a:rPr lang="en-US" sz="6000" b="1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Giovannoni</a:t>
            </a:r>
          </a:p>
        </p:txBody>
      </p:sp>
      <p:sp>
        <p:nvSpPr>
          <p:cNvPr id="522" name="Shape 522"/>
          <p:cNvSpPr txBox="1"/>
          <p:nvPr/>
        </p:nvSpPr>
        <p:spPr>
          <a:xfrm>
            <a:off x="381000" y="3893625"/>
            <a:ext cx="1490699" cy="1006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The face of the salt and pepper pot twists off easily for re-filling</a:t>
            </a:r>
          </a:p>
        </p:txBody>
      </p:sp>
      <p:sp>
        <p:nvSpPr>
          <p:cNvPr id="523" name="Shape 523"/>
          <p:cNvSpPr txBox="1"/>
          <p:nvPr/>
        </p:nvSpPr>
        <p:spPr>
          <a:xfrm>
            <a:off x="7091303" y="3781425"/>
            <a:ext cx="1685999" cy="1616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Standing on the stainless steel base-plate ‘Lilliput’ is available in a range of colours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 txBox="1">
            <a:spLocks noGrp="1"/>
          </p:cNvSpPr>
          <p:nvPr>
            <p:ph type="title"/>
          </p:nvPr>
        </p:nvSpPr>
        <p:spPr>
          <a:xfrm>
            <a:off x="304800" y="609600"/>
            <a:ext cx="8458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Stefano </a:t>
            </a:r>
            <a:r>
              <a:rPr lang="en-US" sz="6000" b="1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Giovannoni</a:t>
            </a:r>
          </a:p>
        </p:txBody>
      </p:sp>
      <p:sp>
        <p:nvSpPr>
          <p:cNvPr id="529" name="Shape 529"/>
          <p:cNvSpPr txBox="1"/>
          <p:nvPr/>
        </p:nvSpPr>
        <p:spPr>
          <a:xfrm>
            <a:off x="381000" y="3810000"/>
            <a:ext cx="2743199" cy="1616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Stefano Giovannoni designed the ‘Merdolino’ toilet brush to look like a cactus growing out of the pot</a:t>
            </a:r>
          </a:p>
        </p:txBody>
      </p:sp>
      <p:sp>
        <p:nvSpPr>
          <p:cNvPr id="530" name="Shape 530"/>
          <p:cNvSpPr txBox="1"/>
          <p:nvPr/>
        </p:nvSpPr>
        <p:spPr>
          <a:xfrm>
            <a:off x="1676400" y="1828800"/>
            <a:ext cx="5867400" cy="1249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4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Alessi Maestro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baseline="0">
              <a:solidFill>
                <a:srgbClr val="FF6600"/>
              </a:solidFill>
              <a:latin typeface="Asul"/>
              <a:ea typeface="Asul"/>
              <a:cs typeface="Asul"/>
              <a:sym typeface="Asul"/>
            </a:endParaRPr>
          </a:p>
        </p:txBody>
      </p:sp>
      <p:sp>
        <p:nvSpPr>
          <p:cNvPr id="531" name="Shape 531"/>
          <p:cNvSpPr txBox="1"/>
          <p:nvPr/>
        </p:nvSpPr>
        <p:spPr>
          <a:xfrm>
            <a:off x="6338887" y="3781425"/>
            <a:ext cx="2438399" cy="1311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Giovannoni takes a ‘taboo’ object and creates ‘fun’ in a new form</a:t>
            </a:r>
          </a:p>
        </p:txBody>
      </p:sp>
      <p:pic>
        <p:nvPicPr>
          <p:cNvPr id="532" name="Shape 5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4200" y="2514600"/>
            <a:ext cx="3009899" cy="401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Shape 5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8400" y="2714625"/>
            <a:ext cx="4190999" cy="3381375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Shape 538"/>
          <p:cNvSpPr txBox="1">
            <a:spLocks noGrp="1"/>
          </p:cNvSpPr>
          <p:nvPr>
            <p:ph type="title"/>
          </p:nvPr>
        </p:nvSpPr>
        <p:spPr>
          <a:xfrm>
            <a:off x="304800" y="609600"/>
            <a:ext cx="8458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Stefano </a:t>
            </a:r>
            <a:r>
              <a:rPr lang="en-US" sz="6000" b="1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Giovannoni</a:t>
            </a:r>
          </a:p>
        </p:txBody>
      </p:sp>
      <p:sp>
        <p:nvSpPr>
          <p:cNvPr id="539" name="Shape 539"/>
          <p:cNvSpPr txBox="1"/>
          <p:nvPr/>
        </p:nvSpPr>
        <p:spPr>
          <a:xfrm>
            <a:off x="1676400" y="1828800"/>
            <a:ext cx="5867400" cy="1249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4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Alessi Maestro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baseline="0">
              <a:solidFill>
                <a:srgbClr val="FF6600"/>
              </a:solidFill>
              <a:latin typeface="Asul"/>
              <a:ea typeface="Asul"/>
              <a:cs typeface="Asul"/>
              <a:sym typeface="Asul"/>
            </a:endParaRPr>
          </a:p>
        </p:txBody>
      </p:sp>
      <p:sp>
        <p:nvSpPr>
          <p:cNvPr id="540" name="Shape 540"/>
          <p:cNvSpPr txBox="1"/>
          <p:nvPr/>
        </p:nvSpPr>
        <p:spPr>
          <a:xfrm>
            <a:off x="381000" y="3810000"/>
            <a:ext cx="2743199" cy="1616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The Mary biscuit boxes designed in 1995 with sweet, soft, flowing design language</a:t>
            </a:r>
          </a:p>
        </p:txBody>
      </p:sp>
      <p:sp>
        <p:nvSpPr>
          <p:cNvPr id="541" name="Shape 541"/>
          <p:cNvSpPr txBox="1"/>
          <p:nvPr/>
        </p:nvSpPr>
        <p:spPr>
          <a:xfrm>
            <a:off x="6400800" y="2743200"/>
            <a:ext cx="2438399" cy="2682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Made in acrylic and thermoplastic rubber </a:t>
            </a:r>
          </a:p>
          <a:p>
            <a:pPr marL="0" marR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These biscuit boxes that look like plastic pillows are part of the ‘Family Follows Fiction’ collection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Shape 5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5600" y="2590800"/>
            <a:ext cx="3352799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Shape 547"/>
          <p:cNvSpPr txBox="1">
            <a:spLocks noGrp="1"/>
          </p:cNvSpPr>
          <p:nvPr>
            <p:ph type="title"/>
          </p:nvPr>
        </p:nvSpPr>
        <p:spPr>
          <a:xfrm>
            <a:off x="304800" y="609600"/>
            <a:ext cx="8458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Stefano </a:t>
            </a:r>
            <a:r>
              <a:rPr lang="en-US" sz="6000" b="1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Giovannoni</a:t>
            </a:r>
          </a:p>
        </p:txBody>
      </p:sp>
      <p:sp>
        <p:nvSpPr>
          <p:cNvPr id="548" name="Shape 548"/>
          <p:cNvSpPr txBox="1"/>
          <p:nvPr/>
        </p:nvSpPr>
        <p:spPr>
          <a:xfrm>
            <a:off x="228600" y="2895600"/>
            <a:ext cx="2743199" cy="2987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Stefano Giovannoni designed ‘Happy Spices’ family of tableware in 1997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These amusing containers have rather quaint plants apparently growing out of them</a:t>
            </a:r>
          </a:p>
        </p:txBody>
      </p:sp>
      <p:sp>
        <p:nvSpPr>
          <p:cNvPr id="549" name="Shape 549"/>
          <p:cNvSpPr txBox="1"/>
          <p:nvPr/>
        </p:nvSpPr>
        <p:spPr>
          <a:xfrm>
            <a:off x="1676400" y="1828800"/>
            <a:ext cx="5867400" cy="1249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4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Alessi Maestro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baseline="0">
              <a:solidFill>
                <a:srgbClr val="FF6600"/>
              </a:solidFill>
              <a:latin typeface="Asul"/>
              <a:ea typeface="Asul"/>
              <a:cs typeface="Asul"/>
              <a:sym typeface="Asul"/>
            </a:endParaRPr>
          </a:p>
        </p:txBody>
      </p:sp>
      <p:sp>
        <p:nvSpPr>
          <p:cNvPr id="550" name="Shape 550"/>
          <p:cNvSpPr txBox="1"/>
          <p:nvPr/>
        </p:nvSpPr>
        <p:spPr>
          <a:xfrm>
            <a:off x="6400800" y="2971800"/>
            <a:ext cx="2438399" cy="2682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The set comprises little jars and dispensers for spices, salt and pepper</a:t>
            </a:r>
          </a:p>
          <a:p>
            <a:pPr marL="0" marR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Made in acrylic, polythene and polyamide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 txBox="1">
            <a:spLocks noGrp="1"/>
          </p:cNvSpPr>
          <p:nvPr>
            <p:ph type="title"/>
          </p:nvPr>
        </p:nvSpPr>
        <p:spPr>
          <a:xfrm>
            <a:off x="304800" y="609600"/>
            <a:ext cx="8458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Stefano </a:t>
            </a:r>
            <a:r>
              <a:rPr lang="en-US" sz="6000" b="1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Giovannoni</a:t>
            </a:r>
          </a:p>
        </p:txBody>
      </p:sp>
      <p:sp>
        <p:nvSpPr>
          <p:cNvPr id="556" name="Shape 556"/>
          <p:cNvSpPr txBox="1"/>
          <p:nvPr/>
        </p:nvSpPr>
        <p:spPr>
          <a:xfrm>
            <a:off x="228600" y="2895600"/>
            <a:ext cx="2286000" cy="1920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The ‘Alibaba’ jug with vacuum flask designed in 1998 to evoke a feeling of the oriental fairytale</a:t>
            </a:r>
          </a:p>
        </p:txBody>
      </p:sp>
      <p:sp>
        <p:nvSpPr>
          <p:cNvPr id="557" name="Shape 557"/>
          <p:cNvSpPr txBox="1"/>
          <p:nvPr/>
        </p:nvSpPr>
        <p:spPr>
          <a:xfrm>
            <a:off x="1676400" y="1828800"/>
            <a:ext cx="5867400" cy="1249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4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Alessi Maestro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baseline="0">
              <a:solidFill>
                <a:srgbClr val="FF6600"/>
              </a:solidFill>
              <a:latin typeface="Asul"/>
              <a:ea typeface="Asul"/>
              <a:cs typeface="Asul"/>
              <a:sym typeface="Asul"/>
            </a:endParaRPr>
          </a:p>
        </p:txBody>
      </p:sp>
      <p:sp>
        <p:nvSpPr>
          <p:cNvPr id="558" name="Shape 558"/>
          <p:cNvSpPr txBox="1"/>
          <p:nvPr/>
        </p:nvSpPr>
        <p:spPr>
          <a:xfrm>
            <a:off x="6400800" y="2895600"/>
            <a:ext cx="2438399" cy="1616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These amusing containers having the feeling of earthenware pots are made in PMMA</a:t>
            </a:r>
          </a:p>
        </p:txBody>
      </p:sp>
      <p:pic>
        <p:nvPicPr>
          <p:cNvPr id="559" name="Shape 5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9400" y="2590800"/>
            <a:ext cx="3463924" cy="395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Shape 5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1800" y="2667000"/>
            <a:ext cx="3111500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Shape 565"/>
          <p:cNvSpPr txBox="1">
            <a:spLocks noGrp="1"/>
          </p:cNvSpPr>
          <p:nvPr>
            <p:ph type="title"/>
          </p:nvPr>
        </p:nvSpPr>
        <p:spPr>
          <a:xfrm>
            <a:off x="304800" y="609600"/>
            <a:ext cx="8458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Stefano </a:t>
            </a:r>
            <a:r>
              <a:rPr lang="en-US" sz="6000" b="1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Giovannoni</a:t>
            </a:r>
          </a:p>
        </p:txBody>
      </p:sp>
      <p:sp>
        <p:nvSpPr>
          <p:cNvPr id="566" name="Shape 566"/>
          <p:cNvSpPr txBox="1"/>
          <p:nvPr/>
        </p:nvSpPr>
        <p:spPr>
          <a:xfrm>
            <a:off x="228600" y="2895600"/>
            <a:ext cx="2286000" cy="2530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Giovannoni named his egg boiling baskets ‘Coccodandy’ as if the chickens have some air of superiority about them</a:t>
            </a:r>
          </a:p>
        </p:txBody>
      </p:sp>
      <p:sp>
        <p:nvSpPr>
          <p:cNvPr id="567" name="Shape 567"/>
          <p:cNvSpPr txBox="1"/>
          <p:nvPr/>
        </p:nvSpPr>
        <p:spPr>
          <a:xfrm>
            <a:off x="1676400" y="1828800"/>
            <a:ext cx="5867400" cy="1249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4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Alessi Maestro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baseline="0">
              <a:solidFill>
                <a:srgbClr val="FF6600"/>
              </a:solidFill>
              <a:latin typeface="Asul"/>
              <a:ea typeface="Asul"/>
              <a:cs typeface="Asul"/>
              <a:sym typeface="Asul"/>
            </a:endParaRPr>
          </a:p>
        </p:txBody>
      </p:sp>
      <p:sp>
        <p:nvSpPr>
          <p:cNvPr id="568" name="Shape 568"/>
          <p:cNvSpPr txBox="1"/>
          <p:nvPr/>
        </p:nvSpPr>
        <p:spPr>
          <a:xfrm>
            <a:off x="6400800" y="2895600"/>
            <a:ext cx="2438399" cy="2225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Designed in 1998 they make the rather humble and simple operation of boiling an egg a playful and gregarious activity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8001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7200" b="1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Alessi</a:t>
            </a:r>
          </a:p>
        </p:txBody>
      </p:sp>
      <p:grpSp>
        <p:nvGrpSpPr>
          <p:cNvPr id="153" name="Shape 153"/>
          <p:cNvGrpSpPr/>
          <p:nvPr/>
        </p:nvGrpSpPr>
        <p:grpSpPr>
          <a:xfrm>
            <a:off x="1676400" y="1905000"/>
            <a:ext cx="5918200" cy="3670300"/>
            <a:chOff x="1524000" y="2133600"/>
            <a:chExt cx="5918200" cy="3670300"/>
          </a:xfrm>
        </p:grpSpPr>
        <p:pic>
          <p:nvPicPr>
            <p:cNvPr id="154" name="Shape 15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00200" y="2209800"/>
              <a:ext cx="5781674" cy="3533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5" name="Shape 155"/>
            <p:cNvSpPr txBox="1"/>
            <p:nvPr/>
          </p:nvSpPr>
          <p:spPr>
            <a:xfrm>
              <a:off x="1524000" y="2133600"/>
              <a:ext cx="5918200" cy="3670300"/>
            </a:xfrm>
            <a:prstGeom prst="rect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" name="Shape 156"/>
          <p:cNvSpPr txBox="1"/>
          <p:nvPr/>
        </p:nvSpPr>
        <p:spPr>
          <a:xfrm>
            <a:off x="1219200" y="5638800"/>
            <a:ext cx="6858000" cy="946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The ‘Dream Factory’ in Crusinallo Milan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" name="Shape 573"/>
          <p:cNvPicPr preferRelativeResize="0"/>
          <p:nvPr/>
        </p:nvPicPr>
        <p:blipFill rotWithShape="1">
          <a:blip r:embed="rId3">
            <a:alphaModFix/>
          </a:blip>
          <a:srcRect b="12231"/>
          <a:stretch/>
        </p:blipFill>
        <p:spPr>
          <a:xfrm>
            <a:off x="2971800" y="1600200"/>
            <a:ext cx="3186112" cy="4876799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Shape 574"/>
          <p:cNvSpPr txBox="1">
            <a:spLocks noGrp="1"/>
          </p:cNvSpPr>
          <p:nvPr>
            <p:ph type="title"/>
          </p:nvPr>
        </p:nvSpPr>
        <p:spPr>
          <a:xfrm>
            <a:off x="304800" y="609600"/>
            <a:ext cx="8458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Stefano </a:t>
            </a:r>
            <a:r>
              <a:rPr lang="en-US" sz="6000" b="1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Giovannoni</a:t>
            </a:r>
          </a:p>
        </p:txBody>
      </p:sp>
      <p:sp>
        <p:nvSpPr>
          <p:cNvPr id="575" name="Shape 575"/>
          <p:cNvSpPr txBox="1"/>
          <p:nvPr/>
        </p:nvSpPr>
        <p:spPr>
          <a:xfrm>
            <a:off x="381000" y="3810000"/>
            <a:ext cx="2743199" cy="1616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Giovannoni designs for his ‘Ethno’ series ‘with products made in finely decorated stainless steel</a:t>
            </a:r>
          </a:p>
        </p:txBody>
      </p:sp>
      <p:sp>
        <p:nvSpPr>
          <p:cNvPr id="576" name="Shape 576"/>
          <p:cNvSpPr txBox="1"/>
          <p:nvPr/>
        </p:nvSpPr>
        <p:spPr>
          <a:xfrm>
            <a:off x="1676400" y="1828800"/>
            <a:ext cx="5867400" cy="1249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4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Alessi Maestro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baseline="0">
              <a:solidFill>
                <a:srgbClr val="FF6600"/>
              </a:solidFill>
              <a:latin typeface="Asul"/>
              <a:ea typeface="Asul"/>
              <a:cs typeface="Asul"/>
              <a:sym typeface="Asul"/>
            </a:endParaRPr>
          </a:p>
        </p:txBody>
      </p:sp>
      <p:sp>
        <p:nvSpPr>
          <p:cNvPr id="577" name="Shape 577"/>
          <p:cNvSpPr txBox="1"/>
          <p:nvPr/>
        </p:nvSpPr>
        <p:spPr>
          <a:xfrm>
            <a:off x="6400800" y="2971800"/>
            <a:ext cx="2438399" cy="1311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‘Ethno’ 2000 was conceived to be the new pop icon of the twenty-first century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Shape 582"/>
          <p:cNvGrpSpPr/>
          <p:nvPr/>
        </p:nvGrpSpPr>
        <p:grpSpPr>
          <a:xfrm>
            <a:off x="723900" y="533400"/>
            <a:ext cx="381000" cy="6019800"/>
            <a:chOff x="723900" y="533400"/>
            <a:chExt cx="381000" cy="5816600"/>
          </a:xfrm>
        </p:grpSpPr>
        <p:cxnSp>
          <p:nvCxnSpPr>
            <p:cNvPr id="583" name="Shape 583"/>
            <p:cNvCxnSpPr/>
            <p:nvPr/>
          </p:nvCxnSpPr>
          <p:spPr>
            <a:xfrm>
              <a:off x="914400" y="533400"/>
              <a:ext cx="0" cy="5638800"/>
            </a:xfrm>
            <a:prstGeom prst="straightConnector1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584" name="Shape 584"/>
            <p:cNvSpPr/>
            <p:nvPr/>
          </p:nvSpPr>
          <p:spPr>
            <a:xfrm>
              <a:off x="723900" y="5969000"/>
              <a:ext cx="381000" cy="381000"/>
            </a:xfrm>
            <a:prstGeom prst="ellipse">
              <a:avLst/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5" name="Shape 585"/>
          <p:cNvGrpSpPr/>
          <p:nvPr/>
        </p:nvGrpSpPr>
        <p:grpSpPr>
          <a:xfrm>
            <a:off x="1981200" y="1485900"/>
            <a:ext cx="6438900" cy="4838700"/>
            <a:chOff x="1981200" y="1485900"/>
            <a:chExt cx="6438900" cy="4838700"/>
          </a:xfrm>
        </p:grpSpPr>
        <p:pic>
          <p:nvPicPr>
            <p:cNvPr id="586" name="Shape 58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57400" y="1524000"/>
              <a:ext cx="6324600" cy="4743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7" name="Shape 587"/>
            <p:cNvSpPr txBox="1"/>
            <p:nvPr/>
          </p:nvSpPr>
          <p:spPr>
            <a:xfrm>
              <a:off x="1981200" y="1485900"/>
              <a:ext cx="6438900" cy="4838700"/>
            </a:xfrm>
            <a:prstGeom prst="rect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8" name="Shape 588"/>
          <p:cNvGrpSpPr/>
          <p:nvPr/>
        </p:nvGrpSpPr>
        <p:grpSpPr>
          <a:xfrm>
            <a:off x="533400" y="2438400"/>
            <a:ext cx="3505199" cy="381000"/>
            <a:chOff x="533400" y="2438400"/>
            <a:chExt cx="3505199" cy="381000"/>
          </a:xfrm>
        </p:grpSpPr>
        <p:sp>
          <p:nvSpPr>
            <p:cNvPr id="589" name="Shape 589"/>
            <p:cNvSpPr/>
            <p:nvPr/>
          </p:nvSpPr>
          <p:spPr>
            <a:xfrm>
              <a:off x="533400" y="24384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90" name="Shape 590"/>
            <p:cNvCxnSpPr/>
            <p:nvPr/>
          </p:nvCxnSpPr>
          <p:spPr>
            <a:xfrm>
              <a:off x="2832100" y="26416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591" name="Shape 591"/>
            <p:cNvSpPr/>
            <p:nvPr/>
          </p:nvSpPr>
          <p:spPr>
            <a:xfrm>
              <a:off x="3733800" y="25146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2" name="Shape 592"/>
          <p:cNvGrpSpPr/>
          <p:nvPr/>
        </p:nvGrpSpPr>
        <p:grpSpPr>
          <a:xfrm>
            <a:off x="533400" y="2895600"/>
            <a:ext cx="3517899" cy="381000"/>
            <a:chOff x="533400" y="2895600"/>
            <a:chExt cx="3517899" cy="381000"/>
          </a:xfrm>
        </p:grpSpPr>
        <p:sp>
          <p:nvSpPr>
            <p:cNvPr id="593" name="Shape 593"/>
            <p:cNvSpPr/>
            <p:nvPr/>
          </p:nvSpPr>
          <p:spPr>
            <a:xfrm>
              <a:off x="533400" y="28956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94" name="Shape 594"/>
            <p:cNvCxnSpPr/>
            <p:nvPr/>
          </p:nvCxnSpPr>
          <p:spPr>
            <a:xfrm>
              <a:off x="2781300" y="30988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595" name="Shape 595"/>
            <p:cNvSpPr/>
            <p:nvPr/>
          </p:nvSpPr>
          <p:spPr>
            <a:xfrm>
              <a:off x="3746500" y="29718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6" name="Shape 596"/>
          <p:cNvGrpSpPr/>
          <p:nvPr/>
        </p:nvGrpSpPr>
        <p:grpSpPr>
          <a:xfrm>
            <a:off x="533400" y="1447800"/>
            <a:ext cx="3524249" cy="381000"/>
            <a:chOff x="533400" y="1447800"/>
            <a:chExt cx="3524249" cy="381000"/>
          </a:xfrm>
        </p:grpSpPr>
        <p:cxnSp>
          <p:nvCxnSpPr>
            <p:cNvPr id="597" name="Shape 597"/>
            <p:cNvCxnSpPr/>
            <p:nvPr/>
          </p:nvCxnSpPr>
          <p:spPr>
            <a:xfrm>
              <a:off x="2206625" y="1600200"/>
              <a:ext cx="1671637" cy="0"/>
            </a:xfrm>
            <a:prstGeom prst="straightConnector1">
              <a:avLst/>
            </a:prstGeom>
            <a:noFill/>
            <a:ln w="38100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598" name="Shape 598"/>
            <p:cNvSpPr/>
            <p:nvPr/>
          </p:nvSpPr>
          <p:spPr>
            <a:xfrm>
              <a:off x="533400" y="1447800"/>
              <a:ext cx="2438399" cy="381000"/>
            </a:xfrm>
            <a:prstGeom prst="roundRect">
              <a:avLst>
                <a:gd name="adj" fmla="val 10800"/>
              </a:avLst>
            </a:prstGeom>
            <a:solidFill>
              <a:srgbClr val="FFFF99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Shape 599"/>
            <p:cNvSpPr/>
            <p:nvPr/>
          </p:nvSpPr>
          <p:spPr>
            <a:xfrm>
              <a:off x="3751262" y="1498600"/>
              <a:ext cx="306386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close/>
                  <a:moveTo>
                    <a:pt x="93575" y="59999"/>
                  </a:moveTo>
                  <a:lnTo>
                    <a:pt x="26424" y="14999"/>
                  </a:lnTo>
                  <a:lnTo>
                    <a:pt x="26424" y="104999"/>
                  </a:lnTo>
                  <a:close/>
                </a:path>
                <a:path w="120000" h="120000" fill="darken" extrusionOk="0">
                  <a:moveTo>
                    <a:pt x="93575" y="59999"/>
                  </a:moveTo>
                  <a:lnTo>
                    <a:pt x="26424" y="14999"/>
                  </a:lnTo>
                  <a:lnTo>
                    <a:pt x="26424" y="104999"/>
                  </a:lnTo>
                  <a:close/>
                </a:path>
                <a:path w="120000" h="120000" fill="none" extrusionOk="0">
                  <a:moveTo>
                    <a:pt x="93575" y="59999"/>
                  </a:moveTo>
                  <a:lnTo>
                    <a:pt x="26424" y="104999"/>
                  </a:lnTo>
                  <a:lnTo>
                    <a:pt x="26424" y="14999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0" name="Shape 600"/>
          <p:cNvGrpSpPr/>
          <p:nvPr/>
        </p:nvGrpSpPr>
        <p:grpSpPr>
          <a:xfrm>
            <a:off x="533400" y="5638800"/>
            <a:ext cx="3517899" cy="381000"/>
            <a:chOff x="533400" y="5638800"/>
            <a:chExt cx="3517899" cy="381000"/>
          </a:xfrm>
        </p:grpSpPr>
        <p:sp>
          <p:nvSpPr>
            <p:cNvPr id="601" name="Shape 601"/>
            <p:cNvSpPr/>
            <p:nvPr/>
          </p:nvSpPr>
          <p:spPr>
            <a:xfrm>
              <a:off x="533400" y="56388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02" name="Shape 602"/>
            <p:cNvCxnSpPr/>
            <p:nvPr/>
          </p:nvCxnSpPr>
          <p:spPr>
            <a:xfrm>
              <a:off x="2781300" y="5842000"/>
              <a:ext cx="1104899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603" name="Shape 603"/>
            <p:cNvSpPr/>
            <p:nvPr/>
          </p:nvSpPr>
          <p:spPr>
            <a:xfrm>
              <a:off x="3746500" y="57150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4" name="Shape 604"/>
          <p:cNvGrpSpPr/>
          <p:nvPr/>
        </p:nvGrpSpPr>
        <p:grpSpPr>
          <a:xfrm>
            <a:off x="533400" y="5181600"/>
            <a:ext cx="3517899" cy="381000"/>
            <a:chOff x="533400" y="5181600"/>
            <a:chExt cx="3517899" cy="381000"/>
          </a:xfrm>
        </p:grpSpPr>
        <p:sp>
          <p:nvSpPr>
            <p:cNvPr id="605" name="Shape 605"/>
            <p:cNvSpPr/>
            <p:nvPr/>
          </p:nvSpPr>
          <p:spPr>
            <a:xfrm>
              <a:off x="533400" y="51816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06" name="Shape 606"/>
            <p:cNvCxnSpPr/>
            <p:nvPr/>
          </p:nvCxnSpPr>
          <p:spPr>
            <a:xfrm>
              <a:off x="2768600" y="54229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607" name="Shape 607"/>
            <p:cNvSpPr/>
            <p:nvPr/>
          </p:nvSpPr>
          <p:spPr>
            <a:xfrm>
              <a:off x="3746500" y="53086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8" name="Shape 608"/>
          <p:cNvGrpSpPr/>
          <p:nvPr/>
        </p:nvGrpSpPr>
        <p:grpSpPr>
          <a:xfrm>
            <a:off x="533400" y="1981200"/>
            <a:ext cx="3511549" cy="381000"/>
            <a:chOff x="533400" y="1981200"/>
            <a:chExt cx="3511549" cy="381000"/>
          </a:xfrm>
        </p:grpSpPr>
        <p:sp>
          <p:nvSpPr>
            <p:cNvPr id="609" name="Shape 609"/>
            <p:cNvSpPr/>
            <p:nvPr/>
          </p:nvSpPr>
          <p:spPr>
            <a:xfrm>
              <a:off x="533400" y="1981200"/>
              <a:ext cx="2438399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10" name="Shape 610"/>
            <p:cNvCxnSpPr/>
            <p:nvPr/>
          </p:nvCxnSpPr>
          <p:spPr>
            <a:xfrm>
              <a:off x="2209800" y="2184400"/>
              <a:ext cx="1784349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611" name="Shape 611"/>
            <p:cNvSpPr/>
            <p:nvPr/>
          </p:nvSpPr>
          <p:spPr>
            <a:xfrm>
              <a:off x="3740150" y="20701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2" name="Shape 612"/>
          <p:cNvGrpSpPr/>
          <p:nvPr/>
        </p:nvGrpSpPr>
        <p:grpSpPr>
          <a:xfrm>
            <a:off x="533400" y="4267200"/>
            <a:ext cx="3517899" cy="381000"/>
            <a:chOff x="533400" y="4267200"/>
            <a:chExt cx="3517899" cy="381000"/>
          </a:xfrm>
        </p:grpSpPr>
        <p:sp>
          <p:nvSpPr>
            <p:cNvPr id="613" name="Shape 613"/>
            <p:cNvSpPr/>
            <p:nvPr/>
          </p:nvSpPr>
          <p:spPr>
            <a:xfrm>
              <a:off x="533400" y="42672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14" name="Shape 614"/>
            <p:cNvCxnSpPr/>
            <p:nvPr/>
          </p:nvCxnSpPr>
          <p:spPr>
            <a:xfrm>
              <a:off x="2705100" y="44450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615" name="Shape 615"/>
            <p:cNvSpPr/>
            <p:nvPr/>
          </p:nvSpPr>
          <p:spPr>
            <a:xfrm>
              <a:off x="3746500" y="43434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6" name="Shape 616"/>
          <p:cNvGrpSpPr/>
          <p:nvPr/>
        </p:nvGrpSpPr>
        <p:grpSpPr>
          <a:xfrm>
            <a:off x="533400" y="3352800"/>
            <a:ext cx="3517899" cy="381000"/>
            <a:chOff x="533400" y="3352800"/>
            <a:chExt cx="3517899" cy="381000"/>
          </a:xfrm>
        </p:grpSpPr>
        <p:sp>
          <p:nvSpPr>
            <p:cNvPr id="617" name="Shape 617"/>
            <p:cNvSpPr/>
            <p:nvPr/>
          </p:nvSpPr>
          <p:spPr>
            <a:xfrm>
              <a:off x="533400" y="33528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18" name="Shape 618"/>
            <p:cNvCxnSpPr/>
            <p:nvPr/>
          </p:nvCxnSpPr>
          <p:spPr>
            <a:xfrm>
              <a:off x="2806700" y="35560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619" name="Shape 619"/>
            <p:cNvSpPr/>
            <p:nvPr/>
          </p:nvSpPr>
          <p:spPr>
            <a:xfrm>
              <a:off x="3746500" y="34417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0" name="Shape 620"/>
          <p:cNvGrpSpPr/>
          <p:nvPr/>
        </p:nvGrpSpPr>
        <p:grpSpPr>
          <a:xfrm>
            <a:off x="533400" y="3810000"/>
            <a:ext cx="3517899" cy="381000"/>
            <a:chOff x="533400" y="3810000"/>
            <a:chExt cx="3517899" cy="381000"/>
          </a:xfrm>
        </p:grpSpPr>
        <p:sp>
          <p:nvSpPr>
            <p:cNvPr id="621" name="Shape 621"/>
            <p:cNvSpPr/>
            <p:nvPr/>
          </p:nvSpPr>
          <p:spPr>
            <a:xfrm>
              <a:off x="533400" y="38100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22" name="Shape 622"/>
            <p:cNvCxnSpPr/>
            <p:nvPr/>
          </p:nvCxnSpPr>
          <p:spPr>
            <a:xfrm>
              <a:off x="2755900" y="39878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623" name="Shape 623"/>
            <p:cNvSpPr/>
            <p:nvPr/>
          </p:nvSpPr>
          <p:spPr>
            <a:xfrm>
              <a:off x="3746500" y="38862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4" name="Shape 624"/>
          <p:cNvSpPr txBox="1">
            <a:spLocks noGrp="1"/>
          </p:cNvSpPr>
          <p:nvPr>
            <p:ph type="title"/>
          </p:nvPr>
        </p:nvSpPr>
        <p:spPr>
          <a:xfrm>
            <a:off x="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9600" b="1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Alessi</a:t>
            </a:r>
          </a:p>
        </p:txBody>
      </p:sp>
      <p:sp>
        <p:nvSpPr>
          <p:cNvPr id="625" name="Shape 625"/>
          <p:cNvSpPr txBox="1"/>
          <p:nvPr/>
        </p:nvSpPr>
        <p:spPr>
          <a:xfrm>
            <a:off x="558800" y="2441575"/>
            <a:ext cx="2236787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Stefano Giovannoni</a:t>
            </a:r>
          </a:p>
        </p:txBody>
      </p:sp>
      <p:sp>
        <p:nvSpPr>
          <p:cNvPr id="626" name="Shape 626"/>
          <p:cNvSpPr txBox="1"/>
          <p:nvPr/>
        </p:nvSpPr>
        <p:spPr>
          <a:xfrm>
            <a:off x="381000" y="2908300"/>
            <a:ext cx="2209799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Guido Venturini</a:t>
            </a:r>
          </a:p>
        </p:txBody>
      </p:sp>
      <p:sp>
        <p:nvSpPr>
          <p:cNvPr id="627" name="Shape 627"/>
          <p:cNvSpPr txBox="1"/>
          <p:nvPr/>
        </p:nvSpPr>
        <p:spPr>
          <a:xfrm>
            <a:off x="685800" y="1422400"/>
            <a:ext cx="1762124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66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rgbClr val="993366"/>
                </a:solidFill>
                <a:latin typeface="Arial"/>
                <a:ea typeface="Arial"/>
                <a:cs typeface="Arial"/>
                <a:sym typeface="Arial"/>
              </a:rPr>
              <a:t>Alessi</a:t>
            </a:r>
          </a:p>
        </p:txBody>
      </p:sp>
      <p:sp>
        <p:nvSpPr>
          <p:cNvPr id="628" name="Shape 628"/>
          <p:cNvSpPr txBox="1"/>
          <p:nvPr/>
        </p:nvSpPr>
        <p:spPr>
          <a:xfrm>
            <a:off x="457200" y="5670550"/>
            <a:ext cx="2666999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Family Follows Fiction</a:t>
            </a:r>
          </a:p>
        </p:txBody>
      </p:sp>
      <p:sp>
        <p:nvSpPr>
          <p:cNvPr id="629" name="Shape 629"/>
          <p:cNvSpPr txBox="1"/>
          <p:nvPr/>
        </p:nvSpPr>
        <p:spPr>
          <a:xfrm>
            <a:off x="63500" y="5207000"/>
            <a:ext cx="22860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King Kong</a:t>
            </a:r>
          </a:p>
        </p:txBody>
      </p:sp>
      <p:sp>
        <p:nvSpPr>
          <p:cNvPr id="630" name="Shape 630"/>
          <p:cNvSpPr txBox="1"/>
          <p:nvPr/>
        </p:nvSpPr>
        <p:spPr>
          <a:xfrm>
            <a:off x="215900" y="1993900"/>
            <a:ext cx="23622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Ettore Sottsass</a:t>
            </a:r>
          </a:p>
        </p:txBody>
      </p:sp>
      <p:sp>
        <p:nvSpPr>
          <p:cNvPr id="631" name="Shape 631"/>
          <p:cNvSpPr txBox="1"/>
          <p:nvPr/>
        </p:nvSpPr>
        <p:spPr>
          <a:xfrm>
            <a:off x="-101600" y="4279900"/>
            <a:ext cx="25908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Aldo Rossi</a:t>
            </a:r>
          </a:p>
        </p:txBody>
      </p:sp>
      <p:grpSp>
        <p:nvGrpSpPr>
          <p:cNvPr id="632" name="Shape 632"/>
          <p:cNvGrpSpPr/>
          <p:nvPr/>
        </p:nvGrpSpPr>
        <p:grpSpPr>
          <a:xfrm>
            <a:off x="533400" y="4737100"/>
            <a:ext cx="3517899" cy="381000"/>
            <a:chOff x="533400" y="4737100"/>
            <a:chExt cx="3517899" cy="381000"/>
          </a:xfrm>
        </p:grpSpPr>
        <p:sp>
          <p:nvSpPr>
            <p:cNvPr id="633" name="Shape 633"/>
            <p:cNvSpPr/>
            <p:nvPr/>
          </p:nvSpPr>
          <p:spPr>
            <a:xfrm>
              <a:off x="533400" y="47371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34" name="Shape 634"/>
            <p:cNvCxnSpPr/>
            <p:nvPr/>
          </p:nvCxnSpPr>
          <p:spPr>
            <a:xfrm>
              <a:off x="2679700" y="49022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635" name="Shape 635"/>
            <p:cNvSpPr/>
            <p:nvPr/>
          </p:nvSpPr>
          <p:spPr>
            <a:xfrm>
              <a:off x="3746500" y="47752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6" name="Shape 636"/>
          <p:cNvGrpSpPr/>
          <p:nvPr/>
        </p:nvGrpSpPr>
        <p:grpSpPr>
          <a:xfrm>
            <a:off x="4038600" y="1600200"/>
            <a:ext cx="4800599" cy="4233862"/>
            <a:chOff x="4038600" y="1600200"/>
            <a:chExt cx="4800599" cy="4233862"/>
          </a:xfrm>
        </p:grpSpPr>
        <p:cxnSp>
          <p:nvCxnSpPr>
            <p:cNvPr id="637" name="Shape 637"/>
            <p:cNvCxnSpPr/>
            <p:nvPr/>
          </p:nvCxnSpPr>
          <p:spPr>
            <a:xfrm>
              <a:off x="6858000" y="3357562"/>
              <a:ext cx="6857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38" name="Shape 638"/>
            <p:cNvCxnSpPr/>
            <p:nvPr/>
          </p:nvCxnSpPr>
          <p:spPr>
            <a:xfrm rot="10800000">
              <a:off x="4038600" y="2633661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639" name="Shape 639"/>
            <p:cNvCxnSpPr/>
            <p:nvPr/>
          </p:nvCxnSpPr>
          <p:spPr>
            <a:xfrm rot="10800000">
              <a:off x="4051300" y="1604962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640" name="Shape 640"/>
            <p:cNvCxnSpPr/>
            <p:nvPr/>
          </p:nvCxnSpPr>
          <p:spPr>
            <a:xfrm rot="10800000">
              <a:off x="4038600" y="3078161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641" name="Shape 641"/>
            <p:cNvCxnSpPr/>
            <p:nvPr/>
          </p:nvCxnSpPr>
          <p:spPr>
            <a:xfrm rot="10800000">
              <a:off x="4051300" y="4005262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642" name="Shape 642"/>
            <p:cNvCxnSpPr/>
            <p:nvPr/>
          </p:nvCxnSpPr>
          <p:spPr>
            <a:xfrm rot="10800000">
              <a:off x="4051300" y="4449762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643" name="Shape 643"/>
            <p:cNvCxnSpPr/>
            <p:nvPr/>
          </p:nvCxnSpPr>
          <p:spPr>
            <a:xfrm rot="10800000">
              <a:off x="4038600" y="4881562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644" name="Shape 644"/>
            <p:cNvCxnSpPr/>
            <p:nvPr/>
          </p:nvCxnSpPr>
          <p:spPr>
            <a:xfrm>
              <a:off x="5715000" y="1600200"/>
              <a:ext cx="1143000" cy="1757362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45" name="Shape 645"/>
            <p:cNvCxnSpPr/>
            <p:nvPr/>
          </p:nvCxnSpPr>
          <p:spPr>
            <a:xfrm>
              <a:off x="5710237" y="2160586"/>
              <a:ext cx="1147762" cy="1196975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46" name="Shape 646"/>
            <p:cNvCxnSpPr/>
            <p:nvPr/>
          </p:nvCxnSpPr>
          <p:spPr>
            <a:xfrm>
              <a:off x="5695950" y="2627311"/>
              <a:ext cx="1162049" cy="73025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47" name="Shape 647"/>
            <p:cNvCxnSpPr/>
            <p:nvPr/>
          </p:nvCxnSpPr>
          <p:spPr>
            <a:xfrm rot="10800000" flipH="1">
              <a:off x="5710237" y="3357561"/>
              <a:ext cx="1147762" cy="652462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48" name="Shape 648"/>
            <p:cNvCxnSpPr/>
            <p:nvPr/>
          </p:nvCxnSpPr>
          <p:spPr>
            <a:xfrm rot="10800000" flipH="1">
              <a:off x="5730875" y="3357561"/>
              <a:ext cx="1127125" cy="1096961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49" name="Shape 649"/>
            <p:cNvCxnSpPr/>
            <p:nvPr/>
          </p:nvCxnSpPr>
          <p:spPr>
            <a:xfrm rot="10800000" flipH="1">
              <a:off x="5703887" y="3357562"/>
              <a:ext cx="1154111" cy="153035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50" name="Shape 650"/>
            <p:cNvCxnSpPr/>
            <p:nvPr/>
          </p:nvCxnSpPr>
          <p:spPr>
            <a:xfrm rot="10800000">
              <a:off x="4038600" y="5414962"/>
              <a:ext cx="16001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651" name="Shape 651"/>
            <p:cNvCxnSpPr/>
            <p:nvPr/>
          </p:nvCxnSpPr>
          <p:spPr>
            <a:xfrm rot="10800000" flipH="1">
              <a:off x="5727700" y="3357561"/>
              <a:ext cx="1130299" cy="2474911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652" name="Shape 652"/>
            <p:cNvSpPr/>
            <p:nvPr/>
          </p:nvSpPr>
          <p:spPr>
            <a:xfrm>
              <a:off x="7239000" y="2595561"/>
              <a:ext cx="1600199" cy="1524000"/>
            </a:xfrm>
            <a:prstGeom prst="ellipse">
              <a:avLst/>
            </a:prstGeom>
            <a:solidFill>
              <a:srgbClr val="FFFF99"/>
            </a:solidFill>
            <a:ln w="952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Shape 653"/>
            <p:cNvSpPr txBox="1"/>
            <p:nvPr/>
          </p:nvSpPr>
          <p:spPr>
            <a:xfrm>
              <a:off x="7239000" y="2882900"/>
              <a:ext cx="1600199" cy="106997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6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Click Mouse button on arrow to Operate</a:t>
              </a:r>
            </a:p>
          </p:txBody>
        </p:sp>
        <p:cxnSp>
          <p:nvCxnSpPr>
            <p:cNvPr id="654" name="Shape 654"/>
            <p:cNvCxnSpPr/>
            <p:nvPr/>
          </p:nvCxnSpPr>
          <p:spPr>
            <a:xfrm rot="10800000">
              <a:off x="4038600" y="2176461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655" name="Shape 655"/>
            <p:cNvCxnSpPr/>
            <p:nvPr/>
          </p:nvCxnSpPr>
          <p:spPr>
            <a:xfrm rot="10800000">
              <a:off x="4051300" y="3573462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656" name="Shape 656"/>
            <p:cNvCxnSpPr/>
            <p:nvPr/>
          </p:nvCxnSpPr>
          <p:spPr>
            <a:xfrm rot="10800000">
              <a:off x="4051300" y="5834062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657" name="Shape 657"/>
            <p:cNvCxnSpPr/>
            <p:nvPr/>
          </p:nvCxnSpPr>
          <p:spPr>
            <a:xfrm>
              <a:off x="5695950" y="3067050"/>
              <a:ext cx="1136649" cy="290512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58" name="Shape 658"/>
            <p:cNvCxnSpPr/>
            <p:nvPr/>
          </p:nvCxnSpPr>
          <p:spPr>
            <a:xfrm rot="10800000" flipH="1">
              <a:off x="5715000" y="3357562"/>
              <a:ext cx="1117599" cy="215899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59" name="Shape 659"/>
            <p:cNvCxnSpPr/>
            <p:nvPr/>
          </p:nvCxnSpPr>
          <p:spPr>
            <a:xfrm rot="10800000" flipH="1">
              <a:off x="5638800" y="3344862"/>
              <a:ext cx="1193800" cy="2070099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660" name="Shape 660"/>
          <p:cNvSpPr txBox="1"/>
          <p:nvPr/>
        </p:nvSpPr>
        <p:spPr>
          <a:xfrm>
            <a:off x="114300" y="3352800"/>
            <a:ext cx="25908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Michael Graves</a:t>
            </a:r>
          </a:p>
        </p:txBody>
      </p:sp>
      <p:sp>
        <p:nvSpPr>
          <p:cNvPr id="661" name="Shape 661"/>
          <p:cNvSpPr txBox="1"/>
          <p:nvPr/>
        </p:nvSpPr>
        <p:spPr>
          <a:xfrm>
            <a:off x="76200" y="3822700"/>
            <a:ext cx="25908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Philipe Starck</a:t>
            </a:r>
          </a:p>
        </p:txBody>
      </p:sp>
      <p:sp>
        <p:nvSpPr>
          <p:cNvPr id="662" name="Shape 662"/>
          <p:cNvSpPr txBox="1"/>
          <p:nvPr/>
        </p:nvSpPr>
        <p:spPr>
          <a:xfrm>
            <a:off x="330200" y="4768850"/>
            <a:ext cx="25908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Alesandro Mendini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7" name="Shape 6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4600" y="3397250"/>
            <a:ext cx="4267199" cy="3079749"/>
          </a:xfrm>
          <a:prstGeom prst="rect">
            <a:avLst/>
          </a:prstGeom>
          <a:noFill/>
          <a:ln>
            <a:noFill/>
          </a:ln>
        </p:spPr>
      </p:pic>
      <p:sp>
        <p:nvSpPr>
          <p:cNvPr id="668" name="Shape 668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Guido Venturini</a:t>
            </a:r>
          </a:p>
        </p:txBody>
      </p:sp>
      <p:sp>
        <p:nvSpPr>
          <p:cNvPr id="669" name="Shape 669"/>
          <p:cNvSpPr txBox="1"/>
          <p:nvPr/>
        </p:nvSpPr>
        <p:spPr>
          <a:xfrm>
            <a:off x="2362200" y="3200400"/>
            <a:ext cx="4546599" cy="3432175"/>
          </a:xfrm>
          <a:prstGeom prst="rect">
            <a:avLst/>
          </a:prstGeom>
          <a:noFill/>
          <a:ln w="28575" cap="flat">
            <a:solidFill>
              <a:srgbClr val="99336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baseline="0">
              <a:solidFill>
                <a:srgbClr val="FFFF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Shape 670"/>
          <p:cNvSpPr txBox="1"/>
          <p:nvPr/>
        </p:nvSpPr>
        <p:spPr>
          <a:xfrm>
            <a:off x="1676400" y="1828800"/>
            <a:ext cx="5867400" cy="1249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4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Alessi Maestro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baseline="0">
              <a:solidFill>
                <a:srgbClr val="FF6600"/>
              </a:solidFill>
              <a:latin typeface="Asul"/>
              <a:ea typeface="Asul"/>
              <a:cs typeface="Asul"/>
              <a:sym typeface="Asul"/>
            </a:endParaRPr>
          </a:p>
        </p:txBody>
      </p:sp>
      <p:grpSp>
        <p:nvGrpSpPr>
          <p:cNvPr id="671" name="Shape 671"/>
          <p:cNvGrpSpPr/>
          <p:nvPr/>
        </p:nvGrpSpPr>
        <p:grpSpPr>
          <a:xfrm>
            <a:off x="838200" y="1752600"/>
            <a:ext cx="1103312" cy="1509711"/>
            <a:chOff x="7162800" y="1341437"/>
            <a:chExt cx="1103312" cy="1509711"/>
          </a:xfrm>
        </p:grpSpPr>
        <p:pic>
          <p:nvPicPr>
            <p:cNvPr id="672" name="Shape 67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197725" y="1370012"/>
              <a:ext cx="1028700" cy="14287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3" name="Shape 673"/>
            <p:cNvSpPr txBox="1"/>
            <p:nvPr/>
          </p:nvSpPr>
          <p:spPr>
            <a:xfrm>
              <a:off x="7162800" y="1341437"/>
              <a:ext cx="1103312" cy="1509711"/>
            </a:xfrm>
            <a:prstGeom prst="rect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4" name="Shape 674"/>
          <p:cNvSpPr txBox="1"/>
          <p:nvPr/>
        </p:nvSpPr>
        <p:spPr>
          <a:xfrm>
            <a:off x="457200" y="3886200"/>
            <a:ext cx="27431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24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Gino Zucchino</a:t>
            </a:r>
          </a:p>
        </p:txBody>
      </p:sp>
      <p:sp>
        <p:nvSpPr>
          <p:cNvPr id="675" name="Shape 675"/>
          <p:cNvSpPr txBox="1"/>
          <p:nvPr/>
        </p:nvSpPr>
        <p:spPr>
          <a:xfrm>
            <a:off x="5791200" y="3886200"/>
            <a:ext cx="32003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24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Nonno di Antonio</a:t>
            </a:r>
          </a:p>
        </p:txBody>
      </p:sp>
      <p:sp>
        <p:nvSpPr>
          <p:cNvPr id="676" name="Shape 676"/>
          <p:cNvSpPr txBox="1"/>
          <p:nvPr/>
        </p:nvSpPr>
        <p:spPr>
          <a:xfrm>
            <a:off x="914400" y="5410200"/>
            <a:ext cx="32003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24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Firebird</a:t>
            </a:r>
          </a:p>
        </p:txBody>
      </p:sp>
      <p:sp>
        <p:nvSpPr>
          <p:cNvPr id="677" name="Shape 677"/>
          <p:cNvSpPr txBox="1"/>
          <p:nvPr/>
        </p:nvSpPr>
        <p:spPr>
          <a:xfrm>
            <a:off x="7010400" y="5334000"/>
            <a:ext cx="16763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24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Antonio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Shape 68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Guido Venturini</a:t>
            </a:r>
          </a:p>
        </p:txBody>
      </p:sp>
      <p:sp>
        <p:nvSpPr>
          <p:cNvPr id="683" name="Shape 683"/>
          <p:cNvSpPr txBox="1"/>
          <p:nvPr/>
        </p:nvSpPr>
        <p:spPr>
          <a:xfrm>
            <a:off x="1676400" y="1828800"/>
            <a:ext cx="5867400" cy="1249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4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Alessi Maestro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baseline="0">
              <a:solidFill>
                <a:srgbClr val="FF6600"/>
              </a:solidFill>
              <a:latin typeface="Asul"/>
              <a:ea typeface="Asul"/>
              <a:cs typeface="Asul"/>
              <a:sym typeface="Asul"/>
            </a:endParaRPr>
          </a:p>
        </p:txBody>
      </p:sp>
      <p:sp>
        <p:nvSpPr>
          <p:cNvPr id="684" name="Shape 684"/>
          <p:cNvSpPr txBox="1"/>
          <p:nvPr/>
        </p:nvSpPr>
        <p:spPr>
          <a:xfrm>
            <a:off x="304800" y="2971800"/>
            <a:ext cx="2743199" cy="2530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The face of Gino Zucchino Venturini’s friendly sugar shaker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A fun item of tableware that simply asks to be picked up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baseline="0">
              <a:solidFill>
                <a:srgbClr val="FFFF99"/>
              </a:solidFill>
              <a:latin typeface="Asul"/>
              <a:ea typeface="Asul"/>
              <a:cs typeface="Asul"/>
              <a:sym typeface="Asul"/>
            </a:endParaRPr>
          </a:p>
        </p:txBody>
      </p:sp>
      <p:sp>
        <p:nvSpPr>
          <p:cNvPr id="685" name="Shape 685"/>
          <p:cNvSpPr txBox="1"/>
          <p:nvPr/>
        </p:nvSpPr>
        <p:spPr>
          <a:xfrm>
            <a:off x="6324600" y="3352800"/>
            <a:ext cx="2438399" cy="1920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At Alessi the character has become so popular that it has turned into a kind of garden gnome</a:t>
            </a:r>
          </a:p>
        </p:txBody>
      </p:sp>
      <p:pic>
        <p:nvPicPr>
          <p:cNvPr id="686" name="Shape 6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5150" y="2667000"/>
            <a:ext cx="2914649" cy="3783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Shape 691"/>
          <p:cNvSpPr txBox="1"/>
          <p:nvPr/>
        </p:nvSpPr>
        <p:spPr>
          <a:xfrm>
            <a:off x="1676400" y="1828800"/>
            <a:ext cx="5867400" cy="1249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4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Alessi Maestro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baseline="0">
              <a:solidFill>
                <a:srgbClr val="FF6600"/>
              </a:solidFill>
              <a:latin typeface="Asul"/>
              <a:ea typeface="Asul"/>
              <a:cs typeface="Asul"/>
              <a:sym typeface="Asul"/>
            </a:endParaRPr>
          </a:p>
        </p:txBody>
      </p:sp>
      <p:sp>
        <p:nvSpPr>
          <p:cNvPr id="692" name="Shape 692"/>
          <p:cNvSpPr txBox="1"/>
          <p:nvPr/>
        </p:nvSpPr>
        <p:spPr>
          <a:xfrm>
            <a:off x="381000" y="3810000"/>
            <a:ext cx="2438399" cy="1311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‘Noni di  Antonio’ is Venturini’s garlic crusher made with thermoplastic resin</a:t>
            </a:r>
          </a:p>
        </p:txBody>
      </p:sp>
      <p:sp>
        <p:nvSpPr>
          <p:cNvPr id="693" name="Shape 693"/>
          <p:cNvSpPr txBox="1"/>
          <p:nvPr/>
        </p:nvSpPr>
        <p:spPr>
          <a:xfrm>
            <a:off x="6338887" y="3781425"/>
            <a:ext cx="2438399" cy="1463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Simplicity of shape combined with the unusual</a:t>
            </a:r>
          </a:p>
          <a:p>
            <a:pPr marL="0" marR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Designed in 1997</a:t>
            </a:r>
          </a:p>
        </p:txBody>
      </p:sp>
      <p:sp>
        <p:nvSpPr>
          <p:cNvPr id="694" name="Shape 694"/>
          <p:cNvSpPr txBox="1">
            <a:spLocks noGrp="1"/>
          </p:cNvSpPr>
          <p:nvPr>
            <p:ph type="title"/>
          </p:nvPr>
        </p:nvSpPr>
        <p:spPr>
          <a:xfrm>
            <a:off x="0" y="57626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Guido Venturini</a:t>
            </a:r>
          </a:p>
        </p:txBody>
      </p:sp>
      <p:pic>
        <p:nvPicPr>
          <p:cNvPr id="695" name="Shape 6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4675" y="2819400"/>
            <a:ext cx="2914649" cy="3783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Shape 70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Guido Venturini</a:t>
            </a:r>
          </a:p>
        </p:txBody>
      </p:sp>
      <p:sp>
        <p:nvSpPr>
          <p:cNvPr id="701" name="Shape 701"/>
          <p:cNvSpPr txBox="1"/>
          <p:nvPr/>
        </p:nvSpPr>
        <p:spPr>
          <a:xfrm>
            <a:off x="1676400" y="1828800"/>
            <a:ext cx="5867400" cy="1249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4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Alessi Maestro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baseline="0">
              <a:solidFill>
                <a:srgbClr val="FF6600"/>
              </a:solidFill>
              <a:latin typeface="Asul"/>
              <a:ea typeface="Asul"/>
              <a:cs typeface="Asul"/>
              <a:sym typeface="Asul"/>
            </a:endParaRPr>
          </a:p>
        </p:txBody>
      </p:sp>
      <p:sp>
        <p:nvSpPr>
          <p:cNvPr id="702" name="Shape 702"/>
          <p:cNvSpPr txBox="1"/>
          <p:nvPr/>
        </p:nvSpPr>
        <p:spPr>
          <a:xfrm>
            <a:off x="381000" y="3810000"/>
            <a:ext cx="2743199" cy="1616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Antonio is Venturini’s strong man coat hook designed in 1996 and now part of a set of bathroom fitments</a:t>
            </a:r>
          </a:p>
        </p:txBody>
      </p:sp>
      <p:sp>
        <p:nvSpPr>
          <p:cNvPr id="703" name="Shape 703"/>
          <p:cNvSpPr txBox="1"/>
          <p:nvPr/>
        </p:nvSpPr>
        <p:spPr>
          <a:xfrm>
            <a:off x="6400800" y="2819400"/>
            <a:ext cx="2438399" cy="2530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A ‘fun’ element combined with a feeling of strength the coat hook is joined with the toilet roll holder, towel rail, soap dish and toothbrush holder</a:t>
            </a:r>
          </a:p>
        </p:txBody>
      </p:sp>
      <p:pic>
        <p:nvPicPr>
          <p:cNvPr id="704" name="Shape 7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350" y="2846386"/>
            <a:ext cx="2914649" cy="3783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9" name="Shape 7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2971800"/>
            <a:ext cx="7578725" cy="3108325"/>
          </a:xfrm>
          <a:prstGeom prst="rect">
            <a:avLst/>
          </a:prstGeom>
          <a:noFill/>
          <a:ln>
            <a:noFill/>
          </a:ln>
        </p:spPr>
      </p:pic>
      <p:sp>
        <p:nvSpPr>
          <p:cNvPr id="710" name="Shape 7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Guido Venturini</a:t>
            </a:r>
          </a:p>
        </p:txBody>
      </p:sp>
      <p:sp>
        <p:nvSpPr>
          <p:cNvPr id="711" name="Shape 711"/>
          <p:cNvSpPr txBox="1"/>
          <p:nvPr/>
        </p:nvSpPr>
        <p:spPr>
          <a:xfrm>
            <a:off x="1676400" y="1828800"/>
            <a:ext cx="5867400" cy="1249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4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Alessi Maestro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baseline="0">
              <a:solidFill>
                <a:srgbClr val="FF6600"/>
              </a:solidFill>
              <a:latin typeface="Asul"/>
              <a:ea typeface="Asul"/>
              <a:cs typeface="Asul"/>
              <a:sym typeface="Asul"/>
            </a:endParaRPr>
          </a:p>
        </p:txBody>
      </p:sp>
      <p:sp>
        <p:nvSpPr>
          <p:cNvPr id="712" name="Shape 712"/>
          <p:cNvSpPr txBox="1"/>
          <p:nvPr/>
        </p:nvSpPr>
        <p:spPr>
          <a:xfrm>
            <a:off x="5905500" y="5600700"/>
            <a:ext cx="23622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Antonio C</a:t>
            </a:r>
          </a:p>
        </p:txBody>
      </p:sp>
      <p:sp>
        <p:nvSpPr>
          <p:cNvPr id="713" name="Shape 713"/>
          <p:cNvSpPr txBox="1"/>
          <p:nvPr/>
        </p:nvSpPr>
        <p:spPr>
          <a:xfrm>
            <a:off x="152400" y="3810000"/>
            <a:ext cx="23622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Antonio A</a:t>
            </a:r>
          </a:p>
        </p:txBody>
      </p:sp>
      <p:sp>
        <p:nvSpPr>
          <p:cNvPr id="714" name="Shape 714"/>
          <p:cNvSpPr txBox="1"/>
          <p:nvPr/>
        </p:nvSpPr>
        <p:spPr>
          <a:xfrm>
            <a:off x="762000" y="5588000"/>
            <a:ext cx="23622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Antonio S</a:t>
            </a:r>
          </a:p>
        </p:txBody>
      </p:sp>
      <p:sp>
        <p:nvSpPr>
          <p:cNvPr id="715" name="Shape 715"/>
          <p:cNvSpPr txBox="1"/>
          <p:nvPr/>
        </p:nvSpPr>
        <p:spPr>
          <a:xfrm>
            <a:off x="6616700" y="3784600"/>
            <a:ext cx="23622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Antonio D</a:t>
            </a:r>
          </a:p>
        </p:txBody>
      </p:sp>
      <p:sp>
        <p:nvSpPr>
          <p:cNvPr id="716" name="Shape 716"/>
          <p:cNvSpPr txBox="1"/>
          <p:nvPr/>
        </p:nvSpPr>
        <p:spPr>
          <a:xfrm>
            <a:off x="2514600" y="4038600"/>
            <a:ext cx="3657600" cy="608011"/>
          </a:xfrm>
          <a:prstGeom prst="rect">
            <a:avLst/>
          </a:prstGeom>
          <a:solidFill>
            <a:srgbClr val="FFFF99"/>
          </a:solidFill>
          <a:ln w="28575" cap="flat">
            <a:solidFill>
              <a:srgbClr val="99336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‘Antonio’ Family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Shape 7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Guido Venturini</a:t>
            </a:r>
          </a:p>
        </p:txBody>
      </p:sp>
      <p:sp>
        <p:nvSpPr>
          <p:cNvPr id="722" name="Shape 722"/>
          <p:cNvSpPr txBox="1"/>
          <p:nvPr/>
        </p:nvSpPr>
        <p:spPr>
          <a:xfrm>
            <a:off x="1676400" y="1828800"/>
            <a:ext cx="5867400" cy="1249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4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Alessi Maestro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baseline="0">
              <a:solidFill>
                <a:srgbClr val="FF6600"/>
              </a:solidFill>
              <a:latin typeface="Asul"/>
              <a:ea typeface="Asul"/>
              <a:cs typeface="Asul"/>
              <a:sym typeface="Asul"/>
            </a:endParaRPr>
          </a:p>
        </p:txBody>
      </p:sp>
      <p:sp>
        <p:nvSpPr>
          <p:cNvPr id="723" name="Shape 723"/>
          <p:cNvSpPr txBox="1"/>
          <p:nvPr/>
        </p:nvSpPr>
        <p:spPr>
          <a:xfrm>
            <a:off x="304800" y="3200400"/>
            <a:ext cx="2743199" cy="1920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‘Mangiauovo’ Venturini’s egg boiler was designed from a concept by Genoese inventors Terrile and Marinelli</a:t>
            </a:r>
          </a:p>
        </p:txBody>
      </p:sp>
      <p:sp>
        <p:nvSpPr>
          <p:cNvPr id="724" name="Shape 724"/>
          <p:cNvSpPr txBox="1"/>
          <p:nvPr/>
        </p:nvSpPr>
        <p:spPr>
          <a:xfrm>
            <a:off x="6248400" y="3581400"/>
            <a:ext cx="2655887" cy="1616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A practical idea for placing and fishing eggs from hot water and eating from the same product</a:t>
            </a:r>
          </a:p>
        </p:txBody>
      </p:sp>
      <p:pic>
        <p:nvPicPr>
          <p:cNvPr id="725" name="Shape 7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4050" y="2743200"/>
            <a:ext cx="2754311" cy="3692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6" name="Shape 7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94050" y="2743200"/>
            <a:ext cx="2754311" cy="3692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Shape 7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Guido Venturini</a:t>
            </a:r>
          </a:p>
        </p:txBody>
      </p:sp>
      <p:sp>
        <p:nvSpPr>
          <p:cNvPr id="732" name="Shape 732"/>
          <p:cNvSpPr txBox="1"/>
          <p:nvPr/>
        </p:nvSpPr>
        <p:spPr>
          <a:xfrm>
            <a:off x="1676400" y="1828800"/>
            <a:ext cx="5867400" cy="1249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4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Alessi Maestro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baseline="0">
              <a:solidFill>
                <a:srgbClr val="FF6600"/>
              </a:solidFill>
              <a:latin typeface="Asul"/>
              <a:ea typeface="Asul"/>
              <a:cs typeface="Asul"/>
              <a:sym typeface="Asul"/>
            </a:endParaRPr>
          </a:p>
        </p:txBody>
      </p:sp>
      <p:sp>
        <p:nvSpPr>
          <p:cNvPr id="733" name="Shape 733"/>
          <p:cNvSpPr txBox="1"/>
          <p:nvPr/>
        </p:nvSpPr>
        <p:spPr>
          <a:xfrm>
            <a:off x="304800" y="3200400"/>
            <a:ext cx="2743199" cy="1616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‘Inka’ press coffee maker designed in 2000 here Venturini uses plastic in a most innovative way</a:t>
            </a:r>
          </a:p>
        </p:txBody>
      </p:sp>
      <p:sp>
        <p:nvSpPr>
          <p:cNvPr id="734" name="Shape 734"/>
          <p:cNvSpPr txBox="1"/>
          <p:nvPr/>
        </p:nvSpPr>
        <p:spPr>
          <a:xfrm>
            <a:off x="6248400" y="3124200"/>
            <a:ext cx="2655887" cy="1920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A person sitting patiently allowing the caffeine blitz to become a pleasurable and quality experience</a:t>
            </a:r>
          </a:p>
        </p:txBody>
      </p:sp>
      <p:pic>
        <p:nvPicPr>
          <p:cNvPr id="735" name="Shape 7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4675" y="2868611"/>
            <a:ext cx="2914649" cy="3303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Shape 7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Guido Venturini</a:t>
            </a:r>
          </a:p>
        </p:txBody>
      </p:sp>
      <p:sp>
        <p:nvSpPr>
          <p:cNvPr id="741" name="Shape 741"/>
          <p:cNvSpPr txBox="1"/>
          <p:nvPr/>
        </p:nvSpPr>
        <p:spPr>
          <a:xfrm>
            <a:off x="1676400" y="1828800"/>
            <a:ext cx="5867400" cy="1249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4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Alessi Maestro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baseline="0">
              <a:solidFill>
                <a:srgbClr val="FF6600"/>
              </a:solidFill>
              <a:latin typeface="Asul"/>
              <a:ea typeface="Asul"/>
              <a:cs typeface="Asul"/>
              <a:sym typeface="Asul"/>
            </a:endParaRPr>
          </a:p>
        </p:txBody>
      </p:sp>
      <p:sp>
        <p:nvSpPr>
          <p:cNvPr id="742" name="Shape 742"/>
          <p:cNvSpPr txBox="1"/>
          <p:nvPr/>
        </p:nvSpPr>
        <p:spPr>
          <a:xfrm>
            <a:off x="228600" y="3124200"/>
            <a:ext cx="2209799" cy="2530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Venturini designed the ‘Firebird’ electronic gas lighter in 1993 the most explicit and ‘courageous’ of Alessi products</a:t>
            </a:r>
          </a:p>
        </p:txBody>
      </p:sp>
      <p:sp>
        <p:nvSpPr>
          <p:cNvPr id="743" name="Shape 743"/>
          <p:cNvSpPr txBox="1"/>
          <p:nvPr/>
        </p:nvSpPr>
        <p:spPr>
          <a:xfrm>
            <a:off x="6858000" y="3733800"/>
            <a:ext cx="2046286" cy="2225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The iconic reference to the ‘erotic code’ designed to put a spark into anyone’s cooking</a:t>
            </a:r>
          </a:p>
        </p:txBody>
      </p:sp>
      <p:pic>
        <p:nvPicPr>
          <p:cNvPr id="744" name="Shape 7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2200" y="2971800"/>
            <a:ext cx="4422774" cy="350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0" y="1371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Introducing Alessi Maestri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1828800" y="4114800"/>
            <a:ext cx="5714999" cy="155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48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and the products they create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9" name="Shape 7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8875" y="3048000"/>
            <a:ext cx="4286250" cy="3086099"/>
          </a:xfrm>
          <a:prstGeom prst="rect">
            <a:avLst/>
          </a:prstGeom>
          <a:noFill/>
          <a:ln>
            <a:noFill/>
          </a:ln>
        </p:spPr>
      </p:pic>
      <p:sp>
        <p:nvSpPr>
          <p:cNvPr id="750" name="Shape 7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Guido Venturini</a:t>
            </a:r>
          </a:p>
        </p:txBody>
      </p:sp>
      <p:sp>
        <p:nvSpPr>
          <p:cNvPr id="751" name="Shape 751"/>
          <p:cNvSpPr txBox="1"/>
          <p:nvPr/>
        </p:nvSpPr>
        <p:spPr>
          <a:xfrm>
            <a:off x="1676400" y="1828800"/>
            <a:ext cx="5867400" cy="1249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4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Alessi Maestro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baseline="0">
              <a:solidFill>
                <a:srgbClr val="FF6600"/>
              </a:solidFill>
              <a:latin typeface="Asul"/>
              <a:ea typeface="Asul"/>
              <a:cs typeface="Asul"/>
              <a:sym typeface="Asul"/>
            </a:endParaRPr>
          </a:p>
        </p:txBody>
      </p:sp>
      <p:sp>
        <p:nvSpPr>
          <p:cNvPr id="752" name="Shape 752"/>
          <p:cNvSpPr txBox="1"/>
          <p:nvPr/>
        </p:nvSpPr>
        <p:spPr>
          <a:xfrm>
            <a:off x="304800" y="3200400"/>
            <a:ext cx="2590800" cy="2530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The ‘Fred Worm’ jug with vacuum glass was designed in 1997 another example of Venturini’s creative exploration of plastic products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" name="Shape 757"/>
          <p:cNvGrpSpPr/>
          <p:nvPr/>
        </p:nvGrpSpPr>
        <p:grpSpPr>
          <a:xfrm>
            <a:off x="723900" y="533400"/>
            <a:ext cx="381000" cy="6019800"/>
            <a:chOff x="723900" y="533400"/>
            <a:chExt cx="381000" cy="5816600"/>
          </a:xfrm>
        </p:grpSpPr>
        <p:cxnSp>
          <p:nvCxnSpPr>
            <p:cNvPr id="758" name="Shape 758"/>
            <p:cNvCxnSpPr/>
            <p:nvPr/>
          </p:nvCxnSpPr>
          <p:spPr>
            <a:xfrm>
              <a:off x="914400" y="533400"/>
              <a:ext cx="0" cy="5638800"/>
            </a:xfrm>
            <a:prstGeom prst="straightConnector1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759" name="Shape 759"/>
            <p:cNvSpPr/>
            <p:nvPr/>
          </p:nvSpPr>
          <p:spPr>
            <a:xfrm>
              <a:off x="723900" y="5969000"/>
              <a:ext cx="381000" cy="381000"/>
            </a:xfrm>
            <a:prstGeom prst="ellipse">
              <a:avLst/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0" name="Shape 760"/>
          <p:cNvGrpSpPr/>
          <p:nvPr/>
        </p:nvGrpSpPr>
        <p:grpSpPr>
          <a:xfrm>
            <a:off x="1981200" y="1485900"/>
            <a:ext cx="6438900" cy="4838700"/>
            <a:chOff x="1981200" y="1485900"/>
            <a:chExt cx="6438900" cy="4838700"/>
          </a:xfrm>
        </p:grpSpPr>
        <p:pic>
          <p:nvPicPr>
            <p:cNvPr id="761" name="Shape 76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57400" y="1524000"/>
              <a:ext cx="6324600" cy="4743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2" name="Shape 762"/>
            <p:cNvSpPr txBox="1"/>
            <p:nvPr/>
          </p:nvSpPr>
          <p:spPr>
            <a:xfrm>
              <a:off x="1981200" y="1485900"/>
              <a:ext cx="6438900" cy="4838700"/>
            </a:xfrm>
            <a:prstGeom prst="rect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3" name="Shape 763"/>
          <p:cNvGrpSpPr/>
          <p:nvPr/>
        </p:nvGrpSpPr>
        <p:grpSpPr>
          <a:xfrm>
            <a:off x="533400" y="2438400"/>
            <a:ext cx="3505199" cy="381000"/>
            <a:chOff x="533400" y="2438400"/>
            <a:chExt cx="3505199" cy="381000"/>
          </a:xfrm>
        </p:grpSpPr>
        <p:sp>
          <p:nvSpPr>
            <p:cNvPr id="764" name="Shape 764"/>
            <p:cNvSpPr/>
            <p:nvPr/>
          </p:nvSpPr>
          <p:spPr>
            <a:xfrm>
              <a:off x="533400" y="24384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65" name="Shape 765"/>
            <p:cNvCxnSpPr/>
            <p:nvPr/>
          </p:nvCxnSpPr>
          <p:spPr>
            <a:xfrm>
              <a:off x="2832100" y="26416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766" name="Shape 766"/>
            <p:cNvSpPr/>
            <p:nvPr/>
          </p:nvSpPr>
          <p:spPr>
            <a:xfrm>
              <a:off x="3733800" y="25146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7" name="Shape 767"/>
          <p:cNvGrpSpPr/>
          <p:nvPr/>
        </p:nvGrpSpPr>
        <p:grpSpPr>
          <a:xfrm>
            <a:off x="533400" y="2895600"/>
            <a:ext cx="3517899" cy="381000"/>
            <a:chOff x="533400" y="2895600"/>
            <a:chExt cx="3517899" cy="381000"/>
          </a:xfrm>
        </p:grpSpPr>
        <p:sp>
          <p:nvSpPr>
            <p:cNvPr id="768" name="Shape 768"/>
            <p:cNvSpPr/>
            <p:nvPr/>
          </p:nvSpPr>
          <p:spPr>
            <a:xfrm>
              <a:off x="533400" y="28956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69" name="Shape 769"/>
            <p:cNvCxnSpPr/>
            <p:nvPr/>
          </p:nvCxnSpPr>
          <p:spPr>
            <a:xfrm>
              <a:off x="2781300" y="30988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770" name="Shape 770"/>
            <p:cNvSpPr/>
            <p:nvPr/>
          </p:nvSpPr>
          <p:spPr>
            <a:xfrm>
              <a:off x="3746500" y="29718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1" name="Shape 771"/>
          <p:cNvGrpSpPr/>
          <p:nvPr/>
        </p:nvGrpSpPr>
        <p:grpSpPr>
          <a:xfrm>
            <a:off x="533400" y="1447800"/>
            <a:ext cx="3524249" cy="381000"/>
            <a:chOff x="533400" y="1447800"/>
            <a:chExt cx="3524249" cy="381000"/>
          </a:xfrm>
        </p:grpSpPr>
        <p:cxnSp>
          <p:nvCxnSpPr>
            <p:cNvPr id="772" name="Shape 772"/>
            <p:cNvCxnSpPr/>
            <p:nvPr/>
          </p:nvCxnSpPr>
          <p:spPr>
            <a:xfrm>
              <a:off x="2206625" y="1600200"/>
              <a:ext cx="1671637" cy="0"/>
            </a:xfrm>
            <a:prstGeom prst="straightConnector1">
              <a:avLst/>
            </a:prstGeom>
            <a:noFill/>
            <a:ln w="38100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773" name="Shape 773"/>
            <p:cNvSpPr/>
            <p:nvPr/>
          </p:nvSpPr>
          <p:spPr>
            <a:xfrm>
              <a:off x="533400" y="1447800"/>
              <a:ext cx="2438399" cy="381000"/>
            </a:xfrm>
            <a:prstGeom prst="roundRect">
              <a:avLst>
                <a:gd name="adj" fmla="val 10800"/>
              </a:avLst>
            </a:prstGeom>
            <a:solidFill>
              <a:srgbClr val="FFFF99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Shape 774"/>
            <p:cNvSpPr/>
            <p:nvPr/>
          </p:nvSpPr>
          <p:spPr>
            <a:xfrm>
              <a:off x="3751262" y="1498600"/>
              <a:ext cx="306386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close/>
                  <a:moveTo>
                    <a:pt x="93575" y="59999"/>
                  </a:moveTo>
                  <a:lnTo>
                    <a:pt x="26424" y="14999"/>
                  </a:lnTo>
                  <a:lnTo>
                    <a:pt x="26424" y="104999"/>
                  </a:lnTo>
                  <a:close/>
                </a:path>
                <a:path w="120000" h="120000" fill="darken" extrusionOk="0">
                  <a:moveTo>
                    <a:pt x="93575" y="59999"/>
                  </a:moveTo>
                  <a:lnTo>
                    <a:pt x="26424" y="14999"/>
                  </a:lnTo>
                  <a:lnTo>
                    <a:pt x="26424" y="104999"/>
                  </a:lnTo>
                  <a:close/>
                </a:path>
                <a:path w="120000" h="120000" fill="none" extrusionOk="0">
                  <a:moveTo>
                    <a:pt x="93575" y="59999"/>
                  </a:moveTo>
                  <a:lnTo>
                    <a:pt x="26424" y="104999"/>
                  </a:lnTo>
                  <a:lnTo>
                    <a:pt x="26424" y="14999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5" name="Shape 775"/>
          <p:cNvGrpSpPr/>
          <p:nvPr/>
        </p:nvGrpSpPr>
        <p:grpSpPr>
          <a:xfrm>
            <a:off x="533400" y="5638800"/>
            <a:ext cx="3517899" cy="381000"/>
            <a:chOff x="533400" y="5638800"/>
            <a:chExt cx="3517899" cy="381000"/>
          </a:xfrm>
        </p:grpSpPr>
        <p:sp>
          <p:nvSpPr>
            <p:cNvPr id="776" name="Shape 776"/>
            <p:cNvSpPr/>
            <p:nvPr/>
          </p:nvSpPr>
          <p:spPr>
            <a:xfrm>
              <a:off x="533400" y="56388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77" name="Shape 777"/>
            <p:cNvCxnSpPr/>
            <p:nvPr/>
          </p:nvCxnSpPr>
          <p:spPr>
            <a:xfrm>
              <a:off x="2781300" y="5842000"/>
              <a:ext cx="1104899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778" name="Shape 778"/>
            <p:cNvSpPr/>
            <p:nvPr/>
          </p:nvSpPr>
          <p:spPr>
            <a:xfrm>
              <a:off x="3746500" y="57150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9" name="Shape 779"/>
          <p:cNvGrpSpPr/>
          <p:nvPr/>
        </p:nvGrpSpPr>
        <p:grpSpPr>
          <a:xfrm>
            <a:off x="533400" y="5181600"/>
            <a:ext cx="3517899" cy="381000"/>
            <a:chOff x="533400" y="5181600"/>
            <a:chExt cx="3517899" cy="381000"/>
          </a:xfrm>
        </p:grpSpPr>
        <p:sp>
          <p:nvSpPr>
            <p:cNvPr id="780" name="Shape 780"/>
            <p:cNvSpPr/>
            <p:nvPr/>
          </p:nvSpPr>
          <p:spPr>
            <a:xfrm>
              <a:off x="533400" y="51816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81" name="Shape 781"/>
            <p:cNvCxnSpPr/>
            <p:nvPr/>
          </p:nvCxnSpPr>
          <p:spPr>
            <a:xfrm>
              <a:off x="2768600" y="54229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782" name="Shape 782"/>
            <p:cNvSpPr/>
            <p:nvPr/>
          </p:nvSpPr>
          <p:spPr>
            <a:xfrm>
              <a:off x="3746500" y="53086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3" name="Shape 783"/>
          <p:cNvGrpSpPr/>
          <p:nvPr/>
        </p:nvGrpSpPr>
        <p:grpSpPr>
          <a:xfrm>
            <a:off x="533400" y="1981200"/>
            <a:ext cx="3511549" cy="381000"/>
            <a:chOff x="533400" y="1981200"/>
            <a:chExt cx="3511549" cy="381000"/>
          </a:xfrm>
        </p:grpSpPr>
        <p:sp>
          <p:nvSpPr>
            <p:cNvPr id="784" name="Shape 784"/>
            <p:cNvSpPr/>
            <p:nvPr/>
          </p:nvSpPr>
          <p:spPr>
            <a:xfrm>
              <a:off x="533400" y="1981200"/>
              <a:ext cx="2438399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85" name="Shape 785"/>
            <p:cNvCxnSpPr/>
            <p:nvPr/>
          </p:nvCxnSpPr>
          <p:spPr>
            <a:xfrm>
              <a:off x="2209800" y="2184400"/>
              <a:ext cx="1784349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786" name="Shape 786"/>
            <p:cNvSpPr/>
            <p:nvPr/>
          </p:nvSpPr>
          <p:spPr>
            <a:xfrm>
              <a:off x="3740150" y="20701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7" name="Shape 787"/>
          <p:cNvGrpSpPr/>
          <p:nvPr/>
        </p:nvGrpSpPr>
        <p:grpSpPr>
          <a:xfrm>
            <a:off x="533400" y="4267200"/>
            <a:ext cx="3517899" cy="381000"/>
            <a:chOff x="533400" y="4267200"/>
            <a:chExt cx="3517899" cy="381000"/>
          </a:xfrm>
        </p:grpSpPr>
        <p:sp>
          <p:nvSpPr>
            <p:cNvPr id="788" name="Shape 788"/>
            <p:cNvSpPr/>
            <p:nvPr/>
          </p:nvSpPr>
          <p:spPr>
            <a:xfrm>
              <a:off x="533400" y="42672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89" name="Shape 789"/>
            <p:cNvCxnSpPr/>
            <p:nvPr/>
          </p:nvCxnSpPr>
          <p:spPr>
            <a:xfrm>
              <a:off x="2705100" y="44450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790" name="Shape 790"/>
            <p:cNvSpPr/>
            <p:nvPr/>
          </p:nvSpPr>
          <p:spPr>
            <a:xfrm>
              <a:off x="3746500" y="43434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1" name="Shape 791"/>
          <p:cNvGrpSpPr/>
          <p:nvPr/>
        </p:nvGrpSpPr>
        <p:grpSpPr>
          <a:xfrm>
            <a:off x="533400" y="3352800"/>
            <a:ext cx="3517899" cy="381000"/>
            <a:chOff x="533400" y="3352800"/>
            <a:chExt cx="3517899" cy="381000"/>
          </a:xfrm>
        </p:grpSpPr>
        <p:sp>
          <p:nvSpPr>
            <p:cNvPr id="792" name="Shape 792"/>
            <p:cNvSpPr/>
            <p:nvPr/>
          </p:nvSpPr>
          <p:spPr>
            <a:xfrm>
              <a:off x="533400" y="33528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93" name="Shape 793"/>
            <p:cNvCxnSpPr/>
            <p:nvPr/>
          </p:nvCxnSpPr>
          <p:spPr>
            <a:xfrm>
              <a:off x="2806700" y="35560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794" name="Shape 794"/>
            <p:cNvSpPr/>
            <p:nvPr/>
          </p:nvSpPr>
          <p:spPr>
            <a:xfrm>
              <a:off x="3746500" y="34417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5" name="Shape 795"/>
          <p:cNvGrpSpPr/>
          <p:nvPr/>
        </p:nvGrpSpPr>
        <p:grpSpPr>
          <a:xfrm>
            <a:off x="533400" y="3810000"/>
            <a:ext cx="3517899" cy="381000"/>
            <a:chOff x="533400" y="3810000"/>
            <a:chExt cx="3517899" cy="381000"/>
          </a:xfrm>
        </p:grpSpPr>
        <p:sp>
          <p:nvSpPr>
            <p:cNvPr id="796" name="Shape 796"/>
            <p:cNvSpPr/>
            <p:nvPr/>
          </p:nvSpPr>
          <p:spPr>
            <a:xfrm>
              <a:off x="533400" y="38100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97" name="Shape 797"/>
            <p:cNvCxnSpPr/>
            <p:nvPr/>
          </p:nvCxnSpPr>
          <p:spPr>
            <a:xfrm>
              <a:off x="2755900" y="39878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798" name="Shape 798"/>
            <p:cNvSpPr/>
            <p:nvPr/>
          </p:nvSpPr>
          <p:spPr>
            <a:xfrm>
              <a:off x="3746500" y="38862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9" name="Shape 799"/>
          <p:cNvSpPr txBox="1">
            <a:spLocks noGrp="1"/>
          </p:cNvSpPr>
          <p:nvPr>
            <p:ph type="title"/>
          </p:nvPr>
        </p:nvSpPr>
        <p:spPr>
          <a:xfrm>
            <a:off x="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9600" b="1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Alessi</a:t>
            </a:r>
          </a:p>
        </p:txBody>
      </p:sp>
      <p:sp>
        <p:nvSpPr>
          <p:cNvPr id="800" name="Shape 800"/>
          <p:cNvSpPr txBox="1"/>
          <p:nvPr/>
        </p:nvSpPr>
        <p:spPr>
          <a:xfrm>
            <a:off x="558800" y="2441575"/>
            <a:ext cx="2236787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Stefano Giovannoni</a:t>
            </a:r>
          </a:p>
        </p:txBody>
      </p:sp>
      <p:sp>
        <p:nvSpPr>
          <p:cNvPr id="801" name="Shape 801"/>
          <p:cNvSpPr txBox="1"/>
          <p:nvPr/>
        </p:nvSpPr>
        <p:spPr>
          <a:xfrm>
            <a:off x="381000" y="2908300"/>
            <a:ext cx="2209799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Guido Venturini</a:t>
            </a:r>
          </a:p>
        </p:txBody>
      </p:sp>
      <p:sp>
        <p:nvSpPr>
          <p:cNvPr id="802" name="Shape 802"/>
          <p:cNvSpPr txBox="1"/>
          <p:nvPr/>
        </p:nvSpPr>
        <p:spPr>
          <a:xfrm>
            <a:off x="685800" y="1422400"/>
            <a:ext cx="1762124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66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rgbClr val="993366"/>
                </a:solidFill>
                <a:latin typeface="Arial"/>
                <a:ea typeface="Arial"/>
                <a:cs typeface="Arial"/>
                <a:sym typeface="Arial"/>
              </a:rPr>
              <a:t>Alessi</a:t>
            </a:r>
          </a:p>
        </p:txBody>
      </p:sp>
      <p:sp>
        <p:nvSpPr>
          <p:cNvPr id="803" name="Shape 803"/>
          <p:cNvSpPr txBox="1"/>
          <p:nvPr/>
        </p:nvSpPr>
        <p:spPr>
          <a:xfrm>
            <a:off x="457200" y="5670550"/>
            <a:ext cx="2666999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Family Follows Fiction</a:t>
            </a:r>
          </a:p>
        </p:txBody>
      </p:sp>
      <p:sp>
        <p:nvSpPr>
          <p:cNvPr id="804" name="Shape 804"/>
          <p:cNvSpPr txBox="1"/>
          <p:nvPr/>
        </p:nvSpPr>
        <p:spPr>
          <a:xfrm>
            <a:off x="63500" y="5207000"/>
            <a:ext cx="22860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King Kong</a:t>
            </a:r>
          </a:p>
        </p:txBody>
      </p:sp>
      <p:sp>
        <p:nvSpPr>
          <p:cNvPr id="805" name="Shape 805"/>
          <p:cNvSpPr txBox="1"/>
          <p:nvPr/>
        </p:nvSpPr>
        <p:spPr>
          <a:xfrm>
            <a:off x="215900" y="1993900"/>
            <a:ext cx="23622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Ettore Sottsass</a:t>
            </a:r>
          </a:p>
        </p:txBody>
      </p:sp>
      <p:sp>
        <p:nvSpPr>
          <p:cNvPr id="806" name="Shape 806"/>
          <p:cNvSpPr txBox="1"/>
          <p:nvPr/>
        </p:nvSpPr>
        <p:spPr>
          <a:xfrm>
            <a:off x="-101600" y="4279900"/>
            <a:ext cx="25908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Aldo Rossi</a:t>
            </a:r>
          </a:p>
        </p:txBody>
      </p:sp>
      <p:grpSp>
        <p:nvGrpSpPr>
          <p:cNvPr id="807" name="Shape 807"/>
          <p:cNvGrpSpPr/>
          <p:nvPr/>
        </p:nvGrpSpPr>
        <p:grpSpPr>
          <a:xfrm>
            <a:off x="533400" y="4737100"/>
            <a:ext cx="3517899" cy="381000"/>
            <a:chOff x="533400" y="4737100"/>
            <a:chExt cx="3517899" cy="381000"/>
          </a:xfrm>
        </p:grpSpPr>
        <p:sp>
          <p:nvSpPr>
            <p:cNvPr id="808" name="Shape 808"/>
            <p:cNvSpPr/>
            <p:nvPr/>
          </p:nvSpPr>
          <p:spPr>
            <a:xfrm>
              <a:off x="533400" y="47371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09" name="Shape 809"/>
            <p:cNvCxnSpPr/>
            <p:nvPr/>
          </p:nvCxnSpPr>
          <p:spPr>
            <a:xfrm>
              <a:off x="2679700" y="49022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810" name="Shape 810"/>
            <p:cNvSpPr/>
            <p:nvPr/>
          </p:nvSpPr>
          <p:spPr>
            <a:xfrm>
              <a:off x="3746500" y="47752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1" name="Shape 811"/>
          <p:cNvGrpSpPr/>
          <p:nvPr/>
        </p:nvGrpSpPr>
        <p:grpSpPr>
          <a:xfrm>
            <a:off x="4038600" y="1600200"/>
            <a:ext cx="4800599" cy="4233862"/>
            <a:chOff x="4038600" y="1600200"/>
            <a:chExt cx="4800599" cy="4233862"/>
          </a:xfrm>
        </p:grpSpPr>
        <p:cxnSp>
          <p:nvCxnSpPr>
            <p:cNvPr id="812" name="Shape 812"/>
            <p:cNvCxnSpPr/>
            <p:nvPr/>
          </p:nvCxnSpPr>
          <p:spPr>
            <a:xfrm>
              <a:off x="6858000" y="3357562"/>
              <a:ext cx="6857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813" name="Shape 813"/>
            <p:cNvCxnSpPr/>
            <p:nvPr/>
          </p:nvCxnSpPr>
          <p:spPr>
            <a:xfrm rot="10800000">
              <a:off x="4038600" y="2633661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814" name="Shape 814"/>
            <p:cNvCxnSpPr/>
            <p:nvPr/>
          </p:nvCxnSpPr>
          <p:spPr>
            <a:xfrm rot="10800000">
              <a:off x="4051300" y="1604962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815" name="Shape 815"/>
            <p:cNvCxnSpPr/>
            <p:nvPr/>
          </p:nvCxnSpPr>
          <p:spPr>
            <a:xfrm rot="10800000">
              <a:off x="4038600" y="3078161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816" name="Shape 816"/>
            <p:cNvCxnSpPr/>
            <p:nvPr/>
          </p:nvCxnSpPr>
          <p:spPr>
            <a:xfrm rot="10800000">
              <a:off x="4051300" y="4005262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817" name="Shape 817"/>
            <p:cNvCxnSpPr/>
            <p:nvPr/>
          </p:nvCxnSpPr>
          <p:spPr>
            <a:xfrm rot="10800000">
              <a:off x="4051300" y="4449762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818" name="Shape 818"/>
            <p:cNvCxnSpPr/>
            <p:nvPr/>
          </p:nvCxnSpPr>
          <p:spPr>
            <a:xfrm rot="10800000">
              <a:off x="4038600" y="4881562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819" name="Shape 819"/>
            <p:cNvCxnSpPr/>
            <p:nvPr/>
          </p:nvCxnSpPr>
          <p:spPr>
            <a:xfrm>
              <a:off x="5715000" y="1600200"/>
              <a:ext cx="1143000" cy="1757362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820" name="Shape 820"/>
            <p:cNvCxnSpPr/>
            <p:nvPr/>
          </p:nvCxnSpPr>
          <p:spPr>
            <a:xfrm>
              <a:off x="5710237" y="2160586"/>
              <a:ext cx="1147762" cy="1196975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821" name="Shape 821"/>
            <p:cNvCxnSpPr/>
            <p:nvPr/>
          </p:nvCxnSpPr>
          <p:spPr>
            <a:xfrm>
              <a:off x="5695950" y="2627311"/>
              <a:ext cx="1162049" cy="73025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822" name="Shape 822"/>
            <p:cNvCxnSpPr/>
            <p:nvPr/>
          </p:nvCxnSpPr>
          <p:spPr>
            <a:xfrm rot="10800000" flipH="1">
              <a:off x="5710237" y="3357561"/>
              <a:ext cx="1147762" cy="652462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823" name="Shape 823"/>
            <p:cNvCxnSpPr/>
            <p:nvPr/>
          </p:nvCxnSpPr>
          <p:spPr>
            <a:xfrm rot="10800000" flipH="1">
              <a:off x="5730875" y="3357561"/>
              <a:ext cx="1127125" cy="1096961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824" name="Shape 824"/>
            <p:cNvCxnSpPr/>
            <p:nvPr/>
          </p:nvCxnSpPr>
          <p:spPr>
            <a:xfrm rot="10800000" flipH="1">
              <a:off x="5703887" y="3357562"/>
              <a:ext cx="1154111" cy="153035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825" name="Shape 825"/>
            <p:cNvCxnSpPr/>
            <p:nvPr/>
          </p:nvCxnSpPr>
          <p:spPr>
            <a:xfrm rot="10800000">
              <a:off x="4038600" y="5414962"/>
              <a:ext cx="16001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826" name="Shape 826"/>
            <p:cNvCxnSpPr/>
            <p:nvPr/>
          </p:nvCxnSpPr>
          <p:spPr>
            <a:xfrm rot="10800000" flipH="1">
              <a:off x="5727700" y="3357561"/>
              <a:ext cx="1130299" cy="2474911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827" name="Shape 827"/>
            <p:cNvSpPr/>
            <p:nvPr/>
          </p:nvSpPr>
          <p:spPr>
            <a:xfrm>
              <a:off x="7239000" y="2595561"/>
              <a:ext cx="1600199" cy="1524000"/>
            </a:xfrm>
            <a:prstGeom prst="ellipse">
              <a:avLst/>
            </a:prstGeom>
            <a:solidFill>
              <a:srgbClr val="FFFF99"/>
            </a:solidFill>
            <a:ln w="952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Shape 828"/>
            <p:cNvSpPr txBox="1"/>
            <p:nvPr/>
          </p:nvSpPr>
          <p:spPr>
            <a:xfrm>
              <a:off x="7239000" y="2882900"/>
              <a:ext cx="1600199" cy="106997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6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Click Mouse button on arrow to Operate</a:t>
              </a:r>
            </a:p>
          </p:txBody>
        </p:sp>
        <p:cxnSp>
          <p:nvCxnSpPr>
            <p:cNvPr id="829" name="Shape 829"/>
            <p:cNvCxnSpPr/>
            <p:nvPr/>
          </p:nvCxnSpPr>
          <p:spPr>
            <a:xfrm rot="10800000">
              <a:off x="4038600" y="2176461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830" name="Shape 830"/>
            <p:cNvCxnSpPr/>
            <p:nvPr/>
          </p:nvCxnSpPr>
          <p:spPr>
            <a:xfrm rot="10800000">
              <a:off x="4051300" y="3573462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831" name="Shape 831"/>
            <p:cNvCxnSpPr/>
            <p:nvPr/>
          </p:nvCxnSpPr>
          <p:spPr>
            <a:xfrm rot="10800000">
              <a:off x="4051300" y="5834062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832" name="Shape 832"/>
            <p:cNvCxnSpPr/>
            <p:nvPr/>
          </p:nvCxnSpPr>
          <p:spPr>
            <a:xfrm>
              <a:off x="5695950" y="3067050"/>
              <a:ext cx="1136649" cy="290512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833" name="Shape 833"/>
            <p:cNvCxnSpPr/>
            <p:nvPr/>
          </p:nvCxnSpPr>
          <p:spPr>
            <a:xfrm rot="10800000" flipH="1">
              <a:off x="5715000" y="3357562"/>
              <a:ext cx="1117599" cy="215899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834" name="Shape 834"/>
            <p:cNvCxnSpPr/>
            <p:nvPr/>
          </p:nvCxnSpPr>
          <p:spPr>
            <a:xfrm rot="10800000" flipH="1">
              <a:off x="5638800" y="3344862"/>
              <a:ext cx="1193800" cy="2070099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835" name="Shape 835"/>
          <p:cNvSpPr txBox="1"/>
          <p:nvPr/>
        </p:nvSpPr>
        <p:spPr>
          <a:xfrm>
            <a:off x="114300" y="3352800"/>
            <a:ext cx="25908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Michael Graves</a:t>
            </a:r>
          </a:p>
        </p:txBody>
      </p:sp>
      <p:sp>
        <p:nvSpPr>
          <p:cNvPr id="836" name="Shape 836"/>
          <p:cNvSpPr txBox="1"/>
          <p:nvPr/>
        </p:nvSpPr>
        <p:spPr>
          <a:xfrm>
            <a:off x="76200" y="3822700"/>
            <a:ext cx="25908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Philipe Starck</a:t>
            </a:r>
          </a:p>
        </p:txBody>
      </p:sp>
      <p:sp>
        <p:nvSpPr>
          <p:cNvPr id="837" name="Shape 837"/>
          <p:cNvSpPr txBox="1"/>
          <p:nvPr/>
        </p:nvSpPr>
        <p:spPr>
          <a:xfrm>
            <a:off x="330200" y="4768850"/>
            <a:ext cx="25908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Alesandro Mendini</a:t>
            </a: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2" name="Shape 8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3276600"/>
            <a:ext cx="2438399" cy="1604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3" name="Shape 8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10062" y="4876800"/>
            <a:ext cx="2535237" cy="1668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4" name="Shape 8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25700" y="4876800"/>
            <a:ext cx="2527300" cy="169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5" name="Shape 84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38400" y="3276600"/>
            <a:ext cx="2514599" cy="1654174"/>
          </a:xfrm>
          <a:prstGeom prst="rect">
            <a:avLst/>
          </a:prstGeom>
          <a:noFill/>
          <a:ln>
            <a:noFill/>
          </a:ln>
        </p:spPr>
      </p:pic>
      <p:sp>
        <p:nvSpPr>
          <p:cNvPr id="846" name="Shape 846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Michael Graves</a:t>
            </a:r>
          </a:p>
        </p:txBody>
      </p:sp>
      <p:sp>
        <p:nvSpPr>
          <p:cNvPr id="847" name="Shape 847"/>
          <p:cNvSpPr txBox="1"/>
          <p:nvPr/>
        </p:nvSpPr>
        <p:spPr>
          <a:xfrm>
            <a:off x="2362200" y="3200400"/>
            <a:ext cx="4546599" cy="3432175"/>
          </a:xfrm>
          <a:prstGeom prst="rect">
            <a:avLst/>
          </a:prstGeom>
          <a:noFill/>
          <a:ln w="28575" cap="flat">
            <a:solidFill>
              <a:srgbClr val="99336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baseline="0">
              <a:solidFill>
                <a:srgbClr val="FFFF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8" name="Shape 848"/>
          <p:cNvGrpSpPr/>
          <p:nvPr/>
        </p:nvGrpSpPr>
        <p:grpSpPr>
          <a:xfrm>
            <a:off x="838200" y="1752600"/>
            <a:ext cx="1103312" cy="1509711"/>
            <a:chOff x="1219200" y="1752600"/>
            <a:chExt cx="1103312" cy="1509711"/>
          </a:xfrm>
        </p:grpSpPr>
        <p:pic>
          <p:nvPicPr>
            <p:cNvPr id="849" name="Shape 84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257300" y="1778000"/>
              <a:ext cx="1028700" cy="14287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0" name="Shape 850"/>
            <p:cNvSpPr txBox="1"/>
            <p:nvPr/>
          </p:nvSpPr>
          <p:spPr>
            <a:xfrm>
              <a:off x="1219200" y="1752600"/>
              <a:ext cx="1103312" cy="1509711"/>
            </a:xfrm>
            <a:prstGeom prst="rect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1" name="Shape 851"/>
          <p:cNvSpPr txBox="1"/>
          <p:nvPr/>
        </p:nvSpPr>
        <p:spPr>
          <a:xfrm>
            <a:off x="1676400" y="1828800"/>
            <a:ext cx="5867400" cy="1249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4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Alessi Maestro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baseline="0">
              <a:solidFill>
                <a:srgbClr val="FF6600"/>
              </a:solidFill>
              <a:latin typeface="Asul"/>
              <a:ea typeface="Asul"/>
              <a:cs typeface="Asul"/>
              <a:sym typeface="Asul"/>
            </a:endParaRPr>
          </a:p>
        </p:txBody>
      </p:sp>
      <p:sp>
        <p:nvSpPr>
          <p:cNvPr id="852" name="Shape 852"/>
          <p:cNvSpPr txBox="1"/>
          <p:nvPr/>
        </p:nvSpPr>
        <p:spPr>
          <a:xfrm>
            <a:off x="457200" y="3886200"/>
            <a:ext cx="27431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24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Sugar bowls</a:t>
            </a:r>
          </a:p>
        </p:txBody>
      </p:sp>
      <p:sp>
        <p:nvSpPr>
          <p:cNvPr id="853" name="Shape 853"/>
          <p:cNvSpPr txBox="1"/>
          <p:nvPr/>
        </p:nvSpPr>
        <p:spPr>
          <a:xfrm>
            <a:off x="5791200" y="3886200"/>
            <a:ext cx="32003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24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Pepper mills</a:t>
            </a:r>
          </a:p>
        </p:txBody>
      </p:sp>
      <p:sp>
        <p:nvSpPr>
          <p:cNvPr id="854" name="Shape 854"/>
          <p:cNvSpPr txBox="1"/>
          <p:nvPr/>
        </p:nvSpPr>
        <p:spPr>
          <a:xfrm>
            <a:off x="914400" y="5410200"/>
            <a:ext cx="32003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24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Cafetiere</a:t>
            </a:r>
          </a:p>
        </p:txBody>
      </p:sp>
      <p:sp>
        <p:nvSpPr>
          <p:cNvPr id="855" name="Shape 855"/>
          <p:cNvSpPr txBox="1"/>
          <p:nvPr/>
        </p:nvSpPr>
        <p:spPr>
          <a:xfrm>
            <a:off x="7010400" y="5334000"/>
            <a:ext cx="16763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24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Salt pots</a:t>
            </a: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" name="Shape 8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2971800"/>
            <a:ext cx="4267199" cy="3200399"/>
          </a:xfrm>
          <a:prstGeom prst="rect">
            <a:avLst/>
          </a:prstGeom>
          <a:noFill/>
          <a:ln>
            <a:noFill/>
          </a:ln>
        </p:spPr>
      </p:pic>
      <p:sp>
        <p:nvSpPr>
          <p:cNvPr id="861" name="Shape 861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Michael Graves</a:t>
            </a:r>
          </a:p>
        </p:txBody>
      </p:sp>
      <p:sp>
        <p:nvSpPr>
          <p:cNvPr id="862" name="Shape 862"/>
          <p:cNvSpPr txBox="1"/>
          <p:nvPr/>
        </p:nvSpPr>
        <p:spPr>
          <a:xfrm>
            <a:off x="1676400" y="1828800"/>
            <a:ext cx="5867400" cy="1249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4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Alessi Maestro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baseline="0">
              <a:solidFill>
                <a:srgbClr val="FF6600"/>
              </a:solidFill>
              <a:latin typeface="Asul"/>
              <a:ea typeface="Asul"/>
              <a:cs typeface="Asul"/>
              <a:sym typeface="Asul"/>
            </a:endParaRPr>
          </a:p>
        </p:txBody>
      </p:sp>
      <p:sp>
        <p:nvSpPr>
          <p:cNvPr id="863" name="Shape 863"/>
          <p:cNvSpPr txBox="1"/>
          <p:nvPr/>
        </p:nvSpPr>
        <p:spPr>
          <a:xfrm>
            <a:off x="304800" y="3429000"/>
            <a:ext cx="2743199" cy="20732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Michael Graves’ singing kettle added to the already famous series of Alessi kettles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Kettle with bird was produced in1985</a:t>
            </a:r>
          </a:p>
        </p:txBody>
      </p:sp>
      <p:sp>
        <p:nvSpPr>
          <p:cNvPr id="864" name="Shape 864"/>
          <p:cNvSpPr txBox="1"/>
          <p:nvPr/>
        </p:nvSpPr>
        <p:spPr>
          <a:xfrm>
            <a:off x="6338887" y="3781425"/>
            <a:ext cx="2438399" cy="1920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The raised ‘rivet like’ dots around the base are a reminder of past metalworking techniques</a:t>
            </a:r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Shape 869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Michael Graves</a:t>
            </a:r>
          </a:p>
        </p:txBody>
      </p:sp>
      <p:sp>
        <p:nvSpPr>
          <p:cNvPr id="870" name="Shape 870"/>
          <p:cNvSpPr txBox="1"/>
          <p:nvPr/>
        </p:nvSpPr>
        <p:spPr>
          <a:xfrm>
            <a:off x="1676400" y="1828800"/>
            <a:ext cx="5867400" cy="1249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4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Alessi Maestro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baseline="0">
              <a:solidFill>
                <a:srgbClr val="FF6600"/>
              </a:solidFill>
              <a:latin typeface="Asul"/>
              <a:ea typeface="Asul"/>
              <a:cs typeface="Asul"/>
              <a:sym typeface="Asul"/>
            </a:endParaRPr>
          </a:p>
        </p:txBody>
      </p:sp>
      <p:sp>
        <p:nvSpPr>
          <p:cNvPr id="871" name="Shape 871"/>
          <p:cNvSpPr txBox="1"/>
          <p:nvPr/>
        </p:nvSpPr>
        <p:spPr>
          <a:xfrm>
            <a:off x="381000" y="3200400"/>
            <a:ext cx="2209799" cy="1920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Michael Graves’ designs for the sugar bowl and milk jug that form a set with the singing kettle</a:t>
            </a:r>
          </a:p>
        </p:txBody>
      </p:sp>
      <p:sp>
        <p:nvSpPr>
          <p:cNvPr id="872" name="Shape 872"/>
          <p:cNvSpPr txBox="1"/>
          <p:nvPr/>
        </p:nvSpPr>
        <p:spPr>
          <a:xfrm>
            <a:off x="7086600" y="3581400"/>
            <a:ext cx="1690687" cy="1920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The raised ‘rivet like’ dots again in evidence  around the base</a:t>
            </a:r>
          </a:p>
        </p:txBody>
      </p:sp>
      <p:grpSp>
        <p:nvGrpSpPr>
          <p:cNvPr id="873" name="Shape 873"/>
          <p:cNvGrpSpPr/>
          <p:nvPr/>
        </p:nvGrpSpPr>
        <p:grpSpPr>
          <a:xfrm>
            <a:off x="2603500" y="2971800"/>
            <a:ext cx="4305299" cy="3660775"/>
            <a:chOff x="2603500" y="2971800"/>
            <a:chExt cx="4305299" cy="3660775"/>
          </a:xfrm>
        </p:grpSpPr>
        <p:sp>
          <p:nvSpPr>
            <p:cNvPr id="874" name="Shape 874"/>
            <p:cNvSpPr txBox="1"/>
            <p:nvPr/>
          </p:nvSpPr>
          <p:spPr>
            <a:xfrm>
              <a:off x="2603500" y="2971800"/>
              <a:ext cx="4305299" cy="3660775"/>
            </a:xfrm>
            <a:prstGeom prst="rect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75" name="Shape 875"/>
            <p:cNvGrpSpPr/>
            <p:nvPr/>
          </p:nvGrpSpPr>
          <p:grpSpPr>
            <a:xfrm>
              <a:off x="2667000" y="3048000"/>
              <a:ext cx="4178299" cy="3521075"/>
              <a:chOff x="2406650" y="2597150"/>
              <a:chExt cx="4438649" cy="3971924"/>
            </a:xfrm>
          </p:grpSpPr>
          <p:pic>
            <p:nvPicPr>
              <p:cNvPr id="876" name="Shape 876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2406650" y="2597150"/>
                <a:ext cx="4432299" cy="21971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77" name="Shape 877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425700" y="4387850"/>
                <a:ext cx="4419599" cy="218122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2" name="Shape 882"/>
          <p:cNvGrpSpPr/>
          <p:nvPr/>
        </p:nvGrpSpPr>
        <p:grpSpPr>
          <a:xfrm>
            <a:off x="2324100" y="2667000"/>
            <a:ext cx="4610100" cy="3775075"/>
            <a:chOff x="2324100" y="2667000"/>
            <a:chExt cx="4610100" cy="3775075"/>
          </a:xfrm>
        </p:grpSpPr>
        <p:pic>
          <p:nvPicPr>
            <p:cNvPr id="883" name="Shape 88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05061" y="4341812"/>
              <a:ext cx="4465636" cy="20367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4" name="Shape 88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559300" y="2717800"/>
              <a:ext cx="2314575" cy="2051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5" name="Shape 885"/>
            <p:cNvSpPr txBox="1"/>
            <p:nvPr/>
          </p:nvSpPr>
          <p:spPr>
            <a:xfrm>
              <a:off x="2324100" y="2667000"/>
              <a:ext cx="4610100" cy="3775075"/>
            </a:xfrm>
            <a:prstGeom prst="rect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86" name="Shape 88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387600" y="2722561"/>
              <a:ext cx="2281237" cy="20431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7" name="Shape 88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352800" y="4756150"/>
              <a:ext cx="2819400" cy="16192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88" name="Shape 888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Michael Graves</a:t>
            </a:r>
          </a:p>
        </p:txBody>
      </p:sp>
      <p:sp>
        <p:nvSpPr>
          <p:cNvPr id="889" name="Shape 889"/>
          <p:cNvSpPr txBox="1"/>
          <p:nvPr/>
        </p:nvSpPr>
        <p:spPr>
          <a:xfrm>
            <a:off x="1676400" y="1828800"/>
            <a:ext cx="5867400" cy="1249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4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Alessi Maestro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baseline="0">
              <a:solidFill>
                <a:srgbClr val="FF6600"/>
              </a:solidFill>
              <a:latin typeface="Asul"/>
              <a:ea typeface="Asul"/>
              <a:cs typeface="Asul"/>
              <a:sym typeface="Asul"/>
            </a:endParaRPr>
          </a:p>
        </p:txBody>
      </p:sp>
      <p:sp>
        <p:nvSpPr>
          <p:cNvPr id="890" name="Shape 890"/>
          <p:cNvSpPr txBox="1"/>
          <p:nvPr/>
        </p:nvSpPr>
        <p:spPr>
          <a:xfrm>
            <a:off x="228600" y="2743200"/>
            <a:ext cx="2133599" cy="28352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The Pepper Mill (1988), the Salt Castor (1990) and the kitchen timer (1992) are the continuing series of Graves’ family of products</a:t>
            </a:r>
          </a:p>
        </p:txBody>
      </p:sp>
      <p:sp>
        <p:nvSpPr>
          <p:cNvPr id="891" name="Shape 891"/>
          <p:cNvSpPr txBox="1"/>
          <p:nvPr/>
        </p:nvSpPr>
        <p:spPr>
          <a:xfrm>
            <a:off x="6934200" y="2667000"/>
            <a:ext cx="1981199" cy="28352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The set has an almost playful appeal and is again characterised by the rivets and polyamide plastic components</a:t>
            </a:r>
          </a:p>
        </p:txBody>
      </p:sp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Shape 896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Michael Graves</a:t>
            </a:r>
          </a:p>
        </p:txBody>
      </p:sp>
      <p:sp>
        <p:nvSpPr>
          <p:cNvPr id="897" name="Shape 897"/>
          <p:cNvSpPr txBox="1"/>
          <p:nvPr/>
        </p:nvSpPr>
        <p:spPr>
          <a:xfrm>
            <a:off x="1676400" y="1828800"/>
            <a:ext cx="5867400" cy="1249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4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Alessi Maestro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baseline="0">
              <a:solidFill>
                <a:srgbClr val="FF6600"/>
              </a:solidFill>
              <a:latin typeface="Asul"/>
              <a:ea typeface="Asul"/>
              <a:cs typeface="Asul"/>
              <a:sym typeface="Asul"/>
            </a:endParaRPr>
          </a:p>
        </p:txBody>
      </p:sp>
      <p:grpSp>
        <p:nvGrpSpPr>
          <p:cNvPr id="898" name="Shape 898"/>
          <p:cNvGrpSpPr/>
          <p:nvPr/>
        </p:nvGrpSpPr>
        <p:grpSpPr>
          <a:xfrm>
            <a:off x="2324100" y="2667000"/>
            <a:ext cx="4610100" cy="3775075"/>
            <a:chOff x="2324100" y="2667000"/>
            <a:chExt cx="4610100" cy="3775075"/>
          </a:xfrm>
        </p:grpSpPr>
        <p:sp>
          <p:nvSpPr>
            <p:cNvPr id="899" name="Shape 899"/>
            <p:cNvSpPr txBox="1"/>
            <p:nvPr/>
          </p:nvSpPr>
          <p:spPr>
            <a:xfrm>
              <a:off x="2324100" y="2667000"/>
              <a:ext cx="4610100" cy="3775075"/>
            </a:xfrm>
            <a:prstGeom prst="rect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00" name="Shape 90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374900" y="2717800"/>
              <a:ext cx="4505325" cy="3673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01" name="Shape 901"/>
          <p:cNvSpPr txBox="1"/>
          <p:nvPr/>
        </p:nvSpPr>
        <p:spPr>
          <a:xfrm>
            <a:off x="381000" y="3810000"/>
            <a:ext cx="2743199" cy="1616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The open construction of stainless steel loops with the rivet pattern that is so distinctively Graves’ style</a:t>
            </a:r>
          </a:p>
        </p:txBody>
      </p:sp>
      <p:sp>
        <p:nvSpPr>
          <p:cNvPr id="902" name="Shape 902"/>
          <p:cNvSpPr txBox="1"/>
          <p:nvPr/>
        </p:nvSpPr>
        <p:spPr>
          <a:xfrm>
            <a:off x="6338887" y="3781425"/>
            <a:ext cx="2438399" cy="1616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Large easy grip polyamide handles are another distinctive feature of his work</a:t>
            </a:r>
          </a:p>
        </p:txBody>
      </p: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7" name="Shape 907"/>
          <p:cNvGrpSpPr/>
          <p:nvPr/>
        </p:nvGrpSpPr>
        <p:grpSpPr>
          <a:xfrm>
            <a:off x="2311400" y="2463800"/>
            <a:ext cx="4622800" cy="4079874"/>
            <a:chOff x="2311400" y="2463800"/>
            <a:chExt cx="4622800" cy="4079874"/>
          </a:xfrm>
        </p:grpSpPr>
        <p:sp>
          <p:nvSpPr>
            <p:cNvPr id="908" name="Shape 908"/>
            <p:cNvSpPr txBox="1"/>
            <p:nvPr/>
          </p:nvSpPr>
          <p:spPr>
            <a:xfrm>
              <a:off x="2311400" y="2463800"/>
              <a:ext cx="4622800" cy="4079874"/>
            </a:xfrm>
            <a:prstGeom prst="rect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09" name="Shape 90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374900" y="2514600"/>
              <a:ext cx="4508500" cy="18272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0" name="Shape 91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362200" y="4267200"/>
              <a:ext cx="4533899" cy="22209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11" name="Shape 911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Michael Graves</a:t>
            </a:r>
          </a:p>
        </p:txBody>
      </p:sp>
      <p:sp>
        <p:nvSpPr>
          <p:cNvPr id="912" name="Shape 912"/>
          <p:cNvSpPr txBox="1"/>
          <p:nvPr/>
        </p:nvSpPr>
        <p:spPr>
          <a:xfrm>
            <a:off x="1676400" y="1828800"/>
            <a:ext cx="5867400" cy="1249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4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Alessi Maestro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baseline="0">
              <a:solidFill>
                <a:srgbClr val="FF6600"/>
              </a:solidFill>
              <a:latin typeface="Asul"/>
              <a:ea typeface="Asul"/>
              <a:cs typeface="Asul"/>
              <a:sym typeface="Asul"/>
            </a:endParaRPr>
          </a:p>
        </p:txBody>
      </p:sp>
      <p:sp>
        <p:nvSpPr>
          <p:cNvPr id="913" name="Shape 913"/>
          <p:cNvSpPr txBox="1"/>
          <p:nvPr/>
        </p:nvSpPr>
        <p:spPr>
          <a:xfrm>
            <a:off x="381000" y="2743200"/>
            <a:ext cx="1828800" cy="3444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A round tray with polyamide handles (1990) and the pierced steel basket (1994) with feet made from pear wood</a:t>
            </a:r>
          </a:p>
        </p:txBody>
      </p:sp>
      <p:sp>
        <p:nvSpPr>
          <p:cNvPr id="914" name="Shape 914"/>
          <p:cNvSpPr txBox="1"/>
          <p:nvPr/>
        </p:nvSpPr>
        <p:spPr>
          <a:xfrm>
            <a:off x="7010400" y="3276600"/>
            <a:ext cx="1766886" cy="1920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Continuing the theme of large easy to grip  handles in these two products</a:t>
            </a:r>
          </a:p>
        </p:txBody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Shape 919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Michael Graves</a:t>
            </a:r>
          </a:p>
        </p:txBody>
      </p:sp>
      <p:sp>
        <p:nvSpPr>
          <p:cNvPr id="920" name="Shape 920"/>
          <p:cNvSpPr txBox="1"/>
          <p:nvPr/>
        </p:nvSpPr>
        <p:spPr>
          <a:xfrm>
            <a:off x="1676400" y="1828800"/>
            <a:ext cx="5867400" cy="1249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4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Alessi Maestro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baseline="0">
              <a:solidFill>
                <a:srgbClr val="FF6600"/>
              </a:solidFill>
              <a:latin typeface="Asul"/>
              <a:ea typeface="Asul"/>
              <a:cs typeface="Asul"/>
              <a:sym typeface="Asul"/>
            </a:endParaRPr>
          </a:p>
        </p:txBody>
      </p:sp>
      <p:sp>
        <p:nvSpPr>
          <p:cNvPr id="921" name="Shape 921"/>
          <p:cNvSpPr txBox="1"/>
          <p:nvPr/>
        </p:nvSpPr>
        <p:spPr>
          <a:xfrm>
            <a:off x="228600" y="2743200"/>
            <a:ext cx="2133599" cy="28352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The Pitcher (1991), the Champagne cap (1995), the Corkscrew (1995) and the Butter dish (1990) by Michael Graves</a:t>
            </a:r>
          </a:p>
        </p:txBody>
      </p:sp>
      <p:grpSp>
        <p:nvGrpSpPr>
          <p:cNvPr id="922" name="Shape 922"/>
          <p:cNvGrpSpPr/>
          <p:nvPr/>
        </p:nvGrpSpPr>
        <p:grpSpPr>
          <a:xfrm>
            <a:off x="2324100" y="2667000"/>
            <a:ext cx="4610100" cy="3775075"/>
            <a:chOff x="2324100" y="2667000"/>
            <a:chExt cx="4610100" cy="3775075"/>
          </a:xfrm>
        </p:grpSpPr>
        <p:sp>
          <p:nvSpPr>
            <p:cNvPr id="923" name="Shape 923"/>
            <p:cNvSpPr txBox="1"/>
            <p:nvPr/>
          </p:nvSpPr>
          <p:spPr>
            <a:xfrm>
              <a:off x="2324100" y="2667000"/>
              <a:ext cx="4610100" cy="3775075"/>
            </a:xfrm>
            <a:prstGeom prst="rect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24" name="Shape 9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38400" y="2743200"/>
              <a:ext cx="2943224" cy="23129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5" name="Shape 92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318125" y="2743200"/>
              <a:ext cx="1554162" cy="2133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6" name="Shape 92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438400" y="4876800"/>
              <a:ext cx="1752600" cy="1473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7" name="Shape 92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822700" y="4881562"/>
              <a:ext cx="3043236" cy="1466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28" name="Shape 928"/>
          <p:cNvSpPr txBox="1"/>
          <p:nvPr/>
        </p:nvSpPr>
        <p:spPr>
          <a:xfrm>
            <a:off x="2667000" y="4191000"/>
            <a:ext cx="10033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Pitcher</a:t>
            </a:r>
          </a:p>
        </p:txBody>
      </p:sp>
      <p:sp>
        <p:nvSpPr>
          <p:cNvPr id="929" name="Shape 929"/>
          <p:cNvSpPr txBox="1"/>
          <p:nvPr/>
        </p:nvSpPr>
        <p:spPr>
          <a:xfrm>
            <a:off x="5410200" y="4419600"/>
            <a:ext cx="1395411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Corkscrew</a:t>
            </a:r>
          </a:p>
        </p:txBody>
      </p:sp>
      <p:sp>
        <p:nvSpPr>
          <p:cNvPr id="930" name="Shape 930"/>
          <p:cNvSpPr txBox="1"/>
          <p:nvPr/>
        </p:nvSpPr>
        <p:spPr>
          <a:xfrm>
            <a:off x="2362200" y="5562600"/>
            <a:ext cx="1776412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Champagne cap</a:t>
            </a:r>
          </a:p>
        </p:txBody>
      </p:sp>
      <p:sp>
        <p:nvSpPr>
          <p:cNvPr id="931" name="Shape 931"/>
          <p:cNvSpPr txBox="1"/>
          <p:nvPr/>
        </p:nvSpPr>
        <p:spPr>
          <a:xfrm>
            <a:off x="5410200" y="5943600"/>
            <a:ext cx="1470024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Butter dish</a:t>
            </a:r>
          </a:p>
        </p:txBody>
      </p:sp>
      <p:sp>
        <p:nvSpPr>
          <p:cNvPr id="932" name="Shape 932"/>
          <p:cNvSpPr txBox="1"/>
          <p:nvPr/>
        </p:nvSpPr>
        <p:spPr>
          <a:xfrm>
            <a:off x="6705600" y="2743200"/>
            <a:ext cx="2209799" cy="3444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Unmistakably Michael Graves; products with enchanting simplicity demonstrates his ability to design products in tune with the general public</a:t>
            </a:r>
          </a:p>
        </p:txBody>
      </p:sp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7" name="Shape 937"/>
          <p:cNvGrpSpPr/>
          <p:nvPr/>
        </p:nvGrpSpPr>
        <p:grpSpPr>
          <a:xfrm>
            <a:off x="723900" y="533400"/>
            <a:ext cx="381000" cy="6019800"/>
            <a:chOff x="723900" y="533400"/>
            <a:chExt cx="381000" cy="5816600"/>
          </a:xfrm>
        </p:grpSpPr>
        <p:cxnSp>
          <p:nvCxnSpPr>
            <p:cNvPr id="938" name="Shape 938"/>
            <p:cNvCxnSpPr/>
            <p:nvPr/>
          </p:nvCxnSpPr>
          <p:spPr>
            <a:xfrm>
              <a:off x="914400" y="533400"/>
              <a:ext cx="0" cy="5638800"/>
            </a:xfrm>
            <a:prstGeom prst="straightConnector1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939" name="Shape 939"/>
            <p:cNvSpPr/>
            <p:nvPr/>
          </p:nvSpPr>
          <p:spPr>
            <a:xfrm>
              <a:off x="723900" y="5969000"/>
              <a:ext cx="381000" cy="381000"/>
            </a:xfrm>
            <a:prstGeom prst="ellipse">
              <a:avLst/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0" name="Shape 940"/>
          <p:cNvGrpSpPr/>
          <p:nvPr/>
        </p:nvGrpSpPr>
        <p:grpSpPr>
          <a:xfrm>
            <a:off x="1981200" y="1485900"/>
            <a:ext cx="6438900" cy="4838700"/>
            <a:chOff x="1981200" y="1485900"/>
            <a:chExt cx="6438900" cy="4838700"/>
          </a:xfrm>
        </p:grpSpPr>
        <p:pic>
          <p:nvPicPr>
            <p:cNvPr id="941" name="Shape 94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57400" y="1524000"/>
              <a:ext cx="6324600" cy="4743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2" name="Shape 942"/>
            <p:cNvSpPr txBox="1"/>
            <p:nvPr/>
          </p:nvSpPr>
          <p:spPr>
            <a:xfrm>
              <a:off x="1981200" y="1485900"/>
              <a:ext cx="6438900" cy="4838700"/>
            </a:xfrm>
            <a:prstGeom prst="rect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3" name="Shape 943"/>
          <p:cNvGrpSpPr/>
          <p:nvPr/>
        </p:nvGrpSpPr>
        <p:grpSpPr>
          <a:xfrm>
            <a:off x="533400" y="2438400"/>
            <a:ext cx="3505199" cy="381000"/>
            <a:chOff x="533400" y="2438400"/>
            <a:chExt cx="3505199" cy="381000"/>
          </a:xfrm>
        </p:grpSpPr>
        <p:sp>
          <p:nvSpPr>
            <p:cNvPr id="944" name="Shape 944"/>
            <p:cNvSpPr/>
            <p:nvPr/>
          </p:nvSpPr>
          <p:spPr>
            <a:xfrm>
              <a:off x="533400" y="24384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45" name="Shape 945"/>
            <p:cNvCxnSpPr/>
            <p:nvPr/>
          </p:nvCxnSpPr>
          <p:spPr>
            <a:xfrm>
              <a:off x="2832100" y="26416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946" name="Shape 946"/>
            <p:cNvSpPr/>
            <p:nvPr/>
          </p:nvSpPr>
          <p:spPr>
            <a:xfrm>
              <a:off x="3733800" y="25146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7" name="Shape 947"/>
          <p:cNvGrpSpPr/>
          <p:nvPr/>
        </p:nvGrpSpPr>
        <p:grpSpPr>
          <a:xfrm>
            <a:off x="533400" y="2895600"/>
            <a:ext cx="3517899" cy="381000"/>
            <a:chOff x="533400" y="2895600"/>
            <a:chExt cx="3517899" cy="381000"/>
          </a:xfrm>
        </p:grpSpPr>
        <p:sp>
          <p:nvSpPr>
            <p:cNvPr id="948" name="Shape 948"/>
            <p:cNvSpPr/>
            <p:nvPr/>
          </p:nvSpPr>
          <p:spPr>
            <a:xfrm>
              <a:off x="533400" y="28956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49" name="Shape 949"/>
            <p:cNvCxnSpPr/>
            <p:nvPr/>
          </p:nvCxnSpPr>
          <p:spPr>
            <a:xfrm>
              <a:off x="2781300" y="30988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950" name="Shape 950"/>
            <p:cNvSpPr/>
            <p:nvPr/>
          </p:nvSpPr>
          <p:spPr>
            <a:xfrm>
              <a:off x="3746500" y="29718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1" name="Shape 951"/>
          <p:cNvGrpSpPr/>
          <p:nvPr/>
        </p:nvGrpSpPr>
        <p:grpSpPr>
          <a:xfrm>
            <a:off x="533400" y="1447800"/>
            <a:ext cx="3524249" cy="381000"/>
            <a:chOff x="533400" y="1447800"/>
            <a:chExt cx="3524249" cy="381000"/>
          </a:xfrm>
        </p:grpSpPr>
        <p:cxnSp>
          <p:nvCxnSpPr>
            <p:cNvPr id="952" name="Shape 952"/>
            <p:cNvCxnSpPr/>
            <p:nvPr/>
          </p:nvCxnSpPr>
          <p:spPr>
            <a:xfrm>
              <a:off x="2206625" y="1600200"/>
              <a:ext cx="1671637" cy="0"/>
            </a:xfrm>
            <a:prstGeom prst="straightConnector1">
              <a:avLst/>
            </a:prstGeom>
            <a:noFill/>
            <a:ln w="38100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953" name="Shape 953"/>
            <p:cNvSpPr/>
            <p:nvPr/>
          </p:nvSpPr>
          <p:spPr>
            <a:xfrm>
              <a:off x="533400" y="1447800"/>
              <a:ext cx="2438399" cy="381000"/>
            </a:xfrm>
            <a:prstGeom prst="roundRect">
              <a:avLst>
                <a:gd name="adj" fmla="val 10800"/>
              </a:avLst>
            </a:prstGeom>
            <a:solidFill>
              <a:srgbClr val="FFFF99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Shape 954"/>
            <p:cNvSpPr/>
            <p:nvPr/>
          </p:nvSpPr>
          <p:spPr>
            <a:xfrm>
              <a:off x="3751262" y="1498600"/>
              <a:ext cx="306386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close/>
                  <a:moveTo>
                    <a:pt x="93575" y="59999"/>
                  </a:moveTo>
                  <a:lnTo>
                    <a:pt x="26424" y="14999"/>
                  </a:lnTo>
                  <a:lnTo>
                    <a:pt x="26424" y="104999"/>
                  </a:lnTo>
                  <a:close/>
                </a:path>
                <a:path w="120000" h="120000" fill="darken" extrusionOk="0">
                  <a:moveTo>
                    <a:pt x="93575" y="59999"/>
                  </a:moveTo>
                  <a:lnTo>
                    <a:pt x="26424" y="14999"/>
                  </a:lnTo>
                  <a:lnTo>
                    <a:pt x="26424" y="104999"/>
                  </a:lnTo>
                  <a:close/>
                </a:path>
                <a:path w="120000" h="120000" fill="none" extrusionOk="0">
                  <a:moveTo>
                    <a:pt x="93575" y="59999"/>
                  </a:moveTo>
                  <a:lnTo>
                    <a:pt x="26424" y="104999"/>
                  </a:lnTo>
                  <a:lnTo>
                    <a:pt x="26424" y="14999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5" name="Shape 955"/>
          <p:cNvGrpSpPr/>
          <p:nvPr/>
        </p:nvGrpSpPr>
        <p:grpSpPr>
          <a:xfrm>
            <a:off x="533400" y="5638800"/>
            <a:ext cx="3517899" cy="381000"/>
            <a:chOff x="533400" y="5638800"/>
            <a:chExt cx="3517899" cy="381000"/>
          </a:xfrm>
        </p:grpSpPr>
        <p:sp>
          <p:nvSpPr>
            <p:cNvPr id="956" name="Shape 956"/>
            <p:cNvSpPr/>
            <p:nvPr/>
          </p:nvSpPr>
          <p:spPr>
            <a:xfrm>
              <a:off x="533400" y="56388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57" name="Shape 957"/>
            <p:cNvCxnSpPr/>
            <p:nvPr/>
          </p:nvCxnSpPr>
          <p:spPr>
            <a:xfrm>
              <a:off x="2781300" y="5842000"/>
              <a:ext cx="1104899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958" name="Shape 958"/>
            <p:cNvSpPr/>
            <p:nvPr/>
          </p:nvSpPr>
          <p:spPr>
            <a:xfrm>
              <a:off x="3746500" y="57150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9" name="Shape 959"/>
          <p:cNvGrpSpPr/>
          <p:nvPr/>
        </p:nvGrpSpPr>
        <p:grpSpPr>
          <a:xfrm>
            <a:off x="533400" y="5181600"/>
            <a:ext cx="3517899" cy="381000"/>
            <a:chOff x="533400" y="5181600"/>
            <a:chExt cx="3517899" cy="381000"/>
          </a:xfrm>
        </p:grpSpPr>
        <p:sp>
          <p:nvSpPr>
            <p:cNvPr id="960" name="Shape 960"/>
            <p:cNvSpPr/>
            <p:nvPr/>
          </p:nvSpPr>
          <p:spPr>
            <a:xfrm>
              <a:off x="533400" y="51816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61" name="Shape 961"/>
            <p:cNvCxnSpPr/>
            <p:nvPr/>
          </p:nvCxnSpPr>
          <p:spPr>
            <a:xfrm>
              <a:off x="2768600" y="54229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962" name="Shape 962"/>
            <p:cNvSpPr/>
            <p:nvPr/>
          </p:nvSpPr>
          <p:spPr>
            <a:xfrm>
              <a:off x="3746500" y="53086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3" name="Shape 963"/>
          <p:cNvGrpSpPr/>
          <p:nvPr/>
        </p:nvGrpSpPr>
        <p:grpSpPr>
          <a:xfrm>
            <a:off x="533400" y="1981200"/>
            <a:ext cx="3511549" cy="381000"/>
            <a:chOff x="533400" y="1981200"/>
            <a:chExt cx="3511549" cy="381000"/>
          </a:xfrm>
        </p:grpSpPr>
        <p:sp>
          <p:nvSpPr>
            <p:cNvPr id="964" name="Shape 964"/>
            <p:cNvSpPr/>
            <p:nvPr/>
          </p:nvSpPr>
          <p:spPr>
            <a:xfrm>
              <a:off x="533400" y="1981200"/>
              <a:ext cx="2438399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65" name="Shape 965"/>
            <p:cNvCxnSpPr/>
            <p:nvPr/>
          </p:nvCxnSpPr>
          <p:spPr>
            <a:xfrm>
              <a:off x="2209800" y="2184400"/>
              <a:ext cx="1784349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966" name="Shape 966"/>
            <p:cNvSpPr/>
            <p:nvPr/>
          </p:nvSpPr>
          <p:spPr>
            <a:xfrm>
              <a:off x="3740150" y="20701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7" name="Shape 967"/>
          <p:cNvGrpSpPr/>
          <p:nvPr/>
        </p:nvGrpSpPr>
        <p:grpSpPr>
          <a:xfrm>
            <a:off x="533400" y="4267200"/>
            <a:ext cx="3517899" cy="381000"/>
            <a:chOff x="533400" y="4267200"/>
            <a:chExt cx="3517899" cy="381000"/>
          </a:xfrm>
        </p:grpSpPr>
        <p:sp>
          <p:nvSpPr>
            <p:cNvPr id="968" name="Shape 968"/>
            <p:cNvSpPr/>
            <p:nvPr/>
          </p:nvSpPr>
          <p:spPr>
            <a:xfrm>
              <a:off x="533400" y="42672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69" name="Shape 969"/>
            <p:cNvCxnSpPr/>
            <p:nvPr/>
          </p:nvCxnSpPr>
          <p:spPr>
            <a:xfrm>
              <a:off x="2705100" y="44450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970" name="Shape 970"/>
            <p:cNvSpPr/>
            <p:nvPr/>
          </p:nvSpPr>
          <p:spPr>
            <a:xfrm>
              <a:off x="3746500" y="43434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1" name="Shape 971"/>
          <p:cNvGrpSpPr/>
          <p:nvPr/>
        </p:nvGrpSpPr>
        <p:grpSpPr>
          <a:xfrm>
            <a:off x="533400" y="3352800"/>
            <a:ext cx="3517899" cy="381000"/>
            <a:chOff x="533400" y="3352800"/>
            <a:chExt cx="3517899" cy="381000"/>
          </a:xfrm>
        </p:grpSpPr>
        <p:sp>
          <p:nvSpPr>
            <p:cNvPr id="972" name="Shape 972"/>
            <p:cNvSpPr/>
            <p:nvPr/>
          </p:nvSpPr>
          <p:spPr>
            <a:xfrm>
              <a:off x="533400" y="33528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73" name="Shape 973"/>
            <p:cNvCxnSpPr/>
            <p:nvPr/>
          </p:nvCxnSpPr>
          <p:spPr>
            <a:xfrm>
              <a:off x="2806700" y="35560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974" name="Shape 974"/>
            <p:cNvSpPr/>
            <p:nvPr/>
          </p:nvSpPr>
          <p:spPr>
            <a:xfrm>
              <a:off x="3746500" y="34417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5" name="Shape 975"/>
          <p:cNvGrpSpPr/>
          <p:nvPr/>
        </p:nvGrpSpPr>
        <p:grpSpPr>
          <a:xfrm>
            <a:off x="533400" y="3810000"/>
            <a:ext cx="3517899" cy="381000"/>
            <a:chOff x="533400" y="3810000"/>
            <a:chExt cx="3517899" cy="381000"/>
          </a:xfrm>
        </p:grpSpPr>
        <p:sp>
          <p:nvSpPr>
            <p:cNvPr id="976" name="Shape 976"/>
            <p:cNvSpPr/>
            <p:nvPr/>
          </p:nvSpPr>
          <p:spPr>
            <a:xfrm>
              <a:off x="533400" y="38100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77" name="Shape 977"/>
            <p:cNvCxnSpPr/>
            <p:nvPr/>
          </p:nvCxnSpPr>
          <p:spPr>
            <a:xfrm>
              <a:off x="2755900" y="39878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978" name="Shape 978"/>
            <p:cNvSpPr/>
            <p:nvPr/>
          </p:nvSpPr>
          <p:spPr>
            <a:xfrm>
              <a:off x="3746500" y="38862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9" name="Shape 979"/>
          <p:cNvSpPr txBox="1">
            <a:spLocks noGrp="1"/>
          </p:cNvSpPr>
          <p:nvPr>
            <p:ph type="title"/>
          </p:nvPr>
        </p:nvSpPr>
        <p:spPr>
          <a:xfrm>
            <a:off x="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9600" b="1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Alessi</a:t>
            </a:r>
          </a:p>
        </p:txBody>
      </p:sp>
      <p:sp>
        <p:nvSpPr>
          <p:cNvPr id="980" name="Shape 980"/>
          <p:cNvSpPr txBox="1"/>
          <p:nvPr/>
        </p:nvSpPr>
        <p:spPr>
          <a:xfrm>
            <a:off x="558800" y="2441575"/>
            <a:ext cx="2236787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Stefano Giovannoni</a:t>
            </a:r>
          </a:p>
        </p:txBody>
      </p:sp>
      <p:sp>
        <p:nvSpPr>
          <p:cNvPr id="981" name="Shape 981"/>
          <p:cNvSpPr txBox="1"/>
          <p:nvPr/>
        </p:nvSpPr>
        <p:spPr>
          <a:xfrm>
            <a:off x="381000" y="2908300"/>
            <a:ext cx="2209799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Guido Venturini</a:t>
            </a:r>
          </a:p>
        </p:txBody>
      </p:sp>
      <p:sp>
        <p:nvSpPr>
          <p:cNvPr id="982" name="Shape 982"/>
          <p:cNvSpPr txBox="1"/>
          <p:nvPr/>
        </p:nvSpPr>
        <p:spPr>
          <a:xfrm>
            <a:off x="685800" y="1422400"/>
            <a:ext cx="1762124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66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rgbClr val="993366"/>
                </a:solidFill>
                <a:latin typeface="Arial"/>
                <a:ea typeface="Arial"/>
                <a:cs typeface="Arial"/>
                <a:sym typeface="Arial"/>
              </a:rPr>
              <a:t>Alessi</a:t>
            </a:r>
          </a:p>
        </p:txBody>
      </p:sp>
      <p:sp>
        <p:nvSpPr>
          <p:cNvPr id="983" name="Shape 983"/>
          <p:cNvSpPr txBox="1"/>
          <p:nvPr/>
        </p:nvSpPr>
        <p:spPr>
          <a:xfrm>
            <a:off x="457200" y="5670550"/>
            <a:ext cx="2666999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Family Follows Fiction</a:t>
            </a:r>
          </a:p>
        </p:txBody>
      </p:sp>
      <p:sp>
        <p:nvSpPr>
          <p:cNvPr id="984" name="Shape 984"/>
          <p:cNvSpPr txBox="1"/>
          <p:nvPr/>
        </p:nvSpPr>
        <p:spPr>
          <a:xfrm>
            <a:off x="63500" y="5207000"/>
            <a:ext cx="22860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King Kong</a:t>
            </a:r>
          </a:p>
        </p:txBody>
      </p:sp>
      <p:sp>
        <p:nvSpPr>
          <p:cNvPr id="985" name="Shape 985"/>
          <p:cNvSpPr txBox="1"/>
          <p:nvPr/>
        </p:nvSpPr>
        <p:spPr>
          <a:xfrm>
            <a:off x="215900" y="1993900"/>
            <a:ext cx="23622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Ettore Sottsass</a:t>
            </a:r>
          </a:p>
        </p:txBody>
      </p:sp>
      <p:sp>
        <p:nvSpPr>
          <p:cNvPr id="986" name="Shape 986"/>
          <p:cNvSpPr txBox="1"/>
          <p:nvPr/>
        </p:nvSpPr>
        <p:spPr>
          <a:xfrm>
            <a:off x="-101600" y="4279900"/>
            <a:ext cx="25908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Aldo Rossi</a:t>
            </a:r>
          </a:p>
        </p:txBody>
      </p:sp>
      <p:grpSp>
        <p:nvGrpSpPr>
          <p:cNvPr id="987" name="Shape 987"/>
          <p:cNvGrpSpPr/>
          <p:nvPr/>
        </p:nvGrpSpPr>
        <p:grpSpPr>
          <a:xfrm>
            <a:off x="533400" y="4737100"/>
            <a:ext cx="3517899" cy="381000"/>
            <a:chOff x="533400" y="4737100"/>
            <a:chExt cx="3517899" cy="381000"/>
          </a:xfrm>
        </p:grpSpPr>
        <p:sp>
          <p:nvSpPr>
            <p:cNvPr id="988" name="Shape 988"/>
            <p:cNvSpPr/>
            <p:nvPr/>
          </p:nvSpPr>
          <p:spPr>
            <a:xfrm>
              <a:off x="533400" y="47371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89" name="Shape 989"/>
            <p:cNvCxnSpPr/>
            <p:nvPr/>
          </p:nvCxnSpPr>
          <p:spPr>
            <a:xfrm>
              <a:off x="2679700" y="49022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990" name="Shape 990"/>
            <p:cNvSpPr/>
            <p:nvPr/>
          </p:nvSpPr>
          <p:spPr>
            <a:xfrm>
              <a:off x="3746500" y="47752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1" name="Shape 991"/>
          <p:cNvGrpSpPr/>
          <p:nvPr/>
        </p:nvGrpSpPr>
        <p:grpSpPr>
          <a:xfrm>
            <a:off x="4038600" y="1600200"/>
            <a:ext cx="4800599" cy="4233862"/>
            <a:chOff x="4038600" y="1600200"/>
            <a:chExt cx="4800599" cy="4233862"/>
          </a:xfrm>
        </p:grpSpPr>
        <p:cxnSp>
          <p:nvCxnSpPr>
            <p:cNvPr id="992" name="Shape 992"/>
            <p:cNvCxnSpPr/>
            <p:nvPr/>
          </p:nvCxnSpPr>
          <p:spPr>
            <a:xfrm>
              <a:off x="6858000" y="3357562"/>
              <a:ext cx="6857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993" name="Shape 993"/>
            <p:cNvCxnSpPr/>
            <p:nvPr/>
          </p:nvCxnSpPr>
          <p:spPr>
            <a:xfrm rot="10800000">
              <a:off x="4038600" y="2633661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994" name="Shape 994"/>
            <p:cNvCxnSpPr/>
            <p:nvPr/>
          </p:nvCxnSpPr>
          <p:spPr>
            <a:xfrm rot="10800000">
              <a:off x="4051300" y="1604962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995" name="Shape 995"/>
            <p:cNvCxnSpPr/>
            <p:nvPr/>
          </p:nvCxnSpPr>
          <p:spPr>
            <a:xfrm rot="10800000">
              <a:off x="4038600" y="3078161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996" name="Shape 996"/>
            <p:cNvCxnSpPr/>
            <p:nvPr/>
          </p:nvCxnSpPr>
          <p:spPr>
            <a:xfrm rot="10800000">
              <a:off x="4051300" y="4005262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997" name="Shape 997"/>
            <p:cNvCxnSpPr/>
            <p:nvPr/>
          </p:nvCxnSpPr>
          <p:spPr>
            <a:xfrm rot="10800000">
              <a:off x="4051300" y="4449762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998" name="Shape 998"/>
            <p:cNvCxnSpPr/>
            <p:nvPr/>
          </p:nvCxnSpPr>
          <p:spPr>
            <a:xfrm rot="10800000">
              <a:off x="4038600" y="4881562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999" name="Shape 999"/>
            <p:cNvCxnSpPr/>
            <p:nvPr/>
          </p:nvCxnSpPr>
          <p:spPr>
            <a:xfrm>
              <a:off x="5715000" y="1600200"/>
              <a:ext cx="1143000" cy="1757362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000" name="Shape 1000"/>
            <p:cNvCxnSpPr/>
            <p:nvPr/>
          </p:nvCxnSpPr>
          <p:spPr>
            <a:xfrm>
              <a:off x="5710237" y="2160586"/>
              <a:ext cx="1147762" cy="1196975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001" name="Shape 1001"/>
            <p:cNvCxnSpPr/>
            <p:nvPr/>
          </p:nvCxnSpPr>
          <p:spPr>
            <a:xfrm>
              <a:off x="5695950" y="2627311"/>
              <a:ext cx="1162049" cy="73025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002" name="Shape 1002"/>
            <p:cNvCxnSpPr/>
            <p:nvPr/>
          </p:nvCxnSpPr>
          <p:spPr>
            <a:xfrm rot="10800000" flipH="1">
              <a:off x="5710237" y="3357561"/>
              <a:ext cx="1147762" cy="652462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003" name="Shape 1003"/>
            <p:cNvCxnSpPr/>
            <p:nvPr/>
          </p:nvCxnSpPr>
          <p:spPr>
            <a:xfrm rot="10800000" flipH="1">
              <a:off x="5730875" y="3357561"/>
              <a:ext cx="1127125" cy="1096961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004" name="Shape 1004"/>
            <p:cNvCxnSpPr/>
            <p:nvPr/>
          </p:nvCxnSpPr>
          <p:spPr>
            <a:xfrm rot="10800000" flipH="1">
              <a:off x="5703887" y="3357562"/>
              <a:ext cx="1154111" cy="153035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005" name="Shape 1005"/>
            <p:cNvCxnSpPr/>
            <p:nvPr/>
          </p:nvCxnSpPr>
          <p:spPr>
            <a:xfrm rot="10800000">
              <a:off x="4038600" y="5414962"/>
              <a:ext cx="16001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006" name="Shape 1006"/>
            <p:cNvCxnSpPr/>
            <p:nvPr/>
          </p:nvCxnSpPr>
          <p:spPr>
            <a:xfrm rot="10800000" flipH="1">
              <a:off x="5727700" y="3357561"/>
              <a:ext cx="1130299" cy="2474911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007" name="Shape 1007"/>
            <p:cNvSpPr/>
            <p:nvPr/>
          </p:nvSpPr>
          <p:spPr>
            <a:xfrm>
              <a:off x="7239000" y="2595561"/>
              <a:ext cx="1600199" cy="1524000"/>
            </a:xfrm>
            <a:prstGeom prst="ellipse">
              <a:avLst/>
            </a:prstGeom>
            <a:solidFill>
              <a:srgbClr val="FFFF99"/>
            </a:solidFill>
            <a:ln w="952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Shape 1008"/>
            <p:cNvSpPr txBox="1"/>
            <p:nvPr/>
          </p:nvSpPr>
          <p:spPr>
            <a:xfrm>
              <a:off x="7239000" y="2882900"/>
              <a:ext cx="1600199" cy="106997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6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Click Mouse button on arrow to Operate</a:t>
              </a:r>
            </a:p>
          </p:txBody>
        </p:sp>
        <p:cxnSp>
          <p:nvCxnSpPr>
            <p:cNvPr id="1009" name="Shape 1009"/>
            <p:cNvCxnSpPr/>
            <p:nvPr/>
          </p:nvCxnSpPr>
          <p:spPr>
            <a:xfrm rot="10800000">
              <a:off x="4038600" y="2176461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010" name="Shape 1010"/>
            <p:cNvCxnSpPr/>
            <p:nvPr/>
          </p:nvCxnSpPr>
          <p:spPr>
            <a:xfrm rot="10800000">
              <a:off x="4051300" y="3573462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011" name="Shape 1011"/>
            <p:cNvCxnSpPr/>
            <p:nvPr/>
          </p:nvCxnSpPr>
          <p:spPr>
            <a:xfrm rot="10800000">
              <a:off x="4051300" y="5834062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012" name="Shape 1012"/>
            <p:cNvCxnSpPr/>
            <p:nvPr/>
          </p:nvCxnSpPr>
          <p:spPr>
            <a:xfrm>
              <a:off x="5695950" y="3067050"/>
              <a:ext cx="1136649" cy="290512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013" name="Shape 1013"/>
            <p:cNvCxnSpPr/>
            <p:nvPr/>
          </p:nvCxnSpPr>
          <p:spPr>
            <a:xfrm rot="10800000" flipH="1">
              <a:off x="5715000" y="3357562"/>
              <a:ext cx="1117599" cy="215899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014" name="Shape 1014"/>
            <p:cNvCxnSpPr/>
            <p:nvPr/>
          </p:nvCxnSpPr>
          <p:spPr>
            <a:xfrm rot="10800000" flipH="1">
              <a:off x="5638800" y="3344862"/>
              <a:ext cx="1193800" cy="2070099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1015" name="Shape 1015"/>
          <p:cNvSpPr txBox="1"/>
          <p:nvPr/>
        </p:nvSpPr>
        <p:spPr>
          <a:xfrm>
            <a:off x="114300" y="3352800"/>
            <a:ext cx="25908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Michael Graves</a:t>
            </a:r>
          </a:p>
        </p:txBody>
      </p:sp>
      <p:sp>
        <p:nvSpPr>
          <p:cNvPr id="1016" name="Shape 1016"/>
          <p:cNvSpPr txBox="1"/>
          <p:nvPr/>
        </p:nvSpPr>
        <p:spPr>
          <a:xfrm>
            <a:off x="76200" y="3822700"/>
            <a:ext cx="25908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Philipe Starck</a:t>
            </a:r>
          </a:p>
        </p:txBody>
      </p:sp>
      <p:sp>
        <p:nvSpPr>
          <p:cNvPr id="1017" name="Shape 1017"/>
          <p:cNvSpPr txBox="1"/>
          <p:nvPr/>
        </p:nvSpPr>
        <p:spPr>
          <a:xfrm>
            <a:off x="330200" y="4768850"/>
            <a:ext cx="25908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Alesandro Mendini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8001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7200" b="1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Alberto Alessi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∗"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Alberto Alessi runs the factory in the Italian Alps in the town of Crusinallo NW of Milan</a:t>
            </a:r>
          </a:p>
          <a:p>
            <a:pPr marL="273050" marR="0" lvl="0" indent="-2730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∗"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It was founded in 1921 by Giovanni Alessi grandfather of Alberto, a craftsman/small businessman</a:t>
            </a:r>
          </a:p>
          <a:p>
            <a:pPr marL="273050" marR="0" lvl="0" indent="-2730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∗"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Alessi business was highly innovative from the start and quickly developed into one of the ‘Factories of Italian Design’</a:t>
            </a:r>
          </a:p>
        </p:txBody>
      </p:sp>
      <p:grpSp>
        <p:nvGrpSpPr>
          <p:cNvPr id="170" name="Shape 170"/>
          <p:cNvGrpSpPr/>
          <p:nvPr/>
        </p:nvGrpSpPr>
        <p:grpSpPr>
          <a:xfrm>
            <a:off x="4543425" y="1871661"/>
            <a:ext cx="4019549" cy="4325937"/>
            <a:chOff x="4543425" y="1871661"/>
            <a:chExt cx="4019549" cy="4325937"/>
          </a:xfrm>
        </p:grpSpPr>
        <p:pic>
          <p:nvPicPr>
            <p:cNvPr id="171" name="Shape 17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48200" y="1981200"/>
              <a:ext cx="3809999" cy="411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2" name="Shape 172"/>
            <p:cNvSpPr txBox="1"/>
            <p:nvPr/>
          </p:nvSpPr>
          <p:spPr>
            <a:xfrm>
              <a:off x="4543425" y="1871661"/>
              <a:ext cx="4019549" cy="4325937"/>
            </a:xfrm>
            <a:prstGeom prst="rect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2" name="Shape 1022"/>
          <p:cNvGrpSpPr/>
          <p:nvPr/>
        </p:nvGrpSpPr>
        <p:grpSpPr>
          <a:xfrm>
            <a:off x="2781299" y="1981199"/>
            <a:ext cx="3581399" cy="4448175"/>
            <a:chOff x="2667000" y="1676400"/>
            <a:chExt cx="3962399" cy="4956175"/>
          </a:xfrm>
        </p:grpSpPr>
        <p:sp>
          <p:nvSpPr>
            <p:cNvPr id="1023" name="Shape 1023"/>
            <p:cNvSpPr txBox="1"/>
            <p:nvPr/>
          </p:nvSpPr>
          <p:spPr>
            <a:xfrm>
              <a:off x="2667000" y="1676400"/>
              <a:ext cx="3962399" cy="4956175"/>
            </a:xfrm>
            <a:prstGeom prst="rect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24" name="Shape 10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743200" y="1752600"/>
              <a:ext cx="3819525" cy="4829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25" name="Shape 1025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Philipe Starck</a:t>
            </a:r>
          </a:p>
        </p:txBody>
      </p:sp>
      <p:sp>
        <p:nvSpPr>
          <p:cNvPr id="1026" name="Shape 1026"/>
          <p:cNvSpPr txBox="1"/>
          <p:nvPr/>
        </p:nvSpPr>
        <p:spPr>
          <a:xfrm>
            <a:off x="1676400" y="1828800"/>
            <a:ext cx="5867400" cy="1249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4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Alessi Maestro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baseline="0">
              <a:solidFill>
                <a:srgbClr val="FF6600"/>
              </a:solidFill>
              <a:latin typeface="Asul"/>
              <a:ea typeface="Asul"/>
              <a:cs typeface="Asul"/>
              <a:sym typeface="Asul"/>
            </a:endParaRPr>
          </a:p>
        </p:txBody>
      </p:sp>
      <p:sp>
        <p:nvSpPr>
          <p:cNvPr id="1027" name="Shape 1027"/>
          <p:cNvSpPr txBox="1"/>
          <p:nvPr/>
        </p:nvSpPr>
        <p:spPr>
          <a:xfrm>
            <a:off x="381000" y="2819400"/>
            <a:ext cx="1904999" cy="1920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Starck hanging around with his ‘Faitoo’ range of kitchenware</a:t>
            </a:r>
          </a:p>
        </p:txBody>
      </p:sp>
      <p:sp>
        <p:nvSpPr>
          <p:cNvPr id="1028" name="Shape 1028"/>
          <p:cNvSpPr txBox="1"/>
          <p:nvPr/>
        </p:nvSpPr>
        <p:spPr>
          <a:xfrm>
            <a:off x="6705600" y="2971800"/>
            <a:ext cx="1904999" cy="1616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Does design and artistic brilliance border on the insane?</a:t>
            </a:r>
          </a:p>
        </p:txBody>
      </p:sp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Shape 1033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Philipe Starck</a:t>
            </a:r>
          </a:p>
        </p:txBody>
      </p:sp>
      <p:sp>
        <p:nvSpPr>
          <p:cNvPr id="1034" name="Shape 1034"/>
          <p:cNvSpPr txBox="1"/>
          <p:nvPr/>
        </p:nvSpPr>
        <p:spPr>
          <a:xfrm>
            <a:off x="1676400" y="1828800"/>
            <a:ext cx="5867400" cy="1249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4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Alessi Maestro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baseline="0">
              <a:solidFill>
                <a:srgbClr val="FF6600"/>
              </a:solidFill>
              <a:latin typeface="Asul"/>
              <a:ea typeface="Asul"/>
              <a:cs typeface="Asul"/>
              <a:sym typeface="Asul"/>
            </a:endParaRPr>
          </a:p>
        </p:txBody>
      </p:sp>
      <p:pic>
        <p:nvPicPr>
          <p:cNvPr id="1035" name="Shape 10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2200" y="2667000"/>
            <a:ext cx="4362449" cy="3910012"/>
          </a:xfrm>
          <a:prstGeom prst="rect">
            <a:avLst/>
          </a:prstGeom>
          <a:noFill/>
          <a:ln w="28575" cap="flat">
            <a:solidFill>
              <a:srgbClr val="993366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036" name="Shape 1036"/>
          <p:cNvSpPr txBox="1"/>
          <p:nvPr/>
        </p:nvSpPr>
        <p:spPr>
          <a:xfrm>
            <a:off x="228600" y="2514600"/>
            <a:ext cx="2743199" cy="3292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Philipe Starck’s most famous Alessi product the ‘Juicy Salif’ lemon squeezer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A 24 carat gold plated version has been produced as a limited edition for the tenth anniversary of ‘Juicy Salif’</a:t>
            </a:r>
          </a:p>
        </p:txBody>
      </p:sp>
      <p:sp>
        <p:nvSpPr>
          <p:cNvPr id="1037" name="Shape 1037"/>
          <p:cNvSpPr txBox="1"/>
          <p:nvPr/>
        </p:nvSpPr>
        <p:spPr>
          <a:xfrm>
            <a:off x="6477000" y="3276600"/>
            <a:ext cx="2438399" cy="1920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The lemon squeezer is made in cast  Aluminium  and finished polished or  coated black</a:t>
            </a:r>
          </a:p>
        </p:txBody>
      </p:sp>
      <p:sp>
        <p:nvSpPr>
          <p:cNvPr id="1038" name="Shape 1038"/>
          <p:cNvSpPr txBox="1"/>
          <p:nvPr/>
        </p:nvSpPr>
        <p:spPr>
          <a:xfrm>
            <a:off x="2667000" y="5715000"/>
            <a:ext cx="380999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Juicy Salif 1990</a:t>
            </a:r>
          </a:p>
        </p:txBody>
      </p:sp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Shape 1043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Philipe Starck</a:t>
            </a:r>
          </a:p>
        </p:txBody>
      </p:sp>
      <p:sp>
        <p:nvSpPr>
          <p:cNvPr id="1044" name="Shape 1044"/>
          <p:cNvSpPr txBox="1"/>
          <p:nvPr/>
        </p:nvSpPr>
        <p:spPr>
          <a:xfrm>
            <a:off x="1676400" y="1828800"/>
            <a:ext cx="5867400" cy="1249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4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Alessi Maestro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baseline="0">
              <a:solidFill>
                <a:srgbClr val="FF6600"/>
              </a:solidFill>
              <a:latin typeface="Asul"/>
              <a:ea typeface="Asul"/>
              <a:cs typeface="Asul"/>
              <a:sym typeface="Asul"/>
            </a:endParaRPr>
          </a:p>
        </p:txBody>
      </p:sp>
      <p:pic>
        <p:nvPicPr>
          <p:cNvPr id="1045" name="Shape 10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2590800"/>
            <a:ext cx="4029074" cy="3894136"/>
          </a:xfrm>
          <a:prstGeom prst="rect">
            <a:avLst/>
          </a:prstGeom>
          <a:noFill/>
          <a:ln w="28575" cap="flat">
            <a:solidFill>
              <a:srgbClr val="993366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046" name="Shape 1046"/>
          <p:cNvSpPr txBox="1"/>
          <p:nvPr/>
        </p:nvSpPr>
        <p:spPr>
          <a:xfrm>
            <a:off x="228600" y="3200400"/>
            <a:ext cx="2743199" cy="2378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‘Max le Chinois’ is a colander made from stainless steel and cast brass feet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This product bears many of the Starck hallmarks</a:t>
            </a:r>
          </a:p>
        </p:txBody>
      </p:sp>
      <p:sp>
        <p:nvSpPr>
          <p:cNvPr id="1047" name="Shape 1047"/>
          <p:cNvSpPr txBox="1"/>
          <p:nvPr/>
        </p:nvSpPr>
        <p:spPr>
          <a:xfrm>
            <a:off x="6400800" y="2590800"/>
            <a:ext cx="2438399" cy="28352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Said to be inspired by Starck’s fascination with aeroplanes the bowl clearly resembles an aeroplane nose cone with wing like feet</a:t>
            </a:r>
          </a:p>
        </p:txBody>
      </p:sp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Shape 1052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Philipe Starck</a:t>
            </a:r>
          </a:p>
        </p:txBody>
      </p:sp>
      <p:sp>
        <p:nvSpPr>
          <p:cNvPr id="1053" name="Shape 1053"/>
          <p:cNvSpPr txBox="1"/>
          <p:nvPr/>
        </p:nvSpPr>
        <p:spPr>
          <a:xfrm>
            <a:off x="1676400" y="1828800"/>
            <a:ext cx="5867400" cy="1249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4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Alessi Maestro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baseline="0">
              <a:solidFill>
                <a:srgbClr val="FF6600"/>
              </a:solidFill>
              <a:latin typeface="Asul"/>
              <a:ea typeface="Asul"/>
              <a:cs typeface="Asul"/>
              <a:sym typeface="Asul"/>
            </a:endParaRPr>
          </a:p>
        </p:txBody>
      </p:sp>
      <p:pic>
        <p:nvPicPr>
          <p:cNvPr id="1054" name="Shape 10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4600" y="2514600"/>
            <a:ext cx="4143374" cy="4095749"/>
          </a:xfrm>
          <a:prstGeom prst="rect">
            <a:avLst/>
          </a:prstGeom>
          <a:noFill/>
          <a:ln w="28575" cap="flat">
            <a:solidFill>
              <a:srgbClr val="993366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055" name="Shape 1055"/>
          <p:cNvSpPr txBox="1"/>
          <p:nvPr/>
        </p:nvSpPr>
        <p:spPr>
          <a:xfrm>
            <a:off x="228600" y="2514600"/>
            <a:ext cx="2743199" cy="3292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The ‘Hot Bertaa’ kettle has a handle and spout skewered through the body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Produced by Alessi from 1990-1997 the kettle has an almost sacred like appearance shrouded in mystery</a:t>
            </a:r>
          </a:p>
        </p:txBody>
      </p:sp>
      <p:sp>
        <p:nvSpPr>
          <p:cNvPr id="1056" name="Shape 1056"/>
          <p:cNvSpPr txBox="1"/>
          <p:nvPr/>
        </p:nvSpPr>
        <p:spPr>
          <a:xfrm>
            <a:off x="6172200" y="2819400"/>
            <a:ext cx="2666999" cy="28352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Starck penned a Latin inscription around the base in his preliminary sketches however it appears that maybe he pushed the boundaries a little too far with this project</a:t>
            </a:r>
          </a:p>
        </p:txBody>
      </p:sp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1" name="Shape 10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2200" y="2819400"/>
            <a:ext cx="4581524" cy="3190874"/>
          </a:xfrm>
          <a:prstGeom prst="rect">
            <a:avLst/>
          </a:prstGeom>
          <a:noFill/>
          <a:ln w="28575" cap="flat">
            <a:solidFill>
              <a:srgbClr val="993366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062" name="Shape 1062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Philipe Starck</a:t>
            </a:r>
          </a:p>
        </p:txBody>
      </p:sp>
      <p:sp>
        <p:nvSpPr>
          <p:cNvPr id="1063" name="Shape 1063"/>
          <p:cNvSpPr txBox="1"/>
          <p:nvPr/>
        </p:nvSpPr>
        <p:spPr>
          <a:xfrm>
            <a:off x="1676400" y="1828800"/>
            <a:ext cx="5867400" cy="1249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4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Alessi Maestro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baseline="0">
              <a:solidFill>
                <a:srgbClr val="FF6600"/>
              </a:solidFill>
              <a:latin typeface="Asul"/>
              <a:ea typeface="Asul"/>
              <a:cs typeface="Asul"/>
              <a:sym typeface="Asul"/>
            </a:endParaRPr>
          </a:p>
        </p:txBody>
      </p:sp>
      <p:sp>
        <p:nvSpPr>
          <p:cNvPr id="1064" name="Shape 1064"/>
          <p:cNvSpPr txBox="1"/>
          <p:nvPr/>
        </p:nvSpPr>
        <p:spPr>
          <a:xfrm>
            <a:off x="228600" y="3352800"/>
            <a:ext cx="2743199" cy="1616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A table centre piece called ‘Les ministres’ supported by translucent resin ‘attendants’</a:t>
            </a:r>
          </a:p>
        </p:txBody>
      </p:sp>
      <p:sp>
        <p:nvSpPr>
          <p:cNvPr id="1065" name="Shape 1065"/>
          <p:cNvSpPr txBox="1"/>
          <p:nvPr/>
        </p:nvSpPr>
        <p:spPr>
          <a:xfrm>
            <a:off x="6172200" y="3124200"/>
            <a:ext cx="2666999" cy="1768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The table centres clearly  exemplifying Starck’s more recent work for Alessi </a:t>
            </a:r>
          </a:p>
          <a:p>
            <a:pPr marL="0" marR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1996</a:t>
            </a:r>
          </a:p>
        </p:txBody>
      </p:sp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0" name="Shape 1070"/>
          <p:cNvGrpSpPr/>
          <p:nvPr/>
        </p:nvGrpSpPr>
        <p:grpSpPr>
          <a:xfrm>
            <a:off x="2209800" y="2514600"/>
            <a:ext cx="4965700" cy="3759199"/>
            <a:chOff x="2209800" y="2514600"/>
            <a:chExt cx="4965700" cy="3759199"/>
          </a:xfrm>
        </p:grpSpPr>
        <p:sp>
          <p:nvSpPr>
            <p:cNvPr id="1071" name="Shape 1071"/>
            <p:cNvSpPr txBox="1"/>
            <p:nvPr/>
          </p:nvSpPr>
          <p:spPr>
            <a:xfrm>
              <a:off x="2209800" y="2514600"/>
              <a:ext cx="4965700" cy="3759199"/>
            </a:xfrm>
            <a:prstGeom prst="rect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72" name="Shape 107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255836" y="2552700"/>
              <a:ext cx="4856161" cy="36560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73" name="Shape 1073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Philipe Starck</a:t>
            </a:r>
          </a:p>
        </p:txBody>
      </p:sp>
      <p:sp>
        <p:nvSpPr>
          <p:cNvPr id="1074" name="Shape 1074"/>
          <p:cNvSpPr txBox="1"/>
          <p:nvPr/>
        </p:nvSpPr>
        <p:spPr>
          <a:xfrm>
            <a:off x="1676400" y="1828800"/>
            <a:ext cx="5867400" cy="1249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4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Alessi Maestro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baseline="0">
              <a:solidFill>
                <a:srgbClr val="FF6600"/>
              </a:solidFill>
              <a:latin typeface="Asul"/>
              <a:ea typeface="Asul"/>
              <a:cs typeface="Asul"/>
              <a:sym typeface="Asul"/>
            </a:endParaRPr>
          </a:p>
        </p:txBody>
      </p:sp>
      <p:sp>
        <p:nvSpPr>
          <p:cNvPr id="1075" name="Shape 1075"/>
          <p:cNvSpPr txBox="1"/>
          <p:nvPr/>
        </p:nvSpPr>
        <p:spPr>
          <a:xfrm>
            <a:off x="228600" y="3352800"/>
            <a:ext cx="2743199" cy="2225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The design company Starck and Patricia was acquired by Alessi in 1996 with many of their products being added to the Alessi catalogue</a:t>
            </a:r>
          </a:p>
        </p:txBody>
      </p:sp>
      <p:sp>
        <p:nvSpPr>
          <p:cNvPr id="1076" name="Shape 1076"/>
          <p:cNvSpPr txBox="1"/>
          <p:nvPr/>
        </p:nvSpPr>
        <p:spPr>
          <a:xfrm>
            <a:off x="6553200" y="3124200"/>
            <a:ext cx="2286000" cy="1920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The ‘Joe Cactus’ ash tray designed by the Starck and Patricia company in 1990 is one of these products</a:t>
            </a:r>
          </a:p>
        </p:txBody>
      </p:sp>
    </p:spTree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1" name="Shape 1081"/>
          <p:cNvGrpSpPr/>
          <p:nvPr/>
        </p:nvGrpSpPr>
        <p:grpSpPr>
          <a:xfrm>
            <a:off x="2590800" y="2540000"/>
            <a:ext cx="4114800" cy="4013200"/>
            <a:chOff x="2590800" y="2540000"/>
            <a:chExt cx="4114800" cy="4013200"/>
          </a:xfrm>
        </p:grpSpPr>
        <p:sp>
          <p:nvSpPr>
            <p:cNvPr id="1082" name="Shape 1082"/>
            <p:cNvSpPr txBox="1"/>
            <p:nvPr/>
          </p:nvSpPr>
          <p:spPr>
            <a:xfrm>
              <a:off x="2590800" y="2540000"/>
              <a:ext cx="4114800" cy="4013200"/>
            </a:xfrm>
            <a:prstGeom prst="rect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83" name="Shape 108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641600" y="2595561"/>
              <a:ext cx="4014786" cy="38877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4" name="Shape 1084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Philipe Starck</a:t>
            </a:r>
          </a:p>
        </p:txBody>
      </p:sp>
      <p:sp>
        <p:nvSpPr>
          <p:cNvPr id="1085" name="Shape 1085"/>
          <p:cNvSpPr txBox="1"/>
          <p:nvPr/>
        </p:nvSpPr>
        <p:spPr>
          <a:xfrm>
            <a:off x="1676400" y="1828800"/>
            <a:ext cx="5867400" cy="1249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4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Alessi Maestro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baseline="0">
              <a:solidFill>
                <a:srgbClr val="FF6600"/>
              </a:solidFill>
              <a:latin typeface="Asul"/>
              <a:ea typeface="Asul"/>
              <a:cs typeface="Asul"/>
              <a:sym typeface="Asul"/>
            </a:endParaRPr>
          </a:p>
        </p:txBody>
      </p:sp>
      <p:sp>
        <p:nvSpPr>
          <p:cNvPr id="1086" name="Shape 1086"/>
          <p:cNvSpPr txBox="1"/>
          <p:nvPr/>
        </p:nvSpPr>
        <p:spPr>
          <a:xfrm>
            <a:off x="228600" y="3352800"/>
            <a:ext cx="2743199" cy="1920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The Starck and Patricia design company was also responsible for the design of these cast aluminium lampshade</a:t>
            </a:r>
          </a:p>
        </p:txBody>
      </p:sp>
      <p:sp>
        <p:nvSpPr>
          <p:cNvPr id="1087" name="Shape 1087"/>
          <p:cNvSpPr txBox="1"/>
          <p:nvPr/>
        </p:nvSpPr>
        <p:spPr>
          <a:xfrm>
            <a:off x="6553200" y="3962400"/>
            <a:ext cx="2286000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‘O’Kelvin’ was designed in 1997</a:t>
            </a:r>
          </a:p>
        </p:txBody>
      </p:sp>
    </p:spTree>
  </p:cSld>
  <p:clrMapOvr>
    <a:masterClrMapping/>
  </p:clrMapOvr>
  <p:transition spd="slow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2" name="Shape 1092"/>
          <p:cNvGrpSpPr/>
          <p:nvPr/>
        </p:nvGrpSpPr>
        <p:grpSpPr>
          <a:xfrm>
            <a:off x="2590800" y="2540000"/>
            <a:ext cx="3886200" cy="3860799"/>
            <a:chOff x="2590800" y="2540000"/>
            <a:chExt cx="3886200" cy="3860799"/>
          </a:xfrm>
        </p:grpSpPr>
        <p:sp>
          <p:nvSpPr>
            <p:cNvPr id="1093" name="Shape 1093"/>
            <p:cNvSpPr txBox="1"/>
            <p:nvPr/>
          </p:nvSpPr>
          <p:spPr>
            <a:xfrm>
              <a:off x="2590800" y="2540000"/>
              <a:ext cx="3886200" cy="3860799"/>
            </a:xfrm>
            <a:prstGeom prst="rect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94" name="Shape 109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679700" y="2590800"/>
              <a:ext cx="3733800" cy="3733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95" name="Shape 1095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Philipe Starck</a:t>
            </a:r>
          </a:p>
        </p:txBody>
      </p:sp>
      <p:sp>
        <p:nvSpPr>
          <p:cNvPr id="1096" name="Shape 1096"/>
          <p:cNvSpPr txBox="1"/>
          <p:nvPr/>
        </p:nvSpPr>
        <p:spPr>
          <a:xfrm>
            <a:off x="1676400" y="1828800"/>
            <a:ext cx="5867400" cy="1249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4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Alessi Maestro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baseline="0">
              <a:solidFill>
                <a:srgbClr val="FF6600"/>
              </a:solidFill>
              <a:latin typeface="Asul"/>
              <a:ea typeface="Asul"/>
              <a:cs typeface="Asul"/>
              <a:sym typeface="Asul"/>
            </a:endParaRPr>
          </a:p>
        </p:txBody>
      </p:sp>
      <p:sp>
        <p:nvSpPr>
          <p:cNvPr id="1097" name="Shape 1097"/>
          <p:cNvSpPr txBox="1"/>
          <p:nvPr/>
        </p:nvSpPr>
        <p:spPr>
          <a:xfrm>
            <a:off x="228600" y="3352800"/>
            <a:ext cx="2743199" cy="1311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The fly swatter is called ‘DR Skud’ and reveals a human face when moved</a:t>
            </a:r>
          </a:p>
        </p:txBody>
      </p:sp>
      <p:sp>
        <p:nvSpPr>
          <p:cNvPr id="1098" name="Shape 1098"/>
          <p:cNvSpPr txBox="1"/>
          <p:nvPr/>
        </p:nvSpPr>
        <p:spPr>
          <a:xfrm>
            <a:off x="6553200" y="3962400"/>
            <a:ext cx="2286000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Designed by Starck in 1998</a:t>
            </a:r>
          </a:p>
        </p:txBody>
      </p:sp>
    </p:spTree>
  </p:cSld>
  <p:clrMapOvr>
    <a:masterClrMapping/>
  </p:clrMapOvr>
  <p:transition spd="slow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3" name="Shape 1103"/>
          <p:cNvGrpSpPr/>
          <p:nvPr/>
        </p:nvGrpSpPr>
        <p:grpSpPr>
          <a:xfrm>
            <a:off x="4572000" y="2514600"/>
            <a:ext cx="2971799" cy="3632199"/>
            <a:chOff x="4419600" y="2514600"/>
            <a:chExt cx="2971799" cy="3632199"/>
          </a:xfrm>
        </p:grpSpPr>
        <p:pic>
          <p:nvPicPr>
            <p:cNvPr id="1104" name="Shape 110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495800" y="2590800"/>
              <a:ext cx="2847975" cy="3505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05" name="Shape 1105"/>
            <p:cNvSpPr txBox="1"/>
            <p:nvPr/>
          </p:nvSpPr>
          <p:spPr>
            <a:xfrm>
              <a:off x="4419600" y="2514600"/>
              <a:ext cx="2971799" cy="3632199"/>
            </a:xfrm>
            <a:prstGeom prst="rect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06" name="Shape 1106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Philipe Starck</a:t>
            </a:r>
          </a:p>
        </p:txBody>
      </p:sp>
      <p:sp>
        <p:nvSpPr>
          <p:cNvPr id="1107" name="Shape 1107"/>
          <p:cNvSpPr txBox="1"/>
          <p:nvPr/>
        </p:nvSpPr>
        <p:spPr>
          <a:xfrm>
            <a:off x="1676400" y="1828800"/>
            <a:ext cx="5867400" cy="1249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4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Alessi Maestro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baseline="0">
              <a:solidFill>
                <a:srgbClr val="FF6600"/>
              </a:solidFill>
              <a:latin typeface="Asul"/>
              <a:ea typeface="Asul"/>
              <a:cs typeface="Asul"/>
              <a:sym typeface="Asul"/>
            </a:endParaRPr>
          </a:p>
        </p:txBody>
      </p:sp>
      <p:sp>
        <p:nvSpPr>
          <p:cNvPr id="1108" name="Shape 1108"/>
          <p:cNvSpPr txBox="1"/>
          <p:nvPr/>
        </p:nvSpPr>
        <p:spPr>
          <a:xfrm>
            <a:off x="7315200" y="2590800"/>
            <a:ext cx="1600199" cy="28352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Designed by Starck in 1998 a range of kitchen containers with lids and bowls with feet</a:t>
            </a:r>
          </a:p>
        </p:txBody>
      </p:sp>
      <p:sp>
        <p:nvSpPr>
          <p:cNvPr id="1109" name="Shape 1109"/>
          <p:cNvSpPr txBox="1"/>
          <p:nvPr/>
        </p:nvSpPr>
        <p:spPr>
          <a:xfrm>
            <a:off x="609600" y="5181600"/>
            <a:ext cx="3886200" cy="1006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The ‘Boaat’ range of kitchenware was inspired by Japanese cuisine</a:t>
            </a:r>
          </a:p>
        </p:txBody>
      </p:sp>
      <p:grpSp>
        <p:nvGrpSpPr>
          <p:cNvPr id="1110" name="Shape 1110"/>
          <p:cNvGrpSpPr/>
          <p:nvPr/>
        </p:nvGrpSpPr>
        <p:grpSpPr>
          <a:xfrm>
            <a:off x="533400" y="2514600"/>
            <a:ext cx="3682999" cy="2514599"/>
            <a:chOff x="533400" y="2514600"/>
            <a:chExt cx="3682999" cy="2514599"/>
          </a:xfrm>
        </p:grpSpPr>
        <p:sp>
          <p:nvSpPr>
            <p:cNvPr id="1111" name="Shape 1111"/>
            <p:cNvSpPr txBox="1"/>
            <p:nvPr/>
          </p:nvSpPr>
          <p:spPr>
            <a:xfrm>
              <a:off x="533400" y="2514600"/>
              <a:ext cx="3682999" cy="2514599"/>
            </a:xfrm>
            <a:prstGeom prst="rect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12" name="Shape 111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6900" y="2565400"/>
              <a:ext cx="3552825" cy="23939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cut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7" name="Shape 1117"/>
          <p:cNvGrpSpPr/>
          <p:nvPr/>
        </p:nvGrpSpPr>
        <p:grpSpPr>
          <a:xfrm>
            <a:off x="723900" y="533400"/>
            <a:ext cx="381000" cy="6019800"/>
            <a:chOff x="723900" y="533400"/>
            <a:chExt cx="381000" cy="5816600"/>
          </a:xfrm>
        </p:grpSpPr>
        <p:cxnSp>
          <p:nvCxnSpPr>
            <p:cNvPr id="1118" name="Shape 1118"/>
            <p:cNvCxnSpPr/>
            <p:nvPr/>
          </p:nvCxnSpPr>
          <p:spPr>
            <a:xfrm>
              <a:off x="914400" y="533400"/>
              <a:ext cx="0" cy="5638800"/>
            </a:xfrm>
            <a:prstGeom prst="straightConnector1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119" name="Shape 1119"/>
            <p:cNvSpPr/>
            <p:nvPr/>
          </p:nvSpPr>
          <p:spPr>
            <a:xfrm>
              <a:off x="723900" y="5969000"/>
              <a:ext cx="381000" cy="381000"/>
            </a:xfrm>
            <a:prstGeom prst="ellipse">
              <a:avLst/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0" name="Shape 1120"/>
          <p:cNvGrpSpPr/>
          <p:nvPr/>
        </p:nvGrpSpPr>
        <p:grpSpPr>
          <a:xfrm>
            <a:off x="1981200" y="1485900"/>
            <a:ext cx="6438900" cy="4838700"/>
            <a:chOff x="1981200" y="1485900"/>
            <a:chExt cx="6438900" cy="4838700"/>
          </a:xfrm>
        </p:grpSpPr>
        <p:pic>
          <p:nvPicPr>
            <p:cNvPr id="1121" name="Shape 11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57400" y="1524000"/>
              <a:ext cx="6324600" cy="4743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2" name="Shape 1122"/>
            <p:cNvSpPr txBox="1"/>
            <p:nvPr/>
          </p:nvSpPr>
          <p:spPr>
            <a:xfrm>
              <a:off x="1981200" y="1485900"/>
              <a:ext cx="6438900" cy="4838700"/>
            </a:xfrm>
            <a:prstGeom prst="rect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3" name="Shape 1123"/>
          <p:cNvGrpSpPr/>
          <p:nvPr/>
        </p:nvGrpSpPr>
        <p:grpSpPr>
          <a:xfrm>
            <a:off x="533400" y="2438400"/>
            <a:ext cx="3505199" cy="381000"/>
            <a:chOff x="533400" y="2438400"/>
            <a:chExt cx="3505199" cy="381000"/>
          </a:xfrm>
        </p:grpSpPr>
        <p:sp>
          <p:nvSpPr>
            <p:cNvPr id="1124" name="Shape 1124"/>
            <p:cNvSpPr/>
            <p:nvPr/>
          </p:nvSpPr>
          <p:spPr>
            <a:xfrm>
              <a:off x="533400" y="24384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25" name="Shape 1125"/>
            <p:cNvCxnSpPr/>
            <p:nvPr/>
          </p:nvCxnSpPr>
          <p:spPr>
            <a:xfrm>
              <a:off x="2832100" y="26416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126" name="Shape 1126"/>
            <p:cNvSpPr/>
            <p:nvPr/>
          </p:nvSpPr>
          <p:spPr>
            <a:xfrm>
              <a:off x="3733800" y="25146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7" name="Shape 1127"/>
          <p:cNvGrpSpPr/>
          <p:nvPr/>
        </p:nvGrpSpPr>
        <p:grpSpPr>
          <a:xfrm>
            <a:off x="533400" y="2895600"/>
            <a:ext cx="3517899" cy="381000"/>
            <a:chOff x="533400" y="2895600"/>
            <a:chExt cx="3517899" cy="381000"/>
          </a:xfrm>
        </p:grpSpPr>
        <p:sp>
          <p:nvSpPr>
            <p:cNvPr id="1128" name="Shape 1128"/>
            <p:cNvSpPr/>
            <p:nvPr/>
          </p:nvSpPr>
          <p:spPr>
            <a:xfrm>
              <a:off x="533400" y="28956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29" name="Shape 1129"/>
            <p:cNvCxnSpPr/>
            <p:nvPr/>
          </p:nvCxnSpPr>
          <p:spPr>
            <a:xfrm>
              <a:off x="2781300" y="30988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130" name="Shape 1130"/>
            <p:cNvSpPr/>
            <p:nvPr/>
          </p:nvSpPr>
          <p:spPr>
            <a:xfrm>
              <a:off x="3746500" y="29718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1" name="Shape 1131"/>
          <p:cNvGrpSpPr/>
          <p:nvPr/>
        </p:nvGrpSpPr>
        <p:grpSpPr>
          <a:xfrm>
            <a:off x="533400" y="1447800"/>
            <a:ext cx="3524249" cy="381000"/>
            <a:chOff x="533400" y="1447800"/>
            <a:chExt cx="3524249" cy="381000"/>
          </a:xfrm>
        </p:grpSpPr>
        <p:cxnSp>
          <p:nvCxnSpPr>
            <p:cNvPr id="1132" name="Shape 1132"/>
            <p:cNvCxnSpPr/>
            <p:nvPr/>
          </p:nvCxnSpPr>
          <p:spPr>
            <a:xfrm>
              <a:off x="2206625" y="1600200"/>
              <a:ext cx="1671637" cy="0"/>
            </a:xfrm>
            <a:prstGeom prst="straightConnector1">
              <a:avLst/>
            </a:prstGeom>
            <a:noFill/>
            <a:ln w="38100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133" name="Shape 1133"/>
            <p:cNvSpPr/>
            <p:nvPr/>
          </p:nvSpPr>
          <p:spPr>
            <a:xfrm>
              <a:off x="533400" y="1447800"/>
              <a:ext cx="2438399" cy="381000"/>
            </a:xfrm>
            <a:prstGeom prst="roundRect">
              <a:avLst>
                <a:gd name="adj" fmla="val 10800"/>
              </a:avLst>
            </a:prstGeom>
            <a:solidFill>
              <a:srgbClr val="FFFF99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Shape 1134"/>
            <p:cNvSpPr/>
            <p:nvPr/>
          </p:nvSpPr>
          <p:spPr>
            <a:xfrm>
              <a:off x="3751262" y="1498600"/>
              <a:ext cx="306386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close/>
                  <a:moveTo>
                    <a:pt x="93575" y="59999"/>
                  </a:moveTo>
                  <a:lnTo>
                    <a:pt x="26424" y="14999"/>
                  </a:lnTo>
                  <a:lnTo>
                    <a:pt x="26424" y="104999"/>
                  </a:lnTo>
                  <a:close/>
                </a:path>
                <a:path w="120000" h="120000" fill="darken" extrusionOk="0">
                  <a:moveTo>
                    <a:pt x="93575" y="59999"/>
                  </a:moveTo>
                  <a:lnTo>
                    <a:pt x="26424" y="14999"/>
                  </a:lnTo>
                  <a:lnTo>
                    <a:pt x="26424" y="104999"/>
                  </a:lnTo>
                  <a:close/>
                </a:path>
                <a:path w="120000" h="120000" fill="none" extrusionOk="0">
                  <a:moveTo>
                    <a:pt x="93575" y="59999"/>
                  </a:moveTo>
                  <a:lnTo>
                    <a:pt x="26424" y="104999"/>
                  </a:lnTo>
                  <a:lnTo>
                    <a:pt x="26424" y="14999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5" name="Shape 1135"/>
          <p:cNvGrpSpPr/>
          <p:nvPr/>
        </p:nvGrpSpPr>
        <p:grpSpPr>
          <a:xfrm>
            <a:off x="533400" y="5638800"/>
            <a:ext cx="3517899" cy="381000"/>
            <a:chOff x="533400" y="5638800"/>
            <a:chExt cx="3517899" cy="381000"/>
          </a:xfrm>
        </p:grpSpPr>
        <p:sp>
          <p:nvSpPr>
            <p:cNvPr id="1136" name="Shape 1136"/>
            <p:cNvSpPr/>
            <p:nvPr/>
          </p:nvSpPr>
          <p:spPr>
            <a:xfrm>
              <a:off x="533400" y="56388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37" name="Shape 1137"/>
            <p:cNvCxnSpPr/>
            <p:nvPr/>
          </p:nvCxnSpPr>
          <p:spPr>
            <a:xfrm>
              <a:off x="2781300" y="5842000"/>
              <a:ext cx="1104899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138" name="Shape 1138"/>
            <p:cNvSpPr/>
            <p:nvPr/>
          </p:nvSpPr>
          <p:spPr>
            <a:xfrm>
              <a:off x="3746500" y="57150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9" name="Shape 1139"/>
          <p:cNvGrpSpPr/>
          <p:nvPr/>
        </p:nvGrpSpPr>
        <p:grpSpPr>
          <a:xfrm>
            <a:off x="533400" y="5181600"/>
            <a:ext cx="3517899" cy="381000"/>
            <a:chOff x="533400" y="5181600"/>
            <a:chExt cx="3517899" cy="381000"/>
          </a:xfrm>
        </p:grpSpPr>
        <p:sp>
          <p:nvSpPr>
            <p:cNvPr id="1140" name="Shape 1140"/>
            <p:cNvSpPr/>
            <p:nvPr/>
          </p:nvSpPr>
          <p:spPr>
            <a:xfrm>
              <a:off x="533400" y="51816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41" name="Shape 1141"/>
            <p:cNvCxnSpPr/>
            <p:nvPr/>
          </p:nvCxnSpPr>
          <p:spPr>
            <a:xfrm>
              <a:off x="2768600" y="54229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142" name="Shape 1142"/>
            <p:cNvSpPr/>
            <p:nvPr/>
          </p:nvSpPr>
          <p:spPr>
            <a:xfrm>
              <a:off x="3746500" y="53086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3" name="Shape 1143"/>
          <p:cNvGrpSpPr/>
          <p:nvPr/>
        </p:nvGrpSpPr>
        <p:grpSpPr>
          <a:xfrm>
            <a:off x="533400" y="1981200"/>
            <a:ext cx="3511549" cy="381000"/>
            <a:chOff x="533400" y="1981200"/>
            <a:chExt cx="3511549" cy="381000"/>
          </a:xfrm>
        </p:grpSpPr>
        <p:sp>
          <p:nvSpPr>
            <p:cNvPr id="1144" name="Shape 1144"/>
            <p:cNvSpPr/>
            <p:nvPr/>
          </p:nvSpPr>
          <p:spPr>
            <a:xfrm>
              <a:off x="533400" y="1981200"/>
              <a:ext cx="2438399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45" name="Shape 1145"/>
            <p:cNvCxnSpPr/>
            <p:nvPr/>
          </p:nvCxnSpPr>
          <p:spPr>
            <a:xfrm>
              <a:off x="2209800" y="2184400"/>
              <a:ext cx="1784349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146" name="Shape 1146"/>
            <p:cNvSpPr/>
            <p:nvPr/>
          </p:nvSpPr>
          <p:spPr>
            <a:xfrm>
              <a:off x="3740150" y="20701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7" name="Shape 1147"/>
          <p:cNvGrpSpPr/>
          <p:nvPr/>
        </p:nvGrpSpPr>
        <p:grpSpPr>
          <a:xfrm>
            <a:off x="533400" y="4267200"/>
            <a:ext cx="3517899" cy="381000"/>
            <a:chOff x="533400" y="4267200"/>
            <a:chExt cx="3517899" cy="381000"/>
          </a:xfrm>
        </p:grpSpPr>
        <p:sp>
          <p:nvSpPr>
            <p:cNvPr id="1148" name="Shape 1148"/>
            <p:cNvSpPr/>
            <p:nvPr/>
          </p:nvSpPr>
          <p:spPr>
            <a:xfrm>
              <a:off x="533400" y="42672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49" name="Shape 1149"/>
            <p:cNvCxnSpPr/>
            <p:nvPr/>
          </p:nvCxnSpPr>
          <p:spPr>
            <a:xfrm>
              <a:off x="2705100" y="44450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150" name="Shape 1150"/>
            <p:cNvSpPr/>
            <p:nvPr/>
          </p:nvSpPr>
          <p:spPr>
            <a:xfrm>
              <a:off x="3746500" y="43434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1" name="Shape 1151"/>
          <p:cNvGrpSpPr/>
          <p:nvPr/>
        </p:nvGrpSpPr>
        <p:grpSpPr>
          <a:xfrm>
            <a:off x="533400" y="3352800"/>
            <a:ext cx="3517899" cy="381000"/>
            <a:chOff x="533400" y="3352800"/>
            <a:chExt cx="3517899" cy="381000"/>
          </a:xfrm>
        </p:grpSpPr>
        <p:sp>
          <p:nvSpPr>
            <p:cNvPr id="1152" name="Shape 1152"/>
            <p:cNvSpPr/>
            <p:nvPr/>
          </p:nvSpPr>
          <p:spPr>
            <a:xfrm>
              <a:off x="533400" y="33528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53" name="Shape 1153"/>
            <p:cNvCxnSpPr/>
            <p:nvPr/>
          </p:nvCxnSpPr>
          <p:spPr>
            <a:xfrm>
              <a:off x="2806700" y="35560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154" name="Shape 1154"/>
            <p:cNvSpPr/>
            <p:nvPr/>
          </p:nvSpPr>
          <p:spPr>
            <a:xfrm>
              <a:off x="3746500" y="34417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5" name="Shape 1155"/>
          <p:cNvGrpSpPr/>
          <p:nvPr/>
        </p:nvGrpSpPr>
        <p:grpSpPr>
          <a:xfrm>
            <a:off x="533400" y="3810000"/>
            <a:ext cx="3517899" cy="381000"/>
            <a:chOff x="533400" y="3810000"/>
            <a:chExt cx="3517899" cy="381000"/>
          </a:xfrm>
        </p:grpSpPr>
        <p:sp>
          <p:nvSpPr>
            <p:cNvPr id="1156" name="Shape 1156"/>
            <p:cNvSpPr/>
            <p:nvPr/>
          </p:nvSpPr>
          <p:spPr>
            <a:xfrm>
              <a:off x="533400" y="38100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57" name="Shape 1157"/>
            <p:cNvCxnSpPr/>
            <p:nvPr/>
          </p:nvCxnSpPr>
          <p:spPr>
            <a:xfrm>
              <a:off x="2755900" y="39878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158" name="Shape 1158"/>
            <p:cNvSpPr/>
            <p:nvPr/>
          </p:nvSpPr>
          <p:spPr>
            <a:xfrm>
              <a:off x="3746500" y="38862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9" name="Shape 1159"/>
          <p:cNvSpPr txBox="1">
            <a:spLocks noGrp="1"/>
          </p:cNvSpPr>
          <p:nvPr>
            <p:ph type="title"/>
          </p:nvPr>
        </p:nvSpPr>
        <p:spPr>
          <a:xfrm>
            <a:off x="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9600" b="1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Alessi</a:t>
            </a:r>
          </a:p>
        </p:txBody>
      </p:sp>
      <p:sp>
        <p:nvSpPr>
          <p:cNvPr id="1160" name="Shape 1160"/>
          <p:cNvSpPr txBox="1"/>
          <p:nvPr/>
        </p:nvSpPr>
        <p:spPr>
          <a:xfrm>
            <a:off x="558800" y="2441575"/>
            <a:ext cx="2236787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Stefano Giovannoni</a:t>
            </a:r>
          </a:p>
        </p:txBody>
      </p:sp>
      <p:sp>
        <p:nvSpPr>
          <p:cNvPr id="1161" name="Shape 1161"/>
          <p:cNvSpPr txBox="1"/>
          <p:nvPr/>
        </p:nvSpPr>
        <p:spPr>
          <a:xfrm>
            <a:off x="381000" y="2908300"/>
            <a:ext cx="2209799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Guido Venturini</a:t>
            </a:r>
          </a:p>
        </p:txBody>
      </p:sp>
      <p:sp>
        <p:nvSpPr>
          <p:cNvPr id="1162" name="Shape 1162"/>
          <p:cNvSpPr txBox="1"/>
          <p:nvPr/>
        </p:nvSpPr>
        <p:spPr>
          <a:xfrm>
            <a:off x="685800" y="1422400"/>
            <a:ext cx="1762124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66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rgbClr val="993366"/>
                </a:solidFill>
                <a:latin typeface="Arial"/>
                <a:ea typeface="Arial"/>
                <a:cs typeface="Arial"/>
                <a:sym typeface="Arial"/>
              </a:rPr>
              <a:t>Alessi</a:t>
            </a:r>
          </a:p>
        </p:txBody>
      </p:sp>
      <p:sp>
        <p:nvSpPr>
          <p:cNvPr id="1163" name="Shape 1163"/>
          <p:cNvSpPr txBox="1"/>
          <p:nvPr/>
        </p:nvSpPr>
        <p:spPr>
          <a:xfrm>
            <a:off x="457200" y="5670550"/>
            <a:ext cx="2666999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Family Follows Fiction</a:t>
            </a:r>
          </a:p>
        </p:txBody>
      </p:sp>
      <p:sp>
        <p:nvSpPr>
          <p:cNvPr id="1164" name="Shape 1164"/>
          <p:cNvSpPr txBox="1"/>
          <p:nvPr/>
        </p:nvSpPr>
        <p:spPr>
          <a:xfrm>
            <a:off x="63500" y="5207000"/>
            <a:ext cx="22860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King Kong</a:t>
            </a:r>
          </a:p>
        </p:txBody>
      </p:sp>
      <p:sp>
        <p:nvSpPr>
          <p:cNvPr id="1165" name="Shape 1165"/>
          <p:cNvSpPr txBox="1"/>
          <p:nvPr/>
        </p:nvSpPr>
        <p:spPr>
          <a:xfrm>
            <a:off x="215900" y="1993900"/>
            <a:ext cx="23622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Ettore Sottsass</a:t>
            </a:r>
          </a:p>
        </p:txBody>
      </p:sp>
      <p:sp>
        <p:nvSpPr>
          <p:cNvPr id="1166" name="Shape 1166"/>
          <p:cNvSpPr txBox="1"/>
          <p:nvPr/>
        </p:nvSpPr>
        <p:spPr>
          <a:xfrm>
            <a:off x="-101600" y="4279900"/>
            <a:ext cx="25908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Aldo Rossi</a:t>
            </a:r>
          </a:p>
        </p:txBody>
      </p:sp>
      <p:grpSp>
        <p:nvGrpSpPr>
          <p:cNvPr id="1167" name="Shape 1167"/>
          <p:cNvGrpSpPr/>
          <p:nvPr/>
        </p:nvGrpSpPr>
        <p:grpSpPr>
          <a:xfrm>
            <a:off x="533400" y="4737100"/>
            <a:ext cx="3517899" cy="381000"/>
            <a:chOff x="533400" y="4737100"/>
            <a:chExt cx="3517899" cy="381000"/>
          </a:xfrm>
        </p:grpSpPr>
        <p:sp>
          <p:nvSpPr>
            <p:cNvPr id="1168" name="Shape 1168"/>
            <p:cNvSpPr/>
            <p:nvPr/>
          </p:nvSpPr>
          <p:spPr>
            <a:xfrm>
              <a:off x="533400" y="47371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69" name="Shape 1169"/>
            <p:cNvCxnSpPr/>
            <p:nvPr/>
          </p:nvCxnSpPr>
          <p:spPr>
            <a:xfrm>
              <a:off x="2679700" y="49022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170" name="Shape 1170"/>
            <p:cNvSpPr/>
            <p:nvPr/>
          </p:nvSpPr>
          <p:spPr>
            <a:xfrm>
              <a:off x="3746500" y="47752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1" name="Shape 1171"/>
          <p:cNvGrpSpPr/>
          <p:nvPr/>
        </p:nvGrpSpPr>
        <p:grpSpPr>
          <a:xfrm>
            <a:off x="4038600" y="1600200"/>
            <a:ext cx="4800599" cy="4233862"/>
            <a:chOff x="4038600" y="1600200"/>
            <a:chExt cx="4800599" cy="4233862"/>
          </a:xfrm>
        </p:grpSpPr>
        <p:cxnSp>
          <p:nvCxnSpPr>
            <p:cNvPr id="1172" name="Shape 1172"/>
            <p:cNvCxnSpPr/>
            <p:nvPr/>
          </p:nvCxnSpPr>
          <p:spPr>
            <a:xfrm>
              <a:off x="6858000" y="3357562"/>
              <a:ext cx="6857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173" name="Shape 1173"/>
            <p:cNvCxnSpPr/>
            <p:nvPr/>
          </p:nvCxnSpPr>
          <p:spPr>
            <a:xfrm rot="10800000">
              <a:off x="4038600" y="2633661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174" name="Shape 1174"/>
            <p:cNvCxnSpPr/>
            <p:nvPr/>
          </p:nvCxnSpPr>
          <p:spPr>
            <a:xfrm rot="10800000">
              <a:off x="4051300" y="1604962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175" name="Shape 1175"/>
            <p:cNvCxnSpPr/>
            <p:nvPr/>
          </p:nvCxnSpPr>
          <p:spPr>
            <a:xfrm rot="10800000">
              <a:off x="4038600" y="3078161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176" name="Shape 1176"/>
            <p:cNvCxnSpPr/>
            <p:nvPr/>
          </p:nvCxnSpPr>
          <p:spPr>
            <a:xfrm rot="10800000">
              <a:off x="4051300" y="4005262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177" name="Shape 1177"/>
            <p:cNvCxnSpPr/>
            <p:nvPr/>
          </p:nvCxnSpPr>
          <p:spPr>
            <a:xfrm rot="10800000">
              <a:off x="4051300" y="4449762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178" name="Shape 1178"/>
            <p:cNvCxnSpPr/>
            <p:nvPr/>
          </p:nvCxnSpPr>
          <p:spPr>
            <a:xfrm rot="10800000">
              <a:off x="4038600" y="4881562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179" name="Shape 1179"/>
            <p:cNvCxnSpPr/>
            <p:nvPr/>
          </p:nvCxnSpPr>
          <p:spPr>
            <a:xfrm>
              <a:off x="5715000" y="1600200"/>
              <a:ext cx="1143000" cy="1757362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180" name="Shape 1180"/>
            <p:cNvCxnSpPr/>
            <p:nvPr/>
          </p:nvCxnSpPr>
          <p:spPr>
            <a:xfrm>
              <a:off x="5710237" y="2160586"/>
              <a:ext cx="1147762" cy="1196975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181" name="Shape 1181"/>
            <p:cNvCxnSpPr/>
            <p:nvPr/>
          </p:nvCxnSpPr>
          <p:spPr>
            <a:xfrm>
              <a:off x="5695950" y="2627311"/>
              <a:ext cx="1162049" cy="73025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182" name="Shape 1182"/>
            <p:cNvCxnSpPr/>
            <p:nvPr/>
          </p:nvCxnSpPr>
          <p:spPr>
            <a:xfrm rot="10800000" flipH="1">
              <a:off x="5710237" y="3357561"/>
              <a:ext cx="1147762" cy="652462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183" name="Shape 1183"/>
            <p:cNvCxnSpPr/>
            <p:nvPr/>
          </p:nvCxnSpPr>
          <p:spPr>
            <a:xfrm rot="10800000" flipH="1">
              <a:off x="5730875" y="3357561"/>
              <a:ext cx="1127125" cy="1096961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184" name="Shape 1184"/>
            <p:cNvCxnSpPr/>
            <p:nvPr/>
          </p:nvCxnSpPr>
          <p:spPr>
            <a:xfrm rot="10800000" flipH="1">
              <a:off x="5703887" y="3357562"/>
              <a:ext cx="1154111" cy="153035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185" name="Shape 1185"/>
            <p:cNvCxnSpPr/>
            <p:nvPr/>
          </p:nvCxnSpPr>
          <p:spPr>
            <a:xfrm rot="10800000">
              <a:off x="4038600" y="5414962"/>
              <a:ext cx="16001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186" name="Shape 1186"/>
            <p:cNvCxnSpPr/>
            <p:nvPr/>
          </p:nvCxnSpPr>
          <p:spPr>
            <a:xfrm rot="10800000" flipH="1">
              <a:off x="5727700" y="3357561"/>
              <a:ext cx="1130299" cy="2474911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187" name="Shape 1187"/>
            <p:cNvSpPr/>
            <p:nvPr/>
          </p:nvSpPr>
          <p:spPr>
            <a:xfrm>
              <a:off x="7239000" y="2595561"/>
              <a:ext cx="1600199" cy="1524000"/>
            </a:xfrm>
            <a:prstGeom prst="ellipse">
              <a:avLst/>
            </a:prstGeom>
            <a:solidFill>
              <a:srgbClr val="FFFF99"/>
            </a:solidFill>
            <a:ln w="952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Shape 1188"/>
            <p:cNvSpPr txBox="1"/>
            <p:nvPr/>
          </p:nvSpPr>
          <p:spPr>
            <a:xfrm>
              <a:off x="7239000" y="2882900"/>
              <a:ext cx="1600199" cy="106997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6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Click Mouse button on arrow to Operate</a:t>
              </a:r>
            </a:p>
          </p:txBody>
        </p:sp>
        <p:cxnSp>
          <p:nvCxnSpPr>
            <p:cNvPr id="1189" name="Shape 1189"/>
            <p:cNvCxnSpPr/>
            <p:nvPr/>
          </p:nvCxnSpPr>
          <p:spPr>
            <a:xfrm rot="10800000">
              <a:off x="4038600" y="2176461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190" name="Shape 1190"/>
            <p:cNvCxnSpPr/>
            <p:nvPr/>
          </p:nvCxnSpPr>
          <p:spPr>
            <a:xfrm rot="10800000">
              <a:off x="4051300" y="3573462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191" name="Shape 1191"/>
            <p:cNvCxnSpPr/>
            <p:nvPr/>
          </p:nvCxnSpPr>
          <p:spPr>
            <a:xfrm rot="10800000">
              <a:off x="4051300" y="5834062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192" name="Shape 1192"/>
            <p:cNvCxnSpPr/>
            <p:nvPr/>
          </p:nvCxnSpPr>
          <p:spPr>
            <a:xfrm>
              <a:off x="5695950" y="3067050"/>
              <a:ext cx="1136649" cy="290512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193" name="Shape 1193"/>
            <p:cNvCxnSpPr/>
            <p:nvPr/>
          </p:nvCxnSpPr>
          <p:spPr>
            <a:xfrm rot="10800000" flipH="1">
              <a:off x="5715000" y="3357562"/>
              <a:ext cx="1117599" cy="215899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194" name="Shape 1194"/>
            <p:cNvCxnSpPr/>
            <p:nvPr/>
          </p:nvCxnSpPr>
          <p:spPr>
            <a:xfrm rot="10800000" flipH="1">
              <a:off x="5638800" y="3344862"/>
              <a:ext cx="1193800" cy="2070099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1195" name="Shape 1195"/>
          <p:cNvSpPr txBox="1"/>
          <p:nvPr/>
        </p:nvSpPr>
        <p:spPr>
          <a:xfrm>
            <a:off x="114300" y="3352800"/>
            <a:ext cx="25908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Michael Graves</a:t>
            </a:r>
          </a:p>
        </p:txBody>
      </p:sp>
      <p:sp>
        <p:nvSpPr>
          <p:cNvPr id="1196" name="Shape 1196"/>
          <p:cNvSpPr txBox="1"/>
          <p:nvPr/>
        </p:nvSpPr>
        <p:spPr>
          <a:xfrm>
            <a:off x="76200" y="3822700"/>
            <a:ext cx="25908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Philipe Starck</a:t>
            </a:r>
          </a:p>
        </p:txBody>
      </p:sp>
      <p:sp>
        <p:nvSpPr>
          <p:cNvPr id="1197" name="Shape 1197"/>
          <p:cNvSpPr txBox="1"/>
          <p:nvPr/>
        </p:nvSpPr>
        <p:spPr>
          <a:xfrm>
            <a:off x="330200" y="4768850"/>
            <a:ext cx="25908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Alesandro Mendini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8001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7200" b="1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Carlo Alessi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∗"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Carlo Alessi, Alberto’s father trained as an industrial designer in Novara and joined the company designing and producing products from the mid-thirties to 1945</a:t>
            </a:r>
          </a:p>
          <a:p>
            <a:pPr marL="273050" marR="0" lvl="0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∗"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Seen with the classic ‘Bombe’ tea and coffee set which is still in production today</a:t>
            </a:r>
            <a:r>
              <a:rPr lang="en-US" sz="2000" b="0" i="0" u="none" strike="noStrike" cap="none" baseline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and the most successful tea and coffee set sold by Alessi</a:t>
            </a:r>
          </a:p>
        </p:txBody>
      </p:sp>
      <p:grpSp>
        <p:nvGrpSpPr>
          <p:cNvPr id="179" name="Shape 179"/>
          <p:cNvGrpSpPr/>
          <p:nvPr/>
        </p:nvGrpSpPr>
        <p:grpSpPr>
          <a:xfrm>
            <a:off x="4543425" y="1871661"/>
            <a:ext cx="4019549" cy="4325937"/>
            <a:chOff x="4543425" y="1871661"/>
            <a:chExt cx="4019549" cy="4325937"/>
          </a:xfrm>
        </p:grpSpPr>
        <p:sp>
          <p:nvSpPr>
            <p:cNvPr id="180" name="Shape 180"/>
            <p:cNvSpPr txBox="1"/>
            <p:nvPr/>
          </p:nvSpPr>
          <p:spPr>
            <a:xfrm>
              <a:off x="4543425" y="1871661"/>
              <a:ext cx="4019549" cy="4325937"/>
            </a:xfrm>
            <a:prstGeom prst="rect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1" name="Shape 18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48200" y="1981200"/>
              <a:ext cx="3809999" cy="41148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cut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Shape 1202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Aldo Rossi</a:t>
            </a:r>
          </a:p>
        </p:txBody>
      </p:sp>
      <p:sp>
        <p:nvSpPr>
          <p:cNvPr id="1203" name="Shape 1203"/>
          <p:cNvSpPr txBox="1"/>
          <p:nvPr/>
        </p:nvSpPr>
        <p:spPr>
          <a:xfrm>
            <a:off x="1676400" y="1828800"/>
            <a:ext cx="5867400" cy="1249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4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Alessi Maestro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baseline="0">
              <a:solidFill>
                <a:srgbClr val="FF6600"/>
              </a:solidFill>
              <a:latin typeface="Asul"/>
              <a:ea typeface="Asul"/>
              <a:cs typeface="Asul"/>
              <a:sym typeface="Asul"/>
            </a:endParaRPr>
          </a:p>
        </p:txBody>
      </p:sp>
      <p:grpSp>
        <p:nvGrpSpPr>
          <p:cNvPr id="1204" name="Shape 1204"/>
          <p:cNvGrpSpPr/>
          <p:nvPr/>
        </p:nvGrpSpPr>
        <p:grpSpPr>
          <a:xfrm>
            <a:off x="787400" y="1778000"/>
            <a:ext cx="1192211" cy="1458911"/>
            <a:chOff x="787400" y="1778000"/>
            <a:chExt cx="1192211" cy="1458911"/>
          </a:xfrm>
        </p:grpSpPr>
        <p:pic>
          <p:nvPicPr>
            <p:cNvPr id="1205" name="Shape 120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38200" y="1828800"/>
              <a:ext cx="1112836" cy="1371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6" name="Shape 1206"/>
            <p:cNvSpPr txBox="1"/>
            <p:nvPr/>
          </p:nvSpPr>
          <p:spPr>
            <a:xfrm>
              <a:off x="787400" y="1778000"/>
              <a:ext cx="1192211" cy="1458911"/>
            </a:xfrm>
            <a:prstGeom prst="rect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7" name="Shape 1207"/>
          <p:cNvGrpSpPr/>
          <p:nvPr/>
        </p:nvGrpSpPr>
        <p:grpSpPr>
          <a:xfrm>
            <a:off x="2362200" y="3200400"/>
            <a:ext cx="4546599" cy="3432175"/>
            <a:chOff x="2362200" y="3200400"/>
            <a:chExt cx="4546599" cy="3432175"/>
          </a:xfrm>
        </p:grpSpPr>
        <p:pic>
          <p:nvPicPr>
            <p:cNvPr id="1208" name="Shape 120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571750" y="3259136"/>
              <a:ext cx="3600450" cy="32924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9" name="Shape 1209"/>
            <p:cNvSpPr txBox="1"/>
            <p:nvPr/>
          </p:nvSpPr>
          <p:spPr>
            <a:xfrm>
              <a:off x="2362200" y="3200400"/>
              <a:ext cx="4546599" cy="3432175"/>
            </a:xfrm>
            <a:prstGeom prst="rect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10" name="Shape 121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444750" y="3263900"/>
              <a:ext cx="1055686" cy="17859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1" name="Shape 121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373687" y="4476750"/>
              <a:ext cx="1462086" cy="20812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2" name="Shape 121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257800" y="3257550"/>
              <a:ext cx="1571624" cy="1308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3" name="Shape 12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444750" y="5016500"/>
              <a:ext cx="1752600" cy="15462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14" name="Shape 1214"/>
          <p:cNvSpPr txBox="1"/>
          <p:nvPr/>
        </p:nvSpPr>
        <p:spPr>
          <a:xfrm>
            <a:off x="1676400" y="4114800"/>
            <a:ext cx="15240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La conica</a:t>
            </a:r>
          </a:p>
        </p:txBody>
      </p:sp>
      <p:sp>
        <p:nvSpPr>
          <p:cNvPr id="1215" name="Shape 1215"/>
          <p:cNvSpPr txBox="1"/>
          <p:nvPr/>
        </p:nvSpPr>
        <p:spPr>
          <a:xfrm>
            <a:off x="6400800" y="5410200"/>
            <a:ext cx="1166811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La cupola</a:t>
            </a:r>
          </a:p>
        </p:txBody>
      </p:sp>
      <p:sp>
        <p:nvSpPr>
          <p:cNvPr id="1216" name="Shape 1216"/>
          <p:cNvSpPr txBox="1"/>
          <p:nvPr/>
        </p:nvSpPr>
        <p:spPr>
          <a:xfrm>
            <a:off x="1676400" y="5638800"/>
            <a:ext cx="1039811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Il conico</a:t>
            </a:r>
          </a:p>
        </p:txBody>
      </p:sp>
      <p:sp>
        <p:nvSpPr>
          <p:cNvPr id="1217" name="Shape 1217"/>
          <p:cNvSpPr txBox="1"/>
          <p:nvPr/>
        </p:nvSpPr>
        <p:spPr>
          <a:xfrm>
            <a:off x="3544887" y="4191000"/>
            <a:ext cx="1552575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Coffee Maker</a:t>
            </a:r>
          </a:p>
        </p:txBody>
      </p:sp>
      <p:sp>
        <p:nvSpPr>
          <p:cNvPr id="1218" name="Shape 1218"/>
          <p:cNvSpPr txBox="1"/>
          <p:nvPr/>
        </p:nvSpPr>
        <p:spPr>
          <a:xfrm>
            <a:off x="6324600" y="3657600"/>
            <a:ext cx="1171575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momento</a:t>
            </a:r>
          </a:p>
        </p:txBody>
      </p:sp>
    </p:spTree>
  </p:cSld>
  <p:clrMapOvr>
    <a:masterClrMapping/>
  </p:clrMapOvr>
  <p:transition spd="slow">
    <p:cut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3" name="Shape 1223"/>
          <p:cNvGrpSpPr/>
          <p:nvPr/>
        </p:nvGrpSpPr>
        <p:grpSpPr>
          <a:xfrm>
            <a:off x="2819400" y="1600200"/>
            <a:ext cx="3505200" cy="4978399"/>
            <a:chOff x="2819400" y="1600200"/>
            <a:chExt cx="3505200" cy="4978399"/>
          </a:xfrm>
        </p:grpSpPr>
        <p:pic>
          <p:nvPicPr>
            <p:cNvPr id="1224" name="Shape 12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95600" y="1676400"/>
              <a:ext cx="3395661" cy="48672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5" name="Shape 1225"/>
            <p:cNvSpPr txBox="1"/>
            <p:nvPr/>
          </p:nvSpPr>
          <p:spPr>
            <a:xfrm>
              <a:off x="2819400" y="1600200"/>
              <a:ext cx="3505200" cy="4978399"/>
            </a:xfrm>
            <a:prstGeom prst="rect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6" name="Shape 1226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Aldo Rossi</a:t>
            </a:r>
          </a:p>
        </p:txBody>
      </p:sp>
      <p:sp>
        <p:nvSpPr>
          <p:cNvPr id="1227" name="Shape 1227"/>
          <p:cNvSpPr txBox="1"/>
          <p:nvPr/>
        </p:nvSpPr>
        <p:spPr>
          <a:xfrm>
            <a:off x="1676400" y="1828800"/>
            <a:ext cx="5867400" cy="1249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4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Alessi Maestro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baseline="0">
              <a:solidFill>
                <a:srgbClr val="FF6600"/>
              </a:solidFill>
              <a:latin typeface="Asul"/>
              <a:ea typeface="Asul"/>
              <a:cs typeface="Asul"/>
              <a:sym typeface="Asul"/>
            </a:endParaRPr>
          </a:p>
        </p:txBody>
      </p:sp>
      <p:sp>
        <p:nvSpPr>
          <p:cNvPr id="1228" name="Shape 1228"/>
          <p:cNvSpPr txBox="1"/>
          <p:nvPr/>
        </p:nvSpPr>
        <p:spPr>
          <a:xfrm>
            <a:off x="228600" y="3352800"/>
            <a:ext cx="2743199" cy="1616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La Cupola was part of Rossi’s dream to create a new Moka to sell to the masses at a minimum cost</a:t>
            </a:r>
          </a:p>
        </p:txBody>
      </p:sp>
      <p:sp>
        <p:nvSpPr>
          <p:cNvPr id="1229" name="Shape 1229"/>
          <p:cNvSpPr txBox="1"/>
          <p:nvPr/>
        </p:nvSpPr>
        <p:spPr>
          <a:xfrm>
            <a:off x="6477000" y="3276600"/>
            <a:ext cx="2438399" cy="1616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La Cupola the cast aluminium Espresso coffee maker was designed in 1990</a:t>
            </a:r>
          </a:p>
        </p:txBody>
      </p:sp>
    </p:spTree>
  </p:cSld>
  <p:clrMapOvr>
    <a:masterClrMapping/>
  </p:clrMapOvr>
  <p:transition spd="slow">
    <p:cut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4" name="Shape 1234"/>
          <p:cNvGrpSpPr/>
          <p:nvPr/>
        </p:nvGrpSpPr>
        <p:grpSpPr>
          <a:xfrm>
            <a:off x="2603500" y="2590800"/>
            <a:ext cx="4064000" cy="4105275"/>
            <a:chOff x="2603500" y="2590800"/>
            <a:chExt cx="4064000" cy="4105275"/>
          </a:xfrm>
        </p:grpSpPr>
        <p:sp>
          <p:nvSpPr>
            <p:cNvPr id="1235" name="Shape 1235"/>
            <p:cNvSpPr txBox="1"/>
            <p:nvPr/>
          </p:nvSpPr>
          <p:spPr>
            <a:xfrm>
              <a:off x="2603500" y="2590800"/>
              <a:ext cx="4064000" cy="4105275"/>
            </a:xfrm>
            <a:prstGeom prst="rect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36" name="Shape 12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667000" y="2667000"/>
              <a:ext cx="3952875" cy="39433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37" name="Shape 1237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Aldo Rossi</a:t>
            </a:r>
          </a:p>
        </p:txBody>
      </p:sp>
      <p:sp>
        <p:nvSpPr>
          <p:cNvPr id="1238" name="Shape 1238"/>
          <p:cNvSpPr txBox="1"/>
          <p:nvPr/>
        </p:nvSpPr>
        <p:spPr>
          <a:xfrm>
            <a:off x="1676400" y="1828800"/>
            <a:ext cx="5867400" cy="1249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4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Alessi Maestro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baseline="0">
              <a:solidFill>
                <a:srgbClr val="FF6600"/>
              </a:solidFill>
              <a:latin typeface="Asul"/>
              <a:ea typeface="Asul"/>
              <a:cs typeface="Asul"/>
              <a:sym typeface="Asul"/>
            </a:endParaRPr>
          </a:p>
        </p:txBody>
      </p:sp>
      <p:sp>
        <p:nvSpPr>
          <p:cNvPr id="1239" name="Shape 1239"/>
          <p:cNvSpPr txBox="1"/>
          <p:nvPr/>
        </p:nvSpPr>
        <p:spPr>
          <a:xfrm>
            <a:off x="381000" y="3124200"/>
            <a:ext cx="2286000" cy="2530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‘La Conica’ designed by Rossi between 1980 and 1983 was his contribution to Alessi’s ‘Tea &amp; Coffee Piazza’ project</a:t>
            </a:r>
          </a:p>
        </p:txBody>
      </p:sp>
      <p:sp>
        <p:nvSpPr>
          <p:cNvPr id="1240" name="Shape 1240"/>
          <p:cNvSpPr txBox="1"/>
          <p:nvPr/>
        </p:nvSpPr>
        <p:spPr>
          <a:xfrm>
            <a:off x="6781800" y="3124200"/>
            <a:ext cx="2133599" cy="2225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In doing so he had to translate a solid silver object into a mass-produced stainless steel product</a:t>
            </a:r>
          </a:p>
        </p:txBody>
      </p:sp>
    </p:spTree>
  </p:cSld>
  <p:clrMapOvr>
    <a:masterClrMapping/>
  </p:clrMapOvr>
  <p:transition spd="slow">
    <p:cut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Shape 1245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Aldo Rossi</a:t>
            </a:r>
          </a:p>
        </p:txBody>
      </p:sp>
      <p:sp>
        <p:nvSpPr>
          <p:cNvPr id="1246" name="Shape 1246"/>
          <p:cNvSpPr txBox="1"/>
          <p:nvPr/>
        </p:nvSpPr>
        <p:spPr>
          <a:xfrm>
            <a:off x="1676400" y="1828800"/>
            <a:ext cx="5867400" cy="1249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4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Alessi Maestro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baseline="0">
              <a:solidFill>
                <a:srgbClr val="FF6600"/>
              </a:solidFill>
              <a:latin typeface="Asul"/>
              <a:ea typeface="Asul"/>
              <a:cs typeface="Asul"/>
              <a:sym typeface="Asul"/>
            </a:endParaRPr>
          </a:p>
        </p:txBody>
      </p:sp>
      <p:grpSp>
        <p:nvGrpSpPr>
          <p:cNvPr id="1247" name="Shape 1247"/>
          <p:cNvGrpSpPr/>
          <p:nvPr/>
        </p:nvGrpSpPr>
        <p:grpSpPr>
          <a:xfrm>
            <a:off x="2362200" y="2654300"/>
            <a:ext cx="4546599" cy="3978274"/>
            <a:chOff x="2362200" y="2654300"/>
            <a:chExt cx="4546599" cy="3978274"/>
          </a:xfrm>
        </p:grpSpPr>
        <p:sp>
          <p:nvSpPr>
            <p:cNvPr id="1248" name="Shape 1248"/>
            <p:cNvSpPr txBox="1"/>
            <p:nvPr/>
          </p:nvSpPr>
          <p:spPr>
            <a:xfrm>
              <a:off x="2362200" y="2654300"/>
              <a:ext cx="4546599" cy="3978274"/>
            </a:xfrm>
            <a:prstGeom prst="rect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49" name="Shape 124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38400" y="2730500"/>
              <a:ext cx="4410074" cy="38290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50" name="Shape 1250"/>
          <p:cNvSpPr txBox="1"/>
          <p:nvPr/>
        </p:nvSpPr>
        <p:spPr>
          <a:xfrm>
            <a:off x="228600" y="3352800"/>
            <a:ext cx="2743199" cy="1616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‘Il conico’ the perfectly conical kettle has become one of the world renowned Alessi kettles</a:t>
            </a:r>
          </a:p>
        </p:txBody>
      </p:sp>
      <p:sp>
        <p:nvSpPr>
          <p:cNvPr id="1251" name="Shape 1251"/>
          <p:cNvSpPr txBox="1"/>
          <p:nvPr/>
        </p:nvSpPr>
        <p:spPr>
          <a:xfrm>
            <a:off x="6477000" y="3276600"/>
            <a:ext cx="2438399" cy="1311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Rossi’s second design for Alessi Il conico was designed in 1986</a:t>
            </a:r>
          </a:p>
        </p:txBody>
      </p:sp>
    </p:spTree>
  </p:cSld>
  <p:clrMapOvr>
    <a:masterClrMapping/>
  </p:clrMapOvr>
  <p:transition spd="slow">
    <p:cut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6" name="Shape 1256"/>
          <p:cNvGrpSpPr/>
          <p:nvPr/>
        </p:nvGrpSpPr>
        <p:grpSpPr>
          <a:xfrm>
            <a:off x="723900" y="533400"/>
            <a:ext cx="381000" cy="6019800"/>
            <a:chOff x="723900" y="533400"/>
            <a:chExt cx="381000" cy="5816600"/>
          </a:xfrm>
        </p:grpSpPr>
        <p:cxnSp>
          <p:nvCxnSpPr>
            <p:cNvPr id="1257" name="Shape 1257"/>
            <p:cNvCxnSpPr/>
            <p:nvPr/>
          </p:nvCxnSpPr>
          <p:spPr>
            <a:xfrm>
              <a:off x="914400" y="533400"/>
              <a:ext cx="0" cy="5638800"/>
            </a:xfrm>
            <a:prstGeom prst="straightConnector1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258" name="Shape 1258"/>
            <p:cNvSpPr/>
            <p:nvPr/>
          </p:nvSpPr>
          <p:spPr>
            <a:xfrm>
              <a:off x="723900" y="5969000"/>
              <a:ext cx="381000" cy="381000"/>
            </a:xfrm>
            <a:prstGeom prst="ellipse">
              <a:avLst/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9" name="Shape 1259"/>
          <p:cNvGrpSpPr/>
          <p:nvPr/>
        </p:nvGrpSpPr>
        <p:grpSpPr>
          <a:xfrm>
            <a:off x="1981200" y="1485900"/>
            <a:ext cx="6438900" cy="4838700"/>
            <a:chOff x="1981200" y="1485900"/>
            <a:chExt cx="6438900" cy="4838700"/>
          </a:xfrm>
        </p:grpSpPr>
        <p:pic>
          <p:nvPicPr>
            <p:cNvPr id="1260" name="Shape 126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57400" y="1524000"/>
              <a:ext cx="6324600" cy="4743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1" name="Shape 1261"/>
            <p:cNvSpPr txBox="1"/>
            <p:nvPr/>
          </p:nvSpPr>
          <p:spPr>
            <a:xfrm>
              <a:off x="1981200" y="1485900"/>
              <a:ext cx="6438900" cy="4838700"/>
            </a:xfrm>
            <a:prstGeom prst="rect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2" name="Shape 1262"/>
          <p:cNvGrpSpPr/>
          <p:nvPr/>
        </p:nvGrpSpPr>
        <p:grpSpPr>
          <a:xfrm>
            <a:off x="533400" y="2438400"/>
            <a:ext cx="3505199" cy="381000"/>
            <a:chOff x="533400" y="2438400"/>
            <a:chExt cx="3505199" cy="381000"/>
          </a:xfrm>
        </p:grpSpPr>
        <p:sp>
          <p:nvSpPr>
            <p:cNvPr id="1263" name="Shape 1263"/>
            <p:cNvSpPr/>
            <p:nvPr/>
          </p:nvSpPr>
          <p:spPr>
            <a:xfrm>
              <a:off x="533400" y="24384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64" name="Shape 1264"/>
            <p:cNvCxnSpPr/>
            <p:nvPr/>
          </p:nvCxnSpPr>
          <p:spPr>
            <a:xfrm>
              <a:off x="2832100" y="26416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265" name="Shape 1265"/>
            <p:cNvSpPr/>
            <p:nvPr/>
          </p:nvSpPr>
          <p:spPr>
            <a:xfrm>
              <a:off x="3733800" y="25146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6" name="Shape 1266"/>
          <p:cNvGrpSpPr/>
          <p:nvPr/>
        </p:nvGrpSpPr>
        <p:grpSpPr>
          <a:xfrm>
            <a:off x="533400" y="2895600"/>
            <a:ext cx="3517899" cy="381000"/>
            <a:chOff x="533400" y="2895600"/>
            <a:chExt cx="3517899" cy="381000"/>
          </a:xfrm>
        </p:grpSpPr>
        <p:sp>
          <p:nvSpPr>
            <p:cNvPr id="1267" name="Shape 1267"/>
            <p:cNvSpPr/>
            <p:nvPr/>
          </p:nvSpPr>
          <p:spPr>
            <a:xfrm>
              <a:off x="533400" y="28956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68" name="Shape 1268"/>
            <p:cNvCxnSpPr/>
            <p:nvPr/>
          </p:nvCxnSpPr>
          <p:spPr>
            <a:xfrm>
              <a:off x="2781300" y="30988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269" name="Shape 1269"/>
            <p:cNvSpPr/>
            <p:nvPr/>
          </p:nvSpPr>
          <p:spPr>
            <a:xfrm>
              <a:off x="3746500" y="29718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0" name="Shape 1270"/>
          <p:cNvGrpSpPr/>
          <p:nvPr/>
        </p:nvGrpSpPr>
        <p:grpSpPr>
          <a:xfrm>
            <a:off x="533400" y="1447800"/>
            <a:ext cx="3524249" cy="381000"/>
            <a:chOff x="533400" y="1447800"/>
            <a:chExt cx="3524249" cy="381000"/>
          </a:xfrm>
        </p:grpSpPr>
        <p:cxnSp>
          <p:nvCxnSpPr>
            <p:cNvPr id="1271" name="Shape 1271"/>
            <p:cNvCxnSpPr/>
            <p:nvPr/>
          </p:nvCxnSpPr>
          <p:spPr>
            <a:xfrm>
              <a:off x="2206625" y="1600200"/>
              <a:ext cx="1671637" cy="0"/>
            </a:xfrm>
            <a:prstGeom prst="straightConnector1">
              <a:avLst/>
            </a:prstGeom>
            <a:noFill/>
            <a:ln w="38100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272" name="Shape 1272"/>
            <p:cNvSpPr/>
            <p:nvPr/>
          </p:nvSpPr>
          <p:spPr>
            <a:xfrm>
              <a:off x="533400" y="1447800"/>
              <a:ext cx="2438399" cy="381000"/>
            </a:xfrm>
            <a:prstGeom prst="roundRect">
              <a:avLst>
                <a:gd name="adj" fmla="val 10800"/>
              </a:avLst>
            </a:prstGeom>
            <a:solidFill>
              <a:srgbClr val="FFFF99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Shape 1273"/>
            <p:cNvSpPr/>
            <p:nvPr/>
          </p:nvSpPr>
          <p:spPr>
            <a:xfrm>
              <a:off x="3751262" y="1498600"/>
              <a:ext cx="306386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close/>
                  <a:moveTo>
                    <a:pt x="93575" y="59999"/>
                  </a:moveTo>
                  <a:lnTo>
                    <a:pt x="26424" y="14999"/>
                  </a:lnTo>
                  <a:lnTo>
                    <a:pt x="26424" y="104999"/>
                  </a:lnTo>
                  <a:close/>
                </a:path>
                <a:path w="120000" h="120000" fill="darken" extrusionOk="0">
                  <a:moveTo>
                    <a:pt x="93575" y="59999"/>
                  </a:moveTo>
                  <a:lnTo>
                    <a:pt x="26424" y="14999"/>
                  </a:lnTo>
                  <a:lnTo>
                    <a:pt x="26424" y="104999"/>
                  </a:lnTo>
                  <a:close/>
                </a:path>
                <a:path w="120000" h="120000" fill="none" extrusionOk="0">
                  <a:moveTo>
                    <a:pt x="93575" y="59999"/>
                  </a:moveTo>
                  <a:lnTo>
                    <a:pt x="26424" y="104999"/>
                  </a:lnTo>
                  <a:lnTo>
                    <a:pt x="26424" y="14999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4" name="Shape 1274"/>
          <p:cNvGrpSpPr/>
          <p:nvPr/>
        </p:nvGrpSpPr>
        <p:grpSpPr>
          <a:xfrm>
            <a:off x="533400" y="5638800"/>
            <a:ext cx="3517899" cy="381000"/>
            <a:chOff x="533400" y="5638800"/>
            <a:chExt cx="3517899" cy="381000"/>
          </a:xfrm>
        </p:grpSpPr>
        <p:sp>
          <p:nvSpPr>
            <p:cNvPr id="1275" name="Shape 1275"/>
            <p:cNvSpPr/>
            <p:nvPr/>
          </p:nvSpPr>
          <p:spPr>
            <a:xfrm>
              <a:off x="533400" y="56388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76" name="Shape 1276"/>
            <p:cNvCxnSpPr/>
            <p:nvPr/>
          </p:nvCxnSpPr>
          <p:spPr>
            <a:xfrm>
              <a:off x="2781300" y="5842000"/>
              <a:ext cx="1104899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277" name="Shape 1277"/>
            <p:cNvSpPr/>
            <p:nvPr/>
          </p:nvSpPr>
          <p:spPr>
            <a:xfrm>
              <a:off x="3746500" y="57150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8" name="Shape 1278"/>
          <p:cNvGrpSpPr/>
          <p:nvPr/>
        </p:nvGrpSpPr>
        <p:grpSpPr>
          <a:xfrm>
            <a:off x="533400" y="5181600"/>
            <a:ext cx="3517899" cy="381000"/>
            <a:chOff x="533400" y="5181600"/>
            <a:chExt cx="3517899" cy="381000"/>
          </a:xfrm>
        </p:grpSpPr>
        <p:sp>
          <p:nvSpPr>
            <p:cNvPr id="1279" name="Shape 1279"/>
            <p:cNvSpPr/>
            <p:nvPr/>
          </p:nvSpPr>
          <p:spPr>
            <a:xfrm>
              <a:off x="533400" y="51816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80" name="Shape 1280"/>
            <p:cNvCxnSpPr/>
            <p:nvPr/>
          </p:nvCxnSpPr>
          <p:spPr>
            <a:xfrm>
              <a:off x="2768600" y="54229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281" name="Shape 1281"/>
            <p:cNvSpPr/>
            <p:nvPr/>
          </p:nvSpPr>
          <p:spPr>
            <a:xfrm>
              <a:off x="3746500" y="53086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2" name="Shape 1282"/>
          <p:cNvGrpSpPr/>
          <p:nvPr/>
        </p:nvGrpSpPr>
        <p:grpSpPr>
          <a:xfrm>
            <a:off x="533400" y="1981200"/>
            <a:ext cx="3511549" cy="381000"/>
            <a:chOff x="533400" y="1981200"/>
            <a:chExt cx="3511549" cy="381000"/>
          </a:xfrm>
        </p:grpSpPr>
        <p:sp>
          <p:nvSpPr>
            <p:cNvPr id="1283" name="Shape 1283"/>
            <p:cNvSpPr/>
            <p:nvPr/>
          </p:nvSpPr>
          <p:spPr>
            <a:xfrm>
              <a:off x="533400" y="1981200"/>
              <a:ext cx="2438399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84" name="Shape 1284"/>
            <p:cNvCxnSpPr/>
            <p:nvPr/>
          </p:nvCxnSpPr>
          <p:spPr>
            <a:xfrm>
              <a:off x="2209800" y="2184400"/>
              <a:ext cx="1784349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285" name="Shape 1285"/>
            <p:cNvSpPr/>
            <p:nvPr/>
          </p:nvSpPr>
          <p:spPr>
            <a:xfrm>
              <a:off x="3740150" y="20701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6" name="Shape 1286"/>
          <p:cNvGrpSpPr/>
          <p:nvPr/>
        </p:nvGrpSpPr>
        <p:grpSpPr>
          <a:xfrm>
            <a:off x="533400" y="4267200"/>
            <a:ext cx="3517899" cy="381000"/>
            <a:chOff x="533400" y="4267200"/>
            <a:chExt cx="3517899" cy="381000"/>
          </a:xfrm>
        </p:grpSpPr>
        <p:sp>
          <p:nvSpPr>
            <p:cNvPr id="1287" name="Shape 1287"/>
            <p:cNvSpPr/>
            <p:nvPr/>
          </p:nvSpPr>
          <p:spPr>
            <a:xfrm>
              <a:off x="533400" y="42672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88" name="Shape 1288"/>
            <p:cNvCxnSpPr/>
            <p:nvPr/>
          </p:nvCxnSpPr>
          <p:spPr>
            <a:xfrm>
              <a:off x="2705100" y="44450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289" name="Shape 1289"/>
            <p:cNvSpPr/>
            <p:nvPr/>
          </p:nvSpPr>
          <p:spPr>
            <a:xfrm>
              <a:off x="3746500" y="43434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0" name="Shape 1290"/>
          <p:cNvGrpSpPr/>
          <p:nvPr/>
        </p:nvGrpSpPr>
        <p:grpSpPr>
          <a:xfrm>
            <a:off x="533400" y="3352800"/>
            <a:ext cx="3517899" cy="381000"/>
            <a:chOff x="533400" y="3352800"/>
            <a:chExt cx="3517899" cy="381000"/>
          </a:xfrm>
        </p:grpSpPr>
        <p:sp>
          <p:nvSpPr>
            <p:cNvPr id="1291" name="Shape 1291"/>
            <p:cNvSpPr/>
            <p:nvPr/>
          </p:nvSpPr>
          <p:spPr>
            <a:xfrm>
              <a:off x="533400" y="33528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92" name="Shape 1292"/>
            <p:cNvCxnSpPr/>
            <p:nvPr/>
          </p:nvCxnSpPr>
          <p:spPr>
            <a:xfrm>
              <a:off x="2806700" y="35560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293" name="Shape 1293"/>
            <p:cNvSpPr/>
            <p:nvPr/>
          </p:nvSpPr>
          <p:spPr>
            <a:xfrm>
              <a:off x="3746500" y="34417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4" name="Shape 1294"/>
          <p:cNvGrpSpPr/>
          <p:nvPr/>
        </p:nvGrpSpPr>
        <p:grpSpPr>
          <a:xfrm>
            <a:off x="533400" y="3810000"/>
            <a:ext cx="3517899" cy="381000"/>
            <a:chOff x="533400" y="3810000"/>
            <a:chExt cx="3517899" cy="381000"/>
          </a:xfrm>
        </p:grpSpPr>
        <p:sp>
          <p:nvSpPr>
            <p:cNvPr id="1295" name="Shape 1295"/>
            <p:cNvSpPr/>
            <p:nvPr/>
          </p:nvSpPr>
          <p:spPr>
            <a:xfrm>
              <a:off x="533400" y="38100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96" name="Shape 1296"/>
            <p:cNvCxnSpPr/>
            <p:nvPr/>
          </p:nvCxnSpPr>
          <p:spPr>
            <a:xfrm>
              <a:off x="2755900" y="39878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297" name="Shape 1297"/>
            <p:cNvSpPr/>
            <p:nvPr/>
          </p:nvSpPr>
          <p:spPr>
            <a:xfrm>
              <a:off x="3746500" y="38862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8" name="Shape 1298"/>
          <p:cNvSpPr txBox="1">
            <a:spLocks noGrp="1"/>
          </p:cNvSpPr>
          <p:nvPr>
            <p:ph type="title"/>
          </p:nvPr>
        </p:nvSpPr>
        <p:spPr>
          <a:xfrm>
            <a:off x="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9600" b="1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Alessi</a:t>
            </a:r>
          </a:p>
        </p:txBody>
      </p:sp>
      <p:sp>
        <p:nvSpPr>
          <p:cNvPr id="1299" name="Shape 1299"/>
          <p:cNvSpPr txBox="1"/>
          <p:nvPr/>
        </p:nvSpPr>
        <p:spPr>
          <a:xfrm>
            <a:off x="558800" y="2441575"/>
            <a:ext cx="2236787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Stefano Giovannoni</a:t>
            </a:r>
          </a:p>
        </p:txBody>
      </p:sp>
      <p:sp>
        <p:nvSpPr>
          <p:cNvPr id="1300" name="Shape 1300"/>
          <p:cNvSpPr txBox="1"/>
          <p:nvPr/>
        </p:nvSpPr>
        <p:spPr>
          <a:xfrm>
            <a:off x="381000" y="2908300"/>
            <a:ext cx="2209799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Guido Venturini</a:t>
            </a:r>
          </a:p>
        </p:txBody>
      </p:sp>
      <p:sp>
        <p:nvSpPr>
          <p:cNvPr id="1301" name="Shape 1301"/>
          <p:cNvSpPr txBox="1"/>
          <p:nvPr/>
        </p:nvSpPr>
        <p:spPr>
          <a:xfrm>
            <a:off x="685800" y="1422400"/>
            <a:ext cx="1762124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66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rgbClr val="993366"/>
                </a:solidFill>
                <a:latin typeface="Arial"/>
                <a:ea typeface="Arial"/>
                <a:cs typeface="Arial"/>
                <a:sym typeface="Arial"/>
              </a:rPr>
              <a:t>Alessi</a:t>
            </a:r>
          </a:p>
        </p:txBody>
      </p:sp>
      <p:sp>
        <p:nvSpPr>
          <p:cNvPr id="1302" name="Shape 1302"/>
          <p:cNvSpPr txBox="1"/>
          <p:nvPr/>
        </p:nvSpPr>
        <p:spPr>
          <a:xfrm>
            <a:off x="457200" y="5670550"/>
            <a:ext cx="2666999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Family Follows Fiction</a:t>
            </a:r>
          </a:p>
        </p:txBody>
      </p:sp>
      <p:sp>
        <p:nvSpPr>
          <p:cNvPr id="1303" name="Shape 1303"/>
          <p:cNvSpPr txBox="1"/>
          <p:nvPr/>
        </p:nvSpPr>
        <p:spPr>
          <a:xfrm>
            <a:off x="63500" y="5207000"/>
            <a:ext cx="22860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King Kong</a:t>
            </a:r>
          </a:p>
        </p:txBody>
      </p:sp>
      <p:sp>
        <p:nvSpPr>
          <p:cNvPr id="1304" name="Shape 1304"/>
          <p:cNvSpPr txBox="1"/>
          <p:nvPr/>
        </p:nvSpPr>
        <p:spPr>
          <a:xfrm>
            <a:off x="215900" y="1993900"/>
            <a:ext cx="23622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Ettore Sottsass</a:t>
            </a:r>
          </a:p>
        </p:txBody>
      </p:sp>
      <p:sp>
        <p:nvSpPr>
          <p:cNvPr id="1305" name="Shape 1305"/>
          <p:cNvSpPr txBox="1"/>
          <p:nvPr/>
        </p:nvSpPr>
        <p:spPr>
          <a:xfrm>
            <a:off x="-101600" y="4279900"/>
            <a:ext cx="25908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Aldo Rossi</a:t>
            </a:r>
          </a:p>
        </p:txBody>
      </p:sp>
      <p:grpSp>
        <p:nvGrpSpPr>
          <p:cNvPr id="1306" name="Shape 1306"/>
          <p:cNvGrpSpPr/>
          <p:nvPr/>
        </p:nvGrpSpPr>
        <p:grpSpPr>
          <a:xfrm>
            <a:off x="533400" y="4737100"/>
            <a:ext cx="3517899" cy="381000"/>
            <a:chOff x="533400" y="4737100"/>
            <a:chExt cx="3517899" cy="381000"/>
          </a:xfrm>
        </p:grpSpPr>
        <p:sp>
          <p:nvSpPr>
            <p:cNvPr id="1307" name="Shape 1307"/>
            <p:cNvSpPr/>
            <p:nvPr/>
          </p:nvSpPr>
          <p:spPr>
            <a:xfrm>
              <a:off x="533400" y="47371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08" name="Shape 1308"/>
            <p:cNvCxnSpPr/>
            <p:nvPr/>
          </p:nvCxnSpPr>
          <p:spPr>
            <a:xfrm>
              <a:off x="2679700" y="49022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309" name="Shape 1309"/>
            <p:cNvSpPr/>
            <p:nvPr/>
          </p:nvSpPr>
          <p:spPr>
            <a:xfrm>
              <a:off x="3746500" y="47752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0" name="Shape 1310"/>
          <p:cNvGrpSpPr/>
          <p:nvPr/>
        </p:nvGrpSpPr>
        <p:grpSpPr>
          <a:xfrm>
            <a:off x="4038600" y="1600200"/>
            <a:ext cx="4800599" cy="4233862"/>
            <a:chOff x="4038600" y="1600200"/>
            <a:chExt cx="4800599" cy="4233862"/>
          </a:xfrm>
        </p:grpSpPr>
        <p:cxnSp>
          <p:nvCxnSpPr>
            <p:cNvPr id="1311" name="Shape 1311"/>
            <p:cNvCxnSpPr/>
            <p:nvPr/>
          </p:nvCxnSpPr>
          <p:spPr>
            <a:xfrm>
              <a:off x="6858000" y="3357562"/>
              <a:ext cx="6857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312" name="Shape 1312"/>
            <p:cNvCxnSpPr/>
            <p:nvPr/>
          </p:nvCxnSpPr>
          <p:spPr>
            <a:xfrm rot="10800000">
              <a:off x="4038600" y="2633661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313" name="Shape 1313"/>
            <p:cNvCxnSpPr/>
            <p:nvPr/>
          </p:nvCxnSpPr>
          <p:spPr>
            <a:xfrm rot="10800000">
              <a:off x="4051300" y="1604962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314" name="Shape 1314"/>
            <p:cNvCxnSpPr/>
            <p:nvPr/>
          </p:nvCxnSpPr>
          <p:spPr>
            <a:xfrm rot="10800000">
              <a:off x="4038600" y="3078161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315" name="Shape 1315"/>
            <p:cNvCxnSpPr/>
            <p:nvPr/>
          </p:nvCxnSpPr>
          <p:spPr>
            <a:xfrm rot="10800000">
              <a:off x="4051300" y="4005262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316" name="Shape 1316"/>
            <p:cNvCxnSpPr/>
            <p:nvPr/>
          </p:nvCxnSpPr>
          <p:spPr>
            <a:xfrm rot="10800000">
              <a:off x="4051300" y="4449762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317" name="Shape 1317"/>
            <p:cNvCxnSpPr/>
            <p:nvPr/>
          </p:nvCxnSpPr>
          <p:spPr>
            <a:xfrm rot="10800000">
              <a:off x="4038600" y="4881562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318" name="Shape 1318"/>
            <p:cNvCxnSpPr/>
            <p:nvPr/>
          </p:nvCxnSpPr>
          <p:spPr>
            <a:xfrm>
              <a:off x="5715000" y="1600200"/>
              <a:ext cx="1143000" cy="1757362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319" name="Shape 1319"/>
            <p:cNvCxnSpPr/>
            <p:nvPr/>
          </p:nvCxnSpPr>
          <p:spPr>
            <a:xfrm>
              <a:off x="5710237" y="2160586"/>
              <a:ext cx="1147762" cy="1196975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320" name="Shape 1320"/>
            <p:cNvCxnSpPr/>
            <p:nvPr/>
          </p:nvCxnSpPr>
          <p:spPr>
            <a:xfrm>
              <a:off x="5695950" y="2627311"/>
              <a:ext cx="1162049" cy="73025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321" name="Shape 1321"/>
            <p:cNvCxnSpPr/>
            <p:nvPr/>
          </p:nvCxnSpPr>
          <p:spPr>
            <a:xfrm rot="10800000" flipH="1">
              <a:off x="5710237" y="3357561"/>
              <a:ext cx="1147762" cy="652462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322" name="Shape 1322"/>
            <p:cNvCxnSpPr/>
            <p:nvPr/>
          </p:nvCxnSpPr>
          <p:spPr>
            <a:xfrm rot="10800000" flipH="1">
              <a:off x="5730875" y="3357561"/>
              <a:ext cx="1127125" cy="1096961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323" name="Shape 1323"/>
            <p:cNvCxnSpPr/>
            <p:nvPr/>
          </p:nvCxnSpPr>
          <p:spPr>
            <a:xfrm rot="10800000" flipH="1">
              <a:off x="5703887" y="3357562"/>
              <a:ext cx="1154111" cy="153035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324" name="Shape 1324"/>
            <p:cNvCxnSpPr/>
            <p:nvPr/>
          </p:nvCxnSpPr>
          <p:spPr>
            <a:xfrm rot="10800000">
              <a:off x="4038600" y="5414962"/>
              <a:ext cx="16001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325" name="Shape 1325"/>
            <p:cNvCxnSpPr/>
            <p:nvPr/>
          </p:nvCxnSpPr>
          <p:spPr>
            <a:xfrm rot="10800000" flipH="1">
              <a:off x="5727700" y="3357561"/>
              <a:ext cx="1130299" cy="2474911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326" name="Shape 1326"/>
            <p:cNvSpPr/>
            <p:nvPr/>
          </p:nvSpPr>
          <p:spPr>
            <a:xfrm>
              <a:off x="7239000" y="2595561"/>
              <a:ext cx="1600199" cy="1524000"/>
            </a:xfrm>
            <a:prstGeom prst="ellipse">
              <a:avLst/>
            </a:prstGeom>
            <a:solidFill>
              <a:srgbClr val="FFFF99"/>
            </a:solidFill>
            <a:ln w="952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Shape 1327"/>
            <p:cNvSpPr txBox="1"/>
            <p:nvPr/>
          </p:nvSpPr>
          <p:spPr>
            <a:xfrm>
              <a:off x="7239000" y="2882900"/>
              <a:ext cx="1600199" cy="106997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6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Click Mouse button on arrow to Operate</a:t>
              </a:r>
            </a:p>
          </p:txBody>
        </p:sp>
        <p:cxnSp>
          <p:nvCxnSpPr>
            <p:cNvPr id="1328" name="Shape 1328"/>
            <p:cNvCxnSpPr/>
            <p:nvPr/>
          </p:nvCxnSpPr>
          <p:spPr>
            <a:xfrm rot="10800000">
              <a:off x="4038600" y="2176461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329" name="Shape 1329"/>
            <p:cNvCxnSpPr/>
            <p:nvPr/>
          </p:nvCxnSpPr>
          <p:spPr>
            <a:xfrm rot="10800000">
              <a:off x="4051300" y="3573462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330" name="Shape 1330"/>
            <p:cNvCxnSpPr/>
            <p:nvPr/>
          </p:nvCxnSpPr>
          <p:spPr>
            <a:xfrm rot="10800000">
              <a:off x="4051300" y="5834062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331" name="Shape 1331"/>
            <p:cNvCxnSpPr/>
            <p:nvPr/>
          </p:nvCxnSpPr>
          <p:spPr>
            <a:xfrm>
              <a:off x="5695950" y="3067050"/>
              <a:ext cx="1136649" cy="290512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332" name="Shape 1332"/>
            <p:cNvCxnSpPr/>
            <p:nvPr/>
          </p:nvCxnSpPr>
          <p:spPr>
            <a:xfrm rot="10800000" flipH="1">
              <a:off x="5715000" y="3357562"/>
              <a:ext cx="1117599" cy="215899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333" name="Shape 1333"/>
            <p:cNvCxnSpPr/>
            <p:nvPr/>
          </p:nvCxnSpPr>
          <p:spPr>
            <a:xfrm rot="10800000" flipH="1">
              <a:off x="5638800" y="3344862"/>
              <a:ext cx="1193800" cy="2070099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1334" name="Shape 1334"/>
          <p:cNvSpPr txBox="1"/>
          <p:nvPr/>
        </p:nvSpPr>
        <p:spPr>
          <a:xfrm>
            <a:off x="114300" y="3352800"/>
            <a:ext cx="25908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Michael Graves</a:t>
            </a:r>
          </a:p>
        </p:txBody>
      </p:sp>
      <p:sp>
        <p:nvSpPr>
          <p:cNvPr id="1335" name="Shape 1335"/>
          <p:cNvSpPr txBox="1"/>
          <p:nvPr/>
        </p:nvSpPr>
        <p:spPr>
          <a:xfrm>
            <a:off x="76200" y="3822700"/>
            <a:ext cx="25908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Philipe Starck</a:t>
            </a:r>
          </a:p>
        </p:txBody>
      </p:sp>
      <p:sp>
        <p:nvSpPr>
          <p:cNvPr id="1336" name="Shape 1336"/>
          <p:cNvSpPr txBox="1"/>
          <p:nvPr/>
        </p:nvSpPr>
        <p:spPr>
          <a:xfrm>
            <a:off x="330200" y="4768850"/>
            <a:ext cx="25908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Alesandro Mendini</a:t>
            </a:r>
          </a:p>
        </p:txBody>
      </p:sp>
    </p:spTree>
  </p:cSld>
  <p:clrMapOvr>
    <a:masterClrMapping/>
  </p:clrMapOvr>
  <p:transition spd="slow">
    <p:cut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Shape 1341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Alesandro Mendini</a:t>
            </a:r>
          </a:p>
        </p:txBody>
      </p:sp>
      <p:sp>
        <p:nvSpPr>
          <p:cNvPr id="1342" name="Shape 1342"/>
          <p:cNvSpPr txBox="1"/>
          <p:nvPr/>
        </p:nvSpPr>
        <p:spPr>
          <a:xfrm>
            <a:off x="1676400" y="1828800"/>
            <a:ext cx="5867400" cy="1249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4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Alessi Maestro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baseline="0">
              <a:solidFill>
                <a:srgbClr val="FF6600"/>
              </a:solidFill>
              <a:latin typeface="Asul"/>
              <a:ea typeface="Asul"/>
              <a:cs typeface="Asul"/>
              <a:sym typeface="Asul"/>
            </a:endParaRPr>
          </a:p>
        </p:txBody>
      </p:sp>
      <p:grpSp>
        <p:nvGrpSpPr>
          <p:cNvPr id="1343" name="Shape 1343"/>
          <p:cNvGrpSpPr/>
          <p:nvPr/>
        </p:nvGrpSpPr>
        <p:grpSpPr>
          <a:xfrm>
            <a:off x="787400" y="1778000"/>
            <a:ext cx="1204912" cy="1420811"/>
            <a:chOff x="787400" y="1778000"/>
            <a:chExt cx="1204912" cy="1420811"/>
          </a:xfrm>
        </p:grpSpPr>
        <p:sp>
          <p:nvSpPr>
            <p:cNvPr id="1344" name="Shape 1344"/>
            <p:cNvSpPr txBox="1"/>
            <p:nvPr/>
          </p:nvSpPr>
          <p:spPr>
            <a:xfrm>
              <a:off x="787400" y="1778000"/>
              <a:ext cx="1204912" cy="1420811"/>
            </a:xfrm>
            <a:prstGeom prst="rect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45" name="Shape 134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38200" y="1828800"/>
              <a:ext cx="1103312" cy="133826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46" name="Shape 1346"/>
          <p:cNvGrpSpPr/>
          <p:nvPr/>
        </p:nvGrpSpPr>
        <p:grpSpPr>
          <a:xfrm>
            <a:off x="2362200" y="2743200"/>
            <a:ext cx="5168900" cy="3863974"/>
            <a:chOff x="2362200" y="2743200"/>
            <a:chExt cx="5168900" cy="3863974"/>
          </a:xfrm>
        </p:grpSpPr>
        <p:pic>
          <p:nvPicPr>
            <p:cNvPr id="1347" name="Shape 134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83050" y="2819400"/>
              <a:ext cx="2187574" cy="3730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8" name="Shape 1348"/>
            <p:cNvSpPr txBox="1"/>
            <p:nvPr/>
          </p:nvSpPr>
          <p:spPr>
            <a:xfrm>
              <a:off x="2362200" y="2743200"/>
              <a:ext cx="5168900" cy="3863974"/>
            </a:xfrm>
            <a:prstGeom prst="rect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49" name="Shape 134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438400" y="2819400"/>
              <a:ext cx="1920875" cy="21050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0" name="Shape 135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021387" y="4729162"/>
              <a:ext cx="1446211" cy="18240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1" name="Shape 135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438400" y="4932362"/>
              <a:ext cx="1981199" cy="16049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2" name="Shape 135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164262" y="2819400"/>
              <a:ext cx="1289049" cy="19113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53" name="Shape 1353"/>
          <p:cNvSpPr txBox="1"/>
          <p:nvPr/>
        </p:nvSpPr>
        <p:spPr>
          <a:xfrm>
            <a:off x="1447800" y="3581400"/>
            <a:ext cx="208915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How many colours</a:t>
            </a:r>
          </a:p>
        </p:txBody>
      </p:sp>
      <p:sp>
        <p:nvSpPr>
          <p:cNvPr id="1354" name="Shape 1354"/>
          <p:cNvSpPr txBox="1"/>
          <p:nvPr/>
        </p:nvSpPr>
        <p:spPr>
          <a:xfrm>
            <a:off x="863600" y="5410200"/>
            <a:ext cx="2157411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Tea &amp; coffee Piazza</a:t>
            </a:r>
          </a:p>
        </p:txBody>
      </p:sp>
      <p:sp>
        <p:nvSpPr>
          <p:cNvPr id="1355" name="Shape 1355"/>
          <p:cNvSpPr txBox="1"/>
          <p:nvPr/>
        </p:nvSpPr>
        <p:spPr>
          <a:xfrm>
            <a:off x="7010400" y="5334000"/>
            <a:ext cx="1516061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Anna Candle</a:t>
            </a:r>
          </a:p>
        </p:txBody>
      </p:sp>
      <p:sp>
        <p:nvSpPr>
          <p:cNvPr id="1356" name="Shape 1356"/>
          <p:cNvSpPr txBox="1"/>
          <p:nvPr/>
        </p:nvSpPr>
        <p:spPr>
          <a:xfrm>
            <a:off x="6858000" y="3352800"/>
            <a:ext cx="1187449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Vaso Viso</a:t>
            </a:r>
          </a:p>
        </p:txBody>
      </p:sp>
      <p:sp>
        <p:nvSpPr>
          <p:cNvPr id="1357" name="Shape 1357"/>
          <p:cNvSpPr txBox="1"/>
          <p:nvPr/>
        </p:nvSpPr>
        <p:spPr>
          <a:xfrm>
            <a:off x="4495800" y="5791200"/>
            <a:ext cx="1152525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Anna G</a:t>
            </a:r>
          </a:p>
        </p:txBody>
      </p:sp>
    </p:spTree>
  </p:cSld>
  <p:clrMapOvr>
    <a:masterClrMapping/>
  </p:clrMapOvr>
  <p:transition spd="slow">
    <p:cut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2" name="Shape 1362"/>
          <p:cNvGrpSpPr/>
          <p:nvPr/>
        </p:nvGrpSpPr>
        <p:grpSpPr>
          <a:xfrm>
            <a:off x="3428999" y="2514600"/>
            <a:ext cx="2463799" cy="4117975"/>
            <a:chOff x="3200400" y="1689100"/>
            <a:chExt cx="2692399" cy="4943475"/>
          </a:xfrm>
        </p:grpSpPr>
        <p:sp>
          <p:nvSpPr>
            <p:cNvPr id="1363" name="Shape 1363"/>
            <p:cNvSpPr txBox="1"/>
            <p:nvPr/>
          </p:nvSpPr>
          <p:spPr>
            <a:xfrm>
              <a:off x="3200400" y="1689100"/>
              <a:ext cx="2692399" cy="4943475"/>
            </a:xfrm>
            <a:prstGeom prst="rect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64" name="Shape 136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281362" y="1752600"/>
              <a:ext cx="2552699" cy="47815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65" name="Shape 1365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Alesandro Mendini</a:t>
            </a:r>
          </a:p>
        </p:txBody>
      </p:sp>
      <p:sp>
        <p:nvSpPr>
          <p:cNvPr id="1366" name="Shape 1366"/>
          <p:cNvSpPr txBox="1"/>
          <p:nvPr/>
        </p:nvSpPr>
        <p:spPr>
          <a:xfrm>
            <a:off x="1676400" y="1828800"/>
            <a:ext cx="5867400" cy="1249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4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Alessi Maestro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baseline="0">
              <a:solidFill>
                <a:srgbClr val="FF6600"/>
              </a:solidFill>
              <a:latin typeface="Asul"/>
              <a:ea typeface="Asul"/>
              <a:cs typeface="Asul"/>
              <a:sym typeface="Asul"/>
            </a:endParaRPr>
          </a:p>
        </p:txBody>
      </p:sp>
      <p:sp>
        <p:nvSpPr>
          <p:cNvPr id="1367" name="Shape 1367"/>
          <p:cNvSpPr txBox="1"/>
          <p:nvPr/>
        </p:nvSpPr>
        <p:spPr>
          <a:xfrm>
            <a:off x="457200" y="3276600"/>
            <a:ext cx="2743199" cy="2225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Probably the most iconic symbol of  Alessi design is the corkscrew ‘Anna G’ designed in 1994 it has become one of the Alessi bestsellers</a:t>
            </a:r>
          </a:p>
        </p:txBody>
      </p:sp>
      <p:sp>
        <p:nvSpPr>
          <p:cNvPr id="1368" name="Shape 1368"/>
          <p:cNvSpPr txBox="1"/>
          <p:nvPr/>
        </p:nvSpPr>
        <p:spPr>
          <a:xfrm>
            <a:off x="6019800" y="2667000"/>
            <a:ext cx="2438399" cy="3140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Made in chrome plated zamak and polyamide Anna G became the model for a whole family of Alessi products the build quality of this product ensures that it is a pleasure to use</a:t>
            </a:r>
          </a:p>
        </p:txBody>
      </p:sp>
    </p:spTree>
  </p:cSld>
  <p:clrMapOvr>
    <a:masterClrMapping/>
  </p:clrMapOvr>
  <p:transition spd="slow">
    <p:cut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3" name="Shape 1373"/>
          <p:cNvGrpSpPr/>
          <p:nvPr/>
        </p:nvGrpSpPr>
        <p:grpSpPr>
          <a:xfrm>
            <a:off x="2286000" y="2667000"/>
            <a:ext cx="4572000" cy="3581399"/>
            <a:chOff x="2286000" y="2667000"/>
            <a:chExt cx="4572000" cy="3581399"/>
          </a:xfrm>
        </p:grpSpPr>
        <p:sp>
          <p:nvSpPr>
            <p:cNvPr id="1374" name="Shape 1374"/>
            <p:cNvSpPr txBox="1"/>
            <p:nvPr/>
          </p:nvSpPr>
          <p:spPr>
            <a:xfrm>
              <a:off x="2286000" y="2667000"/>
              <a:ext cx="4572000" cy="3581399"/>
            </a:xfrm>
            <a:prstGeom prst="rect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75" name="Shape 137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362200" y="2743200"/>
              <a:ext cx="4429124" cy="3441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76" name="Shape 1376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Alesandro Mendini</a:t>
            </a:r>
          </a:p>
        </p:txBody>
      </p:sp>
      <p:sp>
        <p:nvSpPr>
          <p:cNvPr id="1377" name="Shape 1377"/>
          <p:cNvSpPr txBox="1"/>
          <p:nvPr/>
        </p:nvSpPr>
        <p:spPr>
          <a:xfrm>
            <a:off x="1676400" y="1828800"/>
            <a:ext cx="5867400" cy="1249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4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Alessi Maestro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baseline="0">
              <a:solidFill>
                <a:srgbClr val="FF6600"/>
              </a:solidFill>
              <a:latin typeface="Asul"/>
              <a:ea typeface="Asul"/>
              <a:cs typeface="Asul"/>
              <a:sym typeface="Asul"/>
            </a:endParaRPr>
          </a:p>
        </p:txBody>
      </p:sp>
      <p:sp>
        <p:nvSpPr>
          <p:cNvPr id="1378" name="Shape 1378"/>
          <p:cNvSpPr txBox="1"/>
          <p:nvPr/>
        </p:nvSpPr>
        <p:spPr>
          <a:xfrm>
            <a:off x="228600" y="2514600"/>
            <a:ext cx="2743199" cy="2987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The porcelain dinner services designed by Mendini began production in 1996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‘How Much White’ was the first followed by ‘How Many Stars’ and the pointillist decorated ‘Proust’</a:t>
            </a:r>
          </a:p>
        </p:txBody>
      </p:sp>
      <p:grpSp>
        <p:nvGrpSpPr>
          <p:cNvPr id="1379" name="Shape 1379"/>
          <p:cNvGrpSpPr/>
          <p:nvPr/>
        </p:nvGrpSpPr>
        <p:grpSpPr>
          <a:xfrm>
            <a:off x="6172200" y="2514600"/>
            <a:ext cx="2768599" cy="2540000"/>
            <a:chOff x="6019800" y="3200400"/>
            <a:chExt cx="2768599" cy="2540000"/>
          </a:xfrm>
        </p:grpSpPr>
        <p:pic>
          <p:nvPicPr>
            <p:cNvPr id="1380" name="Shape 138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96000" y="3276600"/>
              <a:ext cx="2647950" cy="2419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81" name="Shape 1381"/>
            <p:cNvSpPr txBox="1"/>
            <p:nvPr/>
          </p:nvSpPr>
          <p:spPr>
            <a:xfrm>
              <a:off x="6019800" y="3200400"/>
              <a:ext cx="2768599" cy="2540000"/>
            </a:xfrm>
            <a:prstGeom prst="rect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82" name="Shape 1382"/>
          <p:cNvGrpSpPr/>
          <p:nvPr/>
        </p:nvGrpSpPr>
        <p:grpSpPr>
          <a:xfrm>
            <a:off x="4343400" y="4038600"/>
            <a:ext cx="2768599" cy="2717799"/>
            <a:chOff x="4343400" y="4038600"/>
            <a:chExt cx="2768599" cy="2717799"/>
          </a:xfrm>
        </p:grpSpPr>
        <p:pic>
          <p:nvPicPr>
            <p:cNvPr id="1383" name="Shape 138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419600" y="4114800"/>
              <a:ext cx="2657474" cy="26003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84" name="Shape 1384"/>
            <p:cNvSpPr txBox="1"/>
            <p:nvPr/>
          </p:nvSpPr>
          <p:spPr>
            <a:xfrm>
              <a:off x="4343400" y="4038600"/>
              <a:ext cx="2768599" cy="2717799"/>
            </a:xfrm>
            <a:prstGeom prst="rect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85" name="Shape 1385"/>
          <p:cNvSpPr txBox="1"/>
          <p:nvPr/>
        </p:nvSpPr>
        <p:spPr>
          <a:xfrm>
            <a:off x="4446587" y="6342062"/>
            <a:ext cx="1017587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Proust</a:t>
            </a:r>
          </a:p>
        </p:txBody>
      </p:sp>
      <p:sp>
        <p:nvSpPr>
          <p:cNvPr id="1386" name="Shape 1386"/>
          <p:cNvSpPr txBox="1"/>
          <p:nvPr/>
        </p:nvSpPr>
        <p:spPr>
          <a:xfrm>
            <a:off x="6629400" y="2590800"/>
            <a:ext cx="2259012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How Many Stars</a:t>
            </a:r>
          </a:p>
        </p:txBody>
      </p:sp>
    </p:spTree>
  </p:cSld>
  <p:clrMapOvr>
    <a:masterClrMapping/>
  </p:clrMapOvr>
  <p:transition spd="slow">
    <p:cut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Shape 1391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Alesandro Mendini</a:t>
            </a:r>
          </a:p>
        </p:txBody>
      </p:sp>
      <p:sp>
        <p:nvSpPr>
          <p:cNvPr id="1392" name="Shape 1392"/>
          <p:cNvSpPr txBox="1"/>
          <p:nvPr/>
        </p:nvSpPr>
        <p:spPr>
          <a:xfrm>
            <a:off x="1676400" y="1828800"/>
            <a:ext cx="5867400" cy="1249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4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Alessi Maestro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baseline="0">
              <a:solidFill>
                <a:srgbClr val="FF6600"/>
              </a:solidFill>
              <a:latin typeface="Asul"/>
              <a:ea typeface="Asul"/>
              <a:cs typeface="Asul"/>
              <a:sym typeface="Asul"/>
            </a:endParaRPr>
          </a:p>
        </p:txBody>
      </p:sp>
      <p:grpSp>
        <p:nvGrpSpPr>
          <p:cNvPr id="1393" name="Shape 1393"/>
          <p:cNvGrpSpPr/>
          <p:nvPr/>
        </p:nvGrpSpPr>
        <p:grpSpPr>
          <a:xfrm>
            <a:off x="2362200" y="2603500"/>
            <a:ext cx="3962399" cy="3771900"/>
            <a:chOff x="2362200" y="2603500"/>
            <a:chExt cx="3962399" cy="3771900"/>
          </a:xfrm>
        </p:grpSpPr>
        <p:sp>
          <p:nvSpPr>
            <p:cNvPr id="1394" name="Shape 1394"/>
            <p:cNvSpPr txBox="1"/>
            <p:nvPr/>
          </p:nvSpPr>
          <p:spPr>
            <a:xfrm>
              <a:off x="2362200" y="2603500"/>
              <a:ext cx="3962399" cy="3771900"/>
            </a:xfrm>
            <a:prstGeom prst="rect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95" name="Shape 139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38400" y="2667000"/>
              <a:ext cx="3829050" cy="36401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96" name="Shape 1396"/>
          <p:cNvGrpSpPr/>
          <p:nvPr/>
        </p:nvGrpSpPr>
        <p:grpSpPr>
          <a:xfrm>
            <a:off x="5867400" y="3429000"/>
            <a:ext cx="2768599" cy="2654299"/>
            <a:chOff x="6172200" y="2514600"/>
            <a:chExt cx="2768599" cy="2654299"/>
          </a:xfrm>
        </p:grpSpPr>
        <p:sp>
          <p:nvSpPr>
            <p:cNvPr id="1397" name="Shape 1397"/>
            <p:cNvSpPr txBox="1"/>
            <p:nvPr/>
          </p:nvSpPr>
          <p:spPr>
            <a:xfrm>
              <a:off x="6172200" y="2514600"/>
              <a:ext cx="2768599" cy="2654299"/>
            </a:xfrm>
            <a:prstGeom prst="rect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98" name="Shape 139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32525" y="2547936"/>
              <a:ext cx="2647950" cy="26003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99" name="Shape 1399"/>
          <p:cNvSpPr txBox="1"/>
          <p:nvPr/>
        </p:nvSpPr>
        <p:spPr>
          <a:xfrm>
            <a:off x="4876800" y="2819400"/>
            <a:ext cx="260349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How Many Colours</a:t>
            </a:r>
          </a:p>
        </p:txBody>
      </p:sp>
      <p:sp>
        <p:nvSpPr>
          <p:cNvPr id="1400" name="Shape 1400"/>
          <p:cNvSpPr txBox="1"/>
          <p:nvPr/>
        </p:nvSpPr>
        <p:spPr>
          <a:xfrm>
            <a:off x="228600" y="2514600"/>
            <a:ext cx="2209799" cy="3749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The porcelain dinner services designed by Mendini  was decorated by Nicola De Maria in 1996 and included polychrome triangles in the style ‘How Many Colours’</a:t>
            </a:r>
          </a:p>
        </p:txBody>
      </p:sp>
    </p:spTree>
  </p:cSld>
  <p:clrMapOvr>
    <a:masterClrMapping/>
  </p:clrMapOvr>
  <p:transition spd="slow">
    <p:cut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Shape 1405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Alesandro Mendini</a:t>
            </a:r>
          </a:p>
        </p:txBody>
      </p:sp>
      <p:sp>
        <p:nvSpPr>
          <p:cNvPr id="1406" name="Shape 1406"/>
          <p:cNvSpPr txBox="1"/>
          <p:nvPr/>
        </p:nvSpPr>
        <p:spPr>
          <a:xfrm>
            <a:off x="1676400" y="1828800"/>
            <a:ext cx="5867400" cy="1249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4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Alessi Maestro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baseline="0">
              <a:solidFill>
                <a:srgbClr val="FF6600"/>
              </a:solidFill>
              <a:latin typeface="Asul"/>
              <a:ea typeface="Asul"/>
              <a:cs typeface="Asul"/>
              <a:sym typeface="Asul"/>
            </a:endParaRPr>
          </a:p>
        </p:txBody>
      </p:sp>
      <p:sp>
        <p:nvSpPr>
          <p:cNvPr id="1407" name="Shape 1407"/>
          <p:cNvSpPr txBox="1"/>
          <p:nvPr/>
        </p:nvSpPr>
        <p:spPr>
          <a:xfrm>
            <a:off x="381000" y="2514600"/>
            <a:ext cx="2743199" cy="1920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The pepper mill ‘Anna Pepper’, also modelled from Anna G, was also made from the same materials</a:t>
            </a:r>
          </a:p>
        </p:txBody>
      </p:sp>
      <p:grpSp>
        <p:nvGrpSpPr>
          <p:cNvPr id="1408" name="Shape 1408"/>
          <p:cNvGrpSpPr/>
          <p:nvPr/>
        </p:nvGrpSpPr>
        <p:grpSpPr>
          <a:xfrm>
            <a:off x="3479800" y="2489200"/>
            <a:ext cx="2412999" cy="4219575"/>
            <a:chOff x="3479800" y="2489200"/>
            <a:chExt cx="2412999" cy="4219575"/>
          </a:xfrm>
        </p:grpSpPr>
        <p:sp>
          <p:nvSpPr>
            <p:cNvPr id="1409" name="Shape 1409"/>
            <p:cNvSpPr txBox="1"/>
            <p:nvPr/>
          </p:nvSpPr>
          <p:spPr>
            <a:xfrm>
              <a:off x="3479800" y="2489200"/>
              <a:ext cx="2412999" cy="4219575"/>
            </a:xfrm>
            <a:prstGeom prst="rect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10" name="Shape 14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543300" y="2552700"/>
              <a:ext cx="2278061" cy="409098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11" name="Shape 1411"/>
          <p:cNvSpPr txBox="1"/>
          <p:nvPr/>
        </p:nvSpPr>
        <p:spPr>
          <a:xfrm>
            <a:off x="3886200" y="5867400"/>
            <a:ext cx="2209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Anna Pepper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8001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8000" b="1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Alessi</a:t>
            </a:r>
          </a:p>
        </p:txBody>
      </p:sp>
      <p:grpSp>
        <p:nvGrpSpPr>
          <p:cNvPr id="187" name="Shape 187"/>
          <p:cNvGrpSpPr/>
          <p:nvPr/>
        </p:nvGrpSpPr>
        <p:grpSpPr>
          <a:xfrm>
            <a:off x="2286000" y="1905000"/>
            <a:ext cx="5302250" cy="4414836"/>
            <a:chOff x="1524000" y="1841500"/>
            <a:chExt cx="5911850" cy="4783136"/>
          </a:xfrm>
        </p:grpSpPr>
        <p:sp>
          <p:nvSpPr>
            <p:cNvPr id="188" name="Shape 188"/>
            <p:cNvSpPr txBox="1"/>
            <p:nvPr/>
          </p:nvSpPr>
          <p:spPr>
            <a:xfrm>
              <a:off x="1524000" y="1841500"/>
              <a:ext cx="5911850" cy="4783136"/>
            </a:xfrm>
            <a:prstGeom prst="rect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9" name="Shape 18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00200" y="1905000"/>
              <a:ext cx="5772149" cy="4651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0" name="Shape 190"/>
          <p:cNvSpPr txBox="1"/>
          <p:nvPr/>
        </p:nvSpPr>
        <p:spPr>
          <a:xfrm>
            <a:off x="228600" y="2209800"/>
            <a:ext cx="2438399" cy="3749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‘The ‘Bombe’ tea and coffee set designed by Carlo Alessi in 1945. The Bombe is emblematic of the company’s development from a craftsman base into an industrial producer. 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7010400" y="2590800"/>
            <a:ext cx="1904999" cy="3140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Originally made from chrome plated brass, the Bombe is now made in electroplated stainless steel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baseline="0">
              <a:solidFill>
                <a:srgbClr val="FFFF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6" name="Shape 1416"/>
          <p:cNvGrpSpPr/>
          <p:nvPr/>
        </p:nvGrpSpPr>
        <p:grpSpPr>
          <a:xfrm>
            <a:off x="3429000" y="2514600"/>
            <a:ext cx="2463799" cy="4168775"/>
            <a:chOff x="3429000" y="2514600"/>
            <a:chExt cx="2463799" cy="4168775"/>
          </a:xfrm>
        </p:grpSpPr>
        <p:sp>
          <p:nvSpPr>
            <p:cNvPr id="1417" name="Shape 1417"/>
            <p:cNvSpPr txBox="1"/>
            <p:nvPr/>
          </p:nvSpPr>
          <p:spPr>
            <a:xfrm>
              <a:off x="3429000" y="2514600"/>
              <a:ext cx="2463799" cy="4168775"/>
            </a:xfrm>
            <a:prstGeom prst="rect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18" name="Shape 14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79800" y="2562225"/>
              <a:ext cx="2362200" cy="20383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9" name="Shape 141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479800" y="4600575"/>
              <a:ext cx="2346324" cy="2025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20" name="Shape 1420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Alesandro Mendini</a:t>
            </a:r>
          </a:p>
        </p:txBody>
      </p:sp>
      <p:sp>
        <p:nvSpPr>
          <p:cNvPr id="1421" name="Shape 1421"/>
          <p:cNvSpPr txBox="1"/>
          <p:nvPr/>
        </p:nvSpPr>
        <p:spPr>
          <a:xfrm>
            <a:off x="1676400" y="1828800"/>
            <a:ext cx="5867400" cy="1249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4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Alessi Maestro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baseline="0">
              <a:solidFill>
                <a:srgbClr val="FF6600"/>
              </a:solidFill>
              <a:latin typeface="Asul"/>
              <a:ea typeface="Asul"/>
              <a:cs typeface="Asul"/>
              <a:sym typeface="Asul"/>
            </a:endParaRPr>
          </a:p>
        </p:txBody>
      </p:sp>
      <p:sp>
        <p:nvSpPr>
          <p:cNvPr id="1422" name="Shape 1422"/>
          <p:cNvSpPr txBox="1"/>
          <p:nvPr/>
        </p:nvSpPr>
        <p:spPr>
          <a:xfrm>
            <a:off x="381000" y="2514600"/>
            <a:ext cx="2743199" cy="1920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The bottle stopper ‘Anna Stop1’, modelled from Anna G, was made from thermoplastic resin and chrome plate</a:t>
            </a:r>
          </a:p>
        </p:txBody>
      </p:sp>
      <p:sp>
        <p:nvSpPr>
          <p:cNvPr id="1423" name="Shape 1423"/>
          <p:cNvSpPr txBox="1"/>
          <p:nvPr/>
        </p:nvSpPr>
        <p:spPr>
          <a:xfrm>
            <a:off x="6172200" y="3429000"/>
            <a:ext cx="2438399" cy="2225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‘Anna Stop 1 &amp; 2’ were designed by Mendini in 1998 and they simply add to the sense of fun when using the products</a:t>
            </a:r>
          </a:p>
        </p:txBody>
      </p:sp>
      <p:sp>
        <p:nvSpPr>
          <p:cNvPr id="1424" name="Shape 1424"/>
          <p:cNvSpPr txBox="1"/>
          <p:nvPr/>
        </p:nvSpPr>
        <p:spPr>
          <a:xfrm>
            <a:off x="3886200" y="5867400"/>
            <a:ext cx="220979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Anna Stop 2</a:t>
            </a:r>
          </a:p>
        </p:txBody>
      </p:sp>
      <p:sp>
        <p:nvSpPr>
          <p:cNvPr id="1425" name="Shape 1425"/>
          <p:cNvSpPr txBox="1"/>
          <p:nvPr/>
        </p:nvSpPr>
        <p:spPr>
          <a:xfrm>
            <a:off x="3276600" y="3962400"/>
            <a:ext cx="220979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Anna Stop 1</a:t>
            </a:r>
          </a:p>
        </p:txBody>
      </p:sp>
    </p:spTree>
  </p:cSld>
  <p:clrMapOvr>
    <a:masterClrMapping/>
  </p:clrMapOvr>
  <p:transition spd="slow">
    <p:cut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Shape 1430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Alesandro Mendini</a:t>
            </a:r>
          </a:p>
        </p:txBody>
      </p:sp>
      <p:sp>
        <p:nvSpPr>
          <p:cNvPr id="1431" name="Shape 1431"/>
          <p:cNvSpPr txBox="1"/>
          <p:nvPr/>
        </p:nvSpPr>
        <p:spPr>
          <a:xfrm>
            <a:off x="1676400" y="1828800"/>
            <a:ext cx="5867400" cy="1249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4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Alessi Maestro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baseline="0">
              <a:solidFill>
                <a:srgbClr val="FF6600"/>
              </a:solidFill>
              <a:latin typeface="Asul"/>
              <a:ea typeface="Asul"/>
              <a:cs typeface="Asul"/>
              <a:sym typeface="Asul"/>
            </a:endParaRPr>
          </a:p>
        </p:txBody>
      </p:sp>
      <p:sp>
        <p:nvSpPr>
          <p:cNvPr id="1432" name="Shape 1432"/>
          <p:cNvSpPr txBox="1"/>
          <p:nvPr/>
        </p:nvSpPr>
        <p:spPr>
          <a:xfrm>
            <a:off x="3479800" y="2489200"/>
            <a:ext cx="2412999" cy="4219575"/>
          </a:xfrm>
          <a:prstGeom prst="rect">
            <a:avLst/>
          </a:prstGeom>
          <a:noFill/>
          <a:ln w="28575" cap="flat">
            <a:solidFill>
              <a:srgbClr val="99336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baseline="0">
              <a:solidFill>
                <a:srgbClr val="FFFF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3" name="Shape 14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000" y="2667000"/>
            <a:ext cx="1904999" cy="151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4" name="Shape 14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8200" y="3124200"/>
            <a:ext cx="1895474" cy="150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5" name="Shape 14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67000" y="4648200"/>
            <a:ext cx="1874836" cy="1490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6" name="Shape 14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48200" y="5029200"/>
            <a:ext cx="1895474" cy="150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7" name="Shape 1437"/>
          <p:cNvSpPr txBox="1"/>
          <p:nvPr/>
        </p:nvSpPr>
        <p:spPr>
          <a:xfrm>
            <a:off x="304800" y="2971800"/>
            <a:ext cx="2057400" cy="2530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The timer, cheese grater, light and pendant are from the ‘Anna G’ family designed from 1998 to 2001</a:t>
            </a:r>
          </a:p>
        </p:txBody>
      </p:sp>
      <p:sp>
        <p:nvSpPr>
          <p:cNvPr id="1438" name="Shape 1438"/>
          <p:cNvSpPr txBox="1"/>
          <p:nvPr/>
        </p:nvSpPr>
        <p:spPr>
          <a:xfrm>
            <a:off x="2844800" y="4208462"/>
            <a:ext cx="1582737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Anna Time</a:t>
            </a:r>
          </a:p>
        </p:txBody>
      </p:sp>
      <p:sp>
        <p:nvSpPr>
          <p:cNvPr id="1439" name="Shape 1439"/>
          <p:cNvSpPr txBox="1"/>
          <p:nvPr/>
        </p:nvSpPr>
        <p:spPr>
          <a:xfrm>
            <a:off x="4725987" y="2671761"/>
            <a:ext cx="1630361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Anna Light</a:t>
            </a:r>
          </a:p>
        </p:txBody>
      </p:sp>
      <p:sp>
        <p:nvSpPr>
          <p:cNvPr id="1440" name="Shape 1440"/>
          <p:cNvSpPr txBox="1"/>
          <p:nvPr/>
        </p:nvSpPr>
        <p:spPr>
          <a:xfrm>
            <a:off x="2647950" y="6176962"/>
            <a:ext cx="1871662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Anna Cheese</a:t>
            </a:r>
          </a:p>
        </p:txBody>
      </p:sp>
      <p:sp>
        <p:nvSpPr>
          <p:cNvPr id="1441" name="Shape 1441"/>
          <p:cNvSpPr txBox="1"/>
          <p:nvPr/>
        </p:nvSpPr>
        <p:spPr>
          <a:xfrm>
            <a:off x="4819650" y="4627562"/>
            <a:ext cx="15430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Anna Face</a:t>
            </a:r>
          </a:p>
        </p:txBody>
      </p:sp>
    </p:spTree>
  </p:cSld>
  <p:clrMapOvr>
    <a:masterClrMapping/>
  </p:clrMapOvr>
  <p:transition spd="slow">
    <p:cut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6" name="Shape 1446"/>
          <p:cNvGrpSpPr/>
          <p:nvPr/>
        </p:nvGrpSpPr>
        <p:grpSpPr>
          <a:xfrm>
            <a:off x="723900" y="533400"/>
            <a:ext cx="381000" cy="6019800"/>
            <a:chOff x="723900" y="533400"/>
            <a:chExt cx="381000" cy="5816600"/>
          </a:xfrm>
        </p:grpSpPr>
        <p:cxnSp>
          <p:nvCxnSpPr>
            <p:cNvPr id="1447" name="Shape 1447"/>
            <p:cNvCxnSpPr/>
            <p:nvPr/>
          </p:nvCxnSpPr>
          <p:spPr>
            <a:xfrm>
              <a:off x="914400" y="533400"/>
              <a:ext cx="0" cy="5638800"/>
            </a:xfrm>
            <a:prstGeom prst="straightConnector1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448" name="Shape 1448"/>
            <p:cNvSpPr/>
            <p:nvPr/>
          </p:nvSpPr>
          <p:spPr>
            <a:xfrm>
              <a:off x="723900" y="5969000"/>
              <a:ext cx="381000" cy="381000"/>
            </a:xfrm>
            <a:prstGeom prst="ellipse">
              <a:avLst/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9" name="Shape 1449"/>
          <p:cNvGrpSpPr/>
          <p:nvPr/>
        </p:nvGrpSpPr>
        <p:grpSpPr>
          <a:xfrm>
            <a:off x="1981200" y="1485900"/>
            <a:ext cx="6438900" cy="4838700"/>
            <a:chOff x="1981200" y="1485900"/>
            <a:chExt cx="6438900" cy="4838700"/>
          </a:xfrm>
        </p:grpSpPr>
        <p:pic>
          <p:nvPicPr>
            <p:cNvPr id="1450" name="Shape 145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57400" y="1524000"/>
              <a:ext cx="6324600" cy="4743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51" name="Shape 1451"/>
            <p:cNvSpPr txBox="1"/>
            <p:nvPr/>
          </p:nvSpPr>
          <p:spPr>
            <a:xfrm>
              <a:off x="1981200" y="1485900"/>
              <a:ext cx="6438900" cy="4838700"/>
            </a:xfrm>
            <a:prstGeom prst="rect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52" name="Shape 1452"/>
          <p:cNvGrpSpPr/>
          <p:nvPr/>
        </p:nvGrpSpPr>
        <p:grpSpPr>
          <a:xfrm>
            <a:off x="533400" y="2438400"/>
            <a:ext cx="3505199" cy="381000"/>
            <a:chOff x="533400" y="2438400"/>
            <a:chExt cx="3505199" cy="381000"/>
          </a:xfrm>
        </p:grpSpPr>
        <p:sp>
          <p:nvSpPr>
            <p:cNvPr id="1453" name="Shape 1453"/>
            <p:cNvSpPr/>
            <p:nvPr/>
          </p:nvSpPr>
          <p:spPr>
            <a:xfrm>
              <a:off x="533400" y="24384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54" name="Shape 1454"/>
            <p:cNvCxnSpPr/>
            <p:nvPr/>
          </p:nvCxnSpPr>
          <p:spPr>
            <a:xfrm>
              <a:off x="2832100" y="26416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455" name="Shape 1455"/>
            <p:cNvSpPr/>
            <p:nvPr/>
          </p:nvSpPr>
          <p:spPr>
            <a:xfrm>
              <a:off x="3733800" y="25146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56" name="Shape 1456"/>
          <p:cNvGrpSpPr/>
          <p:nvPr/>
        </p:nvGrpSpPr>
        <p:grpSpPr>
          <a:xfrm>
            <a:off x="533400" y="2895600"/>
            <a:ext cx="3517899" cy="381000"/>
            <a:chOff x="533400" y="2895600"/>
            <a:chExt cx="3517899" cy="381000"/>
          </a:xfrm>
        </p:grpSpPr>
        <p:sp>
          <p:nvSpPr>
            <p:cNvPr id="1457" name="Shape 1457"/>
            <p:cNvSpPr/>
            <p:nvPr/>
          </p:nvSpPr>
          <p:spPr>
            <a:xfrm>
              <a:off x="533400" y="28956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58" name="Shape 1458"/>
            <p:cNvCxnSpPr/>
            <p:nvPr/>
          </p:nvCxnSpPr>
          <p:spPr>
            <a:xfrm>
              <a:off x="2781300" y="30988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459" name="Shape 1459"/>
            <p:cNvSpPr/>
            <p:nvPr/>
          </p:nvSpPr>
          <p:spPr>
            <a:xfrm>
              <a:off x="3746500" y="29718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0" name="Shape 1460"/>
          <p:cNvGrpSpPr/>
          <p:nvPr/>
        </p:nvGrpSpPr>
        <p:grpSpPr>
          <a:xfrm>
            <a:off x="533400" y="1447800"/>
            <a:ext cx="3524249" cy="381000"/>
            <a:chOff x="533400" y="1447800"/>
            <a:chExt cx="3524249" cy="381000"/>
          </a:xfrm>
        </p:grpSpPr>
        <p:cxnSp>
          <p:nvCxnSpPr>
            <p:cNvPr id="1461" name="Shape 1461"/>
            <p:cNvCxnSpPr/>
            <p:nvPr/>
          </p:nvCxnSpPr>
          <p:spPr>
            <a:xfrm>
              <a:off x="2206625" y="1600200"/>
              <a:ext cx="1671637" cy="0"/>
            </a:xfrm>
            <a:prstGeom prst="straightConnector1">
              <a:avLst/>
            </a:prstGeom>
            <a:noFill/>
            <a:ln w="38100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462" name="Shape 1462"/>
            <p:cNvSpPr/>
            <p:nvPr/>
          </p:nvSpPr>
          <p:spPr>
            <a:xfrm>
              <a:off x="533400" y="1447800"/>
              <a:ext cx="2438399" cy="381000"/>
            </a:xfrm>
            <a:prstGeom prst="roundRect">
              <a:avLst>
                <a:gd name="adj" fmla="val 10800"/>
              </a:avLst>
            </a:prstGeom>
            <a:solidFill>
              <a:srgbClr val="FFFF99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Shape 1463"/>
            <p:cNvSpPr/>
            <p:nvPr/>
          </p:nvSpPr>
          <p:spPr>
            <a:xfrm>
              <a:off x="3751262" y="1498600"/>
              <a:ext cx="306386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close/>
                  <a:moveTo>
                    <a:pt x="93575" y="59999"/>
                  </a:moveTo>
                  <a:lnTo>
                    <a:pt x="26424" y="14999"/>
                  </a:lnTo>
                  <a:lnTo>
                    <a:pt x="26424" y="104999"/>
                  </a:lnTo>
                  <a:close/>
                </a:path>
                <a:path w="120000" h="120000" fill="darken" extrusionOk="0">
                  <a:moveTo>
                    <a:pt x="93575" y="59999"/>
                  </a:moveTo>
                  <a:lnTo>
                    <a:pt x="26424" y="14999"/>
                  </a:lnTo>
                  <a:lnTo>
                    <a:pt x="26424" y="104999"/>
                  </a:lnTo>
                  <a:close/>
                </a:path>
                <a:path w="120000" h="120000" fill="none" extrusionOk="0">
                  <a:moveTo>
                    <a:pt x="93575" y="59999"/>
                  </a:moveTo>
                  <a:lnTo>
                    <a:pt x="26424" y="104999"/>
                  </a:lnTo>
                  <a:lnTo>
                    <a:pt x="26424" y="14999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4" name="Shape 1464"/>
          <p:cNvGrpSpPr/>
          <p:nvPr/>
        </p:nvGrpSpPr>
        <p:grpSpPr>
          <a:xfrm>
            <a:off x="533400" y="5638800"/>
            <a:ext cx="3517899" cy="381000"/>
            <a:chOff x="533400" y="5638800"/>
            <a:chExt cx="3517899" cy="381000"/>
          </a:xfrm>
        </p:grpSpPr>
        <p:sp>
          <p:nvSpPr>
            <p:cNvPr id="1465" name="Shape 1465"/>
            <p:cNvSpPr/>
            <p:nvPr/>
          </p:nvSpPr>
          <p:spPr>
            <a:xfrm>
              <a:off x="533400" y="56388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66" name="Shape 1466"/>
            <p:cNvCxnSpPr/>
            <p:nvPr/>
          </p:nvCxnSpPr>
          <p:spPr>
            <a:xfrm>
              <a:off x="2781300" y="5842000"/>
              <a:ext cx="1104899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467" name="Shape 1467"/>
            <p:cNvSpPr/>
            <p:nvPr/>
          </p:nvSpPr>
          <p:spPr>
            <a:xfrm>
              <a:off x="3746500" y="57150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8" name="Shape 1468"/>
          <p:cNvGrpSpPr/>
          <p:nvPr/>
        </p:nvGrpSpPr>
        <p:grpSpPr>
          <a:xfrm>
            <a:off x="533400" y="5181600"/>
            <a:ext cx="3517899" cy="381000"/>
            <a:chOff x="533400" y="5181600"/>
            <a:chExt cx="3517899" cy="381000"/>
          </a:xfrm>
        </p:grpSpPr>
        <p:sp>
          <p:nvSpPr>
            <p:cNvPr id="1469" name="Shape 1469"/>
            <p:cNvSpPr/>
            <p:nvPr/>
          </p:nvSpPr>
          <p:spPr>
            <a:xfrm>
              <a:off x="533400" y="51816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70" name="Shape 1470"/>
            <p:cNvCxnSpPr/>
            <p:nvPr/>
          </p:nvCxnSpPr>
          <p:spPr>
            <a:xfrm>
              <a:off x="2768600" y="54229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471" name="Shape 1471"/>
            <p:cNvSpPr/>
            <p:nvPr/>
          </p:nvSpPr>
          <p:spPr>
            <a:xfrm>
              <a:off x="3746500" y="53086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2" name="Shape 1472"/>
          <p:cNvGrpSpPr/>
          <p:nvPr/>
        </p:nvGrpSpPr>
        <p:grpSpPr>
          <a:xfrm>
            <a:off x="533400" y="1981200"/>
            <a:ext cx="3511549" cy="381000"/>
            <a:chOff x="533400" y="1981200"/>
            <a:chExt cx="3511549" cy="381000"/>
          </a:xfrm>
        </p:grpSpPr>
        <p:sp>
          <p:nvSpPr>
            <p:cNvPr id="1473" name="Shape 1473"/>
            <p:cNvSpPr/>
            <p:nvPr/>
          </p:nvSpPr>
          <p:spPr>
            <a:xfrm>
              <a:off x="533400" y="1981200"/>
              <a:ext cx="2438399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74" name="Shape 1474"/>
            <p:cNvCxnSpPr/>
            <p:nvPr/>
          </p:nvCxnSpPr>
          <p:spPr>
            <a:xfrm>
              <a:off x="2209800" y="2184400"/>
              <a:ext cx="1784349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475" name="Shape 1475"/>
            <p:cNvSpPr/>
            <p:nvPr/>
          </p:nvSpPr>
          <p:spPr>
            <a:xfrm>
              <a:off x="3740150" y="20701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6" name="Shape 1476"/>
          <p:cNvGrpSpPr/>
          <p:nvPr/>
        </p:nvGrpSpPr>
        <p:grpSpPr>
          <a:xfrm>
            <a:off x="533400" y="4267200"/>
            <a:ext cx="3517899" cy="381000"/>
            <a:chOff x="533400" y="4267200"/>
            <a:chExt cx="3517899" cy="381000"/>
          </a:xfrm>
        </p:grpSpPr>
        <p:sp>
          <p:nvSpPr>
            <p:cNvPr id="1477" name="Shape 1477"/>
            <p:cNvSpPr/>
            <p:nvPr/>
          </p:nvSpPr>
          <p:spPr>
            <a:xfrm>
              <a:off x="533400" y="42672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78" name="Shape 1478"/>
            <p:cNvCxnSpPr/>
            <p:nvPr/>
          </p:nvCxnSpPr>
          <p:spPr>
            <a:xfrm>
              <a:off x="2705100" y="44450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479" name="Shape 1479"/>
            <p:cNvSpPr/>
            <p:nvPr/>
          </p:nvSpPr>
          <p:spPr>
            <a:xfrm>
              <a:off x="3746500" y="43434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0" name="Shape 1480"/>
          <p:cNvGrpSpPr/>
          <p:nvPr/>
        </p:nvGrpSpPr>
        <p:grpSpPr>
          <a:xfrm>
            <a:off x="533400" y="3352800"/>
            <a:ext cx="3517899" cy="381000"/>
            <a:chOff x="533400" y="3352800"/>
            <a:chExt cx="3517899" cy="381000"/>
          </a:xfrm>
        </p:grpSpPr>
        <p:sp>
          <p:nvSpPr>
            <p:cNvPr id="1481" name="Shape 1481"/>
            <p:cNvSpPr/>
            <p:nvPr/>
          </p:nvSpPr>
          <p:spPr>
            <a:xfrm>
              <a:off x="533400" y="33528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82" name="Shape 1482"/>
            <p:cNvCxnSpPr/>
            <p:nvPr/>
          </p:nvCxnSpPr>
          <p:spPr>
            <a:xfrm>
              <a:off x="2806700" y="35560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483" name="Shape 1483"/>
            <p:cNvSpPr/>
            <p:nvPr/>
          </p:nvSpPr>
          <p:spPr>
            <a:xfrm>
              <a:off x="3746500" y="34417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4" name="Shape 1484"/>
          <p:cNvGrpSpPr/>
          <p:nvPr/>
        </p:nvGrpSpPr>
        <p:grpSpPr>
          <a:xfrm>
            <a:off x="533400" y="3810000"/>
            <a:ext cx="3517899" cy="381000"/>
            <a:chOff x="533400" y="3810000"/>
            <a:chExt cx="3517899" cy="381000"/>
          </a:xfrm>
        </p:grpSpPr>
        <p:sp>
          <p:nvSpPr>
            <p:cNvPr id="1485" name="Shape 1485"/>
            <p:cNvSpPr/>
            <p:nvPr/>
          </p:nvSpPr>
          <p:spPr>
            <a:xfrm>
              <a:off x="533400" y="38100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86" name="Shape 1486"/>
            <p:cNvCxnSpPr/>
            <p:nvPr/>
          </p:nvCxnSpPr>
          <p:spPr>
            <a:xfrm>
              <a:off x="2755900" y="39878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487" name="Shape 1487"/>
            <p:cNvSpPr/>
            <p:nvPr/>
          </p:nvSpPr>
          <p:spPr>
            <a:xfrm>
              <a:off x="3746500" y="38862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8" name="Shape 1488"/>
          <p:cNvSpPr txBox="1">
            <a:spLocks noGrp="1"/>
          </p:cNvSpPr>
          <p:nvPr>
            <p:ph type="title"/>
          </p:nvPr>
        </p:nvSpPr>
        <p:spPr>
          <a:xfrm>
            <a:off x="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9600" b="1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Alessi</a:t>
            </a:r>
          </a:p>
        </p:txBody>
      </p:sp>
      <p:sp>
        <p:nvSpPr>
          <p:cNvPr id="1489" name="Shape 1489"/>
          <p:cNvSpPr txBox="1"/>
          <p:nvPr/>
        </p:nvSpPr>
        <p:spPr>
          <a:xfrm>
            <a:off x="558800" y="2441575"/>
            <a:ext cx="2236787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Stefano Giovannoni</a:t>
            </a:r>
          </a:p>
        </p:txBody>
      </p:sp>
      <p:sp>
        <p:nvSpPr>
          <p:cNvPr id="1490" name="Shape 1490"/>
          <p:cNvSpPr txBox="1"/>
          <p:nvPr/>
        </p:nvSpPr>
        <p:spPr>
          <a:xfrm>
            <a:off x="381000" y="2908300"/>
            <a:ext cx="2209799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Guido Venturini</a:t>
            </a:r>
          </a:p>
        </p:txBody>
      </p:sp>
      <p:sp>
        <p:nvSpPr>
          <p:cNvPr id="1491" name="Shape 1491"/>
          <p:cNvSpPr txBox="1"/>
          <p:nvPr/>
        </p:nvSpPr>
        <p:spPr>
          <a:xfrm>
            <a:off x="685800" y="1422400"/>
            <a:ext cx="1762124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66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rgbClr val="993366"/>
                </a:solidFill>
                <a:latin typeface="Arial"/>
                <a:ea typeface="Arial"/>
                <a:cs typeface="Arial"/>
                <a:sym typeface="Arial"/>
              </a:rPr>
              <a:t>Alessi</a:t>
            </a:r>
          </a:p>
        </p:txBody>
      </p:sp>
      <p:sp>
        <p:nvSpPr>
          <p:cNvPr id="1492" name="Shape 1492"/>
          <p:cNvSpPr txBox="1"/>
          <p:nvPr/>
        </p:nvSpPr>
        <p:spPr>
          <a:xfrm>
            <a:off x="457200" y="5670550"/>
            <a:ext cx="2666999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Family Follows Fiction</a:t>
            </a:r>
          </a:p>
        </p:txBody>
      </p:sp>
      <p:sp>
        <p:nvSpPr>
          <p:cNvPr id="1493" name="Shape 1493"/>
          <p:cNvSpPr txBox="1"/>
          <p:nvPr/>
        </p:nvSpPr>
        <p:spPr>
          <a:xfrm>
            <a:off x="63500" y="5207000"/>
            <a:ext cx="22860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King Kong</a:t>
            </a:r>
          </a:p>
        </p:txBody>
      </p:sp>
      <p:sp>
        <p:nvSpPr>
          <p:cNvPr id="1494" name="Shape 1494"/>
          <p:cNvSpPr txBox="1"/>
          <p:nvPr/>
        </p:nvSpPr>
        <p:spPr>
          <a:xfrm>
            <a:off x="215900" y="1993900"/>
            <a:ext cx="23622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Ettore Sottsass</a:t>
            </a:r>
          </a:p>
        </p:txBody>
      </p:sp>
      <p:sp>
        <p:nvSpPr>
          <p:cNvPr id="1495" name="Shape 1495"/>
          <p:cNvSpPr txBox="1"/>
          <p:nvPr/>
        </p:nvSpPr>
        <p:spPr>
          <a:xfrm>
            <a:off x="-101600" y="4279900"/>
            <a:ext cx="25908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Aldo Rossi</a:t>
            </a:r>
          </a:p>
        </p:txBody>
      </p:sp>
      <p:grpSp>
        <p:nvGrpSpPr>
          <p:cNvPr id="1496" name="Shape 1496"/>
          <p:cNvGrpSpPr/>
          <p:nvPr/>
        </p:nvGrpSpPr>
        <p:grpSpPr>
          <a:xfrm>
            <a:off x="533400" y="4737100"/>
            <a:ext cx="3517899" cy="381000"/>
            <a:chOff x="533400" y="4737100"/>
            <a:chExt cx="3517899" cy="381000"/>
          </a:xfrm>
        </p:grpSpPr>
        <p:sp>
          <p:nvSpPr>
            <p:cNvPr id="1497" name="Shape 1497"/>
            <p:cNvSpPr/>
            <p:nvPr/>
          </p:nvSpPr>
          <p:spPr>
            <a:xfrm>
              <a:off x="533400" y="47371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98" name="Shape 1498"/>
            <p:cNvCxnSpPr/>
            <p:nvPr/>
          </p:nvCxnSpPr>
          <p:spPr>
            <a:xfrm>
              <a:off x="2679700" y="49022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499" name="Shape 1499"/>
            <p:cNvSpPr/>
            <p:nvPr/>
          </p:nvSpPr>
          <p:spPr>
            <a:xfrm>
              <a:off x="3746500" y="47752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0" name="Shape 1500"/>
          <p:cNvGrpSpPr/>
          <p:nvPr/>
        </p:nvGrpSpPr>
        <p:grpSpPr>
          <a:xfrm>
            <a:off x="4038600" y="1600200"/>
            <a:ext cx="4800599" cy="4233862"/>
            <a:chOff x="4038600" y="1600200"/>
            <a:chExt cx="4800599" cy="4233862"/>
          </a:xfrm>
        </p:grpSpPr>
        <p:cxnSp>
          <p:nvCxnSpPr>
            <p:cNvPr id="1501" name="Shape 1501"/>
            <p:cNvCxnSpPr/>
            <p:nvPr/>
          </p:nvCxnSpPr>
          <p:spPr>
            <a:xfrm>
              <a:off x="6858000" y="3357562"/>
              <a:ext cx="6857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502" name="Shape 1502"/>
            <p:cNvCxnSpPr/>
            <p:nvPr/>
          </p:nvCxnSpPr>
          <p:spPr>
            <a:xfrm rot="10800000">
              <a:off x="4038600" y="2633661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503" name="Shape 1503"/>
            <p:cNvCxnSpPr/>
            <p:nvPr/>
          </p:nvCxnSpPr>
          <p:spPr>
            <a:xfrm rot="10800000">
              <a:off x="4051300" y="1604962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504" name="Shape 1504"/>
            <p:cNvCxnSpPr/>
            <p:nvPr/>
          </p:nvCxnSpPr>
          <p:spPr>
            <a:xfrm rot="10800000">
              <a:off x="4038600" y="3078161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505" name="Shape 1505"/>
            <p:cNvCxnSpPr/>
            <p:nvPr/>
          </p:nvCxnSpPr>
          <p:spPr>
            <a:xfrm rot="10800000">
              <a:off x="4051300" y="4005262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506" name="Shape 1506"/>
            <p:cNvCxnSpPr/>
            <p:nvPr/>
          </p:nvCxnSpPr>
          <p:spPr>
            <a:xfrm rot="10800000">
              <a:off x="4051300" y="4449762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507" name="Shape 1507"/>
            <p:cNvCxnSpPr/>
            <p:nvPr/>
          </p:nvCxnSpPr>
          <p:spPr>
            <a:xfrm rot="10800000">
              <a:off x="4038600" y="4881562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508" name="Shape 1508"/>
            <p:cNvCxnSpPr/>
            <p:nvPr/>
          </p:nvCxnSpPr>
          <p:spPr>
            <a:xfrm>
              <a:off x="5715000" y="1600200"/>
              <a:ext cx="1143000" cy="1757362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509" name="Shape 1509"/>
            <p:cNvCxnSpPr/>
            <p:nvPr/>
          </p:nvCxnSpPr>
          <p:spPr>
            <a:xfrm>
              <a:off x="5710237" y="2160586"/>
              <a:ext cx="1147762" cy="1196975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510" name="Shape 1510"/>
            <p:cNvCxnSpPr/>
            <p:nvPr/>
          </p:nvCxnSpPr>
          <p:spPr>
            <a:xfrm>
              <a:off x="5695950" y="2627311"/>
              <a:ext cx="1162049" cy="73025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511" name="Shape 1511"/>
            <p:cNvCxnSpPr/>
            <p:nvPr/>
          </p:nvCxnSpPr>
          <p:spPr>
            <a:xfrm rot="10800000" flipH="1">
              <a:off x="5710237" y="3357561"/>
              <a:ext cx="1147762" cy="652462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512" name="Shape 1512"/>
            <p:cNvCxnSpPr/>
            <p:nvPr/>
          </p:nvCxnSpPr>
          <p:spPr>
            <a:xfrm rot="10800000" flipH="1">
              <a:off x="5730875" y="3357561"/>
              <a:ext cx="1127125" cy="1096961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513" name="Shape 1513"/>
            <p:cNvCxnSpPr/>
            <p:nvPr/>
          </p:nvCxnSpPr>
          <p:spPr>
            <a:xfrm rot="10800000" flipH="1">
              <a:off x="5703887" y="3357562"/>
              <a:ext cx="1154111" cy="153035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514" name="Shape 1514"/>
            <p:cNvCxnSpPr/>
            <p:nvPr/>
          </p:nvCxnSpPr>
          <p:spPr>
            <a:xfrm rot="10800000">
              <a:off x="4038600" y="5414962"/>
              <a:ext cx="16001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515" name="Shape 1515"/>
            <p:cNvCxnSpPr/>
            <p:nvPr/>
          </p:nvCxnSpPr>
          <p:spPr>
            <a:xfrm rot="10800000" flipH="1">
              <a:off x="5727700" y="3357561"/>
              <a:ext cx="1130299" cy="2474911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516" name="Shape 1516"/>
            <p:cNvSpPr/>
            <p:nvPr/>
          </p:nvSpPr>
          <p:spPr>
            <a:xfrm>
              <a:off x="7239000" y="2595561"/>
              <a:ext cx="1600199" cy="1524000"/>
            </a:xfrm>
            <a:prstGeom prst="ellipse">
              <a:avLst/>
            </a:prstGeom>
            <a:solidFill>
              <a:srgbClr val="FFFF99"/>
            </a:solidFill>
            <a:ln w="952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Shape 1517"/>
            <p:cNvSpPr txBox="1"/>
            <p:nvPr/>
          </p:nvSpPr>
          <p:spPr>
            <a:xfrm>
              <a:off x="7239000" y="2882900"/>
              <a:ext cx="1600199" cy="106997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6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Click Mouse button on arrow to Operate</a:t>
              </a:r>
            </a:p>
          </p:txBody>
        </p:sp>
        <p:cxnSp>
          <p:nvCxnSpPr>
            <p:cNvPr id="1518" name="Shape 1518"/>
            <p:cNvCxnSpPr/>
            <p:nvPr/>
          </p:nvCxnSpPr>
          <p:spPr>
            <a:xfrm rot="10800000">
              <a:off x="4038600" y="2176461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519" name="Shape 1519"/>
            <p:cNvCxnSpPr/>
            <p:nvPr/>
          </p:nvCxnSpPr>
          <p:spPr>
            <a:xfrm rot="10800000">
              <a:off x="4051300" y="3573462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520" name="Shape 1520"/>
            <p:cNvCxnSpPr/>
            <p:nvPr/>
          </p:nvCxnSpPr>
          <p:spPr>
            <a:xfrm rot="10800000">
              <a:off x="4051300" y="5834062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521" name="Shape 1521"/>
            <p:cNvCxnSpPr/>
            <p:nvPr/>
          </p:nvCxnSpPr>
          <p:spPr>
            <a:xfrm>
              <a:off x="5695950" y="3067050"/>
              <a:ext cx="1136649" cy="290512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522" name="Shape 1522"/>
            <p:cNvCxnSpPr/>
            <p:nvPr/>
          </p:nvCxnSpPr>
          <p:spPr>
            <a:xfrm rot="10800000" flipH="1">
              <a:off x="5715000" y="3357562"/>
              <a:ext cx="1117599" cy="215899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523" name="Shape 1523"/>
            <p:cNvCxnSpPr/>
            <p:nvPr/>
          </p:nvCxnSpPr>
          <p:spPr>
            <a:xfrm rot="10800000" flipH="1">
              <a:off x="5638800" y="3344862"/>
              <a:ext cx="1193800" cy="2070099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1524" name="Shape 1524"/>
          <p:cNvSpPr txBox="1"/>
          <p:nvPr/>
        </p:nvSpPr>
        <p:spPr>
          <a:xfrm>
            <a:off x="114300" y="3352800"/>
            <a:ext cx="25908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Michael Graves</a:t>
            </a:r>
          </a:p>
        </p:txBody>
      </p:sp>
      <p:sp>
        <p:nvSpPr>
          <p:cNvPr id="1525" name="Shape 1525"/>
          <p:cNvSpPr txBox="1"/>
          <p:nvPr/>
        </p:nvSpPr>
        <p:spPr>
          <a:xfrm>
            <a:off x="76200" y="3822700"/>
            <a:ext cx="25908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Philipe Starck</a:t>
            </a:r>
          </a:p>
        </p:txBody>
      </p:sp>
      <p:sp>
        <p:nvSpPr>
          <p:cNvPr id="1526" name="Shape 1526"/>
          <p:cNvSpPr txBox="1"/>
          <p:nvPr/>
        </p:nvSpPr>
        <p:spPr>
          <a:xfrm>
            <a:off x="330200" y="4768850"/>
            <a:ext cx="25908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Alesandro Mendini</a:t>
            </a:r>
          </a:p>
        </p:txBody>
      </p:sp>
    </p:spTree>
  </p:cSld>
  <p:clrMapOvr>
    <a:masterClrMapping/>
  </p:clrMapOvr>
  <p:transition spd="slow">
    <p:cut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Shape 1531"/>
          <p:cNvSpPr txBox="1"/>
          <p:nvPr/>
        </p:nvSpPr>
        <p:spPr>
          <a:xfrm>
            <a:off x="1676400" y="1828800"/>
            <a:ext cx="5867400" cy="2165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4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Girotondo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32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Giovannoni and Venturini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baseline="0">
              <a:solidFill>
                <a:srgbClr val="FF6600"/>
              </a:solidFill>
              <a:latin typeface="Asul"/>
              <a:ea typeface="Asul"/>
              <a:cs typeface="Asul"/>
              <a:sym typeface="Asul"/>
            </a:endParaRPr>
          </a:p>
        </p:txBody>
      </p:sp>
      <p:grpSp>
        <p:nvGrpSpPr>
          <p:cNvPr id="1532" name="Shape 1532"/>
          <p:cNvGrpSpPr/>
          <p:nvPr/>
        </p:nvGrpSpPr>
        <p:grpSpPr>
          <a:xfrm>
            <a:off x="2362200" y="3200400"/>
            <a:ext cx="4546599" cy="3432175"/>
            <a:chOff x="2362200" y="3200400"/>
            <a:chExt cx="4546599" cy="3432175"/>
          </a:xfrm>
        </p:grpSpPr>
        <p:sp>
          <p:nvSpPr>
            <p:cNvPr id="1533" name="Shape 1533"/>
            <p:cNvSpPr txBox="1"/>
            <p:nvPr/>
          </p:nvSpPr>
          <p:spPr>
            <a:xfrm>
              <a:off x="2362200" y="3200400"/>
              <a:ext cx="4546599" cy="3432175"/>
            </a:xfrm>
            <a:prstGeom prst="rect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34" name="Shape 153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724400" y="3276600"/>
              <a:ext cx="2101849" cy="228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5" name="Shape 153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438400" y="3276600"/>
              <a:ext cx="2362200" cy="15541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6" name="Shape 153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438400" y="4810125"/>
              <a:ext cx="2590800" cy="1749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7" name="Shape 153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648200" y="5124450"/>
              <a:ext cx="2171700" cy="14287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38" name="Shape 1538"/>
          <p:cNvSpPr txBox="1"/>
          <p:nvPr/>
        </p:nvSpPr>
        <p:spPr>
          <a:xfrm>
            <a:off x="304800" y="3352800"/>
            <a:ext cx="2133599" cy="2530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Giovannoni and Venturini combined their talents to produce the ‘Girotondo’ series of products</a:t>
            </a:r>
          </a:p>
        </p:txBody>
      </p:sp>
      <p:sp>
        <p:nvSpPr>
          <p:cNvPr id="1539" name="Shape 1539"/>
          <p:cNvSpPr txBox="1"/>
          <p:nvPr/>
        </p:nvSpPr>
        <p:spPr>
          <a:xfrm>
            <a:off x="7010400" y="3429000"/>
            <a:ext cx="1828800" cy="28352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Some items from the collection The simple figure cut-out is meant to appeal to the child in all of us. </a:t>
            </a:r>
          </a:p>
        </p:txBody>
      </p:sp>
      <p:sp>
        <p:nvSpPr>
          <p:cNvPr id="1540" name="Shape 1540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King Kong</a:t>
            </a:r>
          </a:p>
        </p:txBody>
      </p:sp>
      <p:grpSp>
        <p:nvGrpSpPr>
          <p:cNvPr id="1541" name="Shape 1541"/>
          <p:cNvGrpSpPr/>
          <p:nvPr/>
        </p:nvGrpSpPr>
        <p:grpSpPr>
          <a:xfrm>
            <a:off x="725487" y="1335087"/>
            <a:ext cx="1103312" cy="1509711"/>
            <a:chOff x="725487" y="1335087"/>
            <a:chExt cx="1103312" cy="1509711"/>
          </a:xfrm>
        </p:grpSpPr>
        <p:pic>
          <p:nvPicPr>
            <p:cNvPr id="1542" name="Shape 154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62000" y="1371600"/>
              <a:ext cx="1028700" cy="14287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43" name="Shape 1543"/>
            <p:cNvSpPr txBox="1"/>
            <p:nvPr/>
          </p:nvSpPr>
          <p:spPr>
            <a:xfrm>
              <a:off x="725487" y="1335087"/>
              <a:ext cx="1103312" cy="1509711"/>
            </a:xfrm>
            <a:prstGeom prst="rect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44" name="Shape 1544"/>
          <p:cNvGrpSpPr/>
          <p:nvPr/>
        </p:nvGrpSpPr>
        <p:grpSpPr>
          <a:xfrm>
            <a:off x="7162800" y="1341437"/>
            <a:ext cx="1103312" cy="1509711"/>
            <a:chOff x="7162800" y="1341437"/>
            <a:chExt cx="1103312" cy="1509711"/>
          </a:xfrm>
        </p:grpSpPr>
        <p:pic>
          <p:nvPicPr>
            <p:cNvPr id="1545" name="Shape 154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197725" y="1370012"/>
              <a:ext cx="1028700" cy="14287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46" name="Shape 1546"/>
            <p:cNvSpPr txBox="1"/>
            <p:nvPr/>
          </p:nvSpPr>
          <p:spPr>
            <a:xfrm>
              <a:off x="7162800" y="1341437"/>
              <a:ext cx="1103312" cy="1509711"/>
            </a:xfrm>
            <a:prstGeom prst="rect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cut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1" name="Shape 1551"/>
          <p:cNvGrpSpPr/>
          <p:nvPr/>
        </p:nvGrpSpPr>
        <p:grpSpPr>
          <a:xfrm>
            <a:off x="2362200" y="2882900"/>
            <a:ext cx="4495800" cy="3771900"/>
            <a:chOff x="2362200" y="2882900"/>
            <a:chExt cx="4495800" cy="3771900"/>
          </a:xfrm>
        </p:grpSpPr>
        <p:sp>
          <p:nvSpPr>
            <p:cNvPr id="1552" name="Shape 1552"/>
            <p:cNvSpPr txBox="1"/>
            <p:nvPr/>
          </p:nvSpPr>
          <p:spPr>
            <a:xfrm>
              <a:off x="2362200" y="2882900"/>
              <a:ext cx="4495800" cy="3771900"/>
            </a:xfrm>
            <a:prstGeom prst="rect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53" name="Shape 155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25700" y="2947986"/>
              <a:ext cx="4343400" cy="36433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54" name="Shape 1554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King Kong</a:t>
            </a:r>
          </a:p>
        </p:txBody>
      </p:sp>
      <p:sp>
        <p:nvSpPr>
          <p:cNvPr id="1555" name="Shape 1555"/>
          <p:cNvSpPr txBox="1"/>
          <p:nvPr/>
        </p:nvSpPr>
        <p:spPr>
          <a:xfrm>
            <a:off x="1676400" y="1828800"/>
            <a:ext cx="5867400" cy="2165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4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Girotondo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32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Giovannoni and Venturini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baseline="0">
              <a:solidFill>
                <a:srgbClr val="FF6600"/>
              </a:solidFill>
              <a:latin typeface="Asul"/>
              <a:ea typeface="Asul"/>
              <a:cs typeface="Asul"/>
              <a:sym typeface="Asul"/>
            </a:endParaRPr>
          </a:p>
        </p:txBody>
      </p:sp>
      <p:sp>
        <p:nvSpPr>
          <p:cNvPr id="1556" name="Shape 1556"/>
          <p:cNvSpPr txBox="1"/>
          <p:nvPr/>
        </p:nvSpPr>
        <p:spPr>
          <a:xfrm>
            <a:off x="304800" y="3200400"/>
            <a:ext cx="1904999" cy="28352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Among a series of drawings brought to him Alberto  Alessi noticed a plain tray with a perforated pattern</a:t>
            </a:r>
          </a:p>
        </p:txBody>
      </p:sp>
      <p:sp>
        <p:nvSpPr>
          <p:cNvPr id="1557" name="Shape 1557"/>
          <p:cNvSpPr txBox="1"/>
          <p:nvPr/>
        </p:nvSpPr>
        <p:spPr>
          <a:xfrm>
            <a:off x="7010400" y="3200400"/>
            <a:ext cx="1904999" cy="2530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This was the tray that initiated the ‘Girotondo’ series and is now Alessi’s best selling tray</a:t>
            </a:r>
          </a:p>
        </p:txBody>
      </p:sp>
    </p:spTree>
  </p:cSld>
  <p:clrMapOvr>
    <a:masterClrMapping/>
  </p:clrMapOvr>
  <p:transition spd="slow">
    <p:cut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2" name="Shape 1562"/>
          <p:cNvGrpSpPr/>
          <p:nvPr/>
        </p:nvGrpSpPr>
        <p:grpSpPr>
          <a:xfrm>
            <a:off x="2362200" y="3200400"/>
            <a:ext cx="4546599" cy="3432175"/>
            <a:chOff x="2362200" y="3200400"/>
            <a:chExt cx="4546599" cy="3432175"/>
          </a:xfrm>
        </p:grpSpPr>
        <p:sp>
          <p:nvSpPr>
            <p:cNvPr id="1563" name="Shape 1563"/>
            <p:cNvSpPr txBox="1"/>
            <p:nvPr/>
          </p:nvSpPr>
          <p:spPr>
            <a:xfrm>
              <a:off x="2362200" y="3200400"/>
              <a:ext cx="4546599" cy="3432175"/>
            </a:xfrm>
            <a:prstGeom prst="rect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64" name="Shape 156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13000" y="3236911"/>
              <a:ext cx="4448175" cy="33401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65" name="Shape 1565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King Kong</a:t>
            </a:r>
          </a:p>
        </p:txBody>
      </p:sp>
      <p:sp>
        <p:nvSpPr>
          <p:cNvPr id="1566" name="Shape 1566"/>
          <p:cNvSpPr txBox="1"/>
          <p:nvPr/>
        </p:nvSpPr>
        <p:spPr>
          <a:xfrm>
            <a:off x="1676400" y="1828800"/>
            <a:ext cx="5867400" cy="2165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4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Girotondo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32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Giovannoni and Venturini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baseline="0">
              <a:solidFill>
                <a:srgbClr val="FF6600"/>
              </a:solidFill>
              <a:latin typeface="Asul"/>
              <a:ea typeface="Asul"/>
              <a:cs typeface="Asul"/>
              <a:sym typeface="Asul"/>
            </a:endParaRPr>
          </a:p>
        </p:txBody>
      </p:sp>
      <p:sp>
        <p:nvSpPr>
          <p:cNvPr id="1567" name="Shape 1567"/>
          <p:cNvSpPr txBox="1"/>
          <p:nvPr/>
        </p:nvSpPr>
        <p:spPr>
          <a:xfrm>
            <a:off x="381000" y="3505200"/>
            <a:ext cx="1981199" cy="1920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The metal fruit bowl  is finished in stainless steel or a range of coloured paints</a:t>
            </a:r>
          </a:p>
        </p:txBody>
      </p:sp>
      <p:sp>
        <p:nvSpPr>
          <p:cNvPr id="1568" name="Shape 1568"/>
          <p:cNvSpPr txBox="1"/>
          <p:nvPr/>
        </p:nvSpPr>
        <p:spPr>
          <a:xfrm>
            <a:off x="7010400" y="3581400"/>
            <a:ext cx="1981199" cy="1920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‘Girotondo’ the name of the series being the Italian version of ‘Ring-a-Ring-a-Roses’</a:t>
            </a:r>
          </a:p>
        </p:txBody>
      </p:sp>
    </p:spTree>
  </p:cSld>
  <p:clrMapOvr>
    <a:masterClrMapping/>
  </p:clrMapOvr>
  <p:transition spd="slow">
    <p:cut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Shape 1573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King Kong</a:t>
            </a:r>
          </a:p>
        </p:txBody>
      </p:sp>
      <p:sp>
        <p:nvSpPr>
          <p:cNvPr id="1574" name="Shape 1574"/>
          <p:cNvSpPr txBox="1"/>
          <p:nvPr/>
        </p:nvSpPr>
        <p:spPr>
          <a:xfrm>
            <a:off x="1676400" y="1828800"/>
            <a:ext cx="5867400" cy="2165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4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Girotondo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32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Giovannoni and Venturini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baseline="0">
              <a:solidFill>
                <a:srgbClr val="FF6600"/>
              </a:solidFill>
              <a:latin typeface="Asul"/>
              <a:ea typeface="Asul"/>
              <a:cs typeface="Asul"/>
              <a:sym typeface="Asul"/>
            </a:endParaRPr>
          </a:p>
        </p:txBody>
      </p:sp>
      <p:sp>
        <p:nvSpPr>
          <p:cNvPr id="1575" name="Shape 1575"/>
          <p:cNvSpPr txBox="1"/>
          <p:nvPr/>
        </p:nvSpPr>
        <p:spPr>
          <a:xfrm>
            <a:off x="304800" y="3200400"/>
            <a:ext cx="1904999" cy="28352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Giovannoni and Venturini developed ‘King Kong’ at the right time for the market and for the Alessi catalogue</a:t>
            </a:r>
          </a:p>
        </p:txBody>
      </p:sp>
      <p:sp>
        <p:nvSpPr>
          <p:cNvPr id="1576" name="Shape 1576"/>
          <p:cNvSpPr txBox="1"/>
          <p:nvPr/>
        </p:nvSpPr>
        <p:spPr>
          <a:xfrm>
            <a:off x="6858000" y="3657600"/>
            <a:ext cx="1981199" cy="2225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‘Girotondo’ is being incorporated into even the most traditional of Alessi products</a:t>
            </a:r>
          </a:p>
        </p:txBody>
      </p:sp>
      <p:grpSp>
        <p:nvGrpSpPr>
          <p:cNvPr id="1577" name="Shape 1577"/>
          <p:cNvGrpSpPr/>
          <p:nvPr/>
        </p:nvGrpSpPr>
        <p:grpSpPr>
          <a:xfrm>
            <a:off x="2400300" y="3187700"/>
            <a:ext cx="4330700" cy="3467099"/>
            <a:chOff x="2400300" y="3187700"/>
            <a:chExt cx="4330700" cy="3467099"/>
          </a:xfrm>
        </p:grpSpPr>
        <p:sp>
          <p:nvSpPr>
            <p:cNvPr id="1578" name="Shape 1578"/>
            <p:cNvSpPr txBox="1"/>
            <p:nvPr/>
          </p:nvSpPr>
          <p:spPr>
            <a:xfrm>
              <a:off x="2400300" y="3187700"/>
              <a:ext cx="4330700" cy="3467099"/>
            </a:xfrm>
            <a:prstGeom prst="rect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79" name="Shape 157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63800" y="3246436"/>
              <a:ext cx="4219575" cy="335121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cut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4" name="Shape 1584"/>
          <p:cNvGrpSpPr/>
          <p:nvPr/>
        </p:nvGrpSpPr>
        <p:grpSpPr>
          <a:xfrm>
            <a:off x="2743200" y="2743200"/>
            <a:ext cx="3784600" cy="3911599"/>
            <a:chOff x="2743200" y="2743200"/>
            <a:chExt cx="3784600" cy="3911599"/>
          </a:xfrm>
        </p:grpSpPr>
        <p:sp>
          <p:nvSpPr>
            <p:cNvPr id="1585" name="Shape 1585"/>
            <p:cNvSpPr txBox="1"/>
            <p:nvPr/>
          </p:nvSpPr>
          <p:spPr>
            <a:xfrm>
              <a:off x="2743200" y="2743200"/>
              <a:ext cx="3784600" cy="3911599"/>
            </a:xfrm>
            <a:prstGeom prst="rect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86" name="Shape 158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19400" y="2819400"/>
              <a:ext cx="3644899" cy="37877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87" name="Shape 1587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King Kong</a:t>
            </a:r>
          </a:p>
        </p:txBody>
      </p:sp>
      <p:sp>
        <p:nvSpPr>
          <p:cNvPr id="1588" name="Shape 1588"/>
          <p:cNvSpPr txBox="1"/>
          <p:nvPr/>
        </p:nvSpPr>
        <p:spPr>
          <a:xfrm>
            <a:off x="1676400" y="1828800"/>
            <a:ext cx="5867400" cy="2165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4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Girotondo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32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Giovannoni and Venturini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baseline="0">
              <a:solidFill>
                <a:srgbClr val="FF6600"/>
              </a:solidFill>
              <a:latin typeface="Asul"/>
              <a:ea typeface="Asul"/>
              <a:cs typeface="Asul"/>
              <a:sym typeface="Asul"/>
            </a:endParaRPr>
          </a:p>
        </p:txBody>
      </p:sp>
      <p:sp>
        <p:nvSpPr>
          <p:cNvPr id="1589" name="Shape 1589"/>
          <p:cNvSpPr txBox="1"/>
          <p:nvPr/>
        </p:nvSpPr>
        <p:spPr>
          <a:xfrm>
            <a:off x="304800" y="3200400"/>
            <a:ext cx="1904999" cy="28352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Giovannoni and Venturini borrowed Ettore Sottsass’ classic condiment set to include in the series</a:t>
            </a:r>
          </a:p>
        </p:txBody>
      </p:sp>
      <p:sp>
        <p:nvSpPr>
          <p:cNvPr id="1590" name="Shape 1590"/>
          <p:cNvSpPr txBox="1"/>
          <p:nvPr/>
        </p:nvSpPr>
        <p:spPr>
          <a:xfrm>
            <a:off x="6934200" y="3429000"/>
            <a:ext cx="1981199" cy="2225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‘Girotondo’ cut-out man is incorporated into the base of the condiment set designed by Sottsass</a:t>
            </a:r>
          </a:p>
        </p:txBody>
      </p:sp>
    </p:spTree>
  </p:cSld>
  <p:clrMapOvr>
    <a:masterClrMapping/>
  </p:clrMapOvr>
  <p:transition spd="slow">
    <p:cut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5" name="Shape 1595"/>
          <p:cNvGrpSpPr/>
          <p:nvPr/>
        </p:nvGrpSpPr>
        <p:grpSpPr>
          <a:xfrm>
            <a:off x="1219200" y="2743200"/>
            <a:ext cx="3124199" cy="2209799"/>
            <a:chOff x="1219200" y="2743200"/>
            <a:chExt cx="3124199" cy="2209799"/>
          </a:xfrm>
        </p:grpSpPr>
        <p:sp>
          <p:nvSpPr>
            <p:cNvPr id="1596" name="Shape 1596"/>
            <p:cNvSpPr txBox="1"/>
            <p:nvPr/>
          </p:nvSpPr>
          <p:spPr>
            <a:xfrm>
              <a:off x="1219200" y="2743200"/>
              <a:ext cx="3124199" cy="2209799"/>
            </a:xfrm>
            <a:prstGeom prst="rect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97" name="Shape 159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95400" y="2819400"/>
              <a:ext cx="2971799" cy="20431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98" name="Shape 1598"/>
          <p:cNvGrpSpPr/>
          <p:nvPr/>
        </p:nvGrpSpPr>
        <p:grpSpPr>
          <a:xfrm>
            <a:off x="4876800" y="4343400"/>
            <a:ext cx="3429000" cy="2286000"/>
            <a:chOff x="4419600" y="4343400"/>
            <a:chExt cx="3429000" cy="2286000"/>
          </a:xfrm>
        </p:grpSpPr>
        <p:pic>
          <p:nvPicPr>
            <p:cNvPr id="1599" name="Shape 159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495800" y="4419600"/>
              <a:ext cx="3271836" cy="21447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00" name="Shape 1600"/>
            <p:cNvSpPr txBox="1"/>
            <p:nvPr/>
          </p:nvSpPr>
          <p:spPr>
            <a:xfrm>
              <a:off x="4419600" y="4343400"/>
              <a:ext cx="3429000" cy="2286000"/>
            </a:xfrm>
            <a:prstGeom prst="rect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01" name="Shape 1601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King Kong</a:t>
            </a:r>
          </a:p>
        </p:txBody>
      </p:sp>
      <p:sp>
        <p:nvSpPr>
          <p:cNvPr id="1602" name="Shape 1602"/>
          <p:cNvSpPr txBox="1"/>
          <p:nvPr/>
        </p:nvSpPr>
        <p:spPr>
          <a:xfrm>
            <a:off x="1676400" y="1828800"/>
            <a:ext cx="5867400" cy="2165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4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Girotondo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32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Giovannoni and Venturini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baseline="0">
              <a:solidFill>
                <a:srgbClr val="FF6600"/>
              </a:solidFill>
              <a:latin typeface="Asul"/>
              <a:ea typeface="Asul"/>
              <a:cs typeface="Asul"/>
              <a:sym typeface="Asul"/>
            </a:endParaRPr>
          </a:p>
        </p:txBody>
      </p:sp>
      <p:sp>
        <p:nvSpPr>
          <p:cNvPr id="1603" name="Shape 1603"/>
          <p:cNvSpPr txBox="1"/>
          <p:nvPr/>
        </p:nvSpPr>
        <p:spPr>
          <a:xfrm>
            <a:off x="4572000" y="3276600"/>
            <a:ext cx="3809999" cy="1006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The simple kitchen timers are functional yet a very elegant kitchen accessory  </a:t>
            </a:r>
          </a:p>
        </p:txBody>
      </p:sp>
      <p:sp>
        <p:nvSpPr>
          <p:cNvPr id="1604" name="Shape 1604"/>
          <p:cNvSpPr txBox="1"/>
          <p:nvPr/>
        </p:nvSpPr>
        <p:spPr>
          <a:xfrm>
            <a:off x="1219200" y="5029200"/>
            <a:ext cx="2895600" cy="1006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Here the cut-out man is placed around the base of egg cups  </a:t>
            </a:r>
          </a:p>
        </p:txBody>
      </p:sp>
    </p:spTree>
  </p:cSld>
  <p:clrMapOvr>
    <a:masterClrMapping/>
  </p:clrMapOvr>
  <p:transition spd="slow">
    <p:cut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Shape 1609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King Kong</a:t>
            </a:r>
          </a:p>
        </p:txBody>
      </p:sp>
      <p:sp>
        <p:nvSpPr>
          <p:cNvPr id="1610" name="Shape 1610"/>
          <p:cNvSpPr txBox="1"/>
          <p:nvPr/>
        </p:nvSpPr>
        <p:spPr>
          <a:xfrm>
            <a:off x="1676400" y="1828800"/>
            <a:ext cx="5867400" cy="2165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4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Girotondo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32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Giovannoni and Venturini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baseline="0">
              <a:solidFill>
                <a:srgbClr val="FF6600"/>
              </a:solidFill>
              <a:latin typeface="Asul"/>
              <a:ea typeface="Asul"/>
              <a:cs typeface="Asul"/>
              <a:sym typeface="Asul"/>
            </a:endParaRPr>
          </a:p>
        </p:txBody>
      </p:sp>
      <p:sp>
        <p:nvSpPr>
          <p:cNvPr id="1611" name="Shape 1611"/>
          <p:cNvSpPr txBox="1"/>
          <p:nvPr/>
        </p:nvSpPr>
        <p:spPr>
          <a:xfrm>
            <a:off x="304800" y="3200400"/>
            <a:ext cx="2133599" cy="2530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The little ‘King Kong’ men and women manifested themselves in a whole range of Alessi jewellery in 1998</a:t>
            </a:r>
          </a:p>
        </p:txBody>
      </p:sp>
      <p:sp>
        <p:nvSpPr>
          <p:cNvPr id="1612" name="Shape 1612"/>
          <p:cNvSpPr txBox="1"/>
          <p:nvPr/>
        </p:nvSpPr>
        <p:spPr>
          <a:xfrm>
            <a:off x="6858000" y="3276600"/>
            <a:ext cx="1981199" cy="2530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sul"/>
                <a:ea typeface="Asul"/>
                <a:cs typeface="Asul"/>
                <a:sym typeface="Asul"/>
              </a:rPr>
              <a:t>A selection of brooches, bracelets, earrings, chokers and pendants from the jewellery range</a:t>
            </a:r>
          </a:p>
        </p:txBody>
      </p:sp>
      <p:grpSp>
        <p:nvGrpSpPr>
          <p:cNvPr id="1613" name="Shape 1613"/>
          <p:cNvGrpSpPr/>
          <p:nvPr/>
        </p:nvGrpSpPr>
        <p:grpSpPr>
          <a:xfrm>
            <a:off x="2400300" y="3187700"/>
            <a:ext cx="4330700" cy="3467099"/>
            <a:chOff x="2400300" y="3187700"/>
            <a:chExt cx="4330700" cy="3467099"/>
          </a:xfrm>
        </p:grpSpPr>
        <p:sp>
          <p:nvSpPr>
            <p:cNvPr id="1614" name="Shape 1614"/>
            <p:cNvSpPr txBox="1"/>
            <p:nvPr/>
          </p:nvSpPr>
          <p:spPr>
            <a:xfrm>
              <a:off x="2400300" y="3187700"/>
              <a:ext cx="4330700" cy="3467099"/>
            </a:xfrm>
            <a:prstGeom prst="rect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15" name="Shape 1615"/>
            <p:cNvGrpSpPr/>
            <p:nvPr/>
          </p:nvGrpSpPr>
          <p:grpSpPr>
            <a:xfrm>
              <a:off x="2463800" y="3240086"/>
              <a:ext cx="4206875" cy="3336925"/>
              <a:chOff x="2463800" y="3240086"/>
              <a:chExt cx="4206875" cy="3336925"/>
            </a:xfrm>
          </p:grpSpPr>
          <p:pic>
            <p:nvPicPr>
              <p:cNvPr id="1616" name="Shape 1616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191000" y="3852862"/>
                <a:ext cx="890587" cy="70643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17" name="Shape 1617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183062" y="3240086"/>
                <a:ext cx="871536" cy="69373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18" name="Shape 1618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191000" y="4545012"/>
                <a:ext cx="2479675" cy="2032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19" name="Shape 1619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5019675" y="3240086"/>
                <a:ext cx="1638300" cy="13096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20" name="Shape 1620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2463800" y="3251200"/>
                <a:ext cx="1724025" cy="33242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8001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8000" b="1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Alessi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∗"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Members of the Alessi family holding one of the most famous ‘mystery objects’ , Phillipe Starck’s Juicy Salif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∗"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The company was founded in 1921 by Giovanni Alessi and the first factory opened  in Omegna, north of lake Orta</a:t>
            </a:r>
          </a:p>
        </p:txBody>
      </p:sp>
      <p:grpSp>
        <p:nvGrpSpPr>
          <p:cNvPr id="198" name="Shape 198"/>
          <p:cNvGrpSpPr/>
          <p:nvPr/>
        </p:nvGrpSpPr>
        <p:grpSpPr>
          <a:xfrm>
            <a:off x="4543425" y="1871661"/>
            <a:ext cx="4019549" cy="4325937"/>
            <a:chOff x="4543425" y="1871661"/>
            <a:chExt cx="4019549" cy="4325937"/>
          </a:xfrm>
        </p:grpSpPr>
        <p:sp>
          <p:nvSpPr>
            <p:cNvPr id="199" name="Shape 199"/>
            <p:cNvSpPr txBox="1"/>
            <p:nvPr/>
          </p:nvSpPr>
          <p:spPr>
            <a:xfrm>
              <a:off x="4543425" y="1871661"/>
              <a:ext cx="4019549" cy="4325937"/>
            </a:xfrm>
            <a:prstGeom prst="rect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0" name="Shape 20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48200" y="1981200"/>
              <a:ext cx="3809999" cy="4114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1" name="Shape 201"/>
          <p:cNvSpPr txBox="1"/>
          <p:nvPr/>
        </p:nvSpPr>
        <p:spPr>
          <a:xfrm>
            <a:off x="5867400" y="3200400"/>
            <a:ext cx="1676399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Carlo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4495800" y="2514600"/>
            <a:ext cx="1904999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Ettore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5486400" y="2209800"/>
            <a:ext cx="18288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Michele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6781800" y="2514600"/>
            <a:ext cx="23622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Stefano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4648200" y="3733800"/>
            <a:ext cx="20574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Alessio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6553200" y="3962400"/>
            <a:ext cx="2133599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Alberto</a:t>
            </a:r>
          </a:p>
        </p:txBody>
      </p:sp>
    </p:spTree>
  </p:cSld>
  <p:clrMapOvr>
    <a:masterClrMapping/>
  </p:clrMapOvr>
  <p:transition spd="slow">
    <p:cut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5" name="Shape 1625"/>
          <p:cNvGrpSpPr/>
          <p:nvPr/>
        </p:nvGrpSpPr>
        <p:grpSpPr>
          <a:xfrm>
            <a:off x="2362200" y="2362200"/>
            <a:ext cx="4495800" cy="4292600"/>
            <a:chOff x="2362200" y="2362200"/>
            <a:chExt cx="4495800" cy="4292600"/>
          </a:xfrm>
        </p:grpSpPr>
        <p:sp>
          <p:nvSpPr>
            <p:cNvPr id="1626" name="Shape 1626"/>
            <p:cNvSpPr txBox="1"/>
            <p:nvPr/>
          </p:nvSpPr>
          <p:spPr>
            <a:xfrm>
              <a:off x="2362200" y="2362200"/>
              <a:ext cx="4495800" cy="4292600"/>
            </a:xfrm>
            <a:prstGeom prst="rect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27" name="Shape 162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38400" y="2438400"/>
              <a:ext cx="4324349" cy="41576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28" name="Shape 1628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King Kong</a:t>
            </a:r>
          </a:p>
        </p:txBody>
      </p:sp>
      <p:sp>
        <p:nvSpPr>
          <p:cNvPr id="1629" name="Shape 1629"/>
          <p:cNvSpPr txBox="1"/>
          <p:nvPr/>
        </p:nvSpPr>
        <p:spPr>
          <a:xfrm>
            <a:off x="1676400" y="1828800"/>
            <a:ext cx="5867400" cy="2165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4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Girotondo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32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Giovannoni and Venturini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baseline="0">
              <a:solidFill>
                <a:srgbClr val="FF6600"/>
              </a:solidFill>
              <a:latin typeface="Asul"/>
              <a:ea typeface="Asul"/>
              <a:cs typeface="Asul"/>
              <a:sym typeface="Asul"/>
            </a:endParaRPr>
          </a:p>
        </p:txBody>
      </p:sp>
      <p:sp>
        <p:nvSpPr>
          <p:cNvPr id="1630" name="Shape 1630"/>
          <p:cNvSpPr txBox="1"/>
          <p:nvPr/>
        </p:nvSpPr>
        <p:spPr>
          <a:xfrm>
            <a:off x="6934200" y="3505200"/>
            <a:ext cx="1904999" cy="1920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sul"/>
              <a:buNone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sul"/>
                <a:ea typeface="Asul"/>
                <a:cs typeface="Asul"/>
                <a:sym typeface="Asul"/>
              </a:rPr>
              <a:t>The Wastepaper basket was designed for the Girotondo series in 1998</a:t>
            </a:r>
          </a:p>
        </p:txBody>
      </p:sp>
    </p:spTree>
  </p:cSld>
  <p:clrMapOvr>
    <a:masterClrMapping/>
  </p:clrMapOvr>
  <p:transition spd="slow">
    <p:cut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5" name="Shape 1635"/>
          <p:cNvGrpSpPr/>
          <p:nvPr/>
        </p:nvGrpSpPr>
        <p:grpSpPr>
          <a:xfrm>
            <a:off x="723900" y="533400"/>
            <a:ext cx="381000" cy="6019800"/>
            <a:chOff x="723900" y="533400"/>
            <a:chExt cx="381000" cy="5816600"/>
          </a:xfrm>
        </p:grpSpPr>
        <p:cxnSp>
          <p:nvCxnSpPr>
            <p:cNvPr id="1636" name="Shape 1636"/>
            <p:cNvCxnSpPr/>
            <p:nvPr/>
          </p:nvCxnSpPr>
          <p:spPr>
            <a:xfrm>
              <a:off x="914400" y="533400"/>
              <a:ext cx="0" cy="5638800"/>
            </a:xfrm>
            <a:prstGeom prst="straightConnector1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637" name="Shape 1637"/>
            <p:cNvSpPr/>
            <p:nvPr/>
          </p:nvSpPr>
          <p:spPr>
            <a:xfrm>
              <a:off x="723900" y="5969000"/>
              <a:ext cx="381000" cy="381000"/>
            </a:xfrm>
            <a:prstGeom prst="ellipse">
              <a:avLst/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8" name="Shape 1638"/>
          <p:cNvGrpSpPr/>
          <p:nvPr/>
        </p:nvGrpSpPr>
        <p:grpSpPr>
          <a:xfrm>
            <a:off x="1981200" y="1485900"/>
            <a:ext cx="6438900" cy="4838700"/>
            <a:chOff x="1981200" y="1485900"/>
            <a:chExt cx="6438900" cy="4838700"/>
          </a:xfrm>
        </p:grpSpPr>
        <p:pic>
          <p:nvPicPr>
            <p:cNvPr id="1639" name="Shape 163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57400" y="1524000"/>
              <a:ext cx="6324600" cy="4743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40" name="Shape 1640"/>
            <p:cNvSpPr txBox="1"/>
            <p:nvPr/>
          </p:nvSpPr>
          <p:spPr>
            <a:xfrm>
              <a:off x="1981200" y="1485900"/>
              <a:ext cx="6438900" cy="4838700"/>
            </a:xfrm>
            <a:prstGeom prst="rect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1" name="Shape 1641"/>
          <p:cNvGrpSpPr/>
          <p:nvPr/>
        </p:nvGrpSpPr>
        <p:grpSpPr>
          <a:xfrm>
            <a:off x="533400" y="2438400"/>
            <a:ext cx="3505199" cy="381000"/>
            <a:chOff x="533400" y="2438400"/>
            <a:chExt cx="3505199" cy="381000"/>
          </a:xfrm>
        </p:grpSpPr>
        <p:sp>
          <p:nvSpPr>
            <p:cNvPr id="1642" name="Shape 1642"/>
            <p:cNvSpPr/>
            <p:nvPr/>
          </p:nvSpPr>
          <p:spPr>
            <a:xfrm>
              <a:off x="533400" y="24384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643" name="Shape 1643"/>
            <p:cNvCxnSpPr/>
            <p:nvPr/>
          </p:nvCxnSpPr>
          <p:spPr>
            <a:xfrm>
              <a:off x="2832100" y="26416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644" name="Shape 1644"/>
            <p:cNvSpPr/>
            <p:nvPr/>
          </p:nvSpPr>
          <p:spPr>
            <a:xfrm>
              <a:off x="3733800" y="25146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5" name="Shape 1645"/>
          <p:cNvGrpSpPr/>
          <p:nvPr/>
        </p:nvGrpSpPr>
        <p:grpSpPr>
          <a:xfrm>
            <a:off x="533400" y="2895600"/>
            <a:ext cx="3517899" cy="381000"/>
            <a:chOff x="533400" y="2895600"/>
            <a:chExt cx="3517899" cy="381000"/>
          </a:xfrm>
        </p:grpSpPr>
        <p:sp>
          <p:nvSpPr>
            <p:cNvPr id="1646" name="Shape 1646"/>
            <p:cNvSpPr/>
            <p:nvPr/>
          </p:nvSpPr>
          <p:spPr>
            <a:xfrm>
              <a:off x="533400" y="28956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647" name="Shape 1647"/>
            <p:cNvCxnSpPr/>
            <p:nvPr/>
          </p:nvCxnSpPr>
          <p:spPr>
            <a:xfrm>
              <a:off x="2781300" y="30988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648" name="Shape 1648"/>
            <p:cNvSpPr/>
            <p:nvPr/>
          </p:nvSpPr>
          <p:spPr>
            <a:xfrm>
              <a:off x="3746500" y="29718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9" name="Shape 1649"/>
          <p:cNvGrpSpPr/>
          <p:nvPr/>
        </p:nvGrpSpPr>
        <p:grpSpPr>
          <a:xfrm>
            <a:off x="533400" y="1447800"/>
            <a:ext cx="3524249" cy="381000"/>
            <a:chOff x="533400" y="1447800"/>
            <a:chExt cx="3524249" cy="381000"/>
          </a:xfrm>
        </p:grpSpPr>
        <p:cxnSp>
          <p:nvCxnSpPr>
            <p:cNvPr id="1650" name="Shape 1650"/>
            <p:cNvCxnSpPr/>
            <p:nvPr/>
          </p:nvCxnSpPr>
          <p:spPr>
            <a:xfrm>
              <a:off x="2206625" y="1600200"/>
              <a:ext cx="1671637" cy="0"/>
            </a:xfrm>
            <a:prstGeom prst="straightConnector1">
              <a:avLst/>
            </a:prstGeom>
            <a:noFill/>
            <a:ln w="38100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651" name="Shape 1651"/>
            <p:cNvSpPr/>
            <p:nvPr/>
          </p:nvSpPr>
          <p:spPr>
            <a:xfrm>
              <a:off x="533400" y="1447800"/>
              <a:ext cx="2438399" cy="381000"/>
            </a:xfrm>
            <a:prstGeom prst="roundRect">
              <a:avLst>
                <a:gd name="adj" fmla="val 10800"/>
              </a:avLst>
            </a:prstGeom>
            <a:solidFill>
              <a:srgbClr val="FFFF99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Shape 1652"/>
            <p:cNvSpPr/>
            <p:nvPr/>
          </p:nvSpPr>
          <p:spPr>
            <a:xfrm>
              <a:off x="3751262" y="1498600"/>
              <a:ext cx="306386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close/>
                  <a:moveTo>
                    <a:pt x="93575" y="59999"/>
                  </a:moveTo>
                  <a:lnTo>
                    <a:pt x="26424" y="14999"/>
                  </a:lnTo>
                  <a:lnTo>
                    <a:pt x="26424" y="104999"/>
                  </a:lnTo>
                  <a:close/>
                </a:path>
                <a:path w="120000" h="120000" fill="darken" extrusionOk="0">
                  <a:moveTo>
                    <a:pt x="93575" y="59999"/>
                  </a:moveTo>
                  <a:lnTo>
                    <a:pt x="26424" y="14999"/>
                  </a:lnTo>
                  <a:lnTo>
                    <a:pt x="26424" y="104999"/>
                  </a:lnTo>
                  <a:close/>
                </a:path>
                <a:path w="120000" h="120000" fill="none" extrusionOk="0">
                  <a:moveTo>
                    <a:pt x="93575" y="59999"/>
                  </a:moveTo>
                  <a:lnTo>
                    <a:pt x="26424" y="104999"/>
                  </a:lnTo>
                  <a:lnTo>
                    <a:pt x="26424" y="14999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3" name="Shape 1653"/>
          <p:cNvGrpSpPr/>
          <p:nvPr/>
        </p:nvGrpSpPr>
        <p:grpSpPr>
          <a:xfrm>
            <a:off x="533400" y="5638800"/>
            <a:ext cx="3517899" cy="381000"/>
            <a:chOff x="533400" y="5638800"/>
            <a:chExt cx="3517899" cy="381000"/>
          </a:xfrm>
        </p:grpSpPr>
        <p:sp>
          <p:nvSpPr>
            <p:cNvPr id="1654" name="Shape 1654"/>
            <p:cNvSpPr/>
            <p:nvPr/>
          </p:nvSpPr>
          <p:spPr>
            <a:xfrm>
              <a:off x="533400" y="56388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655" name="Shape 1655"/>
            <p:cNvCxnSpPr/>
            <p:nvPr/>
          </p:nvCxnSpPr>
          <p:spPr>
            <a:xfrm>
              <a:off x="2781300" y="5842000"/>
              <a:ext cx="1104899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656" name="Shape 1656"/>
            <p:cNvSpPr/>
            <p:nvPr/>
          </p:nvSpPr>
          <p:spPr>
            <a:xfrm>
              <a:off x="3746500" y="57150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7" name="Shape 1657"/>
          <p:cNvGrpSpPr/>
          <p:nvPr/>
        </p:nvGrpSpPr>
        <p:grpSpPr>
          <a:xfrm>
            <a:off x="533400" y="5181600"/>
            <a:ext cx="3517899" cy="381000"/>
            <a:chOff x="533400" y="5181600"/>
            <a:chExt cx="3517899" cy="381000"/>
          </a:xfrm>
        </p:grpSpPr>
        <p:sp>
          <p:nvSpPr>
            <p:cNvPr id="1658" name="Shape 1658"/>
            <p:cNvSpPr/>
            <p:nvPr/>
          </p:nvSpPr>
          <p:spPr>
            <a:xfrm>
              <a:off x="533400" y="51816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659" name="Shape 1659"/>
            <p:cNvCxnSpPr/>
            <p:nvPr/>
          </p:nvCxnSpPr>
          <p:spPr>
            <a:xfrm>
              <a:off x="2768600" y="54229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660" name="Shape 1660"/>
            <p:cNvSpPr/>
            <p:nvPr/>
          </p:nvSpPr>
          <p:spPr>
            <a:xfrm>
              <a:off x="3746500" y="53086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1" name="Shape 1661"/>
          <p:cNvGrpSpPr/>
          <p:nvPr/>
        </p:nvGrpSpPr>
        <p:grpSpPr>
          <a:xfrm>
            <a:off x="533400" y="1981200"/>
            <a:ext cx="3511549" cy="381000"/>
            <a:chOff x="533400" y="1981200"/>
            <a:chExt cx="3511549" cy="381000"/>
          </a:xfrm>
        </p:grpSpPr>
        <p:sp>
          <p:nvSpPr>
            <p:cNvPr id="1662" name="Shape 1662"/>
            <p:cNvSpPr/>
            <p:nvPr/>
          </p:nvSpPr>
          <p:spPr>
            <a:xfrm>
              <a:off x="533400" y="1981200"/>
              <a:ext cx="2438399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663" name="Shape 1663"/>
            <p:cNvCxnSpPr/>
            <p:nvPr/>
          </p:nvCxnSpPr>
          <p:spPr>
            <a:xfrm>
              <a:off x="2209800" y="2184400"/>
              <a:ext cx="1784349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664" name="Shape 1664"/>
            <p:cNvSpPr/>
            <p:nvPr/>
          </p:nvSpPr>
          <p:spPr>
            <a:xfrm>
              <a:off x="3740150" y="20701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5" name="Shape 1665"/>
          <p:cNvGrpSpPr/>
          <p:nvPr/>
        </p:nvGrpSpPr>
        <p:grpSpPr>
          <a:xfrm>
            <a:off x="533400" y="4267200"/>
            <a:ext cx="3517899" cy="381000"/>
            <a:chOff x="533400" y="4267200"/>
            <a:chExt cx="3517899" cy="381000"/>
          </a:xfrm>
        </p:grpSpPr>
        <p:sp>
          <p:nvSpPr>
            <p:cNvPr id="1666" name="Shape 1666"/>
            <p:cNvSpPr/>
            <p:nvPr/>
          </p:nvSpPr>
          <p:spPr>
            <a:xfrm>
              <a:off x="533400" y="42672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667" name="Shape 1667"/>
            <p:cNvCxnSpPr/>
            <p:nvPr/>
          </p:nvCxnSpPr>
          <p:spPr>
            <a:xfrm>
              <a:off x="2705100" y="44450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668" name="Shape 1668"/>
            <p:cNvSpPr/>
            <p:nvPr/>
          </p:nvSpPr>
          <p:spPr>
            <a:xfrm>
              <a:off x="3746500" y="43434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9" name="Shape 1669"/>
          <p:cNvGrpSpPr/>
          <p:nvPr/>
        </p:nvGrpSpPr>
        <p:grpSpPr>
          <a:xfrm>
            <a:off x="533400" y="3352800"/>
            <a:ext cx="3517899" cy="381000"/>
            <a:chOff x="533400" y="3352800"/>
            <a:chExt cx="3517899" cy="381000"/>
          </a:xfrm>
        </p:grpSpPr>
        <p:sp>
          <p:nvSpPr>
            <p:cNvPr id="1670" name="Shape 1670"/>
            <p:cNvSpPr/>
            <p:nvPr/>
          </p:nvSpPr>
          <p:spPr>
            <a:xfrm>
              <a:off x="533400" y="33528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671" name="Shape 1671"/>
            <p:cNvCxnSpPr/>
            <p:nvPr/>
          </p:nvCxnSpPr>
          <p:spPr>
            <a:xfrm>
              <a:off x="2806700" y="35560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672" name="Shape 1672"/>
            <p:cNvSpPr/>
            <p:nvPr/>
          </p:nvSpPr>
          <p:spPr>
            <a:xfrm>
              <a:off x="3746500" y="34417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3" name="Shape 1673"/>
          <p:cNvGrpSpPr/>
          <p:nvPr/>
        </p:nvGrpSpPr>
        <p:grpSpPr>
          <a:xfrm>
            <a:off x="533400" y="3810000"/>
            <a:ext cx="3517899" cy="381000"/>
            <a:chOff x="533400" y="3810000"/>
            <a:chExt cx="3517899" cy="381000"/>
          </a:xfrm>
        </p:grpSpPr>
        <p:sp>
          <p:nvSpPr>
            <p:cNvPr id="1674" name="Shape 1674"/>
            <p:cNvSpPr/>
            <p:nvPr/>
          </p:nvSpPr>
          <p:spPr>
            <a:xfrm>
              <a:off x="533400" y="38100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675" name="Shape 1675"/>
            <p:cNvCxnSpPr/>
            <p:nvPr/>
          </p:nvCxnSpPr>
          <p:spPr>
            <a:xfrm>
              <a:off x="2755900" y="39878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676" name="Shape 1676"/>
            <p:cNvSpPr/>
            <p:nvPr/>
          </p:nvSpPr>
          <p:spPr>
            <a:xfrm>
              <a:off x="3746500" y="38862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7" name="Shape 1677"/>
          <p:cNvSpPr txBox="1">
            <a:spLocks noGrp="1"/>
          </p:cNvSpPr>
          <p:nvPr>
            <p:ph type="title"/>
          </p:nvPr>
        </p:nvSpPr>
        <p:spPr>
          <a:xfrm>
            <a:off x="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9600" b="1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Alessi</a:t>
            </a:r>
          </a:p>
        </p:txBody>
      </p:sp>
      <p:sp>
        <p:nvSpPr>
          <p:cNvPr id="1678" name="Shape 1678"/>
          <p:cNvSpPr txBox="1"/>
          <p:nvPr/>
        </p:nvSpPr>
        <p:spPr>
          <a:xfrm>
            <a:off x="558800" y="2441575"/>
            <a:ext cx="2236787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Stefano Giovannoni</a:t>
            </a:r>
          </a:p>
        </p:txBody>
      </p:sp>
      <p:sp>
        <p:nvSpPr>
          <p:cNvPr id="1679" name="Shape 1679"/>
          <p:cNvSpPr txBox="1"/>
          <p:nvPr/>
        </p:nvSpPr>
        <p:spPr>
          <a:xfrm>
            <a:off x="381000" y="2908300"/>
            <a:ext cx="2209799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Guido Venturini</a:t>
            </a:r>
          </a:p>
        </p:txBody>
      </p:sp>
      <p:sp>
        <p:nvSpPr>
          <p:cNvPr id="1680" name="Shape 1680"/>
          <p:cNvSpPr txBox="1"/>
          <p:nvPr/>
        </p:nvSpPr>
        <p:spPr>
          <a:xfrm>
            <a:off x="685800" y="1422400"/>
            <a:ext cx="1762124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66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rgbClr val="993366"/>
                </a:solidFill>
                <a:latin typeface="Arial"/>
                <a:ea typeface="Arial"/>
                <a:cs typeface="Arial"/>
                <a:sym typeface="Arial"/>
              </a:rPr>
              <a:t>Alessi</a:t>
            </a:r>
          </a:p>
        </p:txBody>
      </p:sp>
      <p:sp>
        <p:nvSpPr>
          <p:cNvPr id="1681" name="Shape 1681"/>
          <p:cNvSpPr txBox="1"/>
          <p:nvPr/>
        </p:nvSpPr>
        <p:spPr>
          <a:xfrm>
            <a:off x="457200" y="5670550"/>
            <a:ext cx="2666999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Family Follows Fiction</a:t>
            </a:r>
          </a:p>
        </p:txBody>
      </p:sp>
      <p:sp>
        <p:nvSpPr>
          <p:cNvPr id="1682" name="Shape 1682"/>
          <p:cNvSpPr txBox="1"/>
          <p:nvPr/>
        </p:nvSpPr>
        <p:spPr>
          <a:xfrm>
            <a:off x="63500" y="5207000"/>
            <a:ext cx="22860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King Kong</a:t>
            </a:r>
          </a:p>
        </p:txBody>
      </p:sp>
      <p:sp>
        <p:nvSpPr>
          <p:cNvPr id="1683" name="Shape 1683"/>
          <p:cNvSpPr txBox="1"/>
          <p:nvPr/>
        </p:nvSpPr>
        <p:spPr>
          <a:xfrm>
            <a:off x="215900" y="1993900"/>
            <a:ext cx="23622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Ettore Sottsass</a:t>
            </a:r>
          </a:p>
        </p:txBody>
      </p:sp>
      <p:sp>
        <p:nvSpPr>
          <p:cNvPr id="1684" name="Shape 1684"/>
          <p:cNvSpPr txBox="1"/>
          <p:nvPr/>
        </p:nvSpPr>
        <p:spPr>
          <a:xfrm>
            <a:off x="-101600" y="4279900"/>
            <a:ext cx="25908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Aldo Rossi</a:t>
            </a:r>
          </a:p>
        </p:txBody>
      </p:sp>
      <p:grpSp>
        <p:nvGrpSpPr>
          <p:cNvPr id="1685" name="Shape 1685"/>
          <p:cNvGrpSpPr/>
          <p:nvPr/>
        </p:nvGrpSpPr>
        <p:grpSpPr>
          <a:xfrm>
            <a:off x="533400" y="4737100"/>
            <a:ext cx="3517899" cy="381000"/>
            <a:chOff x="533400" y="4737100"/>
            <a:chExt cx="3517899" cy="381000"/>
          </a:xfrm>
        </p:grpSpPr>
        <p:sp>
          <p:nvSpPr>
            <p:cNvPr id="1686" name="Shape 1686"/>
            <p:cNvSpPr/>
            <p:nvPr/>
          </p:nvSpPr>
          <p:spPr>
            <a:xfrm>
              <a:off x="533400" y="47371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687" name="Shape 1687"/>
            <p:cNvCxnSpPr/>
            <p:nvPr/>
          </p:nvCxnSpPr>
          <p:spPr>
            <a:xfrm>
              <a:off x="2679700" y="49022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688" name="Shape 1688"/>
            <p:cNvSpPr/>
            <p:nvPr/>
          </p:nvSpPr>
          <p:spPr>
            <a:xfrm>
              <a:off x="3746500" y="47752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9" name="Shape 1689"/>
          <p:cNvGrpSpPr/>
          <p:nvPr/>
        </p:nvGrpSpPr>
        <p:grpSpPr>
          <a:xfrm>
            <a:off x="4038600" y="1600200"/>
            <a:ext cx="4800599" cy="4233862"/>
            <a:chOff x="4038600" y="1600200"/>
            <a:chExt cx="4800599" cy="4233862"/>
          </a:xfrm>
        </p:grpSpPr>
        <p:cxnSp>
          <p:nvCxnSpPr>
            <p:cNvPr id="1690" name="Shape 1690"/>
            <p:cNvCxnSpPr/>
            <p:nvPr/>
          </p:nvCxnSpPr>
          <p:spPr>
            <a:xfrm>
              <a:off x="6858000" y="3357562"/>
              <a:ext cx="6857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691" name="Shape 1691"/>
            <p:cNvCxnSpPr/>
            <p:nvPr/>
          </p:nvCxnSpPr>
          <p:spPr>
            <a:xfrm rot="10800000">
              <a:off x="4038600" y="2633661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692" name="Shape 1692"/>
            <p:cNvCxnSpPr/>
            <p:nvPr/>
          </p:nvCxnSpPr>
          <p:spPr>
            <a:xfrm rot="10800000">
              <a:off x="4051300" y="1604962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693" name="Shape 1693"/>
            <p:cNvCxnSpPr/>
            <p:nvPr/>
          </p:nvCxnSpPr>
          <p:spPr>
            <a:xfrm rot="10800000">
              <a:off x="4038600" y="3078161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694" name="Shape 1694"/>
            <p:cNvCxnSpPr/>
            <p:nvPr/>
          </p:nvCxnSpPr>
          <p:spPr>
            <a:xfrm rot="10800000">
              <a:off x="4051300" y="4005262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695" name="Shape 1695"/>
            <p:cNvCxnSpPr/>
            <p:nvPr/>
          </p:nvCxnSpPr>
          <p:spPr>
            <a:xfrm rot="10800000">
              <a:off x="4051300" y="4449762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696" name="Shape 1696"/>
            <p:cNvCxnSpPr/>
            <p:nvPr/>
          </p:nvCxnSpPr>
          <p:spPr>
            <a:xfrm rot="10800000">
              <a:off x="4038600" y="4881562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697" name="Shape 1697"/>
            <p:cNvCxnSpPr/>
            <p:nvPr/>
          </p:nvCxnSpPr>
          <p:spPr>
            <a:xfrm>
              <a:off x="5715000" y="1600200"/>
              <a:ext cx="1143000" cy="1757362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698" name="Shape 1698"/>
            <p:cNvCxnSpPr/>
            <p:nvPr/>
          </p:nvCxnSpPr>
          <p:spPr>
            <a:xfrm>
              <a:off x="5710237" y="2160586"/>
              <a:ext cx="1147762" cy="1196975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699" name="Shape 1699"/>
            <p:cNvCxnSpPr/>
            <p:nvPr/>
          </p:nvCxnSpPr>
          <p:spPr>
            <a:xfrm>
              <a:off x="5695950" y="2627311"/>
              <a:ext cx="1162049" cy="73025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700" name="Shape 1700"/>
            <p:cNvCxnSpPr/>
            <p:nvPr/>
          </p:nvCxnSpPr>
          <p:spPr>
            <a:xfrm rot="10800000" flipH="1">
              <a:off x="5710237" y="3357561"/>
              <a:ext cx="1147762" cy="652462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701" name="Shape 1701"/>
            <p:cNvCxnSpPr/>
            <p:nvPr/>
          </p:nvCxnSpPr>
          <p:spPr>
            <a:xfrm rot="10800000" flipH="1">
              <a:off x="5730875" y="3357561"/>
              <a:ext cx="1127125" cy="1096961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702" name="Shape 1702"/>
            <p:cNvCxnSpPr/>
            <p:nvPr/>
          </p:nvCxnSpPr>
          <p:spPr>
            <a:xfrm rot="10800000" flipH="1">
              <a:off x="5703887" y="3357562"/>
              <a:ext cx="1154111" cy="153035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703" name="Shape 1703"/>
            <p:cNvCxnSpPr/>
            <p:nvPr/>
          </p:nvCxnSpPr>
          <p:spPr>
            <a:xfrm rot="10800000">
              <a:off x="4038600" y="5414962"/>
              <a:ext cx="16001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704" name="Shape 1704"/>
            <p:cNvCxnSpPr/>
            <p:nvPr/>
          </p:nvCxnSpPr>
          <p:spPr>
            <a:xfrm rot="10800000" flipH="1">
              <a:off x="5727700" y="3357561"/>
              <a:ext cx="1130299" cy="2474911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705" name="Shape 1705"/>
            <p:cNvSpPr/>
            <p:nvPr/>
          </p:nvSpPr>
          <p:spPr>
            <a:xfrm>
              <a:off x="7239000" y="2595561"/>
              <a:ext cx="1600199" cy="1524000"/>
            </a:xfrm>
            <a:prstGeom prst="ellipse">
              <a:avLst/>
            </a:prstGeom>
            <a:solidFill>
              <a:srgbClr val="FFFF99"/>
            </a:solidFill>
            <a:ln w="952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Shape 1706"/>
            <p:cNvSpPr txBox="1"/>
            <p:nvPr/>
          </p:nvSpPr>
          <p:spPr>
            <a:xfrm>
              <a:off x="7239000" y="2882900"/>
              <a:ext cx="1600199" cy="106997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6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Click Mouse button on arrow to Operate</a:t>
              </a:r>
            </a:p>
          </p:txBody>
        </p:sp>
        <p:cxnSp>
          <p:nvCxnSpPr>
            <p:cNvPr id="1707" name="Shape 1707"/>
            <p:cNvCxnSpPr/>
            <p:nvPr/>
          </p:nvCxnSpPr>
          <p:spPr>
            <a:xfrm rot="10800000">
              <a:off x="4038600" y="2176461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708" name="Shape 1708"/>
            <p:cNvCxnSpPr/>
            <p:nvPr/>
          </p:nvCxnSpPr>
          <p:spPr>
            <a:xfrm rot="10800000">
              <a:off x="4051300" y="3573462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709" name="Shape 1709"/>
            <p:cNvCxnSpPr/>
            <p:nvPr/>
          </p:nvCxnSpPr>
          <p:spPr>
            <a:xfrm rot="10800000">
              <a:off x="4051300" y="5834062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710" name="Shape 1710"/>
            <p:cNvCxnSpPr/>
            <p:nvPr/>
          </p:nvCxnSpPr>
          <p:spPr>
            <a:xfrm>
              <a:off x="5695950" y="3067050"/>
              <a:ext cx="1136649" cy="290512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711" name="Shape 1711"/>
            <p:cNvCxnSpPr/>
            <p:nvPr/>
          </p:nvCxnSpPr>
          <p:spPr>
            <a:xfrm rot="10800000" flipH="1">
              <a:off x="5715000" y="3357562"/>
              <a:ext cx="1117599" cy="215899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712" name="Shape 1712"/>
            <p:cNvCxnSpPr/>
            <p:nvPr/>
          </p:nvCxnSpPr>
          <p:spPr>
            <a:xfrm rot="10800000" flipH="1">
              <a:off x="5638800" y="3344862"/>
              <a:ext cx="1193800" cy="2070099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1713" name="Shape 1713"/>
          <p:cNvSpPr txBox="1"/>
          <p:nvPr/>
        </p:nvSpPr>
        <p:spPr>
          <a:xfrm>
            <a:off x="114300" y="3352800"/>
            <a:ext cx="25908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Michael Graves</a:t>
            </a:r>
          </a:p>
        </p:txBody>
      </p:sp>
      <p:sp>
        <p:nvSpPr>
          <p:cNvPr id="1714" name="Shape 1714"/>
          <p:cNvSpPr txBox="1"/>
          <p:nvPr/>
        </p:nvSpPr>
        <p:spPr>
          <a:xfrm>
            <a:off x="76200" y="3822700"/>
            <a:ext cx="25908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Philipe Starck</a:t>
            </a:r>
          </a:p>
        </p:txBody>
      </p:sp>
      <p:sp>
        <p:nvSpPr>
          <p:cNvPr id="1715" name="Shape 1715"/>
          <p:cNvSpPr txBox="1"/>
          <p:nvPr/>
        </p:nvSpPr>
        <p:spPr>
          <a:xfrm>
            <a:off x="330200" y="4768850"/>
            <a:ext cx="25908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Alesandro Mendini</a:t>
            </a:r>
          </a:p>
        </p:txBody>
      </p:sp>
    </p:spTree>
  </p:cSld>
  <p:clrMapOvr>
    <a:masterClrMapping/>
  </p:clrMapOvr>
  <p:transition spd="slow">
    <p:cut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" name="Shape 17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2667000"/>
            <a:ext cx="7239000" cy="401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1" name="Shape 1721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Family Follows Fiction</a:t>
            </a:r>
          </a:p>
        </p:txBody>
      </p:sp>
      <p:sp>
        <p:nvSpPr>
          <p:cNvPr id="1722" name="Shape 1722"/>
          <p:cNvSpPr txBox="1"/>
          <p:nvPr/>
        </p:nvSpPr>
        <p:spPr>
          <a:xfrm>
            <a:off x="1600200" y="4267200"/>
            <a:ext cx="1266825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Diabolix</a:t>
            </a:r>
          </a:p>
        </p:txBody>
      </p:sp>
      <p:sp>
        <p:nvSpPr>
          <p:cNvPr id="1723" name="Shape 1723"/>
          <p:cNvSpPr txBox="1"/>
          <p:nvPr/>
        </p:nvSpPr>
        <p:spPr>
          <a:xfrm>
            <a:off x="1143000" y="5029200"/>
            <a:ext cx="2327274" cy="1006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Carlo,a little ghost on the top of a bottle</a:t>
            </a:r>
          </a:p>
        </p:txBody>
      </p:sp>
      <p:sp>
        <p:nvSpPr>
          <p:cNvPr id="1724" name="Shape 1724"/>
          <p:cNvSpPr txBox="1"/>
          <p:nvPr/>
        </p:nvSpPr>
        <p:spPr>
          <a:xfrm>
            <a:off x="3733800" y="3276600"/>
            <a:ext cx="2209799" cy="1006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Gianni, a little man holding on tight</a:t>
            </a:r>
          </a:p>
        </p:txBody>
      </p:sp>
      <p:sp>
        <p:nvSpPr>
          <p:cNvPr id="1725" name="Shape 1725"/>
          <p:cNvSpPr txBox="1"/>
          <p:nvPr/>
        </p:nvSpPr>
        <p:spPr>
          <a:xfrm>
            <a:off x="3581400" y="6019800"/>
            <a:ext cx="2362200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Folpo</a:t>
            </a:r>
          </a:p>
        </p:txBody>
      </p:sp>
      <p:sp>
        <p:nvSpPr>
          <p:cNvPr id="1726" name="Shape 1726"/>
          <p:cNvSpPr txBox="1"/>
          <p:nvPr/>
        </p:nvSpPr>
        <p:spPr>
          <a:xfrm>
            <a:off x="7489825" y="3533775"/>
            <a:ext cx="725486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Te o</a:t>
            </a:r>
          </a:p>
        </p:txBody>
      </p:sp>
      <p:sp>
        <p:nvSpPr>
          <p:cNvPr id="1727" name="Shape 1727"/>
          <p:cNvSpPr txBox="1"/>
          <p:nvPr/>
        </p:nvSpPr>
        <p:spPr>
          <a:xfrm>
            <a:off x="6096000" y="4038600"/>
            <a:ext cx="2209799" cy="1006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Egidio, the little man has lost something</a:t>
            </a:r>
          </a:p>
        </p:txBody>
      </p:sp>
      <p:sp>
        <p:nvSpPr>
          <p:cNvPr id="1728" name="Shape 1728"/>
          <p:cNvSpPr txBox="1"/>
          <p:nvPr/>
        </p:nvSpPr>
        <p:spPr>
          <a:xfrm>
            <a:off x="6096000" y="5410200"/>
            <a:ext cx="2209799" cy="1006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Luca, a little monster eating a napkin</a:t>
            </a:r>
          </a:p>
        </p:txBody>
      </p:sp>
      <p:sp>
        <p:nvSpPr>
          <p:cNvPr id="1729" name="Shape 1729"/>
          <p:cNvSpPr txBox="1"/>
          <p:nvPr/>
        </p:nvSpPr>
        <p:spPr>
          <a:xfrm>
            <a:off x="1066800" y="1676400"/>
            <a:ext cx="7162799" cy="822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Just some of the hilariously funny and fantasy inspired family</a:t>
            </a:r>
          </a:p>
        </p:txBody>
      </p:sp>
    </p:spTree>
  </p:cSld>
  <p:clrMapOvr>
    <a:masterClrMapping/>
  </p:clrMapOvr>
  <p:transition spd="slow">
    <p:cut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Shape 1734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Family Follows Fiction</a:t>
            </a:r>
          </a:p>
        </p:txBody>
      </p:sp>
      <p:grpSp>
        <p:nvGrpSpPr>
          <p:cNvPr id="1735" name="Shape 1735"/>
          <p:cNvGrpSpPr/>
          <p:nvPr/>
        </p:nvGrpSpPr>
        <p:grpSpPr>
          <a:xfrm>
            <a:off x="2374900" y="2211386"/>
            <a:ext cx="4572000" cy="3556000"/>
            <a:chOff x="2374900" y="2211386"/>
            <a:chExt cx="4572000" cy="3556000"/>
          </a:xfrm>
        </p:grpSpPr>
        <p:sp>
          <p:nvSpPr>
            <p:cNvPr id="1736" name="Shape 1736"/>
            <p:cNvSpPr txBox="1"/>
            <p:nvPr/>
          </p:nvSpPr>
          <p:spPr>
            <a:xfrm>
              <a:off x="2374900" y="2211386"/>
              <a:ext cx="4572000" cy="3556000"/>
            </a:xfrm>
            <a:prstGeom prst="rect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37" name="Shape 173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25700" y="2243136"/>
              <a:ext cx="4495800" cy="34655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38" name="Shape 1738"/>
          <p:cNvSpPr txBox="1"/>
          <p:nvPr/>
        </p:nvSpPr>
        <p:spPr>
          <a:xfrm>
            <a:off x="304800" y="2590800"/>
            <a:ext cx="2286000" cy="2530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The design for this  coloured resin sugar bowl is over a hundred years old. Alessi re-produced it in 1993 </a:t>
            </a:r>
          </a:p>
        </p:txBody>
      </p:sp>
      <p:sp>
        <p:nvSpPr>
          <p:cNvPr id="1739" name="Shape 1739"/>
          <p:cNvSpPr txBox="1"/>
          <p:nvPr/>
        </p:nvSpPr>
        <p:spPr>
          <a:xfrm>
            <a:off x="7086600" y="2362200"/>
            <a:ext cx="1781175" cy="30797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The original design was produced by the British designer Christopher Dresser in 1864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baseline="0">
              <a:solidFill>
                <a:srgbClr val="FFFF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0" name="Shape 17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38400" y="2247900"/>
            <a:ext cx="4449761" cy="3467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" name="Shape 1745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Family Follows Fiction</a:t>
            </a:r>
          </a:p>
        </p:txBody>
      </p:sp>
      <p:grpSp>
        <p:nvGrpSpPr>
          <p:cNvPr id="1746" name="Shape 1746"/>
          <p:cNvGrpSpPr/>
          <p:nvPr/>
        </p:nvGrpSpPr>
        <p:grpSpPr>
          <a:xfrm>
            <a:off x="2285999" y="1905000"/>
            <a:ext cx="4546599" cy="4298949"/>
            <a:chOff x="2535236" y="1905000"/>
            <a:chExt cx="4546599" cy="4298949"/>
          </a:xfrm>
        </p:grpSpPr>
        <p:sp>
          <p:nvSpPr>
            <p:cNvPr id="1747" name="Shape 1747"/>
            <p:cNvSpPr txBox="1"/>
            <p:nvPr/>
          </p:nvSpPr>
          <p:spPr>
            <a:xfrm>
              <a:off x="2535236" y="1905000"/>
              <a:ext cx="4546599" cy="4298949"/>
            </a:xfrm>
            <a:prstGeom prst="rect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48" name="Shape 174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590800" y="1966911"/>
              <a:ext cx="4438650" cy="41767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49" name="Shape 1749"/>
          <p:cNvSpPr txBox="1"/>
          <p:nvPr/>
        </p:nvSpPr>
        <p:spPr>
          <a:xfrm>
            <a:off x="304800" y="2209800"/>
            <a:ext cx="1828800" cy="3140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Diabolix’ the creation of Biagio Cisotti is one of the most popular of the FFF series of products</a:t>
            </a:r>
          </a:p>
        </p:txBody>
      </p:sp>
      <p:sp>
        <p:nvSpPr>
          <p:cNvPr id="1750" name="Shape 1750"/>
          <p:cNvSpPr txBox="1"/>
          <p:nvPr/>
        </p:nvSpPr>
        <p:spPr>
          <a:xfrm>
            <a:off x="6553200" y="2286000"/>
            <a:ext cx="2209799" cy="3444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Designed in 1994 these funny little devil like bottle openers not only capture the aesthetic qualities of FFF but they also function very efficiently</a:t>
            </a:r>
          </a:p>
        </p:txBody>
      </p:sp>
    </p:spTree>
  </p:cSld>
  <p:clrMapOvr>
    <a:masterClrMapping/>
  </p:clrMapOvr>
  <p:transition spd="slow">
    <p:cut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Shape 1755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Family Follows Fiction</a:t>
            </a:r>
          </a:p>
        </p:txBody>
      </p:sp>
      <p:grpSp>
        <p:nvGrpSpPr>
          <p:cNvPr id="1756" name="Shape 1756"/>
          <p:cNvGrpSpPr/>
          <p:nvPr/>
        </p:nvGrpSpPr>
        <p:grpSpPr>
          <a:xfrm>
            <a:off x="2057399" y="2438400"/>
            <a:ext cx="5029200" cy="3200400"/>
            <a:chOff x="2535236" y="1905000"/>
            <a:chExt cx="5618162" cy="3505200"/>
          </a:xfrm>
        </p:grpSpPr>
        <p:sp>
          <p:nvSpPr>
            <p:cNvPr id="1757" name="Shape 1757"/>
            <p:cNvSpPr txBox="1"/>
            <p:nvPr/>
          </p:nvSpPr>
          <p:spPr>
            <a:xfrm>
              <a:off x="2535236" y="1905000"/>
              <a:ext cx="5618162" cy="3505200"/>
            </a:xfrm>
            <a:prstGeom prst="rect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58" name="Shape 175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616200" y="1949450"/>
              <a:ext cx="5461000" cy="33829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59" name="Shape 1759"/>
          <p:cNvSpPr txBox="1"/>
          <p:nvPr/>
        </p:nvSpPr>
        <p:spPr>
          <a:xfrm>
            <a:off x="304800" y="2590800"/>
            <a:ext cx="1981199" cy="28352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The delightful form of ‘Te o’ the tea strainer was designed by Stefano Pirovano in 2000</a:t>
            </a:r>
          </a:p>
        </p:txBody>
      </p:sp>
      <p:sp>
        <p:nvSpPr>
          <p:cNvPr id="1760" name="Shape 1760"/>
          <p:cNvSpPr txBox="1"/>
          <p:nvPr/>
        </p:nvSpPr>
        <p:spPr>
          <a:xfrm>
            <a:off x="7086600" y="2362200"/>
            <a:ext cx="1752600" cy="30797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Font typeface="Arial"/>
              <a:buNone/>
            </a:pPr>
            <a:endParaRPr sz="1600" b="0" i="0" u="none" strike="noStrike" cap="none" baseline="0">
              <a:solidFill>
                <a:srgbClr val="FFFF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‘Te o’ sits quite comfortably on the edge of the cup or mug whilst the tea is being  strained</a:t>
            </a:r>
          </a:p>
        </p:txBody>
      </p:sp>
    </p:spTree>
  </p:cSld>
  <p:clrMapOvr>
    <a:masterClrMapping/>
  </p:clrMapOvr>
  <p:transition spd="slow">
    <p:cut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Shape 1765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Family Follows Fiction</a:t>
            </a:r>
          </a:p>
        </p:txBody>
      </p:sp>
      <p:grpSp>
        <p:nvGrpSpPr>
          <p:cNvPr id="1766" name="Shape 1766"/>
          <p:cNvGrpSpPr/>
          <p:nvPr/>
        </p:nvGrpSpPr>
        <p:grpSpPr>
          <a:xfrm>
            <a:off x="2209799" y="2209800"/>
            <a:ext cx="4932361" cy="3657599"/>
            <a:chOff x="2535236" y="1905000"/>
            <a:chExt cx="5541962" cy="3962399"/>
          </a:xfrm>
        </p:grpSpPr>
        <p:sp>
          <p:nvSpPr>
            <p:cNvPr id="1767" name="Shape 1767"/>
            <p:cNvSpPr txBox="1"/>
            <p:nvPr/>
          </p:nvSpPr>
          <p:spPr>
            <a:xfrm>
              <a:off x="2535236" y="1905000"/>
              <a:ext cx="5541962" cy="3962399"/>
            </a:xfrm>
            <a:prstGeom prst="rect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68" name="Shape 176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603500" y="1968500"/>
              <a:ext cx="5410200" cy="38211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69" name="Shape 1769"/>
          <p:cNvSpPr txBox="1"/>
          <p:nvPr/>
        </p:nvSpPr>
        <p:spPr>
          <a:xfrm>
            <a:off x="304800" y="2590800"/>
            <a:ext cx="2057400" cy="28352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Named,’Carlo, a little ghost on top of a bottle’ this design for a pair of pressure caps was produced in 1994</a:t>
            </a:r>
          </a:p>
        </p:txBody>
      </p:sp>
      <p:sp>
        <p:nvSpPr>
          <p:cNvPr id="1770" name="Shape 1770"/>
          <p:cNvSpPr txBox="1"/>
          <p:nvPr/>
        </p:nvSpPr>
        <p:spPr>
          <a:xfrm>
            <a:off x="7162800" y="2743200"/>
            <a:ext cx="1828800" cy="1920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‘Carlo’ was designed for the Alessi metaproject by Mattia Di Rosa</a:t>
            </a:r>
          </a:p>
        </p:txBody>
      </p:sp>
    </p:spTree>
  </p:cSld>
  <p:clrMapOvr>
    <a:masterClrMapping/>
  </p:clrMapOvr>
  <p:transition spd="slow">
    <p:cut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Shape 1775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Family Follows Fiction</a:t>
            </a:r>
          </a:p>
        </p:txBody>
      </p:sp>
      <p:grpSp>
        <p:nvGrpSpPr>
          <p:cNvPr id="1776" name="Shape 1776"/>
          <p:cNvGrpSpPr/>
          <p:nvPr/>
        </p:nvGrpSpPr>
        <p:grpSpPr>
          <a:xfrm>
            <a:off x="2209799" y="2209800"/>
            <a:ext cx="4978399" cy="3581399"/>
            <a:chOff x="2535236" y="2057400"/>
            <a:chExt cx="5435599" cy="3968749"/>
          </a:xfrm>
        </p:grpSpPr>
        <p:sp>
          <p:nvSpPr>
            <p:cNvPr id="1777" name="Shape 1777"/>
            <p:cNvSpPr txBox="1"/>
            <p:nvPr/>
          </p:nvSpPr>
          <p:spPr>
            <a:xfrm>
              <a:off x="2535236" y="2057400"/>
              <a:ext cx="5435599" cy="3968749"/>
            </a:xfrm>
            <a:prstGeom prst="rect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78" name="Shape 177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590800" y="2133600"/>
              <a:ext cx="5333999" cy="381793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79" name="Shape 1779"/>
          <p:cNvSpPr txBox="1"/>
          <p:nvPr/>
        </p:nvSpPr>
        <p:spPr>
          <a:xfrm>
            <a:off x="304800" y="2743200"/>
            <a:ext cx="2133599" cy="2225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Mattia Di Rosa designed the incredibly funny ‘Gianni, a little man holding on tight’ in 1994</a:t>
            </a:r>
          </a:p>
        </p:txBody>
      </p:sp>
      <p:sp>
        <p:nvSpPr>
          <p:cNvPr id="1780" name="Shape 1780"/>
          <p:cNvSpPr txBox="1"/>
          <p:nvPr/>
        </p:nvSpPr>
        <p:spPr>
          <a:xfrm>
            <a:off x="6629400" y="2743200"/>
            <a:ext cx="2286000" cy="1920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The glass kitchen storage jar has a polypropylene top with an airtight seal</a:t>
            </a:r>
          </a:p>
        </p:txBody>
      </p:sp>
    </p:spTree>
  </p:cSld>
  <p:clrMapOvr>
    <a:masterClrMapping/>
  </p:clrMapOvr>
  <p:transition spd="slow">
    <p:cut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" name="Shape 1785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Family Follows Fiction</a:t>
            </a:r>
          </a:p>
        </p:txBody>
      </p:sp>
      <p:grpSp>
        <p:nvGrpSpPr>
          <p:cNvPr id="1786" name="Shape 1786"/>
          <p:cNvGrpSpPr/>
          <p:nvPr/>
        </p:nvGrpSpPr>
        <p:grpSpPr>
          <a:xfrm>
            <a:off x="2286000" y="1981200"/>
            <a:ext cx="4724400" cy="3930649"/>
            <a:chOff x="2438400" y="1981200"/>
            <a:chExt cx="4724400" cy="3930649"/>
          </a:xfrm>
        </p:grpSpPr>
        <p:sp>
          <p:nvSpPr>
            <p:cNvPr id="1787" name="Shape 1787"/>
            <p:cNvSpPr txBox="1"/>
            <p:nvPr/>
          </p:nvSpPr>
          <p:spPr>
            <a:xfrm>
              <a:off x="2438400" y="1981200"/>
              <a:ext cx="4724400" cy="3930649"/>
            </a:xfrm>
            <a:prstGeom prst="rect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88" name="Shape 178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501900" y="2044700"/>
              <a:ext cx="4591049" cy="38004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89" name="Shape 1789"/>
          <p:cNvSpPr txBox="1"/>
          <p:nvPr/>
        </p:nvSpPr>
        <p:spPr>
          <a:xfrm>
            <a:off x="304800" y="2286000"/>
            <a:ext cx="1904999" cy="28352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‘Folopo’ is a glass mixer and measuring container designed for FFF by Marta Sansoni in 1998</a:t>
            </a:r>
          </a:p>
        </p:txBody>
      </p:sp>
      <p:sp>
        <p:nvSpPr>
          <p:cNvPr id="1790" name="Shape 1790"/>
          <p:cNvSpPr txBox="1"/>
          <p:nvPr/>
        </p:nvSpPr>
        <p:spPr>
          <a:xfrm>
            <a:off x="6858000" y="2590800"/>
            <a:ext cx="1981199" cy="2530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The octopus like products have mixing handles incorporated into the top of the container</a:t>
            </a:r>
          </a:p>
        </p:txBody>
      </p:sp>
    </p:spTree>
  </p:cSld>
  <p:clrMapOvr>
    <a:masterClrMapping/>
  </p:clrMapOvr>
  <p:transition spd="slow">
    <p:cut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5" name="Shape 1795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Family Follows Fiction</a:t>
            </a:r>
          </a:p>
        </p:txBody>
      </p:sp>
      <p:grpSp>
        <p:nvGrpSpPr>
          <p:cNvPr id="1796" name="Shape 1796"/>
          <p:cNvGrpSpPr/>
          <p:nvPr/>
        </p:nvGrpSpPr>
        <p:grpSpPr>
          <a:xfrm>
            <a:off x="1828800" y="1981200"/>
            <a:ext cx="5486399" cy="3733800"/>
            <a:chOff x="2438400" y="1981200"/>
            <a:chExt cx="5486399" cy="3733800"/>
          </a:xfrm>
        </p:grpSpPr>
        <p:sp>
          <p:nvSpPr>
            <p:cNvPr id="1797" name="Shape 1797"/>
            <p:cNvSpPr txBox="1"/>
            <p:nvPr/>
          </p:nvSpPr>
          <p:spPr>
            <a:xfrm>
              <a:off x="2438400" y="1981200"/>
              <a:ext cx="5486399" cy="3733800"/>
            </a:xfrm>
            <a:prstGeom prst="rect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98" name="Shape 179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514600" y="2057400"/>
              <a:ext cx="5346700" cy="35782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99" name="Shape 1799"/>
          <p:cNvSpPr txBox="1"/>
          <p:nvPr/>
        </p:nvSpPr>
        <p:spPr>
          <a:xfrm>
            <a:off x="304800" y="2514600"/>
            <a:ext cx="1828800" cy="2530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‘Luca, a little monster eating a napkin’ produced in 1994 by Mattia Di Rosa</a:t>
            </a:r>
          </a:p>
        </p:txBody>
      </p:sp>
      <p:sp>
        <p:nvSpPr>
          <p:cNvPr id="1800" name="Shape 1800"/>
          <p:cNvSpPr txBox="1"/>
          <p:nvPr/>
        </p:nvSpPr>
        <p:spPr>
          <a:xfrm>
            <a:off x="7010400" y="2743200"/>
            <a:ext cx="1687511" cy="2225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This ‘little monster’ has become one of Alessi’s best sellers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8001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8000" b="1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Alessi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∗"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The company moved to Crusinallo in 1928 where it remains today as a world leader in classic hotel and restaurant lines together with beautiful household products</a:t>
            </a:r>
          </a:p>
          <a:p>
            <a:pPr marL="273050" marR="0" lvl="0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∗"/>
            </a:pPr>
            <a:r>
              <a:rPr lang="en-US" sz="2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The transition from early mechanical production line to ‘research and development workshop operating in the applied arts’ was the dream of Alberto</a:t>
            </a:r>
          </a:p>
        </p:txBody>
      </p:sp>
      <p:grpSp>
        <p:nvGrpSpPr>
          <p:cNvPr id="213" name="Shape 213"/>
          <p:cNvGrpSpPr/>
          <p:nvPr/>
        </p:nvGrpSpPr>
        <p:grpSpPr>
          <a:xfrm>
            <a:off x="4495800" y="1871661"/>
            <a:ext cx="4648200" cy="4325937"/>
            <a:chOff x="4495800" y="1871661"/>
            <a:chExt cx="4648200" cy="4325937"/>
          </a:xfrm>
        </p:grpSpPr>
        <p:grpSp>
          <p:nvGrpSpPr>
            <p:cNvPr id="214" name="Shape 214"/>
            <p:cNvGrpSpPr/>
            <p:nvPr/>
          </p:nvGrpSpPr>
          <p:grpSpPr>
            <a:xfrm>
              <a:off x="4543425" y="1871661"/>
              <a:ext cx="4019549" cy="4325937"/>
              <a:chOff x="4543425" y="1871661"/>
              <a:chExt cx="4019549" cy="4325937"/>
            </a:xfrm>
          </p:grpSpPr>
          <p:sp>
            <p:nvSpPr>
              <p:cNvPr id="215" name="Shape 215"/>
              <p:cNvSpPr txBox="1"/>
              <p:nvPr/>
            </p:nvSpPr>
            <p:spPr>
              <a:xfrm>
                <a:off x="4543425" y="1871661"/>
                <a:ext cx="4019549" cy="4325937"/>
              </a:xfrm>
              <a:prstGeom prst="rect">
                <a:avLst/>
              </a:prstGeom>
              <a:noFill/>
              <a:ln w="28575" cap="flat">
                <a:solidFill>
                  <a:srgbClr val="993366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i="0" u="none" strike="noStrike" cap="none" baseline="0">
                  <a:solidFill>
                    <a:srgbClr val="FFF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16" name="Shape 216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648200" y="1981200"/>
                <a:ext cx="3809999" cy="4114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17" name="Shape 217"/>
            <p:cNvSpPr txBox="1"/>
            <p:nvPr/>
          </p:nvSpPr>
          <p:spPr>
            <a:xfrm>
              <a:off x="5867400" y="3200400"/>
              <a:ext cx="1676399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99"/>
                </a:buClr>
                <a:buSzPct val="25000"/>
                <a:buFont typeface="Arial"/>
                <a:buNone/>
              </a:pPr>
              <a:r>
                <a:rPr lang="en-US" sz="1600" b="0" i="0" u="none" strike="noStrike" cap="none" baseline="0">
                  <a:solidFill>
                    <a:srgbClr val="FFFF99"/>
                  </a:solidFill>
                  <a:latin typeface="Arial"/>
                  <a:ea typeface="Arial"/>
                  <a:cs typeface="Arial"/>
                  <a:sym typeface="Arial"/>
                </a:rPr>
                <a:t>Carlo</a:t>
              </a:r>
            </a:p>
          </p:txBody>
        </p:sp>
        <p:sp>
          <p:nvSpPr>
            <p:cNvPr id="218" name="Shape 218"/>
            <p:cNvSpPr txBox="1"/>
            <p:nvPr/>
          </p:nvSpPr>
          <p:spPr>
            <a:xfrm>
              <a:off x="4495800" y="2514600"/>
              <a:ext cx="1904999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99"/>
                </a:buClr>
                <a:buSzPct val="25000"/>
                <a:buFont typeface="Arial"/>
                <a:buNone/>
              </a:pPr>
              <a:r>
                <a:rPr lang="en-US" sz="1600" b="0" i="0" u="none" strike="noStrike" cap="none" baseline="0">
                  <a:solidFill>
                    <a:srgbClr val="FFFF99"/>
                  </a:solidFill>
                  <a:latin typeface="Arial"/>
                  <a:ea typeface="Arial"/>
                  <a:cs typeface="Arial"/>
                  <a:sym typeface="Arial"/>
                </a:rPr>
                <a:t>Ettore</a:t>
              </a:r>
            </a:p>
          </p:txBody>
        </p:sp>
        <p:sp>
          <p:nvSpPr>
            <p:cNvPr id="219" name="Shape 219"/>
            <p:cNvSpPr txBox="1"/>
            <p:nvPr/>
          </p:nvSpPr>
          <p:spPr>
            <a:xfrm>
              <a:off x="5486400" y="2209800"/>
              <a:ext cx="1828800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99"/>
                </a:buClr>
                <a:buSzPct val="25000"/>
                <a:buFont typeface="Arial"/>
                <a:buNone/>
              </a:pPr>
              <a:r>
                <a:rPr lang="en-US" sz="1600" b="0" i="0" u="none" strike="noStrike" cap="none" baseline="0">
                  <a:solidFill>
                    <a:srgbClr val="FFFF99"/>
                  </a:solidFill>
                  <a:latin typeface="Arial"/>
                  <a:ea typeface="Arial"/>
                  <a:cs typeface="Arial"/>
                  <a:sym typeface="Arial"/>
                </a:rPr>
                <a:t>Michele</a:t>
              </a:r>
            </a:p>
          </p:txBody>
        </p:sp>
        <p:sp>
          <p:nvSpPr>
            <p:cNvPr id="220" name="Shape 220"/>
            <p:cNvSpPr txBox="1"/>
            <p:nvPr/>
          </p:nvSpPr>
          <p:spPr>
            <a:xfrm>
              <a:off x="6781800" y="2514600"/>
              <a:ext cx="2362200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99"/>
                </a:buClr>
                <a:buSzPct val="25000"/>
                <a:buFont typeface="Arial"/>
                <a:buNone/>
              </a:pPr>
              <a:r>
                <a:rPr lang="en-US" sz="1600" b="0" i="0" u="none" strike="noStrike" cap="none" baseline="0">
                  <a:solidFill>
                    <a:srgbClr val="FFFF99"/>
                  </a:solidFill>
                  <a:latin typeface="Arial"/>
                  <a:ea typeface="Arial"/>
                  <a:cs typeface="Arial"/>
                  <a:sym typeface="Arial"/>
                </a:rPr>
                <a:t>Stefano</a:t>
              </a:r>
            </a:p>
          </p:txBody>
        </p:sp>
        <p:sp>
          <p:nvSpPr>
            <p:cNvPr id="221" name="Shape 221"/>
            <p:cNvSpPr txBox="1"/>
            <p:nvPr/>
          </p:nvSpPr>
          <p:spPr>
            <a:xfrm>
              <a:off x="4648200" y="3733800"/>
              <a:ext cx="2057400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99"/>
                </a:buClr>
                <a:buSzPct val="25000"/>
                <a:buFont typeface="Arial"/>
                <a:buNone/>
              </a:pPr>
              <a:r>
                <a:rPr lang="en-US" sz="1600" b="0" i="0" u="none" strike="noStrike" cap="none" baseline="0">
                  <a:solidFill>
                    <a:srgbClr val="FFFF99"/>
                  </a:solidFill>
                  <a:latin typeface="Arial"/>
                  <a:ea typeface="Arial"/>
                  <a:cs typeface="Arial"/>
                  <a:sym typeface="Arial"/>
                </a:rPr>
                <a:t>Alessio</a:t>
              </a:r>
            </a:p>
          </p:txBody>
        </p:sp>
        <p:sp>
          <p:nvSpPr>
            <p:cNvPr id="222" name="Shape 222"/>
            <p:cNvSpPr txBox="1"/>
            <p:nvPr/>
          </p:nvSpPr>
          <p:spPr>
            <a:xfrm>
              <a:off x="6553200" y="3962400"/>
              <a:ext cx="2133599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99"/>
                </a:buClr>
                <a:buSzPct val="25000"/>
                <a:buFont typeface="Arial"/>
                <a:buNone/>
              </a:pPr>
              <a:r>
                <a:rPr lang="en-US" sz="1600" b="0" i="0" u="none" strike="noStrike" cap="none" baseline="0">
                  <a:solidFill>
                    <a:srgbClr val="FFFF99"/>
                  </a:solidFill>
                  <a:latin typeface="Arial"/>
                  <a:ea typeface="Arial"/>
                  <a:cs typeface="Arial"/>
                  <a:sym typeface="Arial"/>
                </a:rPr>
                <a:t>Alberto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Shape 1805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Family Follows Fiction</a:t>
            </a:r>
          </a:p>
        </p:txBody>
      </p:sp>
      <p:grpSp>
        <p:nvGrpSpPr>
          <p:cNvPr id="1806" name="Shape 1806"/>
          <p:cNvGrpSpPr/>
          <p:nvPr/>
        </p:nvGrpSpPr>
        <p:grpSpPr>
          <a:xfrm>
            <a:off x="1828800" y="1981200"/>
            <a:ext cx="5562600" cy="3657600"/>
            <a:chOff x="2438400" y="1981200"/>
            <a:chExt cx="5562600" cy="3657600"/>
          </a:xfrm>
        </p:grpSpPr>
        <p:sp>
          <p:nvSpPr>
            <p:cNvPr id="1807" name="Shape 1807"/>
            <p:cNvSpPr txBox="1"/>
            <p:nvPr/>
          </p:nvSpPr>
          <p:spPr>
            <a:xfrm>
              <a:off x="2438400" y="1981200"/>
              <a:ext cx="5562600" cy="3657600"/>
            </a:xfrm>
            <a:prstGeom prst="rect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08" name="Shape 180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514600" y="2032000"/>
              <a:ext cx="5410200" cy="3556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09" name="Shape 1809"/>
          <p:cNvSpPr txBox="1"/>
          <p:nvPr/>
        </p:nvSpPr>
        <p:spPr>
          <a:xfrm>
            <a:off x="228600" y="2514600"/>
            <a:ext cx="1904999" cy="28352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Another design my Mattia Di Rossa ‘Egido’ came into being in 1994 as a plastic pressure cap</a:t>
            </a:r>
          </a:p>
        </p:txBody>
      </p:sp>
      <p:sp>
        <p:nvSpPr>
          <p:cNvPr id="1810" name="Shape 1810"/>
          <p:cNvSpPr txBox="1"/>
          <p:nvPr/>
        </p:nvSpPr>
        <p:spPr>
          <a:xfrm>
            <a:off x="7315200" y="2438400"/>
            <a:ext cx="1676399" cy="28352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The pressure cap, sold in pairs, is also called ‘the little man has lost something’</a:t>
            </a:r>
          </a:p>
        </p:txBody>
      </p:sp>
    </p:spTree>
  </p:cSld>
  <p:clrMapOvr>
    <a:masterClrMapping/>
  </p:clrMapOvr>
  <p:transition spd="slow">
    <p:cut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5" name="Shape 18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2057400"/>
            <a:ext cx="35052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6" name="Shape 18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2057400"/>
            <a:ext cx="3373437" cy="3411537"/>
          </a:xfrm>
          <a:prstGeom prst="rect">
            <a:avLst/>
          </a:prstGeom>
          <a:noFill/>
          <a:ln>
            <a:noFill/>
          </a:ln>
        </p:spPr>
      </p:pic>
      <p:sp>
        <p:nvSpPr>
          <p:cNvPr id="1817" name="Shape 1817"/>
          <p:cNvSpPr txBox="1"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 b="1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Alessi</a:t>
            </a:r>
            <a:r>
              <a:rPr lang="en-US" sz="9600" b="1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000" b="1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Books</a:t>
            </a:r>
          </a:p>
        </p:txBody>
      </p:sp>
      <p:sp>
        <p:nvSpPr>
          <p:cNvPr id="1818" name="Shape 1818"/>
          <p:cNvSpPr txBox="1"/>
          <p:nvPr/>
        </p:nvSpPr>
        <p:spPr>
          <a:xfrm>
            <a:off x="457200" y="5791200"/>
            <a:ext cx="82296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 1 Alessi  - Michael Collins – Carlton Books Limited – ISBN - 1-85868-737-3</a:t>
            </a:r>
          </a:p>
        </p:txBody>
      </p:sp>
      <p:sp>
        <p:nvSpPr>
          <p:cNvPr id="1819" name="Shape 1819"/>
          <p:cNvSpPr txBox="1"/>
          <p:nvPr/>
        </p:nvSpPr>
        <p:spPr>
          <a:xfrm>
            <a:off x="381000" y="6154737"/>
            <a:ext cx="8381999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2 Aslessi Art and Poetry – Fay Sweet – Thames &amp; Hudson – ISBN 0-500-01857-X</a:t>
            </a:r>
          </a:p>
        </p:txBody>
      </p:sp>
      <p:grpSp>
        <p:nvGrpSpPr>
          <p:cNvPr id="1820" name="Shape 1820"/>
          <p:cNvGrpSpPr/>
          <p:nvPr/>
        </p:nvGrpSpPr>
        <p:grpSpPr>
          <a:xfrm>
            <a:off x="1143000" y="2032000"/>
            <a:ext cx="533399" cy="701674"/>
            <a:chOff x="1143000" y="2032000"/>
            <a:chExt cx="533399" cy="701674"/>
          </a:xfrm>
        </p:grpSpPr>
        <p:sp>
          <p:nvSpPr>
            <p:cNvPr id="1821" name="Shape 1821"/>
            <p:cNvSpPr/>
            <p:nvPr/>
          </p:nvSpPr>
          <p:spPr>
            <a:xfrm>
              <a:off x="1143000" y="2133600"/>
              <a:ext cx="533399" cy="5333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Shape 1822"/>
            <p:cNvSpPr txBox="1"/>
            <p:nvPr/>
          </p:nvSpPr>
          <p:spPr>
            <a:xfrm>
              <a:off x="1143000" y="2032000"/>
              <a:ext cx="514350" cy="7016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99"/>
                </a:buClr>
                <a:buSzPct val="25000"/>
                <a:buFont typeface="Arial"/>
                <a:buNone/>
              </a:pPr>
              <a:r>
                <a:rPr lang="en-US" sz="4000" b="0" i="0" u="none" strike="noStrike" cap="none" baseline="0">
                  <a:solidFill>
                    <a:srgbClr val="FFFF99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1823" name="Shape 1823"/>
          <p:cNvGrpSpPr/>
          <p:nvPr/>
        </p:nvGrpSpPr>
        <p:grpSpPr>
          <a:xfrm>
            <a:off x="5105400" y="2057400"/>
            <a:ext cx="533399" cy="701674"/>
            <a:chOff x="5105400" y="2057400"/>
            <a:chExt cx="533399" cy="701674"/>
          </a:xfrm>
        </p:grpSpPr>
        <p:sp>
          <p:nvSpPr>
            <p:cNvPr id="1824" name="Shape 1824"/>
            <p:cNvSpPr/>
            <p:nvPr/>
          </p:nvSpPr>
          <p:spPr>
            <a:xfrm>
              <a:off x="5105400" y="2159000"/>
              <a:ext cx="533399" cy="5333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Shape 1825"/>
            <p:cNvSpPr txBox="1"/>
            <p:nvPr/>
          </p:nvSpPr>
          <p:spPr>
            <a:xfrm>
              <a:off x="5105400" y="2057400"/>
              <a:ext cx="514350" cy="7016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99"/>
                </a:buClr>
                <a:buSzPct val="25000"/>
                <a:buFont typeface="Arial"/>
                <a:buNone/>
              </a:pPr>
              <a:r>
                <a:rPr lang="en-US" sz="4000" b="0" i="0" u="none" strike="noStrike" cap="none" baseline="0">
                  <a:solidFill>
                    <a:srgbClr val="FFFF99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0" name="Shape 18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3000" y="1905000"/>
            <a:ext cx="2501900" cy="3605211"/>
          </a:xfrm>
          <a:prstGeom prst="rect">
            <a:avLst/>
          </a:prstGeom>
          <a:noFill/>
          <a:ln>
            <a:noFill/>
          </a:ln>
        </p:spPr>
      </p:pic>
      <p:sp>
        <p:nvSpPr>
          <p:cNvPr id="1831" name="Shape 1831"/>
          <p:cNvSpPr txBox="1"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 b="1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Alessi</a:t>
            </a:r>
            <a:r>
              <a:rPr lang="en-US" sz="9600" b="1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000" b="1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Books</a:t>
            </a:r>
          </a:p>
        </p:txBody>
      </p:sp>
      <p:sp>
        <p:nvSpPr>
          <p:cNvPr id="1832" name="Shape 1832"/>
          <p:cNvSpPr txBox="1"/>
          <p:nvPr/>
        </p:nvSpPr>
        <p:spPr>
          <a:xfrm>
            <a:off x="457200" y="5791200"/>
            <a:ext cx="82296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 3 Alessi  is More – 2002 – 2003 Catalogue</a:t>
            </a:r>
          </a:p>
        </p:txBody>
      </p:sp>
      <p:sp>
        <p:nvSpPr>
          <p:cNvPr id="1833" name="Shape 1833"/>
          <p:cNvSpPr txBox="1"/>
          <p:nvPr/>
        </p:nvSpPr>
        <p:spPr>
          <a:xfrm>
            <a:off x="381000" y="6154737"/>
            <a:ext cx="8381999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4 The Dream Factory – Alberto Alessi – Electra Alessi</a:t>
            </a:r>
          </a:p>
        </p:txBody>
      </p:sp>
      <p:grpSp>
        <p:nvGrpSpPr>
          <p:cNvPr id="1834" name="Shape 1834"/>
          <p:cNvGrpSpPr/>
          <p:nvPr/>
        </p:nvGrpSpPr>
        <p:grpSpPr>
          <a:xfrm>
            <a:off x="5105400" y="2057400"/>
            <a:ext cx="533399" cy="701674"/>
            <a:chOff x="5105400" y="2057400"/>
            <a:chExt cx="533399" cy="701674"/>
          </a:xfrm>
        </p:grpSpPr>
        <p:sp>
          <p:nvSpPr>
            <p:cNvPr id="1835" name="Shape 1835"/>
            <p:cNvSpPr/>
            <p:nvPr/>
          </p:nvSpPr>
          <p:spPr>
            <a:xfrm>
              <a:off x="5105400" y="2159000"/>
              <a:ext cx="533399" cy="5333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Shape 1836"/>
            <p:cNvSpPr txBox="1"/>
            <p:nvPr/>
          </p:nvSpPr>
          <p:spPr>
            <a:xfrm>
              <a:off x="5105400" y="2057400"/>
              <a:ext cx="514350" cy="7016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99"/>
                </a:buClr>
                <a:buSzPct val="25000"/>
                <a:buFont typeface="Arial"/>
                <a:buNone/>
              </a:pPr>
              <a:r>
                <a:rPr lang="en-US" sz="4000" b="0" i="0" u="none" strike="noStrike" cap="none" baseline="0">
                  <a:solidFill>
                    <a:srgbClr val="FFFF99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</a:p>
          </p:txBody>
        </p:sp>
      </p:grpSp>
      <p:pic>
        <p:nvPicPr>
          <p:cNvPr id="1837" name="Shape 18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5000" y="1905000"/>
            <a:ext cx="2843212" cy="3581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38" name="Shape 1838"/>
          <p:cNvGrpSpPr/>
          <p:nvPr/>
        </p:nvGrpSpPr>
        <p:grpSpPr>
          <a:xfrm>
            <a:off x="1981200" y="2057400"/>
            <a:ext cx="533399" cy="701674"/>
            <a:chOff x="1143000" y="2032000"/>
            <a:chExt cx="533399" cy="701674"/>
          </a:xfrm>
        </p:grpSpPr>
        <p:sp>
          <p:nvSpPr>
            <p:cNvPr id="1839" name="Shape 1839"/>
            <p:cNvSpPr/>
            <p:nvPr/>
          </p:nvSpPr>
          <p:spPr>
            <a:xfrm>
              <a:off x="1143000" y="2133600"/>
              <a:ext cx="533399" cy="5333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Shape 1840"/>
            <p:cNvSpPr txBox="1"/>
            <p:nvPr/>
          </p:nvSpPr>
          <p:spPr>
            <a:xfrm>
              <a:off x="1143000" y="2032000"/>
              <a:ext cx="514350" cy="7016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99"/>
                </a:buClr>
                <a:buSzPct val="25000"/>
                <a:buFont typeface="Arial"/>
                <a:buNone/>
              </a:pPr>
              <a:r>
                <a:rPr lang="en-US" sz="4000" b="0" i="0" u="none" strike="noStrike" cap="none" baseline="0">
                  <a:solidFill>
                    <a:srgbClr val="FFFF99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5" name="Shape 18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6" name="Shape 18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Alessi – The dream Factory</a:t>
            </a:r>
          </a:p>
        </p:txBody>
      </p:sp>
      <p:sp>
        <p:nvSpPr>
          <p:cNvPr id="1847" name="Shape 1847"/>
          <p:cNvSpPr txBox="1"/>
          <p:nvPr/>
        </p:nvSpPr>
        <p:spPr>
          <a:xfrm>
            <a:off x="762000" y="2514600"/>
            <a:ext cx="4802186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Acknowledgements</a:t>
            </a:r>
          </a:p>
        </p:txBody>
      </p:sp>
      <p:sp>
        <p:nvSpPr>
          <p:cNvPr id="1848" name="Shape 1848"/>
          <p:cNvSpPr txBox="1"/>
          <p:nvPr/>
        </p:nvSpPr>
        <p:spPr>
          <a:xfrm>
            <a:off x="762000" y="3581400"/>
            <a:ext cx="7619999" cy="26479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I would like to thank Alberto Alessi and Gloria Barcellini for their assistance in producing this educational resource; particularly for allowing the use of Alessi images and information on ‘The Dream Factory’, and of course the Maestri for their invaluable contribution to Post-modern design</a:t>
            </a:r>
          </a:p>
        </p:txBody>
      </p:sp>
    </p:spTree>
  </p:cSld>
  <p:clrMapOvr>
    <a:masterClrMapping/>
  </p:clrMapOvr>
  <p:transition spd="slow">
    <p:cut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3" name="Shape 1853"/>
          <p:cNvGrpSpPr/>
          <p:nvPr/>
        </p:nvGrpSpPr>
        <p:grpSpPr>
          <a:xfrm>
            <a:off x="723900" y="533400"/>
            <a:ext cx="381000" cy="6019800"/>
            <a:chOff x="723900" y="533400"/>
            <a:chExt cx="381000" cy="5816600"/>
          </a:xfrm>
        </p:grpSpPr>
        <p:cxnSp>
          <p:nvCxnSpPr>
            <p:cNvPr id="1854" name="Shape 1854"/>
            <p:cNvCxnSpPr/>
            <p:nvPr/>
          </p:nvCxnSpPr>
          <p:spPr>
            <a:xfrm>
              <a:off x="914400" y="533400"/>
              <a:ext cx="0" cy="5638800"/>
            </a:xfrm>
            <a:prstGeom prst="straightConnector1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855" name="Shape 1855"/>
            <p:cNvSpPr/>
            <p:nvPr/>
          </p:nvSpPr>
          <p:spPr>
            <a:xfrm>
              <a:off x="723900" y="5969000"/>
              <a:ext cx="381000" cy="381000"/>
            </a:xfrm>
            <a:prstGeom prst="ellipse">
              <a:avLst/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6" name="Shape 1856"/>
          <p:cNvGrpSpPr/>
          <p:nvPr/>
        </p:nvGrpSpPr>
        <p:grpSpPr>
          <a:xfrm>
            <a:off x="1981200" y="1485900"/>
            <a:ext cx="6438900" cy="4838700"/>
            <a:chOff x="1981200" y="1485900"/>
            <a:chExt cx="6438900" cy="4838700"/>
          </a:xfrm>
        </p:grpSpPr>
        <p:pic>
          <p:nvPicPr>
            <p:cNvPr id="1857" name="Shape 185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57400" y="1524000"/>
              <a:ext cx="6324600" cy="4743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8" name="Shape 1858"/>
            <p:cNvSpPr txBox="1"/>
            <p:nvPr/>
          </p:nvSpPr>
          <p:spPr>
            <a:xfrm>
              <a:off x="1981200" y="1485900"/>
              <a:ext cx="6438900" cy="4838700"/>
            </a:xfrm>
            <a:prstGeom prst="rect">
              <a:avLst/>
            </a:prstGeom>
            <a:noFill/>
            <a:ln w="2857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9" name="Shape 1859"/>
          <p:cNvGrpSpPr/>
          <p:nvPr/>
        </p:nvGrpSpPr>
        <p:grpSpPr>
          <a:xfrm>
            <a:off x="533400" y="2438400"/>
            <a:ext cx="3505199" cy="381000"/>
            <a:chOff x="533400" y="2438400"/>
            <a:chExt cx="3505199" cy="381000"/>
          </a:xfrm>
        </p:grpSpPr>
        <p:sp>
          <p:nvSpPr>
            <p:cNvPr id="1860" name="Shape 1860"/>
            <p:cNvSpPr/>
            <p:nvPr/>
          </p:nvSpPr>
          <p:spPr>
            <a:xfrm>
              <a:off x="533400" y="24384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861" name="Shape 1861"/>
            <p:cNvCxnSpPr/>
            <p:nvPr/>
          </p:nvCxnSpPr>
          <p:spPr>
            <a:xfrm>
              <a:off x="2832100" y="26416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862" name="Shape 1862"/>
            <p:cNvSpPr/>
            <p:nvPr/>
          </p:nvSpPr>
          <p:spPr>
            <a:xfrm>
              <a:off x="3733800" y="25146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63" name="Shape 1863"/>
          <p:cNvGrpSpPr/>
          <p:nvPr/>
        </p:nvGrpSpPr>
        <p:grpSpPr>
          <a:xfrm>
            <a:off x="533400" y="2895600"/>
            <a:ext cx="3517899" cy="381000"/>
            <a:chOff x="533400" y="2895600"/>
            <a:chExt cx="3517899" cy="381000"/>
          </a:xfrm>
        </p:grpSpPr>
        <p:sp>
          <p:nvSpPr>
            <p:cNvPr id="1864" name="Shape 1864"/>
            <p:cNvSpPr/>
            <p:nvPr/>
          </p:nvSpPr>
          <p:spPr>
            <a:xfrm>
              <a:off x="533400" y="28956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865" name="Shape 1865"/>
            <p:cNvCxnSpPr/>
            <p:nvPr/>
          </p:nvCxnSpPr>
          <p:spPr>
            <a:xfrm>
              <a:off x="2781300" y="30988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866" name="Shape 1866"/>
            <p:cNvSpPr/>
            <p:nvPr/>
          </p:nvSpPr>
          <p:spPr>
            <a:xfrm>
              <a:off x="3746500" y="29718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67" name="Shape 1867"/>
          <p:cNvGrpSpPr/>
          <p:nvPr/>
        </p:nvGrpSpPr>
        <p:grpSpPr>
          <a:xfrm>
            <a:off x="533400" y="1447800"/>
            <a:ext cx="3524249" cy="381000"/>
            <a:chOff x="533400" y="1447800"/>
            <a:chExt cx="3524249" cy="381000"/>
          </a:xfrm>
        </p:grpSpPr>
        <p:cxnSp>
          <p:nvCxnSpPr>
            <p:cNvPr id="1868" name="Shape 1868"/>
            <p:cNvCxnSpPr/>
            <p:nvPr/>
          </p:nvCxnSpPr>
          <p:spPr>
            <a:xfrm>
              <a:off x="2206625" y="1600200"/>
              <a:ext cx="1671637" cy="0"/>
            </a:xfrm>
            <a:prstGeom prst="straightConnector1">
              <a:avLst/>
            </a:prstGeom>
            <a:noFill/>
            <a:ln w="38100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869" name="Shape 1869"/>
            <p:cNvSpPr/>
            <p:nvPr/>
          </p:nvSpPr>
          <p:spPr>
            <a:xfrm>
              <a:off x="533400" y="1447800"/>
              <a:ext cx="2438399" cy="381000"/>
            </a:xfrm>
            <a:prstGeom prst="roundRect">
              <a:avLst>
                <a:gd name="adj" fmla="val 10800"/>
              </a:avLst>
            </a:prstGeom>
            <a:solidFill>
              <a:srgbClr val="FFFF99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Shape 1870"/>
            <p:cNvSpPr/>
            <p:nvPr/>
          </p:nvSpPr>
          <p:spPr>
            <a:xfrm>
              <a:off x="3751262" y="1498600"/>
              <a:ext cx="306386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close/>
                  <a:moveTo>
                    <a:pt x="93575" y="59999"/>
                  </a:moveTo>
                  <a:lnTo>
                    <a:pt x="26424" y="14999"/>
                  </a:lnTo>
                  <a:lnTo>
                    <a:pt x="26424" y="104999"/>
                  </a:lnTo>
                  <a:close/>
                </a:path>
                <a:path w="120000" h="120000" fill="darken" extrusionOk="0">
                  <a:moveTo>
                    <a:pt x="93575" y="59999"/>
                  </a:moveTo>
                  <a:lnTo>
                    <a:pt x="26424" y="14999"/>
                  </a:lnTo>
                  <a:lnTo>
                    <a:pt x="26424" y="104999"/>
                  </a:lnTo>
                  <a:close/>
                </a:path>
                <a:path w="120000" h="120000" fill="none" extrusionOk="0">
                  <a:moveTo>
                    <a:pt x="93575" y="59999"/>
                  </a:moveTo>
                  <a:lnTo>
                    <a:pt x="26424" y="104999"/>
                  </a:lnTo>
                  <a:lnTo>
                    <a:pt x="26424" y="14999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71" name="Shape 1871"/>
          <p:cNvGrpSpPr/>
          <p:nvPr/>
        </p:nvGrpSpPr>
        <p:grpSpPr>
          <a:xfrm>
            <a:off x="533400" y="5638800"/>
            <a:ext cx="3517899" cy="381000"/>
            <a:chOff x="533400" y="5638800"/>
            <a:chExt cx="3517899" cy="381000"/>
          </a:xfrm>
        </p:grpSpPr>
        <p:sp>
          <p:nvSpPr>
            <p:cNvPr id="1872" name="Shape 1872"/>
            <p:cNvSpPr/>
            <p:nvPr/>
          </p:nvSpPr>
          <p:spPr>
            <a:xfrm>
              <a:off x="533400" y="56388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873" name="Shape 1873"/>
            <p:cNvCxnSpPr/>
            <p:nvPr/>
          </p:nvCxnSpPr>
          <p:spPr>
            <a:xfrm>
              <a:off x="2781300" y="5842000"/>
              <a:ext cx="1104899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874" name="Shape 1874"/>
            <p:cNvSpPr/>
            <p:nvPr/>
          </p:nvSpPr>
          <p:spPr>
            <a:xfrm>
              <a:off x="3746500" y="57150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75" name="Shape 1875"/>
          <p:cNvGrpSpPr/>
          <p:nvPr/>
        </p:nvGrpSpPr>
        <p:grpSpPr>
          <a:xfrm>
            <a:off x="533400" y="5181600"/>
            <a:ext cx="3517899" cy="381000"/>
            <a:chOff x="533400" y="5181600"/>
            <a:chExt cx="3517899" cy="381000"/>
          </a:xfrm>
        </p:grpSpPr>
        <p:sp>
          <p:nvSpPr>
            <p:cNvPr id="1876" name="Shape 1876"/>
            <p:cNvSpPr/>
            <p:nvPr/>
          </p:nvSpPr>
          <p:spPr>
            <a:xfrm>
              <a:off x="533400" y="51816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877" name="Shape 1877"/>
            <p:cNvCxnSpPr/>
            <p:nvPr/>
          </p:nvCxnSpPr>
          <p:spPr>
            <a:xfrm>
              <a:off x="2768600" y="54229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878" name="Shape 1878"/>
            <p:cNvSpPr/>
            <p:nvPr/>
          </p:nvSpPr>
          <p:spPr>
            <a:xfrm>
              <a:off x="3746500" y="53086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79" name="Shape 1879"/>
          <p:cNvGrpSpPr/>
          <p:nvPr/>
        </p:nvGrpSpPr>
        <p:grpSpPr>
          <a:xfrm>
            <a:off x="533400" y="1981200"/>
            <a:ext cx="3511549" cy="381000"/>
            <a:chOff x="533400" y="1981200"/>
            <a:chExt cx="3511549" cy="381000"/>
          </a:xfrm>
        </p:grpSpPr>
        <p:sp>
          <p:nvSpPr>
            <p:cNvPr id="1880" name="Shape 1880"/>
            <p:cNvSpPr/>
            <p:nvPr/>
          </p:nvSpPr>
          <p:spPr>
            <a:xfrm>
              <a:off x="533400" y="1981200"/>
              <a:ext cx="2438399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881" name="Shape 1881"/>
            <p:cNvCxnSpPr/>
            <p:nvPr/>
          </p:nvCxnSpPr>
          <p:spPr>
            <a:xfrm>
              <a:off x="2209800" y="2184400"/>
              <a:ext cx="1784349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882" name="Shape 1882"/>
            <p:cNvSpPr/>
            <p:nvPr/>
          </p:nvSpPr>
          <p:spPr>
            <a:xfrm>
              <a:off x="3740150" y="20701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83" name="Shape 1883"/>
          <p:cNvGrpSpPr/>
          <p:nvPr/>
        </p:nvGrpSpPr>
        <p:grpSpPr>
          <a:xfrm>
            <a:off x="533400" y="4267200"/>
            <a:ext cx="3517899" cy="381000"/>
            <a:chOff x="533400" y="4267200"/>
            <a:chExt cx="3517899" cy="381000"/>
          </a:xfrm>
        </p:grpSpPr>
        <p:sp>
          <p:nvSpPr>
            <p:cNvPr id="1884" name="Shape 1884"/>
            <p:cNvSpPr/>
            <p:nvPr/>
          </p:nvSpPr>
          <p:spPr>
            <a:xfrm>
              <a:off x="533400" y="42672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885" name="Shape 1885"/>
            <p:cNvCxnSpPr/>
            <p:nvPr/>
          </p:nvCxnSpPr>
          <p:spPr>
            <a:xfrm>
              <a:off x="2705100" y="44450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886" name="Shape 1886"/>
            <p:cNvSpPr/>
            <p:nvPr/>
          </p:nvSpPr>
          <p:spPr>
            <a:xfrm>
              <a:off x="3746500" y="43434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87" name="Shape 1887"/>
          <p:cNvGrpSpPr/>
          <p:nvPr/>
        </p:nvGrpSpPr>
        <p:grpSpPr>
          <a:xfrm>
            <a:off x="533400" y="3352800"/>
            <a:ext cx="3517899" cy="381000"/>
            <a:chOff x="533400" y="3352800"/>
            <a:chExt cx="3517899" cy="381000"/>
          </a:xfrm>
        </p:grpSpPr>
        <p:sp>
          <p:nvSpPr>
            <p:cNvPr id="1888" name="Shape 1888"/>
            <p:cNvSpPr/>
            <p:nvPr/>
          </p:nvSpPr>
          <p:spPr>
            <a:xfrm>
              <a:off x="533400" y="33528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889" name="Shape 1889"/>
            <p:cNvCxnSpPr/>
            <p:nvPr/>
          </p:nvCxnSpPr>
          <p:spPr>
            <a:xfrm>
              <a:off x="2806700" y="35560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890" name="Shape 1890"/>
            <p:cNvSpPr/>
            <p:nvPr/>
          </p:nvSpPr>
          <p:spPr>
            <a:xfrm>
              <a:off x="3746500" y="34417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91" name="Shape 1891"/>
          <p:cNvGrpSpPr/>
          <p:nvPr/>
        </p:nvGrpSpPr>
        <p:grpSpPr>
          <a:xfrm>
            <a:off x="533400" y="3810000"/>
            <a:ext cx="3517899" cy="381000"/>
            <a:chOff x="533400" y="3810000"/>
            <a:chExt cx="3517899" cy="381000"/>
          </a:xfrm>
        </p:grpSpPr>
        <p:sp>
          <p:nvSpPr>
            <p:cNvPr id="1892" name="Shape 1892"/>
            <p:cNvSpPr/>
            <p:nvPr/>
          </p:nvSpPr>
          <p:spPr>
            <a:xfrm>
              <a:off x="533400" y="38100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893" name="Shape 1893"/>
            <p:cNvCxnSpPr/>
            <p:nvPr/>
          </p:nvCxnSpPr>
          <p:spPr>
            <a:xfrm>
              <a:off x="2755900" y="39878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894" name="Shape 1894"/>
            <p:cNvSpPr/>
            <p:nvPr/>
          </p:nvSpPr>
          <p:spPr>
            <a:xfrm>
              <a:off x="3746500" y="38862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5" name="Shape 1895"/>
          <p:cNvSpPr txBox="1">
            <a:spLocks noGrp="1"/>
          </p:cNvSpPr>
          <p:nvPr>
            <p:ph type="title"/>
          </p:nvPr>
        </p:nvSpPr>
        <p:spPr>
          <a:xfrm>
            <a:off x="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9600" b="1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Alessi</a:t>
            </a:r>
          </a:p>
        </p:txBody>
      </p:sp>
      <p:sp>
        <p:nvSpPr>
          <p:cNvPr id="1896" name="Shape 1896"/>
          <p:cNvSpPr txBox="1"/>
          <p:nvPr/>
        </p:nvSpPr>
        <p:spPr>
          <a:xfrm>
            <a:off x="558800" y="2441575"/>
            <a:ext cx="2236787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Stefano Giovannoni</a:t>
            </a:r>
          </a:p>
        </p:txBody>
      </p:sp>
      <p:sp>
        <p:nvSpPr>
          <p:cNvPr id="1897" name="Shape 1897"/>
          <p:cNvSpPr txBox="1"/>
          <p:nvPr/>
        </p:nvSpPr>
        <p:spPr>
          <a:xfrm>
            <a:off x="381000" y="2908300"/>
            <a:ext cx="2209799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Guido Venturini</a:t>
            </a:r>
          </a:p>
        </p:txBody>
      </p:sp>
      <p:sp>
        <p:nvSpPr>
          <p:cNvPr id="1898" name="Shape 1898"/>
          <p:cNvSpPr txBox="1"/>
          <p:nvPr/>
        </p:nvSpPr>
        <p:spPr>
          <a:xfrm>
            <a:off x="685800" y="1422400"/>
            <a:ext cx="1762124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66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rgbClr val="993366"/>
                </a:solidFill>
                <a:latin typeface="Arial"/>
                <a:ea typeface="Arial"/>
                <a:cs typeface="Arial"/>
                <a:sym typeface="Arial"/>
              </a:rPr>
              <a:t>Alessi</a:t>
            </a:r>
          </a:p>
        </p:txBody>
      </p:sp>
      <p:sp>
        <p:nvSpPr>
          <p:cNvPr id="1899" name="Shape 1899"/>
          <p:cNvSpPr txBox="1"/>
          <p:nvPr/>
        </p:nvSpPr>
        <p:spPr>
          <a:xfrm>
            <a:off x="457200" y="5670550"/>
            <a:ext cx="2666999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Family Follows Fiction</a:t>
            </a:r>
          </a:p>
        </p:txBody>
      </p:sp>
      <p:sp>
        <p:nvSpPr>
          <p:cNvPr id="1900" name="Shape 1900"/>
          <p:cNvSpPr txBox="1"/>
          <p:nvPr/>
        </p:nvSpPr>
        <p:spPr>
          <a:xfrm>
            <a:off x="63500" y="5207000"/>
            <a:ext cx="22860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King Kong</a:t>
            </a:r>
          </a:p>
        </p:txBody>
      </p:sp>
      <p:sp>
        <p:nvSpPr>
          <p:cNvPr id="1901" name="Shape 1901"/>
          <p:cNvSpPr txBox="1"/>
          <p:nvPr/>
        </p:nvSpPr>
        <p:spPr>
          <a:xfrm>
            <a:off x="215900" y="1993900"/>
            <a:ext cx="23622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Ettore Sottsass</a:t>
            </a:r>
          </a:p>
        </p:txBody>
      </p:sp>
      <p:sp>
        <p:nvSpPr>
          <p:cNvPr id="1902" name="Shape 1902"/>
          <p:cNvSpPr txBox="1"/>
          <p:nvPr/>
        </p:nvSpPr>
        <p:spPr>
          <a:xfrm>
            <a:off x="-101600" y="4279900"/>
            <a:ext cx="25908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Aldo Rossi</a:t>
            </a:r>
          </a:p>
        </p:txBody>
      </p:sp>
      <p:grpSp>
        <p:nvGrpSpPr>
          <p:cNvPr id="1903" name="Shape 1903"/>
          <p:cNvGrpSpPr/>
          <p:nvPr/>
        </p:nvGrpSpPr>
        <p:grpSpPr>
          <a:xfrm>
            <a:off x="533400" y="4737100"/>
            <a:ext cx="3517899" cy="381000"/>
            <a:chOff x="533400" y="4737100"/>
            <a:chExt cx="3517899" cy="381000"/>
          </a:xfrm>
        </p:grpSpPr>
        <p:sp>
          <p:nvSpPr>
            <p:cNvPr id="1904" name="Shape 1904"/>
            <p:cNvSpPr/>
            <p:nvPr/>
          </p:nvSpPr>
          <p:spPr>
            <a:xfrm>
              <a:off x="533400" y="4737100"/>
              <a:ext cx="2476500" cy="381000"/>
            </a:xfrm>
            <a:prstGeom prst="roundRect">
              <a:avLst>
                <a:gd name="adj" fmla="val 10800"/>
              </a:avLst>
            </a:prstGeom>
            <a:solidFill>
              <a:srgbClr val="993366"/>
            </a:solidFill>
            <a:ln w="9525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905" name="Shape 1905"/>
            <p:cNvCxnSpPr/>
            <p:nvPr/>
          </p:nvCxnSpPr>
          <p:spPr>
            <a:xfrm>
              <a:off x="2679700" y="4902200"/>
              <a:ext cx="1143000" cy="0"/>
            </a:xfrm>
            <a:prstGeom prst="straightConnector1">
              <a:avLst/>
            </a:prstGeom>
            <a:noFill/>
            <a:ln w="38100" cap="flat">
              <a:solidFill>
                <a:srgbClr val="993366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906" name="Shape 1906"/>
            <p:cNvSpPr/>
            <p:nvPr/>
          </p:nvSpPr>
          <p:spPr>
            <a:xfrm>
              <a:off x="3746500" y="4775200"/>
              <a:ext cx="304799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darken" extrusionOk="0">
                  <a:moveTo>
                    <a:pt x="93750" y="60000"/>
                  </a:moveTo>
                  <a:lnTo>
                    <a:pt x="26249" y="15000"/>
                  </a:lnTo>
                  <a:lnTo>
                    <a:pt x="26249" y="105000"/>
                  </a:lnTo>
                  <a:close/>
                </a:path>
                <a:path w="120000" h="120000" fill="none" extrusionOk="0">
                  <a:moveTo>
                    <a:pt x="93750" y="60000"/>
                  </a:moveTo>
                  <a:lnTo>
                    <a:pt x="26249" y="105000"/>
                  </a:lnTo>
                  <a:lnTo>
                    <a:pt x="26249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7" name="Shape 1907"/>
          <p:cNvGrpSpPr/>
          <p:nvPr/>
        </p:nvGrpSpPr>
        <p:grpSpPr>
          <a:xfrm>
            <a:off x="4038600" y="1600200"/>
            <a:ext cx="4800599" cy="4233862"/>
            <a:chOff x="4038600" y="1600200"/>
            <a:chExt cx="4800599" cy="4233862"/>
          </a:xfrm>
        </p:grpSpPr>
        <p:cxnSp>
          <p:nvCxnSpPr>
            <p:cNvPr id="1908" name="Shape 1908"/>
            <p:cNvCxnSpPr/>
            <p:nvPr/>
          </p:nvCxnSpPr>
          <p:spPr>
            <a:xfrm>
              <a:off x="6858000" y="3357562"/>
              <a:ext cx="6857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909" name="Shape 1909"/>
            <p:cNvCxnSpPr/>
            <p:nvPr/>
          </p:nvCxnSpPr>
          <p:spPr>
            <a:xfrm rot="10800000">
              <a:off x="4038600" y="2633661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910" name="Shape 1910"/>
            <p:cNvCxnSpPr/>
            <p:nvPr/>
          </p:nvCxnSpPr>
          <p:spPr>
            <a:xfrm rot="10800000">
              <a:off x="4051300" y="1604962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911" name="Shape 1911"/>
            <p:cNvCxnSpPr/>
            <p:nvPr/>
          </p:nvCxnSpPr>
          <p:spPr>
            <a:xfrm rot="10800000">
              <a:off x="4038600" y="3078161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912" name="Shape 1912"/>
            <p:cNvCxnSpPr/>
            <p:nvPr/>
          </p:nvCxnSpPr>
          <p:spPr>
            <a:xfrm rot="10800000">
              <a:off x="4051300" y="4005262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913" name="Shape 1913"/>
            <p:cNvCxnSpPr/>
            <p:nvPr/>
          </p:nvCxnSpPr>
          <p:spPr>
            <a:xfrm rot="10800000">
              <a:off x="4051300" y="4449762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914" name="Shape 1914"/>
            <p:cNvCxnSpPr/>
            <p:nvPr/>
          </p:nvCxnSpPr>
          <p:spPr>
            <a:xfrm rot="10800000">
              <a:off x="4038600" y="4881562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915" name="Shape 1915"/>
            <p:cNvCxnSpPr/>
            <p:nvPr/>
          </p:nvCxnSpPr>
          <p:spPr>
            <a:xfrm>
              <a:off x="5715000" y="1600200"/>
              <a:ext cx="1143000" cy="1757362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916" name="Shape 1916"/>
            <p:cNvCxnSpPr/>
            <p:nvPr/>
          </p:nvCxnSpPr>
          <p:spPr>
            <a:xfrm>
              <a:off x="5710237" y="2160586"/>
              <a:ext cx="1147762" cy="1196975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917" name="Shape 1917"/>
            <p:cNvCxnSpPr/>
            <p:nvPr/>
          </p:nvCxnSpPr>
          <p:spPr>
            <a:xfrm>
              <a:off x="5695950" y="2627311"/>
              <a:ext cx="1162049" cy="73025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918" name="Shape 1918"/>
            <p:cNvCxnSpPr/>
            <p:nvPr/>
          </p:nvCxnSpPr>
          <p:spPr>
            <a:xfrm rot="10800000" flipH="1">
              <a:off x="5710237" y="3357561"/>
              <a:ext cx="1147762" cy="652462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919" name="Shape 1919"/>
            <p:cNvCxnSpPr/>
            <p:nvPr/>
          </p:nvCxnSpPr>
          <p:spPr>
            <a:xfrm rot="10800000" flipH="1">
              <a:off x="5730875" y="3357561"/>
              <a:ext cx="1127125" cy="1096961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920" name="Shape 1920"/>
            <p:cNvCxnSpPr/>
            <p:nvPr/>
          </p:nvCxnSpPr>
          <p:spPr>
            <a:xfrm rot="10800000" flipH="1">
              <a:off x="5703887" y="3357562"/>
              <a:ext cx="1154111" cy="153035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921" name="Shape 1921"/>
            <p:cNvCxnSpPr/>
            <p:nvPr/>
          </p:nvCxnSpPr>
          <p:spPr>
            <a:xfrm rot="10800000">
              <a:off x="4038600" y="5414962"/>
              <a:ext cx="16001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922" name="Shape 1922"/>
            <p:cNvCxnSpPr/>
            <p:nvPr/>
          </p:nvCxnSpPr>
          <p:spPr>
            <a:xfrm rot="10800000" flipH="1">
              <a:off x="5727700" y="3357561"/>
              <a:ext cx="1130299" cy="2474911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923" name="Shape 1923"/>
            <p:cNvSpPr/>
            <p:nvPr/>
          </p:nvSpPr>
          <p:spPr>
            <a:xfrm>
              <a:off x="7239000" y="2595561"/>
              <a:ext cx="1600199" cy="1524000"/>
            </a:xfrm>
            <a:prstGeom prst="ellipse">
              <a:avLst/>
            </a:prstGeom>
            <a:solidFill>
              <a:srgbClr val="FFFF99"/>
            </a:solidFill>
            <a:ln w="952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Shape 1924"/>
            <p:cNvSpPr txBox="1"/>
            <p:nvPr/>
          </p:nvSpPr>
          <p:spPr>
            <a:xfrm>
              <a:off x="7239000" y="2882900"/>
              <a:ext cx="1600199" cy="106997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6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Click Mouse button on arrow to Operate</a:t>
              </a:r>
            </a:p>
          </p:txBody>
        </p:sp>
        <p:cxnSp>
          <p:nvCxnSpPr>
            <p:cNvPr id="1925" name="Shape 1925"/>
            <p:cNvCxnSpPr/>
            <p:nvPr/>
          </p:nvCxnSpPr>
          <p:spPr>
            <a:xfrm rot="10800000">
              <a:off x="4038600" y="2176461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926" name="Shape 1926"/>
            <p:cNvCxnSpPr/>
            <p:nvPr/>
          </p:nvCxnSpPr>
          <p:spPr>
            <a:xfrm rot="10800000">
              <a:off x="4051300" y="3573462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927" name="Shape 1927"/>
            <p:cNvCxnSpPr/>
            <p:nvPr/>
          </p:nvCxnSpPr>
          <p:spPr>
            <a:xfrm rot="10800000">
              <a:off x="4051300" y="5834062"/>
              <a:ext cx="1676399" cy="0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928" name="Shape 1928"/>
            <p:cNvCxnSpPr/>
            <p:nvPr/>
          </p:nvCxnSpPr>
          <p:spPr>
            <a:xfrm>
              <a:off x="5695950" y="3067050"/>
              <a:ext cx="1136649" cy="290512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929" name="Shape 1929"/>
            <p:cNvCxnSpPr/>
            <p:nvPr/>
          </p:nvCxnSpPr>
          <p:spPr>
            <a:xfrm rot="10800000" flipH="1">
              <a:off x="5715000" y="3357562"/>
              <a:ext cx="1117599" cy="215899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930" name="Shape 1930"/>
            <p:cNvCxnSpPr/>
            <p:nvPr/>
          </p:nvCxnSpPr>
          <p:spPr>
            <a:xfrm rot="10800000" flipH="1">
              <a:off x="5638800" y="3344862"/>
              <a:ext cx="1193800" cy="2070099"/>
            </a:xfrm>
            <a:prstGeom prst="straightConnector1">
              <a:avLst/>
            </a:prstGeom>
            <a:noFill/>
            <a:ln w="28575" cap="flat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1931" name="Shape 1931"/>
          <p:cNvSpPr txBox="1"/>
          <p:nvPr/>
        </p:nvSpPr>
        <p:spPr>
          <a:xfrm>
            <a:off x="114300" y="3352800"/>
            <a:ext cx="25908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Michael Graves</a:t>
            </a:r>
          </a:p>
        </p:txBody>
      </p:sp>
      <p:sp>
        <p:nvSpPr>
          <p:cNvPr id="1932" name="Shape 1932"/>
          <p:cNvSpPr txBox="1"/>
          <p:nvPr/>
        </p:nvSpPr>
        <p:spPr>
          <a:xfrm>
            <a:off x="76200" y="3822700"/>
            <a:ext cx="25908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Philipe Starck</a:t>
            </a:r>
          </a:p>
        </p:txBody>
      </p:sp>
      <p:sp>
        <p:nvSpPr>
          <p:cNvPr id="1933" name="Shape 1933"/>
          <p:cNvSpPr txBox="1"/>
          <p:nvPr/>
        </p:nvSpPr>
        <p:spPr>
          <a:xfrm>
            <a:off x="330200" y="4768850"/>
            <a:ext cx="25908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Alesandro Mendini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wave">
  <a:themeElements>
    <a:clrScheme name="Custom 506">
      <a:dk1>
        <a:srgbClr val="000000"/>
      </a:dk1>
      <a:lt1>
        <a:srgbClr val="FFFFFF"/>
      </a:lt1>
      <a:dk2>
        <a:srgbClr val="00387E"/>
      </a:dk2>
      <a:lt2>
        <a:srgbClr val="C6D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87E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3374</Words>
  <Application>Microsoft Office PowerPoint</Application>
  <PresentationFormat>On-screen Show (4:3)</PresentationFormat>
  <Paragraphs>516</Paragraphs>
  <Slides>94</Slides>
  <Notes>94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101" baseType="lpstr">
      <vt:lpstr>Arial</vt:lpstr>
      <vt:lpstr>Asul</vt:lpstr>
      <vt:lpstr>Galdeano</vt:lpstr>
      <vt:lpstr>Noto Symbol</vt:lpstr>
      <vt:lpstr>Times New Roman</vt:lpstr>
      <vt:lpstr>Trebuchet MS</vt:lpstr>
      <vt:lpstr>wave</vt:lpstr>
      <vt:lpstr>Alessi Design</vt:lpstr>
      <vt:lpstr>Alessi</vt:lpstr>
      <vt:lpstr>Alessi</vt:lpstr>
      <vt:lpstr>Introducing Alessi Maestri</vt:lpstr>
      <vt:lpstr>Alberto Alessi</vt:lpstr>
      <vt:lpstr>Carlo Alessi</vt:lpstr>
      <vt:lpstr>Alessi</vt:lpstr>
      <vt:lpstr>Alessi</vt:lpstr>
      <vt:lpstr>Alessi</vt:lpstr>
      <vt:lpstr>Alessi</vt:lpstr>
      <vt:lpstr>Alessi</vt:lpstr>
      <vt:lpstr>Ettore Sottsass</vt:lpstr>
      <vt:lpstr>Ettore Sottsass</vt:lpstr>
      <vt:lpstr>Ettore Sottsass</vt:lpstr>
      <vt:lpstr>Ettore Sottsass</vt:lpstr>
      <vt:lpstr>Ettore Sottsass</vt:lpstr>
      <vt:lpstr>Ettore Sottsass</vt:lpstr>
      <vt:lpstr>Ettore Sottsass</vt:lpstr>
      <vt:lpstr>Ettore Sottsass</vt:lpstr>
      <vt:lpstr>Ettore Sottsass</vt:lpstr>
      <vt:lpstr>Alessi</vt:lpstr>
      <vt:lpstr>Stefano Giovannoni  </vt:lpstr>
      <vt:lpstr>Stefano Giovannoni</vt:lpstr>
      <vt:lpstr>Stefano Giovannoni</vt:lpstr>
      <vt:lpstr>Stefano Giovannoni</vt:lpstr>
      <vt:lpstr>Stefano Giovannoni</vt:lpstr>
      <vt:lpstr>Stefano Giovannoni</vt:lpstr>
      <vt:lpstr>Stefano Giovannoni</vt:lpstr>
      <vt:lpstr>Stefano Giovannoni</vt:lpstr>
      <vt:lpstr>Stefano Giovannoni</vt:lpstr>
      <vt:lpstr>Alessi</vt:lpstr>
      <vt:lpstr>Guido Venturini</vt:lpstr>
      <vt:lpstr>Guido Venturini</vt:lpstr>
      <vt:lpstr>Guido Venturini</vt:lpstr>
      <vt:lpstr>Guido Venturini</vt:lpstr>
      <vt:lpstr>Guido Venturini</vt:lpstr>
      <vt:lpstr>Guido Venturini</vt:lpstr>
      <vt:lpstr>Guido Venturini</vt:lpstr>
      <vt:lpstr>Guido Venturini</vt:lpstr>
      <vt:lpstr>Guido Venturini</vt:lpstr>
      <vt:lpstr>Alessi</vt:lpstr>
      <vt:lpstr>Michael Graves</vt:lpstr>
      <vt:lpstr>Michael Graves</vt:lpstr>
      <vt:lpstr>Michael Graves</vt:lpstr>
      <vt:lpstr>Michael Graves</vt:lpstr>
      <vt:lpstr>Michael Graves</vt:lpstr>
      <vt:lpstr>Michael Graves</vt:lpstr>
      <vt:lpstr>Michael Graves</vt:lpstr>
      <vt:lpstr>Alessi</vt:lpstr>
      <vt:lpstr>Philipe Starck</vt:lpstr>
      <vt:lpstr>Philipe Starck</vt:lpstr>
      <vt:lpstr>Philipe Starck</vt:lpstr>
      <vt:lpstr>Philipe Starck</vt:lpstr>
      <vt:lpstr>Philipe Starck</vt:lpstr>
      <vt:lpstr>Philipe Starck</vt:lpstr>
      <vt:lpstr>Philipe Starck</vt:lpstr>
      <vt:lpstr>Philipe Starck</vt:lpstr>
      <vt:lpstr>Philipe Starck</vt:lpstr>
      <vt:lpstr>Alessi</vt:lpstr>
      <vt:lpstr>Aldo Rossi</vt:lpstr>
      <vt:lpstr>Aldo Rossi</vt:lpstr>
      <vt:lpstr>Aldo Rossi</vt:lpstr>
      <vt:lpstr>Aldo Rossi</vt:lpstr>
      <vt:lpstr>Alessi</vt:lpstr>
      <vt:lpstr>Alesandro Mendini</vt:lpstr>
      <vt:lpstr>Alesandro Mendini</vt:lpstr>
      <vt:lpstr>Alesandro Mendini</vt:lpstr>
      <vt:lpstr>Alesandro Mendini</vt:lpstr>
      <vt:lpstr>Alesandro Mendini</vt:lpstr>
      <vt:lpstr>Alesandro Mendini</vt:lpstr>
      <vt:lpstr>Alesandro Mendini</vt:lpstr>
      <vt:lpstr>Alessi</vt:lpstr>
      <vt:lpstr>King Kong</vt:lpstr>
      <vt:lpstr>King Kong</vt:lpstr>
      <vt:lpstr>King Kong</vt:lpstr>
      <vt:lpstr>King Kong</vt:lpstr>
      <vt:lpstr>King Kong</vt:lpstr>
      <vt:lpstr>King Kong</vt:lpstr>
      <vt:lpstr>King Kong</vt:lpstr>
      <vt:lpstr>King Kong</vt:lpstr>
      <vt:lpstr>Alessi</vt:lpstr>
      <vt:lpstr>Family Follows Fiction</vt:lpstr>
      <vt:lpstr>Family Follows Fiction</vt:lpstr>
      <vt:lpstr>Family Follows Fiction</vt:lpstr>
      <vt:lpstr>Family Follows Fiction</vt:lpstr>
      <vt:lpstr>Family Follows Fiction</vt:lpstr>
      <vt:lpstr>Family Follows Fiction</vt:lpstr>
      <vt:lpstr>Family Follows Fiction</vt:lpstr>
      <vt:lpstr>Family Follows Fiction</vt:lpstr>
      <vt:lpstr>Family Follows Fiction</vt:lpstr>
      <vt:lpstr>Alessi Books</vt:lpstr>
      <vt:lpstr>Alessi Books</vt:lpstr>
      <vt:lpstr>Alessi – The dream Factory</vt:lpstr>
      <vt:lpstr>Alessi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Alessi Design</dc:title>
  <dc:creator>Melanie McCaig</dc:creator>
  <cp:lastModifiedBy>Melanie McCaig</cp:lastModifiedBy>
  <cp:revision>2</cp:revision>
  <dcterms:modified xsi:type="dcterms:W3CDTF">2016-08-29T14:08:00Z</dcterms:modified>
</cp:coreProperties>
</file>