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6"/>
  </p:sldMasterIdLst>
  <p:sldIdLst>
    <p:sldId id="256" r:id="rId7"/>
    <p:sldId id="257" r:id="rId8"/>
  </p:sldIdLst>
  <p:sldSz cx="6858000" cy="12192000"/>
  <p:notesSz cx="6669088" cy="9753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C7F5D1-F6D7-47B6-B5A7-9A5DFBF883FA}" v="32" dt="2026-01-21T13:42:47.4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 varScale="1">
        <p:scale>
          <a:sx n="83" d="100"/>
          <a:sy n="83" d="100"/>
        </p:scale>
        <p:origin x="25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5" Type="http://schemas.openxmlformats.org/officeDocument/2006/relationships/customXml" Target="../customXml/item5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mela Scullion" userId="a62f22fb-3fca-40f2-a8a3-cf04acfdf6c5" providerId="ADAL" clId="{120684FA-2430-4286-9156-CC8432B55D80}"/>
    <pc:docChg chg="custSel modSld">
      <pc:chgData name="Pamela Scullion" userId="a62f22fb-3fca-40f2-a8a3-cf04acfdf6c5" providerId="ADAL" clId="{120684FA-2430-4286-9156-CC8432B55D80}" dt="2026-01-21T13:42:47.453" v="32" actId="1035"/>
      <pc:docMkLst>
        <pc:docMk/>
      </pc:docMkLst>
      <pc:sldChg chg="addSp delSp modSp mod">
        <pc:chgData name="Pamela Scullion" userId="a62f22fb-3fca-40f2-a8a3-cf04acfdf6c5" providerId="ADAL" clId="{120684FA-2430-4286-9156-CC8432B55D80}" dt="2026-01-21T13:42:47.453" v="32" actId="1035"/>
        <pc:sldMkLst>
          <pc:docMk/>
          <pc:sldMk cId="1498404872" sldId="257"/>
        </pc:sldMkLst>
        <pc:spChg chg="mod">
          <ac:chgData name="Pamela Scullion" userId="a62f22fb-3fca-40f2-a8a3-cf04acfdf6c5" providerId="ADAL" clId="{120684FA-2430-4286-9156-CC8432B55D80}" dt="2026-01-21T13:41:24.299" v="7" actId="1076"/>
          <ac:spMkLst>
            <pc:docMk/>
            <pc:sldMk cId="1498404872" sldId="257"/>
            <ac:spMk id="2" creationId="{80AC8EC3-4620-BEAE-8FC6-CCB28B45EE06}"/>
          </ac:spMkLst>
        </pc:spChg>
        <pc:picChg chg="mod">
          <ac:chgData name="Pamela Scullion" userId="a62f22fb-3fca-40f2-a8a3-cf04acfdf6c5" providerId="ADAL" clId="{120684FA-2430-4286-9156-CC8432B55D80}" dt="2026-01-21T13:42:47.453" v="32" actId="1035"/>
          <ac:picMkLst>
            <pc:docMk/>
            <pc:sldMk cId="1498404872" sldId="257"/>
            <ac:picMk id="4" creationId="{6AC67775-74BA-C796-DEA3-413A42BF79DA}"/>
          </ac:picMkLst>
        </pc:picChg>
        <pc:picChg chg="del">
          <ac:chgData name="Pamela Scullion" userId="a62f22fb-3fca-40f2-a8a3-cf04acfdf6c5" providerId="ADAL" clId="{120684FA-2430-4286-9156-CC8432B55D80}" dt="2026-01-21T13:41:30.907" v="12" actId="478"/>
          <ac:picMkLst>
            <pc:docMk/>
            <pc:sldMk cId="1498404872" sldId="257"/>
            <ac:picMk id="5" creationId="{2F42484E-B31F-0A7E-1FCA-7291BA0A2B0F}"/>
          </ac:picMkLst>
        </pc:picChg>
        <pc:picChg chg="add mod">
          <ac:chgData name="Pamela Scullion" userId="a62f22fb-3fca-40f2-a8a3-cf04acfdf6c5" providerId="ADAL" clId="{120684FA-2430-4286-9156-CC8432B55D80}" dt="2026-01-21T13:42:47.453" v="32" actId="1035"/>
          <ac:picMkLst>
            <pc:docMk/>
            <pc:sldMk cId="1498404872" sldId="257"/>
            <ac:picMk id="1026" creationId="{93122DB7-2D24-28F7-6EA6-5889295D44F0}"/>
          </ac:picMkLst>
        </pc:picChg>
        <pc:picChg chg="mod">
          <ac:chgData name="Pamela Scullion" userId="a62f22fb-3fca-40f2-a8a3-cf04acfdf6c5" providerId="ADAL" clId="{120684FA-2430-4286-9156-CC8432B55D80}" dt="2026-01-21T13:42:47.453" v="32" actId="1035"/>
          <ac:picMkLst>
            <pc:docMk/>
            <pc:sldMk cId="1498404872" sldId="257"/>
            <ac:picMk id="2050" creationId="{08874804-62DD-FA0D-0523-66127B0300A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52400" y="1"/>
            <a:ext cx="2833688" cy="12192002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4755" y="1625602"/>
            <a:ext cx="5210345" cy="6201362"/>
          </a:xfrm>
        </p:spPr>
        <p:txBody>
          <a:bodyPr anchor="b">
            <a:normAutofit/>
          </a:bodyPr>
          <a:lstStyle>
            <a:lvl1pPr algn="r">
              <a:defRPr sz="405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3179" y="7826963"/>
            <a:ext cx="4321922" cy="2425833"/>
          </a:xfrm>
        </p:spPr>
        <p:txBody>
          <a:bodyPr anchor="t">
            <a:normAutofit/>
          </a:bodyPr>
          <a:lstStyle>
            <a:lvl1pPr marL="0" indent="0" algn="r">
              <a:buNone/>
              <a:defRPr sz="13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94330" y="10875265"/>
            <a:ext cx="643105" cy="649111"/>
          </a:xfrm>
        </p:spPr>
        <p:txBody>
          <a:bodyPr/>
          <a:lstStyle/>
          <a:p>
            <a:fld id="{FED1D067-8F3B-4399-AD97-F6BF00910E8C}" type="datetimeFigureOut">
              <a:rPr lang="en-GB" smtClean="0"/>
              <a:t>21/01/2026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17800" y="10875265"/>
            <a:ext cx="2707079" cy="64911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06490" y="10875265"/>
            <a:ext cx="308610" cy="649111"/>
          </a:xfrm>
        </p:spPr>
        <p:txBody>
          <a:bodyPr/>
          <a:lstStyle/>
          <a:p>
            <a:fld id="{B9343615-7542-4B84-BEEE-CED952D367C3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Freeform 12"/>
          <p:cNvSpPr/>
          <p:nvPr/>
        </p:nvSpPr>
        <p:spPr bwMode="auto">
          <a:xfrm>
            <a:off x="152400" y="6705600"/>
            <a:ext cx="271463" cy="16086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" name="Freeform 13"/>
          <p:cNvSpPr/>
          <p:nvPr/>
        </p:nvSpPr>
        <p:spPr bwMode="auto">
          <a:xfrm>
            <a:off x="420291" y="6874934"/>
            <a:ext cx="46435" cy="143934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0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143" y="8413982"/>
            <a:ext cx="5636993" cy="100753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42482" y="1657088"/>
            <a:ext cx="4628299" cy="5626624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5143" y="9421517"/>
            <a:ext cx="5636993" cy="877710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D067-8F3B-4399-AD97-F6BF00910E8C}" type="datetimeFigureOut">
              <a:rPr lang="en-GB" smtClean="0"/>
              <a:t>21/01/2026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3615-7542-4B84-BEEE-CED952D36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08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144" y="1219200"/>
            <a:ext cx="5636993" cy="5418667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143" y="7721600"/>
            <a:ext cx="5636994" cy="25738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D067-8F3B-4399-AD97-F6BF00910E8C}" type="datetimeFigureOut">
              <a:rPr lang="en-GB" smtClean="0"/>
              <a:t>21/01/2026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3615-7542-4B84-BEEE-CED952D36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808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27066" y="1534263"/>
            <a:ext cx="342989" cy="10396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29148" y="5012265"/>
            <a:ext cx="342989" cy="10396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056" y="1219203"/>
            <a:ext cx="5230586" cy="487679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98676" y="6095998"/>
            <a:ext cx="4973346" cy="6773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143" y="7721600"/>
            <a:ext cx="5636993" cy="25738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D067-8F3B-4399-AD97-F6BF00910E8C}" type="datetimeFigureOut">
              <a:rPr lang="en-GB" smtClean="0"/>
              <a:t>21/01/2026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3615-7542-4B84-BEEE-CED952D36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910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144" y="5881922"/>
            <a:ext cx="5636992" cy="2611200"/>
          </a:xfrm>
        </p:spPr>
        <p:txBody>
          <a:bodyPr anchor="b">
            <a:normAutofit/>
          </a:bodyPr>
          <a:lstStyle>
            <a:lvl1pPr algn="r">
              <a:defRPr sz="2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143" y="8493122"/>
            <a:ext cx="5636993" cy="15296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D067-8F3B-4399-AD97-F6BF00910E8C}" type="datetimeFigureOut">
              <a:rPr lang="en-GB" smtClean="0"/>
              <a:t>21/01/2026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3615-7542-4B84-BEEE-CED952D36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873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27066" y="1534263"/>
            <a:ext cx="342989" cy="10396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29148" y="5012265"/>
            <a:ext cx="342989" cy="10396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056" y="1219203"/>
            <a:ext cx="5230586" cy="487679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5144" y="6908800"/>
            <a:ext cx="5636993" cy="1580444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1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143" y="8489245"/>
            <a:ext cx="5636993" cy="1806222"/>
          </a:xfrm>
        </p:spPr>
        <p:txBody>
          <a:bodyPr anchor="t">
            <a:normAutofit/>
          </a:bodyPr>
          <a:lstStyle>
            <a:lvl1pPr marL="0" indent="0" algn="r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D067-8F3B-4399-AD97-F6BF00910E8C}" type="datetimeFigureOut">
              <a:rPr lang="en-GB" smtClean="0"/>
              <a:t>21/01/2026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3615-7542-4B84-BEEE-CED952D36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57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144" y="1219203"/>
            <a:ext cx="5636993" cy="484857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5143" y="6231467"/>
            <a:ext cx="5636994" cy="149013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143" y="7721600"/>
            <a:ext cx="5636994" cy="257386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D067-8F3B-4399-AD97-F6BF00910E8C}" type="datetimeFigureOut">
              <a:rPr lang="en-GB" smtClean="0"/>
              <a:t>21/01/2026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3615-7542-4B84-BEEE-CED952D36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570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D067-8F3B-4399-AD97-F6BF00910E8C}" type="datetimeFigureOut">
              <a:rPr lang="en-GB" smtClean="0"/>
              <a:t>21/01/2026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3615-7542-4B84-BEEE-CED952D36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45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76045" y="1219200"/>
            <a:ext cx="996092" cy="907626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5143" y="1219200"/>
            <a:ext cx="4512280" cy="9076267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D067-8F3B-4399-AD97-F6BF00910E8C}" type="datetimeFigureOut">
              <a:rPr lang="en-GB" smtClean="0"/>
              <a:t>21/01/2026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3615-7542-4B84-BEEE-CED952D36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708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812802"/>
            <a:ext cx="5778500" cy="352213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0" y="4741333"/>
            <a:ext cx="5778500" cy="592500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08247" y="10858975"/>
            <a:ext cx="643105" cy="649111"/>
          </a:xfrm>
        </p:spPr>
        <p:txBody>
          <a:bodyPr/>
          <a:lstStyle/>
          <a:p>
            <a:fld id="{FED1D067-8F3B-4399-AD97-F6BF00910E8C}" type="datetimeFigureOut">
              <a:rPr lang="en-GB" smtClean="0"/>
              <a:t>21/01/2026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9486" y="10858975"/>
            <a:ext cx="3985888" cy="64911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4226" y="10858975"/>
            <a:ext cx="320875" cy="649111"/>
          </a:xfrm>
        </p:spPr>
        <p:txBody>
          <a:bodyPr/>
          <a:lstStyle/>
          <a:p>
            <a:fld id="{B9343615-7542-4B84-BEEE-CED952D36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476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247" y="4741331"/>
            <a:ext cx="5024854" cy="4195682"/>
          </a:xfrm>
        </p:spPr>
        <p:txBody>
          <a:bodyPr anchor="b"/>
          <a:lstStyle>
            <a:lvl1pPr algn="r">
              <a:defRPr sz="3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0248" y="8937013"/>
            <a:ext cx="5024852" cy="15296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D067-8F3B-4399-AD97-F6BF00910E8C}" type="datetimeFigureOut">
              <a:rPr lang="en-GB" smtClean="0"/>
              <a:t>21/01/2026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04988" y="10873014"/>
            <a:ext cx="310112" cy="649111"/>
          </a:xfrm>
        </p:spPr>
        <p:txBody>
          <a:bodyPr/>
          <a:lstStyle/>
          <a:p>
            <a:fld id="{B9343615-7542-4B84-BEEE-CED952D36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97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219202"/>
            <a:ext cx="5778500" cy="31157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6600" y="4741333"/>
            <a:ext cx="2804922" cy="598875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0178" y="4741334"/>
            <a:ext cx="2804922" cy="5949909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D067-8F3B-4399-AD97-F6BF00910E8C}" type="datetimeFigureOut">
              <a:rPr lang="en-GB" smtClean="0"/>
              <a:t>21/01/2026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3615-7542-4B84-BEEE-CED952D36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99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7111" y="4726281"/>
            <a:ext cx="2592218" cy="1024466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5142" y="5929487"/>
            <a:ext cx="2754186" cy="4738238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71282" y="4741333"/>
            <a:ext cx="2600855" cy="1024466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7950" y="5929487"/>
            <a:ext cx="2754186" cy="4738238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D067-8F3B-4399-AD97-F6BF00910E8C}" type="datetimeFigureOut">
              <a:rPr lang="en-GB" smtClean="0"/>
              <a:t>21/01/2026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3615-7542-4B84-BEEE-CED952D36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263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D067-8F3B-4399-AD97-F6BF00910E8C}" type="datetimeFigureOut">
              <a:rPr lang="en-GB" smtClean="0"/>
              <a:t>21/01/2026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3615-7542-4B84-BEEE-CED952D36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65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D067-8F3B-4399-AD97-F6BF00910E8C}" type="datetimeFigureOut">
              <a:rPr lang="en-GB" smtClean="0"/>
              <a:t>21/01/2026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3615-7542-4B84-BEEE-CED952D36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398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143" y="2844800"/>
            <a:ext cx="1996901" cy="24384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0665" y="1219201"/>
            <a:ext cx="3511472" cy="9076268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5143" y="5283200"/>
            <a:ext cx="1996901" cy="32512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D067-8F3B-4399-AD97-F6BF00910E8C}" type="datetimeFigureOut">
              <a:rPr lang="en-GB" smtClean="0"/>
              <a:t>21/01/2026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3615-7542-4B84-BEEE-CED952D36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983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250" y="3115732"/>
            <a:ext cx="3053009" cy="24384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3122" y="1625600"/>
            <a:ext cx="1846028" cy="8128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4250" y="5554132"/>
            <a:ext cx="3053009" cy="3251200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D067-8F3B-4399-AD97-F6BF00910E8C}" type="datetimeFigureOut">
              <a:rPr lang="en-GB" smtClean="0"/>
              <a:t>21/01/2026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3615-7542-4B84-BEEE-CED952D36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25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1"/>
            <a:ext cx="1599010" cy="12192002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6600" y="812802"/>
            <a:ext cx="5778500" cy="35221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4741334"/>
            <a:ext cx="5778500" cy="5967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9010" y="10873014"/>
            <a:ext cx="64310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D1D067-8F3B-4399-AD97-F6BF00910E8C}" type="datetimeFigureOut">
              <a:rPr lang="en-GB" smtClean="0"/>
              <a:t>21/01/2026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0248" y="10873014"/>
            <a:ext cx="3985888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04988" y="10873014"/>
            <a:ext cx="310112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9343615-7542-4B84-BEEE-CED952D36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98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3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330A1-7E56-48A9-CEA1-225022254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631" y="3902171"/>
            <a:ext cx="6222116" cy="4244622"/>
          </a:xfrm>
        </p:spPr>
        <p:txBody>
          <a:bodyPr>
            <a:normAutofit/>
          </a:bodyPr>
          <a:lstStyle/>
          <a:p>
            <a:pPr algn="ctr"/>
            <a:r>
              <a:rPr lang="en-GB" sz="32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Skills Padlet- Course Information</a:t>
            </a:r>
            <a:b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4747D7-3263-7945-4A78-DBBAEAB96B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7534" y="6802340"/>
            <a:ext cx="5041495" cy="1701121"/>
          </a:xfrm>
        </p:spPr>
        <p:txBody>
          <a:bodyPr>
            <a:noAutofit/>
          </a:bodyPr>
          <a:lstStyle/>
          <a:p>
            <a:pPr algn="ctr"/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Please use the QR code below to access the Padlet containing full information on all our courses and entry requirements. </a:t>
            </a:r>
            <a:b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 would like to make a referral to one of the courses, please speak to your pupil support teacher and</a:t>
            </a:r>
            <a:b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the link in the Padlet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B52519C-CB54-F62F-9295-DF23BC39E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743" y="8608564"/>
            <a:ext cx="2419123" cy="241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6972FFD-810B-EF9F-E4EE-452F98E3AD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050470"/>
              </p:ext>
            </p:extLst>
          </p:nvPr>
        </p:nvGraphicFramePr>
        <p:xfrm>
          <a:off x="294430" y="2282498"/>
          <a:ext cx="6324734" cy="34261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326">
                  <a:extLst>
                    <a:ext uri="{9D8B030D-6E8A-4147-A177-3AD203B41FA5}">
                      <a16:colId xmlns:a16="http://schemas.microsoft.com/office/drawing/2014/main" val="4186511488"/>
                    </a:ext>
                  </a:extLst>
                </a:gridCol>
                <a:gridCol w="691176">
                  <a:extLst>
                    <a:ext uri="{9D8B030D-6E8A-4147-A177-3AD203B41FA5}">
                      <a16:colId xmlns:a16="http://schemas.microsoft.com/office/drawing/2014/main" val="1670620804"/>
                    </a:ext>
                  </a:extLst>
                </a:gridCol>
                <a:gridCol w="691176">
                  <a:extLst>
                    <a:ext uri="{9D8B030D-6E8A-4147-A177-3AD203B41FA5}">
                      <a16:colId xmlns:a16="http://schemas.microsoft.com/office/drawing/2014/main" val="619161469"/>
                    </a:ext>
                  </a:extLst>
                </a:gridCol>
                <a:gridCol w="691176">
                  <a:extLst>
                    <a:ext uri="{9D8B030D-6E8A-4147-A177-3AD203B41FA5}">
                      <a16:colId xmlns:a16="http://schemas.microsoft.com/office/drawing/2014/main" val="4283186561"/>
                    </a:ext>
                  </a:extLst>
                </a:gridCol>
                <a:gridCol w="691176">
                  <a:extLst>
                    <a:ext uri="{9D8B030D-6E8A-4147-A177-3AD203B41FA5}">
                      <a16:colId xmlns:a16="http://schemas.microsoft.com/office/drawing/2014/main" val="2875885661"/>
                    </a:ext>
                  </a:extLst>
                </a:gridCol>
                <a:gridCol w="691176">
                  <a:extLst>
                    <a:ext uri="{9D8B030D-6E8A-4147-A177-3AD203B41FA5}">
                      <a16:colId xmlns:a16="http://schemas.microsoft.com/office/drawing/2014/main" val="1451503270"/>
                    </a:ext>
                  </a:extLst>
                </a:gridCol>
                <a:gridCol w="691176">
                  <a:extLst>
                    <a:ext uri="{9D8B030D-6E8A-4147-A177-3AD203B41FA5}">
                      <a16:colId xmlns:a16="http://schemas.microsoft.com/office/drawing/2014/main" val="4021578706"/>
                    </a:ext>
                  </a:extLst>
                </a:gridCol>
                <a:gridCol w="691176">
                  <a:extLst>
                    <a:ext uri="{9D8B030D-6E8A-4147-A177-3AD203B41FA5}">
                      <a16:colId xmlns:a16="http://schemas.microsoft.com/office/drawing/2014/main" val="4018113491"/>
                    </a:ext>
                  </a:extLst>
                </a:gridCol>
                <a:gridCol w="691176">
                  <a:extLst>
                    <a:ext uri="{9D8B030D-6E8A-4147-A177-3AD203B41FA5}">
                      <a16:colId xmlns:a16="http://schemas.microsoft.com/office/drawing/2014/main" val="3242447410"/>
                    </a:ext>
                  </a:extLst>
                </a:gridCol>
              </a:tblGrid>
              <a:tr h="856526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10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Construction &amp; Engineering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88" marR="6488" marT="6488" marB="0" anchor="ctr">
                    <a:gradFill flip="none" rotWithShape="1">
                      <a:gsLst>
                        <a:gs pos="0">
                          <a:schemeClr val="accent1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L4 Auto Mechanic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88" marR="6488" marT="6488" marB="0" anchor="ctr">
                    <a:gradFill flip="none" rotWithShape="1">
                      <a:gsLst>
                        <a:gs pos="0">
                          <a:schemeClr val="accent1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L5 Construction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88" marR="6488" marT="6488" marB="0" anchor="ctr">
                    <a:gradFill flip="none" rotWithShape="1">
                      <a:gsLst>
                        <a:gs pos="0">
                          <a:schemeClr val="accent1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L5 Engineering 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88" marR="6488" marT="6488" marB="0" anchor="ctr">
                    <a:gradFill flip="none" rotWithShape="1">
                      <a:gsLst>
                        <a:gs pos="0">
                          <a:schemeClr val="accent1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L6 Engineering Design Challenge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88" marR="6488" marT="6488" marB="0" anchor="ctr">
                    <a:gradFill flip="none" rotWithShape="1">
                      <a:gsLst>
                        <a:gs pos="0">
                          <a:schemeClr val="accent1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7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 Civil Engineering 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88" marR="6488" marT="6488" marB="0" anchor="ctr">
                    <a:gradFill flip="none" rotWithShape="1">
                      <a:gsLst>
                        <a:gs pos="0">
                          <a:schemeClr val="accent1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7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HNC CADD 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88" marR="6488" marT="6488" marB="0" anchor="ctr">
                    <a:gradFill flip="none" rotWithShape="1">
                      <a:gsLst>
                        <a:gs pos="0">
                          <a:schemeClr val="accent1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7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HNC Architectural Technology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88" marR="6488" marT="6488" marB="0" anchor="ctr">
                    <a:gradFill flip="none" rotWithShape="1">
                      <a:gsLst>
                        <a:gs pos="0">
                          <a:schemeClr val="accent1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7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Winter Leavers Programme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88" marR="6488" marT="6488" marB="0" anchor="ctr">
                    <a:gradFill flip="none" rotWithShape="1">
                      <a:gsLst>
                        <a:gs pos="0">
                          <a:schemeClr val="accent1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1864726"/>
                  </a:ext>
                </a:extLst>
              </a:tr>
              <a:tr h="856526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10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Health &amp; Social Care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88" marR="6488" marT="6488" marB="0" anchor="ctr">
                    <a:gradFill flip="none" rotWithShape="1">
                      <a:gsLst>
                        <a:gs pos="0">
                          <a:schemeClr val="accent1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L4 Healthcare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88" marR="6488" marT="6488" marB="0" anchor="ctr">
                    <a:gradFill flip="none" rotWithShape="1">
                      <a:gsLst>
                        <a:gs pos="0">
                          <a:schemeClr val="accent1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L4 Early Years &amp; Childcare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88" marR="6488" marT="6488" marB="0" anchor="ctr">
                    <a:gradFill flip="none" rotWithShape="1">
                      <a:gsLst>
                        <a:gs pos="0">
                          <a:schemeClr val="accent1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L5  Healthcare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88" marR="6488" marT="6488" marB="0" anchor="ctr">
                    <a:gradFill flip="none" rotWithShape="1">
                      <a:gsLst>
                        <a:gs pos="0">
                          <a:schemeClr val="accent1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L5 Early Years &amp; Childcare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88" marR="6488" marT="6488" marB="0" anchor="ctr">
                    <a:gradFill flip="none" rotWithShape="1">
                      <a:gsLst>
                        <a:gs pos="0">
                          <a:schemeClr val="accent1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7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L6 Public Health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88" marR="6488" marT="6488" marB="0" anchor="ctr">
                    <a:gradFill flip="none" rotWithShape="1">
                      <a:gsLst>
                        <a:gs pos="0">
                          <a:schemeClr val="accent1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7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 Children &amp; Young People 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88" marR="6488" marT="6488" marB="0" anchor="ctr">
                    <a:gradFill flip="none" rotWithShape="1">
                      <a:gsLst>
                        <a:gs pos="0">
                          <a:schemeClr val="accent1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7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 Healthcare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88" marR="6488" marT="6488" marB="0" anchor="ctr">
                    <a:gradFill flip="none" rotWithShape="1">
                      <a:gsLst>
                        <a:gs pos="0">
                          <a:schemeClr val="accent1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88" marR="6488" marT="6488" marB="0" anchor="b">
                    <a:gradFill flip="none" rotWithShape="1">
                      <a:gsLst>
                        <a:gs pos="0">
                          <a:schemeClr val="accent1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61619499"/>
                  </a:ext>
                </a:extLst>
              </a:tr>
              <a:tr h="856526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10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Business Services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88" marR="6488" marT="6488" marB="0" anchor="ctr">
                    <a:gradFill flip="none" rotWithShape="1">
                      <a:gsLst>
                        <a:gs pos="0">
                          <a:schemeClr val="accent1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L6 Intro to Scots Law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88" marR="6488" marT="6488" marB="0" anchor="ctr">
                    <a:gradFill flip="none" rotWithShape="1">
                      <a:gsLst>
                        <a:gs pos="0">
                          <a:schemeClr val="accent1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L6 Cyber Security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88" marR="6488" marT="6488" marB="0" anchor="ctr">
                    <a:gradFill flip="none" rotWithShape="1">
                      <a:gsLst>
                        <a:gs pos="0">
                          <a:schemeClr val="accent1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L6 Criminology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88" marR="6488" marT="6488" marB="0" anchor="ctr">
                    <a:gradFill flip="none" rotWithShape="1">
                      <a:gsLst>
                        <a:gs pos="0">
                          <a:schemeClr val="accent1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HNC Business Skills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88" marR="6488" marT="6488" marB="0" anchor="ctr">
                    <a:gradFill flip="none" rotWithShape="1">
                      <a:gsLst>
                        <a:gs pos="0">
                          <a:schemeClr val="accent1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7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HNC Cyber Security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88" marR="6488" marT="6488" marB="0" anchor="ctr">
                    <a:gradFill flip="none" rotWithShape="1">
                      <a:gsLst>
                        <a:gs pos="0">
                          <a:schemeClr val="accent1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7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HNC Social Science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88" marR="6488" marT="6488" marB="0" anchor="ctr">
                    <a:gradFill flip="none" rotWithShape="1">
                      <a:gsLst>
                        <a:gs pos="0">
                          <a:schemeClr val="accent1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88" marR="6488" marT="6488" marB="0" anchor="b">
                    <a:gradFill flip="none" rotWithShape="1">
                      <a:gsLst>
                        <a:gs pos="0">
                          <a:schemeClr val="accent1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88" marR="6488" marT="6488" marB="0" anchor="b">
                    <a:gradFill flip="none" rotWithShape="1">
                      <a:gsLst>
                        <a:gs pos="0">
                          <a:schemeClr val="accent1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43085600"/>
                  </a:ext>
                </a:extLst>
              </a:tr>
              <a:tr h="856526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10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Tourism &amp; Creative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88" marR="6488" marT="6488" marB="0" anchor="ctr">
                    <a:gradFill flip="none" rotWithShape="1">
                      <a:gsLst>
                        <a:gs pos="0">
                          <a:schemeClr val="accent1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L4 Hospitality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88" marR="6488" marT="6488" marB="0" anchor="ctr">
                    <a:gradFill flip="none" rotWithShape="1">
                      <a:gsLst>
                        <a:gs pos="0">
                          <a:schemeClr val="accent1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L4 Hairdressing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88" marR="6488" marT="6488" marB="0" anchor="ctr">
                    <a:gradFill flip="none" rotWithShape="1">
                      <a:gsLst>
                        <a:gs pos="0">
                          <a:schemeClr val="accent1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L4 Beauty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88" marR="6488" marT="6488" marB="0" anchor="ctr">
                    <a:gradFill flip="none" rotWithShape="1">
                      <a:gsLst>
                        <a:gs pos="0">
                          <a:schemeClr val="accent1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L5 Hairdressing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88" marR="6488" marT="6488" marB="0" anchor="ctr">
                    <a:gradFill flip="none" rotWithShape="1">
                      <a:gsLst>
                        <a:gs pos="0">
                          <a:schemeClr val="accent1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7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L5 Beauty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88" marR="6488" marT="6488" marB="0" anchor="ctr">
                    <a:gradFill flip="none" rotWithShape="1">
                      <a:gsLst>
                        <a:gs pos="0">
                          <a:schemeClr val="accent1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7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L5 Make Up Artistry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88" marR="6488" marT="6488" marB="0" anchor="ctr">
                    <a:gradFill flip="none" rotWithShape="1">
                      <a:gsLst>
                        <a:gs pos="0">
                          <a:schemeClr val="accent1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 Hospitality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88" marR="6488" marT="6488" marB="0" anchor="ctr">
                    <a:gradFill flip="none" rotWithShape="1">
                      <a:gsLst>
                        <a:gs pos="0">
                          <a:schemeClr val="accent1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7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 Creative &amp; Digital Media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88" marR="6488" marT="6488" marB="0" anchor="ctr">
                    <a:gradFill flip="none" rotWithShape="1">
                      <a:gsLst>
                        <a:gs pos="0">
                          <a:schemeClr val="accent1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8425731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2F117A4-F581-611D-33CF-FAD833D7B13D}"/>
              </a:ext>
            </a:extLst>
          </p:cNvPr>
          <p:cNvSpPr txBox="1"/>
          <p:nvPr/>
        </p:nvSpPr>
        <p:spPr>
          <a:xfrm>
            <a:off x="769871" y="1562988"/>
            <a:ext cx="5799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Pathways Diagram 2026/2027</a:t>
            </a:r>
          </a:p>
        </p:txBody>
      </p:sp>
    </p:spTree>
    <p:extLst>
      <p:ext uri="{BB962C8B-B14F-4D97-AF65-F5344CB8AC3E}">
        <p14:creationId xmlns:p14="http://schemas.microsoft.com/office/powerpoint/2010/main" val="3590833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C8EC3-4620-BEAE-8FC6-CCB28B45EE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5400000">
            <a:off x="-2257063" y="3125164"/>
            <a:ext cx="11354763" cy="5845216"/>
          </a:xfrm>
        </p:spPr>
        <p:txBody>
          <a:bodyPr>
            <a:normAutofit/>
          </a:bodyPr>
          <a:lstStyle/>
          <a:p>
            <a:pPr algn="ctr"/>
            <a:r>
              <a:rPr lang="en-GB" sz="8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Skills Pathways Offer 2026/2027</a:t>
            </a:r>
            <a:br>
              <a:rPr lang="en-GB" sz="9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Industry Recognised Awards and Qualifications</a:t>
            </a:r>
            <a:b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18874F-3C8D-615B-F3D7-71E2B4ED6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27" y="11484909"/>
            <a:ext cx="5143500" cy="2943577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050" name="img-f61464d7-88a0-4c84-98e8-0b4123ecf973" descr="image">
            <a:extLst>
              <a:ext uri="{FF2B5EF4-FFF2-40B4-BE49-F238E27FC236}">
                <a16:creationId xmlns:a16="http://schemas.microsoft.com/office/drawing/2014/main" id="{08874804-62DD-FA0D-0523-66127B030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5247" y="5597712"/>
            <a:ext cx="1788595" cy="60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I:\Policy Unit\Michael\Foundation Apprenticeships\Admin\Publicity\SDS\SDS ESF Logo CMYK.jpg">
            <a:extLst>
              <a:ext uri="{FF2B5EF4-FFF2-40B4-BE49-F238E27FC236}">
                <a16:creationId xmlns:a16="http://schemas.microsoft.com/office/drawing/2014/main" id="{6AC67775-74BA-C796-DEA3-413A42BF79DA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20917" y="8216655"/>
            <a:ext cx="2424073" cy="58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New College Lanarkshire Open Days – GIRFEC in NL">
            <a:extLst>
              <a:ext uri="{FF2B5EF4-FFF2-40B4-BE49-F238E27FC236}">
                <a16:creationId xmlns:a16="http://schemas.microsoft.com/office/drawing/2014/main" id="{93122DB7-2D24-28F7-6EA6-5889295D4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3886" y="3063972"/>
            <a:ext cx="2077213" cy="85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4048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SharedContentType xmlns="Microsoft.SharePoint.Taxonomy.ContentTypeSync" SourceId="d2085efe-fbee-4112-b17b-61a14ccdd7b6" ContentTypeId="0x010100AB4565BB804CC848BD2EF3E87A42FE8B0E" PreviousValue="false" LastSyncTimeStamp="2021-07-19T07:27:43.31Z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AB4565BB804CC848BD2EF3E87A42FE8B0E0020146796481CA74588A23435875F66DE" ma:contentTypeVersion="12" ma:contentTypeDescription="" ma:contentTypeScope="" ma:versionID="0fa6b5aaa42b36c3b9efb670f416b359">
  <xsd:schema xmlns:xsd="http://www.w3.org/2001/XMLSchema" xmlns:xs="http://www.w3.org/2001/XMLSchema" xmlns:p="http://schemas.microsoft.com/office/2006/metadata/properties" xmlns:ns2="8f05d3e4-0582-485c-9ba6-ab26e7804d1a" xmlns:ns3="29eb6306-5e02-4987-ab66-fc912446eed6" xmlns:ns4="03ce3460-0959-4251-9807-61b7786b3924" targetNamespace="http://schemas.microsoft.com/office/2006/metadata/properties" ma:root="true" ma:fieldsID="5778345018914d605a68925c18068180" ns2:_="" ns3:_="" ns4:_="">
    <xsd:import namespace="8f05d3e4-0582-485c-9ba6-ab26e7804d1a"/>
    <xsd:import namespace="29eb6306-5e02-4987-ab66-fc912446eed6"/>
    <xsd:import namespace="03ce3460-0959-4251-9807-61b7786b3924"/>
    <xsd:element name="properties">
      <xsd:complexType>
        <xsd:sequence>
          <xsd:element name="documentManagement">
            <xsd:complexType>
              <xsd:all>
                <xsd:element ref="ns2:ActiveRecord" minOccurs="0"/>
                <xsd:element ref="ns2:SupercededDate" minOccurs="0"/>
                <xsd:element ref="ns2:TaxKeywordTaxHTField" minOccurs="0"/>
                <xsd:element ref="ns2:TaxCatchAll" minOccurs="0"/>
                <xsd:element ref="ns2:TaxCatchAllLabel" minOccurs="0"/>
                <xsd:element ref="ns2:le70938a2ff1458590291c2b53873313" minOccurs="0"/>
                <xsd:element ref="ns2:l2266dbc3b614dbe9f077e23aad38986" minOccurs="0"/>
                <xsd:element ref="ns3:_dlc_DocId" minOccurs="0"/>
                <xsd:element ref="ns3:_dlc_DocIdUrl" minOccurs="0"/>
                <xsd:element ref="ns3:_dlc_DocIdPersistId" minOccurs="0"/>
                <xsd:element ref="ns3:i0f84bba906045b4af568ee102a52dcb" minOccurs="0"/>
                <xsd:element ref="ns4:MediaServiceLocation" minOccurs="0"/>
                <xsd:element ref="ns4:MediaLengthInSeconds" minOccurs="0"/>
                <xsd:element ref="ns3:SharedWithUsers" minOccurs="0"/>
                <xsd:element ref="ns3:SharedWithDetails" minOccurs="0"/>
                <xsd:element ref="ns4:MediaServiceSearchPropertie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05d3e4-0582-485c-9ba6-ab26e7804d1a" elementFormDefault="qualified">
    <xsd:import namespace="http://schemas.microsoft.com/office/2006/documentManagement/types"/>
    <xsd:import namespace="http://schemas.microsoft.com/office/infopath/2007/PartnerControls"/>
    <xsd:element name="ActiveRecord" ma:index="2" nillable="true" ma:displayName="Active Document" ma:default="1" ma:internalName="ActiveRecord">
      <xsd:simpleType>
        <xsd:restriction base="dms:Boolean"/>
      </xsd:simpleType>
    </xsd:element>
    <xsd:element name="SupercededDate" ma:index="4" nillable="true" ma:displayName="Superceded Date" ma:format="DateOnly" ma:internalName="SupercededDate">
      <xsd:simpleType>
        <xsd:restriction base="dms:DateTime"/>
      </xsd:simpleType>
    </xsd:element>
    <xsd:element name="TaxKeywordTaxHTField" ma:index="8" nillable="true" ma:taxonomy="true" ma:internalName="TaxKeywordTaxHTField" ma:taxonomyFieldName="TaxKeyword" ma:displayName="Enterprise Keywords" ma:fieldId="{23f27201-bee3-471e-b2e7-b64fd8b7ca38}" ma:taxonomyMulti="true" ma:sspId="d2085efe-fbee-4112-b17b-61a14ccdd7b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a228a54b-0f07-4a17-bdf0-d1b676d6db7c}" ma:internalName="TaxCatchAll" ma:showField="CatchAllData" ma:web="29eb6306-5e02-4987-ab66-fc912446ee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a228a54b-0f07-4a17-bdf0-d1b676d6db7c}" ma:internalName="TaxCatchAllLabel" ma:readOnly="true" ma:showField="CatchAllDataLabel" ma:web="29eb6306-5e02-4987-ab66-fc912446ee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e70938a2ff1458590291c2b53873313" ma:index="13" nillable="true" ma:taxonomy="true" ma:internalName="le70938a2ff1458590291c2b53873313" ma:taxonomyFieldName="Service1" ma:displayName="Service" ma:default="" ma:fieldId="{5e70938a-2ff1-4585-9029-1c2b53873313}" ma:sspId="d2085efe-fbee-4112-b17b-61a14ccdd7b6" ma:termSetId="f027e596-12c9-4f9a-8093-fd23840c06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2266dbc3b614dbe9f077e23aad38986" ma:index="15" nillable="true" ma:taxonomy="true" ma:internalName="l2266dbc3b614dbe9f077e23aad38986" ma:taxonomyFieldName="BusinessUnit" ma:displayName="Business Unit" ma:readOnly="false" ma:default="" ma:fieldId="{52266dbc-3b61-4dbe-9f07-7e23aad38986}" ma:sspId="d2085efe-fbee-4112-b17b-61a14ccdd7b6" ma:termSetId="f027e596-12c9-4f9a-8093-fd23840c060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eb6306-5e02-4987-ab66-fc912446eed6" elementFormDefault="qualified">
    <xsd:import namespace="http://schemas.microsoft.com/office/2006/documentManagement/types"/>
    <xsd:import namespace="http://schemas.microsoft.com/office/infopath/2007/PartnerControls"/>
    <xsd:element name="_dlc_DocId" ma:index="1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0f84bba906045b4af568ee102a52dcb" ma:index="21" nillable="true" ma:taxonomy="true" ma:internalName="i0f84bba906045b4af568ee102a52dcb" ma:taxonomyFieldName="RevIMBCS" ma:displayName="Retention Term" ma:indexed="true" ma:default="3;#BCS|819376d4-bc70-4d53-bae7-773a2688b0e5" ma:fieldId="{20f84bba-9060-45b4-af56-8ee102a52dcb}" ma:sspId="d2085efe-fbee-4112-b17b-61a14ccdd7b6" ma:termSetId="65e0ccf4-ee27-4865-88b2-fcad8719c10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ce3460-0959-4251-9807-61b7786b3924" elementFormDefault="qualified">
    <xsd:import namespace="http://schemas.microsoft.com/office/2006/documentManagement/types"/>
    <xsd:import namespace="http://schemas.microsoft.com/office/infopath/2007/PartnerControls"/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tiveRecord xmlns="8f05d3e4-0582-485c-9ba6-ab26e7804d1a">true</ActiveRecord>
    <l2266dbc3b614dbe9f077e23aad38986 xmlns="8f05d3e4-0582-485c-9ba6-ab26e7804d1a">
      <Terms xmlns="http://schemas.microsoft.com/office/infopath/2007/PartnerControls">
        <TermInfo xmlns="http://schemas.microsoft.com/office/infopath/2007/PartnerControls">
          <TermName xmlns="http://schemas.microsoft.com/office/infopath/2007/PartnerControls">Education</TermName>
          <TermId xmlns="http://schemas.microsoft.com/office/infopath/2007/PartnerControls">7c63c392-b8b7-43b3-a940-fa4306e5c61f</TermId>
        </TermInfo>
      </Terms>
    </l2266dbc3b614dbe9f077e23aad38986>
    <i0f84bba906045b4af568ee102a52dcb xmlns="29eb6306-5e02-4987-ab66-fc912446eed6">
      <Terms xmlns="http://schemas.microsoft.com/office/infopath/2007/PartnerControls">
        <TermInfo xmlns="http://schemas.microsoft.com/office/infopath/2007/PartnerControls">
          <TermName xmlns="http://schemas.microsoft.com/office/infopath/2007/PartnerControls">BCS</TermName>
          <TermId xmlns="http://schemas.microsoft.com/office/infopath/2007/PartnerControls">819376d4-bc70-4d53-bae7-773a2688b0e5</TermId>
        </TermInfo>
      </Terms>
    </i0f84bba906045b4af568ee102a52dcb>
    <TaxCatchAll xmlns="8f05d3e4-0582-485c-9ba6-ab26e7804d1a">
      <Value>3</Value>
      <Value>2</Value>
      <Value>1</Value>
    </TaxCatchAll>
    <SupercededDate xmlns="8f05d3e4-0582-485c-9ba6-ab26e7804d1a" xsi:nil="true"/>
    <TaxKeywordTaxHTField xmlns="8f05d3e4-0582-485c-9ba6-ab26e7804d1a">
      <Terms xmlns="http://schemas.microsoft.com/office/infopath/2007/PartnerControls"/>
    </TaxKeywordTaxHTField>
    <le70938a2ff1458590291c2b53873313 xmlns="8f05d3e4-0582-485c-9ba6-ab26e7804d1a">
      <Terms xmlns="http://schemas.microsoft.com/office/infopath/2007/PartnerControls">
        <TermInfo xmlns="http://schemas.microsoft.com/office/infopath/2007/PartnerControls">
          <TermName xmlns="http://schemas.microsoft.com/office/infopath/2007/PartnerControls">Education and Families</TermName>
          <TermId xmlns="http://schemas.microsoft.com/office/infopath/2007/PartnerControls">5d3f6438-9f1e-42e8-88b7-bda312bc02e3</TermId>
        </TermInfo>
      </Terms>
    </le70938a2ff1458590291c2b53873313>
    <_dlc_DocId xmlns="29eb6306-5e02-4987-ab66-fc912446eed6">NLC--1040117609-49012</_dlc_DocId>
    <_dlc_DocIdUrl xmlns="29eb6306-5e02-4987-ab66-fc912446eed6">
      <Url>https://nlcgov.sharepoint.com/sites/EDS-VOCATIONALEDUCATION/_layouts/15/DocIdRedir.aspx?ID=NLC--1040117609-49012</Url>
      <Description>NLC--1040117609-49012</Description>
    </_dlc_DocIdUrl>
  </documentManagement>
</p:properties>
</file>

<file path=customXml/itemProps1.xml><?xml version="1.0" encoding="utf-8"?>
<ds:datastoreItem xmlns:ds="http://schemas.openxmlformats.org/officeDocument/2006/customXml" ds:itemID="{B2FD7284-31A7-4479-B958-FB7C0F2972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9B4E57-42C9-4F1D-A48F-8791D944EE2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778BB72-8BFF-432A-97F9-B3B8B01F8A85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A5136A33-39E4-448E-A6F2-657B50096FAD}"/>
</file>

<file path=customXml/itemProps5.xml><?xml version="1.0" encoding="utf-8"?>
<ds:datastoreItem xmlns:ds="http://schemas.openxmlformats.org/officeDocument/2006/customXml" ds:itemID="{380C5B19-8B05-4E83-AAC2-1E33BADB8607}">
  <ds:schemaRefs>
    <ds:schemaRef ds:uri="http://schemas.microsoft.com/office/2006/metadata/properties"/>
    <ds:schemaRef ds:uri="http://schemas.microsoft.com/office/infopath/2007/PartnerControls"/>
    <ds:schemaRef ds:uri="8f05d3e4-0582-485c-9ba6-ab26e7804d1a"/>
    <ds:schemaRef ds:uri="29eb6306-5e02-4987-ab66-fc912446eed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7</TotalTime>
  <Words>173</Words>
  <Application>Microsoft Office PowerPoint</Application>
  <PresentationFormat>Widescreen</PresentationFormat>
  <Paragraphs>38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Corbel</vt:lpstr>
      <vt:lpstr>Parallax</vt:lpstr>
      <vt:lpstr>Skills Padlet- Course Information   </vt:lpstr>
      <vt:lpstr>Skills Pathways Offer 2026/2027 Industry Recognised Awards and Qualifications  </vt:lpstr>
    </vt:vector>
  </TitlesOfParts>
  <Company>North Lanarkshire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Pamela Scullion</dc:creator>
  <cp:lastModifiedBy>Pamela Scullion</cp:lastModifiedBy>
  <cp:revision>1</cp:revision>
  <cp:lastPrinted>2026-01-21T11:39:08Z</cp:lastPrinted>
  <dcterms:created xsi:type="dcterms:W3CDTF">2026-01-21T09:48:33Z</dcterms:created>
  <dcterms:modified xsi:type="dcterms:W3CDTF">2026-01-21T13:42:54Z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c381991-eab8-4fff-8f2f-4f88109aa1cd_Enabled">
    <vt:lpwstr>true</vt:lpwstr>
  </property>
  <property fmtid="{D5CDD505-2E9C-101B-9397-08002B2CF9AE}" pid="3" name="MSIP_Label_3c381991-eab8-4fff-8f2f-4f88109aa1cd_SetDate">
    <vt:lpwstr>2026-01-21T11:40:38Z</vt:lpwstr>
  </property>
  <property fmtid="{D5CDD505-2E9C-101B-9397-08002B2CF9AE}" pid="4" name="MSIP_Label_3c381991-eab8-4fff-8f2f-4f88109aa1cd_Method">
    <vt:lpwstr>Standard</vt:lpwstr>
  </property>
  <property fmtid="{D5CDD505-2E9C-101B-9397-08002B2CF9AE}" pid="5" name="MSIP_Label_3c381991-eab8-4fff-8f2f-4f88109aa1cd_Name">
    <vt:lpwstr>Official</vt:lpwstr>
  </property>
  <property fmtid="{D5CDD505-2E9C-101B-9397-08002B2CF9AE}" pid="6" name="MSIP_Label_3c381991-eab8-4fff-8f2f-4f88109aa1cd_SiteId">
    <vt:lpwstr>a98f953b-d618-4b43-8a65-0382681bd283</vt:lpwstr>
  </property>
  <property fmtid="{D5CDD505-2E9C-101B-9397-08002B2CF9AE}" pid="7" name="MSIP_Label_3c381991-eab8-4fff-8f2f-4f88109aa1cd_ActionId">
    <vt:lpwstr>6f35c76a-6432-4bbc-a828-d87d685cb0c6</vt:lpwstr>
  </property>
  <property fmtid="{D5CDD505-2E9C-101B-9397-08002B2CF9AE}" pid="8" name="MSIP_Label_3c381991-eab8-4fff-8f2f-4f88109aa1cd_ContentBits">
    <vt:lpwstr>0</vt:lpwstr>
  </property>
  <property fmtid="{D5CDD505-2E9C-101B-9397-08002B2CF9AE}" pid="9" name="MSIP_Label_3c381991-eab8-4fff-8f2f-4f88109aa1cd_Tag">
    <vt:lpwstr>10, 3, 0, 1</vt:lpwstr>
  </property>
  <property fmtid="{D5CDD505-2E9C-101B-9397-08002B2CF9AE}" pid="10" name="ContentTypeId">
    <vt:lpwstr>0x010100AB4565BB804CC848BD2EF3E87A42FE8B0E0020146796481CA74588A23435875F66DE</vt:lpwstr>
  </property>
  <property fmtid="{D5CDD505-2E9C-101B-9397-08002B2CF9AE}" pid="11" name="RevIMBCS">
    <vt:lpwstr>3;#BCS|819376d4-bc70-4d53-bae7-773a2688b0e5</vt:lpwstr>
  </property>
  <property fmtid="{D5CDD505-2E9C-101B-9397-08002B2CF9AE}" pid="12" name="_dlc_DocIdItemGuid">
    <vt:lpwstr>a1ddd24a-999f-4b6c-a111-a856e7305618</vt:lpwstr>
  </property>
  <property fmtid="{D5CDD505-2E9C-101B-9397-08002B2CF9AE}" pid="13" name="TaxKeyword">
    <vt:lpwstr/>
  </property>
  <property fmtid="{D5CDD505-2E9C-101B-9397-08002B2CF9AE}" pid="14" name="BusinessUnit">
    <vt:lpwstr>2;#Education|7c63c392-b8b7-43b3-a940-fa4306e5c61f</vt:lpwstr>
  </property>
  <property fmtid="{D5CDD505-2E9C-101B-9397-08002B2CF9AE}" pid="15" name="MediaServiceImageTags">
    <vt:lpwstr/>
  </property>
  <property fmtid="{D5CDD505-2E9C-101B-9397-08002B2CF9AE}" pid="16" name="Service1">
    <vt:lpwstr>1;#Education and Families|5d3f6438-9f1e-42e8-88b7-bda312bc02e3</vt:lpwstr>
  </property>
  <property fmtid="{D5CDD505-2E9C-101B-9397-08002B2CF9AE}" pid="17" name="lcf76f155ced4ddcb4097134ff3c332f">
    <vt:lpwstr/>
  </property>
</Properties>
</file>