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 id="2147483794" r:id="rId2"/>
    <p:sldMasterId id="2147483806" r:id="rId3"/>
    <p:sldMasterId id="2147483842" r:id="rId4"/>
    <p:sldMasterId id="2147483854" r:id="rId5"/>
    <p:sldMasterId id="2147483903" r:id="rId6"/>
    <p:sldMasterId id="2147483927" r:id="rId7"/>
    <p:sldMasterId id="2147483951" r:id="rId8"/>
    <p:sldMasterId id="2147483963" r:id="rId9"/>
    <p:sldMasterId id="2147483975" r:id="rId10"/>
    <p:sldMasterId id="2147483987" r:id="rId11"/>
    <p:sldMasterId id="2147483999" r:id="rId12"/>
    <p:sldMasterId id="2147484011" r:id="rId13"/>
    <p:sldMasterId id="2147484024" r:id="rId14"/>
  </p:sldMasterIdLst>
  <p:notesMasterIdLst>
    <p:notesMasterId r:id="rId154"/>
  </p:notesMasterIdLst>
  <p:handoutMasterIdLst>
    <p:handoutMasterId r:id="rId155"/>
  </p:handoutMasterIdLst>
  <p:sldIdLst>
    <p:sldId id="620" r:id="rId15"/>
    <p:sldId id="621" r:id="rId16"/>
    <p:sldId id="622" r:id="rId17"/>
    <p:sldId id="623" r:id="rId18"/>
    <p:sldId id="624" r:id="rId19"/>
    <p:sldId id="625" r:id="rId20"/>
    <p:sldId id="626" r:id="rId21"/>
    <p:sldId id="627" r:id="rId22"/>
    <p:sldId id="628" r:id="rId23"/>
    <p:sldId id="629" r:id="rId24"/>
    <p:sldId id="630" r:id="rId25"/>
    <p:sldId id="631" r:id="rId26"/>
    <p:sldId id="945" r:id="rId27"/>
    <p:sldId id="944" r:id="rId28"/>
    <p:sldId id="632" r:id="rId29"/>
    <p:sldId id="633" r:id="rId30"/>
    <p:sldId id="634" r:id="rId31"/>
    <p:sldId id="635" r:id="rId32"/>
    <p:sldId id="636" r:id="rId33"/>
    <p:sldId id="904" r:id="rId34"/>
    <p:sldId id="637" r:id="rId35"/>
    <p:sldId id="638" r:id="rId36"/>
    <p:sldId id="640" r:id="rId37"/>
    <p:sldId id="641" r:id="rId38"/>
    <p:sldId id="642" r:id="rId39"/>
    <p:sldId id="643" r:id="rId40"/>
    <p:sldId id="905" r:id="rId41"/>
    <p:sldId id="906" r:id="rId42"/>
    <p:sldId id="907" r:id="rId43"/>
    <p:sldId id="647" r:id="rId44"/>
    <p:sldId id="648" r:id="rId45"/>
    <p:sldId id="649" r:id="rId46"/>
    <p:sldId id="650" r:id="rId47"/>
    <p:sldId id="651" r:id="rId48"/>
    <p:sldId id="652" r:id="rId49"/>
    <p:sldId id="653" r:id="rId50"/>
    <p:sldId id="654" r:id="rId51"/>
    <p:sldId id="908" r:id="rId52"/>
    <p:sldId id="806" r:id="rId53"/>
    <p:sldId id="807" r:id="rId54"/>
    <p:sldId id="809" r:id="rId55"/>
    <p:sldId id="810" r:id="rId56"/>
    <p:sldId id="811" r:id="rId57"/>
    <p:sldId id="812" r:id="rId58"/>
    <p:sldId id="813" r:id="rId59"/>
    <p:sldId id="814" r:id="rId60"/>
    <p:sldId id="815" r:id="rId61"/>
    <p:sldId id="816" r:id="rId62"/>
    <p:sldId id="817" r:id="rId63"/>
    <p:sldId id="909" r:id="rId64"/>
    <p:sldId id="910" r:id="rId65"/>
    <p:sldId id="911" r:id="rId66"/>
    <p:sldId id="912" r:id="rId67"/>
    <p:sldId id="913" r:id="rId68"/>
    <p:sldId id="914" r:id="rId69"/>
    <p:sldId id="915" r:id="rId70"/>
    <p:sldId id="916" r:id="rId71"/>
    <p:sldId id="917" r:id="rId72"/>
    <p:sldId id="918" r:id="rId73"/>
    <p:sldId id="919" r:id="rId74"/>
    <p:sldId id="920" r:id="rId75"/>
    <p:sldId id="921" r:id="rId76"/>
    <p:sldId id="922" r:id="rId77"/>
    <p:sldId id="923" r:id="rId78"/>
    <p:sldId id="924" r:id="rId79"/>
    <p:sldId id="925" r:id="rId80"/>
    <p:sldId id="926" r:id="rId81"/>
    <p:sldId id="927" r:id="rId82"/>
    <p:sldId id="710" r:id="rId83"/>
    <p:sldId id="711" r:id="rId84"/>
    <p:sldId id="712" r:id="rId85"/>
    <p:sldId id="713" r:id="rId86"/>
    <p:sldId id="929" r:id="rId87"/>
    <p:sldId id="930" r:id="rId88"/>
    <p:sldId id="931" r:id="rId89"/>
    <p:sldId id="932" r:id="rId90"/>
    <p:sldId id="933" r:id="rId91"/>
    <p:sldId id="934" r:id="rId92"/>
    <p:sldId id="714" r:id="rId93"/>
    <p:sldId id="715" r:id="rId94"/>
    <p:sldId id="716" r:id="rId95"/>
    <p:sldId id="717" r:id="rId96"/>
    <p:sldId id="718" r:id="rId97"/>
    <p:sldId id="719" r:id="rId98"/>
    <p:sldId id="720" r:id="rId99"/>
    <p:sldId id="721" r:id="rId100"/>
    <p:sldId id="722" r:id="rId101"/>
    <p:sldId id="723" r:id="rId102"/>
    <p:sldId id="724" r:id="rId103"/>
    <p:sldId id="725" r:id="rId104"/>
    <p:sldId id="726" r:id="rId105"/>
    <p:sldId id="727" r:id="rId106"/>
    <p:sldId id="935" r:id="rId107"/>
    <p:sldId id="731" r:id="rId108"/>
    <p:sldId id="732" r:id="rId109"/>
    <p:sldId id="733" r:id="rId110"/>
    <p:sldId id="734" r:id="rId111"/>
    <p:sldId id="735" r:id="rId112"/>
    <p:sldId id="736" r:id="rId113"/>
    <p:sldId id="737" r:id="rId114"/>
    <p:sldId id="738" r:id="rId115"/>
    <p:sldId id="739" r:id="rId116"/>
    <p:sldId id="740" r:id="rId117"/>
    <p:sldId id="741" r:id="rId118"/>
    <p:sldId id="742" r:id="rId119"/>
    <p:sldId id="936" r:id="rId120"/>
    <p:sldId id="851" r:id="rId121"/>
    <p:sldId id="852" r:id="rId122"/>
    <p:sldId id="853" r:id="rId123"/>
    <p:sldId id="854" r:id="rId124"/>
    <p:sldId id="855" r:id="rId125"/>
    <p:sldId id="856" r:id="rId126"/>
    <p:sldId id="857" r:id="rId127"/>
    <p:sldId id="858" r:id="rId128"/>
    <p:sldId id="937" r:id="rId129"/>
    <p:sldId id="860" r:id="rId130"/>
    <p:sldId id="861" r:id="rId131"/>
    <p:sldId id="939" r:id="rId132"/>
    <p:sldId id="862" r:id="rId133"/>
    <p:sldId id="863" r:id="rId134"/>
    <p:sldId id="864" r:id="rId135"/>
    <p:sldId id="865" r:id="rId136"/>
    <p:sldId id="866" r:id="rId137"/>
    <p:sldId id="867" r:id="rId138"/>
    <p:sldId id="868" r:id="rId139"/>
    <p:sldId id="869" r:id="rId140"/>
    <p:sldId id="870" r:id="rId141"/>
    <p:sldId id="871" r:id="rId142"/>
    <p:sldId id="872" r:id="rId143"/>
    <p:sldId id="873" r:id="rId144"/>
    <p:sldId id="874" r:id="rId145"/>
    <p:sldId id="875" r:id="rId146"/>
    <p:sldId id="876" r:id="rId147"/>
    <p:sldId id="946" r:id="rId148"/>
    <p:sldId id="942" r:id="rId149"/>
    <p:sldId id="940" r:id="rId150"/>
    <p:sldId id="941" r:id="rId151"/>
    <p:sldId id="943" r:id="rId152"/>
    <p:sldId id="903" r:id="rId153"/>
  </p:sldIdLst>
  <p:sldSz cx="12192000" cy="6858000"/>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43" autoAdjust="0"/>
    <p:restoredTop sz="94660"/>
  </p:normalViewPr>
  <p:slideViewPr>
    <p:cSldViewPr snapToGrid="0">
      <p:cViewPr varScale="1">
        <p:scale>
          <a:sx n="69" d="100"/>
          <a:sy n="69" d="100"/>
        </p:scale>
        <p:origin x="19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54" Type="http://schemas.openxmlformats.org/officeDocument/2006/relationships/notesMaster" Target="notesMasters/notesMaster1.xml"/><Relationship Id="rId159" Type="http://schemas.openxmlformats.org/officeDocument/2006/relationships/tableStyles" Target="tableStyles.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slide" Target="slides/slide130.xml"/><Relationship Id="rId149" Type="http://schemas.openxmlformats.org/officeDocument/2006/relationships/slide" Target="slides/slide13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handoutMaster" Target="handoutMasters/handoutMaster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slide" Target="slides/slide118.xml"/><Relationship Id="rId140" Type="http://schemas.openxmlformats.org/officeDocument/2006/relationships/slide" Target="slides/slide126.xml"/><Relationship Id="rId145" Type="http://schemas.openxmlformats.org/officeDocument/2006/relationships/slide" Target="slides/slide131.xml"/><Relationship Id="rId153"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slide" Target="slides/slide129.xml"/><Relationship Id="rId148" Type="http://schemas.openxmlformats.org/officeDocument/2006/relationships/slide" Target="slides/slide134.xml"/><Relationship Id="rId151" Type="http://schemas.openxmlformats.org/officeDocument/2006/relationships/slide" Target="slides/slide137.xml"/><Relationship Id="rId15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68BA1203-56EB-450E-A1AE-AB43D6507F0A}" type="datetimeFigureOut">
              <a:rPr lang="en-GB" smtClean="0"/>
              <a:t>20/04/2020</a:t>
            </a:fld>
            <a:endParaRPr lang="en-GB"/>
          </a:p>
        </p:txBody>
      </p:sp>
      <p:sp>
        <p:nvSpPr>
          <p:cNvPr id="4" name="Footer Placeholder 3"/>
          <p:cNvSpPr>
            <a:spLocks noGrp="1"/>
          </p:cNvSpPr>
          <p:nvPr>
            <p:ph type="ftr" sz="quarter" idx="2"/>
          </p:nvPr>
        </p:nvSpPr>
        <p:spPr>
          <a:xfrm>
            <a:off x="0" y="9428584"/>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4"/>
            <a:ext cx="2887186" cy="498055"/>
          </a:xfrm>
          <a:prstGeom prst="rect">
            <a:avLst/>
          </a:prstGeom>
        </p:spPr>
        <p:txBody>
          <a:bodyPr vert="horz" lIns="91440" tIns="45720" rIns="91440" bIns="45720" rtlCol="0" anchor="b"/>
          <a:lstStyle>
            <a:lvl1pPr algn="r">
              <a:defRPr sz="1200"/>
            </a:lvl1pPr>
          </a:lstStyle>
          <a:p>
            <a:fld id="{27CD0DB0-1BF1-471E-807E-92C5ED5428AF}" type="slidenum">
              <a:rPr lang="en-GB" smtClean="0"/>
              <a:t>‹#›</a:t>
            </a:fld>
            <a:endParaRPr lang="en-GB"/>
          </a:p>
        </p:txBody>
      </p:sp>
    </p:spTree>
    <p:extLst>
      <p:ext uri="{BB962C8B-B14F-4D97-AF65-F5344CB8AC3E}">
        <p14:creationId xmlns:p14="http://schemas.microsoft.com/office/powerpoint/2010/main" val="633639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30F7CA72-461E-4140-80D7-FD70F3B68E0B}" type="datetimeFigureOut">
              <a:rPr lang="en-GB" smtClean="0"/>
              <a:t>20/04/2020</a:t>
            </a:fld>
            <a:endParaRPr lang="en-GB"/>
          </a:p>
        </p:txBody>
      </p:sp>
      <p:sp>
        <p:nvSpPr>
          <p:cNvPr id="4" name="Slide Image Placeholder 3"/>
          <p:cNvSpPr>
            <a:spLocks noGrp="1" noRot="1" noChangeAspect="1"/>
          </p:cNvSpPr>
          <p:nvPr>
            <p:ph type="sldImg" idx="2"/>
          </p:nvPr>
        </p:nvSpPr>
        <p:spPr>
          <a:xfrm>
            <a:off x="354013"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4"/>
            <a:ext cx="2887186" cy="498055"/>
          </a:xfrm>
          <a:prstGeom prst="rect">
            <a:avLst/>
          </a:prstGeom>
        </p:spPr>
        <p:txBody>
          <a:bodyPr vert="horz" lIns="91440" tIns="45720" rIns="91440" bIns="45720" rtlCol="0" anchor="b"/>
          <a:lstStyle>
            <a:lvl1pPr algn="r">
              <a:defRPr sz="1200"/>
            </a:lvl1pPr>
          </a:lstStyle>
          <a:p>
            <a:fld id="{106733BC-481A-465F-9632-0EAE7CD4D92E}" type="slidenum">
              <a:rPr lang="en-GB" smtClean="0"/>
              <a:t>‹#›</a:t>
            </a:fld>
            <a:endParaRPr lang="en-GB"/>
          </a:p>
        </p:txBody>
      </p:sp>
    </p:spTree>
    <p:extLst>
      <p:ext uri="{BB962C8B-B14F-4D97-AF65-F5344CB8AC3E}">
        <p14:creationId xmlns:p14="http://schemas.microsoft.com/office/powerpoint/2010/main" val="2895710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Scarlatti Tilt succeeds precisely because it cares not for restrictive rules on length, tone, or style of composition.</a:t>
            </a:r>
          </a:p>
        </p:txBody>
      </p:sp>
      <p:sp>
        <p:nvSpPr>
          <p:cNvPr id="4" name="Slide Number Placeholder 3"/>
          <p:cNvSpPr>
            <a:spLocks noGrp="1"/>
          </p:cNvSpPr>
          <p:nvPr>
            <p:ph type="sldNum" sz="quarter" idx="10"/>
          </p:nvPr>
        </p:nvSpPr>
        <p:spPr/>
        <p:txBody>
          <a:bodyPr/>
          <a:lstStyle/>
          <a:p>
            <a:fld id="{2D0650A8-4D45-4AF4-89CA-28BF7CBA5B49}"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354861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4DE793-055F-46F7-8C0A-84BE3C547A3A}"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069452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0A21CF-6F8F-48DA-80E0-DBFA233D75BA}" type="slidenum">
              <a:rPr lang="en-US" altLang="en-US">
                <a:solidFill>
                  <a:srgbClr val="000000"/>
                </a:solidFill>
              </a:rPr>
              <a:pPr>
                <a:spcBef>
                  <a:spcPct val="0"/>
                </a:spcBef>
              </a:pPr>
              <a:t>27</a:t>
            </a:fld>
            <a:endParaRPr lang="en-US" altLang="en-US">
              <a:solidFill>
                <a:srgbClr val="000000"/>
              </a:solidFill>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Change images</a:t>
            </a:r>
          </a:p>
        </p:txBody>
      </p:sp>
    </p:spTree>
    <p:extLst>
      <p:ext uri="{BB962C8B-B14F-4D97-AF65-F5344CB8AC3E}">
        <p14:creationId xmlns:p14="http://schemas.microsoft.com/office/powerpoint/2010/main" val="3663721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F621D1-895F-48C1-8464-5F0C90A1EB37}" type="slidenum">
              <a:rPr lang="en-US" altLang="en-US">
                <a:solidFill>
                  <a:srgbClr val="000000"/>
                </a:solidFill>
              </a:rPr>
              <a:pPr>
                <a:spcBef>
                  <a:spcPct val="0"/>
                </a:spcBef>
              </a:pPr>
              <a:t>28</a:t>
            </a:fld>
            <a:endParaRPr lang="en-US" altLang="en-US">
              <a:solidFill>
                <a:srgbClr val="000000"/>
              </a:solidFill>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Tree>
    <p:extLst>
      <p:ext uri="{BB962C8B-B14F-4D97-AF65-F5344CB8AC3E}">
        <p14:creationId xmlns:p14="http://schemas.microsoft.com/office/powerpoint/2010/main" val="537827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F9E04C-AF46-45C7-A527-F68B937FAA3B}" type="slidenum">
              <a:rPr lang="en-US" altLang="en-US">
                <a:solidFill>
                  <a:srgbClr val="000000"/>
                </a:solidFill>
              </a:rPr>
              <a:pPr>
                <a:spcBef>
                  <a:spcPct val="0"/>
                </a:spcBef>
              </a:pPr>
              <a:t>29</a:t>
            </a:fld>
            <a:endParaRPr lang="en-US" altLang="en-US">
              <a:solidFill>
                <a:srgbClr val="000000"/>
              </a:solidFill>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Tree>
    <p:extLst>
      <p:ext uri="{BB962C8B-B14F-4D97-AF65-F5344CB8AC3E}">
        <p14:creationId xmlns:p14="http://schemas.microsoft.com/office/powerpoint/2010/main" val="2742302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9F429C-9FD4-4F19-8E9A-E3073EF4E561}"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044201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333422-A387-4BBB-AE8A-DCE731FA13AA}" type="slidenum">
              <a:rPr lang="en-GB">
                <a:solidFill>
                  <a:prstClr val="black"/>
                </a:solidFill>
              </a:rPr>
              <a:pPr fontAlgn="base">
                <a:spcBef>
                  <a:spcPct val="0"/>
                </a:spcBef>
                <a:spcAft>
                  <a:spcPct val="0"/>
                </a:spcAft>
                <a:defRPr/>
              </a:pPr>
              <a:t>31</a:t>
            </a:fld>
            <a:endParaRPr lang="en-GB">
              <a:solidFill>
                <a:prstClr val="black"/>
              </a:solidFill>
            </a:endParaRPr>
          </a:p>
        </p:txBody>
      </p:sp>
    </p:spTree>
    <p:extLst>
      <p:ext uri="{BB962C8B-B14F-4D97-AF65-F5344CB8AC3E}">
        <p14:creationId xmlns:p14="http://schemas.microsoft.com/office/powerpoint/2010/main" val="2103551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AE9E2D-1F86-454A-9C12-1ECA87C8BB65}" type="slidenum">
              <a:rPr lang="en-GB">
                <a:solidFill>
                  <a:prstClr val="black"/>
                </a:solidFill>
              </a:rPr>
              <a:pPr fontAlgn="base">
                <a:spcBef>
                  <a:spcPct val="0"/>
                </a:spcBef>
                <a:spcAft>
                  <a:spcPct val="0"/>
                </a:spcAft>
                <a:defRPr/>
              </a:pPr>
              <a:t>32</a:t>
            </a:fld>
            <a:endParaRPr lang="en-GB">
              <a:solidFill>
                <a:prstClr val="black"/>
              </a:solidFill>
            </a:endParaRPr>
          </a:p>
        </p:txBody>
      </p:sp>
    </p:spTree>
    <p:extLst>
      <p:ext uri="{BB962C8B-B14F-4D97-AF65-F5344CB8AC3E}">
        <p14:creationId xmlns:p14="http://schemas.microsoft.com/office/powerpoint/2010/main" val="4185932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8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28C860-B2E5-466C-8D53-9B45452986FB}" type="slidenum">
              <a:rPr lang="en-GB">
                <a:solidFill>
                  <a:prstClr val="black"/>
                </a:solidFill>
              </a:rPr>
              <a:pPr fontAlgn="base">
                <a:spcBef>
                  <a:spcPct val="0"/>
                </a:spcBef>
                <a:spcAft>
                  <a:spcPct val="0"/>
                </a:spcAft>
              </a:pPr>
              <a:t>33</a:t>
            </a:fld>
            <a:endParaRPr lang="en-GB">
              <a:solidFill>
                <a:prstClr val="black"/>
              </a:solidFill>
            </a:endParaRPr>
          </a:p>
        </p:txBody>
      </p:sp>
    </p:spTree>
    <p:extLst>
      <p:ext uri="{BB962C8B-B14F-4D97-AF65-F5344CB8AC3E}">
        <p14:creationId xmlns:p14="http://schemas.microsoft.com/office/powerpoint/2010/main" val="2299467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D9439B-68A3-4EB7-ABEE-626412435486}" type="slidenum">
              <a:rPr lang="en-GB">
                <a:solidFill>
                  <a:prstClr val="black"/>
                </a:solidFill>
              </a:rPr>
              <a:pPr fontAlgn="base">
                <a:spcBef>
                  <a:spcPct val="0"/>
                </a:spcBef>
                <a:spcAft>
                  <a:spcPct val="0"/>
                </a:spcAft>
              </a:pPr>
              <a:t>34</a:t>
            </a:fld>
            <a:endParaRPr lang="en-GB">
              <a:solidFill>
                <a:prstClr val="black"/>
              </a:solidFill>
            </a:endParaRPr>
          </a:p>
        </p:txBody>
      </p:sp>
    </p:spTree>
    <p:extLst>
      <p:ext uri="{BB962C8B-B14F-4D97-AF65-F5344CB8AC3E}">
        <p14:creationId xmlns:p14="http://schemas.microsoft.com/office/powerpoint/2010/main" val="1322291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F38E52-C3CB-4EFE-9B92-9E1BA6FDCEB8}" type="slidenum">
              <a:rPr lang="en-GB">
                <a:solidFill>
                  <a:prstClr val="black"/>
                </a:solidFill>
              </a:rPr>
              <a:pPr fontAlgn="base">
                <a:spcBef>
                  <a:spcPct val="0"/>
                </a:spcBef>
                <a:spcAft>
                  <a:spcPct val="0"/>
                </a:spcAft>
              </a:pPr>
              <a:t>35</a:t>
            </a:fld>
            <a:endParaRPr lang="en-GB">
              <a:solidFill>
                <a:prstClr val="black"/>
              </a:solidFill>
            </a:endParaRPr>
          </a:p>
        </p:txBody>
      </p:sp>
    </p:spTree>
    <p:extLst>
      <p:ext uri="{BB962C8B-B14F-4D97-AF65-F5344CB8AC3E}">
        <p14:creationId xmlns:p14="http://schemas.microsoft.com/office/powerpoint/2010/main" val="2960230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Pacific</a:t>
            </a:r>
            <a:r>
              <a:rPr lang="en-GB" baseline="0" dirty="0"/>
              <a:t> radio fire from Nathan chapman</a:t>
            </a:r>
            <a:endParaRPr lang="en-GB" dirty="0"/>
          </a:p>
        </p:txBody>
      </p:sp>
      <p:sp>
        <p:nvSpPr>
          <p:cNvPr id="4" name="Slide Number Placeholder 3"/>
          <p:cNvSpPr>
            <a:spLocks noGrp="1"/>
          </p:cNvSpPr>
          <p:nvPr>
            <p:ph type="sldNum" sz="quarter" idx="10"/>
          </p:nvPr>
        </p:nvSpPr>
        <p:spPr/>
        <p:txBody>
          <a:bodyPr/>
          <a:lstStyle/>
          <a:p>
            <a:fld id="{106733BC-481A-465F-9632-0EAE7CD4D92E}" type="slidenum">
              <a:rPr lang="en-GB" smtClean="0"/>
              <a:t>14</a:t>
            </a:fld>
            <a:endParaRPr lang="en-GB"/>
          </a:p>
        </p:txBody>
      </p:sp>
    </p:spTree>
    <p:extLst>
      <p:ext uri="{BB962C8B-B14F-4D97-AF65-F5344CB8AC3E}">
        <p14:creationId xmlns:p14="http://schemas.microsoft.com/office/powerpoint/2010/main" val="1546566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9C5439-9158-4760-B375-311B4106D645}" type="slidenum">
              <a:rPr lang="en-GB">
                <a:solidFill>
                  <a:prstClr val="black"/>
                </a:solidFill>
              </a:rPr>
              <a:pPr fontAlgn="base">
                <a:spcBef>
                  <a:spcPct val="0"/>
                </a:spcBef>
                <a:spcAft>
                  <a:spcPct val="0"/>
                </a:spcAft>
              </a:pPr>
              <a:t>36</a:t>
            </a:fld>
            <a:endParaRPr lang="en-GB">
              <a:solidFill>
                <a:prstClr val="black"/>
              </a:solidFill>
            </a:endParaRPr>
          </a:p>
        </p:txBody>
      </p:sp>
    </p:spTree>
    <p:extLst>
      <p:ext uri="{BB962C8B-B14F-4D97-AF65-F5344CB8AC3E}">
        <p14:creationId xmlns:p14="http://schemas.microsoft.com/office/powerpoint/2010/main" val="2441128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5757EB-5AE0-40C6-BFBE-6E7C6E92CD03}" type="slidenum">
              <a:rPr lang="en-GB">
                <a:solidFill>
                  <a:prstClr val="black"/>
                </a:solidFill>
              </a:rPr>
              <a:pPr fontAlgn="base">
                <a:spcBef>
                  <a:spcPct val="0"/>
                </a:spcBef>
                <a:spcAft>
                  <a:spcPct val="0"/>
                </a:spcAft>
              </a:pPr>
              <a:t>37</a:t>
            </a:fld>
            <a:endParaRPr lang="en-GB">
              <a:solidFill>
                <a:prstClr val="black"/>
              </a:solidFill>
            </a:endParaRPr>
          </a:p>
        </p:txBody>
      </p:sp>
    </p:spTree>
    <p:extLst>
      <p:ext uri="{BB962C8B-B14F-4D97-AF65-F5344CB8AC3E}">
        <p14:creationId xmlns:p14="http://schemas.microsoft.com/office/powerpoint/2010/main" val="3252708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p>
        </p:txBody>
      </p:sp>
      <p:sp>
        <p:nvSpPr>
          <p:cNvPr id="4" name="Slide Number Placeholder 3"/>
          <p:cNvSpPr>
            <a:spLocks noGrp="1"/>
          </p:cNvSpPr>
          <p:nvPr>
            <p:ph type="sldNum" sz="quarter" idx="10"/>
          </p:nvPr>
        </p:nvSpPr>
        <p:spPr/>
        <p:txBody>
          <a:bodyPr/>
          <a:lstStyle/>
          <a:p>
            <a:fld id="{106733BC-481A-465F-9632-0EAE7CD4D92E}" type="slidenum">
              <a:rPr lang="en-GB" smtClean="0"/>
              <a:t>45</a:t>
            </a:fld>
            <a:endParaRPr lang="en-GB"/>
          </a:p>
        </p:txBody>
      </p:sp>
    </p:spTree>
    <p:extLst>
      <p:ext uri="{BB962C8B-B14F-4D97-AF65-F5344CB8AC3E}">
        <p14:creationId xmlns:p14="http://schemas.microsoft.com/office/powerpoint/2010/main" val="1824992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Television represents</a:t>
            </a:r>
            <a:r>
              <a:rPr lang="en-GB" baseline="0" dirty="0"/>
              <a:t> the government controlling the public – Mr Mead doesn’t have  television so is </a:t>
            </a:r>
            <a:r>
              <a:rPr lang="en-GB" baseline="0" dirty="0" err="1"/>
              <a:t>othered</a:t>
            </a:r>
            <a:r>
              <a:rPr lang="en-GB" baseline="0" dirty="0"/>
              <a:t> and </a:t>
            </a:r>
            <a:r>
              <a:rPr lang="en-GB" baseline="0" dirty="0" err="1"/>
              <a:t>ostracsized</a:t>
            </a:r>
            <a:r>
              <a:rPr lang="en-GB" baseline="0" dirty="0"/>
              <a:t> from society. The television represents all types of technology and the power they can hold over us. The television is a way to distract the public and keep them under the watchful eye of the government. It’s much easier to control </a:t>
            </a:r>
            <a:r>
              <a:rPr lang="en-GB" baseline="0" dirty="0" err="1"/>
              <a:t>ppl</a:t>
            </a:r>
            <a:r>
              <a:rPr lang="en-GB" baseline="0" dirty="0"/>
              <a:t> who are glued to their </a:t>
            </a:r>
            <a:r>
              <a:rPr lang="en-GB" baseline="0" dirty="0" err="1"/>
              <a:t>tv</a:t>
            </a:r>
            <a:r>
              <a:rPr lang="en-GB" baseline="0" dirty="0"/>
              <a:t> sets rather than those who are out roaming the streets.</a:t>
            </a:r>
          </a:p>
          <a:p>
            <a:r>
              <a:rPr lang="en-GB" baseline="0" dirty="0"/>
              <a:t>The police car- </a:t>
            </a:r>
            <a:r>
              <a:rPr lang="en-GB" b="0" i="0" dirty="0">
                <a:solidFill>
                  <a:srgbClr val="1E1D1D"/>
                </a:solidFill>
                <a:effectLst/>
                <a:latin typeface="museo"/>
              </a:rPr>
              <a:t>The police car, a representative of the powers in control (government), disapprove of his </a:t>
            </a:r>
            <a:r>
              <a:rPr lang="en-GB" b="0" i="0" dirty="0" err="1">
                <a:solidFill>
                  <a:srgbClr val="1E1D1D"/>
                </a:solidFill>
                <a:effectLst/>
                <a:latin typeface="museo"/>
              </a:rPr>
              <a:t>behavior</a:t>
            </a:r>
            <a:r>
              <a:rPr lang="en-GB" b="0" i="0" dirty="0">
                <a:solidFill>
                  <a:srgbClr val="1E1D1D"/>
                </a:solidFill>
                <a:effectLst/>
                <a:latin typeface="museo"/>
              </a:rPr>
              <a:t>, but the entire society disapproves as well. Ostracizing him is another form of censorship.  </a:t>
            </a:r>
            <a:r>
              <a:rPr lang="en-GB" b="0" i="0" dirty="0" err="1">
                <a:solidFill>
                  <a:srgbClr val="1E1D1D"/>
                </a:solidFill>
                <a:effectLst/>
                <a:latin typeface="museo"/>
              </a:rPr>
              <a:t>Atomated</a:t>
            </a:r>
            <a:r>
              <a:rPr lang="en-GB" b="0" i="0" baseline="0" dirty="0">
                <a:solidFill>
                  <a:srgbClr val="1E1D1D"/>
                </a:solidFill>
                <a:effectLst/>
                <a:latin typeface="museo"/>
              </a:rPr>
              <a:t> car is programmed to stop Mr Mead even though he isn’t doing anything wrong – there is no room for human discretion in an automated world.</a:t>
            </a:r>
          </a:p>
          <a:p>
            <a:pPr lvl="1"/>
            <a:r>
              <a:rPr lang="en-GB" b="1" dirty="0"/>
              <a:t>The “Psychiatric Centre for Research on Regressive Tendencies” means –</a:t>
            </a:r>
            <a:r>
              <a:rPr lang="en-GB" b="1" baseline="0" dirty="0"/>
              <a:t> dangers for society with government deciding what is best for all with no input. Who has decided what it means to be regressive? Just because somebody says ‘this isn’t right you must do this… does that mean we all have to do it? Is it fair that one entity has the power to make that decision for a society (echoes of dictatorship)</a:t>
            </a:r>
          </a:p>
          <a:p>
            <a:pPr lvl="1"/>
            <a:endParaRPr lang="en-GB" sz="2800" b="1" u="sng" baseline="0" dirty="0"/>
          </a:p>
          <a:p>
            <a:pPr lvl="1"/>
            <a:r>
              <a:rPr lang="en-GB" sz="2800" b="1" u="sng" baseline="0" dirty="0"/>
              <a:t>I </a:t>
            </a:r>
          </a:p>
          <a:p>
            <a:pPr lvl="1"/>
            <a:r>
              <a:rPr lang="en-GB" b="0" i="0" baseline="0" dirty="0">
                <a:solidFill>
                  <a:srgbClr val="1E1D1D"/>
                </a:solidFill>
                <a:effectLst/>
                <a:latin typeface="museo"/>
              </a:rPr>
              <a:t>The pack of dogs – tattle tales – informants?</a:t>
            </a:r>
          </a:p>
          <a:p>
            <a:endParaRPr lang="en-GB" b="0" i="0" baseline="0" dirty="0">
              <a:solidFill>
                <a:srgbClr val="1E1D1D"/>
              </a:solidFill>
              <a:effectLst/>
              <a:latin typeface="museo"/>
            </a:endParaRPr>
          </a:p>
          <a:p>
            <a:r>
              <a:rPr lang="en-GB" b="0" i="0" baseline="0" dirty="0">
                <a:solidFill>
                  <a:srgbClr val="1E1D1D"/>
                </a:solidFill>
                <a:effectLst/>
                <a:latin typeface="museo"/>
              </a:rPr>
              <a:t>The empty streets represent the loneliness and isolation of a world focused on technology as opposed to humanity and human interaction. People need other people to be happy 0 marriage in this story seems to be </a:t>
            </a:r>
            <a:r>
              <a:rPr lang="en-GB" b="0" i="0" baseline="0" dirty="0" err="1">
                <a:solidFill>
                  <a:srgbClr val="1E1D1D"/>
                </a:solidFill>
                <a:effectLst/>
                <a:latin typeface="museo"/>
              </a:rPr>
              <a:t>onlu</a:t>
            </a:r>
            <a:r>
              <a:rPr lang="en-GB" b="0" i="0" baseline="0" dirty="0">
                <a:solidFill>
                  <a:srgbClr val="1E1D1D"/>
                </a:solidFill>
                <a:effectLst/>
                <a:latin typeface="museo"/>
              </a:rPr>
              <a:t> for the human race to continue. But in reality </a:t>
            </a:r>
            <a:r>
              <a:rPr lang="en-GB" b="0" i="0" baseline="0" dirty="0" err="1">
                <a:solidFill>
                  <a:srgbClr val="1E1D1D"/>
                </a:solidFill>
                <a:effectLst/>
                <a:latin typeface="museo"/>
              </a:rPr>
              <a:t>ppl</a:t>
            </a:r>
            <a:r>
              <a:rPr lang="en-GB" b="0" i="0" baseline="0" dirty="0">
                <a:solidFill>
                  <a:srgbClr val="1E1D1D"/>
                </a:solidFill>
                <a:effectLst/>
                <a:latin typeface="museo"/>
              </a:rPr>
              <a:t> need </a:t>
            </a:r>
            <a:r>
              <a:rPr lang="en-GB" b="0" i="0" baseline="0" dirty="0" err="1">
                <a:solidFill>
                  <a:srgbClr val="1E1D1D"/>
                </a:solidFill>
                <a:effectLst/>
                <a:latin typeface="museo"/>
              </a:rPr>
              <a:t>ppl</a:t>
            </a:r>
            <a:r>
              <a:rPr lang="en-GB" b="0" i="0" baseline="0" dirty="0">
                <a:solidFill>
                  <a:srgbClr val="1E1D1D"/>
                </a:solidFill>
                <a:effectLst/>
                <a:latin typeface="museo"/>
              </a:rPr>
              <a:t> to be happy.</a:t>
            </a:r>
            <a:endParaRPr lang="en-GB" baseline="0" dirty="0"/>
          </a:p>
        </p:txBody>
      </p:sp>
      <p:sp>
        <p:nvSpPr>
          <p:cNvPr id="4" name="Slide Number Placeholder 3"/>
          <p:cNvSpPr>
            <a:spLocks noGrp="1"/>
          </p:cNvSpPr>
          <p:nvPr>
            <p:ph type="sldNum" sz="quarter" idx="10"/>
          </p:nvPr>
        </p:nvSpPr>
        <p:spPr/>
        <p:txBody>
          <a:bodyPr/>
          <a:lstStyle/>
          <a:p>
            <a:fld id="{106733BC-481A-465F-9632-0EAE7CD4D92E}" type="slidenum">
              <a:rPr lang="en-GB" smtClean="0"/>
              <a:t>47</a:t>
            </a:fld>
            <a:endParaRPr lang="en-GB"/>
          </a:p>
        </p:txBody>
      </p:sp>
    </p:spTree>
    <p:extLst>
      <p:ext uri="{BB962C8B-B14F-4D97-AF65-F5344CB8AC3E}">
        <p14:creationId xmlns:p14="http://schemas.microsoft.com/office/powerpoint/2010/main" val="441378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baseline="0" dirty="0"/>
              <a:t>Sending patterns of frosty air before him like the smoke of a cigar: his breath is compared to the smoke of a cigar. This creates a good picture because smoke eventually fades away into the night and becomes insignificant, just like him.</a:t>
            </a:r>
          </a:p>
          <a:p>
            <a:pPr marL="228600" indent="-228600">
              <a:buAutoNum type="arabicParenR"/>
            </a:pPr>
            <a:r>
              <a:rPr lang="en-GB" baseline="0" dirty="0"/>
              <a:t>Graveyard, phantoms, curtain, tomb-like</a:t>
            </a:r>
          </a:p>
          <a:p>
            <a:pPr marL="228600" indent="-228600">
              <a:buAutoNum type="arabicParenR"/>
            </a:pPr>
            <a:r>
              <a:rPr lang="en-GB" baseline="0" dirty="0"/>
              <a:t>Long sentence, listing the shocking affects a man walking alone can have.</a:t>
            </a:r>
          </a:p>
          <a:p>
            <a:pPr marL="228600" indent="-228600">
              <a:buAutoNum type="arabicParenR"/>
            </a:pPr>
            <a:r>
              <a:rPr lang="en-GB" baseline="0" dirty="0"/>
              <a:t>“it cut the nose and made the lungs blaze like a Christmas tree. The cold air is compared to a burning Christmas tree. This is effective because it created an image of the lungs being on fire (he can feel his lungs) – he likes it. It makes him feel alive.</a:t>
            </a:r>
          </a:p>
          <a:p>
            <a:pPr marL="228600" indent="-228600">
              <a:buAutoNum type="arabicParenR"/>
            </a:pPr>
            <a:r>
              <a:rPr lang="en-GB" baseline="0" dirty="0"/>
              <a:t>Onomatopoeia-  we can imagine the sound his shoes make while out walking and the fact that he can hear something so insignificant highlights the otherwise silent streets.</a:t>
            </a:r>
          </a:p>
          <a:p>
            <a:pPr marL="228600" indent="-228600">
              <a:buAutoNum type="arabicParenR"/>
            </a:pPr>
            <a:r>
              <a:rPr lang="en-GB" baseline="0" dirty="0"/>
              <a:t>Tone – mocking/sarcastic.</a:t>
            </a:r>
          </a:p>
        </p:txBody>
      </p:sp>
      <p:sp>
        <p:nvSpPr>
          <p:cNvPr id="4" name="Slide Number Placeholder 3"/>
          <p:cNvSpPr>
            <a:spLocks noGrp="1"/>
          </p:cNvSpPr>
          <p:nvPr>
            <p:ph type="sldNum" sz="quarter" idx="10"/>
          </p:nvPr>
        </p:nvSpPr>
        <p:spPr/>
        <p:txBody>
          <a:bodyPr/>
          <a:lstStyle/>
          <a:p>
            <a:fld id="{106733BC-481A-465F-9632-0EAE7CD4D92E}" type="slidenum">
              <a:rPr lang="en-GB" smtClean="0"/>
              <a:t>53</a:t>
            </a:fld>
            <a:endParaRPr lang="en-GB"/>
          </a:p>
        </p:txBody>
      </p:sp>
    </p:spTree>
    <p:extLst>
      <p:ext uri="{BB962C8B-B14F-4D97-AF65-F5344CB8AC3E}">
        <p14:creationId xmlns:p14="http://schemas.microsoft.com/office/powerpoint/2010/main" val="3784413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078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2A7C32-232C-4CFB-9977-B2AB8C42D6D2}" type="slidenum">
              <a:rPr lang="en-GB">
                <a:solidFill>
                  <a:prstClr val="black"/>
                </a:solidFill>
              </a:rPr>
              <a:pPr/>
              <a:t>61</a:t>
            </a:fld>
            <a:endParaRPr lang="en-GB">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96234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9CEB2C-AAC8-4C69-84EB-D1F8ED0F484B}" type="slidenum">
              <a:rPr lang="en-GB">
                <a:solidFill>
                  <a:prstClr val="black"/>
                </a:solidFill>
              </a:rPr>
              <a:pPr/>
              <a:t>62</a:t>
            </a:fld>
            <a:endParaRPr lang="en-GB">
              <a:solidFill>
                <a:prstClr val="black"/>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3116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9F1F56-4080-4B26-B469-E0FD86A25484}" type="slidenum">
              <a:rPr lang="en-GB">
                <a:solidFill>
                  <a:prstClr val="black"/>
                </a:solidFill>
              </a:rPr>
              <a:pPr/>
              <a:t>63</a:t>
            </a:fld>
            <a:endParaRPr lang="en-GB">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18039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a:t>Brainstorm as a class probable characteristics for a citizen in 2053, according to Bradbury. For example, he or she ignores the environment, watches TV constantly, does not know the neighbours, and never goes on holiday. </a:t>
            </a:r>
          </a:p>
          <a:p>
            <a:endParaRPr lang="en-GB" sz="1200" dirty="0"/>
          </a:p>
          <a:p>
            <a:r>
              <a:rPr lang="en-GB" sz="1200" dirty="0"/>
              <a:t>Write the words "Profile of Citizen of 2053" in the </a:t>
            </a:r>
            <a:r>
              <a:rPr lang="en-GB" sz="1200" dirty="0" err="1"/>
              <a:t>center</a:t>
            </a:r>
            <a:r>
              <a:rPr lang="en-GB" sz="1200" dirty="0"/>
              <a:t> of the board and circle it.</a:t>
            </a:r>
          </a:p>
          <a:p>
            <a:r>
              <a:rPr lang="en-GB" sz="1200" dirty="0"/>
              <a:t>Draw three lines extending from the circle.</a:t>
            </a:r>
          </a:p>
          <a:p>
            <a:r>
              <a:rPr lang="en-GB" sz="1200" dirty="0"/>
              <a:t>Write a characteristic of a common citizen of 2053 next to each line, with a specific passage from the story to support it.</a:t>
            </a:r>
          </a:p>
          <a:p>
            <a:r>
              <a:rPr lang="en-GB" sz="1200" dirty="0"/>
              <a:t>Write a paragraph profile.</a:t>
            </a:r>
          </a:p>
          <a:p>
            <a:endParaRPr lang="en-GB" dirty="0"/>
          </a:p>
        </p:txBody>
      </p:sp>
      <p:sp>
        <p:nvSpPr>
          <p:cNvPr id="4" name="Slide Number Placeholder 3"/>
          <p:cNvSpPr>
            <a:spLocks noGrp="1"/>
          </p:cNvSpPr>
          <p:nvPr>
            <p:ph type="sldNum" sz="quarter" idx="10"/>
          </p:nvPr>
        </p:nvSpPr>
        <p:spPr/>
        <p:txBody>
          <a:bodyPr/>
          <a:lstStyle/>
          <a:p>
            <a:fld id="{2D0650A8-4D45-4AF4-89CA-28BF7CBA5B49}"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1409196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5FE48AE-9DE7-4A10-8395-FFBAA48A16C6}" type="slidenum">
              <a:rPr lang="en-GB" sz="1200" smtClean="0">
                <a:solidFill>
                  <a:prstClr val="black"/>
                </a:solidFill>
              </a:rPr>
              <a:pPr/>
              <a:t>16</a:t>
            </a:fld>
            <a:endParaRPr lang="en-GB" sz="1200">
              <a:solidFill>
                <a:prstClr val="black"/>
              </a:solidFill>
            </a:endParaRPr>
          </a:p>
        </p:txBody>
      </p:sp>
    </p:spTree>
    <p:extLst>
      <p:ext uri="{BB962C8B-B14F-4D97-AF65-F5344CB8AC3E}">
        <p14:creationId xmlns:p14="http://schemas.microsoft.com/office/powerpoint/2010/main" val="2422643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In pairs come up with two examples for each. Film</a:t>
            </a:r>
            <a:r>
              <a:rPr lang="en-GB" baseline="0" dirty="0"/>
              <a:t>, TV or Movies. 4 </a:t>
            </a:r>
            <a:r>
              <a:rPr lang="en-GB" baseline="0" dirty="0" err="1"/>
              <a:t>mins</a:t>
            </a:r>
            <a:r>
              <a:rPr lang="en-GB" baseline="0" dirty="0"/>
              <a:t>. </a:t>
            </a:r>
            <a:endParaRPr lang="en-GB" dirty="0"/>
          </a:p>
        </p:txBody>
      </p:sp>
      <p:sp>
        <p:nvSpPr>
          <p:cNvPr id="4" name="Slide Number Placeholder 3"/>
          <p:cNvSpPr>
            <a:spLocks noGrp="1"/>
          </p:cNvSpPr>
          <p:nvPr>
            <p:ph type="sldNum" sz="quarter" idx="10"/>
          </p:nvPr>
        </p:nvSpPr>
        <p:spPr/>
        <p:txBody>
          <a:bodyPr/>
          <a:lstStyle/>
          <a:p>
            <a:fld id="{2D0650A8-4D45-4AF4-89CA-28BF7CBA5B49}" type="slidenum">
              <a:rPr lang="en-GB" smtClean="0">
                <a:solidFill>
                  <a:prstClr val="black"/>
                </a:solidFill>
              </a:rPr>
              <a:pPr/>
              <a:t>88</a:t>
            </a:fld>
            <a:endParaRPr lang="en-GB">
              <a:solidFill>
                <a:prstClr val="black"/>
              </a:solidFill>
            </a:endParaRPr>
          </a:p>
        </p:txBody>
      </p:sp>
    </p:spTree>
    <p:extLst>
      <p:ext uri="{BB962C8B-B14F-4D97-AF65-F5344CB8AC3E}">
        <p14:creationId xmlns:p14="http://schemas.microsoft.com/office/powerpoint/2010/main" val="2582353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Invite students to come and plot</a:t>
            </a:r>
            <a:r>
              <a:rPr lang="en-GB" baseline="0" dirty="0"/>
              <a:t> the arc on the board.   Someone does a book, someone does a TV show and someone does a film. </a:t>
            </a:r>
            <a:endParaRPr lang="en-GB" dirty="0"/>
          </a:p>
        </p:txBody>
      </p:sp>
      <p:sp>
        <p:nvSpPr>
          <p:cNvPr id="4" name="Slide Number Placeholder 3"/>
          <p:cNvSpPr>
            <a:spLocks noGrp="1"/>
          </p:cNvSpPr>
          <p:nvPr>
            <p:ph type="sldNum" sz="quarter" idx="10"/>
          </p:nvPr>
        </p:nvSpPr>
        <p:spPr/>
        <p:txBody>
          <a:bodyPr/>
          <a:lstStyle/>
          <a:p>
            <a:fld id="{2D0650A8-4D45-4AF4-89CA-28BF7CBA5B49}" type="slidenum">
              <a:rPr lang="en-GB" smtClean="0">
                <a:solidFill>
                  <a:prstClr val="black"/>
                </a:solidFill>
              </a:rPr>
              <a:pPr/>
              <a:t>89</a:t>
            </a:fld>
            <a:endParaRPr lang="en-GB">
              <a:solidFill>
                <a:prstClr val="black"/>
              </a:solidFill>
            </a:endParaRPr>
          </a:p>
        </p:txBody>
      </p:sp>
    </p:spTree>
    <p:extLst>
      <p:ext uri="{BB962C8B-B14F-4D97-AF65-F5344CB8AC3E}">
        <p14:creationId xmlns:p14="http://schemas.microsoft.com/office/powerpoint/2010/main" val="2539566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23813" y="744538"/>
            <a:ext cx="6615112"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3" name="Shape 83"/>
          <p:cNvSpPr txBox="1">
            <a:spLocks noGrp="1"/>
          </p:cNvSpPr>
          <p:nvPr>
            <p:ph type="body" idx="1"/>
          </p:nvPr>
        </p:nvSpPr>
        <p:spPr>
          <a:xfrm>
            <a:off x="666275" y="4715153"/>
            <a:ext cx="5330189" cy="4466987"/>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2586632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CDE12E-AF05-4D40-8837-1D6934007125}" type="slidenum">
              <a:rPr lang="en-GB" smtClean="0">
                <a:solidFill>
                  <a:prstClr val="black"/>
                </a:solidFill>
              </a:rPr>
              <a:pPr/>
              <a:t>99</a:t>
            </a:fld>
            <a:endParaRPr lang="en-GB">
              <a:solidFill>
                <a:prstClr val="black"/>
              </a:solidFill>
            </a:endParaRPr>
          </a:p>
        </p:txBody>
      </p:sp>
    </p:spTree>
    <p:extLst>
      <p:ext uri="{BB962C8B-B14F-4D97-AF65-F5344CB8AC3E}">
        <p14:creationId xmlns:p14="http://schemas.microsoft.com/office/powerpoint/2010/main" val="565920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CDE12E-AF05-4D40-8837-1D6934007125}" type="slidenum">
              <a:rPr lang="en-GB" smtClean="0">
                <a:solidFill>
                  <a:prstClr val="black"/>
                </a:solidFill>
              </a:rPr>
              <a:pPr/>
              <a:t>100</a:t>
            </a:fld>
            <a:endParaRPr lang="en-GB">
              <a:solidFill>
                <a:prstClr val="black"/>
              </a:solidFill>
            </a:endParaRPr>
          </a:p>
        </p:txBody>
      </p:sp>
    </p:spTree>
    <p:extLst>
      <p:ext uri="{BB962C8B-B14F-4D97-AF65-F5344CB8AC3E}">
        <p14:creationId xmlns:p14="http://schemas.microsoft.com/office/powerpoint/2010/main" val="1867033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CDE12E-AF05-4D40-8837-1D6934007125}" type="slidenum">
              <a:rPr lang="en-GB" smtClean="0">
                <a:solidFill>
                  <a:prstClr val="black"/>
                </a:solidFill>
              </a:rPr>
              <a:pPr/>
              <a:t>101</a:t>
            </a:fld>
            <a:endParaRPr lang="en-GB">
              <a:solidFill>
                <a:prstClr val="black"/>
              </a:solidFill>
            </a:endParaRPr>
          </a:p>
        </p:txBody>
      </p:sp>
    </p:spTree>
    <p:extLst>
      <p:ext uri="{BB962C8B-B14F-4D97-AF65-F5344CB8AC3E}">
        <p14:creationId xmlns:p14="http://schemas.microsoft.com/office/powerpoint/2010/main" val="1779822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CDE12E-AF05-4D40-8837-1D6934007125}" type="slidenum">
              <a:rPr lang="en-GB" smtClean="0">
                <a:solidFill>
                  <a:prstClr val="black"/>
                </a:solidFill>
              </a:rPr>
              <a:pPr/>
              <a:t>102</a:t>
            </a:fld>
            <a:endParaRPr lang="en-GB">
              <a:solidFill>
                <a:prstClr val="black"/>
              </a:solidFill>
            </a:endParaRPr>
          </a:p>
        </p:txBody>
      </p:sp>
    </p:spTree>
    <p:extLst>
      <p:ext uri="{BB962C8B-B14F-4D97-AF65-F5344CB8AC3E}">
        <p14:creationId xmlns:p14="http://schemas.microsoft.com/office/powerpoint/2010/main" val="263849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CDE12E-AF05-4D40-8837-1D6934007125}" type="slidenum">
              <a:rPr lang="en-GB" smtClean="0">
                <a:solidFill>
                  <a:prstClr val="black"/>
                </a:solidFill>
              </a:rPr>
              <a:pPr/>
              <a:t>103</a:t>
            </a:fld>
            <a:endParaRPr lang="en-GB">
              <a:solidFill>
                <a:prstClr val="black"/>
              </a:solidFill>
            </a:endParaRPr>
          </a:p>
        </p:txBody>
      </p:sp>
    </p:spTree>
    <p:extLst>
      <p:ext uri="{BB962C8B-B14F-4D97-AF65-F5344CB8AC3E}">
        <p14:creationId xmlns:p14="http://schemas.microsoft.com/office/powerpoint/2010/main" val="3800344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D0650A8-4D45-4AF4-89CA-28BF7CBA5B49}" type="slidenum">
              <a:rPr lang="en-GB" smtClean="0">
                <a:solidFill>
                  <a:prstClr val="black"/>
                </a:solidFill>
              </a:rPr>
              <a:pPr/>
              <a:t>104</a:t>
            </a:fld>
            <a:endParaRPr lang="en-GB">
              <a:solidFill>
                <a:prstClr val="black"/>
              </a:solidFill>
            </a:endParaRPr>
          </a:p>
        </p:txBody>
      </p:sp>
    </p:spTree>
    <p:extLst>
      <p:ext uri="{BB962C8B-B14F-4D97-AF65-F5344CB8AC3E}">
        <p14:creationId xmlns:p14="http://schemas.microsoft.com/office/powerpoint/2010/main" val="347336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D0650A8-4D45-4AF4-89CA-28BF7CBA5B49}" type="slidenum">
              <a:rPr lang="en-GB" smtClean="0">
                <a:solidFill>
                  <a:prstClr val="black"/>
                </a:solidFill>
              </a:rPr>
              <a:pPr/>
              <a:t>105</a:t>
            </a:fld>
            <a:endParaRPr lang="en-GB">
              <a:solidFill>
                <a:prstClr val="black"/>
              </a:solidFill>
            </a:endParaRPr>
          </a:p>
        </p:txBody>
      </p:sp>
    </p:spTree>
    <p:extLst>
      <p:ext uri="{BB962C8B-B14F-4D97-AF65-F5344CB8AC3E}">
        <p14:creationId xmlns:p14="http://schemas.microsoft.com/office/powerpoint/2010/main" val="2984943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51C4F79-EA17-44DF-9B42-E0E0C719CC21}" type="slidenum">
              <a:rPr lang="en-GB" sz="1200" smtClean="0">
                <a:solidFill>
                  <a:prstClr val="black"/>
                </a:solidFill>
              </a:rPr>
              <a:pPr/>
              <a:t>17</a:t>
            </a:fld>
            <a:endParaRPr lang="en-GB" sz="1200">
              <a:solidFill>
                <a:prstClr val="black"/>
              </a:solidFill>
            </a:endParaRPr>
          </a:p>
        </p:txBody>
      </p:sp>
    </p:spTree>
    <p:extLst>
      <p:ext uri="{BB962C8B-B14F-4D97-AF65-F5344CB8AC3E}">
        <p14:creationId xmlns:p14="http://schemas.microsoft.com/office/powerpoint/2010/main" val="2175163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493549B-9024-46E6-A108-0E8181336D00}" type="slidenum">
              <a:rPr lang="en-GB" smtClean="0">
                <a:solidFill>
                  <a:prstClr val="black"/>
                </a:solidFill>
              </a:rPr>
              <a:pPr/>
              <a:t>107</a:t>
            </a:fld>
            <a:endParaRPr lang="en-GB">
              <a:solidFill>
                <a:prstClr val="black"/>
              </a:solidFill>
            </a:endParaRPr>
          </a:p>
        </p:txBody>
      </p:sp>
    </p:spTree>
    <p:extLst>
      <p:ext uri="{BB962C8B-B14F-4D97-AF65-F5344CB8AC3E}">
        <p14:creationId xmlns:p14="http://schemas.microsoft.com/office/powerpoint/2010/main" val="1096346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493549B-9024-46E6-A108-0E8181336D00}" type="slidenum">
              <a:rPr lang="en-GB" smtClean="0">
                <a:solidFill>
                  <a:prstClr val="black"/>
                </a:solidFill>
              </a:rPr>
              <a:pPr/>
              <a:t>108</a:t>
            </a:fld>
            <a:endParaRPr lang="en-GB">
              <a:solidFill>
                <a:prstClr val="black"/>
              </a:solidFill>
            </a:endParaRPr>
          </a:p>
        </p:txBody>
      </p:sp>
    </p:spTree>
    <p:extLst>
      <p:ext uri="{BB962C8B-B14F-4D97-AF65-F5344CB8AC3E}">
        <p14:creationId xmlns:p14="http://schemas.microsoft.com/office/powerpoint/2010/main" val="747612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493549B-9024-46E6-A108-0E8181336D00}" type="slidenum">
              <a:rPr lang="en-GB" smtClean="0">
                <a:solidFill>
                  <a:prstClr val="black"/>
                </a:solidFill>
              </a:rPr>
              <a:pPr/>
              <a:t>109</a:t>
            </a:fld>
            <a:endParaRPr lang="en-GB">
              <a:solidFill>
                <a:prstClr val="black"/>
              </a:solidFill>
            </a:endParaRPr>
          </a:p>
        </p:txBody>
      </p:sp>
    </p:spTree>
    <p:extLst>
      <p:ext uri="{BB962C8B-B14F-4D97-AF65-F5344CB8AC3E}">
        <p14:creationId xmlns:p14="http://schemas.microsoft.com/office/powerpoint/2010/main" val="1473460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493549B-9024-46E6-A108-0E8181336D00}" type="slidenum">
              <a:rPr lang="en-GB" smtClean="0">
                <a:solidFill>
                  <a:prstClr val="black"/>
                </a:solidFill>
              </a:rPr>
              <a:pPr/>
              <a:t>111</a:t>
            </a:fld>
            <a:endParaRPr lang="en-GB">
              <a:solidFill>
                <a:prstClr val="black"/>
              </a:solidFill>
            </a:endParaRPr>
          </a:p>
        </p:txBody>
      </p:sp>
    </p:spTree>
    <p:extLst>
      <p:ext uri="{BB962C8B-B14F-4D97-AF65-F5344CB8AC3E}">
        <p14:creationId xmlns:p14="http://schemas.microsoft.com/office/powerpoint/2010/main" val="372426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493549B-9024-46E6-A108-0E8181336D00}" type="slidenum">
              <a:rPr lang="en-GB" smtClean="0">
                <a:solidFill>
                  <a:prstClr val="black"/>
                </a:solidFill>
              </a:rPr>
              <a:pPr/>
              <a:t>112</a:t>
            </a:fld>
            <a:endParaRPr lang="en-GB">
              <a:solidFill>
                <a:prstClr val="black"/>
              </a:solidFill>
            </a:endParaRPr>
          </a:p>
        </p:txBody>
      </p:sp>
    </p:spTree>
    <p:extLst>
      <p:ext uri="{BB962C8B-B14F-4D97-AF65-F5344CB8AC3E}">
        <p14:creationId xmlns:p14="http://schemas.microsoft.com/office/powerpoint/2010/main" val="3571370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493549B-9024-46E6-A108-0E8181336D00}" type="slidenum">
              <a:rPr lang="en-GB" smtClean="0">
                <a:solidFill>
                  <a:prstClr val="black"/>
                </a:solidFill>
              </a:rPr>
              <a:pPr/>
              <a:t>114</a:t>
            </a:fld>
            <a:endParaRPr lang="en-GB">
              <a:solidFill>
                <a:prstClr val="black"/>
              </a:solidFill>
            </a:endParaRPr>
          </a:p>
        </p:txBody>
      </p:sp>
    </p:spTree>
    <p:extLst>
      <p:ext uri="{BB962C8B-B14F-4D97-AF65-F5344CB8AC3E}">
        <p14:creationId xmlns:p14="http://schemas.microsoft.com/office/powerpoint/2010/main" val="2599474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894D792-9214-4084-845F-248420497255}" type="slidenum">
              <a:rPr lang="en-GB" smtClean="0">
                <a:solidFill>
                  <a:prstClr val="black"/>
                </a:solidFill>
              </a:rPr>
              <a:pPr/>
              <a:t>116</a:t>
            </a:fld>
            <a:endParaRPr lang="en-GB">
              <a:solidFill>
                <a:prstClr val="black"/>
              </a:solidFill>
            </a:endParaRPr>
          </a:p>
        </p:txBody>
      </p:sp>
    </p:spTree>
    <p:extLst>
      <p:ext uri="{BB962C8B-B14F-4D97-AF65-F5344CB8AC3E}">
        <p14:creationId xmlns:p14="http://schemas.microsoft.com/office/powerpoint/2010/main" val="1789456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894D792-9214-4084-845F-248420497255}" type="slidenum">
              <a:rPr lang="en-GB" smtClean="0">
                <a:solidFill>
                  <a:prstClr val="black"/>
                </a:solidFill>
              </a:rPr>
              <a:pPr/>
              <a:t>117</a:t>
            </a:fld>
            <a:endParaRPr lang="en-GB">
              <a:solidFill>
                <a:prstClr val="black"/>
              </a:solidFill>
            </a:endParaRPr>
          </a:p>
        </p:txBody>
      </p:sp>
    </p:spTree>
    <p:extLst>
      <p:ext uri="{BB962C8B-B14F-4D97-AF65-F5344CB8AC3E}">
        <p14:creationId xmlns:p14="http://schemas.microsoft.com/office/powerpoint/2010/main" val="3775204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894D792-9214-4084-845F-248420497255}" type="slidenum">
              <a:rPr lang="en-GB" smtClean="0">
                <a:solidFill>
                  <a:prstClr val="black"/>
                </a:solidFill>
              </a:rPr>
              <a:pPr/>
              <a:t>118</a:t>
            </a:fld>
            <a:endParaRPr lang="en-GB">
              <a:solidFill>
                <a:prstClr val="black"/>
              </a:solidFill>
            </a:endParaRPr>
          </a:p>
        </p:txBody>
      </p:sp>
    </p:spTree>
    <p:extLst>
      <p:ext uri="{BB962C8B-B14F-4D97-AF65-F5344CB8AC3E}">
        <p14:creationId xmlns:p14="http://schemas.microsoft.com/office/powerpoint/2010/main" val="201132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8238604-F50F-4A5E-BE2A-7481FB9CB74B}" type="slidenum">
              <a:rPr lang="en-GB" sz="1200" smtClean="0">
                <a:solidFill>
                  <a:prstClr val="black"/>
                </a:solidFill>
              </a:rPr>
              <a:pPr/>
              <a:t>18</a:t>
            </a:fld>
            <a:endParaRPr lang="en-GB" sz="1200">
              <a:solidFill>
                <a:prstClr val="black"/>
              </a:solidFill>
            </a:endParaRPr>
          </a:p>
        </p:txBody>
      </p:sp>
    </p:spTree>
    <p:extLst>
      <p:ext uri="{BB962C8B-B14F-4D97-AF65-F5344CB8AC3E}">
        <p14:creationId xmlns:p14="http://schemas.microsoft.com/office/powerpoint/2010/main" val="170491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FE8147C-1D40-4117-87D8-6CDDEA40577A}" type="slidenum">
              <a:rPr lang="en-GB" sz="1200" smtClean="0">
                <a:solidFill>
                  <a:prstClr val="black"/>
                </a:solidFill>
              </a:rPr>
              <a:pPr/>
              <a:t>19</a:t>
            </a:fld>
            <a:endParaRPr lang="en-GB" sz="1200">
              <a:solidFill>
                <a:prstClr val="black"/>
              </a:solidFill>
            </a:endParaRPr>
          </a:p>
        </p:txBody>
      </p:sp>
    </p:spTree>
    <p:extLst>
      <p:ext uri="{BB962C8B-B14F-4D97-AF65-F5344CB8AC3E}">
        <p14:creationId xmlns:p14="http://schemas.microsoft.com/office/powerpoint/2010/main" val="1654599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9F429C-9FD4-4F19-8E9A-E3073EF4E561}"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914007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264C90-A1BE-42FE-8913-CA89A0BA8D3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230231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23813" y="744538"/>
            <a:ext cx="6615112" cy="3722687"/>
          </a:xfrm>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394893-7FAE-43CE-AFD3-06E7D54ED9CE}"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046100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9631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49776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886BBA2-DCD4-4CFB-BF3D-FDF8F55D5DEF}"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1C6F0C65-9870-4FC2-8223-89AC0EA6D81D}" type="slidenum">
              <a:rPr lang="en-GB" altLang="en-US"/>
              <a:pPr>
                <a:defRPr/>
              </a:pPr>
              <a:t>‹#›</a:t>
            </a:fld>
            <a:endParaRPr lang="en-GB" altLang="en-US"/>
          </a:p>
        </p:txBody>
      </p:sp>
    </p:spTree>
    <p:extLst>
      <p:ext uri="{BB962C8B-B14F-4D97-AF65-F5344CB8AC3E}">
        <p14:creationId xmlns:p14="http://schemas.microsoft.com/office/powerpoint/2010/main" val="42085231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024CB1E-57C9-4469-B951-8C4CC3A8813E}"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013F471D-FDD8-40BE-AA5E-C52525D67F11}" type="slidenum">
              <a:rPr lang="en-GB" altLang="en-US"/>
              <a:pPr>
                <a:defRPr/>
              </a:pPr>
              <a:t>‹#›</a:t>
            </a:fld>
            <a:endParaRPr lang="en-GB" altLang="en-US"/>
          </a:p>
        </p:txBody>
      </p:sp>
    </p:spTree>
    <p:extLst>
      <p:ext uri="{BB962C8B-B14F-4D97-AF65-F5344CB8AC3E}">
        <p14:creationId xmlns:p14="http://schemas.microsoft.com/office/powerpoint/2010/main" val="5982219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E0C3B31-B396-44A8-8B96-E310702EE437}"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426914F0-6588-428C-8E54-F1B7128B7860}" type="slidenum">
              <a:rPr lang="en-GB" altLang="en-US"/>
              <a:pPr>
                <a:defRPr/>
              </a:pPr>
              <a:t>‹#›</a:t>
            </a:fld>
            <a:endParaRPr lang="en-GB" altLang="en-US"/>
          </a:p>
        </p:txBody>
      </p:sp>
    </p:spTree>
    <p:extLst>
      <p:ext uri="{BB962C8B-B14F-4D97-AF65-F5344CB8AC3E}">
        <p14:creationId xmlns:p14="http://schemas.microsoft.com/office/powerpoint/2010/main" val="12328423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E5CAD4-00C6-4C09-8B05-1217ABFE891F}"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5EE21662-286F-491A-8944-D30ADE9F491D}" type="slidenum">
              <a:rPr lang="en-GB" altLang="en-US"/>
              <a:pPr>
                <a:defRPr/>
              </a:pPr>
              <a:t>‹#›</a:t>
            </a:fld>
            <a:endParaRPr lang="en-GB" altLang="en-US"/>
          </a:p>
        </p:txBody>
      </p:sp>
    </p:spTree>
    <p:extLst>
      <p:ext uri="{BB962C8B-B14F-4D97-AF65-F5344CB8AC3E}">
        <p14:creationId xmlns:p14="http://schemas.microsoft.com/office/powerpoint/2010/main" val="34727208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7F7E3DE-3184-4792-ADCE-6D2139285757}" type="datetime1">
              <a:rPr lang="en-US">
                <a:solidFill>
                  <a:prstClr val="black">
                    <a:tint val="75000"/>
                  </a:prstClr>
                </a:solidFill>
              </a:rPr>
              <a:pPr>
                <a:defRPr/>
              </a:pPr>
              <a:t>4/20/2020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7" name="Slide Number Placeholder 5"/>
          <p:cNvSpPr>
            <a:spLocks noGrp="1"/>
          </p:cNvSpPr>
          <p:nvPr>
            <p:ph type="sldNum" sz="quarter" idx="12"/>
          </p:nvPr>
        </p:nvSpPr>
        <p:spPr/>
        <p:txBody>
          <a:bodyPr/>
          <a:lstStyle>
            <a:lvl1pPr>
              <a:defRPr/>
            </a:lvl1pPr>
          </a:lstStyle>
          <a:p>
            <a:pPr>
              <a:defRPr/>
            </a:pPr>
            <a:fld id="{35AAB5FA-7B1C-4C5D-9D98-B4B59B3A8B22}" type="slidenum">
              <a:rPr lang="en-GB" altLang="en-US"/>
              <a:pPr>
                <a:defRPr/>
              </a:pPr>
              <a:t>‹#›</a:t>
            </a:fld>
            <a:endParaRPr lang="en-GB" altLang="en-US"/>
          </a:p>
        </p:txBody>
      </p:sp>
    </p:spTree>
    <p:extLst>
      <p:ext uri="{BB962C8B-B14F-4D97-AF65-F5344CB8AC3E}">
        <p14:creationId xmlns:p14="http://schemas.microsoft.com/office/powerpoint/2010/main" val="27945849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6974680-CD36-4E1C-B5C7-D3A163C58F07}" type="datetime1">
              <a:rPr lang="en-US">
                <a:solidFill>
                  <a:prstClr val="black">
                    <a:tint val="75000"/>
                  </a:prstClr>
                </a:solidFill>
              </a:rPr>
              <a:pPr>
                <a:defRPr/>
              </a:pPr>
              <a:t>4/20/2020</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9" name="Slide Number Placeholder 5"/>
          <p:cNvSpPr>
            <a:spLocks noGrp="1"/>
          </p:cNvSpPr>
          <p:nvPr>
            <p:ph type="sldNum" sz="quarter" idx="12"/>
          </p:nvPr>
        </p:nvSpPr>
        <p:spPr/>
        <p:txBody>
          <a:bodyPr/>
          <a:lstStyle>
            <a:lvl1pPr>
              <a:defRPr/>
            </a:lvl1pPr>
          </a:lstStyle>
          <a:p>
            <a:pPr>
              <a:defRPr/>
            </a:pPr>
            <a:fld id="{B58F9344-AC4D-4248-AD70-267B1F0B339D}" type="slidenum">
              <a:rPr lang="en-GB" altLang="en-US"/>
              <a:pPr>
                <a:defRPr/>
              </a:pPr>
              <a:t>‹#›</a:t>
            </a:fld>
            <a:endParaRPr lang="en-GB" altLang="en-US"/>
          </a:p>
        </p:txBody>
      </p:sp>
    </p:spTree>
    <p:extLst>
      <p:ext uri="{BB962C8B-B14F-4D97-AF65-F5344CB8AC3E}">
        <p14:creationId xmlns:p14="http://schemas.microsoft.com/office/powerpoint/2010/main" val="5439976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47957BD-A6B8-461D-85FB-29AB7A3F5BAE}" type="datetime1">
              <a:rPr lang="en-US">
                <a:solidFill>
                  <a:prstClr val="black">
                    <a:tint val="75000"/>
                  </a:prstClr>
                </a:solidFill>
              </a:rPr>
              <a:pPr>
                <a:defRPr/>
              </a:pPr>
              <a:t>4/20/2020</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5" name="Slide Number Placeholder 5"/>
          <p:cNvSpPr>
            <a:spLocks noGrp="1"/>
          </p:cNvSpPr>
          <p:nvPr>
            <p:ph type="sldNum" sz="quarter" idx="12"/>
          </p:nvPr>
        </p:nvSpPr>
        <p:spPr/>
        <p:txBody>
          <a:bodyPr/>
          <a:lstStyle>
            <a:lvl1pPr>
              <a:defRPr/>
            </a:lvl1pPr>
          </a:lstStyle>
          <a:p>
            <a:pPr>
              <a:defRPr/>
            </a:pPr>
            <a:fld id="{1291438C-757D-4C8C-BE89-A10DFCC140DE}" type="slidenum">
              <a:rPr lang="en-GB" altLang="en-US"/>
              <a:pPr>
                <a:defRPr/>
              </a:pPr>
              <a:t>‹#›</a:t>
            </a:fld>
            <a:endParaRPr lang="en-GB" altLang="en-US"/>
          </a:p>
        </p:txBody>
      </p:sp>
    </p:spTree>
    <p:extLst>
      <p:ext uri="{BB962C8B-B14F-4D97-AF65-F5344CB8AC3E}">
        <p14:creationId xmlns:p14="http://schemas.microsoft.com/office/powerpoint/2010/main" val="2085544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36C825-FB8B-4246-AE06-E0363AE45F72}" type="datetime1">
              <a:rPr lang="en-US">
                <a:solidFill>
                  <a:prstClr val="black">
                    <a:tint val="75000"/>
                  </a:prstClr>
                </a:solidFill>
              </a:rPr>
              <a:pPr>
                <a:defRPr/>
              </a:pPr>
              <a:t>4/20/2020</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4" name="Slide Number Placeholder 5"/>
          <p:cNvSpPr>
            <a:spLocks noGrp="1"/>
          </p:cNvSpPr>
          <p:nvPr>
            <p:ph type="sldNum" sz="quarter" idx="12"/>
          </p:nvPr>
        </p:nvSpPr>
        <p:spPr/>
        <p:txBody>
          <a:bodyPr/>
          <a:lstStyle>
            <a:lvl1pPr>
              <a:defRPr/>
            </a:lvl1pPr>
          </a:lstStyle>
          <a:p>
            <a:pPr>
              <a:defRPr/>
            </a:pPr>
            <a:fld id="{9F233DBE-F348-4F0E-97A6-3F9054551B93}" type="slidenum">
              <a:rPr lang="en-GB" altLang="en-US"/>
              <a:pPr>
                <a:defRPr/>
              </a:pPr>
              <a:t>‹#›</a:t>
            </a:fld>
            <a:endParaRPr lang="en-GB" altLang="en-US"/>
          </a:p>
        </p:txBody>
      </p:sp>
    </p:spTree>
    <p:extLst>
      <p:ext uri="{BB962C8B-B14F-4D97-AF65-F5344CB8AC3E}">
        <p14:creationId xmlns:p14="http://schemas.microsoft.com/office/powerpoint/2010/main" val="919935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2554ED-F7DC-4716-8917-EC1B893AF277}" type="datetime1">
              <a:rPr lang="en-US">
                <a:solidFill>
                  <a:prstClr val="black">
                    <a:tint val="75000"/>
                  </a:prstClr>
                </a:solidFill>
              </a:rPr>
              <a:pPr>
                <a:defRPr/>
              </a:pPr>
              <a:t>4/20/2020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7" name="Slide Number Placeholder 5"/>
          <p:cNvSpPr>
            <a:spLocks noGrp="1"/>
          </p:cNvSpPr>
          <p:nvPr>
            <p:ph type="sldNum" sz="quarter" idx="12"/>
          </p:nvPr>
        </p:nvSpPr>
        <p:spPr/>
        <p:txBody>
          <a:bodyPr/>
          <a:lstStyle>
            <a:lvl1pPr>
              <a:defRPr/>
            </a:lvl1pPr>
          </a:lstStyle>
          <a:p>
            <a:pPr>
              <a:defRPr/>
            </a:pPr>
            <a:fld id="{BD504DB3-E52E-4768-8005-531C88BB683D}" type="slidenum">
              <a:rPr lang="en-GB" altLang="en-US"/>
              <a:pPr>
                <a:defRPr/>
              </a:pPr>
              <a:t>‹#›</a:t>
            </a:fld>
            <a:endParaRPr lang="en-GB" altLang="en-US"/>
          </a:p>
        </p:txBody>
      </p:sp>
    </p:spTree>
    <p:extLst>
      <p:ext uri="{BB962C8B-B14F-4D97-AF65-F5344CB8AC3E}">
        <p14:creationId xmlns:p14="http://schemas.microsoft.com/office/powerpoint/2010/main" val="36012427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C3F6C0-FC84-4962-AD4C-E3137236F193}" type="datetime1">
              <a:rPr lang="en-US">
                <a:solidFill>
                  <a:prstClr val="black">
                    <a:tint val="75000"/>
                  </a:prstClr>
                </a:solidFill>
              </a:rPr>
              <a:pPr>
                <a:defRPr/>
              </a:pPr>
              <a:t>4/20/2020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7" name="Slide Number Placeholder 5"/>
          <p:cNvSpPr>
            <a:spLocks noGrp="1"/>
          </p:cNvSpPr>
          <p:nvPr>
            <p:ph type="sldNum" sz="quarter" idx="12"/>
          </p:nvPr>
        </p:nvSpPr>
        <p:spPr/>
        <p:txBody>
          <a:bodyPr/>
          <a:lstStyle>
            <a:lvl1pPr>
              <a:defRPr/>
            </a:lvl1pPr>
          </a:lstStyle>
          <a:p>
            <a:pPr>
              <a:defRPr/>
            </a:pPr>
            <a:fld id="{C459EFA6-E573-431B-A879-9F75826A2EAA}" type="slidenum">
              <a:rPr lang="en-GB" altLang="en-US"/>
              <a:pPr>
                <a:defRPr/>
              </a:pPr>
              <a:t>‹#›</a:t>
            </a:fld>
            <a:endParaRPr lang="en-GB" altLang="en-US"/>
          </a:p>
        </p:txBody>
      </p:sp>
    </p:spTree>
    <p:extLst>
      <p:ext uri="{BB962C8B-B14F-4D97-AF65-F5344CB8AC3E}">
        <p14:creationId xmlns:p14="http://schemas.microsoft.com/office/powerpoint/2010/main" val="3837112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1663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DA21766-34ED-443E-AB6B-133F03AC01C1}"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43FA26B1-9382-4645-9CE5-FBFBC11F7DAA}" type="slidenum">
              <a:rPr lang="en-GB" altLang="en-US"/>
              <a:pPr>
                <a:defRPr/>
              </a:pPr>
              <a:t>‹#›</a:t>
            </a:fld>
            <a:endParaRPr lang="en-GB" altLang="en-US"/>
          </a:p>
        </p:txBody>
      </p:sp>
    </p:spTree>
    <p:extLst>
      <p:ext uri="{BB962C8B-B14F-4D97-AF65-F5344CB8AC3E}">
        <p14:creationId xmlns:p14="http://schemas.microsoft.com/office/powerpoint/2010/main" val="31787504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886BBA2-DCD4-4CFB-BF3D-FDF8F55D5DEF}"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1C6F0C65-9870-4FC2-8223-89AC0EA6D81D}" type="slidenum">
              <a:rPr lang="en-GB" altLang="en-US"/>
              <a:pPr>
                <a:defRPr/>
              </a:pPr>
              <a:t>‹#›</a:t>
            </a:fld>
            <a:endParaRPr lang="en-GB" altLang="en-US"/>
          </a:p>
        </p:txBody>
      </p:sp>
    </p:spTree>
    <p:extLst>
      <p:ext uri="{BB962C8B-B14F-4D97-AF65-F5344CB8AC3E}">
        <p14:creationId xmlns:p14="http://schemas.microsoft.com/office/powerpoint/2010/main" val="19694768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024CB1E-57C9-4469-B951-8C4CC3A8813E}"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013F471D-FDD8-40BE-AA5E-C52525D67F11}" type="slidenum">
              <a:rPr lang="en-GB" altLang="en-US"/>
              <a:pPr>
                <a:defRPr/>
              </a:pPr>
              <a:t>‹#›</a:t>
            </a:fld>
            <a:endParaRPr lang="en-GB" altLang="en-US"/>
          </a:p>
        </p:txBody>
      </p:sp>
    </p:spTree>
    <p:extLst>
      <p:ext uri="{BB962C8B-B14F-4D97-AF65-F5344CB8AC3E}">
        <p14:creationId xmlns:p14="http://schemas.microsoft.com/office/powerpoint/2010/main" val="15408661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E0C3B31-B396-44A8-8B96-E310702EE437}"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426914F0-6588-428C-8E54-F1B7128B7860}" type="slidenum">
              <a:rPr lang="en-GB" altLang="en-US"/>
              <a:pPr>
                <a:defRPr/>
              </a:pPr>
              <a:t>‹#›</a:t>
            </a:fld>
            <a:endParaRPr lang="en-GB" altLang="en-US"/>
          </a:p>
        </p:txBody>
      </p:sp>
    </p:spTree>
    <p:extLst>
      <p:ext uri="{BB962C8B-B14F-4D97-AF65-F5344CB8AC3E}">
        <p14:creationId xmlns:p14="http://schemas.microsoft.com/office/powerpoint/2010/main" val="14521446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E5CAD4-00C6-4C09-8B05-1217ABFE891F}"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5EE21662-286F-491A-8944-D30ADE9F491D}" type="slidenum">
              <a:rPr lang="en-GB" altLang="en-US"/>
              <a:pPr>
                <a:defRPr/>
              </a:pPr>
              <a:t>‹#›</a:t>
            </a:fld>
            <a:endParaRPr lang="en-GB" altLang="en-US"/>
          </a:p>
        </p:txBody>
      </p:sp>
    </p:spTree>
    <p:extLst>
      <p:ext uri="{BB962C8B-B14F-4D97-AF65-F5344CB8AC3E}">
        <p14:creationId xmlns:p14="http://schemas.microsoft.com/office/powerpoint/2010/main" val="12190892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7F7E3DE-3184-4792-ADCE-6D2139285757}" type="datetime1">
              <a:rPr lang="en-US">
                <a:solidFill>
                  <a:prstClr val="black">
                    <a:tint val="75000"/>
                  </a:prstClr>
                </a:solidFill>
              </a:rPr>
              <a:pPr>
                <a:defRPr/>
              </a:pPr>
              <a:t>4/20/2020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7" name="Slide Number Placeholder 5"/>
          <p:cNvSpPr>
            <a:spLocks noGrp="1"/>
          </p:cNvSpPr>
          <p:nvPr>
            <p:ph type="sldNum" sz="quarter" idx="12"/>
          </p:nvPr>
        </p:nvSpPr>
        <p:spPr/>
        <p:txBody>
          <a:bodyPr/>
          <a:lstStyle>
            <a:lvl1pPr>
              <a:defRPr/>
            </a:lvl1pPr>
          </a:lstStyle>
          <a:p>
            <a:pPr>
              <a:defRPr/>
            </a:pPr>
            <a:fld id="{35AAB5FA-7B1C-4C5D-9D98-B4B59B3A8B22}" type="slidenum">
              <a:rPr lang="en-GB" altLang="en-US"/>
              <a:pPr>
                <a:defRPr/>
              </a:pPr>
              <a:t>‹#›</a:t>
            </a:fld>
            <a:endParaRPr lang="en-GB" altLang="en-US"/>
          </a:p>
        </p:txBody>
      </p:sp>
    </p:spTree>
    <p:extLst>
      <p:ext uri="{BB962C8B-B14F-4D97-AF65-F5344CB8AC3E}">
        <p14:creationId xmlns:p14="http://schemas.microsoft.com/office/powerpoint/2010/main" val="4984089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6974680-CD36-4E1C-B5C7-D3A163C58F07}" type="datetime1">
              <a:rPr lang="en-US">
                <a:solidFill>
                  <a:prstClr val="black">
                    <a:tint val="75000"/>
                  </a:prstClr>
                </a:solidFill>
              </a:rPr>
              <a:pPr>
                <a:defRPr/>
              </a:pPr>
              <a:t>4/20/2020</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9" name="Slide Number Placeholder 5"/>
          <p:cNvSpPr>
            <a:spLocks noGrp="1"/>
          </p:cNvSpPr>
          <p:nvPr>
            <p:ph type="sldNum" sz="quarter" idx="12"/>
          </p:nvPr>
        </p:nvSpPr>
        <p:spPr/>
        <p:txBody>
          <a:bodyPr/>
          <a:lstStyle>
            <a:lvl1pPr>
              <a:defRPr/>
            </a:lvl1pPr>
          </a:lstStyle>
          <a:p>
            <a:pPr>
              <a:defRPr/>
            </a:pPr>
            <a:fld id="{B58F9344-AC4D-4248-AD70-267B1F0B339D}" type="slidenum">
              <a:rPr lang="en-GB" altLang="en-US"/>
              <a:pPr>
                <a:defRPr/>
              </a:pPr>
              <a:t>‹#›</a:t>
            </a:fld>
            <a:endParaRPr lang="en-GB" altLang="en-US"/>
          </a:p>
        </p:txBody>
      </p:sp>
    </p:spTree>
    <p:extLst>
      <p:ext uri="{BB962C8B-B14F-4D97-AF65-F5344CB8AC3E}">
        <p14:creationId xmlns:p14="http://schemas.microsoft.com/office/powerpoint/2010/main" val="28687101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47957BD-A6B8-461D-85FB-29AB7A3F5BAE}" type="datetime1">
              <a:rPr lang="en-US">
                <a:solidFill>
                  <a:prstClr val="black">
                    <a:tint val="75000"/>
                  </a:prstClr>
                </a:solidFill>
              </a:rPr>
              <a:pPr>
                <a:defRPr/>
              </a:pPr>
              <a:t>4/20/2020</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5" name="Slide Number Placeholder 5"/>
          <p:cNvSpPr>
            <a:spLocks noGrp="1"/>
          </p:cNvSpPr>
          <p:nvPr>
            <p:ph type="sldNum" sz="quarter" idx="12"/>
          </p:nvPr>
        </p:nvSpPr>
        <p:spPr/>
        <p:txBody>
          <a:bodyPr/>
          <a:lstStyle>
            <a:lvl1pPr>
              <a:defRPr/>
            </a:lvl1pPr>
          </a:lstStyle>
          <a:p>
            <a:pPr>
              <a:defRPr/>
            </a:pPr>
            <a:fld id="{1291438C-757D-4C8C-BE89-A10DFCC140DE}" type="slidenum">
              <a:rPr lang="en-GB" altLang="en-US"/>
              <a:pPr>
                <a:defRPr/>
              </a:pPr>
              <a:t>‹#›</a:t>
            </a:fld>
            <a:endParaRPr lang="en-GB" altLang="en-US"/>
          </a:p>
        </p:txBody>
      </p:sp>
    </p:spTree>
    <p:extLst>
      <p:ext uri="{BB962C8B-B14F-4D97-AF65-F5344CB8AC3E}">
        <p14:creationId xmlns:p14="http://schemas.microsoft.com/office/powerpoint/2010/main" val="23597829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36C825-FB8B-4246-AE06-E0363AE45F72}" type="datetime1">
              <a:rPr lang="en-US">
                <a:solidFill>
                  <a:prstClr val="black">
                    <a:tint val="75000"/>
                  </a:prstClr>
                </a:solidFill>
              </a:rPr>
              <a:pPr>
                <a:defRPr/>
              </a:pPr>
              <a:t>4/20/2020</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4" name="Slide Number Placeholder 5"/>
          <p:cNvSpPr>
            <a:spLocks noGrp="1"/>
          </p:cNvSpPr>
          <p:nvPr>
            <p:ph type="sldNum" sz="quarter" idx="12"/>
          </p:nvPr>
        </p:nvSpPr>
        <p:spPr/>
        <p:txBody>
          <a:bodyPr/>
          <a:lstStyle>
            <a:lvl1pPr>
              <a:defRPr/>
            </a:lvl1pPr>
          </a:lstStyle>
          <a:p>
            <a:pPr>
              <a:defRPr/>
            </a:pPr>
            <a:fld id="{9F233DBE-F348-4F0E-97A6-3F9054551B93}" type="slidenum">
              <a:rPr lang="en-GB" altLang="en-US"/>
              <a:pPr>
                <a:defRPr/>
              </a:pPr>
              <a:t>‹#›</a:t>
            </a:fld>
            <a:endParaRPr lang="en-GB" altLang="en-US"/>
          </a:p>
        </p:txBody>
      </p:sp>
    </p:spTree>
    <p:extLst>
      <p:ext uri="{BB962C8B-B14F-4D97-AF65-F5344CB8AC3E}">
        <p14:creationId xmlns:p14="http://schemas.microsoft.com/office/powerpoint/2010/main" val="9385213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2554ED-F7DC-4716-8917-EC1B893AF277}" type="datetime1">
              <a:rPr lang="en-US">
                <a:solidFill>
                  <a:prstClr val="black">
                    <a:tint val="75000"/>
                  </a:prstClr>
                </a:solidFill>
              </a:rPr>
              <a:pPr>
                <a:defRPr/>
              </a:pPr>
              <a:t>4/20/2020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7" name="Slide Number Placeholder 5"/>
          <p:cNvSpPr>
            <a:spLocks noGrp="1"/>
          </p:cNvSpPr>
          <p:nvPr>
            <p:ph type="sldNum" sz="quarter" idx="12"/>
          </p:nvPr>
        </p:nvSpPr>
        <p:spPr/>
        <p:txBody>
          <a:bodyPr/>
          <a:lstStyle>
            <a:lvl1pPr>
              <a:defRPr/>
            </a:lvl1pPr>
          </a:lstStyle>
          <a:p>
            <a:pPr>
              <a:defRPr/>
            </a:pPr>
            <a:fld id="{BD504DB3-E52E-4768-8005-531C88BB683D}" type="slidenum">
              <a:rPr lang="en-GB" altLang="en-US"/>
              <a:pPr>
                <a:defRPr/>
              </a:pPr>
              <a:t>‹#›</a:t>
            </a:fld>
            <a:endParaRPr lang="en-GB" altLang="en-US"/>
          </a:p>
        </p:txBody>
      </p:sp>
    </p:spTree>
    <p:extLst>
      <p:ext uri="{BB962C8B-B14F-4D97-AF65-F5344CB8AC3E}">
        <p14:creationId xmlns:p14="http://schemas.microsoft.com/office/powerpoint/2010/main" val="3727669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58CE136A-7508-4D5F-895D-6A5DCFFF8430}" type="datetimeFigureOut">
              <a:rPr lang="en-GB" smtClean="0"/>
              <a:pPr/>
              <a:t>20/04/2020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F4191C-F8C0-4115-AF36-95E104861794}" type="slidenum">
              <a:rPr lang="en-GB" smtClean="0"/>
              <a:pPr/>
              <a:t>‹#›</a:t>
            </a:fld>
            <a:endParaRPr lang="en-GB"/>
          </a:p>
        </p:txBody>
      </p:sp>
    </p:spTree>
    <p:extLst>
      <p:ext uri="{BB962C8B-B14F-4D97-AF65-F5344CB8AC3E}">
        <p14:creationId xmlns:p14="http://schemas.microsoft.com/office/powerpoint/2010/main" val="33481268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C3F6C0-FC84-4962-AD4C-E3137236F193}" type="datetime1">
              <a:rPr lang="en-US">
                <a:solidFill>
                  <a:prstClr val="black">
                    <a:tint val="75000"/>
                  </a:prstClr>
                </a:solidFill>
              </a:rPr>
              <a:pPr>
                <a:defRPr/>
              </a:pPr>
              <a:t>4/20/2020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7" name="Slide Number Placeholder 5"/>
          <p:cNvSpPr>
            <a:spLocks noGrp="1"/>
          </p:cNvSpPr>
          <p:nvPr>
            <p:ph type="sldNum" sz="quarter" idx="12"/>
          </p:nvPr>
        </p:nvSpPr>
        <p:spPr/>
        <p:txBody>
          <a:bodyPr/>
          <a:lstStyle>
            <a:lvl1pPr>
              <a:defRPr/>
            </a:lvl1pPr>
          </a:lstStyle>
          <a:p>
            <a:pPr>
              <a:defRPr/>
            </a:pPr>
            <a:fld id="{C459EFA6-E573-431B-A879-9F75826A2EAA}" type="slidenum">
              <a:rPr lang="en-GB" altLang="en-US"/>
              <a:pPr>
                <a:defRPr/>
              </a:pPr>
              <a:t>‹#›</a:t>
            </a:fld>
            <a:endParaRPr lang="en-GB" altLang="en-US"/>
          </a:p>
        </p:txBody>
      </p:sp>
    </p:spTree>
    <p:extLst>
      <p:ext uri="{BB962C8B-B14F-4D97-AF65-F5344CB8AC3E}">
        <p14:creationId xmlns:p14="http://schemas.microsoft.com/office/powerpoint/2010/main" val="16224233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DA21766-34ED-443E-AB6B-133F03AC01C1}"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43FA26B1-9382-4645-9CE5-FBFBC11F7DAA}" type="slidenum">
              <a:rPr lang="en-GB" altLang="en-US"/>
              <a:pPr>
                <a:defRPr/>
              </a:pPr>
              <a:t>‹#›</a:t>
            </a:fld>
            <a:endParaRPr lang="en-GB" altLang="en-US"/>
          </a:p>
        </p:txBody>
      </p:sp>
    </p:spTree>
    <p:extLst>
      <p:ext uri="{BB962C8B-B14F-4D97-AF65-F5344CB8AC3E}">
        <p14:creationId xmlns:p14="http://schemas.microsoft.com/office/powerpoint/2010/main" val="12010078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886BBA2-DCD4-4CFB-BF3D-FDF8F55D5DEF}"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1C6F0C65-9870-4FC2-8223-89AC0EA6D81D}" type="slidenum">
              <a:rPr lang="en-GB" altLang="en-US"/>
              <a:pPr>
                <a:defRPr/>
              </a:pPr>
              <a:t>‹#›</a:t>
            </a:fld>
            <a:endParaRPr lang="en-GB" altLang="en-US"/>
          </a:p>
        </p:txBody>
      </p:sp>
    </p:spTree>
    <p:extLst>
      <p:ext uri="{BB962C8B-B14F-4D97-AF65-F5344CB8AC3E}">
        <p14:creationId xmlns:p14="http://schemas.microsoft.com/office/powerpoint/2010/main" val="21297884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35242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4788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50613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7377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72401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08840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2533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CE136A-7508-4D5F-895D-6A5DCFFF8430}" type="datetimeFigureOut">
              <a:rPr lang="en-GB" smtClean="0"/>
              <a:pPr/>
              <a:t>20/04/2020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F4191C-F8C0-4115-AF36-95E104861794}" type="slidenum">
              <a:rPr lang="en-GB" smtClean="0"/>
              <a:pPr/>
              <a:t>‹#›</a:t>
            </a:fld>
            <a:endParaRPr lang="en-GB"/>
          </a:p>
        </p:txBody>
      </p:sp>
    </p:spTree>
    <p:extLst>
      <p:ext uri="{BB962C8B-B14F-4D97-AF65-F5344CB8AC3E}">
        <p14:creationId xmlns:p14="http://schemas.microsoft.com/office/powerpoint/2010/main" val="9869551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49940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91123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49798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0138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0B8631CB-43E3-4C83-891B-651485D4941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491878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934128C9-90DB-47D7-B8C0-55C42074620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623095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78D28A13-7848-4535-87CE-2A304B3A60F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28877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7" name="Rectangle 6"/>
          <p:cNvSpPr>
            <a:spLocks noGrp="1" noChangeArrowheads="1"/>
          </p:cNvSpPr>
          <p:nvPr>
            <p:ph type="sldNum" sz="quarter" idx="12"/>
          </p:nvPr>
        </p:nvSpPr>
        <p:spPr>
          <a:ln/>
        </p:spPr>
        <p:txBody>
          <a:bodyPr/>
          <a:lstStyle>
            <a:lvl1pPr>
              <a:defRPr/>
            </a:lvl1pPr>
          </a:lstStyle>
          <a:p>
            <a:fld id="{A3A36771-1B35-4E37-9559-3336F92AB79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56514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9" name="Rectangle 6"/>
          <p:cNvSpPr>
            <a:spLocks noGrp="1" noChangeArrowheads="1"/>
          </p:cNvSpPr>
          <p:nvPr>
            <p:ph type="sldNum" sz="quarter" idx="12"/>
          </p:nvPr>
        </p:nvSpPr>
        <p:spPr>
          <a:ln/>
        </p:spPr>
        <p:txBody>
          <a:bodyPr/>
          <a:lstStyle>
            <a:lvl1pPr>
              <a:defRPr/>
            </a:lvl1pPr>
          </a:lstStyle>
          <a:p>
            <a:fld id="{829FFB0E-33CC-48B2-8B33-31A683CBEC5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018532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5" name="Rectangle 6"/>
          <p:cNvSpPr>
            <a:spLocks noGrp="1" noChangeArrowheads="1"/>
          </p:cNvSpPr>
          <p:nvPr>
            <p:ph type="sldNum" sz="quarter" idx="12"/>
          </p:nvPr>
        </p:nvSpPr>
        <p:spPr>
          <a:ln/>
        </p:spPr>
        <p:txBody>
          <a:bodyPr/>
          <a:lstStyle>
            <a:lvl1pPr>
              <a:defRPr/>
            </a:lvl1pPr>
          </a:lstStyle>
          <a:p>
            <a:fld id="{48CB8590-8C38-438A-B8FB-40232FDC8D5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6012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58CE136A-7508-4D5F-895D-6A5DCFFF8430}" type="datetimeFigureOut">
              <a:rPr lang="en-GB" smtClean="0"/>
              <a:pPr/>
              <a:t>20/04/2020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F4191C-F8C0-4115-AF36-95E104861794}" type="slidenum">
              <a:rPr lang="en-GB" smtClean="0"/>
              <a:pPr/>
              <a:t>‹#›</a:t>
            </a:fld>
            <a:endParaRPr lang="en-GB"/>
          </a:p>
        </p:txBody>
      </p:sp>
    </p:spTree>
    <p:extLst>
      <p:ext uri="{BB962C8B-B14F-4D97-AF65-F5344CB8AC3E}">
        <p14:creationId xmlns:p14="http://schemas.microsoft.com/office/powerpoint/2010/main" val="22319848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4" name="Rectangle 6"/>
          <p:cNvSpPr>
            <a:spLocks noGrp="1" noChangeArrowheads="1"/>
          </p:cNvSpPr>
          <p:nvPr>
            <p:ph type="sldNum" sz="quarter" idx="12"/>
          </p:nvPr>
        </p:nvSpPr>
        <p:spPr>
          <a:ln/>
        </p:spPr>
        <p:txBody>
          <a:bodyPr/>
          <a:lstStyle>
            <a:lvl1pPr>
              <a:defRPr/>
            </a:lvl1pPr>
          </a:lstStyle>
          <a:p>
            <a:fld id="{6F8F6273-D7D8-4693-AEA5-15EF3BF4244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931321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7" name="Rectangle 6"/>
          <p:cNvSpPr>
            <a:spLocks noGrp="1" noChangeArrowheads="1"/>
          </p:cNvSpPr>
          <p:nvPr>
            <p:ph type="sldNum" sz="quarter" idx="12"/>
          </p:nvPr>
        </p:nvSpPr>
        <p:spPr>
          <a:ln/>
        </p:spPr>
        <p:txBody>
          <a:bodyPr/>
          <a:lstStyle>
            <a:lvl1pPr>
              <a:defRPr/>
            </a:lvl1pPr>
          </a:lstStyle>
          <a:p>
            <a:fld id="{2566AE63-7F60-4AD8-9750-AACEBD560E8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629668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7" name="Rectangle 6"/>
          <p:cNvSpPr>
            <a:spLocks noGrp="1" noChangeArrowheads="1"/>
          </p:cNvSpPr>
          <p:nvPr>
            <p:ph type="sldNum" sz="quarter" idx="12"/>
          </p:nvPr>
        </p:nvSpPr>
        <p:spPr>
          <a:ln/>
        </p:spPr>
        <p:txBody>
          <a:bodyPr/>
          <a:lstStyle>
            <a:lvl1pPr>
              <a:defRPr/>
            </a:lvl1pPr>
          </a:lstStyle>
          <a:p>
            <a:fld id="{74CB5B13-5060-49FF-8FE6-89DB3062BB1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197437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D921007D-BA4A-4C7C-B404-3998A78ED9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213106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DA716D94-5194-4032-9BE7-84174A81669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613452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C829D556-DFB3-4AAE-8764-B755FC2C26C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554454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0B8631CB-43E3-4C83-891B-651485D4941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08444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934128C9-90DB-47D7-B8C0-55C42074620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791518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78D28A13-7848-4535-87CE-2A304B3A60F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695882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7" name="Rectangle 6"/>
          <p:cNvSpPr>
            <a:spLocks noGrp="1" noChangeArrowheads="1"/>
          </p:cNvSpPr>
          <p:nvPr>
            <p:ph type="sldNum" sz="quarter" idx="12"/>
          </p:nvPr>
        </p:nvSpPr>
        <p:spPr>
          <a:ln/>
        </p:spPr>
        <p:txBody>
          <a:bodyPr/>
          <a:lstStyle>
            <a:lvl1pPr>
              <a:defRPr/>
            </a:lvl1pPr>
          </a:lstStyle>
          <a:p>
            <a:fld id="{A3A36771-1B35-4E37-9559-3336F92AB79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55418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CE136A-7508-4D5F-895D-6A5DCFFF8430}" type="datetimeFigureOut">
              <a:rPr lang="en-GB" smtClean="0"/>
              <a:pPr/>
              <a:t>20/04/2020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F4191C-F8C0-4115-AF36-95E104861794}" type="slidenum">
              <a:rPr lang="en-GB" smtClean="0"/>
              <a:pPr/>
              <a:t>‹#›</a:t>
            </a:fld>
            <a:endParaRPr lang="en-GB"/>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71437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9" name="Rectangle 6"/>
          <p:cNvSpPr>
            <a:spLocks noGrp="1" noChangeArrowheads="1"/>
          </p:cNvSpPr>
          <p:nvPr>
            <p:ph type="sldNum" sz="quarter" idx="12"/>
          </p:nvPr>
        </p:nvSpPr>
        <p:spPr>
          <a:ln/>
        </p:spPr>
        <p:txBody>
          <a:bodyPr/>
          <a:lstStyle>
            <a:lvl1pPr>
              <a:defRPr/>
            </a:lvl1pPr>
          </a:lstStyle>
          <a:p>
            <a:fld id="{829FFB0E-33CC-48B2-8B33-31A683CBEC5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690211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5" name="Rectangle 6"/>
          <p:cNvSpPr>
            <a:spLocks noGrp="1" noChangeArrowheads="1"/>
          </p:cNvSpPr>
          <p:nvPr>
            <p:ph type="sldNum" sz="quarter" idx="12"/>
          </p:nvPr>
        </p:nvSpPr>
        <p:spPr>
          <a:ln/>
        </p:spPr>
        <p:txBody>
          <a:bodyPr/>
          <a:lstStyle>
            <a:lvl1pPr>
              <a:defRPr/>
            </a:lvl1pPr>
          </a:lstStyle>
          <a:p>
            <a:fld id="{48CB8590-8C38-438A-B8FB-40232FDC8D5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740139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4" name="Rectangle 6"/>
          <p:cNvSpPr>
            <a:spLocks noGrp="1" noChangeArrowheads="1"/>
          </p:cNvSpPr>
          <p:nvPr>
            <p:ph type="sldNum" sz="quarter" idx="12"/>
          </p:nvPr>
        </p:nvSpPr>
        <p:spPr>
          <a:ln/>
        </p:spPr>
        <p:txBody>
          <a:bodyPr/>
          <a:lstStyle>
            <a:lvl1pPr>
              <a:defRPr/>
            </a:lvl1pPr>
          </a:lstStyle>
          <a:p>
            <a:fld id="{6F8F6273-D7D8-4693-AEA5-15EF3BF4244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228105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7" name="Rectangle 6"/>
          <p:cNvSpPr>
            <a:spLocks noGrp="1" noChangeArrowheads="1"/>
          </p:cNvSpPr>
          <p:nvPr>
            <p:ph type="sldNum" sz="quarter" idx="12"/>
          </p:nvPr>
        </p:nvSpPr>
        <p:spPr>
          <a:ln/>
        </p:spPr>
        <p:txBody>
          <a:bodyPr/>
          <a:lstStyle>
            <a:lvl1pPr>
              <a:defRPr/>
            </a:lvl1pPr>
          </a:lstStyle>
          <a:p>
            <a:fld id="{2566AE63-7F60-4AD8-9750-AACEBD560E8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806844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7" name="Rectangle 6"/>
          <p:cNvSpPr>
            <a:spLocks noGrp="1" noChangeArrowheads="1"/>
          </p:cNvSpPr>
          <p:nvPr>
            <p:ph type="sldNum" sz="quarter" idx="12"/>
          </p:nvPr>
        </p:nvSpPr>
        <p:spPr>
          <a:ln/>
        </p:spPr>
        <p:txBody>
          <a:bodyPr/>
          <a:lstStyle>
            <a:lvl1pPr>
              <a:defRPr/>
            </a:lvl1pPr>
          </a:lstStyle>
          <a:p>
            <a:fld id="{74CB5B13-5060-49FF-8FE6-89DB3062BB1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462950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D921007D-BA4A-4C7C-B404-3998A78ED9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258586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DA716D94-5194-4032-9BE7-84174A81669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650201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Imaginative Writing</a:t>
            </a:r>
          </a:p>
          <a:p>
            <a:pPr>
              <a:defRPr/>
            </a:pPr>
            <a:r>
              <a:rPr lang="en-GB">
                <a:solidFill>
                  <a:srgbClr val="000000"/>
                </a:solidFill>
              </a:rPr>
              <a:t>National 5</a:t>
            </a:r>
          </a:p>
        </p:txBody>
      </p:sp>
      <p:sp>
        <p:nvSpPr>
          <p:cNvPr id="6" name="Rectangle 6"/>
          <p:cNvSpPr>
            <a:spLocks noGrp="1" noChangeArrowheads="1"/>
          </p:cNvSpPr>
          <p:nvPr>
            <p:ph type="sldNum" sz="quarter" idx="12"/>
          </p:nvPr>
        </p:nvSpPr>
        <p:spPr>
          <a:ln/>
        </p:spPr>
        <p:txBody>
          <a:bodyPr/>
          <a:lstStyle>
            <a:lvl1pPr>
              <a:defRPr/>
            </a:lvl1pPr>
          </a:lstStyle>
          <a:p>
            <a:fld id="{C829D556-DFB3-4AAE-8764-B755FC2C26C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45526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CE136A-7508-4D5F-895D-6A5DCFFF8430}" type="datetimeFigureOut">
              <a:rPr lang="en-GB" smtClean="0"/>
              <a:pPr/>
              <a:t>20/04/2020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F4191C-F8C0-4115-AF36-95E104861794}" type="slidenum">
              <a:rPr lang="en-GB" smtClean="0"/>
              <a:pPr/>
              <a:t>‹#›</a:t>
            </a:fld>
            <a:endParaRPr lang="en-GB"/>
          </a:p>
        </p:txBody>
      </p:sp>
    </p:spTree>
    <p:extLst>
      <p:ext uri="{BB962C8B-B14F-4D97-AF65-F5344CB8AC3E}">
        <p14:creationId xmlns:p14="http://schemas.microsoft.com/office/powerpoint/2010/main" val="755141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CE136A-7508-4D5F-895D-6A5DCFFF8430}" type="datetimeFigureOut">
              <a:rPr lang="en-GB" smtClean="0"/>
              <a:pPr/>
              <a:t>20/04/2020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F4191C-F8C0-4115-AF36-95E104861794}" type="slidenum">
              <a:rPr lang="en-GB" smtClean="0"/>
              <a:pPr/>
              <a:t>‹#›</a:t>
            </a:fld>
            <a:endParaRPr lang="en-GB"/>
          </a:p>
        </p:txBody>
      </p:sp>
    </p:spTree>
    <p:extLst>
      <p:ext uri="{BB962C8B-B14F-4D97-AF65-F5344CB8AC3E}">
        <p14:creationId xmlns:p14="http://schemas.microsoft.com/office/powerpoint/2010/main" val="1255321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E136A-7508-4D5F-895D-6A5DCFFF8430}" type="datetimeFigureOut">
              <a:rPr lang="en-GB" smtClean="0"/>
              <a:pPr/>
              <a:t>20/04/2020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F4191C-F8C0-4115-AF36-95E104861794}" type="slidenum">
              <a:rPr lang="en-GB" smtClean="0"/>
              <a:pPr/>
              <a:t>‹#›</a:t>
            </a:fld>
            <a:endParaRPr lang="en-GB"/>
          </a:p>
        </p:txBody>
      </p:sp>
    </p:spTree>
    <p:extLst>
      <p:ext uri="{BB962C8B-B14F-4D97-AF65-F5344CB8AC3E}">
        <p14:creationId xmlns:p14="http://schemas.microsoft.com/office/powerpoint/2010/main" val="3633481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pPr/>
              <a:t>20/04/2020</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3F4191C-F8C0-4115-AF36-95E104861794}" type="slidenum">
              <a:rPr lang="en-GB" smtClean="0">
                <a:solidFill>
                  <a:srgbClr val="434342"/>
                </a:solidFill>
              </a:rPr>
              <a:pPr/>
              <a:t>‹#›</a:t>
            </a:fld>
            <a:endParaRPr lang="en-GB">
              <a:solidFill>
                <a:srgbClr val="434342"/>
              </a:solidFill>
            </a:endParaRPr>
          </a:p>
        </p:txBody>
      </p:sp>
    </p:spTree>
    <p:extLst>
      <p:ext uri="{BB962C8B-B14F-4D97-AF65-F5344CB8AC3E}">
        <p14:creationId xmlns:p14="http://schemas.microsoft.com/office/powerpoint/2010/main" val="3852660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5234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pPr/>
              <a:t>20/04/2020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F4191C-F8C0-4115-AF36-95E104861794}" type="slidenum">
              <a:rPr lang="en-GB" smtClean="0"/>
              <a:pPr/>
              <a:t>‹#›</a:t>
            </a:fld>
            <a:endParaRPr lang="en-GB"/>
          </a:p>
        </p:txBody>
      </p:sp>
    </p:spTree>
    <p:extLst>
      <p:ext uri="{BB962C8B-B14F-4D97-AF65-F5344CB8AC3E}">
        <p14:creationId xmlns:p14="http://schemas.microsoft.com/office/powerpoint/2010/main" val="114292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CE136A-7508-4D5F-895D-6A5DCFFF8430}" type="datetimeFigureOut">
              <a:rPr lang="en-GB" smtClean="0"/>
              <a:pPr/>
              <a:t>20/04/2020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F4191C-F8C0-4115-AF36-95E104861794}" type="slidenum">
              <a:rPr lang="en-GB" smtClean="0"/>
              <a:pPr/>
              <a:t>‹#›</a:t>
            </a:fld>
            <a:endParaRPr lang="en-GB"/>
          </a:p>
        </p:txBody>
      </p:sp>
    </p:spTree>
    <p:extLst>
      <p:ext uri="{BB962C8B-B14F-4D97-AF65-F5344CB8AC3E}">
        <p14:creationId xmlns:p14="http://schemas.microsoft.com/office/powerpoint/2010/main" val="4098133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CE136A-7508-4D5F-895D-6A5DCFFF8430}" type="datetimeFigureOut">
              <a:rPr lang="en-GB" smtClean="0"/>
              <a:pPr/>
              <a:t>20/04/2020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F4191C-F8C0-4115-AF36-95E104861794}" type="slidenum">
              <a:rPr lang="en-GB" smtClean="0"/>
              <a:pPr/>
              <a:t>‹#›</a:t>
            </a:fld>
            <a:endParaRPr lang="en-GB"/>
          </a:p>
        </p:txBody>
      </p:sp>
    </p:spTree>
    <p:extLst>
      <p:ext uri="{BB962C8B-B14F-4D97-AF65-F5344CB8AC3E}">
        <p14:creationId xmlns:p14="http://schemas.microsoft.com/office/powerpoint/2010/main" val="1738163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6548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3823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3716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3319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1543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1311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881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1426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7607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0555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853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5719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6282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7936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5540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7839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5835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381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33389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0746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6874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2086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8549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7115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6396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0270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478637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5356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510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20127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09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85691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3050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02434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5828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2075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1" y="593367"/>
            <a:ext cx="11360799" cy="763599"/>
          </a:xfrm>
          <a:prstGeom prst="rect">
            <a:avLst/>
          </a:prstGeom>
        </p:spPr>
        <p:txBody>
          <a:bodyPr lIns="121897" tIns="121897" rIns="121897" bIns="121897"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15601" y="1536633"/>
            <a:ext cx="11360799" cy="4555200"/>
          </a:xfrm>
          <a:prstGeom prst="rect">
            <a:avLst/>
          </a:prstGeom>
        </p:spPr>
        <p:txBody>
          <a:bodyPr lIns="121897" tIns="121897" rIns="121897" bIns="121897"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sldNum" idx="12"/>
          </p:nvPr>
        </p:nvSpPr>
        <p:spPr>
          <a:xfrm>
            <a:off x="11296610" y="6217621"/>
            <a:ext cx="731599" cy="524800"/>
          </a:xfrm>
          <a:prstGeom prst="rect">
            <a:avLst/>
          </a:prstGeom>
        </p:spPr>
        <p:txBody>
          <a:bodyPr lIns="121897" tIns="121897" rIns="121897" bIns="121897" anchor="ctr" anchorCtr="0">
            <a:noAutofit/>
          </a:bodyPr>
          <a:lstStyle>
            <a:lvl1pPr>
              <a:spcBef>
                <a:spcPts val="0"/>
              </a:spcBef>
              <a:buNone/>
              <a:defRPr/>
            </a:lvl1pPr>
          </a:lstStyle>
          <a:p>
            <a:fld id="{00000000-1234-1234-1234-123412341234}"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455969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5969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4096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8707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01955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9472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6906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7469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29334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3335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41483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8149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59428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3556000" y="0"/>
            <a:ext cx="8636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Straight Connector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Title 11"/>
          <p:cNvSpPr>
            <a:spLocks noGrp="1"/>
          </p:cNvSpPr>
          <p:nvPr>
            <p:ph type="ctrTitle"/>
          </p:nvPr>
        </p:nvSpPr>
        <p:spPr>
          <a:xfrm>
            <a:off x="4489157" y="533400"/>
            <a:ext cx="6807200" cy="2868168"/>
          </a:xfrm>
        </p:spPr>
        <p:txBody>
          <a:bodyPr lIns="45720" tIns="0" rIns="45720">
            <a:noAutofit/>
          </a:bodyPr>
          <a:lstStyle>
            <a:lvl1pPr algn="r">
              <a:defRPr sz="4200" b="1"/>
            </a:lvl1pPr>
          </a:lstStyle>
          <a:p>
            <a:r>
              <a:rPr kumimoji="0" lang="en-US"/>
              <a:t>Click to edit Master title style</a:t>
            </a:r>
          </a:p>
        </p:txBody>
      </p:sp>
      <p:sp>
        <p:nvSpPr>
          <p:cNvPr id="25" name="Subtitle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1" name="Date Placeholder 30"/>
          <p:cNvSpPr>
            <a:spLocks noGrp="1"/>
          </p:cNvSpPr>
          <p:nvPr>
            <p:ph type="dt" sz="half" idx="10"/>
          </p:nvPr>
        </p:nvSpPr>
        <p:spPr>
          <a:xfrm>
            <a:off x="7828299" y="6557946"/>
            <a:ext cx="2669952" cy="226902"/>
          </a:xfrm>
        </p:spPr>
        <p:txBody>
          <a:bodyPr/>
          <a:lstStyle>
            <a:lvl1pPr>
              <a:defRPr lang="en-US" smtClean="0">
                <a:solidFill>
                  <a:srgbClr val="FFFFFF"/>
                </a:solidFill>
              </a:defRPr>
            </a:lvl1pPr>
          </a:lstStyle>
          <a:p>
            <a:fld id="{67753F8E-AC53-452F-B8E4-99207C78A690}" type="datetimeFigureOut">
              <a:rPr lang="en-GB"/>
              <a:pPr/>
              <a:t>20/04/2020</a:t>
            </a:fld>
            <a:endParaRPr lang="en-GB"/>
          </a:p>
        </p:txBody>
      </p:sp>
      <p:sp>
        <p:nvSpPr>
          <p:cNvPr id="18" name="Footer Placeholder 17"/>
          <p:cNvSpPr>
            <a:spLocks noGrp="1"/>
          </p:cNvSpPr>
          <p:nvPr>
            <p:ph type="ftr" sz="quarter" idx="11"/>
          </p:nvPr>
        </p:nvSpPr>
        <p:spPr>
          <a:xfrm>
            <a:off x="3759200" y="6557946"/>
            <a:ext cx="3903629" cy="228600"/>
          </a:xfrm>
        </p:spPr>
        <p:txBody>
          <a:bodyPr/>
          <a:lstStyle>
            <a:lvl1pPr>
              <a:defRPr lang="en-US" dirty="0">
                <a:solidFill>
                  <a:srgbClr val="FFFFFF"/>
                </a:solidFill>
              </a:defRPr>
            </a:lvl1pPr>
          </a:lstStyle>
          <a:p>
            <a:endParaRPr lang="en-GB"/>
          </a:p>
        </p:txBody>
      </p:sp>
      <p:sp>
        <p:nvSpPr>
          <p:cNvPr id="29" name="Slide Number Placeholder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lstStyle>
          <a:p>
            <a:fld id="{73BC57B5-0D98-4E1E-AC92-35F3DBA65020}" type="slidenum">
              <a:rPr lang="en-GB"/>
              <a:pPr/>
              <a:t>‹#›</a:t>
            </a:fld>
            <a:endParaRPr lang="en-GB"/>
          </a:p>
        </p:txBody>
      </p:sp>
    </p:spTree>
    <p:extLst>
      <p:ext uri="{BB962C8B-B14F-4D97-AF65-F5344CB8AC3E}">
        <p14:creationId xmlns:p14="http://schemas.microsoft.com/office/powerpoint/2010/main" val="2442209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7753F8E-AC53-452F-B8E4-99207C78A690}" type="datetimeFigureOut">
              <a:rPr lang="en-GB" smtClean="0">
                <a:solidFill>
                  <a:srgbClr val="B13F9A"/>
                </a:solidFill>
              </a:rPr>
              <a:pPr/>
              <a:t>20/04/2020</a:t>
            </a:fld>
            <a:endParaRPr lang="en-GB">
              <a:solidFill>
                <a:srgbClr val="B13F9A"/>
              </a:solidFill>
            </a:endParaRPr>
          </a:p>
        </p:txBody>
      </p:sp>
      <p:sp>
        <p:nvSpPr>
          <p:cNvPr id="5" name="Footer Placeholder 4"/>
          <p:cNvSpPr>
            <a:spLocks noGrp="1"/>
          </p:cNvSpPr>
          <p:nvPr>
            <p:ph type="ftr" sz="quarter" idx="11"/>
          </p:nvPr>
        </p:nvSpPr>
        <p:spPr/>
        <p:txBody>
          <a:bodyPr/>
          <a:lstStyle/>
          <a:p>
            <a:endParaRPr lang="en-GB">
              <a:solidFill>
                <a:srgbClr val="B13F9A"/>
              </a:solidFill>
            </a:endParaRPr>
          </a:p>
        </p:txBody>
      </p:sp>
      <p:sp>
        <p:nvSpPr>
          <p:cNvPr id="6" name="Slide Number Placeholder 5"/>
          <p:cNvSpPr>
            <a:spLocks noGrp="1"/>
          </p:cNvSpPr>
          <p:nvPr>
            <p:ph type="sldNum" sz="quarter" idx="12"/>
          </p:nvPr>
        </p:nvSpPr>
        <p:spPr/>
        <p:txBody>
          <a:bodyPr/>
          <a:lstStyle/>
          <a:p>
            <a:fld id="{73BC57B5-0D98-4E1E-AC92-35F3DBA65020}" type="slidenum">
              <a:rPr lang="en-GB" smtClean="0">
                <a:solidFill>
                  <a:srgbClr val="B13F9A"/>
                </a:solidFill>
              </a:rPr>
              <a:pPr/>
              <a:t>‹#›</a:t>
            </a:fld>
            <a:endParaRPr lang="en-GB">
              <a:solidFill>
                <a:srgbClr val="B13F9A"/>
              </a:solidFill>
            </a:endParaRPr>
          </a:p>
        </p:txBody>
      </p:sp>
    </p:spTree>
    <p:extLst>
      <p:ext uri="{BB962C8B-B14F-4D97-AF65-F5344CB8AC3E}">
        <p14:creationId xmlns:p14="http://schemas.microsoft.com/office/powerpoint/2010/main" val="1518062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533598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tIns="0" anchor="t"/>
          <a:lstStyle>
            <a:lvl1pPr algn="r">
              <a:buNone/>
              <a:defRPr sz="4200" b="1" cap="all"/>
            </a:lvl1pPr>
          </a:lstStyle>
          <a:p>
            <a:r>
              <a:rPr kumimoji="0" lang="en-US"/>
              <a:t>Click to edit Master title style</a:t>
            </a:r>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298984" y="6556810"/>
            <a:ext cx="2669952" cy="226902"/>
          </a:xfrm>
        </p:spPr>
        <p:txBody>
          <a:bodyPr bIns="0" anchor="b"/>
          <a:lstStyle>
            <a:lvl1pPr>
              <a:defRPr>
                <a:solidFill>
                  <a:schemeClr val="tx2"/>
                </a:solidFill>
              </a:defRPr>
            </a:lvl1pPr>
          </a:lstStyle>
          <a:p>
            <a:fld id="{67753F8E-AC53-452F-B8E4-99207C78A690}" type="datetimeFigureOut">
              <a:rPr lang="en-GB" smtClean="0">
                <a:solidFill>
                  <a:srgbClr val="B13F9A"/>
                </a:solidFill>
              </a:rPr>
              <a:pPr/>
              <a:t>20/04/2020</a:t>
            </a:fld>
            <a:endParaRPr lang="en-GB">
              <a:solidFill>
                <a:srgbClr val="B13F9A"/>
              </a:solidFill>
            </a:endParaRPr>
          </a:p>
        </p:txBody>
      </p:sp>
      <p:sp>
        <p:nvSpPr>
          <p:cNvPr id="5" name="Footer Placeholder 4"/>
          <p:cNvSpPr>
            <a:spLocks noGrp="1"/>
          </p:cNvSpPr>
          <p:nvPr>
            <p:ph type="ftr" sz="quarter" idx="11"/>
          </p:nvPr>
        </p:nvSpPr>
        <p:spPr>
          <a:xfrm>
            <a:off x="2313811" y="6556810"/>
            <a:ext cx="3860800" cy="228600"/>
          </a:xfrm>
        </p:spPr>
        <p:txBody>
          <a:bodyPr bIns="0" anchor="b"/>
          <a:lstStyle>
            <a:lvl1pPr>
              <a:defRPr>
                <a:solidFill>
                  <a:schemeClr val="tx2"/>
                </a:solidFill>
              </a:defRPr>
            </a:lvl1pPr>
          </a:lstStyle>
          <a:p>
            <a:endParaRPr lang="en-GB">
              <a:solidFill>
                <a:srgbClr val="B13F9A"/>
              </a:solidFill>
            </a:endParaRPr>
          </a:p>
        </p:txBody>
      </p:sp>
      <p:sp>
        <p:nvSpPr>
          <p:cNvPr id="6" name="Slide Number Placeholder 5"/>
          <p:cNvSpPr>
            <a:spLocks noGrp="1"/>
          </p:cNvSpPr>
          <p:nvPr>
            <p:ph type="sldNum" sz="quarter" idx="12"/>
          </p:nvPr>
        </p:nvSpPr>
        <p:spPr>
          <a:xfrm>
            <a:off x="8978603" y="6555112"/>
            <a:ext cx="784448" cy="228600"/>
          </a:xfrm>
        </p:spPr>
        <p:txBody>
          <a:bodyPr/>
          <a:lstStyle/>
          <a:p>
            <a:fld id="{73BC57B5-0D98-4E1E-AC92-35F3DBA65020}" type="slidenum">
              <a:rPr lang="en-GB" smtClean="0">
                <a:solidFill>
                  <a:srgbClr val="B13F9A"/>
                </a:solidFill>
              </a:rPr>
              <a:pPr/>
              <a:t>‹#›</a:t>
            </a:fld>
            <a:endParaRPr lang="en-GB">
              <a:solidFill>
                <a:srgbClr val="B13F9A"/>
              </a:solidFill>
            </a:endParaRPr>
          </a:p>
        </p:txBody>
      </p:sp>
    </p:spTree>
    <p:extLst>
      <p:ext uri="{BB962C8B-B14F-4D97-AF65-F5344CB8AC3E}">
        <p14:creationId xmlns:p14="http://schemas.microsoft.com/office/powerpoint/2010/main" val="2726048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69392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571744" y="1600201"/>
            <a:ext cx="469392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7753F8E-AC53-452F-B8E4-99207C78A690}" type="datetimeFigureOut">
              <a:rPr lang="en-GB" smtClean="0">
                <a:solidFill>
                  <a:srgbClr val="B13F9A"/>
                </a:solidFill>
              </a:rPr>
              <a:pPr/>
              <a:t>20/04/2020</a:t>
            </a:fld>
            <a:endParaRPr lang="en-GB">
              <a:solidFill>
                <a:srgbClr val="B13F9A"/>
              </a:solidFill>
            </a:endParaRPr>
          </a:p>
        </p:txBody>
      </p:sp>
      <p:sp>
        <p:nvSpPr>
          <p:cNvPr id="6" name="Footer Placeholder 5"/>
          <p:cNvSpPr>
            <a:spLocks noGrp="1"/>
          </p:cNvSpPr>
          <p:nvPr>
            <p:ph type="ftr" sz="quarter" idx="11"/>
          </p:nvPr>
        </p:nvSpPr>
        <p:spPr/>
        <p:txBody>
          <a:bodyPr/>
          <a:lstStyle/>
          <a:p>
            <a:endParaRPr lang="en-GB">
              <a:solidFill>
                <a:srgbClr val="B13F9A"/>
              </a:solidFill>
            </a:endParaRPr>
          </a:p>
        </p:txBody>
      </p:sp>
      <p:sp>
        <p:nvSpPr>
          <p:cNvPr id="7" name="Slide Number Placeholder 6"/>
          <p:cNvSpPr>
            <a:spLocks noGrp="1"/>
          </p:cNvSpPr>
          <p:nvPr>
            <p:ph type="sldNum" sz="quarter" idx="12"/>
          </p:nvPr>
        </p:nvSpPr>
        <p:spPr/>
        <p:txBody>
          <a:bodyPr/>
          <a:lstStyle/>
          <a:p>
            <a:fld id="{73BC57B5-0D98-4E1E-AC92-35F3DBA65020}" type="slidenum">
              <a:rPr lang="en-GB" smtClean="0">
                <a:solidFill>
                  <a:srgbClr val="B13F9A"/>
                </a:solidFill>
              </a:rPr>
              <a:pPr/>
              <a:t>‹#›</a:t>
            </a:fld>
            <a:endParaRPr lang="en-GB">
              <a:solidFill>
                <a:srgbClr val="B13F9A"/>
              </a:solidFill>
            </a:endParaRPr>
          </a:p>
        </p:txBody>
      </p:sp>
    </p:spTree>
    <p:extLst>
      <p:ext uri="{BB962C8B-B14F-4D97-AF65-F5344CB8AC3E}">
        <p14:creationId xmlns:p14="http://schemas.microsoft.com/office/powerpoint/2010/main" val="2973228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7753F8E-AC53-452F-B8E4-99207C78A690}" type="datetimeFigureOut">
              <a:rPr lang="en-GB" smtClean="0">
                <a:solidFill>
                  <a:srgbClr val="B13F9A"/>
                </a:solidFill>
              </a:rPr>
              <a:pPr/>
              <a:t>20/04/2020</a:t>
            </a:fld>
            <a:endParaRPr lang="en-GB">
              <a:solidFill>
                <a:srgbClr val="B13F9A"/>
              </a:solidFill>
            </a:endParaRPr>
          </a:p>
        </p:txBody>
      </p:sp>
      <p:sp>
        <p:nvSpPr>
          <p:cNvPr id="8" name="Footer Placeholder 7"/>
          <p:cNvSpPr>
            <a:spLocks noGrp="1"/>
          </p:cNvSpPr>
          <p:nvPr>
            <p:ph type="ftr" sz="quarter" idx="11"/>
          </p:nvPr>
        </p:nvSpPr>
        <p:spPr/>
        <p:txBody>
          <a:bodyPr/>
          <a:lstStyle/>
          <a:p>
            <a:endParaRPr lang="en-GB">
              <a:solidFill>
                <a:srgbClr val="B13F9A"/>
              </a:solidFill>
            </a:endParaRPr>
          </a:p>
        </p:txBody>
      </p:sp>
      <p:sp>
        <p:nvSpPr>
          <p:cNvPr id="9" name="Slide Number Placeholder 8"/>
          <p:cNvSpPr>
            <a:spLocks noGrp="1"/>
          </p:cNvSpPr>
          <p:nvPr>
            <p:ph type="sldNum" sz="quarter" idx="12"/>
          </p:nvPr>
        </p:nvSpPr>
        <p:spPr/>
        <p:txBody>
          <a:bodyPr/>
          <a:lstStyle/>
          <a:p>
            <a:fld id="{73BC57B5-0D98-4E1E-AC92-35F3DBA65020}" type="slidenum">
              <a:rPr lang="en-GB" smtClean="0">
                <a:solidFill>
                  <a:srgbClr val="B13F9A"/>
                </a:solidFill>
              </a:rPr>
              <a:pPr/>
              <a:t>‹#›</a:t>
            </a:fld>
            <a:endParaRPr lang="en-GB">
              <a:solidFill>
                <a:srgbClr val="B13F9A"/>
              </a:solidFill>
            </a:endParaRPr>
          </a:p>
        </p:txBody>
      </p:sp>
    </p:spTree>
    <p:extLst>
      <p:ext uri="{BB962C8B-B14F-4D97-AF65-F5344CB8AC3E}">
        <p14:creationId xmlns:p14="http://schemas.microsoft.com/office/powerpoint/2010/main" val="40480066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7753F8E-AC53-452F-B8E4-99207C78A690}" type="datetimeFigureOut">
              <a:rPr lang="en-GB" smtClean="0">
                <a:solidFill>
                  <a:srgbClr val="B13F9A"/>
                </a:solidFill>
              </a:rPr>
              <a:pPr/>
              <a:t>20/04/2020</a:t>
            </a:fld>
            <a:endParaRPr lang="en-GB">
              <a:solidFill>
                <a:srgbClr val="B13F9A"/>
              </a:solidFill>
            </a:endParaRPr>
          </a:p>
        </p:txBody>
      </p:sp>
      <p:sp>
        <p:nvSpPr>
          <p:cNvPr id="4" name="Footer Placeholder 3"/>
          <p:cNvSpPr>
            <a:spLocks noGrp="1"/>
          </p:cNvSpPr>
          <p:nvPr>
            <p:ph type="ftr" sz="quarter" idx="11"/>
          </p:nvPr>
        </p:nvSpPr>
        <p:spPr/>
        <p:txBody>
          <a:bodyPr/>
          <a:lstStyle/>
          <a:p>
            <a:endParaRPr lang="en-GB">
              <a:solidFill>
                <a:srgbClr val="B13F9A"/>
              </a:solidFill>
            </a:endParaRPr>
          </a:p>
        </p:txBody>
      </p:sp>
      <p:sp>
        <p:nvSpPr>
          <p:cNvPr id="5" name="Slide Number Placeholder 4"/>
          <p:cNvSpPr>
            <a:spLocks noGrp="1"/>
          </p:cNvSpPr>
          <p:nvPr>
            <p:ph type="sldNum" sz="quarter" idx="12"/>
          </p:nvPr>
        </p:nvSpPr>
        <p:spPr/>
        <p:txBody>
          <a:bodyPr/>
          <a:lstStyle/>
          <a:p>
            <a:fld id="{73BC57B5-0D98-4E1E-AC92-35F3DBA65020}" type="slidenum">
              <a:rPr lang="en-GB" smtClean="0">
                <a:solidFill>
                  <a:srgbClr val="B13F9A"/>
                </a:solidFill>
              </a:rPr>
              <a:pPr/>
              <a:t>‹#›</a:t>
            </a:fld>
            <a:endParaRPr lang="en-GB">
              <a:solidFill>
                <a:srgbClr val="B13F9A"/>
              </a:solidFill>
            </a:endParaRPr>
          </a:p>
        </p:txBody>
      </p:sp>
    </p:spTree>
    <p:extLst>
      <p:ext uri="{BB962C8B-B14F-4D97-AF65-F5344CB8AC3E}">
        <p14:creationId xmlns:p14="http://schemas.microsoft.com/office/powerpoint/2010/main" val="14102058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67753F8E-AC53-452F-B8E4-99207C78A690}" type="datetimeFigureOut">
              <a:rPr lang="en-GB" smtClean="0">
                <a:solidFill>
                  <a:srgbClr val="B13F9A"/>
                </a:solidFill>
              </a:rPr>
              <a:pPr/>
              <a:t>20/04/2020</a:t>
            </a:fld>
            <a:endParaRPr lang="en-GB">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GB">
              <a:solidFill>
                <a:srgbClr val="B13F9A"/>
              </a:solidFill>
            </a:endParaRPr>
          </a:p>
        </p:txBody>
      </p:sp>
      <p:sp>
        <p:nvSpPr>
          <p:cNvPr id="4" name="Slide Number Placeholder 3"/>
          <p:cNvSpPr>
            <a:spLocks noGrp="1"/>
          </p:cNvSpPr>
          <p:nvPr>
            <p:ph type="sldNum" sz="quarter" idx="12"/>
          </p:nvPr>
        </p:nvSpPr>
        <p:spPr/>
        <p:txBody>
          <a:bodyPr/>
          <a:lstStyle/>
          <a:p>
            <a:fld id="{73BC57B5-0D98-4E1E-AC92-35F3DBA65020}" type="slidenum">
              <a:rPr lang="en-GB" smtClean="0">
                <a:solidFill>
                  <a:srgbClr val="B13F9A"/>
                </a:solidFill>
              </a:rPr>
              <a:pPr/>
              <a:t>‹#›</a:t>
            </a:fld>
            <a:endParaRPr lang="en-GB">
              <a:solidFill>
                <a:srgbClr val="B13F9A"/>
              </a:solidFill>
            </a:endParaRPr>
          </a:p>
        </p:txBody>
      </p:sp>
    </p:spTree>
    <p:extLst>
      <p:ext uri="{BB962C8B-B14F-4D97-AF65-F5344CB8AC3E}">
        <p14:creationId xmlns:p14="http://schemas.microsoft.com/office/powerpoint/2010/main" val="41573991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nchor="b"/>
          <a:lstStyle>
            <a:lvl1pPr algn="l">
              <a:buNone/>
              <a:defRPr lang="en-US" sz="2400" baseline="0" smtClean="0"/>
            </a:lvl1pPr>
          </a:lstStyle>
          <a:p>
            <a:r>
              <a:rPr kumimoji="0" lang="en-US"/>
              <a:t>Click to edit Master title style</a:t>
            </a:r>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7753F8E-AC53-452F-B8E4-99207C78A690}" type="datetimeFigureOut">
              <a:rPr lang="en-GB" smtClean="0">
                <a:solidFill>
                  <a:srgbClr val="B13F9A"/>
                </a:solidFill>
              </a:rPr>
              <a:pPr/>
              <a:t>20/04/2020</a:t>
            </a:fld>
            <a:endParaRPr lang="en-GB">
              <a:solidFill>
                <a:srgbClr val="B13F9A"/>
              </a:solidFill>
            </a:endParaRPr>
          </a:p>
        </p:txBody>
      </p:sp>
      <p:sp>
        <p:nvSpPr>
          <p:cNvPr id="6" name="Footer Placeholder 5"/>
          <p:cNvSpPr>
            <a:spLocks noGrp="1"/>
          </p:cNvSpPr>
          <p:nvPr>
            <p:ph type="ftr" sz="quarter" idx="11"/>
          </p:nvPr>
        </p:nvSpPr>
        <p:spPr/>
        <p:txBody>
          <a:bodyPr/>
          <a:lstStyle/>
          <a:p>
            <a:endParaRPr lang="en-GB">
              <a:solidFill>
                <a:srgbClr val="B13F9A"/>
              </a:solidFill>
            </a:endParaRPr>
          </a:p>
        </p:txBody>
      </p:sp>
      <p:sp>
        <p:nvSpPr>
          <p:cNvPr id="7" name="Slide Number Placeholder 6"/>
          <p:cNvSpPr>
            <a:spLocks noGrp="1"/>
          </p:cNvSpPr>
          <p:nvPr>
            <p:ph type="sldNum" sz="quarter" idx="12"/>
          </p:nvPr>
        </p:nvSpPr>
        <p:spPr/>
        <p:txBody>
          <a:bodyPr/>
          <a:lstStyle/>
          <a:p>
            <a:fld id="{73BC57B5-0D98-4E1E-AC92-35F3DBA65020}" type="slidenum">
              <a:rPr lang="en-GB" smtClean="0">
                <a:solidFill>
                  <a:srgbClr val="B13F9A"/>
                </a:solidFill>
              </a:rPr>
              <a:pPr/>
              <a:t>‹#›</a:t>
            </a:fld>
            <a:endParaRPr lang="en-GB">
              <a:solidFill>
                <a:srgbClr val="B13F9A"/>
              </a:solidFill>
            </a:endParaRPr>
          </a:p>
        </p:txBody>
      </p:sp>
    </p:spTree>
    <p:extLst>
      <p:ext uri="{BB962C8B-B14F-4D97-AF65-F5344CB8AC3E}">
        <p14:creationId xmlns:p14="http://schemas.microsoft.com/office/powerpoint/2010/main" val="2602074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lstStyle>
          <a:p>
            <a:r>
              <a:rPr kumimoji="0" lang="en-US"/>
              <a:t>Click to edit Master title style</a:t>
            </a:r>
            <a:endParaRPr kumimoji="0"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67753F8E-AC53-452F-B8E4-99207C78A690}" type="datetimeFigureOut">
              <a:rPr lang="en-GB" smtClean="0">
                <a:solidFill>
                  <a:srgbClr val="B13F9A"/>
                </a:solidFill>
              </a:rPr>
              <a:pPr/>
              <a:t>20/04/2020</a:t>
            </a:fld>
            <a:endParaRPr lang="en-GB">
              <a:solidFill>
                <a:srgbClr val="B13F9A"/>
              </a:solidFill>
            </a:endParaRPr>
          </a:p>
        </p:txBody>
      </p:sp>
      <p:sp>
        <p:nvSpPr>
          <p:cNvPr id="6" name="Footer Placeholder 5"/>
          <p:cNvSpPr>
            <a:spLocks noGrp="1"/>
          </p:cNvSpPr>
          <p:nvPr>
            <p:ph type="ftr" sz="quarter" idx="11"/>
          </p:nvPr>
        </p:nvSpPr>
        <p:spPr/>
        <p:txBody>
          <a:bodyPr/>
          <a:lstStyle/>
          <a:p>
            <a:endParaRPr lang="en-GB">
              <a:solidFill>
                <a:srgbClr val="B13F9A"/>
              </a:solidFill>
            </a:endParaRPr>
          </a:p>
        </p:txBody>
      </p:sp>
      <p:sp>
        <p:nvSpPr>
          <p:cNvPr id="7" name="Slide Number Placeholder 6"/>
          <p:cNvSpPr>
            <a:spLocks noGrp="1"/>
          </p:cNvSpPr>
          <p:nvPr>
            <p:ph type="sldNum" sz="quarter" idx="12"/>
          </p:nvPr>
        </p:nvSpPr>
        <p:spPr/>
        <p:txBody>
          <a:bodyPr/>
          <a:lstStyle/>
          <a:p>
            <a:fld id="{73BC57B5-0D98-4E1E-AC92-35F3DBA65020}" type="slidenum">
              <a:rPr lang="en-GB" smtClean="0">
                <a:solidFill>
                  <a:srgbClr val="B13F9A"/>
                </a:solidFill>
              </a:rPr>
              <a:pPr/>
              <a:t>‹#›</a:t>
            </a:fld>
            <a:endParaRPr lang="en-GB">
              <a:solidFill>
                <a:srgbClr val="B13F9A"/>
              </a:solidFill>
            </a:endParaRPr>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5518392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7753F8E-AC53-452F-B8E4-99207C78A690}" type="datetimeFigureOut">
              <a:rPr lang="en-GB" smtClean="0">
                <a:solidFill>
                  <a:srgbClr val="B13F9A"/>
                </a:solidFill>
              </a:rPr>
              <a:pPr/>
              <a:t>20/04/2020</a:t>
            </a:fld>
            <a:endParaRPr lang="en-GB">
              <a:solidFill>
                <a:srgbClr val="B13F9A"/>
              </a:solidFill>
            </a:endParaRPr>
          </a:p>
        </p:txBody>
      </p:sp>
      <p:sp>
        <p:nvSpPr>
          <p:cNvPr id="5" name="Footer Placeholder 4"/>
          <p:cNvSpPr>
            <a:spLocks noGrp="1"/>
          </p:cNvSpPr>
          <p:nvPr>
            <p:ph type="ftr" sz="quarter" idx="11"/>
          </p:nvPr>
        </p:nvSpPr>
        <p:spPr/>
        <p:txBody>
          <a:bodyPr/>
          <a:lstStyle/>
          <a:p>
            <a:endParaRPr lang="en-GB">
              <a:solidFill>
                <a:srgbClr val="B13F9A"/>
              </a:solidFill>
            </a:endParaRPr>
          </a:p>
        </p:txBody>
      </p:sp>
      <p:sp>
        <p:nvSpPr>
          <p:cNvPr id="6" name="Slide Number Placeholder 5"/>
          <p:cNvSpPr>
            <a:spLocks noGrp="1"/>
          </p:cNvSpPr>
          <p:nvPr>
            <p:ph type="sldNum" sz="quarter" idx="12"/>
          </p:nvPr>
        </p:nvSpPr>
        <p:spPr/>
        <p:txBody>
          <a:bodyPr/>
          <a:lstStyle/>
          <a:p>
            <a:fld id="{73BC57B5-0D98-4E1E-AC92-35F3DBA65020}" type="slidenum">
              <a:rPr lang="en-GB" smtClean="0">
                <a:solidFill>
                  <a:srgbClr val="B13F9A"/>
                </a:solidFill>
              </a:rPr>
              <a:pPr/>
              <a:t>‹#›</a:t>
            </a:fld>
            <a:endParaRPr lang="en-GB">
              <a:solidFill>
                <a:srgbClr val="B13F9A"/>
              </a:solidFill>
            </a:endParaRPr>
          </a:p>
        </p:txBody>
      </p:sp>
    </p:spTree>
    <p:extLst>
      <p:ext uri="{BB962C8B-B14F-4D97-AF65-F5344CB8AC3E}">
        <p14:creationId xmlns:p14="http://schemas.microsoft.com/office/powerpoint/2010/main" val="4564158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5657088" y="6557946"/>
            <a:ext cx="2669952" cy="226902"/>
          </a:xfrm>
        </p:spPr>
        <p:txBody>
          <a:bodyPr/>
          <a:lstStyle/>
          <a:p>
            <a:fld id="{67753F8E-AC53-452F-B8E4-99207C78A690}" type="datetimeFigureOut">
              <a:rPr lang="en-GB" smtClean="0">
                <a:solidFill>
                  <a:srgbClr val="B13F9A"/>
                </a:solidFill>
              </a:rPr>
              <a:pPr/>
              <a:t>20/04/2020</a:t>
            </a:fld>
            <a:endParaRPr lang="en-GB">
              <a:solidFill>
                <a:srgbClr val="B13F9A"/>
              </a:solidFill>
            </a:endParaRPr>
          </a:p>
        </p:txBody>
      </p:sp>
      <p:sp>
        <p:nvSpPr>
          <p:cNvPr id="5" name="Footer Placeholder 4"/>
          <p:cNvSpPr>
            <a:spLocks noGrp="1"/>
          </p:cNvSpPr>
          <p:nvPr>
            <p:ph type="ftr" sz="quarter" idx="11"/>
          </p:nvPr>
        </p:nvSpPr>
        <p:spPr>
          <a:xfrm>
            <a:off x="609600" y="6556248"/>
            <a:ext cx="4876800" cy="228600"/>
          </a:xfrm>
        </p:spPr>
        <p:txBody>
          <a:bodyPr/>
          <a:lstStyle/>
          <a:p>
            <a:endParaRPr lang="en-GB">
              <a:solidFill>
                <a:srgbClr val="B13F9A"/>
              </a:solidFill>
            </a:endParaRPr>
          </a:p>
        </p:txBody>
      </p:sp>
      <p:sp>
        <p:nvSpPr>
          <p:cNvPr id="6" name="Slide Number Placeholder 5"/>
          <p:cNvSpPr>
            <a:spLocks noGrp="1"/>
          </p:cNvSpPr>
          <p:nvPr>
            <p:ph type="sldNum" sz="quarter" idx="12"/>
          </p:nvPr>
        </p:nvSpPr>
        <p:spPr>
          <a:xfrm>
            <a:off x="8339328" y="6553200"/>
            <a:ext cx="784448" cy="228600"/>
          </a:xfrm>
        </p:spPr>
        <p:txBody>
          <a:bodyPr/>
          <a:lstStyle>
            <a:lvl1pPr>
              <a:defRPr>
                <a:solidFill>
                  <a:schemeClr val="tx2"/>
                </a:solidFill>
              </a:defRPr>
            </a:lvl1pPr>
          </a:lstStyle>
          <a:p>
            <a:fld id="{73BC57B5-0D98-4E1E-AC92-35F3DBA65020}" type="slidenum">
              <a:rPr lang="en-GB" smtClean="0">
                <a:solidFill>
                  <a:srgbClr val="B13F9A"/>
                </a:solidFill>
              </a:rPr>
              <a:pPr/>
              <a:t>‹#›</a:t>
            </a:fld>
            <a:endParaRPr lang="en-GB">
              <a:solidFill>
                <a:srgbClr val="B13F9A"/>
              </a:solidFill>
            </a:endParaRPr>
          </a:p>
        </p:txBody>
      </p:sp>
    </p:spTree>
    <p:extLst>
      <p:ext uri="{BB962C8B-B14F-4D97-AF65-F5344CB8AC3E}">
        <p14:creationId xmlns:p14="http://schemas.microsoft.com/office/powerpoint/2010/main" val="4228411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4987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51760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64688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58444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5615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61688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26648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35658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92916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49959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74466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1356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61538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024CB1E-57C9-4469-B951-8C4CC3A8813E}"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013F471D-FDD8-40BE-AA5E-C52525D67F11}" type="slidenum">
              <a:rPr lang="en-GB" altLang="en-US"/>
              <a:pPr>
                <a:defRPr/>
              </a:pPr>
              <a:t>‹#›</a:t>
            </a:fld>
            <a:endParaRPr lang="en-GB" altLang="en-US"/>
          </a:p>
        </p:txBody>
      </p:sp>
    </p:spTree>
    <p:extLst>
      <p:ext uri="{BB962C8B-B14F-4D97-AF65-F5344CB8AC3E}">
        <p14:creationId xmlns:p14="http://schemas.microsoft.com/office/powerpoint/2010/main" val="2479953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E0C3B31-B396-44A8-8B96-E310702EE437}"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426914F0-6588-428C-8E54-F1B7128B7860}" type="slidenum">
              <a:rPr lang="en-GB" altLang="en-US"/>
              <a:pPr>
                <a:defRPr/>
              </a:pPr>
              <a:t>‹#›</a:t>
            </a:fld>
            <a:endParaRPr lang="en-GB" altLang="en-US"/>
          </a:p>
        </p:txBody>
      </p:sp>
    </p:spTree>
    <p:extLst>
      <p:ext uri="{BB962C8B-B14F-4D97-AF65-F5344CB8AC3E}">
        <p14:creationId xmlns:p14="http://schemas.microsoft.com/office/powerpoint/2010/main" val="27842015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E5CAD4-00C6-4C09-8B05-1217ABFE891F}"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5EE21662-286F-491A-8944-D30ADE9F491D}" type="slidenum">
              <a:rPr lang="en-GB" altLang="en-US"/>
              <a:pPr>
                <a:defRPr/>
              </a:pPr>
              <a:t>‹#›</a:t>
            </a:fld>
            <a:endParaRPr lang="en-GB" altLang="en-US"/>
          </a:p>
        </p:txBody>
      </p:sp>
    </p:spTree>
    <p:extLst>
      <p:ext uri="{BB962C8B-B14F-4D97-AF65-F5344CB8AC3E}">
        <p14:creationId xmlns:p14="http://schemas.microsoft.com/office/powerpoint/2010/main" val="2012521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7F7E3DE-3184-4792-ADCE-6D2139285757}" type="datetime1">
              <a:rPr lang="en-US">
                <a:solidFill>
                  <a:prstClr val="black">
                    <a:tint val="75000"/>
                  </a:prstClr>
                </a:solidFill>
              </a:rPr>
              <a:pPr>
                <a:defRPr/>
              </a:pPr>
              <a:t>4/20/2020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7" name="Slide Number Placeholder 5"/>
          <p:cNvSpPr>
            <a:spLocks noGrp="1"/>
          </p:cNvSpPr>
          <p:nvPr>
            <p:ph type="sldNum" sz="quarter" idx="12"/>
          </p:nvPr>
        </p:nvSpPr>
        <p:spPr/>
        <p:txBody>
          <a:bodyPr/>
          <a:lstStyle>
            <a:lvl1pPr>
              <a:defRPr/>
            </a:lvl1pPr>
          </a:lstStyle>
          <a:p>
            <a:pPr>
              <a:defRPr/>
            </a:pPr>
            <a:fld id="{35AAB5FA-7B1C-4C5D-9D98-B4B59B3A8B22}" type="slidenum">
              <a:rPr lang="en-GB" altLang="en-US"/>
              <a:pPr>
                <a:defRPr/>
              </a:pPr>
              <a:t>‹#›</a:t>
            </a:fld>
            <a:endParaRPr lang="en-GB" altLang="en-US"/>
          </a:p>
        </p:txBody>
      </p:sp>
    </p:spTree>
    <p:extLst>
      <p:ext uri="{BB962C8B-B14F-4D97-AF65-F5344CB8AC3E}">
        <p14:creationId xmlns:p14="http://schemas.microsoft.com/office/powerpoint/2010/main" val="1950322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6974680-CD36-4E1C-B5C7-D3A163C58F07}" type="datetime1">
              <a:rPr lang="en-US">
                <a:solidFill>
                  <a:prstClr val="black">
                    <a:tint val="75000"/>
                  </a:prstClr>
                </a:solidFill>
              </a:rPr>
              <a:pPr>
                <a:defRPr/>
              </a:pPr>
              <a:t>4/20/2020</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9" name="Slide Number Placeholder 5"/>
          <p:cNvSpPr>
            <a:spLocks noGrp="1"/>
          </p:cNvSpPr>
          <p:nvPr>
            <p:ph type="sldNum" sz="quarter" idx="12"/>
          </p:nvPr>
        </p:nvSpPr>
        <p:spPr/>
        <p:txBody>
          <a:bodyPr/>
          <a:lstStyle>
            <a:lvl1pPr>
              <a:defRPr/>
            </a:lvl1pPr>
          </a:lstStyle>
          <a:p>
            <a:pPr>
              <a:defRPr/>
            </a:pPr>
            <a:fld id="{B58F9344-AC4D-4248-AD70-267B1F0B339D}" type="slidenum">
              <a:rPr lang="en-GB" altLang="en-US"/>
              <a:pPr>
                <a:defRPr/>
              </a:pPr>
              <a:t>‹#›</a:t>
            </a:fld>
            <a:endParaRPr lang="en-GB" altLang="en-US"/>
          </a:p>
        </p:txBody>
      </p:sp>
    </p:spTree>
    <p:extLst>
      <p:ext uri="{BB962C8B-B14F-4D97-AF65-F5344CB8AC3E}">
        <p14:creationId xmlns:p14="http://schemas.microsoft.com/office/powerpoint/2010/main" val="7478675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47957BD-A6B8-461D-85FB-29AB7A3F5BAE}" type="datetime1">
              <a:rPr lang="en-US">
                <a:solidFill>
                  <a:prstClr val="black">
                    <a:tint val="75000"/>
                  </a:prstClr>
                </a:solidFill>
              </a:rPr>
              <a:pPr>
                <a:defRPr/>
              </a:pPr>
              <a:t>4/20/2020</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5" name="Slide Number Placeholder 5"/>
          <p:cNvSpPr>
            <a:spLocks noGrp="1"/>
          </p:cNvSpPr>
          <p:nvPr>
            <p:ph type="sldNum" sz="quarter" idx="12"/>
          </p:nvPr>
        </p:nvSpPr>
        <p:spPr/>
        <p:txBody>
          <a:bodyPr/>
          <a:lstStyle>
            <a:lvl1pPr>
              <a:defRPr/>
            </a:lvl1pPr>
          </a:lstStyle>
          <a:p>
            <a:pPr>
              <a:defRPr/>
            </a:pPr>
            <a:fld id="{1291438C-757D-4C8C-BE89-A10DFCC140DE}" type="slidenum">
              <a:rPr lang="en-GB" altLang="en-US"/>
              <a:pPr>
                <a:defRPr/>
              </a:pPr>
              <a:t>‹#›</a:t>
            </a:fld>
            <a:endParaRPr lang="en-GB" altLang="en-US"/>
          </a:p>
        </p:txBody>
      </p:sp>
    </p:spTree>
    <p:extLst>
      <p:ext uri="{BB962C8B-B14F-4D97-AF65-F5344CB8AC3E}">
        <p14:creationId xmlns:p14="http://schemas.microsoft.com/office/powerpoint/2010/main" val="14357900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36C825-FB8B-4246-AE06-E0363AE45F72}" type="datetime1">
              <a:rPr lang="en-US">
                <a:solidFill>
                  <a:prstClr val="black">
                    <a:tint val="75000"/>
                  </a:prstClr>
                </a:solidFill>
              </a:rPr>
              <a:pPr>
                <a:defRPr/>
              </a:pPr>
              <a:t>4/20/2020</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4" name="Slide Number Placeholder 5"/>
          <p:cNvSpPr>
            <a:spLocks noGrp="1"/>
          </p:cNvSpPr>
          <p:nvPr>
            <p:ph type="sldNum" sz="quarter" idx="12"/>
          </p:nvPr>
        </p:nvSpPr>
        <p:spPr/>
        <p:txBody>
          <a:bodyPr/>
          <a:lstStyle>
            <a:lvl1pPr>
              <a:defRPr/>
            </a:lvl1pPr>
          </a:lstStyle>
          <a:p>
            <a:pPr>
              <a:defRPr/>
            </a:pPr>
            <a:fld id="{9F233DBE-F348-4F0E-97A6-3F9054551B93}" type="slidenum">
              <a:rPr lang="en-GB" altLang="en-US"/>
              <a:pPr>
                <a:defRPr/>
              </a:pPr>
              <a:t>‹#›</a:t>
            </a:fld>
            <a:endParaRPr lang="en-GB" altLang="en-US"/>
          </a:p>
        </p:txBody>
      </p:sp>
    </p:spTree>
    <p:extLst>
      <p:ext uri="{BB962C8B-B14F-4D97-AF65-F5344CB8AC3E}">
        <p14:creationId xmlns:p14="http://schemas.microsoft.com/office/powerpoint/2010/main" val="15729785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2554ED-F7DC-4716-8917-EC1B893AF277}" type="datetime1">
              <a:rPr lang="en-US">
                <a:solidFill>
                  <a:prstClr val="black">
                    <a:tint val="75000"/>
                  </a:prstClr>
                </a:solidFill>
              </a:rPr>
              <a:pPr>
                <a:defRPr/>
              </a:pPr>
              <a:t>4/20/2020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7" name="Slide Number Placeholder 5"/>
          <p:cNvSpPr>
            <a:spLocks noGrp="1"/>
          </p:cNvSpPr>
          <p:nvPr>
            <p:ph type="sldNum" sz="quarter" idx="12"/>
          </p:nvPr>
        </p:nvSpPr>
        <p:spPr/>
        <p:txBody>
          <a:bodyPr/>
          <a:lstStyle>
            <a:lvl1pPr>
              <a:defRPr/>
            </a:lvl1pPr>
          </a:lstStyle>
          <a:p>
            <a:pPr>
              <a:defRPr/>
            </a:pPr>
            <a:fld id="{BD504DB3-E52E-4768-8005-531C88BB683D}" type="slidenum">
              <a:rPr lang="en-GB" altLang="en-US"/>
              <a:pPr>
                <a:defRPr/>
              </a:pPr>
              <a:t>‹#›</a:t>
            </a:fld>
            <a:endParaRPr lang="en-GB" altLang="en-US"/>
          </a:p>
        </p:txBody>
      </p:sp>
    </p:spTree>
    <p:extLst>
      <p:ext uri="{BB962C8B-B14F-4D97-AF65-F5344CB8AC3E}">
        <p14:creationId xmlns:p14="http://schemas.microsoft.com/office/powerpoint/2010/main" val="20682554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C3F6C0-FC84-4962-AD4C-E3137236F193}" type="datetime1">
              <a:rPr lang="en-US">
                <a:solidFill>
                  <a:prstClr val="black">
                    <a:tint val="75000"/>
                  </a:prstClr>
                </a:solidFill>
              </a:rPr>
              <a:pPr>
                <a:defRPr/>
              </a:pPr>
              <a:t>4/20/2020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7" name="Slide Number Placeholder 5"/>
          <p:cNvSpPr>
            <a:spLocks noGrp="1"/>
          </p:cNvSpPr>
          <p:nvPr>
            <p:ph type="sldNum" sz="quarter" idx="12"/>
          </p:nvPr>
        </p:nvSpPr>
        <p:spPr/>
        <p:txBody>
          <a:bodyPr/>
          <a:lstStyle>
            <a:lvl1pPr>
              <a:defRPr/>
            </a:lvl1pPr>
          </a:lstStyle>
          <a:p>
            <a:pPr>
              <a:defRPr/>
            </a:pPr>
            <a:fld id="{C459EFA6-E573-431B-A879-9F75826A2EAA}" type="slidenum">
              <a:rPr lang="en-GB" altLang="en-US"/>
              <a:pPr>
                <a:defRPr/>
              </a:pPr>
              <a:t>‹#›</a:t>
            </a:fld>
            <a:endParaRPr lang="en-GB" altLang="en-US"/>
          </a:p>
        </p:txBody>
      </p:sp>
    </p:spTree>
    <p:extLst>
      <p:ext uri="{BB962C8B-B14F-4D97-AF65-F5344CB8AC3E}">
        <p14:creationId xmlns:p14="http://schemas.microsoft.com/office/powerpoint/2010/main" val="5412472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DA21766-34ED-443E-AB6B-133F03AC01C1}"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12"/>
          </p:nvPr>
        </p:nvSpPr>
        <p:spPr/>
        <p:txBody>
          <a:bodyPr/>
          <a:lstStyle>
            <a:lvl1pPr>
              <a:defRPr/>
            </a:lvl1pPr>
          </a:lstStyle>
          <a:p>
            <a:pPr>
              <a:defRPr/>
            </a:pPr>
            <a:fld id="{43FA26B1-9382-4645-9CE5-FBFBC11F7DAA}" type="slidenum">
              <a:rPr lang="en-GB" altLang="en-US"/>
              <a:pPr>
                <a:defRPr/>
              </a:pPr>
              <a:t>‹#›</a:t>
            </a:fld>
            <a:endParaRPr lang="en-GB" altLang="en-US"/>
          </a:p>
        </p:txBody>
      </p:sp>
    </p:spTree>
    <p:extLst>
      <p:ext uri="{BB962C8B-B14F-4D97-AF65-F5344CB8AC3E}">
        <p14:creationId xmlns:p14="http://schemas.microsoft.com/office/powerpoint/2010/main" val="3248652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4.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4.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19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765097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51E9FA4-7A50-4ED0-A302-E2182F790735}"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64E31D2C-E681-49B9-85B7-45D74EDB6583}"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4220454100"/>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51E9FA4-7A50-4ED0-A302-E2182F790735}"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64E31D2C-E681-49B9-85B7-45D74EDB6583}"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3243557487"/>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4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0837904"/>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r>
              <a:rPr lang="en-GB">
                <a:solidFill>
                  <a:srgbClr val="000000"/>
                </a:solidFill>
              </a:rPr>
              <a:t>Imaginative Writing</a:t>
            </a:r>
          </a:p>
          <a:p>
            <a:pPr fontAlgn="base">
              <a:spcBef>
                <a:spcPct val="0"/>
              </a:spcBef>
              <a:spcAft>
                <a:spcPct val="0"/>
              </a:spcAft>
              <a:defRPr/>
            </a:pPr>
            <a:r>
              <a:rPr lang="en-GB">
                <a:solidFill>
                  <a:srgbClr val="000000"/>
                </a:solidFill>
              </a:rPr>
              <a:t>National 5</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11DD35B-CD5E-4148-85D9-3BAFC4673BDA}"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224294550"/>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Lst>
  <p:hf sldNum="0" hdr="0" dt="0"/>
  <p:txStyles>
    <p:titleStyle>
      <a:lvl1pPr algn="ctr" rtl="0" eaLnBrk="0" fontAlgn="base" hangingPunct="0">
        <a:spcBef>
          <a:spcPct val="0"/>
        </a:spcBef>
        <a:spcAft>
          <a:spcPct val="0"/>
        </a:spcAft>
        <a:defRPr sz="4400" b="1" u="sng">
          <a:solidFill>
            <a:srgbClr val="B014A5"/>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u="sng">
          <a:solidFill>
            <a:srgbClr val="B014A5"/>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u="sng">
          <a:solidFill>
            <a:srgbClr val="B014A5"/>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u="sng">
          <a:solidFill>
            <a:srgbClr val="B014A5"/>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u="sng">
          <a:solidFill>
            <a:srgbClr val="B014A5"/>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rgbClr val="B014A5"/>
          </a:solidFill>
          <a:latin typeface="Arial" charset="0"/>
        </a:defRPr>
      </a:lvl6pPr>
      <a:lvl7pPr marL="914400" algn="ctr" rtl="0" fontAlgn="base">
        <a:spcBef>
          <a:spcPct val="0"/>
        </a:spcBef>
        <a:spcAft>
          <a:spcPct val="0"/>
        </a:spcAft>
        <a:defRPr sz="4400">
          <a:solidFill>
            <a:srgbClr val="B014A5"/>
          </a:solidFill>
          <a:latin typeface="Arial" charset="0"/>
        </a:defRPr>
      </a:lvl7pPr>
      <a:lvl8pPr marL="1371600" algn="ctr" rtl="0" fontAlgn="base">
        <a:spcBef>
          <a:spcPct val="0"/>
        </a:spcBef>
        <a:spcAft>
          <a:spcPct val="0"/>
        </a:spcAft>
        <a:defRPr sz="4400">
          <a:solidFill>
            <a:srgbClr val="B014A5"/>
          </a:solidFill>
          <a:latin typeface="Arial" charset="0"/>
        </a:defRPr>
      </a:lvl8pPr>
      <a:lvl9pPr marL="1828800" algn="ctr" rtl="0" fontAlgn="base">
        <a:spcBef>
          <a:spcPct val="0"/>
        </a:spcBef>
        <a:spcAft>
          <a:spcPct val="0"/>
        </a:spcAft>
        <a:defRPr sz="4400">
          <a:solidFill>
            <a:srgbClr val="B014A5"/>
          </a:solidFill>
          <a:latin typeface="Arial" charset="0"/>
        </a:defRPr>
      </a:lvl9pPr>
    </p:titleStyle>
    <p:bodyStyle>
      <a:lvl1pPr marL="342900" indent="-342900" algn="l" rtl="0" eaLnBrk="0" fontAlgn="base" hangingPunct="0">
        <a:spcBef>
          <a:spcPct val="20000"/>
        </a:spcBef>
        <a:spcAft>
          <a:spcPct val="0"/>
        </a:spcAft>
        <a:buChar char="•"/>
        <a:defRPr sz="3200" b="1">
          <a:solidFill>
            <a:srgbClr val="B014A5"/>
          </a:solidFill>
          <a:latin typeface="+mn-lt"/>
          <a:ea typeface="+mn-ea"/>
          <a:cs typeface="+mn-cs"/>
        </a:defRPr>
      </a:lvl1pPr>
      <a:lvl2pPr marL="742950" indent="-285750" algn="l" rtl="0" eaLnBrk="0" fontAlgn="base" hangingPunct="0">
        <a:spcBef>
          <a:spcPct val="20000"/>
        </a:spcBef>
        <a:spcAft>
          <a:spcPct val="0"/>
        </a:spcAft>
        <a:buChar char="–"/>
        <a:defRPr sz="2800" b="1">
          <a:solidFill>
            <a:srgbClr val="B014A5"/>
          </a:solidFill>
          <a:latin typeface="+mn-lt"/>
        </a:defRPr>
      </a:lvl2pPr>
      <a:lvl3pPr marL="1143000" indent="-228600" algn="l" rtl="0" eaLnBrk="0" fontAlgn="base" hangingPunct="0">
        <a:spcBef>
          <a:spcPct val="20000"/>
        </a:spcBef>
        <a:spcAft>
          <a:spcPct val="0"/>
        </a:spcAft>
        <a:buChar char="•"/>
        <a:defRPr sz="2400" b="1">
          <a:solidFill>
            <a:srgbClr val="B014A5"/>
          </a:solidFill>
          <a:latin typeface="+mn-lt"/>
        </a:defRPr>
      </a:lvl3pPr>
      <a:lvl4pPr marL="1600200" indent="-228600" algn="l" rtl="0" eaLnBrk="0" fontAlgn="base" hangingPunct="0">
        <a:spcBef>
          <a:spcPct val="20000"/>
        </a:spcBef>
        <a:spcAft>
          <a:spcPct val="0"/>
        </a:spcAft>
        <a:buChar char="–"/>
        <a:defRPr sz="2000" b="1">
          <a:solidFill>
            <a:srgbClr val="B014A5"/>
          </a:solidFill>
          <a:latin typeface="+mn-lt"/>
        </a:defRPr>
      </a:lvl4pPr>
      <a:lvl5pPr marL="2057400" indent="-228600" algn="l" rtl="0" eaLnBrk="0" fontAlgn="base" hangingPunct="0">
        <a:spcBef>
          <a:spcPct val="20000"/>
        </a:spcBef>
        <a:spcAft>
          <a:spcPct val="0"/>
        </a:spcAft>
        <a:buChar char="»"/>
        <a:defRPr sz="2000" b="1">
          <a:solidFill>
            <a:srgbClr val="B014A5"/>
          </a:solidFill>
          <a:latin typeface="+mn-lt"/>
        </a:defRPr>
      </a:lvl5pPr>
      <a:lvl6pPr marL="2514600" indent="-228600" algn="l" rtl="0" fontAlgn="base">
        <a:spcBef>
          <a:spcPct val="20000"/>
        </a:spcBef>
        <a:spcAft>
          <a:spcPct val="0"/>
        </a:spcAft>
        <a:buChar char="»"/>
        <a:defRPr sz="2000">
          <a:solidFill>
            <a:srgbClr val="B014A5"/>
          </a:solidFill>
          <a:latin typeface="+mn-lt"/>
        </a:defRPr>
      </a:lvl6pPr>
      <a:lvl7pPr marL="2971800" indent="-228600" algn="l" rtl="0" fontAlgn="base">
        <a:spcBef>
          <a:spcPct val="20000"/>
        </a:spcBef>
        <a:spcAft>
          <a:spcPct val="0"/>
        </a:spcAft>
        <a:buChar char="»"/>
        <a:defRPr sz="2000">
          <a:solidFill>
            <a:srgbClr val="B014A5"/>
          </a:solidFill>
          <a:latin typeface="+mn-lt"/>
        </a:defRPr>
      </a:lvl7pPr>
      <a:lvl8pPr marL="3429000" indent="-228600" algn="l" rtl="0" fontAlgn="base">
        <a:spcBef>
          <a:spcPct val="20000"/>
        </a:spcBef>
        <a:spcAft>
          <a:spcPct val="0"/>
        </a:spcAft>
        <a:buChar char="»"/>
        <a:defRPr sz="2000">
          <a:solidFill>
            <a:srgbClr val="B014A5"/>
          </a:solidFill>
          <a:latin typeface="+mn-lt"/>
        </a:defRPr>
      </a:lvl8pPr>
      <a:lvl9pPr marL="3886200" indent="-228600" algn="l" rtl="0" fontAlgn="base">
        <a:spcBef>
          <a:spcPct val="20000"/>
        </a:spcBef>
        <a:spcAft>
          <a:spcPct val="0"/>
        </a:spcAft>
        <a:buChar char="»"/>
        <a:defRPr sz="2000">
          <a:solidFill>
            <a:srgbClr val="B014A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r>
              <a:rPr lang="en-GB">
                <a:solidFill>
                  <a:srgbClr val="000000"/>
                </a:solidFill>
              </a:rPr>
              <a:t>Imaginative Writing</a:t>
            </a:r>
          </a:p>
          <a:p>
            <a:pPr fontAlgn="base">
              <a:spcBef>
                <a:spcPct val="0"/>
              </a:spcBef>
              <a:spcAft>
                <a:spcPct val="0"/>
              </a:spcAft>
              <a:defRPr/>
            </a:pPr>
            <a:r>
              <a:rPr lang="en-GB">
                <a:solidFill>
                  <a:srgbClr val="000000"/>
                </a:solidFill>
              </a:rPr>
              <a:t>National 5</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11DD35B-CD5E-4148-85D9-3BAFC4673BDA}"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60357826"/>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Lst>
  <p:hf sldNum="0" hdr="0" dt="0"/>
  <p:txStyles>
    <p:titleStyle>
      <a:lvl1pPr algn="ctr" rtl="0" eaLnBrk="0" fontAlgn="base" hangingPunct="0">
        <a:spcBef>
          <a:spcPct val="0"/>
        </a:spcBef>
        <a:spcAft>
          <a:spcPct val="0"/>
        </a:spcAft>
        <a:defRPr sz="4400" b="1" u="sng">
          <a:solidFill>
            <a:srgbClr val="B014A5"/>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u="sng">
          <a:solidFill>
            <a:srgbClr val="B014A5"/>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u="sng">
          <a:solidFill>
            <a:srgbClr val="B014A5"/>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u="sng">
          <a:solidFill>
            <a:srgbClr val="B014A5"/>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u="sng">
          <a:solidFill>
            <a:srgbClr val="B014A5"/>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rgbClr val="B014A5"/>
          </a:solidFill>
          <a:latin typeface="Arial" charset="0"/>
        </a:defRPr>
      </a:lvl6pPr>
      <a:lvl7pPr marL="914400" algn="ctr" rtl="0" fontAlgn="base">
        <a:spcBef>
          <a:spcPct val="0"/>
        </a:spcBef>
        <a:spcAft>
          <a:spcPct val="0"/>
        </a:spcAft>
        <a:defRPr sz="4400">
          <a:solidFill>
            <a:srgbClr val="B014A5"/>
          </a:solidFill>
          <a:latin typeface="Arial" charset="0"/>
        </a:defRPr>
      </a:lvl7pPr>
      <a:lvl8pPr marL="1371600" algn="ctr" rtl="0" fontAlgn="base">
        <a:spcBef>
          <a:spcPct val="0"/>
        </a:spcBef>
        <a:spcAft>
          <a:spcPct val="0"/>
        </a:spcAft>
        <a:defRPr sz="4400">
          <a:solidFill>
            <a:srgbClr val="B014A5"/>
          </a:solidFill>
          <a:latin typeface="Arial" charset="0"/>
        </a:defRPr>
      </a:lvl8pPr>
      <a:lvl9pPr marL="1828800" algn="ctr" rtl="0" fontAlgn="base">
        <a:spcBef>
          <a:spcPct val="0"/>
        </a:spcBef>
        <a:spcAft>
          <a:spcPct val="0"/>
        </a:spcAft>
        <a:defRPr sz="4400">
          <a:solidFill>
            <a:srgbClr val="B014A5"/>
          </a:solidFill>
          <a:latin typeface="Arial" charset="0"/>
        </a:defRPr>
      </a:lvl9pPr>
    </p:titleStyle>
    <p:bodyStyle>
      <a:lvl1pPr marL="342900" indent="-342900" algn="l" rtl="0" eaLnBrk="0" fontAlgn="base" hangingPunct="0">
        <a:spcBef>
          <a:spcPct val="20000"/>
        </a:spcBef>
        <a:spcAft>
          <a:spcPct val="0"/>
        </a:spcAft>
        <a:buChar char="•"/>
        <a:defRPr sz="3200" b="1">
          <a:solidFill>
            <a:srgbClr val="B014A5"/>
          </a:solidFill>
          <a:latin typeface="+mn-lt"/>
          <a:ea typeface="+mn-ea"/>
          <a:cs typeface="+mn-cs"/>
        </a:defRPr>
      </a:lvl1pPr>
      <a:lvl2pPr marL="742950" indent="-285750" algn="l" rtl="0" eaLnBrk="0" fontAlgn="base" hangingPunct="0">
        <a:spcBef>
          <a:spcPct val="20000"/>
        </a:spcBef>
        <a:spcAft>
          <a:spcPct val="0"/>
        </a:spcAft>
        <a:buChar char="–"/>
        <a:defRPr sz="2800" b="1">
          <a:solidFill>
            <a:srgbClr val="B014A5"/>
          </a:solidFill>
          <a:latin typeface="+mn-lt"/>
        </a:defRPr>
      </a:lvl2pPr>
      <a:lvl3pPr marL="1143000" indent="-228600" algn="l" rtl="0" eaLnBrk="0" fontAlgn="base" hangingPunct="0">
        <a:spcBef>
          <a:spcPct val="20000"/>
        </a:spcBef>
        <a:spcAft>
          <a:spcPct val="0"/>
        </a:spcAft>
        <a:buChar char="•"/>
        <a:defRPr sz="2400" b="1">
          <a:solidFill>
            <a:srgbClr val="B014A5"/>
          </a:solidFill>
          <a:latin typeface="+mn-lt"/>
        </a:defRPr>
      </a:lvl3pPr>
      <a:lvl4pPr marL="1600200" indent="-228600" algn="l" rtl="0" eaLnBrk="0" fontAlgn="base" hangingPunct="0">
        <a:spcBef>
          <a:spcPct val="20000"/>
        </a:spcBef>
        <a:spcAft>
          <a:spcPct val="0"/>
        </a:spcAft>
        <a:buChar char="–"/>
        <a:defRPr sz="2000" b="1">
          <a:solidFill>
            <a:srgbClr val="B014A5"/>
          </a:solidFill>
          <a:latin typeface="+mn-lt"/>
        </a:defRPr>
      </a:lvl4pPr>
      <a:lvl5pPr marL="2057400" indent="-228600" algn="l" rtl="0" eaLnBrk="0" fontAlgn="base" hangingPunct="0">
        <a:spcBef>
          <a:spcPct val="20000"/>
        </a:spcBef>
        <a:spcAft>
          <a:spcPct val="0"/>
        </a:spcAft>
        <a:buChar char="»"/>
        <a:defRPr sz="2000" b="1">
          <a:solidFill>
            <a:srgbClr val="B014A5"/>
          </a:solidFill>
          <a:latin typeface="+mn-lt"/>
        </a:defRPr>
      </a:lvl5pPr>
      <a:lvl6pPr marL="2514600" indent="-228600" algn="l" rtl="0" fontAlgn="base">
        <a:spcBef>
          <a:spcPct val="20000"/>
        </a:spcBef>
        <a:spcAft>
          <a:spcPct val="0"/>
        </a:spcAft>
        <a:buChar char="»"/>
        <a:defRPr sz="2000">
          <a:solidFill>
            <a:srgbClr val="B014A5"/>
          </a:solidFill>
          <a:latin typeface="+mn-lt"/>
        </a:defRPr>
      </a:lvl6pPr>
      <a:lvl7pPr marL="2971800" indent="-228600" algn="l" rtl="0" fontAlgn="base">
        <a:spcBef>
          <a:spcPct val="20000"/>
        </a:spcBef>
        <a:spcAft>
          <a:spcPct val="0"/>
        </a:spcAft>
        <a:buChar char="»"/>
        <a:defRPr sz="2000">
          <a:solidFill>
            <a:srgbClr val="B014A5"/>
          </a:solidFill>
          <a:latin typeface="+mn-lt"/>
        </a:defRPr>
      </a:lvl7pPr>
      <a:lvl8pPr marL="3429000" indent="-228600" algn="l" rtl="0" fontAlgn="base">
        <a:spcBef>
          <a:spcPct val="20000"/>
        </a:spcBef>
        <a:spcAft>
          <a:spcPct val="0"/>
        </a:spcAft>
        <a:buChar char="»"/>
        <a:defRPr sz="2000">
          <a:solidFill>
            <a:srgbClr val="B014A5"/>
          </a:solidFill>
          <a:latin typeface="+mn-lt"/>
        </a:defRPr>
      </a:lvl8pPr>
      <a:lvl9pPr marL="3886200" indent="-228600" algn="l" rtl="0" fontAlgn="base">
        <a:spcBef>
          <a:spcPct val="20000"/>
        </a:spcBef>
        <a:spcAft>
          <a:spcPct val="0"/>
        </a:spcAft>
        <a:buChar char="»"/>
        <a:defRPr sz="2000">
          <a:solidFill>
            <a:srgbClr val="B014A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58CE136A-7508-4D5F-895D-6A5DCFFF8430}" type="datetimeFigureOut">
              <a:rPr lang="en-GB" smtClean="0"/>
              <a:pPr/>
              <a:t>20/04/2020</a:t>
            </a:fld>
            <a:endParaRPr lang="en-GB"/>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GB"/>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3F4191C-F8C0-4115-AF36-95E104861794}" type="slidenum">
              <a:rPr lang="en-GB" smtClean="0"/>
              <a:pPr/>
              <a:t>‹#›</a:t>
            </a:fld>
            <a:endParaRPr lang="en-GB"/>
          </a:p>
        </p:txBody>
      </p:sp>
    </p:spTree>
    <p:extLst>
      <p:ext uri="{BB962C8B-B14F-4D97-AF65-F5344CB8AC3E}">
        <p14:creationId xmlns:p14="http://schemas.microsoft.com/office/powerpoint/2010/main" val="266826118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4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060354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4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150878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4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786985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4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7252856"/>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 name="Title Placeholder 2"/>
          <p:cNvSpPr>
            <a:spLocks noGrp="1"/>
          </p:cNvSpPr>
          <p:nvPr>
            <p:ph type="title"/>
          </p:nvPr>
        </p:nvSpPr>
        <p:spPr>
          <a:xfrm>
            <a:off x="609600" y="320040"/>
            <a:ext cx="9652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609600" y="1609416"/>
            <a:ext cx="9652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lstStyle>
          <a:p>
            <a:fld id="{67753F8E-AC53-452F-B8E4-99207C78A690}" type="datetimeFigureOut">
              <a:rPr lang="en-GB" smtClean="0">
                <a:solidFill>
                  <a:srgbClr val="B13F9A"/>
                </a:solidFill>
              </a:rPr>
              <a:pPr/>
              <a:t>20/04/2020</a:t>
            </a:fld>
            <a:endParaRPr lang="en-GB">
              <a:solidFill>
                <a:srgbClr val="B13F9A"/>
              </a:solidFill>
            </a:endParaRPr>
          </a:p>
        </p:txBody>
      </p:sp>
      <p:sp>
        <p:nvSpPr>
          <p:cNvPr id="4" name="Footer Placeholder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lstStyle>
          <a:p>
            <a:endParaRPr lang="en-GB">
              <a:solidFill>
                <a:srgbClr val="B13F9A"/>
              </a:solidFill>
            </a:endParaRPr>
          </a:p>
        </p:txBody>
      </p:sp>
      <p:sp>
        <p:nvSpPr>
          <p:cNvPr id="16" name="Slide Number Placeholder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lstStyle>
          <a:p>
            <a:fld id="{73BC57B5-0D98-4E1E-AC92-35F3DBA65020}" type="slidenum">
              <a:rPr lang="en-GB" smtClean="0">
                <a:solidFill>
                  <a:srgbClr val="B13F9A"/>
                </a:solidFill>
              </a:rPr>
              <a:pPr/>
              <a:t>‹#›</a:t>
            </a:fld>
            <a:endParaRPr lang="en-GB">
              <a:solidFill>
                <a:srgbClr val="B13F9A"/>
              </a:solidFill>
            </a:endParaRPr>
          </a:p>
        </p:txBody>
      </p:sp>
    </p:spTree>
    <p:extLst>
      <p:ext uri="{BB962C8B-B14F-4D97-AF65-F5344CB8AC3E}">
        <p14:creationId xmlns:p14="http://schemas.microsoft.com/office/powerpoint/2010/main" val="73788948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19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E136A-7508-4D5F-895D-6A5DCFFF8430}" type="datetimeFigureOut">
              <a:rPr lang="en-GB" smtClean="0">
                <a:solidFill>
                  <a:prstClr val="black">
                    <a:tint val="75000"/>
                  </a:prstClr>
                </a:solidFill>
              </a:rPr>
              <a:pPr/>
              <a:t>20/04/2020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4191C-F8C0-4115-AF36-95E10486179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6878492"/>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51E9FA4-7A50-4ED0-A302-E2182F790735}" type="datetime1">
              <a:rPr lang="en-US">
                <a:solidFill>
                  <a:prstClr val="black">
                    <a:tint val="75000"/>
                  </a:prstClr>
                </a:solidFill>
              </a:rPr>
              <a:pPr>
                <a:defRPr/>
              </a:pPr>
              <a:t>4/20/2020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GB">
                <a:solidFill>
                  <a:prstClr val="black">
                    <a:tint val="75000"/>
                  </a:prstClr>
                </a:solidFill>
              </a:rPr>
              <a:t>Raymond Soltysek / LTS</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64E31D2C-E681-49B9-85B7-45D74EDB6583}"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16546576"/>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1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69.xml"/></Relationships>
</file>

<file path=ppt/slides/_rels/slide1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9.xml"/></Relationships>
</file>

<file path=ppt/slides/_rels/slide1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9.xml"/></Relationships>
</file>

<file path=ppt/slides/_rels/slide1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68.xml"/></Relationships>
</file>

<file path=ppt/slides/_rels/slide1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69.xml"/></Relationships>
</file>

<file path=ppt/slides/_rels/slide1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69.xml"/></Relationships>
</file>

<file path=ppt/slides/_rels/slide1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0.xml"/></Relationships>
</file>

<file path=ppt/slides/_rels/slide1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0.xml"/></Relationships>
</file>

<file path=ppt/slides/_rels/slide1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0.xml"/></Relationships>
</file>

<file path=ppt/slides/_rels/slide1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0.xml"/></Relationships>
</file>

<file path=ppt/slides/_rels/slide1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0.xml"/></Relationships>
</file>

<file path=ppt/slides/_rels/slide1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0.xml"/></Relationships>
</file>

<file path=ppt/slides/_rels/slide1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9.xml"/></Relationships>
</file>

<file path=ppt/slides/_rels/slide1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9.xml"/></Relationships>
</file>

<file path=ppt/slides/_rels/slide1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9.xml"/></Relationships>
</file>

<file path=ppt/slides/_rels/slide1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9.xml"/></Relationships>
</file>

<file path=ppt/slides/_rels/slide1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91.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0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1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24.xml"/></Relationships>
</file>

<file path=ppt/slides/_rels/slide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9.xml"/></Relationships>
</file>

<file path=ppt/slides/_rels/slide6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24.xml"/><Relationship Id="rId4" Type="http://schemas.openxmlformats.org/officeDocument/2006/relationships/image" Target="../media/image18.jpeg"/></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24.xml"/><Relationship Id="rId4" Type="http://schemas.openxmlformats.org/officeDocument/2006/relationships/image" Target="../media/image20.jpeg"/></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24.xml"/><Relationship Id="rId4" Type="http://schemas.openxmlformats.org/officeDocument/2006/relationships/image" Target="../media/image22.jpeg"/></Relationships>
</file>

<file path=ppt/slides/_rels/slide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hyperlink" Target="http://thumbnails.visually.netdna-cdn.com/kurt-vonnegut--the-shapes-of-stories_502918a226d9a.png" TargetMode="External"/><Relationship Id="rId2" Type="http://schemas.openxmlformats.org/officeDocument/2006/relationships/image" Target="../media/image26.png"/><Relationship Id="rId1" Type="http://schemas.openxmlformats.org/officeDocument/2006/relationships/slideLayout" Target="../slideLayouts/slideLayout35.xml"/><Relationship Id="rId6" Type="http://schemas.openxmlformats.org/officeDocument/2006/relationships/hyperlink" Target="http://www.youtube.com/watch?v=oP3c1h8v2ZQ" TargetMode="External"/><Relationship Id="rId5" Type="http://schemas.openxmlformats.org/officeDocument/2006/relationships/image" Target="../media/image28.png"/><Relationship Id="rId4" Type="http://schemas.openxmlformats.org/officeDocument/2006/relationships/image" Target="../media/image27.jpeg"/></Relationships>
</file>

<file path=ppt/slides/_rels/slide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dirty="0"/>
              <a:t/>
            </a:r>
            <a:br>
              <a:rPr lang="en-GB" b="1" dirty="0"/>
            </a:br>
            <a:r>
              <a:rPr lang="en-GB" b="1" dirty="0"/>
              <a:t/>
            </a:r>
            <a:br>
              <a:rPr lang="en-GB" b="1" dirty="0"/>
            </a:br>
            <a:r>
              <a:rPr lang="en-GB" sz="7300" b="1" dirty="0"/>
              <a:t>Short Stories</a:t>
            </a:r>
          </a:p>
        </p:txBody>
      </p:sp>
      <p:sp>
        <p:nvSpPr>
          <p:cNvPr id="3" name="Subtitle 2"/>
          <p:cNvSpPr>
            <a:spLocks noGrp="1"/>
          </p:cNvSpPr>
          <p:nvPr>
            <p:ph type="subTitle" idx="1"/>
          </p:nvPr>
        </p:nvSpPr>
        <p:spPr/>
        <p:txBody>
          <a:bodyPr/>
          <a:lstStyle/>
          <a:p>
            <a:endParaRPr lang="en-GB" dirty="0"/>
          </a:p>
          <a:p>
            <a:endParaRPr lang="en-GB" dirty="0"/>
          </a:p>
          <a:p>
            <a:endParaRPr lang="en-GB" dirty="0"/>
          </a:p>
          <a:p>
            <a:endParaRPr lang="en-GB" dirty="0"/>
          </a:p>
        </p:txBody>
      </p:sp>
    </p:spTree>
    <p:extLst>
      <p:ext uri="{BB962C8B-B14F-4D97-AF65-F5344CB8AC3E}">
        <p14:creationId xmlns:p14="http://schemas.microsoft.com/office/powerpoint/2010/main" val="782709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a:buNone/>
            </a:pPr>
            <a:r>
              <a:rPr lang="en-GB" b="1" dirty="0"/>
              <a:t>The Scarlatti Tilt</a:t>
            </a:r>
          </a:p>
          <a:p>
            <a:pPr>
              <a:buNone/>
            </a:pPr>
            <a:endParaRPr lang="en-GB" dirty="0"/>
          </a:p>
          <a:p>
            <a:pPr>
              <a:buNone/>
            </a:pPr>
            <a:r>
              <a:rPr lang="en-GB" dirty="0"/>
              <a:t>‘It’s very hard to live in a studio apartment in San Jose with a man who’s learning to play the violin.’ That’s what she told the police when she handed them the empty revolver. </a:t>
            </a:r>
          </a:p>
          <a:p>
            <a:pPr>
              <a:buNone/>
            </a:pPr>
            <a:r>
              <a:rPr lang="en-GB" dirty="0"/>
              <a:t>				— Richard </a:t>
            </a:r>
            <a:r>
              <a:rPr lang="en-GB" dirty="0" err="1"/>
              <a:t>Brautigan</a:t>
            </a:r>
            <a:endParaRPr lang="en-GB" dirty="0"/>
          </a:p>
          <a:p>
            <a:endParaRPr lang="en-GB" dirty="0"/>
          </a:p>
        </p:txBody>
      </p:sp>
    </p:spTree>
    <p:extLst>
      <p:ext uri="{BB962C8B-B14F-4D97-AF65-F5344CB8AC3E}">
        <p14:creationId xmlns:p14="http://schemas.microsoft.com/office/powerpoint/2010/main" val="2719265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lum bright="73000"/>
          </a:blip>
          <a:stretch>
            <a:fillRect/>
          </a:stretch>
        </p:blipFill>
        <p:spPr>
          <a:xfrm>
            <a:off x="0" y="0"/>
            <a:ext cx="12344400" cy="6858000"/>
          </a:xfrm>
          <a:prstGeom prst="rect">
            <a:avLst/>
          </a:prstGeom>
        </p:spPr>
      </p:pic>
      <p:sp>
        <p:nvSpPr>
          <p:cNvPr id="2" name="Title 1"/>
          <p:cNvSpPr>
            <a:spLocks noGrp="1"/>
          </p:cNvSpPr>
          <p:nvPr>
            <p:ph type="title"/>
          </p:nvPr>
        </p:nvSpPr>
        <p:spPr>
          <a:xfrm>
            <a:off x="609600" y="685800"/>
            <a:ext cx="9652000" cy="1143000"/>
          </a:xfrm>
        </p:spPr>
        <p:txBody>
          <a:bodyPr/>
          <a:lstStyle/>
          <a:p>
            <a:r>
              <a:rPr lang="en-GB" u="sng" cap="none" dirty="0">
                <a:ln>
                  <a:noFill/>
                </a:ln>
                <a:solidFill>
                  <a:schemeClr val="tx1"/>
                </a:solidFill>
              </a:rPr>
              <a:t>Initial ideas</a:t>
            </a:r>
          </a:p>
        </p:txBody>
      </p:sp>
      <p:sp>
        <p:nvSpPr>
          <p:cNvPr id="3" name="Content Placeholder 2"/>
          <p:cNvSpPr>
            <a:spLocks noGrp="1"/>
          </p:cNvSpPr>
          <p:nvPr>
            <p:ph idx="1"/>
          </p:nvPr>
        </p:nvSpPr>
        <p:spPr>
          <a:xfrm>
            <a:off x="304800" y="2057400"/>
            <a:ext cx="11582400" cy="3505200"/>
          </a:xfrm>
        </p:spPr>
        <p:txBody>
          <a:bodyPr>
            <a:normAutofit fontScale="85000" lnSpcReduction="20000"/>
          </a:bodyPr>
          <a:lstStyle/>
          <a:p>
            <a:r>
              <a:rPr lang="en-GB" dirty="0">
                <a:solidFill>
                  <a:srgbClr val="000000"/>
                </a:solidFill>
              </a:rPr>
              <a:t>Brain storm your initial ideas.</a:t>
            </a:r>
          </a:p>
          <a:p>
            <a:endParaRPr lang="en-GB" dirty="0">
              <a:solidFill>
                <a:srgbClr val="000000"/>
              </a:solidFill>
            </a:endParaRPr>
          </a:p>
          <a:p>
            <a:r>
              <a:rPr lang="en-GB" dirty="0">
                <a:solidFill>
                  <a:srgbClr val="000000"/>
                </a:solidFill>
              </a:rPr>
              <a:t>Think of a theme (</a:t>
            </a:r>
            <a:r>
              <a:rPr lang="en-GB" dirty="0" err="1">
                <a:solidFill>
                  <a:srgbClr val="000000"/>
                </a:solidFill>
              </a:rPr>
              <a:t>i.e</a:t>
            </a:r>
            <a:r>
              <a:rPr lang="en-GB" dirty="0">
                <a:solidFill>
                  <a:srgbClr val="000000"/>
                </a:solidFill>
              </a:rPr>
              <a:t> love, loneliness, death, murder, freedom, power etc.) – if this helps develop your plot around this.</a:t>
            </a:r>
          </a:p>
          <a:p>
            <a:pPr>
              <a:buNone/>
            </a:pPr>
            <a:endParaRPr lang="en-GB" dirty="0">
              <a:solidFill>
                <a:srgbClr val="000000"/>
              </a:solidFill>
            </a:endParaRPr>
          </a:p>
          <a:p>
            <a:r>
              <a:rPr lang="en-GB" dirty="0">
                <a:solidFill>
                  <a:srgbClr val="000000"/>
                </a:solidFill>
              </a:rPr>
              <a:t>Remember:</a:t>
            </a:r>
          </a:p>
          <a:p>
            <a:pPr lvl="1"/>
            <a:r>
              <a:rPr lang="en-GB" dirty="0">
                <a:solidFill>
                  <a:srgbClr val="000000"/>
                </a:solidFill>
              </a:rPr>
              <a:t>Your target audience</a:t>
            </a:r>
          </a:p>
          <a:p>
            <a:pPr lvl="1"/>
            <a:r>
              <a:rPr lang="en-GB" dirty="0">
                <a:solidFill>
                  <a:srgbClr val="000000"/>
                </a:solidFill>
              </a:rPr>
              <a:t>Your purpose</a:t>
            </a:r>
          </a:p>
          <a:p>
            <a:pPr lvl="1"/>
            <a:endParaRPr lang="en-GB" dirty="0">
              <a:solidFill>
                <a:srgbClr val="000000"/>
              </a:solidFill>
            </a:endParaRPr>
          </a:p>
          <a:p>
            <a:r>
              <a:rPr lang="en-GB" dirty="0">
                <a:solidFill>
                  <a:srgbClr val="000000"/>
                </a:solidFill>
              </a:rPr>
              <a:t>This is just the part where your story is taking shape.</a:t>
            </a:r>
          </a:p>
        </p:txBody>
      </p:sp>
    </p:spTree>
    <p:extLst>
      <p:ext uri="{BB962C8B-B14F-4D97-AF65-F5344CB8AC3E}">
        <p14:creationId xmlns:p14="http://schemas.microsoft.com/office/powerpoint/2010/main" val="7866439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11176000" cy="1143000"/>
          </a:xfrm>
        </p:spPr>
        <p:txBody>
          <a:bodyPr>
            <a:normAutofit/>
          </a:bodyPr>
          <a:lstStyle/>
          <a:p>
            <a:r>
              <a:rPr lang="en-GB" cap="none" dirty="0">
                <a:ln>
                  <a:noFill/>
                </a:ln>
                <a:solidFill>
                  <a:schemeClr val="tx1"/>
                </a:solidFill>
              </a:rPr>
              <a:t>DEVELOPMENT – Structure of a Story Plan</a:t>
            </a:r>
          </a:p>
        </p:txBody>
      </p:sp>
      <p:sp>
        <p:nvSpPr>
          <p:cNvPr id="3" name="Content Placeholder 2"/>
          <p:cNvSpPr>
            <a:spLocks noGrp="1"/>
          </p:cNvSpPr>
          <p:nvPr>
            <p:ph idx="1"/>
          </p:nvPr>
        </p:nvSpPr>
        <p:spPr>
          <a:xfrm>
            <a:off x="609600" y="1609416"/>
            <a:ext cx="10871200" cy="4846320"/>
          </a:xfrm>
        </p:spPr>
        <p:txBody>
          <a:bodyPr>
            <a:normAutofit/>
          </a:bodyPr>
          <a:lstStyle/>
          <a:p>
            <a:r>
              <a:rPr lang="en-GB" dirty="0"/>
              <a:t>Use the structure of a story plan provided.</a:t>
            </a:r>
          </a:p>
          <a:p>
            <a:r>
              <a:rPr lang="en-GB" dirty="0"/>
              <a:t>Brainstorm initial ideas.</a:t>
            </a:r>
          </a:p>
          <a:p>
            <a:r>
              <a:rPr lang="en-GB" dirty="0"/>
              <a:t>You should identify:</a:t>
            </a:r>
          </a:p>
          <a:p>
            <a:pPr lvl="1"/>
            <a:r>
              <a:rPr lang="en-GB" b="1" dirty="0">
                <a:solidFill>
                  <a:srgbClr val="000000"/>
                </a:solidFill>
              </a:rPr>
              <a:t>Title (possible – doesn’t have to be set in stone)</a:t>
            </a:r>
          </a:p>
          <a:p>
            <a:pPr lvl="1"/>
            <a:r>
              <a:rPr lang="en-GB" b="1" dirty="0">
                <a:solidFill>
                  <a:srgbClr val="000000"/>
                </a:solidFill>
              </a:rPr>
              <a:t>Main characters (2-3 major characters max.)</a:t>
            </a:r>
          </a:p>
          <a:p>
            <a:pPr lvl="1"/>
            <a:r>
              <a:rPr lang="en-GB" b="1" dirty="0">
                <a:solidFill>
                  <a:srgbClr val="000000"/>
                </a:solidFill>
              </a:rPr>
              <a:t>Setting (place, time)</a:t>
            </a:r>
          </a:p>
          <a:p>
            <a:pPr lvl="1"/>
            <a:r>
              <a:rPr lang="en-GB" b="1" dirty="0">
                <a:solidFill>
                  <a:srgbClr val="000000"/>
                </a:solidFill>
              </a:rPr>
              <a:t>Plot (beginning, middle, end)</a:t>
            </a:r>
          </a:p>
          <a:p>
            <a:pPr lvl="1"/>
            <a:r>
              <a:rPr lang="en-GB" b="1" dirty="0">
                <a:solidFill>
                  <a:srgbClr val="000000"/>
                </a:solidFill>
              </a:rPr>
              <a:t>Significant events (what does it look like? What is happening?)</a:t>
            </a:r>
          </a:p>
          <a:p>
            <a:pPr lvl="1"/>
            <a:r>
              <a:rPr lang="en-GB" b="1" dirty="0">
                <a:solidFill>
                  <a:srgbClr val="000000"/>
                </a:solidFill>
              </a:rPr>
              <a:t>Vocabulary and figurative language choices – words &amp; phrases you want to use</a:t>
            </a:r>
          </a:p>
          <a:p>
            <a:pPr lvl="1"/>
            <a:r>
              <a:rPr lang="en-GB" b="1" dirty="0">
                <a:solidFill>
                  <a:srgbClr val="000000"/>
                </a:solidFill>
              </a:rPr>
              <a:t>Weather (does this connect with the character’s feelings/emotions).</a:t>
            </a:r>
          </a:p>
          <a:p>
            <a:r>
              <a:rPr lang="en-GB" dirty="0"/>
              <a:t>Start to write down ideas.</a:t>
            </a:r>
          </a:p>
        </p:txBody>
      </p:sp>
    </p:spTree>
    <p:extLst>
      <p:ext uri="{BB962C8B-B14F-4D97-AF65-F5344CB8AC3E}">
        <p14:creationId xmlns:p14="http://schemas.microsoft.com/office/powerpoint/2010/main" val="21317414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lum bright="73000"/>
          </a:blip>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609600" y="228600"/>
            <a:ext cx="9652000" cy="1143000"/>
          </a:xfrm>
        </p:spPr>
        <p:txBody>
          <a:bodyPr/>
          <a:lstStyle/>
          <a:p>
            <a:r>
              <a:rPr lang="en-GB" cap="none" dirty="0">
                <a:ln>
                  <a:noFill/>
                </a:ln>
                <a:solidFill>
                  <a:schemeClr val="tx1"/>
                </a:solidFill>
              </a:rPr>
              <a:t>Development - Planning</a:t>
            </a:r>
          </a:p>
        </p:txBody>
      </p:sp>
      <p:sp>
        <p:nvSpPr>
          <p:cNvPr id="3" name="Content Placeholder 2"/>
          <p:cNvSpPr>
            <a:spLocks noGrp="1"/>
          </p:cNvSpPr>
          <p:nvPr>
            <p:ph idx="1"/>
          </p:nvPr>
        </p:nvSpPr>
        <p:spPr>
          <a:xfrm>
            <a:off x="609600" y="1524000"/>
            <a:ext cx="11074400" cy="5334000"/>
          </a:xfrm>
        </p:spPr>
        <p:txBody>
          <a:bodyPr>
            <a:normAutofit/>
          </a:bodyPr>
          <a:lstStyle/>
          <a:p>
            <a:r>
              <a:rPr lang="en-GB" dirty="0">
                <a:solidFill>
                  <a:srgbClr val="000000"/>
                </a:solidFill>
              </a:rPr>
              <a:t>Hopefully, by this time you should have some ideas about your story.</a:t>
            </a:r>
          </a:p>
          <a:p>
            <a:r>
              <a:rPr lang="en-GB" dirty="0">
                <a:solidFill>
                  <a:srgbClr val="000000"/>
                </a:solidFill>
              </a:rPr>
              <a:t>For example:</a:t>
            </a:r>
          </a:p>
          <a:p>
            <a:pPr lvl="1"/>
            <a:r>
              <a:rPr lang="en-GB" b="1" dirty="0">
                <a:solidFill>
                  <a:srgbClr val="000000"/>
                </a:solidFill>
              </a:rPr>
              <a:t>Beginning</a:t>
            </a:r>
          </a:p>
          <a:p>
            <a:pPr lvl="2"/>
            <a:r>
              <a:rPr lang="en-GB" dirty="0">
                <a:solidFill>
                  <a:srgbClr val="000000"/>
                </a:solidFill>
              </a:rPr>
              <a:t>Teenage boy and his father scan a ruined house for supplies. They find another survivor. </a:t>
            </a:r>
          </a:p>
          <a:p>
            <a:pPr lvl="1"/>
            <a:r>
              <a:rPr lang="en-GB" b="1" dirty="0">
                <a:solidFill>
                  <a:srgbClr val="000000"/>
                </a:solidFill>
              </a:rPr>
              <a:t>Middle</a:t>
            </a:r>
          </a:p>
          <a:p>
            <a:pPr lvl="2"/>
            <a:r>
              <a:rPr lang="en-GB" dirty="0">
                <a:solidFill>
                  <a:srgbClr val="000000"/>
                </a:solidFill>
              </a:rPr>
              <a:t>Boy’s father tells his son to run and escape into the street. They hide amongst the rubble and watch as jeeps of survivors race through. They battle to get out of the town to the countryside.</a:t>
            </a:r>
          </a:p>
          <a:p>
            <a:pPr lvl="1"/>
            <a:r>
              <a:rPr lang="en-GB" b="1" dirty="0">
                <a:solidFill>
                  <a:srgbClr val="000000"/>
                </a:solidFill>
              </a:rPr>
              <a:t>End</a:t>
            </a:r>
          </a:p>
          <a:p>
            <a:pPr lvl="2"/>
            <a:r>
              <a:rPr lang="en-GB" dirty="0">
                <a:solidFill>
                  <a:srgbClr val="000000"/>
                </a:solidFill>
              </a:rPr>
              <a:t>They reach the countryside and an abandoned cabin. They find lots of supplies – but are they safe?</a:t>
            </a:r>
          </a:p>
        </p:txBody>
      </p:sp>
    </p:spTree>
    <p:extLst>
      <p:ext uri="{BB962C8B-B14F-4D97-AF65-F5344CB8AC3E}">
        <p14:creationId xmlns:p14="http://schemas.microsoft.com/office/powerpoint/2010/main" val="10972551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lum bright="73000"/>
          </a:blip>
          <a:stretch>
            <a:fillRect/>
          </a:stretch>
        </p:blipFill>
        <p:spPr>
          <a:xfrm>
            <a:off x="0" y="0"/>
            <a:ext cx="12344400" cy="6858000"/>
          </a:xfrm>
          <a:prstGeom prst="rect">
            <a:avLst/>
          </a:prstGeom>
        </p:spPr>
      </p:pic>
      <p:sp>
        <p:nvSpPr>
          <p:cNvPr id="2" name="Title 1"/>
          <p:cNvSpPr>
            <a:spLocks noGrp="1"/>
          </p:cNvSpPr>
          <p:nvPr>
            <p:ph type="title"/>
          </p:nvPr>
        </p:nvSpPr>
        <p:spPr/>
        <p:txBody>
          <a:bodyPr/>
          <a:lstStyle/>
          <a:p>
            <a:r>
              <a:rPr lang="en-GB" cap="none" dirty="0">
                <a:ln>
                  <a:noFill/>
                </a:ln>
                <a:solidFill>
                  <a:schemeClr val="tx1"/>
                </a:solidFill>
              </a:rPr>
              <a:t>In Pairs. Swap and explain!</a:t>
            </a:r>
          </a:p>
        </p:txBody>
      </p:sp>
      <p:sp>
        <p:nvSpPr>
          <p:cNvPr id="3" name="Content Placeholder 2"/>
          <p:cNvSpPr>
            <a:spLocks noGrp="1"/>
          </p:cNvSpPr>
          <p:nvPr>
            <p:ph idx="1"/>
          </p:nvPr>
        </p:nvSpPr>
        <p:spPr>
          <a:xfrm>
            <a:off x="304800" y="1752600"/>
            <a:ext cx="11887200" cy="4846320"/>
          </a:xfrm>
        </p:spPr>
        <p:txBody>
          <a:bodyPr/>
          <a:lstStyle/>
          <a:p>
            <a:r>
              <a:rPr lang="en-GB" dirty="0"/>
              <a:t>Read your ideas to your partner. </a:t>
            </a:r>
          </a:p>
          <a:p>
            <a:endParaRPr lang="en-GB" dirty="0"/>
          </a:p>
          <a:p>
            <a:r>
              <a:rPr lang="en-GB" dirty="0"/>
              <a:t>Discuss what might happen in your story.</a:t>
            </a:r>
          </a:p>
        </p:txBody>
      </p:sp>
    </p:spTree>
    <p:extLst>
      <p:ext uri="{BB962C8B-B14F-4D97-AF65-F5344CB8AC3E}">
        <p14:creationId xmlns:p14="http://schemas.microsoft.com/office/powerpoint/2010/main" val="4830308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914400" y="1752600"/>
            <a:ext cx="10363200" cy="415498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indent="-342900" algn="just">
              <a:buFont typeface="+mj-lt"/>
              <a:buAutoNum type="arabicPeriod"/>
            </a:pPr>
            <a:r>
              <a:rPr lang="en-GB" sz="2400" b="1" dirty="0">
                <a:solidFill>
                  <a:prstClr val="black"/>
                </a:solidFill>
              </a:rPr>
              <a:t>Don’t waste your reader’s time. Make the reading experience worthwhile. </a:t>
            </a:r>
          </a:p>
          <a:p>
            <a:pPr marL="342900" indent="-342900" algn="just">
              <a:buFont typeface="+mj-lt"/>
              <a:buAutoNum type="arabicPeriod"/>
            </a:pPr>
            <a:r>
              <a:rPr lang="en-GB" sz="2400" b="1" dirty="0">
                <a:solidFill>
                  <a:srgbClr val="0070C0"/>
                </a:solidFill>
              </a:rPr>
              <a:t>Give the reader a character they care about. </a:t>
            </a:r>
          </a:p>
          <a:p>
            <a:pPr marL="342900" indent="-342900" algn="just">
              <a:buFont typeface="+mj-lt"/>
              <a:buAutoNum type="arabicPeriod"/>
            </a:pPr>
            <a:r>
              <a:rPr lang="en-GB" sz="2400" b="1" dirty="0">
                <a:solidFill>
                  <a:prstClr val="black"/>
                </a:solidFill>
              </a:rPr>
              <a:t>Characters should </a:t>
            </a:r>
            <a:r>
              <a:rPr lang="en-GB" sz="2400" b="1" i="1" dirty="0">
                <a:solidFill>
                  <a:prstClr val="black"/>
                </a:solidFill>
              </a:rPr>
              <a:t>want</a:t>
            </a:r>
            <a:r>
              <a:rPr lang="en-GB" sz="2400" b="1" dirty="0">
                <a:solidFill>
                  <a:prstClr val="black"/>
                </a:solidFill>
              </a:rPr>
              <a:t> something – they need motivation.</a:t>
            </a:r>
          </a:p>
          <a:p>
            <a:pPr marL="342900" indent="-342900" algn="just">
              <a:buFont typeface="+mj-lt"/>
              <a:buAutoNum type="arabicPeriod"/>
            </a:pPr>
            <a:r>
              <a:rPr lang="en-GB" sz="2400" b="1" dirty="0">
                <a:solidFill>
                  <a:srgbClr val="0070C0"/>
                </a:solidFill>
              </a:rPr>
              <a:t>Every sentence must either tell readers about a character or move on the action of the story. </a:t>
            </a:r>
          </a:p>
          <a:p>
            <a:pPr marL="342900" indent="-342900" algn="just">
              <a:buFont typeface="+mj-lt"/>
              <a:buAutoNum type="arabicPeriod"/>
            </a:pPr>
            <a:r>
              <a:rPr lang="en-GB" sz="2400" b="1" dirty="0">
                <a:solidFill>
                  <a:prstClr val="black"/>
                </a:solidFill>
              </a:rPr>
              <a:t>Start as close to the end as possible.</a:t>
            </a:r>
          </a:p>
          <a:p>
            <a:pPr marL="342900" indent="-342900" algn="just">
              <a:buFont typeface="+mj-lt"/>
              <a:buAutoNum type="arabicPeriod"/>
            </a:pPr>
            <a:r>
              <a:rPr lang="en-GB" sz="2400" b="1" dirty="0">
                <a:solidFill>
                  <a:srgbClr val="0070C0"/>
                </a:solidFill>
              </a:rPr>
              <a:t>Be cruel to your characters – no matter how nice they are. Test them – make them struggle.</a:t>
            </a:r>
          </a:p>
          <a:p>
            <a:pPr marL="342900" indent="-342900" algn="just">
              <a:buFont typeface="+mj-lt"/>
              <a:buAutoNum type="arabicPeriod"/>
            </a:pPr>
            <a:r>
              <a:rPr lang="en-GB" sz="2400" b="1" dirty="0">
                <a:solidFill>
                  <a:prstClr val="black"/>
                </a:solidFill>
              </a:rPr>
              <a:t>Write a story with one reader in mind, and try to satisfy this one reader. </a:t>
            </a:r>
          </a:p>
          <a:p>
            <a:pPr marL="342900" indent="-342900" algn="just">
              <a:buFont typeface="+mj-lt"/>
              <a:buAutoNum type="arabicPeriod"/>
            </a:pPr>
            <a:r>
              <a:rPr lang="en-GB" sz="2400" b="1" dirty="0">
                <a:solidFill>
                  <a:srgbClr val="0070C0"/>
                </a:solidFill>
              </a:rPr>
              <a:t>Ensure your reader follows the action. From the start of the story, ensure they know what’s going on. </a:t>
            </a:r>
            <a:endParaRPr lang="en-GB" sz="2400" dirty="0">
              <a:solidFill>
                <a:srgbClr val="0070C0"/>
              </a:solidFill>
            </a:endParaRPr>
          </a:p>
        </p:txBody>
      </p:sp>
      <p:sp>
        <p:nvSpPr>
          <p:cNvPr id="12" name="TextBox 11"/>
          <p:cNvSpPr txBox="1"/>
          <p:nvPr/>
        </p:nvSpPr>
        <p:spPr>
          <a:xfrm>
            <a:off x="1117600" y="228601"/>
            <a:ext cx="9956800" cy="83099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GB" sz="2400" b="1" dirty="0">
                <a:solidFill>
                  <a:prstClr val="white"/>
                </a:solidFill>
                <a:effectLst>
                  <a:outerShdw blurRad="38100" dist="38100" dir="2700000" algn="tl">
                    <a:srgbClr val="000000">
                      <a:alpha val="43137"/>
                    </a:srgbClr>
                  </a:outerShdw>
                </a:effectLst>
              </a:rPr>
              <a:t>Planning a short story: Kurt Vonnegut’s eight tips</a:t>
            </a:r>
          </a:p>
          <a:p>
            <a:pPr algn="ctr"/>
            <a:endParaRPr lang="en-GB" sz="24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752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914400" y="1752600"/>
            <a:ext cx="10363200" cy="489364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indent="-342900" algn="just"/>
            <a:r>
              <a:rPr lang="en-GB" sz="2600" i="1" dirty="0">
                <a:solidFill>
                  <a:srgbClr val="0070C0"/>
                </a:solidFill>
              </a:rPr>
              <a:t>“I like when there is some feeling of threat or sense of menace in short stories. I think a little menace is fine to have in a story.</a:t>
            </a:r>
          </a:p>
          <a:p>
            <a:pPr marL="342900" indent="-342900" algn="just"/>
            <a:endParaRPr lang="en-GB" sz="2600" i="1" dirty="0">
              <a:solidFill>
                <a:srgbClr val="0070C0"/>
              </a:solidFill>
            </a:endParaRPr>
          </a:p>
          <a:p>
            <a:pPr marL="342900" indent="-342900" algn="just"/>
            <a:r>
              <a:rPr lang="en-GB" sz="2600" i="1" dirty="0">
                <a:solidFill>
                  <a:srgbClr val="0070C0"/>
                </a:solidFill>
              </a:rPr>
              <a:t>There has to be tension, a sense that something is imminent, that certain things are in restless motion, or else, more often, there simply won’t be a story.</a:t>
            </a:r>
          </a:p>
          <a:p>
            <a:pPr marL="342900" indent="-342900" algn="just"/>
            <a:endParaRPr lang="en-GB" sz="2600" i="1" dirty="0">
              <a:solidFill>
                <a:srgbClr val="0070C0"/>
              </a:solidFill>
            </a:endParaRPr>
          </a:p>
          <a:p>
            <a:pPr marL="342900" indent="-342900" algn="just"/>
            <a:r>
              <a:rPr lang="en-GB" sz="2600" i="1" dirty="0">
                <a:solidFill>
                  <a:srgbClr val="0070C0"/>
                </a:solidFill>
              </a:rPr>
              <a:t>What creates tension in a piece of fiction is partly the way the concrete words are linked together to make up the visible action of the story.  But it’s also the things that are left out, that are implied, the landscape just under the smooth (but sometimes broken and unsettled) surface of things”.</a:t>
            </a:r>
          </a:p>
        </p:txBody>
      </p:sp>
      <p:sp>
        <p:nvSpPr>
          <p:cNvPr id="12" name="TextBox 11"/>
          <p:cNvSpPr txBox="1"/>
          <p:nvPr/>
        </p:nvSpPr>
        <p:spPr>
          <a:xfrm>
            <a:off x="1117600" y="228601"/>
            <a:ext cx="9956800" cy="83099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GB" sz="2400" b="1" dirty="0">
                <a:solidFill>
                  <a:prstClr val="white"/>
                </a:solidFill>
                <a:effectLst>
                  <a:outerShdw blurRad="38100" dist="38100" dir="2700000" algn="tl">
                    <a:srgbClr val="000000">
                      <a:alpha val="43137"/>
                    </a:srgbClr>
                  </a:outerShdw>
                </a:effectLst>
              </a:rPr>
              <a:t>Planning a short story: A tip from Raymond Carver</a:t>
            </a:r>
          </a:p>
          <a:p>
            <a:pPr algn="ctr"/>
            <a:endParaRPr lang="en-GB" sz="24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48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Lesson 8</a:t>
            </a:r>
          </a:p>
        </p:txBody>
      </p:sp>
      <p:sp>
        <p:nvSpPr>
          <p:cNvPr id="3" name="Subtitle 2"/>
          <p:cNvSpPr>
            <a:spLocks noGrp="1"/>
          </p:cNvSpPr>
          <p:nvPr>
            <p:ph type="subTitle" idx="1"/>
          </p:nvPr>
        </p:nvSpPr>
        <p:spPr/>
        <p:txBody>
          <a:bodyPr/>
          <a:lstStyle/>
          <a:p>
            <a:r>
              <a:rPr lang="en-GB" dirty="0"/>
              <a:t>Characters</a:t>
            </a:r>
          </a:p>
        </p:txBody>
      </p:sp>
    </p:spTree>
    <p:extLst>
      <p:ext uri="{BB962C8B-B14F-4D97-AF65-F5344CB8AC3E}">
        <p14:creationId xmlns:p14="http://schemas.microsoft.com/office/powerpoint/2010/main" val="30777681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rcRect l="12329" r="9589"/>
          <a:stretch>
            <a:fillRect/>
          </a:stretch>
        </p:blipFill>
        <p:spPr>
          <a:xfrm>
            <a:off x="1524000" y="0"/>
            <a:ext cx="9144000" cy="6858000"/>
          </a:xfrm>
          <a:prstGeom prst="rect">
            <a:avLst/>
          </a:prstGeom>
        </p:spPr>
      </p:pic>
      <p:sp>
        <p:nvSpPr>
          <p:cNvPr id="2" name="Title 1"/>
          <p:cNvSpPr>
            <a:spLocks noGrp="1"/>
          </p:cNvSpPr>
          <p:nvPr>
            <p:ph type="title"/>
          </p:nvPr>
        </p:nvSpPr>
        <p:spPr>
          <a:xfrm>
            <a:off x="2514600" y="1905000"/>
            <a:ext cx="7239000" cy="1143000"/>
          </a:xfrm>
          <a:solidFill>
            <a:schemeClr val="bg1"/>
          </a:solidFill>
        </p:spPr>
        <p:txBody>
          <a:bodyPr anchor="ctr">
            <a:normAutofit fontScale="90000"/>
          </a:bodyPr>
          <a:lstStyle/>
          <a:p>
            <a:pPr algn="ctr"/>
            <a:r>
              <a:rPr lang="en-GB" u="sng" cap="none" dirty="0">
                <a:ln>
                  <a:noFill/>
                </a:ln>
                <a:solidFill>
                  <a:schemeClr val="tx1"/>
                </a:solidFill>
              </a:rPr>
              <a:t/>
            </a:r>
            <a:br>
              <a:rPr lang="en-GB" u="sng" cap="none" dirty="0">
                <a:ln>
                  <a:noFill/>
                </a:ln>
                <a:solidFill>
                  <a:schemeClr val="tx1"/>
                </a:solidFill>
              </a:rPr>
            </a:br>
            <a:r>
              <a:rPr lang="en-GB" u="sng" cap="none" dirty="0">
                <a:ln>
                  <a:noFill/>
                </a:ln>
                <a:solidFill>
                  <a:schemeClr val="tx1"/>
                </a:solidFill>
              </a:rPr>
              <a:t>Learning Intention</a:t>
            </a:r>
          </a:p>
        </p:txBody>
      </p:sp>
      <p:sp>
        <p:nvSpPr>
          <p:cNvPr id="3" name="Content Placeholder 2"/>
          <p:cNvSpPr>
            <a:spLocks noGrp="1"/>
          </p:cNvSpPr>
          <p:nvPr>
            <p:ph idx="1"/>
          </p:nvPr>
        </p:nvSpPr>
        <p:spPr>
          <a:xfrm>
            <a:off x="2362200" y="3429000"/>
            <a:ext cx="7543800" cy="1362384"/>
          </a:xfrm>
          <a:solidFill>
            <a:schemeClr val="bg1"/>
          </a:solidFill>
        </p:spPr>
        <p:txBody>
          <a:bodyPr/>
          <a:lstStyle/>
          <a:p>
            <a:r>
              <a:rPr lang="en-GB" dirty="0"/>
              <a:t>To explore how to create convincing characters.</a:t>
            </a:r>
          </a:p>
        </p:txBody>
      </p:sp>
    </p:spTree>
    <p:extLst>
      <p:ext uri="{BB962C8B-B14F-4D97-AF65-F5344CB8AC3E}">
        <p14:creationId xmlns:p14="http://schemas.microsoft.com/office/powerpoint/2010/main" val="23137528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rcRect l="15873" t="14286" b="29037"/>
          <a:stretch>
            <a:fillRect/>
          </a:stretch>
        </p:blipFill>
        <p:spPr>
          <a:xfrm>
            <a:off x="1524001" y="0"/>
            <a:ext cx="9144001" cy="6920928"/>
          </a:xfrm>
          <a:prstGeom prst="rect">
            <a:avLst/>
          </a:prstGeom>
        </p:spPr>
      </p:pic>
      <p:sp>
        <p:nvSpPr>
          <p:cNvPr id="2" name="Title 1"/>
          <p:cNvSpPr>
            <a:spLocks noGrp="1"/>
          </p:cNvSpPr>
          <p:nvPr>
            <p:ph type="title"/>
          </p:nvPr>
        </p:nvSpPr>
        <p:spPr>
          <a:xfrm>
            <a:off x="2438400" y="228600"/>
            <a:ext cx="7239000" cy="1143000"/>
          </a:xfrm>
          <a:solidFill>
            <a:schemeClr val="bg1"/>
          </a:solidFill>
        </p:spPr>
        <p:txBody>
          <a:bodyPr anchor="ctr"/>
          <a:lstStyle/>
          <a:p>
            <a:pPr algn="ctr"/>
            <a:r>
              <a:rPr lang="en-GB" cap="none" dirty="0">
                <a:ln>
                  <a:noFill/>
                </a:ln>
                <a:solidFill>
                  <a:schemeClr val="tx1"/>
                </a:solidFill>
              </a:rPr>
              <a:t>Introduction - characters</a:t>
            </a:r>
          </a:p>
        </p:txBody>
      </p:sp>
      <p:sp>
        <p:nvSpPr>
          <p:cNvPr id="3" name="Content Placeholder 2"/>
          <p:cNvSpPr>
            <a:spLocks noGrp="1"/>
          </p:cNvSpPr>
          <p:nvPr>
            <p:ph idx="1"/>
          </p:nvPr>
        </p:nvSpPr>
        <p:spPr>
          <a:xfrm>
            <a:off x="2286000" y="1371600"/>
            <a:ext cx="7571184" cy="5029200"/>
          </a:xfrm>
          <a:solidFill>
            <a:schemeClr val="bg1"/>
          </a:solidFill>
        </p:spPr>
        <p:txBody>
          <a:bodyPr>
            <a:normAutofit fontScale="92500" lnSpcReduction="20000"/>
          </a:bodyPr>
          <a:lstStyle/>
          <a:p>
            <a:pPr algn="just"/>
            <a:r>
              <a:rPr lang="en-GB" dirty="0"/>
              <a:t>Characters are the most important part of writing a story – </a:t>
            </a:r>
            <a:r>
              <a:rPr lang="en-GB" b="1" dirty="0"/>
              <a:t>without them the story does not exist!</a:t>
            </a:r>
          </a:p>
          <a:p>
            <a:pPr algn="just">
              <a:buNone/>
            </a:pPr>
            <a:endParaRPr lang="en-GB" b="1" dirty="0"/>
          </a:p>
          <a:p>
            <a:pPr algn="just"/>
            <a:r>
              <a:rPr lang="en-GB" dirty="0"/>
              <a:t>There are NUMEROUS different characters, but we can identify two main types:</a:t>
            </a:r>
          </a:p>
          <a:p>
            <a:pPr lvl="1" algn="just"/>
            <a:r>
              <a:rPr lang="en-GB" dirty="0"/>
              <a:t>Major characters</a:t>
            </a:r>
          </a:p>
          <a:p>
            <a:pPr lvl="1" algn="just"/>
            <a:r>
              <a:rPr lang="en-GB" dirty="0"/>
              <a:t>Minor characters</a:t>
            </a:r>
          </a:p>
          <a:p>
            <a:pPr lvl="1" algn="just">
              <a:buNone/>
            </a:pPr>
            <a:endParaRPr lang="en-GB" dirty="0"/>
          </a:p>
          <a:p>
            <a:pPr algn="just"/>
            <a:r>
              <a:rPr lang="en-GB" dirty="0"/>
              <a:t>A successful character is one that is </a:t>
            </a:r>
            <a:r>
              <a:rPr lang="en-GB" b="1" dirty="0"/>
              <a:t>REALISTIC</a:t>
            </a:r>
            <a:r>
              <a:rPr lang="en-GB" dirty="0"/>
              <a:t> and at the same time </a:t>
            </a:r>
            <a:r>
              <a:rPr lang="en-GB" b="1" dirty="0"/>
              <a:t>INTERESTING</a:t>
            </a:r>
            <a:r>
              <a:rPr lang="en-GB" dirty="0"/>
              <a:t>.</a:t>
            </a:r>
          </a:p>
          <a:p>
            <a:pPr algn="just">
              <a:buNone/>
            </a:pPr>
            <a:endParaRPr lang="en-GB" dirty="0"/>
          </a:p>
          <a:p>
            <a:pPr algn="just"/>
            <a:r>
              <a:rPr lang="en-GB" dirty="0"/>
              <a:t>A character should </a:t>
            </a:r>
            <a:r>
              <a:rPr lang="en-GB" b="1" dirty="0"/>
              <a:t>DEVELOP</a:t>
            </a:r>
            <a:r>
              <a:rPr lang="en-GB" dirty="0"/>
              <a:t> over the story – audiences enjoy stories where there is some change to the characters.</a:t>
            </a:r>
          </a:p>
          <a:p>
            <a:pPr algn="just"/>
            <a:endParaRPr lang="en-GB" dirty="0"/>
          </a:p>
        </p:txBody>
      </p:sp>
    </p:spTree>
    <p:extLst>
      <p:ext uri="{BB962C8B-B14F-4D97-AF65-F5344CB8AC3E}">
        <p14:creationId xmlns:p14="http://schemas.microsoft.com/office/powerpoint/2010/main" val="8593972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24000" y="0"/>
            <a:ext cx="9144000" cy="6949440"/>
          </a:xfrm>
          <a:prstGeom prst="rect">
            <a:avLst/>
          </a:prstGeom>
        </p:spPr>
      </p:pic>
      <p:sp>
        <p:nvSpPr>
          <p:cNvPr id="2" name="Title 1"/>
          <p:cNvSpPr>
            <a:spLocks noGrp="1"/>
          </p:cNvSpPr>
          <p:nvPr>
            <p:ph type="title"/>
          </p:nvPr>
        </p:nvSpPr>
        <p:spPr>
          <a:xfrm>
            <a:off x="2362200" y="533400"/>
            <a:ext cx="7239000" cy="1143000"/>
          </a:xfrm>
          <a:solidFill>
            <a:schemeClr val="bg1"/>
          </a:solidFill>
        </p:spPr>
        <p:txBody>
          <a:bodyPr anchor="ctr">
            <a:normAutofit/>
          </a:bodyPr>
          <a:lstStyle/>
          <a:p>
            <a:pPr algn="ctr"/>
            <a:r>
              <a:rPr lang="en-GB" cap="none" dirty="0">
                <a:ln>
                  <a:noFill/>
                </a:ln>
                <a:solidFill>
                  <a:schemeClr val="tx1"/>
                </a:solidFill>
              </a:rPr>
              <a:t>How to introduce characters</a:t>
            </a:r>
          </a:p>
        </p:txBody>
      </p:sp>
      <p:sp>
        <p:nvSpPr>
          <p:cNvPr id="3" name="Content Placeholder 2"/>
          <p:cNvSpPr>
            <a:spLocks noGrp="1"/>
          </p:cNvSpPr>
          <p:nvPr>
            <p:ph idx="1"/>
          </p:nvPr>
        </p:nvSpPr>
        <p:spPr>
          <a:xfrm>
            <a:off x="2590800" y="1828800"/>
            <a:ext cx="7239000" cy="3953184"/>
          </a:xfrm>
          <a:solidFill>
            <a:schemeClr val="bg1"/>
          </a:solidFill>
        </p:spPr>
        <p:txBody>
          <a:bodyPr>
            <a:normAutofit/>
          </a:bodyPr>
          <a:lstStyle/>
          <a:p>
            <a:r>
              <a:rPr lang="en-GB" dirty="0"/>
              <a:t>The Description</a:t>
            </a:r>
          </a:p>
          <a:p>
            <a:pPr lvl="1"/>
            <a:r>
              <a:rPr lang="en-GB" dirty="0"/>
              <a:t>The simplest way.</a:t>
            </a:r>
          </a:p>
          <a:p>
            <a:pPr lvl="1"/>
            <a:r>
              <a:rPr lang="en-GB" dirty="0"/>
              <a:t>Describe the physical attributes of a character in one go.</a:t>
            </a:r>
          </a:p>
          <a:p>
            <a:pPr lvl="1">
              <a:buNone/>
            </a:pPr>
            <a:endParaRPr lang="en-GB" dirty="0"/>
          </a:p>
          <a:p>
            <a:r>
              <a:rPr lang="en-GB" dirty="0"/>
              <a:t>The Slow Reveal</a:t>
            </a:r>
          </a:p>
          <a:p>
            <a:pPr lvl="1"/>
            <a:r>
              <a:rPr lang="en-GB" dirty="0"/>
              <a:t>More complex.</a:t>
            </a:r>
          </a:p>
          <a:p>
            <a:pPr lvl="1"/>
            <a:r>
              <a:rPr lang="en-GB" dirty="0"/>
              <a:t>Let the facts about a character emerge gradually over the course of the story – show don’t tell.</a:t>
            </a:r>
          </a:p>
        </p:txBody>
      </p:sp>
    </p:spTree>
    <p:extLst>
      <p:ext uri="{BB962C8B-B14F-4D97-AF65-F5344CB8AC3E}">
        <p14:creationId xmlns:p14="http://schemas.microsoft.com/office/powerpoint/2010/main" val="169642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How would you continue this story?</a:t>
            </a:r>
          </a:p>
        </p:txBody>
      </p:sp>
      <p:sp>
        <p:nvSpPr>
          <p:cNvPr id="3" name="Content Placeholder 2"/>
          <p:cNvSpPr>
            <a:spLocks noGrp="1"/>
          </p:cNvSpPr>
          <p:nvPr>
            <p:ph idx="1"/>
          </p:nvPr>
        </p:nvSpPr>
        <p:spPr/>
        <p:txBody>
          <a:bodyPr/>
          <a:lstStyle/>
          <a:p>
            <a:pPr>
              <a:buNone/>
            </a:pPr>
            <a:r>
              <a:rPr lang="en-GB" b="1" dirty="0"/>
              <a:t>The Scarlatti Tilt</a:t>
            </a:r>
          </a:p>
          <a:p>
            <a:pPr>
              <a:buNone/>
            </a:pPr>
            <a:endParaRPr lang="en-GB" dirty="0"/>
          </a:p>
          <a:p>
            <a:pPr>
              <a:buNone/>
            </a:pPr>
            <a:r>
              <a:rPr lang="en-GB" dirty="0"/>
              <a:t>‘It’s very hard to live in a studio apartment in San Jose with a man who’s learning to play the violin.’ That’s what she told the police when she handed them the empty revolver. </a:t>
            </a:r>
          </a:p>
          <a:p>
            <a:pPr>
              <a:buNone/>
            </a:pPr>
            <a:r>
              <a:rPr lang="en-GB" dirty="0"/>
              <a:t>		</a:t>
            </a:r>
          </a:p>
          <a:p>
            <a:endParaRPr lang="en-GB" dirty="0"/>
          </a:p>
        </p:txBody>
      </p:sp>
    </p:spTree>
    <p:extLst>
      <p:ext uri="{BB962C8B-B14F-4D97-AF65-F5344CB8AC3E}">
        <p14:creationId xmlns:p14="http://schemas.microsoft.com/office/powerpoint/2010/main" val="3881885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1524000" y="990600"/>
            <a:ext cx="9144000" cy="6120384"/>
          </a:xfrm>
          <a:prstGeom prst="rect">
            <a:avLst/>
          </a:prstGeom>
        </p:spPr>
      </p:pic>
      <p:sp>
        <p:nvSpPr>
          <p:cNvPr id="2" name="Title 1"/>
          <p:cNvSpPr>
            <a:spLocks noGrp="1"/>
          </p:cNvSpPr>
          <p:nvPr>
            <p:ph type="title"/>
          </p:nvPr>
        </p:nvSpPr>
        <p:spPr>
          <a:xfrm>
            <a:off x="1524000" y="0"/>
            <a:ext cx="9144000" cy="1143000"/>
          </a:xfrm>
          <a:solidFill>
            <a:schemeClr val="bg1"/>
          </a:solidFill>
        </p:spPr>
        <p:txBody>
          <a:bodyPr anchor="ctr"/>
          <a:lstStyle/>
          <a:p>
            <a:pPr algn="ctr"/>
            <a:r>
              <a:rPr lang="en-US" cap="none" dirty="0">
                <a:ln>
                  <a:noFill/>
                </a:ln>
                <a:solidFill>
                  <a:schemeClr val="tx1"/>
                </a:solidFill>
                <a:latin typeface="Arial"/>
                <a:cs typeface="Arial"/>
              </a:rPr>
              <a:t>Think of your main character. </a:t>
            </a:r>
          </a:p>
        </p:txBody>
      </p:sp>
    </p:spTree>
    <p:extLst>
      <p:ext uri="{BB962C8B-B14F-4D97-AF65-F5344CB8AC3E}">
        <p14:creationId xmlns:p14="http://schemas.microsoft.com/office/powerpoint/2010/main" val="31410889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09801" y="304800"/>
            <a:ext cx="9158200" cy="6553200"/>
          </a:xfrm>
          <a:prstGeom prst="rect">
            <a:avLst/>
          </a:prstGeom>
        </p:spPr>
      </p:pic>
      <p:sp>
        <p:nvSpPr>
          <p:cNvPr id="2" name="Title 1"/>
          <p:cNvSpPr>
            <a:spLocks noGrp="1"/>
          </p:cNvSpPr>
          <p:nvPr>
            <p:ph type="title"/>
          </p:nvPr>
        </p:nvSpPr>
        <p:spPr>
          <a:xfrm>
            <a:off x="1524000" y="0"/>
            <a:ext cx="9144000" cy="1143000"/>
          </a:xfrm>
          <a:solidFill>
            <a:schemeClr val="bg1"/>
          </a:solidFill>
        </p:spPr>
        <p:txBody>
          <a:bodyPr anchor="ctr"/>
          <a:lstStyle/>
          <a:p>
            <a:pPr algn="ctr"/>
            <a:r>
              <a:rPr lang="en-GB" cap="none" dirty="0">
                <a:ln>
                  <a:noFill/>
                </a:ln>
                <a:solidFill>
                  <a:schemeClr val="tx1"/>
                </a:solidFill>
              </a:rPr>
              <a:t>What to focus on?</a:t>
            </a:r>
          </a:p>
        </p:txBody>
      </p:sp>
      <p:sp>
        <p:nvSpPr>
          <p:cNvPr id="3" name="Content Placeholder 2"/>
          <p:cNvSpPr>
            <a:spLocks noGrp="1"/>
          </p:cNvSpPr>
          <p:nvPr>
            <p:ph idx="1"/>
          </p:nvPr>
        </p:nvSpPr>
        <p:spPr>
          <a:xfrm>
            <a:off x="5029200" y="3276600"/>
            <a:ext cx="5638800" cy="3581400"/>
          </a:xfrm>
          <a:solidFill>
            <a:schemeClr val="bg1"/>
          </a:solidFill>
        </p:spPr>
        <p:txBody>
          <a:bodyPr>
            <a:normAutofit fontScale="92500" lnSpcReduction="20000"/>
          </a:bodyPr>
          <a:lstStyle/>
          <a:p>
            <a:r>
              <a:rPr lang="en-GB" dirty="0"/>
              <a:t>Clothes</a:t>
            </a:r>
          </a:p>
          <a:p>
            <a:pPr lvl="1"/>
            <a:r>
              <a:rPr lang="en-GB" dirty="0"/>
              <a:t>A way of showing ideas about what the person is like.</a:t>
            </a:r>
          </a:p>
          <a:p>
            <a:pPr lvl="1"/>
            <a:endParaRPr lang="en-GB" dirty="0"/>
          </a:p>
          <a:p>
            <a:r>
              <a:rPr lang="en-GB" dirty="0"/>
              <a:t>Physical Appearance </a:t>
            </a:r>
          </a:p>
          <a:p>
            <a:pPr lvl="1"/>
            <a:r>
              <a:rPr lang="en-GB" dirty="0"/>
              <a:t>Size, weight</a:t>
            </a:r>
          </a:p>
          <a:p>
            <a:pPr lvl="1"/>
            <a:r>
              <a:rPr lang="en-GB" dirty="0"/>
              <a:t>Physical irregularities (scars etc)</a:t>
            </a:r>
          </a:p>
          <a:p>
            <a:pPr lvl="1"/>
            <a:r>
              <a:rPr lang="en-GB" dirty="0"/>
              <a:t>Outstanding features (beautiful blue eyes)</a:t>
            </a:r>
          </a:p>
          <a:p>
            <a:pPr lvl="1"/>
            <a:r>
              <a:rPr lang="en-GB" dirty="0"/>
              <a:t>Movements</a:t>
            </a:r>
          </a:p>
          <a:p>
            <a:pPr lvl="1"/>
            <a:r>
              <a:rPr lang="en-GB" dirty="0"/>
              <a:t>Facial expressions</a:t>
            </a:r>
          </a:p>
        </p:txBody>
      </p:sp>
    </p:spTree>
    <p:extLst>
      <p:ext uri="{BB962C8B-B14F-4D97-AF65-F5344CB8AC3E}">
        <p14:creationId xmlns:p14="http://schemas.microsoft.com/office/powerpoint/2010/main" val="35450508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rcRect l="68254" t="24054" r="4762"/>
          <a:stretch>
            <a:fillRect/>
          </a:stretch>
        </p:blipFill>
        <p:spPr>
          <a:xfrm flipH="1">
            <a:off x="1524000" y="979394"/>
            <a:ext cx="3276600" cy="5878606"/>
          </a:xfrm>
          <a:prstGeom prst="rect">
            <a:avLst/>
          </a:prstGeom>
        </p:spPr>
      </p:pic>
      <p:sp>
        <p:nvSpPr>
          <p:cNvPr id="2" name="Title 1"/>
          <p:cNvSpPr>
            <a:spLocks noGrp="1"/>
          </p:cNvSpPr>
          <p:nvPr>
            <p:ph type="title"/>
          </p:nvPr>
        </p:nvSpPr>
        <p:spPr>
          <a:xfrm>
            <a:off x="1524000" y="0"/>
            <a:ext cx="9144000" cy="1143000"/>
          </a:xfrm>
          <a:solidFill>
            <a:schemeClr val="bg1"/>
          </a:solidFill>
        </p:spPr>
        <p:txBody>
          <a:bodyPr anchor="ctr"/>
          <a:lstStyle/>
          <a:p>
            <a:pPr algn="ctr"/>
            <a:r>
              <a:rPr lang="en-GB" cap="none" dirty="0">
                <a:ln>
                  <a:noFill/>
                </a:ln>
                <a:solidFill>
                  <a:schemeClr val="tx1"/>
                </a:solidFill>
              </a:rPr>
              <a:t>The Man:</a:t>
            </a:r>
          </a:p>
        </p:txBody>
      </p:sp>
      <p:sp>
        <p:nvSpPr>
          <p:cNvPr id="3" name="Content Placeholder 2"/>
          <p:cNvSpPr>
            <a:spLocks noGrp="1"/>
          </p:cNvSpPr>
          <p:nvPr>
            <p:ph idx="1"/>
          </p:nvPr>
        </p:nvSpPr>
        <p:spPr>
          <a:xfrm>
            <a:off x="4114800" y="1143000"/>
            <a:ext cx="6553200" cy="5715000"/>
          </a:xfrm>
          <a:solidFill>
            <a:schemeClr val="bg1"/>
          </a:solidFill>
        </p:spPr>
        <p:txBody>
          <a:bodyPr>
            <a:normAutofit fontScale="85000" lnSpcReduction="20000"/>
          </a:bodyPr>
          <a:lstStyle/>
          <a:p>
            <a:pPr>
              <a:buNone/>
            </a:pPr>
            <a:r>
              <a:rPr lang="en-GB" dirty="0"/>
              <a:t>	He wore a stained puffer jacket, washed-out and worn but well looked after. The blood stains were faded and several patches of mismatched material covered various tears and scorch marks. </a:t>
            </a:r>
          </a:p>
          <a:p>
            <a:pPr>
              <a:buNone/>
            </a:pPr>
            <a:r>
              <a:rPr lang="en-GB" dirty="0"/>
              <a:t>	</a:t>
            </a:r>
          </a:p>
          <a:p>
            <a:pPr>
              <a:buNone/>
            </a:pPr>
            <a:r>
              <a:rPr lang="en-GB" dirty="0"/>
              <a:t>	His dusty blonde hair hang lank and greasy over his forehead and he continually had to push it from his wary, dark eyes. On his feet he wore heavy leather boots; a lucky find. They were a few sizes too big for him but he wore three pairs of thick grey socks to fill the space. </a:t>
            </a:r>
          </a:p>
          <a:p>
            <a:pPr>
              <a:buNone/>
            </a:pPr>
            <a:r>
              <a:rPr lang="en-GB" dirty="0"/>
              <a:t>	</a:t>
            </a:r>
          </a:p>
          <a:p>
            <a:pPr>
              <a:buNone/>
            </a:pPr>
            <a:r>
              <a:rPr lang="en-GB" dirty="0"/>
              <a:t>	As he peered at his reflection in the window of an abandoned car he noticed how dirty his skin was. Dark smudges of ash and grime mixed in with grease and sweat. His thin fingers tucked his layers of t-shirts into the band of his combats. He had lost more weight.</a:t>
            </a:r>
          </a:p>
        </p:txBody>
      </p:sp>
    </p:spTree>
    <p:extLst>
      <p:ext uri="{BB962C8B-B14F-4D97-AF65-F5344CB8AC3E}">
        <p14:creationId xmlns:p14="http://schemas.microsoft.com/office/powerpoint/2010/main" val="4712168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rcRect r="4762"/>
          <a:stretch>
            <a:fillRect/>
          </a:stretch>
        </p:blipFill>
        <p:spPr>
          <a:xfrm>
            <a:off x="1524000" y="990600"/>
            <a:ext cx="9144000" cy="6120384"/>
          </a:xfrm>
          <a:prstGeom prst="rect">
            <a:avLst/>
          </a:prstGeom>
        </p:spPr>
      </p:pic>
      <p:sp>
        <p:nvSpPr>
          <p:cNvPr id="2" name="Title 1"/>
          <p:cNvSpPr>
            <a:spLocks noGrp="1"/>
          </p:cNvSpPr>
          <p:nvPr>
            <p:ph type="title"/>
          </p:nvPr>
        </p:nvSpPr>
        <p:spPr>
          <a:xfrm>
            <a:off x="1524000" y="0"/>
            <a:ext cx="9144000" cy="1143000"/>
          </a:xfrm>
          <a:solidFill>
            <a:schemeClr val="bg1"/>
          </a:solidFill>
        </p:spPr>
        <p:txBody>
          <a:bodyPr anchor="ctr">
            <a:normAutofit fontScale="90000"/>
          </a:bodyPr>
          <a:lstStyle/>
          <a:p>
            <a:pPr algn="ctr"/>
            <a:r>
              <a:rPr lang="en-US" cap="none" dirty="0">
                <a:ln>
                  <a:noFill/>
                </a:ln>
                <a:solidFill>
                  <a:srgbClr val="FF0000"/>
                </a:solidFill>
                <a:latin typeface="Arial"/>
                <a:cs typeface="Arial"/>
              </a:rPr>
              <a:t>Task. Describe these characters in detail. </a:t>
            </a:r>
          </a:p>
        </p:txBody>
      </p:sp>
      <p:sp>
        <p:nvSpPr>
          <p:cNvPr id="5" name="Title 1"/>
          <p:cNvSpPr txBox="1">
            <a:spLocks/>
          </p:cNvSpPr>
          <p:nvPr/>
        </p:nvSpPr>
        <p:spPr>
          <a:xfrm>
            <a:off x="1524000" y="1905000"/>
            <a:ext cx="3581400" cy="4343400"/>
          </a:xfrm>
          <a:prstGeom prst="rect">
            <a:avLst/>
          </a:prstGeom>
          <a:solidFill>
            <a:schemeClr val="bg1"/>
          </a:solidFill>
        </p:spPr>
        <p:txBody>
          <a:bodyPr vert="horz" lIns="45720" tIns="0" rIns="45720" bIns="0" anchor="ctr" anchorCtr="0">
            <a:normAutofit/>
          </a:bodyPr>
          <a:lstStyle/>
          <a:p>
            <a:pPr algn="ctr">
              <a:spcBef>
                <a:spcPct val="0"/>
              </a:spcBef>
              <a:defRPr/>
            </a:pPr>
            <a:r>
              <a:rPr lang="en-US" sz="2000" b="1" dirty="0">
                <a:solidFill>
                  <a:prstClr val="black"/>
                </a:solidFill>
                <a:latin typeface="Arial"/>
                <a:cs typeface="Arial"/>
              </a:rPr>
              <a:t>Remember to use:</a:t>
            </a:r>
          </a:p>
          <a:p>
            <a:pPr algn="ctr">
              <a:spcBef>
                <a:spcPct val="0"/>
              </a:spcBef>
              <a:defRPr/>
            </a:pPr>
            <a:endParaRPr lang="en-US" sz="2000" dirty="0">
              <a:solidFill>
                <a:prstClr val="black"/>
              </a:solidFill>
              <a:latin typeface="Arial"/>
              <a:cs typeface="Arial"/>
            </a:endParaRPr>
          </a:p>
          <a:p>
            <a:pPr algn="ctr">
              <a:spcBef>
                <a:spcPct val="0"/>
              </a:spcBef>
              <a:defRPr/>
            </a:pPr>
            <a:r>
              <a:rPr lang="en-US" sz="2000" dirty="0">
                <a:solidFill>
                  <a:prstClr val="black"/>
                </a:solidFill>
                <a:latin typeface="Arial"/>
                <a:cs typeface="Arial"/>
              </a:rPr>
              <a:t>Adjectives – describing words</a:t>
            </a:r>
          </a:p>
          <a:p>
            <a:pPr algn="ctr">
              <a:spcBef>
                <a:spcPct val="0"/>
              </a:spcBef>
              <a:defRPr/>
            </a:pPr>
            <a:r>
              <a:rPr lang="en-US" sz="2000" dirty="0">
                <a:solidFill>
                  <a:prstClr val="black"/>
                </a:solidFill>
                <a:latin typeface="Arial"/>
                <a:cs typeface="Arial"/>
              </a:rPr>
              <a:t>Verbs – moving/doing words</a:t>
            </a:r>
          </a:p>
          <a:p>
            <a:pPr algn="ctr">
              <a:spcBef>
                <a:spcPct val="0"/>
              </a:spcBef>
              <a:defRPr/>
            </a:pPr>
            <a:r>
              <a:rPr lang="en-US" sz="2000" dirty="0">
                <a:solidFill>
                  <a:prstClr val="black"/>
                </a:solidFill>
                <a:latin typeface="Arial"/>
                <a:cs typeface="Arial"/>
              </a:rPr>
              <a:t>Simile</a:t>
            </a:r>
          </a:p>
          <a:p>
            <a:pPr algn="ctr">
              <a:spcBef>
                <a:spcPct val="0"/>
              </a:spcBef>
              <a:defRPr/>
            </a:pPr>
            <a:r>
              <a:rPr lang="en-US" sz="2000" dirty="0">
                <a:solidFill>
                  <a:prstClr val="black"/>
                </a:solidFill>
                <a:latin typeface="Arial"/>
                <a:cs typeface="Arial"/>
              </a:rPr>
              <a:t>Metaphor</a:t>
            </a:r>
          </a:p>
          <a:p>
            <a:pPr algn="ctr">
              <a:spcBef>
                <a:spcPct val="0"/>
              </a:spcBef>
              <a:defRPr/>
            </a:pPr>
            <a:r>
              <a:rPr lang="en-US" sz="2000" dirty="0">
                <a:solidFill>
                  <a:prstClr val="black"/>
                </a:solidFill>
                <a:latin typeface="Arial"/>
                <a:cs typeface="Arial"/>
              </a:rPr>
              <a:t>The senses – </a:t>
            </a:r>
            <a:r>
              <a:rPr lang="en-US" dirty="0">
                <a:solidFill>
                  <a:prstClr val="black"/>
                </a:solidFill>
                <a:latin typeface="Arial"/>
                <a:cs typeface="Arial"/>
              </a:rPr>
              <a:t>hear, see, smell, touch, taste</a:t>
            </a:r>
          </a:p>
          <a:p>
            <a:pPr algn="ctr">
              <a:spcBef>
                <a:spcPct val="0"/>
              </a:spcBef>
              <a:defRPr/>
            </a:pPr>
            <a:endParaRPr lang="en-US" dirty="0">
              <a:solidFill>
                <a:prstClr val="black"/>
              </a:solidFill>
              <a:latin typeface="Arial"/>
              <a:cs typeface="Arial"/>
            </a:endParaRPr>
          </a:p>
          <a:p>
            <a:pPr algn="ctr">
              <a:spcBef>
                <a:spcPct val="0"/>
              </a:spcBef>
              <a:defRPr/>
            </a:pPr>
            <a:r>
              <a:rPr lang="en-US" dirty="0">
                <a:solidFill>
                  <a:prstClr val="black"/>
                </a:solidFill>
                <a:latin typeface="Arial"/>
                <a:cs typeface="Arial"/>
              </a:rPr>
              <a:t>Short sentences for effect</a:t>
            </a:r>
          </a:p>
          <a:p>
            <a:pPr algn="ctr">
              <a:spcBef>
                <a:spcPct val="0"/>
              </a:spcBef>
              <a:defRPr/>
            </a:pPr>
            <a:r>
              <a:rPr lang="en-US" dirty="0">
                <a:solidFill>
                  <a:prstClr val="black"/>
                </a:solidFill>
                <a:latin typeface="Arial"/>
                <a:cs typeface="Arial"/>
              </a:rPr>
              <a:t>Strong vocabulary</a:t>
            </a:r>
          </a:p>
          <a:p>
            <a:pPr algn="ctr">
              <a:spcBef>
                <a:spcPct val="0"/>
              </a:spcBef>
              <a:defRPr/>
            </a:pPr>
            <a:r>
              <a:rPr lang="en-US" dirty="0">
                <a:solidFill>
                  <a:prstClr val="black"/>
                </a:solidFill>
                <a:latin typeface="Arial"/>
                <a:cs typeface="Arial"/>
              </a:rPr>
              <a:t>Good punctuation</a:t>
            </a:r>
          </a:p>
          <a:p>
            <a:pPr algn="ctr">
              <a:spcBef>
                <a:spcPct val="0"/>
              </a:spcBef>
              <a:defRPr/>
            </a:pPr>
            <a:endParaRPr lang="en-US" sz="2000" b="1" dirty="0">
              <a:solidFill>
                <a:prstClr val="black"/>
              </a:solidFill>
              <a:latin typeface="Arial"/>
              <a:cs typeface="Arial"/>
            </a:endParaRPr>
          </a:p>
        </p:txBody>
      </p:sp>
    </p:spTree>
    <p:extLst>
      <p:ext uri="{BB962C8B-B14F-4D97-AF65-F5344CB8AC3E}">
        <p14:creationId xmlns:p14="http://schemas.microsoft.com/office/powerpoint/2010/main" val="3355372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24000" y="0"/>
            <a:ext cx="9144000" cy="6949440"/>
          </a:xfrm>
          <a:prstGeom prst="rect">
            <a:avLst/>
          </a:prstGeom>
        </p:spPr>
      </p:pic>
      <p:sp>
        <p:nvSpPr>
          <p:cNvPr id="2" name="Title 1"/>
          <p:cNvSpPr>
            <a:spLocks noGrp="1"/>
          </p:cNvSpPr>
          <p:nvPr>
            <p:ph type="title"/>
          </p:nvPr>
        </p:nvSpPr>
        <p:spPr>
          <a:xfrm>
            <a:off x="1524000" y="0"/>
            <a:ext cx="4800600" cy="1143000"/>
          </a:xfrm>
          <a:solidFill>
            <a:schemeClr val="bg1"/>
          </a:solidFill>
        </p:spPr>
        <p:txBody>
          <a:bodyPr anchor="ctr"/>
          <a:lstStyle/>
          <a:p>
            <a:pPr algn="ctr"/>
            <a:r>
              <a:rPr lang="en-GB" cap="none" dirty="0">
                <a:ln>
                  <a:noFill/>
                </a:ln>
                <a:solidFill>
                  <a:schemeClr val="tx1"/>
                </a:solidFill>
              </a:rPr>
              <a:t>Development</a:t>
            </a:r>
          </a:p>
        </p:txBody>
      </p:sp>
      <p:sp>
        <p:nvSpPr>
          <p:cNvPr id="3" name="Content Placeholder 2"/>
          <p:cNvSpPr>
            <a:spLocks noGrp="1"/>
          </p:cNvSpPr>
          <p:nvPr>
            <p:ph idx="1"/>
          </p:nvPr>
        </p:nvSpPr>
        <p:spPr>
          <a:xfrm>
            <a:off x="3429000" y="2011680"/>
            <a:ext cx="7239000" cy="4846320"/>
          </a:xfrm>
          <a:solidFill>
            <a:schemeClr val="bg1"/>
          </a:solidFill>
        </p:spPr>
        <p:txBody>
          <a:bodyPr>
            <a:normAutofit/>
          </a:bodyPr>
          <a:lstStyle/>
          <a:p>
            <a:r>
              <a:rPr lang="en-GB" dirty="0"/>
              <a:t>You are now going to introduce the main character of your short story.</a:t>
            </a:r>
          </a:p>
          <a:p>
            <a:r>
              <a:rPr lang="en-GB" dirty="0"/>
              <a:t>You will write as if you are walking along a street and your character catches your attention.</a:t>
            </a:r>
          </a:p>
          <a:p>
            <a:r>
              <a:rPr lang="en-GB" dirty="0"/>
              <a:t>EXT: Introduce a second character of your own devising.</a:t>
            </a:r>
          </a:p>
        </p:txBody>
      </p:sp>
    </p:spTree>
    <p:extLst>
      <p:ext uri="{BB962C8B-B14F-4D97-AF65-F5344CB8AC3E}">
        <p14:creationId xmlns:p14="http://schemas.microsoft.com/office/powerpoint/2010/main" val="35214871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Lesson 9</a:t>
            </a:r>
          </a:p>
        </p:txBody>
      </p:sp>
      <p:sp>
        <p:nvSpPr>
          <p:cNvPr id="3" name="Subtitle 2"/>
          <p:cNvSpPr>
            <a:spLocks noGrp="1"/>
          </p:cNvSpPr>
          <p:nvPr>
            <p:ph type="subTitle" idx="1"/>
          </p:nvPr>
        </p:nvSpPr>
        <p:spPr/>
        <p:txBody>
          <a:bodyPr/>
          <a:lstStyle/>
          <a:p>
            <a:r>
              <a:rPr lang="en-GB" dirty="0"/>
              <a:t>How to start</a:t>
            </a:r>
          </a:p>
        </p:txBody>
      </p:sp>
    </p:spTree>
    <p:extLst>
      <p:ext uri="{BB962C8B-B14F-4D97-AF65-F5344CB8AC3E}">
        <p14:creationId xmlns:p14="http://schemas.microsoft.com/office/powerpoint/2010/main" val="13821306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24000" y="0"/>
            <a:ext cx="9258300" cy="6858000"/>
          </a:xfrm>
          <a:prstGeom prst="rect">
            <a:avLst/>
          </a:prstGeom>
        </p:spPr>
      </p:pic>
      <p:sp>
        <p:nvSpPr>
          <p:cNvPr id="2" name="Title 1"/>
          <p:cNvSpPr>
            <a:spLocks noGrp="1"/>
          </p:cNvSpPr>
          <p:nvPr>
            <p:ph type="ctrTitle"/>
          </p:nvPr>
        </p:nvSpPr>
        <p:spPr>
          <a:xfrm>
            <a:off x="4953000" y="2590800"/>
            <a:ext cx="5043268" cy="810768"/>
          </a:xfrm>
          <a:solidFill>
            <a:schemeClr val="bg1"/>
          </a:solidFill>
        </p:spPr>
        <p:txBody>
          <a:bodyPr anchor="ctr"/>
          <a:lstStyle/>
          <a:p>
            <a:pPr algn="ctr"/>
            <a:r>
              <a:rPr lang="en-GB" cap="none" dirty="0">
                <a:ln>
                  <a:noFill/>
                </a:ln>
                <a:solidFill>
                  <a:schemeClr val="tx1"/>
                </a:solidFill>
              </a:rPr>
              <a:t>Starting a story</a:t>
            </a:r>
          </a:p>
        </p:txBody>
      </p:sp>
      <p:sp>
        <p:nvSpPr>
          <p:cNvPr id="3" name="Subtitle 2"/>
          <p:cNvSpPr>
            <a:spLocks noGrp="1"/>
          </p:cNvSpPr>
          <p:nvPr>
            <p:ph type="subTitle" idx="1"/>
          </p:nvPr>
        </p:nvSpPr>
        <p:spPr>
          <a:xfrm>
            <a:off x="4878442" y="3539864"/>
            <a:ext cx="5114778" cy="2389466"/>
          </a:xfrm>
          <a:solidFill>
            <a:schemeClr val="bg1"/>
          </a:solidFill>
        </p:spPr>
        <p:txBody>
          <a:bodyPr>
            <a:normAutofit/>
          </a:bodyPr>
          <a:lstStyle/>
          <a:p>
            <a:pPr algn="l"/>
            <a:r>
              <a:rPr lang="en-GB" dirty="0">
                <a:solidFill>
                  <a:schemeClr val="tx1"/>
                </a:solidFill>
              </a:rPr>
              <a:t>How many cliché starters can you think of?</a:t>
            </a:r>
          </a:p>
          <a:p>
            <a:pPr algn="l"/>
            <a:endParaRPr lang="en-GB" dirty="0">
              <a:solidFill>
                <a:schemeClr val="tx1"/>
              </a:solidFill>
            </a:endParaRPr>
          </a:p>
          <a:p>
            <a:pPr algn="l"/>
            <a:r>
              <a:rPr lang="en-GB" dirty="0">
                <a:solidFill>
                  <a:schemeClr val="tx1"/>
                </a:solidFill>
              </a:rPr>
              <a:t>Here are two:</a:t>
            </a:r>
          </a:p>
          <a:p>
            <a:r>
              <a:rPr lang="en-GB" dirty="0">
                <a:solidFill>
                  <a:schemeClr val="tx1"/>
                </a:solidFill>
              </a:rPr>
              <a:t>“Once upon a time….”</a:t>
            </a:r>
          </a:p>
          <a:p>
            <a:r>
              <a:rPr lang="en-GB" dirty="0">
                <a:solidFill>
                  <a:schemeClr val="tx1"/>
                </a:solidFill>
              </a:rPr>
              <a:t>“In a galaxy, far, far away….”</a:t>
            </a:r>
          </a:p>
          <a:p>
            <a:endParaRPr lang="en-GB" dirty="0">
              <a:solidFill>
                <a:schemeClr val="tx1"/>
              </a:solidFill>
            </a:endParaRPr>
          </a:p>
        </p:txBody>
      </p:sp>
    </p:spTree>
    <p:extLst>
      <p:ext uri="{BB962C8B-B14F-4D97-AF65-F5344CB8AC3E}">
        <p14:creationId xmlns:p14="http://schemas.microsoft.com/office/powerpoint/2010/main" val="30344513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24000" y="0"/>
            <a:ext cx="9162699" cy="6858000"/>
          </a:xfrm>
          <a:prstGeom prst="rect">
            <a:avLst/>
          </a:prstGeom>
        </p:spPr>
      </p:pic>
      <p:sp>
        <p:nvSpPr>
          <p:cNvPr id="2" name="Title 1"/>
          <p:cNvSpPr>
            <a:spLocks noGrp="1"/>
          </p:cNvSpPr>
          <p:nvPr>
            <p:ph type="title"/>
          </p:nvPr>
        </p:nvSpPr>
        <p:spPr>
          <a:xfrm>
            <a:off x="1981200" y="457200"/>
            <a:ext cx="6934200" cy="1143000"/>
          </a:xfrm>
          <a:solidFill>
            <a:schemeClr val="bg1"/>
          </a:solidFill>
        </p:spPr>
        <p:txBody>
          <a:bodyPr anchor="ctr"/>
          <a:lstStyle/>
          <a:p>
            <a:r>
              <a:rPr lang="en-GB" u="sng" cap="none" dirty="0">
                <a:ln>
                  <a:noFill/>
                </a:ln>
                <a:solidFill>
                  <a:schemeClr val="tx1"/>
                </a:solidFill>
              </a:rPr>
              <a:t>Learning Intentions</a:t>
            </a:r>
          </a:p>
        </p:txBody>
      </p:sp>
      <p:sp>
        <p:nvSpPr>
          <p:cNvPr id="3" name="Content Placeholder 2"/>
          <p:cNvSpPr>
            <a:spLocks noGrp="1"/>
          </p:cNvSpPr>
          <p:nvPr>
            <p:ph idx="1"/>
          </p:nvPr>
        </p:nvSpPr>
        <p:spPr>
          <a:xfrm>
            <a:off x="1981200" y="1609416"/>
            <a:ext cx="6934200" cy="4208454"/>
          </a:xfrm>
          <a:solidFill>
            <a:schemeClr val="bg1"/>
          </a:solidFill>
        </p:spPr>
        <p:txBody>
          <a:bodyPr/>
          <a:lstStyle/>
          <a:p>
            <a:r>
              <a:rPr lang="en-GB" dirty="0"/>
              <a:t>To recognise effective creative writing techniques</a:t>
            </a:r>
          </a:p>
          <a:p>
            <a:endParaRPr lang="en-GB" dirty="0"/>
          </a:p>
          <a:p>
            <a:pPr marL="0" indent="0">
              <a:buNone/>
            </a:pPr>
            <a:r>
              <a:rPr lang="en-GB" sz="3600" b="1" u="sng" dirty="0"/>
              <a:t>Success Criteria:</a:t>
            </a:r>
          </a:p>
          <a:p>
            <a:r>
              <a:rPr lang="en-GB" dirty="0"/>
              <a:t>I can effectively start my own short story.</a:t>
            </a:r>
          </a:p>
        </p:txBody>
      </p:sp>
      <p:sp>
        <p:nvSpPr>
          <p:cNvPr id="5" name="AutoShape 2" descr="Such a solemn look in this pretty chi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2516702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24000" y="0"/>
            <a:ext cx="9162699" cy="6858000"/>
          </a:xfrm>
          <a:prstGeom prst="rect">
            <a:avLst/>
          </a:prstGeom>
        </p:spPr>
      </p:pic>
      <p:sp>
        <p:nvSpPr>
          <p:cNvPr id="2" name="Title 1"/>
          <p:cNvSpPr>
            <a:spLocks noGrp="1"/>
          </p:cNvSpPr>
          <p:nvPr>
            <p:ph type="title"/>
          </p:nvPr>
        </p:nvSpPr>
        <p:spPr>
          <a:xfrm>
            <a:off x="2895600" y="457200"/>
            <a:ext cx="4800600" cy="1143000"/>
          </a:xfrm>
          <a:solidFill>
            <a:schemeClr val="bg1"/>
          </a:solidFill>
        </p:spPr>
        <p:txBody>
          <a:bodyPr anchor="ctr"/>
          <a:lstStyle/>
          <a:p>
            <a:r>
              <a:rPr lang="en-GB" u="sng" cap="none" dirty="0">
                <a:ln>
                  <a:noFill/>
                </a:ln>
                <a:solidFill>
                  <a:schemeClr val="tx1"/>
                </a:solidFill>
              </a:rPr>
              <a:t>Success Criteria…</a:t>
            </a:r>
          </a:p>
        </p:txBody>
      </p:sp>
      <p:sp>
        <p:nvSpPr>
          <p:cNvPr id="3" name="Content Placeholder 2"/>
          <p:cNvSpPr>
            <a:spLocks noGrp="1"/>
          </p:cNvSpPr>
          <p:nvPr>
            <p:ph idx="1"/>
          </p:nvPr>
        </p:nvSpPr>
        <p:spPr>
          <a:xfrm>
            <a:off x="1981200" y="1609416"/>
            <a:ext cx="6934200" cy="1819584"/>
          </a:xfrm>
          <a:solidFill>
            <a:schemeClr val="bg1"/>
          </a:solidFill>
        </p:spPr>
        <p:txBody>
          <a:bodyPr/>
          <a:lstStyle/>
          <a:p>
            <a:endParaRPr lang="en-GB" dirty="0"/>
          </a:p>
        </p:txBody>
      </p:sp>
      <p:sp>
        <p:nvSpPr>
          <p:cNvPr id="5" name="AutoShape 2" descr="Such a solemn look in this pretty chi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34691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524000" y="0"/>
            <a:ext cx="9258300" cy="6858000"/>
          </a:xfrm>
          <a:prstGeom prst="rect">
            <a:avLst/>
          </a:prstGeom>
        </p:spPr>
      </p:pic>
      <p:sp>
        <p:nvSpPr>
          <p:cNvPr id="2" name="Title 1"/>
          <p:cNvSpPr>
            <a:spLocks noGrp="1"/>
          </p:cNvSpPr>
          <p:nvPr>
            <p:ph type="title"/>
          </p:nvPr>
        </p:nvSpPr>
        <p:spPr>
          <a:solidFill>
            <a:schemeClr val="bg1"/>
          </a:solidFill>
        </p:spPr>
        <p:txBody>
          <a:bodyPr anchor="ctr"/>
          <a:lstStyle/>
          <a:p>
            <a:pPr algn="ctr"/>
            <a:r>
              <a:rPr lang="en-GB" dirty="0"/>
              <a:t>One Hundred years of solitude</a:t>
            </a:r>
          </a:p>
        </p:txBody>
      </p:sp>
      <p:sp>
        <p:nvSpPr>
          <p:cNvPr id="3" name="Text Placeholder 2"/>
          <p:cNvSpPr>
            <a:spLocks noGrp="1"/>
          </p:cNvSpPr>
          <p:nvPr>
            <p:ph type="body" idx="1"/>
          </p:nvPr>
        </p:nvSpPr>
        <p:spPr>
          <a:solidFill>
            <a:schemeClr val="bg1"/>
          </a:solidFill>
        </p:spPr>
        <p:txBody>
          <a:bodyPr>
            <a:normAutofit fontScale="85000" lnSpcReduction="10000"/>
          </a:bodyPr>
          <a:lstStyle/>
          <a:p>
            <a:r>
              <a:rPr lang="en-GB" dirty="0"/>
              <a:t>Many years later, as he faced the firing squad, Colonel </a:t>
            </a:r>
            <a:r>
              <a:rPr lang="en-GB" dirty="0" err="1"/>
              <a:t>Aureliano</a:t>
            </a:r>
            <a:r>
              <a:rPr lang="en-GB" dirty="0"/>
              <a:t> </a:t>
            </a:r>
            <a:r>
              <a:rPr lang="en-GB" dirty="0" err="1"/>
              <a:t>Buendia</a:t>
            </a:r>
            <a:r>
              <a:rPr lang="en-GB" dirty="0"/>
              <a:t> was to remember that distant afternoon when his father took him to discover ice.</a:t>
            </a:r>
          </a:p>
        </p:txBody>
      </p:sp>
    </p:spTree>
    <p:extLst>
      <p:ext uri="{BB962C8B-B14F-4D97-AF65-F5344CB8AC3E}">
        <p14:creationId xmlns:p14="http://schemas.microsoft.com/office/powerpoint/2010/main" val="168438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Reading  – Richard </a:t>
            </a:r>
            <a:r>
              <a:rPr lang="en-GB" dirty="0" err="1"/>
              <a:t>Brautigan</a:t>
            </a:r>
            <a:endParaRPr lang="en-GB" dirty="0"/>
          </a:p>
        </p:txBody>
      </p:sp>
      <p:sp>
        <p:nvSpPr>
          <p:cNvPr id="3" name="Content Placeholder 2"/>
          <p:cNvSpPr>
            <a:spLocks noGrp="1"/>
          </p:cNvSpPr>
          <p:nvPr>
            <p:ph idx="1"/>
          </p:nvPr>
        </p:nvSpPr>
        <p:spPr/>
        <p:txBody>
          <a:bodyPr/>
          <a:lstStyle/>
          <a:p>
            <a:pPr>
              <a:buNone/>
            </a:pPr>
            <a:endParaRPr lang="en-GB" dirty="0"/>
          </a:p>
          <a:p>
            <a:pPr>
              <a:buNone/>
            </a:pPr>
            <a:r>
              <a:rPr lang="en-GB" dirty="0"/>
              <a:t>Richard </a:t>
            </a:r>
            <a:r>
              <a:rPr lang="en-GB" dirty="0" err="1"/>
              <a:t>Brautigan</a:t>
            </a:r>
            <a:r>
              <a:rPr lang="en-GB" dirty="0"/>
              <a:t> (1935-1984) was a novelist, poet and short story writer in the 1960's and 70's. Depending on who you talk to, his work was beautiful or depressing, funny or tragic, and perhaps both at the same time.</a:t>
            </a:r>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p:txBody>
      </p:sp>
    </p:spTree>
    <p:extLst>
      <p:ext uri="{BB962C8B-B14F-4D97-AF65-F5344CB8AC3E}">
        <p14:creationId xmlns:p14="http://schemas.microsoft.com/office/powerpoint/2010/main" val="1194890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524000" y="838200"/>
            <a:ext cx="9144000" cy="5364480"/>
          </a:xfrm>
          <a:prstGeom prst="rect">
            <a:avLst/>
          </a:prstGeom>
        </p:spPr>
      </p:pic>
      <p:sp>
        <p:nvSpPr>
          <p:cNvPr id="2" name="Title 1"/>
          <p:cNvSpPr>
            <a:spLocks noGrp="1"/>
          </p:cNvSpPr>
          <p:nvPr>
            <p:ph type="title"/>
          </p:nvPr>
        </p:nvSpPr>
        <p:spPr>
          <a:solidFill>
            <a:schemeClr val="bg1"/>
          </a:solidFill>
        </p:spPr>
        <p:txBody>
          <a:bodyPr anchor="ctr"/>
          <a:lstStyle/>
          <a:p>
            <a:pPr algn="ctr"/>
            <a:r>
              <a:rPr lang="en-GB" dirty="0"/>
              <a:t>1984</a:t>
            </a:r>
          </a:p>
        </p:txBody>
      </p:sp>
      <p:sp>
        <p:nvSpPr>
          <p:cNvPr id="3" name="Text Placeholder 2"/>
          <p:cNvSpPr>
            <a:spLocks noGrp="1"/>
          </p:cNvSpPr>
          <p:nvPr>
            <p:ph type="body" idx="1"/>
          </p:nvPr>
        </p:nvSpPr>
        <p:spPr>
          <a:solidFill>
            <a:schemeClr val="bg1"/>
          </a:solidFill>
        </p:spPr>
        <p:txBody>
          <a:bodyPr anchor="ctr">
            <a:normAutofit/>
          </a:bodyPr>
          <a:lstStyle/>
          <a:p>
            <a:pPr algn="ctr"/>
            <a:r>
              <a:rPr lang="en-GB" dirty="0"/>
              <a:t>It was a bright cold day in April, and the clocks were striking thirteen.</a:t>
            </a:r>
          </a:p>
        </p:txBody>
      </p:sp>
    </p:spTree>
    <p:extLst>
      <p:ext uri="{BB962C8B-B14F-4D97-AF65-F5344CB8AC3E}">
        <p14:creationId xmlns:p14="http://schemas.microsoft.com/office/powerpoint/2010/main" val="359918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524000" y="0"/>
            <a:ext cx="9186530" cy="6858000"/>
          </a:xfrm>
          <a:prstGeom prst="rect">
            <a:avLst/>
          </a:prstGeom>
        </p:spPr>
      </p:pic>
      <p:sp>
        <p:nvSpPr>
          <p:cNvPr id="2" name="Title 1"/>
          <p:cNvSpPr>
            <a:spLocks noGrp="1"/>
          </p:cNvSpPr>
          <p:nvPr>
            <p:ph type="title"/>
          </p:nvPr>
        </p:nvSpPr>
        <p:spPr>
          <a:solidFill>
            <a:schemeClr val="bg1"/>
          </a:solidFill>
        </p:spPr>
        <p:txBody>
          <a:bodyPr anchor="ctr"/>
          <a:lstStyle/>
          <a:p>
            <a:pPr algn="ctr"/>
            <a:r>
              <a:rPr lang="en-GB" dirty="0"/>
              <a:t>The Colour Purple</a:t>
            </a:r>
          </a:p>
        </p:txBody>
      </p:sp>
      <p:sp>
        <p:nvSpPr>
          <p:cNvPr id="3" name="Text Placeholder 2"/>
          <p:cNvSpPr>
            <a:spLocks noGrp="1"/>
          </p:cNvSpPr>
          <p:nvPr>
            <p:ph type="body" idx="1"/>
          </p:nvPr>
        </p:nvSpPr>
        <p:spPr>
          <a:solidFill>
            <a:schemeClr val="bg1"/>
          </a:solidFill>
        </p:spPr>
        <p:txBody>
          <a:bodyPr anchor="ctr">
            <a:normAutofit/>
          </a:bodyPr>
          <a:lstStyle/>
          <a:p>
            <a:pPr algn="ctr"/>
            <a:r>
              <a:rPr lang="en-GB" dirty="0"/>
              <a:t>You better not never tell nobody but God</a:t>
            </a:r>
          </a:p>
        </p:txBody>
      </p:sp>
    </p:spTree>
    <p:extLst>
      <p:ext uri="{BB962C8B-B14F-4D97-AF65-F5344CB8AC3E}">
        <p14:creationId xmlns:p14="http://schemas.microsoft.com/office/powerpoint/2010/main" val="17748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524000" y="-1"/>
            <a:ext cx="9144000" cy="6858001"/>
          </a:xfrm>
          <a:prstGeom prst="rect">
            <a:avLst/>
          </a:prstGeom>
        </p:spPr>
      </p:pic>
      <p:sp>
        <p:nvSpPr>
          <p:cNvPr id="2" name="Title 1"/>
          <p:cNvSpPr>
            <a:spLocks noGrp="1"/>
          </p:cNvSpPr>
          <p:nvPr>
            <p:ph type="title"/>
          </p:nvPr>
        </p:nvSpPr>
        <p:spPr>
          <a:solidFill>
            <a:schemeClr val="bg1"/>
          </a:solidFill>
        </p:spPr>
        <p:txBody>
          <a:bodyPr anchor="ctr"/>
          <a:lstStyle/>
          <a:p>
            <a:pPr algn="ctr"/>
            <a:r>
              <a:rPr lang="en-GB" dirty="0"/>
              <a:t>Peter and </a:t>
            </a:r>
            <a:r>
              <a:rPr lang="en-GB" dirty="0" err="1"/>
              <a:t>wendy</a:t>
            </a:r>
            <a:r>
              <a:rPr lang="en-GB" dirty="0"/>
              <a:t> (Peter pan)</a:t>
            </a:r>
          </a:p>
        </p:txBody>
      </p:sp>
      <p:sp>
        <p:nvSpPr>
          <p:cNvPr id="3" name="Text Placeholder 2"/>
          <p:cNvSpPr>
            <a:spLocks noGrp="1"/>
          </p:cNvSpPr>
          <p:nvPr>
            <p:ph type="body" idx="1"/>
          </p:nvPr>
        </p:nvSpPr>
        <p:spPr>
          <a:solidFill>
            <a:schemeClr val="bg1"/>
          </a:solidFill>
        </p:spPr>
        <p:txBody>
          <a:bodyPr anchor="ctr">
            <a:normAutofit/>
          </a:bodyPr>
          <a:lstStyle/>
          <a:p>
            <a:pPr algn="ctr"/>
            <a:r>
              <a:rPr lang="en-GB" sz="2800" dirty="0"/>
              <a:t>All children, except one, grow up</a:t>
            </a:r>
          </a:p>
        </p:txBody>
      </p:sp>
    </p:spTree>
    <p:extLst>
      <p:ext uri="{BB962C8B-B14F-4D97-AF65-F5344CB8AC3E}">
        <p14:creationId xmlns:p14="http://schemas.microsoft.com/office/powerpoint/2010/main" val="37497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524000" y="304801"/>
            <a:ext cx="9144000" cy="6105045"/>
          </a:xfrm>
          <a:prstGeom prst="rect">
            <a:avLst/>
          </a:prstGeom>
        </p:spPr>
      </p:pic>
      <p:sp>
        <p:nvSpPr>
          <p:cNvPr id="2" name="Title 1"/>
          <p:cNvSpPr>
            <a:spLocks noGrp="1"/>
          </p:cNvSpPr>
          <p:nvPr>
            <p:ph type="title"/>
          </p:nvPr>
        </p:nvSpPr>
        <p:spPr>
          <a:xfrm>
            <a:off x="2743200" y="2438401"/>
            <a:ext cx="6255488" cy="1362075"/>
          </a:xfrm>
          <a:solidFill>
            <a:schemeClr val="bg1"/>
          </a:solidFill>
        </p:spPr>
        <p:txBody>
          <a:bodyPr anchor="ctr"/>
          <a:lstStyle/>
          <a:p>
            <a:pPr algn="ctr"/>
            <a:r>
              <a:rPr lang="en-GB" dirty="0"/>
              <a:t>Paradise</a:t>
            </a:r>
          </a:p>
        </p:txBody>
      </p:sp>
      <p:sp>
        <p:nvSpPr>
          <p:cNvPr id="3" name="Text Placeholder 2"/>
          <p:cNvSpPr>
            <a:spLocks noGrp="1"/>
          </p:cNvSpPr>
          <p:nvPr>
            <p:ph type="body" idx="1"/>
          </p:nvPr>
        </p:nvSpPr>
        <p:spPr>
          <a:xfrm>
            <a:off x="2743200" y="1524001"/>
            <a:ext cx="6255488" cy="743507"/>
          </a:xfrm>
          <a:solidFill>
            <a:schemeClr val="bg1"/>
          </a:solidFill>
        </p:spPr>
        <p:txBody>
          <a:bodyPr anchor="ctr">
            <a:normAutofit/>
          </a:bodyPr>
          <a:lstStyle/>
          <a:p>
            <a:pPr algn="ctr"/>
            <a:r>
              <a:rPr lang="en-GB" sz="2800" dirty="0"/>
              <a:t>They shoot the white girl first.</a:t>
            </a:r>
          </a:p>
        </p:txBody>
      </p:sp>
    </p:spTree>
    <p:extLst>
      <p:ext uri="{BB962C8B-B14F-4D97-AF65-F5344CB8AC3E}">
        <p14:creationId xmlns:p14="http://schemas.microsoft.com/office/powerpoint/2010/main" val="287717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143000" y="0"/>
            <a:ext cx="9525000" cy="6858000"/>
          </a:xfrm>
          <a:prstGeom prst="rect">
            <a:avLst/>
          </a:prstGeom>
        </p:spPr>
      </p:pic>
      <p:sp>
        <p:nvSpPr>
          <p:cNvPr id="2" name="Title 1"/>
          <p:cNvSpPr>
            <a:spLocks noGrp="1"/>
          </p:cNvSpPr>
          <p:nvPr>
            <p:ph type="title"/>
          </p:nvPr>
        </p:nvSpPr>
        <p:spPr>
          <a:solidFill>
            <a:schemeClr val="bg1"/>
          </a:solidFill>
        </p:spPr>
        <p:txBody>
          <a:bodyPr anchor="ctr"/>
          <a:lstStyle/>
          <a:p>
            <a:pPr algn="ctr"/>
            <a:r>
              <a:rPr lang="en-US" dirty="0"/>
              <a:t>The Road</a:t>
            </a:r>
          </a:p>
        </p:txBody>
      </p:sp>
      <p:sp>
        <p:nvSpPr>
          <p:cNvPr id="3" name="Text Placeholder 2"/>
          <p:cNvSpPr>
            <a:spLocks noGrp="1"/>
          </p:cNvSpPr>
          <p:nvPr>
            <p:ph type="body" idx="1"/>
          </p:nvPr>
        </p:nvSpPr>
        <p:spPr>
          <a:solidFill>
            <a:schemeClr val="bg1"/>
          </a:solidFill>
        </p:spPr>
        <p:txBody>
          <a:bodyPr anchor="ctr">
            <a:normAutofit/>
          </a:bodyPr>
          <a:lstStyle/>
          <a:p>
            <a:pPr algn="ctr"/>
            <a:r>
              <a:rPr lang="en-US" dirty="0"/>
              <a:t>When he woke in the woods in the dark and the cold of the night he'd reach out to touch the child sleeping beside him. </a:t>
            </a:r>
          </a:p>
        </p:txBody>
      </p:sp>
    </p:spTree>
    <p:extLst>
      <p:ext uri="{BB962C8B-B14F-4D97-AF65-F5344CB8AC3E}">
        <p14:creationId xmlns:p14="http://schemas.microsoft.com/office/powerpoint/2010/main" val="149671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524000" y="0"/>
            <a:ext cx="9162699" cy="6858000"/>
          </a:xfrm>
          <a:prstGeom prst="rect">
            <a:avLst/>
          </a:prstGeom>
        </p:spPr>
      </p:pic>
      <p:sp>
        <p:nvSpPr>
          <p:cNvPr id="2" name="Title 1"/>
          <p:cNvSpPr>
            <a:spLocks noGrp="1"/>
          </p:cNvSpPr>
          <p:nvPr>
            <p:ph type="title"/>
          </p:nvPr>
        </p:nvSpPr>
        <p:spPr>
          <a:xfrm>
            <a:off x="2971800" y="2821838"/>
            <a:ext cx="5874488" cy="1362075"/>
          </a:xfrm>
          <a:solidFill>
            <a:schemeClr val="bg1"/>
          </a:solidFill>
        </p:spPr>
        <p:txBody>
          <a:bodyPr anchor="ctr">
            <a:normAutofit/>
          </a:bodyPr>
          <a:lstStyle/>
          <a:p>
            <a:pPr algn="ctr"/>
            <a:r>
              <a:rPr lang="en-GB" dirty="0"/>
              <a:t>Graveyard Book</a:t>
            </a:r>
          </a:p>
        </p:txBody>
      </p:sp>
      <p:sp>
        <p:nvSpPr>
          <p:cNvPr id="3" name="Text Placeholder 2"/>
          <p:cNvSpPr>
            <a:spLocks noGrp="1"/>
          </p:cNvSpPr>
          <p:nvPr>
            <p:ph type="body" idx="1"/>
          </p:nvPr>
        </p:nvSpPr>
        <p:spPr>
          <a:xfrm>
            <a:off x="2971800" y="1905001"/>
            <a:ext cx="5874488" cy="743507"/>
          </a:xfrm>
          <a:solidFill>
            <a:schemeClr val="bg1"/>
          </a:solidFill>
        </p:spPr>
        <p:txBody>
          <a:bodyPr anchor="ctr">
            <a:normAutofit/>
          </a:bodyPr>
          <a:lstStyle/>
          <a:p>
            <a:pPr algn="ctr"/>
            <a:r>
              <a:rPr lang="en-GB" dirty="0"/>
              <a:t>There was a hand in the dark. And it held a knife.</a:t>
            </a:r>
          </a:p>
        </p:txBody>
      </p:sp>
    </p:spTree>
    <p:extLst>
      <p:ext uri="{BB962C8B-B14F-4D97-AF65-F5344CB8AC3E}">
        <p14:creationId xmlns:p14="http://schemas.microsoft.com/office/powerpoint/2010/main" val="244980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5"/>
          <p:cNvPicPr>
            <a:picLocks noChangeAspect="1"/>
          </p:cNvPicPr>
          <p:nvPr/>
        </p:nvPicPr>
        <p:blipFill>
          <a:blip r:embed="rId2" cstate="print">
            <a:lum bright="52000"/>
          </a:blip>
          <a:srcRect/>
          <a:stretch>
            <a:fillRect/>
          </a:stretch>
        </p:blipFill>
        <p:spPr bwMode="auto">
          <a:xfrm>
            <a:off x="1524000" y="0"/>
            <a:ext cx="9144000" cy="6858000"/>
          </a:xfrm>
          <a:prstGeom prst="rect">
            <a:avLst/>
          </a:prstGeom>
          <a:noFill/>
          <a:ln w="9525">
            <a:noFill/>
            <a:miter lim="800000"/>
            <a:headEnd/>
            <a:tailEnd/>
          </a:ln>
        </p:spPr>
      </p:pic>
      <p:sp>
        <p:nvSpPr>
          <p:cNvPr id="4" name="Title 1"/>
          <p:cNvSpPr>
            <a:spLocks noGrp="1"/>
          </p:cNvSpPr>
          <p:nvPr>
            <p:ph type="title"/>
          </p:nvPr>
        </p:nvSpPr>
        <p:spPr>
          <a:xfrm>
            <a:off x="2262188" y="280988"/>
            <a:ext cx="8229600" cy="1143000"/>
          </a:xfrm>
        </p:spPr>
        <p:txBody>
          <a:bodyPr rtlCol="0">
            <a:normAutofit/>
          </a:bodyPr>
          <a:lstStyle/>
          <a:p>
            <a:pPr algn="r">
              <a:defRPr/>
            </a:pPr>
            <a:r>
              <a:rPr lang="en-US" u="sng" cap="none" dirty="0">
                <a:ln>
                  <a:noFill/>
                </a:ln>
                <a:solidFill>
                  <a:schemeClr val="tx1"/>
                </a:solidFill>
                <a:latin typeface="Bookman Old Style"/>
                <a:ea typeface="+mj-ea"/>
                <a:cs typeface="Bookman Old Style"/>
              </a:rPr>
              <a:t>The Graveyard Book</a:t>
            </a:r>
            <a:br>
              <a:rPr lang="en-US" u="sng" cap="none" dirty="0">
                <a:ln>
                  <a:noFill/>
                </a:ln>
                <a:solidFill>
                  <a:schemeClr val="tx1"/>
                </a:solidFill>
                <a:latin typeface="Bookman Old Style"/>
                <a:ea typeface="+mj-ea"/>
                <a:cs typeface="Bookman Old Style"/>
              </a:rPr>
            </a:br>
            <a:r>
              <a:rPr lang="en-US" sz="3556" u="sng" cap="none" dirty="0">
                <a:ln>
                  <a:noFill/>
                </a:ln>
                <a:solidFill>
                  <a:schemeClr val="tx1"/>
                </a:solidFill>
                <a:latin typeface="Bookman Old Style"/>
                <a:cs typeface="Bookman Old Style"/>
              </a:rPr>
              <a:t>By Neil </a:t>
            </a:r>
            <a:r>
              <a:rPr lang="en-US" sz="3556" u="sng" cap="none" dirty="0" err="1">
                <a:ln>
                  <a:noFill/>
                </a:ln>
                <a:solidFill>
                  <a:schemeClr val="tx1"/>
                </a:solidFill>
                <a:latin typeface="Bookman Old Style"/>
                <a:cs typeface="Bookman Old Style"/>
              </a:rPr>
              <a:t>Gaiman</a:t>
            </a:r>
            <a:endParaRPr lang="en-US" sz="3556" u="sng" cap="none" dirty="0">
              <a:ln>
                <a:noFill/>
              </a:ln>
              <a:solidFill>
                <a:schemeClr val="tx1"/>
              </a:solidFill>
              <a:latin typeface="Bookman Old Style"/>
              <a:cs typeface="Bookman Old Style"/>
            </a:endParaRPr>
          </a:p>
        </p:txBody>
      </p:sp>
      <p:sp>
        <p:nvSpPr>
          <p:cNvPr id="16388" name="TextBox 4"/>
          <p:cNvSpPr txBox="1">
            <a:spLocks noChangeArrowheads="1"/>
          </p:cNvSpPr>
          <p:nvPr/>
        </p:nvSpPr>
        <p:spPr bwMode="auto">
          <a:xfrm>
            <a:off x="2062163" y="4846639"/>
            <a:ext cx="8229600" cy="1692275"/>
          </a:xfrm>
          <a:prstGeom prst="rect">
            <a:avLst/>
          </a:prstGeom>
          <a:noFill/>
          <a:ln w="9525">
            <a:noFill/>
            <a:miter lim="800000"/>
            <a:headEnd/>
            <a:tailEnd/>
          </a:ln>
        </p:spPr>
        <p:txBody>
          <a:bodyPr>
            <a:prstTxWarp prst="textNoShape">
              <a:avLst/>
            </a:prstTxWarp>
            <a:spAutoFit/>
          </a:bodyPr>
          <a:lstStyle/>
          <a:p>
            <a:pPr algn="ctr"/>
            <a:r>
              <a:rPr lang="en-US" sz="2600" b="1" dirty="0">
                <a:solidFill>
                  <a:srgbClr val="000000"/>
                </a:solidFill>
                <a:latin typeface="Bookman Old Style" pitchFamily="-109" charset="0"/>
                <a:ea typeface="Bookman Old Style" pitchFamily="-109" charset="0"/>
                <a:cs typeface="Bookman Old Style" pitchFamily="-109" charset="0"/>
              </a:rPr>
              <a:t>That is the opening to the book.</a:t>
            </a:r>
          </a:p>
          <a:p>
            <a:r>
              <a:rPr lang="en-US" sz="2600" b="1" dirty="0">
                <a:solidFill>
                  <a:srgbClr val="000000"/>
                </a:solidFill>
                <a:latin typeface="Bookman Old Style" pitchFamily="-109" charset="0"/>
                <a:ea typeface="Bookman Old Style" pitchFamily="-109" charset="0"/>
                <a:cs typeface="Bookman Old Style" pitchFamily="-109" charset="0"/>
              </a:rPr>
              <a:t> </a:t>
            </a:r>
          </a:p>
          <a:p>
            <a:r>
              <a:rPr lang="en-US" sz="2600" b="1" dirty="0">
                <a:solidFill>
                  <a:srgbClr val="000000"/>
                </a:solidFill>
                <a:latin typeface="Bookman Old Style" pitchFamily="-109" charset="0"/>
                <a:ea typeface="Bookman Old Style" pitchFamily="-109" charset="0"/>
                <a:cs typeface="Bookman Old Style" pitchFamily="-109" charset="0"/>
              </a:rPr>
              <a:t>What are your initial thoughts about the story and what kind of book it is going to be?</a:t>
            </a:r>
          </a:p>
        </p:txBody>
      </p:sp>
    </p:spTree>
    <p:extLst>
      <p:ext uri="{BB962C8B-B14F-4D97-AF65-F5344CB8AC3E}">
        <p14:creationId xmlns:p14="http://schemas.microsoft.com/office/powerpoint/2010/main" val="6969720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rtlCol="0">
            <a:normAutofit/>
          </a:bodyPr>
          <a:lstStyle/>
          <a:p>
            <a:pPr>
              <a:defRPr/>
            </a:pPr>
            <a:r>
              <a:rPr lang="en-US" u="sng" cap="none" dirty="0">
                <a:ln>
                  <a:noFill/>
                </a:ln>
                <a:solidFill>
                  <a:schemeClr val="bg1"/>
                </a:solidFill>
                <a:latin typeface="Bookman Old Style"/>
                <a:ea typeface="+mj-ea"/>
                <a:cs typeface="Bookman Old Style"/>
              </a:rPr>
              <a:t>The Graveyard Book</a:t>
            </a:r>
            <a:br>
              <a:rPr lang="en-US" u="sng" cap="none" dirty="0">
                <a:ln>
                  <a:noFill/>
                </a:ln>
                <a:solidFill>
                  <a:schemeClr val="bg1"/>
                </a:solidFill>
                <a:latin typeface="Bookman Old Style"/>
                <a:ea typeface="+mj-ea"/>
                <a:cs typeface="Bookman Old Style"/>
              </a:rPr>
            </a:br>
            <a:r>
              <a:rPr lang="en-US" sz="3556" u="sng" cap="none" dirty="0">
                <a:ln>
                  <a:noFill/>
                </a:ln>
                <a:solidFill>
                  <a:schemeClr val="bg1"/>
                </a:solidFill>
                <a:latin typeface="Bookman Old Style"/>
                <a:cs typeface="Bookman Old Style"/>
              </a:rPr>
              <a:t>By Neil </a:t>
            </a:r>
            <a:r>
              <a:rPr lang="en-US" sz="3556" u="sng" cap="none" dirty="0" err="1">
                <a:ln>
                  <a:noFill/>
                </a:ln>
                <a:solidFill>
                  <a:schemeClr val="bg1"/>
                </a:solidFill>
                <a:latin typeface="Bookman Old Style"/>
                <a:cs typeface="Bookman Old Style"/>
              </a:rPr>
              <a:t>Gaiman</a:t>
            </a:r>
            <a:endParaRPr lang="en-US" sz="3556" u="sng" cap="none" dirty="0">
              <a:ln>
                <a:noFill/>
              </a:ln>
              <a:solidFill>
                <a:schemeClr val="bg1"/>
              </a:solidFill>
              <a:latin typeface="Bookman Old Style"/>
              <a:cs typeface="Bookman Old Style"/>
            </a:endParaRPr>
          </a:p>
        </p:txBody>
      </p:sp>
      <p:sp>
        <p:nvSpPr>
          <p:cNvPr id="15363" name="TextBox 3"/>
          <p:cNvSpPr txBox="1">
            <a:spLocks noChangeArrowheads="1"/>
          </p:cNvSpPr>
          <p:nvPr/>
        </p:nvSpPr>
        <p:spPr bwMode="auto">
          <a:xfrm>
            <a:off x="1981200" y="1503363"/>
            <a:ext cx="8453438" cy="5062924"/>
          </a:xfrm>
          <a:prstGeom prst="rect">
            <a:avLst/>
          </a:prstGeom>
          <a:noFill/>
          <a:ln w="9525">
            <a:noFill/>
            <a:miter lim="800000"/>
            <a:headEnd/>
            <a:tailEnd/>
          </a:ln>
        </p:spPr>
        <p:txBody>
          <a:bodyPr wrap="square">
            <a:prstTxWarp prst="textNoShape">
              <a:avLst/>
            </a:prstTxWarp>
            <a:spAutoFit/>
          </a:bodyPr>
          <a:lstStyle/>
          <a:p>
            <a:r>
              <a:rPr lang="en-GB" sz="1900" dirty="0">
                <a:solidFill>
                  <a:srgbClr val="FFFFFF"/>
                </a:solidFill>
                <a:latin typeface="Bookman Old Style" pitchFamily="-109" charset="0"/>
                <a:ea typeface="Bookman Old Style" pitchFamily="-109" charset="0"/>
                <a:cs typeface="Bookman Old Style" pitchFamily="-109" charset="0"/>
              </a:rPr>
              <a:t>There was a hand in the darkness, and it held a knife. </a:t>
            </a:r>
          </a:p>
          <a:p>
            <a:endParaRPr lang="en-GB" sz="1900" dirty="0">
              <a:solidFill>
                <a:srgbClr val="FFFFFF"/>
              </a:solidFill>
              <a:latin typeface="Bookman Old Style" pitchFamily="-109" charset="0"/>
              <a:ea typeface="Bookman Old Style" pitchFamily="-109" charset="0"/>
              <a:cs typeface="Bookman Old Style" pitchFamily="-109" charset="0"/>
            </a:endParaRPr>
          </a:p>
          <a:p>
            <a:r>
              <a:rPr lang="en-GB" sz="1900" dirty="0">
                <a:solidFill>
                  <a:srgbClr val="FFFFFF"/>
                </a:solidFill>
                <a:latin typeface="Bookman Old Style" pitchFamily="-109" charset="0"/>
                <a:ea typeface="Bookman Old Style" pitchFamily="-109" charset="0"/>
                <a:cs typeface="Bookman Old Style" pitchFamily="-109" charset="0"/>
              </a:rPr>
              <a:t>The knife had a handle of polished black bone, and a blade finer and sharper than any razor. If it sliced you, you might not even know you had been cut, not immediately. </a:t>
            </a:r>
          </a:p>
          <a:p>
            <a:endParaRPr lang="en-GB" sz="1900" dirty="0">
              <a:solidFill>
                <a:srgbClr val="FFFFFF"/>
              </a:solidFill>
              <a:latin typeface="Bookman Old Style" pitchFamily="-109" charset="0"/>
              <a:ea typeface="Bookman Old Style" pitchFamily="-109" charset="0"/>
              <a:cs typeface="Bookman Old Style" pitchFamily="-109" charset="0"/>
            </a:endParaRPr>
          </a:p>
          <a:p>
            <a:r>
              <a:rPr lang="en-GB" sz="1900" dirty="0">
                <a:solidFill>
                  <a:srgbClr val="FFFFFF"/>
                </a:solidFill>
                <a:latin typeface="Bookman Old Style" pitchFamily="-109" charset="0"/>
                <a:ea typeface="Bookman Old Style" pitchFamily="-109" charset="0"/>
                <a:cs typeface="Bookman Old Style" pitchFamily="-109" charset="0"/>
              </a:rPr>
              <a:t>The knife had done almost everything it was brought to that house to do, and both the blade and the handle were wet. </a:t>
            </a:r>
          </a:p>
          <a:p>
            <a:endParaRPr lang="en-GB" sz="1900" dirty="0">
              <a:solidFill>
                <a:srgbClr val="FFFFFF"/>
              </a:solidFill>
              <a:latin typeface="Bookman Old Style" pitchFamily="-109" charset="0"/>
              <a:ea typeface="Bookman Old Style" pitchFamily="-109" charset="0"/>
              <a:cs typeface="Bookman Old Style" pitchFamily="-109" charset="0"/>
            </a:endParaRPr>
          </a:p>
          <a:p>
            <a:r>
              <a:rPr lang="en-GB" sz="1900" dirty="0">
                <a:solidFill>
                  <a:srgbClr val="FFFFFF"/>
                </a:solidFill>
                <a:latin typeface="Bookman Old Style" pitchFamily="-109" charset="0"/>
                <a:ea typeface="Bookman Old Style" pitchFamily="-109" charset="0"/>
                <a:cs typeface="Bookman Old Style" pitchFamily="-109" charset="0"/>
              </a:rPr>
              <a:t>The street door was still open, just a little, where the knife and the man who held it had slipped in, and wisps of night-time mist slithered and twined into the house through the open door. </a:t>
            </a:r>
          </a:p>
          <a:p>
            <a:endParaRPr lang="en-GB" sz="1900" dirty="0">
              <a:solidFill>
                <a:srgbClr val="FFFFFF"/>
              </a:solidFill>
              <a:latin typeface="Bookman Old Style" pitchFamily="-109" charset="0"/>
              <a:ea typeface="Bookman Old Style" pitchFamily="-109" charset="0"/>
              <a:cs typeface="Bookman Old Style" pitchFamily="-109" charset="0"/>
            </a:endParaRPr>
          </a:p>
          <a:p>
            <a:r>
              <a:rPr lang="en-GB" sz="1900" dirty="0">
                <a:solidFill>
                  <a:srgbClr val="FFFFFF"/>
                </a:solidFill>
                <a:latin typeface="Bookman Old Style" pitchFamily="-109" charset="0"/>
                <a:ea typeface="Bookman Old Style" pitchFamily="-109" charset="0"/>
                <a:cs typeface="Bookman Old Style" pitchFamily="-109" charset="0"/>
              </a:rPr>
              <a:t>The man Jack paused on the landing. With his left hand he pulled a large white handkerchief from the pocket of his black coat, and with it he wiped off the knife and his gloved right hand which had been holding it; then he put the handkerchief away. </a:t>
            </a:r>
            <a:endParaRPr lang="en-US" sz="1900" dirty="0">
              <a:solidFill>
                <a:prstClr val="black"/>
              </a:solidFill>
              <a:latin typeface="Bookman Old Style" pitchFamily="-109" charset="0"/>
              <a:ea typeface="Bookman Old Style" pitchFamily="-109" charset="0"/>
              <a:cs typeface="Bookman Old Style" pitchFamily="-109" charset="0"/>
            </a:endParaRPr>
          </a:p>
        </p:txBody>
      </p:sp>
    </p:spTree>
    <p:extLst>
      <p:ext uri="{BB962C8B-B14F-4D97-AF65-F5344CB8AC3E}">
        <p14:creationId xmlns:p14="http://schemas.microsoft.com/office/powerpoint/2010/main" val="3048093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
        <p:nvSpPr>
          <p:cNvPr id="2" name="Title 1"/>
          <p:cNvSpPr>
            <a:spLocks noGrp="1"/>
          </p:cNvSpPr>
          <p:nvPr>
            <p:ph type="title"/>
          </p:nvPr>
        </p:nvSpPr>
        <p:spPr>
          <a:xfrm>
            <a:off x="2438400" y="457200"/>
            <a:ext cx="7239000" cy="1143000"/>
          </a:xfrm>
          <a:solidFill>
            <a:schemeClr val="bg1"/>
          </a:solidFill>
        </p:spPr>
        <p:txBody>
          <a:bodyPr anchor="ctr"/>
          <a:lstStyle/>
          <a:p>
            <a:pPr algn="ctr"/>
            <a:r>
              <a:rPr lang="en-GB" u="sng" cap="none" dirty="0">
                <a:ln>
                  <a:noFill/>
                </a:ln>
                <a:solidFill>
                  <a:schemeClr val="tx1"/>
                </a:solidFill>
              </a:rPr>
              <a:t>Hook the reader</a:t>
            </a:r>
          </a:p>
        </p:txBody>
      </p:sp>
      <p:sp>
        <p:nvSpPr>
          <p:cNvPr id="3" name="Content Placeholder 2"/>
          <p:cNvSpPr>
            <a:spLocks noGrp="1"/>
          </p:cNvSpPr>
          <p:nvPr>
            <p:ph idx="1"/>
          </p:nvPr>
        </p:nvSpPr>
        <p:spPr>
          <a:xfrm>
            <a:off x="2514600" y="1981200"/>
            <a:ext cx="7239000" cy="3657600"/>
          </a:xfrm>
          <a:solidFill>
            <a:schemeClr val="bg1"/>
          </a:solidFill>
        </p:spPr>
        <p:txBody>
          <a:bodyPr/>
          <a:lstStyle/>
          <a:p>
            <a:r>
              <a:rPr lang="en-GB" dirty="0"/>
              <a:t>All of these opening lines </a:t>
            </a:r>
            <a:r>
              <a:rPr lang="en-GB" b="1" dirty="0"/>
              <a:t>HOOK</a:t>
            </a:r>
            <a:r>
              <a:rPr lang="en-GB" dirty="0"/>
              <a:t> the reader in different ways.</a:t>
            </a:r>
          </a:p>
          <a:p>
            <a:pPr>
              <a:buNone/>
            </a:pPr>
            <a:endParaRPr lang="en-GB" dirty="0"/>
          </a:p>
          <a:p>
            <a:r>
              <a:rPr lang="en-GB" dirty="0"/>
              <a:t>Your opening sentence </a:t>
            </a:r>
            <a:r>
              <a:rPr lang="en-GB" b="1" dirty="0"/>
              <a:t>is very important </a:t>
            </a:r>
            <a:r>
              <a:rPr lang="en-GB" dirty="0"/>
              <a:t>and deserves a lot of </a:t>
            </a:r>
            <a:r>
              <a:rPr lang="en-GB" b="1" dirty="0"/>
              <a:t>care and attention </a:t>
            </a:r>
            <a:r>
              <a:rPr lang="en-GB" dirty="0"/>
              <a:t>– there are many books that have been left on book shelves because the opening sentence did not appeal to the reader.</a:t>
            </a:r>
          </a:p>
          <a:p>
            <a:endParaRPr lang="en-GB" dirty="0"/>
          </a:p>
        </p:txBody>
      </p:sp>
    </p:spTree>
    <p:extLst>
      <p:ext uri="{BB962C8B-B14F-4D97-AF65-F5344CB8AC3E}">
        <p14:creationId xmlns:p14="http://schemas.microsoft.com/office/powerpoint/2010/main" val="28895911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lum bright="52000"/>
          </a:blip>
          <a:srcRect/>
          <a:stretch>
            <a:fillRect/>
          </a:stretch>
        </p:blipFill>
        <p:spPr bwMode="auto">
          <a:xfrm>
            <a:off x="152400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GB" cap="none" dirty="0">
                <a:ln>
                  <a:noFill/>
                </a:ln>
                <a:solidFill>
                  <a:schemeClr val="tx1"/>
                </a:solidFill>
              </a:rPr>
              <a:t>Class discussion</a:t>
            </a:r>
          </a:p>
        </p:txBody>
      </p:sp>
      <p:sp>
        <p:nvSpPr>
          <p:cNvPr id="3" name="Text Placeholder 2"/>
          <p:cNvSpPr>
            <a:spLocks noGrp="1"/>
          </p:cNvSpPr>
          <p:nvPr>
            <p:ph type="body" idx="1"/>
          </p:nvPr>
        </p:nvSpPr>
        <p:spPr/>
        <p:txBody>
          <a:bodyPr/>
          <a:lstStyle/>
          <a:p>
            <a:r>
              <a:rPr lang="en-GB" dirty="0"/>
              <a:t>How might this be a good way of starting a story?</a:t>
            </a:r>
          </a:p>
        </p:txBody>
      </p:sp>
    </p:spTree>
    <p:extLst>
      <p:ext uri="{BB962C8B-B14F-4D97-AF65-F5344CB8AC3E}">
        <p14:creationId xmlns:p14="http://schemas.microsoft.com/office/powerpoint/2010/main" val="3519084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Information</a:t>
            </a:r>
          </a:p>
        </p:txBody>
      </p:sp>
      <p:sp>
        <p:nvSpPr>
          <p:cNvPr id="3" name="Content Placeholder 2"/>
          <p:cNvSpPr>
            <a:spLocks noGrp="1"/>
          </p:cNvSpPr>
          <p:nvPr>
            <p:ph idx="1"/>
          </p:nvPr>
        </p:nvSpPr>
        <p:spPr/>
        <p:txBody>
          <a:bodyPr/>
          <a:lstStyle/>
          <a:p>
            <a:pPr>
              <a:buNone/>
            </a:pPr>
            <a:r>
              <a:rPr lang="en-GB" dirty="0"/>
              <a:t>A short story has the following characteristics:</a:t>
            </a:r>
          </a:p>
          <a:p>
            <a:pPr>
              <a:buNone/>
            </a:pPr>
            <a:r>
              <a:rPr lang="en-GB" dirty="0"/>
              <a:t> </a:t>
            </a:r>
          </a:p>
          <a:p>
            <a:r>
              <a:rPr lang="en-GB" b="1" dirty="0"/>
              <a:t>It has a limited length.</a:t>
            </a:r>
          </a:p>
          <a:p>
            <a:r>
              <a:rPr lang="en-GB" b="1" dirty="0"/>
              <a:t>It is very condensed; only vital details are revealed.</a:t>
            </a:r>
          </a:p>
          <a:p>
            <a:r>
              <a:rPr lang="en-GB" b="1" dirty="0"/>
              <a:t>The setting is limited, as is the number of characters.</a:t>
            </a:r>
          </a:p>
          <a:p>
            <a:r>
              <a:rPr lang="en-GB" b="1" dirty="0"/>
              <a:t>There can be a message or moral that offers the reader insight into life</a:t>
            </a:r>
          </a:p>
        </p:txBody>
      </p:sp>
    </p:spTree>
    <p:extLst>
      <p:ext uri="{BB962C8B-B14F-4D97-AF65-F5344CB8AC3E}">
        <p14:creationId xmlns:p14="http://schemas.microsoft.com/office/powerpoint/2010/main" val="2733151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rcRect l="12329" r="9589"/>
          <a:stretch>
            <a:fillRect/>
          </a:stretch>
        </p:blipFill>
        <p:spPr>
          <a:xfrm>
            <a:off x="1524000" y="0"/>
            <a:ext cx="9144000" cy="6858000"/>
          </a:xfrm>
          <a:prstGeom prst="rect">
            <a:avLst/>
          </a:prstGeom>
        </p:spPr>
      </p:pic>
      <p:sp>
        <p:nvSpPr>
          <p:cNvPr id="2" name="Title 1"/>
          <p:cNvSpPr>
            <a:spLocks noGrp="1"/>
          </p:cNvSpPr>
          <p:nvPr>
            <p:ph type="title"/>
          </p:nvPr>
        </p:nvSpPr>
        <p:spPr>
          <a:xfrm>
            <a:off x="1524000" y="0"/>
            <a:ext cx="3581400" cy="1143000"/>
          </a:xfrm>
          <a:solidFill>
            <a:schemeClr val="bg1"/>
          </a:solidFill>
        </p:spPr>
        <p:txBody>
          <a:bodyPr anchor="ctr">
            <a:normAutofit/>
          </a:bodyPr>
          <a:lstStyle/>
          <a:p>
            <a:pPr algn="ctr"/>
            <a:r>
              <a:rPr lang="en-GB" cap="none" dirty="0">
                <a:ln>
                  <a:noFill/>
                </a:ln>
                <a:solidFill>
                  <a:schemeClr val="tx1"/>
                </a:solidFill>
              </a:rPr>
              <a:t>The Road</a:t>
            </a:r>
            <a:br>
              <a:rPr lang="en-GB" cap="none" dirty="0">
                <a:ln>
                  <a:noFill/>
                </a:ln>
                <a:solidFill>
                  <a:schemeClr val="tx1"/>
                </a:solidFill>
              </a:rPr>
            </a:br>
            <a:r>
              <a:rPr lang="en-GB" sz="2400" cap="none" dirty="0" err="1">
                <a:ln>
                  <a:noFill/>
                </a:ln>
                <a:solidFill>
                  <a:schemeClr val="tx1"/>
                </a:solidFill>
              </a:rPr>
              <a:t>Cormac</a:t>
            </a:r>
            <a:r>
              <a:rPr lang="en-GB" sz="2400" cap="none" dirty="0">
                <a:ln>
                  <a:noFill/>
                </a:ln>
                <a:solidFill>
                  <a:schemeClr val="tx1"/>
                </a:solidFill>
              </a:rPr>
              <a:t>  McCarthy</a:t>
            </a:r>
          </a:p>
        </p:txBody>
      </p:sp>
      <p:sp>
        <p:nvSpPr>
          <p:cNvPr id="3" name="Content Placeholder 2"/>
          <p:cNvSpPr>
            <a:spLocks noGrp="1"/>
          </p:cNvSpPr>
          <p:nvPr>
            <p:ph idx="1"/>
          </p:nvPr>
        </p:nvSpPr>
        <p:spPr>
          <a:xfrm>
            <a:off x="1752600" y="1371600"/>
            <a:ext cx="8686800" cy="5334000"/>
          </a:xfrm>
          <a:solidFill>
            <a:schemeClr val="bg1"/>
          </a:solidFill>
        </p:spPr>
        <p:txBody>
          <a:bodyPr>
            <a:normAutofit/>
          </a:bodyPr>
          <a:lstStyle/>
          <a:p>
            <a:pPr>
              <a:buNone/>
            </a:pPr>
            <a:r>
              <a:rPr lang="en-US" sz="1600" dirty="0"/>
              <a:t>	</a:t>
            </a:r>
            <a:r>
              <a:rPr lang="en-US" sz="2800" dirty="0"/>
              <a:t>When he woke in the woods in the dark and the cold of the night he'd reach out to touch the child sleeping beside him. Nights dark beyond darkness and each day more gray than the one that had gone before. Like the onset of some cold glaucoma dimming away the world. His hand rose and fell softly with each precious breath. He pushed away the plastic tarpaulin and raised himself in the stinking robes and blankets and looked toward the east for any light. But there was none.</a:t>
            </a:r>
          </a:p>
          <a:p>
            <a:endParaRPr lang="en-US" sz="1600" dirty="0"/>
          </a:p>
          <a:p>
            <a:pPr>
              <a:buNone/>
            </a:pPr>
            <a:r>
              <a:rPr lang="en-US" sz="1600" dirty="0"/>
              <a:t>	</a:t>
            </a:r>
          </a:p>
        </p:txBody>
      </p:sp>
      <p:sp>
        <p:nvSpPr>
          <p:cNvPr id="6" name="TextBox 5"/>
          <p:cNvSpPr txBox="1"/>
          <p:nvPr/>
        </p:nvSpPr>
        <p:spPr>
          <a:xfrm>
            <a:off x="6781800" y="1"/>
            <a:ext cx="3886200" cy="830997"/>
          </a:xfrm>
          <a:prstGeom prst="rect">
            <a:avLst/>
          </a:prstGeom>
          <a:solidFill>
            <a:schemeClr val="bg1"/>
          </a:solidFill>
        </p:spPr>
        <p:txBody>
          <a:bodyPr wrap="square" rtlCol="0">
            <a:spAutoFit/>
          </a:bodyPr>
          <a:lstStyle/>
          <a:p>
            <a:r>
              <a:rPr lang="en-US" sz="1600" dirty="0">
                <a:solidFill>
                  <a:prstClr val="black"/>
                </a:solidFill>
              </a:rPr>
              <a:t>What do you like about this opening?</a:t>
            </a:r>
          </a:p>
          <a:p>
            <a:r>
              <a:rPr lang="en-US" sz="1600" dirty="0">
                <a:solidFill>
                  <a:prstClr val="black"/>
                </a:solidFill>
              </a:rPr>
              <a:t>How does this setting make you feel?</a:t>
            </a:r>
          </a:p>
          <a:p>
            <a:r>
              <a:rPr lang="en-US" sz="1600" dirty="0">
                <a:solidFill>
                  <a:prstClr val="black"/>
                </a:solidFill>
              </a:rPr>
              <a:t>Does it make you want to read on? Why?</a:t>
            </a:r>
          </a:p>
        </p:txBody>
      </p:sp>
    </p:spTree>
    <p:extLst>
      <p:ext uri="{BB962C8B-B14F-4D97-AF65-F5344CB8AC3E}">
        <p14:creationId xmlns:p14="http://schemas.microsoft.com/office/powerpoint/2010/main" val="2779393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rcRect l="12329" r="9589"/>
          <a:stretch>
            <a:fillRect/>
          </a:stretch>
        </p:blipFill>
        <p:spPr>
          <a:xfrm>
            <a:off x="1524000" y="0"/>
            <a:ext cx="9144000" cy="6858000"/>
          </a:xfrm>
          <a:prstGeom prst="rect">
            <a:avLst/>
          </a:prstGeom>
        </p:spPr>
      </p:pic>
      <p:sp>
        <p:nvSpPr>
          <p:cNvPr id="2" name="Title 1"/>
          <p:cNvSpPr>
            <a:spLocks noGrp="1"/>
          </p:cNvSpPr>
          <p:nvPr>
            <p:ph type="title"/>
          </p:nvPr>
        </p:nvSpPr>
        <p:spPr>
          <a:xfrm>
            <a:off x="1524000" y="0"/>
            <a:ext cx="3581400" cy="1143000"/>
          </a:xfrm>
          <a:solidFill>
            <a:schemeClr val="bg1"/>
          </a:solidFill>
        </p:spPr>
        <p:txBody>
          <a:bodyPr anchor="ctr">
            <a:normAutofit/>
          </a:bodyPr>
          <a:lstStyle/>
          <a:p>
            <a:pPr algn="ctr"/>
            <a:r>
              <a:rPr lang="en-GB" cap="none" dirty="0">
                <a:ln>
                  <a:noFill/>
                </a:ln>
                <a:solidFill>
                  <a:schemeClr val="tx1"/>
                </a:solidFill>
              </a:rPr>
              <a:t>The Road</a:t>
            </a:r>
            <a:br>
              <a:rPr lang="en-GB" cap="none" dirty="0">
                <a:ln>
                  <a:noFill/>
                </a:ln>
                <a:solidFill>
                  <a:schemeClr val="tx1"/>
                </a:solidFill>
              </a:rPr>
            </a:br>
            <a:r>
              <a:rPr lang="en-GB" sz="2400" cap="none" dirty="0" err="1">
                <a:ln>
                  <a:noFill/>
                </a:ln>
                <a:solidFill>
                  <a:schemeClr val="tx1"/>
                </a:solidFill>
              </a:rPr>
              <a:t>Cormac</a:t>
            </a:r>
            <a:r>
              <a:rPr lang="en-GB" sz="2400" cap="none" dirty="0">
                <a:ln>
                  <a:noFill/>
                </a:ln>
                <a:solidFill>
                  <a:schemeClr val="tx1"/>
                </a:solidFill>
              </a:rPr>
              <a:t>  McCarthy</a:t>
            </a:r>
          </a:p>
        </p:txBody>
      </p:sp>
      <p:sp>
        <p:nvSpPr>
          <p:cNvPr id="3" name="Content Placeholder 2"/>
          <p:cNvSpPr>
            <a:spLocks noGrp="1"/>
          </p:cNvSpPr>
          <p:nvPr>
            <p:ph idx="1"/>
          </p:nvPr>
        </p:nvSpPr>
        <p:spPr>
          <a:xfrm>
            <a:off x="1752600" y="1371600"/>
            <a:ext cx="8686800" cy="5334000"/>
          </a:xfrm>
          <a:solidFill>
            <a:schemeClr val="bg1"/>
          </a:solidFill>
        </p:spPr>
        <p:txBody>
          <a:bodyPr>
            <a:normAutofit/>
          </a:bodyPr>
          <a:lstStyle/>
          <a:p>
            <a:pPr>
              <a:buNone/>
            </a:pPr>
            <a:r>
              <a:rPr lang="en-US" sz="2400" dirty="0"/>
              <a:t>	</a:t>
            </a:r>
          </a:p>
          <a:p>
            <a:pPr>
              <a:buNone/>
            </a:pPr>
            <a:r>
              <a:rPr lang="en-US" sz="2400" dirty="0"/>
              <a:t>	They passed through the city at noon of the day following. He kept the pistol to hand on the folded tarp on top of the cart. He kept the boy close to his side. The city was mostly burned. No sign of life. Cars in the street caked with ash, everything covered with ash and dust. Fossil tracks in the dried sludge. A corpse in a doorway dried to leather. Grimacing at the day. He pulled the boy closer.</a:t>
            </a:r>
          </a:p>
        </p:txBody>
      </p:sp>
      <p:sp>
        <p:nvSpPr>
          <p:cNvPr id="6" name="TextBox 5"/>
          <p:cNvSpPr txBox="1"/>
          <p:nvPr/>
        </p:nvSpPr>
        <p:spPr>
          <a:xfrm>
            <a:off x="6781800" y="1"/>
            <a:ext cx="3886200" cy="830997"/>
          </a:xfrm>
          <a:prstGeom prst="rect">
            <a:avLst/>
          </a:prstGeom>
          <a:solidFill>
            <a:schemeClr val="bg1"/>
          </a:solidFill>
        </p:spPr>
        <p:txBody>
          <a:bodyPr wrap="square" rtlCol="0">
            <a:spAutoFit/>
          </a:bodyPr>
          <a:lstStyle/>
          <a:p>
            <a:r>
              <a:rPr lang="en-US" sz="1600" dirty="0">
                <a:solidFill>
                  <a:prstClr val="black"/>
                </a:solidFill>
              </a:rPr>
              <a:t>What do you like about this opening?</a:t>
            </a:r>
          </a:p>
          <a:p>
            <a:r>
              <a:rPr lang="en-US" sz="1600" dirty="0">
                <a:solidFill>
                  <a:prstClr val="black"/>
                </a:solidFill>
              </a:rPr>
              <a:t>How does this setting make you feel?</a:t>
            </a:r>
          </a:p>
          <a:p>
            <a:r>
              <a:rPr lang="en-US" sz="1600" dirty="0">
                <a:solidFill>
                  <a:prstClr val="black"/>
                </a:solidFill>
              </a:rPr>
              <a:t>Does it make you want to read on? Why?</a:t>
            </a:r>
          </a:p>
        </p:txBody>
      </p:sp>
    </p:spTree>
    <p:extLst>
      <p:ext uri="{BB962C8B-B14F-4D97-AF65-F5344CB8AC3E}">
        <p14:creationId xmlns:p14="http://schemas.microsoft.com/office/powerpoint/2010/main" val="4424877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rcRect l="12329" r="9589"/>
          <a:stretch>
            <a:fillRect/>
          </a:stretch>
        </p:blipFill>
        <p:spPr>
          <a:xfrm>
            <a:off x="1524000" y="0"/>
            <a:ext cx="9144000" cy="6858000"/>
          </a:xfrm>
          <a:prstGeom prst="rect">
            <a:avLst/>
          </a:prstGeom>
        </p:spPr>
      </p:pic>
      <p:sp>
        <p:nvSpPr>
          <p:cNvPr id="2" name="Title 1"/>
          <p:cNvSpPr>
            <a:spLocks noGrp="1"/>
          </p:cNvSpPr>
          <p:nvPr>
            <p:ph type="title"/>
          </p:nvPr>
        </p:nvSpPr>
        <p:spPr>
          <a:xfrm>
            <a:off x="1981200" y="320040"/>
            <a:ext cx="3581400" cy="1143000"/>
          </a:xfrm>
          <a:solidFill>
            <a:schemeClr val="bg1"/>
          </a:solidFill>
        </p:spPr>
        <p:txBody>
          <a:bodyPr anchor="ctr"/>
          <a:lstStyle/>
          <a:p>
            <a:pPr algn="ctr"/>
            <a:r>
              <a:rPr lang="en-GB" cap="none" dirty="0">
                <a:ln>
                  <a:noFill/>
                </a:ln>
                <a:solidFill>
                  <a:schemeClr val="tx1"/>
                </a:solidFill>
              </a:rPr>
              <a:t>Development</a:t>
            </a:r>
          </a:p>
        </p:txBody>
      </p:sp>
      <p:sp>
        <p:nvSpPr>
          <p:cNvPr id="3" name="Content Placeholder 2"/>
          <p:cNvSpPr>
            <a:spLocks noGrp="1"/>
          </p:cNvSpPr>
          <p:nvPr>
            <p:ph idx="1"/>
          </p:nvPr>
        </p:nvSpPr>
        <p:spPr>
          <a:xfrm>
            <a:off x="3200400" y="5410200"/>
            <a:ext cx="7239000" cy="1176642"/>
          </a:xfrm>
          <a:solidFill>
            <a:schemeClr val="bg1"/>
          </a:solidFill>
        </p:spPr>
        <p:txBody>
          <a:bodyPr>
            <a:normAutofit fontScale="85000" lnSpcReduction="10000"/>
          </a:bodyPr>
          <a:lstStyle/>
          <a:p>
            <a:r>
              <a:rPr lang="en-GB" dirty="0"/>
              <a:t>Write the </a:t>
            </a:r>
            <a:r>
              <a:rPr lang="en-GB" b="1" dirty="0"/>
              <a:t>opening line </a:t>
            </a:r>
            <a:r>
              <a:rPr lang="en-GB" dirty="0"/>
              <a:t>and</a:t>
            </a:r>
            <a:r>
              <a:rPr lang="en-GB" b="1" dirty="0"/>
              <a:t> an opening paragraph </a:t>
            </a:r>
            <a:r>
              <a:rPr lang="en-GB" dirty="0"/>
              <a:t>to your story based on ‘The year was 2087</a:t>
            </a:r>
            <a:r>
              <a:rPr lang="en-GB" b="1" dirty="0"/>
              <a:t>”</a:t>
            </a:r>
            <a:r>
              <a:rPr lang="en-GB" dirty="0"/>
              <a:t>.</a:t>
            </a:r>
          </a:p>
          <a:p>
            <a:r>
              <a:rPr lang="en-GB" dirty="0"/>
              <a:t>Be creative!</a:t>
            </a:r>
          </a:p>
        </p:txBody>
      </p:sp>
      <p:sp>
        <p:nvSpPr>
          <p:cNvPr id="6" name="TextBox 5"/>
          <p:cNvSpPr txBox="1"/>
          <p:nvPr/>
        </p:nvSpPr>
        <p:spPr>
          <a:xfrm>
            <a:off x="7467600" y="1600201"/>
            <a:ext cx="1905000" cy="1200329"/>
          </a:xfrm>
          <a:prstGeom prst="rect">
            <a:avLst/>
          </a:prstGeom>
          <a:solidFill>
            <a:schemeClr val="bg1"/>
          </a:solidFill>
        </p:spPr>
        <p:txBody>
          <a:bodyPr wrap="square" rtlCol="0">
            <a:spAutoFit/>
          </a:bodyPr>
          <a:lstStyle/>
          <a:p>
            <a:r>
              <a:rPr lang="en-US" dirty="0">
                <a:solidFill>
                  <a:prstClr val="black"/>
                </a:solidFill>
              </a:rPr>
              <a:t>Short sentences</a:t>
            </a:r>
          </a:p>
          <a:p>
            <a:r>
              <a:rPr lang="en-US" dirty="0">
                <a:solidFill>
                  <a:prstClr val="black"/>
                </a:solidFill>
              </a:rPr>
              <a:t>Questions</a:t>
            </a:r>
          </a:p>
          <a:p>
            <a:r>
              <a:rPr lang="en-US" dirty="0">
                <a:solidFill>
                  <a:prstClr val="black"/>
                </a:solidFill>
              </a:rPr>
              <a:t>Description</a:t>
            </a:r>
          </a:p>
          <a:p>
            <a:r>
              <a:rPr lang="en-US" dirty="0">
                <a:solidFill>
                  <a:prstClr val="black"/>
                </a:solidFill>
              </a:rPr>
              <a:t>Suspense</a:t>
            </a:r>
          </a:p>
        </p:txBody>
      </p:sp>
    </p:spTree>
    <p:extLst>
      <p:ext uri="{BB962C8B-B14F-4D97-AF65-F5344CB8AC3E}">
        <p14:creationId xmlns:p14="http://schemas.microsoft.com/office/powerpoint/2010/main" val="3547988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524000" y="687588"/>
            <a:ext cx="9144000" cy="6170413"/>
          </a:xfrm>
          <a:prstGeom prst="rect">
            <a:avLst/>
          </a:prstGeom>
        </p:spPr>
      </p:pic>
      <p:sp>
        <p:nvSpPr>
          <p:cNvPr id="2" name="Title 1"/>
          <p:cNvSpPr>
            <a:spLocks noGrp="1"/>
          </p:cNvSpPr>
          <p:nvPr>
            <p:ph type="title"/>
          </p:nvPr>
        </p:nvSpPr>
        <p:spPr>
          <a:xfrm>
            <a:off x="1524000" y="0"/>
            <a:ext cx="9144000" cy="1143000"/>
          </a:xfrm>
          <a:solidFill>
            <a:schemeClr val="bg1"/>
          </a:solidFill>
        </p:spPr>
        <p:txBody>
          <a:bodyPr anchor="ctr"/>
          <a:lstStyle/>
          <a:p>
            <a:pPr algn="ctr"/>
            <a:r>
              <a:rPr lang="en-GB" cap="none" dirty="0">
                <a:ln>
                  <a:noFill/>
                </a:ln>
                <a:solidFill>
                  <a:schemeClr val="tx1"/>
                </a:solidFill>
              </a:rPr>
              <a:t>Peer Assess!</a:t>
            </a:r>
          </a:p>
        </p:txBody>
      </p:sp>
      <p:sp>
        <p:nvSpPr>
          <p:cNvPr id="3" name="Content Placeholder 2"/>
          <p:cNvSpPr>
            <a:spLocks noGrp="1"/>
          </p:cNvSpPr>
          <p:nvPr>
            <p:ph idx="1"/>
          </p:nvPr>
        </p:nvSpPr>
        <p:spPr>
          <a:xfrm>
            <a:off x="2514600" y="4953000"/>
            <a:ext cx="7239000" cy="1743384"/>
          </a:xfrm>
          <a:solidFill>
            <a:schemeClr val="bg1"/>
          </a:solidFill>
        </p:spPr>
        <p:txBody>
          <a:bodyPr/>
          <a:lstStyle/>
          <a:p>
            <a:r>
              <a:rPr lang="en-GB" dirty="0"/>
              <a:t>Read each others stories.</a:t>
            </a:r>
          </a:p>
          <a:p>
            <a:r>
              <a:rPr lang="en-GB" dirty="0"/>
              <a:t>Does the story start effectively?</a:t>
            </a:r>
          </a:p>
          <a:p>
            <a:r>
              <a:rPr lang="en-GB" dirty="0"/>
              <a:t>If not, what needs to happen to improve it?</a:t>
            </a:r>
          </a:p>
        </p:txBody>
      </p:sp>
    </p:spTree>
    <p:extLst>
      <p:ext uri="{BB962C8B-B14F-4D97-AF65-F5344CB8AC3E}">
        <p14:creationId xmlns:p14="http://schemas.microsoft.com/office/powerpoint/2010/main" val="1144352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dirty="0"/>
              <a:t/>
            </a:r>
            <a:br>
              <a:rPr lang="en-GB" b="1" dirty="0"/>
            </a:br>
            <a:r>
              <a:rPr lang="en-GB" b="1" dirty="0"/>
              <a:t>You are now ready to begin writing.</a:t>
            </a:r>
            <a:endParaRPr lang="en-GB" sz="7300" b="1" dirty="0"/>
          </a:p>
        </p:txBody>
      </p:sp>
      <p:sp>
        <p:nvSpPr>
          <p:cNvPr id="3" name="Subtitle 2"/>
          <p:cNvSpPr>
            <a:spLocks noGrp="1"/>
          </p:cNvSpPr>
          <p:nvPr>
            <p:ph type="subTitle" idx="1"/>
          </p:nvPr>
        </p:nvSpPr>
        <p:spPr/>
        <p:txBody>
          <a:bodyPr/>
          <a:lstStyle/>
          <a:p>
            <a:endParaRPr lang="en-GB" dirty="0"/>
          </a:p>
          <a:p>
            <a:r>
              <a:rPr lang="en-GB" dirty="0"/>
              <a:t>Good Luck.</a:t>
            </a:r>
          </a:p>
          <a:p>
            <a:endParaRPr lang="en-GB" dirty="0"/>
          </a:p>
        </p:txBody>
      </p:sp>
    </p:spTree>
    <p:extLst>
      <p:ext uri="{BB962C8B-B14F-4D97-AF65-F5344CB8AC3E}">
        <p14:creationId xmlns:p14="http://schemas.microsoft.com/office/powerpoint/2010/main" val="2429676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 are now ready to begin writing</a:t>
            </a:r>
          </a:p>
        </p:txBody>
      </p:sp>
      <p:sp>
        <p:nvSpPr>
          <p:cNvPr id="4" name="Footer Placeholder 3"/>
          <p:cNvSpPr>
            <a:spLocks noGrp="1"/>
          </p:cNvSpPr>
          <p:nvPr>
            <p:ph type="ftr" sz="quarter" idx="11"/>
          </p:nvPr>
        </p:nvSpPr>
        <p:spPr/>
        <p:txBody>
          <a:bodyPr/>
          <a:lstStyle/>
          <a:p>
            <a:pPr>
              <a:defRPr/>
            </a:pPr>
            <a:r>
              <a:rPr lang="en-GB" dirty="0">
                <a:solidFill>
                  <a:srgbClr val="000000"/>
                </a:solidFill>
              </a:rPr>
              <a:t>Imaginative </a:t>
            </a:r>
            <a:r>
              <a:rPr lang="en-GB" dirty="0" smtClean="0">
                <a:solidFill>
                  <a:srgbClr val="000000"/>
                </a:solidFill>
              </a:rPr>
              <a:t>Writing</a:t>
            </a:r>
            <a:endParaRPr lang="en-GB" dirty="0">
              <a:solidFill>
                <a:srgbClr val="000000"/>
              </a:solidFill>
            </a:endParaRPr>
          </a:p>
        </p:txBody>
      </p:sp>
      <p:sp>
        <p:nvSpPr>
          <p:cNvPr id="5" name="TextBox 4"/>
          <p:cNvSpPr txBox="1"/>
          <p:nvPr/>
        </p:nvSpPr>
        <p:spPr>
          <a:xfrm>
            <a:off x="1531620" y="1965960"/>
            <a:ext cx="9304020" cy="369332"/>
          </a:xfrm>
          <a:prstGeom prst="rect">
            <a:avLst/>
          </a:prstGeom>
          <a:noFill/>
        </p:spPr>
        <p:txBody>
          <a:bodyPr wrap="square" rtlCol="0">
            <a:spAutoFit/>
          </a:bodyPr>
          <a:lstStyle/>
          <a:p>
            <a:r>
              <a:rPr lang="en-GB" dirty="0"/>
              <a:t>A quick recap….</a:t>
            </a:r>
          </a:p>
        </p:txBody>
      </p:sp>
    </p:spTree>
    <p:extLst>
      <p:ext uri="{BB962C8B-B14F-4D97-AF65-F5344CB8AC3E}">
        <p14:creationId xmlns:p14="http://schemas.microsoft.com/office/powerpoint/2010/main" val="3627392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solidFill>
                  <a:srgbClr val="000000"/>
                </a:solidFill>
              </a:rPr>
              <a:t>Imaginative </a:t>
            </a:r>
            <a:r>
              <a:rPr lang="en-GB" altLang="en-US" dirty="0" smtClean="0">
                <a:solidFill>
                  <a:srgbClr val="000000"/>
                </a:solidFill>
              </a:rPr>
              <a:t>Writing</a:t>
            </a:r>
            <a:endParaRPr lang="en-GB" altLang="en-US" dirty="0">
              <a:solidFill>
                <a:srgbClr val="000000"/>
              </a:solidFill>
            </a:endParaRPr>
          </a:p>
        </p:txBody>
      </p:sp>
      <p:sp>
        <p:nvSpPr>
          <p:cNvPr id="13315" name="Rectangle 2"/>
          <p:cNvSpPr>
            <a:spLocks noGrp="1" noChangeArrowheads="1"/>
          </p:cNvSpPr>
          <p:nvPr>
            <p:ph type="title"/>
          </p:nvPr>
        </p:nvSpPr>
        <p:spPr/>
        <p:txBody>
          <a:bodyPr/>
          <a:lstStyle/>
          <a:p>
            <a:pPr eaLnBrk="1" hangingPunct="1">
              <a:defRPr/>
            </a:pPr>
            <a:r>
              <a:rPr lang="en-GB"/>
              <a:t>Checklist</a:t>
            </a:r>
          </a:p>
        </p:txBody>
      </p:sp>
      <p:graphicFrame>
        <p:nvGraphicFramePr>
          <p:cNvPr id="15364" name="Group 4"/>
          <p:cNvGraphicFramePr>
            <a:graphicFrameLocks noGrp="1"/>
          </p:cNvGraphicFramePr>
          <p:nvPr>
            <p:ph idx="1"/>
          </p:nvPr>
        </p:nvGraphicFramePr>
        <p:xfrm>
          <a:off x="1981200" y="1600200"/>
          <a:ext cx="8229600" cy="4525964"/>
        </p:xfrm>
        <a:graphic>
          <a:graphicData uri="http://schemas.openxmlformats.org/drawingml/2006/table">
            <a:tbl>
              <a:tblPr/>
              <a:tblGrid>
                <a:gridCol w="1235075">
                  <a:extLst>
                    <a:ext uri="{9D8B030D-6E8A-4147-A177-3AD203B41FA5}">
                      <a16:colId xmlns:a16="http://schemas.microsoft.com/office/drawing/2014/main" val="20000"/>
                    </a:ext>
                  </a:extLst>
                </a:gridCol>
                <a:gridCol w="6994525">
                  <a:extLst>
                    <a:ext uri="{9D8B030D-6E8A-4147-A177-3AD203B41FA5}">
                      <a16:colId xmlns:a16="http://schemas.microsoft.com/office/drawing/2014/main" val="20001"/>
                    </a:ext>
                  </a:extLst>
                </a:gridCol>
              </a:tblGrid>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B014A5"/>
                          </a:solidFill>
                          <a:effectLst/>
                          <a:latin typeface="Arial" charset="0"/>
                        </a:rPr>
                        <a:t>Character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B014A5"/>
                          </a:solidFill>
                          <a:effectLst/>
                          <a:latin typeface="Arial" charset="0"/>
                        </a:rPr>
                        <a:t>Interesting / Subtle / Relatable / Realistic / Air of mystery / Thought provoking / Few in number / Simple / Reveal their personalities slowly.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B014A5"/>
                          </a:solidFill>
                          <a:effectLst/>
                          <a:latin typeface="Arial" charset="0"/>
                        </a:rPr>
                        <a:t>Setting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B014A5"/>
                          </a:solidFill>
                          <a:effectLst/>
                          <a:latin typeface="Arial" charset="0"/>
                        </a:rPr>
                        <a:t>Realistic / Pathetic fallacy / Avoid sensory overload / Personification / Effective imagery / Similarities between the character and the setting.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130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B014A5"/>
                          </a:solidFill>
                          <a:effectLst/>
                          <a:latin typeface="Arial" charset="0"/>
                        </a:rPr>
                        <a:t>Plot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B014A5"/>
                          </a:solidFill>
                          <a:effectLst/>
                          <a:latin typeface="Arial" charset="0"/>
                        </a:rPr>
                        <a:t>Not overly complicated / Hooks the reader / Relatable to the audience / Realistic / Interesting / Original.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B014A5"/>
                          </a:solidFill>
                          <a:effectLst/>
                          <a:latin typeface="Arial" charset="0"/>
                        </a:rPr>
                        <a:t>Language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B014A5"/>
                          </a:solidFill>
                          <a:effectLst/>
                          <a:latin typeface="Arial" charset="0"/>
                        </a:rPr>
                        <a:t>Sophisticated / Descriptive / Fluid / Language is suitable for character.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1911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4"/>
          <p:cNvSpPr>
            <a:spLocks noGrp="1" noChangeArrowheads="1"/>
          </p:cNvSpPr>
          <p:nvPr>
            <p:ph type="title"/>
          </p:nvPr>
        </p:nvSpPr>
        <p:spPr/>
        <p:txBody>
          <a:bodyPr/>
          <a:lstStyle/>
          <a:p>
            <a:pPr eaLnBrk="1" hangingPunct="1">
              <a:defRPr/>
            </a:pPr>
            <a:r>
              <a:rPr lang="en-GB"/>
              <a:t>Imaginative Writing </a:t>
            </a:r>
          </a:p>
        </p:txBody>
      </p:sp>
      <p:graphicFrame>
        <p:nvGraphicFramePr>
          <p:cNvPr id="16410" name="Group 26"/>
          <p:cNvGraphicFramePr>
            <a:graphicFrameLocks noGrp="1"/>
          </p:cNvGraphicFramePr>
          <p:nvPr>
            <p:ph idx="1"/>
          </p:nvPr>
        </p:nvGraphicFramePr>
        <p:xfrm>
          <a:off x="1992313" y="1412876"/>
          <a:ext cx="8229600" cy="4977741"/>
        </p:xfrm>
        <a:graphic>
          <a:graphicData uri="http://schemas.openxmlformats.org/drawingml/2006/table">
            <a:tbl>
              <a:tblPr/>
              <a:tblGrid>
                <a:gridCol w="1882775">
                  <a:extLst>
                    <a:ext uri="{9D8B030D-6E8A-4147-A177-3AD203B41FA5}">
                      <a16:colId xmlns:a16="http://schemas.microsoft.com/office/drawing/2014/main" val="20000"/>
                    </a:ext>
                  </a:extLst>
                </a:gridCol>
                <a:gridCol w="6346825">
                  <a:extLst>
                    <a:ext uri="{9D8B030D-6E8A-4147-A177-3AD203B41FA5}">
                      <a16:colId xmlns:a16="http://schemas.microsoft.com/office/drawing/2014/main" val="20001"/>
                    </a:ext>
                  </a:extLst>
                </a:gridCol>
              </a:tblGrid>
              <a:tr h="511175">
                <a:tc>
                  <a:txBody>
                    <a:bodyPr/>
                    <a:lstStyle>
                      <a:lvl1pPr eaLnBrk="0" hangingPunct="0">
                        <a:spcBef>
                          <a:spcPct val="20000"/>
                        </a:spcBef>
                        <a:defRPr sz="2800" b="1">
                          <a:solidFill>
                            <a:srgbClr val="B014A5"/>
                          </a:solidFill>
                          <a:latin typeface="Arial" panose="020B0604020202020204" pitchFamily="34" charset="0"/>
                        </a:defRPr>
                      </a:lvl1pPr>
                      <a:lvl2pPr marL="742950" indent="-285750" eaLnBrk="0" hangingPunct="0">
                        <a:spcBef>
                          <a:spcPct val="20000"/>
                        </a:spcBef>
                        <a:defRPr sz="2400" b="1">
                          <a:solidFill>
                            <a:srgbClr val="B014A5"/>
                          </a:solidFill>
                          <a:latin typeface="Arial" panose="020B0604020202020204" pitchFamily="34" charset="0"/>
                        </a:defRPr>
                      </a:lvl2pPr>
                      <a:lvl3pPr marL="1143000" indent="-228600" eaLnBrk="0" hangingPunct="0">
                        <a:spcBef>
                          <a:spcPct val="20000"/>
                        </a:spcBef>
                        <a:defRPr sz="2000" b="1">
                          <a:solidFill>
                            <a:srgbClr val="B014A5"/>
                          </a:solidFill>
                          <a:latin typeface="Arial" panose="020B0604020202020204" pitchFamily="34" charset="0"/>
                        </a:defRPr>
                      </a:lvl3pPr>
                      <a:lvl4pPr marL="1600200" indent="-228600" eaLnBrk="0" hangingPunct="0">
                        <a:spcBef>
                          <a:spcPct val="20000"/>
                        </a:spcBef>
                        <a:defRPr b="1">
                          <a:solidFill>
                            <a:srgbClr val="B014A5"/>
                          </a:solidFill>
                          <a:latin typeface="Arial" panose="020B0604020202020204" pitchFamily="34" charset="0"/>
                        </a:defRPr>
                      </a:lvl4pPr>
                      <a:lvl5pPr marL="2057400" indent="-228600" eaLnBrk="0" hangingPunct="0">
                        <a:spcBef>
                          <a:spcPct val="20000"/>
                        </a:spcBef>
                        <a:defRPr b="1">
                          <a:solidFill>
                            <a:srgbClr val="B014A5"/>
                          </a:solidFill>
                          <a:latin typeface="Arial" panose="020B0604020202020204" pitchFamily="34" charset="0"/>
                        </a:defRPr>
                      </a:lvl5pPr>
                      <a:lvl6pPr marL="2514600" indent="-228600" eaLnBrk="0" fontAlgn="base" hangingPunct="0">
                        <a:spcBef>
                          <a:spcPct val="20000"/>
                        </a:spcBef>
                        <a:spcAft>
                          <a:spcPct val="0"/>
                        </a:spcAft>
                        <a:defRPr b="1">
                          <a:solidFill>
                            <a:srgbClr val="B014A5"/>
                          </a:solidFill>
                          <a:latin typeface="Arial" panose="020B0604020202020204" pitchFamily="34" charset="0"/>
                        </a:defRPr>
                      </a:lvl6pPr>
                      <a:lvl7pPr marL="2971800" indent="-228600" eaLnBrk="0" fontAlgn="base" hangingPunct="0">
                        <a:spcBef>
                          <a:spcPct val="20000"/>
                        </a:spcBef>
                        <a:spcAft>
                          <a:spcPct val="0"/>
                        </a:spcAft>
                        <a:defRPr b="1">
                          <a:solidFill>
                            <a:srgbClr val="B014A5"/>
                          </a:solidFill>
                          <a:latin typeface="Arial" panose="020B0604020202020204" pitchFamily="34" charset="0"/>
                        </a:defRPr>
                      </a:lvl7pPr>
                      <a:lvl8pPr marL="3429000" indent="-228600" eaLnBrk="0" fontAlgn="base" hangingPunct="0">
                        <a:spcBef>
                          <a:spcPct val="20000"/>
                        </a:spcBef>
                        <a:spcAft>
                          <a:spcPct val="0"/>
                        </a:spcAft>
                        <a:defRPr b="1">
                          <a:solidFill>
                            <a:srgbClr val="B014A5"/>
                          </a:solidFill>
                          <a:latin typeface="Arial" panose="020B0604020202020204" pitchFamily="34" charset="0"/>
                        </a:defRPr>
                      </a:lvl8pPr>
                      <a:lvl9pPr marL="3886200" indent="-228600" eaLnBrk="0" fontAlgn="base" hangingPunct="0">
                        <a:spcBef>
                          <a:spcPct val="20000"/>
                        </a:spcBef>
                        <a:spcAft>
                          <a:spcPct val="0"/>
                        </a:spcAft>
                        <a:defRPr b="1">
                          <a:solidFill>
                            <a:srgbClr val="B014A5"/>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900" b="0" i="0" u="none" strike="noStrike" cap="none" normalizeH="0" baseline="0">
                          <a:ln>
                            <a:noFill/>
                          </a:ln>
                          <a:solidFill>
                            <a:srgbClr val="B014A5"/>
                          </a:solidFill>
                          <a:effectLst/>
                          <a:latin typeface="Arial" panose="020B0604020202020204" pitchFamily="34" charset="0"/>
                        </a:rPr>
                        <a:t>Criteria</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b="1">
                          <a:solidFill>
                            <a:srgbClr val="B014A5"/>
                          </a:solidFill>
                          <a:latin typeface="Arial" panose="020B0604020202020204" pitchFamily="34" charset="0"/>
                        </a:defRPr>
                      </a:lvl1pPr>
                      <a:lvl2pPr marL="742950" indent="-285750" eaLnBrk="0" hangingPunct="0">
                        <a:spcBef>
                          <a:spcPct val="20000"/>
                        </a:spcBef>
                        <a:defRPr sz="2400" b="1">
                          <a:solidFill>
                            <a:srgbClr val="B014A5"/>
                          </a:solidFill>
                          <a:latin typeface="Arial" panose="020B0604020202020204" pitchFamily="34" charset="0"/>
                        </a:defRPr>
                      </a:lvl2pPr>
                      <a:lvl3pPr marL="1143000" indent="-228600" eaLnBrk="0" hangingPunct="0">
                        <a:spcBef>
                          <a:spcPct val="20000"/>
                        </a:spcBef>
                        <a:defRPr sz="2000" b="1">
                          <a:solidFill>
                            <a:srgbClr val="B014A5"/>
                          </a:solidFill>
                          <a:latin typeface="Arial" panose="020B0604020202020204" pitchFamily="34" charset="0"/>
                        </a:defRPr>
                      </a:lvl3pPr>
                      <a:lvl4pPr marL="1600200" indent="-228600" eaLnBrk="0" hangingPunct="0">
                        <a:spcBef>
                          <a:spcPct val="20000"/>
                        </a:spcBef>
                        <a:defRPr b="1">
                          <a:solidFill>
                            <a:srgbClr val="B014A5"/>
                          </a:solidFill>
                          <a:latin typeface="Arial" panose="020B0604020202020204" pitchFamily="34" charset="0"/>
                        </a:defRPr>
                      </a:lvl4pPr>
                      <a:lvl5pPr marL="2057400" indent="-228600" eaLnBrk="0" hangingPunct="0">
                        <a:spcBef>
                          <a:spcPct val="20000"/>
                        </a:spcBef>
                        <a:defRPr b="1">
                          <a:solidFill>
                            <a:srgbClr val="B014A5"/>
                          </a:solidFill>
                          <a:latin typeface="Arial" panose="020B0604020202020204" pitchFamily="34" charset="0"/>
                        </a:defRPr>
                      </a:lvl5pPr>
                      <a:lvl6pPr marL="2514600" indent="-228600" eaLnBrk="0" fontAlgn="base" hangingPunct="0">
                        <a:spcBef>
                          <a:spcPct val="20000"/>
                        </a:spcBef>
                        <a:spcAft>
                          <a:spcPct val="0"/>
                        </a:spcAft>
                        <a:defRPr b="1">
                          <a:solidFill>
                            <a:srgbClr val="B014A5"/>
                          </a:solidFill>
                          <a:latin typeface="Arial" panose="020B0604020202020204" pitchFamily="34" charset="0"/>
                        </a:defRPr>
                      </a:lvl6pPr>
                      <a:lvl7pPr marL="2971800" indent="-228600" eaLnBrk="0" fontAlgn="base" hangingPunct="0">
                        <a:spcBef>
                          <a:spcPct val="20000"/>
                        </a:spcBef>
                        <a:spcAft>
                          <a:spcPct val="0"/>
                        </a:spcAft>
                        <a:defRPr b="1">
                          <a:solidFill>
                            <a:srgbClr val="B014A5"/>
                          </a:solidFill>
                          <a:latin typeface="Arial" panose="020B0604020202020204" pitchFamily="34" charset="0"/>
                        </a:defRPr>
                      </a:lvl7pPr>
                      <a:lvl8pPr marL="3429000" indent="-228600" eaLnBrk="0" fontAlgn="base" hangingPunct="0">
                        <a:spcBef>
                          <a:spcPct val="20000"/>
                        </a:spcBef>
                        <a:spcAft>
                          <a:spcPct val="0"/>
                        </a:spcAft>
                        <a:defRPr b="1">
                          <a:solidFill>
                            <a:srgbClr val="B014A5"/>
                          </a:solidFill>
                          <a:latin typeface="Arial" panose="020B0604020202020204" pitchFamily="34" charset="0"/>
                        </a:defRPr>
                      </a:lvl8pPr>
                      <a:lvl9pPr marL="3886200" indent="-228600" eaLnBrk="0" fontAlgn="base" hangingPunct="0">
                        <a:spcBef>
                          <a:spcPct val="20000"/>
                        </a:spcBef>
                        <a:spcAft>
                          <a:spcPct val="0"/>
                        </a:spcAft>
                        <a:defRPr b="1">
                          <a:solidFill>
                            <a:srgbClr val="B014A5"/>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900" b="0" i="0" u="none" strike="noStrike" cap="none" normalizeH="0" baseline="0">
                          <a:ln>
                            <a:noFill/>
                          </a:ln>
                          <a:solidFill>
                            <a:srgbClr val="B014A5"/>
                          </a:solidFill>
                          <a:effectLst/>
                          <a:latin typeface="Arial" panose="020B0604020202020204" pitchFamily="34" charset="0"/>
                        </a:rPr>
                        <a:t>Example</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539875">
                <a:tc>
                  <a:txBody>
                    <a:bodyPr/>
                    <a:lstStyle>
                      <a:lvl1pPr eaLnBrk="0" hangingPunct="0">
                        <a:spcBef>
                          <a:spcPct val="20000"/>
                        </a:spcBef>
                        <a:defRPr sz="2800" b="1">
                          <a:solidFill>
                            <a:srgbClr val="B014A5"/>
                          </a:solidFill>
                          <a:latin typeface="Arial" panose="020B0604020202020204" pitchFamily="34" charset="0"/>
                        </a:defRPr>
                      </a:lvl1pPr>
                      <a:lvl2pPr marL="742950" indent="-285750" eaLnBrk="0" hangingPunct="0">
                        <a:spcBef>
                          <a:spcPct val="20000"/>
                        </a:spcBef>
                        <a:defRPr sz="2400" b="1">
                          <a:solidFill>
                            <a:srgbClr val="B014A5"/>
                          </a:solidFill>
                          <a:latin typeface="Arial" panose="020B0604020202020204" pitchFamily="34" charset="0"/>
                        </a:defRPr>
                      </a:lvl2pPr>
                      <a:lvl3pPr marL="1143000" indent="-228600" eaLnBrk="0" hangingPunct="0">
                        <a:spcBef>
                          <a:spcPct val="20000"/>
                        </a:spcBef>
                        <a:defRPr sz="2000" b="1">
                          <a:solidFill>
                            <a:srgbClr val="B014A5"/>
                          </a:solidFill>
                          <a:latin typeface="Arial" panose="020B0604020202020204" pitchFamily="34" charset="0"/>
                        </a:defRPr>
                      </a:lvl3pPr>
                      <a:lvl4pPr marL="1600200" indent="-228600" eaLnBrk="0" hangingPunct="0">
                        <a:spcBef>
                          <a:spcPct val="20000"/>
                        </a:spcBef>
                        <a:defRPr b="1">
                          <a:solidFill>
                            <a:srgbClr val="B014A5"/>
                          </a:solidFill>
                          <a:latin typeface="Arial" panose="020B0604020202020204" pitchFamily="34" charset="0"/>
                        </a:defRPr>
                      </a:lvl4pPr>
                      <a:lvl5pPr marL="2057400" indent="-228600" eaLnBrk="0" hangingPunct="0">
                        <a:spcBef>
                          <a:spcPct val="20000"/>
                        </a:spcBef>
                        <a:defRPr b="1">
                          <a:solidFill>
                            <a:srgbClr val="B014A5"/>
                          </a:solidFill>
                          <a:latin typeface="Arial" panose="020B0604020202020204" pitchFamily="34" charset="0"/>
                        </a:defRPr>
                      </a:lvl5pPr>
                      <a:lvl6pPr marL="2514600" indent="-228600" eaLnBrk="0" fontAlgn="base" hangingPunct="0">
                        <a:spcBef>
                          <a:spcPct val="20000"/>
                        </a:spcBef>
                        <a:spcAft>
                          <a:spcPct val="0"/>
                        </a:spcAft>
                        <a:defRPr b="1">
                          <a:solidFill>
                            <a:srgbClr val="B014A5"/>
                          </a:solidFill>
                          <a:latin typeface="Arial" panose="020B0604020202020204" pitchFamily="34" charset="0"/>
                        </a:defRPr>
                      </a:lvl6pPr>
                      <a:lvl7pPr marL="2971800" indent="-228600" eaLnBrk="0" fontAlgn="base" hangingPunct="0">
                        <a:spcBef>
                          <a:spcPct val="20000"/>
                        </a:spcBef>
                        <a:spcAft>
                          <a:spcPct val="0"/>
                        </a:spcAft>
                        <a:defRPr b="1">
                          <a:solidFill>
                            <a:srgbClr val="B014A5"/>
                          </a:solidFill>
                          <a:latin typeface="Arial" panose="020B0604020202020204" pitchFamily="34" charset="0"/>
                        </a:defRPr>
                      </a:lvl7pPr>
                      <a:lvl8pPr marL="3429000" indent="-228600" eaLnBrk="0" fontAlgn="base" hangingPunct="0">
                        <a:spcBef>
                          <a:spcPct val="20000"/>
                        </a:spcBef>
                        <a:spcAft>
                          <a:spcPct val="0"/>
                        </a:spcAft>
                        <a:defRPr b="1">
                          <a:solidFill>
                            <a:srgbClr val="B014A5"/>
                          </a:solidFill>
                          <a:latin typeface="Arial" panose="020B0604020202020204" pitchFamily="34" charset="0"/>
                        </a:defRPr>
                      </a:lvl8pPr>
                      <a:lvl9pPr marL="3886200" indent="-228600" eaLnBrk="0" fontAlgn="base" hangingPunct="0">
                        <a:spcBef>
                          <a:spcPct val="20000"/>
                        </a:spcBef>
                        <a:spcAft>
                          <a:spcPct val="0"/>
                        </a:spcAft>
                        <a:defRPr b="1">
                          <a:solidFill>
                            <a:srgbClr val="B014A5"/>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900" b="1" i="0" u="none" strike="noStrike" cap="none" normalizeH="0" baseline="0">
                          <a:ln>
                            <a:noFill/>
                          </a:ln>
                          <a:solidFill>
                            <a:srgbClr val="B014A5"/>
                          </a:solidFill>
                          <a:effectLst/>
                          <a:latin typeface="Arial" panose="020B0604020202020204" pitchFamily="34" charset="0"/>
                        </a:rPr>
                        <a:t>Mood</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b="1">
                          <a:solidFill>
                            <a:srgbClr val="B014A5"/>
                          </a:solidFill>
                          <a:latin typeface="Arial" panose="020B0604020202020204" pitchFamily="34" charset="0"/>
                        </a:defRPr>
                      </a:lvl1pPr>
                      <a:lvl2pPr marL="742950" indent="-285750" eaLnBrk="0" hangingPunct="0">
                        <a:spcBef>
                          <a:spcPct val="20000"/>
                        </a:spcBef>
                        <a:defRPr sz="2400" b="1">
                          <a:solidFill>
                            <a:srgbClr val="B014A5"/>
                          </a:solidFill>
                          <a:latin typeface="Arial" panose="020B0604020202020204" pitchFamily="34" charset="0"/>
                        </a:defRPr>
                      </a:lvl2pPr>
                      <a:lvl3pPr marL="1143000" indent="-228600" eaLnBrk="0" hangingPunct="0">
                        <a:spcBef>
                          <a:spcPct val="20000"/>
                        </a:spcBef>
                        <a:defRPr sz="2000" b="1">
                          <a:solidFill>
                            <a:srgbClr val="B014A5"/>
                          </a:solidFill>
                          <a:latin typeface="Arial" panose="020B0604020202020204" pitchFamily="34" charset="0"/>
                        </a:defRPr>
                      </a:lvl3pPr>
                      <a:lvl4pPr marL="1600200" indent="-228600" eaLnBrk="0" hangingPunct="0">
                        <a:spcBef>
                          <a:spcPct val="20000"/>
                        </a:spcBef>
                        <a:defRPr b="1">
                          <a:solidFill>
                            <a:srgbClr val="B014A5"/>
                          </a:solidFill>
                          <a:latin typeface="Arial" panose="020B0604020202020204" pitchFamily="34" charset="0"/>
                        </a:defRPr>
                      </a:lvl4pPr>
                      <a:lvl5pPr marL="2057400" indent="-228600" eaLnBrk="0" hangingPunct="0">
                        <a:spcBef>
                          <a:spcPct val="20000"/>
                        </a:spcBef>
                        <a:defRPr b="1">
                          <a:solidFill>
                            <a:srgbClr val="B014A5"/>
                          </a:solidFill>
                          <a:latin typeface="Arial" panose="020B0604020202020204" pitchFamily="34" charset="0"/>
                        </a:defRPr>
                      </a:lvl5pPr>
                      <a:lvl6pPr marL="2514600" indent="-228600" eaLnBrk="0" fontAlgn="base" hangingPunct="0">
                        <a:spcBef>
                          <a:spcPct val="20000"/>
                        </a:spcBef>
                        <a:spcAft>
                          <a:spcPct val="0"/>
                        </a:spcAft>
                        <a:defRPr b="1">
                          <a:solidFill>
                            <a:srgbClr val="B014A5"/>
                          </a:solidFill>
                          <a:latin typeface="Arial" panose="020B0604020202020204" pitchFamily="34" charset="0"/>
                        </a:defRPr>
                      </a:lvl6pPr>
                      <a:lvl7pPr marL="2971800" indent="-228600" eaLnBrk="0" fontAlgn="base" hangingPunct="0">
                        <a:spcBef>
                          <a:spcPct val="20000"/>
                        </a:spcBef>
                        <a:spcAft>
                          <a:spcPct val="0"/>
                        </a:spcAft>
                        <a:defRPr b="1">
                          <a:solidFill>
                            <a:srgbClr val="B014A5"/>
                          </a:solidFill>
                          <a:latin typeface="Arial" panose="020B0604020202020204" pitchFamily="34" charset="0"/>
                        </a:defRPr>
                      </a:lvl7pPr>
                      <a:lvl8pPr marL="3429000" indent="-228600" eaLnBrk="0" fontAlgn="base" hangingPunct="0">
                        <a:spcBef>
                          <a:spcPct val="20000"/>
                        </a:spcBef>
                        <a:spcAft>
                          <a:spcPct val="0"/>
                        </a:spcAft>
                        <a:defRPr b="1">
                          <a:solidFill>
                            <a:srgbClr val="B014A5"/>
                          </a:solidFill>
                          <a:latin typeface="Arial" panose="020B0604020202020204" pitchFamily="34" charset="0"/>
                        </a:defRPr>
                      </a:lvl8pPr>
                      <a:lvl9pPr marL="3886200" indent="-228600" eaLnBrk="0" fontAlgn="base" hangingPunct="0">
                        <a:spcBef>
                          <a:spcPct val="20000"/>
                        </a:spcBef>
                        <a:spcAft>
                          <a:spcPct val="0"/>
                        </a:spcAft>
                        <a:defRPr b="1">
                          <a:solidFill>
                            <a:srgbClr val="B014A5"/>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900" b="1" i="0" u="none" strike="noStrike" cap="none" normalizeH="0" baseline="0">
                          <a:ln>
                            <a:noFill/>
                          </a:ln>
                          <a:solidFill>
                            <a:srgbClr val="B014A5"/>
                          </a:solidFill>
                          <a:effectLst/>
                          <a:latin typeface="Arial" panose="020B0604020202020204" pitchFamily="34" charset="0"/>
                        </a:rPr>
                        <a:t>Weather; colours (or lack of) used; sounds; through tone; narrative voice; characters used; texture; feeling; imagery; smells; opening sentence; location; seemingly unimportant objects; connotations…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06475">
                <a:tc>
                  <a:txBody>
                    <a:bodyPr/>
                    <a:lstStyle>
                      <a:lvl1pPr eaLnBrk="0" hangingPunct="0">
                        <a:spcBef>
                          <a:spcPct val="20000"/>
                        </a:spcBef>
                        <a:defRPr sz="2800" b="1">
                          <a:solidFill>
                            <a:srgbClr val="B014A5"/>
                          </a:solidFill>
                          <a:latin typeface="Arial" panose="020B0604020202020204" pitchFamily="34" charset="0"/>
                        </a:defRPr>
                      </a:lvl1pPr>
                      <a:lvl2pPr marL="742950" indent="-285750" eaLnBrk="0" hangingPunct="0">
                        <a:spcBef>
                          <a:spcPct val="20000"/>
                        </a:spcBef>
                        <a:defRPr sz="2400" b="1">
                          <a:solidFill>
                            <a:srgbClr val="B014A5"/>
                          </a:solidFill>
                          <a:latin typeface="Arial" panose="020B0604020202020204" pitchFamily="34" charset="0"/>
                        </a:defRPr>
                      </a:lvl2pPr>
                      <a:lvl3pPr marL="1143000" indent="-228600" eaLnBrk="0" hangingPunct="0">
                        <a:spcBef>
                          <a:spcPct val="20000"/>
                        </a:spcBef>
                        <a:defRPr sz="2000" b="1">
                          <a:solidFill>
                            <a:srgbClr val="B014A5"/>
                          </a:solidFill>
                          <a:latin typeface="Arial" panose="020B0604020202020204" pitchFamily="34" charset="0"/>
                        </a:defRPr>
                      </a:lvl3pPr>
                      <a:lvl4pPr marL="1600200" indent="-228600" eaLnBrk="0" hangingPunct="0">
                        <a:spcBef>
                          <a:spcPct val="20000"/>
                        </a:spcBef>
                        <a:defRPr b="1">
                          <a:solidFill>
                            <a:srgbClr val="B014A5"/>
                          </a:solidFill>
                          <a:latin typeface="Arial" panose="020B0604020202020204" pitchFamily="34" charset="0"/>
                        </a:defRPr>
                      </a:lvl4pPr>
                      <a:lvl5pPr marL="2057400" indent="-228600" eaLnBrk="0" hangingPunct="0">
                        <a:spcBef>
                          <a:spcPct val="20000"/>
                        </a:spcBef>
                        <a:defRPr b="1">
                          <a:solidFill>
                            <a:srgbClr val="B014A5"/>
                          </a:solidFill>
                          <a:latin typeface="Arial" panose="020B0604020202020204" pitchFamily="34" charset="0"/>
                        </a:defRPr>
                      </a:lvl5pPr>
                      <a:lvl6pPr marL="2514600" indent="-228600" eaLnBrk="0" fontAlgn="base" hangingPunct="0">
                        <a:spcBef>
                          <a:spcPct val="20000"/>
                        </a:spcBef>
                        <a:spcAft>
                          <a:spcPct val="0"/>
                        </a:spcAft>
                        <a:defRPr b="1">
                          <a:solidFill>
                            <a:srgbClr val="B014A5"/>
                          </a:solidFill>
                          <a:latin typeface="Arial" panose="020B0604020202020204" pitchFamily="34" charset="0"/>
                        </a:defRPr>
                      </a:lvl6pPr>
                      <a:lvl7pPr marL="2971800" indent="-228600" eaLnBrk="0" fontAlgn="base" hangingPunct="0">
                        <a:spcBef>
                          <a:spcPct val="20000"/>
                        </a:spcBef>
                        <a:spcAft>
                          <a:spcPct val="0"/>
                        </a:spcAft>
                        <a:defRPr b="1">
                          <a:solidFill>
                            <a:srgbClr val="B014A5"/>
                          </a:solidFill>
                          <a:latin typeface="Arial" panose="020B0604020202020204" pitchFamily="34" charset="0"/>
                        </a:defRPr>
                      </a:lvl7pPr>
                      <a:lvl8pPr marL="3429000" indent="-228600" eaLnBrk="0" fontAlgn="base" hangingPunct="0">
                        <a:spcBef>
                          <a:spcPct val="20000"/>
                        </a:spcBef>
                        <a:spcAft>
                          <a:spcPct val="0"/>
                        </a:spcAft>
                        <a:defRPr b="1">
                          <a:solidFill>
                            <a:srgbClr val="B014A5"/>
                          </a:solidFill>
                          <a:latin typeface="Arial" panose="020B0604020202020204" pitchFamily="34" charset="0"/>
                        </a:defRPr>
                      </a:lvl8pPr>
                      <a:lvl9pPr marL="3886200" indent="-228600" eaLnBrk="0" fontAlgn="base" hangingPunct="0">
                        <a:spcBef>
                          <a:spcPct val="20000"/>
                        </a:spcBef>
                        <a:spcAft>
                          <a:spcPct val="0"/>
                        </a:spcAft>
                        <a:defRPr b="1">
                          <a:solidFill>
                            <a:srgbClr val="B014A5"/>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900" b="1" i="0" u="none" strike="noStrike" cap="none" normalizeH="0" baseline="0">
                          <a:ln>
                            <a:noFill/>
                          </a:ln>
                          <a:solidFill>
                            <a:srgbClr val="B014A5"/>
                          </a:solidFill>
                          <a:effectLst/>
                          <a:latin typeface="Arial" panose="020B0604020202020204" pitchFamily="34" charset="0"/>
                        </a:rPr>
                        <a:t>Tone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b="1">
                          <a:solidFill>
                            <a:srgbClr val="B014A5"/>
                          </a:solidFill>
                          <a:latin typeface="Arial" panose="020B0604020202020204" pitchFamily="34" charset="0"/>
                        </a:defRPr>
                      </a:lvl1pPr>
                      <a:lvl2pPr marL="742950" indent="-285750" eaLnBrk="0" hangingPunct="0">
                        <a:spcBef>
                          <a:spcPct val="20000"/>
                        </a:spcBef>
                        <a:defRPr sz="2400" b="1">
                          <a:solidFill>
                            <a:srgbClr val="B014A5"/>
                          </a:solidFill>
                          <a:latin typeface="Arial" panose="020B0604020202020204" pitchFamily="34" charset="0"/>
                        </a:defRPr>
                      </a:lvl2pPr>
                      <a:lvl3pPr marL="1143000" indent="-228600" eaLnBrk="0" hangingPunct="0">
                        <a:spcBef>
                          <a:spcPct val="20000"/>
                        </a:spcBef>
                        <a:defRPr sz="2000" b="1">
                          <a:solidFill>
                            <a:srgbClr val="B014A5"/>
                          </a:solidFill>
                          <a:latin typeface="Arial" panose="020B0604020202020204" pitchFamily="34" charset="0"/>
                        </a:defRPr>
                      </a:lvl3pPr>
                      <a:lvl4pPr marL="1600200" indent="-228600" eaLnBrk="0" hangingPunct="0">
                        <a:spcBef>
                          <a:spcPct val="20000"/>
                        </a:spcBef>
                        <a:defRPr b="1">
                          <a:solidFill>
                            <a:srgbClr val="B014A5"/>
                          </a:solidFill>
                          <a:latin typeface="Arial" panose="020B0604020202020204" pitchFamily="34" charset="0"/>
                        </a:defRPr>
                      </a:lvl4pPr>
                      <a:lvl5pPr marL="2057400" indent="-228600" eaLnBrk="0" hangingPunct="0">
                        <a:spcBef>
                          <a:spcPct val="20000"/>
                        </a:spcBef>
                        <a:defRPr b="1">
                          <a:solidFill>
                            <a:srgbClr val="B014A5"/>
                          </a:solidFill>
                          <a:latin typeface="Arial" panose="020B0604020202020204" pitchFamily="34" charset="0"/>
                        </a:defRPr>
                      </a:lvl5pPr>
                      <a:lvl6pPr marL="2514600" indent="-228600" eaLnBrk="0" fontAlgn="base" hangingPunct="0">
                        <a:spcBef>
                          <a:spcPct val="20000"/>
                        </a:spcBef>
                        <a:spcAft>
                          <a:spcPct val="0"/>
                        </a:spcAft>
                        <a:defRPr b="1">
                          <a:solidFill>
                            <a:srgbClr val="B014A5"/>
                          </a:solidFill>
                          <a:latin typeface="Arial" panose="020B0604020202020204" pitchFamily="34" charset="0"/>
                        </a:defRPr>
                      </a:lvl6pPr>
                      <a:lvl7pPr marL="2971800" indent="-228600" eaLnBrk="0" fontAlgn="base" hangingPunct="0">
                        <a:spcBef>
                          <a:spcPct val="20000"/>
                        </a:spcBef>
                        <a:spcAft>
                          <a:spcPct val="0"/>
                        </a:spcAft>
                        <a:defRPr b="1">
                          <a:solidFill>
                            <a:srgbClr val="B014A5"/>
                          </a:solidFill>
                          <a:latin typeface="Arial" panose="020B0604020202020204" pitchFamily="34" charset="0"/>
                        </a:defRPr>
                      </a:lvl7pPr>
                      <a:lvl8pPr marL="3429000" indent="-228600" eaLnBrk="0" fontAlgn="base" hangingPunct="0">
                        <a:spcBef>
                          <a:spcPct val="20000"/>
                        </a:spcBef>
                        <a:spcAft>
                          <a:spcPct val="0"/>
                        </a:spcAft>
                        <a:defRPr b="1">
                          <a:solidFill>
                            <a:srgbClr val="B014A5"/>
                          </a:solidFill>
                          <a:latin typeface="Arial" panose="020B0604020202020204" pitchFamily="34" charset="0"/>
                        </a:defRPr>
                      </a:lvl8pPr>
                      <a:lvl9pPr marL="3886200" indent="-228600" eaLnBrk="0" fontAlgn="base" hangingPunct="0">
                        <a:spcBef>
                          <a:spcPct val="20000"/>
                        </a:spcBef>
                        <a:spcAft>
                          <a:spcPct val="0"/>
                        </a:spcAft>
                        <a:defRPr b="1">
                          <a:solidFill>
                            <a:srgbClr val="B014A5"/>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900" b="1" i="0" u="none" strike="noStrike" cap="none" normalizeH="0" baseline="0">
                          <a:ln>
                            <a:noFill/>
                          </a:ln>
                          <a:solidFill>
                            <a:srgbClr val="B014A5"/>
                          </a:solidFill>
                          <a:effectLst/>
                          <a:latin typeface="Arial" panose="020B0604020202020204" pitchFamily="34" charset="0"/>
                        </a:rPr>
                        <a:t>Emphasising certain words; paragraphing; formal / informal language; dialect / slang; connotation vs. denotation; humour; puns; sarcasm; parenthesis…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58850">
                <a:tc>
                  <a:txBody>
                    <a:bodyPr/>
                    <a:lstStyle>
                      <a:lvl1pPr eaLnBrk="0" hangingPunct="0">
                        <a:spcBef>
                          <a:spcPct val="20000"/>
                        </a:spcBef>
                        <a:defRPr sz="2800" b="1">
                          <a:solidFill>
                            <a:srgbClr val="B014A5"/>
                          </a:solidFill>
                          <a:latin typeface="Arial" panose="020B0604020202020204" pitchFamily="34" charset="0"/>
                        </a:defRPr>
                      </a:lvl1pPr>
                      <a:lvl2pPr marL="742950" indent="-285750" eaLnBrk="0" hangingPunct="0">
                        <a:spcBef>
                          <a:spcPct val="20000"/>
                        </a:spcBef>
                        <a:defRPr sz="2400" b="1">
                          <a:solidFill>
                            <a:srgbClr val="B014A5"/>
                          </a:solidFill>
                          <a:latin typeface="Arial" panose="020B0604020202020204" pitchFamily="34" charset="0"/>
                        </a:defRPr>
                      </a:lvl2pPr>
                      <a:lvl3pPr marL="1143000" indent="-228600" eaLnBrk="0" hangingPunct="0">
                        <a:spcBef>
                          <a:spcPct val="20000"/>
                        </a:spcBef>
                        <a:defRPr sz="2000" b="1">
                          <a:solidFill>
                            <a:srgbClr val="B014A5"/>
                          </a:solidFill>
                          <a:latin typeface="Arial" panose="020B0604020202020204" pitchFamily="34" charset="0"/>
                        </a:defRPr>
                      </a:lvl3pPr>
                      <a:lvl4pPr marL="1600200" indent="-228600" eaLnBrk="0" hangingPunct="0">
                        <a:spcBef>
                          <a:spcPct val="20000"/>
                        </a:spcBef>
                        <a:defRPr b="1">
                          <a:solidFill>
                            <a:srgbClr val="B014A5"/>
                          </a:solidFill>
                          <a:latin typeface="Arial" panose="020B0604020202020204" pitchFamily="34" charset="0"/>
                        </a:defRPr>
                      </a:lvl4pPr>
                      <a:lvl5pPr marL="2057400" indent="-228600" eaLnBrk="0" hangingPunct="0">
                        <a:spcBef>
                          <a:spcPct val="20000"/>
                        </a:spcBef>
                        <a:defRPr b="1">
                          <a:solidFill>
                            <a:srgbClr val="B014A5"/>
                          </a:solidFill>
                          <a:latin typeface="Arial" panose="020B0604020202020204" pitchFamily="34" charset="0"/>
                        </a:defRPr>
                      </a:lvl5pPr>
                      <a:lvl6pPr marL="2514600" indent="-228600" eaLnBrk="0" fontAlgn="base" hangingPunct="0">
                        <a:spcBef>
                          <a:spcPct val="20000"/>
                        </a:spcBef>
                        <a:spcAft>
                          <a:spcPct val="0"/>
                        </a:spcAft>
                        <a:defRPr b="1">
                          <a:solidFill>
                            <a:srgbClr val="B014A5"/>
                          </a:solidFill>
                          <a:latin typeface="Arial" panose="020B0604020202020204" pitchFamily="34" charset="0"/>
                        </a:defRPr>
                      </a:lvl6pPr>
                      <a:lvl7pPr marL="2971800" indent="-228600" eaLnBrk="0" fontAlgn="base" hangingPunct="0">
                        <a:spcBef>
                          <a:spcPct val="20000"/>
                        </a:spcBef>
                        <a:spcAft>
                          <a:spcPct val="0"/>
                        </a:spcAft>
                        <a:defRPr b="1">
                          <a:solidFill>
                            <a:srgbClr val="B014A5"/>
                          </a:solidFill>
                          <a:latin typeface="Arial" panose="020B0604020202020204" pitchFamily="34" charset="0"/>
                        </a:defRPr>
                      </a:lvl7pPr>
                      <a:lvl8pPr marL="3429000" indent="-228600" eaLnBrk="0" fontAlgn="base" hangingPunct="0">
                        <a:spcBef>
                          <a:spcPct val="20000"/>
                        </a:spcBef>
                        <a:spcAft>
                          <a:spcPct val="0"/>
                        </a:spcAft>
                        <a:defRPr b="1">
                          <a:solidFill>
                            <a:srgbClr val="B014A5"/>
                          </a:solidFill>
                          <a:latin typeface="Arial" panose="020B0604020202020204" pitchFamily="34" charset="0"/>
                        </a:defRPr>
                      </a:lvl8pPr>
                      <a:lvl9pPr marL="3886200" indent="-228600" eaLnBrk="0" fontAlgn="base" hangingPunct="0">
                        <a:spcBef>
                          <a:spcPct val="20000"/>
                        </a:spcBef>
                        <a:spcAft>
                          <a:spcPct val="0"/>
                        </a:spcAft>
                        <a:defRPr b="1">
                          <a:solidFill>
                            <a:srgbClr val="B014A5"/>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900" b="1" i="0" u="none" strike="noStrike" cap="none" normalizeH="0" baseline="0">
                          <a:ln>
                            <a:noFill/>
                          </a:ln>
                          <a:solidFill>
                            <a:srgbClr val="B014A5"/>
                          </a:solidFill>
                          <a:effectLst/>
                          <a:latin typeface="Arial" panose="020B0604020202020204" pitchFamily="34" charset="0"/>
                        </a:rPr>
                        <a:t>Technique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b="1">
                          <a:solidFill>
                            <a:srgbClr val="B014A5"/>
                          </a:solidFill>
                          <a:latin typeface="Arial" panose="020B0604020202020204" pitchFamily="34" charset="0"/>
                        </a:defRPr>
                      </a:lvl1pPr>
                      <a:lvl2pPr marL="742950" indent="-285750" eaLnBrk="0" hangingPunct="0">
                        <a:spcBef>
                          <a:spcPct val="20000"/>
                        </a:spcBef>
                        <a:defRPr sz="2400" b="1">
                          <a:solidFill>
                            <a:srgbClr val="B014A5"/>
                          </a:solidFill>
                          <a:latin typeface="Arial" panose="020B0604020202020204" pitchFamily="34" charset="0"/>
                        </a:defRPr>
                      </a:lvl2pPr>
                      <a:lvl3pPr marL="1143000" indent="-228600" eaLnBrk="0" hangingPunct="0">
                        <a:spcBef>
                          <a:spcPct val="20000"/>
                        </a:spcBef>
                        <a:defRPr sz="2000" b="1">
                          <a:solidFill>
                            <a:srgbClr val="B014A5"/>
                          </a:solidFill>
                          <a:latin typeface="Arial" panose="020B0604020202020204" pitchFamily="34" charset="0"/>
                        </a:defRPr>
                      </a:lvl3pPr>
                      <a:lvl4pPr marL="1600200" indent="-228600" eaLnBrk="0" hangingPunct="0">
                        <a:spcBef>
                          <a:spcPct val="20000"/>
                        </a:spcBef>
                        <a:defRPr b="1">
                          <a:solidFill>
                            <a:srgbClr val="B014A5"/>
                          </a:solidFill>
                          <a:latin typeface="Arial" panose="020B0604020202020204" pitchFamily="34" charset="0"/>
                        </a:defRPr>
                      </a:lvl4pPr>
                      <a:lvl5pPr marL="2057400" indent="-228600" eaLnBrk="0" hangingPunct="0">
                        <a:spcBef>
                          <a:spcPct val="20000"/>
                        </a:spcBef>
                        <a:defRPr b="1">
                          <a:solidFill>
                            <a:srgbClr val="B014A5"/>
                          </a:solidFill>
                          <a:latin typeface="Arial" panose="020B0604020202020204" pitchFamily="34" charset="0"/>
                        </a:defRPr>
                      </a:lvl5pPr>
                      <a:lvl6pPr marL="2514600" indent="-228600" eaLnBrk="0" fontAlgn="base" hangingPunct="0">
                        <a:spcBef>
                          <a:spcPct val="20000"/>
                        </a:spcBef>
                        <a:spcAft>
                          <a:spcPct val="0"/>
                        </a:spcAft>
                        <a:defRPr b="1">
                          <a:solidFill>
                            <a:srgbClr val="B014A5"/>
                          </a:solidFill>
                          <a:latin typeface="Arial" panose="020B0604020202020204" pitchFamily="34" charset="0"/>
                        </a:defRPr>
                      </a:lvl6pPr>
                      <a:lvl7pPr marL="2971800" indent="-228600" eaLnBrk="0" fontAlgn="base" hangingPunct="0">
                        <a:spcBef>
                          <a:spcPct val="20000"/>
                        </a:spcBef>
                        <a:spcAft>
                          <a:spcPct val="0"/>
                        </a:spcAft>
                        <a:defRPr b="1">
                          <a:solidFill>
                            <a:srgbClr val="B014A5"/>
                          </a:solidFill>
                          <a:latin typeface="Arial" panose="020B0604020202020204" pitchFamily="34" charset="0"/>
                        </a:defRPr>
                      </a:lvl7pPr>
                      <a:lvl8pPr marL="3429000" indent="-228600" eaLnBrk="0" fontAlgn="base" hangingPunct="0">
                        <a:spcBef>
                          <a:spcPct val="20000"/>
                        </a:spcBef>
                        <a:spcAft>
                          <a:spcPct val="0"/>
                        </a:spcAft>
                        <a:defRPr b="1">
                          <a:solidFill>
                            <a:srgbClr val="B014A5"/>
                          </a:solidFill>
                          <a:latin typeface="Arial" panose="020B0604020202020204" pitchFamily="34" charset="0"/>
                        </a:defRPr>
                      </a:lvl8pPr>
                      <a:lvl9pPr marL="3886200" indent="-228600" eaLnBrk="0" fontAlgn="base" hangingPunct="0">
                        <a:spcBef>
                          <a:spcPct val="20000"/>
                        </a:spcBef>
                        <a:spcAft>
                          <a:spcPct val="0"/>
                        </a:spcAft>
                        <a:defRPr b="1">
                          <a:solidFill>
                            <a:srgbClr val="B014A5"/>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900" b="1" i="0" u="none" strike="noStrike" cap="none" normalizeH="0" baseline="0">
                          <a:ln>
                            <a:noFill/>
                          </a:ln>
                          <a:solidFill>
                            <a:srgbClr val="B014A5"/>
                          </a:solidFill>
                          <a:effectLst/>
                          <a:latin typeface="Arial" panose="020B0604020202020204" pitchFamily="34" charset="0"/>
                        </a:rPr>
                        <a:t>Metaphors; similes; personification; ellipsis; onomatopoeia; alliteration; oxymoron; extended metaphor; hyperbole; inversion…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58850">
                <a:tc>
                  <a:txBody>
                    <a:bodyPr/>
                    <a:lstStyle>
                      <a:lvl1pPr eaLnBrk="0" hangingPunct="0">
                        <a:spcBef>
                          <a:spcPct val="20000"/>
                        </a:spcBef>
                        <a:defRPr sz="2800" b="1">
                          <a:solidFill>
                            <a:srgbClr val="B014A5"/>
                          </a:solidFill>
                          <a:latin typeface="Arial" panose="020B0604020202020204" pitchFamily="34" charset="0"/>
                        </a:defRPr>
                      </a:lvl1pPr>
                      <a:lvl2pPr marL="742950" indent="-285750" eaLnBrk="0" hangingPunct="0">
                        <a:spcBef>
                          <a:spcPct val="20000"/>
                        </a:spcBef>
                        <a:defRPr sz="2400" b="1">
                          <a:solidFill>
                            <a:srgbClr val="B014A5"/>
                          </a:solidFill>
                          <a:latin typeface="Arial" panose="020B0604020202020204" pitchFamily="34" charset="0"/>
                        </a:defRPr>
                      </a:lvl2pPr>
                      <a:lvl3pPr marL="1143000" indent="-228600" eaLnBrk="0" hangingPunct="0">
                        <a:spcBef>
                          <a:spcPct val="20000"/>
                        </a:spcBef>
                        <a:defRPr sz="2000" b="1">
                          <a:solidFill>
                            <a:srgbClr val="B014A5"/>
                          </a:solidFill>
                          <a:latin typeface="Arial" panose="020B0604020202020204" pitchFamily="34" charset="0"/>
                        </a:defRPr>
                      </a:lvl3pPr>
                      <a:lvl4pPr marL="1600200" indent="-228600" eaLnBrk="0" hangingPunct="0">
                        <a:spcBef>
                          <a:spcPct val="20000"/>
                        </a:spcBef>
                        <a:defRPr b="1">
                          <a:solidFill>
                            <a:srgbClr val="B014A5"/>
                          </a:solidFill>
                          <a:latin typeface="Arial" panose="020B0604020202020204" pitchFamily="34" charset="0"/>
                        </a:defRPr>
                      </a:lvl4pPr>
                      <a:lvl5pPr marL="2057400" indent="-228600" eaLnBrk="0" hangingPunct="0">
                        <a:spcBef>
                          <a:spcPct val="20000"/>
                        </a:spcBef>
                        <a:defRPr b="1">
                          <a:solidFill>
                            <a:srgbClr val="B014A5"/>
                          </a:solidFill>
                          <a:latin typeface="Arial" panose="020B0604020202020204" pitchFamily="34" charset="0"/>
                        </a:defRPr>
                      </a:lvl5pPr>
                      <a:lvl6pPr marL="2514600" indent="-228600" eaLnBrk="0" fontAlgn="base" hangingPunct="0">
                        <a:spcBef>
                          <a:spcPct val="20000"/>
                        </a:spcBef>
                        <a:spcAft>
                          <a:spcPct val="0"/>
                        </a:spcAft>
                        <a:defRPr b="1">
                          <a:solidFill>
                            <a:srgbClr val="B014A5"/>
                          </a:solidFill>
                          <a:latin typeface="Arial" panose="020B0604020202020204" pitchFamily="34" charset="0"/>
                        </a:defRPr>
                      </a:lvl6pPr>
                      <a:lvl7pPr marL="2971800" indent="-228600" eaLnBrk="0" fontAlgn="base" hangingPunct="0">
                        <a:spcBef>
                          <a:spcPct val="20000"/>
                        </a:spcBef>
                        <a:spcAft>
                          <a:spcPct val="0"/>
                        </a:spcAft>
                        <a:defRPr b="1">
                          <a:solidFill>
                            <a:srgbClr val="B014A5"/>
                          </a:solidFill>
                          <a:latin typeface="Arial" panose="020B0604020202020204" pitchFamily="34" charset="0"/>
                        </a:defRPr>
                      </a:lvl7pPr>
                      <a:lvl8pPr marL="3429000" indent="-228600" eaLnBrk="0" fontAlgn="base" hangingPunct="0">
                        <a:spcBef>
                          <a:spcPct val="20000"/>
                        </a:spcBef>
                        <a:spcAft>
                          <a:spcPct val="0"/>
                        </a:spcAft>
                        <a:defRPr b="1">
                          <a:solidFill>
                            <a:srgbClr val="B014A5"/>
                          </a:solidFill>
                          <a:latin typeface="Arial" panose="020B0604020202020204" pitchFamily="34" charset="0"/>
                        </a:defRPr>
                      </a:lvl8pPr>
                      <a:lvl9pPr marL="3886200" indent="-228600" eaLnBrk="0" fontAlgn="base" hangingPunct="0">
                        <a:spcBef>
                          <a:spcPct val="20000"/>
                        </a:spcBef>
                        <a:spcAft>
                          <a:spcPct val="0"/>
                        </a:spcAft>
                        <a:defRPr b="1">
                          <a:solidFill>
                            <a:srgbClr val="B014A5"/>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900" b="1" i="0" u="none" strike="noStrike" cap="none" normalizeH="0" baseline="0">
                          <a:ln>
                            <a:noFill/>
                          </a:ln>
                          <a:solidFill>
                            <a:srgbClr val="B014A5"/>
                          </a:solidFill>
                          <a:effectLst/>
                          <a:latin typeface="Arial" panose="020B0604020202020204" pitchFamily="34" charset="0"/>
                        </a:rPr>
                        <a:t>Stylistic devices</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b="1">
                          <a:solidFill>
                            <a:srgbClr val="B014A5"/>
                          </a:solidFill>
                          <a:latin typeface="Arial" panose="020B0604020202020204" pitchFamily="34" charset="0"/>
                        </a:defRPr>
                      </a:lvl1pPr>
                      <a:lvl2pPr marL="742950" indent="-285750" eaLnBrk="0" hangingPunct="0">
                        <a:spcBef>
                          <a:spcPct val="20000"/>
                        </a:spcBef>
                        <a:defRPr sz="2400" b="1">
                          <a:solidFill>
                            <a:srgbClr val="B014A5"/>
                          </a:solidFill>
                          <a:latin typeface="Arial" panose="020B0604020202020204" pitchFamily="34" charset="0"/>
                        </a:defRPr>
                      </a:lvl2pPr>
                      <a:lvl3pPr marL="1143000" indent="-228600" eaLnBrk="0" hangingPunct="0">
                        <a:spcBef>
                          <a:spcPct val="20000"/>
                        </a:spcBef>
                        <a:defRPr sz="2000" b="1">
                          <a:solidFill>
                            <a:srgbClr val="B014A5"/>
                          </a:solidFill>
                          <a:latin typeface="Arial" panose="020B0604020202020204" pitchFamily="34" charset="0"/>
                        </a:defRPr>
                      </a:lvl3pPr>
                      <a:lvl4pPr marL="1600200" indent="-228600" eaLnBrk="0" hangingPunct="0">
                        <a:spcBef>
                          <a:spcPct val="20000"/>
                        </a:spcBef>
                        <a:defRPr b="1">
                          <a:solidFill>
                            <a:srgbClr val="B014A5"/>
                          </a:solidFill>
                          <a:latin typeface="Arial" panose="020B0604020202020204" pitchFamily="34" charset="0"/>
                        </a:defRPr>
                      </a:lvl4pPr>
                      <a:lvl5pPr marL="2057400" indent="-228600" eaLnBrk="0" hangingPunct="0">
                        <a:spcBef>
                          <a:spcPct val="20000"/>
                        </a:spcBef>
                        <a:defRPr b="1">
                          <a:solidFill>
                            <a:srgbClr val="B014A5"/>
                          </a:solidFill>
                          <a:latin typeface="Arial" panose="020B0604020202020204" pitchFamily="34" charset="0"/>
                        </a:defRPr>
                      </a:lvl5pPr>
                      <a:lvl6pPr marL="2514600" indent="-228600" eaLnBrk="0" fontAlgn="base" hangingPunct="0">
                        <a:spcBef>
                          <a:spcPct val="20000"/>
                        </a:spcBef>
                        <a:spcAft>
                          <a:spcPct val="0"/>
                        </a:spcAft>
                        <a:defRPr b="1">
                          <a:solidFill>
                            <a:srgbClr val="B014A5"/>
                          </a:solidFill>
                          <a:latin typeface="Arial" panose="020B0604020202020204" pitchFamily="34" charset="0"/>
                        </a:defRPr>
                      </a:lvl6pPr>
                      <a:lvl7pPr marL="2971800" indent="-228600" eaLnBrk="0" fontAlgn="base" hangingPunct="0">
                        <a:spcBef>
                          <a:spcPct val="20000"/>
                        </a:spcBef>
                        <a:spcAft>
                          <a:spcPct val="0"/>
                        </a:spcAft>
                        <a:defRPr b="1">
                          <a:solidFill>
                            <a:srgbClr val="B014A5"/>
                          </a:solidFill>
                          <a:latin typeface="Arial" panose="020B0604020202020204" pitchFamily="34" charset="0"/>
                        </a:defRPr>
                      </a:lvl7pPr>
                      <a:lvl8pPr marL="3429000" indent="-228600" eaLnBrk="0" fontAlgn="base" hangingPunct="0">
                        <a:spcBef>
                          <a:spcPct val="20000"/>
                        </a:spcBef>
                        <a:spcAft>
                          <a:spcPct val="0"/>
                        </a:spcAft>
                        <a:defRPr b="1">
                          <a:solidFill>
                            <a:srgbClr val="B014A5"/>
                          </a:solidFill>
                          <a:latin typeface="Arial" panose="020B0604020202020204" pitchFamily="34" charset="0"/>
                        </a:defRPr>
                      </a:lvl8pPr>
                      <a:lvl9pPr marL="3886200" indent="-228600" eaLnBrk="0" fontAlgn="base" hangingPunct="0">
                        <a:spcBef>
                          <a:spcPct val="20000"/>
                        </a:spcBef>
                        <a:spcAft>
                          <a:spcPct val="0"/>
                        </a:spcAft>
                        <a:defRPr b="1">
                          <a:solidFill>
                            <a:srgbClr val="B014A5"/>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900" b="1" i="0" u="none" strike="noStrike" cap="none" normalizeH="0" baseline="0" dirty="0">
                          <a:ln>
                            <a:noFill/>
                          </a:ln>
                          <a:solidFill>
                            <a:srgbClr val="B014A5"/>
                          </a:solidFill>
                          <a:effectLst/>
                          <a:latin typeface="Arial" panose="020B0604020202020204" pitchFamily="34" charset="0"/>
                        </a:rPr>
                        <a:t>Narrative voice; unreliable narrator; unreliable characters; seemingly simple concept(s) taking on great importance…</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690383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defRPr/>
            </a:pPr>
            <a:r>
              <a:rPr lang="en-GB"/>
              <a:t>Recipe for a Short Story.</a:t>
            </a:r>
          </a:p>
        </p:txBody>
      </p:sp>
      <p:sp>
        <p:nvSpPr>
          <p:cNvPr id="17411" name="Content Placeholder 2"/>
          <p:cNvSpPr>
            <a:spLocks noGrp="1"/>
          </p:cNvSpPr>
          <p:nvPr>
            <p:ph idx="1"/>
          </p:nvPr>
        </p:nvSpPr>
        <p:spPr>
          <a:xfrm>
            <a:off x="2063750" y="1341438"/>
            <a:ext cx="6059488" cy="4525962"/>
          </a:xfrm>
        </p:spPr>
        <p:txBody>
          <a:bodyPr/>
          <a:lstStyle/>
          <a:p>
            <a:pPr eaLnBrk="1" hangingPunct="1">
              <a:lnSpc>
                <a:spcPct val="90000"/>
              </a:lnSpc>
              <a:buFontTx/>
              <a:buNone/>
            </a:pPr>
            <a:r>
              <a:rPr lang="en-GB" altLang="en-US" dirty="0"/>
              <a:t>	These can be done in any order:</a:t>
            </a:r>
          </a:p>
          <a:p>
            <a:pPr eaLnBrk="1" hangingPunct="1">
              <a:lnSpc>
                <a:spcPct val="90000"/>
              </a:lnSpc>
              <a:buFontTx/>
              <a:buNone/>
            </a:pPr>
            <a:endParaRPr lang="en-GB" altLang="en-US" dirty="0"/>
          </a:p>
          <a:p>
            <a:pPr eaLnBrk="1" hangingPunct="1">
              <a:lnSpc>
                <a:spcPct val="90000"/>
              </a:lnSpc>
            </a:pPr>
            <a:r>
              <a:rPr lang="en-GB" altLang="en-US" dirty="0"/>
              <a:t>Construct a plot line.</a:t>
            </a:r>
          </a:p>
          <a:p>
            <a:pPr eaLnBrk="1" hangingPunct="1">
              <a:lnSpc>
                <a:spcPct val="90000"/>
              </a:lnSpc>
            </a:pPr>
            <a:r>
              <a:rPr lang="en-GB" altLang="en-US" dirty="0"/>
              <a:t>Create one or two characters.</a:t>
            </a:r>
          </a:p>
          <a:p>
            <a:pPr eaLnBrk="1" hangingPunct="1">
              <a:lnSpc>
                <a:spcPct val="90000"/>
              </a:lnSpc>
            </a:pPr>
            <a:r>
              <a:rPr lang="en-GB" altLang="en-US" dirty="0"/>
              <a:t>Think of a setting.</a:t>
            </a:r>
          </a:p>
          <a:p>
            <a:pPr eaLnBrk="1" hangingPunct="1">
              <a:lnSpc>
                <a:spcPct val="90000"/>
              </a:lnSpc>
            </a:pPr>
            <a:r>
              <a:rPr lang="en-GB" altLang="en-US" dirty="0"/>
              <a:t>Choose a theme. </a:t>
            </a:r>
          </a:p>
          <a:p>
            <a:pPr eaLnBrk="1" hangingPunct="1">
              <a:lnSpc>
                <a:spcPct val="90000"/>
              </a:lnSpc>
            </a:pPr>
            <a:r>
              <a:rPr lang="en-GB" altLang="en-US" dirty="0"/>
              <a:t>Decide on style and expression.</a:t>
            </a:r>
          </a:p>
          <a:p>
            <a:pPr eaLnBrk="1" hangingPunct="1"/>
            <a:endParaRPr lang="en-GB" altLang="en-US" dirty="0"/>
          </a:p>
          <a:p>
            <a:pPr eaLnBrk="1" hangingPunct="1"/>
            <a:endParaRPr lang="en-GB" altLang="en-US" dirty="0"/>
          </a:p>
        </p:txBody>
      </p:sp>
      <p:pic>
        <p:nvPicPr>
          <p:cNvPr id="17413" name="Picture 7" descr="can-stock-photo_csp84563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1" y="2565400"/>
            <a:ext cx="2646363" cy="2808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727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solidFill>
                  <a:srgbClr val="0070C0"/>
                </a:solidFill>
              </a:rPr>
              <a:t>Date</a:t>
            </a:r>
          </a:p>
        </p:txBody>
      </p:sp>
      <p:sp>
        <p:nvSpPr>
          <p:cNvPr id="3" name="Content Placeholder 2"/>
          <p:cNvSpPr>
            <a:spLocks noGrp="1"/>
          </p:cNvSpPr>
          <p:nvPr>
            <p:ph idx="1"/>
          </p:nvPr>
        </p:nvSpPr>
        <p:spPr/>
        <p:txBody>
          <a:bodyPr/>
          <a:lstStyle/>
          <a:p>
            <a:pPr>
              <a:buNone/>
            </a:pPr>
            <a:endParaRPr lang="en-GB" dirty="0"/>
          </a:p>
          <a:p>
            <a:r>
              <a:rPr lang="en-GB" dirty="0"/>
              <a:t>Today the aim is to continue writing /editing your short story.</a:t>
            </a:r>
          </a:p>
          <a:p>
            <a:endParaRPr lang="en-GB" dirty="0"/>
          </a:p>
          <a:p>
            <a:pPr>
              <a:buNone/>
            </a:pPr>
            <a:endParaRPr lang="en-GB" dirty="0"/>
          </a:p>
          <a:p>
            <a:pPr>
              <a:buNone/>
            </a:pPr>
            <a:endParaRPr lang="en-GB" dirty="0"/>
          </a:p>
        </p:txBody>
      </p:sp>
    </p:spTree>
    <p:extLst>
      <p:ext uri="{BB962C8B-B14F-4D97-AF65-F5344CB8AC3E}">
        <p14:creationId xmlns:p14="http://schemas.microsoft.com/office/powerpoint/2010/main" val="585569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Reading  – </a:t>
            </a:r>
            <a:r>
              <a:rPr lang="en-GB" dirty="0" smtClean="0"/>
              <a:t>Pacific </a:t>
            </a:r>
            <a:r>
              <a:rPr lang="en-GB" dirty="0"/>
              <a:t>Radio Fire </a:t>
            </a:r>
            <a:r>
              <a:rPr lang="en-GB" dirty="0" smtClean="0"/>
              <a:t>is a good story but you could choose any short story for this!</a:t>
            </a:r>
            <a:endParaRPr lang="en-GB" dirty="0"/>
          </a:p>
        </p:txBody>
      </p:sp>
      <p:sp>
        <p:nvSpPr>
          <p:cNvPr id="3" name="Content Placeholder 2"/>
          <p:cNvSpPr>
            <a:spLocks noGrp="1"/>
          </p:cNvSpPr>
          <p:nvPr>
            <p:ph idx="1"/>
          </p:nvPr>
        </p:nvSpPr>
        <p:spPr>
          <a:xfrm>
            <a:off x="838200" y="1417320"/>
            <a:ext cx="11353800" cy="4759643"/>
          </a:xfrm>
        </p:spPr>
        <p:txBody>
          <a:bodyPr>
            <a:noAutofit/>
          </a:bodyPr>
          <a:lstStyle/>
          <a:p>
            <a:pPr>
              <a:buNone/>
            </a:pPr>
            <a:endParaRPr lang="en-GB" sz="1800" dirty="0"/>
          </a:p>
          <a:p>
            <a:pPr>
              <a:lnSpc>
                <a:spcPct val="115000"/>
              </a:lnSpc>
              <a:spcAft>
                <a:spcPts val="0"/>
              </a:spcAft>
            </a:pPr>
            <a:r>
              <a:rPr lang="en-GB" sz="1800" b="1" dirty="0">
                <a:latin typeface="Calibri" panose="020F0502020204030204" pitchFamily="34" charset="0"/>
                <a:ea typeface="Calibri" panose="020F0502020204030204" pitchFamily="34" charset="0"/>
                <a:cs typeface="Times New Roman" panose="02020603050405020304" pitchFamily="18" charset="0"/>
              </a:rPr>
              <a:t>First Thought Questions</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dirty="0">
                <a:latin typeface="Calibri" panose="020F0502020204030204" pitchFamily="34" charset="0"/>
                <a:ea typeface="Calibri" panose="020F0502020204030204" pitchFamily="34" charset="0"/>
                <a:cs typeface="Times New Roman" panose="02020603050405020304" pitchFamily="18" charset="0"/>
              </a:rPr>
              <a:t>As you read through the story for the first time, think about the answers to these questions.</a:t>
            </a:r>
          </a:p>
          <a:p>
            <a:pPr>
              <a:lnSpc>
                <a:spcPct val="115000"/>
              </a:lnSpc>
              <a:spcAft>
                <a:spcPts val="0"/>
              </a:spcAft>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dirty="0">
                <a:latin typeface="Calibri" panose="020F0502020204030204" pitchFamily="34" charset="0"/>
                <a:ea typeface="Calibri" panose="020F0502020204030204" pitchFamily="34" charset="0"/>
                <a:cs typeface="Times New Roman" panose="02020603050405020304" pitchFamily="18" charset="0"/>
              </a:rPr>
              <a:t>Who is the main character in the story?</a:t>
            </a:r>
          </a:p>
          <a:p>
            <a:pPr>
              <a:lnSpc>
                <a:spcPct val="115000"/>
              </a:lnSpc>
              <a:spcAft>
                <a:spcPts val="0"/>
              </a:spcAft>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dirty="0">
                <a:latin typeface="Calibri" panose="020F0502020204030204" pitchFamily="34" charset="0"/>
                <a:ea typeface="Calibri" panose="020F0502020204030204" pitchFamily="34" charset="0"/>
                <a:cs typeface="Times New Roman" panose="02020603050405020304" pitchFamily="18" charset="0"/>
              </a:rPr>
              <a:t>Who is he speaking about?</a:t>
            </a:r>
          </a:p>
          <a:p>
            <a:pPr>
              <a:lnSpc>
                <a:spcPct val="115000"/>
              </a:lnSpc>
              <a:spcAft>
                <a:spcPts val="0"/>
              </a:spcAft>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dirty="0">
                <a:latin typeface="Calibri" panose="020F0502020204030204" pitchFamily="34" charset="0"/>
                <a:ea typeface="Calibri" panose="020F0502020204030204" pitchFamily="34" charset="0"/>
                <a:cs typeface="Times New Roman" panose="02020603050405020304" pitchFamily="18" charset="0"/>
              </a:rPr>
              <a:t>Why has the speaker come to this place?</a:t>
            </a:r>
          </a:p>
          <a:p>
            <a:pPr>
              <a:lnSpc>
                <a:spcPct val="115000"/>
              </a:lnSpc>
              <a:spcAft>
                <a:spcPts val="0"/>
              </a:spcAft>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dirty="0">
                <a:latin typeface="Calibri" panose="020F0502020204030204" pitchFamily="34" charset="0"/>
                <a:ea typeface="Calibri" panose="020F0502020204030204" pitchFamily="34" charset="0"/>
                <a:cs typeface="Times New Roman" panose="02020603050405020304" pitchFamily="18" charset="0"/>
              </a:rPr>
              <a:t>What does the ending mean?  </a:t>
            </a:r>
          </a:p>
          <a:p>
            <a:pPr>
              <a:buNone/>
            </a:pPr>
            <a:endParaRPr lang="en-GB" sz="1800" dirty="0"/>
          </a:p>
          <a:p>
            <a:pPr>
              <a:buNone/>
            </a:pPr>
            <a:endParaRPr lang="en-GB" sz="1800" dirty="0"/>
          </a:p>
          <a:p>
            <a:pPr>
              <a:buNone/>
            </a:pPr>
            <a:endParaRPr lang="en-GB" sz="1800" dirty="0"/>
          </a:p>
          <a:p>
            <a:pPr>
              <a:buNone/>
            </a:pPr>
            <a:endParaRPr lang="en-GB" sz="1800" dirty="0"/>
          </a:p>
          <a:p>
            <a:pPr>
              <a:buNone/>
            </a:pPr>
            <a:endParaRPr lang="en-GB" sz="1800" dirty="0"/>
          </a:p>
          <a:p>
            <a:pPr>
              <a:buNone/>
            </a:pPr>
            <a:endParaRPr lang="en-GB" sz="1800" dirty="0"/>
          </a:p>
          <a:p>
            <a:pPr>
              <a:buNone/>
            </a:pPr>
            <a:endParaRPr lang="en-GB" sz="1800" dirty="0"/>
          </a:p>
        </p:txBody>
      </p:sp>
    </p:spTree>
    <p:extLst>
      <p:ext uri="{BB962C8B-B14F-4D97-AF65-F5344CB8AC3E}">
        <p14:creationId xmlns:p14="http://schemas.microsoft.com/office/powerpoint/2010/main" val="3723441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10065" y="336990"/>
            <a:ext cx="10515600" cy="1325563"/>
          </a:xfrm>
        </p:spPr>
        <p:txBody>
          <a:bodyPr/>
          <a:lstStyle/>
          <a:p>
            <a:r>
              <a:rPr lang="en-GB" dirty="0"/>
              <a:t>Writing task - character sketch:</a:t>
            </a:r>
            <a:br>
              <a:rPr lang="en-GB" dirty="0"/>
            </a:br>
            <a:endParaRPr lang="en-GB" dirty="0"/>
          </a:p>
        </p:txBody>
      </p:sp>
      <p:sp>
        <p:nvSpPr>
          <p:cNvPr id="3" name="Content Placeholder 2"/>
          <p:cNvSpPr>
            <a:spLocks noGrp="1"/>
          </p:cNvSpPr>
          <p:nvPr>
            <p:ph idx="1"/>
          </p:nvPr>
        </p:nvSpPr>
        <p:spPr/>
        <p:txBody>
          <a:bodyPr>
            <a:normAutofit fontScale="77500" lnSpcReduction="20000"/>
          </a:bodyPr>
          <a:lstStyle/>
          <a:p>
            <a:r>
              <a:rPr lang="en-GB" b="1" dirty="0"/>
              <a:t>What does each character look like? </a:t>
            </a:r>
            <a:r>
              <a:rPr lang="en-GB" dirty="0"/>
              <a:t>Include as many details as possible.</a:t>
            </a:r>
          </a:p>
          <a:p>
            <a:endParaRPr lang="en-GB" dirty="0"/>
          </a:p>
          <a:p>
            <a:r>
              <a:rPr lang="en-GB" b="1" dirty="0"/>
              <a:t>What does each character’s voice sound like? </a:t>
            </a:r>
            <a:r>
              <a:rPr lang="en-GB" dirty="0"/>
              <a:t>Think of three adjectives to describe their </a:t>
            </a:r>
            <a:r>
              <a:rPr lang="en-GB" u="sng" dirty="0"/>
              <a:t>voice</a:t>
            </a:r>
            <a:r>
              <a:rPr lang="en-GB" dirty="0"/>
              <a:t> (e.g.  croaky, gruff), then think of three </a:t>
            </a:r>
            <a:r>
              <a:rPr lang="en-GB" u="sng" dirty="0"/>
              <a:t>expressions</a:t>
            </a:r>
            <a:r>
              <a:rPr lang="en-GB" dirty="0"/>
              <a:t> they like to use. </a:t>
            </a:r>
          </a:p>
          <a:p>
            <a:endParaRPr lang="en-GB" dirty="0"/>
          </a:p>
          <a:p>
            <a:r>
              <a:rPr lang="en-GB" b="1" dirty="0"/>
              <a:t>What does the character like to eat for breakfast? What would he choose for his last meal? </a:t>
            </a:r>
          </a:p>
          <a:p>
            <a:endParaRPr lang="en-GB" dirty="0"/>
          </a:p>
          <a:p>
            <a:r>
              <a:rPr lang="en-GB" dirty="0"/>
              <a:t>Think of a smell that is important to the character. </a:t>
            </a:r>
            <a:r>
              <a:rPr lang="en-GB" b="1" dirty="0"/>
              <a:t>Why is this smell important to him? What memory does it bring to his mind? </a:t>
            </a:r>
          </a:p>
          <a:p>
            <a:endParaRPr lang="en-GB" dirty="0"/>
          </a:p>
          <a:p>
            <a:r>
              <a:rPr lang="en-GB" b="1" dirty="0"/>
              <a:t>What does your character want more than anything in the world? Why? What would he do to get it?</a:t>
            </a:r>
          </a:p>
          <a:p>
            <a:endParaRPr lang="en-GB" dirty="0"/>
          </a:p>
        </p:txBody>
      </p:sp>
    </p:spTree>
    <p:extLst>
      <p:ext uri="{BB962C8B-B14F-4D97-AF65-F5344CB8AC3E}">
        <p14:creationId xmlns:p14="http://schemas.microsoft.com/office/powerpoint/2010/main" val="16871463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86000"/>
            <a:ext cx="10363200" cy="1143000"/>
          </a:xfrm>
        </p:spPr>
        <p:txBody>
          <a:bodyPr>
            <a:normAutofit fontScale="90000"/>
          </a:bodyPr>
          <a:lstStyle/>
          <a:p>
            <a:r>
              <a:rPr lang="en-GB" dirty="0">
                <a:latin typeface="Calibri" pitchFamily="34" charset="0"/>
              </a:rPr>
              <a:t> A quick writing task to finish!</a:t>
            </a:r>
            <a:br>
              <a:rPr lang="en-GB" dirty="0">
                <a:latin typeface="Calibri" pitchFamily="34" charset="0"/>
              </a:rPr>
            </a:br>
            <a:endParaRPr lang="en-US" dirty="0">
              <a:latin typeface="Calibri" pitchFamily="34" charset="0"/>
            </a:endParaRPr>
          </a:p>
        </p:txBody>
      </p:sp>
    </p:spTree>
    <p:extLst>
      <p:ext uri="{BB962C8B-B14F-4D97-AF65-F5344CB8AC3E}">
        <p14:creationId xmlns:p14="http://schemas.microsoft.com/office/powerpoint/2010/main" val="514891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914400" y="785814"/>
            <a:ext cx="10363200" cy="5310187"/>
          </a:xfrm>
        </p:spPr>
        <p:txBody>
          <a:bodyPr/>
          <a:lstStyle/>
          <a:p>
            <a:r>
              <a:rPr lang="en-GB" sz="2800" dirty="0"/>
              <a:t>Choose a number between 1 and 5. This corresponds to a new </a:t>
            </a:r>
            <a:r>
              <a:rPr lang="en-GB" sz="2800" i="1" dirty="0"/>
              <a:t>character. </a:t>
            </a:r>
          </a:p>
          <a:p>
            <a:pPr marL="0" indent="0">
              <a:buNone/>
            </a:pPr>
            <a:endParaRPr lang="en-GB" sz="2800" i="1" dirty="0"/>
          </a:p>
          <a:p>
            <a:r>
              <a:rPr lang="en-GB" sz="2800" dirty="0"/>
              <a:t>Choose a letter between A and E.  This corresponds to a </a:t>
            </a:r>
            <a:r>
              <a:rPr lang="en-GB" sz="2800" i="1" dirty="0"/>
              <a:t>setting.</a:t>
            </a:r>
          </a:p>
          <a:p>
            <a:endParaRPr lang="en-GB" sz="2800" dirty="0"/>
          </a:p>
          <a:p>
            <a:r>
              <a:rPr lang="en-GB" sz="2800" dirty="0"/>
              <a:t>Your task is to write the first couple of paragraphs of a short story that </a:t>
            </a:r>
            <a:r>
              <a:rPr lang="en-GB" dirty="0"/>
              <a:t>brings both </a:t>
            </a:r>
            <a:r>
              <a:rPr lang="en-GB" sz="2800" dirty="0"/>
              <a:t>characters together in the setting.</a:t>
            </a:r>
          </a:p>
        </p:txBody>
      </p:sp>
      <p:sp>
        <p:nvSpPr>
          <p:cNvPr id="307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C94D351-EA95-4EF3-B283-65238F094033}" type="slidenum">
              <a:rPr lang="en-US" sz="1400" smtClean="0">
                <a:solidFill>
                  <a:prstClr val="black"/>
                </a:solidFill>
              </a:rPr>
              <a:pPr/>
              <a:t>17</a:t>
            </a:fld>
            <a:endParaRPr lang="en-US" sz="1400">
              <a:solidFill>
                <a:prstClr val="black"/>
              </a:solidFill>
            </a:endParaRPr>
          </a:p>
        </p:txBody>
      </p:sp>
    </p:spTree>
    <p:extLst>
      <p:ext uri="{BB962C8B-B14F-4D97-AF65-F5344CB8AC3E}">
        <p14:creationId xmlns:p14="http://schemas.microsoft.com/office/powerpoint/2010/main" val="936718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itle 1"/>
          <p:cNvSpPr>
            <a:spLocks noGrp="1"/>
          </p:cNvSpPr>
          <p:nvPr>
            <p:ph type="title"/>
          </p:nvPr>
        </p:nvSpPr>
        <p:spPr>
          <a:xfrm>
            <a:off x="952500" y="285750"/>
            <a:ext cx="10363200" cy="1143000"/>
          </a:xfrm>
        </p:spPr>
        <p:txBody>
          <a:bodyPr/>
          <a:lstStyle/>
          <a:p>
            <a:r>
              <a:rPr lang="en-GB" dirty="0">
                <a:latin typeface="Calibri" pitchFamily="34" charset="0"/>
              </a:rPr>
              <a:t>A few hints</a:t>
            </a:r>
          </a:p>
        </p:txBody>
      </p:sp>
      <p:sp>
        <p:nvSpPr>
          <p:cNvPr id="4099" name="Content Placeholder 2"/>
          <p:cNvSpPr>
            <a:spLocks noGrp="1"/>
          </p:cNvSpPr>
          <p:nvPr>
            <p:ph idx="1"/>
          </p:nvPr>
        </p:nvSpPr>
        <p:spPr>
          <a:xfrm>
            <a:off x="857251" y="1571625"/>
            <a:ext cx="10363200" cy="4114800"/>
          </a:xfrm>
        </p:spPr>
        <p:txBody>
          <a:bodyPr>
            <a:normAutofit lnSpcReduction="10000"/>
          </a:bodyPr>
          <a:lstStyle/>
          <a:p>
            <a:r>
              <a:rPr lang="en-GB" sz="2400" dirty="0"/>
              <a:t>Have your character thinking, saying or doing something as quickly as possible, preferably in the first sentence.</a:t>
            </a:r>
          </a:p>
          <a:p>
            <a:pPr marL="0" indent="0">
              <a:buNone/>
            </a:pPr>
            <a:endParaRPr lang="en-GB" sz="2400" dirty="0"/>
          </a:p>
          <a:p>
            <a:r>
              <a:rPr lang="en-GB" sz="2400" dirty="0"/>
              <a:t>Do </a:t>
            </a:r>
            <a:r>
              <a:rPr lang="en-GB" sz="2400" i="1" dirty="0"/>
              <a:t>not</a:t>
            </a:r>
            <a:r>
              <a:rPr lang="en-GB" sz="2400" dirty="0"/>
              <a:t> explain how or why they are there: that is the kind of information a story writer would tease out as the story progresses. Show don’t tell!</a:t>
            </a:r>
          </a:p>
          <a:p>
            <a:pPr marL="0" indent="0">
              <a:buNone/>
            </a:pPr>
            <a:endParaRPr lang="en-GB" sz="2400" dirty="0"/>
          </a:p>
          <a:p>
            <a:r>
              <a:rPr lang="en-GB" sz="2400" dirty="0"/>
              <a:t>Write in any way you like: first, second or third person, past or present tense.</a:t>
            </a:r>
          </a:p>
          <a:p>
            <a:pPr marL="0" indent="0">
              <a:buNone/>
            </a:pPr>
            <a:endParaRPr lang="en-GB" sz="2400" dirty="0"/>
          </a:p>
          <a:p>
            <a:r>
              <a:rPr lang="en-GB" sz="2400" dirty="0"/>
              <a:t>Don’t finish the story (yet!): don’t get the character out of the situation, don’t come to any conclusions.  Leave us with questions – which you might want to answer when you write the rest of the story in your own time.</a:t>
            </a:r>
          </a:p>
          <a:p>
            <a:endParaRPr lang="en-GB" sz="2000" dirty="0"/>
          </a:p>
        </p:txBody>
      </p:sp>
      <p:sp>
        <p:nvSpPr>
          <p:cNvPr id="41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AC654CE-2A73-48CA-BC71-34437BC5BC59}" type="slidenum">
              <a:rPr lang="en-US" sz="1400" smtClean="0">
                <a:solidFill>
                  <a:prstClr val="black"/>
                </a:solidFill>
              </a:rPr>
              <a:pPr/>
              <a:t>18</a:t>
            </a:fld>
            <a:endParaRPr lang="en-US" sz="1400">
              <a:solidFill>
                <a:prstClr val="black"/>
              </a:solidFill>
            </a:endParaRPr>
          </a:p>
        </p:txBody>
      </p:sp>
    </p:spTree>
    <p:extLst>
      <p:ext uri="{BB962C8B-B14F-4D97-AF65-F5344CB8AC3E}">
        <p14:creationId xmlns:p14="http://schemas.microsoft.com/office/powerpoint/2010/main" val="3293077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5E3A23A-3A8E-4557-A62F-B7215E12EDD6}" type="slidenum">
              <a:rPr lang="en-US" sz="1400" smtClean="0">
                <a:solidFill>
                  <a:prstClr val="black"/>
                </a:solidFill>
              </a:rPr>
              <a:pPr/>
              <a:t>19</a:t>
            </a:fld>
            <a:endParaRPr lang="en-US" sz="1400">
              <a:solidFill>
                <a:prstClr val="black"/>
              </a:solidFill>
            </a:endParaRPr>
          </a:p>
        </p:txBody>
      </p:sp>
      <p:sp>
        <p:nvSpPr>
          <p:cNvPr id="7" name="Rectangle 2"/>
          <p:cNvSpPr txBox="1">
            <a:spLocks noChangeArrowheads="1"/>
          </p:cNvSpPr>
          <p:nvPr/>
        </p:nvSpPr>
        <p:spPr bwMode="auto">
          <a:xfrm>
            <a:off x="624417" y="404814"/>
            <a:ext cx="5080000" cy="5691187"/>
          </a:xfrm>
          <a:prstGeom prst="rect">
            <a:avLst/>
          </a:prstGeom>
          <a:noFill/>
          <a:ln w="9525">
            <a:noFill/>
            <a:miter lim="800000"/>
            <a:headEnd/>
            <a:tailEnd/>
          </a:ln>
        </p:spPr>
        <p:txBody>
          <a:bodyPr/>
          <a:lstStyle/>
          <a:p>
            <a:pPr marL="533400" indent="-533400">
              <a:spcBef>
                <a:spcPct val="20000"/>
              </a:spcBef>
              <a:buFontTx/>
              <a:buAutoNum type="arabicPeriod"/>
              <a:defRPr/>
            </a:pPr>
            <a:r>
              <a:rPr lang="en-GB" sz="2800" kern="0" dirty="0">
                <a:solidFill>
                  <a:prstClr val="black"/>
                </a:solidFill>
              </a:rPr>
              <a:t>A taxi driver</a:t>
            </a:r>
          </a:p>
          <a:p>
            <a:pPr marL="533400" indent="-533400">
              <a:spcBef>
                <a:spcPct val="20000"/>
              </a:spcBef>
              <a:buFontTx/>
              <a:buAutoNum type="arabicPeriod"/>
              <a:defRPr/>
            </a:pPr>
            <a:endParaRPr lang="en-GB" sz="2800" kern="0" dirty="0">
              <a:solidFill>
                <a:prstClr val="black"/>
              </a:solidFill>
            </a:endParaRPr>
          </a:p>
          <a:p>
            <a:pPr marL="533400" indent="-533400">
              <a:spcBef>
                <a:spcPct val="20000"/>
              </a:spcBef>
              <a:buFontTx/>
              <a:buAutoNum type="arabicPeriod"/>
              <a:defRPr/>
            </a:pPr>
            <a:r>
              <a:rPr lang="en-GB" sz="2800" kern="0" dirty="0">
                <a:solidFill>
                  <a:prstClr val="black"/>
                </a:solidFill>
              </a:rPr>
              <a:t> A washed-up pop singer</a:t>
            </a:r>
          </a:p>
          <a:p>
            <a:pPr marL="533400" indent="-533400">
              <a:spcBef>
                <a:spcPct val="20000"/>
              </a:spcBef>
              <a:buFontTx/>
              <a:buAutoNum type="arabicPeriod"/>
              <a:defRPr/>
            </a:pPr>
            <a:endParaRPr lang="en-GB" sz="2800" kern="0" dirty="0">
              <a:solidFill>
                <a:prstClr val="black"/>
              </a:solidFill>
            </a:endParaRPr>
          </a:p>
          <a:p>
            <a:pPr marL="533400" indent="-533400">
              <a:spcBef>
                <a:spcPct val="20000"/>
              </a:spcBef>
              <a:buFontTx/>
              <a:buAutoNum type="arabicPeriod"/>
              <a:defRPr/>
            </a:pPr>
            <a:r>
              <a:rPr lang="en-GB" sz="2800" kern="0" dirty="0">
                <a:solidFill>
                  <a:prstClr val="black"/>
                </a:solidFill>
              </a:rPr>
              <a:t>A person in a bathing costume</a:t>
            </a:r>
          </a:p>
          <a:p>
            <a:pPr marL="533400" indent="-533400">
              <a:spcBef>
                <a:spcPct val="20000"/>
              </a:spcBef>
              <a:buFontTx/>
              <a:buAutoNum type="arabicPeriod"/>
              <a:defRPr/>
            </a:pPr>
            <a:endParaRPr lang="en-GB" sz="2800" kern="0" dirty="0">
              <a:solidFill>
                <a:prstClr val="black"/>
              </a:solidFill>
            </a:endParaRPr>
          </a:p>
          <a:p>
            <a:pPr marL="533400" indent="-533400">
              <a:spcBef>
                <a:spcPct val="20000"/>
              </a:spcBef>
              <a:buFontTx/>
              <a:buAutoNum type="arabicPeriod"/>
              <a:defRPr/>
            </a:pPr>
            <a:r>
              <a:rPr lang="en-GB" sz="2800" kern="0" dirty="0">
                <a:solidFill>
                  <a:prstClr val="black"/>
                </a:solidFill>
              </a:rPr>
              <a:t>A clown</a:t>
            </a:r>
          </a:p>
          <a:p>
            <a:pPr marL="533400" indent="-533400">
              <a:spcBef>
                <a:spcPct val="20000"/>
              </a:spcBef>
              <a:buFontTx/>
              <a:buAutoNum type="arabicPeriod"/>
              <a:defRPr/>
            </a:pPr>
            <a:endParaRPr lang="en-GB" sz="2800" kern="0" dirty="0">
              <a:solidFill>
                <a:prstClr val="black"/>
              </a:solidFill>
            </a:endParaRPr>
          </a:p>
          <a:p>
            <a:pPr marL="533400" indent="-533400">
              <a:spcBef>
                <a:spcPct val="20000"/>
              </a:spcBef>
              <a:buFontTx/>
              <a:buAutoNum type="arabicPeriod"/>
              <a:defRPr/>
            </a:pPr>
            <a:r>
              <a:rPr lang="en-GB" sz="2800" kern="0" dirty="0">
                <a:solidFill>
                  <a:prstClr val="black"/>
                </a:solidFill>
              </a:rPr>
              <a:t>A nurse</a:t>
            </a:r>
            <a:endParaRPr lang="en-US" sz="2800" kern="0" dirty="0">
              <a:solidFill>
                <a:prstClr val="black"/>
              </a:solidFill>
            </a:endParaRPr>
          </a:p>
        </p:txBody>
      </p:sp>
      <p:sp>
        <p:nvSpPr>
          <p:cNvPr id="8" name="Rectangle 3"/>
          <p:cNvSpPr txBox="1">
            <a:spLocks noChangeArrowheads="1"/>
          </p:cNvSpPr>
          <p:nvPr/>
        </p:nvSpPr>
        <p:spPr>
          <a:xfrm>
            <a:off x="6000751" y="333376"/>
            <a:ext cx="5080000" cy="5688013"/>
          </a:xfrm>
          <a:prstGeom prst="rect">
            <a:avLst/>
          </a:prstGeom>
        </p:spPr>
        <p:txBody>
          <a:bodyPr/>
          <a:lstStyle/>
          <a:p>
            <a:pPr marL="533400" indent="-533400">
              <a:spcBef>
                <a:spcPct val="20000"/>
              </a:spcBef>
              <a:buFontTx/>
              <a:buAutoNum type="alphaUcPeriod"/>
              <a:defRPr/>
            </a:pPr>
            <a:r>
              <a:rPr lang="en-GB" sz="2800" kern="0" dirty="0">
                <a:solidFill>
                  <a:prstClr val="black"/>
                </a:solidFill>
              </a:rPr>
              <a:t>Sitting cross-legged on a train station platform</a:t>
            </a:r>
          </a:p>
          <a:p>
            <a:pPr marL="533400" indent="-533400">
              <a:spcBef>
                <a:spcPct val="20000"/>
              </a:spcBef>
              <a:buFontTx/>
              <a:buAutoNum type="alphaUcPeriod"/>
              <a:defRPr/>
            </a:pPr>
            <a:endParaRPr lang="en-GB" sz="2800" kern="0" dirty="0">
              <a:solidFill>
                <a:prstClr val="black"/>
              </a:solidFill>
            </a:endParaRPr>
          </a:p>
          <a:p>
            <a:pPr marL="533400" indent="-533400">
              <a:spcBef>
                <a:spcPct val="20000"/>
              </a:spcBef>
              <a:buFontTx/>
              <a:buAutoNum type="alphaUcPeriod"/>
              <a:defRPr/>
            </a:pPr>
            <a:r>
              <a:rPr lang="en-GB" sz="2800" kern="0" dirty="0">
                <a:solidFill>
                  <a:prstClr val="black"/>
                </a:solidFill>
              </a:rPr>
              <a:t>In a wardrobe</a:t>
            </a:r>
          </a:p>
          <a:p>
            <a:pPr marL="533400" indent="-533400">
              <a:spcBef>
                <a:spcPct val="20000"/>
              </a:spcBef>
              <a:buFontTx/>
              <a:buAutoNum type="alphaUcPeriod"/>
              <a:defRPr/>
            </a:pPr>
            <a:endParaRPr lang="en-GB" sz="2800" kern="0" dirty="0">
              <a:solidFill>
                <a:prstClr val="black"/>
              </a:solidFill>
            </a:endParaRPr>
          </a:p>
          <a:p>
            <a:pPr marL="533400" indent="-533400">
              <a:spcBef>
                <a:spcPct val="20000"/>
              </a:spcBef>
              <a:buFontTx/>
              <a:buAutoNum type="alphaUcPeriod"/>
              <a:defRPr/>
            </a:pPr>
            <a:r>
              <a:rPr lang="en-GB" sz="2800" kern="0" dirty="0">
                <a:solidFill>
                  <a:prstClr val="black"/>
                </a:solidFill>
              </a:rPr>
              <a:t>Precariously balanced on a plank of wood</a:t>
            </a:r>
          </a:p>
          <a:p>
            <a:pPr marL="533400" indent="-533400">
              <a:spcBef>
                <a:spcPct val="20000"/>
              </a:spcBef>
              <a:buFontTx/>
              <a:buAutoNum type="alphaUcPeriod"/>
              <a:defRPr/>
            </a:pPr>
            <a:endParaRPr lang="en-GB" sz="2800" kern="0" dirty="0">
              <a:solidFill>
                <a:prstClr val="black"/>
              </a:solidFill>
            </a:endParaRPr>
          </a:p>
          <a:p>
            <a:pPr marL="533400" indent="-533400">
              <a:spcBef>
                <a:spcPct val="20000"/>
              </a:spcBef>
              <a:buFontTx/>
              <a:buAutoNum type="alphaUcPeriod"/>
              <a:defRPr/>
            </a:pPr>
            <a:r>
              <a:rPr lang="en-GB" sz="2800" kern="0" dirty="0">
                <a:solidFill>
                  <a:prstClr val="black"/>
                </a:solidFill>
              </a:rPr>
              <a:t>Hanging by their fingertips from the roof of a building</a:t>
            </a:r>
          </a:p>
          <a:p>
            <a:pPr marL="533400" indent="-533400">
              <a:spcBef>
                <a:spcPct val="20000"/>
              </a:spcBef>
              <a:buFontTx/>
              <a:buAutoNum type="alphaUcPeriod"/>
              <a:defRPr/>
            </a:pPr>
            <a:endParaRPr lang="en-GB" sz="2800" kern="0" dirty="0">
              <a:solidFill>
                <a:prstClr val="black"/>
              </a:solidFill>
            </a:endParaRPr>
          </a:p>
          <a:p>
            <a:pPr marL="533400" indent="-533400">
              <a:spcBef>
                <a:spcPct val="20000"/>
              </a:spcBef>
              <a:buFontTx/>
              <a:buAutoNum type="alphaUcPeriod"/>
              <a:defRPr/>
            </a:pPr>
            <a:r>
              <a:rPr lang="en-GB" sz="2800" kern="0" dirty="0">
                <a:solidFill>
                  <a:prstClr val="black"/>
                </a:solidFill>
              </a:rPr>
              <a:t>Stretched out on a park bench</a:t>
            </a:r>
            <a:endParaRPr lang="en-US" sz="2800" kern="0" dirty="0">
              <a:solidFill>
                <a:prstClr val="black"/>
              </a:solidFill>
            </a:endParaRPr>
          </a:p>
          <a:p>
            <a:pPr marL="533400" indent="-533400">
              <a:spcBef>
                <a:spcPct val="20000"/>
              </a:spcBef>
              <a:buFontTx/>
              <a:buChar char="•"/>
              <a:defRPr/>
            </a:pPr>
            <a:endParaRPr lang="en-US" sz="2800" kern="0" dirty="0">
              <a:solidFill>
                <a:prstClr val="black"/>
              </a:solidFill>
            </a:endParaRPr>
          </a:p>
        </p:txBody>
      </p:sp>
    </p:spTree>
    <p:extLst>
      <p:ext uri="{BB962C8B-B14F-4D97-AF65-F5344CB8AC3E}">
        <p14:creationId xmlns:p14="http://schemas.microsoft.com/office/powerpoint/2010/main" val="595206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 calcmode="lin" valueType="num">
                                      <p:cBhvr additive="base">
                                        <p:cTn id="4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 calcmode="lin" valueType="num">
                                      <p:cBhvr additive="base">
                                        <p:cTn id="4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anim calcmode="lin" valueType="num">
                                      <p:cBhvr additive="base">
                                        <p:cTn id="5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8">
                                            <p:txEl>
                                              <p:pRg st="8" end="8"/>
                                            </p:txEl>
                                          </p:spTgt>
                                        </p:tgtEl>
                                        <p:attrNameLst>
                                          <p:attrName>style.visibility</p:attrName>
                                        </p:attrNameLst>
                                      </p:cBhvr>
                                      <p:to>
                                        <p:strVal val="visible"/>
                                      </p:to>
                                    </p:set>
                                    <p:anim calcmode="lin" valueType="num">
                                      <p:cBhvr additive="base">
                                        <p:cTn id="6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Short </a:t>
            </a:r>
            <a:r>
              <a:rPr lang="en-GB" dirty="0"/>
              <a:t>Story Unit</a:t>
            </a:r>
          </a:p>
        </p:txBody>
      </p:sp>
      <p:sp>
        <p:nvSpPr>
          <p:cNvPr id="3" name="Content Placeholder 2"/>
          <p:cNvSpPr>
            <a:spLocks noGrp="1"/>
          </p:cNvSpPr>
          <p:nvPr>
            <p:ph idx="1"/>
          </p:nvPr>
        </p:nvSpPr>
        <p:spPr/>
        <p:txBody>
          <a:bodyPr/>
          <a:lstStyle/>
          <a:p>
            <a:pPr marL="0" indent="0">
              <a:buNone/>
            </a:pPr>
            <a:r>
              <a:rPr lang="en-GB" b="1" dirty="0"/>
              <a:t>You will:</a:t>
            </a:r>
          </a:p>
          <a:p>
            <a:r>
              <a:rPr lang="en-GB" dirty="0"/>
              <a:t>Read short stories.</a:t>
            </a:r>
          </a:p>
          <a:p>
            <a:r>
              <a:rPr lang="en-GB" dirty="0"/>
              <a:t>Take notes on them and do group/solo activities.</a:t>
            </a:r>
          </a:p>
          <a:p>
            <a:r>
              <a:rPr lang="en-GB" dirty="0"/>
              <a:t>Create your own short story.</a:t>
            </a:r>
          </a:p>
        </p:txBody>
      </p:sp>
    </p:spTree>
    <p:extLst>
      <p:ext uri="{BB962C8B-B14F-4D97-AF65-F5344CB8AC3E}">
        <p14:creationId xmlns:p14="http://schemas.microsoft.com/office/powerpoint/2010/main" val="15589843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Lesson 2</a:t>
            </a:r>
          </a:p>
        </p:txBody>
      </p:sp>
      <p:sp>
        <p:nvSpPr>
          <p:cNvPr id="3" name="Subtitle 2"/>
          <p:cNvSpPr>
            <a:spLocks noGrp="1"/>
          </p:cNvSpPr>
          <p:nvPr>
            <p:ph type="subTitle" idx="1"/>
          </p:nvPr>
        </p:nvSpPr>
        <p:spPr/>
        <p:txBody>
          <a:bodyPr/>
          <a:lstStyle/>
          <a:p>
            <a:r>
              <a:rPr lang="en-GB" dirty="0"/>
              <a:t>Characterisation</a:t>
            </a:r>
          </a:p>
        </p:txBody>
      </p:sp>
    </p:spTree>
    <p:extLst>
      <p:ext uri="{BB962C8B-B14F-4D97-AF65-F5344CB8AC3E}">
        <p14:creationId xmlns:p14="http://schemas.microsoft.com/office/powerpoint/2010/main" val="2075147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dirty="0"/>
              <a:t/>
            </a:r>
            <a:br>
              <a:rPr lang="en-GB" b="1" dirty="0"/>
            </a:br>
            <a:r>
              <a:rPr lang="en-GB" b="1" dirty="0"/>
              <a:t/>
            </a:r>
            <a:br>
              <a:rPr lang="en-GB" b="1" dirty="0"/>
            </a:br>
            <a:r>
              <a:rPr lang="en-GB" b="1" dirty="0"/>
              <a:t/>
            </a:r>
            <a:br>
              <a:rPr lang="en-GB" b="1" dirty="0"/>
            </a:br>
            <a:r>
              <a:rPr lang="en-GB" sz="7300" b="1" dirty="0"/>
              <a:t>Short Stories</a:t>
            </a:r>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11811288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Intention</a:t>
            </a:r>
          </a:p>
        </p:txBody>
      </p:sp>
      <p:sp>
        <p:nvSpPr>
          <p:cNvPr id="3" name="Content Placeholder 2"/>
          <p:cNvSpPr>
            <a:spLocks noGrp="1"/>
          </p:cNvSpPr>
          <p:nvPr>
            <p:ph idx="1"/>
          </p:nvPr>
        </p:nvSpPr>
        <p:spPr/>
        <p:txBody>
          <a:bodyPr/>
          <a:lstStyle/>
          <a:p>
            <a:r>
              <a:rPr lang="en-GB" dirty="0"/>
              <a:t>We are learning how to create fictional characters through action and description.</a:t>
            </a:r>
          </a:p>
          <a:p>
            <a:endParaRPr lang="en-GB" dirty="0"/>
          </a:p>
          <a:p>
            <a:endParaRPr lang="en-GB" dirty="0"/>
          </a:p>
          <a:p>
            <a:endParaRPr lang="en-GB" dirty="0"/>
          </a:p>
          <a:p>
            <a:endParaRPr lang="en-GB" sz="2800" dirty="0">
              <a:latin typeface="+mj-lt"/>
            </a:endParaRPr>
          </a:p>
        </p:txBody>
      </p:sp>
    </p:spTree>
    <p:extLst>
      <p:ext uri="{BB962C8B-B14F-4D97-AF65-F5344CB8AC3E}">
        <p14:creationId xmlns:p14="http://schemas.microsoft.com/office/powerpoint/2010/main" val="32679453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86000"/>
            <a:ext cx="10363200" cy="1143000"/>
          </a:xfrm>
        </p:spPr>
        <p:txBody>
          <a:bodyPr>
            <a:normAutofit fontScale="90000"/>
          </a:bodyPr>
          <a:lstStyle/>
          <a:p>
            <a:pPr eaLnBrk="1" hangingPunct="1"/>
            <a:r>
              <a:rPr lang="en-US" dirty="0">
                <a:latin typeface="Calibri" pitchFamily="34" charset="0"/>
              </a:rPr>
              <a:t>Stimulus Exercise:</a:t>
            </a:r>
            <a:br>
              <a:rPr lang="en-US" dirty="0">
                <a:latin typeface="Calibri" pitchFamily="34" charset="0"/>
              </a:rPr>
            </a:br>
            <a:r>
              <a:rPr lang="en-US" dirty="0">
                <a:latin typeface="Calibri" pitchFamily="34" charset="0"/>
              </a:rPr>
              <a:t/>
            </a:r>
            <a:br>
              <a:rPr lang="en-US" dirty="0">
                <a:latin typeface="Calibri" pitchFamily="34" charset="0"/>
              </a:rPr>
            </a:br>
            <a:r>
              <a:rPr lang="en-US" dirty="0">
                <a:latin typeface="Calibri" pitchFamily="34" charset="0"/>
              </a:rPr>
              <a:t>Creating Character Through Action and Description 1</a:t>
            </a:r>
          </a:p>
        </p:txBody>
      </p:sp>
    </p:spTree>
    <p:extLst>
      <p:ext uri="{BB962C8B-B14F-4D97-AF65-F5344CB8AC3E}">
        <p14:creationId xmlns:p14="http://schemas.microsoft.com/office/powerpoint/2010/main" val="8856898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GB">
                <a:latin typeface="Calibri" pitchFamily="34" charset="0"/>
              </a:rPr>
              <a:t>The importance of description</a:t>
            </a:r>
          </a:p>
        </p:txBody>
      </p:sp>
      <p:sp>
        <p:nvSpPr>
          <p:cNvPr id="3075" name="Content Placeholder 2"/>
          <p:cNvSpPr>
            <a:spLocks noGrp="1"/>
          </p:cNvSpPr>
          <p:nvPr>
            <p:ph idx="1"/>
          </p:nvPr>
        </p:nvSpPr>
        <p:spPr>
          <a:xfrm>
            <a:off x="912284" y="1700213"/>
            <a:ext cx="10363200" cy="4114800"/>
          </a:xfrm>
        </p:spPr>
        <p:txBody>
          <a:bodyPr/>
          <a:lstStyle/>
          <a:p>
            <a:pPr eaLnBrk="1" hangingPunct="1"/>
            <a:r>
              <a:rPr lang="en-GB" sz="2400"/>
              <a:t>Description can be used very effectively in short stories and in personal writing, bringing scenes and people to life.</a:t>
            </a:r>
          </a:p>
          <a:p>
            <a:pPr eaLnBrk="1" hangingPunct="1"/>
            <a:endParaRPr lang="en-GB" sz="2400"/>
          </a:p>
          <a:p>
            <a:pPr eaLnBrk="1" hangingPunct="1"/>
            <a:r>
              <a:rPr lang="en-GB" sz="2400"/>
              <a:t>However, description just for description’s sake is clumsy and often pointless.</a:t>
            </a:r>
          </a:p>
          <a:p>
            <a:pPr eaLnBrk="1" hangingPunct="1"/>
            <a:endParaRPr lang="en-GB" sz="2400"/>
          </a:p>
          <a:p>
            <a:pPr eaLnBrk="1" hangingPunct="1"/>
            <a:r>
              <a:rPr lang="en-GB" sz="2400"/>
              <a:t>It should be used carefully to convey tone or mood, or to say something meaningful about a character.  If it isn't really relevant that a character is blonde haired and blue eyed, there is no need to write 'Samantha was blonde-haired and blue-eyed'!</a:t>
            </a:r>
          </a:p>
        </p:txBody>
      </p:sp>
      <p:sp>
        <p:nvSpPr>
          <p:cNvPr id="3076" name="Slide Number Placeholder 3"/>
          <p:cNvSpPr>
            <a:spLocks noGrp="1"/>
          </p:cNvSpPr>
          <p:nvPr>
            <p:ph type="sldNum" sz="quarter" idx="12"/>
          </p:nvPr>
        </p:nvSpPr>
        <p:spPr>
          <a:noFill/>
        </p:spPr>
        <p:txBody>
          <a:bodyPr/>
          <a:lstStyle/>
          <a:p>
            <a:fld id="{C88E6B74-5C13-41A8-A46B-76B805ABB501}" type="slidenum">
              <a:rPr lang="en-US" smtClean="0"/>
              <a:pPr/>
              <a:t>24</a:t>
            </a:fld>
            <a:endParaRPr lang="en-US"/>
          </a:p>
        </p:txBody>
      </p:sp>
    </p:spTree>
    <p:extLst>
      <p:ext uri="{BB962C8B-B14F-4D97-AF65-F5344CB8AC3E}">
        <p14:creationId xmlns:p14="http://schemas.microsoft.com/office/powerpoint/2010/main" val="1375609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914400" y="785815"/>
            <a:ext cx="10363200" cy="5310187"/>
          </a:xfrm>
        </p:spPr>
        <p:txBody>
          <a:bodyPr/>
          <a:lstStyle/>
          <a:p>
            <a:pPr eaLnBrk="1" hangingPunct="1">
              <a:lnSpc>
                <a:spcPct val="80000"/>
              </a:lnSpc>
            </a:pPr>
            <a:r>
              <a:rPr lang="en-GB" sz="2800"/>
              <a:t>On your own, choose a number between 1 and 6. Your task is to write the opening of a short story in which a person is shopping.</a:t>
            </a:r>
          </a:p>
          <a:p>
            <a:pPr eaLnBrk="1" hangingPunct="1">
              <a:lnSpc>
                <a:spcPct val="80000"/>
              </a:lnSpc>
              <a:buFontTx/>
              <a:buNone/>
            </a:pPr>
            <a:r>
              <a:rPr lang="en-GB" sz="2800"/>
              <a:t>	</a:t>
            </a:r>
          </a:p>
          <a:p>
            <a:pPr eaLnBrk="1" hangingPunct="1">
              <a:lnSpc>
                <a:spcPct val="80000"/>
              </a:lnSpc>
            </a:pPr>
            <a:r>
              <a:rPr lang="en-GB" sz="2800"/>
              <a:t>You will be shown a photograph.  </a:t>
            </a:r>
          </a:p>
          <a:p>
            <a:pPr eaLnBrk="1" hangingPunct="1">
              <a:lnSpc>
                <a:spcPct val="80000"/>
              </a:lnSpc>
            </a:pPr>
            <a:endParaRPr lang="en-GB" sz="2800"/>
          </a:p>
          <a:p>
            <a:pPr eaLnBrk="1" hangingPunct="1">
              <a:lnSpc>
                <a:spcPct val="80000"/>
              </a:lnSpc>
            </a:pPr>
            <a:r>
              <a:rPr lang="en-GB" sz="2800"/>
              <a:t>Your character must capture the essence of the photograph in its tone, word choice, imagery and characterisation.</a:t>
            </a:r>
            <a:endParaRPr lang="en-US" sz="2800"/>
          </a:p>
        </p:txBody>
      </p:sp>
      <p:sp>
        <p:nvSpPr>
          <p:cNvPr id="4099" name="Slide Number Placeholder 2"/>
          <p:cNvSpPr>
            <a:spLocks noGrp="1"/>
          </p:cNvSpPr>
          <p:nvPr>
            <p:ph type="sldNum" sz="quarter" idx="12"/>
          </p:nvPr>
        </p:nvSpPr>
        <p:spPr>
          <a:noFill/>
        </p:spPr>
        <p:txBody>
          <a:bodyPr/>
          <a:lstStyle/>
          <a:p>
            <a:fld id="{C56D3580-3625-40FF-BE58-751B986E3865}" type="slidenum">
              <a:rPr lang="en-US" smtClean="0"/>
              <a:pPr/>
              <a:t>25</a:t>
            </a:fld>
            <a:endParaRPr lang="en-US"/>
          </a:p>
        </p:txBody>
      </p:sp>
    </p:spTree>
    <p:extLst>
      <p:ext uri="{BB962C8B-B14F-4D97-AF65-F5344CB8AC3E}">
        <p14:creationId xmlns:p14="http://schemas.microsoft.com/office/powerpoint/2010/main" val="21093034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idx="1"/>
          </p:nvPr>
        </p:nvSpPr>
        <p:spPr>
          <a:xfrm>
            <a:off x="914400" y="762000"/>
            <a:ext cx="10363200" cy="5334000"/>
          </a:xfrm>
        </p:spPr>
        <p:txBody>
          <a:bodyPr/>
          <a:lstStyle/>
          <a:p>
            <a:pPr eaLnBrk="1" hangingPunct="1">
              <a:lnSpc>
                <a:spcPct val="80000"/>
              </a:lnSpc>
              <a:buFontTx/>
              <a:buNone/>
            </a:pPr>
            <a:r>
              <a:rPr lang="en-GB" sz="2800"/>
              <a:t>The photograph may suggest to you:</a:t>
            </a:r>
          </a:p>
          <a:p>
            <a:pPr eaLnBrk="1" hangingPunct="1">
              <a:lnSpc>
                <a:spcPct val="80000"/>
              </a:lnSpc>
              <a:buFontTx/>
              <a:buNone/>
            </a:pPr>
            <a:endParaRPr lang="en-GB" sz="2800"/>
          </a:p>
          <a:p>
            <a:pPr eaLnBrk="1" hangingPunct="1">
              <a:lnSpc>
                <a:spcPct val="80000"/>
              </a:lnSpc>
            </a:pPr>
            <a:r>
              <a:rPr lang="en-GB" sz="2800"/>
              <a:t>what kind of person you are describing</a:t>
            </a:r>
          </a:p>
          <a:p>
            <a:pPr eaLnBrk="1" hangingPunct="1">
              <a:lnSpc>
                <a:spcPct val="80000"/>
              </a:lnSpc>
            </a:pPr>
            <a:r>
              <a:rPr lang="en-GB" sz="2800"/>
              <a:t>what they look like</a:t>
            </a:r>
          </a:p>
          <a:p>
            <a:pPr eaLnBrk="1" hangingPunct="1">
              <a:lnSpc>
                <a:spcPct val="80000"/>
              </a:lnSpc>
            </a:pPr>
            <a:r>
              <a:rPr lang="en-GB" sz="2800"/>
              <a:t>how they are built</a:t>
            </a:r>
          </a:p>
          <a:p>
            <a:pPr eaLnBrk="1" hangingPunct="1">
              <a:lnSpc>
                <a:spcPct val="80000"/>
              </a:lnSpc>
            </a:pPr>
            <a:r>
              <a:rPr lang="en-GB" sz="2800"/>
              <a:t>what they sound like</a:t>
            </a:r>
          </a:p>
          <a:p>
            <a:pPr eaLnBrk="1" hangingPunct="1">
              <a:lnSpc>
                <a:spcPct val="80000"/>
              </a:lnSpc>
            </a:pPr>
            <a:r>
              <a:rPr lang="en-GB" sz="2800"/>
              <a:t>what clothes they wear</a:t>
            </a:r>
          </a:p>
          <a:p>
            <a:pPr eaLnBrk="1" hangingPunct="1">
              <a:lnSpc>
                <a:spcPct val="80000"/>
              </a:lnSpc>
            </a:pPr>
            <a:r>
              <a:rPr lang="en-GB" sz="2800"/>
              <a:t>what kind of shop they would be found in</a:t>
            </a:r>
          </a:p>
          <a:p>
            <a:pPr eaLnBrk="1" hangingPunct="1">
              <a:lnSpc>
                <a:spcPct val="80000"/>
              </a:lnSpc>
            </a:pPr>
            <a:r>
              <a:rPr lang="en-GB" sz="2800"/>
              <a:t>what kinds of things they would buy</a:t>
            </a:r>
          </a:p>
          <a:p>
            <a:pPr eaLnBrk="1" hangingPunct="1">
              <a:lnSpc>
                <a:spcPct val="80000"/>
              </a:lnSpc>
            </a:pPr>
            <a:r>
              <a:rPr lang="en-GB" sz="2800"/>
              <a:t>how they would treat their fellow shoppers</a:t>
            </a:r>
          </a:p>
          <a:p>
            <a:pPr eaLnBrk="1" hangingPunct="1">
              <a:lnSpc>
                <a:spcPct val="80000"/>
              </a:lnSpc>
            </a:pPr>
            <a:r>
              <a:rPr lang="en-GB" sz="2800"/>
              <a:t>how they would treat staff.</a:t>
            </a:r>
            <a:endParaRPr lang="en-US" sz="2300"/>
          </a:p>
        </p:txBody>
      </p:sp>
      <p:sp>
        <p:nvSpPr>
          <p:cNvPr id="5123" name="Slide Number Placeholder 2"/>
          <p:cNvSpPr>
            <a:spLocks noGrp="1"/>
          </p:cNvSpPr>
          <p:nvPr>
            <p:ph type="sldNum" sz="quarter" idx="12"/>
          </p:nvPr>
        </p:nvSpPr>
        <p:spPr>
          <a:noFill/>
        </p:spPr>
        <p:txBody>
          <a:bodyPr/>
          <a:lstStyle/>
          <a:p>
            <a:fld id="{84DB9195-2F85-4F2B-B0C7-342E7099AA5F}" type="slidenum">
              <a:rPr lang="en-US" smtClean="0"/>
              <a:pPr/>
              <a:t>26</a:t>
            </a:fld>
            <a:endParaRPr lang="en-US"/>
          </a:p>
        </p:txBody>
      </p:sp>
    </p:spTree>
    <p:extLst>
      <p:ext uri="{BB962C8B-B14F-4D97-AF65-F5344CB8AC3E}">
        <p14:creationId xmlns:p14="http://schemas.microsoft.com/office/powerpoint/2010/main" val="403556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8"/>
          <p:cNvSpPr txBox="1">
            <a:spLocks noChangeArrowheads="1"/>
          </p:cNvSpPr>
          <p:nvPr/>
        </p:nvSpPr>
        <p:spPr bwMode="auto">
          <a:xfrm>
            <a:off x="1919288" y="1628775"/>
            <a:ext cx="811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3600" b="1">
                <a:solidFill>
                  <a:srgbClr val="000000"/>
                </a:solidFill>
                <a:cs typeface="Arial" panose="020B0604020202020204" pitchFamily="34" charset="0"/>
              </a:rPr>
              <a:t>1</a:t>
            </a:r>
            <a:r>
              <a:rPr lang="en-GB" altLang="en-US" sz="3600">
                <a:solidFill>
                  <a:srgbClr val="000000"/>
                </a:solidFill>
                <a:cs typeface="Arial" panose="020B0604020202020204" pitchFamily="34" charset="0"/>
              </a:rPr>
              <a:t> </a:t>
            </a:r>
            <a:endParaRPr lang="en-US" altLang="en-US" sz="3600">
              <a:solidFill>
                <a:srgbClr val="000000"/>
              </a:solidFill>
              <a:cs typeface="Arial" panose="020B0604020202020204" pitchFamily="34" charset="0"/>
            </a:endParaRPr>
          </a:p>
        </p:txBody>
      </p:sp>
      <p:sp>
        <p:nvSpPr>
          <p:cNvPr id="81923" name="AutoShape 9"/>
          <p:cNvSpPr>
            <a:spLocks noChangeArrowheads="1"/>
          </p:cNvSpPr>
          <p:nvPr/>
        </p:nvSpPr>
        <p:spPr bwMode="auto">
          <a:xfrm>
            <a:off x="5808663" y="620714"/>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GB" altLang="en-US" sz="1800">
              <a:solidFill>
                <a:srgbClr val="000000"/>
              </a:solidFill>
              <a:cs typeface="Arial" panose="020B0604020202020204" pitchFamily="34" charset="0"/>
            </a:endParaRPr>
          </a:p>
        </p:txBody>
      </p:sp>
      <p:sp>
        <p:nvSpPr>
          <p:cNvPr id="81924" name="Text Box 11"/>
          <p:cNvSpPr txBox="1">
            <a:spLocks noChangeArrowheads="1"/>
          </p:cNvSpPr>
          <p:nvPr/>
        </p:nvSpPr>
        <p:spPr bwMode="auto">
          <a:xfrm>
            <a:off x="6167438" y="1125538"/>
            <a:ext cx="811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3600" b="1">
                <a:solidFill>
                  <a:srgbClr val="000000"/>
                </a:solidFill>
                <a:cs typeface="Arial" panose="020B0604020202020204" pitchFamily="34" charset="0"/>
              </a:rPr>
              <a:t>2</a:t>
            </a:r>
            <a:endParaRPr lang="en-US" altLang="en-US" sz="3600" b="1">
              <a:solidFill>
                <a:srgbClr val="000000"/>
              </a:solidFill>
              <a:cs typeface="Arial" panose="020B0604020202020204" pitchFamily="34" charset="0"/>
            </a:endParaRPr>
          </a:p>
        </p:txBody>
      </p:sp>
      <p:sp>
        <p:nvSpPr>
          <p:cNvPr id="81926" name="AutoShape 13"/>
          <p:cNvSpPr>
            <a:spLocks noChangeArrowheads="1"/>
          </p:cNvSpPr>
          <p:nvPr/>
        </p:nvSpPr>
        <p:spPr bwMode="auto">
          <a:xfrm>
            <a:off x="2279651" y="1844676"/>
            <a:ext cx="485775" cy="976313"/>
          </a:xfrm>
          <a:prstGeom prst="downArrow">
            <a:avLst>
              <a:gd name="adj1" fmla="val 50000"/>
              <a:gd name="adj2" fmla="val 50245"/>
            </a:avLst>
          </a:prstGeom>
          <a:solidFill>
            <a:schemeClr val="accent1"/>
          </a:solidFill>
          <a:ln w="9525" algn="ctr">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GB" altLang="en-US" sz="1800">
              <a:solidFill>
                <a:srgbClr val="000000"/>
              </a:solidFill>
              <a:cs typeface="Arial" panose="020B0604020202020204" pitchFamily="34" charset="0"/>
            </a:endParaRPr>
          </a:p>
        </p:txBody>
      </p:sp>
      <p:sp>
        <p:nvSpPr>
          <p:cNvPr id="81928"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AA35A6D-9189-47A9-AE8F-95AFF422963E}" type="slidenum">
              <a:rPr lang="en-GB" altLang="en-US" sz="1200">
                <a:solidFill>
                  <a:srgbClr val="898989"/>
                </a:solidFill>
              </a:rPr>
              <a:pPr>
                <a:spcBef>
                  <a:spcPct val="0"/>
                </a:spcBef>
                <a:buFontTx/>
                <a:buNone/>
              </a:pPr>
              <a:t>27</a:t>
            </a:fld>
            <a:endParaRPr lang="en-GB" altLang="en-US" sz="1200">
              <a:solidFill>
                <a:srgbClr val="898989"/>
              </a:solidFill>
            </a:endParaRPr>
          </a:p>
        </p:txBody>
      </p:sp>
      <p:pic>
        <p:nvPicPr>
          <p:cNvPr id="3" name="Picture 2"/>
          <p:cNvPicPr>
            <a:picLocks noChangeAspect="1"/>
          </p:cNvPicPr>
          <p:nvPr/>
        </p:nvPicPr>
        <p:blipFill>
          <a:blip r:embed="rId3"/>
          <a:stretch>
            <a:fillRect/>
          </a:stretch>
        </p:blipFill>
        <p:spPr>
          <a:xfrm>
            <a:off x="811530" y="3036890"/>
            <a:ext cx="3566160" cy="3566160"/>
          </a:xfrm>
          <a:prstGeom prst="rect">
            <a:avLst/>
          </a:prstGeom>
        </p:spPr>
      </p:pic>
      <p:pic>
        <p:nvPicPr>
          <p:cNvPr id="4" name="Picture 3"/>
          <p:cNvPicPr>
            <a:picLocks noChangeAspect="1"/>
          </p:cNvPicPr>
          <p:nvPr/>
        </p:nvPicPr>
        <p:blipFill>
          <a:blip r:embed="rId4"/>
          <a:stretch>
            <a:fillRect/>
          </a:stretch>
        </p:blipFill>
        <p:spPr>
          <a:xfrm>
            <a:off x="5308600" y="2270125"/>
            <a:ext cx="6858000" cy="3238500"/>
          </a:xfrm>
          <a:prstGeom prst="rect">
            <a:avLst/>
          </a:prstGeom>
        </p:spPr>
      </p:pic>
    </p:spTree>
    <p:extLst>
      <p:ext uri="{BB962C8B-B14F-4D97-AF65-F5344CB8AC3E}">
        <p14:creationId xmlns:p14="http://schemas.microsoft.com/office/powerpoint/2010/main" val="3341352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6"/>
          <p:cNvSpPr txBox="1">
            <a:spLocks noChangeArrowheads="1"/>
          </p:cNvSpPr>
          <p:nvPr/>
        </p:nvSpPr>
        <p:spPr bwMode="auto">
          <a:xfrm>
            <a:off x="4656138" y="908050"/>
            <a:ext cx="811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3600" b="1">
                <a:solidFill>
                  <a:srgbClr val="000000"/>
                </a:solidFill>
                <a:cs typeface="Arial" panose="020B0604020202020204" pitchFamily="34" charset="0"/>
              </a:rPr>
              <a:t>3</a:t>
            </a:r>
            <a:r>
              <a:rPr lang="en-GB" altLang="en-US" sz="3600">
                <a:solidFill>
                  <a:srgbClr val="000000"/>
                </a:solidFill>
                <a:cs typeface="Arial" panose="020B0604020202020204" pitchFamily="34" charset="0"/>
              </a:rPr>
              <a:t> </a:t>
            </a:r>
            <a:endParaRPr lang="en-US" altLang="en-US" sz="3600">
              <a:solidFill>
                <a:srgbClr val="000000"/>
              </a:solidFill>
              <a:cs typeface="Arial" panose="020B0604020202020204" pitchFamily="34" charset="0"/>
            </a:endParaRPr>
          </a:p>
        </p:txBody>
      </p:sp>
      <p:sp>
        <p:nvSpPr>
          <p:cNvPr id="83971" name="AutoShape 7"/>
          <p:cNvSpPr>
            <a:spLocks noChangeArrowheads="1"/>
          </p:cNvSpPr>
          <p:nvPr/>
        </p:nvSpPr>
        <p:spPr bwMode="auto">
          <a:xfrm>
            <a:off x="4656138" y="260351"/>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GB" altLang="en-US" sz="1800">
              <a:solidFill>
                <a:srgbClr val="000000"/>
              </a:solidFill>
              <a:cs typeface="Arial" panose="020B0604020202020204" pitchFamily="34" charset="0"/>
            </a:endParaRPr>
          </a:p>
        </p:txBody>
      </p:sp>
      <p:sp>
        <p:nvSpPr>
          <p:cNvPr id="83972" name="Text Box 9"/>
          <p:cNvSpPr txBox="1">
            <a:spLocks noChangeArrowheads="1"/>
          </p:cNvSpPr>
          <p:nvPr/>
        </p:nvSpPr>
        <p:spPr bwMode="auto">
          <a:xfrm>
            <a:off x="7032626" y="5445125"/>
            <a:ext cx="811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3600" b="1">
                <a:solidFill>
                  <a:srgbClr val="000000"/>
                </a:solidFill>
                <a:cs typeface="Arial" panose="020B0604020202020204" pitchFamily="34" charset="0"/>
              </a:rPr>
              <a:t>4</a:t>
            </a:r>
            <a:endParaRPr lang="en-US" altLang="en-US" sz="3600" b="1">
              <a:solidFill>
                <a:srgbClr val="000000"/>
              </a:solidFill>
              <a:cs typeface="Arial" panose="020B0604020202020204" pitchFamily="34" charset="0"/>
            </a:endParaRPr>
          </a:p>
        </p:txBody>
      </p:sp>
      <p:sp>
        <p:nvSpPr>
          <p:cNvPr id="83973" name="AutoShape 18"/>
          <p:cNvSpPr>
            <a:spLocks noChangeArrowheads="1"/>
          </p:cNvSpPr>
          <p:nvPr/>
        </p:nvSpPr>
        <p:spPr bwMode="auto">
          <a:xfrm>
            <a:off x="6743701" y="4868864"/>
            <a:ext cx="976313" cy="485775"/>
          </a:xfrm>
          <a:prstGeom prst="leftArrow">
            <a:avLst>
              <a:gd name="adj1" fmla="val 50000"/>
              <a:gd name="adj2" fmla="val 50245"/>
            </a:avLst>
          </a:prstGeom>
          <a:solidFill>
            <a:schemeClr val="accent1"/>
          </a:solidFill>
          <a:ln w="9525" algn="ctr">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GB" altLang="en-US" sz="1800">
              <a:solidFill>
                <a:srgbClr val="000000"/>
              </a:solidFill>
              <a:cs typeface="Arial" panose="020B0604020202020204" pitchFamily="34" charset="0"/>
            </a:endParaRPr>
          </a:p>
        </p:txBody>
      </p:sp>
      <p:sp>
        <p:nvSpPr>
          <p:cNvPr id="83976"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76AB6B1-3900-4B57-A2D6-C60C06326E04}" type="slidenum">
              <a:rPr lang="en-GB" altLang="en-US" sz="1200">
                <a:solidFill>
                  <a:srgbClr val="898989"/>
                </a:solidFill>
              </a:rPr>
              <a:pPr>
                <a:spcBef>
                  <a:spcPct val="0"/>
                </a:spcBef>
                <a:buFontTx/>
                <a:buNone/>
              </a:pPr>
              <a:t>28</a:t>
            </a:fld>
            <a:endParaRPr lang="en-GB" altLang="en-US" sz="1200">
              <a:solidFill>
                <a:srgbClr val="898989"/>
              </a:solidFill>
            </a:endParaRPr>
          </a:p>
        </p:txBody>
      </p:sp>
      <p:pic>
        <p:nvPicPr>
          <p:cNvPr id="2" name="Picture 1"/>
          <p:cNvPicPr>
            <a:picLocks noChangeAspect="1"/>
          </p:cNvPicPr>
          <p:nvPr/>
        </p:nvPicPr>
        <p:blipFill>
          <a:blip r:embed="rId3"/>
          <a:stretch>
            <a:fillRect/>
          </a:stretch>
        </p:blipFill>
        <p:spPr>
          <a:xfrm>
            <a:off x="6743701" y="260351"/>
            <a:ext cx="5086350" cy="3819525"/>
          </a:xfrm>
          <a:prstGeom prst="rect">
            <a:avLst/>
          </a:prstGeom>
        </p:spPr>
      </p:pic>
      <p:pic>
        <p:nvPicPr>
          <p:cNvPr id="3" name="Picture 2"/>
          <p:cNvPicPr>
            <a:picLocks noChangeAspect="1"/>
          </p:cNvPicPr>
          <p:nvPr/>
        </p:nvPicPr>
        <p:blipFill>
          <a:blip r:embed="rId4"/>
          <a:stretch>
            <a:fillRect/>
          </a:stretch>
        </p:blipFill>
        <p:spPr>
          <a:xfrm>
            <a:off x="956310" y="1702140"/>
            <a:ext cx="3489960" cy="4866596"/>
          </a:xfrm>
          <a:prstGeom prst="rect">
            <a:avLst/>
          </a:prstGeom>
        </p:spPr>
      </p:pic>
    </p:spTree>
    <p:extLst>
      <p:ext uri="{BB962C8B-B14F-4D97-AF65-F5344CB8AC3E}">
        <p14:creationId xmlns:p14="http://schemas.microsoft.com/office/powerpoint/2010/main" val="4169673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4151313" y="1196975"/>
            <a:ext cx="811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3600" b="1">
                <a:solidFill>
                  <a:srgbClr val="000000"/>
                </a:solidFill>
                <a:cs typeface="Arial" panose="020B0604020202020204" pitchFamily="34" charset="0"/>
              </a:rPr>
              <a:t>5</a:t>
            </a:r>
            <a:r>
              <a:rPr lang="en-GB" altLang="en-US" sz="3600">
                <a:solidFill>
                  <a:srgbClr val="000000"/>
                </a:solidFill>
                <a:cs typeface="Arial" panose="020B0604020202020204" pitchFamily="34" charset="0"/>
              </a:rPr>
              <a:t> </a:t>
            </a:r>
            <a:endParaRPr lang="en-US" altLang="en-US" sz="3600">
              <a:solidFill>
                <a:srgbClr val="000000"/>
              </a:solidFill>
              <a:cs typeface="Arial" panose="020B0604020202020204" pitchFamily="34" charset="0"/>
            </a:endParaRPr>
          </a:p>
        </p:txBody>
      </p:sp>
      <p:sp>
        <p:nvSpPr>
          <p:cNvPr id="86019" name="Text Box 7"/>
          <p:cNvSpPr txBox="1">
            <a:spLocks noChangeArrowheads="1"/>
          </p:cNvSpPr>
          <p:nvPr/>
        </p:nvSpPr>
        <p:spPr bwMode="auto">
          <a:xfrm>
            <a:off x="7248526" y="5013325"/>
            <a:ext cx="811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3600" b="1">
                <a:solidFill>
                  <a:srgbClr val="000000"/>
                </a:solidFill>
                <a:cs typeface="Arial" panose="020B0604020202020204" pitchFamily="34" charset="0"/>
              </a:rPr>
              <a:t>6</a:t>
            </a:r>
            <a:endParaRPr lang="en-US" altLang="en-US" sz="3600" b="1">
              <a:solidFill>
                <a:srgbClr val="000000"/>
              </a:solidFill>
              <a:cs typeface="Arial" panose="020B0604020202020204" pitchFamily="34" charset="0"/>
            </a:endParaRPr>
          </a:p>
        </p:txBody>
      </p:sp>
      <p:sp>
        <p:nvSpPr>
          <p:cNvPr id="86022" name="AutoShape 16"/>
          <p:cNvSpPr>
            <a:spLocks noChangeArrowheads="1"/>
          </p:cNvSpPr>
          <p:nvPr/>
        </p:nvSpPr>
        <p:spPr bwMode="auto">
          <a:xfrm>
            <a:off x="4151313" y="692151"/>
            <a:ext cx="976312" cy="485775"/>
          </a:xfrm>
          <a:prstGeom prst="rightArrow">
            <a:avLst>
              <a:gd name="adj1" fmla="val 50000"/>
              <a:gd name="adj2" fmla="val 50245"/>
            </a:avLst>
          </a:prstGeom>
          <a:solidFill>
            <a:schemeClr val="accent1"/>
          </a:solidFill>
          <a:ln w="9525" algn="ctr">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GB" altLang="en-US" sz="1800">
              <a:solidFill>
                <a:srgbClr val="000000"/>
              </a:solidFill>
              <a:cs typeface="Arial" panose="020B0604020202020204" pitchFamily="34" charset="0"/>
            </a:endParaRPr>
          </a:p>
        </p:txBody>
      </p:sp>
      <p:sp>
        <p:nvSpPr>
          <p:cNvPr id="86023" name="AutoShape 17"/>
          <p:cNvSpPr>
            <a:spLocks noChangeArrowheads="1"/>
          </p:cNvSpPr>
          <p:nvPr/>
        </p:nvSpPr>
        <p:spPr bwMode="auto">
          <a:xfrm>
            <a:off x="6959601" y="4508501"/>
            <a:ext cx="976313" cy="485775"/>
          </a:xfrm>
          <a:prstGeom prst="leftArrow">
            <a:avLst>
              <a:gd name="adj1" fmla="val 50000"/>
              <a:gd name="adj2" fmla="val 50245"/>
            </a:avLst>
          </a:prstGeom>
          <a:solidFill>
            <a:schemeClr val="accent1"/>
          </a:solidFill>
          <a:ln w="9525" algn="ctr">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GB" altLang="en-US" sz="1800">
              <a:solidFill>
                <a:srgbClr val="000000"/>
              </a:solidFill>
              <a:cs typeface="Arial" panose="020B0604020202020204" pitchFamily="34" charset="0"/>
            </a:endParaRPr>
          </a:p>
        </p:txBody>
      </p:sp>
      <p:sp>
        <p:nvSpPr>
          <p:cNvPr id="86024"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4F110A8-DB2C-46A9-8AA1-6D3008765403}" type="slidenum">
              <a:rPr lang="en-GB" altLang="en-US" sz="1200">
                <a:solidFill>
                  <a:srgbClr val="898989"/>
                </a:solidFill>
              </a:rPr>
              <a:pPr>
                <a:spcBef>
                  <a:spcPct val="0"/>
                </a:spcBef>
                <a:buFontTx/>
                <a:buNone/>
              </a:pPr>
              <a:t>29</a:t>
            </a:fld>
            <a:endParaRPr lang="en-GB" altLang="en-US" sz="1200">
              <a:solidFill>
                <a:srgbClr val="898989"/>
              </a:solidFill>
            </a:endParaRPr>
          </a:p>
        </p:txBody>
      </p:sp>
      <p:pic>
        <p:nvPicPr>
          <p:cNvPr id="3" name="Picture 2"/>
          <p:cNvPicPr>
            <a:picLocks noChangeAspect="1"/>
          </p:cNvPicPr>
          <p:nvPr/>
        </p:nvPicPr>
        <p:blipFill>
          <a:blip r:embed="rId3"/>
          <a:stretch>
            <a:fillRect/>
          </a:stretch>
        </p:blipFill>
        <p:spPr>
          <a:xfrm>
            <a:off x="6000750" y="247650"/>
            <a:ext cx="5905500" cy="3619500"/>
          </a:xfrm>
          <a:prstGeom prst="rect">
            <a:avLst/>
          </a:prstGeom>
        </p:spPr>
      </p:pic>
      <p:pic>
        <p:nvPicPr>
          <p:cNvPr id="5" name="Picture 4"/>
          <p:cNvPicPr>
            <a:picLocks noChangeAspect="1"/>
          </p:cNvPicPr>
          <p:nvPr/>
        </p:nvPicPr>
        <p:blipFill>
          <a:blip r:embed="rId4"/>
          <a:stretch>
            <a:fillRect/>
          </a:stretch>
        </p:blipFill>
        <p:spPr>
          <a:xfrm>
            <a:off x="456565" y="3110222"/>
            <a:ext cx="4671060" cy="3106436"/>
          </a:xfrm>
          <a:prstGeom prst="rect">
            <a:avLst/>
          </a:prstGeom>
        </p:spPr>
      </p:pic>
    </p:spTree>
    <p:extLst>
      <p:ext uri="{BB962C8B-B14F-4D97-AF65-F5344CB8AC3E}">
        <p14:creationId xmlns:p14="http://schemas.microsoft.com/office/powerpoint/2010/main" val="3057329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Skills</a:t>
            </a:r>
          </a:p>
        </p:txBody>
      </p:sp>
      <p:sp>
        <p:nvSpPr>
          <p:cNvPr id="3" name="Content Placeholder 2"/>
          <p:cNvSpPr>
            <a:spLocks noGrp="1"/>
          </p:cNvSpPr>
          <p:nvPr>
            <p:ph idx="1"/>
          </p:nvPr>
        </p:nvSpPr>
        <p:spPr/>
        <p:txBody>
          <a:bodyPr>
            <a:normAutofit/>
          </a:bodyPr>
          <a:lstStyle/>
          <a:p>
            <a:pPr marL="0" indent="0">
              <a:buNone/>
            </a:pPr>
            <a:r>
              <a:rPr lang="en-GB" dirty="0"/>
              <a:t>You will:</a:t>
            </a:r>
          </a:p>
          <a:p>
            <a:r>
              <a:rPr lang="en-GB" dirty="0"/>
              <a:t>Show an </a:t>
            </a:r>
            <a:r>
              <a:rPr lang="en-GB" b="1" dirty="0"/>
              <a:t>understanding</a:t>
            </a:r>
            <a:r>
              <a:rPr lang="en-GB" dirty="0"/>
              <a:t> of the short story form.</a:t>
            </a:r>
          </a:p>
          <a:p>
            <a:r>
              <a:rPr lang="en-GB" dirty="0"/>
              <a:t>Discuss </a:t>
            </a:r>
            <a:r>
              <a:rPr lang="en-GB" b="1" dirty="0"/>
              <a:t>setting</a:t>
            </a:r>
            <a:r>
              <a:rPr lang="en-GB" dirty="0"/>
              <a:t>; </a:t>
            </a:r>
            <a:r>
              <a:rPr lang="en-GB" b="1" dirty="0"/>
              <a:t>theme</a:t>
            </a:r>
            <a:r>
              <a:rPr lang="en-GB" dirty="0"/>
              <a:t>; </a:t>
            </a:r>
            <a:r>
              <a:rPr lang="en-GB" b="1" dirty="0"/>
              <a:t>characterisation</a:t>
            </a:r>
            <a:r>
              <a:rPr lang="en-GB" dirty="0"/>
              <a:t>; </a:t>
            </a:r>
            <a:r>
              <a:rPr lang="en-GB" b="1" dirty="0"/>
              <a:t>plot</a:t>
            </a:r>
            <a:r>
              <a:rPr lang="en-GB" dirty="0"/>
              <a:t>; and </a:t>
            </a:r>
            <a:r>
              <a:rPr lang="en-GB" b="1" dirty="0"/>
              <a:t>point of view</a:t>
            </a:r>
            <a:r>
              <a:rPr lang="en-GB" dirty="0"/>
              <a:t>.</a:t>
            </a:r>
          </a:p>
        </p:txBody>
      </p:sp>
    </p:spTree>
    <p:extLst>
      <p:ext uri="{BB962C8B-B14F-4D97-AF65-F5344CB8AC3E}">
        <p14:creationId xmlns:p14="http://schemas.microsoft.com/office/powerpoint/2010/main" val="630253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86000"/>
            <a:ext cx="10363200" cy="1143000"/>
          </a:xfrm>
        </p:spPr>
        <p:txBody>
          <a:bodyPr>
            <a:normAutofit fontScale="90000"/>
          </a:bodyPr>
          <a:lstStyle/>
          <a:p>
            <a:pPr eaLnBrk="1" hangingPunct="1"/>
            <a:r>
              <a:rPr lang="en-US" dirty="0">
                <a:latin typeface="Calibri" pitchFamily="34" charset="0"/>
              </a:rPr>
              <a:t>Stimulus Exercise 2:</a:t>
            </a:r>
            <a:br>
              <a:rPr lang="en-US" dirty="0">
                <a:latin typeface="Calibri" pitchFamily="34" charset="0"/>
              </a:rPr>
            </a:br>
            <a:r>
              <a:rPr lang="en-US" dirty="0">
                <a:latin typeface="Calibri" pitchFamily="34" charset="0"/>
              </a:rPr>
              <a:t/>
            </a:r>
            <a:br>
              <a:rPr lang="en-US" dirty="0">
                <a:latin typeface="Calibri" pitchFamily="34" charset="0"/>
              </a:rPr>
            </a:br>
            <a:r>
              <a:rPr lang="en-US" dirty="0">
                <a:latin typeface="Calibri" pitchFamily="34" charset="0"/>
              </a:rPr>
              <a:t>Creating Character Through Action and Description</a:t>
            </a:r>
          </a:p>
        </p:txBody>
      </p:sp>
    </p:spTree>
    <p:extLst>
      <p:ext uri="{BB962C8B-B14F-4D97-AF65-F5344CB8AC3E}">
        <p14:creationId xmlns:p14="http://schemas.microsoft.com/office/powerpoint/2010/main" val="334979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 y="289562"/>
            <a:ext cx="11719560" cy="5836605"/>
          </a:xfrm>
        </p:spPr>
        <p:txBody>
          <a:bodyPr>
            <a:noAutofit/>
          </a:bodyPr>
          <a:lstStyle/>
          <a:p>
            <a:pPr marL="0" indent="0" eaLnBrk="1" hangingPunct="1">
              <a:lnSpc>
                <a:spcPct val="120000"/>
              </a:lnSpc>
              <a:spcBef>
                <a:spcPts val="0"/>
              </a:spcBef>
              <a:buFont typeface="Arial" charset="0"/>
              <a:buNone/>
              <a:defRPr/>
            </a:pPr>
            <a:r>
              <a:rPr lang="en-GB" sz="2000" b="1" dirty="0">
                <a:latin typeface="Arial" charset="0"/>
              </a:rPr>
              <a:t>This is an exercise to develop your descriptive skills.</a:t>
            </a:r>
          </a:p>
          <a:p>
            <a:pPr marL="0" indent="0" eaLnBrk="1" hangingPunct="1">
              <a:lnSpc>
                <a:spcPct val="120000"/>
              </a:lnSpc>
              <a:spcBef>
                <a:spcPts val="0"/>
              </a:spcBef>
              <a:buFont typeface="Arial" charset="0"/>
              <a:buNone/>
              <a:defRPr/>
            </a:pPr>
            <a:endParaRPr lang="en-GB" sz="2000" dirty="0">
              <a:latin typeface="Arial" charset="0"/>
            </a:endParaRPr>
          </a:p>
          <a:p>
            <a:pPr marL="0" indent="0" eaLnBrk="1" hangingPunct="1">
              <a:lnSpc>
                <a:spcPct val="120000"/>
              </a:lnSpc>
              <a:spcBef>
                <a:spcPts val="0"/>
              </a:spcBef>
              <a:buFont typeface="Arial" charset="0"/>
              <a:buNone/>
              <a:defRPr/>
            </a:pPr>
            <a:r>
              <a:rPr lang="en-GB" sz="2000" dirty="0">
                <a:latin typeface="Arial" charset="0"/>
              </a:rPr>
              <a:t>Imagine  a middle-aged woman standing at a bus stop. </a:t>
            </a:r>
          </a:p>
          <a:p>
            <a:pPr marL="0" indent="0" eaLnBrk="1" hangingPunct="1">
              <a:lnSpc>
                <a:spcPct val="120000"/>
              </a:lnSpc>
              <a:spcBef>
                <a:spcPts val="0"/>
              </a:spcBef>
              <a:buFont typeface="Arial" charset="0"/>
              <a:buNone/>
              <a:defRPr/>
            </a:pPr>
            <a:endParaRPr lang="en-GB" sz="2000" dirty="0">
              <a:latin typeface="Arial" charset="0"/>
            </a:endParaRPr>
          </a:p>
          <a:p>
            <a:pPr marL="0" indent="0" eaLnBrk="1" hangingPunct="1">
              <a:lnSpc>
                <a:spcPct val="120000"/>
              </a:lnSpc>
              <a:spcBef>
                <a:spcPts val="0"/>
              </a:spcBef>
              <a:buFont typeface="Arial" charset="0"/>
              <a:buNone/>
              <a:defRPr/>
            </a:pPr>
            <a:r>
              <a:rPr lang="en-GB" sz="2000" b="1" dirty="0">
                <a:latin typeface="Arial" charset="0"/>
              </a:rPr>
              <a:t>Working in pairs</a:t>
            </a:r>
            <a:r>
              <a:rPr lang="en-GB" sz="2000" dirty="0">
                <a:latin typeface="Arial" charset="0"/>
              </a:rPr>
              <a:t>, write a description of her waiting </a:t>
            </a:r>
            <a:r>
              <a:rPr lang="en-GB" sz="2000" b="1" dirty="0">
                <a:latin typeface="Arial" charset="0"/>
              </a:rPr>
              <a:t>in four sentences only</a:t>
            </a:r>
            <a:r>
              <a:rPr lang="en-GB" sz="2000" dirty="0">
                <a:latin typeface="Arial" charset="0"/>
              </a:rPr>
              <a:t>. You must </a:t>
            </a:r>
            <a:r>
              <a:rPr lang="en-GB" sz="2000" b="1" dirty="0">
                <a:latin typeface="Arial" charset="0"/>
              </a:rPr>
              <a:t>not</a:t>
            </a:r>
            <a:r>
              <a:rPr lang="en-GB" sz="2000" dirty="0">
                <a:latin typeface="Arial" charset="0"/>
              </a:rPr>
              <a:t> describe her face, although you can describe her clothes. You cannot describe her thoughts – only the physical description as if you are watching her from the other side of the road. </a:t>
            </a:r>
          </a:p>
          <a:p>
            <a:pPr marL="0" indent="0" eaLnBrk="1" hangingPunct="1">
              <a:lnSpc>
                <a:spcPct val="120000"/>
              </a:lnSpc>
              <a:spcBef>
                <a:spcPts val="0"/>
              </a:spcBef>
              <a:buFont typeface="Arial" charset="0"/>
              <a:buNone/>
              <a:defRPr/>
            </a:pPr>
            <a:endParaRPr lang="en-GB" sz="2000" dirty="0">
              <a:latin typeface="Arial" charset="0"/>
            </a:endParaRPr>
          </a:p>
          <a:p>
            <a:pPr marL="0" indent="0" eaLnBrk="1" hangingPunct="1">
              <a:lnSpc>
                <a:spcPct val="120000"/>
              </a:lnSpc>
              <a:spcBef>
                <a:spcPts val="0"/>
              </a:spcBef>
              <a:buFont typeface="Arial" charset="0"/>
              <a:buNone/>
              <a:defRPr/>
            </a:pPr>
            <a:r>
              <a:rPr lang="en-GB" sz="2000" dirty="0">
                <a:latin typeface="Arial" charset="0"/>
              </a:rPr>
              <a:t>She is: </a:t>
            </a:r>
          </a:p>
          <a:p>
            <a:pPr marL="0" indent="0" eaLnBrk="1" hangingPunct="1">
              <a:lnSpc>
                <a:spcPct val="120000"/>
              </a:lnSpc>
              <a:spcBef>
                <a:spcPts val="0"/>
              </a:spcBef>
              <a:buFont typeface="Arial" charset="0"/>
              <a:buChar char="•"/>
              <a:defRPr/>
            </a:pPr>
            <a:r>
              <a:rPr lang="en-GB" sz="2000" dirty="0">
                <a:latin typeface="Arial" charset="0"/>
              </a:rPr>
              <a:t>going to see her son in prison </a:t>
            </a:r>
            <a:r>
              <a:rPr lang="en-GB" sz="2000" b="1" dirty="0">
                <a:latin typeface="Arial" charset="0"/>
              </a:rPr>
              <a:t>or</a:t>
            </a:r>
          </a:p>
          <a:p>
            <a:pPr marL="0" indent="0" eaLnBrk="1" hangingPunct="1">
              <a:lnSpc>
                <a:spcPct val="120000"/>
              </a:lnSpc>
              <a:spcBef>
                <a:spcPts val="0"/>
              </a:spcBef>
              <a:buFont typeface="Arial" charset="0"/>
              <a:buChar char="•"/>
              <a:defRPr/>
            </a:pPr>
            <a:r>
              <a:rPr lang="en-GB" sz="2000" dirty="0">
                <a:latin typeface="Arial" charset="0"/>
              </a:rPr>
              <a:t>starting a course at college for the first time </a:t>
            </a:r>
            <a:r>
              <a:rPr lang="en-GB" sz="2000" b="1" dirty="0">
                <a:latin typeface="Arial" charset="0"/>
              </a:rPr>
              <a:t>or</a:t>
            </a:r>
          </a:p>
          <a:p>
            <a:pPr marL="0" indent="0" eaLnBrk="1" hangingPunct="1">
              <a:lnSpc>
                <a:spcPct val="120000"/>
              </a:lnSpc>
              <a:spcBef>
                <a:spcPts val="0"/>
              </a:spcBef>
              <a:buFont typeface="Arial" charset="0"/>
              <a:buChar char="•"/>
              <a:defRPr/>
            </a:pPr>
            <a:r>
              <a:rPr lang="en-GB" sz="2000" dirty="0">
                <a:latin typeface="Arial" charset="0"/>
              </a:rPr>
              <a:t>going to buy a new dress for her son’s wedding </a:t>
            </a:r>
            <a:r>
              <a:rPr lang="en-GB" sz="2000" b="1" dirty="0">
                <a:latin typeface="Arial" charset="0"/>
              </a:rPr>
              <a:t>or</a:t>
            </a:r>
          </a:p>
          <a:p>
            <a:pPr marL="0" indent="0" eaLnBrk="1" hangingPunct="1">
              <a:lnSpc>
                <a:spcPct val="120000"/>
              </a:lnSpc>
              <a:spcBef>
                <a:spcPts val="0"/>
              </a:spcBef>
              <a:buFont typeface="Arial" charset="0"/>
              <a:buChar char="•"/>
              <a:defRPr/>
            </a:pPr>
            <a:r>
              <a:rPr lang="en-GB" sz="2000" dirty="0">
                <a:latin typeface="Arial" charset="0"/>
              </a:rPr>
              <a:t>looking for her husband in a local pub </a:t>
            </a:r>
            <a:r>
              <a:rPr lang="en-GB" sz="2000" b="1" dirty="0">
                <a:latin typeface="Arial" charset="0"/>
              </a:rPr>
              <a:t>or</a:t>
            </a:r>
          </a:p>
          <a:p>
            <a:pPr marL="0" indent="0" eaLnBrk="1" hangingPunct="1">
              <a:lnSpc>
                <a:spcPct val="120000"/>
              </a:lnSpc>
              <a:spcBef>
                <a:spcPts val="0"/>
              </a:spcBef>
              <a:buFont typeface="Arial" charset="0"/>
              <a:buChar char="•"/>
              <a:defRPr/>
            </a:pPr>
            <a:r>
              <a:rPr lang="en-GB" sz="2000" dirty="0">
                <a:latin typeface="Arial" charset="0"/>
              </a:rPr>
              <a:t>going to see her sister in hospital.</a:t>
            </a:r>
          </a:p>
          <a:p>
            <a:pPr marL="0" indent="0" eaLnBrk="1" hangingPunct="1">
              <a:lnSpc>
                <a:spcPct val="120000"/>
              </a:lnSpc>
              <a:spcBef>
                <a:spcPts val="0"/>
              </a:spcBef>
              <a:buFont typeface="Arial" charset="0"/>
              <a:buChar char="•"/>
              <a:defRPr/>
            </a:pPr>
            <a:endParaRPr lang="en-GB" sz="2000" dirty="0">
              <a:latin typeface="Arial" charset="0"/>
            </a:endParaRPr>
          </a:p>
          <a:p>
            <a:pPr marL="0" indent="0" eaLnBrk="1" hangingPunct="1">
              <a:lnSpc>
                <a:spcPct val="120000"/>
              </a:lnSpc>
              <a:spcBef>
                <a:spcPts val="0"/>
              </a:spcBef>
              <a:buFont typeface="Arial" charset="0"/>
              <a:buNone/>
              <a:defRPr/>
            </a:pPr>
            <a:r>
              <a:rPr lang="en-GB" sz="2000" dirty="0">
                <a:latin typeface="Arial" charset="0"/>
              </a:rPr>
              <a:t>In your description, try to indicate how she </a:t>
            </a:r>
            <a:r>
              <a:rPr lang="en-GB" sz="2000" b="1" dirty="0">
                <a:latin typeface="Arial" charset="0"/>
              </a:rPr>
              <a:t>feels</a:t>
            </a:r>
            <a:r>
              <a:rPr lang="en-GB" sz="2000" dirty="0">
                <a:latin typeface="Arial" charset="0"/>
              </a:rPr>
              <a:t>, through her posture, what she does as she waits, what she’s wearing and how she’s wearing it, etc. </a:t>
            </a:r>
          </a:p>
          <a:p>
            <a:pPr marL="0" indent="0" eaLnBrk="1" hangingPunct="1">
              <a:lnSpc>
                <a:spcPct val="120000"/>
              </a:lnSpc>
              <a:spcBef>
                <a:spcPts val="0"/>
              </a:spcBef>
              <a:buFont typeface="Arial" charset="0"/>
              <a:buNone/>
              <a:defRPr/>
            </a:pPr>
            <a:r>
              <a:rPr lang="en-GB" sz="2000" dirty="0">
                <a:latin typeface="Arial" charset="0"/>
              </a:rPr>
              <a:t/>
            </a:r>
            <a:br>
              <a:rPr lang="en-GB" sz="2000" dirty="0">
                <a:latin typeface="Arial" charset="0"/>
              </a:rPr>
            </a:br>
            <a:endParaRPr lang="en-GB" sz="2000" dirty="0">
              <a:latin typeface="Arial" charset="0"/>
            </a:endParaRPr>
          </a:p>
          <a:p>
            <a:pPr marL="0" indent="0" eaLnBrk="1" hangingPunct="1">
              <a:lnSpc>
                <a:spcPct val="120000"/>
              </a:lnSpc>
              <a:spcBef>
                <a:spcPts val="0"/>
              </a:spcBef>
              <a:buFont typeface="Arial" charset="0"/>
              <a:buChar char="•"/>
              <a:defRPr/>
            </a:pPr>
            <a:endParaRPr lang="en-GB" sz="2000" dirty="0">
              <a:latin typeface="Arial" charset="0"/>
            </a:endParaRPr>
          </a:p>
        </p:txBody>
      </p:sp>
      <p:sp>
        <p:nvSpPr>
          <p:cNvPr id="4" name="Slide Number Placeholder 3"/>
          <p:cNvSpPr>
            <a:spLocks noGrp="1"/>
          </p:cNvSpPr>
          <p:nvPr>
            <p:ph type="sldNum" sz="quarter" idx="12"/>
          </p:nvPr>
        </p:nvSpPr>
        <p:spPr/>
        <p:txBody>
          <a:bodyPr/>
          <a:lstStyle/>
          <a:p>
            <a:pPr>
              <a:defRPr/>
            </a:pPr>
            <a:fld id="{D90E8502-DBDC-4572-BC70-B1FE057DBF7B}" type="slidenum">
              <a:rPr lang="en-GB"/>
              <a:pPr>
                <a:defRPr/>
              </a:pPr>
              <a:t>31</a:t>
            </a:fld>
            <a:endParaRPr lang="en-GB" dirty="0"/>
          </a:p>
        </p:txBody>
      </p:sp>
    </p:spTree>
    <p:extLst>
      <p:ext uri="{BB962C8B-B14F-4D97-AF65-F5344CB8AC3E}">
        <p14:creationId xmlns:p14="http://schemas.microsoft.com/office/powerpoint/2010/main" val="1459922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624417" y="1196976"/>
            <a:ext cx="10972800" cy="4525963"/>
          </a:xfrm>
        </p:spPr>
        <p:txBody>
          <a:bodyPr>
            <a:normAutofit fontScale="92500"/>
          </a:bodyPr>
          <a:lstStyle/>
          <a:p>
            <a:pPr eaLnBrk="1" hangingPunct="1"/>
            <a:r>
              <a:rPr lang="en-GB" sz="2800">
                <a:latin typeface="Arial" pitchFamily="34" charset="0"/>
              </a:rPr>
              <a:t>Now, on your own, try a different waiting description from the list for the </a:t>
            </a:r>
            <a:r>
              <a:rPr lang="en-GB" sz="2800" i="1">
                <a:latin typeface="Arial" pitchFamily="34" charset="0"/>
              </a:rPr>
              <a:t>same</a:t>
            </a:r>
            <a:r>
              <a:rPr lang="en-GB" sz="2800">
                <a:latin typeface="Arial" pitchFamily="34" charset="0"/>
              </a:rPr>
              <a:t> woman.</a:t>
            </a:r>
          </a:p>
          <a:p>
            <a:pPr eaLnBrk="1" hangingPunct="1"/>
            <a:endParaRPr lang="en-GB" sz="2800">
              <a:latin typeface="Arial" pitchFamily="34" charset="0"/>
            </a:endParaRPr>
          </a:p>
          <a:p>
            <a:pPr eaLnBrk="1" hangingPunct="1"/>
            <a:r>
              <a:rPr lang="en-GB" sz="2800">
                <a:latin typeface="Arial" pitchFamily="34" charset="0"/>
              </a:rPr>
              <a:t>This time, try to picture </a:t>
            </a:r>
            <a:r>
              <a:rPr lang="en-GB" sz="2800" i="1">
                <a:latin typeface="Arial" pitchFamily="34" charset="0"/>
              </a:rPr>
              <a:t>who</a:t>
            </a:r>
            <a:r>
              <a:rPr lang="en-GB" sz="2800">
                <a:latin typeface="Arial" pitchFamily="34" charset="0"/>
              </a:rPr>
              <a:t> is watching her and bring out the watcher’s personality.  </a:t>
            </a:r>
          </a:p>
          <a:p>
            <a:pPr eaLnBrk="1" hangingPunct="1"/>
            <a:endParaRPr lang="en-GB" sz="2800">
              <a:latin typeface="Arial" pitchFamily="34" charset="0"/>
            </a:endParaRPr>
          </a:p>
          <a:p>
            <a:pPr eaLnBrk="1" hangingPunct="1"/>
            <a:r>
              <a:rPr lang="en-GB" sz="2800">
                <a:latin typeface="Arial" pitchFamily="34" charset="0"/>
              </a:rPr>
              <a:t>Here, you will create </a:t>
            </a:r>
            <a:r>
              <a:rPr lang="en-GB" sz="2800" i="1">
                <a:latin typeface="Arial" pitchFamily="34" charset="0"/>
              </a:rPr>
              <a:t>two</a:t>
            </a:r>
            <a:r>
              <a:rPr lang="en-GB" sz="2800">
                <a:latin typeface="Arial" pitchFamily="34" charset="0"/>
              </a:rPr>
              <a:t> characters: the woman and the narrator.</a:t>
            </a:r>
          </a:p>
          <a:p>
            <a:pPr eaLnBrk="1" hangingPunct="1"/>
            <a:endParaRPr lang="en-GB" sz="2800">
              <a:latin typeface="Arial" pitchFamily="34" charset="0"/>
            </a:endParaRPr>
          </a:p>
          <a:p>
            <a:pPr eaLnBrk="1" hangingPunct="1"/>
            <a:r>
              <a:rPr lang="en-GB" sz="2800">
                <a:latin typeface="Arial" pitchFamily="34" charset="0"/>
              </a:rPr>
              <a:t>You are not limited to three sentences this time!</a:t>
            </a:r>
          </a:p>
        </p:txBody>
      </p:sp>
      <p:sp>
        <p:nvSpPr>
          <p:cNvPr id="5" name="Slide Number Placeholder 4"/>
          <p:cNvSpPr>
            <a:spLocks noGrp="1"/>
          </p:cNvSpPr>
          <p:nvPr>
            <p:ph type="sldNum" sz="quarter" idx="12"/>
          </p:nvPr>
        </p:nvSpPr>
        <p:spPr/>
        <p:txBody>
          <a:bodyPr/>
          <a:lstStyle/>
          <a:p>
            <a:pPr>
              <a:defRPr/>
            </a:pPr>
            <a:fld id="{568CB86F-4406-44F3-9082-3A5E26F22439}" type="slidenum">
              <a:rPr lang="en-GB"/>
              <a:pPr>
                <a:defRPr/>
              </a:pPr>
              <a:t>32</a:t>
            </a:fld>
            <a:endParaRPr lang="en-GB" dirty="0"/>
          </a:p>
        </p:txBody>
      </p:sp>
    </p:spTree>
    <p:extLst>
      <p:ext uri="{BB962C8B-B14F-4D97-AF65-F5344CB8AC3E}">
        <p14:creationId xmlns:p14="http://schemas.microsoft.com/office/powerpoint/2010/main" val="73809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normAutofit/>
          </a:bodyPr>
          <a:lstStyle/>
          <a:p>
            <a:r>
              <a:rPr lang="en-GB"/>
              <a:t>Stimulus Exercise 3:</a:t>
            </a:r>
            <a:br>
              <a:rPr lang="en-GB"/>
            </a:br>
            <a:r>
              <a:rPr lang="en-GB"/>
              <a:t>Which Voice? The First Person</a:t>
            </a:r>
          </a:p>
        </p:txBody>
      </p:sp>
    </p:spTree>
    <p:extLst>
      <p:ext uri="{BB962C8B-B14F-4D97-AF65-F5344CB8AC3E}">
        <p14:creationId xmlns:p14="http://schemas.microsoft.com/office/powerpoint/2010/main" val="3769712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82009" y="0"/>
            <a:ext cx="10972800" cy="1143000"/>
          </a:xfrm>
        </p:spPr>
        <p:txBody>
          <a:bodyPr/>
          <a:lstStyle/>
          <a:p>
            <a:r>
              <a:rPr lang="en-GB" dirty="0"/>
              <a:t>Different perspectives</a:t>
            </a:r>
          </a:p>
        </p:txBody>
      </p:sp>
      <p:sp>
        <p:nvSpPr>
          <p:cNvPr id="8" name="Slide Number Placeholder 7"/>
          <p:cNvSpPr>
            <a:spLocks noGrp="1"/>
          </p:cNvSpPr>
          <p:nvPr>
            <p:ph type="sldNum" sz="quarter" idx="12"/>
          </p:nvPr>
        </p:nvSpPr>
        <p:spPr/>
        <p:txBody>
          <a:bodyPr/>
          <a:lstStyle/>
          <a:p>
            <a:pPr>
              <a:defRPr/>
            </a:pPr>
            <a:fld id="{15533B16-0307-4478-80BF-E5652083652E}" type="slidenum">
              <a:rPr lang="en-GB"/>
              <a:pPr>
                <a:defRPr/>
              </a:pPr>
              <a:t>34</a:t>
            </a:fld>
            <a:endParaRPr lang="en-GB"/>
          </a:p>
        </p:txBody>
      </p:sp>
      <p:sp>
        <p:nvSpPr>
          <p:cNvPr id="3075" name="TextBox 3"/>
          <p:cNvSpPr txBox="1">
            <a:spLocks noChangeArrowheads="1"/>
          </p:cNvSpPr>
          <p:nvPr/>
        </p:nvSpPr>
        <p:spPr bwMode="auto">
          <a:xfrm>
            <a:off x="285751" y="1143003"/>
            <a:ext cx="4191000" cy="3170099"/>
          </a:xfrm>
          <a:prstGeom prst="rect">
            <a:avLst/>
          </a:prstGeom>
          <a:noFill/>
          <a:ln w="9525">
            <a:noFill/>
            <a:miter lim="800000"/>
            <a:headEnd/>
            <a:tailEnd/>
          </a:ln>
        </p:spPr>
        <p:txBody>
          <a:bodyPr>
            <a:spAutoFit/>
          </a:bodyPr>
          <a:lstStyle/>
          <a:p>
            <a:r>
              <a:rPr lang="en-GB" sz="2000" b="1" i="1" dirty="0">
                <a:solidFill>
                  <a:srgbClr val="000000"/>
                </a:solidFill>
              </a:rPr>
              <a:t>Talking It Over, </a:t>
            </a:r>
            <a:r>
              <a:rPr lang="en-GB" sz="2000" b="1" dirty="0">
                <a:solidFill>
                  <a:srgbClr val="000000"/>
                </a:solidFill>
              </a:rPr>
              <a:t>Julian Barnes </a:t>
            </a:r>
            <a:endParaRPr lang="en-GB" sz="2000" dirty="0">
              <a:solidFill>
                <a:srgbClr val="000000"/>
              </a:solidFill>
            </a:endParaRPr>
          </a:p>
          <a:p>
            <a:endParaRPr lang="en-GB" sz="2000" dirty="0">
              <a:solidFill>
                <a:srgbClr val="000000"/>
              </a:solidFill>
            </a:endParaRPr>
          </a:p>
          <a:p>
            <a:r>
              <a:rPr lang="en-GB" sz="2000" dirty="0">
                <a:solidFill>
                  <a:srgbClr val="000000"/>
                </a:solidFill>
              </a:rPr>
              <a:t>Stuart and Oliver are friends, but tensions erupt when Oliver falls in love with Stuart’s wife, Gillian.  The novel is told in the three voices of the characters.  Here, they describe the same incident. What do the three versions tell you about what happened and how they feel about it?</a:t>
            </a:r>
          </a:p>
        </p:txBody>
      </p:sp>
      <p:sp>
        <p:nvSpPr>
          <p:cNvPr id="5" name="Rectangular Callout 4"/>
          <p:cNvSpPr>
            <a:spLocks noChangeArrowheads="1"/>
          </p:cNvSpPr>
          <p:nvPr/>
        </p:nvSpPr>
        <p:spPr bwMode="auto">
          <a:xfrm>
            <a:off x="4529472" y="1009982"/>
            <a:ext cx="3443817" cy="3384550"/>
          </a:xfrm>
          <a:prstGeom prst="wedgeRectCallout">
            <a:avLst>
              <a:gd name="adj1" fmla="val -21787"/>
              <a:gd name="adj2" fmla="val 56894"/>
            </a:avLst>
          </a:prstGeom>
          <a:solidFill>
            <a:schemeClr val="accent1"/>
          </a:solidFill>
          <a:ln w="25400" algn="ctr">
            <a:solidFill>
              <a:srgbClr val="385D8A"/>
            </a:solidFill>
            <a:miter lim="800000"/>
            <a:headEnd/>
            <a:tailEnd/>
          </a:ln>
        </p:spPr>
        <p:txBody>
          <a:bodyPr anchor="ctr"/>
          <a:lstStyle/>
          <a:p>
            <a:pPr algn="ctr"/>
            <a:r>
              <a:rPr lang="en-GB" sz="1900" b="1" dirty="0">
                <a:solidFill>
                  <a:srgbClr val="FFFFFF"/>
                </a:solidFill>
              </a:rPr>
              <a:t>Oliver:</a:t>
            </a:r>
          </a:p>
          <a:p>
            <a:r>
              <a:rPr lang="en-GB" sz="1900" dirty="0">
                <a:solidFill>
                  <a:srgbClr val="FFFFFF"/>
                </a:solidFill>
              </a:rPr>
              <a:t>‘It was about that time that the accident occurred. Stuart was, as I recall, giving me a light, and we stood up for some reason, when an unfortunate clash of heads occurred, which quite stunned us both. Luckily he had his lenses in; otherwise he might have broken his glasses.’</a:t>
            </a:r>
          </a:p>
          <a:p>
            <a:pPr algn="ctr"/>
            <a:endParaRPr lang="en-GB" sz="1900" dirty="0">
              <a:solidFill>
                <a:srgbClr val="FFFFFF"/>
              </a:solidFill>
            </a:endParaRPr>
          </a:p>
        </p:txBody>
      </p:sp>
      <p:sp>
        <p:nvSpPr>
          <p:cNvPr id="6" name="Oval Callout 5"/>
          <p:cNvSpPr/>
          <p:nvPr/>
        </p:nvSpPr>
        <p:spPr>
          <a:xfrm>
            <a:off x="8096253" y="2357438"/>
            <a:ext cx="3905249" cy="335756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900" b="1" dirty="0">
                <a:solidFill>
                  <a:srgbClr val="FFFFFF"/>
                </a:solidFill>
                <a:latin typeface="Arial" charset="0"/>
              </a:rPr>
              <a:t>Stuart:</a:t>
            </a:r>
          </a:p>
          <a:p>
            <a:r>
              <a:rPr lang="en-GB" sz="1900" dirty="0">
                <a:solidFill>
                  <a:srgbClr val="FFFFFF"/>
                </a:solidFill>
                <a:latin typeface="Arial" charset="0"/>
              </a:rPr>
              <a:t>‘This is a Glasgow kiss,’ I said, and butted him in the face. He fell over, and at first was sort of half-laughing, as if I must have been going to show him something else but had slipped.’</a:t>
            </a:r>
          </a:p>
        </p:txBody>
      </p:sp>
      <p:sp>
        <p:nvSpPr>
          <p:cNvPr id="7" name="Rounded Rectangular Callout 6"/>
          <p:cNvSpPr/>
          <p:nvPr/>
        </p:nvSpPr>
        <p:spPr>
          <a:xfrm>
            <a:off x="1809752" y="4500563"/>
            <a:ext cx="3333749" cy="192881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b="1" dirty="0">
                <a:solidFill>
                  <a:srgbClr val="FFFFFF"/>
                </a:solidFill>
                <a:latin typeface="Arial" charset="0"/>
              </a:rPr>
              <a:t>Gillian:</a:t>
            </a:r>
          </a:p>
          <a:p>
            <a:r>
              <a:rPr lang="en-GB" dirty="0">
                <a:solidFill>
                  <a:srgbClr val="FFFFFF"/>
                </a:solidFill>
                <a:latin typeface="Arial" charset="0"/>
              </a:rPr>
              <a:t>‘Oliver needed five stitches in his cheek… He said the expression of violence on Stuart’s face had to be seen to be believed.’</a:t>
            </a:r>
          </a:p>
        </p:txBody>
      </p:sp>
    </p:spTree>
    <p:extLst>
      <p:ext uri="{BB962C8B-B14F-4D97-AF65-F5344CB8AC3E}">
        <p14:creationId xmlns:p14="http://schemas.microsoft.com/office/powerpoint/2010/main" val="2952131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dirty="0"/>
              <a:t>Adopting a different perspective</a:t>
            </a:r>
          </a:p>
        </p:txBody>
      </p:sp>
      <p:sp>
        <p:nvSpPr>
          <p:cNvPr id="3" name="Content Placeholder 2"/>
          <p:cNvSpPr>
            <a:spLocks noGrp="1"/>
          </p:cNvSpPr>
          <p:nvPr>
            <p:ph idx="1"/>
          </p:nvPr>
        </p:nvSpPr>
        <p:spPr/>
        <p:txBody>
          <a:bodyPr>
            <a:normAutofit fontScale="92500" lnSpcReduction="20000"/>
          </a:bodyPr>
          <a:lstStyle/>
          <a:p>
            <a:pPr>
              <a:lnSpc>
                <a:spcPct val="80000"/>
              </a:lnSpc>
              <a:buFont typeface="Arial" charset="0"/>
              <a:buNone/>
            </a:pPr>
            <a:r>
              <a:rPr lang="en-GB" sz="2400" dirty="0">
                <a:solidFill>
                  <a:srgbClr val="C00000"/>
                </a:solidFill>
              </a:rPr>
              <a:t>	</a:t>
            </a:r>
            <a:r>
              <a:rPr lang="en-GB" sz="2400" dirty="0">
                <a:solidFill>
                  <a:srgbClr val="C00000"/>
                </a:solidFill>
                <a:latin typeface="Arial" charset="0"/>
              </a:rPr>
              <a:t>‘I’d advise not using first person if you are too close to the voice or character of your story. Successful first-person point of view </a:t>
            </a:r>
            <a:r>
              <a:rPr lang="en-GB" sz="2400" i="1" dirty="0">
                <a:solidFill>
                  <a:srgbClr val="C00000"/>
                </a:solidFill>
                <a:latin typeface="Arial" charset="0"/>
              </a:rPr>
              <a:t>exists</a:t>
            </a:r>
            <a:r>
              <a:rPr lang="en-GB" sz="2400" dirty="0">
                <a:solidFill>
                  <a:srgbClr val="C00000"/>
                </a:solidFill>
                <a:latin typeface="Arial" charset="0"/>
              </a:rPr>
              <a:t> in the distance between the writer and the voice… The voice is not only your guiding light through the jungle of plot, it is a device you consciously manipulate. You need to hear it clearly, objectively, from a distance.’</a:t>
            </a:r>
          </a:p>
          <a:p>
            <a:pPr algn="r">
              <a:lnSpc>
                <a:spcPct val="80000"/>
              </a:lnSpc>
              <a:buFont typeface="Arial" charset="0"/>
              <a:buNone/>
            </a:pPr>
            <a:r>
              <a:rPr lang="en-GB" sz="2400" i="1" dirty="0">
                <a:solidFill>
                  <a:srgbClr val="C00000"/>
                </a:solidFill>
                <a:latin typeface="Arial" charset="0"/>
              </a:rPr>
              <a:t>The Writer’s Idea Book</a:t>
            </a:r>
            <a:r>
              <a:rPr lang="en-GB" sz="2400" dirty="0">
                <a:solidFill>
                  <a:srgbClr val="C00000"/>
                </a:solidFill>
                <a:latin typeface="Arial" charset="0"/>
              </a:rPr>
              <a:t>, Jack </a:t>
            </a:r>
            <a:r>
              <a:rPr lang="en-GB" sz="2400" dirty="0" err="1">
                <a:solidFill>
                  <a:srgbClr val="C00000"/>
                </a:solidFill>
                <a:latin typeface="Arial" charset="0"/>
              </a:rPr>
              <a:t>Heffron</a:t>
            </a:r>
            <a:endParaRPr lang="en-GB" sz="2400" dirty="0">
              <a:solidFill>
                <a:srgbClr val="C00000"/>
              </a:solidFill>
              <a:latin typeface="Arial" charset="0"/>
            </a:endParaRPr>
          </a:p>
          <a:p>
            <a:pPr>
              <a:lnSpc>
                <a:spcPct val="80000"/>
              </a:lnSpc>
              <a:buFont typeface="Arial" charset="0"/>
              <a:buNone/>
            </a:pPr>
            <a:endParaRPr lang="en-GB" sz="2400" dirty="0">
              <a:latin typeface="Arial" charset="0"/>
            </a:endParaRPr>
          </a:p>
          <a:p>
            <a:pPr>
              <a:lnSpc>
                <a:spcPct val="80000"/>
              </a:lnSpc>
              <a:buFont typeface="Arial" charset="0"/>
              <a:buNone/>
            </a:pPr>
            <a:r>
              <a:rPr lang="en-GB" sz="2400" dirty="0">
                <a:latin typeface="Arial" charset="0"/>
              </a:rPr>
              <a:t>	Think about an event that you attended which had an effect on you or which you remember: a wedding, a party, a family get-together or a first date. In the first person, write an account of that event from the point of view of </a:t>
            </a:r>
            <a:r>
              <a:rPr lang="en-GB" sz="2400" i="1" dirty="0">
                <a:latin typeface="Arial" charset="0"/>
              </a:rPr>
              <a:t>someone else</a:t>
            </a:r>
            <a:r>
              <a:rPr lang="en-GB" sz="2400" dirty="0">
                <a:latin typeface="Arial" charset="0"/>
              </a:rPr>
              <a:t> involved. If possible this person should be different from you: if you are a woman, try to choose a man: if you are young, try an old person.</a:t>
            </a:r>
          </a:p>
          <a:p>
            <a:pPr>
              <a:lnSpc>
                <a:spcPct val="80000"/>
              </a:lnSpc>
              <a:buFont typeface="Arial" charset="0"/>
              <a:buNone/>
            </a:pPr>
            <a:endParaRPr lang="en-GB" sz="2400" dirty="0">
              <a:latin typeface="Arial" charset="0"/>
            </a:endParaRPr>
          </a:p>
        </p:txBody>
      </p:sp>
      <p:sp>
        <p:nvSpPr>
          <p:cNvPr id="5" name="Footer Placeholder 4"/>
          <p:cNvSpPr>
            <a:spLocks noGrp="1"/>
          </p:cNvSpPr>
          <p:nvPr>
            <p:ph type="ftr" sz="quarter" idx="11"/>
          </p:nvPr>
        </p:nvSpPr>
        <p:spPr/>
        <p:txBody>
          <a:bodyPr/>
          <a:lstStyle/>
          <a:p>
            <a:pPr>
              <a:defRPr/>
            </a:pPr>
            <a:r>
              <a:rPr lang="en-GB"/>
              <a:t>Raymond Soltysek / LTS</a:t>
            </a:r>
          </a:p>
        </p:txBody>
      </p:sp>
      <p:sp>
        <p:nvSpPr>
          <p:cNvPr id="4" name="Slide Number Placeholder 3"/>
          <p:cNvSpPr>
            <a:spLocks noGrp="1"/>
          </p:cNvSpPr>
          <p:nvPr>
            <p:ph type="sldNum" sz="quarter" idx="12"/>
          </p:nvPr>
        </p:nvSpPr>
        <p:spPr/>
        <p:txBody>
          <a:bodyPr/>
          <a:lstStyle/>
          <a:p>
            <a:pPr>
              <a:defRPr/>
            </a:pPr>
            <a:fld id="{523C7B85-A7D7-4ADC-8AFA-9A9CA6C62A5B}" type="slidenum">
              <a:rPr lang="en-GB"/>
              <a:pPr>
                <a:defRPr/>
              </a:pPr>
              <a:t>35</a:t>
            </a:fld>
            <a:endParaRPr lang="en-GB"/>
          </a:p>
        </p:txBody>
      </p:sp>
    </p:spTree>
    <p:extLst>
      <p:ext uri="{BB962C8B-B14F-4D97-AF65-F5344CB8AC3E}">
        <p14:creationId xmlns:p14="http://schemas.microsoft.com/office/powerpoint/2010/main" val="1433099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a:t>More in the first person</a:t>
            </a:r>
          </a:p>
        </p:txBody>
      </p:sp>
      <p:sp>
        <p:nvSpPr>
          <p:cNvPr id="3" name="Content Placeholder 2"/>
          <p:cNvSpPr>
            <a:spLocks noGrp="1"/>
          </p:cNvSpPr>
          <p:nvPr>
            <p:ph idx="1"/>
          </p:nvPr>
        </p:nvSpPr>
        <p:spPr/>
        <p:txBody>
          <a:bodyPr>
            <a:normAutofit/>
          </a:bodyPr>
          <a:lstStyle/>
          <a:p>
            <a:pPr>
              <a:lnSpc>
                <a:spcPct val="80000"/>
              </a:lnSpc>
              <a:buFont typeface="Arial" charset="0"/>
              <a:buNone/>
            </a:pPr>
            <a:r>
              <a:rPr lang="en-GB" sz="3000"/>
              <a:t>	</a:t>
            </a:r>
            <a:r>
              <a:rPr lang="en-GB" sz="2800">
                <a:latin typeface="Arial" charset="0"/>
              </a:rPr>
              <a:t>Choose a number between 1 and 6.  This will provide you with the first sentence of a piece of writing in the first person; in fact, the first word of every sentence is 'I'. You might use this as a line of dialogue or as the opening statement of a monologue.</a:t>
            </a:r>
          </a:p>
          <a:p>
            <a:pPr>
              <a:lnSpc>
                <a:spcPct val="80000"/>
              </a:lnSpc>
              <a:buFont typeface="Arial" charset="0"/>
              <a:buNone/>
            </a:pPr>
            <a:endParaRPr lang="en-GB" sz="2800">
              <a:latin typeface="Arial" charset="0"/>
            </a:endParaRPr>
          </a:p>
          <a:p>
            <a:pPr>
              <a:lnSpc>
                <a:spcPct val="80000"/>
              </a:lnSpc>
              <a:buFont typeface="Arial" charset="0"/>
              <a:buNone/>
            </a:pPr>
            <a:r>
              <a:rPr lang="en-GB" sz="2800">
                <a:latin typeface="Arial" charset="0"/>
              </a:rPr>
              <a:t>	Continue the writing until we get a sense of character. It might be fiction or personal. You do not have to finish this piece – but, of course, you can if you want to!</a:t>
            </a:r>
          </a:p>
        </p:txBody>
      </p:sp>
      <p:sp>
        <p:nvSpPr>
          <p:cNvPr id="4" name="Slide Number Placeholder 3"/>
          <p:cNvSpPr>
            <a:spLocks noGrp="1"/>
          </p:cNvSpPr>
          <p:nvPr>
            <p:ph type="sldNum" sz="quarter" idx="12"/>
          </p:nvPr>
        </p:nvSpPr>
        <p:spPr/>
        <p:txBody>
          <a:bodyPr/>
          <a:lstStyle/>
          <a:p>
            <a:pPr>
              <a:defRPr/>
            </a:pPr>
            <a:fld id="{5AABA0F9-C557-44DA-8C68-0355C221946E}" type="slidenum">
              <a:rPr lang="en-GB"/>
              <a:pPr>
                <a:defRPr/>
              </a:pPr>
              <a:t>36</a:t>
            </a:fld>
            <a:endParaRPr lang="en-GB"/>
          </a:p>
        </p:txBody>
      </p:sp>
    </p:spTree>
    <p:extLst>
      <p:ext uri="{BB962C8B-B14F-4D97-AF65-F5344CB8AC3E}">
        <p14:creationId xmlns:p14="http://schemas.microsoft.com/office/powerpoint/2010/main" val="2731938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609600" y="357191"/>
            <a:ext cx="10972800" cy="5768975"/>
          </a:xfrm>
        </p:spPr>
        <p:txBody>
          <a:bodyPr/>
          <a:lstStyle/>
          <a:p>
            <a:pPr marL="514350" indent="-514350">
              <a:buFont typeface="Calibri" pitchFamily="34" charset="0"/>
              <a:buAutoNum type="arabicPeriod"/>
            </a:pPr>
            <a:r>
              <a:rPr lang="en-GB" sz="2800">
                <a:latin typeface="Arial" charset="0"/>
              </a:rPr>
              <a:t>'I was always a quiet child and seemed afraid of everything around me.'</a:t>
            </a:r>
          </a:p>
          <a:p>
            <a:pPr marL="514350" indent="-514350">
              <a:buFont typeface="Calibri" pitchFamily="34" charset="0"/>
              <a:buAutoNum type="arabicPeriod"/>
            </a:pPr>
            <a:r>
              <a:rPr lang="en-GB" sz="2800">
                <a:latin typeface="Arial" charset="0"/>
              </a:rPr>
              <a:t>'I can’t tell you how profoundly that day affected me.'</a:t>
            </a:r>
          </a:p>
          <a:p>
            <a:pPr marL="514350" indent="-514350">
              <a:buFont typeface="Calibri" pitchFamily="34" charset="0"/>
              <a:buAutoNum type="arabicPeriod"/>
            </a:pPr>
            <a:r>
              <a:rPr lang="en-GB" sz="2800">
                <a:latin typeface="Arial" charset="0"/>
              </a:rPr>
              <a:t>'I know I shouldn’t say it, but I really can’t stand my brother.'</a:t>
            </a:r>
          </a:p>
          <a:p>
            <a:pPr marL="514350" indent="-514350">
              <a:buFont typeface="Calibri" pitchFamily="34" charset="0"/>
              <a:buAutoNum type="arabicPeriod"/>
            </a:pPr>
            <a:r>
              <a:rPr lang="en-GB" sz="2800">
                <a:latin typeface="Arial" charset="0"/>
              </a:rPr>
              <a:t>'I steal.'</a:t>
            </a:r>
          </a:p>
          <a:p>
            <a:pPr marL="514350" indent="-514350">
              <a:buFont typeface="Calibri" pitchFamily="34" charset="0"/>
              <a:buAutoNum type="arabicPeriod"/>
            </a:pPr>
            <a:r>
              <a:rPr lang="en-GB" sz="2800">
                <a:latin typeface="Arial" charset="0"/>
              </a:rPr>
              <a:t>'I am destined to be a star, you know.'</a:t>
            </a:r>
          </a:p>
          <a:p>
            <a:pPr marL="514350" indent="-514350">
              <a:buFont typeface="Calibri" pitchFamily="34" charset="0"/>
              <a:buAutoNum type="arabicPeriod"/>
            </a:pPr>
            <a:r>
              <a:rPr lang="en-GB" sz="2800">
                <a:latin typeface="Arial" charset="0"/>
              </a:rPr>
              <a:t>'I reckon my life would be a lot better if I were a house cat.'</a:t>
            </a:r>
          </a:p>
          <a:p>
            <a:pPr marL="514350" indent="-514350">
              <a:buFont typeface="Calibri" pitchFamily="34" charset="0"/>
              <a:buAutoNum type="arabicPeriod"/>
            </a:pPr>
            <a:endParaRPr lang="en-GB" sz="2800">
              <a:latin typeface="Arial" charset="0"/>
            </a:endParaRPr>
          </a:p>
        </p:txBody>
      </p:sp>
      <p:sp>
        <p:nvSpPr>
          <p:cNvPr id="4" name="Slide Number Placeholder 3"/>
          <p:cNvSpPr>
            <a:spLocks noGrp="1"/>
          </p:cNvSpPr>
          <p:nvPr>
            <p:ph type="sldNum" sz="quarter" idx="12"/>
          </p:nvPr>
        </p:nvSpPr>
        <p:spPr/>
        <p:txBody>
          <a:bodyPr/>
          <a:lstStyle/>
          <a:p>
            <a:pPr>
              <a:defRPr/>
            </a:pPr>
            <a:fld id="{8B7BC93E-55AD-45D7-BC90-D30759DF269F}" type="slidenum">
              <a:rPr lang="en-GB"/>
              <a:pPr>
                <a:defRPr/>
              </a:pPr>
              <a:t>37</a:t>
            </a:fld>
            <a:endParaRPr lang="en-GB"/>
          </a:p>
        </p:txBody>
      </p:sp>
    </p:spTree>
    <p:extLst>
      <p:ext uri="{BB962C8B-B14F-4D97-AF65-F5344CB8AC3E}">
        <p14:creationId xmlns:p14="http://schemas.microsoft.com/office/powerpoint/2010/main" val="3761437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Lesson 3</a:t>
            </a:r>
          </a:p>
        </p:txBody>
      </p:sp>
      <p:sp>
        <p:nvSpPr>
          <p:cNvPr id="3" name="Subtitle 2"/>
          <p:cNvSpPr>
            <a:spLocks noGrp="1"/>
          </p:cNvSpPr>
          <p:nvPr>
            <p:ph type="subTitle" idx="1"/>
          </p:nvPr>
        </p:nvSpPr>
        <p:spPr/>
        <p:txBody>
          <a:bodyPr/>
          <a:lstStyle/>
          <a:p>
            <a:r>
              <a:rPr lang="en-GB" dirty="0" smtClean="0"/>
              <a:t>Looking at the short story ‘The Pedestrian’</a:t>
            </a:r>
            <a:endParaRPr lang="en-GB" dirty="0"/>
          </a:p>
        </p:txBody>
      </p:sp>
    </p:spTree>
    <p:extLst>
      <p:ext uri="{BB962C8B-B14F-4D97-AF65-F5344CB8AC3E}">
        <p14:creationId xmlns:p14="http://schemas.microsoft.com/office/powerpoint/2010/main" val="1036154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dirty="0"/>
              <a:t/>
            </a:r>
            <a:br>
              <a:rPr lang="en-GB" b="1" dirty="0"/>
            </a:br>
            <a:r>
              <a:rPr lang="en-GB" b="1" dirty="0"/>
              <a:t/>
            </a:r>
            <a:br>
              <a:rPr lang="en-GB" b="1" dirty="0"/>
            </a:br>
            <a:r>
              <a:rPr lang="en-GB" b="1" dirty="0"/>
              <a:t/>
            </a:r>
            <a:br>
              <a:rPr lang="en-GB" b="1" dirty="0"/>
            </a:br>
            <a:r>
              <a:rPr lang="en-GB" sz="7300" b="1" dirty="0"/>
              <a:t>Ray </a:t>
            </a:r>
            <a:r>
              <a:rPr lang="en-GB" sz="7300" b="1" dirty="0" smtClean="0"/>
              <a:t>Bradbury’s</a:t>
            </a:r>
            <a:r>
              <a:rPr lang="en-GB" sz="7300" b="1" dirty="0"/>
              <a:t/>
            </a:r>
            <a:br>
              <a:rPr lang="en-GB" sz="7300" b="1" dirty="0"/>
            </a:br>
            <a:r>
              <a:rPr lang="en-GB" sz="7300" b="1" dirty="0"/>
              <a:t>‘The Pedestrian’</a:t>
            </a:r>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2217087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Learning Intention</a:t>
            </a:r>
          </a:p>
        </p:txBody>
      </p:sp>
      <p:sp>
        <p:nvSpPr>
          <p:cNvPr id="3" name="Content Placeholder 2"/>
          <p:cNvSpPr>
            <a:spLocks noGrp="1"/>
          </p:cNvSpPr>
          <p:nvPr>
            <p:ph idx="1"/>
          </p:nvPr>
        </p:nvSpPr>
        <p:spPr/>
        <p:txBody>
          <a:bodyPr/>
          <a:lstStyle/>
          <a:p>
            <a:r>
              <a:rPr lang="en-GB" dirty="0"/>
              <a:t>An introduction to the short story genre.</a:t>
            </a:r>
          </a:p>
          <a:p>
            <a:endParaRPr lang="en-GB" dirty="0"/>
          </a:p>
          <a:p>
            <a:pPr marL="0" indent="0">
              <a:buNone/>
            </a:pPr>
            <a:endParaRPr lang="en-GB" dirty="0"/>
          </a:p>
          <a:p>
            <a:pPr marL="0" indent="0">
              <a:buNone/>
            </a:pPr>
            <a:r>
              <a:rPr lang="en-GB" sz="4400" dirty="0"/>
              <a:t>Success Criteria</a:t>
            </a:r>
          </a:p>
          <a:p>
            <a:r>
              <a:rPr lang="en-GB" dirty="0"/>
              <a:t>Identify key features of a short story</a:t>
            </a:r>
          </a:p>
          <a:p>
            <a:pPr marL="0" indent="0">
              <a:buNone/>
            </a:pPr>
            <a:endParaRPr lang="en-GB" sz="4400" dirty="0"/>
          </a:p>
          <a:p>
            <a:endParaRPr lang="en-GB" sz="4400" dirty="0"/>
          </a:p>
          <a:p>
            <a:pPr marL="0" indent="0">
              <a:buNone/>
            </a:pPr>
            <a:endParaRPr lang="en-GB" sz="4400" dirty="0"/>
          </a:p>
          <a:p>
            <a:pPr marL="0" indent="0">
              <a:buNone/>
            </a:pPr>
            <a:endParaRPr lang="en-GB" sz="4400" dirty="0"/>
          </a:p>
        </p:txBody>
      </p:sp>
    </p:spTree>
    <p:extLst>
      <p:ext uri="{BB962C8B-B14F-4D97-AF65-F5344CB8AC3E}">
        <p14:creationId xmlns:p14="http://schemas.microsoft.com/office/powerpoint/2010/main" val="506725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Intention</a:t>
            </a:r>
          </a:p>
        </p:txBody>
      </p:sp>
      <p:sp>
        <p:nvSpPr>
          <p:cNvPr id="3" name="Content Placeholder 2"/>
          <p:cNvSpPr>
            <a:spLocks noGrp="1"/>
          </p:cNvSpPr>
          <p:nvPr>
            <p:ph idx="1"/>
          </p:nvPr>
        </p:nvSpPr>
        <p:spPr/>
        <p:txBody>
          <a:bodyPr/>
          <a:lstStyle/>
          <a:p>
            <a:r>
              <a:rPr lang="en-GB" dirty="0"/>
              <a:t>An introduction to ‘The Pedestrian’ by Ray Bradbury</a:t>
            </a:r>
          </a:p>
          <a:p>
            <a:endParaRPr lang="en-GB" dirty="0"/>
          </a:p>
          <a:p>
            <a:pPr marL="0" indent="0">
              <a:buNone/>
            </a:pPr>
            <a:r>
              <a:rPr lang="en-GB" sz="4400" dirty="0">
                <a:latin typeface="+mj-lt"/>
              </a:rPr>
              <a:t>Success Criteria</a:t>
            </a:r>
          </a:p>
          <a:p>
            <a:pPr marL="0" indent="0">
              <a:buNone/>
            </a:pPr>
            <a:endParaRPr lang="en-GB" dirty="0"/>
          </a:p>
          <a:p>
            <a:pPr marL="0" lvl="0" indent="0">
              <a:buNone/>
            </a:pPr>
            <a:r>
              <a:rPr lang="en-GB" dirty="0">
                <a:solidFill>
                  <a:prstClr val="black"/>
                </a:solidFill>
              </a:rPr>
              <a:t>I can:</a:t>
            </a:r>
          </a:p>
          <a:p>
            <a:pPr lvl="0"/>
            <a:r>
              <a:rPr lang="en-GB" dirty="0">
                <a:solidFill>
                  <a:prstClr val="black"/>
                </a:solidFill>
              </a:rPr>
              <a:t>Identify how to create imagery in a short story</a:t>
            </a:r>
          </a:p>
          <a:p>
            <a:pPr marL="0" indent="0">
              <a:buNone/>
            </a:pPr>
            <a:endParaRPr lang="en-GB" dirty="0"/>
          </a:p>
        </p:txBody>
      </p:sp>
    </p:spTree>
    <p:extLst>
      <p:ext uri="{BB962C8B-B14F-4D97-AF65-F5344CB8AC3E}">
        <p14:creationId xmlns:p14="http://schemas.microsoft.com/office/powerpoint/2010/main" val="3576532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If you like this…</a:t>
            </a:r>
            <a:endParaRPr lang="en-GB" dirty="0"/>
          </a:p>
        </p:txBody>
      </p:sp>
      <p:pic>
        <p:nvPicPr>
          <p:cNvPr id="5" name="Picture 4" descr="Robots 1.png"/>
          <p:cNvPicPr>
            <a:picLocks noChangeAspect="1"/>
          </p:cNvPicPr>
          <p:nvPr/>
        </p:nvPicPr>
        <p:blipFill>
          <a:blip r:embed="rId2" cstate="print"/>
          <a:stretch>
            <a:fillRect/>
          </a:stretch>
        </p:blipFill>
        <p:spPr>
          <a:xfrm>
            <a:off x="2484120" y="1548500"/>
            <a:ext cx="7249537" cy="3791479"/>
          </a:xfrm>
          <a:prstGeom prst="rect">
            <a:avLst/>
          </a:prstGeom>
        </p:spPr>
      </p:pic>
    </p:spTree>
    <p:extLst>
      <p:ext uri="{BB962C8B-B14F-4D97-AF65-F5344CB8AC3E}">
        <p14:creationId xmlns:p14="http://schemas.microsoft.com/office/powerpoint/2010/main" val="1900723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Or are interested in this…</a:t>
            </a:r>
            <a:endParaRPr lang="en-GB" dirty="0"/>
          </a:p>
        </p:txBody>
      </p:sp>
      <p:pic>
        <p:nvPicPr>
          <p:cNvPr id="4" name="Picture 3" descr="Robots 2.png"/>
          <p:cNvPicPr>
            <a:picLocks noChangeAspect="1"/>
          </p:cNvPicPr>
          <p:nvPr/>
        </p:nvPicPr>
        <p:blipFill>
          <a:blip r:embed="rId2" cstate="print"/>
          <a:stretch>
            <a:fillRect/>
          </a:stretch>
        </p:blipFill>
        <p:spPr>
          <a:xfrm>
            <a:off x="1508760" y="1377668"/>
            <a:ext cx="8846524" cy="5028267"/>
          </a:xfrm>
          <a:prstGeom prst="rect">
            <a:avLst/>
          </a:prstGeom>
        </p:spPr>
      </p:pic>
    </p:spTree>
    <p:extLst>
      <p:ext uri="{BB962C8B-B14F-4D97-AF65-F5344CB8AC3E}">
        <p14:creationId xmlns:p14="http://schemas.microsoft.com/office/powerpoint/2010/main" val="2927447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3" y="469228"/>
          <a:ext cx="11562346" cy="6075953"/>
        </p:xfrm>
        <a:graphic>
          <a:graphicData uri="http://schemas.openxmlformats.org/drawingml/2006/table">
            <a:tbl>
              <a:tblPr firstRow="1" firstCol="1" bandRow="1">
                <a:tableStyleId>{5C22544A-7EE6-4342-B048-85BDC9FD1C3A}</a:tableStyleId>
              </a:tblPr>
              <a:tblGrid>
                <a:gridCol w="1692429">
                  <a:extLst>
                    <a:ext uri="{9D8B030D-6E8A-4147-A177-3AD203B41FA5}">
                      <a16:colId xmlns:a16="http://schemas.microsoft.com/office/drawing/2014/main" val="20000"/>
                    </a:ext>
                  </a:extLst>
                </a:gridCol>
                <a:gridCol w="1254436">
                  <a:extLst>
                    <a:ext uri="{9D8B030D-6E8A-4147-A177-3AD203B41FA5}">
                      <a16:colId xmlns:a16="http://schemas.microsoft.com/office/drawing/2014/main" val="20001"/>
                    </a:ext>
                  </a:extLst>
                </a:gridCol>
                <a:gridCol w="1480365">
                  <a:extLst>
                    <a:ext uri="{9D8B030D-6E8A-4147-A177-3AD203B41FA5}">
                      <a16:colId xmlns:a16="http://schemas.microsoft.com/office/drawing/2014/main" val="20002"/>
                    </a:ext>
                  </a:extLst>
                </a:gridCol>
                <a:gridCol w="1189186">
                  <a:extLst>
                    <a:ext uri="{9D8B030D-6E8A-4147-A177-3AD203B41FA5}">
                      <a16:colId xmlns:a16="http://schemas.microsoft.com/office/drawing/2014/main" val="20003"/>
                    </a:ext>
                  </a:extLst>
                </a:gridCol>
                <a:gridCol w="1189186">
                  <a:extLst>
                    <a:ext uri="{9D8B030D-6E8A-4147-A177-3AD203B41FA5}">
                      <a16:colId xmlns:a16="http://schemas.microsoft.com/office/drawing/2014/main" val="20004"/>
                    </a:ext>
                  </a:extLst>
                </a:gridCol>
                <a:gridCol w="1189186">
                  <a:extLst>
                    <a:ext uri="{9D8B030D-6E8A-4147-A177-3AD203B41FA5}">
                      <a16:colId xmlns:a16="http://schemas.microsoft.com/office/drawing/2014/main" val="20005"/>
                    </a:ext>
                  </a:extLst>
                </a:gridCol>
                <a:gridCol w="1189186">
                  <a:extLst>
                    <a:ext uri="{9D8B030D-6E8A-4147-A177-3AD203B41FA5}">
                      <a16:colId xmlns:a16="http://schemas.microsoft.com/office/drawing/2014/main" val="20006"/>
                    </a:ext>
                  </a:extLst>
                </a:gridCol>
                <a:gridCol w="1189186">
                  <a:extLst>
                    <a:ext uri="{9D8B030D-6E8A-4147-A177-3AD203B41FA5}">
                      <a16:colId xmlns:a16="http://schemas.microsoft.com/office/drawing/2014/main" val="20007"/>
                    </a:ext>
                  </a:extLst>
                </a:gridCol>
                <a:gridCol w="1189186">
                  <a:extLst>
                    <a:ext uri="{9D8B030D-6E8A-4147-A177-3AD203B41FA5}">
                      <a16:colId xmlns:a16="http://schemas.microsoft.com/office/drawing/2014/main" val="20008"/>
                    </a:ext>
                  </a:extLst>
                </a:gridCol>
              </a:tblGrid>
              <a:tr h="467451">
                <a:tc>
                  <a:txBody>
                    <a:bodyPr/>
                    <a:lstStyle/>
                    <a:p>
                      <a:pPr algn="l">
                        <a:spcAft>
                          <a:spcPts val="0"/>
                        </a:spcAft>
                      </a:pPr>
                      <a:r>
                        <a:rPr lang="en-GB" sz="1400" dirty="0">
                          <a:solidFill>
                            <a:schemeClr val="tx1"/>
                          </a:solidFill>
                          <a:effectLst/>
                        </a:rPr>
                        <a:t>Technology Used</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Mon</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Tue</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Wed</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Thurs</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Fri</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Sat</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Sun</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Total</a:t>
                      </a:r>
                      <a:endParaRPr lang="en-GB" sz="1400"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467451">
                <a:tc>
                  <a:txBody>
                    <a:bodyPr/>
                    <a:lstStyle/>
                    <a:p>
                      <a:pPr algn="l">
                        <a:spcAft>
                          <a:spcPts val="0"/>
                        </a:spcAft>
                      </a:pPr>
                      <a:r>
                        <a:rPr lang="en-GB" sz="1400" dirty="0">
                          <a:solidFill>
                            <a:schemeClr val="tx1"/>
                          </a:solidFill>
                          <a:effectLst/>
                        </a:rPr>
                        <a:t>TV</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467451">
                <a:tc>
                  <a:txBody>
                    <a:bodyPr/>
                    <a:lstStyle/>
                    <a:p>
                      <a:pPr algn="l">
                        <a:spcAft>
                          <a:spcPts val="0"/>
                        </a:spcAft>
                      </a:pPr>
                      <a:r>
                        <a:rPr lang="en-GB" sz="1400" dirty="0">
                          <a:solidFill>
                            <a:schemeClr val="tx1"/>
                          </a:solidFill>
                          <a:effectLst/>
                        </a:rPr>
                        <a:t>Mobile Phone</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467451">
                <a:tc>
                  <a:txBody>
                    <a:bodyPr/>
                    <a:lstStyle/>
                    <a:p>
                      <a:pPr algn="l">
                        <a:spcAft>
                          <a:spcPts val="0"/>
                        </a:spcAft>
                      </a:pPr>
                      <a:r>
                        <a:rPr lang="en-GB" sz="1400" dirty="0">
                          <a:solidFill>
                            <a:schemeClr val="tx1"/>
                          </a:solidFill>
                          <a:effectLst/>
                        </a:rPr>
                        <a:t>Laptop</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467451">
                <a:tc>
                  <a:txBody>
                    <a:bodyPr/>
                    <a:lstStyle/>
                    <a:p>
                      <a:pPr algn="l">
                        <a:spcAft>
                          <a:spcPts val="0"/>
                        </a:spcAft>
                      </a:pPr>
                      <a:r>
                        <a:rPr lang="en-GB" sz="1400" dirty="0">
                          <a:solidFill>
                            <a:schemeClr val="tx1"/>
                          </a:solidFill>
                          <a:effectLst/>
                        </a:rPr>
                        <a:t>Digital Radio</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467451">
                <a:tc>
                  <a:txBody>
                    <a:bodyPr/>
                    <a:lstStyle/>
                    <a:p>
                      <a:pPr algn="l">
                        <a:spcAft>
                          <a:spcPts val="0"/>
                        </a:spcAft>
                      </a:pPr>
                      <a:r>
                        <a:rPr lang="en-GB" sz="1400" dirty="0">
                          <a:solidFill>
                            <a:schemeClr val="tx1"/>
                          </a:solidFill>
                          <a:effectLst/>
                        </a:rPr>
                        <a:t>e-reader (Kindle, Kobo </a:t>
                      </a:r>
                      <a:r>
                        <a:rPr lang="en-GB" sz="1400" dirty="0" err="1">
                          <a:solidFill>
                            <a:schemeClr val="tx1"/>
                          </a:solidFill>
                          <a:effectLst/>
                        </a:rPr>
                        <a:t>etc</a:t>
                      </a:r>
                      <a:r>
                        <a:rPr lang="en-GB" sz="1400" dirty="0">
                          <a:solidFill>
                            <a:schemeClr val="tx1"/>
                          </a:solidFill>
                          <a:effectLst/>
                        </a:rPr>
                        <a:t>)</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492915">
                <a:tc>
                  <a:txBody>
                    <a:bodyPr/>
                    <a:lstStyle/>
                    <a:p>
                      <a:pPr algn="l">
                        <a:spcAft>
                          <a:spcPts val="0"/>
                        </a:spcAft>
                      </a:pPr>
                      <a:r>
                        <a:rPr lang="en-GB" sz="1400">
                          <a:solidFill>
                            <a:schemeClr val="tx1"/>
                          </a:solidFill>
                          <a:effectLst/>
                        </a:rPr>
                        <a:t>Music</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467451">
                <a:tc>
                  <a:txBody>
                    <a:bodyPr/>
                    <a:lstStyle/>
                    <a:p>
                      <a:pPr algn="l">
                        <a:spcAft>
                          <a:spcPts val="0"/>
                        </a:spcAft>
                      </a:pPr>
                      <a:r>
                        <a:rPr lang="en-GB" sz="1400">
                          <a:solidFill>
                            <a:schemeClr val="tx1"/>
                          </a:solidFill>
                          <a:effectLst/>
                        </a:rPr>
                        <a:t>Gaming</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467451">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r h="467451">
                <a:tc>
                  <a:txBody>
                    <a:bodyPr/>
                    <a:lstStyle/>
                    <a:p>
                      <a:pPr algn="l">
                        <a:spcAft>
                          <a:spcPts val="0"/>
                        </a:spcAft>
                      </a:pPr>
                      <a:r>
                        <a:rPr lang="en-GB" sz="1400" dirty="0">
                          <a:solidFill>
                            <a:schemeClr val="tx1"/>
                          </a:solidFill>
                          <a:effectLst/>
                        </a:rPr>
                        <a:t>Total per day</a:t>
                      </a:r>
                      <a:endParaRPr lang="en-GB" sz="1400" dirty="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9"/>
                  </a:ext>
                </a:extLst>
              </a:tr>
              <a:tr h="467451">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10"/>
                  </a:ext>
                </a:extLst>
              </a:tr>
              <a:tr h="467451">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11"/>
                  </a:ext>
                </a:extLst>
              </a:tr>
              <a:tr h="441077">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 </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a:solidFill>
                            <a:schemeClr val="tx1"/>
                          </a:solidFill>
                          <a:effectLst/>
                        </a:rPr>
                        <a:t>Total hrs</a:t>
                      </a:r>
                      <a:endParaRPr lang="en-GB" sz="1400">
                        <a:solidFill>
                          <a:schemeClr val="tx1"/>
                        </a:solidFill>
                        <a:effectLst/>
                        <a:latin typeface="Calibri"/>
                        <a:ea typeface="Calibri"/>
                        <a:cs typeface="Times New Roman"/>
                      </a:endParaRPr>
                    </a:p>
                  </a:txBody>
                  <a:tcPr marL="68580" marR="68580" marT="0" marB="0"/>
                </a:tc>
                <a:tc>
                  <a:txBody>
                    <a:bodyPr/>
                    <a:lstStyle/>
                    <a:p>
                      <a:pPr algn="l">
                        <a:spcAft>
                          <a:spcPts val="0"/>
                        </a:spcAft>
                      </a:pPr>
                      <a:r>
                        <a:rPr lang="en-GB" sz="1400" dirty="0">
                          <a:solidFill>
                            <a:schemeClr val="tx1"/>
                          </a:solidFill>
                          <a:effectLst/>
                        </a:rPr>
                        <a:t> </a:t>
                      </a:r>
                      <a:endParaRPr lang="en-GB" sz="1400"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004980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792480"/>
          </a:xfrm>
        </p:spPr>
        <p:txBody>
          <a:bodyPr>
            <a:normAutofit/>
          </a:bodyPr>
          <a:lstStyle/>
          <a:p>
            <a:r>
              <a:rPr lang="en-GB" dirty="0"/>
              <a:t>Let’s Read</a:t>
            </a:r>
          </a:p>
        </p:txBody>
      </p:sp>
      <p:sp>
        <p:nvSpPr>
          <p:cNvPr id="3" name="Content Placeholder 2"/>
          <p:cNvSpPr>
            <a:spLocks noGrp="1"/>
          </p:cNvSpPr>
          <p:nvPr>
            <p:ph idx="1"/>
          </p:nvPr>
        </p:nvSpPr>
        <p:spPr>
          <a:xfrm>
            <a:off x="838200" y="1310640"/>
            <a:ext cx="10515600" cy="4866323"/>
          </a:xfrm>
        </p:spPr>
        <p:txBody>
          <a:bodyPr>
            <a:noAutofit/>
          </a:bodyPr>
          <a:lstStyle/>
          <a:p>
            <a:pPr algn="just"/>
            <a:r>
              <a:rPr lang="en-GB" sz="2400" dirty="0"/>
              <a:t>Ray Bradbury was a science fiction writer.</a:t>
            </a:r>
          </a:p>
          <a:p>
            <a:pPr algn="just"/>
            <a:r>
              <a:rPr lang="en-GB" sz="2400" i="1" dirty="0"/>
              <a:t>The Pedestrian </a:t>
            </a:r>
            <a:r>
              <a:rPr lang="en-GB" sz="2400" dirty="0"/>
              <a:t>was written in 1951, but is set in an imagined future in 2053.</a:t>
            </a:r>
          </a:p>
          <a:p>
            <a:pPr algn="just"/>
            <a:endParaRPr lang="en-GB" sz="2400" b="1" dirty="0"/>
          </a:p>
          <a:p>
            <a:pPr algn="just">
              <a:buNone/>
            </a:pPr>
            <a:r>
              <a:rPr lang="en-GB" sz="2400" b="1" dirty="0"/>
              <a:t>As you read think about these questions, which you’ll be discussing:</a:t>
            </a:r>
          </a:p>
          <a:p>
            <a:pPr marL="457200" indent="-457200">
              <a:buFont typeface="+mj-lt"/>
              <a:buAutoNum type="arabicPeriod"/>
            </a:pPr>
            <a:r>
              <a:rPr lang="en-GB" sz="2400" b="1" dirty="0"/>
              <a:t>What happens in this story?</a:t>
            </a:r>
          </a:p>
          <a:p>
            <a:pPr marL="457200" indent="-457200">
              <a:buFont typeface="+mj-lt"/>
              <a:buAutoNum type="arabicPeriod"/>
            </a:pPr>
            <a:r>
              <a:rPr lang="en-GB" sz="2400" b="1" dirty="0"/>
              <a:t>What kind of world does the pedestrian (Leonard Mead) live in? Is it different to our society? Is it the same in any way?</a:t>
            </a:r>
          </a:p>
          <a:p>
            <a:pPr>
              <a:buNone/>
            </a:pPr>
            <a:endParaRPr lang="en-GB" sz="2400" b="1" dirty="0"/>
          </a:p>
          <a:p>
            <a:pPr>
              <a:buNone/>
            </a:pPr>
            <a:r>
              <a:rPr lang="en-GB" sz="2400" b="1" dirty="0"/>
              <a:t>Definition of </a:t>
            </a:r>
            <a:r>
              <a:rPr lang="en-GB" sz="2400" b="1" cap="small" dirty="0"/>
              <a:t>dystopia</a:t>
            </a:r>
            <a:endParaRPr lang="en-GB" sz="2400" b="1" dirty="0"/>
          </a:p>
          <a:p>
            <a:pPr>
              <a:buNone/>
            </a:pPr>
            <a:r>
              <a:rPr lang="en-GB" sz="2400" dirty="0"/>
              <a:t>An imaginary place where people lead dehumanized and often fearful lives</a:t>
            </a:r>
          </a:p>
        </p:txBody>
      </p:sp>
    </p:spTree>
    <p:extLst>
      <p:ext uri="{BB962C8B-B14F-4D97-AF65-F5344CB8AC3E}">
        <p14:creationId xmlns:p14="http://schemas.microsoft.com/office/powerpoint/2010/main" val="4283984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Consider…</a:t>
            </a:r>
            <a:endParaRPr lang="en-GB" dirty="0"/>
          </a:p>
        </p:txBody>
      </p:sp>
      <p:sp>
        <p:nvSpPr>
          <p:cNvPr id="3" name="Content Placeholder 2"/>
          <p:cNvSpPr>
            <a:spLocks noGrp="1"/>
          </p:cNvSpPr>
          <p:nvPr>
            <p:ph idx="1"/>
          </p:nvPr>
        </p:nvSpPr>
        <p:spPr>
          <a:xfrm>
            <a:off x="838200" y="1539240"/>
            <a:ext cx="10515600" cy="4637723"/>
          </a:xfrm>
        </p:spPr>
        <p:txBody>
          <a:bodyPr>
            <a:normAutofit fontScale="70000" lnSpcReduction="20000"/>
          </a:bodyPr>
          <a:lstStyle/>
          <a:p>
            <a:pPr lvl="0"/>
            <a:r>
              <a:rPr lang="en-GB" b="1" dirty="0"/>
              <a:t>What do you think are the main themes of the short story?</a:t>
            </a:r>
            <a:endParaRPr lang="en-GB" sz="3200" b="1" u="sng" dirty="0"/>
          </a:p>
          <a:p>
            <a:pPr>
              <a:buNone/>
            </a:pPr>
            <a:endParaRPr lang="en-GB" b="1" u="sng" dirty="0"/>
          </a:p>
          <a:p>
            <a:pPr lvl="0"/>
            <a:r>
              <a:rPr lang="en-GB" b="1" dirty="0"/>
              <a:t>How well do you think Ray Bradbury has presented the future world in the short story? Give reasons for your answer.</a:t>
            </a:r>
            <a:endParaRPr lang="en-GB" sz="3200" b="1" u="sng" dirty="0"/>
          </a:p>
          <a:p>
            <a:pPr>
              <a:buNone/>
            </a:pPr>
            <a:r>
              <a:rPr lang="en-GB" b="1" dirty="0"/>
              <a:t> </a:t>
            </a:r>
            <a:endParaRPr lang="en-GB" b="1" u="sng" dirty="0"/>
          </a:p>
          <a:p>
            <a:pPr lvl="0"/>
            <a:r>
              <a:rPr lang="en-GB" b="1" dirty="0"/>
              <a:t>What points is Ray Bradbury making about our future society? Consider the following:</a:t>
            </a:r>
            <a:endParaRPr lang="en-GB" sz="3200" b="1" u="sng" dirty="0"/>
          </a:p>
          <a:p>
            <a:pPr lvl="1"/>
            <a:r>
              <a:rPr lang="en-GB" b="1" dirty="0"/>
              <a:t>Television</a:t>
            </a:r>
            <a:endParaRPr lang="en-GB" sz="2800" b="1" u="sng" dirty="0"/>
          </a:p>
          <a:p>
            <a:pPr lvl="1"/>
            <a:r>
              <a:rPr lang="en-GB" b="1" dirty="0"/>
              <a:t>The police car</a:t>
            </a:r>
            <a:endParaRPr lang="en-GB" sz="2800" b="1" u="sng" dirty="0"/>
          </a:p>
          <a:p>
            <a:pPr lvl="1"/>
            <a:r>
              <a:rPr lang="en-GB" b="1" dirty="0"/>
              <a:t>The packs of dogs</a:t>
            </a:r>
            <a:endParaRPr lang="en-GB" sz="2800" b="1" u="sng" dirty="0"/>
          </a:p>
          <a:p>
            <a:pPr lvl="1"/>
            <a:r>
              <a:rPr lang="en-GB" b="1" dirty="0"/>
              <a:t>The empty streets</a:t>
            </a:r>
            <a:endParaRPr lang="en-GB" sz="2800" b="1" u="sng" dirty="0"/>
          </a:p>
          <a:p>
            <a:pPr lvl="1"/>
            <a:r>
              <a:rPr lang="en-GB" b="1" dirty="0"/>
              <a:t>The “Psychiatric Centre for Research on Regressive Tendencies”</a:t>
            </a:r>
            <a:endParaRPr lang="en-GB" sz="2800" b="1" u="sng" dirty="0"/>
          </a:p>
          <a:p>
            <a:pPr>
              <a:buNone/>
            </a:pPr>
            <a:r>
              <a:rPr lang="en-GB" b="1" dirty="0"/>
              <a:t> </a:t>
            </a:r>
            <a:endParaRPr lang="en-GB" dirty="0"/>
          </a:p>
          <a:p>
            <a:pPr lvl="0"/>
            <a:r>
              <a:rPr lang="en-GB" b="1" dirty="0"/>
              <a:t>What comparisons can be made between this future society and our own?</a:t>
            </a:r>
            <a:endParaRPr lang="en-GB" dirty="0"/>
          </a:p>
          <a:p>
            <a:pPr>
              <a:buNone/>
            </a:pPr>
            <a:r>
              <a:rPr lang="en-GB" b="1" dirty="0"/>
              <a:t> </a:t>
            </a:r>
            <a:endParaRPr lang="en-GB" dirty="0"/>
          </a:p>
          <a:p>
            <a:pPr lvl="0"/>
            <a:r>
              <a:rPr lang="en-GB" b="1" dirty="0"/>
              <a:t>What images do you find most interesting in the short story? Why? </a:t>
            </a:r>
            <a:endParaRPr lang="en-GB" dirty="0"/>
          </a:p>
          <a:p>
            <a:endParaRPr lang="en-GB" dirty="0"/>
          </a:p>
        </p:txBody>
      </p:sp>
    </p:spTree>
    <p:extLst>
      <p:ext uri="{BB962C8B-B14F-4D97-AF65-F5344CB8AC3E}">
        <p14:creationId xmlns:p14="http://schemas.microsoft.com/office/powerpoint/2010/main" val="3971738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8120"/>
            <a:ext cx="10515600" cy="6446520"/>
          </a:xfrm>
        </p:spPr>
        <p:txBody>
          <a:bodyPr>
            <a:normAutofit fontScale="85000" lnSpcReduction="20000"/>
          </a:bodyPr>
          <a:lstStyle/>
          <a:p>
            <a:pPr lvl="0">
              <a:buNone/>
            </a:pPr>
            <a:r>
              <a:rPr lang="en-GB" b="1" dirty="0"/>
              <a:t>Q. What do you think are the main themes of the short story?</a:t>
            </a:r>
          </a:p>
          <a:p>
            <a:pPr lvl="0">
              <a:buNone/>
            </a:pPr>
            <a:endParaRPr lang="en-GB" b="1" dirty="0"/>
          </a:p>
          <a:p>
            <a:pPr marL="514350" lvl="0" indent="-514350">
              <a:buAutoNum type="alphaUcPeriod"/>
            </a:pPr>
            <a:r>
              <a:rPr lang="en-GB" dirty="0"/>
              <a:t>One of the most important themes of the story is that we need to be </a:t>
            </a:r>
            <a:r>
              <a:rPr lang="en-GB" b="1" dirty="0"/>
              <a:t>wary of technology.</a:t>
            </a:r>
            <a:r>
              <a:rPr lang="en-GB" dirty="0"/>
              <a:t>  Bradbury’s message is that technology, while designed to make our lives easier, actually threatens our humanity.  </a:t>
            </a:r>
          </a:p>
          <a:p>
            <a:pPr>
              <a:buNone/>
            </a:pPr>
            <a:r>
              <a:rPr lang="en-GB" dirty="0"/>
              <a:t>	Advances like television separate humans instead of bringing them together.  As Leonard Mead walks aimlessly, he describes streets lined with houses illuminated only by the lights from their televisions, with the only sounds coming from either the sets or dim-witted reactions to them.</a:t>
            </a:r>
          </a:p>
          <a:p>
            <a:pPr>
              <a:buNone/>
            </a:pPr>
            <a:endParaRPr lang="en-GB" dirty="0"/>
          </a:p>
          <a:p>
            <a:pPr>
              <a:buNone/>
            </a:pPr>
            <a:r>
              <a:rPr lang="en-GB" dirty="0"/>
              <a:t>	Bradbury warns us that television and the technology it represents can be used to control us, to make us conform.  Our individuality breaks down, and we become vassals.</a:t>
            </a:r>
          </a:p>
          <a:p>
            <a:pPr>
              <a:buNone/>
            </a:pPr>
            <a:endParaRPr lang="en-GB" dirty="0"/>
          </a:p>
          <a:p>
            <a:pPr>
              <a:buNone/>
            </a:pPr>
            <a:r>
              <a:rPr lang="en-GB" dirty="0"/>
              <a:t>B.	Another important theme is </a:t>
            </a:r>
            <a:r>
              <a:rPr lang="en-GB" b="1" dirty="0"/>
              <a:t>that our humanity rests in our interaction with people</a:t>
            </a:r>
            <a:r>
              <a:rPr lang="en-GB" dirty="0"/>
              <a:t>.  As Leonard walks the streets, he notes that no one ever comes out.  No one even looks out.  Their eyes are fixed on the screens.  While the police who stop him ask him if he is married, the marriage seems to exist only for the continuation of the human race, not for human interaction.  To truly be happy, people have to be able to communicate and express feelings with each other, not just focus on being entertained by technology.</a:t>
            </a:r>
          </a:p>
        </p:txBody>
      </p:sp>
    </p:spTree>
    <p:extLst>
      <p:ext uri="{BB962C8B-B14F-4D97-AF65-F5344CB8AC3E}">
        <p14:creationId xmlns:p14="http://schemas.microsoft.com/office/powerpoint/2010/main" val="3661781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10515600" cy="6176963"/>
          </a:xfrm>
        </p:spPr>
        <p:txBody>
          <a:bodyPr>
            <a:normAutofit fontScale="85000" lnSpcReduction="20000"/>
          </a:bodyPr>
          <a:lstStyle/>
          <a:p>
            <a:pPr>
              <a:buNone/>
            </a:pPr>
            <a:endParaRPr lang="en-GB" b="1" u="sng" dirty="0"/>
          </a:p>
          <a:p>
            <a:pPr>
              <a:buNone/>
            </a:pPr>
            <a:endParaRPr lang="en-GB" b="1" u="sng" dirty="0"/>
          </a:p>
          <a:p>
            <a:pPr>
              <a:buNone/>
            </a:pPr>
            <a:endParaRPr lang="en-GB" b="1" u="sng" dirty="0"/>
          </a:p>
          <a:p>
            <a:pPr lvl="0"/>
            <a:r>
              <a:rPr lang="en-GB" b="1" dirty="0"/>
              <a:t>How well do you think Ray Bradbury has presented the future world in the short story? Give reasons for your answer.</a:t>
            </a:r>
            <a:endParaRPr lang="en-GB" sz="3200" b="1" u="sng" dirty="0"/>
          </a:p>
          <a:p>
            <a:pPr>
              <a:buNone/>
            </a:pPr>
            <a:r>
              <a:rPr lang="en-GB" b="1" dirty="0"/>
              <a:t> </a:t>
            </a:r>
            <a:endParaRPr lang="en-GB" b="1" u="sng" dirty="0"/>
          </a:p>
          <a:p>
            <a:pPr lvl="0"/>
            <a:r>
              <a:rPr lang="en-GB" b="1" dirty="0"/>
              <a:t>What points is Ray Bradbury making about our future society? Consider the following:</a:t>
            </a:r>
            <a:endParaRPr lang="en-GB" sz="3200" b="1" u="sng" dirty="0"/>
          </a:p>
          <a:p>
            <a:pPr lvl="1"/>
            <a:r>
              <a:rPr lang="en-GB" b="1" dirty="0"/>
              <a:t>Television</a:t>
            </a:r>
            <a:endParaRPr lang="en-GB" sz="2800" b="1" u="sng" dirty="0"/>
          </a:p>
          <a:p>
            <a:pPr lvl="1"/>
            <a:r>
              <a:rPr lang="en-GB" b="1" dirty="0"/>
              <a:t>The police car</a:t>
            </a:r>
            <a:endParaRPr lang="en-GB" sz="2800" b="1" u="sng" dirty="0"/>
          </a:p>
          <a:p>
            <a:pPr lvl="1"/>
            <a:r>
              <a:rPr lang="en-GB" b="1" dirty="0"/>
              <a:t>The packs of dogs</a:t>
            </a:r>
            <a:endParaRPr lang="en-GB" sz="2800" b="1" u="sng" dirty="0"/>
          </a:p>
          <a:p>
            <a:pPr lvl="1"/>
            <a:r>
              <a:rPr lang="en-GB" b="1" dirty="0"/>
              <a:t>The empty streets</a:t>
            </a:r>
            <a:endParaRPr lang="en-GB" sz="2800" b="1" u="sng" dirty="0"/>
          </a:p>
          <a:p>
            <a:pPr lvl="1"/>
            <a:r>
              <a:rPr lang="en-GB" b="1" dirty="0"/>
              <a:t>The “Psychiatric Centre for Research on Regressive Tendencies”</a:t>
            </a:r>
            <a:endParaRPr lang="en-GB" sz="2800" b="1" u="sng" dirty="0"/>
          </a:p>
          <a:p>
            <a:pPr>
              <a:buNone/>
            </a:pPr>
            <a:r>
              <a:rPr lang="en-GB" b="1" dirty="0"/>
              <a:t> </a:t>
            </a:r>
            <a:endParaRPr lang="en-GB" dirty="0"/>
          </a:p>
          <a:p>
            <a:pPr lvl="0"/>
            <a:r>
              <a:rPr lang="en-GB" b="1" dirty="0"/>
              <a:t>What comparisons can be made between this future society and our own?</a:t>
            </a:r>
            <a:endParaRPr lang="en-GB" dirty="0"/>
          </a:p>
          <a:p>
            <a:pPr>
              <a:buNone/>
            </a:pPr>
            <a:r>
              <a:rPr lang="en-GB" b="1" dirty="0"/>
              <a:t> </a:t>
            </a:r>
            <a:endParaRPr lang="en-GB" dirty="0"/>
          </a:p>
          <a:p>
            <a:pPr lvl="0"/>
            <a:r>
              <a:rPr lang="en-GB" b="1" dirty="0"/>
              <a:t>What images do you find most interesting in the short story? Why? </a:t>
            </a:r>
            <a:endParaRPr lang="en-GB" dirty="0"/>
          </a:p>
          <a:p>
            <a:endParaRPr lang="en-GB" dirty="0"/>
          </a:p>
          <a:p>
            <a:pPr>
              <a:buNone/>
            </a:pPr>
            <a:endParaRPr lang="en-GB" b="1" u="sng" dirty="0"/>
          </a:p>
          <a:p>
            <a:endParaRPr lang="en-GB" dirty="0"/>
          </a:p>
        </p:txBody>
      </p:sp>
    </p:spTree>
    <p:extLst>
      <p:ext uri="{BB962C8B-B14F-4D97-AF65-F5344CB8AC3E}">
        <p14:creationId xmlns:p14="http://schemas.microsoft.com/office/powerpoint/2010/main" val="2281175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1569720" y="0"/>
            <a:ext cx="9144000" cy="6858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Freeform 15"/>
          <p:cNvSpPr/>
          <p:nvPr/>
        </p:nvSpPr>
        <p:spPr>
          <a:xfrm>
            <a:off x="1874520" y="1600200"/>
            <a:ext cx="8473966" cy="4022834"/>
          </a:xfrm>
          <a:custGeom>
            <a:avLst/>
            <a:gdLst>
              <a:gd name="connsiteX0" fmla="*/ 0 w 8778766"/>
              <a:gd name="connsiteY0" fmla="*/ 4093779 h 4175234"/>
              <a:gd name="connsiteX1" fmla="*/ 1481959 w 8778766"/>
              <a:gd name="connsiteY1" fmla="*/ 3510455 h 4175234"/>
              <a:gd name="connsiteX2" fmla="*/ 4004442 w 8778766"/>
              <a:gd name="connsiteY2" fmla="*/ 105103 h 4175234"/>
              <a:gd name="connsiteX3" fmla="*/ 5439104 w 8778766"/>
              <a:gd name="connsiteY3" fmla="*/ 2879834 h 4175234"/>
              <a:gd name="connsiteX4" fmla="*/ 6684580 w 8778766"/>
              <a:gd name="connsiteY4" fmla="*/ 2060027 h 4175234"/>
              <a:gd name="connsiteX5" fmla="*/ 7457090 w 8778766"/>
              <a:gd name="connsiteY5" fmla="*/ 3620814 h 4175234"/>
              <a:gd name="connsiteX6" fmla="*/ 8592207 w 8778766"/>
              <a:gd name="connsiteY6" fmla="*/ 4062248 h 4175234"/>
              <a:gd name="connsiteX7" fmla="*/ 8576442 w 8778766"/>
              <a:gd name="connsiteY7" fmla="*/ 4062248 h 417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78766" h="4175234">
                <a:moveTo>
                  <a:pt x="0" y="4093779"/>
                </a:moveTo>
                <a:cubicBezTo>
                  <a:pt x="407276" y="4134506"/>
                  <a:pt x="814552" y="4175234"/>
                  <a:pt x="1481959" y="3510455"/>
                </a:cubicBezTo>
                <a:cubicBezTo>
                  <a:pt x="2149366" y="2845676"/>
                  <a:pt x="3344918" y="210207"/>
                  <a:pt x="4004442" y="105103"/>
                </a:cubicBezTo>
                <a:cubicBezTo>
                  <a:pt x="4663966" y="0"/>
                  <a:pt x="4992414" y="2554013"/>
                  <a:pt x="5439104" y="2879834"/>
                </a:cubicBezTo>
                <a:cubicBezTo>
                  <a:pt x="5885794" y="3205655"/>
                  <a:pt x="6348249" y="1936530"/>
                  <a:pt x="6684580" y="2060027"/>
                </a:cubicBezTo>
                <a:cubicBezTo>
                  <a:pt x="7020911" y="2183524"/>
                  <a:pt x="7139152" y="3287111"/>
                  <a:pt x="7457090" y="3620814"/>
                </a:cubicBezTo>
                <a:cubicBezTo>
                  <a:pt x="7775028" y="3954517"/>
                  <a:pt x="8405648" y="3988676"/>
                  <a:pt x="8592207" y="4062248"/>
                </a:cubicBezTo>
                <a:cubicBezTo>
                  <a:pt x="8778766" y="4135820"/>
                  <a:pt x="8677604" y="4099034"/>
                  <a:pt x="8576442" y="4062248"/>
                </a:cubicBezTo>
              </a:path>
            </a:pathLst>
          </a:custGeom>
          <a:ln w="63500">
            <a:solidFill>
              <a:schemeClr val="accent4">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7" name="TextBox 16"/>
          <p:cNvSpPr txBox="1"/>
          <p:nvPr/>
        </p:nvSpPr>
        <p:spPr>
          <a:xfrm>
            <a:off x="4236720" y="228600"/>
            <a:ext cx="3962400"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sz="2400" b="1" i="1" dirty="0">
                <a:solidFill>
                  <a:prstClr val="white"/>
                </a:solidFill>
                <a:effectLst>
                  <a:outerShdw blurRad="38100" dist="38100" dir="2700000" algn="tl">
                    <a:srgbClr val="000000">
                      <a:alpha val="43137"/>
                    </a:srgbClr>
                  </a:outerShdw>
                </a:effectLst>
              </a:rPr>
              <a:t>The Pedestrian</a:t>
            </a:r>
            <a:r>
              <a:rPr lang="en-GB" sz="2400" b="1" dirty="0">
                <a:solidFill>
                  <a:prstClr val="white"/>
                </a:solidFill>
                <a:effectLst>
                  <a:outerShdw blurRad="38100" dist="38100" dir="2700000" algn="tl">
                    <a:srgbClr val="000000">
                      <a:alpha val="43137"/>
                    </a:srgbClr>
                  </a:outerShdw>
                </a:effectLst>
              </a:rPr>
              <a:t>: Story shape</a:t>
            </a:r>
            <a:endParaRPr lang="en-GB" sz="2400" b="1" i="1" dirty="0">
              <a:solidFill>
                <a:prstClr val="white"/>
              </a:solidFill>
              <a:effectLst>
                <a:outerShdw blurRad="38100" dist="38100" dir="2700000" algn="tl">
                  <a:srgbClr val="000000">
                    <a:alpha val="43137"/>
                  </a:srgbClr>
                </a:outerShdw>
              </a:effectLst>
            </a:endParaRPr>
          </a:p>
        </p:txBody>
      </p:sp>
      <p:sp>
        <p:nvSpPr>
          <p:cNvPr id="18" name="TextBox 17"/>
          <p:cNvSpPr txBox="1"/>
          <p:nvPr/>
        </p:nvSpPr>
        <p:spPr>
          <a:xfrm>
            <a:off x="1798320" y="5715000"/>
            <a:ext cx="2819400" cy="923330"/>
          </a:xfrm>
          <a:prstGeom prst="rect">
            <a:avLst/>
          </a:prstGeom>
          <a:noFill/>
        </p:spPr>
        <p:txBody>
          <a:bodyPr wrap="square" rtlCol="0">
            <a:spAutoFit/>
          </a:bodyPr>
          <a:lstStyle/>
          <a:p>
            <a:r>
              <a:rPr lang="en-GB" b="1" dirty="0">
                <a:solidFill>
                  <a:prstClr val="black"/>
                </a:solidFill>
              </a:rPr>
              <a:t>Flat and emotionless beginning. Reflects the society Mead lives in </a:t>
            </a:r>
          </a:p>
        </p:txBody>
      </p:sp>
      <p:sp>
        <p:nvSpPr>
          <p:cNvPr id="19" name="TextBox 18"/>
          <p:cNvSpPr txBox="1"/>
          <p:nvPr/>
        </p:nvSpPr>
        <p:spPr>
          <a:xfrm>
            <a:off x="2407920" y="1981200"/>
            <a:ext cx="2057400" cy="1200329"/>
          </a:xfrm>
          <a:prstGeom prst="rect">
            <a:avLst/>
          </a:prstGeom>
          <a:noFill/>
        </p:spPr>
        <p:txBody>
          <a:bodyPr wrap="square" rtlCol="0">
            <a:spAutoFit/>
          </a:bodyPr>
          <a:lstStyle/>
          <a:p>
            <a:r>
              <a:rPr lang="en-GB" b="1" dirty="0">
                <a:solidFill>
                  <a:prstClr val="black"/>
                </a:solidFill>
              </a:rPr>
              <a:t>Mead enjoys / relishes his freedom.  Image of an eagle soaring</a:t>
            </a:r>
          </a:p>
        </p:txBody>
      </p:sp>
      <p:sp>
        <p:nvSpPr>
          <p:cNvPr id="20" name="TextBox 19"/>
          <p:cNvSpPr txBox="1"/>
          <p:nvPr/>
        </p:nvSpPr>
        <p:spPr>
          <a:xfrm>
            <a:off x="4008120" y="1219200"/>
            <a:ext cx="4419600" cy="369332"/>
          </a:xfrm>
          <a:prstGeom prst="rect">
            <a:avLst/>
          </a:prstGeom>
          <a:noFill/>
        </p:spPr>
        <p:txBody>
          <a:bodyPr wrap="square" rtlCol="0">
            <a:spAutoFit/>
          </a:bodyPr>
          <a:lstStyle/>
          <a:p>
            <a:r>
              <a:rPr lang="en-GB" b="1" dirty="0">
                <a:solidFill>
                  <a:prstClr val="black"/>
                </a:solidFill>
              </a:rPr>
              <a:t>Tense climax – the police interrogation </a:t>
            </a:r>
          </a:p>
        </p:txBody>
      </p:sp>
      <p:sp>
        <p:nvSpPr>
          <p:cNvPr id="21" name="TextBox 20"/>
          <p:cNvSpPr txBox="1"/>
          <p:nvPr/>
        </p:nvSpPr>
        <p:spPr>
          <a:xfrm>
            <a:off x="6675120" y="1905000"/>
            <a:ext cx="1828800" cy="1200329"/>
          </a:xfrm>
          <a:prstGeom prst="rect">
            <a:avLst/>
          </a:prstGeom>
          <a:noFill/>
        </p:spPr>
        <p:txBody>
          <a:bodyPr wrap="square" rtlCol="0">
            <a:spAutoFit/>
          </a:bodyPr>
          <a:lstStyle/>
          <a:p>
            <a:r>
              <a:rPr lang="en-GB" b="1" dirty="0">
                <a:solidFill>
                  <a:prstClr val="black"/>
                </a:solidFill>
              </a:rPr>
              <a:t>The absurd conversation. Mead being taken away</a:t>
            </a:r>
          </a:p>
        </p:txBody>
      </p:sp>
      <p:sp>
        <p:nvSpPr>
          <p:cNvPr id="22" name="TextBox 21"/>
          <p:cNvSpPr txBox="1"/>
          <p:nvPr/>
        </p:nvSpPr>
        <p:spPr>
          <a:xfrm>
            <a:off x="8503920" y="2743200"/>
            <a:ext cx="1981200" cy="923330"/>
          </a:xfrm>
          <a:prstGeom prst="rect">
            <a:avLst/>
          </a:prstGeom>
          <a:noFill/>
        </p:spPr>
        <p:txBody>
          <a:bodyPr wrap="square" rtlCol="0">
            <a:spAutoFit/>
          </a:bodyPr>
          <a:lstStyle/>
          <a:p>
            <a:r>
              <a:rPr lang="en-GB" b="1" dirty="0">
                <a:solidFill>
                  <a:prstClr val="black"/>
                </a:solidFill>
              </a:rPr>
              <a:t>Climax – Mead’s house as a symbol of hope</a:t>
            </a:r>
          </a:p>
        </p:txBody>
      </p:sp>
      <p:sp>
        <p:nvSpPr>
          <p:cNvPr id="23" name="TextBox 22"/>
          <p:cNvSpPr txBox="1"/>
          <p:nvPr/>
        </p:nvSpPr>
        <p:spPr>
          <a:xfrm>
            <a:off x="8046720" y="5715000"/>
            <a:ext cx="2667000" cy="646331"/>
          </a:xfrm>
          <a:prstGeom prst="rect">
            <a:avLst/>
          </a:prstGeom>
          <a:noFill/>
        </p:spPr>
        <p:txBody>
          <a:bodyPr wrap="square" rtlCol="0">
            <a:spAutoFit/>
          </a:bodyPr>
          <a:lstStyle/>
          <a:p>
            <a:r>
              <a:rPr lang="en-GB" b="1" dirty="0">
                <a:solidFill>
                  <a:prstClr val="black"/>
                </a:solidFill>
              </a:rPr>
              <a:t>Pessimistic anti-climax. Darkness beats light </a:t>
            </a:r>
          </a:p>
        </p:txBody>
      </p:sp>
    </p:spTree>
    <p:extLst>
      <p:ext uri="{BB962C8B-B14F-4D97-AF65-F5344CB8AC3E}">
        <p14:creationId xmlns:p14="http://schemas.microsoft.com/office/powerpoint/2010/main" val="29296992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Short burst writing task</a:t>
            </a:r>
          </a:p>
        </p:txBody>
      </p:sp>
      <p:sp>
        <p:nvSpPr>
          <p:cNvPr id="3" name="Content Placeholder 2"/>
          <p:cNvSpPr>
            <a:spLocks noGrp="1"/>
          </p:cNvSpPr>
          <p:nvPr>
            <p:ph idx="1"/>
          </p:nvPr>
        </p:nvSpPr>
        <p:spPr/>
        <p:txBody>
          <a:bodyPr/>
          <a:lstStyle/>
          <a:p>
            <a:pPr marL="0" indent="0">
              <a:buNone/>
            </a:pPr>
            <a:endParaRPr lang="en-GB" dirty="0"/>
          </a:p>
          <a:p>
            <a:pPr marL="0" indent="0">
              <a:buNone/>
            </a:pPr>
            <a:r>
              <a:rPr lang="en-GB"/>
              <a:t>What </a:t>
            </a:r>
            <a:r>
              <a:rPr lang="en-GB" dirty="0"/>
              <a:t>happens when Leonard Mead reaches the </a:t>
            </a:r>
            <a:r>
              <a:rPr lang="en-GB"/>
              <a:t>correctional facility?</a:t>
            </a:r>
          </a:p>
          <a:p>
            <a:pPr marL="0" indent="0">
              <a:buNone/>
            </a:pPr>
            <a:r>
              <a:rPr lang="en-GB" dirty="0"/>
              <a:t>  </a:t>
            </a:r>
          </a:p>
        </p:txBody>
      </p:sp>
    </p:spTree>
    <p:extLst>
      <p:ext uri="{BB962C8B-B14F-4D97-AF65-F5344CB8AC3E}">
        <p14:creationId xmlns:p14="http://schemas.microsoft.com/office/powerpoint/2010/main" val="404486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Success Criteria</a:t>
            </a:r>
          </a:p>
        </p:txBody>
      </p:sp>
      <p:sp>
        <p:nvSpPr>
          <p:cNvPr id="3" name="Content Placeholder 2"/>
          <p:cNvSpPr>
            <a:spLocks noGrp="1"/>
          </p:cNvSpPr>
          <p:nvPr>
            <p:ph idx="1"/>
          </p:nvPr>
        </p:nvSpPr>
        <p:spPr/>
        <p:txBody>
          <a:bodyPr/>
          <a:lstStyle/>
          <a:p>
            <a:pPr marL="0" indent="0">
              <a:buNone/>
            </a:pPr>
            <a:r>
              <a:rPr lang="en-GB" dirty="0"/>
              <a:t>I can:</a:t>
            </a:r>
          </a:p>
          <a:p>
            <a:r>
              <a:rPr lang="en-GB" dirty="0"/>
              <a:t>Identify key features of a short story</a:t>
            </a:r>
          </a:p>
        </p:txBody>
      </p:sp>
    </p:spTree>
    <p:extLst>
      <p:ext uri="{BB962C8B-B14F-4D97-AF65-F5344CB8AC3E}">
        <p14:creationId xmlns:p14="http://schemas.microsoft.com/office/powerpoint/2010/main" val="2673902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Lesson 4</a:t>
            </a:r>
          </a:p>
        </p:txBody>
      </p:sp>
      <p:sp>
        <p:nvSpPr>
          <p:cNvPr id="3" name="Subtitle 2"/>
          <p:cNvSpPr>
            <a:spLocks noGrp="1"/>
          </p:cNvSpPr>
          <p:nvPr>
            <p:ph type="subTitle" idx="1"/>
          </p:nvPr>
        </p:nvSpPr>
        <p:spPr/>
        <p:txBody>
          <a:bodyPr/>
          <a:lstStyle/>
          <a:p>
            <a:r>
              <a:rPr lang="en-GB" dirty="0"/>
              <a:t>Creating setting</a:t>
            </a:r>
          </a:p>
        </p:txBody>
      </p:sp>
    </p:spTree>
    <p:extLst>
      <p:ext uri="{BB962C8B-B14F-4D97-AF65-F5344CB8AC3E}">
        <p14:creationId xmlns:p14="http://schemas.microsoft.com/office/powerpoint/2010/main" val="2522977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dirty="0"/>
              <a:t/>
            </a:r>
            <a:br>
              <a:rPr lang="en-GB" b="1" dirty="0"/>
            </a:br>
            <a:r>
              <a:rPr lang="en-GB" b="1" dirty="0"/>
              <a:t/>
            </a:r>
            <a:br>
              <a:rPr lang="en-GB" b="1" dirty="0"/>
            </a:br>
            <a:r>
              <a:rPr lang="en-GB" b="1" dirty="0"/>
              <a:t/>
            </a:r>
            <a:br>
              <a:rPr lang="en-GB" b="1" dirty="0"/>
            </a:br>
            <a:r>
              <a:rPr lang="en-GB" sz="7300" b="1" dirty="0"/>
              <a:t>Ray </a:t>
            </a:r>
            <a:r>
              <a:rPr lang="en-GB" sz="7300" b="1" dirty="0" smtClean="0"/>
              <a:t>Bradbury’s </a:t>
            </a:r>
            <a:r>
              <a:rPr lang="en-GB" sz="7300" b="1" dirty="0"/>
              <a:t/>
            </a:r>
            <a:br>
              <a:rPr lang="en-GB" sz="7300" b="1" dirty="0"/>
            </a:br>
            <a:r>
              <a:rPr lang="en-GB" sz="7300" b="1" dirty="0"/>
              <a:t>‘The Pedestrian’</a:t>
            </a:r>
          </a:p>
        </p:txBody>
      </p:sp>
      <p:sp>
        <p:nvSpPr>
          <p:cNvPr id="3" name="Subtitle 2"/>
          <p:cNvSpPr>
            <a:spLocks noGrp="1"/>
          </p:cNvSpPr>
          <p:nvPr>
            <p:ph type="subTitle" idx="1"/>
          </p:nvPr>
        </p:nvSpPr>
        <p:spPr/>
        <p:txBody>
          <a:bodyPr/>
          <a:lstStyle/>
          <a:p>
            <a:endParaRPr lang="en-GB" dirty="0"/>
          </a:p>
          <a:p>
            <a:endParaRPr lang="en-GB" dirty="0"/>
          </a:p>
          <a:p>
            <a:endParaRPr lang="en-GB" dirty="0"/>
          </a:p>
          <a:p>
            <a:endParaRPr lang="en-GB" dirty="0"/>
          </a:p>
        </p:txBody>
      </p:sp>
    </p:spTree>
    <p:extLst>
      <p:ext uri="{BB962C8B-B14F-4D97-AF65-F5344CB8AC3E}">
        <p14:creationId xmlns:p14="http://schemas.microsoft.com/office/powerpoint/2010/main" val="882611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783489" y="764705"/>
            <a:ext cx="8640960" cy="7694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4400" b="1" dirty="0">
                <a:solidFill>
                  <a:prstClr val="white"/>
                </a:solidFill>
              </a:rPr>
              <a:t>Learning Intention</a:t>
            </a:r>
          </a:p>
        </p:txBody>
      </p:sp>
      <p:sp>
        <p:nvSpPr>
          <p:cNvPr id="24" name="TextBox 23"/>
          <p:cNvSpPr txBox="1"/>
          <p:nvPr/>
        </p:nvSpPr>
        <p:spPr>
          <a:xfrm>
            <a:off x="798741" y="1844825"/>
            <a:ext cx="10630219"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571500" indent="-571500">
              <a:buFont typeface="Arial" pitchFamily="34" charset="0"/>
              <a:buChar char="•"/>
            </a:pPr>
            <a:r>
              <a:rPr lang="en-US" sz="3600" dirty="0">
                <a:solidFill>
                  <a:prstClr val="black"/>
                </a:solidFill>
              </a:rPr>
              <a:t>To </a:t>
            </a:r>
            <a:r>
              <a:rPr lang="en-GB" sz="3600" dirty="0">
                <a:solidFill>
                  <a:prstClr val="black"/>
                </a:solidFill>
              </a:rPr>
              <a:t>practise our descriptive writing skills to create effective settings</a:t>
            </a:r>
            <a:endParaRPr lang="en-US" sz="3600" dirty="0">
              <a:solidFill>
                <a:prstClr val="black"/>
              </a:solidFill>
            </a:endParaRPr>
          </a:p>
        </p:txBody>
      </p:sp>
      <p:sp>
        <p:nvSpPr>
          <p:cNvPr id="3" name="AutoShape 2" descr="Such a solemn look in this pretty chi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1793370" y="3614585"/>
            <a:ext cx="8640960" cy="7694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4400" b="1" dirty="0">
                <a:solidFill>
                  <a:prstClr val="white"/>
                </a:solidFill>
              </a:rPr>
              <a:t>Success Criteria</a:t>
            </a:r>
          </a:p>
        </p:txBody>
      </p:sp>
      <p:sp>
        <p:nvSpPr>
          <p:cNvPr id="7" name="TextBox 6"/>
          <p:cNvSpPr txBox="1"/>
          <p:nvPr/>
        </p:nvSpPr>
        <p:spPr>
          <a:xfrm>
            <a:off x="798741" y="4793765"/>
            <a:ext cx="10630219"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571500" indent="-571500">
              <a:buFont typeface="Arial" panose="020B0604020202020204" pitchFamily="34" charset="0"/>
              <a:buChar char="•"/>
            </a:pPr>
            <a:r>
              <a:rPr lang="en-US" sz="3600" dirty="0">
                <a:solidFill>
                  <a:prstClr val="black"/>
                </a:solidFill>
              </a:rPr>
              <a:t>I can use figurative language effectively within my writing to create a strong sense of setting and atmosphere.</a:t>
            </a:r>
          </a:p>
        </p:txBody>
      </p:sp>
    </p:spTree>
    <p:extLst>
      <p:ext uri="{BB962C8B-B14F-4D97-AF65-F5344CB8AC3E}">
        <p14:creationId xmlns:p14="http://schemas.microsoft.com/office/powerpoint/2010/main" val="2980710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497" y="182880"/>
            <a:ext cx="11276023" cy="6217087"/>
          </a:xfrm>
          <a:prstGeom prst="rect">
            <a:avLst/>
          </a:prstGeom>
          <a:noFill/>
        </p:spPr>
        <p:txBody>
          <a:bodyPr wrap="square" rtlCol="0">
            <a:spAutoFit/>
          </a:bodyPr>
          <a:lstStyle/>
          <a:p>
            <a:pPr algn="ctr">
              <a:spcBef>
                <a:spcPct val="50000"/>
              </a:spcBef>
            </a:pPr>
            <a:r>
              <a:rPr lang="en-GB" altLang="en-US" sz="3200" b="1" dirty="0">
                <a:solidFill>
                  <a:prstClr val="black"/>
                </a:solidFill>
              </a:rPr>
              <a:t>Task. Close Reading. </a:t>
            </a:r>
          </a:p>
          <a:p>
            <a:pPr algn="ctr">
              <a:spcBef>
                <a:spcPct val="50000"/>
              </a:spcBef>
            </a:pPr>
            <a:r>
              <a:rPr lang="en-GB" altLang="en-US" sz="3200" b="1" dirty="0">
                <a:solidFill>
                  <a:prstClr val="black"/>
                </a:solidFill>
              </a:rPr>
              <a:t>Language used to create setting in “The Pedestrian”</a:t>
            </a:r>
          </a:p>
          <a:p>
            <a:pPr algn="ctr">
              <a:spcBef>
                <a:spcPct val="50000"/>
              </a:spcBef>
            </a:pPr>
            <a:endParaRPr lang="en-GB" altLang="en-US" sz="2000" dirty="0">
              <a:solidFill>
                <a:prstClr val="black"/>
              </a:solidFill>
            </a:endParaRPr>
          </a:p>
          <a:p>
            <a:pPr marL="342900" indent="-342900">
              <a:spcBef>
                <a:spcPct val="50000"/>
              </a:spcBef>
              <a:buClr>
                <a:srgbClr val="6600FF"/>
              </a:buClr>
              <a:buFont typeface="+mj-lt"/>
              <a:buAutoNum type="arabicPeriod"/>
            </a:pPr>
            <a:r>
              <a:rPr lang="en-GB" altLang="en-US" sz="2400" dirty="0">
                <a:solidFill>
                  <a:prstClr val="black"/>
                </a:solidFill>
              </a:rPr>
              <a:t>Write down a </a:t>
            </a:r>
            <a:r>
              <a:rPr lang="en-GB" altLang="en-US" sz="2400" b="1" dirty="0">
                <a:solidFill>
                  <a:prstClr val="black"/>
                </a:solidFill>
              </a:rPr>
              <a:t>simile </a:t>
            </a:r>
            <a:r>
              <a:rPr lang="en-GB" altLang="en-US" sz="2400" dirty="0">
                <a:solidFill>
                  <a:prstClr val="black"/>
                </a:solidFill>
              </a:rPr>
              <a:t>from the first paragraph and explain why it is effective?</a:t>
            </a:r>
          </a:p>
          <a:p>
            <a:pPr marL="342900" indent="-342900">
              <a:spcBef>
                <a:spcPct val="50000"/>
              </a:spcBef>
              <a:buClr>
                <a:srgbClr val="6600FF"/>
              </a:buClr>
              <a:buFont typeface="+mj-lt"/>
              <a:buAutoNum type="arabicPeriod"/>
            </a:pPr>
            <a:r>
              <a:rPr lang="en-GB" altLang="en-US" sz="2400" dirty="0">
                <a:solidFill>
                  <a:prstClr val="black"/>
                </a:solidFill>
              </a:rPr>
              <a:t>Write down all the words from paragraph 2 that you would associate with death.</a:t>
            </a:r>
          </a:p>
          <a:p>
            <a:pPr marL="342900" indent="-342900">
              <a:spcBef>
                <a:spcPct val="50000"/>
              </a:spcBef>
              <a:buClr>
                <a:srgbClr val="6600FF"/>
              </a:buClr>
              <a:buFont typeface="+mj-lt"/>
              <a:buAutoNum type="arabicPeriod"/>
            </a:pPr>
            <a:r>
              <a:rPr lang="en-GB" altLang="en-US" sz="2400" dirty="0">
                <a:solidFill>
                  <a:prstClr val="black"/>
                </a:solidFill>
              </a:rPr>
              <a:t>Paragraph 3- ‘</a:t>
            </a:r>
            <a:r>
              <a:rPr lang="en-GB" altLang="en-US" sz="2400" b="1" dirty="0">
                <a:solidFill>
                  <a:prstClr val="black"/>
                </a:solidFill>
              </a:rPr>
              <a:t>and lights might click on and faces appear and an entire street be startled’</a:t>
            </a:r>
            <a:r>
              <a:rPr lang="en-GB" altLang="en-US" sz="2400" dirty="0">
                <a:solidFill>
                  <a:prstClr val="black"/>
                </a:solidFill>
              </a:rPr>
              <a:t> Why do you think the author repeats the word </a:t>
            </a:r>
            <a:r>
              <a:rPr lang="en-GB" altLang="en-US" sz="2400" b="1" dirty="0">
                <a:solidFill>
                  <a:prstClr val="black"/>
                </a:solidFill>
              </a:rPr>
              <a:t>and</a:t>
            </a:r>
            <a:r>
              <a:rPr lang="en-GB" altLang="en-US" sz="2400" dirty="0">
                <a:solidFill>
                  <a:prstClr val="black"/>
                </a:solidFill>
              </a:rPr>
              <a:t> three times?</a:t>
            </a:r>
          </a:p>
          <a:p>
            <a:pPr marL="342900" indent="-342900">
              <a:spcBef>
                <a:spcPct val="50000"/>
              </a:spcBef>
              <a:buClr>
                <a:srgbClr val="6600FF"/>
              </a:buClr>
              <a:buFont typeface="+mj-lt"/>
              <a:buAutoNum type="arabicPeriod"/>
            </a:pPr>
            <a:r>
              <a:rPr lang="en-GB" altLang="en-US" sz="2400" dirty="0">
                <a:solidFill>
                  <a:prstClr val="black"/>
                </a:solidFill>
              </a:rPr>
              <a:t>Write down a </a:t>
            </a:r>
            <a:r>
              <a:rPr lang="en-GB" altLang="en-US" sz="2400" b="1" dirty="0">
                <a:solidFill>
                  <a:prstClr val="black"/>
                </a:solidFill>
              </a:rPr>
              <a:t>simile </a:t>
            </a:r>
            <a:r>
              <a:rPr lang="en-GB" altLang="en-US" sz="2400" dirty="0">
                <a:solidFill>
                  <a:prstClr val="black"/>
                </a:solidFill>
              </a:rPr>
              <a:t>from paragraph 4 and explain why it is effective.</a:t>
            </a:r>
          </a:p>
          <a:p>
            <a:pPr marL="342900" indent="-342900">
              <a:spcBef>
                <a:spcPct val="50000"/>
              </a:spcBef>
              <a:buClr>
                <a:srgbClr val="6600FF"/>
              </a:buClr>
              <a:buFont typeface="+mj-lt"/>
              <a:buAutoNum type="arabicPeriod"/>
            </a:pPr>
            <a:r>
              <a:rPr lang="en-GB" altLang="en-US" sz="2400" dirty="0">
                <a:solidFill>
                  <a:prstClr val="black"/>
                </a:solidFill>
              </a:rPr>
              <a:t>‘</a:t>
            </a:r>
            <a:r>
              <a:rPr lang="en-GB" altLang="en-US" sz="2400" b="1" dirty="0">
                <a:solidFill>
                  <a:prstClr val="black"/>
                </a:solidFill>
              </a:rPr>
              <a:t>the faint push of his soft shoes’ </a:t>
            </a:r>
            <a:r>
              <a:rPr lang="en-GB" altLang="en-US" sz="2400" dirty="0">
                <a:solidFill>
                  <a:prstClr val="black"/>
                </a:solidFill>
              </a:rPr>
              <a:t>What figure of speech is used here and what effect is created?</a:t>
            </a:r>
          </a:p>
          <a:p>
            <a:pPr marL="342900" indent="-342900">
              <a:spcBef>
                <a:spcPct val="50000"/>
              </a:spcBef>
              <a:buClr>
                <a:srgbClr val="6600FF"/>
              </a:buClr>
              <a:buFont typeface="+mj-lt"/>
              <a:buAutoNum type="arabicPeriod"/>
            </a:pPr>
            <a:r>
              <a:rPr lang="en-GB" altLang="en-US" sz="2400" dirty="0">
                <a:solidFill>
                  <a:prstClr val="black"/>
                </a:solidFill>
              </a:rPr>
              <a:t>What </a:t>
            </a:r>
            <a:r>
              <a:rPr lang="en-GB" altLang="en-US" sz="2400" b="1" dirty="0">
                <a:solidFill>
                  <a:prstClr val="black"/>
                </a:solidFill>
              </a:rPr>
              <a:t>tone </a:t>
            </a:r>
            <a:r>
              <a:rPr lang="en-GB" altLang="en-US" sz="2400" dirty="0">
                <a:solidFill>
                  <a:prstClr val="black"/>
                </a:solidFill>
              </a:rPr>
              <a:t>does Leonard Mead use when talking to the people inside the  houses? (Paragraph 5).</a:t>
            </a:r>
            <a:endParaRPr lang="en-GB" dirty="0">
              <a:solidFill>
                <a:prstClr val="black"/>
              </a:solidFill>
            </a:endParaRPr>
          </a:p>
        </p:txBody>
      </p:sp>
    </p:spTree>
    <p:extLst>
      <p:ext uri="{BB962C8B-B14F-4D97-AF65-F5344CB8AC3E}">
        <p14:creationId xmlns:p14="http://schemas.microsoft.com/office/powerpoint/2010/main" val="3146947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497" y="182880"/>
            <a:ext cx="11276023" cy="6217087"/>
          </a:xfrm>
          <a:prstGeom prst="rect">
            <a:avLst/>
          </a:prstGeom>
          <a:noFill/>
        </p:spPr>
        <p:txBody>
          <a:bodyPr wrap="square" rtlCol="0">
            <a:spAutoFit/>
          </a:bodyPr>
          <a:lstStyle/>
          <a:p>
            <a:pPr algn="ctr">
              <a:spcBef>
                <a:spcPct val="50000"/>
              </a:spcBef>
            </a:pPr>
            <a:r>
              <a:rPr lang="en-GB" altLang="en-US" sz="3200" b="1" dirty="0">
                <a:solidFill>
                  <a:prstClr val="black"/>
                </a:solidFill>
              </a:rPr>
              <a:t>Task. Close Reading. </a:t>
            </a:r>
          </a:p>
          <a:p>
            <a:pPr algn="ctr">
              <a:spcBef>
                <a:spcPct val="50000"/>
              </a:spcBef>
            </a:pPr>
            <a:r>
              <a:rPr lang="en-GB" altLang="en-US" sz="3200" b="1" dirty="0">
                <a:solidFill>
                  <a:prstClr val="black"/>
                </a:solidFill>
              </a:rPr>
              <a:t>Language used to create setting in “The Pedestrian”</a:t>
            </a:r>
          </a:p>
          <a:p>
            <a:pPr algn="ctr">
              <a:spcBef>
                <a:spcPct val="50000"/>
              </a:spcBef>
            </a:pPr>
            <a:endParaRPr lang="en-GB" altLang="en-US" sz="2000" dirty="0">
              <a:solidFill>
                <a:prstClr val="black"/>
              </a:solidFill>
            </a:endParaRPr>
          </a:p>
          <a:p>
            <a:pPr marL="342900" indent="-342900">
              <a:spcBef>
                <a:spcPct val="50000"/>
              </a:spcBef>
              <a:buClr>
                <a:srgbClr val="6600FF"/>
              </a:buClr>
              <a:buFont typeface="+mj-lt"/>
              <a:buAutoNum type="arabicPeriod"/>
            </a:pPr>
            <a:r>
              <a:rPr lang="en-GB" altLang="en-US" sz="2400" dirty="0">
                <a:solidFill>
                  <a:prstClr val="black"/>
                </a:solidFill>
              </a:rPr>
              <a:t>Write down a </a:t>
            </a:r>
            <a:r>
              <a:rPr lang="en-GB" altLang="en-US" sz="2400" b="1" dirty="0">
                <a:solidFill>
                  <a:prstClr val="black"/>
                </a:solidFill>
              </a:rPr>
              <a:t>simile </a:t>
            </a:r>
            <a:r>
              <a:rPr lang="en-GB" altLang="en-US" sz="2400" dirty="0">
                <a:solidFill>
                  <a:prstClr val="black"/>
                </a:solidFill>
              </a:rPr>
              <a:t>from the first paragraph and explain why it is effective?</a:t>
            </a:r>
          </a:p>
          <a:p>
            <a:pPr marL="342900" indent="-342900">
              <a:spcBef>
                <a:spcPct val="50000"/>
              </a:spcBef>
              <a:buClr>
                <a:srgbClr val="6600FF"/>
              </a:buClr>
              <a:buFont typeface="+mj-lt"/>
              <a:buAutoNum type="arabicPeriod"/>
            </a:pPr>
            <a:r>
              <a:rPr lang="en-GB" altLang="en-US" sz="2400" dirty="0">
                <a:solidFill>
                  <a:prstClr val="black"/>
                </a:solidFill>
              </a:rPr>
              <a:t>Write down all the words from paragraph 2 that you would associate with death.</a:t>
            </a:r>
          </a:p>
          <a:p>
            <a:pPr marL="342900" indent="-342900">
              <a:spcBef>
                <a:spcPct val="50000"/>
              </a:spcBef>
              <a:buClr>
                <a:srgbClr val="6600FF"/>
              </a:buClr>
              <a:buFont typeface="+mj-lt"/>
              <a:buAutoNum type="arabicPeriod"/>
            </a:pPr>
            <a:r>
              <a:rPr lang="en-GB" altLang="en-US" sz="2400" dirty="0">
                <a:solidFill>
                  <a:prstClr val="black"/>
                </a:solidFill>
              </a:rPr>
              <a:t>‘</a:t>
            </a:r>
            <a:r>
              <a:rPr lang="en-GB" altLang="en-US" sz="2400" b="1" dirty="0">
                <a:solidFill>
                  <a:prstClr val="black"/>
                </a:solidFill>
              </a:rPr>
              <a:t>and lights might click on and faces appear and an entire street be startled’</a:t>
            </a:r>
            <a:r>
              <a:rPr lang="en-GB" altLang="en-US" sz="2400" dirty="0">
                <a:solidFill>
                  <a:prstClr val="black"/>
                </a:solidFill>
              </a:rPr>
              <a:t> Why do you think the author repeats the word </a:t>
            </a:r>
            <a:r>
              <a:rPr lang="en-GB" altLang="en-US" sz="2400" b="1" dirty="0">
                <a:solidFill>
                  <a:prstClr val="black"/>
                </a:solidFill>
              </a:rPr>
              <a:t>and</a:t>
            </a:r>
            <a:r>
              <a:rPr lang="en-GB" altLang="en-US" sz="2400" dirty="0">
                <a:solidFill>
                  <a:prstClr val="black"/>
                </a:solidFill>
              </a:rPr>
              <a:t> three times?</a:t>
            </a:r>
          </a:p>
          <a:p>
            <a:pPr marL="342900" indent="-342900">
              <a:spcBef>
                <a:spcPct val="50000"/>
              </a:spcBef>
              <a:buClr>
                <a:srgbClr val="6600FF"/>
              </a:buClr>
              <a:buFont typeface="+mj-lt"/>
              <a:buAutoNum type="arabicPeriod"/>
            </a:pPr>
            <a:r>
              <a:rPr lang="en-GB" altLang="en-US" sz="2400" dirty="0">
                <a:solidFill>
                  <a:prstClr val="black"/>
                </a:solidFill>
              </a:rPr>
              <a:t>Write down a </a:t>
            </a:r>
            <a:r>
              <a:rPr lang="en-GB" altLang="en-US" sz="2400" b="1" dirty="0">
                <a:solidFill>
                  <a:prstClr val="black"/>
                </a:solidFill>
              </a:rPr>
              <a:t>simile </a:t>
            </a:r>
            <a:r>
              <a:rPr lang="en-GB" altLang="en-US" sz="2400" dirty="0">
                <a:solidFill>
                  <a:prstClr val="black"/>
                </a:solidFill>
              </a:rPr>
              <a:t>from paragraph 4 and explain why it is effective.</a:t>
            </a:r>
          </a:p>
          <a:p>
            <a:pPr marL="342900" indent="-342900">
              <a:spcBef>
                <a:spcPct val="50000"/>
              </a:spcBef>
              <a:buClr>
                <a:srgbClr val="6600FF"/>
              </a:buClr>
              <a:buFont typeface="+mj-lt"/>
              <a:buAutoNum type="arabicPeriod"/>
            </a:pPr>
            <a:r>
              <a:rPr lang="en-GB" altLang="en-US" sz="2400" dirty="0">
                <a:solidFill>
                  <a:prstClr val="black"/>
                </a:solidFill>
              </a:rPr>
              <a:t>‘</a:t>
            </a:r>
            <a:r>
              <a:rPr lang="en-GB" altLang="en-US" sz="2400" b="1" dirty="0">
                <a:solidFill>
                  <a:prstClr val="black"/>
                </a:solidFill>
              </a:rPr>
              <a:t>the faint push of his soft shoes’ </a:t>
            </a:r>
            <a:r>
              <a:rPr lang="en-GB" altLang="en-US" sz="2400" dirty="0">
                <a:solidFill>
                  <a:prstClr val="black"/>
                </a:solidFill>
              </a:rPr>
              <a:t>What figure of speech is used here and what effect is created? </a:t>
            </a:r>
          </a:p>
          <a:p>
            <a:pPr marL="342900" indent="-342900">
              <a:spcBef>
                <a:spcPct val="50000"/>
              </a:spcBef>
              <a:buClr>
                <a:srgbClr val="6600FF"/>
              </a:buClr>
              <a:buFont typeface="+mj-lt"/>
              <a:buAutoNum type="arabicPeriod"/>
            </a:pPr>
            <a:r>
              <a:rPr lang="en-GB" altLang="en-US" sz="2400" dirty="0">
                <a:solidFill>
                  <a:prstClr val="black"/>
                </a:solidFill>
              </a:rPr>
              <a:t>What </a:t>
            </a:r>
            <a:r>
              <a:rPr lang="en-GB" altLang="en-US" sz="2400" b="1" dirty="0">
                <a:solidFill>
                  <a:prstClr val="black"/>
                </a:solidFill>
              </a:rPr>
              <a:t>tone </a:t>
            </a:r>
            <a:r>
              <a:rPr lang="en-GB" altLang="en-US" sz="2400" dirty="0">
                <a:solidFill>
                  <a:prstClr val="black"/>
                </a:solidFill>
              </a:rPr>
              <a:t>does Leonard Mead use when talking to the people inside the  houses? (line 35 and line 45).</a:t>
            </a:r>
            <a:endParaRPr lang="en-GB" dirty="0">
              <a:solidFill>
                <a:prstClr val="black"/>
              </a:solidFill>
            </a:endParaRPr>
          </a:p>
        </p:txBody>
      </p:sp>
    </p:spTree>
    <p:extLst>
      <p:ext uri="{BB962C8B-B14F-4D97-AF65-F5344CB8AC3E}">
        <p14:creationId xmlns:p14="http://schemas.microsoft.com/office/powerpoint/2010/main" val="2039594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 y="350520"/>
            <a:ext cx="11704320" cy="6694140"/>
          </a:xfrm>
          <a:prstGeom prst="rect">
            <a:avLst/>
          </a:prstGeom>
          <a:noFill/>
        </p:spPr>
        <p:txBody>
          <a:bodyPr wrap="square" rtlCol="0">
            <a:spAutoFit/>
          </a:bodyPr>
          <a:lstStyle/>
          <a:p>
            <a:pPr>
              <a:spcBef>
                <a:spcPct val="50000"/>
              </a:spcBef>
              <a:buClr>
                <a:srgbClr val="6600FF"/>
              </a:buClr>
            </a:pPr>
            <a:r>
              <a:rPr lang="en-GB" altLang="en-US" sz="2800" dirty="0">
                <a:solidFill>
                  <a:prstClr val="black"/>
                </a:solidFill>
              </a:rPr>
              <a:t>5.	‘</a:t>
            </a:r>
            <a:r>
              <a:rPr lang="en-GB" altLang="en-US" sz="2800" b="1" dirty="0">
                <a:solidFill>
                  <a:prstClr val="black"/>
                </a:solidFill>
              </a:rPr>
              <a:t>the faint push of his soft shoes’ </a:t>
            </a:r>
            <a:r>
              <a:rPr lang="en-GB" altLang="en-US" sz="2800" dirty="0">
                <a:solidFill>
                  <a:prstClr val="black"/>
                </a:solidFill>
              </a:rPr>
              <a:t>What figure of speech is used here and 	what effect is created? </a:t>
            </a:r>
          </a:p>
          <a:p>
            <a:pPr>
              <a:spcBef>
                <a:spcPct val="50000"/>
              </a:spcBef>
              <a:buClr>
                <a:srgbClr val="6600FF"/>
              </a:buClr>
            </a:pPr>
            <a:r>
              <a:rPr lang="en-GB" sz="2400" b="1" u="sng" dirty="0">
                <a:solidFill>
                  <a:srgbClr val="002060"/>
                </a:solidFill>
              </a:rPr>
              <a:t>Sibilance</a:t>
            </a:r>
            <a:r>
              <a:rPr lang="en-GB" sz="2400" b="1" dirty="0">
                <a:solidFill>
                  <a:srgbClr val="002060"/>
                </a:solidFill>
              </a:rPr>
              <a:t> is a specific type of alliteration that uses soft consonants. In sibilance hissing  or hushing sounds are created. In this case the ‘s’ sounds create an </a:t>
            </a:r>
            <a:r>
              <a:rPr lang="en-GB" altLang="en-US" sz="2400" b="1" dirty="0">
                <a:solidFill>
                  <a:srgbClr val="002060"/>
                </a:solidFill>
              </a:rPr>
              <a:t>effect that describes Mead’s soft footsteps and emphasises how quiet the neighbourhood is where Mead is walking. </a:t>
            </a:r>
            <a:endParaRPr lang="en-GB" altLang="en-US" dirty="0">
              <a:solidFill>
                <a:prstClr val="black"/>
              </a:solidFill>
            </a:endParaRPr>
          </a:p>
          <a:p>
            <a:pPr>
              <a:spcBef>
                <a:spcPct val="50000"/>
              </a:spcBef>
              <a:buClr>
                <a:srgbClr val="6600FF"/>
              </a:buClr>
            </a:pPr>
            <a:r>
              <a:rPr lang="en-GB" altLang="en-US" sz="2800" b="1" dirty="0">
                <a:solidFill>
                  <a:prstClr val="black"/>
                </a:solidFill>
              </a:rPr>
              <a:t>6.	What tone does Leonard Mead use when talking to the people inside 	the  houses? (line 35 and line 45).</a:t>
            </a:r>
          </a:p>
          <a:p>
            <a:pPr>
              <a:spcBef>
                <a:spcPct val="50000"/>
              </a:spcBef>
              <a:buClr>
                <a:srgbClr val="6600FF"/>
              </a:buClr>
            </a:pPr>
            <a:r>
              <a:rPr lang="en-GB" sz="2400" b="1" dirty="0">
                <a:solidFill>
                  <a:srgbClr val="002060"/>
                </a:solidFill>
              </a:rPr>
              <a:t>Mead has a </a:t>
            </a:r>
            <a:r>
              <a:rPr lang="en-GB" sz="2400" b="1" u="sng" dirty="0">
                <a:solidFill>
                  <a:srgbClr val="002060"/>
                </a:solidFill>
              </a:rPr>
              <a:t>condescending </a:t>
            </a:r>
            <a:r>
              <a:rPr lang="en-GB" sz="2400" b="1" dirty="0">
                <a:solidFill>
                  <a:srgbClr val="002060"/>
                </a:solidFill>
              </a:rPr>
              <a:t>or </a:t>
            </a:r>
            <a:r>
              <a:rPr lang="en-GB" sz="2400" b="1" u="sng" dirty="0">
                <a:solidFill>
                  <a:srgbClr val="002060"/>
                </a:solidFill>
              </a:rPr>
              <a:t>disdainful </a:t>
            </a:r>
            <a:r>
              <a:rPr lang="en-GB" sz="2400" b="1" dirty="0">
                <a:solidFill>
                  <a:srgbClr val="002060"/>
                </a:solidFill>
              </a:rPr>
              <a:t>tone. As someone who doesn’t own or value a television he looks down upon the type of TV programmes the people inside the house are watching ‘…a dozen assorted murders? A quiz? A revue? A comedian falling off the stage?’.  Bradbury is commenting on TV ‘dumbing down’ society.  </a:t>
            </a:r>
            <a:endParaRPr lang="en-GB" altLang="en-US" sz="2400" b="1" dirty="0">
              <a:solidFill>
                <a:srgbClr val="002060"/>
              </a:solidFill>
            </a:endParaRPr>
          </a:p>
          <a:p>
            <a:pPr>
              <a:spcBef>
                <a:spcPct val="50000"/>
              </a:spcBef>
              <a:buClr>
                <a:srgbClr val="6600FF"/>
              </a:buClr>
            </a:pPr>
            <a:endParaRPr lang="en-GB" sz="2800" dirty="0">
              <a:solidFill>
                <a:prstClr val="black"/>
              </a:solidFill>
            </a:endParaRPr>
          </a:p>
          <a:p>
            <a:pPr marL="457200" indent="-457200">
              <a:spcBef>
                <a:spcPct val="50000"/>
              </a:spcBef>
              <a:buClr>
                <a:srgbClr val="6600FF"/>
              </a:buClr>
            </a:pPr>
            <a:endParaRPr lang="en-GB" altLang="en-US" dirty="0">
              <a:solidFill>
                <a:prstClr val="black"/>
              </a:solidFill>
            </a:endParaRPr>
          </a:p>
          <a:p>
            <a:endParaRPr lang="en-GB" dirty="0">
              <a:solidFill>
                <a:prstClr val="black"/>
              </a:solidFill>
            </a:endParaRPr>
          </a:p>
        </p:txBody>
      </p:sp>
    </p:spTree>
    <p:extLst>
      <p:ext uri="{BB962C8B-B14F-4D97-AF65-F5344CB8AC3E}">
        <p14:creationId xmlns:p14="http://schemas.microsoft.com/office/powerpoint/2010/main" val="996609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831" y="797668"/>
            <a:ext cx="11225344" cy="5447645"/>
          </a:xfrm>
          <a:prstGeom prst="rect">
            <a:avLst/>
          </a:prstGeom>
          <a:noFill/>
        </p:spPr>
        <p:txBody>
          <a:bodyPr wrap="square" rtlCol="0">
            <a:spAutoFit/>
          </a:bodyPr>
          <a:lstStyle/>
          <a:p>
            <a:r>
              <a:rPr lang="en-GB" sz="2400" b="1" dirty="0">
                <a:solidFill>
                  <a:prstClr val="black"/>
                </a:solidFill>
              </a:rPr>
              <a:t>Alliteration, Assonance, Sibilance</a:t>
            </a:r>
          </a:p>
          <a:p>
            <a:endParaRPr lang="en-GB" dirty="0">
              <a:solidFill>
                <a:prstClr val="black"/>
              </a:solidFill>
            </a:endParaRPr>
          </a:p>
          <a:p>
            <a:pPr marL="342900" indent="-342900">
              <a:buFont typeface="Arial" panose="020B0604020202020204" pitchFamily="34" charset="0"/>
              <a:buChar char="•"/>
            </a:pPr>
            <a:r>
              <a:rPr lang="en-GB" sz="2400" u="sng" dirty="0">
                <a:solidFill>
                  <a:prstClr val="black"/>
                </a:solidFill>
              </a:rPr>
              <a:t>Alliteration: </a:t>
            </a:r>
            <a:r>
              <a:rPr lang="en-GB" sz="2400" dirty="0">
                <a:solidFill>
                  <a:prstClr val="black"/>
                </a:solidFill>
              </a:rPr>
              <a:t>the repetition of the same consonant sound either at the beginning or into he middle of words. </a:t>
            </a:r>
            <a:r>
              <a:rPr lang="en-GB" sz="2400" dirty="0" err="1">
                <a:solidFill>
                  <a:prstClr val="black"/>
                </a:solidFill>
              </a:rPr>
              <a:t>eg</a:t>
            </a:r>
            <a:r>
              <a:rPr lang="en-GB" sz="2400" dirty="0">
                <a:solidFill>
                  <a:prstClr val="black"/>
                </a:solidFill>
              </a:rPr>
              <a:t>. perfect pike in all parts/ fragments of regret. </a:t>
            </a:r>
          </a:p>
          <a:p>
            <a:pPr marL="342900" indent="-342900">
              <a:buFont typeface="Arial" panose="020B0604020202020204" pitchFamily="34" charset="0"/>
              <a:buChar char="•"/>
            </a:pPr>
            <a:endParaRPr lang="en-GB" sz="2400" dirty="0">
              <a:solidFill>
                <a:prstClr val="black"/>
              </a:solidFill>
            </a:endParaRPr>
          </a:p>
          <a:p>
            <a:pPr marL="342900" indent="-342900">
              <a:buFont typeface="Arial" panose="020B0604020202020204" pitchFamily="34" charset="0"/>
              <a:buChar char="•"/>
            </a:pPr>
            <a:r>
              <a:rPr lang="en-GB" sz="2400" u="sng" dirty="0">
                <a:solidFill>
                  <a:prstClr val="black"/>
                </a:solidFill>
              </a:rPr>
              <a:t>Assonance: </a:t>
            </a:r>
            <a:r>
              <a:rPr lang="en-GB" sz="2400" dirty="0">
                <a:solidFill>
                  <a:prstClr val="black"/>
                </a:solidFill>
              </a:rPr>
              <a:t>the repetition of a vowel sound either at the beginning or in the middle of words. </a:t>
            </a:r>
            <a:r>
              <a:rPr lang="en-GB" sz="2400" dirty="0" err="1">
                <a:solidFill>
                  <a:prstClr val="black"/>
                </a:solidFill>
              </a:rPr>
              <a:t>eg</a:t>
            </a:r>
            <a:r>
              <a:rPr lang="en-GB" sz="2400" dirty="0">
                <a:solidFill>
                  <a:prstClr val="black"/>
                </a:solidFill>
              </a:rPr>
              <a:t>. mighty cries in the night.</a:t>
            </a:r>
          </a:p>
          <a:p>
            <a:pPr marL="342900" indent="-342900">
              <a:buFont typeface="Arial" panose="020B0604020202020204" pitchFamily="34" charset="0"/>
              <a:buChar char="•"/>
            </a:pPr>
            <a:endParaRPr lang="en-GB" sz="2400" dirty="0">
              <a:solidFill>
                <a:prstClr val="black"/>
              </a:solidFill>
            </a:endParaRPr>
          </a:p>
          <a:p>
            <a:pPr marL="342900" indent="-342900">
              <a:buFont typeface="Arial" panose="020B0604020202020204" pitchFamily="34" charset="0"/>
              <a:buChar char="•"/>
            </a:pPr>
            <a:r>
              <a:rPr lang="en-GB" sz="2400" u="sng" dirty="0">
                <a:solidFill>
                  <a:prstClr val="black"/>
                </a:solidFill>
              </a:rPr>
              <a:t>Sibilance: </a:t>
            </a:r>
            <a:r>
              <a:rPr lang="en-GB" sz="2400" dirty="0">
                <a:solidFill>
                  <a:prstClr val="black"/>
                </a:solidFill>
              </a:rPr>
              <a:t>repetition of the 's' sound throughout a phrase or a sentence. </a:t>
            </a:r>
            <a:r>
              <a:rPr lang="en-GB" sz="2400" dirty="0" err="1">
                <a:solidFill>
                  <a:prstClr val="black"/>
                </a:solidFill>
              </a:rPr>
              <a:t>eg</a:t>
            </a:r>
            <a:r>
              <a:rPr lang="en-GB" sz="2400" dirty="0">
                <a:solidFill>
                  <a:prstClr val="black"/>
                </a:solidFill>
              </a:rPr>
              <a:t>. she slowly staggered across the street. </a:t>
            </a:r>
          </a:p>
          <a:p>
            <a:endParaRPr lang="en-GB" sz="2400" dirty="0">
              <a:solidFill>
                <a:prstClr val="black"/>
              </a:solidFill>
            </a:endParaRPr>
          </a:p>
          <a:p>
            <a:r>
              <a:rPr lang="en-GB" sz="2400" dirty="0">
                <a:solidFill>
                  <a:prstClr val="black"/>
                </a:solidFill>
              </a:rPr>
              <a:t>All three types of aural imagery may help to create a slower or faster rhythm or may aid to convey a certain feeling such as excitement (usually done with letters such as 'r') or sadness (usually done with 's' sounds). </a:t>
            </a:r>
          </a:p>
          <a:p>
            <a:endParaRPr lang="en-GB" dirty="0">
              <a:solidFill>
                <a:prstClr val="black"/>
              </a:solidFill>
            </a:endParaRPr>
          </a:p>
        </p:txBody>
      </p:sp>
    </p:spTree>
    <p:extLst>
      <p:ext uri="{BB962C8B-B14F-4D97-AF65-F5344CB8AC3E}">
        <p14:creationId xmlns:p14="http://schemas.microsoft.com/office/powerpoint/2010/main" val="3952951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201995" y="548680"/>
            <a:ext cx="2198806" cy="792088"/>
          </a:xfrm>
        </p:spPr>
        <p:style>
          <a:lnRef idx="3">
            <a:schemeClr val="lt1"/>
          </a:lnRef>
          <a:fillRef idx="1">
            <a:schemeClr val="accent3"/>
          </a:fillRef>
          <a:effectRef idx="1">
            <a:schemeClr val="accent3"/>
          </a:effectRef>
          <a:fontRef idx="minor">
            <a:schemeClr val="lt1"/>
          </a:fontRef>
        </p:style>
        <p:txBody>
          <a:bodyPr>
            <a:normAutofit/>
          </a:bodyPr>
          <a:lstStyle/>
          <a:p>
            <a:r>
              <a:rPr lang="en-GB" sz="4800" b="1" dirty="0"/>
              <a:t>Setting</a:t>
            </a:r>
          </a:p>
        </p:txBody>
      </p:sp>
      <p:sp>
        <p:nvSpPr>
          <p:cNvPr id="32771" name="Rectangle 3"/>
          <p:cNvSpPr>
            <a:spLocks noGrp="1" noChangeArrowheads="1"/>
          </p:cNvSpPr>
          <p:nvPr>
            <p:ph idx="1"/>
          </p:nvPr>
        </p:nvSpPr>
        <p:spPr>
          <a:xfrm>
            <a:off x="1103445" y="1556792"/>
            <a:ext cx="5184576" cy="4248472"/>
          </a:xfrm>
        </p:spPr>
        <p:style>
          <a:lnRef idx="1">
            <a:schemeClr val="accent3"/>
          </a:lnRef>
          <a:fillRef idx="2">
            <a:schemeClr val="accent3"/>
          </a:fillRef>
          <a:effectRef idx="1">
            <a:schemeClr val="accent3"/>
          </a:effectRef>
          <a:fontRef idx="minor">
            <a:schemeClr val="dk1"/>
          </a:fontRef>
        </p:style>
        <p:txBody>
          <a:bodyPr>
            <a:normAutofit/>
          </a:bodyPr>
          <a:lstStyle/>
          <a:p>
            <a:r>
              <a:rPr lang="en-GB" sz="2600" dirty="0"/>
              <a:t>When you write about a setting, you need to make sure you use lots of description so a reader can picture themselves there.</a:t>
            </a:r>
          </a:p>
          <a:p>
            <a:pPr>
              <a:buNone/>
            </a:pPr>
            <a:endParaRPr lang="en-GB" sz="2600" dirty="0"/>
          </a:p>
          <a:p>
            <a:r>
              <a:rPr lang="en-GB" sz="2600" dirty="0"/>
              <a:t>Effective descriptions appeal to the senses.</a:t>
            </a:r>
          </a:p>
        </p:txBody>
      </p:sp>
      <p:pic>
        <p:nvPicPr>
          <p:cNvPr id="6" name="Picture 2" descr="http://3.bp.blogspot.com/_mD3jinJ3a1k/SKr2cA4isWI/AAAAAAAABAc/1g0LfsTXgKs/s400/5-sens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6053" y="1772817"/>
            <a:ext cx="4804179" cy="342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7339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3392" y="346657"/>
            <a:ext cx="10844133" cy="4370427"/>
          </a:xfrm>
          <a:prstGeom prst="rect">
            <a:avLst/>
          </a:prstGeom>
          <a:noFill/>
        </p:spPr>
        <p:txBody>
          <a:bodyPr wrap="square" rtlCol="0">
            <a:spAutoFit/>
          </a:bodyPr>
          <a:lstStyle/>
          <a:p>
            <a:r>
              <a:rPr lang="en-GB" sz="2000" dirty="0">
                <a:solidFill>
                  <a:prstClr val="black"/>
                </a:solidFill>
              </a:rPr>
              <a:t>Mr Leonard Mead would pause, cock his head, listen, look, and march on, </a:t>
            </a:r>
            <a:r>
              <a:rPr lang="en-GB" sz="2000" b="1" dirty="0">
                <a:solidFill>
                  <a:srgbClr val="FF33CC"/>
                </a:solidFill>
              </a:rPr>
              <a:t>his feet making no noise</a:t>
            </a:r>
            <a:r>
              <a:rPr lang="en-GB" sz="2000" dirty="0">
                <a:solidFill>
                  <a:prstClr val="black"/>
                </a:solidFill>
              </a:rPr>
              <a:t> on </a:t>
            </a:r>
            <a:r>
              <a:rPr lang="en-GB" sz="2000" b="1" dirty="0">
                <a:solidFill>
                  <a:srgbClr val="7030A0"/>
                </a:solidFill>
              </a:rPr>
              <a:t>the lumpy walk</a:t>
            </a:r>
            <a:r>
              <a:rPr lang="en-GB" sz="2000" dirty="0">
                <a:solidFill>
                  <a:prstClr val="black"/>
                </a:solidFill>
              </a:rPr>
              <a:t>. For long ago he had wisely changed to sneakers when strolling at night, because the </a:t>
            </a:r>
            <a:r>
              <a:rPr lang="en-GB" sz="2000" b="1" dirty="0">
                <a:solidFill>
                  <a:srgbClr val="FF33CC"/>
                </a:solidFill>
              </a:rPr>
              <a:t>dogs in intermittent squads would parallel his journey with </a:t>
            </a:r>
            <a:r>
              <a:rPr lang="en-GB" sz="2000" b="1" dirty="0" err="1">
                <a:solidFill>
                  <a:srgbClr val="FF33CC"/>
                </a:solidFill>
              </a:rPr>
              <a:t>barkings</a:t>
            </a:r>
            <a:r>
              <a:rPr lang="en-GB" sz="2000" b="1" dirty="0">
                <a:solidFill>
                  <a:srgbClr val="FF33CC"/>
                </a:solidFill>
              </a:rPr>
              <a:t> </a:t>
            </a:r>
            <a:r>
              <a:rPr lang="en-GB" sz="2000" dirty="0">
                <a:solidFill>
                  <a:prstClr val="black"/>
                </a:solidFill>
              </a:rPr>
              <a:t>if he wore </a:t>
            </a:r>
            <a:r>
              <a:rPr lang="en-GB" sz="2000" b="1" dirty="0">
                <a:solidFill>
                  <a:prstClr val="black"/>
                </a:solidFill>
              </a:rPr>
              <a:t>h</a:t>
            </a:r>
            <a:r>
              <a:rPr lang="en-GB" sz="2000" dirty="0">
                <a:solidFill>
                  <a:prstClr val="black"/>
                </a:solidFill>
              </a:rPr>
              <a:t>ard </a:t>
            </a:r>
            <a:r>
              <a:rPr lang="en-GB" sz="2000" b="1" dirty="0">
                <a:solidFill>
                  <a:prstClr val="black"/>
                </a:solidFill>
              </a:rPr>
              <a:t>h</a:t>
            </a:r>
            <a:r>
              <a:rPr lang="en-GB" sz="2000" dirty="0">
                <a:solidFill>
                  <a:prstClr val="black"/>
                </a:solidFill>
              </a:rPr>
              <a:t>eels, and</a:t>
            </a:r>
            <a:r>
              <a:rPr lang="en-GB" sz="2000" b="1" dirty="0">
                <a:solidFill>
                  <a:srgbClr val="00CCFF"/>
                </a:solidFill>
              </a:rPr>
              <a:t> lights might </a:t>
            </a:r>
            <a:r>
              <a:rPr lang="en-GB" sz="2000" b="1" dirty="0">
                <a:solidFill>
                  <a:srgbClr val="FF33CC"/>
                </a:solidFill>
              </a:rPr>
              <a:t>click on </a:t>
            </a:r>
            <a:r>
              <a:rPr lang="en-GB" sz="2000" b="1" dirty="0">
                <a:solidFill>
                  <a:srgbClr val="00CCFF"/>
                </a:solidFill>
              </a:rPr>
              <a:t>and faces appear </a:t>
            </a:r>
            <a:r>
              <a:rPr lang="en-GB" sz="2000" b="1" dirty="0">
                <a:solidFill>
                  <a:srgbClr val="00B0F0"/>
                </a:solidFill>
              </a:rPr>
              <a:t>and an entire street be startled by the passing of a lone figure</a:t>
            </a:r>
            <a:r>
              <a:rPr lang="en-GB" sz="2000" dirty="0">
                <a:solidFill>
                  <a:prstClr val="black"/>
                </a:solidFill>
              </a:rPr>
              <a:t>, himself, in the early November evening.</a:t>
            </a:r>
          </a:p>
          <a:p>
            <a:r>
              <a:rPr lang="en-GB" sz="2000" dirty="0">
                <a:solidFill>
                  <a:prstClr val="black"/>
                </a:solidFill>
              </a:rPr>
              <a:t> </a:t>
            </a:r>
          </a:p>
          <a:p>
            <a:r>
              <a:rPr lang="en-GB" sz="2000" dirty="0">
                <a:solidFill>
                  <a:prstClr val="black"/>
                </a:solidFill>
              </a:rPr>
              <a:t>On this particular evening he began his journey in a westerly direction, towards the hidden sea. </a:t>
            </a:r>
            <a:r>
              <a:rPr lang="en-GB" sz="2000" b="1" dirty="0">
                <a:solidFill>
                  <a:srgbClr val="7030A0"/>
                </a:solidFill>
              </a:rPr>
              <a:t>There was a good crystal frost in the air; it cut the nose and made the lungs blaze like a Christmas tree inside</a:t>
            </a:r>
            <a:r>
              <a:rPr lang="en-GB" sz="2000" dirty="0">
                <a:solidFill>
                  <a:srgbClr val="7030A0"/>
                </a:solidFill>
              </a:rPr>
              <a:t>; </a:t>
            </a:r>
            <a:r>
              <a:rPr lang="en-GB" sz="2000" b="1" dirty="0">
                <a:solidFill>
                  <a:srgbClr val="7030A0"/>
                </a:solidFill>
              </a:rPr>
              <a:t>you could feel the cold light going on and off, all the branches filled with invisible snow</a:t>
            </a:r>
            <a:r>
              <a:rPr lang="en-GB" sz="2000" dirty="0">
                <a:solidFill>
                  <a:prstClr val="black"/>
                </a:solidFill>
              </a:rPr>
              <a:t>. </a:t>
            </a:r>
            <a:r>
              <a:rPr lang="en-GB" sz="2000" b="1" dirty="0">
                <a:solidFill>
                  <a:srgbClr val="FF33CC"/>
                </a:solidFill>
              </a:rPr>
              <a:t>He listened to the faint push of his soft shoes through autumn leaves with satisfaction, </a:t>
            </a:r>
            <a:r>
              <a:rPr lang="en-GB" sz="2000" dirty="0">
                <a:solidFill>
                  <a:prstClr val="black"/>
                </a:solidFill>
              </a:rPr>
              <a:t>and </a:t>
            </a:r>
            <a:r>
              <a:rPr lang="en-GB" sz="2000" b="1" dirty="0">
                <a:solidFill>
                  <a:srgbClr val="FF33CC"/>
                </a:solidFill>
              </a:rPr>
              <a:t>whistled a cold quiet whistle between his teeth</a:t>
            </a:r>
            <a:r>
              <a:rPr lang="en-GB" sz="2000" dirty="0">
                <a:solidFill>
                  <a:prstClr val="black"/>
                </a:solidFill>
              </a:rPr>
              <a:t>, </a:t>
            </a:r>
            <a:r>
              <a:rPr lang="en-GB" sz="2000" b="1" dirty="0">
                <a:solidFill>
                  <a:srgbClr val="7030A0"/>
                </a:solidFill>
              </a:rPr>
              <a:t>occasionally picking up a leaf as he passed</a:t>
            </a:r>
            <a:r>
              <a:rPr lang="en-GB" sz="2000" dirty="0">
                <a:solidFill>
                  <a:prstClr val="black"/>
                </a:solidFill>
              </a:rPr>
              <a:t>, </a:t>
            </a:r>
            <a:r>
              <a:rPr lang="en-GB" sz="2000" b="1" dirty="0">
                <a:solidFill>
                  <a:srgbClr val="00CCFF"/>
                </a:solidFill>
              </a:rPr>
              <a:t>examining its skeletal pattern in the infrequent lamplights </a:t>
            </a:r>
            <a:r>
              <a:rPr lang="en-GB" sz="2000" dirty="0">
                <a:solidFill>
                  <a:prstClr val="black"/>
                </a:solidFill>
              </a:rPr>
              <a:t>as he went on, </a:t>
            </a:r>
            <a:r>
              <a:rPr lang="en-GB" sz="2000" b="1" dirty="0">
                <a:solidFill>
                  <a:srgbClr val="70AD47">
                    <a:lumMod val="75000"/>
                  </a:srgbClr>
                </a:solidFill>
              </a:rPr>
              <a:t>smelling its rusty smell.</a:t>
            </a:r>
          </a:p>
          <a:p>
            <a:endParaRPr lang="en-GB" sz="2000" dirty="0">
              <a:solidFill>
                <a:prstClr val="black"/>
              </a:solidFill>
            </a:endParaRPr>
          </a:p>
          <a:p>
            <a:endParaRPr lang="en-GB" sz="2000" b="1" dirty="0">
              <a:solidFill>
                <a:srgbClr val="00B050"/>
              </a:solidFill>
            </a:endParaRPr>
          </a:p>
        </p:txBody>
      </p:sp>
      <p:pic>
        <p:nvPicPr>
          <p:cNvPr id="23556" name="Picture 4" descr="http://www.istockphoto.com/file_thumbview_approve/7938700/2/istockphoto_7938700-five-senses-ic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4831" y="4168865"/>
            <a:ext cx="3514805" cy="26361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924521" y="4382710"/>
            <a:ext cx="114667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b="1" dirty="0">
                <a:solidFill>
                  <a:srgbClr val="0070C0"/>
                </a:solidFill>
              </a:rPr>
              <a:t>SIGHT</a:t>
            </a:r>
            <a:endParaRPr lang="en-GB" b="1" dirty="0">
              <a:solidFill>
                <a:prstClr val="black"/>
              </a:solidFill>
            </a:endParaRPr>
          </a:p>
        </p:txBody>
      </p:sp>
      <p:sp>
        <p:nvSpPr>
          <p:cNvPr id="10" name="TextBox 9"/>
          <p:cNvSpPr txBox="1"/>
          <p:nvPr/>
        </p:nvSpPr>
        <p:spPr>
          <a:xfrm>
            <a:off x="10056011" y="3887734"/>
            <a:ext cx="1485859" cy="369332"/>
          </a:xfrm>
          <a:prstGeom prst="rect">
            <a:avLst/>
          </a:prstGeom>
          <a:ln>
            <a:solidFill>
              <a:srgbClr val="F636E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b="1" dirty="0">
                <a:solidFill>
                  <a:srgbClr val="F636E8"/>
                </a:solidFill>
              </a:rPr>
              <a:t>HEARING</a:t>
            </a:r>
          </a:p>
        </p:txBody>
      </p:sp>
      <p:sp>
        <p:nvSpPr>
          <p:cNvPr id="11" name="TextBox 10"/>
          <p:cNvSpPr txBox="1"/>
          <p:nvPr/>
        </p:nvSpPr>
        <p:spPr>
          <a:xfrm>
            <a:off x="9229439" y="4725144"/>
            <a:ext cx="1146679" cy="369332"/>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b="1" dirty="0">
                <a:solidFill>
                  <a:srgbClr val="7030A0"/>
                </a:solidFill>
              </a:rPr>
              <a:t>TOUCH</a:t>
            </a:r>
          </a:p>
        </p:txBody>
      </p:sp>
      <p:sp>
        <p:nvSpPr>
          <p:cNvPr id="12" name="TextBox 11"/>
          <p:cNvSpPr txBox="1"/>
          <p:nvPr/>
        </p:nvSpPr>
        <p:spPr>
          <a:xfrm>
            <a:off x="7915821" y="5478137"/>
            <a:ext cx="1146679" cy="369332"/>
          </a:xfrm>
          <a:prstGeom prst="rect">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b="1" dirty="0">
                <a:solidFill>
                  <a:srgbClr val="F79646">
                    <a:lumMod val="75000"/>
                  </a:srgbClr>
                </a:solidFill>
              </a:rPr>
              <a:t>TASTE</a:t>
            </a:r>
          </a:p>
        </p:txBody>
      </p:sp>
      <p:sp>
        <p:nvSpPr>
          <p:cNvPr id="13" name="TextBox 12"/>
          <p:cNvSpPr txBox="1"/>
          <p:nvPr/>
        </p:nvSpPr>
        <p:spPr>
          <a:xfrm>
            <a:off x="10364506" y="5486917"/>
            <a:ext cx="1146679" cy="369332"/>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b="1" dirty="0">
                <a:solidFill>
                  <a:srgbClr val="00B050"/>
                </a:solidFill>
              </a:rPr>
              <a:t>SMELL</a:t>
            </a:r>
          </a:p>
        </p:txBody>
      </p:sp>
    </p:spTree>
    <p:extLst>
      <p:ext uri="{BB962C8B-B14F-4D97-AF65-F5344CB8AC3E}">
        <p14:creationId xmlns:p14="http://schemas.microsoft.com/office/powerpoint/2010/main" val="16722283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9403" y="836713"/>
            <a:ext cx="10657184" cy="2677656"/>
          </a:xfrm>
          <a:prstGeom prst="rect">
            <a:avLst/>
          </a:prstGeom>
          <a:solidFill>
            <a:srgbClr val="7030A0"/>
          </a:solidFill>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sz="4000" b="1" dirty="0">
                <a:solidFill>
                  <a:prstClr val="white"/>
                </a:solidFill>
              </a:rPr>
              <a:t>TASK:</a:t>
            </a:r>
            <a:r>
              <a:rPr lang="en-GB" sz="2800" dirty="0">
                <a:solidFill>
                  <a:prstClr val="white"/>
                </a:solidFill>
              </a:rPr>
              <a:t> </a:t>
            </a:r>
            <a:r>
              <a:rPr lang="en-GB" sz="3200" dirty="0">
                <a:solidFill>
                  <a:prstClr val="white"/>
                </a:solidFill>
              </a:rPr>
              <a:t>You  are going to be shown a selection of  different settings. For each image you see, </a:t>
            </a:r>
            <a:r>
              <a:rPr lang="en-GB" sz="3200" b="1" dirty="0">
                <a:solidFill>
                  <a:prstClr val="white"/>
                </a:solidFill>
              </a:rPr>
              <a:t>write a description of the setting</a:t>
            </a:r>
            <a:r>
              <a:rPr lang="en-GB" sz="3200" dirty="0">
                <a:solidFill>
                  <a:prstClr val="white"/>
                </a:solidFill>
              </a:rPr>
              <a:t> </a:t>
            </a:r>
            <a:r>
              <a:rPr lang="en-GB" sz="3200" b="1" dirty="0">
                <a:solidFill>
                  <a:prstClr val="white"/>
                </a:solidFill>
              </a:rPr>
              <a:t>and  include a specific language device</a:t>
            </a:r>
            <a:r>
              <a:rPr lang="en-GB" sz="3200" dirty="0">
                <a:solidFill>
                  <a:prstClr val="white"/>
                </a:solidFill>
              </a:rPr>
              <a:t>.</a:t>
            </a:r>
          </a:p>
          <a:p>
            <a:endParaRPr lang="en-GB" sz="3200" dirty="0">
              <a:solidFill>
                <a:prstClr val="white"/>
              </a:solidFill>
            </a:endParaRPr>
          </a:p>
          <a:p>
            <a:r>
              <a:rPr lang="en-GB" sz="3200" dirty="0">
                <a:solidFill>
                  <a:prstClr val="white"/>
                </a:solidFill>
              </a:rPr>
              <a:t>See if you can experiment with appealing to different senses.</a:t>
            </a:r>
          </a:p>
        </p:txBody>
      </p:sp>
    </p:spTree>
    <p:extLst>
      <p:ext uri="{BB962C8B-B14F-4D97-AF65-F5344CB8AC3E}">
        <p14:creationId xmlns:p14="http://schemas.microsoft.com/office/powerpoint/2010/main" val="2349564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Starter Task</a:t>
            </a:r>
          </a:p>
        </p:txBody>
      </p:sp>
      <p:sp>
        <p:nvSpPr>
          <p:cNvPr id="3" name="Content Placeholder 2"/>
          <p:cNvSpPr>
            <a:spLocks noGrp="1"/>
          </p:cNvSpPr>
          <p:nvPr>
            <p:ph idx="1"/>
          </p:nvPr>
        </p:nvSpPr>
        <p:spPr/>
        <p:txBody>
          <a:bodyPr/>
          <a:lstStyle/>
          <a:p>
            <a:pPr marL="0" indent="0">
              <a:buNone/>
            </a:pPr>
            <a:endParaRPr lang="en-GB" dirty="0"/>
          </a:p>
          <a:p>
            <a:pPr marL="0" indent="0">
              <a:buNone/>
            </a:pPr>
            <a:r>
              <a:rPr lang="en-GB" b="1" dirty="0"/>
              <a:t>Task</a:t>
            </a:r>
            <a:r>
              <a:rPr lang="en-GB" dirty="0"/>
              <a:t>:  How would you describe a short story to someone?</a:t>
            </a:r>
          </a:p>
        </p:txBody>
      </p:sp>
    </p:spTree>
    <p:extLst>
      <p:ext uri="{BB962C8B-B14F-4D97-AF65-F5344CB8AC3E}">
        <p14:creationId xmlns:p14="http://schemas.microsoft.com/office/powerpoint/2010/main" val="3899568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d-house-war-eag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0" y="1628775"/>
            <a:ext cx="8424333" cy="4192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old-house-war-eag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51851" y="5733256"/>
            <a:ext cx="7008779"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a:solidFill>
                  <a:prstClr val="black"/>
                </a:solidFill>
              </a:rPr>
              <a:t>Describe this setting. You could include a simile (comparing two things using </a:t>
            </a:r>
            <a:r>
              <a:rPr lang="en-GB" b="1" i="1" dirty="0">
                <a:solidFill>
                  <a:prstClr val="black"/>
                </a:solidFill>
              </a:rPr>
              <a:t>like </a:t>
            </a:r>
            <a:r>
              <a:rPr lang="en-GB" b="1" dirty="0">
                <a:solidFill>
                  <a:prstClr val="black"/>
                </a:solidFill>
              </a:rPr>
              <a:t>or </a:t>
            </a:r>
            <a:r>
              <a:rPr lang="en-GB" b="1" i="1" dirty="0">
                <a:solidFill>
                  <a:prstClr val="black"/>
                </a:solidFill>
              </a:rPr>
              <a:t>as e.g. The house shrivels and rots like a piece of discarded fruit</a:t>
            </a:r>
            <a:r>
              <a:rPr lang="en-GB" b="1" dirty="0">
                <a:solidFill>
                  <a:prstClr val="black"/>
                </a:solidFill>
              </a:rPr>
              <a:t>).</a:t>
            </a:r>
          </a:p>
        </p:txBody>
      </p:sp>
      <p:pic>
        <p:nvPicPr>
          <p:cNvPr id="7" name="Picture 4" descr="http://www.istockphoto.com/file_thumbview_approve/7938700/2/istockphoto_7938700-five-senses-ic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3847" y="197024"/>
            <a:ext cx="1428983" cy="10717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9608" y="259805"/>
            <a:ext cx="3598147"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b="1" dirty="0">
                <a:solidFill>
                  <a:prstClr val="black"/>
                </a:solidFill>
              </a:rPr>
              <a:t>Vocabulary ideas: </a:t>
            </a:r>
            <a:r>
              <a:rPr lang="en-GB" dirty="0">
                <a:solidFill>
                  <a:prstClr val="black"/>
                </a:solidFill>
              </a:rPr>
              <a:t> dilapidated, overgrown, wilderness, lonely, broken.</a:t>
            </a:r>
          </a:p>
        </p:txBody>
      </p:sp>
    </p:spTree>
    <p:extLst>
      <p:ext uri="{BB962C8B-B14F-4D97-AF65-F5344CB8AC3E}">
        <p14:creationId xmlns:p14="http://schemas.microsoft.com/office/powerpoint/2010/main" val="3382735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dirty="0"/>
          </a:p>
        </p:txBody>
      </p:sp>
      <p:sp>
        <p:nvSpPr>
          <p:cNvPr id="7171" name="Rectangle 3"/>
          <p:cNvSpPr>
            <a:spLocks noGrp="1" noChangeArrowheads="1"/>
          </p:cNvSpPr>
          <p:nvPr>
            <p:ph idx="1"/>
          </p:nvPr>
        </p:nvSpPr>
        <p:spPr/>
        <p:txBody>
          <a:bodyPr/>
          <a:lstStyle/>
          <a:p>
            <a:endParaRPr lang="en-US"/>
          </a:p>
        </p:txBody>
      </p:sp>
      <p:pic>
        <p:nvPicPr>
          <p:cNvPr id="7173" name="Picture 5" descr="Chernobyl-Today-A-Creepy-Story-told-in-Pictures-funfa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8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44683" y="5593016"/>
            <a:ext cx="5568619"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b="1" dirty="0">
                <a:solidFill>
                  <a:prstClr val="black"/>
                </a:solidFill>
              </a:rPr>
              <a:t>Describe this setting. You could include an example of personification </a:t>
            </a:r>
            <a:r>
              <a:rPr lang="en-GB" sz="2000" b="1" i="1" dirty="0">
                <a:solidFill>
                  <a:prstClr val="black"/>
                </a:solidFill>
              </a:rPr>
              <a:t>(e.g. the clouds scowled)</a:t>
            </a:r>
          </a:p>
        </p:txBody>
      </p:sp>
      <p:pic>
        <p:nvPicPr>
          <p:cNvPr id="6" name="Picture 4" descr="http://www.istockphoto.com/file_thumbview_approve/7938700/2/istockphoto_7938700-five-senses-ico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8501" y="332657"/>
            <a:ext cx="1293856" cy="970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608" y="259806"/>
            <a:ext cx="4558253"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b="1" dirty="0">
                <a:solidFill>
                  <a:prstClr val="black"/>
                </a:solidFill>
              </a:rPr>
              <a:t>Vocabulary ideas: </a:t>
            </a:r>
            <a:r>
              <a:rPr lang="en-GB" dirty="0">
                <a:solidFill>
                  <a:prstClr val="black"/>
                </a:solidFill>
              </a:rPr>
              <a:t>Menacing, abandoned, hostile, tragic,  rotten </a:t>
            </a:r>
          </a:p>
        </p:txBody>
      </p:sp>
    </p:spTree>
    <p:extLst>
      <p:ext uri="{BB962C8B-B14F-4D97-AF65-F5344CB8AC3E}">
        <p14:creationId xmlns:p14="http://schemas.microsoft.com/office/powerpoint/2010/main" val="3727022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dirty="0"/>
          </a:p>
        </p:txBody>
      </p:sp>
      <p:pic>
        <p:nvPicPr>
          <p:cNvPr id="8" name="Content Placeholder 7" descr="Dys1.jpg"/>
          <p:cNvPicPr>
            <a:picLocks noGrp="1" noChangeAspect="1"/>
          </p:cNvPicPr>
          <p:nvPr>
            <p:ph idx="1"/>
          </p:nvPr>
        </p:nvPicPr>
        <p:blipFill>
          <a:blip r:embed="rId3" cstate="print"/>
          <a:stretch>
            <a:fillRect/>
          </a:stretch>
        </p:blipFill>
        <p:spPr>
          <a:xfrm>
            <a:off x="0" y="0"/>
            <a:ext cx="12192000" cy="6858000"/>
          </a:xfrm>
        </p:spPr>
      </p:pic>
      <p:sp>
        <p:nvSpPr>
          <p:cNvPr id="5" name="TextBox 4"/>
          <p:cNvSpPr txBox="1"/>
          <p:nvPr/>
        </p:nvSpPr>
        <p:spPr>
          <a:xfrm>
            <a:off x="269829" y="982568"/>
            <a:ext cx="4698411"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a:solidFill>
                  <a:prstClr val="black"/>
                </a:solidFill>
              </a:rPr>
              <a:t>You could include a metaphor </a:t>
            </a:r>
            <a:r>
              <a:rPr lang="en-GB" b="1" i="1" dirty="0">
                <a:solidFill>
                  <a:prstClr val="black"/>
                </a:solidFill>
              </a:rPr>
              <a:t>(</a:t>
            </a:r>
            <a:r>
              <a:rPr lang="en-GB" b="1" dirty="0">
                <a:solidFill>
                  <a:prstClr val="black"/>
                </a:solidFill>
              </a:rPr>
              <a:t>saying something</a:t>
            </a:r>
            <a:r>
              <a:rPr lang="en-GB" b="1" i="1" dirty="0">
                <a:solidFill>
                  <a:prstClr val="black"/>
                </a:solidFill>
              </a:rPr>
              <a:t> is </a:t>
            </a:r>
            <a:r>
              <a:rPr lang="en-GB" b="1" dirty="0">
                <a:solidFill>
                  <a:prstClr val="black"/>
                </a:solidFill>
              </a:rPr>
              <a:t>something else</a:t>
            </a:r>
            <a:r>
              <a:rPr lang="en-GB" b="1" i="1" dirty="0">
                <a:solidFill>
                  <a:prstClr val="black"/>
                </a:solidFill>
              </a:rPr>
              <a:t> e.g. the buildings were skeletons)</a:t>
            </a:r>
          </a:p>
        </p:txBody>
      </p:sp>
      <p:pic>
        <p:nvPicPr>
          <p:cNvPr id="6" name="Picture 4" descr="http://www.istockphoto.com/file_thumbview_approve/7938700/2/istockphoto_7938700-five-senses-ico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2490" y="188641"/>
            <a:ext cx="1413495" cy="10601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608" y="259806"/>
            <a:ext cx="3598147"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b="1" dirty="0">
                <a:solidFill>
                  <a:prstClr val="black"/>
                </a:solidFill>
              </a:rPr>
              <a:t>Vocabulary ideas: </a:t>
            </a:r>
            <a:r>
              <a:rPr lang="en-GB" dirty="0">
                <a:solidFill>
                  <a:prstClr val="black"/>
                </a:solidFill>
              </a:rPr>
              <a:t> crumbling, desolate, silent</a:t>
            </a:r>
          </a:p>
        </p:txBody>
      </p:sp>
    </p:spTree>
    <p:extLst>
      <p:ext uri="{BB962C8B-B14F-4D97-AF65-F5344CB8AC3E}">
        <p14:creationId xmlns:p14="http://schemas.microsoft.com/office/powerpoint/2010/main" val="3220995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dirty="0"/>
          </a:p>
        </p:txBody>
      </p:sp>
      <p:pic>
        <p:nvPicPr>
          <p:cNvPr id="8" name="Content Placeholder 7" descr="Dys2.jpg"/>
          <p:cNvPicPr>
            <a:picLocks noGrp="1" noChangeAspect="1"/>
          </p:cNvPicPr>
          <p:nvPr>
            <p:ph idx="1"/>
          </p:nvPr>
        </p:nvPicPr>
        <p:blipFill>
          <a:blip r:embed="rId3" cstate="print"/>
          <a:stretch>
            <a:fillRect/>
          </a:stretch>
        </p:blipFill>
        <p:spPr>
          <a:xfrm>
            <a:off x="0" y="0"/>
            <a:ext cx="12192000" cy="6844284"/>
          </a:xfrm>
        </p:spPr>
      </p:pic>
      <p:sp>
        <p:nvSpPr>
          <p:cNvPr id="5" name="TextBox 4"/>
          <p:cNvSpPr txBox="1"/>
          <p:nvPr/>
        </p:nvSpPr>
        <p:spPr>
          <a:xfrm>
            <a:off x="5615947" y="5257801"/>
            <a:ext cx="624069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a:solidFill>
                  <a:prstClr val="black"/>
                </a:solidFill>
              </a:rPr>
              <a:t>You could include sibilance (using </a:t>
            </a:r>
            <a:r>
              <a:rPr lang="en-GB" b="1" dirty="0" err="1">
                <a:solidFill>
                  <a:prstClr val="black"/>
                </a:solidFill>
              </a:rPr>
              <a:t>osft</a:t>
            </a:r>
            <a:r>
              <a:rPr lang="en-GB" b="1" dirty="0">
                <a:solidFill>
                  <a:prstClr val="black"/>
                </a:solidFill>
              </a:rPr>
              <a:t> </a:t>
            </a:r>
            <a:r>
              <a:rPr lang="en-GB" b="1" dirty="0" err="1">
                <a:solidFill>
                  <a:prstClr val="black"/>
                </a:solidFill>
              </a:rPr>
              <a:t>constanants</a:t>
            </a:r>
            <a:r>
              <a:rPr lang="en-GB" b="1" dirty="0">
                <a:solidFill>
                  <a:prstClr val="black"/>
                </a:solidFill>
              </a:rPr>
              <a:t> </a:t>
            </a:r>
            <a:r>
              <a:rPr lang="en-GB" b="1" i="1" dirty="0">
                <a:solidFill>
                  <a:prstClr val="black"/>
                </a:solidFill>
              </a:rPr>
              <a:t>e.g. The sand scattered </a:t>
            </a:r>
            <a:endParaRPr lang="en-GB" b="1" dirty="0">
              <a:solidFill>
                <a:prstClr val="black"/>
              </a:solidFill>
            </a:endParaRPr>
          </a:p>
        </p:txBody>
      </p:sp>
      <p:sp>
        <p:nvSpPr>
          <p:cNvPr id="6" name="TextBox 5"/>
          <p:cNvSpPr txBox="1"/>
          <p:nvPr/>
        </p:nvSpPr>
        <p:spPr>
          <a:xfrm>
            <a:off x="289608" y="259805"/>
            <a:ext cx="3598147"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b="1" dirty="0">
                <a:solidFill>
                  <a:prstClr val="black"/>
                </a:solidFill>
              </a:rPr>
              <a:t>Vocabulary ideas: </a:t>
            </a:r>
            <a:r>
              <a:rPr lang="en-GB" dirty="0">
                <a:solidFill>
                  <a:prstClr val="black"/>
                </a:solidFill>
              </a:rPr>
              <a:t>annihilated, unforgiving, glacial</a:t>
            </a:r>
          </a:p>
        </p:txBody>
      </p:sp>
      <p:pic>
        <p:nvPicPr>
          <p:cNvPr id="7" name="Picture 4" descr="http://www.istockphoto.com/file_thumbview_approve/7938700/2/istockphoto_7938700-five-senses-ico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1835" y="188642"/>
            <a:ext cx="1344148" cy="100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690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879" y="5098"/>
            <a:ext cx="12017501" cy="6858000"/>
          </a:xfrm>
        </p:spPr>
      </p:pic>
      <p:sp>
        <p:nvSpPr>
          <p:cNvPr id="5" name="TextBox 4"/>
          <p:cNvSpPr txBox="1"/>
          <p:nvPr/>
        </p:nvSpPr>
        <p:spPr>
          <a:xfrm>
            <a:off x="289608" y="259805"/>
            <a:ext cx="3598147"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b="1" dirty="0">
                <a:solidFill>
                  <a:prstClr val="black"/>
                </a:solidFill>
              </a:rPr>
              <a:t>Vocabulary ideas: </a:t>
            </a:r>
            <a:r>
              <a:rPr lang="en-GB" dirty="0">
                <a:solidFill>
                  <a:prstClr val="black"/>
                </a:solidFill>
              </a:rPr>
              <a:t>Sinister, Menacing, Evil, Intimidating</a:t>
            </a:r>
          </a:p>
        </p:txBody>
      </p:sp>
      <p:sp>
        <p:nvSpPr>
          <p:cNvPr id="6" name="TextBox 5"/>
          <p:cNvSpPr txBox="1"/>
          <p:nvPr/>
        </p:nvSpPr>
        <p:spPr>
          <a:xfrm>
            <a:off x="5615947" y="5733256"/>
            <a:ext cx="624069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a:solidFill>
                  <a:prstClr val="black"/>
                </a:solidFill>
              </a:rPr>
              <a:t>Describe this setting. You could include a simile (comparing two things using </a:t>
            </a:r>
            <a:r>
              <a:rPr lang="en-GB" b="1" i="1" dirty="0">
                <a:solidFill>
                  <a:prstClr val="black"/>
                </a:solidFill>
              </a:rPr>
              <a:t>like </a:t>
            </a:r>
            <a:r>
              <a:rPr lang="en-GB" b="1" dirty="0">
                <a:solidFill>
                  <a:prstClr val="black"/>
                </a:solidFill>
              </a:rPr>
              <a:t>or </a:t>
            </a:r>
            <a:r>
              <a:rPr lang="en-GB" b="1" i="1" dirty="0">
                <a:solidFill>
                  <a:prstClr val="black"/>
                </a:solidFill>
              </a:rPr>
              <a:t>as </a:t>
            </a:r>
            <a:r>
              <a:rPr lang="en-GB" b="1" dirty="0">
                <a:solidFill>
                  <a:prstClr val="black"/>
                </a:solidFill>
              </a:rPr>
              <a:t>e.g. </a:t>
            </a:r>
            <a:r>
              <a:rPr lang="en-GB" b="1" i="1" dirty="0">
                <a:solidFill>
                  <a:prstClr val="black"/>
                </a:solidFill>
              </a:rPr>
              <a:t>The walls crumbled like hot ash.</a:t>
            </a:r>
            <a:endParaRPr lang="en-GB" b="1" dirty="0">
              <a:solidFill>
                <a:prstClr val="black"/>
              </a:solidFill>
            </a:endParaRPr>
          </a:p>
        </p:txBody>
      </p:sp>
    </p:spTree>
    <p:extLst>
      <p:ext uri="{BB962C8B-B14F-4D97-AF65-F5344CB8AC3E}">
        <p14:creationId xmlns:p14="http://schemas.microsoft.com/office/powerpoint/2010/main" val="144720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271" y="399457"/>
            <a:ext cx="921702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sz="5400" dirty="0">
                <a:solidFill>
                  <a:srgbClr val="1F497D">
                    <a:lumMod val="75000"/>
                  </a:srgbClr>
                </a:solidFill>
                <a:latin typeface="Cooper Black" pitchFamily="18" charset="0"/>
              </a:rPr>
              <a:t>Self assessment</a:t>
            </a:r>
          </a:p>
        </p:txBody>
      </p:sp>
      <p:sp>
        <p:nvSpPr>
          <p:cNvPr id="3" name="TextBox 2"/>
          <p:cNvSpPr txBox="1"/>
          <p:nvPr/>
        </p:nvSpPr>
        <p:spPr>
          <a:xfrm>
            <a:off x="911424" y="1484785"/>
            <a:ext cx="10657184" cy="492443"/>
          </a:xfrm>
          <a:prstGeom prst="rect">
            <a:avLst/>
          </a:prstGeom>
          <a:noFill/>
        </p:spPr>
        <p:txBody>
          <a:bodyPr wrap="square" rtlCol="0">
            <a:spAutoFit/>
          </a:bodyPr>
          <a:lstStyle/>
          <a:p>
            <a:r>
              <a:rPr lang="en-GB" sz="2600" b="1" dirty="0">
                <a:solidFill>
                  <a:prstClr val="black"/>
                </a:solidFill>
              </a:rPr>
              <a:t>Read through your paragraph. Have you included:</a:t>
            </a:r>
          </a:p>
        </p:txBody>
      </p:sp>
      <p:sp>
        <p:nvSpPr>
          <p:cNvPr id="4" name="TextBox 3"/>
          <p:cNvSpPr txBox="1"/>
          <p:nvPr/>
        </p:nvSpPr>
        <p:spPr>
          <a:xfrm>
            <a:off x="2351584" y="2348880"/>
            <a:ext cx="7392821" cy="2862322"/>
          </a:xfrm>
          <a:prstGeom prst="rect">
            <a:avLst/>
          </a:prstGeom>
          <a:effectLst>
            <a:glow rad="2286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lnSpc>
                <a:spcPct val="150000"/>
              </a:lnSpc>
              <a:buFont typeface="Wingdings" pitchFamily="2" charset="2"/>
              <a:buChar char="ü"/>
            </a:pPr>
            <a:r>
              <a:rPr lang="en-GB" sz="2400" b="1" dirty="0">
                <a:solidFill>
                  <a:prstClr val="black"/>
                </a:solidFill>
              </a:rPr>
              <a:t>Interesting verbs</a:t>
            </a:r>
            <a:endParaRPr lang="en-GB" sz="2400" dirty="0">
              <a:solidFill>
                <a:prstClr val="black"/>
              </a:solidFill>
            </a:endParaRPr>
          </a:p>
          <a:p>
            <a:pPr marL="342900" indent="-342900">
              <a:lnSpc>
                <a:spcPct val="150000"/>
              </a:lnSpc>
              <a:buFont typeface="Wingdings" pitchFamily="2" charset="2"/>
              <a:buChar char="ü"/>
            </a:pPr>
            <a:r>
              <a:rPr lang="en-GB" sz="2400" b="1" dirty="0">
                <a:solidFill>
                  <a:prstClr val="black"/>
                </a:solidFill>
              </a:rPr>
              <a:t>Interesting adverbs</a:t>
            </a:r>
            <a:endParaRPr lang="en-GB" sz="2400" dirty="0">
              <a:solidFill>
                <a:prstClr val="black"/>
              </a:solidFill>
            </a:endParaRPr>
          </a:p>
          <a:p>
            <a:pPr marL="342900" indent="-342900">
              <a:lnSpc>
                <a:spcPct val="150000"/>
              </a:lnSpc>
              <a:buFont typeface="Wingdings" pitchFamily="2" charset="2"/>
              <a:buChar char="ü"/>
            </a:pPr>
            <a:r>
              <a:rPr lang="en-GB" sz="2400" b="1" dirty="0">
                <a:solidFill>
                  <a:prstClr val="black"/>
                </a:solidFill>
              </a:rPr>
              <a:t>A simile</a:t>
            </a:r>
          </a:p>
          <a:p>
            <a:pPr marL="342900" indent="-342900">
              <a:lnSpc>
                <a:spcPct val="150000"/>
              </a:lnSpc>
              <a:buFont typeface="Wingdings" pitchFamily="2" charset="2"/>
              <a:buChar char="ü"/>
            </a:pPr>
            <a:r>
              <a:rPr lang="en-GB" sz="2400" b="1" dirty="0">
                <a:solidFill>
                  <a:prstClr val="black"/>
                </a:solidFill>
              </a:rPr>
              <a:t>A metaphor</a:t>
            </a:r>
          </a:p>
          <a:p>
            <a:pPr marL="342900" indent="-342900">
              <a:lnSpc>
                <a:spcPct val="150000"/>
              </a:lnSpc>
              <a:buFont typeface="Wingdings" pitchFamily="2" charset="2"/>
              <a:buChar char="ü"/>
            </a:pPr>
            <a:r>
              <a:rPr lang="en-GB" sz="2400" b="1" dirty="0">
                <a:solidFill>
                  <a:prstClr val="black"/>
                </a:solidFill>
              </a:rPr>
              <a:t>Which senses have you appealed to?</a:t>
            </a:r>
          </a:p>
        </p:txBody>
      </p:sp>
    </p:spTree>
    <p:extLst>
      <p:ext uri="{BB962C8B-B14F-4D97-AF65-F5344CB8AC3E}">
        <p14:creationId xmlns:p14="http://schemas.microsoft.com/office/powerpoint/2010/main" val="1048158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497" y="182880"/>
            <a:ext cx="11276023" cy="3677930"/>
          </a:xfrm>
          <a:prstGeom prst="rect">
            <a:avLst/>
          </a:prstGeom>
          <a:noFill/>
        </p:spPr>
        <p:txBody>
          <a:bodyPr wrap="square" rtlCol="0">
            <a:spAutoFit/>
          </a:bodyPr>
          <a:lstStyle/>
          <a:p>
            <a:pPr algn="ctr">
              <a:spcBef>
                <a:spcPct val="50000"/>
              </a:spcBef>
            </a:pPr>
            <a:r>
              <a:rPr lang="en-GB" altLang="en-US" sz="3200" b="1" dirty="0">
                <a:solidFill>
                  <a:prstClr val="black"/>
                </a:solidFill>
              </a:rPr>
              <a:t>Peer discussion.</a:t>
            </a:r>
          </a:p>
          <a:p>
            <a:pPr algn="ctr">
              <a:spcBef>
                <a:spcPct val="50000"/>
              </a:spcBef>
            </a:pPr>
            <a:endParaRPr lang="en-GB" altLang="en-US" sz="2000" dirty="0">
              <a:solidFill>
                <a:prstClr val="black"/>
              </a:solidFill>
            </a:endParaRPr>
          </a:p>
          <a:p>
            <a:pPr marL="342900" indent="-342900">
              <a:spcBef>
                <a:spcPct val="50000"/>
              </a:spcBef>
              <a:buClr>
                <a:srgbClr val="6600FF"/>
              </a:buClr>
              <a:buFont typeface="+mj-lt"/>
              <a:buAutoNum type="arabicPeriod"/>
            </a:pPr>
            <a:r>
              <a:rPr lang="en-GB" altLang="en-US" sz="2400" dirty="0">
                <a:solidFill>
                  <a:prstClr val="black"/>
                </a:solidFill>
              </a:rPr>
              <a:t>Swap jotters with the person next to you and read descriptions of each setting. </a:t>
            </a:r>
          </a:p>
          <a:p>
            <a:pPr marL="342900" indent="-342900">
              <a:spcBef>
                <a:spcPct val="50000"/>
              </a:spcBef>
              <a:buClr>
                <a:srgbClr val="6600FF"/>
              </a:buClr>
              <a:buFont typeface="+mj-lt"/>
              <a:buAutoNum type="arabicPeriod"/>
            </a:pPr>
            <a:r>
              <a:rPr lang="en-GB" sz="2400" dirty="0">
                <a:solidFill>
                  <a:prstClr val="black"/>
                </a:solidFill>
              </a:rPr>
              <a:t>Give feedback as to which you found most interesting and why.</a:t>
            </a:r>
          </a:p>
          <a:p>
            <a:pPr marL="342900" indent="-342900">
              <a:spcBef>
                <a:spcPct val="50000"/>
              </a:spcBef>
              <a:buClr>
                <a:srgbClr val="6600FF"/>
              </a:buClr>
            </a:pPr>
            <a:endParaRPr lang="en-GB" sz="2400">
              <a:solidFill>
                <a:prstClr val="black"/>
              </a:solidFill>
            </a:endParaRPr>
          </a:p>
          <a:p>
            <a:pPr marL="342900" indent="-342900">
              <a:spcBef>
                <a:spcPct val="50000"/>
              </a:spcBef>
              <a:buClr>
                <a:srgbClr val="6600FF"/>
              </a:buClr>
            </a:pPr>
            <a:endParaRPr lang="en-GB" sz="2400" dirty="0">
              <a:solidFill>
                <a:prstClr val="black"/>
              </a:solidFill>
            </a:endParaRPr>
          </a:p>
          <a:p>
            <a:pPr marL="342900" indent="-342900">
              <a:spcBef>
                <a:spcPct val="50000"/>
              </a:spcBef>
              <a:buClr>
                <a:srgbClr val="6600FF"/>
              </a:buClr>
              <a:buFont typeface="+mj-lt"/>
              <a:buAutoNum type="arabicPeriod"/>
            </a:pPr>
            <a:endParaRPr lang="en-GB" dirty="0">
              <a:solidFill>
                <a:prstClr val="black"/>
              </a:solidFill>
            </a:endParaRPr>
          </a:p>
        </p:txBody>
      </p:sp>
    </p:spTree>
    <p:extLst>
      <p:ext uri="{BB962C8B-B14F-4D97-AF65-F5344CB8AC3E}">
        <p14:creationId xmlns:p14="http://schemas.microsoft.com/office/powerpoint/2010/main" val="29764537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011668" y="2587557"/>
            <a:ext cx="3521413" cy="1381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8000">
                <a:solidFill>
                  <a:srgbClr val="ED7D31">
                    <a:satMod val="140000"/>
                  </a:srgbClr>
                </a:solidFill>
                <a:prstDash val="solid"/>
                <a:miter lim="800000"/>
              </a:ln>
              <a:noFill/>
              <a:effectLst>
                <a:outerShdw blurRad="25500" dist="23000" dir="7020000" algn="tl">
                  <a:srgbClr val="000000">
                    <a:alpha val="50000"/>
                  </a:srgbClr>
                </a:outerShdw>
              </a:effectLst>
            </a:endParaRPr>
          </a:p>
        </p:txBody>
      </p:sp>
      <p:sp>
        <p:nvSpPr>
          <p:cNvPr id="2" name="TextBox 1"/>
          <p:cNvSpPr txBox="1"/>
          <p:nvPr/>
        </p:nvSpPr>
        <p:spPr>
          <a:xfrm>
            <a:off x="504497" y="260700"/>
            <a:ext cx="11265971" cy="5155257"/>
          </a:xfrm>
          <a:prstGeom prst="rect">
            <a:avLst/>
          </a:prstGeom>
          <a:noFill/>
        </p:spPr>
        <p:txBody>
          <a:bodyPr wrap="square" rtlCol="0">
            <a:spAutoFit/>
          </a:bodyPr>
          <a:lstStyle/>
          <a:p>
            <a:pPr algn="ctr">
              <a:spcBef>
                <a:spcPct val="50000"/>
              </a:spcBef>
            </a:pPr>
            <a:r>
              <a:rPr lang="en-GB" altLang="en-US" sz="3200" b="1" dirty="0">
                <a:solidFill>
                  <a:prstClr val="black"/>
                </a:solidFill>
              </a:rPr>
              <a:t>The Importance of Setting in The Pedestrian</a:t>
            </a:r>
          </a:p>
          <a:p>
            <a:pPr algn="ctr">
              <a:spcBef>
                <a:spcPct val="50000"/>
              </a:spcBef>
            </a:pPr>
            <a:endParaRPr lang="en-GB" altLang="en-US" sz="2000" dirty="0">
              <a:solidFill>
                <a:prstClr val="black"/>
              </a:solidFill>
            </a:endParaRPr>
          </a:p>
          <a:p>
            <a:r>
              <a:rPr lang="en-GB" sz="2400" dirty="0">
                <a:solidFill>
                  <a:prstClr val="black"/>
                </a:solidFill>
              </a:rPr>
              <a:t>Create a </a:t>
            </a:r>
            <a:r>
              <a:rPr lang="en-GB" sz="2400" b="1" dirty="0">
                <a:solidFill>
                  <a:prstClr val="black"/>
                </a:solidFill>
              </a:rPr>
              <a:t>citizen profile </a:t>
            </a:r>
            <a:r>
              <a:rPr lang="en-GB" sz="2400" dirty="0">
                <a:solidFill>
                  <a:prstClr val="black"/>
                </a:solidFill>
              </a:rPr>
              <a:t>for the average citizen in Leonard Mead's world.</a:t>
            </a:r>
          </a:p>
          <a:p>
            <a:endParaRPr lang="en-GB" sz="2400" dirty="0">
              <a:solidFill>
                <a:prstClr val="black"/>
              </a:solidFill>
            </a:endParaRPr>
          </a:p>
          <a:p>
            <a:r>
              <a:rPr lang="en-GB" sz="2400" dirty="0">
                <a:solidFill>
                  <a:prstClr val="black"/>
                </a:solidFill>
              </a:rPr>
              <a:t>Write a characteristic of a common citizen of 2053 next to each line, with a specific passage from the story to support it.</a:t>
            </a:r>
          </a:p>
          <a:p>
            <a:r>
              <a:rPr lang="en-GB" sz="2400" dirty="0">
                <a:solidFill>
                  <a:prstClr val="black"/>
                </a:solidFill>
              </a:rPr>
              <a:t>Write a paragraph profile.</a:t>
            </a:r>
          </a:p>
          <a:p>
            <a:pPr algn="ctr"/>
            <a:r>
              <a:rPr lang="en-GB" altLang="en-US" sz="2400" b="1" dirty="0">
                <a:solidFill>
                  <a:prstClr val="black"/>
                </a:solidFill>
              </a:rPr>
              <a:t>                                                   Profile of Citizen 2053</a:t>
            </a:r>
          </a:p>
          <a:p>
            <a:endParaRPr lang="en-GB" sz="2400" dirty="0">
              <a:solidFill>
                <a:prstClr val="black"/>
              </a:solidFill>
            </a:endParaRPr>
          </a:p>
          <a:p>
            <a:pPr marL="342900" indent="-342900">
              <a:spcBef>
                <a:spcPct val="50000"/>
              </a:spcBef>
              <a:buClr>
                <a:srgbClr val="6600FF"/>
              </a:buClr>
            </a:pPr>
            <a:endParaRPr lang="en-GB" sz="2400" dirty="0">
              <a:solidFill>
                <a:prstClr val="black"/>
              </a:solidFill>
            </a:endParaRPr>
          </a:p>
          <a:p>
            <a:pPr marL="342900" indent="-342900">
              <a:spcBef>
                <a:spcPct val="50000"/>
              </a:spcBef>
              <a:buClr>
                <a:srgbClr val="6600FF"/>
              </a:buClr>
            </a:pPr>
            <a:endParaRPr lang="en-GB" sz="2400" dirty="0">
              <a:solidFill>
                <a:prstClr val="black"/>
              </a:solidFill>
            </a:endParaRPr>
          </a:p>
          <a:p>
            <a:pPr marL="342900" indent="-342900">
              <a:spcBef>
                <a:spcPct val="50000"/>
              </a:spcBef>
              <a:buClr>
                <a:srgbClr val="6600FF"/>
              </a:buClr>
              <a:buFont typeface="+mj-lt"/>
              <a:buAutoNum type="arabicPeriod"/>
            </a:pPr>
            <a:endParaRPr lang="en-GB" dirty="0">
              <a:solidFill>
                <a:prstClr val="black"/>
              </a:solidFill>
            </a:endParaRPr>
          </a:p>
        </p:txBody>
      </p:sp>
      <p:cxnSp>
        <p:nvCxnSpPr>
          <p:cNvPr id="5" name="Straight Connector 4"/>
          <p:cNvCxnSpPr/>
          <p:nvPr/>
        </p:nvCxnSpPr>
        <p:spPr>
          <a:xfrm flipH="1">
            <a:off x="5457191" y="3715965"/>
            <a:ext cx="865762" cy="817123"/>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9299617" y="3715965"/>
            <a:ext cx="1011676" cy="817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72374" y="4046705"/>
            <a:ext cx="0" cy="8657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14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Lesson 5</a:t>
            </a:r>
          </a:p>
        </p:txBody>
      </p:sp>
      <p:sp>
        <p:nvSpPr>
          <p:cNvPr id="3" name="Subtitle 2"/>
          <p:cNvSpPr>
            <a:spLocks noGrp="1"/>
          </p:cNvSpPr>
          <p:nvPr>
            <p:ph type="subTitle" idx="1"/>
          </p:nvPr>
        </p:nvSpPr>
        <p:spPr/>
        <p:txBody>
          <a:bodyPr/>
          <a:lstStyle/>
          <a:p>
            <a:r>
              <a:rPr lang="en-GB" dirty="0"/>
              <a:t>Plot</a:t>
            </a:r>
          </a:p>
        </p:txBody>
      </p:sp>
    </p:spTree>
    <p:extLst>
      <p:ext uri="{BB962C8B-B14F-4D97-AF65-F5344CB8AC3E}">
        <p14:creationId xmlns:p14="http://schemas.microsoft.com/office/powerpoint/2010/main" val="1936322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dirty="0"/>
              <a:t/>
            </a:r>
            <a:br>
              <a:rPr lang="en-GB" b="1" dirty="0"/>
            </a:br>
            <a:r>
              <a:rPr lang="en-GB" b="1" dirty="0"/>
              <a:t/>
            </a:r>
            <a:br>
              <a:rPr lang="en-GB" b="1" dirty="0"/>
            </a:br>
            <a:r>
              <a:rPr lang="en-GB" b="1" dirty="0"/>
              <a:t>Elements of a Short Story</a:t>
            </a:r>
            <a:br>
              <a:rPr lang="en-GB" b="1" dirty="0"/>
            </a:br>
            <a:r>
              <a:rPr lang="en-GB" b="1" dirty="0">
                <a:solidFill>
                  <a:srgbClr val="C00000"/>
                </a:solidFill>
              </a:rPr>
              <a:t>Plot</a:t>
            </a:r>
            <a:endParaRPr lang="en-GB" sz="7300" b="1" dirty="0">
              <a:solidFill>
                <a:srgbClr val="C00000"/>
              </a:solidFill>
            </a:endParaRPr>
          </a:p>
        </p:txBody>
      </p:sp>
      <p:sp>
        <p:nvSpPr>
          <p:cNvPr id="3" name="Subtitle 2"/>
          <p:cNvSpPr>
            <a:spLocks noGrp="1"/>
          </p:cNvSpPr>
          <p:nvPr>
            <p:ph type="subTitle" idx="1"/>
          </p:nvPr>
        </p:nvSpPr>
        <p:spPr/>
        <p:txBody>
          <a:bodyPr/>
          <a:lstStyle/>
          <a:p>
            <a:endParaRPr lang="en-GB" dirty="0"/>
          </a:p>
          <a:p>
            <a:endParaRPr lang="en-GB" dirty="0"/>
          </a:p>
          <a:p>
            <a:endParaRPr lang="en-GB" dirty="0"/>
          </a:p>
        </p:txBody>
      </p:sp>
    </p:spTree>
    <p:extLst>
      <p:ext uri="{BB962C8B-B14F-4D97-AF65-F5344CB8AC3E}">
        <p14:creationId xmlns:p14="http://schemas.microsoft.com/office/powerpoint/2010/main" val="1288008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Information</a:t>
            </a:r>
          </a:p>
        </p:txBody>
      </p:sp>
      <p:sp>
        <p:nvSpPr>
          <p:cNvPr id="3" name="Content Placeholder 2"/>
          <p:cNvSpPr>
            <a:spLocks noGrp="1"/>
          </p:cNvSpPr>
          <p:nvPr>
            <p:ph idx="1"/>
          </p:nvPr>
        </p:nvSpPr>
        <p:spPr/>
        <p:txBody>
          <a:bodyPr/>
          <a:lstStyle/>
          <a:p>
            <a:pPr>
              <a:buNone/>
            </a:pPr>
            <a:r>
              <a:rPr lang="en-GB" dirty="0"/>
              <a:t>A short story has the following characteristics:</a:t>
            </a:r>
          </a:p>
          <a:p>
            <a:pPr>
              <a:buNone/>
            </a:pPr>
            <a:r>
              <a:rPr lang="en-GB" dirty="0"/>
              <a:t> </a:t>
            </a:r>
          </a:p>
          <a:p>
            <a:r>
              <a:rPr lang="en-GB" b="1" dirty="0"/>
              <a:t>It has a limited length.</a:t>
            </a:r>
          </a:p>
          <a:p>
            <a:r>
              <a:rPr lang="en-GB" b="1" dirty="0"/>
              <a:t>It is very condensed; only vital details are revealed.</a:t>
            </a:r>
          </a:p>
          <a:p>
            <a:r>
              <a:rPr lang="en-GB" b="1" dirty="0"/>
              <a:t>The setting is limited, as is the number of characters.</a:t>
            </a:r>
          </a:p>
          <a:p>
            <a:r>
              <a:rPr lang="en-GB" b="1" dirty="0"/>
              <a:t>There can be a message or moral that offers the reader insight into life</a:t>
            </a:r>
          </a:p>
        </p:txBody>
      </p:sp>
    </p:spTree>
    <p:extLst>
      <p:ext uri="{BB962C8B-B14F-4D97-AF65-F5344CB8AC3E}">
        <p14:creationId xmlns:p14="http://schemas.microsoft.com/office/powerpoint/2010/main" val="2932028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783489" y="764705"/>
            <a:ext cx="8640960" cy="7694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4400" b="1" dirty="0">
                <a:solidFill>
                  <a:prstClr val="white"/>
                </a:solidFill>
              </a:rPr>
              <a:t>Learning Intention</a:t>
            </a:r>
          </a:p>
        </p:txBody>
      </p:sp>
      <p:sp>
        <p:nvSpPr>
          <p:cNvPr id="24" name="TextBox 23"/>
          <p:cNvSpPr txBox="1"/>
          <p:nvPr/>
        </p:nvSpPr>
        <p:spPr>
          <a:xfrm>
            <a:off x="798741" y="1844825"/>
            <a:ext cx="10630219"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571500" indent="-571500">
              <a:buFont typeface="Arial" pitchFamily="34" charset="0"/>
              <a:buChar char="•"/>
            </a:pPr>
            <a:r>
              <a:rPr lang="en-US" sz="3600" dirty="0">
                <a:solidFill>
                  <a:prstClr val="black"/>
                </a:solidFill>
              </a:rPr>
              <a:t>To </a:t>
            </a:r>
            <a:r>
              <a:rPr lang="en-GB" sz="3600" dirty="0">
                <a:solidFill>
                  <a:prstClr val="black"/>
                </a:solidFill>
              </a:rPr>
              <a:t>identify the features of plot</a:t>
            </a:r>
            <a:endParaRPr lang="en-US" sz="3600" dirty="0">
              <a:solidFill>
                <a:prstClr val="black"/>
              </a:solidFill>
            </a:endParaRPr>
          </a:p>
        </p:txBody>
      </p:sp>
      <p:sp>
        <p:nvSpPr>
          <p:cNvPr id="5" name="TextBox 4"/>
          <p:cNvSpPr txBox="1"/>
          <p:nvPr/>
        </p:nvSpPr>
        <p:spPr>
          <a:xfrm>
            <a:off x="798741" y="3501009"/>
            <a:ext cx="10630219" cy="2308324"/>
          </a:xfrm>
          <a:prstGeom prst="rect">
            <a:avLst/>
          </a:prstGeom>
          <a:noFill/>
        </p:spPr>
        <p:txBody>
          <a:bodyPr wrap="square" rtlCol="0">
            <a:spAutoFit/>
          </a:bodyPr>
          <a:lstStyle/>
          <a:p>
            <a:r>
              <a:rPr lang="en-GB" sz="2400" b="1" dirty="0">
                <a:solidFill>
                  <a:prstClr val="black"/>
                </a:solidFill>
              </a:rPr>
              <a:t>Key words:</a:t>
            </a:r>
          </a:p>
          <a:p>
            <a:endParaRPr lang="en-GB" sz="2400" dirty="0">
              <a:solidFill>
                <a:prstClr val="black"/>
              </a:solidFill>
            </a:endParaRPr>
          </a:p>
          <a:p>
            <a:r>
              <a:rPr lang="en-GB" sz="2400" dirty="0">
                <a:solidFill>
                  <a:prstClr val="black"/>
                </a:solidFill>
              </a:rPr>
              <a:t>Exposition</a:t>
            </a:r>
          </a:p>
          <a:p>
            <a:r>
              <a:rPr lang="en-GB" sz="2400" dirty="0">
                <a:solidFill>
                  <a:prstClr val="black"/>
                </a:solidFill>
              </a:rPr>
              <a:t>Conflict</a:t>
            </a:r>
          </a:p>
          <a:p>
            <a:r>
              <a:rPr lang="en-GB" sz="2400" dirty="0">
                <a:solidFill>
                  <a:prstClr val="black"/>
                </a:solidFill>
              </a:rPr>
              <a:t>Climax/turning point</a:t>
            </a:r>
          </a:p>
          <a:p>
            <a:r>
              <a:rPr lang="en-GB" sz="2400" dirty="0">
                <a:solidFill>
                  <a:prstClr val="black"/>
                </a:solidFill>
              </a:rPr>
              <a:t>Resolution</a:t>
            </a:r>
          </a:p>
        </p:txBody>
      </p:sp>
    </p:spTree>
    <p:extLst>
      <p:ext uri="{BB962C8B-B14F-4D97-AF65-F5344CB8AC3E}">
        <p14:creationId xmlns:p14="http://schemas.microsoft.com/office/powerpoint/2010/main" val="2859862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elements of a short story</a:t>
            </a:r>
          </a:p>
        </p:txBody>
      </p:sp>
      <p:sp>
        <p:nvSpPr>
          <p:cNvPr id="3" name="Content Placeholder 2"/>
          <p:cNvSpPr>
            <a:spLocks noGrp="1"/>
          </p:cNvSpPr>
          <p:nvPr>
            <p:ph idx="1"/>
          </p:nvPr>
        </p:nvSpPr>
        <p:spPr/>
        <p:txBody>
          <a:bodyPr/>
          <a:lstStyle/>
          <a:p>
            <a:r>
              <a:rPr lang="en-GB" dirty="0"/>
              <a:t>Setting</a:t>
            </a:r>
          </a:p>
          <a:p>
            <a:r>
              <a:rPr lang="en-GB" dirty="0"/>
              <a:t>Characterisation</a:t>
            </a:r>
          </a:p>
          <a:p>
            <a:r>
              <a:rPr lang="en-GB" b="1" dirty="0"/>
              <a:t>Plot</a:t>
            </a:r>
          </a:p>
          <a:p>
            <a:r>
              <a:rPr lang="en-GB" dirty="0"/>
              <a:t>Theme </a:t>
            </a:r>
          </a:p>
          <a:p>
            <a:r>
              <a:rPr lang="en-GB" dirty="0"/>
              <a:t>Point of View</a:t>
            </a:r>
          </a:p>
          <a:p>
            <a:endParaRPr lang="en-GB" dirty="0"/>
          </a:p>
        </p:txBody>
      </p:sp>
    </p:spTree>
    <p:extLst>
      <p:ext uri="{BB962C8B-B14F-4D97-AF65-F5344CB8AC3E}">
        <p14:creationId xmlns:p14="http://schemas.microsoft.com/office/powerpoint/2010/main" val="314768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E14F6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Elements of Plot</a:t>
            </a:r>
          </a:p>
        </p:txBody>
      </p:sp>
      <p:sp>
        <p:nvSpPr>
          <p:cNvPr id="3" name="Content Placeholder 2"/>
          <p:cNvSpPr>
            <a:spLocks noGrp="1"/>
          </p:cNvSpPr>
          <p:nvPr>
            <p:ph idx="1"/>
          </p:nvPr>
        </p:nvSpPr>
        <p:spPr/>
        <p:txBody>
          <a:bodyPr>
            <a:normAutofit lnSpcReduction="10000"/>
          </a:bodyPr>
          <a:lstStyle/>
          <a:p>
            <a:pPr>
              <a:buNone/>
            </a:pPr>
            <a:r>
              <a:rPr lang="en-GB" dirty="0"/>
              <a:t>Exposition</a:t>
            </a:r>
          </a:p>
          <a:p>
            <a:pPr>
              <a:buNone/>
            </a:pPr>
            <a:r>
              <a:rPr lang="en-GB" dirty="0"/>
              <a:t>Conflict</a:t>
            </a:r>
          </a:p>
          <a:p>
            <a:pPr>
              <a:buNone/>
            </a:pPr>
            <a:r>
              <a:rPr lang="en-GB" dirty="0"/>
              <a:t>Rising Action</a:t>
            </a:r>
          </a:p>
          <a:p>
            <a:pPr>
              <a:buNone/>
            </a:pPr>
            <a:r>
              <a:rPr lang="en-GB" dirty="0"/>
              <a:t>Climax/turning point</a:t>
            </a:r>
          </a:p>
          <a:p>
            <a:pPr>
              <a:buNone/>
            </a:pPr>
            <a:r>
              <a:rPr lang="en-GB" dirty="0"/>
              <a:t>Falling Action</a:t>
            </a:r>
          </a:p>
          <a:p>
            <a:pPr>
              <a:buNone/>
            </a:pPr>
            <a:r>
              <a:rPr lang="en-GB" dirty="0"/>
              <a:t>Resolution</a:t>
            </a:r>
          </a:p>
          <a:p>
            <a:endParaRPr lang="en-GB" dirty="0"/>
          </a:p>
          <a:p>
            <a:pPr>
              <a:buNone/>
            </a:pPr>
            <a:r>
              <a:rPr lang="en-GB" dirty="0"/>
              <a:t>A plot is a </a:t>
            </a:r>
            <a:r>
              <a:rPr lang="en-GB" b="1" dirty="0">
                <a:solidFill>
                  <a:srgbClr val="FF0000"/>
                </a:solidFill>
              </a:rPr>
              <a:t>series of events </a:t>
            </a:r>
            <a:r>
              <a:rPr lang="en-GB" dirty="0"/>
              <a:t>through which the writer reveals </a:t>
            </a:r>
            <a:r>
              <a:rPr lang="en-GB" b="1" dirty="0"/>
              <a:t>what</a:t>
            </a:r>
            <a:r>
              <a:rPr lang="en-GB" dirty="0"/>
              <a:t> is happening, to </a:t>
            </a:r>
            <a:r>
              <a:rPr lang="en-GB" b="1" dirty="0"/>
              <a:t>whom</a:t>
            </a:r>
            <a:r>
              <a:rPr lang="en-GB" dirty="0"/>
              <a:t>, and</a:t>
            </a:r>
            <a:r>
              <a:rPr lang="en-GB" b="1" dirty="0"/>
              <a:t> why</a:t>
            </a:r>
            <a:r>
              <a:rPr lang="en-GB" dirty="0"/>
              <a:t>.</a:t>
            </a:r>
          </a:p>
          <a:p>
            <a:endParaRPr lang="en-GB" dirty="0"/>
          </a:p>
          <a:p>
            <a:pPr>
              <a:buNone/>
            </a:pPr>
            <a:endParaRPr lang="en-GB" dirty="0"/>
          </a:p>
        </p:txBody>
      </p:sp>
    </p:spTree>
    <p:extLst>
      <p:ext uri="{BB962C8B-B14F-4D97-AF65-F5344CB8AC3E}">
        <p14:creationId xmlns:p14="http://schemas.microsoft.com/office/powerpoint/2010/main" val="12762134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Exposition</a:t>
            </a:r>
          </a:p>
        </p:txBody>
      </p:sp>
      <p:sp>
        <p:nvSpPr>
          <p:cNvPr id="3" name="Content Placeholder 2"/>
          <p:cNvSpPr>
            <a:spLocks noGrp="1"/>
          </p:cNvSpPr>
          <p:nvPr>
            <p:ph idx="1"/>
          </p:nvPr>
        </p:nvSpPr>
        <p:spPr/>
        <p:txBody>
          <a:bodyPr/>
          <a:lstStyle/>
          <a:p>
            <a:r>
              <a:rPr lang="en-GB" dirty="0"/>
              <a:t>Every story must have a beginning. The start, or exposition, is where the characters and setting are established. During this part of the novel, the conflict or main problem is also introduced. </a:t>
            </a:r>
          </a:p>
        </p:txBody>
      </p:sp>
    </p:spTree>
    <p:extLst>
      <p:ext uri="{BB962C8B-B14F-4D97-AF65-F5344CB8AC3E}">
        <p14:creationId xmlns:p14="http://schemas.microsoft.com/office/powerpoint/2010/main" val="2585963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Conflict</a:t>
            </a:r>
          </a:p>
        </p:txBody>
      </p:sp>
      <p:sp>
        <p:nvSpPr>
          <p:cNvPr id="3" name="Content Placeholder 2"/>
          <p:cNvSpPr>
            <a:spLocks noGrp="1"/>
          </p:cNvSpPr>
          <p:nvPr>
            <p:ph idx="1"/>
          </p:nvPr>
        </p:nvSpPr>
        <p:spPr/>
        <p:txBody>
          <a:bodyPr/>
          <a:lstStyle/>
          <a:p>
            <a:r>
              <a:rPr lang="en-GB" dirty="0"/>
              <a:t>The conflict is a struggle between two people or things in a short story. The main character is usually on one side of the central conflict.</a:t>
            </a:r>
          </a:p>
          <a:p>
            <a:pPr marL="0" indent="0">
              <a:buNone/>
            </a:pPr>
            <a:endParaRPr lang="en-GB" dirty="0"/>
          </a:p>
          <a:p>
            <a:r>
              <a:rPr lang="en-GB" dirty="0"/>
              <a:t>The main character may struggle against another important character, against the forces of nature, against society, or even against something inside himself or herself (feelings, emotions, illness).</a:t>
            </a:r>
          </a:p>
          <a:p>
            <a:endParaRPr lang="en-GB" dirty="0"/>
          </a:p>
        </p:txBody>
      </p:sp>
    </p:spTree>
    <p:extLst>
      <p:ext uri="{BB962C8B-B14F-4D97-AF65-F5344CB8AC3E}">
        <p14:creationId xmlns:p14="http://schemas.microsoft.com/office/powerpoint/2010/main" val="34927042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Rising Action</a:t>
            </a:r>
          </a:p>
        </p:txBody>
      </p:sp>
      <p:sp>
        <p:nvSpPr>
          <p:cNvPr id="3" name="Content Placeholder 2"/>
          <p:cNvSpPr>
            <a:spLocks noGrp="1"/>
          </p:cNvSpPr>
          <p:nvPr>
            <p:ph idx="1"/>
          </p:nvPr>
        </p:nvSpPr>
        <p:spPr/>
        <p:txBody>
          <a:bodyPr/>
          <a:lstStyle/>
          <a:p>
            <a:r>
              <a:rPr lang="en-GB" dirty="0"/>
              <a:t>A</a:t>
            </a:r>
            <a:r>
              <a:rPr lang="en-GB" b="1" dirty="0"/>
              <a:t> </a:t>
            </a:r>
            <a:r>
              <a:rPr lang="en-GB" dirty="0"/>
              <a:t>series of relevant incidents that create suspense, interest and tension in a narrative.</a:t>
            </a:r>
          </a:p>
          <a:p>
            <a:endParaRPr lang="en-GB" dirty="0"/>
          </a:p>
          <a:p>
            <a:r>
              <a:rPr lang="en-GB" dirty="0"/>
              <a:t> In literary works, a </a:t>
            </a:r>
            <a:r>
              <a:rPr lang="en-GB" b="1" dirty="0"/>
              <a:t>rising action</a:t>
            </a:r>
            <a:r>
              <a:rPr lang="en-GB" dirty="0"/>
              <a:t> includes all decisions, characters' flaws and background circumstances that together create turns and twists leading to a climax.</a:t>
            </a:r>
          </a:p>
        </p:txBody>
      </p:sp>
    </p:spTree>
    <p:extLst>
      <p:ext uri="{BB962C8B-B14F-4D97-AF65-F5344CB8AC3E}">
        <p14:creationId xmlns:p14="http://schemas.microsoft.com/office/powerpoint/2010/main" val="5321702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Climax/Turning Point</a:t>
            </a:r>
          </a:p>
        </p:txBody>
      </p:sp>
      <p:sp>
        <p:nvSpPr>
          <p:cNvPr id="3" name="Content Placeholder 2"/>
          <p:cNvSpPr>
            <a:spLocks noGrp="1"/>
          </p:cNvSpPr>
          <p:nvPr>
            <p:ph idx="1"/>
          </p:nvPr>
        </p:nvSpPr>
        <p:spPr/>
        <p:txBody>
          <a:bodyPr/>
          <a:lstStyle/>
          <a:p>
            <a:r>
              <a:rPr lang="en-GB" dirty="0"/>
              <a:t>The climax is the high point of the story. It is the main event or danger that the character faces. This is the darkest moment, the worst challenge the character must oppose. </a:t>
            </a:r>
          </a:p>
          <a:p>
            <a:endParaRPr lang="en-GB" dirty="0"/>
          </a:p>
          <a:p>
            <a:r>
              <a:rPr lang="en-GB" dirty="0"/>
              <a:t>At this point it looks as if the character will fail, and will never get what he/she wants. The turning point may be either physical or emotional. In a romance, the girl may turn the hopeful lover down, in an action story, the character may be surrounded by enemies with no chance of escape. </a:t>
            </a:r>
          </a:p>
        </p:txBody>
      </p:sp>
    </p:spTree>
    <p:extLst>
      <p:ext uri="{BB962C8B-B14F-4D97-AF65-F5344CB8AC3E}">
        <p14:creationId xmlns:p14="http://schemas.microsoft.com/office/powerpoint/2010/main" val="431344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Falling Action</a:t>
            </a:r>
          </a:p>
        </p:txBody>
      </p:sp>
      <p:sp>
        <p:nvSpPr>
          <p:cNvPr id="3" name="Content Placeholder 2"/>
          <p:cNvSpPr>
            <a:spLocks noGrp="1"/>
          </p:cNvSpPr>
          <p:nvPr>
            <p:ph idx="1"/>
          </p:nvPr>
        </p:nvSpPr>
        <p:spPr/>
        <p:txBody>
          <a:bodyPr/>
          <a:lstStyle/>
          <a:p>
            <a:r>
              <a:rPr lang="en-GB" dirty="0"/>
              <a:t>Following the climax, the story begins to slowly wind down. Falling action, one of the two final story elements, shows the result of the actions or decisions the character has made. This eventually leads to the final part of the novel, the crisis resolution.</a:t>
            </a:r>
          </a:p>
        </p:txBody>
      </p:sp>
    </p:spTree>
    <p:extLst>
      <p:ext uri="{BB962C8B-B14F-4D97-AF65-F5344CB8AC3E}">
        <p14:creationId xmlns:p14="http://schemas.microsoft.com/office/powerpoint/2010/main" val="10298734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Resolution</a:t>
            </a:r>
          </a:p>
        </p:txBody>
      </p:sp>
      <p:sp>
        <p:nvSpPr>
          <p:cNvPr id="3" name="Content Placeholder 2"/>
          <p:cNvSpPr>
            <a:spLocks noGrp="1"/>
          </p:cNvSpPr>
          <p:nvPr>
            <p:ph idx="1"/>
          </p:nvPr>
        </p:nvSpPr>
        <p:spPr/>
        <p:txBody>
          <a:bodyPr>
            <a:normAutofit/>
          </a:bodyPr>
          <a:lstStyle/>
          <a:p>
            <a:r>
              <a:rPr lang="en-GB" dirty="0"/>
              <a:t>The end of the story.  Here, the conflicts are resolved, all loose ends are tied up, and the story concludes with either a happy or sad ending.</a:t>
            </a:r>
          </a:p>
          <a:p>
            <a:endParaRPr lang="en-GB" dirty="0"/>
          </a:p>
          <a:p>
            <a:r>
              <a:rPr lang="en-GB" dirty="0"/>
              <a:t>Not all resolutions are happy or satisfying, however they should allow the reader to feel as if the story has come to a proper conclusion. This is why the resolution is so important: a story must have a clear beginning and conflict, rising action, exciting climax, falling action, and lastly, a clear ending.</a:t>
            </a:r>
          </a:p>
        </p:txBody>
      </p:sp>
    </p:spTree>
    <p:extLst>
      <p:ext uri="{BB962C8B-B14F-4D97-AF65-F5344CB8AC3E}">
        <p14:creationId xmlns:p14="http://schemas.microsoft.com/office/powerpoint/2010/main" val="12906537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 1 – Plot 		</a:t>
            </a:r>
          </a:p>
        </p:txBody>
      </p:sp>
      <p:sp>
        <p:nvSpPr>
          <p:cNvPr id="3" name="Content Placeholder 2"/>
          <p:cNvSpPr>
            <a:spLocks noGrp="1"/>
          </p:cNvSpPr>
          <p:nvPr>
            <p:ph idx="1"/>
          </p:nvPr>
        </p:nvSpPr>
        <p:spPr>
          <a:xfrm>
            <a:off x="838200" y="1825625"/>
            <a:ext cx="6431280" cy="4351338"/>
          </a:xfrm>
        </p:spPr>
        <p:txBody>
          <a:bodyPr>
            <a:normAutofit fontScale="92500" lnSpcReduction="20000"/>
          </a:bodyPr>
          <a:lstStyle/>
          <a:p>
            <a:r>
              <a:rPr lang="en-GB" sz="3200" dirty="0"/>
              <a:t>Using the plot diagram, match up the elements of a short story with the plot of The Pedestrian.  </a:t>
            </a:r>
          </a:p>
          <a:p>
            <a:endParaRPr lang="en-GB" sz="3200" dirty="0"/>
          </a:p>
          <a:p>
            <a:pPr>
              <a:buNone/>
            </a:pPr>
            <a:r>
              <a:rPr lang="en-GB" sz="3200" dirty="0"/>
              <a:t>Exposition</a:t>
            </a:r>
          </a:p>
          <a:p>
            <a:pPr>
              <a:buNone/>
            </a:pPr>
            <a:r>
              <a:rPr lang="en-GB" sz="3200" dirty="0"/>
              <a:t>Conflict</a:t>
            </a:r>
          </a:p>
          <a:p>
            <a:pPr>
              <a:buNone/>
            </a:pPr>
            <a:r>
              <a:rPr lang="en-GB" sz="3200" dirty="0"/>
              <a:t>Rising Action</a:t>
            </a:r>
          </a:p>
          <a:p>
            <a:pPr>
              <a:buNone/>
            </a:pPr>
            <a:r>
              <a:rPr lang="en-GB" sz="3200" dirty="0"/>
              <a:t>Climax</a:t>
            </a:r>
          </a:p>
          <a:p>
            <a:pPr>
              <a:buNone/>
            </a:pPr>
            <a:r>
              <a:rPr lang="en-GB" sz="3200" dirty="0"/>
              <a:t>Falling Action</a:t>
            </a:r>
          </a:p>
          <a:p>
            <a:pPr>
              <a:buNone/>
            </a:pPr>
            <a:r>
              <a:rPr lang="en-GB" sz="3200" dirty="0"/>
              <a:t>Resolution</a:t>
            </a:r>
          </a:p>
        </p:txBody>
      </p:sp>
      <p:grpSp>
        <p:nvGrpSpPr>
          <p:cNvPr id="4" name="Group 17"/>
          <p:cNvGrpSpPr>
            <a:grpSpLocks/>
          </p:cNvGrpSpPr>
          <p:nvPr/>
        </p:nvGrpSpPr>
        <p:grpSpPr bwMode="auto">
          <a:xfrm>
            <a:off x="8879418" y="5661026"/>
            <a:ext cx="2976033" cy="792163"/>
            <a:chOff x="2627313" y="5373688"/>
            <a:chExt cx="3499527" cy="1150937"/>
          </a:xfrm>
        </p:grpSpPr>
        <p:sp>
          <p:nvSpPr>
            <p:cNvPr id="5" name="Rectangle 4"/>
            <p:cNvSpPr/>
            <p:nvPr/>
          </p:nvSpPr>
          <p:spPr>
            <a:xfrm>
              <a:off x="3132578" y="5661999"/>
              <a:ext cx="2994262" cy="691946"/>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GB" sz="2800" b="1" dirty="0">
                  <a:solidFill>
                    <a:prstClr val="white"/>
                  </a:solidFill>
                  <a:effectLst>
                    <a:outerShdw blurRad="38100" dist="38100" dir="2700000" algn="tl">
                      <a:srgbClr val="000000">
                        <a:alpha val="43137"/>
                      </a:srgbClr>
                    </a:outerShdw>
                  </a:effectLst>
                </a:rPr>
                <a:t>IN PAIRS</a:t>
              </a:r>
            </a:p>
          </p:txBody>
        </p:sp>
        <p:sp>
          <p:nvSpPr>
            <p:cNvPr id="6" name="Trapezoid 5"/>
            <p:cNvSpPr/>
            <p:nvPr/>
          </p:nvSpPr>
          <p:spPr>
            <a:xfrm>
              <a:off x="2916036" y="5733500"/>
              <a:ext cx="577447" cy="719623"/>
            </a:xfrm>
            <a:prstGeom prst="trapezoid">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sp>
          <p:nvSpPr>
            <p:cNvPr id="7" name="Oval 6"/>
            <p:cNvSpPr/>
            <p:nvPr/>
          </p:nvSpPr>
          <p:spPr>
            <a:xfrm>
              <a:off x="2988216" y="5373688"/>
              <a:ext cx="430597" cy="431314"/>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sp>
          <p:nvSpPr>
            <p:cNvPr id="8" name="Trapezoid 7"/>
            <p:cNvSpPr/>
            <p:nvPr/>
          </p:nvSpPr>
          <p:spPr>
            <a:xfrm>
              <a:off x="2627313" y="5805002"/>
              <a:ext cx="577447" cy="719623"/>
            </a:xfrm>
            <a:prstGeom prst="trapezoid">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sp>
          <p:nvSpPr>
            <p:cNvPr id="9" name="Oval 8"/>
            <p:cNvSpPr/>
            <p:nvPr/>
          </p:nvSpPr>
          <p:spPr>
            <a:xfrm>
              <a:off x="2699493" y="5445190"/>
              <a:ext cx="433085" cy="431312"/>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grpSp>
      <p:pic>
        <p:nvPicPr>
          <p:cNvPr id="10" name="Picture 2"/>
          <p:cNvPicPr>
            <a:picLocks noChangeAspect="1" noChangeArrowheads="1"/>
          </p:cNvPicPr>
          <p:nvPr/>
        </p:nvPicPr>
        <p:blipFill>
          <a:blip r:embed="rId2" cstate="print"/>
          <a:srcRect/>
          <a:stretch>
            <a:fillRect/>
          </a:stretch>
        </p:blipFill>
        <p:spPr bwMode="auto">
          <a:xfrm>
            <a:off x="7253693" y="1127760"/>
            <a:ext cx="4420147" cy="3459480"/>
          </a:xfrm>
          <a:prstGeom prst="rect">
            <a:avLst/>
          </a:prstGeom>
          <a:noFill/>
          <a:ln w="9525">
            <a:noFill/>
            <a:miter lim="800000"/>
            <a:headEnd/>
            <a:tailEnd/>
          </a:ln>
        </p:spPr>
      </p:pic>
    </p:spTree>
    <p:extLst>
      <p:ext uri="{BB962C8B-B14F-4D97-AF65-F5344CB8AC3E}">
        <p14:creationId xmlns:p14="http://schemas.microsoft.com/office/powerpoint/2010/main" val="339770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844062" y="2447777"/>
            <a:ext cx="10509738" cy="3729185"/>
          </a:xfrm>
        </p:spPr>
        <p:txBody>
          <a:bodyPr>
            <a:normAutofit/>
          </a:bodyPr>
          <a:lstStyle/>
          <a:p>
            <a:pPr>
              <a:buNone/>
            </a:pPr>
            <a:r>
              <a:rPr lang="en-GB" sz="3000" dirty="0"/>
              <a:t>	In the 1920s, Ernest Hemingway’s colleagues bet him that he couldn’t write a complete story in just six words. They paid up. Hemingway is said to have considered it his best work.</a:t>
            </a:r>
          </a:p>
        </p:txBody>
      </p:sp>
    </p:spTree>
    <p:extLst>
      <p:ext uri="{BB962C8B-B14F-4D97-AF65-F5344CB8AC3E}">
        <p14:creationId xmlns:p14="http://schemas.microsoft.com/office/powerpoint/2010/main" val="827601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Short Story Diagram.jpg"/>
          <p:cNvPicPr>
            <a:picLocks noGrp="1" noChangeAspect="1"/>
          </p:cNvPicPr>
          <p:nvPr>
            <p:ph idx="1"/>
          </p:nvPr>
        </p:nvPicPr>
        <p:blipFill>
          <a:blip r:embed="rId2" cstate="print"/>
          <a:stretch>
            <a:fillRect/>
          </a:stretch>
        </p:blipFill>
        <p:spPr>
          <a:xfrm>
            <a:off x="0" y="0"/>
            <a:ext cx="12192000" cy="6858000"/>
          </a:xfrm>
        </p:spPr>
      </p:pic>
      <p:sp>
        <p:nvSpPr>
          <p:cNvPr id="5" name="Rectangle 4"/>
          <p:cNvSpPr/>
          <p:nvPr/>
        </p:nvSpPr>
        <p:spPr>
          <a:xfrm>
            <a:off x="243840" y="225475"/>
            <a:ext cx="6096000" cy="1015663"/>
          </a:xfrm>
          <a:prstGeom prst="rect">
            <a:avLst/>
          </a:prstGeom>
          <a:solidFill>
            <a:schemeClr val="accent1">
              <a:lumMod val="75000"/>
            </a:schemeClr>
          </a:solidFill>
        </p:spPr>
        <p:txBody>
          <a:bodyPr wrap="square">
            <a:spAutoFit/>
          </a:bodyPr>
          <a:lstStyle/>
          <a:p>
            <a:r>
              <a:rPr lang="en-GB" sz="2000" b="1" dirty="0">
                <a:solidFill>
                  <a:prstClr val="white"/>
                </a:solidFill>
              </a:rPr>
              <a:t>TASK 1.    Using the plot diagram, match up the elements of a short story with the plot of The Pedestrian.  </a:t>
            </a:r>
          </a:p>
        </p:txBody>
      </p:sp>
      <p:grpSp>
        <p:nvGrpSpPr>
          <p:cNvPr id="6" name="Group 17"/>
          <p:cNvGrpSpPr>
            <a:grpSpLocks/>
          </p:cNvGrpSpPr>
          <p:nvPr/>
        </p:nvGrpSpPr>
        <p:grpSpPr bwMode="auto">
          <a:xfrm>
            <a:off x="5145618" y="6004877"/>
            <a:ext cx="2976033" cy="792163"/>
            <a:chOff x="2627313" y="5373688"/>
            <a:chExt cx="3499527" cy="1150937"/>
          </a:xfrm>
        </p:grpSpPr>
        <p:sp>
          <p:nvSpPr>
            <p:cNvPr id="7" name="Rectangle 6"/>
            <p:cNvSpPr/>
            <p:nvPr/>
          </p:nvSpPr>
          <p:spPr>
            <a:xfrm>
              <a:off x="3132578" y="5661999"/>
              <a:ext cx="2994262" cy="691946"/>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GB" sz="2800" b="1" dirty="0">
                  <a:solidFill>
                    <a:prstClr val="white"/>
                  </a:solidFill>
                  <a:effectLst>
                    <a:outerShdw blurRad="38100" dist="38100" dir="2700000" algn="tl">
                      <a:srgbClr val="000000">
                        <a:alpha val="43137"/>
                      </a:srgbClr>
                    </a:outerShdw>
                  </a:effectLst>
                </a:rPr>
                <a:t>IN PAIRS</a:t>
              </a:r>
            </a:p>
          </p:txBody>
        </p:sp>
        <p:sp>
          <p:nvSpPr>
            <p:cNvPr id="8" name="Trapezoid 7"/>
            <p:cNvSpPr/>
            <p:nvPr/>
          </p:nvSpPr>
          <p:spPr>
            <a:xfrm>
              <a:off x="2916036" y="5733500"/>
              <a:ext cx="577447" cy="719623"/>
            </a:xfrm>
            <a:prstGeom prst="trapezoid">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sp>
          <p:nvSpPr>
            <p:cNvPr id="9" name="Oval 8"/>
            <p:cNvSpPr/>
            <p:nvPr/>
          </p:nvSpPr>
          <p:spPr>
            <a:xfrm>
              <a:off x="2988216" y="5373688"/>
              <a:ext cx="430597" cy="431314"/>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sp>
          <p:nvSpPr>
            <p:cNvPr id="10" name="Trapezoid 9"/>
            <p:cNvSpPr/>
            <p:nvPr/>
          </p:nvSpPr>
          <p:spPr>
            <a:xfrm>
              <a:off x="2627313" y="5805002"/>
              <a:ext cx="577447" cy="719623"/>
            </a:xfrm>
            <a:prstGeom prst="trapezoid">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sp>
          <p:nvSpPr>
            <p:cNvPr id="11" name="Oval 10"/>
            <p:cNvSpPr/>
            <p:nvPr/>
          </p:nvSpPr>
          <p:spPr>
            <a:xfrm>
              <a:off x="2699493" y="5445190"/>
              <a:ext cx="433085" cy="431312"/>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grpSp>
    </p:spTree>
    <p:extLst>
      <p:ext uri="{BB962C8B-B14F-4D97-AF65-F5344CB8AC3E}">
        <p14:creationId xmlns:p14="http://schemas.microsoft.com/office/powerpoint/2010/main" val="27233954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Exposition</a:t>
            </a:r>
          </a:p>
        </p:txBody>
      </p:sp>
      <p:sp>
        <p:nvSpPr>
          <p:cNvPr id="3" name="Content Placeholder 2"/>
          <p:cNvSpPr>
            <a:spLocks noGrp="1"/>
          </p:cNvSpPr>
          <p:nvPr>
            <p:ph idx="1"/>
          </p:nvPr>
        </p:nvSpPr>
        <p:spPr/>
        <p:txBody>
          <a:bodyPr>
            <a:normAutofit/>
          </a:bodyPr>
          <a:lstStyle/>
          <a:p>
            <a:r>
              <a:rPr lang="en-GB" sz="4000" dirty="0"/>
              <a:t>Wearing sneakers so he will not be heard, Leonard Mead walks down abandoned and overgrown sidewalks at night.</a:t>
            </a:r>
          </a:p>
        </p:txBody>
      </p:sp>
    </p:spTree>
    <p:extLst>
      <p:ext uri="{BB962C8B-B14F-4D97-AF65-F5344CB8AC3E}">
        <p14:creationId xmlns:p14="http://schemas.microsoft.com/office/powerpoint/2010/main" val="39692432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Conflict</a:t>
            </a:r>
          </a:p>
        </p:txBody>
      </p:sp>
      <p:sp>
        <p:nvSpPr>
          <p:cNvPr id="3" name="Content Placeholder 2"/>
          <p:cNvSpPr>
            <a:spLocks noGrp="1"/>
          </p:cNvSpPr>
          <p:nvPr>
            <p:ph idx="1"/>
          </p:nvPr>
        </p:nvSpPr>
        <p:spPr/>
        <p:txBody>
          <a:bodyPr>
            <a:normAutofit/>
          </a:bodyPr>
          <a:lstStyle/>
          <a:p>
            <a:r>
              <a:rPr lang="en-GB" sz="4000" dirty="0"/>
              <a:t>Leonard has an </a:t>
            </a:r>
            <a:r>
              <a:rPr lang="en-GB" sz="4000" i="1" dirty="0"/>
              <a:t>external conflict</a:t>
            </a:r>
            <a:r>
              <a:rPr lang="en-GB" sz="4000" dirty="0"/>
              <a:t> with society. </a:t>
            </a:r>
          </a:p>
          <a:p>
            <a:r>
              <a:rPr lang="en-GB" sz="4000" dirty="0"/>
              <a:t>He imagines that he is travelling across a desert because he is alone, different, and apart from other people. </a:t>
            </a:r>
          </a:p>
        </p:txBody>
      </p:sp>
    </p:spTree>
    <p:extLst>
      <p:ext uri="{BB962C8B-B14F-4D97-AF65-F5344CB8AC3E}">
        <p14:creationId xmlns:p14="http://schemas.microsoft.com/office/powerpoint/2010/main" val="32065617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Rising Action</a:t>
            </a:r>
          </a:p>
        </p:txBody>
      </p:sp>
      <p:sp>
        <p:nvSpPr>
          <p:cNvPr id="3" name="Content Placeholder 2"/>
          <p:cNvSpPr>
            <a:spLocks noGrp="1"/>
          </p:cNvSpPr>
          <p:nvPr>
            <p:ph idx="1"/>
          </p:nvPr>
        </p:nvSpPr>
        <p:spPr/>
        <p:txBody>
          <a:bodyPr>
            <a:noAutofit/>
          </a:bodyPr>
          <a:lstStyle/>
          <a:p>
            <a:r>
              <a:rPr lang="en-GB" sz="3600" dirty="0"/>
              <a:t>As he walks through the empty streets he occasionally peers into dark windows and whispers to the ghostly, disengaged people inside watching their television sets. He is careful to not make noise, because</a:t>
            </a:r>
          </a:p>
          <a:p>
            <a:pPr>
              <a:buNone/>
            </a:pPr>
            <a:r>
              <a:rPr lang="en-GB" sz="3600" dirty="0">
                <a:solidFill>
                  <a:srgbClr val="0070C0"/>
                </a:solidFill>
              </a:rPr>
              <a:t>	</a:t>
            </a:r>
            <a:r>
              <a:rPr lang="en-GB" sz="3600" i="1" dirty="0">
                <a:solidFill>
                  <a:srgbClr val="0070C0"/>
                </a:solidFill>
              </a:rPr>
              <a:t>dogs in intermittent squads would parallel his journey with </a:t>
            </a:r>
            <a:r>
              <a:rPr lang="en-GB" sz="3600" i="1" dirty="0" err="1">
                <a:solidFill>
                  <a:srgbClr val="0070C0"/>
                </a:solidFill>
              </a:rPr>
              <a:t>barkings</a:t>
            </a:r>
            <a:r>
              <a:rPr lang="en-GB" sz="3600" i="1" dirty="0">
                <a:solidFill>
                  <a:srgbClr val="0070C0"/>
                </a:solidFill>
              </a:rPr>
              <a:t>...and lights might click on and faces appear and an entire street be startled....</a:t>
            </a:r>
          </a:p>
          <a:p>
            <a:endParaRPr lang="en-GB" sz="3600" dirty="0"/>
          </a:p>
        </p:txBody>
      </p:sp>
    </p:spTree>
    <p:extLst>
      <p:ext uri="{BB962C8B-B14F-4D97-AF65-F5344CB8AC3E}">
        <p14:creationId xmlns:p14="http://schemas.microsoft.com/office/powerpoint/2010/main" val="11589322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Climax</a:t>
            </a:r>
          </a:p>
        </p:txBody>
      </p:sp>
      <p:sp>
        <p:nvSpPr>
          <p:cNvPr id="3" name="Content Placeholder 2"/>
          <p:cNvSpPr>
            <a:spLocks noGrp="1"/>
          </p:cNvSpPr>
          <p:nvPr>
            <p:ph idx="1"/>
          </p:nvPr>
        </p:nvSpPr>
        <p:spPr>
          <a:xfrm>
            <a:off x="838200" y="1539240"/>
            <a:ext cx="10515600" cy="4637723"/>
          </a:xfrm>
        </p:spPr>
        <p:txBody>
          <a:bodyPr>
            <a:normAutofit/>
          </a:bodyPr>
          <a:lstStyle/>
          <a:p>
            <a:r>
              <a:rPr lang="en-GB" dirty="0"/>
              <a:t>Just as he turns onto a side street to circle back to his house, a lone car </a:t>
            </a:r>
            <a:r>
              <a:rPr lang="en-GB" i="1" dirty="0"/>
              <a:t>"flashed a fierce white cone of light upon him.“  </a:t>
            </a:r>
            <a:r>
              <a:rPr lang="en-GB" dirty="0"/>
              <a:t>Leonard stops, stunned and strangely drawn to the light. A voice tells him to raise his hands; Leonard is amazed that it is the one, lone police car.</a:t>
            </a:r>
          </a:p>
          <a:p>
            <a:endParaRPr lang="en-GB" dirty="0"/>
          </a:p>
          <a:p>
            <a:r>
              <a:rPr lang="en-GB" dirty="0"/>
              <a:t>When he replies that he is a writer, the car says, </a:t>
            </a:r>
            <a:r>
              <a:rPr lang="en-GB" i="1" dirty="0"/>
              <a:t>"No profession" </a:t>
            </a:r>
            <a:r>
              <a:rPr lang="en-GB" dirty="0"/>
              <a:t>since no-one seems to read anymore.  </a:t>
            </a:r>
          </a:p>
          <a:p>
            <a:endParaRPr lang="en-GB" dirty="0"/>
          </a:p>
          <a:p>
            <a:r>
              <a:rPr lang="en-GB" dirty="0"/>
              <a:t>After further questioning he is told he will be taken to </a:t>
            </a:r>
            <a:r>
              <a:rPr lang="en-GB" i="1" dirty="0"/>
              <a:t>"the Psychiatric for Research for Regressive Tendencies”.</a:t>
            </a:r>
            <a:r>
              <a:rPr lang="en-GB" dirty="0"/>
              <a:t> </a:t>
            </a:r>
          </a:p>
        </p:txBody>
      </p:sp>
    </p:spTree>
    <p:extLst>
      <p:ext uri="{BB962C8B-B14F-4D97-AF65-F5344CB8AC3E}">
        <p14:creationId xmlns:p14="http://schemas.microsoft.com/office/powerpoint/2010/main" val="425018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Falling Action</a:t>
            </a:r>
          </a:p>
        </p:txBody>
      </p:sp>
      <p:sp>
        <p:nvSpPr>
          <p:cNvPr id="3" name="Content Placeholder 2"/>
          <p:cNvSpPr>
            <a:spLocks noGrp="1"/>
          </p:cNvSpPr>
          <p:nvPr>
            <p:ph idx="1"/>
          </p:nvPr>
        </p:nvSpPr>
        <p:spPr/>
        <p:txBody>
          <a:bodyPr>
            <a:normAutofit/>
          </a:bodyPr>
          <a:lstStyle/>
          <a:p>
            <a:r>
              <a:rPr lang="en-GB" sz="3600" dirty="0"/>
              <a:t>As the car rolls through the dark avenues, one house is well-lit, </a:t>
            </a:r>
            <a:r>
              <a:rPr lang="en-GB" sz="3600" i="1" dirty="0"/>
              <a:t>"every window a loud yellow illumination“. </a:t>
            </a:r>
            <a:r>
              <a:rPr lang="en-GB" sz="3600" dirty="0"/>
              <a:t>Leonard cries out to the automated vehicle, </a:t>
            </a:r>
            <a:r>
              <a:rPr lang="en-GB" sz="3600" i="1" dirty="0"/>
              <a:t>"That's my house,"</a:t>
            </a:r>
            <a:r>
              <a:rPr lang="en-GB" sz="3600" dirty="0"/>
              <a:t> but he receives no response from the robotic car.</a:t>
            </a:r>
          </a:p>
        </p:txBody>
      </p:sp>
    </p:spTree>
    <p:extLst>
      <p:ext uri="{BB962C8B-B14F-4D97-AF65-F5344CB8AC3E}">
        <p14:creationId xmlns:p14="http://schemas.microsoft.com/office/powerpoint/2010/main" val="42878062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Resolution</a:t>
            </a:r>
          </a:p>
        </p:txBody>
      </p:sp>
      <p:sp>
        <p:nvSpPr>
          <p:cNvPr id="3" name="Content Placeholder 2"/>
          <p:cNvSpPr>
            <a:spLocks noGrp="1"/>
          </p:cNvSpPr>
          <p:nvPr>
            <p:ph idx="1"/>
          </p:nvPr>
        </p:nvSpPr>
        <p:spPr/>
        <p:txBody>
          <a:bodyPr>
            <a:normAutofit/>
          </a:bodyPr>
          <a:lstStyle/>
          <a:p>
            <a:r>
              <a:rPr lang="en-GB" sz="3600" dirty="0"/>
              <a:t>The car moves down the empty, silent streets where there is </a:t>
            </a:r>
            <a:r>
              <a:rPr lang="en-GB" sz="3600" i="1" dirty="0"/>
              <a:t>"no sound and no motion" </a:t>
            </a:r>
            <a:r>
              <a:rPr lang="en-GB" sz="3600" dirty="0"/>
              <a:t>through the remainder of the cold November night. </a:t>
            </a:r>
          </a:p>
          <a:p>
            <a:endParaRPr lang="en-GB" sz="3600" dirty="0"/>
          </a:p>
          <a:p>
            <a:r>
              <a:rPr lang="en-GB" sz="3600" dirty="0"/>
              <a:t>The last man of imagination, Leonard Mead, is gone.</a:t>
            </a:r>
          </a:p>
        </p:txBody>
      </p:sp>
    </p:spTree>
    <p:extLst>
      <p:ext uri="{BB962C8B-B14F-4D97-AF65-F5344CB8AC3E}">
        <p14:creationId xmlns:p14="http://schemas.microsoft.com/office/powerpoint/2010/main" val="35436610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6" descr="http://thumbnails.visually.netdna-cdn.com/kurt-vonnegut--the-shapes-of-stories_502918a226d9a.png"/>
          <p:cNvPicPr>
            <a:picLocks noChangeAspect="1" noChangeArrowheads="1"/>
          </p:cNvPicPr>
          <p:nvPr/>
        </p:nvPicPr>
        <p:blipFill>
          <a:blip r:embed="rId2" cstate="print"/>
          <a:srcRect/>
          <a:stretch>
            <a:fillRect/>
          </a:stretch>
        </p:blipFill>
        <p:spPr bwMode="auto">
          <a:xfrm>
            <a:off x="203201" y="152400"/>
            <a:ext cx="5193553" cy="6019800"/>
          </a:xfrm>
          <a:prstGeom prst="rect">
            <a:avLst/>
          </a:prstGeom>
        </p:spPr>
        <p:style>
          <a:lnRef idx="2">
            <a:schemeClr val="accent4"/>
          </a:lnRef>
          <a:fillRef idx="1">
            <a:schemeClr val="lt1"/>
          </a:fillRef>
          <a:effectRef idx="0">
            <a:schemeClr val="accent4"/>
          </a:effectRef>
          <a:fontRef idx="minor">
            <a:schemeClr val="dk1"/>
          </a:fontRef>
        </p:style>
      </p:pic>
      <p:sp>
        <p:nvSpPr>
          <p:cNvPr id="12" name="TextBox 11"/>
          <p:cNvSpPr txBox="1"/>
          <p:nvPr/>
        </p:nvSpPr>
        <p:spPr>
          <a:xfrm>
            <a:off x="0" y="6248400"/>
            <a:ext cx="5588000" cy="523220"/>
          </a:xfrm>
          <a:prstGeom prst="rect">
            <a:avLst/>
          </a:prstGeom>
          <a:noFill/>
        </p:spPr>
        <p:txBody>
          <a:bodyPr wrap="square" rtlCol="0">
            <a:spAutoFit/>
          </a:bodyPr>
          <a:lstStyle/>
          <a:p>
            <a:pPr algn="ctr"/>
            <a:r>
              <a:rPr lang="en-GB" sz="1400" b="1" dirty="0">
                <a:solidFill>
                  <a:prstClr val="black"/>
                </a:solidFill>
                <a:hlinkClick r:id="rId3"/>
              </a:rPr>
              <a:t>http://thumbnails.visually.netdna-cdn.com/kurt-vonnegut--the-shapes-of-stories_502918a226d9a.png</a:t>
            </a:r>
            <a:endParaRPr lang="en-GB" sz="1400" b="1" dirty="0">
              <a:solidFill>
                <a:prstClr val="black"/>
              </a:solidFill>
            </a:endParaRPr>
          </a:p>
        </p:txBody>
      </p:sp>
      <p:pic>
        <p:nvPicPr>
          <p:cNvPr id="21506" name="Picture 2" descr="http://www.topyaps.com/wp-content/uploads/2010/08/kurt-vonnegut.jpg"/>
          <p:cNvPicPr>
            <a:picLocks noChangeAspect="1" noChangeArrowheads="1"/>
          </p:cNvPicPr>
          <p:nvPr/>
        </p:nvPicPr>
        <p:blipFill>
          <a:blip r:embed="rId4" cstate="print"/>
          <a:srcRect l="27717" t="8281" r="23149" b="2277"/>
          <a:stretch>
            <a:fillRect/>
          </a:stretch>
        </p:blipFill>
        <p:spPr bwMode="auto">
          <a:xfrm>
            <a:off x="5791200" y="304800"/>
            <a:ext cx="3081867" cy="3200400"/>
          </a:xfrm>
          <a:prstGeom prst="rect">
            <a:avLst/>
          </a:prstGeom>
        </p:spPr>
        <p:style>
          <a:lnRef idx="2">
            <a:schemeClr val="accent4"/>
          </a:lnRef>
          <a:fillRef idx="1">
            <a:schemeClr val="lt1"/>
          </a:fillRef>
          <a:effectRef idx="0">
            <a:schemeClr val="accent4"/>
          </a:effectRef>
          <a:fontRef idx="minor">
            <a:schemeClr val="dk1"/>
          </a:fontRef>
        </p:style>
      </p:pic>
      <p:sp>
        <p:nvSpPr>
          <p:cNvPr id="15" name="Rectangle 14"/>
          <p:cNvSpPr/>
          <p:nvPr/>
        </p:nvSpPr>
        <p:spPr>
          <a:xfrm>
            <a:off x="0" y="0"/>
            <a:ext cx="12192000" cy="6858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1514" name="Picture 10" descr="http://upload.wikimedia.org/wikipedia/commons/thumb/9/98/YouTube_Logo.svg/587px-YouTube_Logo.svg.png"/>
          <p:cNvPicPr>
            <a:picLocks noChangeAspect="1" noChangeArrowheads="1"/>
          </p:cNvPicPr>
          <p:nvPr/>
        </p:nvPicPr>
        <p:blipFill>
          <a:blip r:embed="rId5" cstate="print"/>
          <a:srcRect/>
          <a:stretch>
            <a:fillRect/>
          </a:stretch>
        </p:blipFill>
        <p:spPr bwMode="auto">
          <a:xfrm>
            <a:off x="9347201" y="304800"/>
            <a:ext cx="2388039" cy="747534"/>
          </a:xfrm>
          <a:prstGeom prst="rect">
            <a:avLst/>
          </a:prstGeom>
          <a:noFill/>
        </p:spPr>
      </p:pic>
      <p:sp>
        <p:nvSpPr>
          <p:cNvPr id="18" name="TextBox 17"/>
          <p:cNvSpPr txBox="1"/>
          <p:nvPr/>
        </p:nvSpPr>
        <p:spPr>
          <a:xfrm>
            <a:off x="9042400" y="1143001"/>
            <a:ext cx="2946400" cy="830997"/>
          </a:xfrm>
          <a:prstGeom prst="rect">
            <a:avLst/>
          </a:prstGeom>
          <a:noFill/>
        </p:spPr>
        <p:txBody>
          <a:bodyPr wrap="square" rtlCol="0">
            <a:spAutoFit/>
          </a:bodyPr>
          <a:lstStyle/>
          <a:p>
            <a:r>
              <a:rPr lang="en-GB" sz="2400" b="1" dirty="0">
                <a:solidFill>
                  <a:prstClr val="black"/>
                </a:solidFill>
                <a:hlinkClick r:id="rId6"/>
              </a:rPr>
              <a:t>Kurt Vonnegut on the shapes of stories</a:t>
            </a:r>
            <a:endParaRPr lang="en-GB" sz="2400" b="1" dirty="0">
              <a:solidFill>
                <a:prstClr val="black"/>
              </a:solidFill>
            </a:endParaRPr>
          </a:p>
        </p:txBody>
      </p:sp>
      <p:sp>
        <p:nvSpPr>
          <p:cNvPr id="11" name="TextBox 10"/>
          <p:cNvSpPr txBox="1"/>
          <p:nvPr/>
        </p:nvSpPr>
        <p:spPr>
          <a:xfrm>
            <a:off x="5689600" y="3733801"/>
            <a:ext cx="6096000" cy="2123658"/>
          </a:xfrm>
          <a:prstGeom prst="rect">
            <a:avLst/>
          </a:prstGeom>
          <a:noFill/>
        </p:spPr>
        <p:txBody>
          <a:bodyPr wrap="square" rtlCol="0">
            <a:spAutoFit/>
          </a:bodyPr>
          <a:lstStyle/>
          <a:p>
            <a:pPr algn="just"/>
            <a:r>
              <a:rPr lang="en-GB" sz="2200" b="1" dirty="0">
                <a:solidFill>
                  <a:prstClr val="black"/>
                </a:solidFill>
              </a:rPr>
              <a:t>The writer Kurt Vonnegut was fascinated by the shapes of stories. He liked to look for patterns and similarities within the structures of stories. For instance, he noticed that the New Testament of the Bible was similar, in terms of structure, to </a:t>
            </a:r>
            <a:r>
              <a:rPr lang="en-GB" sz="2200" b="1" i="1" dirty="0">
                <a:solidFill>
                  <a:prstClr val="black"/>
                </a:solidFill>
              </a:rPr>
              <a:t>Cinderella</a:t>
            </a:r>
            <a:r>
              <a:rPr lang="en-GB" sz="2200" b="1" dirty="0">
                <a:solidFill>
                  <a:prstClr val="black"/>
                </a:solidFill>
              </a:rPr>
              <a:t>.  </a:t>
            </a:r>
          </a:p>
        </p:txBody>
      </p:sp>
    </p:spTree>
    <p:extLst>
      <p:ext uri="{BB962C8B-B14F-4D97-AF65-F5344CB8AC3E}">
        <p14:creationId xmlns:p14="http://schemas.microsoft.com/office/powerpoint/2010/main" val="37456622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6" descr="http://thumbnails.visually.netdna-cdn.com/kurt-vonnegut--the-shapes-of-stories_502918a226d9a.png"/>
          <p:cNvPicPr>
            <a:picLocks noChangeAspect="1" noChangeArrowheads="1"/>
          </p:cNvPicPr>
          <p:nvPr/>
        </p:nvPicPr>
        <p:blipFill>
          <a:blip r:embed="rId3" cstate="print"/>
          <a:srcRect l="415" t="48101" r="73874" b="26833"/>
          <a:stretch>
            <a:fillRect/>
          </a:stretch>
        </p:blipFill>
        <p:spPr bwMode="auto">
          <a:xfrm>
            <a:off x="203200" y="457200"/>
            <a:ext cx="3776264" cy="4267200"/>
          </a:xfrm>
          <a:prstGeom prst="rect">
            <a:avLst/>
          </a:prstGeom>
        </p:spPr>
        <p:style>
          <a:lnRef idx="2">
            <a:schemeClr val="accent4"/>
          </a:lnRef>
          <a:fillRef idx="1">
            <a:schemeClr val="lt1"/>
          </a:fillRef>
          <a:effectRef idx="0">
            <a:schemeClr val="accent4"/>
          </a:effectRef>
          <a:fontRef idx="minor">
            <a:schemeClr val="dk1"/>
          </a:fontRef>
        </p:style>
      </p:pic>
      <p:sp>
        <p:nvSpPr>
          <p:cNvPr id="15" name="Rectangle 14"/>
          <p:cNvSpPr/>
          <p:nvPr/>
        </p:nvSpPr>
        <p:spPr>
          <a:xfrm>
            <a:off x="0" y="0"/>
            <a:ext cx="12192000" cy="6858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6" descr="http://thumbnails.visually.netdna-cdn.com/kurt-vonnegut--the-shapes-of-stories_502918a226d9a.png"/>
          <p:cNvPicPr>
            <a:picLocks noChangeAspect="1" noChangeArrowheads="1"/>
          </p:cNvPicPr>
          <p:nvPr/>
        </p:nvPicPr>
        <p:blipFill>
          <a:blip r:embed="rId3" cstate="print"/>
          <a:srcRect l="25247" t="48101" r="49485" b="26016"/>
          <a:stretch>
            <a:fillRect/>
          </a:stretch>
        </p:blipFill>
        <p:spPr bwMode="auto">
          <a:xfrm>
            <a:off x="8229600" y="457200"/>
            <a:ext cx="3759200" cy="4267200"/>
          </a:xfrm>
          <a:prstGeom prst="rect">
            <a:avLst/>
          </a:prstGeom>
        </p:spPr>
        <p:style>
          <a:lnRef idx="2">
            <a:schemeClr val="accent4"/>
          </a:lnRef>
          <a:fillRef idx="1">
            <a:schemeClr val="lt1"/>
          </a:fillRef>
          <a:effectRef idx="0">
            <a:schemeClr val="accent4"/>
          </a:effectRef>
          <a:fontRef idx="minor">
            <a:schemeClr val="dk1"/>
          </a:fontRef>
        </p:style>
      </p:pic>
      <p:pic>
        <p:nvPicPr>
          <p:cNvPr id="14" name="Picture 6" descr="http://thumbnails.visually.netdna-cdn.com/kurt-vonnegut--the-shapes-of-stories_502918a226d9a.png"/>
          <p:cNvPicPr>
            <a:picLocks noChangeAspect="1" noChangeArrowheads="1"/>
          </p:cNvPicPr>
          <p:nvPr/>
        </p:nvPicPr>
        <p:blipFill>
          <a:blip r:embed="rId3" cstate="print"/>
          <a:srcRect l="49480" t="48101" r="25510" b="26458"/>
          <a:stretch>
            <a:fillRect/>
          </a:stretch>
        </p:blipFill>
        <p:spPr bwMode="auto">
          <a:xfrm>
            <a:off x="4165600" y="457200"/>
            <a:ext cx="3860800" cy="4267200"/>
          </a:xfrm>
          <a:prstGeom prst="rect">
            <a:avLst/>
          </a:prstGeom>
        </p:spPr>
        <p:style>
          <a:lnRef idx="2">
            <a:schemeClr val="accent4"/>
          </a:lnRef>
          <a:fillRef idx="1">
            <a:schemeClr val="lt1"/>
          </a:fillRef>
          <a:effectRef idx="0">
            <a:schemeClr val="accent4"/>
          </a:effectRef>
          <a:fontRef idx="minor">
            <a:schemeClr val="dk1"/>
          </a:fontRef>
        </p:style>
      </p:pic>
      <p:sp>
        <p:nvSpPr>
          <p:cNvPr id="16" name="TextBox 15"/>
          <p:cNvSpPr txBox="1"/>
          <p:nvPr/>
        </p:nvSpPr>
        <p:spPr>
          <a:xfrm>
            <a:off x="406400" y="5181600"/>
            <a:ext cx="11379200" cy="107721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GB" sz="3200" b="1" dirty="0">
                <a:solidFill>
                  <a:prstClr val="white"/>
                </a:solidFill>
                <a:effectLst>
                  <a:outerShdw blurRad="38100" dist="38100" dir="2700000" algn="tl">
                    <a:srgbClr val="000000">
                      <a:alpha val="43137"/>
                    </a:srgbClr>
                  </a:outerShdw>
                </a:effectLst>
              </a:rPr>
              <a:t>Task. Do you recognise these story shapes? Can you think of any other stories that fit these patterns?</a:t>
            </a:r>
          </a:p>
        </p:txBody>
      </p:sp>
    </p:spTree>
    <p:extLst>
      <p:ext uri="{BB962C8B-B14F-4D97-AF65-F5344CB8AC3E}">
        <p14:creationId xmlns:p14="http://schemas.microsoft.com/office/powerpoint/2010/main" val="491071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Straight Connector 3"/>
          <p:cNvCxnSpPr/>
          <p:nvPr/>
        </p:nvCxnSpPr>
        <p:spPr>
          <a:xfrm>
            <a:off x="2138811" y="3200400"/>
            <a:ext cx="8839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138811" y="1447800"/>
            <a:ext cx="0" cy="3581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20800" y="5105400"/>
            <a:ext cx="1930400" cy="369332"/>
          </a:xfrm>
          <a:prstGeom prst="rect">
            <a:avLst/>
          </a:prstGeom>
          <a:noFill/>
        </p:spPr>
        <p:txBody>
          <a:bodyPr wrap="square" rtlCol="0">
            <a:spAutoFit/>
          </a:bodyPr>
          <a:lstStyle/>
          <a:p>
            <a:r>
              <a:rPr lang="en-GB" b="1" dirty="0">
                <a:solidFill>
                  <a:prstClr val="black"/>
                </a:solidFill>
              </a:rPr>
              <a:t>Bad fortune</a:t>
            </a:r>
          </a:p>
        </p:txBody>
      </p:sp>
      <p:sp>
        <p:nvSpPr>
          <p:cNvPr id="7" name="TextBox 6"/>
          <p:cNvSpPr txBox="1"/>
          <p:nvPr/>
        </p:nvSpPr>
        <p:spPr>
          <a:xfrm>
            <a:off x="1219200" y="1066800"/>
            <a:ext cx="2235200" cy="369332"/>
          </a:xfrm>
          <a:prstGeom prst="rect">
            <a:avLst/>
          </a:prstGeom>
          <a:noFill/>
        </p:spPr>
        <p:txBody>
          <a:bodyPr wrap="square" rtlCol="0">
            <a:spAutoFit/>
          </a:bodyPr>
          <a:lstStyle/>
          <a:p>
            <a:r>
              <a:rPr lang="en-GB" b="1" dirty="0">
                <a:solidFill>
                  <a:prstClr val="black"/>
                </a:solidFill>
              </a:rPr>
              <a:t>Good fortune</a:t>
            </a:r>
          </a:p>
        </p:txBody>
      </p:sp>
      <p:sp>
        <p:nvSpPr>
          <p:cNvPr id="8" name="TextBox 7"/>
          <p:cNvSpPr txBox="1"/>
          <p:nvPr/>
        </p:nvSpPr>
        <p:spPr>
          <a:xfrm>
            <a:off x="513211" y="2971800"/>
            <a:ext cx="1828800" cy="369332"/>
          </a:xfrm>
          <a:prstGeom prst="rect">
            <a:avLst/>
          </a:prstGeom>
          <a:noFill/>
        </p:spPr>
        <p:txBody>
          <a:bodyPr wrap="square" rtlCol="0">
            <a:spAutoFit/>
          </a:bodyPr>
          <a:lstStyle/>
          <a:p>
            <a:r>
              <a:rPr lang="en-GB" b="1" dirty="0">
                <a:solidFill>
                  <a:prstClr val="black"/>
                </a:solidFill>
              </a:rPr>
              <a:t>Beginning</a:t>
            </a:r>
          </a:p>
        </p:txBody>
      </p:sp>
      <p:sp>
        <p:nvSpPr>
          <p:cNvPr id="9" name="TextBox 8"/>
          <p:cNvSpPr txBox="1"/>
          <p:nvPr/>
        </p:nvSpPr>
        <p:spPr>
          <a:xfrm>
            <a:off x="11074400" y="2971800"/>
            <a:ext cx="1117600" cy="369332"/>
          </a:xfrm>
          <a:prstGeom prst="rect">
            <a:avLst/>
          </a:prstGeom>
          <a:noFill/>
        </p:spPr>
        <p:txBody>
          <a:bodyPr wrap="square" rtlCol="0">
            <a:spAutoFit/>
          </a:bodyPr>
          <a:lstStyle/>
          <a:p>
            <a:r>
              <a:rPr lang="en-GB" b="1" dirty="0">
                <a:solidFill>
                  <a:prstClr val="black"/>
                </a:solidFill>
              </a:rPr>
              <a:t>End</a:t>
            </a:r>
          </a:p>
        </p:txBody>
      </p:sp>
      <p:pic>
        <p:nvPicPr>
          <p:cNvPr id="11" name="Picture 14" descr="http://www.clker.com/cliparts/i/V/f/T/F/d/style-pen-md.png"/>
          <p:cNvPicPr>
            <a:picLocks noChangeAspect="1" noChangeArrowheads="1"/>
          </p:cNvPicPr>
          <p:nvPr/>
        </p:nvPicPr>
        <p:blipFill>
          <a:blip r:embed="rId3" cstate="print">
            <a:duotone>
              <a:prstClr val="black"/>
              <a:schemeClr val="accent4">
                <a:tint val="45000"/>
                <a:satMod val="400000"/>
              </a:schemeClr>
            </a:duotone>
            <a:lum contrast="25000"/>
          </a:blip>
          <a:srcRect/>
          <a:stretch>
            <a:fillRect/>
          </a:stretch>
        </p:blipFill>
        <p:spPr bwMode="auto">
          <a:xfrm rot="21120000">
            <a:off x="10254305" y="5486497"/>
            <a:ext cx="1564308" cy="1098429"/>
          </a:xfrm>
          <a:prstGeom prst="rect">
            <a:avLst/>
          </a:prstGeom>
          <a:noFill/>
        </p:spPr>
      </p:pic>
      <p:sp>
        <p:nvSpPr>
          <p:cNvPr id="12" name="TextBox 11"/>
          <p:cNvSpPr txBox="1"/>
          <p:nvPr/>
        </p:nvSpPr>
        <p:spPr>
          <a:xfrm>
            <a:off x="0" y="0"/>
            <a:ext cx="12192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b="1" dirty="0">
                <a:solidFill>
                  <a:prstClr val="black"/>
                </a:solidFill>
              </a:rPr>
              <a:t>Name of text (book, TV show, film etc.):</a:t>
            </a:r>
          </a:p>
        </p:txBody>
      </p:sp>
      <p:sp>
        <p:nvSpPr>
          <p:cNvPr id="13" name="Rectangle 12"/>
          <p:cNvSpPr/>
          <p:nvPr/>
        </p:nvSpPr>
        <p:spPr>
          <a:xfrm>
            <a:off x="0" y="0"/>
            <a:ext cx="12192000" cy="6858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 name="Group 21"/>
          <p:cNvGrpSpPr>
            <a:grpSpLocks/>
          </p:cNvGrpSpPr>
          <p:nvPr/>
        </p:nvGrpSpPr>
        <p:grpSpPr bwMode="auto">
          <a:xfrm>
            <a:off x="304801" y="5867400"/>
            <a:ext cx="3759199" cy="755650"/>
            <a:chOff x="2915593" y="5374345"/>
            <a:chExt cx="4225858" cy="1079331"/>
          </a:xfrm>
        </p:grpSpPr>
        <p:sp>
          <p:nvSpPr>
            <p:cNvPr id="15" name="Rectangle 14"/>
            <p:cNvSpPr/>
            <p:nvPr/>
          </p:nvSpPr>
          <p:spPr>
            <a:xfrm>
              <a:off x="3131661" y="5660050"/>
              <a:ext cx="4009790" cy="693856"/>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r">
                <a:defRPr/>
              </a:pPr>
              <a:r>
                <a:rPr lang="en-GB" sz="2800" b="1" dirty="0">
                  <a:solidFill>
                    <a:prstClr val="white"/>
                  </a:solidFill>
                  <a:effectLst>
                    <a:outerShdw blurRad="38100" dist="38100" dir="2700000" algn="tl">
                      <a:srgbClr val="000000">
                        <a:alpha val="43137"/>
                      </a:srgbClr>
                    </a:outerShdw>
                  </a:effectLst>
                </a:rPr>
                <a:t>IN PAIRS</a:t>
              </a:r>
            </a:p>
          </p:txBody>
        </p:sp>
        <p:sp>
          <p:nvSpPr>
            <p:cNvPr id="16" name="Trapezoid 15"/>
            <p:cNvSpPr/>
            <p:nvPr/>
          </p:nvSpPr>
          <p:spPr>
            <a:xfrm>
              <a:off x="2915593" y="5732610"/>
              <a:ext cx="576183" cy="721066"/>
            </a:xfrm>
            <a:prstGeom prst="trapezoid">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sp>
          <p:nvSpPr>
            <p:cNvPr id="17" name="Oval 16"/>
            <p:cNvSpPr/>
            <p:nvPr/>
          </p:nvSpPr>
          <p:spPr>
            <a:xfrm>
              <a:off x="2987616" y="5374345"/>
              <a:ext cx="432137" cy="430825"/>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grpSp>
      <p:sp>
        <p:nvSpPr>
          <p:cNvPr id="18" name="Trapezoid 17"/>
          <p:cNvSpPr/>
          <p:nvPr/>
        </p:nvSpPr>
        <p:spPr bwMode="auto">
          <a:xfrm>
            <a:off x="777241" y="6118225"/>
            <a:ext cx="512555" cy="504825"/>
          </a:xfrm>
          <a:prstGeom prst="trapezoid">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sp>
        <p:nvSpPr>
          <p:cNvPr id="19" name="Oval 18"/>
          <p:cNvSpPr/>
          <p:nvPr/>
        </p:nvSpPr>
        <p:spPr bwMode="auto">
          <a:xfrm>
            <a:off x="841311" y="5882640"/>
            <a:ext cx="384416" cy="301625"/>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spTree>
    <p:extLst>
      <p:ext uri="{BB962C8B-B14F-4D97-AF65-F5344CB8AC3E}">
        <p14:creationId xmlns:p14="http://schemas.microsoft.com/office/powerpoint/2010/main" val="339587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GB" sz="4400" dirty="0"/>
              <a:t>For sale: baby shoes, never worn.</a:t>
            </a:r>
          </a:p>
          <a:p>
            <a:pPr algn="ctr">
              <a:buNone/>
            </a:pPr>
            <a:r>
              <a:rPr lang="en-GB" sz="4400" dirty="0"/>
              <a:t>				—Ernest Hemingway</a:t>
            </a:r>
          </a:p>
          <a:p>
            <a:endParaRPr lang="en-GB" dirty="0"/>
          </a:p>
        </p:txBody>
      </p:sp>
    </p:spTree>
    <p:extLst>
      <p:ext uri="{BB962C8B-B14F-4D97-AF65-F5344CB8AC3E}">
        <p14:creationId xmlns:p14="http://schemas.microsoft.com/office/powerpoint/2010/main" val="1101527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3657600" y="304801"/>
            <a:ext cx="4673600" cy="76944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GB" sz="4400" b="1" dirty="0">
                <a:solidFill>
                  <a:prstClr val="white"/>
                </a:solidFill>
                <a:effectLst>
                  <a:outerShdw blurRad="38100" dist="38100" dir="2700000" algn="tl">
                    <a:srgbClr val="000000">
                      <a:alpha val="43137"/>
                    </a:srgbClr>
                  </a:outerShdw>
                </a:effectLst>
              </a:rPr>
              <a:t>Your turn…</a:t>
            </a:r>
          </a:p>
        </p:txBody>
      </p:sp>
      <p:grpSp>
        <p:nvGrpSpPr>
          <p:cNvPr id="2" name="Group 21"/>
          <p:cNvGrpSpPr>
            <a:grpSpLocks/>
          </p:cNvGrpSpPr>
          <p:nvPr/>
        </p:nvGrpSpPr>
        <p:grpSpPr bwMode="auto">
          <a:xfrm>
            <a:off x="8128001" y="5867400"/>
            <a:ext cx="3759199" cy="755650"/>
            <a:chOff x="2915593" y="5374345"/>
            <a:chExt cx="4225858" cy="1079331"/>
          </a:xfrm>
        </p:grpSpPr>
        <p:sp>
          <p:nvSpPr>
            <p:cNvPr id="8" name="Rectangle 7"/>
            <p:cNvSpPr/>
            <p:nvPr/>
          </p:nvSpPr>
          <p:spPr>
            <a:xfrm>
              <a:off x="3131661" y="5660050"/>
              <a:ext cx="4009790" cy="693856"/>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r">
                <a:defRPr/>
              </a:pPr>
              <a:r>
                <a:rPr lang="en-GB" sz="2800" b="1" dirty="0">
                  <a:solidFill>
                    <a:prstClr val="white"/>
                  </a:solidFill>
                  <a:effectLst>
                    <a:outerShdw blurRad="38100" dist="38100" dir="2700000" algn="tl">
                      <a:srgbClr val="000000">
                        <a:alpha val="43137"/>
                      </a:srgbClr>
                    </a:outerShdw>
                  </a:effectLst>
                </a:rPr>
                <a:t>ON YOUR OWN</a:t>
              </a:r>
            </a:p>
          </p:txBody>
        </p:sp>
        <p:sp>
          <p:nvSpPr>
            <p:cNvPr id="9" name="Trapezoid 8"/>
            <p:cNvSpPr/>
            <p:nvPr/>
          </p:nvSpPr>
          <p:spPr>
            <a:xfrm>
              <a:off x="2915593" y="5732610"/>
              <a:ext cx="576183" cy="721066"/>
            </a:xfrm>
            <a:prstGeom prst="trapezoid">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sp>
          <p:nvSpPr>
            <p:cNvPr id="10" name="Oval 9"/>
            <p:cNvSpPr/>
            <p:nvPr/>
          </p:nvSpPr>
          <p:spPr>
            <a:xfrm>
              <a:off x="2987616" y="5374345"/>
              <a:ext cx="432137" cy="430825"/>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GB">
                <a:solidFill>
                  <a:prstClr val="white"/>
                </a:solidFill>
              </a:endParaRPr>
            </a:p>
          </p:txBody>
        </p:sp>
      </p:grpSp>
      <p:sp>
        <p:nvSpPr>
          <p:cNvPr id="11" name="TextBox 10"/>
          <p:cNvSpPr txBox="1"/>
          <p:nvPr/>
        </p:nvSpPr>
        <p:spPr>
          <a:xfrm>
            <a:off x="812800" y="1447801"/>
            <a:ext cx="10464800" cy="4524315"/>
          </a:xfrm>
          <a:prstGeom prst="rect">
            <a:avLst/>
          </a:prstGeom>
          <a:noFill/>
        </p:spPr>
        <p:txBody>
          <a:bodyPr wrap="square" rtlCol="0">
            <a:spAutoFit/>
          </a:bodyPr>
          <a:lstStyle/>
          <a:p>
            <a:r>
              <a:rPr lang="en-GB" sz="3200" b="1" dirty="0">
                <a:solidFill>
                  <a:prstClr val="black"/>
                </a:solidFill>
              </a:rPr>
              <a:t>Look at the shape of the structure of a story you know – the one you’ve just plotted. </a:t>
            </a:r>
          </a:p>
          <a:p>
            <a:endParaRPr lang="en-GB" sz="3200" b="1" dirty="0">
              <a:solidFill>
                <a:prstClr val="black"/>
              </a:solidFill>
            </a:endParaRPr>
          </a:p>
          <a:p>
            <a:r>
              <a:rPr lang="en-GB" sz="3200" b="1" dirty="0">
                <a:solidFill>
                  <a:prstClr val="black"/>
                </a:solidFill>
              </a:rPr>
              <a:t>Using this structure or shape, devise the basic plotline of a story of </a:t>
            </a:r>
            <a:r>
              <a:rPr lang="en-GB" sz="3200" b="1" u="sng" dirty="0">
                <a:solidFill>
                  <a:prstClr val="black"/>
                </a:solidFill>
              </a:rPr>
              <a:t>your own </a:t>
            </a:r>
            <a:r>
              <a:rPr lang="en-GB" sz="3200" b="1" dirty="0">
                <a:solidFill>
                  <a:prstClr val="black"/>
                </a:solidFill>
              </a:rPr>
              <a:t>choosing. If you’re stuck for a hero or heroine, use yourself! </a:t>
            </a:r>
          </a:p>
          <a:p>
            <a:endParaRPr lang="en-GB" sz="3200" b="1" dirty="0">
              <a:solidFill>
                <a:prstClr val="black"/>
              </a:solidFill>
            </a:endParaRPr>
          </a:p>
          <a:p>
            <a:r>
              <a:rPr lang="en-GB" sz="3200" b="1" dirty="0">
                <a:solidFill>
                  <a:prstClr val="black"/>
                </a:solidFill>
              </a:rPr>
              <a:t>Present your plot summary in bullet points, or as a plot shape, in your jotter.</a:t>
            </a:r>
            <a:endParaRPr lang="en-GB" sz="3200" dirty="0">
              <a:solidFill>
                <a:prstClr val="black"/>
              </a:solidFill>
            </a:endParaRPr>
          </a:p>
        </p:txBody>
      </p:sp>
    </p:spTree>
    <p:extLst>
      <p:ext uri="{BB962C8B-B14F-4D97-AF65-F5344CB8AC3E}">
        <p14:creationId xmlns:p14="http://schemas.microsoft.com/office/powerpoint/2010/main" val="35875452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Short Story Diagram.jpg"/>
          <p:cNvPicPr>
            <a:picLocks noGrp="1" noChangeAspect="1"/>
          </p:cNvPicPr>
          <p:nvPr>
            <p:ph idx="1"/>
          </p:nvPr>
        </p:nvPicPr>
        <p:blipFill>
          <a:blip r:embed="rId2" cstate="print"/>
          <a:stretch>
            <a:fillRect/>
          </a:stretch>
        </p:blipFill>
        <p:spPr>
          <a:xfrm>
            <a:off x="0" y="0"/>
            <a:ext cx="12192000" cy="6858000"/>
          </a:xfrm>
        </p:spPr>
      </p:pic>
    </p:spTree>
    <p:extLst>
      <p:ext uri="{BB962C8B-B14F-4D97-AF65-F5344CB8AC3E}">
        <p14:creationId xmlns:p14="http://schemas.microsoft.com/office/powerpoint/2010/main" val="4013710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descr="http://www.freepptbackgrounds.net/img/post/xlarge/beautiful-flowers-powerpoint-1600x1200.jpg"/>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0" y="0"/>
            <a:ext cx="12192000" cy="6858000"/>
          </a:xfrm>
          <a:prstGeom prst="rect">
            <a:avLst/>
          </a:prstGeom>
          <a:noFill/>
        </p:spPr>
      </p:pic>
      <p:sp>
        <p:nvSpPr>
          <p:cNvPr id="5" name="Rectangle 4"/>
          <p:cNvSpPr/>
          <p:nvPr/>
        </p:nvSpPr>
        <p:spPr>
          <a:xfrm>
            <a:off x="0" y="0"/>
            <a:ext cx="12192000" cy="6858000"/>
          </a:xfrm>
          <a:prstGeom prst="rect">
            <a:avLst/>
          </a:prstGeom>
          <a:solidFill>
            <a:schemeClr val="bg1">
              <a:alpha val="69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p:nvSpPr>
        <p:spPr>
          <a:xfrm>
            <a:off x="0" y="0"/>
            <a:ext cx="12192000" cy="6858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274869" y="533400"/>
            <a:ext cx="2688299" cy="2088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 name="Straight Connector 12"/>
          <p:cNvCxnSpPr/>
          <p:nvPr/>
        </p:nvCxnSpPr>
        <p:spPr>
          <a:xfrm>
            <a:off x="274869" y="3053680"/>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4869" y="3341712"/>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251200" y="533400"/>
            <a:ext cx="2688299" cy="2088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7" name="Straight Connector 16"/>
          <p:cNvCxnSpPr/>
          <p:nvPr/>
        </p:nvCxnSpPr>
        <p:spPr>
          <a:xfrm>
            <a:off x="3251200" y="3053680"/>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51200" y="3341712"/>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227531" y="533400"/>
            <a:ext cx="2688299" cy="2088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0" name="Straight Connector 19"/>
          <p:cNvCxnSpPr/>
          <p:nvPr/>
        </p:nvCxnSpPr>
        <p:spPr>
          <a:xfrm>
            <a:off x="6227531" y="3053680"/>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27531" y="3341712"/>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203861" y="533400"/>
            <a:ext cx="2688299" cy="2088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3" name="Straight Connector 22"/>
          <p:cNvCxnSpPr/>
          <p:nvPr/>
        </p:nvCxnSpPr>
        <p:spPr>
          <a:xfrm>
            <a:off x="9203861" y="3053680"/>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203861" y="3341712"/>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74869" y="3773760"/>
            <a:ext cx="2688299" cy="2088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6" name="Straight Connector 25"/>
          <p:cNvCxnSpPr/>
          <p:nvPr/>
        </p:nvCxnSpPr>
        <p:spPr>
          <a:xfrm>
            <a:off x="274869" y="6294040"/>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74869" y="6582072"/>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251200" y="3773760"/>
            <a:ext cx="2688299" cy="2088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9" name="Straight Connector 28"/>
          <p:cNvCxnSpPr/>
          <p:nvPr/>
        </p:nvCxnSpPr>
        <p:spPr>
          <a:xfrm>
            <a:off x="3251200" y="6294040"/>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51200" y="6582072"/>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227531" y="3773760"/>
            <a:ext cx="2688299" cy="2088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2" name="Straight Connector 31"/>
          <p:cNvCxnSpPr/>
          <p:nvPr/>
        </p:nvCxnSpPr>
        <p:spPr>
          <a:xfrm>
            <a:off x="6227531" y="6294040"/>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227531" y="6582072"/>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203861" y="3773760"/>
            <a:ext cx="2688299" cy="2088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5" name="Straight Connector 34"/>
          <p:cNvCxnSpPr/>
          <p:nvPr/>
        </p:nvCxnSpPr>
        <p:spPr>
          <a:xfrm>
            <a:off x="9203861" y="6294040"/>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203861" y="6582072"/>
            <a:ext cx="25922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0" y="0"/>
            <a:ext cx="7315200" cy="381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b="1" dirty="0">
                <a:solidFill>
                  <a:prstClr val="black"/>
                </a:solidFill>
              </a:rPr>
              <a:t>Storyboard title: </a:t>
            </a:r>
          </a:p>
        </p:txBody>
      </p:sp>
    </p:spTree>
    <p:extLst>
      <p:ext uri="{BB962C8B-B14F-4D97-AF65-F5344CB8AC3E}">
        <p14:creationId xmlns:p14="http://schemas.microsoft.com/office/powerpoint/2010/main" val="2848720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Lesson 6</a:t>
            </a:r>
          </a:p>
        </p:txBody>
      </p:sp>
      <p:sp>
        <p:nvSpPr>
          <p:cNvPr id="3" name="Subtitle 2"/>
          <p:cNvSpPr>
            <a:spLocks noGrp="1"/>
          </p:cNvSpPr>
          <p:nvPr>
            <p:ph type="subTitle" idx="1"/>
          </p:nvPr>
        </p:nvSpPr>
        <p:spPr/>
        <p:txBody>
          <a:bodyPr/>
          <a:lstStyle/>
          <a:p>
            <a:r>
              <a:rPr lang="en-GB"/>
              <a:t>Planning</a:t>
            </a:r>
            <a:endParaRPr lang="en-GB" dirty="0"/>
          </a:p>
        </p:txBody>
      </p:sp>
    </p:spTree>
    <p:extLst>
      <p:ext uri="{BB962C8B-B14F-4D97-AF65-F5344CB8AC3E}">
        <p14:creationId xmlns:p14="http://schemas.microsoft.com/office/powerpoint/2010/main" val="40678621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783489" y="764705"/>
            <a:ext cx="8640960" cy="7694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4400" b="1" dirty="0">
                <a:solidFill>
                  <a:prstClr val="white"/>
                </a:solidFill>
              </a:rPr>
              <a:t>Learning Intention</a:t>
            </a:r>
          </a:p>
        </p:txBody>
      </p:sp>
      <p:sp>
        <p:nvSpPr>
          <p:cNvPr id="24" name="TextBox 23"/>
          <p:cNvSpPr txBox="1"/>
          <p:nvPr/>
        </p:nvSpPr>
        <p:spPr>
          <a:xfrm>
            <a:off x="798741" y="1844825"/>
            <a:ext cx="10630219"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571500" indent="-571500">
              <a:buFont typeface="Arial" pitchFamily="34" charset="0"/>
              <a:buChar char="•"/>
            </a:pPr>
            <a:r>
              <a:rPr lang="en-US" sz="3600" dirty="0">
                <a:solidFill>
                  <a:prstClr val="black"/>
                </a:solidFill>
              </a:rPr>
              <a:t>To </a:t>
            </a:r>
            <a:r>
              <a:rPr lang="en-GB" sz="3600" dirty="0">
                <a:solidFill>
                  <a:prstClr val="black"/>
                </a:solidFill>
              </a:rPr>
              <a:t>plan a short story</a:t>
            </a:r>
            <a:endParaRPr lang="en-US" sz="3600" dirty="0">
              <a:solidFill>
                <a:prstClr val="black"/>
              </a:solidFill>
            </a:endParaRPr>
          </a:p>
        </p:txBody>
      </p:sp>
    </p:spTree>
    <p:extLst>
      <p:ext uri="{BB962C8B-B14F-4D97-AF65-F5344CB8AC3E}">
        <p14:creationId xmlns:p14="http://schemas.microsoft.com/office/powerpoint/2010/main" val="29715396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Recap - Key elements of a short story</a:t>
            </a:r>
          </a:p>
        </p:txBody>
      </p:sp>
      <p:sp>
        <p:nvSpPr>
          <p:cNvPr id="3" name="Content Placeholder 2"/>
          <p:cNvSpPr>
            <a:spLocks noGrp="1"/>
          </p:cNvSpPr>
          <p:nvPr>
            <p:ph idx="1"/>
          </p:nvPr>
        </p:nvSpPr>
        <p:spPr/>
        <p:txBody>
          <a:bodyPr/>
          <a:lstStyle/>
          <a:p>
            <a:r>
              <a:rPr lang="en-GB" dirty="0"/>
              <a:t>Setting</a:t>
            </a:r>
          </a:p>
          <a:p>
            <a:r>
              <a:rPr lang="en-GB" dirty="0"/>
              <a:t>Characterisation</a:t>
            </a:r>
          </a:p>
          <a:p>
            <a:r>
              <a:rPr lang="en-GB" dirty="0"/>
              <a:t>Plot</a:t>
            </a:r>
          </a:p>
          <a:p>
            <a:r>
              <a:rPr lang="en-GB" dirty="0"/>
              <a:t>Theme </a:t>
            </a:r>
          </a:p>
          <a:p>
            <a:r>
              <a:rPr lang="en-GB" dirty="0"/>
              <a:t>Point of View</a:t>
            </a:r>
          </a:p>
          <a:p>
            <a:endParaRPr lang="en-GB" dirty="0"/>
          </a:p>
        </p:txBody>
      </p:sp>
    </p:spTree>
    <p:extLst>
      <p:ext uri="{BB962C8B-B14F-4D97-AF65-F5344CB8AC3E}">
        <p14:creationId xmlns:p14="http://schemas.microsoft.com/office/powerpoint/2010/main" val="12031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E14F6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simple short story structure could be...	</a:t>
            </a:r>
          </a:p>
        </p:txBody>
      </p:sp>
      <p:sp>
        <p:nvSpPr>
          <p:cNvPr id="3" name="Content Placeholder 2"/>
          <p:cNvSpPr>
            <a:spLocks noGrp="1"/>
          </p:cNvSpPr>
          <p:nvPr>
            <p:ph idx="1"/>
          </p:nvPr>
        </p:nvSpPr>
        <p:spPr/>
        <p:txBody>
          <a:bodyPr>
            <a:normAutofit lnSpcReduction="10000"/>
          </a:bodyPr>
          <a:lstStyle/>
          <a:p>
            <a:r>
              <a:rPr lang="en-GB" dirty="0"/>
              <a:t>a character,</a:t>
            </a:r>
          </a:p>
          <a:p>
            <a:r>
              <a:rPr lang="en-GB" dirty="0"/>
              <a:t>in a situation,</a:t>
            </a:r>
          </a:p>
          <a:p>
            <a:r>
              <a:rPr lang="en-GB" dirty="0"/>
              <a:t>with a problem,</a:t>
            </a:r>
          </a:p>
          <a:p>
            <a:r>
              <a:rPr lang="en-GB" dirty="0"/>
              <a:t>who tries repeatedly to solve his problem,</a:t>
            </a:r>
          </a:p>
          <a:p>
            <a:r>
              <a:rPr lang="en-GB" dirty="0"/>
              <a:t>but repeatedly fails, (usually making the problem worse),</a:t>
            </a:r>
          </a:p>
          <a:p>
            <a:r>
              <a:rPr lang="en-GB" dirty="0"/>
              <a:t>then, at the climax of the story, makes a final attempt (which might either succeed or fail, depending on the kind of story it is), after which</a:t>
            </a:r>
          </a:p>
          <a:p>
            <a:r>
              <a:rPr lang="en-GB" dirty="0"/>
              <a:t>the result is “validated” in a way that makes it clear that what we saw was, in fact, the final result. </a:t>
            </a:r>
          </a:p>
          <a:p>
            <a:endParaRPr lang="en-GB" dirty="0"/>
          </a:p>
        </p:txBody>
      </p:sp>
    </p:spTree>
    <p:extLst>
      <p:ext uri="{BB962C8B-B14F-4D97-AF65-F5344CB8AC3E}">
        <p14:creationId xmlns:p14="http://schemas.microsoft.com/office/powerpoint/2010/main" val="4834967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Think – Pair - Share</a:t>
            </a:r>
          </a:p>
        </p:txBody>
      </p:sp>
      <p:sp>
        <p:nvSpPr>
          <p:cNvPr id="3" name="Content Placeholder 2"/>
          <p:cNvSpPr>
            <a:spLocks noGrp="1"/>
          </p:cNvSpPr>
          <p:nvPr>
            <p:ph idx="1"/>
          </p:nvPr>
        </p:nvSpPr>
        <p:spPr/>
        <p:txBody>
          <a:bodyPr/>
          <a:lstStyle/>
          <a:p>
            <a:pPr>
              <a:spcBef>
                <a:spcPts val="0"/>
              </a:spcBef>
              <a:buNone/>
            </a:pPr>
            <a:r>
              <a:rPr lang="en-GB" sz="3600" dirty="0">
                <a:solidFill>
                  <a:srgbClr val="0070C0"/>
                </a:solidFill>
              </a:rPr>
              <a:t>What are all the different types of conflict we can experience?</a:t>
            </a:r>
          </a:p>
          <a:p>
            <a:pPr>
              <a:spcBef>
                <a:spcPts val="0"/>
              </a:spcBef>
              <a:buNone/>
            </a:pPr>
            <a:endParaRPr lang="en-GB" sz="3600" dirty="0">
              <a:solidFill>
                <a:srgbClr val="0070C0"/>
              </a:solidFill>
            </a:endParaRPr>
          </a:p>
          <a:p>
            <a:pPr>
              <a:spcBef>
                <a:spcPts val="0"/>
              </a:spcBef>
              <a:buNone/>
            </a:pPr>
            <a:r>
              <a:rPr lang="en-GB" sz="3600" dirty="0">
                <a:solidFill>
                  <a:srgbClr val="0070C0"/>
                </a:solidFill>
              </a:rPr>
              <a:t>Discuss with your partner. 2 minutes. </a:t>
            </a:r>
          </a:p>
          <a:p>
            <a:pPr>
              <a:buNone/>
            </a:pPr>
            <a:endParaRPr lang="en-GB" dirty="0"/>
          </a:p>
        </p:txBody>
      </p:sp>
    </p:spTree>
    <p:extLst>
      <p:ext uri="{BB962C8B-B14F-4D97-AF65-F5344CB8AC3E}">
        <p14:creationId xmlns:p14="http://schemas.microsoft.com/office/powerpoint/2010/main" val="10225146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15601" y="260649"/>
            <a:ext cx="11360799" cy="763599"/>
          </a:xfrm>
          <a:prstGeom prst="rect">
            <a:avLst/>
          </a:prstGeom>
          <a:noFill/>
          <a:ln>
            <a:noFill/>
          </a:ln>
        </p:spPr>
        <p:txBody>
          <a:bodyPr lIns="121897" tIns="121897" rIns="121897" bIns="121897" anchor="t" anchorCtr="0">
            <a:noAutofit/>
          </a:bodyPr>
          <a:lstStyle/>
          <a:p>
            <a:pPr>
              <a:lnSpc>
                <a:spcPct val="100000"/>
              </a:lnSpc>
              <a:buClr>
                <a:schemeClr val="dk1"/>
              </a:buClr>
              <a:buSzPct val="25000"/>
            </a:pPr>
            <a:endParaRPr lang="en-GB" sz="4800" dirty="0">
              <a:solidFill>
                <a:schemeClr val="dk1"/>
              </a:solidFill>
              <a:latin typeface="Arial"/>
              <a:ea typeface="Arial"/>
              <a:cs typeface="Arial"/>
              <a:sym typeface="Arial"/>
            </a:endParaRPr>
          </a:p>
        </p:txBody>
      </p:sp>
      <p:sp>
        <p:nvSpPr>
          <p:cNvPr id="86" name="Shape 86"/>
          <p:cNvSpPr txBox="1">
            <a:spLocks noGrp="1"/>
          </p:cNvSpPr>
          <p:nvPr>
            <p:ph type="body" idx="1"/>
          </p:nvPr>
        </p:nvSpPr>
        <p:spPr>
          <a:xfrm>
            <a:off x="529700" y="1220755"/>
            <a:ext cx="11360799" cy="4133200"/>
          </a:xfrm>
          <a:prstGeom prst="rect">
            <a:avLst/>
          </a:prstGeom>
          <a:noFill/>
          <a:ln>
            <a:noFill/>
          </a:ln>
        </p:spPr>
        <p:txBody>
          <a:bodyPr lIns="121897" tIns="121897" rIns="121897" bIns="121897" anchor="t" anchorCtr="0">
            <a:noAutofit/>
          </a:bodyPr>
          <a:lstStyle/>
          <a:p>
            <a:pPr marL="609585" indent="-304792">
              <a:lnSpc>
                <a:spcPct val="115000"/>
              </a:lnSpc>
              <a:buClr>
                <a:schemeClr val="dk2"/>
              </a:buClr>
              <a:buSzPct val="25000"/>
              <a:buNone/>
            </a:pPr>
            <a:r>
              <a:rPr lang="en-GB" sz="3200" b="1" dirty="0">
                <a:solidFill>
                  <a:srgbClr val="0070C0"/>
                </a:solidFill>
                <a:latin typeface="Arial"/>
                <a:ea typeface="Arial"/>
                <a:cs typeface="Arial"/>
                <a:sym typeface="Arial"/>
              </a:rPr>
              <a:t>Person </a:t>
            </a:r>
            <a:r>
              <a:rPr lang="en-GB" sz="3200" b="1" dirty="0" err="1">
                <a:solidFill>
                  <a:srgbClr val="0070C0"/>
                </a:solidFill>
                <a:latin typeface="Arial"/>
                <a:ea typeface="Arial"/>
                <a:cs typeface="Arial"/>
                <a:sym typeface="Arial"/>
              </a:rPr>
              <a:t>vs</a:t>
            </a:r>
            <a:r>
              <a:rPr lang="en-GB" sz="3200" b="1" dirty="0">
                <a:solidFill>
                  <a:srgbClr val="0070C0"/>
                </a:solidFill>
                <a:latin typeface="Arial"/>
                <a:ea typeface="Arial"/>
                <a:cs typeface="Arial"/>
                <a:sym typeface="Arial"/>
              </a:rPr>
              <a:t> Self</a:t>
            </a:r>
            <a:r>
              <a:rPr lang="en-GB" sz="3200" dirty="0">
                <a:solidFill>
                  <a:srgbClr val="0070C0"/>
                </a:solidFill>
                <a:latin typeface="Arial"/>
                <a:ea typeface="Arial"/>
                <a:cs typeface="Arial"/>
                <a:sym typeface="Arial"/>
              </a:rPr>
              <a:t> - internal conflict - overcoming emotions, feelings</a:t>
            </a:r>
          </a:p>
          <a:p>
            <a:pPr marL="609585" indent="-304792">
              <a:lnSpc>
                <a:spcPct val="115000"/>
              </a:lnSpc>
              <a:spcBef>
                <a:spcPts val="2133"/>
              </a:spcBef>
              <a:buClr>
                <a:schemeClr val="dk2"/>
              </a:buClr>
              <a:buSzPct val="25000"/>
              <a:buNone/>
            </a:pPr>
            <a:r>
              <a:rPr lang="en-GB" sz="3200" b="1" dirty="0">
                <a:solidFill>
                  <a:srgbClr val="0070C0"/>
                </a:solidFill>
                <a:latin typeface="Arial"/>
                <a:ea typeface="Arial"/>
                <a:cs typeface="Arial"/>
                <a:sym typeface="Arial"/>
              </a:rPr>
              <a:t>Person </a:t>
            </a:r>
            <a:r>
              <a:rPr lang="en-GB" sz="3200" b="1" dirty="0" err="1">
                <a:solidFill>
                  <a:srgbClr val="0070C0"/>
                </a:solidFill>
                <a:latin typeface="Arial"/>
                <a:ea typeface="Arial"/>
                <a:cs typeface="Arial"/>
                <a:sym typeface="Arial"/>
              </a:rPr>
              <a:t>vs</a:t>
            </a:r>
            <a:r>
              <a:rPr lang="en-GB" sz="3200" b="1" dirty="0">
                <a:solidFill>
                  <a:srgbClr val="0070C0"/>
                </a:solidFill>
                <a:latin typeface="Arial"/>
                <a:ea typeface="Arial"/>
                <a:cs typeface="Arial"/>
                <a:sym typeface="Arial"/>
              </a:rPr>
              <a:t> Person</a:t>
            </a:r>
            <a:r>
              <a:rPr lang="en-GB" sz="3200" dirty="0">
                <a:solidFill>
                  <a:srgbClr val="0070C0"/>
                </a:solidFill>
                <a:latin typeface="Arial"/>
                <a:ea typeface="Arial"/>
                <a:cs typeface="Arial"/>
                <a:sym typeface="Arial"/>
              </a:rPr>
              <a:t> - physical, verbal, emotional, disagreement - can be more complicated between a right side and wrong side</a:t>
            </a:r>
          </a:p>
          <a:p>
            <a:pPr marL="609585" indent="-304792">
              <a:lnSpc>
                <a:spcPct val="115000"/>
              </a:lnSpc>
              <a:spcBef>
                <a:spcPts val="2133"/>
              </a:spcBef>
              <a:buClr>
                <a:schemeClr val="dk2"/>
              </a:buClr>
              <a:buSzPct val="25000"/>
              <a:buNone/>
            </a:pPr>
            <a:r>
              <a:rPr lang="en-GB" sz="3200" b="1" dirty="0">
                <a:solidFill>
                  <a:srgbClr val="0070C0"/>
                </a:solidFill>
                <a:latin typeface="Arial"/>
                <a:ea typeface="Arial"/>
                <a:cs typeface="Arial"/>
                <a:sym typeface="Arial"/>
              </a:rPr>
              <a:t>Person </a:t>
            </a:r>
            <a:r>
              <a:rPr lang="en-GB" sz="3200" b="1" dirty="0" err="1">
                <a:solidFill>
                  <a:srgbClr val="0070C0"/>
                </a:solidFill>
                <a:latin typeface="Arial"/>
                <a:ea typeface="Arial"/>
                <a:cs typeface="Arial"/>
                <a:sym typeface="Arial"/>
              </a:rPr>
              <a:t>vs</a:t>
            </a:r>
            <a:r>
              <a:rPr lang="en-GB" sz="3200" b="1" dirty="0">
                <a:solidFill>
                  <a:srgbClr val="0070C0"/>
                </a:solidFill>
                <a:latin typeface="Arial"/>
                <a:ea typeface="Arial"/>
                <a:cs typeface="Arial"/>
                <a:sym typeface="Arial"/>
              </a:rPr>
              <a:t> Society</a:t>
            </a:r>
            <a:r>
              <a:rPr lang="en-GB" sz="3200" dirty="0">
                <a:solidFill>
                  <a:srgbClr val="0070C0"/>
                </a:solidFill>
                <a:latin typeface="Arial"/>
                <a:ea typeface="Arial"/>
                <a:cs typeface="Arial"/>
                <a:sym typeface="Arial"/>
              </a:rPr>
              <a:t> - disagreement with societal values, beliefs and laws</a:t>
            </a:r>
          </a:p>
          <a:p>
            <a:pPr marL="609585" indent="-304792">
              <a:lnSpc>
                <a:spcPct val="115000"/>
              </a:lnSpc>
              <a:spcBef>
                <a:spcPts val="2133"/>
              </a:spcBef>
              <a:spcAft>
                <a:spcPts val="2133"/>
              </a:spcAft>
              <a:buClr>
                <a:schemeClr val="dk2"/>
              </a:buClr>
              <a:buSzPct val="25000"/>
              <a:buNone/>
            </a:pPr>
            <a:r>
              <a:rPr lang="en-GB" sz="3200" b="1" dirty="0">
                <a:solidFill>
                  <a:srgbClr val="0070C0"/>
                </a:solidFill>
                <a:latin typeface="Arial"/>
                <a:ea typeface="Arial"/>
                <a:cs typeface="Arial"/>
                <a:sym typeface="Arial"/>
              </a:rPr>
              <a:t>Person </a:t>
            </a:r>
            <a:r>
              <a:rPr lang="en-GB" sz="3200" b="1" dirty="0" err="1">
                <a:solidFill>
                  <a:srgbClr val="0070C0"/>
                </a:solidFill>
                <a:latin typeface="Arial"/>
                <a:ea typeface="Arial"/>
                <a:cs typeface="Arial"/>
                <a:sym typeface="Arial"/>
              </a:rPr>
              <a:t>vs</a:t>
            </a:r>
            <a:r>
              <a:rPr lang="en-GB" sz="3200" b="1" dirty="0">
                <a:solidFill>
                  <a:srgbClr val="0070C0"/>
                </a:solidFill>
                <a:latin typeface="Arial"/>
                <a:ea typeface="Arial"/>
                <a:cs typeface="Arial"/>
                <a:sym typeface="Arial"/>
              </a:rPr>
              <a:t> Nature</a:t>
            </a:r>
            <a:r>
              <a:rPr lang="en-GB" sz="3200" dirty="0">
                <a:solidFill>
                  <a:srgbClr val="0070C0"/>
                </a:solidFill>
                <a:latin typeface="Arial"/>
                <a:ea typeface="Arial"/>
                <a:cs typeface="Arial"/>
                <a:sym typeface="Arial"/>
              </a:rPr>
              <a:t> - forces of nature </a:t>
            </a:r>
          </a:p>
        </p:txBody>
      </p:sp>
    </p:spTree>
    <p:extLst>
      <p:ext uri="{BB962C8B-B14F-4D97-AF65-F5344CB8AC3E}">
        <p14:creationId xmlns:p14="http://schemas.microsoft.com/office/powerpoint/2010/main" val="367987928"/>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4"/>
          <p:cNvPicPr>
            <a:picLocks noChangeAspect="1"/>
          </p:cNvPicPr>
          <p:nvPr/>
        </p:nvPicPr>
        <p:blipFill>
          <a:blip r:embed="rId3" cstate="print">
            <a:lum bright="55000"/>
          </a:blip>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0" y="2362201"/>
            <a:ext cx="12192000" cy="1362075"/>
          </a:xfrm>
        </p:spPr>
        <p:txBody>
          <a:bodyPr anchor="ctr">
            <a:normAutofit/>
          </a:bodyPr>
          <a:lstStyle/>
          <a:p>
            <a:pPr algn="ctr"/>
            <a:r>
              <a:rPr lang="en-GB" sz="4800" b="1" u="sng" cap="small" dirty="0">
                <a:ln>
                  <a:noFill/>
                </a:ln>
                <a:solidFill>
                  <a:srgbClr val="FF0000"/>
                </a:solidFill>
              </a:rPr>
              <a:t>“THE YEAR 2087”</a:t>
            </a:r>
          </a:p>
        </p:txBody>
      </p:sp>
      <p:sp>
        <p:nvSpPr>
          <p:cNvPr id="5" name="Title 1"/>
          <p:cNvSpPr txBox="1">
            <a:spLocks/>
          </p:cNvSpPr>
          <p:nvPr/>
        </p:nvSpPr>
        <p:spPr>
          <a:xfrm>
            <a:off x="609600" y="32004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Hope</a:t>
            </a:r>
          </a:p>
        </p:txBody>
      </p:sp>
      <p:sp>
        <p:nvSpPr>
          <p:cNvPr id="6" name="Title 1"/>
          <p:cNvSpPr txBox="1">
            <a:spLocks/>
          </p:cNvSpPr>
          <p:nvPr/>
        </p:nvSpPr>
        <p:spPr>
          <a:xfrm>
            <a:off x="1625600" y="14478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Betrayal</a:t>
            </a:r>
          </a:p>
        </p:txBody>
      </p:sp>
      <p:sp>
        <p:nvSpPr>
          <p:cNvPr id="7" name="Title 1"/>
          <p:cNvSpPr txBox="1">
            <a:spLocks/>
          </p:cNvSpPr>
          <p:nvPr/>
        </p:nvSpPr>
        <p:spPr>
          <a:xfrm>
            <a:off x="3352800" y="5334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War</a:t>
            </a:r>
          </a:p>
        </p:txBody>
      </p:sp>
      <p:sp>
        <p:nvSpPr>
          <p:cNvPr id="8" name="Title 1"/>
          <p:cNvSpPr txBox="1">
            <a:spLocks/>
          </p:cNvSpPr>
          <p:nvPr/>
        </p:nvSpPr>
        <p:spPr>
          <a:xfrm>
            <a:off x="4978400" y="12954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Apocalypse</a:t>
            </a:r>
          </a:p>
        </p:txBody>
      </p:sp>
      <p:sp>
        <p:nvSpPr>
          <p:cNvPr id="9" name="Title 1"/>
          <p:cNvSpPr txBox="1">
            <a:spLocks/>
          </p:cNvSpPr>
          <p:nvPr/>
        </p:nvSpPr>
        <p:spPr>
          <a:xfrm>
            <a:off x="6705600" y="3048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Freedom</a:t>
            </a:r>
          </a:p>
        </p:txBody>
      </p:sp>
      <p:sp>
        <p:nvSpPr>
          <p:cNvPr id="10" name="Title 1"/>
          <p:cNvSpPr txBox="1">
            <a:spLocks/>
          </p:cNvSpPr>
          <p:nvPr/>
        </p:nvSpPr>
        <p:spPr>
          <a:xfrm>
            <a:off x="8432800" y="12954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Captivity</a:t>
            </a:r>
          </a:p>
        </p:txBody>
      </p:sp>
      <p:sp>
        <p:nvSpPr>
          <p:cNvPr id="11" name="Title 1"/>
          <p:cNvSpPr txBox="1">
            <a:spLocks/>
          </p:cNvSpPr>
          <p:nvPr/>
        </p:nvSpPr>
        <p:spPr>
          <a:xfrm>
            <a:off x="406400" y="36576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Imprisonment</a:t>
            </a:r>
          </a:p>
        </p:txBody>
      </p:sp>
      <p:sp>
        <p:nvSpPr>
          <p:cNvPr id="12" name="Title 1"/>
          <p:cNvSpPr txBox="1">
            <a:spLocks/>
          </p:cNvSpPr>
          <p:nvPr/>
        </p:nvSpPr>
        <p:spPr>
          <a:xfrm>
            <a:off x="3759200" y="44196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Disaster</a:t>
            </a:r>
          </a:p>
        </p:txBody>
      </p:sp>
      <p:sp>
        <p:nvSpPr>
          <p:cNvPr id="13" name="Title 1"/>
          <p:cNvSpPr txBox="1">
            <a:spLocks/>
          </p:cNvSpPr>
          <p:nvPr/>
        </p:nvSpPr>
        <p:spPr>
          <a:xfrm>
            <a:off x="1016000" y="49530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Loyalty</a:t>
            </a:r>
          </a:p>
        </p:txBody>
      </p:sp>
      <p:sp>
        <p:nvSpPr>
          <p:cNvPr id="14" name="Title 1"/>
          <p:cNvSpPr txBox="1">
            <a:spLocks/>
          </p:cNvSpPr>
          <p:nvPr/>
        </p:nvSpPr>
        <p:spPr>
          <a:xfrm>
            <a:off x="4876800" y="35814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Rebellion</a:t>
            </a:r>
          </a:p>
        </p:txBody>
      </p:sp>
      <p:sp>
        <p:nvSpPr>
          <p:cNvPr id="15" name="Title 1"/>
          <p:cNvSpPr txBox="1">
            <a:spLocks/>
          </p:cNvSpPr>
          <p:nvPr/>
        </p:nvSpPr>
        <p:spPr>
          <a:xfrm>
            <a:off x="5384800" y="54102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Brotherhood</a:t>
            </a:r>
          </a:p>
        </p:txBody>
      </p:sp>
      <p:sp>
        <p:nvSpPr>
          <p:cNvPr id="16" name="Title 1"/>
          <p:cNvSpPr txBox="1">
            <a:spLocks/>
          </p:cNvSpPr>
          <p:nvPr/>
        </p:nvSpPr>
        <p:spPr>
          <a:xfrm>
            <a:off x="8636000" y="36576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Fear</a:t>
            </a:r>
          </a:p>
        </p:txBody>
      </p:sp>
      <p:sp>
        <p:nvSpPr>
          <p:cNvPr id="17" name="Title 1"/>
          <p:cNvSpPr txBox="1">
            <a:spLocks/>
          </p:cNvSpPr>
          <p:nvPr/>
        </p:nvSpPr>
        <p:spPr>
          <a:xfrm>
            <a:off x="7518400" y="4648200"/>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Peace</a:t>
            </a:r>
          </a:p>
        </p:txBody>
      </p:sp>
      <p:sp>
        <p:nvSpPr>
          <p:cNvPr id="19" name="Title 1"/>
          <p:cNvSpPr txBox="1">
            <a:spLocks/>
          </p:cNvSpPr>
          <p:nvPr/>
        </p:nvSpPr>
        <p:spPr>
          <a:xfrm>
            <a:off x="5903979" y="4221088"/>
            <a:ext cx="3251200" cy="1143000"/>
          </a:xfrm>
          <a:prstGeom prst="rect">
            <a:avLst/>
          </a:prstGeom>
        </p:spPr>
        <p:txBody>
          <a:bodyPr vert="horz" lIns="45720" tIns="0" rIns="45720" bIns="0" anchor="ctr" anchorCtr="0">
            <a:normAutofit/>
          </a:bodyPr>
          <a:lstStyle/>
          <a:p>
            <a:pPr algn="ctr">
              <a:spcBef>
                <a:spcPct val="0"/>
              </a:spcBef>
              <a:defRPr/>
            </a:pPr>
            <a:r>
              <a:rPr lang="en-GB" sz="2800" b="1" dirty="0">
                <a:solidFill>
                  <a:prstClr val="black"/>
                </a:solidFill>
                <a:latin typeface="Calibri Light"/>
              </a:rPr>
              <a:t>A.I.</a:t>
            </a:r>
          </a:p>
        </p:txBody>
      </p:sp>
    </p:spTree>
    <p:extLst>
      <p:ext uri="{BB962C8B-B14F-4D97-AF65-F5344CB8AC3E}">
        <p14:creationId xmlns:p14="http://schemas.microsoft.com/office/powerpoint/2010/main" val="169204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2441</TotalTime>
  <Words>7779</Words>
  <Application>Microsoft Office PowerPoint</Application>
  <PresentationFormat>Widescreen</PresentationFormat>
  <Paragraphs>923</Paragraphs>
  <Slides>139</Slides>
  <Notes>48</Notes>
  <HiddenSlides>43</HiddenSlides>
  <MMClips>0</MMClips>
  <ScaleCrop>false</ScaleCrop>
  <HeadingPairs>
    <vt:vector size="6" baseType="variant">
      <vt:variant>
        <vt:lpstr>Fonts Used</vt:lpstr>
      </vt:variant>
      <vt:variant>
        <vt:i4>14</vt:i4>
      </vt:variant>
      <vt:variant>
        <vt:lpstr>Theme</vt:lpstr>
      </vt:variant>
      <vt:variant>
        <vt:i4>14</vt:i4>
      </vt:variant>
      <vt:variant>
        <vt:lpstr>Slide Titles</vt:lpstr>
      </vt:variant>
      <vt:variant>
        <vt:i4>139</vt:i4>
      </vt:variant>
    </vt:vector>
  </HeadingPairs>
  <TitlesOfParts>
    <vt:vector size="167" baseType="lpstr">
      <vt:lpstr>MS PGothic</vt:lpstr>
      <vt:lpstr>Arial</vt:lpstr>
      <vt:lpstr>Bookman Old Style</vt:lpstr>
      <vt:lpstr>Calibri</vt:lpstr>
      <vt:lpstr>Calibri Light</vt:lpstr>
      <vt:lpstr>Cooper Black</vt:lpstr>
      <vt:lpstr>Franklin Gothic Book</vt:lpstr>
      <vt:lpstr>Franklin Gothic Medium</vt:lpstr>
      <vt:lpstr>museo</vt:lpstr>
      <vt:lpstr>Times New Roman</vt:lpstr>
      <vt:lpstr>Trebuchet MS</vt:lpstr>
      <vt:lpstr>Tunga</vt:lpstr>
      <vt:lpstr>Wingdings</vt:lpstr>
      <vt:lpstr>Wingdings 2</vt:lpstr>
      <vt:lpstr>Office Theme</vt:lpstr>
      <vt:lpstr>Angles</vt:lpstr>
      <vt:lpstr>1_Office Theme</vt:lpstr>
      <vt:lpstr>2_Office Theme</vt:lpstr>
      <vt:lpstr>5_Office Theme</vt:lpstr>
      <vt:lpstr>3_Office Theme</vt:lpstr>
      <vt:lpstr>Opulent</vt:lpstr>
      <vt:lpstr>6_Office Theme</vt:lpstr>
      <vt:lpstr>7_Office Theme</vt:lpstr>
      <vt:lpstr>8_Office Theme</vt:lpstr>
      <vt:lpstr>9_Office Theme</vt:lpstr>
      <vt:lpstr>10_Office Theme</vt:lpstr>
      <vt:lpstr>Default Design</vt:lpstr>
      <vt:lpstr>1_Default Design</vt:lpstr>
      <vt:lpstr>  Short Stories</vt:lpstr>
      <vt:lpstr>Short Story Unit</vt:lpstr>
      <vt:lpstr>Key Skills</vt:lpstr>
      <vt:lpstr>Learning Intention</vt:lpstr>
      <vt:lpstr>Success Criteria</vt:lpstr>
      <vt:lpstr>Starter Task</vt:lpstr>
      <vt:lpstr>Basic Information</vt:lpstr>
      <vt:lpstr>PowerPoint Presentation</vt:lpstr>
      <vt:lpstr>PowerPoint Presentation</vt:lpstr>
      <vt:lpstr>PowerPoint Presentation</vt:lpstr>
      <vt:lpstr>How would you continue this story?</vt:lpstr>
      <vt:lpstr>Reading  – Richard Brautigan</vt:lpstr>
      <vt:lpstr>Basic Information</vt:lpstr>
      <vt:lpstr>Reading  – Pacific Radio Fire is a good story but you could choose any short story for this!</vt:lpstr>
      <vt:lpstr>Writing task - character sketch: </vt:lpstr>
      <vt:lpstr> A quick writing task to finish! </vt:lpstr>
      <vt:lpstr>PowerPoint Presentation</vt:lpstr>
      <vt:lpstr>A few hints</vt:lpstr>
      <vt:lpstr>PowerPoint Presentation</vt:lpstr>
      <vt:lpstr>Lesson 2</vt:lpstr>
      <vt:lpstr>   Short Stories</vt:lpstr>
      <vt:lpstr>Learning Intention</vt:lpstr>
      <vt:lpstr>Stimulus Exercise:  Creating Character Through Action and Description 1</vt:lpstr>
      <vt:lpstr>The importance of description</vt:lpstr>
      <vt:lpstr>PowerPoint Presentation</vt:lpstr>
      <vt:lpstr>PowerPoint Presentation</vt:lpstr>
      <vt:lpstr>PowerPoint Presentation</vt:lpstr>
      <vt:lpstr>PowerPoint Presentation</vt:lpstr>
      <vt:lpstr>PowerPoint Presentation</vt:lpstr>
      <vt:lpstr>Stimulus Exercise 2:  Creating Character Through Action and Description</vt:lpstr>
      <vt:lpstr>PowerPoint Presentation</vt:lpstr>
      <vt:lpstr>PowerPoint Presentation</vt:lpstr>
      <vt:lpstr>Stimulus Exercise 3: Which Voice? The First Person</vt:lpstr>
      <vt:lpstr>Different perspectives</vt:lpstr>
      <vt:lpstr>Adopting a different perspective</vt:lpstr>
      <vt:lpstr>More in the first person</vt:lpstr>
      <vt:lpstr>PowerPoint Presentation</vt:lpstr>
      <vt:lpstr>Lesson 3</vt:lpstr>
      <vt:lpstr>   Ray Bradbury’s ‘The Pedestrian’</vt:lpstr>
      <vt:lpstr>Learning Intention</vt:lpstr>
      <vt:lpstr>If you like this…</vt:lpstr>
      <vt:lpstr>Or are interested in this…</vt:lpstr>
      <vt:lpstr>PowerPoint Presentation</vt:lpstr>
      <vt:lpstr>Let’s Read</vt:lpstr>
      <vt:lpstr>Consider…</vt:lpstr>
      <vt:lpstr>PowerPoint Presentation</vt:lpstr>
      <vt:lpstr>PowerPoint Presentation</vt:lpstr>
      <vt:lpstr>PowerPoint Presentation</vt:lpstr>
      <vt:lpstr>Short burst writing task</vt:lpstr>
      <vt:lpstr>Lesson 4</vt:lpstr>
      <vt:lpstr>   Ray Bradbury’s  ‘The Pedestrian’</vt:lpstr>
      <vt:lpstr>PowerPoint Presentation</vt:lpstr>
      <vt:lpstr>PowerPoint Presentation</vt:lpstr>
      <vt:lpstr>PowerPoint Presentation</vt:lpstr>
      <vt:lpstr>PowerPoint Presentation</vt:lpstr>
      <vt:lpstr>PowerPoint Presentation</vt:lpstr>
      <vt:lpstr>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5</vt:lpstr>
      <vt:lpstr>  Elements of a Short Story Plot</vt:lpstr>
      <vt:lpstr>PowerPoint Presentation</vt:lpstr>
      <vt:lpstr>Key elements of a short story</vt:lpstr>
      <vt:lpstr>Elements of Plot</vt:lpstr>
      <vt:lpstr>Exposition</vt:lpstr>
      <vt:lpstr>Conflict</vt:lpstr>
      <vt:lpstr>Rising Action</vt:lpstr>
      <vt:lpstr>Climax/Turning Point</vt:lpstr>
      <vt:lpstr>Falling Action</vt:lpstr>
      <vt:lpstr>Resolution</vt:lpstr>
      <vt:lpstr>Task 1 – Plot   </vt:lpstr>
      <vt:lpstr>PowerPoint Presentation</vt:lpstr>
      <vt:lpstr>Exposition</vt:lpstr>
      <vt:lpstr>Conflict</vt:lpstr>
      <vt:lpstr>Rising Action</vt:lpstr>
      <vt:lpstr>Climax</vt:lpstr>
      <vt:lpstr>Falling Action</vt:lpstr>
      <vt:lpstr>Resolution</vt:lpstr>
      <vt:lpstr>PowerPoint Presentation</vt:lpstr>
      <vt:lpstr>PowerPoint Presentation</vt:lpstr>
      <vt:lpstr>PowerPoint Presentation</vt:lpstr>
      <vt:lpstr>PowerPoint Presentation</vt:lpstr>
      <vt:lpstr>PowerPoint Presentation</vt:lpstr>
      <vt:lpstr>PowerPoint Presentation</vt:lpstr>
      <vt:lpstr>Lesson 6</vt:lpstr>
      <vt:lpstr>PowerPoint Presentation</vt:lpstr>
      <vt:lpstr>Recap - Key elements of a short story</vt:lpstr>
      <vt:lpstr>A simple short story structure could be... </vt:lpstr>
      <vt:lpstr>Think – Pair - Share</vt:lpstr>
      <vt:lpstr>PowerPoint Presentation</vt:lpstr>
      <vt:lpstr>“THE YEAR 2087”</vt:lpstr>
      <vt:lpstr>Initial ideas</vt:lpstr>
      <vt:lpstr>DEVELOPMENT – Structure of a Story Plan</vt:lpstr>
      <vt:lpstr>Development - Planning</vt:lpstr>
      <vt:lpstr>In Pairs. Swap and explain!</vt:lpstr>
      <vt:lpstr>PowerPoint Presentation</vt:lpstr>
      <vt:lpstr>PowerPoint Presentation</vt:lpstr>
      <vt:lpstr>Lesson 8</vt:lpstr>
      <vt:lpstr> Learning Intention</vt:lpstr>
      <vt:lpstr>Introduction - characters</vt:lpstr>
      <vt:lpstr>How to introduce characters</vt:lpstr>
      <vt:lpstr>Think of your main character. </vt:lpstr>
      <vt:lpstr>What to focus on?</vt:lpstr>
      <vt:lpstr>The Man:</vt:lpstr>
      <vt:lpstr>Task. Describe these characters in detail. </vt:lpstr>
      <vt:lpstr>Development</vt:lpstr>
      <vt:lpstr>Lesson 9</vt:lpstr>
      <vt:lpstr>Starting a story</vt:lpstr>
      <vt:lpstr>Learning Intentions</vt:lpstr>
      <vt:lpstr>Success Criteria…</vt:lpstr>
      <vt:lpstr>One Hundred years of solitude</vt:lpstr>
      <vt:lpstr>1984</vt:lpstr>
      <vt:lpstr>The Colour Purple</vt:lpstr>
      <vt:lpstr>Peter and wendy (Peter pan)</vt:lpstr>
      <vt:lpstr>Paradise</vt:lpstr>
      <vt:lpstr>The Road</vt:lpstr>
      <vt:lpstr>Graveyard Book</vt:lpstr>
      <vt:lpstr>The Graveyard Book By Neil Gaiman</vt:lpstr>
      <vt:lpstr>The Graveyard Book By Neil Gaiman</vt:lpstr>
      <vt:lpstr>Hook the reader</vt:lpstr>
      <vt:lpstr>Class discussion</vt:lpstr>
      <vt:lpstr>The Road Cormac  McCarthy</vt:lpstr>
      <vt:lpstr>The Road Cormac  McCarthy</vt:lpstr>
      <vt:lpstr>Development</vt:lpstr>
      <vt:lpstr>Peer Assess!</vt:lpstr>
      <vt:lpstr> You are now ready to begin writing.</vt:lpstr>
      <vt:lpstr>You are now ready to begin writing</vt:lpstr>
      <vt:lpstr>Checklist</vt:lpstr>
      <vt:lpstr>Imaginative Writing </vt:lpstr>
      <vt:lpstr>Recipe for a Short Story.</vt:lpstr>
      <vt:lpstr>Date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Boxer</dc:title>
  <dc:creator>Alison</dc:creator>
  <cp:lastModifiedBy>Gayle Cameron</cp:lastModifiedBy>
  <cp:revision>210</cp:revision>
  <cp:lastPrinted>2017-11-21T15:55:10Z</cp:lastPrinted>
  <dcterms:created xsi:type="dcterms:W3CDTF">2016-05-02T13:59:27Z</dcterms:created>
  <dcterms:modified xsi:type="dcterms:W3CDTF">2020-04-20T07:03:39Z</dcterms:modified>
</cp:coreProperties>
</file>