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52A25-00F0-4E36-979F-11ABEBF163AC}" v="57" dt="2020-03-24T16:52:54.495"/>
    <p1510:client id="{BE747820-1FC9-40D6-8206-49D5A8F8D090}" v="4" dt="2020-03-24T15:49:54.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9"/>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den Cushley" userId="S::wlacushley@glow.sch.uk::701bfdd5-3ea6-4041-885c-2960403d62b5" providerId="AD" clId="Web-{BE747820-1FC9-40D6-8206-49D5A8F8D090}"/>
    <pc:docChg chg="modSld">
      <pc:chgData name="Aiden Cushley" userId="S::wlacushley@glow.sch.uk::701bfdd5-3ea6-4041-885c-2960403d62b5" providerId="AD" clId="Web-{BE747820-1FC9-40D6-8206-49D5A8F8D090}" dt="2020-03-24T15:49:54.131" v="3"/>
      <pc:docMkLst>
        <pc:docMk/>
      </pc:docMkLst>
      <pc:sldChg chg="modSp">
        <pc:chgData name="Aiden Cushley" userId="S::wlacushley@glow.sch.uk::701bfdd5-3ea6-4041-885c-2960403d62b5" providerId="AD" clId="Web-{BE747820-1FC9-40D6-8206-49D5A8F8D090}" dt="2020-03-24T15:49:54.131" v="3"/>
        <pc:sldMkLst>
          <pc:docMk/>
          <pc:sldMk cId="977053331" sldId="259"/>
        </pc:sldMkLst>
        <pc:graphicFrameChg chg="modGraphic">
          <ac:chgData name="Aiden Cushley" userId="S::wlacushley@glow.sch.uk::701bfdd5-3ea6-4041-885c-2960403d62b5" providerId="AD" clId="Web-{BE747820-1FC9-40D6-8206-49D5A8F8D090}" dt="2020-03-24T15:49:54.131" v="3"/>
          <ac:graphicFrameMkLst>
            <pc:docMk/>
            <pc:sldMk cId="977053331" sldId="259"/>
            <ac:graphicFrameMk id="5" creationId="{00000000-0000-0000-0000-000000000000}"/>
          </ac:graphicFrameMkLst>
        </pc:graphicFrameChg>
      </pc:sldChg>
    </pc:docChg>
  </pc:docChgLst>
  <pc:docChgLst>
    <pc:chgData name="Callum Hall" userId="S::wlchall1@glow.sch.uk::f08e033f-f9aa-41bf-95f7-5f9bb2267404" providerId="AD" clId="Web-{6F752A25-00F0-4E36-979F-11ABEBF163AC}"/>
    <pc:docChg chg="addSld delSld modSld">
      <pc:chgData name="Callum Hall" userId="S::wlchall1@glow.sch.uk::f08e033f-f9aa-41bf-95f7-5f9bb2267404" providerId="AD" clId="Web-{6F752A25-00F0-4E36-979F-11ABEBF163AC}" dt="2020-03-24T16:52:54.495" v="26"/>
      <pc:docMkLst>
        <pc:docMk/>
      </pc:docMkLst>
      <pc:sldChg chg="modSp add del">
        <pc:chgData name="Callum Hall" userId="S::wlchall1@glow.sch.uk::f08e033f-f9aa-41bf-95f7-5f9bb2267404" providerId="AD" clId="Web-{6F752A25-00F0-4E36-979F-11ABEBF163AC}" dt="2020-03-24T16:50:06.886" v="20" actId="14100"/>
        <pc:sldMkLst>
          <pc:docMk/>
          <pc:sldMk cId="3290443148" sldId="256"/>
        </pc:sldMkLst>
        <pc:picChg chg="mod">
          <ac:chgData name="Callum Hall" userId="S::wlchall1@glow.sch.uk::f08e033f-f9aa-41bf-95f7-5f9bb2267404" providerId="AD" clId="Web-{6F752A25-00F0-4E36-979F-11ABEBF163AC}" dt="2020-03-24T16:50:06.886" v="20" actId="14100"/>
          <ac:picMkLst>
            <pc:docMk/>
            <pc:sldMk cId="3290443148" sldId="256"/>
            <ac:picMk id="1026" creationId="{00000000-0000-0000-0000-000000000000}"/>
          </ac:picMkLst>
        </pc:picChg>
      </pc:sldChg>
      <pc:sldChg chg="add del">
        <pc:chgData name="Callum Hall" userId="S::wlchall1@glow.sch.uk::f08e033f-f9aa-41bf-95f7-5f9bb2267404" providerId="AD" clId="Web-{6F752A25-00F0-4E36-979F-11ABEBF163AC}" dt="2020-03-24T16:50:02.230" v="18"/>
        <pc:sldMkLst>
          <pc:docMk/>
          <pc:sldMk cId="2118373143" sldId="257"/>
        </pc:sldMkLst>
      </pc:sldChg>
      <pc:sldChg chg="add del">
        <pc:chgData name="Callum Hall" userId="S::wlchall1@glow.sch.uk::f08e033f-f9aa-41bf-95f7-5f9bb2267404" providerId="AD" clId="Web-{6F752A25-00F0-4E36-979F-11ABEBF163AC}" dt="2020-03-24T16:50:00.933" v="17"/>
        <pc:sldMkLst>
          <pc:docMk/>
          <pc:sldMk cId="3724025623" sldId="258"/>
        </pc:sldMkLst>
      </pc:sldChg>
      <pc:sldChg chg="add del">
        <pc:chgData name="Callum Hall" userId="S::wlchall1@glow.sch.uk::f08e033f-f9aa-41bf-95f7-5f9bb2267404" providerId="AD" clId="Web-{6F752A25-00F0-4E36-979F-11ABEBF163AC}" dt="2020-03-24T16:49:59.230" v="16"/>
        <pc:sldMkLst>
          <pc:docMk/>
          <pc:sldMk cId="977053331" sldId="259"/>
        </pc:sldMkLst>
      </pc:sldChg>
      <pc:sldChg chg="add del">
        <pc:chgData name="Callum Hall" userId="S::wlchall1@glow.sch.uk::f08e033f-f9aa-41bf-95f7-5f9bb2267404" providerId="AD" clId="Web-{6F752A25-00F0-4E36-979F-11ABEBF163AC}" dt="2020-03-24T16:49:57.324" v="15"/>
        <pc:sldMkLst>
          <pc:docMk/>
          <pc:sldMk cId="4123615359" sldId="260"/>
        </pc:sldMkLst>
      </pc:sldChg>
      <pc:sldChg chg="add del">
        <pc:chgData name="Callum Hall" userId="S::wlchall1@glow.sch.uk::f08e033f-f9aa-41bf-95f7-5f9bb2267404" providerId="AD" clId="Web-{6F752A25-00F0-4E36-979F-11ABEBF163AC}" dt="2020-03-24T16:49:42.308" v="14"/>
        <pc:sldMkLst>
          <pc:docMk/>
          <pc:sldMk cId="544246559" sldId="261"/>
        </pc:sldMkLst>
      </pc:sldChg>
      <pc:sldChg chg="add del">
        <pc:chgData name="Callum Hall" userId="S::wlchall1@glow.sch.uk::f08e033f-f9aa-41bf-95f7-5f9bb2267404" providerId="AD" clId="Web-{6F752A25-00F0-4E36-979F-11ABEBF163AC}" dt="2020-03-24T16:49:41.636" v="13"/>
        <pc:sldMkLst>
          <pc:docMk/>
          <pc:sldMk cId="448614174" sldId="262"/>
        </pc:sldMkLst>
      </pc:sldChg>
      <pc:sldChg chg="add del">
        <pc:chgData name="Callum Hall" userId="S::wlchall1@glow.sch.uk::f08e033f-f9aa-41bf-95f7-5f9bb2267404" providerId="AD" clId="Web-{6F752A25-00F0-4E36-979F-11ABEBF163AC}" dt="2020-03-24T16:49:40.777" v="12"/>
        <pc:sldMkLst>
          <pc:docMk/>
          <pc:sldMk cId="3263801400" sldId="263"/>
        </pc:sldMkLst>
      </pc:sldChg>
      <pc:sldChg chg="add del">
        <pc:chgData name="Callum Hall" userId="S::wlchall1@glow.sch.uk::f08e033f-f9aa-41bf-95f7-5f9bb2267404" providerId="AD" clId="Web-{6F752A25-00F0-4E36-979F-11ABEBF163AC}" dt="2020-03-24T16:49:39.839" v="11"/>
        <pc:sldMkLst>
          <pc:docMk/>
          <pc:sldMk cId="1863282055" sldId="264"/>
        </pc:sldMkLst>
      </pc:sldChg>
      <pc:sldChg chg="new del">
        <pc:chgData name="Callum Hall" userId="S::wlchall1@glow.sch.uk::f08e033f-f9aa-41bf-95f7-5f9bb2267404" providerId="AD" clId="Web-{6F752A25-00F0-4E36-979F-11ABEBF163AC}" dt="2020-03-24T16:52:54.495" v="26"/>
        <pc:sldMkLst>
          <pc:docMk/>
          <pc:sldMk cId="781914228" sldId="265"/>
        </pc:sldMkLst>
      </pc:sldChg>
      <pc:sldChg chg="new del">
        <pc:chgData name="Callum Hall" userId="S::wlchall1@glow.sch.uk::f08e033f-f9aa-41bf-95f7-5f9bb2267404" providerId="AD" clId="Web-{6F752A25-00F0-4E36-979F-11ABEBF163AC}" dt="2020-03-24T16:52:50.386" v="25"/>
        <pc:sldMkLst>
          <pc:docMk/>
          <pc:sldMk cId="2767569058" sldId="266"/>
        </pc:sldMkLst>
      </pc:sldChg>
      <pc:sldChg chg="new del">
        <pc:chgData name="Callum Hall" userId="S::wlchall1@glow.sch.uk::f08e033f-f9aa-41bf-95f7-5f9bb2267404" providerId="AD" clId="Web-{6F752A25-00F0-4E36-979F-11ABEBF163AC}" dt="2020-03-24T16:52:47.495" v="24"/>
        <pc:sldMkLst>
          <pc:docMk/>
          <pc:sldMk cId="2747913988"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9ADAFC-7386-4717-BC5B-B16076FD4441}"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21FBF9-5AB1-48BB-8741-ED708B001E69}" type="slidenum">
              <a:rPr lang="en-GB" smtClean="0"/>
              <a:t>‹#›</a:t>
            </a:fld>
            <a:endParaRPr lang="en-GB"/>
          </a:p>
        </p:txBody>
      </p:sp>
    </p:spTree>
    <p:extLst>
      <p:ext uri="{BB962C8B-B14F-4D97-AF65-F5344CB8AC3E}">
        <p14:creationId xmlns:p14="http://schemas.microsoft.com/office/powerpoint/2010/main" val="20249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ADAFC-7386-4717-BC5B-B16076FD4441}"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21FBF9-5AB1-48BB-8741-ED708B001E69}" type="slidenum">
              <a:rPr lang="en-GB" smtClean="0"/>
              <a:t>‹#›</a:t>
            </a:fld>
            <a:endParaRPr lang="en-GB"/>
          </a:p>
        </p:txBody>
      </p:sp>
    </p:spTree>
    <p:extLst>
      <p:ext uri="{BB962C8B-B14F-4D97-AF65-F5344CB8AC3E}">
        <p14:creationId xmlns:p14="http://schemas.microsoft.com/office/powerpoint/2010/main" val="334886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422855"/>
            <a:ext cx="2057397" cy="365125"/>
          </a:xfrm>
        </p:spPr>
        <p:txBody>
          <a:bodyPr/>
          <a:lstStyle/>
          <a:p>
            <a:fld id="{969ADAFC-7386-4717-BC5B-B16076FD4441}" type="datetimeFigureOut">
              <a:rPr lang="en-GB" smtClean="0"/>
              <a:t>27/03/2020</a:t>
            </a:fld>
            <a:endParaRPr lang="en-GB"/>
          </a:p>
        </p:txBody>
      </p:sp>
      <p:sp>
        <p:nvSpPr>
          <p:cNvPr id="5" name="Footer Placeholder 4"/>
          <p:cNvSpPr>
            <a:spLocks noGrp="1"/>
          </p:cNvSpPr>
          <p:nvPr>
            <p:ph type="ftr" sz="quarter" idx="11"/>
          </p:nvPr>
        </p:nvSpPr>
        <p:spPr>
          <a:xfrm>
            <a:off x="2832102" y="6422855"/>
            <a:ext cx="3209752" cy="365125"/>
          </a:xfrm>
        </p:spPr>
        <p:txBody>
          <a:bodyPr/>
          <a:lstStyle/>
          <a:p>
            <a:endParaRPr lang="en-GB"/>
          </a:p>
        </p:txBody>
      </p:sp>
      <p:sp>
        <p:nvSpPr>
          <p:cNvPr id="6" name="Slide Number Placeholder 5"/>
          <p:cNvSpPr>
            <a:spLocks noGrp="1"/>
          </p:cNvSpPr>
          <p:nvPr>
            <p:ph type="sldNum" sz="quarter" idx="12"/>
          </p:nvPr>
        </p:nvSpPr>
        <p:spPr>
          <a:xfrm>
            <a:off x="6054787" y="6422855"/>
            <a:ext cx="659819" cy="365125"/>
          </a:xfrm>
        </p:spPr>
        <p:txBody>
          <a:bodyPr/>
          <a:lstStyle/>
          <a:p>
            <a:fld id="{1D21FBF9-5AB1-48BB-8741-ED708B001E69}" type="slidenum">
              <a:rPr lang="en-GB" smtClean="0"/>
              <a:t>‹#›</a:t>
            </a:fld>
            <a:endParaRPr lang="en-GB"/>
          </a:p>
        </p:txBody>
      </p:sp>
    </p:spTree>
    <p:extLst>
      <p:ext uri="{BB962C8B-B14F-4D97-AF65-F5344CB8AC3E}">
        <p14:creationId xmlns:p14="http://schemas.microsoft.com/office/powerpoint/2010/main" val="353757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ADAFC-7386-4717-BC5B-B16076FD4441}" type="datetimeFigureOut">
              <a:rPr lang="en-GB" smtClean="0"/>
              <a:t>27/03/2020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21FBF9-5AB1-48BB-8741-ED708B001E69}" type="slidenum">
              <a:rPr lang="en-GB" smtClean="0"/>
              <a:t>‹#›</a:t>
            </a:fld>
            <a:endParaRPr lang="en-GB"/>
          </a:p>
        </p:txBody>
      </p:sp>
    </p:spTree>
    <p:extLst>
      <p:ext uri="{BB962C8B-B14F-4D97-AF65-F5344CB8AC3E}">
        <p14:creationId xmlns:p14="http://schemas.microsoft.com/office/powerpoint/2010/main" val="166617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9ADAFC-7386-4717-BC5B-B16076FD4441}" type="datetimeFigureOut">
              <a:rPr lang="en-GB" smtClean="0"/>
              <a:t>27/03/2020</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D21FBF9-5AB1-48BB-8741-ED708B001E69}" type="slidenum">
              <a:rPr lang="en-GB" smtClean="0"/>
              <a:t>‹#›</a:t>
            </a:fld>
            <a:endParaRPr lang="en-GB"/>
          </a:p>
        </p:txBody>
      </p:sp>
    </p:spTree>
    <p:extLst>
      <p:ext uri="{BB962C8B-B14F-4D97-AF65-F5344CB8AC3E}">
        <p14:creationId xmlns:p14="http://schemas.microsoft.com/office/powerpoint/2010/main" val="6053195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ADAFC-7386-4717-BC5B-B16076FD4441}" type="datetimeFigureOut">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21FBF9-5AB1-48BB-8741-ED708B001E69}" type="slidenum">
              <a:rPr lang="en-GB" smtClean="0"/>
              <a:t>‹#›</a:t>
            </a:fld>
            <a:endParaRPr lang="en-GB"/>
          </a:p>
        </p:txBody>
      </p:sp>
    </p:spTree>
    <p:extLst>
      <p:ext uri="{BB962C8B-B14F-4D97-AF65-F5344CB8AC3E}">
        <p14:creationId xmlns:p14="http://schemas.microsoft.com/office/powerpoint/2010/main" val="36755362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9ADAFC-7386-4717-BC5B-B16076FD4441}" type="datetimeFigureOut">
              <a:rPr lang="en-GB" smtClean="0"/>
              <a:t>27/03/2020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21FBF9-5AB1-48BB-8741-ED708B001E69}" type="slidenum">
              <a:rPr lang="en-GB" smtClean="0"/>
              <a:t>‹#›</a:t>
            </a:fld>
            <a:endParaRPr lang="en-GB"/>
          </a:p>
        </p:txBody>
      </p:sp>
    </p:spTree>
    <p:extLst>
      <p:ext uri="{BB962C8B-B14F-4D97-AF65-F5344CB8AC3E}">
        <p14:creationId xmlns:p14="http://schemas.microsoft.com/office/powerpoint/2010/main" val="33707899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9ADAFC-7386-4717-BC5B-B16076FD4441}" type="datetimeFigureOut">
              <a:rPr lang="en-GB" smtClean="0"/>
              <a:t>27/03/2020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21FBF9-5AB1-48BB-8741-ED708B001E69}" type="slidenum">
              <a:rPr lang="en-GB" smtClean="0"/>
              <a:t>‹#›</a:t>
            </a:fld>
            <a:endParaRPr lang="en-GB"/>
          </a:p>
        </p:txBody>
      </p:sp>
    </p:spTree>
    <p:extLst>
      <p:ext uri="{BB962C8B-B14F-4D97-AF65-F5344CB8AC3E}">
        <p14:creationId xmlns:p14="http://schemas.microsoft.com/office/powerpoint/2010/main" val="277189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ADAFC-7386-4717-BC5B-B16076FD4441}" type="datetimeFigureOut">
              <a:rPr lang="en-GB" smtClean="0"/>
              <a:t>27/03/2020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21FBF9-5AB1-48BB-8741-ED708B001E69}" type="slidenum">
              <a:rPr lang="en-GB" smtClean="0"/>
              <a:t>‹#›</a:t>
            </a:fld>
            <a:endParaRPr lang="en-GB"/>
          </a:p>
        </p:txBody>
      </p:sp>
    </p:spTree>
    <p:extLst>
      <p:ext uri="{BB962C8B-B14F-4D97-AF65-F5344CB8AC3E}">
        <p14:creationId xmlns:p14="http://schemas.microsoft.com/office/powerpoint/2010/main" val="166362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9ADAFC-7386-4717-BC5B-B16076FD4441}" type="datetimeFigureOut">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21FBF9-5AB1-48BB-8741-ED708B001E69}" type="slidenum">
              <a:rPr lang="en-GB" smtClean="0"/>
              <a:t>‹#›</a:t>
            </a:fld>
            <a:endParaRPr lang="en-GB"/>
          </a:p>
        </p:txBody>
      </p:sp>
    </p:spTree>
    <p:extLst>
      <p:ext uri="{BB962C8B-B14F-4D97-AF65-F5344CB8AC3E}">
        <p14:creationId xmlns:p14="http://schemas.microsoft.com/office/powerpoint/2010/main" val="251228401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9ADAFC-7386-4717-BC5B-B16076FD4441}" type="datetimeFigureOut">
              <a:rPr lang="en-GB" smtClean="0"/>
              <a:t>27/03/2020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21FBF9-5AB1-48BB-8741-ED708B001E69}" type="slidenum">
              <a:rPr lang="en-GB" smtClean="0"/>
              <a:t>‹#›</a:t>
            </a:fld>
            <a:endParaRPr lang="en-GB"/>
          </a:p>
        </p:txBody>
      </p:sp>
    </p:spTree>
    <p:extLst>
      <p:ext uri="{BB962C8B-B14F-4D97-AF65-F5344CB8AC3E}">
        <p14:creationId xmlns:p14="http://schemas.microsoft.com/office/powerpoint/2010/main" val="3301614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969ADAFC-7386-4717-BC5B-B16076FD4441}" type="datetimeFigureOut">
              <a:rPr lang="en-GB" smtClean="0"/>
              <a:t>27/03/2020</a:t>
            </a:fld>
            <a:endParaRPr lang="en-GB"/>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1D21FBF9-5AB1-48BB-8741-ED708B001E69}" type="slidenum">
              <a:rPr lang="en-GB" smtClean="0"/>
              <a:t>‹#›</a:t>
            </a:fld>
            <a:endParaRPr lang="en-GB"/>
          </a:p>
        </p:txBody>
      </p:sp>
    </p:spTree>
    <p:extLst>
      <p:ext uri="{BB962C8B-B14F-4D97-AF65-F5344CB8AC3E}">
        <p14:creationId xmlns:p14="http://schemas.microsoft.com/office/powerpoint/2010/main" val="142796833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ecD5mxJ16UQ"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cient 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GB" sz="8800" dirty="0">
                <a:solidFill>
                  <a:srgbClr val="FFFF00"/>
                </a:solidFill>
                <a:effectLst>
                  <a:outerShdw blurRad="38100" dist="38100" dir="2700000" algn="tl">
                    <a:srgbClr val="000000">
                      <a:alpha val="43137"/>
                    </a:srgbClr>
                  </a:outerShdw>
                </a:effectLst>
              </a:rPr>
              <a:t>An Egyptian Adventure!</a:t>
            </a:r>
          </a:p>
        </p:txBody>
      </p:sp>
      <p:sp>
        <p:nvSpPr>
          <p:cNvPr id="3" name="Subtitle 2"/>
          <p:cNvSpPr>
            <a:spLocks noGrp="1"/>
          </p:cNvSpPr>
          <p:nvPr>
            <p:ph type="subTitle" idx="1"/>
          </p:nvPr>
        </p:nvSpPr>
        <p:spPr/>
        <p:txBody>
          <a:bodyPr>
            <a:normAutofit/>
          </a:bodyPr>
          <a:lstStyle/>
          <a:p>
            <a:r>
              <a:rPr lang="en-GB" sz="3200" b="1" dirty="0">
                <a:solidFill>
                  <a:schemeClr val="tx2">
                    <a:lumMod val="10000"/>
                  </a:schemeClr>
                </a:solidFill>
                <a:effectLst>
                  <a:outerShdw blurRad="38100" dist="38100" dir="2700000" algn="tl">
                    <a:srgbClr val="000000">
                      <a:alpha val="43137"/>
                    </a:srgbClr>
                  </a:outerShdw>
                </a:effectLst>
              </a:rPr>
              <a:t>S3 English Creative Writing Project</a:t>
            </a:r>
          </a:p>
        </p:txBody>
      </p:sp>
      <p:pic>
        <p:nvPicPr>
          <p:cNvPr id="4" name="Picture 3" descr="Image result for egyp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332" y="4624942"/>
            <a:ext cx="2854325" cy="1903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Image result for egyp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9043" y="4629201"/>
            <a:ext cx="3095625" cy="1929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044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paragraph 3:</a:t>
            </a:r>
            <a:br>
              <a:rPr lang="en-GB" dirty="0"/>
            </a:br>
            <a:r>
              <a:rPr lang="en-GB" dirty="0"/>
              <a:t>corridors and traps</a:t>
            </a:r>
          </a:p>
        </p:txBody>
      </p:sp>
      <p:sp>
        <p:nvSpPr>
          <p:cNvPr id="3" name="Content Placeholder 2"/>
          <p:cNvSpPr>
            <a:spLocks noGrp="1"/>
          </p:cNvSpPr>
          <p:nvPr>
            <p:ph idx="1"/>
          </p:nvPr>
        </p:nvSpPr>
        <p:spPr>
          <a:xfrm>
            <a:off x="685019" y="2808514"/>
            <a:ext cx="7772400" cy="3409406"/>
          </a:xfrm>
        </p:spPr>
        <p:txBody>
          <a:bodyPr>
            <a:normAutofit lnSpcReduction="10000"/>
          </a:bodyPr>
          <a:lstStyle/>
          <a:p>
            <a:pPr marL="0" indent="0">
              <a:buNone/>
            </a:pPr>
            <a:r>
              <a:rPr lang="en-GB" sz="2000" dirty="0">
                <a:latin typeface="Comic Sans MS" panose="030F0702030302020204" pitchFamily="66" charset="0"/>
              </a:rPr>
              <a:t>Feeling a giddy mixture of nerves and excitement, Jacob made his way into the pyramid. Perhaps he should have gone and found someone to accompany him, but he just couldn’t resist wandering inside. This was something he had only dreamed about. Resting one hand on the cold stone wall, he used the other to switch on his torch with a “click” that echoed around the claustrophobic corridor in which he now found himself in It was full of dust and cobwebs; the air was thick and musty. As he made his was along, he noticed that there were holes in the ground every few feet. Traps! It took all of Jacob’s concentration and strength to ease himself around the openings, which has large metal spikes at the bottom! This was not going to be easy…</a:t>
            </a:r>
          </a:p>
          <a:p>
            <a:endParaRPr lang="en-GB" sz="2000" dirty="0"/>
          </a:p>
        </p:txBody>
      </p:sp>
      <p:sp>
        <p:nvSpPr>
          <p:cNvPr id="4" name="Rectangle 3"/>
          <p:cNvSpPr/>
          <p:nvPr/>
        </p:nvSpPr>
        <p:spPr>
          <a:xfrm>
            <a:off x="685019" y="2011680"/>
            <a:ext cx="7772400" cy="796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In this paragraph, your character should make their way down the long corridors into the tomb. Use your senses to include interesting descriptions. Do they have a torch? Do they encounter any booby traps? What happens?</a:t>
            </a:r>
          </a:p>
        </p:txBody>
      </p:sp>
      <p:sp>
        <p:nvSpPr>
          <p:cNvPr id="5" name="Horizontal Scroll 4"/>
          <p:cNvSpPr/>
          <p:nvPr/>
        </p:nvSpPr>
        <p:spPr>
          <a:xfrm>
            <a:off x="5316583" y="5878286"/>
            <a:ext cx="3696789" cy="97971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Notice how the writer uses a range of senses – sight, touch, hearing…</a:t>
            </a:r>
          </a:p>
        </p:txBody>
      </p:sp>
    </p:spTree>
    <p:extLst>
      <p:ext uri="{BB962C8B-B14F-4D97-AF65-F5344CB8AC3E}">
        <p14:creationId xmlns:p14="http://schemas.microsoft.com/office/powerpoint/2010/main" val="13192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paragraph 4:</a:t>
            </a:r>
            <a:br>
              <a:rPr lang="en-GB" dirty="0"/>
            </a:br>
            <a:r>
              <a:rPr lang="en-GB" dirty="0"/>
              <a:t>the treasure chamber</a:t>
            </a:r>
          </a:p>
        </p:txBody>
      </p:sp>
      <p:sp>
        <p:nvSpPr>
          <p:cNvPr id="3" name="Content Placeholder 2"/>
          <p:cNvSpPr>
            <a:spLocks noGrp="1"/>
          </p:cNvSpPr>
          <p:nvPr>
            <p:ph idx="1"/>
          </p:nvPr>
        </p:nvSpPr>
        <p:spPr>
          <a:xfrm>
            <a:off x="685019" y="2808514"/>
            <a:ext cx="7772400" cy="3409406"/>
          </a:xfrm>
        </p:spPr>
        <p:txBody>
          <a:bodyPr>
            <a:normAutofit/>
          </a:bodyPr>
          <a:lstStyle/>
          <a:p>
            <a:pPr marL="0" indent="0">
              <a:buNone/>
            </a:pPr>
            <a:r>
              <a:rPr lang="en-GB" sz="2000" dirty="0">
                <a:latin typeface="Comic Sans MS" panose="030F0702030302020204" pitchFamily="66" charset="0"/>
              </a:rPr>
              <a:t>After a considerable amount of fumbling and stumbling in the increasingly dull light of his torch, Jacob found himself inside a large room. As soon as he set foot inside, burning torches on the wall suddenly illuminated. Wow! He could see everything perfectly. Jacob switched off his torch and gazed in wonder at the amazing treasure chamber. The walls were covered in intricate hieroglyphs in the most wonderful colours. Time had not taken away the treasure chamber’s beauty. Beautiful vases and sculptures of Egyptian gods were everywhere. And jewels – jewels in abundance! There, in the very centre of the room, was a fabulous sarcophagus – a mummy case! Jacob couldn’t help taking a closer look…</a:t>
            </a:r>
          </a:p>
          <a:p>
            <a:endParaRPr lang="en-GB" sz="2000" dirty="0"/>
          </a:p>
        </p:txBody>
      </p:sp>
      <p:sp>
        <p:nvSpPr>
          <p:cNvPr id="4" name="Rectangle 3"/>
          <p:cNvSpPr/>
          <p:nvPr/>
        </p:nvSpPr>
        <p:spPr>
          <a:xfrm>
            <a:off x="685019" y="2011680"/>
            <a:ext cx="7772400" cy="796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In this paragraph, your character reaches the treasure chamber (probably with a mummy case in the centre). Google some images for ideas of how you can describe this. </a:t>
            </a:r>
          </a:p>
        </p:txBody>
      </p:sp>
      <p:sp>
        <p:nvSpPr>
          <p:cNvPr id="5" name="Horizontal Scroll 4"/>
          <p:cNvSpPr/>
          <p:nvPr/>
        </p:nvSpPr>
        <p:spPr>
          <a:xfrm>
            <a:off x="5316583" y="5878286"/>
            <a:ext cx="3696789" cy="97971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Notice how the writer uses a range of sentence types </a:t>
            </a:r>
            <a:r>
              <a:rPr lang="en-GB">
                <a:solidFill>
                  <a:schemeClr val="bg1"/>
                </a:solidFill>
              </a:rPr>
              <a:t>and lengths.</a:t>
            </a:r>
            <a:endParaRPr lang="en-GB" dirty="0">
              <a:solidFill>
                <a:schemeClr val="bg1"/>
              </a:solidFill>
            </a:endParaRPr>
          </a:p>
        </p:txBody>
      </p:sp>
    </p:spTree>
    <p:extLst>
      <p:ext uri="{BB962C8B-B14F-4D97-AF65-F5344CB8AC3E}">
        <p14:creationId xmlns:p14="http://schemas.microsoft.com/office/powerpoint/2010/main" val="303119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a:t>
            </a:r>
          </a:p>
        </p:txBody>
      </p:sp>
      <p:sp>
        <p:nvSpPr>
          <p:cNvPr id="3" name="Content Placeholder 2"/>
          <p:cNvSpPr>
            <a:spLocks noGrp="1"/>
          </p:cNvSpPr>
          <p:nvPr>
            <p:ph idx="1"/>
          </p:nvPr>
        </p:nvSpPr>
        <p:spPr>
          <a:xfrm>
            <a:off x="685019" y="2011679"/>
            <a:ext cx="7772400" cy="4517457"/>
          </a:xfrm>
        </p:spPr>
        <p:txBody>
          <a:bodyPr>
            <a:normAutofit/>
          </a:bodyPr>
          <a:lstStyle/>
          <a:p>
            <a:r>
              <a:rPr lang="en-GB" dirty="0"/>
              <a:t> Write an exciting story about someone discovering and exploring an ancient Egyptian tomb. Use lots of description to bring your writing to life.</a:t>
            </a:r>
          </a:p>
          <a:p>
            <a:endParaRPr lang="en-GB"/>
          </a:p>
          <a:p>
            <a:r>
              <a:rPr lang="en-GB" dirty="0"/>
              <a:t>You will be working on this project over some time. The materials you require are:</a:t>
            </a:r>
          </a:p>
          <a:p>
            <a:pPr lvl="1"/>
            <a:r>
              <a:rPr lang="en-GB"/>
              <a:t>The paragraph plan/task sheet;</a:t>
            </a:r>
          </a:p>
          <a:p>
            <a:pPr lvl="1"/>
            <a:r>
              <a:rPr lang="en-GB"/>
              <a:t>This PowerPoint, which will be regularly updated to include examples of each paragraph.</a:t>
            </a:r>
          </a:p>
          <a:p>
            <a:r>
              <a:rPr lang="en-GB" dirty="0"/>
              <a:t>Feel free to add additional paragraphs, illustrations, maps and so on.</a:t>
            </a:r>
          </a:p>
        </p:txBody>
      </p:sp>
      <p:pic>
        <p:nvPicPr>
          <p:cNvPr id="4" name="Picture 3"/>
          <p:cNvPicPr>
            <a:picLocks noChangeAspect="1"/>
          </p:cNvPicPr>
          <p:nvPr/>
        </p:nvPicPr>
        <p:blipFill>
          <a:blip r:embed="rId2"/>
          <a:stretch>
            <a:fillRect/>
          </a:stretch>
        </p:blipFill>
        <p:spPr>
          <a:xfrm>
            <a:off x="6785811" y="284176"/>
            <a:ext cx="2122571" cy="1362395"/>
          </a:xfrm>
          <a:prstGeom prst="rect">
            <a:avLst/>
          </a:prstGeom>
          <a:ln>
            <a:solidFill>
              <a:schemeClr val="bg2"/>
            </a:solidFill>
          </a:ln>
        </p:spPr>
      </p:pic>
    </p:spTree>
    <p:extLst>
      <p:ext uri="{BB962C8B-B14F-4D97-AF65-F5344CB8AC3E}">
        <p14:creationId xmlns:p14="http://schemas.microsoft.com/office/powerpoint/2010/main" val="211837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Before we begin</a:t>
            </a:r>
          </a:p>
        </p:txBody>
      </p:sp>
      <p:sp>
        <p:nvSpPr>
          <p:cNvPr id="3" name="Content Placeholder 2"/>
          <p:cNvSpPr>
            <a:spLocks noGrp="1"/>
          </p:cNvSpPr>
          <p:nvPr>
            <p:ph idx="1"/>
          </p:nvPr>
        </p:nvSpPr>
        <p:spPr/>
        <p:txBody>
          <a:bodyPr/>
          <a:lstStyle/>
          <a:p>
            <a:r>
              <a:rPr lang="en-GB"/>
              <a:t>Look at the images of Egypt below. The following link is also useful: </a:t>
            </a:r>
            <a:r>
              <a:rPr lang="en-GB">
                <a:solidFill>
                  <a:srgbClr val="FFFF00"/>
                </a:solidFill>
                <a:hlinkClick r:id="rId2"/>
              </a:rPr>
              <a:t>https://www.youtube.com/watch?v=ecD5mxJ16UQ</a:t>
            </a:r>
            <a:endParaRPr lang="en-GB">
              <a:solidFill>
                <a:srgbClr val="FFFF00"/>
              </a:solidFill>
            </a:endParaRPr>
          </a:p>
          <a:p>
            <a:pPr marL="0" indent="0">
              <a:buNone/>
            </a:pPr>
            <a:r>
              <a:rPr lang="en-GB">
                <a:solidFill>
                  <a:srgbClr val="FFFF00"/>
                </a:solidFill>
              </a:rPr>
              <a:t>  </a:t>
            </a:r>
          </a:p>
        </p:txBody>
      </p:sp>
      <p:pic>
        <p:nvPicPr>
          <p:cNvPr id="4" name="Picture 3" descr="Image result for egypt"/>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49932">
            <a:off x="460353" y="2941678"/>
            <a:ext cx="2854325" cy="1903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1270792" y="4450702"/>
            <a:ext cx="3300427" cy="2256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Image result for egypt"/>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51900">
            <a:off x="3671560" y="3012482"/>
            <a:ext cx="3095625" cy="1929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a:stretch>
            <a:fillRect/>
          </a:stretch>
        </p:blipFill>
        <p:spPr>
          <a:xfrm>
            <a:off x="6553552" y="3893225"/>
            <a:ext cx="1739744" cy="2781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402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plot</a:t>
            </a:r>
          </a:p>
        </p:txBody>
      </p:sp>
      <p:sp>
        <p:nvSpPr>
          <p:cNvPr id="3" name="Content Placeholder 2"/>
          <p:cNvSpPr>
            <a:spLocks noGrp="1"/>
          </p:cNvSpPr>
          <p:nvPr>
            <p:ph idx="1"/>
          </p:nvPr>
        </p:nvSpPr>
        <p:spPr>
          <a:xfrm>
            <a:off x="685019" y="2011679"/>
            <a:ext cx="7772400" cy="4517457"/>
          </a:xfrm>
        </p:spPr>
        <p:txBody>
          <a:bodyPr>
            <a:normAutofit/>
          </a:bodyPr>
          <a:lstStyle/>
          <a:p>
            <a:r>
              <a:rPr lang="en-GB" dirty="0"/>
              <a:t>There is a general plot (storyline) for you to follow, but you can add to this if you like. The main stages of the plot are listed below. Each stage – as you will see from the paragraph plan sheet – can go over several paragraphs to enable you to build character, setting and atmosphere:</a:t>
            </a:r>
          </a:p>
          <a:p>
            <a:pPr marL="0" indent="0">
              <a:buNone/>
            </a:pPr>
            <a:endParaRPr lang="en-GB"/>
          </a:p>
        </p:txBody>
      </p:sp>
      <p:pic>
        <p:nvPicPr>
          <p:cNvPr id="4" name="Picture 3"/>
          <p:cNvPicPr>
            <a:picLocks noChangeAspect="1"/>
          </p:cNvPicPr>
          <p:nvPr/>
        </p:nvPicPr>
        <p:blipFill>
          <a:blip r:embed="rId2"/>
          <a:stretch>
            <a:fillRect/>
          </a:stretch>
        </p:blipFill>
        <p:spPr>
          <a:xfrm>
            <a:off x="6785811" y="284176"/>
            <a:ext cx="2122571" cy="1362395"/>
          </a:xfrm>
          <a:prstGeom prst="rect">
            <a:avLst/>
          </a:prstGeom>
          <a:ln>
            <a:solidFill>
              <a:schemeClr val="bg2"/>
            </a:solidFill>
          </a:ln>
        </p:spPr>
      </p:pic>
      <p:graphicFrame>
        <p:nvGraphicFramePr>
          <p:cNvPr id="5" name="Table 4"/>
          <p:cNvGraphicFramePr>
            <a:graphicFrameLocks noGrp="1"/>
          </p:cNvGraphicFramePr>
          <p:nvPr>
            <p:extLst>
              <p:ext uri="{D42A27DB-BD31-4B8C-83A1-F6EECF244321}">
                <p14:modId xmlns:p14="http://schemas.microsoft.com/office/powerpoint/2010/main" val="4119015258"/>
              </p:ext>
            </p:extLst>
          </p:nvPr>
        </p:nvGraphicFramePr>
        <p:xfrm>
          <a:off x="882315" y="3818019"/>
          <a:ext cx="7575104" cy="2443215"/>
        </p:xfrm>
        <a:graphic>
          <a:graphicData uri="http://schemas.openxmlformats.org/drawingml/2006/table">
            <a:tbl>
              <a:tblPr firstRow="1" bandRow="1">
                <a:tableStyleId>{5C22544A-7EE6-4342-B048-85BDC9FD1C3A}</a:tableStyleId>
              </a:tblPr>
              <a:tblGrid>
                <a:gridCol w="1893776">
                  <a:extLst>
                    <a:ext uri="{9D8B030D-6E8A-4147-A177-3AD203B41FA5}">
                      <a16:colId xmlns:a16="http://schemas.microsoft.com/office/drawing/2014/main" val="2583885641"/>
                    </a:ext>
                  </a:extLst>
                </a:gridCol>
                <a:gridCol w="1893776">
                  <a:extLst>
                    <a:ext uri="{9D8B030D-6E8A-4147-A177-3AD203B41FA5}">
                      <a16:colId xmlns:a16="http://schemas.microsoft.com/office/drawing/2014/main" val="1633231498"/>
                    </a:ext>
                  </a:extLst>
                </a:gridCol>
                <a:gridCol w="1893776">
                  <a:extLst>
                    <a:ext uri="{9D8B030D-6E8A-4147-A177-3AD203B41FA5}">
                      <a16:colId xmlns:a16="http://schemas.microsoft.com/office/drawing/2014/main" val="4004452253"/>
                    </a:ext>
                  </a:extLst>
                </a:gridCol>
                <a:gridCol w="1893776">
                  <a:extLst>
                    <a:ext uri="{9D8B030D-6E8A-4147-A177-3AD203B41FA5}">
                      <a16:colId xmlns:a16="http://schemas.microsoft.com/office/drawing/2014/main" val="4251315090"/>
                    </a:ext>
                  </a:extLst>
                </a:gridCol>
              </a:tblGrid>
              <a:tr h="705855">
                <a:tc>
                  <a:txBody>
                    <a:bodyPr/>
                    <a:lstStyle/>
                    <a:p>
                      <a:r>
                        <a:rPr lang="en-GB" dirty="0"/>
                        <a:t>Set the scene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a:t>Build the tension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a:t>Climax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a:t>Ending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86279078"/>
                  </a:ext>
                </a:extLst>
              </a:tr>
              <a:tr h="1483895">
                <a:tc>
                  <a:txBody>
                    <a:bodyPr/>
                    <a:lstStyle/>
                    <a:p>
                      <a:r>
                        <a:rPr lang="en-GB">
                          <a:solidFill>
                            <a:schemeClr val="bg1"/>
                          </a:solidFill>
                        </a:rPr>
                        <a:t>Your character discovers the entrance to the pyramid.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a:t>Your character</a:t>
                      </a:r>
                      <a:r>
                        <a:rPr lang="en-GB" baseline="0"/>
                        <a:t> explores inside the pyramid.</a:t>
                      </a:r>
                      <a:endParaRPr lang="en-GB"/>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a:t>Having found the treasure chamber, your character makes a dramatic discovery.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dirty="0"/>
                        <a:t>Your character tries his</a:t>
                      </a:r>
                      <a:r>
                        <a:rPr lang="en-GB" baseline="0" dirty="0"/>
                        <a:t> or her best to escape the pyramid.</a:t>
                      </a:r>
                      <a:endParaRPr lang="en-GB"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96837176"/>
                  </a:ext>
                </a:extLst>
              </a:tr>
            </a:tbl>
          </a:graphicData>
        </a:graphic>
      </p:graphicFrame>
    </p:spTree>
    <p:extLst>
      <p:ext uri="{BB962C8B-B14F-4D97-AF65-F5344CB8AC3E}">
        <p14:creationId xmlns:p14="http://schemas.microsoft.com/office/powerpoint/2010/main" val="97705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Have a think…</a:t>
            </a:r>
          </a:p>
        </p:txBody>
      </p:sp>
      <p:sp>
        <p:nvSpPr>
          <p:cNvPr id="3" name="Content Placeholder 2"/>
          <p:cNvSpPr>
            <a:spLocks noGrp="1"/>
          </p:cNvSpPr>
          <p:nvPr>
            <p:ph idx="1"/>
          </p:nvPr>
        </p:nvSpPr>
        <p:spPr/>
        <p:txBody>
          <a:bodyPr/>
          <a:lstStyle/>
          <a:p>
            <a:r>
              <a:rPr lang="en-GB" dirty="0"/>
              <a:t>About who your main character is and about when you are setting your story.</a:t>
            </a:r>
          </a:p>
        </p:txBody>
      </p:sp>
      <p:pic>
        <p:nvPicPr>
          <p:cNvPr id="4" name="Picture 3"/>
          <p:cNvPicPr>
            <a:picLocks noChangeAspect="1"/>
          </p:cNvPicPr>
          <p:nvPr/>
        </p:nvPicPr>
        <p:blipFill>
          <a:blip r:embed="rId2"/>
          <a:stretch>
            <a:fillRect/>
          </a:stretch>
        </p:blipFill>
        <p:spPr>
          <a:xfrm rot="659534">
            <a:off x="5195046" y="2751221"/>
            <a:ext cx="3327072" cy="4946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rot="21037784">
            <a:off x="1197141" y="3201673"/>
            <a:ext cx="1905000" cy="3267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361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writing tips</a:t>
            </a:r>
          </a:p>
        </p:txBody>
      </p:sp>
      <p:sp>
        <p:nvSpPr>
          <p:cNvPr id="3" name="Content Placeholder 2"/>
          <p:cNvSpPr>
            <a:spLocks noGrp="1"/>
          </p:cNvSpPr>
          <p:nvPr>
            <p:ph idx="1"/>
          </p:nvPr>
        </p:nvSpPr>
        <p:spPr/>
        <p:txBody>
          <a:bodyPr/>
          <a:lstStyle/>
          <a:p>
            <a:r>
              <a:rPr lang="en-GB" dirty="0"/>
              <a:t>No matter what type of writing you are producing, it’s important that you…</a:t>
            </a:r>
          </a:p>
        </p:txBody>
      </p:sp>
      <p:sp>
        <p:nvSpPr>
          <p:cNvPr id="4" name="Oval 3"/>
          <p:cNvSpPr/>
          <p:nvPr/>
        </p:nvSpPr>
        <p:spPr>
          <a:xfrm>
            <a:off x="685019" y="3082834"/>
            <a:ext cx="1985554" cy="103196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Use ambitious words</a:t>
            </a:r>
          </a:p>
        </p:txBody>
      </p:sp>
      <p:sp>
        <p:nvSpPr>
          <p:cNvPr id="5" name="Oval 4"/>
          <p:cNvSpPr/>
          <p:nvPr/>
        </p:nvSpPr>
        <p:spPr>
          <a:xfrm>
            <a:off x="3468496" y="2826504"/>
            <a:ext cx="1985554" cy="103196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t>Write in varied sentences</a:t>
            </a:r>
          </a:p>
        </p:txBody>
      </p:sp>
      <p:sp>
        <p:nvSpPr>
          <p:cNvPr id="6" name="Oval 5"/>
          <p:cNvSpPr/>
          <p:nvPr/>
        </p:nvSpPr>
        <p:spPr>
          <a:xfrm>
            <a:off x="6251974" y="3082834"/>
            <a:ext cx="1985554" cy="103196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Write in paragraphs</a:t>
            </a:r>
          </a:p>
        </p:txBody>
      </p:sp>
      <p:sp>
        <p:nvSpPr>
          <p:cNvPr id="7" name="Oval 6"/>
          <p:cNvSpPr/>
          <p:nvPr/>
        </p:nvSpPr>
        <p:spPr>
          <a:xfrm>
            <a:off x="2315154" y="4054413"/>
            <a:ext cx="1985554" cy="103196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Check spelling and punctuation</a:t>
            </a:r>
          </a:p>
        </p:txBody>
      </p:sp>
      <p:sp>
        <p:nvSpPr>
          <p:cNvPr id="8" name="Oval 7"/>
          <p:cNvSpPr/>
          <p:nvPr/>
        </p:nvSpPr>
        <p:spPr>
          <a:xfrm>
            <a:off x="4817235" y="4292693"/>
            <a:ext cx="1985554" cy="103196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Use similes and other techniques</a:t>
            </a:r>
          </a:p>
        </p:txBody>
      </p:sp>
      <p:sp>
        <p:nvSpPr>
          <p:cNvPr id="9" name="Oval 8"/>
          <p:cNvSpPr/>
          <p:nvPr/>
        </p:nvSpPr>
        <p:spPr>
          <a:xfrm>
            <a:off x="685019" y="5354226"/>
            <a:ext cx="2536714" cy="125071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35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Blend story-telling with description and some dialogue</a:t>
            </a:r>
          </a:p>
        </p:txBody>
      </p:sp>
      <p:sp>
        <p:nvSpPr>
          <p:cNvPr id="10" name="Oval 9"/>
          <p:cNvSpPr/>
          <p:nvPr/>
        </p:nvSpPr>
        <p:spPr>
          <a:xfrm>
            <a:off x="3824458" y="5541975"/>
            <a:ext cx="1985554" cy="103196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t>Stick to one tense</a:t>
            </a:r>
          </a:p>
        </p:txBody>
      </p:sp>
      <p:sp>
        <p:nvSpPr>
          <p:cNvPr id="11" name="Oval 10"/>
          <p:cNvSpPr/>
          <p:nvPr/>
        </p:nvSpPr>
        <p:spPr>
          <a:xfrm>
            <a:off x="6802791" y="5368980"/>
            <a:ext cx="1985554" cy="103196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Stick to 1</a:t>
            </a:r>
            <a:r>
              <a:rPr lang="en-GB" baseline="30000" dirty="0"/>
              <a:t>st</a:t>
            </a:r>
            <a:r>
              <a:rPr lang="en-GB" dirty="0"/>
              <a:t> or 3</a:t>
            </a:r>
            <a:r>
              <a:rPr lang="en-GB" baseline="30000" dirty="0"/>
              <a:t>rd</a:t>
            </a:r>
            <a:r>
              <a:rPr lang="en-GB" dirty="0"/>
              <a:t> person</a:t>
            </a:r>
          </a:p>
        </p:txBody>
      </p:sp>
    </p:spTree>
    <p:extLst>
      <p:ext uri="{BB962C8B-B14F-4D97-AF65-F5344CB8AC3E}">
        <p14:creationId xmlns:p14="http://schemas.microsoft.com/office/powerpoint/2010/main" val="54424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paragraphs</a:t>
            </a:r>
          </a:p>
        </p:txBody>
      </p:sp>
      <p:sp>
        <p:nvSpPr>
          <p:cNvPr id="3" name="Content Placeholder 2"/>
          <p:cNvSpPr>
            <a:spLocks noGrp="1"/>
          </p:cNvSpPr>
          <p:nvPr>
            <p:ph idx="1"/>
          </p:nvPr>
        </p:nvSpPr>
        <p:spPr/>
        <p:txBody>
          <a:bodyPr/>
          <a:lstStyle/>
          <a:p>
            <a:r>
              <a:rPr lang="en-GB" dirty="0"/>
              <a:t>The remainder of this PowerPoint will include example paragraphs and writing tips to help you along.</a:t>
            </a:r>
          </a:p>
          <a:p>
            <a:r>
              <a:rPr lang="en-GB" dirty="0"/>
              <a:t>We wish you every success on your…</a:t>
            </a:r>
          </a:p>
        </p:txBody>
      </p:sp>
      <p:sp>
        <p:nvSpPr>
          <p:cNvPr id="4" name="Rectangle 3"/>
          <p:cNvSpPr/>
          <p:nvPr/>
        </p:nvSpPr>
        <p:spPr>
          <a:xfrm>
            <a:off x="1440293" y="3581289"/>
            <a:ext cx="6410485" cy="2308324"/>
          </a:xfrm>
          <a:prstGeom prst="rect">
            <a:avLst/>
          </a:prstGeom>
          <a:noFill/>
        </p:spPr>
        <p:txBody>
          <a:bodyPr wrap="square" lIns="91440" tIns="45720" rIns="91440" bIns="45720">
            <a:spAutoFit/>
          </a:bodyPr>
          <a:lstStyle/>
          <a:p>
            <a:pPr algn="ctr"/>
            <a:r>
              <a:rPr lang="en-US" sz="7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Egyptian Adventure!</a:t>
            </a:r>
          </a:p>
        </p:txBody>
      </p:sp>
    </p:spTree>
    <p:extLst>
      <p:ext uri="{BB962C8B-B14F-4D97-AF65-F5344CB8AC3E}">
        <p14:creationId xmlns:p14="http://schemas.microsoft.com/office/powerpoint/2010/main" val="44861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 paragraph 1:</a:t>
            </a:r>
            <a:br>
              <a:rPr lang="en-GB"/>
            </a:br>
            <a:r>
              <a:rPr lang="en-GB"/>
              <a:t>in the desert</a:t>
            </a:r>
          </a:p>
        </p:txBody>
      </p:sp>
      <p:sp>
        <p:nvSpPr>
          <p:cNvPr id="3" name="Content Placeholder 2"/>
          <p:cNvSpPr>
            <a:spLocks noGrp="1"/>
          </p:cNvSpPr>
          <p:nvPr>
            <p:ph idx="1"/>
          </p:nvPr>
        </p:nvSpPr>
        <p:spPr>
          <a:xfrm>
            <a:off x="685019" y="2926079"/>
            <a:ext cx="7772400" cy="3709851"/>
          </a:xfrm>
        </p:spPr>
        <p:txBody>
          <a:bodyPr/>
          <a:lstStyle/>
          <a:p>
            <a:pPr marL="0" indent="0">
              <a:buNone/>
            </a:pPr>
            <a:r>
              <a:rPr lang="en-GB">
                <a:latin typeface="Comic Sans MS" panose="030F0702030302020204" pitchFamily="66" charset="0"/>
              </a:rPr>
              <a:t>Jacob Mann stood in the middle of the desert, sweat gathering on his brow. It had been a long and tiring day. He and his team hand spent a considerable time trying to find the entrance, but so far they’d had no success. Jacob had dismissed the rest of his team for the day and was now gathering up the last few bits of their equipment.</a:t>
            </a:r>
          </a:p>
        </p:txBody>
      </p:sp>
      <p:sp>
        <p:nvSpPr>
          <p:cNvPr id="4" name="Rectangle 3"/>
          <p:cNvSpPr/>
          <p:nvPr/>
        </p:nvSpPr>
        <p:spPr>
          <a:xfrm>
            <a:off x="685019" y="2011680"/>
            <a:ext cx="7772400" cy="796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bg1"/>
                </a:solidFill>
              </a:rPr>
              <a:t>In this paragraph, describe what your character is doing in the desert. Introduce your character and the Egyptian setting.</a:t>
            </a:r>
          </a:p>
        </p:txBody>
      </p:sp>
      <p:sp>
        <p:nvSpPr>
          <p:cNvPr id="5" name="Horizontal Scroll 4"/>
          <p:cNvSpPr/>
          <p:nvPr/>
        </p:nvSpPr>
        <p:spPr>
          <a:xfrm>
            <a:off x="5747657" y="5146765"/>
            <a:ext cx="2978332" cy="131934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Notice how the writer sets the scene quite quickly.</a:t>
            </a:r>
          </a:p>
        </p:txBody>
      </p:sp>
    </p:spTree>
    <p:extLst>
      <p:ext uri="{BB962C8B-B14F-4D97-AF65-F5344CB8AC3E}">
        <p14:creationId xmlns:p14="http://schemas.microsoft.com/office/powerpoint/2010/main" val="326380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 paragraph 2:</a:t>
            </a:r>
            <a:br>
              <a:rPr lang="en-GB"/>
            </a:br>
            <a:r>
              <a:rPr lang="en-GB"/>
              <a:t>the secret entrance</a:t>
            </a:r>
          </a:p>
        </p:txBody>
      </p:sp>
      <p:sp>
        <p:nvSpPr>
          <p:cNvPr id="3" name="Content Placeholder 2"/>
          <p:cNvSpPr>
            <a:spLocks noGrp="1"/>
          </p:cNvSpPr>
          <p:nvPr>
            <p:ph idx="1"/>
          </p:nvPr>
        </p:nvSpPr>
        <p:spPr>
          <a:xfrm>
            <a:off x="685019" y="2808514"/>
            <a:ext cx="7772400" cy="3409406"/>
          </a:xfrm>
        </p:spPr>
        <p:txBody>
          <a:bodyPr/>
          <a:lstStyle/>
          <a:p>
            <a:pPr marL="0" indent="0">
              <a:buNone/>
            </a:pPr>
            <a:r>
              <a:rPr lang="en-GB">
                <a:latin typeface="Comic Sans MS" panose="030F0702030302020204" pitchFamily="66" charset="0"/>
              </a:rPr>
              <a:t>Just as Jacob reached down to pick up the rest of his tools, he stumbled over a rock and landed bodily against the outer wall of the towering pyramid. Suddenly there was a loud grating noise of stone against stone. What on earth? Jacob couldn’t believe his eyes! Right there in front of him an opening had appeared in the side of the pyramid! All he could see was darkness and cobwebs, but Jacob just knew that he had to explore inside…</a:t>
            </a:r>
          </a:p>
          <a:p>
            <a:endParaRPr lang="en-GB"/>
          </a:p>
        </p:txBody>
      </p:sp>
      <p:sp>
        <p:nvSpPr>
          <p:cNvPr id="4" name="Rectangle 3"/>
          <p:cNvSpPr/>
          <p:nvPr/>
        </p:nvSpPr>
        <p:spPr>
          <a:xfrm>
            <a:off x="685019" y="2011680"/>
            <a:ext cx="7772400" cy="796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In this paragraph, your character should discover the secret entrance to the pyramid. How does this happen? How do they feel? Use language well.</a:t>
            </a:r>
          </a:p>
        </p:txBody>
      </p:sp>
      <p:sp>
        <p:nvSpPr>
          <p:cNvPr id="5" name="Horizontal Scroll 4"/>
          <p:cNvSpPr/>
          <p:nvPr/>
        </p:nvSpPr>
        <p:spPr>
          <a:xfrm>
            <a:off x="5747657" y="5146765"/>
            <a:ext cx="2978332" cy="131934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Notice how the writer varies sentence structure and punctuation.</a:t>
            </a:r>
          </a:p>
        </p:txBody>
      </p:sp>
    </p:spTree>
    <p:extLst>
      <p:ext uri="{BB962C8B-B14F-4D97-AF65-F5344CB8AC3E}">
        <p14:creationId xmlns:p14="http://schemas.microsoft.com/office/powerpoint/2010/main" val="1863282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BCF19A24CF7C4BBADC720B8E463095" ma:contentTypeVersion="12" ma:contentTypeDescription="Create a new document." ma:contentTypeScope="" ma:versionID="9ee88a521e1e68710eac6dac2cd98860">
  <xsd:schema xmlns:xsd="http://www.w3.org/2001/XMLSchema" xmlns:xs="http://www.w3.org/2001/XMLSchema" xmlns:p="http://schemas.microsoft.com/office/2006/metadata/properties" xmlns:ns2="c584f0c9-22b1-414f-8414-77f53cb8e534" xmlns:ns3="8d141065-8e8c-4674-9fe4-71db33e9830f" targetNamespace="http://schemas.microsoft.com/office/2006/metadata/properties" ma:root="true" ma:fieldsID="5a8da47f55c148a8ac0667b8d806dd63" ns2:_="" ns3:_="">
    <xsd:import namespace="c584f0c9-22b1-414f-8414-77f53cb8e534"/>
    <xsd:import namespace="8d141065-8e8c-4674-9fe4-71db33e983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4f0c9-22b1-414f-8414-77f53cb8e5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141065-8e8c-4674-9fe4-71db33e9830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CFC28C-8E6F-4503-B5FD-B774A9AAD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84f0c9-22b1-414f-8414-77f53cb8e534"/>
    <ds:schemaRef ds:uri="8d141065-8e8c-4674-9fe4-71db33e983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DBAECC-BB69-4608-8A45-3696FA25CD28}">
  <ds:schemaRefs>
    <ds:schemaRef ds:uri="http://schemas.microsoft.com/sharepoint/v3/contenttype/forms"/>
  </ds:schemaRefs>
</ds:datastoreItem>
</file>

<file path=customXml/itemProps3.xml><?xml version="1.0" encoding="utf-8"?>
<ds:datastoreItem xmlns:ds="http://schemas.openxmlformats.org/officeDocument/2006/customXml" ds:itemID="{00423E04-F6F6-4862-A0B2-FD6E8F0CA856}">
  <ds:schemaRefs>
    <ds:schemaRef ds:uri="http://purl.org/dc/elements/1.1/"/>
    <ds:schemaRef ds:uri="http://schemas.microsoft.com/office/2006/metadata/properties"/>
    <ds:schemaRef ds:uri="c584f0c9-22b1-414f-8414-77f53cb8e534"/>
    <ds:schemaRef ds:uri="http://schemas.openxmlformats.org/package/2006/metadata/core-properties"/>
    <ds:schemaRef ds:uri="8d141065-8e8c-4674-9fe4-71db33e9830f"/>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TM03090430[[fn=Banded]]</Template>
  <TotalTime>19</TotalTime>
  <Words>975</Words>
  <Application>Microsoft Office PowerPoint</Application>
  <PresentationFormat>On-screen Show (4:3)</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Comic Sans MS</vt:lpstr>
      <vt:lpstr>Corbel</vt:lpstr>
      <vt:lpstr>Wingdings</vt:lpstr>
      <vt:lpstr>Banded</vt:lpstr>
      <vt:lpstr>An Egyptian Adventure!</vt:lpstr>
      <vt:lpstr>task</vt:lpstr>
      <vt:lpstr>Before we begin</vt:lpstr>
      <vt:lpstr>The plot</vt:lpstr>
      <vt:lpstr>Have a think…</vt:lpstr>
      <vt:lpstr>General writing tips</vt:lpstr>
      <vt:lpstr>Example paragraphs</vt:lpstr>
      <vt:lpstr>Example paragraph 1: in the desert</vt:lpstr>
      <vt:lpstr>Example paragraph 2: the secret entrance</vt:lpstr>
      <vt:lpstr>Example paragraph 3: corridors and traps</vt:lpstr>
      <vt:lpstr>Example paragraph 4: the treasure chamber</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Egyptian Adventure!</dc:title>
  <dc:creator>Mr Boyle</dc:creator>
  <cp:lastModifiedBy>Gayle Cameron</cp:lastModifiedBy>
  <cp:revision>24</cp:revision>
  <dcterms:created xsi:type="dcterms:W3CDTF">2020-03-18T12:15:01Z</dcterms:created>
  <dcterms:modified xsi:type="dcterms:W3CDTF">2020-03-27T14:06:41Z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0x01010050BCF19A24CF7C4BBADC720B8E463095</vt:lpwstr>
  </property>
</Properties>
</file>