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5" r:id="rId4"/>
    <p:sldId id="264" r:id="rId5"/>
    <p:sldId id="266" r:id="rId6"/>
    <p:sldId id="259" r:id="rId7"/>
    <p:sldId id="267" r:id="rId8"/>
    <p:sldId id="260" r:id="rId9"/>
    <p:sldId id="262" r:id="rId10"/>
    <p:sldId id="268" r:id="rId11"/>
    <p:sldId id="272"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83" autoAdjust="0"/>
    <p:restoredTop sz="94660"/>
  </p:normalViewPr>
  <p:slideViewPr>
    <p:cSldViewPr snapToGrid="0">
      <p:cViewPr varScale="1">
        <p:scale>
          <a:sx n="113" d="100"/>
          <a:sy n="113" d="100"/>
        </p:scale>
        <p:origin x="824"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3/31/20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grammar.yourdictionary.com/capitalization/rules-for-capitalizing-proper-noun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rammarly.com/blog/capitalization-family-title/" TargetMode="External"/><Relationship Id="rId2" Type="http://schemas.openxmlformats.org/officeDocument/2006/relationships/hyperlink" Target="https://www.grammarly.com/blog/nou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rammarly.com/blog/are-seasons-capitalized/" TargetMode="External"/><Relationship Id="rId2" Type="http://schemas.openxmlformats.org/officeDocument/2006/relationships/hyperlink" Target="https://www.grammarly.com/blog/capitalization-the-days-of-the-week-the-month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dictionary.cambridge.org/dictionary/english/big-apple" TargetMode="External"/><Relationship Id="rId13" Type="http://schemas.openxmlformats.org/officeDocument/2006/relationships/hyperlink" Target="https://dictionary.cambridge.org/dictionary/english/event" TargetMode="External"/><Relationship Id="rId18" Type="http://schemas.openxmlformats.org/officeDocument/2006/relationships/hyperlink" Target="https://dictionary.cambridge.org/dictionary/english/name" TargetMode="External"/><Relationship Id="rId26" Type="http://schemas.openxmlformats.org/officeDocument/2006/relationships/hyperlink" Target="https://dictionary.cambridge.org/dictionary/english/house-of-commons" TargetMode="External"/><Relationship Id="rId3" Type="http://schemas.openxmlformats.org/officeDocument/2006/relationships/hyperlink" Target="https://dictionary.cambridge.org/dictionary/english/keep" TargetMode="External"/><Relationship Id="rId21" Type="http://schemas.openxmlformats.org/officeDocument/2006/relationships/hyperlink" Target="https://dictionary.cambridge.org/dictionary/english/spell" TargetMode="External"/><Relationship Id="rId7" Type="http://schemas.openxmlformats.org/officeDocument/2006/relationships/hyperlink" Target="https://dictionary.cambridge.org/dictionary/english/pronoun" TargetMode="External"/><Relationship Id="rId12" Type="http://schemas.openxmlformats.org/officeDocument/2006/relationships/hyperlink" Target="https://dictionary.cambridge.org/dictionary/english/place" TargetMode="External"/><Relationship Id="rId17" Type="http://schemas.openxmlformats.org/officeDocument/2006/relationships/hyperlink" Target="https://dictionary.cambridge.org/dictionary/english/beauty" TargetMode="External"/><Relationship Id="rId25" Type="http://schemas.openxmlformats.org/officeDocument/2006/relationships/hyperlink" Target="https://dictionary.cambridge.org/dictionary/english/white-house" TargetMode="External"/><Relationship Id="rId2" Type="http://schemas.openxmlformats.org/officeDocument/2006/relationships/hyperlink" Target="https://dictionary.cambridge.org/dictionary/english/run" TargetMode="External"/><Relationship Id="rId16" Type="http://schemas.openxmlformats.org/officeDocument/2006/relationships/hyperlink" Target="https://dictionary.cambridge.org/dictionary/english/coal" TargetMode="External"/><Relationship Id="rId20" Type="http://schemas.openxmlformats.org/officeDocument/2006/relationships/hyperlink" Target="https://dictionary.cambridge.org/dictionary/english/object" TargetMode="External"/><Relationship Id="rId1" Type="http://schemas.openxmlformats.org/officeDocument/2006/relationships/slideLayout" Target="../slideLayouts/slideLayout2.xml"/><Relationship Id="rId6" Type="http://schemas.openxmlformats.org/officeDocument/2006/relationships/hyperlink" Target="https://dictionary.cambridge.org/dictionary/english/noun" TargetMode="External"/><Relationship Id="rId11" Type="http://schemas.openxmlformats.org/officeDocument/2006/relationships/hyperlink" Target="https://dictionary.cambridge.org/dictionary/english/person" TargetMode="External"/><Relationship Id="rId24" Type="http://schemas.openxmlformats.org/officeDocument/2006/relationships/hyperlink" Target="https://dictionary.cambridge.org/dictionary/english/proper" TargetMode="External"/><Relationship Id="rId5" Type="http://schemas.openxmlformats.org/officeDocument/2006/relationships/hyperlink" Target="https://dictionary.cambridge.org/dictionary/english/describe" TargetMode="External"/><Relationship Id="rId15" Type="http://schemas.openxmlformats.org/officeDocument/2006/relationships/hyperlink" Target="https://dictionary.cambridge.org/dictionary/english/quality" TargetMode="External"/><Relationship Id="rId23" Type="http://schemas.openxmlformats.org/officeDocument/2006/relationships/hyperlink" Target="https://dictionary.cambridge.org/dictionary/english/letter" TargetMode="External"/><Relationship Id="rId10" Type="http://schemas.openxmlformats.org/officeDocument/2006/relationships/hyperlink" Target="https://dictionary.cambridge.org/dictionary/english/purple" TargetMode="External"/><Relationship Id="rId19" Type="http://schemas.openxmlformats.org/officeDocument/2006/relationships/hyperlink" Target="https://dictionary.cambridge.org/dictionary/english/particular" TargetMode="External"/><Relationship Id="rId4" Type="http://schemas.openxmlformats.org/officeDocument/2006/relationships/hyperlink" Target="https://dictionary.cambridge.org/dictionary/english/feel" TargetMode="External"/><Relationship Id="rId9" Type="http://schemas.openxmlformats.org/officeDocument/2006/relationships/hyperlink" Target="https://dictionary.cambridge.org/dictionary/english/boring" TargetMode="External"/><Relationship Id="rId14" Type="http://schemas.openxmlformats.org/officeDocument/2006/relationships/hyperlink" Target="https://dictionary.cambridge.org/dictionary/english/substance" TargetMode="External"/><Relationship Id="rId22" Type="http://schemas.openxmlformats.org/officeDocument/2006/relationships/hyperlink" Target="https://dictionary.cambridge.org/dictionary/english/capita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7200" dirty="0">
                <a:solidFill>
                  <a:schemeClr val="tx1"/>
                </a:solidFill>
                <a:latin typeface="Times New Roman" panose="02020603050405020304" pitchFamily="18" charset="0"/>
                <a:cs typeface="Times New Roman" panose="02020603050405020304" pitchFamily="18" charset="0"/>
              </a:rPr>
              <a:t>Word Sorting</a:t>
            </a:r>
          </a:p>
        </p:txBody>
      </p:sp>
      <p:sp>
        <p:nvSpPr>
          <p:cNvPr id="3" name="Subtitle 2"/>
          <p:cNvSpPr>
            <a:spLocks noGrp="1"/>
          </p:cNvSpPr>
          <p:nvPr>
            <p:ph type="subTitle" idx="1"/>
          </p:nvPr>
        </p:nvSpPr>
        <p:spPr/>
        <p:txBody>
          <a:bodyPr>
            <a:normAutofit/>
          </a:bodyPr>
          <a:lstStyle/>
          <a:p>
            <a:r>
              <a:rPr lang="en-GB" sz="3600" dirty="0">
                <a:latin typeface="Times New Roman" panose="02020603050405020304" pitchFamily="18" charset="0"/>
                <a:cs typeface="Times New Roman" panose="02020603050405020304" pitchFamily="18" charset="0"/>
              </a:rPr>
              <a:t>Verbs, Adjectives and Nouns</a:t>
            </a:r>
          </a:p>
        </p:txBody>
      </p:sp>
    </p:spTree>
    <p:extLst>
      <p:ext uri="{BB962C8B-B14F-4D97-AF65-F5344CB8AC3E}">
        <p14:creationId xmlns:p14="http://schemas.microsoft.com/office/powerpoint/2010/main" val="342994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E896B-A985-7442-AABC-EDCFCF20437E}"/>
              </a:ext>
            </a:extLst>
          </p:cNvPr>
          <p:cNvSpPr>
            <a:spLocks noGrp="1"/>
          </p:cNvSpPr>
          <p:nvPr>
            <p:ph type="title"/>
          </p:nvPr>
        </p:nvSpPr>
        <p:spPr/>
        <p:txBody>
          <a:bodyPr/>
          <a:lstStyle/>
          <a:p>
            <a:r>
              <a:rPr lang="en-US" dirty="0"/>
              <a:t>Proper Nouns – Where Do You See Them?</a:t>
            </a:r>
          </a:p>
        </p:txBody>
      </p:sp>
      <p:sp>
        <p:nvSpPr>
          <p:cNvPr id="3" name="Content Placeholder 2">
            <a:extLst>
              <a:ext uri="{FF2B5EF4-FFF2-40B4-BE49-F238E27FC236}">
                <a16:creationId xmlns:a16="http://schemas.microsoft.com/office/drawing/2014/main" id="{992801E6-6548-8A40-8D9B-5C2EBD03E6B1}"/>
              </a:ext>
            </a:extLst>
          </p:cNvPr>
          <p:cNvSpPr>
            <a:spLocks noGrp="1"/>
          </p:cNvSpPr>
          <p:nvPr>
            <p:ph idx="1"/>
          </p:nvPr>
        </p:nvSpPr>
        <p:spPr>
          <a:xfrm>
            <a:off x="677333" y="1365956"/>
            <a:ext cx="9042399" cy="5260621"/>
          </a:xfrm>
        </p:spPr>
        <p:txBody>
          <a:bodyPr>
            <a:normAutofit lnSpcReduction="10000"/>
          </a:bodyPr>
          <a:lstStyle/>
          <a:p>
            <a:r>
              <a:rPr lang="en-GB" sz="2800" dirty="0"/>
              <a:t>Proper nouns are always </a:t>
            </a:r>
            <a:r>
              <a:rPr lang="en-GB" sz="2800" u="sng" dirty="0">
                <a:solidFill>
                  <a:srgbClr val="92D050"/>
                </a:solidFill>
                <a:hlinkClick r:id="rId2">
                  <a:extLst>
                    <a:ext uri="{A12FA001-AC4F-418D-AE19-62706E023703}">
                      <ahyp:hlinkClr xmlns:ahyp="http://schemas.microsoft.com/office/drawing/2018/hyperlinkcolor" val="tx"/>
                    </a:ext>
                  </a:extLst>
                </a:hlinkClick>
              </a:rPr>
              <a:t>capitali</a:t>
            </a:r>
            <a:r>
              <a:rPr lang="en-GB" sz="2800" u="sng" dirty="0">
                <a:solidFill>
                  <a:srgbClr val="92D050"/>
                </a:solidFill>
              </a:rPr>
              <a:t>sed</a:t>
            </a:r>
            <a:r>
              <a:rPr lang="en-GB" sz="2800" dirty="0"/>
              <a:t> no matter where it sits in a sentence. In order to be a proper noun, like any other noun, the word must be a person, place, thing, or idea. Whereas a common noun names a general person, place or thing, a proper noun is more specific and unique, so dog is a common noun, but Labrador is a proper noun. </a:t>
            </a:r>
          </a:p>
          <a:p>
            <a:r>
              <a:rPr lang="en-GB" sz="2800" b="1" dirty="0"/>
              <a:t>Mary</a:t>
            </a:r>
            <a:r>
              <a:rPr lang="en-GB" sz="2800" dirty="0"/>
              <a:t> went to the store today. (person's name) </a:t>
            </a:r>
          </a:p>
          <a:p>
            <a:r>
              <a:rPr lang="en-GB" sz="2800" dirty="0"/>
              <a:t>She bought her favourite juice, </a:t>
            </a:r>
            <a:r>
              <a:rPr lang="en-GB" sz="2800" b="1" dirty="0" err="1"/>
              <a:t>Irn</a:t>
            </a:r>
            <a:r>
              <a:rPr lang="en-GB" sz="2800" b="1" dirty="0"/>
              <a:t> </a:t>
            </a:r>
            <a:r>
              <a:rPr lang="en-GB" sz="2800" b="1" dirty="0" err="1"/>
              <a:t>Bru</a:t>
            </a:r>
            <a:r>
              <a:rPr lang="en-GB" sz="2800" dirty="0"/>
              <a:t>. (brand name) </a:t>
            </a:r>
          </a:p>
          <a:p>
            <a:r>
              <a:rPr lang="en-GB" sz="2800" dirty="0"/>
              <a:t>It reminds her of home as this juice is bottled in </a:t>
            </a:r>
            <a:r>
              <a:rPr lang="en-GB" sz="2800" b="1" dirty="0"/>
              <a:t>Glasgow</a:t>
            </a:r>
            <a:r>
              <a:rPr lang="en-GB" sz="2800" dirty="0"/>
              <a:t>. (place) </a:t>
            </a:r>
          </a:p>
          <a:p>
            <a:pPr marL="0" indent="0">
              <a:buNone/>
            </a:pPr>
            <a:endParaRPr lang="en-GB" sz="2800" dirty="0"/>
          </a:p>
          <a:p>
            <a:endParaRPr lang="en-US" dirty="0"/>
          </a:p>
        </p:txBody>
      </p:sp>
    </p:spTree>
    <p:extLst>
      <p:ext uri="{BB962C8B-B14F-4D97-AF65-F5344CB8AC3E}">
        <p14:creationId xmlns:p14="http://schemas.microsoft.com/office/powerpoint/2010/main" val="146725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A6C00-D489-2F40-823D-62CFED086D88}"/>
              </a:ext>
            </a:extLst>
          </p:cNvPr>
          <p:cNvSpPr>
            <a:spLocks noGrp="1"/>
          </p:cNvSpPr>
          <p:nvPr>
            <p:ph type="title"/>
          </p:nvPr>
        </p:nvSpPr>
        <p:spPr/>
        <p:txBody>
          <a:bodyPr/>
          <a:lstStyle/>
          <a:p>
            <a:r>
              <a:rPr lang="en-US" dirty="0"/>
              <a:t>Proper Nouns – Where Do You See Them?</a:t>
            </a:r>
          </a:p>
        </p:txBody>
      </p:sp>
      <p:sp>
        <p:nvSpPr>
          <p:cNvPr id="3" name="Content Placeholder 2">
            <a:extLst>
              <a:ext uri="{FF2B5EF4-FFF2-40B4-BE49-F238E27FC236}">
                <a16:creationId xmlns:a16="http://schemas.microsoft.com/office/drawing/2014/main" id="{6660453F-0323-204B-A3A2-C85742E78EBC}"/>
              </a:ext>
            </a:extLst>
          </p:cNvPr>
          <p:cNvSpPr>
            <a:spLocks noGrp="1"/>
          </p:cNvSpPr>
          <p:nvPr>
            <p:ph idx="1"/>
          </p:nvPr>
        </p:nvSpPr>
        <p:spPr>
          <a:xfrm>
            <a:off x="677334" y="1298222"/>
            <a:ext cx="8596668" cy="4743140"/>
          </a:xfrm>
        </p:spPr>
        <p:txBody>
          <a:bodyPr>
            <a:normAutofit fontScale="85000" lnSpcReduction="10000"/>
          </a:bodyPr>
          <a:lstStyle/>
          <a:p>
            <a:r>
              <a:rPr lang="en-GB" sz="2800" dirty="0"/>
              <a:t>The proper nouns that we are most familiar with are the days of the week (Monday, Tuesday, Wednesday, and so on) and the 12 months of the year (January, February, March, and so on). </a:t>
            </a:r>
          </a:p>
          <a:p>
            <a:r>
              <a:rPr lang="en-GB" sz="2800" dirty="0"/>
              <a:t>Countries, states, and cities are also proper nouns. For example, you could write that you live in Glasgow, Scotland, and that Scotland is part of the United Kingdom. </a:t>
            </a:r>
          </a:p>
          <a:p>
            <a:r>
              <a:rPr lang="en-GB" sz="2800" dirty="0"/>
              <a:t>Names of people, names of companies, and names of specific brands are all proper nouns that are capitalised too. For example, the name of a person, Joe Smith, should also be capitalised, because it is a proper noun. Make sure that if you add the title "Mr." in front of Joe Smith, it is also capitalised.</a:t>
            </a:r>
          </a:p>
          <a:p>
            <a:endParaRPr lang="en-US" dirty="0"/>
          </a:p>
        </p:txBody>
      </p:sp>
    </p:spTree>
    <p:extLst>
      <p:ext uri="{BB962C8B-B14F-4D97-AF65-F5344CB8AC3E}">
        <p14:creationId xmlns:p14="http://schemas.microsoft.com/office/powerpoint/2010/main" val="3565284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4D635-85FD-EE42-B9CC-6254FF802A85}"/>
              </a:ext>
            </a:extLst>
          </p:cNvPr>
          <p:cNvSpPr>
            <a:spLocks noGrp="1"/>
          </p:cNvSpPr>
          <p:nvPr>
            <p:ph type="title"/>
          </p:nvPr>
        </p:nvSpPr>
        <p:spPr/>
        <p:txBody>
          <a:bodyPr>
            <a:normAutofit fontScale="90000"/>
          </a:bodyPr>
          <a:lstStyle/>
          <a:p>
            <a:r>
              <a:rPr lang="en-GB" dirty="0"/>
              <a:t>Tricky Capitalisation Rules for Proper Nouns</a:t>
            </a:r>
            <a:br>
              <a:rPr lang="en-GB" dirty="0"/>
            </a:br>
            <a:endParaRPr lang="en-US" dirty="0"/>
          </a:p>
        </p:txBody>
      </p:sp>
      <p:sp>
        <p:nvSpPr>
          <p:cNvPr id="3" name="Content Placeholder 2">
            <a:extLst>
              <a:ext uri="{FF2B5EF4-FFF2-40B4-BE49-F238E27FC236}">
                <a16:creationId xmlns:a16="http://schemas.microsoft.com/office/drawing/2014/main" id="{E230DC05-9B1C-5D46-94A3-1BFEA066A314}"/>
              </a:ext>
            </a:extLst>
          </p:cNvPr>
          <p:cNvSpPr>
            <a:spLocks noGrp="1"/>
          </p:cNvSpPr>
          <p:nvPr>
            <p:ph idx="1"/>
          </p:nvPr>
        </p:nvSpPr>
        <p:spPr>
          <a:xfrm>
            <a:off x="677334" y="1411111"/>
            <a:ext cx="8596668" cy="5204178"/>
          </a:xfrm>
        </p:spPr>
        <p:txBody>
          <a:bodyPr>
            <a:noAutofit/>
          </a:bodyPr>
          <a:lstStyle/>
          <a:p>
            <a:r>
              <a:rPr lang="en-GB" sz="2000" dirty="0"/>
              <a:t>Telling a proper noun from a common noun is pretty straightforward. Remember, though, while all proper nouns are capitalised, not all capitalised words are proper nouns. </a:t>
            </a:r>
          </a:p>
          <a:p>
            <a:r>
              <a:rPr lang="en-GB" sz="2000" dirty="0"/>
              <a:t>Every noun can be classified as either </a:t>
            </a:r>
            <a:r>
              <a:rPr lang="en-GB" sz="2000" i="1" dirty="0"/>
              <a:t>common</a:t>
            </a:r>
            <a:r>
              <a:rPr lang="en-GB" sz="2000" dirty="0"/>
              <a:t> or </a:t>
            </a:r>
            <a:r>
              <a:rPr lang="en-GB" sz="2000" i="1" dirty="0"/>
              <a:t>proper</a:t>
            </a:r>
            <a:r>
              <a:rPr lang="en-GB" sz="2000" dirty="0"/>
              <a:t>. A common noun is the generic name for one item in a class or group.</a:t>
            </a:r>
          </a:p>
          <a:p>
            <a:r>
              <a:rPr lang="en-GB" sz="2000" dirty="0">
                <a:solidFill>
                  <a:srgbClr val="92D050"/>
                </a:solidFill>
              </a:rPr>
              <a:t>palace</a:t>
            </a:r>
          </a:p>
          <a:p>
            <a:r>
              <a:rPr lang="en-GB" sz="2000" dirty="0">
                <a:solidFill>
                  <a:srgbClr val="92D050"/>
                </a:solidFill>
              </a:rPr>
              <a:t>girl</a:t>
            </a:r>
          </a:p>
          <a:p>
            <a:r>
              <a:rPr lang="en-GB" sz="2000" dirty="0">
                <a:solidFill>
                  <a:srgbClr val="92D050"/>
                </a:solidFill>
              </a:rPr>
              <a:t>book</a:t>
            </a:r>
          </a:p>
          <a:p>
            <a:r>
              <a:rPr lang="en-GB" sz="2000" dirty="0"/>
              <a:t>A proper noun, on the other hand, names a noun precisely.</a:t>
            </a:r>
          </a:p>
          <a:p>
            <a:r>
              <a:rPr lang="en-GB" sz="2000" dirty="0">
                <a:solidFill>
                  <a:srgbClr val="92D050"/>
                </a:solidFill>
              </a:rPr>
              <a:t>Buckingham Palace</a:t>
            </a:r>
          </a:p>
          <a:p>
            <a:r>
              <a:rPr lang="en-GB" sz="2000" dirty="0">
                <a:solidFill>
                  <a:srgbClr val="92D050"/>
                </a:solidFill>
              </a:rPr>
              <a:t>Jennifer</a:t>
            </a:r>
          </a:p>
          <a:p>
            <a:r>
              <a:rPr lang="en-US" sz="2000" dirty="0">
                <a:solidFill>
                  <a:srgbClr val="92D050"/>
                </a:solidFill>
              </a:rPr>
              <a:t>Billionaire Boy</a:t>
            </a:r>
          </a:p>
        </p:txBody>
      </p:sp>
    </p:spTree>
    <p:extLst>
      <p:ext uri="{BB962C8B-B14F-4D97-AF65-F5344CB8AC3E}">
        <p14:creationId xmlns:p14="http://schemas.microsoft.com/office/powerpoint/2010/main" val="3403099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43A5-C5DE-624B-B03B-A36E9D31D735}"/>
              </a:ext>
            </a:extLst>
          </p:cNvPr>
          <p:cNvSpPr>
            <a:spLocks noGrp="1"/>
          </p:cNvSpPr>
          <p:nvPr>
            <p:ph type="title"/>
          </p:nvPr>
        </p:nvSpPr>
        <p:spPr/>
        <p:txBody>
          <a:bodyPr>
            <a:normAutofit fontScale="90000"/>
          </a:bodyPr>
          <a:lstStyle/>
          <a:p>
            <a:r>
              <a:rPr lang="en-GB" b="1" dirty="0"/>
              <a:t>Accident Blackspots with Proper Nouns - Prevent Capital Abuse!</a:t>
            </a:r>
            <a:br>
              <a:rPr lang="en-GB" b="1" dirty="0"/>
            </a:br>
            <a:endParaRPr lang="en-US" dirty="0"/>
          </a:p>
        </p:txBody>
      </p:sp>
      <p:sp>
        <p:nvSpPr>
          <p:cNvPr id="3" name="Content Placeholder 2">
            <a:extLst>
              <a:ext uri="{FF2B5EF4-FFF2-40B4-BE49-F238E27FC236}">
                <a16:creationId xmlns:a16="http://schemas.microsoft.com/office/drawing/2014/main" id="{5A0990BE-9954-344D-812A-88D52878749D}"/>
              </a:ext>
            </a:extLst>
          </p:cNvPr>
          <p:cNvSpPr>
            <a:spLocks noGrp="1"/>
          </p:cNvSpPr>
          <p:nvPr>
            <p:ph idx="1"/>
          </p:nvPr>
        </p:nvSpPr>
        <p:spPr>
          <a:xfrm>
            <a:off x="677334" y="1670756"/>
            <a:ext cx="8596668" cy="4967111"/>
          </a:xfrm>
        </p:spPr>
        <p:txBody>
          <a:bodyPr>
            <a:normAutofit fontScale="92500"/>
          </a:bodyPr>
          <a:lstStyle/>
          <a:p>
            <a:r>
              <a:rPr lang="en-GB" sz="2400" b="1" dirty="0"/>
              <a:t>Mum or mum? Nouns Indicating a Family Relationship</a:t>
            </a:r>
          </a:p>
          <a:p>
            <a:r>
              <a:rPr lang="en-GB" sz="2400" dirty="0"/>
              <a:t>The </a:t>
            </a:r>
            <a:r>
              <a:rPr lang="en-GB" sz="2400" dirty="0">
                <a:hlinkClick r:id="rId2"/>
              </a:rPr>
              <a:t>nouns</a:t>
            </a:r>
            <a:r>
              <a:rPr lang="en-GB" sz="2400" dirty="0"/>
              <a:t> we use to talk about </a:t>
            </a:r>
            <a:r>
              <a:rPr lang="en-GB" sz="2400" u="sng" dirty="0">
                <a:solidFill>
                  <a:schemeClr val="tx1"/>
                </a:solidFill>
                <a:hlinkClick r:id="rId3">
                  <a:extLst>
                    <a:ext uri="{A12FA001-AC4F-418D-AE19-62706E023703}">
                      <ahyp:hlinkClr xmlns:ahyp="http://schemas.microsoft.com/office/drawing/2018/hyperlinkcolor" val="tx"/>
                    </a:ext>
                  </a:extLst>
                </a:hlinkClick>
              </a:rPr>
              <a:t>our families</a:t>
            </a:r>
            <a:r>
              <a:rPr lang="en-GB" sz="2400" u="sng" dirty="0">
                <a:solidFill>
                  <a:schemeClr val="tx1"/>
                </a:solidFill>
              </a:rPr>
              <a:t> </a:t>
            </a:r>
            <a:r>
              <a:rPr lang="en-GB" sz="2400" dirty="0"/>
              <a:t>cause a lot of trouble. The rule of thumb is, when you use a word like </a:t>
            </a:r>
            <a:r>
              <a:rPr lang="en-GB" sz="2400" i="1" dirty="0"/>
              <a:t>mum, dad, or aunt</a:t>
            </a:r>
            <a:r>
              <a:rPr lang="en-GB" sz="2400" dirty="0"/>
              <a:t>, capitalise it only if the word is being used exactly as you would a name. If the word is not being used as a name, it is not capitalised. For example: </a:t>
            </a:r>
          </a:p>
          <a:p>
            <a:r>
              <a:rPr lang="en-GB" sz="2400" dirty="0"/>
              <a:t>Please ask </a:t>
            </a:r>
            <a:r>
              <a:rPr lang="en-GB" sz="2400" b="1" dirty="0"/>
              <a:t>Mum</a:t>
            </a:r>
            <a:r>
              <a:rPr lang="en-GB" sz="2400" dirty="0"/>
              <a:t> if she would like steak for dinner.</a:t>
            </a:r>
          </a:p>
          <a:p>
            <a:r>
              <a:rPr lang="en-GB" sz="2400" dirty="0"/>
              <a:t>Is your </a:t>
            </a:r>
            <a:r>
              <a:rPr lang="en-GB" sz="2400" b="1" dirty="0"/>
              <a:t>mum</a:t>
            </a:r>
            <a:r>
              <a:rPr lang="en-GB" sz="2400" dirty="0"/>
              <a:t> coming over for dinner?</a:t>
            </a:r>
          </a:p>
          <a:p>
            <a:r>
              <a:rPr lang="en-GB" sz="2400" dirty="0"/>
              <a:t>Adam asked </a:t>
            </a:r>
            <a:r>
              <a:rPr lang="en-GB" sz="2400" b="1" dirty="0"/>
              <a:t>Uncle</a:t>
            </a:r>
            <a:r>
              <a:rPr lang="en-GB" sz="2400" dirty="0"/>
              <a:t> if he could stay for dinner.</a:t>
            </a:r>
          </a:p>
          <a:p>
            <a:r>
              <a:rPr lang="en-GB" sz="2400" dirty="0"/>
              <a:t>Adam asked his </a:t>
            </a:r>
            <a:r>
              <a:rPr lang="en-GB" sz="2400" b="1" dirty="0"/>
              <a:t>uncle</a:t>
            </a:r>
            <a:r>
              <a:rPr lang="en-GB" sz="2400" dirty="0"/>
              <a:t> if he could stay for dinner.</a:t>
            </a:r>
          </a:p>
          <a:p>
            <a:r>
              <a:rPr lang="en-GB" sz="2400" dirty="0"/>
              <a:t>In the last sentences of both examples, </a:t>
            </a:r>
            <a:r>
              <a:rPr lang="en-GB" sz="2400" i="1" dirty="0"/>
              <a:t>mum and uncle are</a:t>
            </a:r>
            <a:r>
              <a:rPr lang="en-GB" sz="2400" dirty="0"/>
              <a:t> not being used as a proper name, so they are not capitalised. </a:t>
            </a:r>
          </a:p>
          <a:p>
            <a:endParaRPr lang="en-GB" sz="2400" dirty="0"/>
          </a:p>
          <a:p>
            <a:endParaRPr lang="en-US" dirty="0"/>
          </a:p>
        </p:txBody>
      </p:sp>
    </p:spTree>
    <p:extLst>
      <p:ext uri="{BB962C8B-B14F-4D97-AF65-F5344CB8AC3E}">
        <p14:creationId xmlns:p14="http://schemas.microsoft.com/office/powerpoint/2010/main" val="1779873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C416F-8CA7-F74D-AB7C-6EACD69293FB}"/>
              </a:ext>
            </a:extLst>
          </p:cNvPr>
          <p:cNvSpPr>
            <a:spLocks noGrp="1"/>
          </p:cNvSpPr>
          <p:nvPr>
            <p:ph type="title"/>
          </p:nvPr>
        </p:nvSpPr>
        <p:spPr/>
        <p:txBody>
          <a:bodyPr/>
          <a:lstStyle/>
          <a:p>
            <a:r>
              <a:rPr lang="en-US" dirty="0"/>
              <a:t> </a:t>
            </a:r>
            <a:r>
              <a:rPr lang="en-GB" b="1" dirty="0"/>
              <a:t>Capitalising Seasons</a:t>
            </a:r>
            <a:br>
              <a:rPr lang="en-GB" b="1" dirty="0"/>
            </a:br>
            <a:endParaRPr lang="en-US" dirty="0"/>
          </a:p>
        </p:txBody>
      </p:sp>
      <p:sp>
        <p:nvSpPr>
          <p:cNvPr id="3" name="Content Placeholder 2">
            <a:extLst>
              <a:ext uri="{FF2B5EF4-FFF2-40B4-BE49-F238E27FC236}">
                <a16:creationId xmlns:a16="http://schemas.microsoft.com/office/drawing/2014/main" id="{DD74FC40-0581-1F48-BC55-070392023F29}"/>
              </a:ext>
            </a:extLst>
          </p:cNvPr>
          <p:cNvSpPr>
            <a:spLocks noGrp="1"/>
          </p:cNvSpPr>
          <p:nvPr>
            <p:ph idx="1"/>
          </p:nvPr>
        </p:nvSpPr>
        <p:spPr>
          <a:xfrm>
            <a:off x="158045" y="1456267"/>
            <a:ext cx="9787466" cy="5068711"/>
          </a:xfrm>
        </p:spPr>
        <p:txBody>
          <a:bodyPr>
            <a:normAutofit/>
          </a:bodyPr>
          <a:lstStyle/>
          <a:p>
            <a:endParaRPr lang="en-GB" dirty="0"/>
          </a:p>
          <a:p>
            <a:r>
              <a:rPr lang="en-GB" sz="2800" dirty="0"/>
              <a:t>Because we capitalise the </a:t>
            </a:r>
            <a:r>
              <a:rPr lang="en-GB" sz="2800" dirty="0">
                <a:hlinkClick r:id="rId2"/>
              </a:rPr>
              <a:t>days of the week and the months of the year</a:t>
            </a:r>
            <a:r>
              <a:rPr lang="en-GB" sz="2800" dirty="0"/>
              <a:t>, people sometimes </a:t>
            </a:r>
            <a:r>
              <a:rPr lang="en-GB" sz="2800" dirty="0">
                <a:hlinkClick r:id="rId3"/>
              </a:rPr>
              <a:t>capitalise the seasons</a:t>
            </a:r>
            <a:r>
              <a:rPr lang="en-GB" sz="2800" dirty="0"/>
              <a:t> spring, summer, autumn and winter by extension. However, they should only be capitalised when they are used as a part of a proper name. </a:t>
            </a:r>
          </a:p>
          <a:p>
            <a:r>
              <a:rPr lang="en-GB" sz="2800" dirty="0"/>
              <a:t>For Example:</a:t>
            </a:r>
          </a:p>
          <a:p>
            <a:r>
              <a:rPr lang="en-GB" sz="2800" dirty="0"/>
              <a:t>Will you be visiting Glasgow in the spring?</a:t>
            </a:r>
          </a:p>
          <a:p>
            <a:r>
              <a:rPr lang="en-GB" sz="2800" dirty="0"/>
              <a:t>I am thinking of attending the Spring Fayre this year.</a:t>
            </a:r>
          </a:p>
          <a:p>
            <a:pPr marL="0" indent="0">
              <a:buNone/>
            </a:pPr>
            <a:br>
              <a:rPr lang="en-GB" dirty="0"/>
            </a:br>
            <a:endParaRPr lang="en-US" dirty="0"/>
          </a:p>
        </p:txBody>
      </p:sp>
    </p:spTree>
    <p:extLst>
      <p:ext uri="{BB962C8B-B14F-4D97-AF65-F5344CB8AC3E}">
        <p14:creationId xmlns:p14="http://schemas.microsoft.com/office/powerpoint/2010/main" val="349230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solidFill>
                  <a:srgbClr val="92D050"/>
                </a:solidFill>
                <a:latin typeface="Times New Roman" panose="02020603050405020304" pitchFamily="18" charset="0"/>
                <a:cs typeface="Times New Roman" panose="02020603050405020304" pitchFamily="18" charset="0"/>
              </a:rPr>
              <a:t>Name That Word</a:t>
            </a:r>
          </a:p>
        </p:txBody>
      </p:sp>
      <p:sp>
        <p:nvSpPr>
          <p:cNvPr id="3" name="Content Placeholder 2"/>
          <p:cNvSpPr>
            <a:spLocks noGrp="1"/>
          </p:cNvSpPr>
          <p:nvPr>
            <p:ph idx="1"/>
          </p:nvPr>
        </p:nvSpPr>
        <p:spPr/>
        <p:txBody>
          <a:bodyPr>
            <a:normAutofit/>
          </a:bodyPr>
          <a:lstStyle/>
          <a:p>
            <a:r>
              <a:rPr lang="en-GB" sz="3200" b="1" dirty="0">
                <a:latin typeface="Times New Roman" panose="02020603050405020304" pitchFamily="18" charset="0"/>
                <a:cs typeface="Times New Roman" panose="02020603050405020304" pitchFamily="18" charset="0"/>
              </a:rPr>
              <a:t>What do you call a word that tells you what someone is doing?</a:t>
            </a:r>
          </a:p>
          <a:p>
            <a:r>
              <a:rPr lang="en-GB" sz="3200" b="1" dirty="0">
                <a:latin typeface="Times New Roman" panose="02020603050405020304" pitchFamily="18" charset="0"/>
                <a:cs typeface="Times New Roman" panose="02020603050405020304" pitchFamily="18" charset="0"/>
              </a:rPr>
              <a:t>What do you call a word that tells you what something looks like?</a:t>
            </a:r>
          </a:p>
          <a:p>
            <a:r>
              <a:rPr lang="en-GB" sz="3200" b="1" dirty="0">
                <a:latin typeface="Times New Roman" panose="02020603050405020304" pitchFamily="18" charset="0"/>
                <a:cs typeface="Times New Roman" panose="02020603050405020304" pitchFamily="18" charset="0"/>
              </a:rPr>
              <a:t>What do you call a word that tells you what something is such as a name or a place?</a:t>
            </a:r>
          </a:p>
        </p:txBody>
      </p:sp>
    </p:spTree>
    <p:extLst>
      <p:ext uri="{BB962C8B-B14F-4D97-AF65-F5344CB8AC3E}">
        <p14:creationId xmlns:p14="http://schemas.microsoft.com/office/powerpoint/2010/main" val="370406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3A137-8321-ED4A-B506-26FB2585BE31}"/>
              </a:ext>
            </a:extLst>
          </p:cNvPr>
          <p:cNvSpPr>
            <a:spLocks noGrp="1"/>
          </p:cNvSpPr>
          <p:nvPr>
            <p:ph type="title"/>
          </p:nvPr>
        </p:nvSpPr>
        <p:spPr/>
        <p:txBody>
          <a:bodyPr/>
          <a:lstStyle/>
          <a:p>
            <a:r>
              <a:rPr lang="en-US" dirty="0"/>
              <a:t>Verbs, Adjectives and Nouns </a:t>
            </a:r>
          </a:p>
        </p:txBody>
      </p:sp>
      <p:sp>
        <p:nvSpPr>
          <p:cNvPr id="3" name="Content Placeholder 2">
            <a:extLst>
              <a:ext uri="{FF2B5EF4-FFF2-40B4-BE49-F238E27FC236}">
                <a16:creationId xmlns:a16="http://schemas.microsoft.com/office/drawing/2014/main" id="{F0572ECA-DA5E-3B43-9B38-F09C2F885EA6}"/>
              </a:ext>
            </a:extLst>
          </p:cNvPr>
          <p:cNvSpPr>
            <a:spLocks noGrp="1"/>
          </p:cNvSpPr>
          <p:nvPr>
            <p:ph idx="1"/>
          </p:nvPr>
        </p:nvSpPr>
        <p:spPr>
          <a:xfrm>
            <a:off x="677334" y="1320801"/>
            <a:ext cx="9234310" cy="5418666"/>
          </a:xfrm>
        </p:spPr>
        <p:txBody>
          <a:bodyPr>
            <a:normAutofit fontScale="25000" lnSpcReduction="20000"/>
          </a:bodyPr>
          <a:lstStyle/>
          <a:p>
            <a:endParaRPr lang="en-US" sz="2200" dirty="0"/>
          </a:p>
          <a:p>
            <a:pPr>
              <a:buFont typeface="Wingdings" pitchFamily="2" charset="2"/>
              <a:buChar char="Ø"/>
            </a:pPr>
            <a:r>
              <a:rPr lang="en-US" sz="8000" dirty="0">
                <a:latin typeface="Times New Roman" panose="02020603050405020304" pitchFamily="18" charset="0"/>
                <a:cs typeface="Times New Roman" panose="02020603050405020304" pitchFamily="18" charset="0"/>
              </a:rPr>
              <a:t>A verb is a </a:t>
            </a:r>
            <a:r>
              <a:rPr lang="en-GB" sz="8000" dirty="0">
                <a:latin typeface="Times New Roman" panose="02020603050405020304" pitchFamily="18" charset="0"/>
                <a:cs typeface="Times New Roman" panose="02020603050405020304" pitchFamily="18" charset="0"/>
              </a:rPr>
              <a:t>word used to describe an action.</a:t>
            </a:r>
          </a:p>
          <a:p>
            <a:pPr>
              <a:buFont typeface="Wingdings" pitchFamily="2" charset="2"/>
              <a:buChar char="Ø"/>
            </a:pPr>
            <a:r>
              <a:rPr lang="en-GB" sz="8000" i="1" dirty="0">
                <a:latin typeface="Times New Roman" panose="02020603050405020304" pitchFamily="18" charset="0"/>
                <a:cs typeface="Times New Roman" panose="02020603050405020304" pitchFamily="18" charset="0"/>
              </a:rPr>
              <a:t>The words "</a:t>
            </a:r>
            <a:r>
              <a:rPr lang="en-GB" sz="8000" i="1" dirty="0">
                <a:latin typeface="Times New Roman" panose="02020603050405020304" pitchFamily="18" charset="0"/>
                <a:cs typeface="Times New Roman" panose="02020603050405020304" pitchFamily="18" charset="0"/>
                <a:hlinkClick r:id="rId2" tooltip="run"/>
              </a:rPr>
              <a:t>run</a:t>
            </a:r>
            <a:r>
              <a:rPr lang="en-GB" sz="8000" i="1" dirty="0">
                <a:latin typeface="Times New Roman" panose="02020603050405020304" pitchFamily="18" charset="0"/>
                <a:cs typeface="Times New Roman" panose="02020603050405020304" pitchFamily="18" charset="0"/>
              </a:rPr>
              <a:t>", "</a:t>
            </a:r>
            <a:r>
              <a:rPr lang="en-GB" sz="8000" i="1" dirty="0">
                <a:latin typeface="Times New Roman" panose="02020603050405020304" pitchFamily="18" charset="0"/>
                <a:cs typeface="Times New Roman" panose="02020603050405020304" pitchFamily="18" charset="0"/>
                <a:hlinkClick r:id="rId3" tooltip="keep"/>
              </a:rPr>
              <a:t>keep</a:t>
            </a:r>
            <a:r>
              <a:rPr lang="en-GB" sz="8000" i="1" dirty="0">
                <a:latin typeface="Times New Roman" panose="02020603050405020304" pitchFamily="18" charset="0"/>
                <a:cs typeface="Times New Roman" panose="02020603050405020304" pitchFamily="18" charset="0"/>
              </a:rPr>
              <a:t>", and "</a:t>
            </a:r>
            <a:r>
              <a:rPr lang="en-GB" sz="8000" i="1" dirty="0">
                <a:latin typeface="Times New Roman" panose="02020603050405020304" pitchFamily="18" charset="0"/>
                <a:cs typeface="Times New Roman" panose="02020603050405020304" pitchFamily="18" charset="0"/>
                <a:hlinkClick r:id="rId4" tooltip="feel"/>
              </a:rPr>
              <a:t>feel</a:t>
            </a:r>
            <a:r>
              <a:rPr lang="en-GB" sz="8000" i="1" dirty="0">
                <a:latin typeface="Times New Roman" panose="02020603050405020304" pitchFamily="18" charset="0"/>
                <a:cs typeface="Times New Roman" panose="02020603050405020304" pitchFamily="18" charset="0"/>
              </a:rPr>
              <a:t>" are all verbs.</a:t>
            </a:r>
          </a:p>
          <a:p>
            <a:pPr>
              <a:buFont typeface="Wingdings" pitchFamily="2" charset="2"/>
              <a:buChar char="Ø"/>
            </a:pPr>
            <a:endParaRPr lang="en-GB" sz="8000" dirty="0">
              <a:latin typeface="Times New Roman" panose="02020603050405020304" pitchFamily="18" charset="0"/>
              <a:cs typeface="Times New Roman" panose="02020603050405020304" pitchFamily="18" charset="0"/>
            </a:endParaRPr>
          </a:p>
          <a:p>
            <a:pPr>
              <a:buFont typeface="Wingdings" pitchFamily="2" charset="2"/>
              <a:buChar char="Ø"/>
            </a:pPr>
            <a:r>
              <a:rPr lang="en-GB" sz="8000" dirty="0">
                <a:latin typeface="Times New Roman" panose="02020603050405020304" pitchFamily="18" charset="0"/>
                <a:cs typeface="Times New Roman" panose="02020603050405020304" pitchFamily="18" charset="0"/>
              </a:rPr>
              <a:t>An adjective is a </a:t>
            </a:r>
            <a:r>
              <a:rPr lang="en-GB" sz="8000" b="1" dirty="0">
                <a:latin typeface="Times New Roman" panose="02020603050405020304" pitchFamily="18" charset="0"/>
                <a:cs typeface="Times New Roman" panose="02020603050405020304" pitchFamily="18" charset="0"/>
              </a:rPr>
              <a:t>a word that </a:t>
            </a:r>
            <a:r>
              <a:rPr lang="en-GB" sz="8000" b="1" dirty="0">
                <a:latin typeface="Times New Roman" panose="02020603050405020304" pitchFamily="18" charset="0"/>
                <a:cs typeface="Times New Roman" panose="02020603050405020304" pitchFamily="18" charset="0"/>
                <a:hlinkClick r:id="rId5" tooltip="describes"/>
              </a:rPr>
              <a:t>describes</a:t>
            </a:r>
            <a:r>
              <a:rPr lang="en-GB" sz="8000" b="1" dirty="0">
                <a:latin typeface="Times New Roman" panose="02020603050405020304" pitchFamily="18" charset="0"/>
                <a:cs typeface="Times New Roman" panose="02020603050405020304" pitchFamily="18" charset="0"/>
              </a:rPr>
              <a:t> a </a:t>
            </a:r>
            <a:r>
              <a:rPr lang="en-GB" sz="8000" b="1" dirty="0">
                <a:latin typeface="Times New Roman" panose="02020603050405020304" pitchFamily="18" charset="0"/>
                <a:cs typeface="Times New Roman" panose="02020603050405020304" pitchFamily="18" charset="0"/>
                <a:hlinkClick r:id="rId6" tooltip="noun"/>
              </a:rPr>
              <a:t>noun</a:t>
            </a:r>
            <a:r>
              <a:rPr lang="en-GB" sz="8000" b="1" dirty="0">
                <a:latin typeface="Times New Roman" panose="02020603050405020304" pitchFamily="18" charset="0"/>
                <a:cs typeface="Times New Roman" panose="02020603050405020304" pitchFamily="18" charset="0"/>
              </a:rPr>
              <a:t> or </a:t>
            </a:r>
            <a:r>
              <a:rPr lang="en-GB" sz="8000" b="1" dirty="0">
                <a:latin typeface="Times New Roman" panose="02020603050405020304" pitchFamily="18" charset="0"/>
                <a:cs typeface="Times New Roman" panose="02020603050405020304" pitchFamily="18" charset="0"/>
                <a:hlinkClick r:id="rId7" tooltip="pronoun"/>
              </a:rPr>
              <a:t>pronoun</a:t>
            </a:r>
            <a:r>
              <a:rPr lang="en-GB" sz="8000" b="1" dirty="0">
                <a:latin typeface="Times New Roman" panose="02020603050405020304" pitchFamily="18" charset="0"/>
                <a:cs typeface="Times New Roman" panose="02020603050405020304" pitchFamily="18" charset="0"/>
              </a:rPr>
              <a:t> </a:t>
            </a:r>
          </a:p>
          <a:p>
            <a:pPr>
              <a:buFont typeface="Wingdings" pitchFamily="2" charset="2"/>
              <a:buChar char="Ø"/>
            </a:pPr>
            <a:r>
              <a:rPr lang="en-GB" sz="8000" i="1" dirty="0">
                <a:latin typeface="Times New Roman" panose="02020603050405020304" pitchFamily="18" charset="0"/>
                <a:cs typeface="Times New Roman" panose="02020603050405020304" pitchFamily="18" charset="0"/>
              </a:rPr>
              <a:t>"</a:t>
            </a:r>
            <a:r>
              <a:rPr lang="en-GB" sz="8000" i="1" dirty="0">
                <a:latin typeface="Times New Roman" panose="02020603050405020304" pitchFamily="18" charset="0"/>
                <a:cs typeface="Times New Roman" panose="02020603050405020304" pitchFamily="18" charset="0"/>
                <a:hlinkClick r:id="rId8" tooltip="Big"/>
              </a:rPr>
              <a:t>Big</a:t>
            </a:r>
            <a:r>
              <a:rPr lang="en-GB" sz="8000" i="1" dirty="0">
                <a:latin typeface="Times New Roman" panose="02020603050405020304" pitchFamily="18" charset="0"/>
                <a:cs typeface="Times New Roman" panose="02020603050405020304" pitchFamily="18" charset="0"/>
              </a:rPr>
              <a:t>", "</a:t>
            </a:r>
            <a:r>
              <a:rPr lang="en-GB" sz="8000" i="1" dirty="0">
                <a:latin typeface="Times New Roman" panose="02020603050405020304" pitchFamily="18" charset="0"/>
                <a:cs typeface="Times New Roman" panose="02020603050405020304" pitchFamily="18" charset="0"/>
                <a:hlinkClick r:id="rId9" tooltip="boring"/>
              </a:rPr>
              <a:t>boring</a:t>
            </a:r>
            <a:r>
              <a:rPr lang="en-GB" sz="8000" i="1" dirty="0">
                <a:latin typeface="Times New Roman" panose="02020603050405020304" pitchFamily="18" charset="0"/>
                <a:cs typeface="Times New Roman" panose="02020603050405020304" pitchFamily="18" charset="0"/>
              </a:rPr>
              <a:t>” and "</a:t>
            </a:r>
            <a:r>
              <a:rPr lang="en-GB" sz="8000" i="1" dirty="0">
                <a:latin typeface="Times New Roman" panose="02020603050405020304" pitchFamily="18" charset="0"/>
                <a:cs typeface="Times New Roman" panose="02020603050405020304" pitchFamily="18" charset="0"/>
                <a:hlinkClick r:id="rId10" tooltip="purple"/>
              </a:rPr>
              <a:t>purple</a:t>
            </a:r>
            <a:r>
              <a:rPr lang="en-GB" sz="8000" i="1" dirty="0">
                <a:latin typeface="Times New Roman" panose="02020603050405020304" pitchFamily="18" charset="0"/>
                <a:cs typeface="Times New Roman" panose="02020603050405020304" pitchFamily="18" charset="0"/>
              </a:rPr>
              <a:t>”  are all adjectives.</a:t>
            </a:r>
          </a:p>
          <a:p>
            <a:pPr>
              <a:buFont typeface="Wingdings" pitchFamily="2" charset="2"/>
              <a:buChar char="Ø"/>
            </a:pPr>
            <a:endParaRPr lang="en-GB" sz="8000" i="1" dirty="0">
              <a:latin typeface="Times New Roman" panose="02020603050405020304" pitchFamily="18" charset="0"/>
              <a:cs typeface="Times New Roman" panose="02020603050405020304" pitchFamily="18" charset="0"/>
            </a:endParaRPr>
          </a:p>
          <a:p>
            <a:pPr>
              <a:buFont typeface="Wingdings" pitchFamily="2" charset="2"/>
              <a:buChar char="Ø"/>
            </a:pPr>
            <a:r>
              <a:rPr lang="en-GB" sz="8000" i="1" dirty="0">
                <a:latin typeface="Times New Roman" panose="02020603050405020304" pitchFamily="18" charset="0"/>
                <a:cs typeface="Times New Roman" panose="02020603050405020304" pitchFamily="18" charset="0"/>
              </a:rPr>
              <a:t>A noun is </a:t>
            </a:r>
            <a:r>
              <a:rPr lang="en-GB" sz="8000" b="1" dirty="0">
                <a:latin typeface="Times New Roman" panose="02020603050405020304" pitchFamily="18" charset="0"/>
                <a:cs typeface="Times New Roman" panose="02020603050405020304" pitchFamily="18" charset="0"/>
              </a:rPr>
              <a:t>a word that refers to a </a:t>
            </a:r>
            <a:r>
              <a:rPr lang="en-GB" sz="8000" b="1" dirty="0">
                <a:latin typeface="Times New Roman" panose="02020603050405020304" pitchFamily="18" charset="0"/>
                <a:cs typeface="Times New Roman" panose="02020603050405020304" pitchFamily="18" charset="0"/>
                <a:hlinkClick r:id="rId11" tooltip="person"/>
              </a:rPr>
              <a:t>person</a:t>
            </a:r>
            <a:r>
              <a:rPr lang="en-GB" sz="8000" b="1" dirty="0">
                <a:latin typeface="Times New Roman" panose="02020603050405020304" pitchFamily="18" charset="0"/>
                <a:cs typeface="Times New Roman" panose="02020603050405020304" pitchFamily="18" charset="0"/>
              </a:rPr>
              <a:t>, </a:t>
            </a:r>
            <a:r>
              <a:rPr lang="en-GB" sz="8000" b="1" dirty="0">
                <a:latin typeface="Times New Roman" panose="02020603050405020304" pitchFamily="18" charset="0"/>
                <a:cs typeface="Times New Roman" panose="02020603050405020304" pitchFamily="18" charset="0"/>
                <a:hlinkClick r:id="rId12" tooltip="place"/>
              </a:rPr>
              <a:t>place</a:t>
            </a:r>
            <a:r>
              <a:rPr lang="en-GB" sz="8000" b="1" dirty="0">
                <a:latin typeface="Times New Roman" panose="02020603050405020304" pitchFamily="18" charset="0"/>
                <a:cs typeface="Times New Roman" panose="02020603050405020304" pitchFamily="18" charset="0"/>
              </a:rPr>
              <a:t>, thing, </a:t>
            </a:r>
            <a:r>
              <a:rPr lang="en-GB" sz="8000" b="1" dirty="0">
                <a:latin typeface="Times New Roman" panose="02020603050405020304" pitchFamily="18" charset="0"/>
                <a:cs typeface="Times New Roman" panose="02020603050405020304" pitchFamily="18" charset="0"/>
                <a:hlinkClick r:id="rId13" tooltip="event"/>
              </a:rPr>
              <a:t>event</a:t>
            </a:r>
            <a:r>
              <a:rPr lang="en-GB" sz="8000" b="1" dirty="0">
                <a:latin typeface="Times New Roman" panose="02020603050405020304" pitchFamily="18" charset="0"/>
                <a:cs typeface="Times New Roman" panose="02020603050405020304" pitchFamily="18" charset="0"/>
              </a:rPr>
              <a:t>, </a:t>
            </a:r>
            <a:r>
              <a:rPr lang="en-GB" sz="8000" b="1" dirty="0">
                <a:latin typeface="Times New Roman" panose="02020603050405020304" pitchFamily="18" charset="0"/>
                <a:cs typeface="Times New Roman" panose="02020603050405020304" pitchFamily="18" charset="0"/>
                <a:hlinkClick r:id="rId14" tooltip="substance"/>
              </a:rPr>
              <a:t>substance</a:t>
            </a:r>
            <a:r>
              <a:rPr lang="en-GB" sz="8000" b="1" dirty="0">
                <a:latin typeface="Times New Roman" panose="02020603050405020304" pitchFamily="18" charset="0"/>
                <a:cs typeface="Times New Roman" panose="02020603050405020304" pitchFamily="18" charset="0"/>
              </a:rPr>
              <a:t>, or </a:t>
            </a:r>
            <a:r>
              <a:rPr lang="en-GB" sz="8000" b="1" dirty="0">
                <a:latin typeface="Times New Roman" panose="02020603050405020304" pitchFamily="18" charset="0"/>
                <a:cs typeface="Times New Roman" panose="02020603050405020304" pitchFamily="18" charset="0"/>
                <a:hlinkClick r:id="rId15" tooltip="quality"/>
              </a:rPr>
              <a:t>quality</a:t>
            </a:r>
            <a:r>
              <a:rPr lang="en-GB" sz="8000" b="1" dirty="0">
                <a:latin typeface="Times New Roman" panose="02020603050405020304" pitchFamily="18" charset="0"/>
                <a:cs typeface="Times New Roman" panose="02020603050405020304" pitchFamily="18" charset="0"/>
              </a:rPr>
              <a:t>: </a:t>
            </a:r>
          </a:p>
          <a:p>
            <a:pPr>
              <a:buFont typeface="Wingdings" pitchFamily="2" charset="2"/>
              <a:buChar char="Ø"/>
            </a:pPr>
            <a:r>
              <a:rPr lang="en-GB" sz="8000" i="1" dirty="0">
                <a:latin typeface="Times New Roman" panose="02020603050405020304" pitchFamily="18" charset="0"/>
                <a:cs typeface="Times New Roman" panose="02020603050405020304" pitchFamily="18" charset="0"/>
              </a:rPr>
              <a:t>'</a:t>
            </a:r>
            <a:r>
              <a:rPr lang="en-GB" sz="8000" i="1" dirty="0">
                <a:solidFill>
                  <a:srgbClr val="92D050"/>
                </a:solidFill>
                <a:latin typeface="Times New Roman" panose="02020603050405020304" pitchFamily="18" charset="0"/>
                <a:cs typeface="Times New Roman" panose="02020603050405020304" pitchFamily="18" charset="0"/>
              </a:rPr>
              <a:t>Doctor</a:t>
            </a:r>
            <a:r>
              <a:rPr lang="en-GB" sz="8000" i="1" dirty="0">
                <a:latin typeface="Times New Roman" panose="02020603050405020304" pitchFamily="18" charset="0"/>
                <a:cs typeface="Times New Roman" panose="02020603050405020304" pitchFamily="18" charset="0"/>
              </a:rPr>
              <a:t>', '</a:t>
            </a:r>
            <a:r>
              <a:rPr lang="en-GB" sz="8000" i="1" dirty="0">
                <a:latin typeface="Times New Roman" panose="02020603050405020304" pitchFamily="18" charset="0"/>
                <a:cs typeface="Times New Roman" panose="02020603050405020304" pitchFamily="18" charset="0"/>
                <a:hlinkClick r:id="rId16" tooltip="coal"/>
              </a:rPr>
              <a:t>coal</a:t>
            </a:r>
            <a:r>
              <a:rPr lang="en-GB" sz="8000" i="1" dirty="0">
                <a:latin typeface="Times New Roman" panose="02020603050405020304" pitchFamily="18" charset="0"/>
                <a:cs typeface="Times New Roman" panose="02020603050405020304" pitchFamily="18" charset="0"/>
              </a:rPr>
              <a:t>', and '</a:t>
            </a:r>
            <a:r>
              <a:rPr lang="en-GB" sz="8000" i="1" dirty="0">
                <a:latin typeface="Times New Roman" panose="02020603050405020304" pitchFamily="18" charset="0"/>
                <a:cs typeface="Times New Roman" panose="02020603050405020304" pitchFamily="18" charset="0"/>
                <a:hlinkClick r:id="rId17" tooltip="beauty"/>
              </a:rPr>
              <a:t>beauty</a:t>
            </a:r>
            <a:r>
              <a:rPr lang="en-GB" sz="8000" i="1" dirty="0">
                <a:latin typeface="Times New Roman" panose="02020603050405020304" pitchFamily="18" charset="0"/>
                <a:cs typeface="Times New Roman" panose="02020603050405020304" pitchFamily="18" charset="0"/>
              </a:rPr>
              <a:t>' are all nouns.</a:t>
            </a:r>
          </a:p>
          <a:p>
            <a:pPr>
              <a:buFont typeface="Wingdings" pitchFamily="2" charset="2"/>
              <a:buChar char="Ø"/>
            </a:pPr>
            <a:endParaRPr lang="en-GB" sz="8000" i="1" dirty="0">
              <a:latin typeface="Times New Roman" panose="02020603050405020304" pitchFamily="18" charset="0"/>
              <a:cs typeface="Times New Roman" panose="02020603050405020304" pitchFamily="18" charset="0"/>
            </a:endParaRPr>
          </a:p>
          <a:p>
            <a:pPr>
              <a:buFont typeface="Wingdings" pitchFamily="2" charset="2"/>
              <a:buChar char="Ø"/>
            </a:pPr>
            <a:r>
              <a:rPr lang="en-GB" sz="8000" b="1" dirty="0">
                <a:latin typeface="Times New Roman" panose="02020603050405020304" pitchFamily="18" charset="0"/>
                <a:cs typeface="Times New Roman" panose="02020603050405020304" pitchFamily="18" charset="0"/>
              </a:rPr>
              <a:t>A proper noun is the </a:t>
            </a:r>
            <a:r>
              <a:rPr lang="en-GB" sz="8000" b="1" dirty="0">
                <a:latin typeface="Times New Roman" panose="02020603050405020304" pitchFamily="18" charset="0"/>
                <a:cs typeface="Times New Roman" panose="02020603050405020304" pitchFamily="18" charset="0"/>
                <a:hlinkClick r:id="rId18" tooltip="name"/>
              </a:rPr>
              <a:t>name</a:t>
            </a:r>
            <a:r>
              <a:rPr lang="en-GB" sz="8000" b="1" dirty="0">
                <a:latin typeface="Times New Roman" panose="02020603050405020304" pitchFamily="18" charset="0"/>
                <a:cs typeface="Times New Roman" panose="02020603050405020304" pitchFamily="18" charset="0"/>
              </a:rPr>
              <a:t> of a </a:t>
            </a:r>
            <a:r>
              <a:rPr lang="en-GB" sz="8000" b="1" dirty="0">
                <a:latin typeface="Times New Roman" panose="02020603050405020304" pitchFamily="18" charset="0"/>
                <a:cs typeface="Times New Roman" panose="02020603050405020304" pitchFamily="18" charset="0"/>
                <a:hlinkClick r:id="rId19" tooltip="particular"/>
              </a:rPr>
              <a:t>particular</a:t>
            </a:r>
            <a:r>
              <a:rPr lang="en-GB" sz="8000" b="1" dirty="0">
                <a:latin typeface="Times New Roman" panose="02020603050405020304" pitchFamily="18" charset="0"/>
                <a:cs typeface="Times New Roman" panose="02020603050405020304" pitchFamily="18" charset="0"/>
              </a:rPr>
              <a:t> </a:t>
            </a:r>
            <a:r>
              <a:rPr lang="en-GB" sz="8000" b="1" dirty="0">
                <a:latin typeface="Times New Roman" panose="02020603050405020304" pitchFamily="18" charset="0"/>
                <a:cs typeface="Times New Roman" panose="02020603050405020304" pitchFamily="18" charset="0"/>
                <a:hlinkClick r:id="rId11" tooltip="person"/>
              </a:rPr>
              <a:t>person</a:t>
            </a:r>
            <a:r>
              <a:rPr lang="en-GB" sz="8000" b="1" dirty="0">
                <a:latin typeface="Times New Roman" panose="02020603050405020304" pitchFamily="18" charset="0"/>
                <a:cs typeface="Times New Roman" panose="02020603050405020304" pitchFamily="18" charset="0"/>
              </a:rPr>
              <a:t>, </a:t>
            </a:r>
            <a:r>
              <a:rPr lang="en-GB" sz="8000" b="1" dirty="0">
                <a:latin typeface="Times New Roman" panose="02020603050405020304" pitchFamily="18" charset="0"/>
                <a:cs typeface="Times New Roman" panose="02020603050405020304" pitchFamily="18" charset="0"/>
                <a:hlinkClick r:id="rId12" tooltip="place"/>
              </a:rPr>
              <a:t>place</a:t>
            </a:r>
            <a:r>
              <a:rPr lang="en-GB" sz="8000" b="1" dirty="0">
                <a:latin typeface="Times New Roman" panose="02020603050405020304" pitchFamily="18" charset="0"/>
                <a:cs typeface="Times New Roman" panose="02020603050405020304" pitchFamily="18" charset="0"/>
              </a:rPr>
              <a:t>, or </a:t>
            </a:r>
            <a:r>
              <a:rPr lang="en-GB" sz="8000" b="1" dirty="0">
                <a:latin typeface="Times New Roman" panose="02020603050405020304" pitchFamily="18" charset="0"/>
                <a:cs typeface="Times New Roman" panose="02020603050405020304" pitchFamily="18" charset="0"/>
                <a:hlinkClick r:id="rId20" tooltip="object"/>
              </a:rPr>
              <a:t>object</a:t>
            </a:r>
            <a:r>
              <a:rPr lang="en-GB" sz="8000" b="1" dirty="0">
                <a:latin typeface="Times New Roman" panose="02020603050405020304" pitchFamily="18" charset="0"/>
                <a:cs typeface="Times New Roman" panose="02020603050405020304" pitchFamily="18" charset="0"/>
              </a:rPr>
              <a:t> that is </a:t>
            </a:r>
            <a:r>
              <a:rPr lang="en-GB" sz="8000" b="1" dirty="0">
                <a:latin typeface="Times New Roman" panose="02020603050405020304" pitchFamily="18" charset="0"/>
                <a:cs typeface="Times New Roman" panose="02020603050405020304" pitchFamily="18" charset="0"/>
                <a:hlinkClick r:id="rId21" tooltip="spelled"/>
              </a:rPr>
              <a:t>spelled</a:t>
            </a:r>
            <a:r>
              <a:rPr lang="en-GB" sz="8000" b="1" dirty="0">
                <a:latin typeface="Times New Roman" panose="02020603050405020304" pitchFamily="18" charset="0"/>
                <a:cs typeface="Times New Roman" panose="02020603050405020304" pitchFamily="18" charset="0"/>
              </a:rPr>
              <a:t> with a </a:t>
            </a:r>
            <a:r>
              <a:rPr lang="en-GB" sz="8000" b="1" dirty="0">
                <a:latin typeface="Times New Roman" panose="02020603050405020304" pitchFamily="18" charset="0"/>
                <a:cs typeface="Times New Roman" panose="02020603050405020304" pitchFamily="18" charset="0"/>
                <a:hlinkClick r:id="rId22" tooltip="capital"/>
              </a:rPr>
              <a:t>capital</a:t>
            </a:r>
            <a:r>
              <a:rPr lang="en-GB" sz="8000" b="1" dirty="0">
                <a:latin typeface="Times New Roman" panose="02020603050405020304" pitchFamily="18" charset="0"/>
                <a:cs typeface="Times New Roman" panose="02020603050405020304" pitchFamily="18" charset="0"/>
              </a:rPr>
              <a:t> </a:t>
            </a:r>
            <a:r>
              <a:rPr lang="en-GB" sz="8000" b="1" dirty="0">
                <a:latin typeface="Times New Roman" panose="02020603050405020304" pitchFamily="18" charset="0"/>
                <a:cs typeface="Times New Roman" panose="02020603050405020304" pitchFamily="18" charset="0"/>
                <a:hlinkClick r:id="rId23" tooltip="letter"/>
              </a:rPr>
              <a:t>letter</a:t>
            </a:r>
            <a:r>
              <a:rPr lang="en-GB" sz="8000" b="1" dirty="0">
                <a:latin typeface="Times New Roman" panose="02020603050405020304" pitchFamily="18" charset="0"/>
                <a:cs typeface="Times New Roman" panose="02020603050405020304" pitchFamily="18" charset="0"/>
              </a:rPr>
              <a:t>: </a:t>
            </a:r>
          </a:p>
          <a:p>
            <a:pPr>
              <a:buFont typeface="Wingdings" pitchFamily="2" charset="2"/>
              <a:buChar char="Ø"/>
            </a:pPr>
            <a:r>
              <a:rPr lang="en-GB" sz="8000" i="1" dirty="0">
                <a:latin typeface="Times New Roman" panose="02020603050405020304" pitchFamily="18" charset="0"/>
                <a:cs typeface="Times New Roman" panose="02020603050405020304" pitchFamily="18" charset="0"/>
              </a:rPr>
              <a:t>Examples of </a:t>
            </a:r>
            <a:r>
              <a:rPr lang="en-GB" sz="8000" i="1" dirty="0">
                <a:latin typeface="Times New Roman" panose="02020603050405020304" pitchFamily="18" charset="0"/>
                <a:cs typeface="Times New Roman" panose="02020603050405020304" pitchFamily="18" charset="0"/>
                <a:hlinkClick r:id="rId24" tooltip="proper"/>
              </a:rPr>
              <a:t>proper</a:t>
            </a:r>
            <a:r>
              <a:rPr lang="en-GB" sz="8000" i="1" dirty="0">
                <a:latin typeface="Times New Roman" panose="02020603050405020304" pitchFamily="18" charset="0"/>
                <a:cs typeface="Times New Roman" panose="02020603050405020304" pitchFamily="18" charset="0"/>
              </a:rPr>
              <a:t> </a:t>
            </a:r>
            <a:r>
              <a:rPr lang="en-GB" sz="8000" i="1" dirty="0">
                <a:latin typeface="Times New Roman" panose="02020603050405020304" pitchFamily="18" charset="0"/>
                <a:cs typeface="Times New Roman" panose="02020603050405020304" pitchFamily="18" charset="0"/>
                <a:hlinkClick r:id="rId6" tooltip="nouns"/>
              </a:rPr>
              <a:t>nouns</a:t>
            </a:r>
            <a:r>
              <a:rPr lang="en-GB" sz="8000" i="1" dirty="0">
                <a:latin typeface="Times New Roman" panose="02020603050405020304" pitchFamily="18" charset="0"/>
                <a:cs typeface="Times New Roman" panose="02020603050405020304" pitchFamily="18" charset="0"/>
              </a:rPr>
              <a:t> are Joseph, Vienna, and the </a:t>
            </a:r>
            <a:r>
              <a:rPr lang="en-GB" sz="8000" i="1" dirty="0">
                <a:latin typeface="Times New Roman" panose="02020603050405020304" pitchFamily="18" charset="0"/>
                <a:cs typeface="Times New Roman" panose="02020603050405020304" pitchFamily="18" charset="0"/>
                <a:hlinkClick r:id="rId25" tooltip="White"/>
              </a:rPr>
              <a:t>White</a:t>
            </a:r>
            <a:r>
              <a:rPr lang="en-GB" sz="8000" i="1" dirty="0">
                <a:latin typeface="Times New Roman" panose="02020603050405020304" pitchFamily="18" charset="0"/>
                <a:cs typeface="Times New Roman" panose="02020603050405020304" pitchFamily="18" charset="0"/>
              </a:rPr>
              <a:t> </a:t>
            </a:r>
            <a:r>
              <a:rPr lang="en-GB" sz="8000" i="1" dirty="0">
                <a:latin typeface="Times New Roman" panose="02020603050405020304" pitchFamily="18" charset="0"/>
                <a:cs typeface="Times New Roman" panose="02020603050405020304" pitchFamily="18" charset="0"/>
                <a:hlinkClick r:id="rId26" tooltip="House"/>
              </a:rPr>
              <a:t>House</a:t>
            </a:r>
            <a:r>
              <a:rPr lang="en-GB" sz="8000" i="1" dirty="0">
                <a:latin typeface="Times New Roman" panose="02020603050405020304" pitchFamily="18" charset="0"/>
                <a:cs typeface="Times New Roman" panose="02020603050405020304" pitchFamily="18" charset="0"/>
              </a:rPr>
              <a:t>.</a:t>
            </a:r>
            <a:endParaRPr lang="en-GB" sz="8000" dirty="0">
              <a:latin typeface="Times New Roman" panose="02020603050405020304" pitchFamily="18" charset="0"/>
              <a:cs typeface="Times New Roman" panose="02020603050405020304" pitchFamily="18" charset="0"/>
            </a:endParaRPr>
          </a:p>
          <a:p>
            <a:pPr marL="0" indent="0">
              <a:buNone/>
            </a:pPr>
            <a:br>
              <a:rPr lang="en-GB" sz="8000" dirty="0"/>
            </a:br>
            <a:endParaRPr lang="en-GB" sz="8000" dirty="0"/>
          </a:p>
          <a:p>
            <a:pPr marL="0" indent="0">
              <a:buNone/>
            </a:pPr>
            <a:br>
              <a:rPr lang="en-GB" sz="2200" dirty="0"/>
            </a:br>
            <a:endParaRPr lang="en-GB" sz="2200" dirty="0"/>
          </a:p>
          <a:p>
            <a:endParaRPr lang="en-US" dirty="0"/>
          </a:p>
        </p:txBody>
      </p:sp>
    </p:spTree>
    <p:extLst>
      <p:ext uri="{BB962C8B-B14F-4D97-AF65-F5344CB8AC3E}">
        <p14:creationId xmlns:p14="http://schemas.microsoft.com/office/powerpoint/2010/main" val="2627990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rgbClr val="92D050"/>
                </a:solidFill>
                <a:latin typeface="Times New Roman" panose="02020603050405020304" pitchFamily="18" charset="0"/>
                <a:ea typeface="Comic Sans MS" charset="0"/>
                <a:cs typeface="Times New Roman" panose="02020603050405020304" pitchFamily="18" charset="0"/>
              </a:rPr>
              <a:t>Find The Verb</a:t>
            </a:r>
          </a:p>
        </p:txBody>
      </p:sp>
      <p:sp>
        <p:nvSpPr>
          <p:cNvPr id="3" name="Content Placeholder 2"/>
          <p:cNvSpPr>
            <a:spLocks noGrp="1"/>
          </p:cNvSpPr>
          <p:nvPr>
            <p:ph idx="1"/>
          </p:nvPr>
        </p:nvSpPr>
        <p:spPr>
          <a:xfrm>
            <a:off x="677333" y="1614311"/>
            <a:ext cx="9110133" cy="5023556"/>
          </a:xfrm>
        </p:spPr>
        <p:txBody>
          <a:bodyPr>
            <a:normAutofit/>
          </a:bodyPr>
          <a:lstStyle/>
          <a:p>
            <a:r>
              <a:rPr lang="en-GB" sz="2800" dirty="0"/>
              <a:t>Anthony is throwing the football.</a:t>
            </a:r>
          </a:p>
          <a:p>
            <a:r>
              <a:rPr lang="en-GB" sz="2800" dirty="0"/>
              <a:t>She accepted the job offer.</a:t>
            </a:r>
          </a:p>
          <a:p>
            <a:r>
              <a:rPr lang="en-GB" sz="2800" dirty="0"/>
              <a:t>He thought about his stupid mistake in the test.</a:t>
            </a:r>
          </a:p>
          <a:p>
            <a:r>
              <a:rPr lang="en-GB" sz="2800" dirty="0"/>
              <a:t>John visited his friend for a while and then went home.</a:t>
            </a:r>
          </a:p>
          <a:p>
            <a:r>
              <a:rPr lang="en-GB" sz="2800" dirty="0"/>
              <a:t>The dog ran across the yard.</a:t>
            </a:r>
          </a:p>
          <a:p>
            <a:r>
              <a:rPr lang="en-GB" sz="2800" dirty="0"/>
              <a:t>She left in a hurry.</a:t>
            </a:r>
          </a:p>
          <a:p>
            <a:r>
              <a:rPr lang="en-GB" sz="2800" dirty="0"/>
              <a:t>She yelled when she hit her toe.</a:t>
            </a:r>
          </a:p>
          <a:p>
            <a:r>
              <a:rPr lang="en-GB" sz="2800" dirty="0"/>
              <a:t>The cat sat by the window.</a:t>
            </a:r>
          </a:p>
          <a:p>
            <a:pPr marL="0" indent="0">
              <a:buNone/>
            </a:pPr>
            <a:endParaRPr lang="en-US" sz="3600" dirty="0">
              <a:latin typeface="Comic Sans MS" charset="0"/>
              <a:ea typeface="Comic Sans MS" charset="0"/>
              <a:cs typeface="Comic Sans MS" charset="0"/>
            </a:endParaRPr>
          </a:p>
        </p:txBody>
      </p:sp>
    </p:spTree>
    <p:extLst>
      <p:ext uri="{BB962C8B-B14F-4D97-AF65-F5344CB8AC3E}">
        <p14:creationId xmlns:p14="http://schemas.microsoft.com/office/powerpoint/2010/main" val="176448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2E2F-4D93-D145-9EFA-73914A307159}"/>
              </a:ext>
            </a:extLst>
          </p:cNvPr>
          <p:cNvSpPr>
            <a:spLocks noGrp="1"/>
          </p:cNvSpPr>
          <p:nvPr>
            <p:ph type="title"/>
          </p:nvPr>
        </p:nvSpPr>
        <p:spPr/>
        <p:txBody>
          <a:bodyPr>
            <a:normAutofit/>
          </a:bodyPr>
          <a:lstStyle/>
          <a:p>
            <a:r>
              <a:rPr lang="en-US" sz="4400" dirty="0"/>
              <a:t>Verb Answers</a:t>
            </a:r>
          </a:p>
        </p:txBody>
      </p:sp>
      <p:sp>
        <p:nvSpPr>
          <p:cNvPr id="3" name="Content Placeholder 2">
            <a:extLst>
              <a:ext uri="{FF2B5EF4-FFF2-40B4-BE49-F238E27FC236}">
                <a16:creationId xmlns:a16="http://schemas.microsoft.com/office/drawing/2014/main" id="{297880F5-2EC0-7E48-BD42-7BAE63509389}"/>
              </a:ext>
            </a:extLst>
          </p:cNvPr>
          <p:cNvSpPr>
            <a:spLocks noGrp="1"/>
          </p:cNvSpPr>
          <p:nvPr>
            <p:ph idx="1"/>
          </p:nvPr>
        </p:nvSpPr>
        <p:spPr>
          <a:xfrm>
            <a:off x="677334" y="1444978"/>
            <a:ext cx="8596668" cy="5508977"/>
          </a:xfrm>
        </p:spPr>
        <p:txBody>
          <a:bodyPr/>
          <a:lstStyle/>
          <a:p>
            <a:r>
              <a:rPr lang="en-GB" sz="2800" dirty="0"/>
              <a:t>Anthony is </a:t>
            </a:r>
            <a:r>
              <a:rPr lang="en-GB" sz="2800" b="1" dirty="0"/>
              <a:t>throwing</a:t>
            </a:r>
            <a:r>
              <a:rPr lang="en-GB" sz="2800" dirty="0"/>
              <a:t> the football.</a:t>
            </a:r>
          </a:p>
          <a:p>
            <a:r>
              <a:rPr lang="en-GB" sz="2800" dirty="0"/>
              <a:t>She </a:t>
            </a:r>
            <a:r>
              <a:rPr lang="en-GB" sz="2800" b="1" dirty="0"/>
              <a:t>accepted</a:t>
            </a:r>
            <a:r>
              <a:rPr lang="en-GB" sz="2800" dirty="0"/>
              <a:t> the job offer.</a:t>
            </a:r>
          </a:p>
          <a:p>
            <a:r>
              <a:rPr lang="en-GB" sz="2800" dirty="0"/>
              <a:t>He </a:t>
            </a:r>
            <a:r>
              <a:rPr lang="en-GB" sz="2800" b="1" dirty="0"/>
              <a:t>thought</a:t>
            </a:r>
            <a:r>
              <a:rPr lang="en-GB" sz="2800" dirty="0"/>
              <a:t> about his stupid mistake in the test.</a:t>
            </a:r>
          </a:p>
          <a:p>
            <a:r>
              <a:rPr lang="en-GB" sz="2800" dirty="0"/>
              <a:t>John </a:t>
            </a:r>
            <a:r>
              <a:rPr lang="en-GB" sz="2800" b="1" dirty="0"/>
              <a:t>visited</a:t>
            </a:r>
            <a:r>
              <a:rPr lang="en-GB" sz="2800" dirty="0"/>
              <a:t> his friend for a while and then </a:t>
            </a:r>
            <a:r>
              <a:rPr lang="en-GB" sz="2800" b="1" dirty="0"/>
              <a:t>went </a:t>
            </a:r>
            <a:r>
              <a:rPr lang="en-GB" sz="2800" dirty="0"/>
              <a:t>home.</a:t>
            </a:r>
          </a:p>
          <a:p>
            <a:r>
              <a:rPr lang="en-GB" sz="2800" dirty="0"/>
              <a:t>The dog </a:t>
            </a:r>
            <a:r>
              <a:rPr lang="en-GB" sz="2800" b="1" dirty="0"/>
              <a:t>ran</a:t>
            </a:r>
            <a:r>
              <a:rPr lang="en-GB" sz="2800" dirty="0"/>
              <a:t> across the yard.</a:t>
            </a:r>
          </a:p>
          <a:p>
            <a:r>
              <a:rPr lang="en-GB" sz="2800" dirty="0"/>
              <a:t>She </a:t>
            </a:r>
            <a:r>
              <a:rPr lang="en-GB" sz="2800" b="1" dirty="0"/>
              <a:t>left</a:t>
            </a:r>
            <a:r>
              <a:rPr lang="en-GB" sz="2800" dirty="0"/>
              <a:t> in a hurry.</a:t>
            </a:r>
          </a:p>
          <a:p>
            <a:r>
              <a:rPr lang="en-GB" sz="2800" dirty="0"/>
              <a:t>She </a:t>
            </a:r>
            <a:r>
              <a:rPr lang="en-GB" sz="2800" b="1" dirty="0"/>
              <a:t>yelled </a:t>
            </a:r>
            <a:r>
              <a:rPr lang="en-GB" sz="2800" dirty="0"/>
              <a:t>when she </a:t>
            </a:r>
            <a:r>
              <a:rPr lang="en-GB" sz="2800" b="1" dirty="0"/>
              <a:t>hit</a:t>
            </a:r>
            <a:r>
              <a:rPr lang="en-GB" sz="2800" dirty="0"/>
              <a:t> her toe.</a:t>
            </a:r>
          </a:p>
          <a:p>
            <a:r>
              <a:rPr lang="en-GB" sz="2800" dirty="0"/>
              <a:t>The cat </a:t>
            </a:r>
            <a:r>
              <a:rPr lang="en-GB" sz="2800" b="1" dirty="0"/>
              <a:t>sat </a:t>
            </a:r>
            <a:r>
              <a:rPr lang="en-GB" sz="2800" dirty="0"/>
              <a:t>by the window.</a:t>
            </a:r>
          </a:p>
          <a:p>
            <a:endParaRPr lang="en-US" dirty="0"/>
          </a:p>
        </p:txBody>
      </p:sp>
    </p:spTree>
    <p:extLst>
      <p:ext uri="{BB962C8B-B14F-4D97-AF65-F5344CB8AC3E}">
        <p14:creationId xmlns:p14="http://schemas.microsoft.com/office/powerpoint/2010/main" val="300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solidFill>
                  <a:srgbClr val="92D050"/>
                </a:solidFill>
                <a:latin typeface="Comic Sans MS" panose="030F0702030302020204" pitchFamily="66" charset="0"/>
              </a:rPr>
              <a:t>Find the Adjectives</a:t>
            </a:r>
          </a:p>
        </p:txBody>
      </p:sp>
      <p:sp>
        <p:nvSpPr>
          <p:cNvPr id="3" name="Content Placeholder 2"/>
          <p:cNvSpPr>
            <a:spLocks noGrp="1"/>
          </p:cNvSpPr>
          <p:nvPr>
            <p:ph idx="1"/>
          </p:nvPr>
        </p:nvSpPr>
        <p:spPr/>
        <p:txBody>
          <a:bodyPr>
            <a:normAutofit fontScale="77500" lnSpcReduction="20000"/>
          </a:bodyPr>
          <a:lstStyle/>
          <a:p>
            <a:r>
              <a:rPr lang="en-GB" sz="3600" dirty="0"/>
              <a:t>They live in a beautiful house.</a:t>
            </a:r>
          </a:p>
          <a:p>
            <a:r>
              <a:rPr lang="en-GB" sz="3600" dirty="0"/>
              <a:t>Lisa is wearing a sleeveless shirt today. </a:t>
            </a:r>
          </a:p>
          <a:p>
            <a:r>
              <a:rPr lang="en-GB" sz="3600" dirty="0"/>
              <a:t>She wore a sparkly dress.</a:t>
            </a:r>
          </a:p>
          <a:p>
            <a:r>
              <a:rPr lang="en-GB" sz="3600" dirty="0"/>
              <a:t>He writes meaningless letters.</a:t>
            </a:r>
          </a:p>
          <a:p>
            <a:r>
              <a:rPr lang="en-GB" sz="3600" dirty="0"/>
              <a:t>This shop is much nicer.</a:t>
            </a:r>
          </a:p>
          <a:p>
            <a:r>
              <a:rPr lang="en-GB" sz="3600" dirty="0"/>
              <a:t>Ben is an adorable baby.</a:t>
            </a:r>
          </a:p>
          <a:p>
            <a:r>
              <a:rPr lang="en-GB" sz="3600" dirty="0"/>
              <a:t>Linda's hair is gorgeous.</a:t>
            </a:r>
            <a:br>
              <a:rPr lang="en-GB" sz="3600" dirty="0"/>
            </a:br>
            <a:endParaRPr lang="en-GB" sz="3600" dirty="0">
              <a:latin typeface="Comic Sans MS" panose="030F0702030302020204" pitchFamily="66" charset="0"/>
            </a:endParaRPr>
          </a:p>
        </p:txBody>
      </p:sp>
    </p:spTree>
    <p:extLst>
      <p:ext uri="{BB962C8B-B14F-4D97-AF65-F5344CB8AC3E}">
        <p14:creationId xmlns:p14="http://schemas.microsoft.com/office/powerpoint/2010/main" val="712253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AC8F-FA69-AC4E-9890-8F96D89DC708}"/>
              </a:ext>
            </a:extLst>
          </p:cNvPr>
          <p:cNvSpPr>
            <a:spLocks noGrp="1"/>
          </p:cNvSpPr>
          <p:nvPr>
            <p:ph type="title"/>
          </p:nvPr>
        </p:nvSpPr>
        <p:spPr/>
        <p:txBody>
          <a:bodyPr>
            <a:normAutofit/>
          </a:bodyPr>
          <a:lstStyle/>
          <a:p>
            <a:r>
              <a:rPr lang="en-US" sz="4400" dirty="0"/>
              <a:t>Adjective Answers</a:t>
            </a:r>
          </a:p>
        </p:txBody>
      </p:sp>
      <p:sp>
        <p:nvSpPr>
          <p:cNvPr id="3" name="Content Placeholder 2">
            <a:extLst>
              <a:ext uri="{FF2B5EF4-FFF2-40B4-BE49-F238E27FC236}">
                <a16:creationId xmlns:a16="http://schemas.microsoft.com/office/drawing/2014/main" id="{67240C52-20C0-CF48-A949-0A18343E1FF7}"/>
              </a:ext>
            </a:extLst>
          </p:cNvPr>
          <p:cNvSpPr>
            <a:spLocks noGrp="1"/>
          </p:cNvSpPr>
          <p:nvPr>
            <p:ph idx="1"/>
          </p:nvPr>
        </p:nvSpPr>
        <p:spPr>
          <a:xfrm>
            <a:off x="677334" y="1557867"/>
            <a:ext cx="8596668" cy="5034844"/>
          </a:xfrm>
        </p:spPr>
        <p:txBody>
          <a:bodyPr>
            <a:normAutofit/>
          </a:bodyPr>
          <a:lstStyle/>
          <a:p>
            <a:r>
              <a:rPr lang="en-GB" sz="3200" dirty="0"/>
              <a:t>They live in a </a:t>
            </a:r>
            <a:r>
              <a:rPr lang="en-GB" sz="3200" b="1" dirty="0"/>
              <a:t>beautiful</a:t>
            </a:r>
            <a:r>
              <a:rPr lang="en-GB" sz="3200" dirty="0"/>
              <a:t> house.</a:t>
            </a:r>
          </a:p>
          <a:p>
            <a:r>
              <a:rPr lang="en-GB" sz="3200" dirty="0"/>
              <a:t>Lisa is wearing a </a:t>
            </a:r>
            <a:r>
              <a:rPr lang="en-GB" sz="3200" b="1" dirty="0"/>
              <a:t>sleeveless</a:t>
            </a:r>
            <a:r>
              <a:rPr lang="en-GB" sz="3200" dirty="0"/>
              <a:t> shirt today. </a:t>
            </a:r>
          </a:p>
          <a:p>
            <a:r>
              <a:rPr lang="en-GB" sz="3200" dirty="0"/>
              <a:t>She wore a </a:t>
            </a:r>
            <a:r>
              <a:rPr lang="en-GB" sz="3200" b="1" dirty="0"/>
              <a:t>sparkly</a:t>
            </a:r>
            <a:r>
              <a:rPr lang="en-GB" sz="3200" dirty="0"/>
              <a:t> dress.</a:t>
            </a:r>
          </a:p>
          <a:p>
            <a:r>
              <a:rPr lang="en-GB" sz="3200" dirty="0"/>
              <a:t>He writes </a:t>
            </a:r>
            <a:r>
              <a:rPr lang="en-GB" sz="3200" b="1" dirty="0"/>
              <a:t>meaningless</a:t>
            </a:r>
            <a:r>
              <a:rPr lang="en-GB" sz="3200" dirty="0"/>
              <a:t> letters.</a:t>
            </a:r>
          </a:p>
          <a:p>
            <a:r>
              <a:rPr lang="en-GB" sz="3200" dirty="0"/>
              <a:t>This shop is much </a:t>
            </a:r>
            <a:r>
              <a:rPr lang="en-GB" sz="3200" b="1" dirty="0"/>
              <a:t>nicer</a:t>
            </a:r>
            <a:r>
              <a:rPr lang="en-GB" sz="3200" dirty="0"/>
              <a:t>.</a:t>
            </a:r>
          </a:p>
          <a:p>
            <a:r>
              <a:rPr lang="en-GB" sz="3200" dirty="0"/>
              <a:t>Ben is an </a:t>
            </a:r>
            <a:r>
              <a:rPr lang="en-GB" sz="3200" b="1" dirty="0"/>
              <a:t>adorable</a:t>
            </a:r>
            <a:r>
              <a:rPr lang="en-GB" sz="3200" dirty="0"/>
              <a:t> baby.</a:t>
            </a:r>
          </a:p>
          <a:p>
            <a:r>
              <a:rPr lang="en-GB" sz="3200" dirty="0"/>
              <a:t>Linda's hair is </a:t>
            </a:r>
            <a:r>
              <a:rPr lang="en-GB" sz="3200" b="1" dirty="0"/>
              <a:t>gorgeous</a:t>
            </a:r>
            <a:r>
              <a:rPr lang="en-GB" sz="3200" dirty="0"/>
              <a:t>.</a:t>
            </a:r>
            <a:endParaRPr lang="en-US" sz="3200" dirty="0"/>
          </a:p>
        </p:txBody>
      </p:sp>
    </p:spTree>
    <p:extLst>
      <p:ext uri="{BB962C8B-B14F-4D97-AF65-F5344CB8AC3E}">
        <p14:creationId xmlns:p14="http://schemas.microsoft.com/office/powerpoint/2010/main" val="332515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a:latin typeface="Times New Roman" panose="02020603050405020304" pitchFamily="18" charset="0"/>
                <a:cs typeface="Times New Roman" panose="02020603050405020304" pitchFamily="18" charset="0"/>
              </a:rPr>
              <a:t>Where are the Nouns?</a:t>
            </a:r>
          </a:p>
        </p:txBody>
      </p:sp>
      <p:sp>
        <p:nvSpPr>
          <p:cNvPr id="3" name="Content Placeholder 2"/>
          <p:cNvSpPr>
            <a:spLocks noGrp="1"/>
          </p:cNvSpPr>
          <p:nvPr>
            <p:ph idx="1"/>
          </p:nvPr>
        </p:nvSpPr>
        <p:spPr>
          <a:xfrm>
            <a:off x="428978" y="1682044"/>
            <a:ext cx="9426222" cy="5034845"/>
          </a:xfrm>
        </p:spPr>
        <p:txBody>
          <a:bodyPr>
            <a:normAutofit/>
          </a:bodyPr>
          <a:lstStyle/>
          <a:p>
            <a:r>
              <a:rPr lang="en-GB" sz="2000" dirty="0"/>
              <a:t>The weary army marched on. </a:t>
            </a:r>
          </a:p>
          <a:p>
            <a:r>
              <a:rPr lang="en-GB" sz="2000" dirty="0"/>
              <a:t>The congregation gathered to worship. </a:t>
            </a:r>
          </a:p>
          <a:p>
            <a:r>
              <a:rPr lang="en-GB" sz="2000" dirty="0"/>
              <a:t>The team from Cumbernauld won the championship. </a:t>
            </a:r>
          </a:p>
          <a:p>
            <a:r>
              <a:rPr lang="en-GB" sz="2000" dirty="0"/>
              <a:t>It takes a village to raise a child. </a:t>
            </a:r>
          </a:p>
          <a:p>
            <a:r>
              <a:rPr lang="en-GB" sz="2000" dirty="0"/>
              <a:t>The teacher writes notes on the blackboard. </a:t>
            </a:r>
          </a:p>
          <a:p>
            <a:r>
              <a:rPr lang="en-GB" sz="2000" dirty="0"/>
              <a:t>The board of directors consists of nine individuals. </a:t>
            </a:r>
          </a:p>
          <a:p>
            <a:r>
              <a:rPr lang="en-GB" sz="2000" dirty="0"/>
              <a:t>Joey caught a grasshopper with his bare hands. </a:t>
            </a:r>
          </a:p>
          <a:p>
            <a:r>
              <a:rPr lang="en-GB" sz="2000" dirty="0"/>
              <a:t>Sarah needs to replace her keyboard. </a:t>
            </a:r>
          </a:p>
          <a:p>
            <a:r>
              <a:rPr lang="en-GB" sz="2000" dirty="0"/>
              <a:t>The sunlight beamed through the attic window. </a:t>
            </a:r>
          </a:p>
          <a:p>
            <a:r>
              <a:rPr lang="en-GB" sz="2000" dirty="0"/>
              <a:t>Be careful around that snake! </a:t>
            </a:r>
          </a:p>
          <a:p>
            <a:r>
              <a:rPr lang="en-GB" sz="2000" dirty="0"/>
              <a:t>The wheelchair costs a lot of money.</a:t>
            </a:r>
          </a:p>
          <a:p>
            <a:endParaRPr lang="en-GB" sz="3200" b="1" dirty="0">
              <a:latin typeface="Comic Sans MS" panose="030F0702030302020204" pitchFamily="66" charset="0"/>
            </a:endParaRPr>
          </a:p>
        </p:txBody>
      </p:sp>
    </p:spTree>
    <p:extLst>
      <p:ext uri="{BB962C8B-B14F-4D97-AF65-F5344CB8AC3E}">
        <p14:creationId xmlns:p14="http://schemas.microsoft.com/office/powerpoint/2010/main" val="3875104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Noun Answers</a:t>
            </a:r>
          </a:p>
        </p:txBody>
      </p:sp>
      <p:sp>
        <p:nvSpPr>
          <p:cNvPr id="3" name="Content Placeholder 2"/>
          <p:cNvSpPr>
            <a:spLocks noGrp="1"/>
          </p:cNvSpPr>
          <p:nvPr>
            <p:ph idx="1"/>
          </p:nvPr>
        </p:nvSpPr>
        <p:spPr>
          <a:xfrm>
            <a:off x="677334" y="1365956"/>
            <a:ext cx="8596668" cy="5034843"/>
          </a:xfrm>
        </p:spPr>
        <p:txBody>
          <a:bodyPr>
            <a:normAutofit/>
          </a:bodyPr>
          <a:lstStyle/>
          <a:p>
            <a:r>
              <a:rPr lang="en-GB" sz="2000" dirty="0"/>
              <a:t>The weary </a:t>
            </a:r>
            <a:r>
              <a:rPr lang="en-GB" sz="2000" b="1" dirty="0"/>
              <a:t>army</a:t>
            </a:r>
            <a:r>
              <a:rPr lang="en-GB" sz="2000" dirty="0"/>
              <a:t> marched on. </a:t>
            </a:r>
          </a:p>
          <a:p>
            <a:r>
              <a:rPr lang="en-GB" sz="2000" dirty="0"/>
              <a:t>The </a:t>
            </a:r>
            <a:r>
              <a:rPr lang="en-GB" sz="2000" b="1" dirty="0"/>
              <a:t>congregation</a:t>
            </a:r>
            <a:r>
              <a:rPr lang="en-GB" sz="2000" dirty="0"/>
              <a:t> gathered to worship. </a:t>
            </a:r>
          </a:p>
          <a:p>
            <a:r>
              <a:rPr lang="en-GB" sz="2000" dirty="0"/>
              <a:t>The </a:t>
            </a:r>
            <a:r>
              <a:rPr lang="en-GB" sz="2000" b="1" dirty="0"/>
              <a:t>team</a:t>
            </a:r>
            <a:r>
              <a:rPr lang="en-GB" sz="2000" dirty="0"/>
              <a:t> from Cumbernauld won the championship. </a:t>
            </a:r>
          </a:p>
          <a:p>
            <a:r>
              <a:rPr lang="en-GB" sz="2000" dirty="0"/>
              <a:t>It takes a </a:t>
            </a:r>
            <a:r>
              <a:rPr lang="en-GB" sz="2000" b="1" dirty="0"/>
              <a:t>village</a:t>
            </a:r>
            <a:r>
              <a:rPr lang="en-GB" sz="2000" dirty="0"/>
              <a:t> to raise a child. </a:t>
            </a:r>
          </a:p>
          <a:p>
            <a:r>
              <a:rPr lang="en-GB" sz="2000" dirty="0"/>
              <a:t>The teacher writes notes on the </a:t>
            </a:r>
            <a:r>
              <a:rPr lang="en-GB" sz="2000" b="1" dirty="0"/>
              <a:t>blackboard</a:t>
            </a:r>
            <a:r>
              <a:rPr lang="en-GB" sz="2000" dirty="0"/>
              <a:t>. </a:t>
            </a:r>
          </a:p>
          <a:p>
            <a:r>
              <a:rPr lang="en-GB" sz="2000" dirty="0"/>
              <a:t>The </a:t>
            </a:r>
            <a:r>
              <a:rPr lang="en-GB" sz="2000" b="1" dirty="0"/>
              <a:t>board of directors</a:t>
            </a:r>
            <a:r>
              <a:rPr lang="en-GB" sz="2000" dirty="0"/>
              <a:t> consists of nine individuals. </a:t>
            </a:r>
          </a:p>
          <a:p>
            <a:r>
              <a:rPr lang="en-GB" sz="2000" dirty="0"/>
              <a:t>Joey caught a </a:t>
            </a:r>
            <a:r>
              <a:rPr lang="en-GB" sz="2000" b="1" dirty="0"/>
              <a:t>grasshopper</a:t>
            </a:r>
            <a:r>
              <a:rPr lang="en-GB" sz="2000" dirty="0"/>
              <a:t> with his bare hands. </a:t>
            </a:r>
          </a:p>
          <a:p>
            <a:r>
              <a:rPr lang="en-GB" sz="2000" dirty="0"/>
              <a:t>Sarah needs to replace her </a:t>
            </a:r>
            <a:r>
              <a:rPr lang="en-GB" sz="2000" b="1" dirty="0"/>
              <a:t>keyboard</a:t>
            </a:r>
            <a:r>
              <a:rPr lang="en-GB" sz="2000" dirty="0"/>
              <a:t>. </a:t>
            </a:r>
          </a:p>
          <a:p>
            <a:r>
              <a:rPr lang="en-GB" sz="2000" dirty="0"/>
              <a:t>The </a:t>
            </a:r>
            <a:r>
              <a:rPr lang="en-GB" sz="2000" b="1" dirty="0"/>
              <a:t>sunlight</a:t>
            </a:r>
            <a:r>
              <a:rPr lang="en-GB" sz="2000" dirty="0"/>
              <a:t> beamed through the attic window. </a:t>
            </a:r>
          </a:p>
          <a:p>
            <a:r>
              <a:rPr lang="en-GB" sz="2000" dirty="0"/>
              <a:t>Be careful around that </a:t>
            </a:r>
            <a:r>
              <a:rPr lang="en-GB" sz="2000" b="1" dirty="0"/>
              <a:t>snake</a:t>
            </a:r>
            <a:r>
              <a:rPr lang="en-GB" sz="2000" dirty="0"/>
              <a:t>! </a:t>
            </a:r>
          </a:p>
          <a:p>
            <a:r>
              <a:rPr lang="en-GB" sz="2000" dirty="0"/>
              <a:t>The </a:t>
            </a:r>
            <a:r>
              <a:rPr lang="en-GB" sz="2000" b="1" dirty="0"/>
              <a:t>wheelchair</a:t>
            </a:r>
            <a:r>
              <a:rPr lang="en-GB" sz="2000" dirty="0"/>
              <a:t> costs a lot of money.</a:t>
            </a:r>
          </a:p>
          <a:p>
            <a:endParaRPr lang="en-GB" dirty="0"/>
          </a:p>
        </p:txBody>
      </p:sp>
    </p:spTree>
    <p:extLst>
      <p:ext uri="{BB962C8B-B14F-4D97-AF65-F5344CB8AC3E}">
        <p14:creationId xmlns:p14="http://schemas.microsoft.com/office/powerpoint/2010/main" val="9555321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221</TotalTime>
  <Words>1185</Words>
  <Application>Microsoft Macintosh PowerPoint</Application>
  <PresentationFormat>Widescreen</PresentationFormat>
  <Paragraphs>113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Comic Sans MS</vt:lpstr>
      <vt:lpstr>Times New Roman</vt:lpstr>
      <vt:lpstr>Trebuchet MS</vt:lpstr>
      <vt:lpstr>Wingdings</vt:lpstr>
      <vt:lpstr>Wingdings 3</vt:lpstr>
      <vt:lpstr>Facet</vt:lpstr>
      <vt:lpstr>Word Sorting</vt:lpstr>
      <vt:lpstr>Name That Word</vt:lpstr>
      <vt:lpstr>Verbs, Adjectives and Nouns </vt:lpstr>
      <vt:lpstr>Find The Verb</vt:lpstr>
      <vt:lpstr>Verb Answers</vt:lpstr>
      <vt:lpstr>Find the Adjectives</vt:lpstr>
      <vt:lpstr>Adjective Answers</vt:lpstr>
      <vt:lpstr>Where are the Nouns?</vt:lpstr>
      <vt:lpstr>Noun Answers</vt:lpstr>
      <vt:lpstr>Proper Nouns – Where Do You See Them?</vt:lpstr>
      <vt:lpstr>Proper Nouns – Where Do You See Them?</vt:lpstr>
      <vt:lpstr>Tricky Capitalisation Rules for Proper Nouns </vt:lpstr>
      <vt:lpstr>Accident Blackspots with Proper Nouns - Prevent Capital Abuse! </vt:lpstr>
      <vt:lpstr> Capitalising Seasons </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Sorting</dc:title>
  <dc:creator>csmith2</dc:creator>
  <cp:lastModifiedBy>Deirdre Crofts</cp:lastModifiedBy>
  <cp:revision>23</cp:revision>
  <dcterms:created xsi:type="dcterms:W3CDTF">2016-11-23T11:01:23Z</dcterms:created>
  <dcterms:modified xsi:type="dcterms:W3CDTF">2020-03-31T16:32:26Z</dcterms:modified>
</cp:coreProperties>
</file>