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7"/>
  </p:handoutMasterIdLst>
  <p:sldIdLst>
    <p:sldId id="256" r:id="rId2"/>
    <p:sldId id="266" r:id="rId3"/>
    <p:sldId id="268" r:id="rId4"/>
    <p:sldId id="269" r:id="rId5"/>
    <p:sldId id="270" r:id="rId6"/>
    <p:sldId id="271" r:id="rId7"/>
    <p:sldId id="272" r:id="rId8"/>
    <p:sldId id="273" r:id="rId9"/>
    <p:sldId id="274" r:id="rId10"/>
    <p:sldId id="275" r:id="rId11"/>
    <p:sldId id="276" r:id="rId12"/>
    <p:sldId id="277" r:id="rId13"/>
    <p:sldId id="278" r:id="rId14"/>
    <p:sldId id="279" r:id="rId15"/>
    <p:sldId id="258" r:id="rId16"/>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Open Sans" panose="020B0604020202020204" charset="0"/>
      <p:regular r:id="rId22"/>
      <p:bold r:id="rId23"/>
      <p:italic r:id="rId24"/>
      <p:boldItalic r:id="rId25"/>
    </p:embeddedFont>
    <p:embeddedFont>
      <p:font typeface="Twinkl Light" charset="0"/>
      <p:regular r:id="rId26"/>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768"/>
    <a:srgbClr val="7958CB"/>
    <a:srgbClr val="ECE8F8"/>
    <a:srgbClr val="E5DFF5"/>
    <a:srgbClr val="D0C5ED"/>
    <a:srgbClr val="19596C"/>
    <a:srgbClr val="E3F4F9"/>
    <a:srgbClr val="BEE4F0"/>
    <a:srgbClr val="237D99"/>
    <a:srgbClr val="3E69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showGuides="1">
      <p:cViewPr varScale="1">
        <p:scale>
          <a:sx n="73" d="100"/>
          <a:sy n="73" d="100"/>
        </p:scale>
        <p:origin x="1278" y="72"/>
      </p:cViewPr>
      <p:guideLst>
        <p:guide orient="horz" pos="459"/>
        <p:guide pos="2880"/>
        <p:guide pos="5488"/>
        <p:guide pos="272"/>
        <p:guide orient="horz" pos="2160"/>
        <p:guide orient="horz" pos="4042"/>
        <p:guide/>
        <p:guide pos="5760"/>
        <p:guide orient="horz"/>
        <p:guide orient="horz" pos="4320"/>
        <p:guide orient="horz" pos="686"/>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26/03/2020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26/03/2020</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hyperlink" Target="https://creativecommons.org/licenses/by/2.0/legalcode" TargetMode="External"/><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Second Draft</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1200329"/>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Now you have your first draft, you can count your words. We are aiming for a 500 word short story. The word count does </a:t>
            </a:r>
            <a:r>
              <a:rPr lang="en-GB" sz="1800" b="1" dirty="0">
                <a:latin typeface="Open Sans" panose="020B0606030504020204" pitchFamily="34" charset="0"/>
                <a:ea typeface="Open Sans" panose="020B0606030504020204" pitchFamily="34" charset="0"/>
                <a:cs typeface="Open Sans" panose="020B0606030504020204" pitchFamily="34" charset="0"/>
              </a:rPr>
              <a:t>not include </a:t>
            </a:r>
            <a:r>
              <a:rPr lang="en-GB" sz="1800" dirty="0">
                <a:latin typeface="Open Sans" panose="020B0606030504020204" pitchFamily="34" charset="0"/>
                <a:ea typeface="Open Sans" panose="020B0606030504020204" pitchFamily="34" charset="0"/>
                <a:cs typeface="Open Sans" panose="020B0606030504020204" pitchFamily="34" charset="0"/>
              </a:rPr>
              <a:t>the title of the story.</a:t>
            </a:r>
          </a:p>
          <a:p>
            <a:pPr algn="l" eaLnBrk="0" hangingPunct="0"/>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How many words have you got?</a:t>
            </a:r>
          </a:p>
        </p:txBody>
      </p:sp>
      <p:sp>
        <p:nvSpPr>
          <p:cNvPr id="2" name="Rectangle 1"/>
          <p:cNvSpPr/>
          <p:nvPr/>
        </p:nvSpPr>
        <p:spPr>
          <a:xfrm>
            <a:off x="331216" y="2649742"/>
            <a:ext cx="8492744" cy="1200329"/>
          </a:xfrm>
          <a:prstGeom prst="rect">
            <a:avLst/>
          </a:prstGeom>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You have probably found that your word count is over what it should be. Don’t worry! That’s normal for a first draft. So, now we need to trim out all the words and sentences we don’t need. Have a look at the first draft of the first paragraph of </a:t>
            </a:r>
            <a:r>
              <a:rPr lang="en-GB" b="1" dirty="0">
                <a:latin typeface="Open Sans" panose="020B0606030504020204" pitchFamily="34" charset="0"/>
                <a:ea typeface="Open Sans" panose="020B0606030504020204" pitchFamily="34" charset="0"/>
                <a:cs typeface="Open Sans" panose="020B0606030504020204" pitchFamily="34" charset="0"/>
              </a:rPr>
              <a:t>Scrambled Eggs</a:t>
            </a:r>
            <a:r>
              <a:rPr lang="en-GB" dirty="0">
                <a:latin typeface="Open Sans" panose="020B0606030504020204" pitchFamily="34" charset="0"/>
                <a:ea typeface="Open Sans" panose="020B0606030504020204" pitchFamily="34" charset="0"/>
                <a:cs typeface="Open Sans" panose="020B0606030504020204" pitchFamily="34" charset="0"/>
              </a:rPr>
              <a:t>, and how that was edited down.</a:t>
            </a:r>
          </a:p>
        </p:txBody>
      </p:sp>
    </p:spTree>
    <p:extLst>
      <p:ext uri="{BB962C8B-B14F-4D97-AF65-F5344CB8AC3E}">
        <p14:creationId xmlns:p14="http://schemas.microsoft.com/office/powerpoint/2010/main" val="147337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Second Draft</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646331"/>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How would you edit this paragraph? In pairs, use the </a:t>
            </a:r>
            <a:r>
              <a:rPr lang="en-GB" sz="1800" b="1" dirty="0">
                <a:latin typeface="Open Sans" panose="020B0606030504020204" pitchFamily="34" charset="0"/>
                <a:ea typeface="Open Sans" panose="020B0606030504020204" pitchFamily="34" charset="0"/>
                <a:cs typeface="Open Sans" panose="020B0606030504020204" pitchFamily="34" charset="0"/>
              </a:rPr>
              <a:t>Editing Worksheet </a:t>
            </a:r>
            <a:r>
              <a:rPr lang="en-GB" sz="1800" dirty="0">
                <a:latin typeface="Open Sans" panose="020B0606030504020204" pitchFamily="34" charset="0"/>
                <a:ea typeface="Open Sans" panose="020B0606030504020204" pitchFamily="34" charset="0"/>
                <a:cs typeface="Open Sans" panose="020B0606030504020204" pitchFamily="34" charset="0"/>
              </a:rPr>
              <a:t>to help you.</a:t>
            </a:r>
          </a:p>
        </p:txBody>
      </p:sp>
      <p:sp>
        <p:nvSpPr>
          <p:cNvPr id="2" name="Rectangle 1"/>
          <p:cNvSpPr/>
          <p:nvPr/>
        </p:nvSpPr>
        <p:spPr>
          <a:xfrm>
            <a:off x="431800" y="2323143"/>
            <a:ext cx="8280400" cy="3891798"/>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spAutoFit/>
          </a:bodyPr>
          <a:lstStyle/>
          <a:p>
            <a:pPr algn="ct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Scrambled Eggs</a:t>
            </a: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He stared dully at the scrambled eggs on his plate. They lay there, a sticky, cold and congealing mess which was a metaphor for his heart. Once, not so long ago, she had loved making him breakfast; she had lovingly set it before him every day, carefully placing the china plate, the knife and fork, the condiments. He had loved the small ritual of breakfast each morning. Each mouthful had been a testament to her love for him; a physical manifestation of her solicitude. Now, he just felt angry. How could he have swallowed those breakfasts so carelessly? He had ravenously gobbled up the toast, carelessly chewed the bacon, frantically gulped down the coffee, never realising that each serving was bringing him closer to the end, closer to the time when there would be no more.</a:t>
            </a:r>
          </a:p>
        </p:txBody>
      </p:sp>
      <p:sp>
        <p:nvSpPr>
          <p:cNvPr id="5" name="Rectangle 4"/>
          <p:cNvSpPr/>
          <p:nvPr/>
        </p:nvSpPr>
        <p:spPr>
          <a:xfrm>
            <a:off x="431800" y="2340211"/>
            <a:ext cx="8280400" cy="4076464"/>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spAutoFit/>
          </a:bodyPr>
          <a:lstStyle/>
          <a:p>
            <a:pPr algn="ct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Scrambled Eggs</a:t>
            </a: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He stared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dully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at the scrambled eggs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on his plate</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They lay there,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a sticky,</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cold and congealing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mess which was</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a metaphor for his heart. Once,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 so long ago,</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she had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loved making</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him breakfast; she had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lovingly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set it before him every day, carefully placing the china plate, the knife and fork, the condiments.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He had loved the small ritual of breakfast each morning.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Each mouthful had been a testament to her love for him; a physical manifestation of her solicitude.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Now, he just felt angry.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How could he have swallowed those breakfasts so carelessly? He had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ravenously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gobbled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up</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the toast,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carelessly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chewed the bacon,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frantically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gulped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down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the coffee, never realising that each serving was bringing him closer to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end, closer to</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the time when there would be no more.</a:t>
            </a:r>
          </a:p>
        </p:txBody>
      </p:sp>
      <p:sp>
        <p:nvSpPr>
          <p:cNvPr id="6" name="Rectangle 5"/>
          <p:cNvSpPr/>
          <p:nvPr/>
        </p:nvSpPr>
        <p:spPr>
          <a:xfrm>
            <a:off x="431800" y="2340211"/>
            <a:ext cx="8280400" cy="2968469"/>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spAutoFit/>
          </a:bodyPr>
          <a:lstStyle/>
          <a:p>
            <a:pPr algn="ct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Scrambled Eggs</a:t>
            </a: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He stared at the scrambled eggs. They lay there, cold and congealing: a metaphor for his heart. Once, she had made him breakfast; she had set it before him every day, carefully placing the china plate, the knife and fork, the condiments. Each mouthful had been a testament to her love for him; a physical manifestation of her solicitude. How could he have swallowed those breakfasts so carelessly? He had gobbled the toast, chewed the bacon, gulped the coffee, never realising that each serving was bringing him closer to the time when there would be no more.</a:t>
            </a:r>
          </a:p>
        </p:txBody>
      </p:sp>
    </p:spTree>
    <p:extLst>
      <p:ext uri="{BB962C8B-B14F-4D97-AF65-F5344CB8AC3E}">
        <p14:creationId xmlns:p14="http://schemas.microsoft.com/office/powerpoint/2010/main" val="23376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Third Draft</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923330"/>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Now, you need to carefully check your piece for its third and final draft. Go back to the sample flash fiction, </a:t>
            </a:r>
            <a:r>
              <a:rPr lang="en-GB" sz="1800" b="1" dirty="0">
                <a:latin typeface="Open Sans" panose="020B0606030504020204" pitchFamily="34" charset="0"/>
                <a:ea typeface="Open Sans" panose="020B0606030504020204" pitchFamily="34" charset="0"/>
                <a:cs typeface="Open Sans" panose="020B0606030504020204" pitchFamily="34" charset="0"/>
              </a:rPr>
              <a:t>Scrambled Eggs</a:t>
            </a:r>
            <a:r>
              <a:rPr lang="en-GB" sz="1800" dirty="0">
                <a:latin typeface="Open Sans" panose="020B0606030504020204" pitchFamily="34" charset="0"/>
                <a:ea typeface="Open Sans" panose="020B0606030504020204" pitchFamily="34" charset="0"/>
                <a:cs typeface="Open Sans" panose="020B0606030504020204" pitchFamily="34" charset="0"/>
              </a:rPr>
              <a:t>. What makes that a successful story? Make a checklist with your partner.</a:t>
            </a:r>
          </a:p>
        </p:txBody>
      </p:sp>
      <p:sp>
        <p:nvSpPr>
          <p:cNvPr id="2" name="Rectangle 1"/>
          <p:cNvSpPr/>
          <p:nvPr/>
        </p:nvSpPr>
        <p:spPr>
          <a:xfrm>
            <a:off x="314324" y="2405360"/>
            <a:ext cx="8397875" cy="646331"/>
          </a:xfrm>
          <a:prstGeom prst="rect">
            <a:avLst/>
          </a:prstGeom>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Now, apply your checklist to your own story. Have you covered all the relevant points?</a:t>
            </a:r>
          </a:p>
        </p:txBody>
      </p:sp>
    </p:spTree>
    <p:extLst>
      <p:ext uri="{BB962C8B-B14F-4D97-AF65-F5344CB8AC3E}">
        <p14:creationId xmlns:p14="http://schemas.microsoft.com/office/powerpoint/2010/main" val="72404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Share!</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646331"/>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Let’s share our flash fiction pieces with the rest of the class. For each story you hear, think of:</a:t>
            </a:r>
          </a:p>
        </p:txBody>
      </p:sp>
      <p:sp>
        <p:nvSpPr>
          <p:cNvPr id="2" name="Rectangle 1"/>
          <p:cNvSpPr/>
          <p:nvPr/>
        </p:nvSpPr>
        <p:spPr>
          <a:xfrm>
            <a:off x="1906302" y="2834759"/>
            <a:ext cx="5328703" cy="1785104"/>
          </a:xfrm>
          <a:prstGeom prst="rect">
            <a:avLst/>
          </a:prstGeom>
        </p:spPr>
        <p:txBody>
          <a:bodyPr wrap="none">
            <a:spAutoFit/>
          </a:bodyPr>
          <a:lstStyle/>
          <a:p>
            <a:pPr>
              <a:spcAft>
                <a:spcPts val="600"/>
              </a:spcAft>
            </a:pPr>
            <a:r>
              <a:rPr lang="en-GB" b="1" dirty="0">
                <a:latin typeface="Open Sans" panose="020B0606030504020204" pitchFamily="34" charset="0"/>
                <a:ea typeface="Open Sans" panose="020B0606030504020204" pitchFamily="34" charset="0"/>
                <a:cs typeface="Open Sans" panose="020B0606030504020204" pitchFamily="34" charset="0"/>
              </a:rPr>
              <a:t>Three</a:t>
            </a:r>
            <a:r>
              <a:rPr lang="en-GB" dirty="0">
                <a:latin typeface="Open Sans" panose="020B0606030504020204" pitchFamily="34" charset="0"/>
                <a:ea typeface="Open Sans" panose="020B0606030504020204" pitchFamily="34" charset="0"/>
                <a:cs typeface="Open Sans" panose="020B0606030504020204" pitchFamily="34" charset="0"/>
              </a:rPr>
              <a:t> things you really like about it.</a:t>
            </a:r>
          </a:p>
          <a:p>
            <a:pPr>
              <a:spcAft>
                <a:spcPts val="6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b="1" dirty="0">
                <a:latin typeface="Open Sans" panose="020B0606030504020204" pitchFamily="34" charset="0"/>
                <a:ea typeface="Open Sans" panose="020B0606030504020204" pitchFamily="34" charset="0"/>
                <a:cs typeface="Open Sans" panose="020B0606030504020204" pitchFamily="34" charset="0"/>
              </a:rPr>
              <a:t>Two</a:t>
            </a:r>
            <a:r>
              <a:rPr lang="en-GB" dirty="0">
                <a:latin typeface="Open Sans" panose="020B0606030504020204" pitchFamily="34" charset="0"/>
                <a:ea typeface="Open Sans" panose="020B0606030504020204" pitchFamily="34" charset="0"/>
                <a:cs typeface="Open Sans" panose="020B0606030504020204" pitchFamily="34" charset="0"/>
              </a:rPr>
              <a:t> words you would use to describe the story.</a:t>
            </a:r>
          </a:p>
          <a:p>
            <a:pPr>
              <a:spcAft>
                <a:spcPts val="600"/>
              </a:spcAft>
            </a:pPr>
            <a:endParaRPr lang="en-GB"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b="1" dirty="0">
                <a:latin typeface="Open Sans" panose="020B0606030504020204" pitchFamily="34" charset="0"/>
                <a:ea typeface="Open Sans" panose="020B0606030504020204" pitchFamily="34" charset="0"/>
                <a:cs typeface="Open Sans" panose="020B0606030504020204" pitchFamily="34" charset="0"/>
              </a:rPr>
              <a:t>One</a:t>
            </a:r>
            <a:r>
              <a:rPr lang="en-GB" dirty="0">
                <a:latin typeface="Open Sans" panose="020B0606030504020204" pitchFamily="34" charset="0"/>
                <a:ea typeface="Open Sans" panose="020B0606030504020204" pitchFamily="34" charset="0"/>
                <a:cs typeface="Open Sans" panose="020B0606030504020204" pitchFamily="34" charset="0"/>
              </a:rPr>
              <a:t> thing you would change about the story.</a:t>
            </a:r>
          </a:p>
        </p:txBody>
      </p:sp>
    </p:spTree>
    <p:extLst>
      <p:ext uri="{BB962C8B-B14F-4D97-AF65-F5344CB8AC3E}">
        <p14:creationId xmlns:p14="http://schemas.microsoft.com/office/powerpoint/2010/main" val="338198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down)">
                                      <p:cBhvr>
                                        <p:cTn id="11" dur="500"/>
                                        <p:tgtEl>
                                          <p:spTgt spid="2">
                                            <p:txEl>
                                              <p:pRg st="2" end="2"/>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down)">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Consolidate</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3200876"/>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What you have learned about flash fiction? Write down five top tips for anyone wanting to write their own piece of flash fiction.</a:t>
            </a:r>
          </a:p>
          <a:p>
            <a:pPr algn="l" eaLnBrk="0" hangingPunct="0"/>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eaLnBrk="0" hangingPunct="0"/>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eaLnBrk="0" hangingPunct="0">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1)</a:t>
            </a:r>
          </a:p>
          <a:p>
            <a:pPr algn="l" eaLnBrk="0" hangingPunct="0">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2)</a:t>
            </a:r>
          </a:p>
          <a:p>
            <a:pPr algn="l" eaLnBrk="0" hangingPunct="0">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3)</a:t>
            </a:r>
          </a:p>
          <a:p>
            <a:pPr algn="l" eaLnBrk="0" hangingPunct="0">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4)</a:t>
            </a:r>
          </a:p>
          <a:p>
            <a:pPr algn="l" eaLnBrk="0" hangingPunct="0">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5)</a:t>
            </a:r>
          </a:p>
        </p:txBody>
      </p:sp>
    </p:spTree>
    <p:extLst>
      <p:ext uri="{BB962C8B-B14F-4D97-AF65-F5344CB8AC3E}">
        <p14:creationId xmlns:p14="http://schemas.microsoft.com/office/powerpoint/2010/main" val="49470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bwMode="auto">
          <a:xfrm>
            <a:off x="479426" y="1013337"/>
            <a:ext cx="8196263" cy="1473832"/>
          </a:xfrm>
          <a:prstGeom prst="roundRect">
            <a:avLst>
              <a:gd name="adj" fmla="val 0"/>
            </a:avLst>
          </a:prstGeom>
          <a:solidFill>
            <a:srgbClr val="ECE8F8">
              <a:alpha val="94902"/>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11" name="Rounded Rectangle 10"/>
          <p:cNvSpPr/>
          <p:nvPr/>
        </p:nvSpPr>
        <p:spPr bwMode="auto">
          <a:xfrm>
            <a:off x="479426" y="2807909"/>
            <a:ext cx="8196263" cy="2239579"/>
          </a:xfrm>
          <a:prstGeom prst="roundRect">
            <a:avLst>
              <a:gd name="adj" fmla="val 0"/>
            </a:avLst>
          </a:prstGeom>
          <a:solidFill>
            <a:srgbClr val="ECE8F8">
              <a:alpha val="94902"/>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12" name="Content Placeholder 15"/>
          <p:cNvSpPr txBox="1">
            <a:spLocks/>
          </p:cNvSpPr>
          <p:nvPr/>
        </p:nvSpPr>
        <p:spPr bwMode="auto">
          <a:xfrm>
            <a:off x="684212" y="3651486"/>
            <a:ext cx="8176324" cy="96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28600" indent="-228600">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marL="230400" indent="-230400">
              <a:lnSpc>
                <a:spcPct val="90000"/>
              </a:lnSpc>
              <a:spcBef>
                <a:spcPts val="1000"/>
              </a:spcBef>
              <a:buFont typeface="Arial" panose="020B0604020202020204" pitchFamily="34" charset="0"/>
              <a:buChar char="•"/>
            </a:pPr>
            <a:r>
              <a:rPr lang="en-GB" altLang="en-US" sz="1700" dirty="0">
                <a:latin typeface="Open Sans" panose="020B0606030504020204" pitchFamily="34" charset="0"/>
                <a:ea typeface="Open Sans" panose="020B0606030504020204" pitchFamily="34" charset="0"/>
                <a:cs typeface="Open Sans" panose="020B0606030504020204" pitchFamily="34" charset="0"/>
              </a:rPr>
              <a:t>To understand what is meant by flash fiction.</a:t>
            </a:r>
          </a:p>
          <a:p>
            <a:pPr marL="230400" indent="-230400">
              <a:lnSpc>
                <a:spcPct val="90000"/>
              </a:lnSpc>
              <a:spcBef>
                <a:spcPts val="1000"/>
              </a:spcBef>
              <a:buFont typeface="Arial" panose="020B0604020202020204" pitchFamily="34" charset="0"/>
              <a:buChar char="•"/>
            </a:pPr>
            <a:r>
              <a:rPr lang="en-GB" altLang="en-US" sz="1700" dirty="0">
                <a:latin typeface="Open Sans" panose="020B0606030504020204" pitchFamily="34" charset="0"/>
                <a:ea typeface="Open Sans" panose="020B0606030504020204" pitchFamily="34" charset="0"/>
                <a:cs typeface="Open Sans" panose="020B0606030504020204" pitchFamily="34" charset="0"/>
              </a:rPr>
              <a:t>To explore ways writers use language and structure to create flash fiction.</a:t>
            </a:r>
          </a:p>
          <a:p>
            <a:pPr marL="230400" indent="-230400">
              <a:lnSpc>
                <a:spcPct val="90000"/>
              </a:lnSpc>
              <a:spcBef>
                <a:spcPts val="1000"/>
              </a:spcBef>
              <a:buFont typeface="Arial" panose="020B0604020202020204" pitchFamily="34" charset="0"/>
              <a:buChar char="•"/>
            </a:pPr>
            <a:r>
              <a:rPr lang="en-GB" altLang="en-US" sz="1700" dirty="0">
                <a:latin typeface="Open Sans" panose="020B0606030504020204" pitchFamily="34" charset="0"/>
                <a:ea typeface="Open Sans" panose="020B0606030504020204" pitchFamily="34" charset="0"/>
                <a:cs typeface="Open Sans" panose="020B0606030504020204" pitchFamily="34" charset="0"/>
              </a:rPr>
              <a:t>To write my own piece of flash fiction.</a:t>
            </a:r>
          </a:p>
        </p:txBody>
      </p:sp>
      <p:sp>
        <p:nvSpPr>
          <p:cNvPr id="13" name="Content Placeholder 15"/>
          <p:cNvSpPr txBox="1">
            <a:spLocks/>
          </p:cNvSpPr>
          <p:nvPr/>
        </p:nvSpPr>
        <p:spPr bwMode="auto">
          <a:xfrm>
            <a:off x="479425" y="1878101"/>
            <a:ext cx="8196263"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algn="ctr">
              <a:lnSpc>
                <a:spcPct val="90000"/>
              </a:lnSpc>
              <a:spcBef>
                <a:spcPts val="1000"/>
              </a:spcBef>
            </a:pPr>
            <a:r>
              <a:rPr lang="en-GB" altLang="en-US" dirty="0">
                <a:solidFill>
                  <a:srgbClr val="1C1C1C"/>
                </a:solidFill>
                <a:latin typeface="Open Sans" panose="020B0606030504020204" pitchFamily="34" charset="0"/>
                <a:ea typeface="Open Sans" panose="020B0606030504020204" pitchFamily="34" charset="0"/>
                <a:cs typeface="Open Sans" panose="020B0606030504020204" pitchFamily="34" charset="0"/>
              </a:rPr>
              <a:t>To understand the nature of flash fiction and to create my own.</a:t>
            </a:r>
          </a:p>
        </p:txBody>
      </p:sp>
      <p:sp>
        <p:nvSpPr>
          <p:cNvPr id="18" name="Content Placeholder 15"/>
          <p:cNvSpPr txBox="1">
            <a:spLocks/>
          </p:cNvSpPr>
          <p:nvPr/>
        </p:nvSpPr>
        <p:spPr>
          <a:xfrm>
            <a:off x="479427" y="1108147"/>
            <a:ext cx="8196263" cy="696912"/>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Learning Objective</a:t>
            </a:r>
          </a:p>
        </p:txBody>
      </p:sp>
      <p:sp>
        <p:nvSpPr>
          <p:cNvPr id="19" name="Content Placeholder 15"/>
          <p:cNvSpPr txBox="1">
            <a:spLocks/>
          </p:cNvSpPr>
          <p:nvPr/>
        </p:nvSpPr>
        <p:spPr>
          <a:xfrm>
            <a:off x="479427" y="2935822"/>
            <a:ext cx="8196263" cy="698500"/>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Success Criteria</a:t>
            </a:r>
          </a:p>
        </p:txBody>
      </p:sp>
    </p:spTree>
    <p:extLst>
      <p:ext uri="{BB962C8B-B14F-4D97-AF65-F5344CB8AC3E}">
        <p14:creationId xmlns:p14="http://schemas.microsoft.com/office/powerpoint/2010/main" val="315429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err="1">
                <a:solidFill>
                  <a:srgbClr val="7958CB"/>
                </a:solidFill>
                <a:latin typeface="Open Sans" panose="020B0606030504020204" pitchFamily="34" charset="0"/>
                <a:ea typeface="Open Sans" panose="020B0606030504020204" pitchFamily="34" charset="0"/>
                <a:cs typeface="Open Sans" panose="020B0606030504020204" pitchFamily="34" charset="0"/>
              </a:rPr>
              <a:t>Quickfire</a:t>
            </a:r>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 Stories</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1200329"/>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dirty="0">
                <a:latin typeface="Open Sans" panose="020B0606030504020204" pitchFamily="34" charset="0"/>
                <a:ea typeface="Open Sans" panose="020B0606030504020204" pitchFamily="34" charset="0"/>
                <a:cs typeface="Open Sans" panose="020B0606030504020204" pitchFamily="34" charset="0"/>
              </a:rPr>
              <a:t>Think of a story you know. It could be a fairy tale, the plot of a film, a book you’ve read…</a:t>
            </a:r>
          </a:p>
          <a:p>
            <a:pPr algn="l"/>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a:r>
              <a:rPr lang="en-GB" sz="1800" dirty="0">
                <a:latin typeface="Open Sans" panose="020B0606030504020204" pitchFamily="34" charset="0"/>
                <a:ea typeface="Open Sans" panose="020B0606030504020204" pitchFamily="34" charset="0"/>
                <a:cs typeface="Open Sans" panose="020B0606030504020204" pitchFamily="34" charset="0"/>
              </a:rPr>
              <a:t>Now, you’re going to tell the story to your partner in…</a:t>
            </a:r>
          </a:p>
        </p:txBody>
      </p:sp>
      <p:sp>
        <p:nvSpPr>
          <p:cNvPr id="2" name="Rectangle 1"/>
          <p:cNvSpPr/>
          <p:nvPr/>
        </p:nvSpPr>
        <p:spPr>
          <a:xfrm>
            <a:off x="338328" y="2701626"/>
            <a:ext cx="4572000" cy="1077218"/>
          </a:xfrm>
          <a:prstGeom prst="rect">
            <a:avLst/>
          </a:prstGeom>
        </p:spPr>
        <p:txBody>
          <a:bodyPr>
            <a:spAutoFit/>
          </a:bodyPr>
          <a:lstStyle/>
          <a:p>
            <a:pPr marL="285750" indent="-285750">
              <a:spcAft>
                <a:spcPts val="600"/>
              </a:spcAft>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one minute.</a:t>
            </a:r>
          </a:p>
          <a:p>
            <a:pPr marL="285750" indent="-285750">
              <a:spcAft>
                <a:spcPts val="600"/>
              </a:spcAft>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30 seconds.</a:t>
            </a:r>
          </a:p>
          <a:p>
            <a:pPr marL="285750" indent="-285750">
              <a:spcAft>
                <a:spcPts val="600"/>
              </a:spcAft>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ten seconds.</a:t>
            </a:r>
          </a:p>
        </p:txBody>
      </p:sp>
      <p:sp>
        <p:nvSpPr>
          <p:cNvPr id="3" name="Rectangle 2"/>
          <p:cNvSpPr/>
          <p:nvPr/>
        </p:nvSpPr>
        <p:spPr>
          <a:xfrm>
            <a:off x="5029200" y="2945181"/>
            <a:ext cx="3276600" cy="833663"/>
          </a:xfrm>
          <a:prstGeom prst="rect">
            <a:avLst/>
          </a:prstGeom>
          <a:solidFill>
            <a:srgbClr val="24176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000" dirty="0">
                <a:latin typeface="Open Sans" panose="020B0606030504020204" pitchFamily="34" charset="0"/>
                <a:ea typeface="Open Sans" panose="020B0606030504020204" pitchFamily="34" charset="0"/>
                <a:cs typeface="Open Sans" panose="020B0606030504020204" pitchFamily="34" charset="0"/>
              </a:rPr>
              <a:t>You must use all the time you’re given – no silences!</a:t>
            </a:r>
          </a:p>
        </p:txBody>
      </p:sp>
      <p:grpSp>
        <p:nvGrpSpPr>
          <p:cNvPr id="10" name="Group 9"/>
          <p:cNvGrpSpPr/>
          <p:nvPr/>
        </p:nvGrpSpPr>
        <p:grpSpPr>
          <a:xfrm>
            <a:off x="619125" y="4196499"/>
            <a:ext cx="7686675" cy="2200275"/>
            <a:chOff x="619124" y="4076700"/>
            <a:chExt cx="7686675" cy="2200275"/>
          </a:xfrm>
        </p:grpSpPr>
        <p:sp>
          <p:nvSpPr>
            <p:cNvPr id="4" name="Rectangle 3"/>
            <p:cNvSpPr/>
            <p:nvPr/>
          </p:nvSpPr>
          <p:spPr>
            <a:xfrm>
              <a:off x="2173287" y="4307258"/>
              <a:ext cx="5711825" cy="1756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spcAft>
                  <a:spcPts val="600"/>
                </a:spcAft>
                <a:buFont typeface="Arial" panose="020B0604020202020204" pitchFamily="34" charset="0"/>
                <a:buChar char="•"/>
              </a:pPr>
              <a:r>
                <a:rPr lang="en-GB" dirty="0">
                  <a:solidFill>
                    <a:srgbClr val="241768"/>
                  </a:solidFill>
                  <a:latin typeface="Open Sans" panose="020B0606030504020204" pitchFamily="34" charset="0"/>
                  <a:ea typeface="Open Sans" panose="020B0606030504020204" pitchFamily="34" charset="0"/>
                  <a:cs typeface="Open Sans" panose="020B0606030504020204" pitchFamily="34" charset="0"/>
                </a:rPr>
                <a:t>How easy did you find that task?</a:t>
              </a:r>
            </a:p>
            <a:p>
              <a:pPr marL="285750" indent="-285750">
                <a:spcAft>
                  <a:spcPts val="600"/>
                </a:spcAft>
                <a:buFont typeface="Arial" panose="020B0604020202020204" pitchFamily="34" charset="0"/>
                <a:buChar char="•"/>
              </a:pPr>
              <a:r>
                <a:rPr lang="en-GB" dirty="0">
                  <a:solidFill>
                    <a:srgbClr val="241768"/>
                  </a:solidFill>
                  <a:latin typeface="Open Sans" panose="020B0606030504020204" pitchFamily="34" charset="0"/>
                  <a:ea typeface="Open Sans" panose="020B0606030504020204" pitchFamily="34" charset="0"/>
                  <a:cs typeface="Open Sans" panose="020B0606030504020204" pitchFamily="34" charset="0"/>
                </a:rPr>
                <a:t>What was the difference between the minute version and the 30 second version?</a:t>
              </a:r>
            </a:p>
            <a:p>
              <a:pPr marL="285750" indent="-285750">
                <a:spcAft>
                  <a:spcPts val="600"/>
                </a:spcAft>
                <a:buFont typeface="Arial" panose="020B0604020202020204" pitchFamily="34" charset="0"/>
                <a:buChar char="•"/>
              </a:pPr>
              <a:r>
                <a:rPr lang="en-GB" dirty="0">
                  <a:solidFill>
                    <a:srgbClr val="241768"/>
                  </a:solidFill>
                  <a:latin typeface="Open Sans" panose="020B0606030504020204" pitchFamily="34" charset="0"/>
                  <a:ea typeface="Open Sans" panose="020B0606030504020204" pitchFamily="34" charset="0"/>
                  <a:cs typeface="Open Sans" panose="020B0606030504020204" pitchFamily="34" charset="0"/>
                </a:rPr>
                <a:t>How did you choose what to leave out and what to keep in?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636" y="4214240"/>
              <a:ext cx="1295351" cy="1943027"/>
            </a:xfrm>
            <a:prstGeom prst="rect">
              <a:avLst/>
            </a:prstGeom>
          </p:spPr>
        </p:pic>
        <p:sp>
          <p:nvSpPr>
            <p:cNvPr id="9" name="Rectangle 8"/>
            <p:cNvSpPr/>
            <p:nvPr/>
          </p:nvSpPr>
          <p:spPr>
            <a:xfrm>
              <a:off x="619124" y="4076700"/>
              <a:ext cx="7686675" cy="2200275"/>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195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4838"/>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Flash Fiction</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300210"/>
            <a:ext cx="8280400" cy="1477328"/>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Flash fiction is an art form which tells stories in a limited number of words. Pieces of flash fiction are carefully crafted, to ensure the reader is </a:t>
            </a:r>
            <a:r>
              <a:rPr lang="en-GB" sz="1800" b="1" dirty="0">
                <a:latin typeface="Open Sans" panose="020B0606030504020204" pitchFamily="34" charset="0"/>
                <a:ea typeface="Open Sans" panose="020B0606030504020204" pitchFamily="34" charset="0"/>
                <a:cs typeface="Open Sans" panose="020B0606030504020204" pitchFamily="34" charset="0"/>
              </a:rPr>
              <a:t>engaged</a:t>
            </a:r>
            <a:r>
              <a:rPr lang="en-GB" sz="1800" dirty="0">
                <a:latin typeface="Open Sans" panose="020B0606030504020204" pitchFamily="34" charset="0"/>
                <a:ea typeface="Open Sans" panose="020B0606030504020204" pitchFamily="34" charset="0"/>
                <a:cs typeface="Open Sans" panose="020B0606030504020204" pitchFamily="34" charset="0"/>
              </a:rPr>
              <a:t> and </a:t>
            </a:r>
            <a:r>
              <a:rPr lang="en-GB" sz="1800" b="1" dirty="0">
                <a:latin typeface="Open Sans" panose="020B0606030504020204" pitchFamily="34" charset="0"/>
                <a:ea typeface="Open Sans" panose="020B0606030504020204" pitchFamily="34" charset="0"/>
                <a:cs typeface="Open Sans" panose="020B0606030504020204" pitchFamily="34" charset="0"/>
              </a:rPr>
              <a:t>interested</a:t>
            </a:r>
            <a:r>
              <a:rPr lang="en-GB" sz="1800" dirty="0">
                <a:latin typeface="Open Sans" panose="020B0606030504020204" pitchFamily="34" charset="0"/>
                <a:ea typeface="Open Sans" panose="020B0606030504020204" pitchFamily="34" charset="0"/>
                <a:cs typeface="Open Sans" panose="020B0606030504020204" pitchFamily="34" charset="0"/>
              </a:rPr>
              <a:t> and </a:t>
            </a:r>
            <a:r>
              <a:rPr lang="en-GB" sz="1800" b="1" dirty="0">
                <a:latin typeface="Open Sans" panose="020B0606030504020204" pitchFamily="34" charset="0"/>
                <a:ea typeface="Open Sans" panose="020B0606030504020204" pitchFamily="34" charset="0"/>
                <a:cs typeface="Open Sans" panose="020B0606030504020204" pitchFamily="34" charset="0"/>
              </a:rPr>
              <a:t>satisfied</a:t>
            </a:r>
            <a:r>
              <a:rPr lang="en-GB" sz="1800" dirty="0">
                <a:latin typeface="Open Sans" panose="020B0606030504020204" pitchFamily="34" charset="0"/>
                <a:ea typeface="Open Sans" panose="020B0606030504020204" pitchFamily="34" charset="0"/>
                <a:cs typeface="Open Sans" panose="020B0606030504020204" pitchFamily="34" charset="0"/>
              </a:rPr>
              <a:t> – just as they would be by a longer story.</a:t>
            </a:r>
          </a:p>
          <a:p>
            <a:pPr algn="l" eaLnBrk="0" hangingPunct="0"/>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Flash fiction word limits can vary – usually from 50 words to 500.</a:t>
            </a:r>
          </a:p>
        </p:txBody>
      </p:sp>
      <p:sp>
        <p:nvSpPr>
          <p:cNvPr id="2" name="Rectangle 1"/>
          <p:cNvSpPr/>
          <p:nvPr/>
        </p:nvSpPr>
        <p:spPr>
          <a:xfrm>
            <a:off x="314324" y="3307448"/>
            <a:ext cx="8397875" cy="369332"/>
          </a:xfrm>
          <a:prstGeom prst="rect">
            <a:avLst/>
          </a:prstGeom>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Knowing this, why do you think it is called </a:t>
            </a:r>
            <a:r>
              <a:rPr lang="en-GB" b="1" dirty="0">
                <a:latin typeface="Open Sans" panose="020B0606030504020204" pitchFamily="34" charset="0"/>
                <a:ea typeface="Open Sans" panose="020B0606030504020204" pitchFamily="34" charset="0"/>
                <a:cs typeface="Open Sans" panose="020B0606030504020204" pitchFamily="34" charset="0"/>
              </a:rPr>
              <a:t>flash fiction</a:t>
            </a:r>
            <a:r>
              <a:rPr lang="en-GB"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43330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Flash Fiction</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646331"/>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One of the most famous pieces of flash fiction is often attributed to the American author, Ernest Hemingway:</a:t>
            </a:r>
          </a:p>
        </p:txBody>
      </p:sp>
      <p:sp>
        <p:nvSpPr>
          <p:cNvPr id="2" name="Rectangle 1"/>
          <p:cNvSpPr/>
          <p:nvPr/>
        </p:nvSpPr>
        <p:spPr>
          <a:xfrm>
            <a:off x="2609849" y="2281334"/>
            <a:ext cx="3971925" cy="495108"/>
          </a:xfrm>
          <a:prstGeom prst="rect">
            <a:avLst/>
          </a:prstGeom>
          <a:noFill/>
          <a:ln>
            <a:solidFill>
              <a:srgbClr val="7958C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For sale: baby shoes, never worn.</a:t>
            </a:r>
          </a:p>
        </p:txBody>
      </p:sp>
      <p:sp>
        <p:nvSpPr>
          <p:cNvPr id="3" name="Rectangle 2"/>
          <p:cNvSpPr/>
          <p:nvPr/>
        </p:nvSpPr>
        <p:spPr>
          <a:xfrm>
            <a:off x="342900" y="3105835"/>
            <a:ext cx="8369300" cy="1200329"/>
          </a:xfrm>
          <a:prstGeom prst="rect">
            <a:avLst/>
          </a:prstGeom>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Why do you think these six words are thought of as a complete story?</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Imagine you had to fill in the gaps. What has come before these words? What might come after?</a:t>
            </a:r>
          </a:p>
        </p:txBody>
      </p:sp>
    </p:spTree>
    <p:extLst>
      <p:ext uri="{BB962C8B-B14F-4D97-AF65-F5344CB8AC3E}">
        <p14:creationId xmlns:p14="http://schemas.microsoft.com/office/powerpoint/2010/main" val="32350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An Example</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646331"/>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Now, read this longer example of flash fiction, titled </a:t>
            </a:r>
            <a:r>
              <a:rPr lang="en-GB" sz="1800" b="1" dirty="0">
                <a:latin typeface="Open Sans" panose="020B0606030504020204" pitchFamily="34" charset="0"/>
                <a:ea typeface="Open Sans" panose="020B0606030504020204" pitchFamily="34" charset="0"/>
                <a:cs typeface="Open Sans" panose="020B0606030504020204" pitchFamily="34" charset="0"/>
              </a:rPr>
              <a:t>Scrambled Eggs</a:t>
            </a:r>
            <a:r>
              <a:rPr lang="en-GB" sz="1800" dirty="0">
                <a:latin typeface="Open Sans" panose="020B0606030504020204" pitchFamily="34" charset="0"/>
                <a:ea typeface="Open Sans" panose="020B0606030504020204" pitchFamily="34" charset="0"/>
                <a:cs typeface="Open Sans" panose="020B0606030504020204" pitchFamily="34" charset="0"/>
              </a:rPr>
              <a:t>. This story is 500 words long.</a:t>
            </a:r>
          </a:p>
        </p:txBody>
      </p:sp>
      <p:sp>
        <p:nvSpPr>
          <p:cNvPr id="2" name="Rectangle 1"/>
          <p:cNvSpPr/>
          <p:nvPr/>
        </p:nvSpPr>
        <p:spPr>
          <a:xfrm>
            <a:off x="441325" y="2904446"/>
            <a:ext cx="2371725" cy="1049106"/>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What do you notice about the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language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of the story? </a:t>
            </a:r>
          </a:p>
        </p:txBody>
      </p:sp>
      <p:sp>
        <p:nvSpPr>
          <p:cNvPr id="5" name="Rectangle 4"/>
          <p:cNvSpPr/>
          <p:nvPr/>
        </p:nvSpPr>
        <p:spPr>
          <a:xfrm>
            <a:off x="3905250" y="2904446"/>
            <a:ext cx="4806950" cy="1049106"/>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Flash fiction often uses a metaphors, similes and other language techniques to engage the reader in a short space of time.</a:t>
            </a:r>
          </a:p>
        </p:txBody>
      </p:sp>
      <p:cxnSp>
        <p:nvCxnSpPr>
          <p:cNvPr id="4" name="Straight Arrow Connector 3"/>
          <p:cNvCxnSpPr/>
          <p:nvPr/>
        </p:nvCxnSpPr>
        <p:spPr>
          <a:xfrm flipV="1">
            <a:off x="2962275" y="3429000"/>
            <a:ext cx="800100"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441325" y="2904446"/>
            <a:ext cx="2520950" cy="1049106"/>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What do you notice about the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structure</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of the story?</a:t>
            </a:r>
          </a:p>
        </p:txBody>
      </p:sp>
      <p:sp>
        <p:nvSpPr>
          <p:cNvPr id="11" name="Rectangle 10"/>
          <p:cNvSpPr/>
          <p:nvPr/>
        </p:nvSpPr>
        <p:spPr>
          <a:xfrm>
            <a:off x="4257674" y="2897921"/>
            <a:ext cx="4454525" cy="2711100"/>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Because the form is so short, flash fiction often relies on implication or hint to tell us what has happened before, or what will happen next. Often, the story just focuses on one part of the narrative arc – although the rest of the story is always implied. Flash fiction can often use flash-forward or flashback to convey details, too.</a:t>
            </a:r>
          </a:p>
        </p:txBody>
      </p:sp>
      <p:cxnSp>
        <p:nvCxnSpPr>
          <p:cNvPr id="12" name="Straight Arrow Connector 11"/>
          <p:cNvCxnSpPr/>
          <p:nvPr/>
        </p:nvCxnSpPr>
        <p:spPr>
          <a:xfrm flipV="1">
            <a:off x="3209924" y="3400423"/>
            <a:ext cx="800100"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441325" y="2922760"/>
            <a:ext cx="2282825" cy="1049106"/>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What do you notice about the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imagery</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of the story? </a:t>
            </a:r>
          </a:p>
        </p:txBody>
      </p:sp>
      <p:sp>
        <p:nvSpPr>
          <p:cNvPr id="14" name="Rectangle 13"/>
          <p:cNvSpPr/>
          <p:nvPr/>
        </p:nvSpPr>
        <p:spPr>
          <a:xfrm>
            <a:off x="4010024" y="2922760"/>
            <a:ext cx="4702175" cy="1603104"/>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Flash fiction doesn’t have a lot of time to make an impression, so it needs to work quickly! Often, using a powerful image or images is the way to do this – something which will captivate and haunt the reader.</a:t>
            </a:r>
          </a:p>
        </p:txBody>
      </p:sp>
      <p:cxnSp>
        <p:nvCxnSpPr>
          <p:cNvPr id="15" name="Straight Arrow Connector 14"/>
          <p:cNvCxnSpPr/>
          <p:nvPr/>
        </p:nvCxnSpPr>
        <p:spPr>
          <a:xfrm flipV="1">
            <a:off x="2962275" y="3418737"/>
            <a:ext cx="800100"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441326" y="2913446"/>
            <a:ext cx="1987550" cy="1049106"/>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What do you notice about the </a:t>
            </a:r>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characters</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1" name="Rectangle 20"/>
          <p:cNvSpPr/>
          <p:nvPr/>
        </p:nvSpPr>
        <p:spPr>
          <a:xfrm>
            <a:off x="3514726" y="2897921"/>
            <a:ext cx="5197474" cy="1880103"/>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Characters in flash fiction must be believable and three-dimensional – just because there isn’t a lot of space, doesn’t mean they are just sketches. It should be clear from the story that the author knows all about the characters – even if they haven’t written it all down.</a:t>
            </a:r>
          </a:p>
        </p:txBody>
      </p:sp>
      <p:cxnSp>
        <p:nvCxnSpPr>
          <p:cNvPr id="22" name="Straight Arrow Connector 21"/>
          <p:cNvCxnSpPr/>
          <p:nvPr/>
        </p:nvCxnSpPr>
        <p:spPr>
          <a:xfrm flipV="1">
            <a:off x="2571751" y="3437999"/>
            <a:ext cx="800100"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951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par>
                          <p:cTn id="25" fill="hold">
                            <p:stCondLst>
                              <p:cond delay="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nodeType="after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grpId="1" nodeType="afterEffect">
                                  <p:stCondLst>
                                    <p:cond delay="0"/>
                                  </p:stCondLst>
                                  <p:childTnLst>
                                    <p:set>
                                      <p:cBhvr>
                                        <p:cTn id="47" dur="1" fill="hold">
                                          <p:stCondLst>
                                            <p:cond delay="0"/>
                                          </p:stCondLst>
                                        </p:cTn>
                                        <p:tgtEl>
                                          <p:spTgt spid="11"/>
                                        </p:tgtEl>
                                        <p:attrNameLst>
                                          <p:attrName>style.visibility</p:attrName>
                                        </p:attrNameLst>
                                      </p:cBhvr>
                                      <p:to>
                                        <p:strVal val="hidden"/>
                                      </p:to>
                                    </p:set>
                                  </p:childTnLst>
                                </p:cTn>
                              </p:par>
                            </p:childTnLst>
                          </p:cTn>
                        </p:par>
                        <p:par>
                          <p:cTn id="48" fill="hold">
                            <p:stCondLst>
                              <p:cond delay="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3"/>
                                        </p:tgtEl>
                                        <p:attrNameLst>
                                          <p:attrName>style.visibility</p:attrName>
                                        </p:attrNameLst>
                                      </p:cBhvr>
                                      <p:to>
                                        <p:strVal val="hidden"/>
                                      </p:to>
                                    </p:set>
                                  </p:childTnLst>
                                </p:cTn>
                              </p:par>
                            </p:childTnLst>
                          </p:cTn>
                        </p:par>
                        <p:par>
                          <p:cTn id="65" fill="hold">
                            <p:stCondLst>
                              <p:cond delay="0"/>
                            </p:stCondLst>
                            <p:childTnLst>
                              <p:par>
                                <p:cTn id="66" presetID="1" presetClass="exit" presetSubtype="0" fill="hold" nodeType="afterEffect">
                                  <p:stCondLst>
                                    <p:cond delay="0"/>
                                  </p:stCondLst>
                                  <p:childTnLst>
                                    <p:set>
                                      <p:cBhvr>
                                        <p:cTn id="67" dur="1" fill="hold">
                                          <p:stCondLst>
                                            <p:cond delay="0"/>
                                          </p:stCondLst>
                                        </p:cTn>
                                        <p:tgtEl>
                                          <p:spTgt spid="15"/>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1" nodeType="after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par>
                          <p:cTn id="71" fill="hold">
                            <p:stCondLst>
                              <p:cond delay="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10" grpId="0" animBg="1"/>
      <p:bldP spid="10" grpId="1" animBg="1"/>
      <p:bldP spid="11" grpId="0" animBg="1"/>
      <p:bldP spid="11" grpId="1" animBg="1"/>
      <p:bldP spid="13" grpId="0" animBg="1"/>
      <p:bldP spid="13" grpId="1" animBg="1"/>
      <p:bldP spid="14" grpId="0" animBg="1"/>
      <p:bldP spid="14" grpId="1"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You Try!</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923330"/>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Now, try creating your own piece of 500-words-long flash fiction. The first step is to choose a powerful image. There are some suggestions below, or you could draw your own on the </a:t>
            </a:r>
            <a:r>
              <a:rPr lang="en-GB" sz="1800" b="1" dirty="0">
                <a:latin typeface="Open Sans" panose="020B0606030504020204" pitchFamily="34" charset="0"/>
                <a:ea typeface="Open Sans" panose="020B0606030504020204" pitchFamily="34" charset="0"/>
                <a:cs typeface="Open Sans" panose="020B0606030504020204" pitchFamily="34" charset="0"/>
              </a:rPr>
              <a:t>Planning Flash Fiction Worksheet</a:t>
            </a:r>
            <a:r>
              <a:rPr lang="en-GB" sz="1800" dirty="0">
                <a:latin typeface="Open Sans" panose="020B0606030504020204" pitchFamily="34" charset="0"/>
                <a:ea typeface="Open Sans" panose="020B0606030504020204" pitchFamily="34" charset="0"/>
                <a:cs typeface="Open Sans" panose="020B0606030504020204" pitchFamily="34" charset="0"/>
              </a:rPr>
              <a:t>.</a:t>
            </a:r>
          </a:p>
        </p:txBody>
      </p:sp>
      <p:sp>
        <p:nvSpPr>
          <p:cNvPr id="2" name="Rectangle 1"/>
          <p:cNvSpPr/>
          <p:nvPr/>
        </p:nvSpPr>
        <p:spPr>
          <a:xfrm>
            <a:off x="5848350" y="3429000"/>
            <a:ext cx="2863850" cy="1880103"/>
          </a:xfrm>
          <a:prstGeom prst="rect">
            <a:avLst/>
          </a:prstGeom>
          <a:noFill/>
          <a:ln>
            <a:solidFill>
              <a:srgbClr val="24176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b="1" dirty="0">
                <a:solidFill>
                  <a:srgbClr val="7958CB"/>
                </a:solidFill>
                <a:latin typeface="Open Sans" panose="020B0606030504020204" pitchFamily="34" charset="0"/>
                <a:ea typeface="Open Sans" panose="020B0606030504020204" pitchFamily="34" charset="0"/>
                <a:cs typeface="Open Sans" panose="020B0606030504020204" pitchFamily="34" charset="0"/>
              </a:rPr>
              <a:t>Top Tip:</a:t>
            </a:r>
          </a:p>
          <a:p>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Remember to choose an image which you think you could write about – it should make you think of an idea for a story!</a:t>
            </a:r>
          </a:p>
        </p:txBody>
      </p:sp>
      <p:pic>
        <p:nvPicPr>
          <p:cNvPr id="3" name="sho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2536264"/>
            <a:ext cx="2578749" cy="1716645"/>
          </a:xfrm>
          <a:prstGeom prst="rect">
            <a:avLst/>
          </a:prstGeom>
        </p:spPr>
      </p:pic>
      <p:pic>
        <p:nvPicPr>
          <p:cNvPr id="4" name="tree"/>
          <p:cNvPicPr>
            <a:picLocks noChangeAspect="1"/>
          </p:cNvPicPr>
          <p:nvPr/>
        </p:nvPicPr>
        <p:blipFill rotWithShape="1">
          <a:blip r:embed="rId3" cstate="print">
            <a:extLst>
              <a:ext uri="{28A0092B-C50C-407E-A947-70E740481C1C}">
                <a14:useLocalDpi xmlns:a14="http://schemas.microsoft.com/office/drawing/2010/main" val="0"/>
              </a:ext>
            </a:extLst>
          </a:blip>
          <a:srcRect r="14905"/>
          <a:stretch/>
        </p:blipFill>
        <p:spPr>
          <a:xfrm>
            <a:off x="3092450" y="4326366"/>
            <a:ext cx="2578748" cy="1704622"/>
          </a:xfrm>
          <a:prstGeom prst="rect">
            <a:avLst/>
          </a:prstGeom>
        </p:spPr>
      </p:pic>
      <p:pic>
        <p:nvPicPr>
          <p:cNvPr id="5" name="teddy"/>
          <p:cNvPicPr>
            <a:picLocks noChangeAspect="1"/>
          </p:cNvPicPr>
          <p:nvPr/>
        </p:nvPicPr>
        <p:blipFill rotWithShape="1">
          <a:blip r:embed="rId4" cstate="print">
            <a:extLst>
              <a:ext uri="{28A0092B-C50C-407E-A947-70E740481C1C}">
                <a14:useLocalDpi xmlns:a14="http://schemas.microsoft.com/office/drawing/2010/main" val="0"/>
              </a:ext>
            </a:extLst>
          </a:blip>
          <a:srcRect b="3122"/>
          <a:stretch/>
        </p:blipFill>
        <p:spPr>
          <a:xfrm>
            <a:off x="431801" y="4335604"/>
            <a:ext cx="2578748" cy="1704622"/>
          </a:xfrm>
          <a:prstGeom prst="rect">
            <a:avLst/>
          </a:prstGeom>
        </p:spPr>
      </p:pic>
      <p:pic>
        <p:nvPicPr>
          <p:cNvPr id="6" name="g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2450" y="2531395"/>
            <a:ext cx="2578748" cy="1714593"/>
          </a:xfrm>
          <a:prstGeom prst="rect">
            <a:avLst/>
          </a:prstGeom>
        </p:spPr>
      </p:pic>
      <p:pic>
        <p:nvPicPr>
          <p:cNvPr id="11" name="big sho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798" y="734409"/>
            <a:ext cx="8355391" cy="5562093"/>
          </a:xfrm>
          <a:prstGeom prst="rect">
            <a:avLst/>
          </a:prstGeom>
        </p:spPr>
      </p:pic>
      <p:pic>
        <p:nvPicPr>
          <p:cNvPr id="12" name="big glas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797" y="733676"/>
            <a:ext cx="8355391" cy="5555446"/>
          </a:xfrm>
          <a:prstGeom prst="rect">
            <a:avLst/>
          </a:prstGeom>
        </p:spPr>
      </p:pic>
      <p:pic>
        <p:nvPicPr>
          <p:cNvPr id="13" name="big teddy"/>
          <p:cNvPicPr>
            <a:picLocks noChangeAspect="1"/>
          </p:cNvPicPr>
          <p:nvPr/>
        </p:nvPicPr>
        <p:blipFill rotWithShape="1">
          <a:blip r:embed="rId8" cstate="print">
            <a:extLst>
              <a:ext uri="{28A0092B-C50C-407E-A947-70E740481C1C}">
                <a14:useLocalDpi xmlns:a14="http://schemas.microsoft.com/office/drawing/2010/main" val="0"/>
              </a:ext>
            </a:extLst>
          </a:blip>
          <a:srcRect b="3122"/>
          <a:stretch/>
        </p:blipFill>
        <p:spPr>
          <a:xfrm>
            <a:off x="431800" y="742914"/>
            <a:ext cx="8355387" cy="5523136"/>
          </a:xfrm>
          <a:prstGeom prst="rect">
            <a:avLst/>
          </a:prstGeom>
        </p:spPr>
      </p:pic>
      <p:pic>
        <p:nvPicPr>
          <p:cNvPr id="15" name="big tree"/>
          <p:cNvPicPr>
            <a:picLocks noChangeAspect="1"/>
          </p:cNvPicPr>
          <p:nvPr/>
        </p:nvPicPr>
        <p:blipFill rotWithShape="1">
          <a:blip r:embed="rId9" cstate="print">
            <a:extLst>
              <a:ext uri="{28A0092B-C50C-407E-A947-70E740481C1C}">
                <a14:useLocalDpi xmlns:a14="http://schemas.microsoft.com/office/drawing/2010/main" val="0"/>
              </a:ext>
            </a:extLst>
          </a:blip>
          <a:srcRect r="14905"/>
          <a:stretch/>
        </p:blipFill>
        <p:spPr>
          <a:xfrm>
            <a:off x="448937" y="739119"/>
            <a:ext cx="8338249" cy="5511808"/>
          </a:xfrm>
          <a:prstGeom prst="rect">
            <a:avLst/>
          </a:prstGeom>
        </p:spPr>
      </p:pic>
      <p:sp>
        <p:nvSpPr>
          <p:cNvPr id="10" name="Rectangle 9"/>
          <p:cNvSpPr/>
          <p:nvPr/>
        </p:nvSpPr>
        <p:spPr>
          <a:xfrm>
            <a:off x="2286000" y="6344305"/>
            <a:ext cx="4572000" cy="200055"/>
          </a:xfrm>
          <a:prstGeom prst="rect">
            <a:avLst/>
          </a:prstGeom>
        </p:spPr>
        <p:txBody>
          <a:bodyPr>
            <a:spAutoFit/>
          </a:bodyPr>
          <a:lstStyle/>
          <a:p>
            <a:r>
              <a:rPr lang="en-GB" sz="700" dirty="0">
                <a:solidFill>
                  <a:schemeClr val="bg1">
                    <a:lumMod val="65000"/>
                  </a:schemeClr>
                </a:solidFill>
              </a:rPr>
              <a:t>Photo courtesy of </a:t>
            </a:r>
            <a:r>
              <a:rPr lang="en-GB" sz="700" dirty="0" err="1">
                <a:solidFill>
                  <a:schemeClr val="bg1">
                    <a:lumMod val="65000"/>
                  </a:schemeClr>
                </a:solidFill>
              </a:rPr>
              <a:t>Razlam</a:t>
            </a:r>
            <a:r>
              <a:rPr lang="en-GB" sz="700" dirty="0">
                <a:solidFill>
                  <a:schemeClr val="bg1">
                    <a:lumMod val="65000"/>
                  </a:schemeClr>
                </a:solidFill>
              </a:rPr>
              <a:t> (@flickr.com) - granted under creative commons licence – attribution. See license </a:t>
            </a:r>
            <a:r>
              <a:rPr lang="en-GB" sz="700" dirty="0">
                <a:solidFill>
                  <a:schemeClr val="bg1">
                    <a:lumMod val="65000"/>
                  </a:schemeClr>
                </a:solidFill>
                <a:hlinkClick r:id="rId10"/>
              </a:rPr>
              <a:t>here</a:t>
            </a:r>
            <a:endParaRPr lang="en-GB" sz="700" dirty="0">
              <a:solidFill>
                <a:schemeClr val="bg1">
                  <a:lumMod val="65000"/>
                </a:schemeClr>
              </a:solidFill>
            </a:endParaRPr>
          </a:p>
        </p:txBody>
      </p:sp>
    </p:spTree>
    <p:extLst>
      <p:ext uri="{BB962C8B-B14F-4D97-AF65-F5344CB8AC3E}">
        <p14:creationId xmlns:p14="http://schemas.microsoft.com/office/powerpoint/2010/main" val="239666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You Try!</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923330"/>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Now, use the </a:t>
            </a:r>
            <a:r>
              <a:rPr lang="en-GB" sz="1800" b="1" dirty="0">
                <a:latin typeface="Open Sans" panose="020B0606030504020204" pitchFamily="34" charset="0"/>
                <a:ea typeface="Open Sans" panose="020B0606030504020204" pitchFamily="34" charset="0"/>
                <a:cs typeface="Open Sans" panose="020B0606030504020204" pitchFamily="34" charset="0"/>
              </a:rPr>
              <a:t>Planning Flash Fiction Worksheet </a:t>
            </a:r>
            <a:r>
              <a:rPr lang="en-GB" sz="1800" dirty="0">
                <a:latin typeface="Open Sans" panose="020B0606030504020204" pitchFamily="34" charset="0"/>
                <a:ea typeface="Open Sans" panose="020B0606030504020204" pitchFamily="34" charset="0"/>
                <a:cs typeface="Open Sans" panose="020B0606030504020204" pitchFamily="34" charset="0"/>
              </a:rPr>
              <a:t>to flesh out your story. Start with your image, and work from there. Use the prompts below if you are feeling stuck.</a:t>
            </a:r>
          </a:p>
        </p:txBody>
      </p:sp>
      <p:sp>
        <p:nvSpPr>
          <p:cNvPr id="2" name="Rectangular Callout 1"/>
          <p:cNvSpPr/>
          <p:nvPr/>
        </p:nvSpPr>
        <p:spPr>
          <a:xfrm>
            <a:off x="431801" y="2569464"/>
            <a:ext cx="4012120" cy="859536"/>
          </a:xfrm>
          <a:prstGeom prst="wedgeRectCallout">
            <a:avLst/>
          </a:prstGeom>
          <a:solidFill>
            <a:srgbClr val="795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pitchFamily="34" charset="0"/>
                <a:ea typeface="Open Sans" panose="020B0606030504020204" pitchFamily="34" charset="0"/>
                <a:cs typeface="Open Sans" panose="020B0606030504020204" pitchFamily="34" charset="0"/>
              </a:rPr>
              <a:t>Did someone lose your object?</a:t>
            </a:r>
          </a:p>
        </p:txBody>
      </p:sp>
      <p:sp>
        <p:nvSpPr>
          <p:cNvPr id="5" name="Rectangular Callout 4"/>
          <p:cNvSpPr/>
          <p:nvPr/>
        </p:nvSpPr>
        <p:spPr>
          <a:xfrm>
            <a:off x="4700080" y="2999232"/>
            <a:ext cx="4012121" cy="859536"/>
          </a:xfrm>
          <a:prstGeom prst="wedgeRectCallout">
            <a:avLst/>
          </a:prstGeom>
          <a:solidFill>
            <a:srgbClr val="241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pitchFamily="34" charset="0"/>
                <a:ea typeface="Open Sans" panose="020B0606030504020204" pitchFamily="34" charset="0"/>
                <a:cs typeface="Open Sans" panose="020B0606030504020204" pitchFamily="34" charset="0"/>
              </a:rPr>
              <a:t>Is your object a metaphor for something else?</a:t>
            </a:r>
          </a:p>
        </p:txBody>
      </p:sp>
      <p:sp>
        <p:nvSpPr>
          <p:cNvPr id="6" name="Rectangular Callout 5"/>
          <p:cNvSpPr/>
          <p:nvPr/>
        </p:nvSpPr>
        <p:spPr>
          <a:xfrm>
            <a:off x="431800" y="3675888"/>
            <a:ext cx="4012121" cy="859536"/>
          </a:xfrm>
          <a:prstGeom prst="wedgeRectCallout">
            <a:avLst/>
          </a:prstGeom>
          <a:solidFill>
            <a:srgbClr val="241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pitchFamily="34" charset="0"/>
                <a:ea typeface="Open Sans" panose="020B0606030504020204" pitchFamily="34" charset="0"/>
                <a:cs typeface="Open Sans" panose="020B0606030504020204" pitchFamily="34" charset="0"/>
              </a:rPr>
              <a:t>Did your object witness something?</a:t>
            </a:r>
          </a:p>
        </p:txBody>
      </p:sp>
      <p:sp>
        <p:nvSpPr>
          <p:cNvPr id="7" name="Rectangular Callout 6"/>
          <p:cNvSpPr/>
          <p:nvPr/>
        </p:nvSpPr>
        <p:spPr>
          <a:xfrm>
            <a:off x="4700079" y="4105656"/>
            <a:ext cx="4012121" cy="859536"/>
          </a:xfrm>
          <a:prstGeom prst="wedgeRectCallout">
            <a:avLst/>
          </a:prstGeom>
          <a:solidFill>
            <a:srgbClr val="795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pitchFamily="34" charset="0"/>
                <a:ea typeface="Open Sans" panose="020B0606030504020204" pitchFamily="34" charset="0"/>
                <a:cs typeface="Open Sans" panose="020B0606030504020204" pitchFamily="34" charset="0"/>
              </a:rPr>
              <a:t>What has just happened to </a:t>
            </a:r>
            <a:br>
              <a:rPr lang="en-GB" dirty="0">
                <a:latin typeface="Open Sans" panose="020B0606030504020204" pitchFamily="34" charset="0"/>
                <a:ea typeface="Open Sans" panose="020B0606030504020204" pitchFamily="34" charset="0"/>
                <a:cs typeface="Open Sans" panose="020B0606030504020204" pitchFamily="34" charset="0"/>
              </a:rPr>
            </a:br>
            <a:r>
              <a:rPr lang="en-GB" dirty="0">
                <a:latin typeface="Open Sans" panose="020B0606030504020204" pitchFamily="34" charset="0"/>
                <a:ea typeface="Open Sans" panose="020B0606030504020204" pitchFamily="34" charset="0"/>
                <a:cs typeface="Open Sans" panose="020B0606030504020204" pitchFamily="34" charset="0"/>
              </a:rPr>
              <a:t>your object?</a:t>
            </a:r>
          </a:p>
        </p:txBody>
      </p:sp>
      <p:sp>
        <p:nvSpPr>
          <p:cNvPr id="9" name="Rectangular Callout 8"/>
          <p:cNvSpPr/>
          <p:nvPr/>
        </p:nvSpPr>
        <p:spPr>
          <a:xfrm>
            <a:off x="431800" y="4782312"/>
            <a:ext cx="4012121" cy="859536"/>
          </a:xfrm>
          <a:prstGeom prst="wedgeRectCallout">
            <a:avLst/>
          </a:prstGeom>
          <a:solidFill>
            <a:srgbClr val="795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pitchFamily="34" charset="0"/>
                <a:ea typeface="Open Sans" panose="020B0606030504020204" pitchFamily="34" charset="0"/>
                <a:cs typeface="Open Sans" panose="020B0606030504020204" pitchFamily="34" charset="0"/>
              </a:rPr>
              <a:t>Was your object a gift to someone?</a:t>
            </a:r>
          </a:p>
        </p:txBody>
      </p:sp>
      <p:grpSp>
        <p:nvGrpSpPr>
          <p:cNvPr id="12" name="Group 11"/>
          <p:cNvGrpSpPr/>
          <p:nvPr/>
        </p:nvGrpSpPr>
        <p:grpSpPr>
          <a:xfrm>
            <a:off x="1933777" y="1776130"/>
            <a:ext cx="5532604" cy="4659052"/>
            <a:chOff x="1933777" y="1776130"/>
            <a:chExt cx="5532604" cy="4659052"/>
          </a:xfrm>
        </p:grpSpPr>
        <p:sp>
          <p:nvSpPr>
            <p:cNvPr id="4" name="Explosion 2 3"/>
            <p:cNvSpPr/>
            <p:nvPr/>
          </p:nvSpPr>
          <p:spPr>
            <a:xfrm rot="1984556">
              <a:off x="1933777" y="1776130"/>
              <a:ext cx="5532604" cy="4659052"/>
            </a:xfrm>
            <a:prstGeom prst="irregularSeal2">
              <a:avLst/>
            </a:prstGeom>
            <a:solidFill>
              <a:srgbClr val="FFC000"/>
            </a:solidFill>
            <a:ln>
              <a:solidFill>
                <a:srgbClr val="795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2848293" y="3379696"/>
              <a:ext cx="3191256" cy="1631216"/>
            </a:xfrm>
            <a:prstGeom prst="rect">
              <a:avLst/>
            </a:prstGeom>
          </p:spPr>
          <p:txBody>
            <a:bodyPr wrap="square">
              <a:spAutoFit/>
            </a:bodyPr>
            <a:lstStyle/>
            <a:p>
              <a:pPr algn="ctr"/>
              <a:r>
                <a:rPr lang="en-GB" sz="2000" dirty="0">
                  <a:latin typeface="Open Sans" panose="020B0606030504020204" pitchFamily="34" charset="0"/>
                  <a:ea typeface="Open Sans" panose="020B0606030504020204" pitchFamily="34" charset="0"/>
                  <a:cs typeface="Open Sans" panose="020B0606030504020204" pitchFamily="34" charset="0"/>
                </a:rPr>
                <a:t>Remember: your story is short, so it needs to be simple! Stick to </a:t>
              </a:r>
              <a:r>
                <a:rPr lang="en-GB" sz="2000" b="1" dirty="0">
                  <a:latin typeface="Open Sans" panose="020B0606030504020204" pitchFamily="34" charset="0"/>
                  <a:ea typeface="Open Sans" panose="020B0606030504020204" pitchFamily="34" charset="0"/>
                  <a:cs typeface="Open Sans" panose="020B0606030504020204" pitchFamily="34" charset="0"/>
                </a:rPr>
                <a:t>one key location </a:t>
              </a:r>
              <a:r>
                <a:rPr lang="en-GB" sz="2000" dirty="0">
                  <a:latin typeface="Open Sans" panose="020B0606030504020204" pitchFamily="34" charset="0"/>
                  <a:ea typeface="Open Sans" panose="020B0606030504020204" pitchFamily="34" charset="0"/>
                  <a:cs typeface="Open Sans" panose="020B0606030504020204" pitchFamily="34" charset="0"/>
                </a:rPr>
                <a:t>and </a:t>
              </a:r>
              <a:r>
                <a:rPr lang="en-GB" sz="2000" b="1" dirty="0">
                  <a:latin typeface="Open Sans" panose="020B0606030504020204" pitchFamily="34" charset="0"/>
                  <a:ea typeface="Open Sans" panose="020B0606030504020204" pitchFamily="34" charset="0"/>
                  <a:cs typeface="Open Sans" panose="020B0606030504020204" pitchFamily="34" charset="0"/>
                </a:rPr>
                <a:t>one central image</a:t>
              </a:r>
              <a:r>
                <a:rPr lang="en-GB" sz="2000" dirty="0">
                  <a:latin typeface="Open Sans" panose="020B0606030504020204" pitchFamily="34" charset="0"/>
                  <a:ea typeface="Open Sans" panose="020B0606030504020204" pitchFamily="34" charset="0"/>
                  <a:cs typeface="Open Sans" panose="020B0606030504020204" pitchFamily="34" charset="0"/>
                </a:rPr>
                <a:t>.</a:t>
              </a:r>
            </a:p>
          </p:txBody>
        </p:sp>
      </p:grpSp>
    </p:spTree>
    <p:extLst>
      <p:ext uri="{BB962C8B-B14F-4D97-AF65-F5344CB8AC3E}">
        <p14:creationId xmlns:p14="http://schemas.microsoft.com/office/powerpoint/2010/main" val="368366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7958CB"/>
                </a:solidFill>
                <a:latin typeface="Open Sans" panose="020B0606030504020204" pitchFamily="34" charset="0"/>
                <a:ea typeface="Open Sans" panose="020B0606030504020204" pitchFamily="34" charset="0"/>
                <a:cs typeface="Open Sans" panose="020B0606030504020204" pitchFamily="34" charset="0"/>
              </a:rPr>
              <a:t>First Draft</a:t>
            </a:r>
            <a:endParaRPr lang="en-GB" altLang="en-US" sz="3600" b="1" dirty="0">
              <a:solidFill>
                <a:srgbClr val="7958C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431800" y="1298622"/>
            <a:ext cx="8280400" cy="2585323"/>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Writing the first draft of a piece of flash fiction is tricky – you want to keep within your word limit, but you don’t want that to be your focus: you still have a story to tell!</a:t>
            </a:r>
          </a:p>
          <a:p>
            <a:pPr algn="l" eaLnBrk="0" hangingPunct="0"/>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eaLnBrk="0" hangingPunct="0"/>
            <a:r>
              <a:rPr lang="en-GB" sz="1800" dirty="0">
                <a:latin typeface="Open Sans" panose="020B0606030504020204" pitchFamily="34" charset="0"/>
                <a:ea typeface="Open Sans" panose="020B0606030504020204" pitchFamily="34" charset="0"/>
                <a:cs typeface="Open Sans" panose="020B0606030504020204" pitchFamily="34" charset="0"/>
              </a:rPr>
              <a:t>Write your story using your </a:t>
            </a:r>
            <a:r>
              <a:rPr lang="en-GB" sz="1800" b="1" dirty="0">
                <a:latin typeface="Open Sans" panose="020B0606030504020204" pitchFamily="34" charset="0"/>
                <a:ea typeface="Open Sans" panose="020B0606030504020204" pitchFamily="34" charset="0"/>
                <a:cs typeface="Open Sans" panose="020B0606030504020204" pitchFamily="34" charset="0"/>
              </a:rPr>
              <a:t>Planning Flash Fiction Worksheet </a:t>
            </a:r>
            <a:r>
              <a:rPr lang="en-GB" sz="1800" dirty="0">
                <a:latin typeface="Open Sans" panose="020B0606030504020204" pitchFamily="34" charset="0"/>
                <a:ea typeface="Open Sans" panose="020B0606030504020204" pitchFamily="34" charset="0"/>
                <a:cs typeface="Open Sans" panose="020B0606030504020204" pitchFamily="34" charset="0"/>
              </a:rPr>
              <a:t>to help you. If you are stuck for somewhere to start, use your object as a starting point. You can then move forwards or flashback in your story if you need to.</a:t>
            </a:r>
          </a:p>
          <a:p>
            <a:pPr algn="l" eaLnBrk="0" hangingPunct="0"/>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eaLnBrk="0" hangingPunct="0"/>
            <a:r>
              <a:rPr lang="en-GB" sz="1800" b="1" dirty="0">
                <a:latin typeface="Open Sans" panose="020B0606030504020204" pitchFamily="34" charset="0"/>
                <a:ea typeface="Open Sans" panose="020B0606030504020204" pitchFamily="34" charset="0"/>
                <a:cs typeface="Open Sans" panose="020B0606030504020204" pitchFamily="34" charset="0"/>
              </a:rPr>
              <a:t>Remember: don’t worry too much about your word count at this stage!</a:t>
            </a:r>
          </a:p>
        </p:txBody>
      </p:sp>
    </p:spTree>
    <p:extLst>
      <p:ext uri="{BB962C8B-B14F-4D97-AF65-F5344CB8AC3E}">
        <p14:creationId xmlns:p14="http://schemas.microsoft.com/office/powerpoint/2010/main" val="16293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CF2B8B21-9E15-47D8-9E88-EC23243CEBA0}" vid="{4F49EBD6-4688-41EB-83C8-4ACC28F16C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English PowerPoint Template</Template>
  <TotalTime>157</TotalTime>
  <Words>1540</Words>
  <Application>Microsoft Office PowerPoint</Application>
  <PresentationFormat>On-screen Show (4:3)</PresentationFormat>
  <Paragraphs>94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Open Sans</vt:lpstr>
      <vt:lpstr>Twinkl Light</vt:lpstr>
      <vt:lpstr>Arial</vt:lpstr>
      <vt:lpstr>Office Theme</vt:lpstr>
      <vt:lpstr>PowerPoint Presentation</vt:lpstr>
      <vt:lpstr>PowerPoint Presentation</vt:lpstr>
      <vt:lpstr>Quickfire Stories</vt:lpstr>
      <vt:lpstr>Flash Fiction</vt:lpstr>
      <vt:lpstr>Flash Fiction</vt:lpstr>
      <vt:lpstr>An Example</vt:lpstr>
      <vt:lpstr>You Try!</vt:lpstr>
      <vt:lpstr>You Try!</vt:lpstr>
      <vt:lpstr>First Draft</vt:lpstr>
      <vt:lpstr>Second Draft</vt:lpstr>
      <vt:lpstr>Second Draft</vt:lpstr>
      <vt:lpstr>Third Draft</vt:lpstr>
      <vt:lpstr>Share!</vt:lpstr>
      <vt:lpstr>Consolidate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Pashley</dc:creator>
  <cp:lastModifiedBy>Gayle Cameron</cp:lastModifiedBy>
  <cp:revision>18</cp:revision>
  <dcterms:created xsi:type="dcterms:W3CDTF">2020-01-03T14:50:57Z</dcterms:created>
  <dcterms:modified xsi:type="dcterms:W3CDTF">2020-03-26T10:41:03Z</dcterms:modified>
</cp:coreProperties>
</file>