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9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44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7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01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6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54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47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78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0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08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560E1-549E-46D6-AFFB-474DAA65CD74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887B-E37E-48EF-AC5A-A3E65FE28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52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5600" dirty="0" smtClean="0"/>
              <a:t/>
            </a:r>
            <a:br>
              <a:rPr lang="en-GB" sz="5600" dirty="0" smtClean="0"/>
            </a:br>
            <a:r>
              <a:rPr lang="en-GB" sz="5600" dirty="0"/>
              <a:t/>
            </a:r>
            <a:br>
              <a:rPr lang="en-GB" sz="5600" dirty="0"/>
            </a:br>
            <a:r>
              <a:rPr lang="en-GB" sz="5600" dirty="0" smtClean="0"/>
              <a:t>‘The Way My Mother Speaks’</a:t>
            </a:r>
            <a:br>
              <a:rPr lang="en-GB" sz="5600" dirty="0" smtClean="0"/>
            </a:br>
            <a:r>
              <a:rPr lang="en-GB" sz="5600" dirty="0"/>
              <a:t/>
            </a:r>
            <a:br>
              <a:rPr lang="en-GB" sz="5600" dirty="0"/>
            </a:br>
            <a:endParaRPr lang="en-GB" sz="5600" dirty="0"/>
          </a:p>
        </p:txBody>
      </p:sp>
    </p:spTree>
    <p:extLst>
      <p:ext uri="{BB962C8B-B14F-4D97-AF65-F5344CB8AC3E}">
        <p14:creationId xmlns:p14="http://schemas.microsoft.com/office/powerpoint/2010/main" val="340734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9100"/>
            <a:ext cx="10515600" cy="57578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>
                <a:solidFill>
                  <a:srgbClr val="FF0000"/>
                </a:solidFill>
              </a:rPr>
              <a:t>I </a:t>
            </a:r>
            <a:r>
              <a:rPr lang="en-GB" b="1" u="sng" dirty="0"/>
              <a:t>say </a:t>
            </a:r>
            <a:r>
              <a:rPr lang="en-GB" b="1" u="sng" dirty="0">
                <a:solidFill>
                  <a:srgbClr val="7030A0"/>
                </a:solidFill>
              </a:rPr>
              <a:t>her phrases </a:t>
            </a:r>
            <a:r>
              <a:rPr lang="en-GB" b="1" u="sng" dirty="0"/>
              <a:t>to </a:t>
            </a:r>
            <a:r>
              <a:rPr lang="en-GB" b="1" u="sng" dirty="0">
                <a:solidFill>
                  <a:srgbClr val="FF0000"/>
                </a:solidFill>
              </a:rPr>
              <a:t>myself</a:t>
            </a:r>
          </a:p>
          <a:p>
            <a:pPr marL="0" indent="0">
              <a:buNone/>
            </a:pPr>
            <a:r>
              <a:rPr lang="en-GB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 my head</a:t>
            </a:r>
          </a:p>
          <a:p>
            <a:pPr marL="0" indent="0">
              <a:buNone/>
            </a:pPr>
            <a:r>
              <a:rPr lang="en-GB" b="1" u="sng" dirty="0"/>
              <a:t>or </a:t>
            </a:r>
            <a:r>
              <a:rPr lang="en-GB" b="1" u="sng" dirty="0">
                <a:solidFill>
                  <a:srgbClr val="00B0F0"/>
                </a:solidFill>
              </a:rPr>
              <a:t>under</a:t>
            </a:r>
            <a:r>
              <a:rPr lang="en-GB" b="1" u="sng" dirty="0"/>
              <a:t> the </a:t>
            </a:r>
            <a:r>
              <a:rPr lang="en-GB" b="1" u="sng" dirty="0">
                <a:solidFill>
                  <a:srgbClr val="00B050"/>
                </a:solidFill>
              </a:rPr>
              <a:t>shallows of my breath</a:t>
            </a:r>
            <a:r>
              <a:rPr lang="en-GB" b="1" dirty="0"/>
              <a:t>,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words ‘I’ and ‘myself’ are separated, at opposite ends of the line.  Their positioning mirrors how isolated the persona feels at this point, how separate from her family.  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Universal ‘her’: all mothers have words or phrases that they commonly use, and that their children remember.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 of enjambment puts the phrase ‘in my head’ on its own, highlighting her isolation.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‘under’: quietly and privately.  Not to be overheard or shared.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Shallow breaths caused by anxiety.  She is moving away from her family and starting a new stage in her life, and this causes some distress.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0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618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>
                <a:solidFill>
                  <a:srgbClr val="00B0F0"/>
                </a:solidFill>
              </a:rPr>
              <a:t>restful</a:t>
            </a:r>
            <a:r>
              <a:rPr lang="en-GB" sz="3200" u="sng" dirty="0"/>
              <a:t> shapes </a:t>
            </a:r>
            <a:r>
              <a:rPr lang="en-GB" sz="3200" u="sng" dirty="0">
                <a:solidFill>
                  <a:srgbClr val="00B0F0"/>
                </a:solidFill>
              </a:rPr>
              <a:t>moving.</a:t>
            </a:r>
          </a:p>
          <a:p>
            <a:pPr marL="0" indent="0">
              <a:buNone/>
            </a:pPr>
            <a:r>
              <a:rPr lang="en-GB" sz="3200" i="1" u="sng" dirty="0">
                <a:solidFill>
                  <a:srgbClr val="FF0000"/>
                </a:solidFill>
              </a:rPr>
              <a:t>The day and ever. The day and ever.</a:t>
            </a:r>
            <a:endParaRPr lang="en-GB" sz="32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>
                <a:solidFill>
                  <a:srgbClr val="00B0F0"/>
                </a:solidFill>
              </a:rPr>
              <a:t>Contrast with the anxiety in the previous line – reveals her conflicted emotions.  Slow movement of the train is providing comfort to her.  </a:t>
            </a:r>
            <a:endParaRPr lang="en-GB" sz="32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rgbClr val="FF0000"/>
                </a:solidFill>
              </a:rPr>
              <a:t>Her mum uses this phrase often.  The speaker repeats it.  It is almost like a mantra, something she says to calm herself and make her feel more connected to her mum when they are apart.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03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/>
              <a:t>The train this </a:t>
            </a:r>
            <a:r>
              <a:rPr lang="en-GB" u="sng" dirty="0">
                <a:solidFill>
                  <a:srgbClr val="00B050"/>
                </a:solidFill>
              </a:rPr>
              <a:t>slow</a:t>
            </a:r>
            <a:r>
              <a:rPr lang="en-GB" u="sng" dirty="0"/>
              <a:t> evening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00B050"/>
                </a:solidFill>
              </a:rPr>
              <a:t>goes</a:t>
            </a:r>
            <a:r>
              <a:rPr lang="en-GB" u="sng" dirty="0"/>
              <a:t> 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GB" u="sng" dirty="0">
                <a:solidFill>
                  <a:srgbClr val="00B050"/>
                </a:solidFill>
              </a:rPr>
              <a:t>o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</a:rPr>
              <a:t>wn</a:t>
            </a:r>
            <a:r>
              <a:rPr lang="en-GB" u="sng" dirty="0"/>
              <a:t> England 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7030A0"/>
                </a:solidFill>
              </a:rPr>
              <a:t>br</a:t>
            </a:r>
            <a:r>
              <a:rPr lang="en-GB" u="sng" dirty="0">
                <a:solidFill>
                  <a:srgbClr val="00B050"/>
                </a:solidFill>
              </a:rPr>
              <a:t>o</a:t>
            </a:r>
            <a:r>
              <a:rPr lang="en-GB" u="sng" dirty="0">
                <a:solidFill>
                  <a:srgbClr val="7030A0"/>
                </a:solidFill>
              </a:rPr>
              <a:t>wsing</a:t>
            </a:r>
            <a:r>
              <a:rPr lang="en-GB" u="sng" dirty="0"/>
              <a:t> for the right sky,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Broad vowel sounds (assonance) slows down the pace of the poem and mimics the speed of the train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‘down’ suggests moving away from Scotland.  She is travelling away from what she knows.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‘browsing’ – personifies the train, suggests the train is looking for the best ‘fit’.  This also applies to the speaker – she is embarking upon a new life, and trying to find the best ‘fit’ for her.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93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>
                <a:solidFill>
                  <a:srgbClr val="00B0F0"/>
                </a:solidFill>
              </a:rPr>
              <a:t>too blue</a:t>
            </a:r>
            <a:r>
              <a:rPr lang="en-GB" u="sng" dirty="0"/>
              <a:t> swapped for a </a:t>
            </a:r>
            <a:r>
              <a:rPr lang="en-GB" u="sng" dirty="0">
                <a:solidFill>
                  <a:srgbClr val="00B0F0"/>
                </a:solidFill>
              </a:rPr>
              <a:t>cool grey</a:t>
            </a:r>
            <a:r>
              <a:rPr lang="en-GB" u="sng" dirty="0"/>
              <a:t>. </a:t>
            </a:r>
          </a:p>
          <a:p>
            <a:pPr marL="0" indent="0">
              <a:buNone/>
            </a:pPr>
            <a:r>
              <a:rPr lang="en-GB" u="sng" dirty="0"/>
              <a:t>For miles I have been saying</a:t>
            </a:r>
          </a:p>
          <a:p>
            <a:pPr marL="0" indent="0">
              <a:buNone/>
            </a:pPr>
            <a:r>
              <a:rPr lang="en-GB" i="1" u="sng" dirty="0">
                <a:solidFill>
                  <a:srgbClr val="FF0000"/>
                </a:solidFill>
              </a:rPr>
              <a:t>What like is it</a:t>
            </a:r>
            <a:endParaRPr lang="en-GB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u="sng" dirty="0"/>
              <a:t>the way I say things when I think. 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00B050"/>
                </a:solidFill>
              </a:rPr>
              <a:t>Nothing is silent. Nothing is not silent.</a:t>
            </a:r>
          </a:p>
          <a:p>
            <a:pPr marL="0" indent="0">
              <a:buNone/>
            </a:pPr>
            <a:r>
              <a:rPr lang="en-GB" i="1" u="sng" dirty="0" smtClean="0">
                <a:solidFill>
                  <a:srgbClr val="FF0000"/>
                </a:solidFill>
              </a:rPr>
              <a:t>What like is it.</a:t>
            </a:r>
            <a:endParaRPr lang="en-GB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F0"/>
                </a:solidFill>
              </a:rPr>
              <a:t>Assonance highlights the confusion and contradictions of the speaker’s feelings.  Contrast between the blue skies of childhood and the cool grey of adulthood.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What like is it – able to quell her own anxiety by continually repeating her mother’s words as a calming mantra.  Gives her the feeling that her mother is with her in some sense.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Another contradiction, highlighting the complex and confusing nature of the speaker’s emotional state.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36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solidFill>
                  <a:srgbClr val="FF0000"/>
                </a:solidFill>
              </a:rPr>
              <a:t>Only tonight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00B0F0"/>
                </a:solidFill>
              </a:rPr>
              <a:t>I am happy and </a:t>
            </a:r>
            <a:r>
              <a:rPr lang="en-GB" u="sng" dirty="0" smtClean="0">
                <a:solidFill>
                  <a:srgbClr val="00B0F0"/>
                </a:solidFill>
              </a:rPr>
              <a:t>sad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7030A0"/>
                </a:solidFill>
              </a:rPr>
              <a:t>like a child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Does this suggest that she doesn’t always expect to feel this way?  That her emotions might settle and level out?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F0"/>
                </a:solidFill>
              </a:rPr>
              <a:t>More contradiction to emphasise how mixed up she feels at this point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‘like a child’ – shows her excitement but also her trepidation and fear.  She no longer sees herself as a child, but as someone who is ready to move on to the next chapter of her life as a grown woman in her own right.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70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76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u="sng" dirty="0" smtClean="0"/>
              <a:t>who </a:t>
            </a:r>
            <a:r>
              <a:rPr lang="en-GB" sz="3200" b="1" u="sng" dirty="0"/>
              <a:t>stood at </a:t>
            </a:r>
            <a:r>
              <a:rPr lang="en-GB" sz="3200" b="1" u="sng" dirty="0">
                <a:solidFill>
                  <a:srgbClr val="FF0000"/>
                </a:solidFill>
              </a:rPr>
              <a:t>the end of summer</a:t>
            </a:r>
          </a:p>
          <a:p>
            <a:pPr marL="0" indent="0">
              <a:buNone/>
            </a:pPr>
            <a:r>
              <a:rPr lang="en-GB" sz="3200" b="1" u="sng" dirty="0" smtClean="0"/>
              <a:t>and </a:t>
            </a:r>
            <a:r>
              <a:rPr lang="en-GB" sz="3200" b="1" u="sng" dirty="0" smtClean="0">
                <a:solidFill>
                  <a:srgbClr val="00B0F0"/>
                </a:solidFill>
              </a:rPr>
              <a:t>dipped</a:t>
            </a:r>
            <a:r>
              <a:rPr lang="en-GB" sz="3200" b="1" u="sng" dirty="0" smtClean="0"/>
              <a:t> a net </a:t>
            </a:r>
          </a:p>
          <a:p>
            <a:pPr marL="0" indent="0">
              <a:buNone/>
            </a:pPr>
            <a:r>
              <a:rPr lang="en-GB" sz="3200" b="1" u="sng" dirty="0" smtClean="0"/>
              <a:t>in </a:t>
            </a:r>
            <a:r>
              <a:rPr lang="en-GB" sz="3200" b="1" u="sng" dirty="0"/>
              <a:t>a </a:t>
            </a:r>
            <a:r>
              <a:rPr lang="en-GB" sz="3200" b="1" u="sng" dirty="0">
                <a:solidFill>
                  <a:srgbClr val="00B050"/>
                </a:solidFill>
              </a:rPr>
              <a:t>green</a:t>
            </a:r>
            <a:r>
              <a:rPr lang="en-GB" sz="3200" b="1" u="sng" dirty="0"/>
              <a:t>, </a:t>
            </a:r>
            <a:r>
              <a:rPr lang="en-GB" sz="3200" b="1" u="sng" dirty="0">
                <a:solidFill>
                  <a:schemeClr val="accent4">
                    <a:lumMod val="75000"/>
                  </a:schemeClr>
                </a:solidFill>
              </a:rPr>
              <a:t>erotic</a:t>
            </a:r>
            <a:r>
              <a:rPr lang="en-GB" sz="3200" b="1" u="sng" dirty="0"/>
              <a:t> pond. </a:t>
            </a:r>
            <a:endParaRPr lang="en-GB" sz="3200" b="1" u="sng" dirty="0" smtClean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Represents the end of one stage of her life, and the beginning of another.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rgbClr val="00B0F0"/>
                </a:solidFill>
              </a:rPr>
              <a:t>Hesitant and unsure – not diving straight in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rgbClr val="00B050"/>
                </a:solidFill>
              </a:rPr>
              <a:t>‘green’ – connotations of life, renewal and growth: all the things she is looking forward to in her new life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accent4">
                    <a:lumMod val="75000"/>
                  </a:schemeClr>
                </a:solidFill>
              </a:rPr>
              <a:t>‘erotic’ – hints at the adult world she will be exploring as she moves away from home</a:t>
            </a:r>
            <a:endParaRPr lang="en-GB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3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i="1" u="sng" dirty="0">
                <a:solidFill>
                  <a:srgbClr val="FF0000"/>
                </a:solidFill>
              </a:rPr>
              <a:t>The day</a:t>
            </a:r>
            <a:endParaRPr lang="en-GB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i="1" u="sng" dirty="0">
                <a:solidFill>
                  <a:srgbClr val="FF0000"/>
                </a:solidFill>
              </a:rPr>
              <a:t>and ever. The day and ever.</a:t>
            </a:r>
            <a:endParaRPr lang="en-GB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u="sng" dirty="0"/>
              <a:t>I am </a:t>
            </a:r>
            <a:r>
              <a:rPr lang="en-GB" b="1" u="sng" dirty="0">
                <a:solidFill>
                  <a:srgbClr val="00B0F0"/>
                </a:solidFill>
              </a:rPr>
              <a:t>homesick, free</a:t>
            </a:r>
            <a:r>
              <a:rPr lang="en-GB" b="1" u="sng" dirty="0"/>
              <a:t>, </a:t>
            </a:r>
            <a:r>
              <a:rPr lang="en-GB" b="1" u="sng" dirty="0">
                <a:solidFill>
                  <a:srgbClr val="00B050"/>
                </a:solidFill>
              </a:rPr>
              <a:t>in love 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00B050"/>
                </a:solidFill>
              </a:rPr>
              <a:t>with the way my mother speaks</a:t>
            </a:r>
            <a:r>
              <a:rPr lang="en-GB" b="1" u="sng" dirty="0"/>
              <a:t>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Use of enjambment and sentence structure reminds the reader that she is still on her train journey. The repetition also echoes the way her mother’s phrases stay in her head.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F0"/>
                </a:solidFill>
              </a:rPr>
              <a:t>Use of contradictory emotions again reveals how complex her feelings are.  She misses home, but feels excited about what’s to come.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The positioning of ‘in love’ at the end of the line creates a positive, affirmative tone.  Although she is leaving her mother, she is happy that she still has a connection to the language of her mother.  This provides a sense of security and identity.  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34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753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‘The Way My Mother Speaks’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Lanarkshire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Gayle Cameron</dc:creator>
  <cp:lastModifiedBy>Gayle Cameron</cp:lastModifiedBy>
  <cp:revision>11</cp:revision>
  <dcterms:created xsi:type="dcterms:W3CDTF">2019-03-21T10:21:57Z</dcterms:created>
  <dcterms:modified xsi:type="dcterms:W3CDTF">2020-03-11T12:04:07Z</dcterms:modified>
</cp:coreProperties>
</file>