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38" y="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12/10/2015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Sterioisomerism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08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050" y="2278518"/>
            <a:ext cx="6813900" cy="230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Name these molecules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99" y="2577262"/>
            <a:ext cx="11187001" cy="1703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99" y="4717968"/>
            <a:ext cx="10983601" cy="508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4572000"/>
            <a:ext cx="22352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09924" y="4572000"/>
            <a:ext cx="22352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512472" y="4572000"/>
            <a:ext cx="4615775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99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Geometric Isomers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Generally display </a:t>
            </a:r>
            <a:r>
              <a:rPr lang="en-GB" sz="2800" b="1" dirty="0" smtClean="0"/>
              <a:t>differences </a:t>
            </a:r>
            <a:r>
              <a:rPr lang="en-GB" sz="2800" dirty="0" smtClean="0"/>
              <a:t>in </a:t>
            </a:r>
            <a:r>
              <a:rPr lang="en-GB" sz="2800" b="1" dirty="0" smtClean="0"/>
              <a:t>physical properties</a:t>
            </a:r>
            <a:r>
              <a:rPr lang="en-GB" sz="2800" dirty="0" smtClean="0"/>
              <a:t>.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222" y="2957762"/>
            <a:ext cx="8593651" cy="272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/>
              <a:t>The difference in the </a:t>
            </a:r>
            <a:r>
              <a:rPr lang="en-GB" sz="2800" dirty="0" err="1" smtClean="0"/>
              <a:t>m.p</a:t>
            </a:r>
            <a:r>
              <a:rPr lang="en-GB" sz="2800" dirty="0" smtClean="0"/>
              <a:t>. can be explained in terms of the differences in their shapes.</a:t>
            </a:r>
          </a:p>
          <a:p>
            <a:r>
              <a:rPr lang="en-GB" sz="2800" dirty="0" smtClean="0"/>
              <a:t>It appears likely that the molecules of the trans-isomers are able to pack more closely together in the solid state than the cis-isomers.</a:t>
            </a:r>
          </a:p>
          <a:p>
            <a:r>
              <a:rPr lang="en-GB" sz="2800" dirty="0" smtClean="0"/>
              <a:t>This close packing increases the London dispersion forces between the molecules and hence increase the </a:t>
            </a:r>
            <a:r>
              <a:rPr lang="en-GB" sz="2800" dirty="0" err="1" smtClean="0"/>
              <a:t>m.p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On the other hand, differences in </a:t>
            </a:r>
            <a:r>
              <a:rPr lang="en-GB" sz="2800" dirty="0" err="1" smtClean="0"/>
              <a:t>b.p</a:t>
            </a:r>
            <a:r>
              <a:rPr lang="en-GB" sz="2800" dirty="0" smtClean="0"/>
              <a:t> seem to be due to slight differences in </a:t>
            </a:r>
            <a:r>
              <a:rPr lang="en-GB" sz="2800" b="1" dirty="0" smtClean="0"/>
              <a:t>polarity</a:t>
            </a:r>
            <a:r>
              <a:rPr lang="en-GB" sz="2800" dirty="0" smtClean="0"/>
              <a:t> between cis and trans isomers.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954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Fats and Oils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Fats and edible oils are naturally occurring esters on glycerol and long-chain carboxylic acids called </a:t>
            </a:r>
            <a:r>
              <a:rPr lang="en-GB" sz="2800" b="1" dirty="0" smtClean="0"/>
              <a:t>fatty acids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The fatty acids are almost exclusively straight-chain molecules with an even number of carbons, usually ranging from about 10 to 20.</a:t>
            </a:r>
          </a:p>
          <a:p>
            <a:r>
              <a:rPr lang="en-GB" sz="2800" dirty="0" smtClean="0"/>
              <a:t>The chains can be </a:t>
            </a:r>
            <a:r>
              <a:rPr lang="en-GB" sz="2800" b="1" dirty="0" smtClean="0"/>
              <a:t>saturated, monounsaturated or polyunsaturated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7734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Recent medical research has linked diet that is high in saturated fats with high levels of cholesterol in the blood.</a:t>
            </a:r>
          </a:p>
          <a:p>
            <a:r>
              <a:rPr lang="en-GB" sz="2800" dirty="0" smtClean="0"/>
              <a:t>This leads in a build up of fatty deposits in the arteries and an increase in the incidence of heart disease.</a:t>
            </a:r>
          </a:p>
          <a:p>
            <a:r>
              <a:rPr lang="en-GB" sz="2800" dirty="0" smtClean="0"/>
              <a:t>Unsaturated fats have not been similarly implicated, so health authorities have advised replacing saturated with unsaturated fats.</a:t>
            </a:r>
          </a:p>
          <a:p>
            <a:r>
              <a:rPr lang="en-GB" sz="2800" dirty="0" smtClean="0"/>
              <a:t>Most important fatty acids have a cis-arrangement around their C=C.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355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99" y="1293300"/>
            <a:ext cx="11390401" cy="42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0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 fatty acids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These are not found naturally (exceptions meat and dairy).</a:t>
            </a:r>
          </a:p>
          <a:p>
            <a:r>
              <a:rPr lang="en-GB" sz="2800" dirty="0" smtClean="0"/>
              <a:t>Behave in a similar way to saturated fatty acids.</a:t>
            </a:r>
          </a:p>
          <a:p>
            <a:r>
              <a:rPr lang="en-GB" sz="2800" dirty="0" smtClean="0"/>
              <a:t>Most trans-fatty acids are “man made” and are used to either “harden” or to extend shelf-life.</a:t>
            </a:r>
          </a:p>
        </p:txBody>
      </p:sp>
    </p:spTree>
    <p:extLst>
      <p:ext uri="{BB962C8B-B14F-4D97-AF65-F5344CB8AC3E}">
        <p14:creationId xmlns:p14="http://schemas.microsoft.com/office/powerpoint/2010/main" val="23996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Optical isomers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4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Optical isomers are possible when an </a:t>
            </a:r>
            <a:r>
              <a:rPr lang="en-GB" sz="2800" b="1" dirty="0" smtClean="0"/>
              <a:t>asymmetric carbon</a:t>
            </a:r>
            <a:r>
              <a:rPr lang="en-GB" sz="2800" dirty="0" smtClean="0"/>
              <a:t> is present somewhere in the molecule.</a:t>
            </a:r>
          </a:p>
          <a:p>
            <a:r>
              <a:rPr lang="en-GB" sz="2800" dirty="0" smtClean="0"/>
              <a:t>An asymmetric carbon is one with </a:t>
            </a:r>
            <a:r>
              <a:rPr lang="en-GB" sz="2800" b="1" dirty="0" smtClean="0"/>
              <a:t>4 different groups or atoms</a:t>
            </a:r>
            <a:r>
              <a:rPr lang="en-GB" sz="2800" dirty="0" smtClean="0"/>
              <a:t> attached to it.</a:t>
            </a:r>
          </a:p>
          <a:p>
            <a:r>
              <a:rPr lang="en-GB" sz="2800" dirty="0" smtClean="0"/>
              <a:t>The molecule is described as being </a:t>
            </a:r>
            <a:r>
              <a:rPr lang="en-GB" sz="2800" b="1" dirty="0" smtClean="0"/>
              <a:t>chiral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7779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Isomers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Compounds with the same molecular formula but a different structural formula.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50" y="3338787"/>
            <a:ext cx="6407100" cy="266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35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173" y="2908300"/>
            <a:ext cx="3813750" cy="3483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35400" y="3021838"/>
            <a:ext cx="1803400" cy="814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2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Your hands should be “identical” but they are mirror images of each other and it is </a:t>
            </a:r>
            <a:r>
              <a:rPr lang="en-GB" sz="2800" b="1" dirty="0" smtClean="0"/>
              <a:t>impossible to superimpose</a:t>
            </a:r>
            <a:r>
              <a:rPr lang="en-GB" sz="2800" dirty="0" smtClean="0"/>
              <a:t> on hand on top of the other.</a:t>
            </a:r>
          </a:p>
          <a:p>
            <a:r>
              <a:rPr lang="en-GB" sz="2800" dirty="0" smtClean="0"/>
              <a:t>Similarly a </a:t>
            </a:r>
            <a:r>
              <a:rPr lang="en-GB" sz="2800" b="1" dirty="0" smtClean="0"/>
              <a:t>chiral molecule</a:t>
            </a:r>
            <a:r>
              <a:rPr lang="en-GB" sz="2800" dirty="0" smtClean="0"/>
              <a:t> can have a mirror image version which is identical but not </a:t>
            </a:r>
            <a:r>
              <a:rPr lang="en-GB" sz="2800" b="1" dirty="0" smtClean="0"/>
              <a:t>superimposable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The two optical isomers are usually referred to as </a:t>
            </a:r>
            <a:r>
              <a:rPr lang="en-GB" sz="2800" b="1" dirty="0" smtClean="0"/>
              <a:t>enantiomers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7609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Amino acids are good examples of </a:t>
            </a:r>
            <a:r>
              <a:rPr lang="en-GB" sz="2800" b="1" dirty="0" smtClean="0"/>
              <a:t>chiral molecules</a:t>
            </a:r>
            <a:r>
              <a:rPr lang="en-GB" sz="2800" dirty="0" smtClean="0"/>
              <a:t>, with a hydrogen atom, a carboxyl group and an amino group all attached to the central atom.  The fourth group (R) is what makes each amino acid unique.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375" y="3705300"/>
            <a:ext cx="5135850" cy="3152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9500" y="3705300"/>
            <a:ext cx="596900" cy="25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73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 importance of the spatial arrangement of these groups is demonstrated by the activity of receptor sites which can only interact with molecules in a specific orientation.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000" y="3390900"/>
            <a:ext cx="6102000" cy="32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0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During manufacture, a 50:50 mixture – referred to as a </a:t>
            </a:r>
            <a:r>
              <a:rPr lang="en-GB" sz="2800" b="1" dirty="0" smtClean="0"/>
              <a:t>racemic mixture</a:t>
            </a:r>
            <a:r>
              <a:rPr lang="en-GB" sz="2800" dirty="0" smtClean="0"/>
              <a:t> – of both enantiomers will often be produced.</a:t>
            </a:r>
          </a:p>
          <a:p>
            <a:r>
              <a:rPr lang="en-GB" sz="2800" dirty="0" smtClean="0"/>
              <a:t>Only one enantiomer will be the active ingredient in the drug whilst (ideally) the other enantiomer will be totally inactive.</a:t>
            </a:r>
          </a:p>
          <a:p>
            <a:r>
              <a:rPr lang="en-GB" sz="2800" dirty="0" smtClean="0"/>
              <a:t>Unfortunately, sometimes, the “inactive” enantiomer turns out to be able to interact with other receptors elsewhere in the body.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0974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Thalidomide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Developed in the 1950’s with the main use of making users sleepy and relaxed.</a:t>
            </a:r>
          </a:p>
          <a:p>
            <a:r>
              <a:rPr lang="en-GB" sz="2800" dirty="0" smtClean="0"/>
              <a:t>It seemed to be the perfect tranquiliser.</a:t>
            </a:r>
          </a:p>
          <a:p>
            <a:r>
              <a:rPr lang="en-GB" sz="2800" dirty="0" smtClean="0"/>
              <a:t>The drug also reduced morning sickness, so became popular with pregnant women.</a:t>
            </a:r>
          </a:p>
          <a:p>
            <a:r>
              <a:rPr lang="en-GB" sz="2800" dirty="0" smtClean="0"/>
              <a:t>By the 1960’s, it was found to damage the development of unborn babies, especially if it was taken in the first 4 to 8 weeks of pregnancy.</a:t>
            </a:r>
          </a:p>
          <a:p>
            <a:r>
              <a:rPr lang="en-GB" sz="2800" dirty="0" smtClean="0"/>
              <a:t>The drug led to the arms and legs of the babies being very short or incompletely formed.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7674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570580"/>
            <a:ext cx="3356100" cy="26060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150" y="2341755"/>
            <a:ext cx="6203700" cy="2834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248" y="2273300"/>
            <a:ext cx="607952" cy="2903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More than 10,000 babies were affected around the world.</a:t>
            </a:r>
          </a:p>
          <a:p>
            <a:r>
              <a:rPr lang="en-GB" sz="2800" dirty="0" smtClean="0"/>
              <a:t>As a result of this disaster, thalidomide was banned.</a:t>
            </a:r>
          </a:p>
          <a:p>
            <a:r>
              <a:rPr lang="en-GB" sz="2800" dirty="0" smtClean="0"/>
              <a:t>Drug testing was also made more rigorous than before.</a:t>
            </a:r>
          </a:p>
          <a:p>
            <a:r>
              <a:rPr lang="en-GB" sz="2800" dirty="0" smtClean="0"/>
              <a:t>Thalidomide has been tested, but not with pregnant women.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441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 recent years, Thalidomide has been relicensed and can be used in the treatment of </a:t>
            </a:r>
            <a:r>
              <a:rPr lang="en-GB" sz="2800" b="1" dirty="0" smtClean="0"/>
              <a:t>leprosy, AIDS</a:t>
            </a:r>
            <a:r>
              <a:rPr lang="en-GB" sz="2800" dirty="0" smtClean="0"/>
              <a:t> and certain </a:t>
            </a:r>
            <a:r>
              <a:rPr lang="en-GB" sz="2800" b="1" dirty="0" smtClean="0"/>
              <a:t>cancers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300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Naming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 naming system for optical isomers relies on rules that rank the groups in order of priority.</a:t>
            </a:r>
          </a:p>
          <a:p>
            <a:r>
              <a:rPr lang="en-GB" sz="2800" dirty="0" smtClean="0"/>
              <a:t>With the lowest priority group relegated to the rear, it is determined whether the order of the other groups is “clockwise” or “anticlockwise” – the </a:t>
            </a:r>
            <a:r>
              <a:rPr lang="en-GB" sz="2800" b="1" dirty="0" smtClean="0"/>
              <a:t>R </a:t>
            </a:r>
            <a:r>
              <a:rPr lang="en-GB" sz="2800" dirty="0" smtClean="0"/>
              <a:t>or </a:t>
            </a:r>
            <a:r>
              <a:rPr lang="en-GB" sz="2800" b="1" dirty="0" smtClean="0"/>
              <a:t>S configuration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454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Structural Isomerism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 structural isomerism, the molecules differ in terms of the order in which the atoms are joined together.  For example, there are two possible isomers with the molecular formula C</a:t>
            </a:r>
            <a:r>
              <a:rPr lang="en-GB" sz="2800" baseline="-25000" dirty="0" smtClean="0"/>
              <a:t>2</a:t>
            </a:r>
            <a:r>
              <a:rPr lang="en-GB" sz="2800" dirty="0" smtClean="0"/>
              <a:t>H</a:t>
            </a:r>
            <a:r>
              <a:rPr lang="en-GB" sz="2800" baseline="-25000" dirty="0" smtClean="0"/>
              <a:t>6</a:t>
            </a:r>
            <a:r>
              <a:rPr lang="en-GB" sz="2800" dirty="0" smtClean="0"/>
              <a:t>O.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148" y="4146804"/>
            <a:ext cx="7525800" cy="21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414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033" y="1593144"/>
            <a:ext cx="8318215" cy="367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7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Though very similar, there can be significant differences in properties between </a:t>
            </a:r>
            <a:r>
              <a:rPr lang="en-GB" sz="2800" dirty="0" err="1" smtClean="0"/>
              <a:t>enantimors</a:t>
            </a:r>
            <a:r>
              <a:rPr lang="en-GB" sz="2800" dirty="0" smtClean="0"/>
              <a:t>.</a:t>
            </a:r>
          </a:p>
          <a:p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275" y="3180068"/>
            <a:ext cx="5949450" cy="260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Chiral molecules are also </a:t>
            </a:r>
            <a:r>
              <a:rPr lang="en-GB" sz="2800" b="1" dirty="0" smtClean="0"/>
              <a:t>optically active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One enantiomer will rotate </a:t>
            </a:r>
            <a:r>
              <a:rPr lang="en-GB" sz="2800" b="1" dirty="0" smtClean="0"/>
              <a:t>plane polarised light</a:t>
            </a:r>
            <a:r>
              <a:rPr lang="en-GB" sz="2800" dirty="0" smtClean="0"/>
              <a:t> by a certain number of degrees in a </a:t>
            </a:r>
            <a:r>
              <a:rPr lang="en-GB" sz="2800" b="1" dirty="0" smtClean="0"/>
              <a:t>clockwise</a:t>
            </a:r>
            <a:r>
              <a:rPr lang="en-GB" sz="2800" dirty="0" smtClean="0"/>
              <a:t> (+) direction, while the other will rotate by the same number of degrees but in an </a:t>
            </a:r>
            <a:r>
              <a:rPr lang="en-GB" sz="2800" b="1" dirty="0" smtClean="0"/>
              <a:t>anticlockwise </a:t>
            </a:r>
            <a:r>
              <a:rPr lang="en-GB" sz="2800" dirty="0" smtClean="0"/>
              <a:t>(-) direction.</a:t>
            </a:r>
          </a:p>
          <a:p>
            <a:r>
              <a:rPr lang="en-GB" sz="2800" dirty="0" smtClean="0"/>
              <a:t>A </a:t>
            </a:r>
            <a:r>
              <a:rPr lang="en-GB" sz="2800" b="1" dirty="0" smtClean="0"/>
              <a:t>racemic</a:t>
            </a:r>
            <a:r>
              <a:rPr lang="en-GB" sz="2800" dirty="0" smtClean="0"/>
              <a:t> mixture would be optically inactive.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404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057" y="2093976"/>
            <a:ext cx="7857268" cy="36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950" y="1805466"/>
            <a:ext cx="12374950" cy="280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3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Clearly, the two substances belong to different homologous series and will have very different chemical and physical properties.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13392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Stereoisomerism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 smtClean="0"/>
              <a:t>In stereoisomerism, the molecules differ only by their orientation in space.</a:t>
            </a:r>
          </a:p>
          <a:p>
            <a:r>
              <a:rPr lang="en-GB" sz="2800" dirty="0" smtClean="0"/>
              <a:t>They have identical molecular formulae and the atoms are bonded together in the same order.</a:t>
            </a:r>
          </a:p>
          <a:p>
            <a:r>
              <a:rPr lang="en-GB" sz="2800" dirty="0" smtClean="0"/>
              <a:t>However, because the arrangements of the atoms in space is different, the molecules are </a:t>
            </a:r>
            <a:r>
              <a:rPr lang="en-GB" sz="2800" b="1" dirty="0" smtClean="0"/>
              <a:t>non-superimposable</a:t>
            </a:r>
            <a:r>
              <a:rPr lang="en-GB" sz="2800" dirty="0" smtClean="0"/>
              <a:t>.</a:t>
            </a:r>
          </a:p>
          <a:p>
            <a:r>
              <a:rPr lang="en-GB" sz="2800" dirty="0" smtClean="0"/>
              <a:t>This means that no matter how hard you try it is impossible to superimpose the image of one molecule on top of the other.</a:t>
            </a:r>
          </a:p>
          <a:p>
            <a:r>
              <a:rPr lang="en-GB" sz="2800" dirty="0" smtClean="0"/>
              <a:t>We will consider the following types of stereoisomers: </a:t>
            </a:r>
            <a:r>
              <a:rPr lang="en-GB" sz="2800" b="1" dirty="0" smtClean="0"/>
              <a:t>geometric and optical.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4433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Geometric isomers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These generally arise due to lack of free rotation around a bond, especially a carbon to carbon double bond.</a:t>
            </a:r>
          </a:p>
          <a:p>
            <a:r>
              <a:rPr lang="en-GB" sz="2800" dirty="0" smtClean="0"/>
              <a:t>As was seen earlier, rotation around a double bond is restricted because it would involve breaking the pi bond.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8464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250" y="835650"/>
            <a:ext cx="7627500" cy="51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71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775" y="1096256"/>
            <a:ext cx="2898450" cy="46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0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Both of the molecules on the previous slide could be called 1,2-dichloroethene which would usually suggest that they are identical molecules.</a:t>
            </a:r>
          </a:p>
          <a:p>
            <a:r>
              <a:rPr lang="en-GB" sz="2800" dirty="0" smtClean="0"/>
              <a:t>However, they are clearly non-superimposable and are, therefore, stereoisomers.</a:t>
            </a:r>
          </a:p>
          <a:p>
            <a:r>
              <a:rPr lang="en-GB" sz="2800" dirty="0" smtClean="0"/>
              <a:t>If the substituents are on </a:t>
            </a:r>
            <a:r>
              <a:rPr lang="en-GB" sz="2800" b="1" dirty="0" smtClean="0"/>
              <a:t>opposite sides</a:t>
            </a:r>
            <a:r>
              <a:rPr lang="en-GB" sz="2800" dirty="0" smtClean="0"/>
              <a:t>, the isomer is called the </a:t>
            </a:r>
            <a:r>
              <a:rPr lang="en-GB" sz="2800" b="1" dirty="0" smtClean="0"/>
              <a:t>trans-</a:t>
            </a:r>
            <a:r>
              <a:rPr lang="en-GB" sz="2800" dirty="0" smtClean="0"/>
              <a:t>isomer.</a:t>
            </a:r>
          </a:p>
          <a:p>
            <a:r>
              <a:rPr lang="en-GB" sz="2800" dirty="0" smtClean="0"/>
              <a:t>If the substituents are on the </a:t>
            </a:r>
            <a:r>
              <a:rPr lang="en-GB" sz="2800" b="1" dirty="0" smtClean="0"/>
              <a:t>same side</a:t>
            </a:r>
            <a:r>
              <a:rPr lang="en-GB" sz="2800" dirty="0" smtClean="0"/>
              <a:t>, the isomer is called the </a:t>
            </a:r>
            <a:r>
              <a:rPr lang="en-GB" sz="2800" b="1" dirty="0" smtClean="0"/>
              <a:t>cis-</a:t>
            </a:r>
            <a:r>
              <a:rPr lang="en-GB" sz="2800" dirty="0" smtClean="0"/>
              <a:t>isomer.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397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300</TotalTime>
  <Words>1039</Words>
  <Application>Microsoft Office PowerPoint</Application>
  <PresentationFormat>Widescreen</PresentationFormat>
  <Paragraphs>68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Rockwell</vt:lpstr>
      <vt:lpstr>Rockwell Condensed</vt:lpstr>
      <vt:lpstr>Wingdings</vt:lpstr>
      <vt:lpstr>Wood Type</vt:lpstr>
      <vt:lpstr>Sterioisomerism</vt:lpstr>
      <vt:lpstr>Isomers</vt:lpstr>
      <vt:lpstr>Structural Isomerism</vt:lpstr>
      <vt:lpstr>PowerPoint Presentation</vt:lpstr>
      <vt:lpstr>Stereoisomerism</vt:lpstr>
      <vt:lpstr>Geometric isomers</vt:lpstr>
      <vt:lpstr>PowerPoint Presentation</vt:lpstr>
      <vt:lpstr>PowerPoint Presentation</vt:lpstr>
      <vt:lpstr>PowerPoint Presentation</vt:lpstr>
      <vt:lpstr>PowerPoint Presentation</vt:lpstr>
      <vt:lpstr>Name these molecules</vt:lpstr>
      <vt:lpstr>Geometric Isomers</vt:lpstr>
      <vt:lpstr>PowerPoint Presentation</vt:lpstr>
      <vt:lpstr>Fats and Oils</vt:lpstr>
      <vt:lpstr>PowerPoint Presentation</vt:lpstr>
      <vt:lpstr>PowerPoint Presentation</vt:lpstr>
      <vt:lpstr>Trans fatty acids</vt:lpstr>
      <vt:lpstr>Optical isomers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Thalidomide</vt:lpstr>
      <vt:lpstr>PowerPoint Presentation</vt:lpstr>
      <vt:lpstr>PowerPoint Presentation</vt:lpstr>
      <vt:lpstr>PowerPoint Presentation</vt:lpstr>
      <vt:lpstr>Naming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Sterioisomerism</dc:title>
  <dc:creator>John Cochrane</dc:creator>
  <cp:lastModifiedBy>John Cochrane</cp:lastModifiedBy>
  <cp:revision>19</cp:revision>
  <dcterms:created xsi:type="dcterms:W3CDTF">2015-12-08T09:02:26Z</dcterms:created>
  <dcterms:modified xsi:type="dcterms:W3CDTF">2015-12-10T12:47:17Z</dcterms:modified>
</cp:coreProperties>
</file>