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showGuides="1">
      <p:cViewPr varScale="1">
        <p:scale>
          <a:sx n="76" d="100"/>
          <a:sy n="76" d="100"/>
        </p:scale>
        <p:origin x="126" y="6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12/3/2015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12/3/2015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12/3/2015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12/3/2015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Colour in organic molecules</a:t>
            </a:r>
            <a:endParaRPr lang="en-GB" dirty="0"/>
          </a:p>
        </p:txBody>
      </p:sp>
      <p:sp>
        <p:nvSpPr>
          <p:cNvPr id="3" name="Subtitle 2"/>
          <p:cNvSpPr>
            <a:spLocks noGrp="1"/>
          </p:cNvSpPr>
          <p:nvPr>
            <p:ph type="subTitle" idx="1"/>
          </p:nvPr>
        </p:nvSpPr>
        <p:spPr/>
        <p:txBody>
          <a:bodyPr>
            <a:normAutofit/>
          </a:bodyPr>
          <a:lstStyle/>
          <a:p>
            <a:r>
              <a:rPr lang="en-GB" sz="2800" dirty="0" smtClean="0"/>
              <a:t>Conjugated Systems</a:t>
            </a:r>
            <a:endParaRPr lang="en-GB" sz="2800" dirty="0"/>
          </a:p>
        </p:txBody>
      </p:sp>
    </p:spTree>
    <p:extLst>
      <p:ext uri="{BB962C8B-B14F-4D97-AF65-F5344CB8AC3E}">
        <p14:creationId xmlns:p14="http://schemas.microsoft.com/office/powerpoint/2010/main" val="2392311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smtClean="0"/>
              <a:t>Buta-1,3-diene, only absorbs in the UV region of the EMS but molecules with larger conjugated systems will absorb from the Visible spectrum and </a:t>
            </a:r>
            <a:r>
              <a:rPr lang="en-GB" sz="2800" b="1" dirty="0" smtClean="0"/>
              <a:t>produce colours</a:t>
            </a:r>
            <a:r>
              <a:rPr lang="en-GB" sz="2800" dirty="0" smtClean="0"/>
              <a:t>.</a:t>
            </a:r>
          </a:p>
          <a:p>
            <a:r>
              <a:rPr lang="en-GB" sz="2800" dirty="0" smtClean="0"/>
              <a:t>For example, Lycopene, which is responsible for the red colour in tomatoes.</a:t>
            </a:r>
            <a:endParaRPr lang="en-GB" sz="2800" dirty="0"/>
          </a:p>
        </p:txBody>
      </p:sp>
      <p:pic>
        <p:nvPicPr>
          <p:cNvPr id="4" name="Picture 3"/>
          <p:cNvPicPr>
            <a:picLocks noChangeAspect="1"/>
          </p:cNvPicPr>
          <p:nvPr/>
        </p:nvPicPr>
        <p:blipFill>
          <a:blip r:embed="rId2"/>
          <a:stretch>
            <a:fillRect/>
          </a:stretch>
        </p:blipFill>
        <p:spPr>
          <a:xfrm>
            <a:off x="596914" y="4724182"/>
            <a:ext cx="11595086" cy="2133818"/>
          </a:xfrm>
          <a:prstGeom prst="rect">
            <a:avLst/>
          </a:prstGeom>
        </p:spPr>
      </p:pic>
      <p:sp>
        <p:nvSpPr>
          <p:cNvPr id="5" name="Rectangle 4"/>
          <p:cNvSpPr/>
          <p:nvPr/>
        </p:nvSpPr>
        <p:spPr>
          <a:xfrm>
            <a:off x="408214" y="4425043"/>
            <a:ext cx="2334986" cy="506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170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smtClean="0"/>
              <a:t>Organic molecules contain </a:t>
            </a:r>
            <a:r>
              <a:rPr lang="en-GB" sz="2800" b="1" dirty="0" smtClean="0"/>
              <a:t>bonding orbitals</a:t>
            </a:r>
            <a:r>
              <a:rPr lang="en-GB" sz="2800" dirty="0" smtClean="0"/>
              <a:t> (</a:t>
            </a:r>
            <a:r>
              <a:rPr lang="el-GR" sz="2800" dirty="0" smtClean="0">
                <a:latin typeface="Arial" panose="020B0604020202020204" pitchFamily="34" charset="0"/>
                <a:cs typeface="Arial" panose="020B0604020202020204" pitchFamily="34" charset="0"/>
              </a:rPr>
              <a:t>σ</a:t>
            </a:r>
            <a:r>
              <a:rPr lang="en-GB" sz="2800" dirty="0" smtClean="0"/>
              <a:t> &amp; </a:t>
            </a:r>
            <a:r>
              <a:rPr lang="el-GR" sz="2800" dirty="0" smtClean="0">
                <a:latin typeface="Arial" panose="020B0604020202020204" pitchFamily="34" charset="0"/>
                <a:cs typeface="Arial" panose="020B0604020202020204" pitchFamily="34" charset="0"/>
              </a:rPr>
              <a:t>π</a:t>
            </a:r>
            <a:r>
              <a:rPr lang="en-GB" sz="2800" dirty="0" smtClean="0"/>
              <a:t>) and </a:t>
            </a:r>
            <a:r>
              <a:rPr lang="en-GB" sz="2800" b="1" dirty="0" smtClean="0"/>
              <a:t>non-bonding </a:t>
            </a:r>
            <a:r>
              <a:rPr lang="en-GB" sz="2800" dirty="0" smtClean="0"/>
              <a:t>(lone pair) </a:t>
            </a:r>
            <a:r>
              <a:rPr lang="en-GB" sz="2800" b="1" dirty="0" smtClean="0"/>
              <a:t>orbitals </a:t>
            </a:r>
            <a:r>
              <a:rPr lang="en-GB" sz="2800" dirty="0" smtClean="0"/>
              <a:t>(usually designated the letter </a:t>
            </a:r>
            <a:r>
              <a:rPr lang="en-GB" sz="2800" b="1" dirty="0" smtClean="0"/>
              <a:t>n</a:t>
            </a:r>
            <a:r>
              <a:rPr lang="en-GB" sz="2800" dirty="0" smtClean="0"/>
              <a:t>).  In addition they also have </a:t>
            </a:r>
            <a:r>
              <a:rPr lang="en-GB" sz="2800" b="1" dirty="0" smtClean="0"/>
              <a:t>anti-bonding molecular orbitals</a:t>
            </a:r>
            <a:r>
              <a:rPr lang="en-GB" sz="2800" dirty="0" smtClean="0"/>
              <a:t> (</a:t>
            </a:r>
            <a:r>
              <a:rPr lang="el-GR" sz="2800" dirty="0" smtClean="0">
                <a:latin typeface="Arial" panose="020B0604020202020204" pitchFamily="34" charset="0"/>
                <a:cs typeface="Arial" panose="020B0604020202020204" pitchFamily="34" charset="0"/>
              </a:rPr>
              <a:t>σ</a:t>
            </a:r>
            <a:r>
              <a:rPr lang="en-GB" sz="2800" baseline="30000" dirty="0" smtClean="0">
                <a:latin typeface="Arial" panose="020B0604020202020204" pitchFamily="34" charset="0"/>
                <a:cs typeface="Arial" panose="020B0604020202020204" pitchFamily="34" charset="0"/>
              </a:rPr>
              <a:t>*</a:t>
            </a:r>
            <a:r>
              <a:rPr lang="en-GB" sz="2800" dirty="0" smtClean="0"/>
              <a:t> &amp; </a:t>
            </a:r>
            <a:r>
              <a:rPr lang="el-GR" sz="2800" dirty="0" smtClean="0">
                <a:latin typeface="Arial" panose="020B0604020202020204" pitchFamily="34" charset="0"/>
                <a:cs typeface="Arial" panose="020B0604020202020204" pitchFamily="34" charset="0"/>
              </a:rPr>
              <a:t>π</a:t>
            </a:r>
            <a:r>
              <a:rPr lang="en-GB" sz="2800" baseline="30000" dirty="0"/>
              <a:t>*</a:t>
            </a:r>
            <a:r>
              <a:rPr lang="en-GB" sz="2800" dirty="0" smtClean="0"/>
              <a:t>).</a:t>
            </a:r>
            <a:endParaRPr lang="en-GB" sz="2800" dirty="0"/>
          </a:p>
        </p:txBody>
      </p:sp>
      <p:pic>
        <p:nvPicPr>
          <p:cNvPr id="4" name="Picture 3"/>
          <p:cNvPicPr>
            <a:picLocks noChangeAspect="1"/>
          </p:cNvPicPr>
          <p:nvPr/>
        </p:nvPicPr>
        <p:blipFill>
          <a:blip r:embed="rId2"/>
          <a:stretch>
            <a:fillRect/>
          </a:stretch>
        </p:blipFill>
        <p:spPr>
          <a:xfrm>
            <a:off x="1069848" y="3820886"/>
            <a:ext cx="10535691" cy="2573604"/>
          </a:xfrm>
          <a:prstGeom prst="rect">
            <a:avLst/>
          </a:prstGeom>
        </p:spPr>
      </p:pic>
    </p:spTree>
    <p:extLst>
      <p:ext uri="{BB962C8B-B14F-4D97-AF65-F5344CB8AC3E}">
        <p14:creationId xmlns:p14="http://schemas.microsoft.com/office/powerpoint/2010/main" val="153099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69848" y="484632"/>
            <a:ext cx="8962243" cy="5974829"/>
          </a:xfrm>
          <a:prstGeom prst="rect">
            <a:avLst/>
          </a:prstGeom>
        </p:spPr>
      </p:pic>
      <p:sp>
        <p:nvSpPr>
          <p:cNvPr id="5" name="Rectangle 4"/>
          <p:cNvSpPr/>
          <p:nvPr/>
        </p:nvSpPr>
        <p:spPr>
          <a:xfrm>
            <a:off x="4033157" y="212271"/>
            <a:ext cx="73152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4267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smtClean="0"/>
              <a:t>This increases the number of </a:t>
            </a:r>
            <a:r>
              <a:rPr lang="en-GB" sz="2800" b="1" dirty="0" smtClean="0"/>
              <a:t>possible transitions</a:t>
            </a:r>
            <a:r>
              <a:rPr lang="en-GB" sz="2800" dirty="0" smtClean="0"/>
              <a:t> that would involve electrons </a:t>
            </a:r>
            <a:r>
              <a:rPr lang="en-GB" sz="2800" b="1" dirty="0" smtClean="0"/>
              <a:t>absorbing energy</a:t>
            </a:r>
            <a:r>
              <a:rPr lang="en-GB" sz="2800" dirty="0" smtClean="0"/>
              <a:t> to move from the round state (</a:t>
            </a:r>
            <a:r>
              <a:rPr lang="el-GR" sz="2800" dirty="0" smtClean="0">
                <a:latin typeface="Arial" panose="020B0604020202020204" pitchFamily="34" charset="0"/>
                <a:cs typeface="Arial" panose="020B0604020202020204" pitchFamily="34" charset="0"/>
              </a:rPr>
              <a:t>σ</a:t>
            </a:r>
            <a:r>
              <a:rPr lang="en-GB" sz="2800" dirty="0" smtClean="0"/>
              <a:t>,</a:t>
            </a:r>
            <a:r>
              <a:rPr lang="el-GR" sz="2800" dirty="0" smtClean="0">
                <a:latin typeface="Arial" panose="020B0604020202020204" pitchFamily="34" charset="0"/>
                <a:cs typeface="Arial" panose="020B0604020202020204" pitchFamily="34" charset="0"/>
              </a:rPr>
              <a:t>π</a:t>
            </a:r>
            <a:r>
              <a:rPr lang="en-GB" sz="2800" dirty="0"/>
              <a:t> </a:t>
            </a:r>
            <a:r>
              <a:rPr lang="en-GB" sz="2800" dirty="0" smtClean="0"/>
              <a:t>or n) to an </a:t>
            </a:r>
            <a:r>
              <a:rPr lang="en-GB" sz="2800" b="1" dirty="0" smtClean="0"/>
              <a:t>excited state</a:t>
            </a:r>
            <a:r>
              <a:rPr lang="en-GB" sz="2800" dirty="0" smtClean="0"/>
              <a:t> (</a:t>
            </a:r>
            <a:r>
              <a:rPr lang="el-GR" sz="2800" dirty="0" smtClean="0">
                <a:latin typeface="Arial" panose="020B0604020202020204" pitchFamily="34" charset="0"/>
                <a:cs typeface="Arial" panose="020B0604020202020204" pitchFamily="34" charset="0"/>
              </a:rPr>
              <a:t>σ</a:t>
            </a:r>
            <a:r>
              <a:rPr lang="en-GB" sz="2800" baseline="30000" dirty="0" smtClean="0">
                <a:latin typeface="Arial" panose="020B0604020202020204" pitchFamily="34" charset="0"/>
                <a:cs typeface="Arial" panose="020B0604020202020204" pitchFamily="34" charset="0"/>
              </a:rPr>
              <a:t>*</a:t>
            </a:r>
            <a:r>
              <a:rPr lang="en-GB" sz="2800" dirty="0" smtClean="0">
                <a:latin typeface="Arial" panose="020B0604020202020204" pitchFamily="34" charset="0"/>
                <a:cs typeface="Arial" panose="020B0604020202020204" pitchFamily="34" charset="0"/>
              </a:rPr>
              <a:t> </a:t>
            </a:r>
            <a:r>
              <a:rPr lang="en-GB" sz="2800" dirty="0" smtClean="0"/>
              <a:t>or </a:t>
            </a:r>
            <a:r>
              <a:rPr lang="el-GR" sz="2800" dirty="0" smtClean="0">
                <a:latin typeface="Arial" panose="020B0604020202020204" pitchFamily="34" charset="0"/>
                <a:cs typeface="Arial" panose="020B0604020202020204" pitchFamily="34" charset="0"/>
              </a:rPr>
              <a:t>π</a:t>
            </a:r>
            <a:r>
              <a:rPr lang="en-GB" sz="2800" dirty="0" smtClean="0">
                <a:latin typeface="Arial" panose="020B0604020202020204" pitchFamily="34" charset="0"/>
                <a:cs typeface="Arial" panose="020B0604020202020204" pitchFamily="34" charset="0"/>
              </a:rPr>
              <a:t>*</a:t>
            </a:r>
            <a:r>
              <a:rPr lang="en-GB" sz="2800" dirty="0" smtClean="0"/>
              <a:t>).</a:t>
            </a:r>
          </a:p>
          <a:p>
            <a:r>
              <a:rPr lang="en-GB" sz="2800" dirty="0" smtClean="0"/>
              <a:t>However, even the lowest of these (</a:t>
            </a:r>
            <a:r>
              <a:rPr lang="el-GR" sz="2800" dirty="0" smtClean="0">
                <a:latin typeface="Arial" panose="020B0604020202020204" pitchFamily="34" charset="0"/>
                <a:cs typeface="Arial" panose="020B0604020202020204" pitchFamily="34" charset="0"/>
              </a:rPr>
              <a:t>π</a:t>
            </a:r>
            <a:r>
              <a:rPr lang="en-GB" sz="2800" dirty="0" smtClean="0">
                <a:latin typeface="Arial" panose="020B0604020202020204" pitchFamily="34" charset="0"/>
                <a:cs typeface="Arial" panose="020B0604020202020204" pitchFamily="34" charset="0"/>
              </a:rPr>
              <a:t> </a:t>
            </a:r>
            <a:r>
              <a:rPr lang="en-GB" sz="2800" dirty="0" smtClean="0"/>
              <a:t>to </a:t>
            </a:r>
            <a:r>
              <a:rPr lang="el-GR" sz="2800" dirty="0" smtClean="0">
                <a:latin typeface="Arial" panose="020B0604020202020204" pitchFamily="34" charset="0"/>
                <a:cs typeface="Arial" panose="020B0604020202020204" pitchFamily="34" charset="0"/>
              </a:rPr>
              <a:t>π</a:t>
            </a:r>
            <a:r>
              <a:rPr lang="en-GB" sz="2800" dirty="0" smtClean="0">
                <a:latin typeface="Arial" panose="020B0604020202020204" pitchFamily="34" charset="0"/>
                <a:cs typeface="Arial" panose="020B0604020202020204" pitchFamily="34" charset="0"/>
              </a:rPr>
              <a:t>*</a:t>
            </a:r>
            <a:r>
              <a:rPr lang="en-GB" sz="2800" dirty="0" smtClean="0"/>
              <a:t>) is within the UV region and, therefore, </a:t>
            </a:r>
            <a:r>
              <a:rPr lang="en-GB" sz="2800" b="1" dirty="0" smtClean="0"/>
              <a:t>unlikely to give rise to a visible colour, </a:t>
            </a:r>
            <a:r>
              <a:rPr lang="en-GB" sz="2800" dirty="0" smtClean="0"/>
              <a:t>without the effect of conjugation. </a:t>
            </a:r>
            <a:endParaRPr lang="en-GB" sz="2800" dirty="0"/>
          </a:p>
        </p:txBody>
      </p:sp>
    </p:spTree>
    <p:extLst>
      <p:ext uri="{BB962C8B-B14F-4D97-AF65-F5344CB8AC3E}">
        <p14:creationId xmlns:p14="http://schemas.microsoft.com/office/powerpoint/2010/main" val="848028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Chromophores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52186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smtClean="0"/>
              <a:t>A chromophore is the part of a molecule responsible for its colour.</a:t>
            </a:r>
          </a:p>
          <a:p>
            <a:r>
              <a:rPr lang="en-GB" sz="2800" dirty="0" smtClean="0"/>
              <a:t>This is usually a reasonably large part of the molecule – usually involving a </a:t>
            </a:r>
            <a:r>
              <a:rPr lang="en-GB" sz="2800" b="1" dirty="0" smtClean="0"/>
              <a:t>conjugated system</a:t>
            </a:r>
            <a:r>
              <a:rPr lang="en-GB" sz="2800" dirty="0" smtClean="0"/>
              <a:t>.</a:t>
            </a:r>
          </a:p>
          <a:p>
            <a:endParaRPr lang="en-GB" sz="2800" dirty="0"/>
          </a:p>
        </p:txBody>
      </p:sp>
    </p:spTree>
    <p:extLst>
      <p:ext uri="{BB962C8B-B14F-4D97-AF65-F5344CB8AC3E}">
        <p14:creationId xmlns:p14="http://schemas.microsoft.com/office/powerpoint/2010/main" val="331213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2800" dirty="0" smtClean="0"/>
              <a:t>Vitamin A has a conjugated system that spreads over 5 C=C bonds.</a:t>
            </a:r>
          </a:p>
          <a:p>
            <a:r>
              <a:rPr lang="en-GB" sz="2800" dirty="0" smtClean="0"/>
              <a:t>It appears yellow.</a:t>
            </a:r>
          </a:p>
          <a:p>
            <a:endParaRPr lang="en-GB" sz="2800" dirty="0"/>
          </a:p>
        </p:txBody>
      </p:sp>
      <p:pic>
        <p:nvPicPr>
          <p:cNvPr id="4" name="Picture 3"/>
          <p:cNvPicPr>
            <a:picLocks noChangeAspect="1"/>
          </p:cNvPicPr>
          <p:nvPr/>
        </p:nvPicPr>
        <p:blipFill>
          <a:blip r:embed="rId2"/>
          <a:stretch>
            <a:fillRect/>
          </a:stretch>
        </p:blipFill>
        <p:spPr>
          <a:xfrm>
            <a:off x="3022623" y="3924094"/>
            <a:ext cx="6152850" cy="2275538"/>
          </a:xfrm>
          <a:prstGeom prst="rect">
            <a:avLst/>
          </a:prstGeom>
        </p:spPr>
      </p:pic>
    </p:spTree>
    <p:extLst>
      <p:ext uri="{BB962C8B-B14F-4D97-AF65-F5344CB8AC3E}">
        <p14:creationId xmlns:p14="http://schemas.microsoft.com/office/powerpoint/2010/main" val="259928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smtClean="0"/>
              <a:t>The colour observed will be the complementary colour to the one being observed.</a:t>
            </a:r>
            <a:endParaRPr lang="en-GB" sz="2800" dirty="0"/>
          </a:p>
        </p:txBody>
      </p:sp>
      <p:pic>
        <p:nvPicPr>
          <p:cNvPr id="4" name="Picture 3"/>
          <p:cNvPicPr>
            <a:picLocks noChangeAspect="1"/>
          </p:cNvPicPr>
          <p:nvPr/>
        </p:nvPicPr>
        <p:blipFill>
          <a:blip r:embed="rId2"/>
          <a:stretch>
            <a:fillRect/>
          </a:stretch>
        </p:blipFill>
        <p:spPr>
          <a:xfrm>
            <a:off x="1172050" y="2944250"/>
            <a:ext cx="9847900" cy="3761350"/>
          </a:xfrm>
          <a:prstGeom prst="rect">
            <a:avLst/>
          </a:prstGeom>
        </p:spPr>
      </p:pic>
    </p:spTree>
    <p:extLst>
      <p:ext uri="{BB962C8B-B14F-4D97-AF65-F5344CB8AC3E}">
        <p14:creationId xmlns:p14="http://schemas.microsoft.com/office/powerpoint/2010/main" val="281011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sz="2800" dirty="0" smtClean="0"/>
              <a:t>In the case of Vitamin A, the gap between the HOMO and the LUMO has decreased to the point where the absorbance has moved from the UV to the visible part of the spectrum – dark blue to be precise.</a:t>
            </a:r>
          </a:p>
          <a:p>
            <a:r>
              <a:rPr lang="en-GB" sz="2800" dirty="0" smtClean="0"/>
              <a:t>In the case of </a:t>
            </a:r>
            <a:r>
              <a:rPr lang="el-GR" sz="2800" dirty="0" smtClean="0">
                <a:latin typeface="Arial" panose="020B0604020202020204" pitchFamily="34" charset="0"/>
                <a:cs typeface="Arial" panose="020B0604020202020204" pitchFamily="34" charset="0"/>
              </a:rPr>
              <a:t>β</a:t>
            </a:r>
            <a:r>
              <a:rPr lang="en-GB" sz="2800" dirty="0" smtClean="0"/>
              <a:t>-carotene, the conjugated system spreads over 11 C=C bonds.</a:t>
            </a:r>
          </a:p>
          <a:p>
            <a:r>
              <a:rPr lang="en-GB" sz="2800" dirty="0" smtClean="0"/>
              <a:t>This reduces the gap between HOMO and LUMO even further – so the light absorbed decreases (energy) from dark blue (445nm) to light blue (475nm).</a:t>
            </a:r>
          </a:p>
          <a:p>
            <a:r>
              <a:rPr lang="en-GB" sz="2800" dirty="0" smtClean="0"/>
              <a:t>The colour observed will be correspondingly higher (energy) so </a:t>
            </a:r>
            <a:r>
              <a:rPr lang="el-GR" sz="2800" dirty="0">
                <a:latin typeface="Arial" panose="020B0604020202020204" pitchFamily="34" charset="0"/>
                <a:cs typeface="Arial" panose="020B0604020202020204" pitchFamily="34" charset="0"/>
              </a:rPr>
              <a:t>β</a:t>
            </a:r>
            <a:r>
              <a:rPr lang="en-GB" sz="2800" dirty="0" smtClean="0"/>
              <a:t>-carotene is orange.</a:t>
            </a:r>
          </a:p>
        </p:txBody>
      </p:sp>
    </p:spTree>
    <p:extLst>
      <p:ext uri="{BB962C8B-B14F-4D97-AF65-F5344CB8AC3E}">
        <p14:creationId xmlns:p14="http://schemas.microsoft.com/office/powerpoint/2010/main" val="74885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83874" y="2176818"/>
            <a:ext cx="10424251" cy="2504363"/>
          </a:xfrm>
          <a:prstGeom prst="rect">
            <a:avLst/>
          </a:prstGeom>
        </p:spPr>
      </p:pic>
    </p:spTree>
    <p:extLst>
      <p:ext uri="{BB962C8B-B14F-4D97-AF65-F5344CB8AC3E}">
        <p14:creationId xmlns:p14="http://schemas.microsoft.com/office/powerpoint/2010/main" val="20052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smtClean="0"/>
              <a:t>A conjugated system exists when a molecule has alternating single and double bonds.</a:t>
            </a:r>
          </a:p>
          <a:p>
            <a:r>
              <a:rPr lang="en-GB" sz="2800" dirty="0" smtClean="0"/>
              <a:t>For example buta-1,3-diene has the following structure.</a:t>
            </a:r>
          </a:p>
          <a:p>
            <a:endParaRPr lang="en-GB" sz="2800" dirty="0"/>
          </a:p>
        </p:txBody>
      </p:sp>
      <p:pic>
        <p:nvPicPr>
          <p:cNvPr id="4" name="Picture 3"/>
          <p:cNvPicPr>
            <a:picLocks noChangeAspect="1"/>
          </p:cNvPicPr>
          <p:nvPr/>
        </p:nvPicPr>
        <p:blipFill>
          <a:blip r:embed="rId2"/>
          <a:stretch>
            <a:fillRect/>
          </a:stretch>
        </p:blipFill>
        <p:spPr>
          <a:xfrm>
            <a:off x="1" y="3959550"/>
            <a:ext cx="12192000" cy="2898450"/>
          </a:xfrm>
          <a:prstGeom prst="rect">
            <a:avLst/>
          </a:prstGeom>
        </p:spPr>
      </p:pic>
      <p:sp>
        <p:nvSpPr>
          <p:cNvPr id="5" name="Rectangle 4"/>
          <p:cNvSpPr/>
          <p:nvPr/>
        </p:nvSpPr>
        <p:spPr>
          <a:xfrm>
            <a:off x="0" y="3429000"/>
            <a:ext cx="5118100" cy="82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6724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Absorbed colours + Complementary colours</a:t>
            </a:r>
            <a:endParaRPr lang="en-GB" dirty="0"/>
          </a:p>
        </p:txBody>
      </p:sp>
      <p:sp>
        <p:nvSpPr>
          <p:cNvPr id="3" name="Content Placeholder 2"/>
          <p:cNvSpPr>
            <a:spLocks noGrp="1"/>
          </p:cNvSpPr>
          <p:nvPr>
            <p:ph idx="1"/>
          </p:nvPr>
        </p:nvSpPr>
        <p:spPr/>
        <p:txBody>
          <a:bodyPr>
            <a:normAutofit/>
          </a:bodyPr>
          <a:lstStyle/>
          <a:p>
            <a:r>
              <a:rPr lang="en-GB" sz="2800" b="1" dirty="0" smtClean="0"/>
              <a:t>Green</a:t>
            </a:r>
            <a:r>
              <a:rPr lang="en-GB" sz="2800" dirty="0" smtClean="0"/>
              <a:t> – Absorbs red (very small gap)</a:t>
            </a:r>
          </a:p>
          <a:p>
            <a:r>
              <a:rPr lang="en-GB" sz="2800" b="1" dirty="0" smtClean="0"/>
              <a:t>Blues </a:t>
            </a:r>
            <a:r>
              <a:rPr lang="en-GB" sz="2800" dirty="0" smtClean="0"/>
              <a:t>– Absorbs yellow (small gap)</a:t>
            </a:r>
          </a:p>
          <a:p>
            <a:r>
              <a:rPr lang="en-GB" sz="2800" b="1" dirty="0" smtClean="0"/>
              <a:t>Violets </a:t>
            </a:r>
            <a:r>
              <a:rPr lang="en-GB" sz="2800" dirty="0" smtClean="0"/>
              <a:t>– Absorbs </a:t>
            </a:r>
            <a:r>
              <a:rPr lang="en-GB" sz="2800" dirty="0" err="1" smtClean="0"/>
              <a:t>greeny</a:t>
            </a:r>
            <a:r>
              <a:rPr lang="en-GB" sz="2800" dirty="0" smtClean="0"/>
              <a:t>-yellow (smaller medium gap)</a:t>
            </a:r>
          </a:p>
          <a:p>
            <a:r>
              <a:rPr lang="en-GB" sz="2800" b="1" dirty="0" smtClean="0"/>
              <a:t>Reds</a:t>
            </a:r>
            <a:r>
              <a:rPr lang="en-GB" sz="2800" dirty="0" smtClean="0"/>
              <a:t> – Absorbs green (medium gap)</a:t>
            </a:r>
          </a:p>
          <a:p>
            <a:r>
              <a:rPr lang="en-GB" sz="2800" b="1" dirty="0" smtClean="0"/>
              <a:t>Oranges </a:t>
            </a:r>
            <a:r>
              <a:rPr lang="en-GB" sz="2800" dirty="0" smtClean="0"/>
              <a:t>– Absorbs light blue (large gap)</a:t>
            </a:r>
          </a:p>
          <a:p>
            <a:r>
              <a:rPr lang="en-GB" sz="2800" b="1" dirty="0" smtClean="0"/>
              <a:t>Yellows </a:t>
            </a:r>
            <a:r>
              <a:rPr lang="en-GB" sz="2800" dirty="0" smtClean="0"/>
              <a:t>– Absorbs dark blue (very large gap)</a:t>
            </a:r>
            <a:endParaRPr lang="en-GB" sz="2800" b="1" dirty="0"/>
          </a:p>
        </p:txBody>
      </p:sp>
    </p:spTree>
    <p:extLst>
      <p:ext uri="{BB962C8B-B14F-4D97-AF65-F5344CB8AC3E}">
        <p14:creationId xmlns:p14="http://schemas.microsoft.com/office/powerpoint/2010/main" val="412148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Coloured Molecules</a:t>
            </a:r>
            <a:endParaRPr lang="en-GB" dirty="0"/>
          </a:p>
        </p:txBody>
      </p:sp>
      <p:sp>
        <p:nvSpPr>
          <p:cNvPr id="3" name="Content Placeholder 2"/>
          <p:cNvSpPr>
            <a:spLocks noGrp="1"/>
          </p:cNvSpPr>
          <p:nvPr>
            <p:ph idx="1"/>
          </p:nvPr>
        </p:nvSpPr>
        <p:spPr/>
        <p:txBody>
          <a:bodyPr>
            <a:normAutofit/>
          </a:bodyPr>
          <a:lstStyle/>
          <a:p>
            <a:r>
              <a:rPr lang="en-GB" sz="2800" dirty="0" smtClean="0"/>
              <a:t>Greens – Chlorophyll </a:t>
            </a:r>
            <a:r>
              <a:rPr lang="el-GR" sz="2800" dirty="0" smtClean="0">
                <a:latin typeface="Arial" panose="020B0604020202020204" pitchFamily="34" charset="0"/>
                <a:cs typeface="Arial" panose="020B0604020202020204" pitchFamily="34" charset="0"/>
              </a:rPr>
              <a:t>α</a:t>
            </a:r>
            <a:r>
              <a:rPr lang="en-GB" sz="2800" dirty="0" smtClean="0"/>
              <a:t> - Absorb mostly in the red and blue wavelengths, leaving a reflected green colour.</a:t>
            </a:r>
            <a:endParaRPr lang="en-GB" sz="2800" dirty="0"/>
          </a:p>
        </p:txBody>
      </p:sp>
      <p:pic>
        <p:nvPicPr>
          <p:cNvPr id="4" name="Picture 3"/>
          <p:cNvPicPr>
            <a:picLocks noChangeAspect="1"/>
          </p:cNvPicPr>
          <p:nvPr/>
        </p:nvPicPr>
        <p:blipFill>
          <a:blip r:embed="rId2"/>
          <a:stretch>
            <a:fillRect/>
          </a:stretch>
        </p:blipFill>
        <p:spPr>
          <a:xfrm>
            <a:off x="4499114" y="2997200"/>
            <a:ext cx="3643586" cy="3632200"/>
          </a:xfrm>
          <a:prstGeom prst="rect">
            <a:avLst/>
          </a:prstGeom>
        </p:spPr>
      </p:pic>
      <p:sp>
        <p:nvSpPr>
          <p:cNvPr id="5" name="Rectangle 4"/>
          <p:cNvSpPr/>
          <p:nvPr/>
        </p:nvSpPr>
        <p:spPr>
          <a:xfrm>
            <a:off x="4267200" y="2959100"/>
            <a:ext cx="130810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377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Indigo</a:t>
            </a:r>
            <a:endParaRPr lang="en-GB" dirty="0"/>
          </a:p>
        </p:txBody>
      </p:sp>
      <p:sp>
        <p:nvSpPr>
          <p:cNvPr id="3" name="Content Placeholder 2"/>
          <p:cNvSpPr>
            <a:spLocks noGrp="1"/>
          </p:cNvSpPr>
          <p:nvPr>
            <p:ph idx="1"/>
          </p:nvPr>
        </p:nvSpPr>
        <p:spPr/>
        <p:txBody>
          <a:bodyPr>
            <a:normAutofit/>
          </a:bodyPr>
          <a:lstStyle/>
          <a:p>
            <a:r>
              <a:rPr lang="en-GB" sz="2800" dirty="0" smtClean="0"/>
              <a:t>Dark blue dye commonly synthesised to colour blue jeans.</a:t>
            </a:r>
            <a:endParaRPr lang="en-GB" sz="2800" dirty="0"/>
          </a:p>
        </p:txBody>
      </p:sp>
      <p:pic>
        <p:nvPicPr>
          <p:cNvPr id="4" name="Picture 3"/>
          <p:cNvPicPr>
            <a:picLocks noChangeAspect="1"/>
          </p:cNvPicPr>
          <p:nvPr/>
        </p:nvPicPr>
        <p:blipFill>
          <a:blip r:embed="rId2"/>
          <a:stretch>
            <a:fillRect/>
          </a:stretch>
        </p:blipFill>
        <p:spPr>
          <a:xfrm>
            <a:off x="4011150" y="3326250"/>
            <a:ext cx="4169700" cy="2339100"/>
          </a:xfrm>
          <a:prstGeom prst="rect">
            <a:avLst/>
          </a:prstGeom>
        </p:spPr>
      </p:pic>
      <p:sp>
        <p:nvSpPr>
          <p:cNvPr id="5" name="Rectangle 4"/>
          <p:cNvSpPr/>
          <p:nvPr/>
        </p:nvSpPr>
        <p:spPr>
          <a:xfrm>
            <a:off x="3822700" y="4146804"/>
            <a:ext cx="254000" cy="539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086600" y="5041900"/>
            <a:ext cx="1409700" cy="62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4672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Punicin</a:t>
            </a:r>
            <a:endParaRPr lang="en-GB" dirty="0"/>
          </a:p>
        </p:txBody>
      </p:sp>
      <p:sp>
        <p:nvSpPr>
          <p:cNvPr id="3" name="Content Placeholder 2"/>
          <p:cNvSpPr>
            <a:spLocks noGrp="1"/>
          </p:cNvSpPr>
          <p:nvPr>
            <p:ph idx="1"/>
          </p:nvPr>
        </p:nvSpPr>
        <p:spPr>
          <a:xfrm>
            <a:off x="1069848" y="2093976"/>
            <a:ext cx="10058400" cy="4050792"/>
          </a:xfrm>
        </p:spPr>
        <p:txBody>
          <a:bodyPr>
            <a:normAutofit/>
          </a:bodyPr>
          <a:lstStyle/>
          <a:p>
            <a:r>
              <a:rPr lang="en-GB" sz="2800" dirty="0" smtClean="0"/>
              <a:t>Violet in colour, the compound is derived from shells of tropical sea snails.</a:t>
            </a:r>
            <a:endParaRPr lang="en-GB" sz="2800" dirty="0"/>
          </a:p>
        </p:txBody>
      </p:sp>
      <p:pic>
        <p:nvPicPr>
          <p:cNvPr id="4" name="Picture 3"/>
          <p:cNvPicPr>
            <a:picLocks noChangeAspect="1"/>
          </p:cNvPicPr>
          <p:nvPr/>
        </p:nvPicPr>
        <p:blipFill>
          <a:blip r:embed="rId2"/>
          <a:stretch>
            <a:fillRect/>
          </a:stretch>
        </p:blipFill>
        <p:spPr>
          <a:xfrm>
            <a:off x="2740526" y="3530600"/>
            <a:ext cx="6025124" cy="2159950"/>
          </a:xfrm>
          <a:prstGeom prst="rect">
            <a:avLst/>
          </a:prstGeom>
        </p:spPr>
      </p:pic>
      <p:sp>
        <p:nvSpPr>
          <p:cNvPr id="5" name="Rectangle 4"/>
          <p:cNvSpPr/>
          <p:nvPr/>
        </p:nvSpPr>
        <p:spPr>
          <a:xfrm>
            <a:off x="3098800" y="3835400"/>
            <a:ext cx="1079500" cy="520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1107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Carminic</a:t>
            </a:r>
            <a:r>
              <a:rPr lang="en-GB" dirty="0" smtClean="0"/>
              <a:t> Acid</a:t>
            </a:r>
            <a:endParaRPr lang="en-GB" dirty="0"/>
          </a:p>
        </p:txBody>
      </p:sp>
      <p:sp>
        <p:nvSpPr>
          <p:cNvPr id="3" name="Content Placeholder 2"/>
          <p:cNvSpPr>
            <a:spLocks noGrp="1"/>
          </p:cNvSpPr>
          <p:nvPr>
            <p:ph idx="1"/>
          </p:nvPr>
        </p:nvSpPr>
        <p:spPr/>
        <p:txBody>
          <a:bodyPr>
            <a:normAutofit/>
          </a:bodyPr>
          <a:lstStyle/>
          <a:p>
            <a:r>
              <a:rPr lang="en-GB" sz="2800" dirty="0" smtClean="0"/>
              <a:t>Deep red in colour, produced in the scales of insects.</a:t>
            </a:r>
            <a:endParaRPr lang="en-GB" sz="2800" dirty="0"/>
          </a:p>
        </p:txBody>
      </p:sp>
      <p:pic>
        <p:nvPicPr>
          <p:cNvPr id="4" name="Picture 3"/>
          <p:cNvPicPr>
            <a:picLocks noChangeAspect="1"/>
          </p:cNvPicPr>
          <p:nvPr/>
        </p:nvPicPr>
        <p:blipFill>
          <a:blip r:embed="rId2"/>
          <a:stretch>
            <a:fillRect/>
          </a:stretch>
        </p:blipFill>
        <p:spPr>
          <a:xfrm>
            <a:off x="2472459" y="2971801"/>
            <a:ext cx="6626464" cy="3050032"/>
          </a:xfrm>
          <a:prstGeom prst="rect">
            <a:avLst/>
          </a:prstGeom>
        </p:spPr>
      </p:pic>
      <p:sp>
        <p:nvSpPr>
          <p:cNvPr id="5" name="Rectangle 4"/>
          <p:cNvSpPr/>
          <p:nvPr/>
        </p:nvSpPr>
        <p:spPr>
          <a:xfrm>
            <a:off x="1905000" y="2870200"/>
            <a:ext cx="2070100"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2388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Heme</a:t>
            </a:r>
            <a:r>
              <a:rPr lang="en-GB" dirty="0" smtClean="0"/>
              <a:t> b</a:t>
            </a:r>
            <a:endParaRPr lang="en-GB" dirty="0"/>
          </a:p>
        </p:txBody>
      </p:sp>
      <p:sp>
        <p:nvSpPr>
          <p:cNvPr id="3" name="Content Placeholder 2"/>
          <p:cNvSpPr>
            <a:spLocks noGrp="1"/>
          </p:cNvSpPr>
          <p:nvPr>
            <p:ph idx="1"/>
          </p:nvPr>
        </p:nvSpPr>
        <p:spPr/>
        <p:txBody>
          <a:bodyPr>
            <a:normAutofit/>
          </a:bodyPr>
          <a:lstStyle/>
          <a:p>
            <a:r>
              <a:rPr lang="en-GB" sz="2800" dirty="0" smtClean="0"/>
              <a:t>Deep red in colour, responsible for the transfer of gases in organisms with blood.</a:t>
            </a:r>
            <a:endParaRPr lang="en-GB" sz="2800" dirty="0"/>
          </a:p>
        </p:txBody>
      </p:sp>
      <p:pic>
        <p:nvPicPr>
          <p:cNvPr id="4" name="Picture 3"/>
          <p:cNvPicPr>
            <a:picLocks noChangeAspect="1"/>
          </p:cNvPicPr>
          <p:nvPr/>
        </p:nvPicPr>
        <p:blipFill>
          <a:blip r:embed="rId2"/>
          <a:stretch>
            <a:fillRect/>
          </a:stretch>
        </p:blipFill>
        <p:spPr>
          <a:xfrm>
            <a:off x="6489700" y="2728287"/>
            <a:ext cx="3494550" cy="3771557"/>
          </a:xfrm>
          <a:prstGeom prst="rect">
            <a:avLst/>
          </a:prstGeom>
        </p:spPr>
      </p:pic>
    </p:spTree>
    <p:extLst>
      <p:ext uri="{BB962C8B-B14F-4D97-AF65-F5344CB8AC3E}">
        <p14:creationId xmlns:p14="http://schemas.microsoft.com/office/powerpoint/2010/main" val="1377711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Crocetin</a:t>
            </a:r>
            <a:endParaRPr lang="en-GB" dirty="0"/>
          </a:p>
        </p:txBody>
      </p:sp>
      <p:sp>
        <p:nvSpPr>
          <p:cNvPr id="3" name="Content Placeholder 2"/>
          <p:cNvSpPr>
            <a:spLocks noGrp="1"/>
          </p:cNvSpPr>
          <p:nvPr>
            <p:ph idx="1"/>
          </p:nvPr>
        </p:nvSpPr>
        <p:spPr/>
        <p:txBody>
          <a:bodyPr>
            <a:normAutofit/>
          </a:bodyPr>
          <a:lstStyle/>
          <a:p>
            <a:r>
              <a:rPr lang="en-GB" sz="2800" dirty="0" smtClean="0"/>
              <a:t>Golden yellow in colour, found in saffron.</a:t>
            </a:r>
            <a:endParaRPr lang="en-GB" sz="2800" dirty="0"/>
          </a:p>
        </p:txBody>
      </p:sp>
      <p:pic>
        <p:nvPicPr>
          <p:cNvPr id="4" name="Picture 3"/>
          <p:cNvPicPr>
            <a:picLocks noChangeAspect="1"/>
          </p:cNvPicPr>
          <p:nvPr/>
        </p:nvPicPr>
        <p:blipFill>
          <a:blip r:embed="rId2"/>
          <a:stretch>
            <a:fillRect/>
          </a:stretch>
        </p:blipFill>
        <p:spPr>
          <a:xfrm>
            <a:off x="1069848" y="3429000"/>
            <a:ext cx="10627651" cy="2428088"/>
          </a:xfrm>
          <a:prstGeom prst="rect">
            <a:avLst/>
          </a:prstGeom>
        </p:spPr>
      </p:pic>
      <p:sp>
        <p:nvSpPr>
          <p:cNvPr id="5" name="Rectangle 4"/>
          <p:cNvSpPr/>
          <p:nvPr/>
        </p:nvSpPr>
        <p:spPr>
          <a:xfrm>
            <a:off x="927100" y="3276600"/>
            <a:ext cx="1473200"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8182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Azo-Dyes</a:t>
            </a:r>
            <a:endParaRPr lang="en-GB" dirty="0"/>
          </a:p>
        </p:txBody>
      </p:sp>
      <p:sp>
        <p:nvSpPr>
          <p:cNvPr id="3" name="Content Placeholder 2"/>
          <p:cNvSpPr>
            <a:spLocks noGrp="1"/>
          </p:cNvSpPr>
          <p:nvPr>
            <p:ph idx="1"/>
          </p:nvPr>
        </p:nvSpPr>
        <p:spPr/>
        <p:txBody>
          <a:bodyPr>
            <a:normAutofit/>
          </a:bodyPr>
          <a:lstStyle/>
          <a:p>
            <a:r>
              <a:rPr lang="en-GB" sz="2800" dirty="0" smtClean="0"/>
              <a:t>Molecules are based on the above structure, where R and R’ can be aryl or alkyl, which can produce very vivid colours.</a:t>
            </a:r>
          </a:p>
          <a:p>
            <a:r>
              <a:rPr lang="en-GB" sz="2800" dirty="0" smtClean="0"/>
              <a:t>A typical azo compound is 4-hydroxyphenylazobenzene.</a:t>
            </a:r>
          </a:p>
          <a:p>
            <a:r>
              <a:rPr lang="en-GB" sz="2800" dirty="0" smtClean="0"/>
              <a:t> </a:t>
            </a:r>
            <a:endParaRPr lang="en-GB" sz="2800" dirty="0"/>
          </a:p>
        </p:txBody>
      </p:sp>
      <p:pic>
        <p:nvPicPr>
          <p:cNvPr id="5" name="Picture 4"/>
          <p:cNvPicPr>
            <a:picLocks noChangeAspect="1"/>
          </p:cNvPicPr>
          <p:nvPr/>
        </p:nvPicPr>
        <p:blipFill>
          <a:blip r:embed="rId2"/>
          <a:stretch>
            <a:fillRect/>
          </a:stretch>
        </p:blipFill>
        <p:spPr>
          <a:xfrm>
            <a:off x="8977650" y="176395"/>
            <a:ext cx="2542500" cy="1945013"/>
          </a:xfrm>
          <a:prstGeom prst="rect">
            <a:avLst/>
          </a:prstGeom>
        </p:spPr>
      </p:pic>
      <p:pic>
        <p:nvPicPr>
          <p:cNvPr id="6" name="Picture 5"/>
          <p:cNvPicPr>
            <a:picLocks noChangeAspect="1"/>
          </p:cNvPicPr>
          <p:nvPr/>
        </p:nvPicPr>
        <p:blipFill>
          <a:blip r:embed="rId3"/>
          <a:stretch>
            <a:fillRect/>
          </a:stretch>
        </p:blipFill>
        <p:spPr>
          <a:xfrm>
            <a:off x="3807575" y="4146804"/>
            <a:ext cx="4932450" cy="1856025"/>
          </a:xfrm>
          <a:prstGeom prst="rect">
            <a:avLst/>
          </a:prstGeom>
        </p:spPr>
      </p:pic>
    </p:spTree>
    <p:extLst>
      <p:ext uri="{BB962C8B-B14F-4D97-AF65-F5344CB8AC3E}">
        <p14:creationId xmlns:p14="http://schemas.microsoft.com/office/powerpoint/2010/main" val="76470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2800" dirty="0" smtClean="0"/>
              <a:t>The Azo molecule has the ability to incorporate the lone pairs on the nitrogen atoms which reduces further the gap between HOMO and LUMO.</a:t>
            </a:r>
          </a:p>
          <a:p>
            <a:r>
              <a:rPr lang="en-GB" sz="2800" dirty="0" smtClean="0"/>
              <a:t>Delocalisation of electrons in aryl azo compounds produce vivid colours, especially reds, oranges and yellows.</a:t>
            </a:r>
          </a:p>
          <a:p>
            <a:r>
              <a:rPr lang="en-GB" sz="2800" dirty="0" smtClean="0"/>
              <a:t>Some azo compounds can be used as acid-base indicators, e.g. methyl orange.</a:t>
            </a:r>
            <a:endParaRPr lang="en-GB" sz="2800" dirty="0"/>
          </a:p>
        </p:txBody>
      </p:sp>
    </p:spTree>
    <p:extLst>
      <p:ext uri="{BB962C8B-B14F-4D97-AF65-F5344CB8AC3E}">
        <p14:creationId xmlns:p14="http://schemas.microsoft.com/office/powerpoint/2010/main" val="341336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smtClean="0"/>
              <a:t>Each carbon will have undergone </a:t>
            </a:r>
            <a:r>
              <a:rPr lang="en-GB" sz="2800" b="1" dirty="0" smtClean="0"/>
              <a:t>sp</a:t>
            </a:r>
            <a:r>
              <a:rPr lang="en-GB" sz="2800" b="1" baseline="30000" dirty="0" smtClean="0"/>
              <a:t>2</a:t>
            </a:r>
            <a:r>
              <a:rPr lang="en-GB" sz="2800" b="1" dirty="0" smtClean="0"/>
              <a:t> hybridisation</a:t>
            </a:r>
            <a:r>
              <a:rPr lang="en-GB" sz="2800" dirty="0" smtClean="0"/>
              <a:t> and will be forming 3 sigma bonds.</a:t>
            </a:r>
          </a:p>
          <a:p>
            <a:r>
              <a:rPr lang="en-GB" sz="2800" dirty="0" smtClean="0"/>
              <a:t>This leaves 4 x 2p</a:t>
            </a:r>
            <a:r>
              <a:rPr lang="en-GB" sz="2800" baseline="-25000" dirty="0" smtClean="0"/>
              <a:t>z</a:t>
            </a:r>
            <a:r>
              <a:rPr lang="en-GB" sz="2800" dirty="0" smtClean="0"/>
              <a:t> orbitals to overlap and </a:t>
            </a:r>
            <a:r>
              <a:rPr lang="en-GB" sz="2800" b="1" dirty="0" smtClean="0"/>
              <a:t>4 electrons </a:t>
            </a:r>
            <a:r>
              <a:rPr lang="en-GB" sz="2800" dirty="0" smtClean="0"/>
              <a:t>left to form 2 pi bonds.</a:t>
            </a:r>
          </a:p>
          <a:p>
            <a:r>
              <a:rPr lang="en-GB" sz="2800" dirty="0" smtClean="0"/>
              <a:t>However, the number of possible “in phase/out of phase” overlaps means that there are 4 possible sets of molecular orbitals.</a:t>
            </a:r>
            <a:endParaRPr lang="en-GB" sz="2800" dirty="0"/>
          </a:p>
        </p:txBody>
      </p:sp>
    </p:spTree>
    <p:extLst>
      <p:ext uri="{BB962C8B-B14F-4D97-AF65-F5344CB8AC3E}">
        <p14:creationId xmlns:p14="http://schemas.microsoft.com/office/powerpoint/2010/main" val="1596946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 y="1231900"/>
            <a:ext cx="12192000" cy="3936999"/>
          </a:xfrm>
          <a:prstGeom prst="rect">
            <a:avLst/>
          </a:prstGeom>
        </p:spPr>
      </p:pic>
      <p:sp>
        <p:nvSpPr>
          <p:cNvPr id="5" name="Rectangle 4"/>
          <p:cNvSpPr/>
          <p:nvPr/>
        </p:nvSpPr>
        <p:spPr>
          <a:xfrm>
            <a:off x="6096000" y="901700"/>
            <a:ext cx="5372100" cy="109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1886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460500"/>
            <a:ext cx="12191999" cy="4406900"/>
          </a:xfrm>
          <a:prstGeom prst="rect">
            <a:avLst/>
          </a:prstGeom>
        </p:spPr>
      </p:pic>
    </p:spTree>
    <p:extLst>
      <p:ext uri="{BB962C8B-B14F-4D97-AF65-F5344CB8AC3E}">
        <p14:creationId xmlns:p14="http://schemas.microsoft.com/office/powerpoint/2010/main" val="1025248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1308100"/>
            <a:ext cx="12192000" cy="4305300"/>
          </a:xfrm>
          <a:prstGeom prst="rect">
            <a:avLst/>
          </a:prstGeom>
        </p:spPr>
      </p:pic>
    </p:spTree>
    <p:extLst>
      <p:ext uri="{BB962C8B-B14F-4D97-AF65-F5344CB8AC3E}">
        <p14:creationId xmlns:p14="http://schemas.microsoft.com/office/powerpoint/2010/main" val="2660272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104900"/>
            <a:ext cx="12191999" cy="4572000"/>
          </a:xfrm>
          <a:prstGeom prst="rect">
            <a:avLst/>
          </a:prstGeom>
        </p:spPr>
      </p:pic>
    </p:spTree>
    <p:extLst>
      <p:ext uri="{BB962C8B-B14F-4D97-AF65-F5344CB8AC3E}">
        <p14:creationId xmlns:p14="http://schemas.microsoft.com/office/powerpoint/2010/main" val="2241813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33127" y="1"/>
            <a:ext cx="11187001" cy="6858000"/>
          </a:xfrm>
          <a:prstGeom prst="rect">
            <a:avLst/>
          </a:prstGeom>
        </p:spPr>
      </p:pic>
      <p:sp>
        <p:nvSpPr>
          <p:cNvPr id="5" name="Rectangle 4"/>
          <p:cNvSpPr/>
          <p:nvPr/>
        </p:nvSpPr>
        <p:spPr>
          <a:xfrm>
            <a:off x="571500" y="4082143"/>
            <a:ext cx="5524500" cy="2775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375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smtClean="0"/>
              <a:t>The significance of this diagram is that, with increased possibilities for both bonding and antibonding orbitals, the gap between the </a:t>
            </a:r>
            <a:r>
              <a:rPr lang="en-GB" sz="2800" b="1" dirty="0" smtClean="0"/>
              <a:t>highest occupied </a:t>
            </a:r>
            <a:r>
              <a:rPr lang="en-GB" sz="2800" dirty="0" smtClean="0"/>
              <a:t>(bonding) </a:t>
            </a:r>
            <a:r>
              <a:rPr lang="en-GB" sz="2800" b="1" dirty="0" smtClean="0"/>
              <a:t>molecular orbital (HOMO) </a:t>
            </a:r>
            <a:r>
              <a:rPr lang="en-GB" sz="2800" dirty="0" smtClean="0"/>
              <a:t>and the </a:t>
            </a:r>
            <a:r>
              <a:rPr lang="en-GB" sz="2800" b="1" dirty="0" smtClean="0"/>
              <a:t>lowest unoccupied </a:t>
            </a:r>
            <a:r>
              <a:rPr lang="en-GB" sz="2800" dirty="0" smtClean="0"/>
              <a:t>(antibonding) </a:t>
            </a:r>
            <a:r>
              <a:rPr lang="en-GB" sz="2800" b="1" dirty="0" smtClean="0"/>
              <a:t>molecular orbital (LUMO)</a:t>
            </a:r>
            <a:r>
              <a:rPr lang="en-GB" sz="2800" dirty="0" smtClean="0"/>
              <a:t> is decreasing.</a:t>
            </a:r>
            <a:endParaRPr lang="en-GB" sz="2800" dirty="0"/>
          </a:p>
        </p:txBody>
      </p:sp>
    </p:spTree>
    <p:extLst>
      <p:ext uri="{BB962C8B-B14F-4D97-AF65-F5344CB8AC3E}">
        <p14:creationId xmlns:p14="http://schemas.microsoft.com/office/powerpoint/2010/main" val="2017115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621</TotalTime>
  <Words>695</Words>
  <Application>Microsoft Office PowerPoint</Application>
  <PresentationFormat>Widescreen</PresentationFormat>
  <Paragraphs>49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Rockwell</vt:lpstr>
      <vt:lpstr>Rockwell Condensed</vt:lpstr>
      <vt:lpstr>Wingdings</vt:lpstr>
      <vt:lpstr>Wood Type</vt:lpstr>
      <vt:lpstr>Colour in organic molecules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Chromophores</vt:lpstr>
      <vt:lpstr>PowerPoint Presentation</vt:lpstr>
      <vt:lpstr>PowerPoint Presentation</vt:lpstr>
      <vt:lpstr>PowerPoint Presentation</vt:lpstr>
      <vt:lpstr>PowerPoint Presentation</vt:lpstr>
      <vt:lpstr>PowerPoint Presentation</vt:lpstr>
      <vt:lpstr>Absorbed colours + Complementary colours</vt:lpstr>
      <vt:lpstr>Examples of Coloured Molecules</vt:lpstr>
      <vt:lpstr>Indigo</vt:lpstr>
      <vt:lpstr>Punicin</vt:lpstr>
      <vt:lpstr>Carminic Acid</vt:lpstr>
      <vt:lpstr>Heme b</vt:lpstr>
      <vt:lpstr>Crocetin</vt:lpstr>
      <vt:lpstr>Azo-Dyes</vt:lpstr>
      <vt:lpstr>PowerPoint Presentation</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 in organic molecules</dc:title>
  <dc:creator>John Cochrane</dc:creator>
  <cp:lastModifiedBy>John Cochrane</cp:lastModifiedBy>
  <cp:revision>11</cp:revision>
  <dcterms:created xsi:type="dcterms:W3CDTF">2015-12-02T07:52:39Z</dcterms:created>
  <dcterms:modified xsi:type="dcterms:W3CDTF">2015-12-03T11:18:06Z</dcterms:modified>
</cp:coreProperties>
</file>