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sldIdLst>
    <p:sldId id="256" r:id="rId4"/>
    <p:sldId id="260" r:id="rId5"/>
    <p:sldId id="295" r:id="rId6"/>
    <p:sldId id="299" r:id="rId7"/>
    <p:sldId id="300" r:id="rId8"/>
    <p:sldId id="301" r:id="rId9"/>
    <p:sldId id="302" r:id="rId10"/>
    <p:sldId id="303" r:id="rId11"/>
    <p:sldId id="309" r:id="rId12"/>
    <p:sldId id="31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7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34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9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16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3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4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30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2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18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3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06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13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7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38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C0B7-60AE-4A8E-81DE-5A21F89762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35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09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92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645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59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4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336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47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13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32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03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3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6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73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14C3-B2C3-48C5-8396-EDB0680B8F5F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8011-0F26-4DD4-8335-3A23D368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9C7-F24A-4F1C-ABDE-A1CAF595E38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C88F-589B-48C6-9468-3335F84ADF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904-A7AE-4327-81BA-7F11D1B5290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C11F-16B7-482B-98CC-B3AD370E6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8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883979" y="107413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solidFill>
                  <a:sysClr val="windowText" lastClr="000000"/>
                </a:solidFill>
              </a:rPr>
              <a:t>Sustainability &amp; </a:t>
            </a:r>
            <a:r>
              <a:rPr lang="en-GB" altLang="en-US" dirty="0" err="1" smtClean="0">
                <a:solidFill>
                  <a:sysClr val="windowText" lastClr="000000"/>
                </a:solidFill>
              </a:rPr>
              <a:t>Interdependance</a:t>
            </a:r>
            <a:endParaRPr lang="en-GB" altLang="en-US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569779" y="2829911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ysClr val="windowText" lastClr="000000">
                    <a:tint val="75000"/>
                  </a:sysClr>
                </a:solidFill>
              </a:rPr>
              <a:t>Key Area </a:t>
            </a:r>
            <a:r>
              <a:rPr lang="en-GB" dirty="0" smtClean="0">
                <a:solidFill>
                  <a:sysClr val="windowText" lastClr="000000">
                    <a:tint val="75000"/>
                  </a:sysClr>
                </a:solidFill>
              </a:rPr>
              <a:t>2e</a:t>
            </a:r>
            <a:endParaRPr lang="en-GB" dirty="0" smtClean="0">
              <a:solidFill>
                <a:sysClr val="windowText" lastClr="000000">
                  <a:tint val="75000"/>
                </a:sys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ysClr val="windowText" lastClr="000000">
                    <a:tint val="75000"/>
                  </a:sysClr>
                </a:solidFill>
              </a:rPr>
              <a:t>Genetic Technology</a:t>
            </a:r>
            <a:endParaRPr lang="en-GB" dirty="0" smtClean="0">
              <a:solidFill>
                <a:sysClr val="windowText" lastClr="000000">
                  <a:tint val="75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29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0" y="1631462"/>
            <a:ext cx="8445500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altLang="en-US" sz="2800" dirty="0" smtClean="0">
                <a:latin typeface="Comic Sans MS" pitchFamily="66" charset="0"/>
              </a:rPr>
              <a:t>Recombinant DNA technology in plant breeding includes: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altLang="en-US" sz="2800" dirty="0">
              <a:latin typeface="Comic Sans MS" pitchFamily="66" charset="0"/>
            </a:endParaRP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latin typeface="Comic Sans MS" pitchFamily="66" charset="0"/>
              </a:rPr>
              <a:t>Insertion of </a:t>
            </a:r>
            <a:r>
              <a:rPr lang="en-GB" altLang="en-US" sz="2800" dirty="0" err="1" smtClean="0">
                <a:latin typeface="Comic Sans MS" pitchFamily="66" charset="0"/>
              </a:rPr>
              <a:t>Bt</a:t>
            </a:r>
            <a:r>
              <a:rPr lang="en-GB" altLang="en-US" sz="2800" dirty="0" smtClean="0">
                <a:latin typeface="Comic Sans MS" pitchFamily="66" charset="0"/>
              </a:rPr>
              <a:t> toxin gene into plants for pest resistance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latin typeface="Comic Sans MS" pitchFamily="66" charset="0"/>
              </a:rPr>
              <a:t>Glyphosate resistance gene inserted into plants for herbicide tolerance</a:t>
            </a:r>
            <a:endParaRPr lang="en-GB" altLang="en-US" sz="2800" dirty="0">
              <a:latin typeface="Comic Sans MS" pitchFamily="66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1652836" y="173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latin typeface="Comic Sans MS"/>
              </a:rPr>
              <a:t>Crop Breeding - Examples</a:t>
            </a:r>
            <a:endParaRPr lang="en-GB" altLang="en-US" kern="0" dirty="0" smtClean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86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2475186" y="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Learning Intentions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693682" y="867541"/>
            <a:ext cx="9144000" cy="42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800" dirty="0" smtClean="0">
                <a:solidFill>
                  <a:prstClr val="black"/>
                </a:solidFill>
              </a:rPr>
              <a:t>	By the end of this topic you should be able to: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93983"/>
              </p:ext>
            </p:extLst>
          </p:nvPr>
        </p:nvGraphicFramePr>
        <p:xfrm>
          <a:off x="1150883" y="1898174"/>
          <a:ext cx="8686799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8686799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State that the process by which the genetic material within an individual cell is altered by incorporation of foreign DNA is known as genetic transformation.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State that genetic transformation techniques allow one or more genes to be inserted into a genome.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State that the transformed genome is used in breeding programmes.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16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1651000" y="23955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j-cs"/>
              </a:rPr>
              <a:t>Genetic technology</a:t>
            </a:r>
            <a:endParaRPr kumimoji="0" lang="en-GB" alt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MS PGothic" panose="020B0600070205080204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767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4351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j-cs"/>
              </a:rPr>
              <a:t>Genetic technology</a:t>
            </a:r>
            <a:endParaRPr kumimoji="0" lang="en-GB" alt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MS PGothic" panose="020B0600070205080204" pitchFamily="34" charset="-128"/>
              <a:cs typeface="+mj-cs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1435100" y="1460500"/>
            <a:ext cx="8229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marR="0" lvl="0" indent="-609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	As well as enhancing cultivars and breeds through breeding strategies, plants and animals can be enhanced by use of genetic technologies:</a:t>
            </a:r>
          </a:p>
          <a:p>
            <a:pPr marL="609600" marR="0" lvl="0" indent="-609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MS PGothic" panose="020B0600070205080204" pitchFamily="34" charset="-128"/>
              <a:cs typeface="+mn-cs"/>
            </a:endParaRPr>
          </a:p>
          <a:p>
            <a:pPr marL="609600" marR="0" lvl="0" indent="-609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Genome 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sequencing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(remember from Unit 1)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MS PGothic" panose="020B0600070205080204" pitchFamily="34" charset="-128"/>
              <a:cs typeface="+mn-cs"/>
            </a:endParaRPr>
          </a:p>
          <a:p>
            <a:pPr marL="609600" marR="0" lvl="0" indent="-609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Genetic transformation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(remember from Unit 2)</a:t>
            </a:r>
          </a:p>
        </p:txBody>
      </p:sp>
    </p:spTree>
    <p:extLst>
      <p:ext uri="{BB962C8B-B14F-4D97-AF65-F5344CB8AC3E}">
        <p14:creationId xmlns:p14="http://schemas.microsoft.com/office/powerpoint/2010/main" val="365632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905000" y="0"/>
            <a:ext cx="8229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j-cs"/>
              </a:rPr>
              <a:t>Genome </a:t>
            </a: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j-cs"/>
              </a:rPr>
              <a:t>sequencing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0" y="1143000"/>
            <a:ext cx="54483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	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Genome 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sequencing techniques can be used to identify organisms that possess particular 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alleles/genes 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for a desired characteristic.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	This organism can then be selected for use in a breeding programme.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4700" y="1918492"/>
            <a:ext cx="5832648" cy="326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68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6022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How is Genome Sequencing done?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96900" y="1257300"/>
            <a:ext cx="109601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Constructing a library of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overlapping DNA fragments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 find an organism’s genome with computer technology.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Entire base sequence can be found.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741706"/>
            <a:ext cx="3977916" cy="273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33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70100" y="968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Use of Genome Sequencing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51949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Organisms with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desirable alleles of genes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can be identified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sed in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breeding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programmes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 incorporate useful allele into new crop/animal breed.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93" y="1658392"/>
            <a:ext cx="4652799" cy="348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26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652836" y="173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j-cs"/>
              </a:rPr>
              <a:t>Genetic transformation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1652836" y="1498600"/>
            <a:ext cx="82296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	</a:t>
            </a:r>
            <a:r>
              <a:rPr kumimoji="0" lang="en-GB" alt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Genetic transformation 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is the transfer of genetic information from one organism to another 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(think back to GM crops in Nat 5).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MS PGothic" panose="020B0600070205080204" pitchFamily="34" charset="-128"/>
                <a:cs typeface="+mn-cs"/>
              </a:rPr>
              <a:t>	This technique can be used to enhance a crop species which can then be used in a breeding programme.</a:t>
            </a:r>
          </a:p>
        </p:txBody>
      </p:sp>
    </p:spTree>
    <p:extLst>
      <p:ext uri="{BB962C8B-B14F-4D97-AF65-F5344CB8AC3E}">
        <p14:creationId xmlns:p14="http://schemas.microsoft.com/office/powerpoint/2010/main" val="3636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0" y="2262527"/>
            <a:ext cx="8445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altLang="en-US" sz="2800" dirty="0" smtClean="0">
                <a:latin typeface="Comic Sans MS" pitchFamily="66" charset="0"/>
              </a:rPr>
              <a:t>Single genes for desirable characteristics can be inserted into the genome of crop plants which creates genetically modified plants with improved characteristics</a:t>
            </a:r>
            <a:endParaRPr lang="en-GB" altLang="en-US" sz="2800" dirty="0">
              <a:latin typeface="Comic Sans MS" pitchFamily="66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1652836" y="173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latin typeface="Comic Sans MS"/>
              </a:rPr>
              <a:t>Crop Breeding</a:t>
            </a:r>
            <a:endParaRPr lang="en-GB" altLang="en-US" kern="0" dirty="0" smtClean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684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186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MS PGothic</vt:lpstr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Scott</dc:creator>
  <cp:lastModifiedBy>Christopher Scott</cp:lastModifiedBy>
  <cp:revision>32</cp:revision>
  <dcterms:created xsi:type="dcterms:W3CDTF">2015-06-03T10:04:54Z</dcterms:created>
  <dcterms:modified xsi:type="dcterms:W3CDTF">2018-09-26T11:11:49Z</dcterms:modified>
</cp:coreProperties>
</file>