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9" r:id="rId9"/>
    <p:sldId id="270" r:id="rId10"/>
    <p:sldId id="271" r:id="rId11"/>
    <p:sldId id="285" r:id="rId12"/>
    <p:sldId id="284" r:id="rId13"/>
    <p:sldId id="272" r:id="rId14"/>
    <p:sldId id="273" r:id="rId15"/>
    <p:sldId id="274" r:id="rId16"/>
    <p:sldId id="279" r:id="rId17"/>
    <p:sldId id="275" r:id="rId18"/>
    <p:sldId id="283" r:id="rId19"/>
    <p:sldId id="276" r:id="rId20"/>
    <p:sldId id="277" r:id="rId21"/>
    <p:sldId id="286" r:id="rId22"/>
    <p:sldId id="278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6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D80B-B18D-4946-BA8B-B7B6D0279C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5B22-40C7-4290-8528-1A630A81E0F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95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D80B-B18D-4946-BA8B-B7B6D0279C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5B22-40C7-4290-8528-1A630A81E0F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8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D80B-B18D-4946-BA8B-B7B6D0279C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5B22-40C7-4290-8528-1A630A81E0F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49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D80B-B18D-4946-BA8B-B7B6D0279C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5B22-40C7-4290-8528-1A630A81E0F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08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D80B-B18D-4946-BA8B-B7B6D0279C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5B22-40C7-4290-8528-1A630A81E0F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11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D80B-B18D-4946-BA8B-B7B6D0279C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5B22-40C7-4290-8528-1A630A81E0F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79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D80B-B18D-4946-BA8B-B7B6D0279C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5B22-40C7-4290-8528-1A630A81E0F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7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D80B-B18D-4946-BA8B-B7B6D0279C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5B22-40C7-4290-8528-1A630A81E0F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69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D80B-B18D-4946-BA8B-B7B6D0279C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5B22-40C7-4290-8528-1A630A81E0F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0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D80B-B18D-4946-BA8B-B7B6D0279C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5B22-40C7-4290-8528-1A630A81E0F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39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D80B-B18D-4946-BA8B-B7B6D0279C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5B22-40C7-4290-8528-1A630A81E0F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1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8D80B-B18D-4946-BA8B-B7B6D0279C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26/06/2018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75B22-40C7-4290-8528-1A630A81E0F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16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frm=1&amp;source=images&amp;cd=&amp;cad=rja&amp;docid=aDDhHkA2Yi2qNM&amp;tbnid=aWy5mkS7Fj2DcM:&amp;ved=0CAUQjRw&amp;url=http://www.animationsource.org/board/breeding-animals-for-genetic-mutations-t8845.html&amp;ei=dHvOUo_WHKTE0QXbyYDwBg&amp;psig=AFQjCNHNrscFilw84nHMu6vv6SgB0HgbcA&amp;ust=138935011580229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url?sa=i&amp;rct=j&amp;q=&amp;esrc=s&amp;frm=1&amp;source=images&amp;cd=&amp;cad=rja&amp;docid=xfaHN-BPsfESfM&amp;tbnid=9uW8g_Ov2gliwM:&amp;ved=0CAUQjRw&amp;url=http://hubpages.com/hub/Improve-Your-Future-Health-with-Genetic-Predisposition-Testing&amp;ei=qXvOUtSxLofS0QW5vIHIBw&amp;psig=AFQjCNHNrscFilw84nHMu6vv6SgB0HgbcA&amp;ust=138935011580229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57775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Metabolism and Survival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Key Area </a:t>
            </a:r>
            <a:r>
              <a:rPr lang="en-GB" sz="36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7a</a:t>
            </a:r>
            <a:endParaRPr lang="en-GB" sz="3600" dirty="0" smtClean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36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Wild Micro-organism Strains</a:t>
            </a:r>
            <a:endParaRPr lang="en-GB" sz="3600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735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Recombinant Plasmids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724"/>
            <a:ext cx="10515600" cy="5197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Scientists can splice desirable DNA/genes (</a:t>
            </a:r>
            <a:r>
              <a:rPr lang="en-GB" dirty="0" err="1" smtClean="0">
                <a:latin typeface="Comic Sans MS" panose="030F0702030302020204" pitchFamily="66" charset="0"/>
              </a:rPr>
              <a:t>eg</a:t>
            </a:r>
            <a:r>
              <a:rPr lang="en-GB" dirty="0" smtClean="0">
                <a:latin typeface="Comic Sans MS" panose="030F0702030302020204" pitchFamily="66" charset="0"/>
              </a:rPr>
              <a:t> insulin) from one organism into the DNA of a </a:t>
            </a:r>
            <a:r>
              <a:rPr lang="en-GB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vector</a:t>
            </a:r>
            <a:r>
              <a:rPr lang="en-GB" dirty="0" smtClean="0">
                <a:latin typeface="Comic Sans MS" panose="030F0702030302020204" pitchFamily="66" charset="0"/>
              </a:rPr>
              <a:t>.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A vector is a DNA molecule which is used to carry foreign genetic information into another cell and examples of vectors include </a:t>
            </a:r>
            <a:r>
              <a:rPr lang="en-GB" dirty="0" smtClean="0">
                <a:latin typeface="Comic Sans MS" panose="030F0702030302020204" pitchFamily="66" charset="0"/>
              </a:rPr>
              <a:t>bacterial plasmids and artificial chromosome.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 modified </a:t>
            </a:r>
            <a:r>
              <a:rPr lang="en-GB" dirty="0" smtClean="0">
                <a:latin typeface="Comic Sans MS" panose="030F0702030302020204" pitchFamily="66" charset="0"/>
              </a:rPr>
              <a:t>vector </a:t>
            </a:r>
            <a:r>
              <a:rPr lang="en-GB" dirty="0" smtClean="0">
                <a:latin typeface="Comic Sans MS" panose="030F0702030302020204" pitchFamily="66" charset="0"/>
              </a:rPr>
              <a:t>is then inserted into </a:t>
            </a:r>
            <a:r>
              <a:rPr lang="en-GB" dirty="0" smtClean="0">
                <a:latin typeface="Comic Sans MS" panose="030F0702030302020204" pitchFamily="66" charset="0"/>
              </a:rPr>
              <a:t>a </a:t>
            </a:r>
            <a:r>
              <a:rPr lang="en-GB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host cell </a:t>
            </a:r>
            <a:r>
              <a:rPr lang="en-GB" dirty="0" smtClean="0">
                <a:latin typeface="Comic Sans MS" panose="030F0702030302020204" pitchFamily="66" charset="0"/>
              </a:rPr>
              <a:t>(</a:t>
            </a:r>
            <a:r>
              <a:rPr lang="en-GB" dirty="0" err="1" smtClean="0">
                <a:latin typeface="Comic Sans MS" panose="030F0702030302020204" pitchFamily="66" charset="0"/>
              </a:rPr>
              <a:t>eg</a:t>
            </a:r>
            <a:r>
              <a:rPr lang="en-GB" dirty="0" smtClean="0">
                <a:latin typeface="Comic Sans MS" panose="030F0702030302020204" pitchFamily="66" charset="0"/>
              </a:rPr>
              <a:t> bacterium such as E. Coli</a:t>
            </a:r>
            <a:r>
              <a:rPr lang="en-GB" dirty="0" smtClean="0">
                <a:latin typeface="Comic Sans MS" panose="030F0702030302020204" pitchFamily="66" charset="0"/>
              </a:rPr>
              <a:t>)</a:t>
            </a:r>
            <a:endParaRPr lang="en-GB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869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Recombinant Plasmids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724"/>
            <a:ext cx="10515600" cy="5197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 </a:t>
            </a:r>
            <a:r>
              <a:rPr lang="en-GB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transformed host cell </a:t>
            </a:r>
            <a:r>
              <a:rPr lang="en-GB" dirty="0" smtClean="0">
                <a:latin typeface="Comic Sans MS" panose="030F0702030302020204" pitchFamily="66" charset="0"/>
              </a:rPr>
              <a:t>can be forced to express this ‘foreign’ gene to make the desired product.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 </a:t>
            </a:r>
            <a:r>
              <a:rPr lang="en-GB" dirty="0" smtClean="0">
                <a:latin typeface="Comic Sans MS" panose="030F0702030302020204" pitchFamily="66" charset="0"/>
              </a:rPr>
              <a:t>host is said to contain </a:t>
            </a:r>
            <a:r>
              <a:rPr lang="en-GB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recombinant DNA </a:t>
            </a:r>
            <a:r>
              <a:rPr lang="en-GB" dirty="0" smtClean="0">
                <a:latin typeface="Comic Sans MS" panose="030F0702030302020204" pitchFamily="66" charset="0"/>
              </a:rPr>
              <a:t>as it has a combination of its own DNA and DNA from another organism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This is made possible due to the use of </a:t>
            </a:r>
            <a:r>
              <a:rPr lang="en-GB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restriction endonucleases</a:t>
            </a:r>
          </a:p>
        </p:txBody>
      </p:sp>
    </p:spTree>
    <p:extLst>
      <p:ext uri="{BB962C8B-B14F-4D97-AF65-F5344CB8AC3E}">
        <p14:creationId xmlns:p14="http://schemas.microsoft.com/office/powerpoint/2010/main" val="548893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rocess of genetic engineering involving insertion of 'sliced up' chromosome into bacterial plasmid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17127"/>
            <a:ext cx="7988299" cy="684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567358" y="1590182"/>
            <a:ext cx="2095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VECTOR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" y="2937059"/>
            <a:ext cx="242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HOST CELL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38216" y="2937059"/>
            <a:ext cx="3153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TRANSFORMED HOST CELL (with recombinant DNA)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7412019" y="1678193"/>
            <a:ext cx="2068530" cy="173599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574715" y="3409791"/>
            <a:ext cx="2463501" cy="2777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102373" y="3168190"/>
            <a:ext cx="481031" cy="30479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907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Restriction Endonuclease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724"/>
            <a:ext cx="10515600" cy="51974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Restriction endonucleases are enzymes that will cut DNA (nucleic acids) at specific DNA sequences (4 – 8 base pairs long) called </a:t>
            </a:r>
            <a:r>
              <a:rPr lang="en-GB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restriction sites</a:t>
            </a:r>
          </a:p>
          <a:p>
            <a:pPr marL="0" indent="0">
              <a:buNone/>
            </a:pPr>
            <a:endParaRPr lang="en-GB" dirty="0">
              <a:solidFill>
                <a:srgbClr val="9900FF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 sequence is found on </a:t>
            </a:r>
            <a:r>
              <a:rPr lang="en-GB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both strands </a:t>
            </a:r>
            <a:r>
              <a:rPr lang="en-GB" dirty="0" smtClean="0">
                <a:latin typeface="Comic Sans MS" panose="030F0702030302020204" pitchFamily="66" charset="0"/>
              </a:rPr>
              <a:t>of the DNA (but running in opposite directions) and </a:t>
            </a:r>
            <a:r>
              <a:rPr lang="en-GB" dirty="0" smtClean="0">
                <a:latin typeface="Comic Sans MS" panose="030F0702030302020204" pitchFamily="66" charset="0"/>
              </a:rPr>
              <a:t>it produces </a:t>
            </a:r>
            <a:r>
              <a:rPr lang="en-GB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sticky </a:t>
            </a:r>
            <a:r>
              <a:rPr lang="en-GB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ends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 more often the sequence appears in the DNA, the more fragments will be produced</a:t>
            </a:r>
          </a:p>
          <a:p>
            <a:pPr marL="0" indent="0">
              <a:buNone/>
            </a:pPr>
            <a:endParaRPr lang="en-GB" dirty="0">
              <a:solidFill>
                <a:srgbClr val="9900FF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They are used to cut out the required DNA/Gene as well as to </a:t>
            </a:r>
            <a:r>
              <a:rPr lang="en-GB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cut open the vector</a:t>
            </a:r>
            <a:r>
              <a:rPr lang="en-GB" dirty="0" smtClean="0">
                <a:latin typeface="Comic Sans MS" panose="030F0702030302020204" pitchFamily="66" charset="0"/>
              </a:rPr>
              <a:t> (usually a plasmid)</a:t>
            </a:r>
          </a:p>
        </p:txBody>
      </p:sp>
    </p:spTree>
    <p:extLst>
      <p:ext uri="{BB962C8B-B14F-4D97-AF65-F5344CB8AC3E}">
        <p14:creationId xmlns:p14="http://schemas.microsoft.com/office/powerpoint/2010/main" val="2224627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Restriction Endonuclease – Sticky Ends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724"/>
            <a:ext cx="5626100" cy="5197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 following diagram shows an endonuclease that cuts at the sequence AATT to produce sticky ends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Complementary sticky ends </a:t>
            </a:r>
            <a:r>
              <a:rPr lang="en-GB" dirty="0" smtClean="0">
                <a:latin typeface="Comic Sans MS" panose="030F0702030302020204" pitchFamily="66" charset="0"/>
              </a:rPr>
              <a:t>are produced when the same restriction endonuclease is used to cut open the plasmid and the gene from the chromosome.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Ligase</a:t>
            </a:r>
            <a:r>
              <a:rPr lang="en-GB" dirty="0" smtClean="0">
                <a:latin typeface="Comic Sans MS" panose="030F0702030302020204" pitchFamily="66" charset="0"/>
              </a:rPr>
              <a:t> is then used to seal the gene into the plasmid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A DNA sequence is cut at a section with unpaired nucleotides, which causes sticky ends to occur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34" t="2594" r="46618" b="-437"/>
          <a:stretch/>
        </p:blipFill>
        <p:spPr bwMode="auto">
          <a:xfrm>
            <a:off x="6819899" y="1079500"/>
            <a:ext cx="4699001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71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Restriction Endonuclease – Sticky Ends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2" descr="Using A and T overhangs to assist in lig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197" y="2451374"/>
            <a:ext cx="9521605" cy="408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06549" y="920844"/>
            <a:ext cx="8978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As both the DNA and vector have been cut with the same endonuclease, the exposed bases are complimentary.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DNA ligase can then seal the gene </a:t>
            </a:r>
            <a:r>
              <a:rPr lang="en-GB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into</a:t>
            </a:r>
            <a:r>
              <a:rPr lang="en-GB" sz="2400" dirty="0" smtClean="0">
                <a:latin typeface="Comic Sans MS" panose="030F0702030302020204" pitchFamily="66" charset="0"/>
              </a:rPr>
              <a:t> the vector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582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Liga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913"/>
          <a:stretch/>
        </p:blipFill>
        <p:spPr bwMode="auto">
          <a:xfrm>
            <a:off x="1551236" y="205532"/>
            <a:ext cx="8608764" cy="645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910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Vectors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ontent Placeholder 16"/>
          <p:cNvSpPr>
            <a:spLocks noGrp="1"/>
          </p:cNvSpPr>
          <p:nvPr>
            <p:ph idx="1"/>
          </p:nvPr>
        </p:nvSpPr>
        <p:spPr>
          <a:xfrm>
            <a:off x="6577848" y="723900"/>
            <a:ext cx="5184576" cy="53696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Vectors are 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recombinant plasmids or artificial chromosomes which carry DNA from one genome to another.</a:t>
            </a:r>
          </a:p>
          <a:p>
            <a:endParaRPr lang="en-GB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Artificial chromosomes 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are preferable to plasmids as vectors when large fragments of foreign DNA are required to be inserted</a:t>
            </a:r>
            <a:endParaRPr lang="en-GB" dirty="0">
              <a:latin typeface="Comic Sans MS" pitchFamily="66" charset="0"/>
              <a:cs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1520" y="1241258"/>
            <a:ext cx="5486115" cy="4711177"/>
            <a:chOff x="251520" y="1241258"/>
            <a:chExt cx="5486115" cy="4711177"/>
          </a:xfrm>
        </p:grpSpPr>
        <p:grpSp>
          <p:nvGrpSpPr>
            <p:cNvPr id="8" name="Group 7"/>
            <p:cNvGrpSpPr/>
            <p:nvPr/>
          </p:nvGrpSpPr>
          <p:grpSpPr>
            <a:xfrm>
              <a:off x="251520" y="1866900"/>
              <a:ext cx="4434780" cy="3353036"/>
              <a:chOff x="1835696" y="1844824"/>
              <a:chExt cx="4757981" cy="4464496"/>
            </a:xfrm>
          </p:grpSpPr>
          <p:sp>
            <p:nvSpPr>
              <p:cNvPr id="9" name="Donut 8"/>
              <p:cNvSpPr/>
              <p:nvPr/>
            </p:nvSpPr>
            <p:spPr>
              <a:xfrm>
                <a:off x="1835696" y="1844824"/>
                <a:ext cx="4752528" cy="4464496"/>
              </a:xfrm>
              <a:prstGeom prst="donut">
                <a:avLst>
                  <a:gd name="adj" fmla="val 1399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835696" y="3789040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" name="Flowchart: Direct Access Storage 10"/>
              <p:cNvSpPr/>
              <p:nvPr/>
            </p:nvSpPr>
            <p:spPr>
              <a:xfrm>
                <a:off x="3419872" y="1844824"/>
                <a:ext cx="1512168" cy="648072"/>
              </a:xfrm>
              <a:prstGeom prst="flowChartMagneticDrum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" name="Flowchart: Direct Access Storage 11"/>
              <p:cNvSpPr/>
              <p:nvPr/>
            </p:nvSpPr>
            <p:spPr>
              <a:xfrm rot="18989121">
                <a:off x="5081509" y="4868659"/>
                <a:ext cx="1512168" cy="648072"/>
              </a:xfrm>
              <a:prstGeom prst="flowChartMagneticDrum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863024" y="3286420"/>
              <a:ext cx="333456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 smtClean="0">
                  <a:latin typeface="Comic Sans MS" panose="030F0702030302020204" pitchFamily="66" charset="0"/>
                </a:rPr>
                <a:t>Origin of replication </a:t>
              </a:r>
            </a:p>
            <a:p>
              <a:r>
                <a:rPr lang="en-GB" sz="2400" b="1" dirty="0" smtClean="0">
                  <a:latin typeface="Comic Sans MS" panose="030F0702030302020204" pitchFamily="66" charset="0"/>
                </a:rPr>
                <a:t>(ORI)</a:t>
              </a:r>
              <a:endParaRPr lang="en-GB" sz="24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27086" y="1241258"/>
              <a:ext cx="24785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 smtClean="0">
                  <a:latin typeface="Comic Sans MS" panose="030F0702030302020204" pitchFamily="66" charset="0"/>
                </a:rPr>
                <a:t>Restriction site</a:t>
              </a:r>
              <a:endParaRPr lang="en-GB" sz="24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74250" y="4865540"/>
              <a:ext cx="20633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 smtClean="0">
                  <a:latin typeface="Comic Sans MS" panose="030F0702030302020204" pitchFamily="66" charset="0"/>
                </a:rPr>
                <a:t>Marker gene</a:t>
              </a:r>
              <a:endParaRPr lang="en-GB" sz="24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409252" y="4647304"/>
              <a:ext cx="462579" cy="395716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80154" y="5121438"/>
              <a:ext cx="186107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mic Sans MS" panose="030F0702030302020204" pitchFamily="66" charset="0"/>
                </a:rPr>
                <a:t>Regulatory sequence</a:t>
              </a:r>
              <a:endParaRPr lang="en-GB" sz="2400" b="1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1720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Features of Vectors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ontent Placeholder 16"/>
          <p:cNvSpPr>
            <a:spLocks noGrp="1"/>
          </p:cNvSpPr>
          <p:nvPr>
            <p:ph idx="1"/>
          </p:nvPr>
        </p:nvSpPr>
        <p:spPr>
          <a:xfrm>
            <a:off x="6096000" y="2850298"/>
            <a:ext cx="5184576" cy="1703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9900FF"/>
                </a:solidFill>
                <a:latin typeface="Comic Sans MS" pitchFamily="66" charset="0"/>
                <a:cs typeface="Arial" panose="020B0604020202020204" pitchFamily="34" charset="0"/>
              </a:rPr>
              <a:t>Restriction </a:t>
            </a:r>
            <a:r>
              <a:rPr lang="en-GB" dirty="0" smtClean="0">
                <a:solidFill>
                  <a:srgbClr val="9900FF"/>
                </a:solidFill>
                <a:latin typeface="Comic Sans MS" pitchFamily="66" charset="0"/>
                <a:cs typeface="Arial" panose="020B0604020202020204" pitchFamily="34" charset="0"/>
              </a:rPr>
              <a:t>site 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– contain target sequences of DNA where specific restriction endonuclease can cut</a:t>
            </a:r>
            <a:endParaRPr lang="en-GB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Comic Sans MS" pitchFamily="66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51520" y="1241258"/>
            <a:ext cx="5486115" cy="4711177"/>
            <a:chOff x="251520" y="1241258"/>
            <a:chExt cx="5486115" cy="4711177"/>
          </a:xfrm>
        </p:grpSpPr>
        <p:grpSp>
          <p:nvGrpSpPr>
            <p:cNvPr id="17" name="Group 16"/>
            <p:cNvGrpSpPr/>
            <p:nvPr/>
          </p:nvGrpSpPr>
          <p:grpSpPr>
            <a:xfrm>
              <a:off x="251520" y="1866900"/>
              <a:ext cx="4434780" cy="3353036"/>
              <a:chOff x="1835696" y="1844824"/>
              <a:chExt cx="4757981" cy="4464496"/>
            </a:xfrm>
          </p:grpSpPr>
          <p:sp>
            <p:nvSpPr>
              <p:cNvPr id="23" name="Donut 22"/>
              <p:cNvSpPr/>
              <p:nvPr/>
            </p:nvSpPr>
            <p:spPr>
              <a:xfrm>
                <a:off x="1835696" y="1844824"/>
                <a:ext cx="4752528" cy="4464496"/>
              </a:xfrm>
              <a:prstGeom prst="donut">
                <a:avLst>
                  <a:gd name="adj" fmla="val 1399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835696" y="3789040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5" name="Flowchart: Direct Access Storage 24"/>
              <p:cNvSpPr/>
              <p:nvPr/>
            </p:nvSpPr>
            <p:spPr>
              <a:xfrm>
                <a:off x="3419872" y="1844824"/>
                <a:ext cx="1512168" cy="648072"/>
              </a:xfrm>
              <a:prstGeom prst="flowChartMagneticDrum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6" name="Flowchart: Direct Access Storage 25"/>
              <p:cNvSpPr/>
              <p:nvPr/>
            </p:nvSpPr>
            <p:spPr>
              <a:xfrm rot="18989121">
                <a:off x="5081509" y="4868659"/>
                <a:ext cx="1512168" cy="648072"/>
              </a:xfrm>
              <a:prstGeom prst="flowChartMagneticDrum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863024" y="3286420"/>
              <a:ext cx="333456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 smtClean="0">
                  <a:latin typeface="Comic Sans MS" panose="030F0702030302020204" pitchFamily="66" charset="0"/>
                </a:rPr>
                <a:t>Origin of replication </a:t>
              </a:r>
            </a:p>
            <a:p>
              <a:r>
                <a:rPr lang="en-GB" sz="2400" b="1" dirty="0" smtClean="0">
                  <a:latin typeface="Comic Sans MS" panose="030F0702030302020204" pitchFamily="66" charset="0"/>
                </a:rPr>
                <a:t>(ORI)</a:t>
              </a:r>
              <a:endParaRPr lang="en-GB" sz="24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27086" y="1241258"/>
              <a:ext cx="24785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 smtClean="0">
                  <a:latin typeface="Comic Sans MS" panose="030F0702030302020204" pitchFamily="66" charset="0"/>
                </a:rPr>
                <a:t>Restriction site</a:t>
              </a:r>
              <a:endParaRPr lang="en-GB" sz="24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74250" y="4865540"/>
              <a:ext cx="20633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 smtClean="0">
                  <a:latin typeface="Comic Sans MS" panose="030F0702030302020204" pitchFamily="66" charset="0"/>
                </a:rPr>
                <a:t>Marker gene</a:t>
              </a:r>
              <a:endParaRPr lang="en-GB" sz="24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409252" y="4647304"/>
              <a:ext cx="462579" cy="395716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0154" y="5121438"/>
              <a:ext cx="186107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mic Sans MS" panose="030F0702030302020204" pitchFamily="66" charset="0"/>
                </a:rPr>
                <a:t>Regulatory sequence</a:t>
              </a:r>
              <a:endParaRPr lang="en-GB" sz="2400" b="1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5801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Features of Vectors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ontent Placeholder 16"/>
          <p:cNvSpPr>
            <a:spLocks noGrp="1"/>
          </p:cNvSpPr>
          <p:nvPr>
            <p:ph idx="1"/>
          </p:nvPr>
        </p:nvSpPr>
        <p:spPr>
          <a:xfrm>
            <a:off x="6085907" y="885636"/>
            <a:ext cx="5775893" cy="52611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9900FF"/>
                </a:solidFill>
                <a:latin typeface="Comic Sans MS" pitchFamily="66" charset="0"/>
                <a:cs typeface="Arial" panose="020B0604020202020204" pitchFamily="34" charset="0"/>
              </a:rPr>
              <a:t>Marker gene 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– selectable marker genes present in the vector ensure that only micro-organisms that have taken up the vector grow in the presence of the selective agent (antibiotic)</a:t>
            </a:r>
            <a:endParaRPr lang="en-GB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Comic Sans MS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For examples, this gene could offer resistance </a:t>
            </a:r>
            <a:r>
              <a:rPr lang="en-GB" dirty="0">
                <a:latin typeface="Comic Sans MS" pitchFamily="66" charset="0"/>
                <a:cs typeface="Arial" panose="020B0604020202020204" pitchFamily="34" charset="0"/>
              </a:rPr>
              <a:t>to 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ampicillin. The bacteria is grown </a:t>
            </a:r>
            <a:r>
              <a:rPr lang="en-GB" dirty="0">
                <a:latin typeface="Comic Sans MS" pitchFamily="66" charset="0"/>
                <a:cs typeface="Arial" panose="020B0604020202020204" pitchFamily="34" charset="0"/>
              </a:rPr>
              <a:t>on media containing 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ampicillin and only </a:t>
            </a:r>
            <a:r>
              <a:rPr lang="en-GB" dirty="0">
                <a:latin typeface="Comic Sans MS" pitchFamily="66" charset="0"/>
                <a:cs typeface="Arial" panose="020B0604020202020204" pitchFamily="34" charset="0"/>
              </a:rPr>
              <a:t>those with 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the vector successfully back into the host survive </a:t>
            </a:r>
            <a:r>
              <a:rPr lang="en-GB" dirty="0">
                <a:latin typeface="Comic Sans MS" pitchFamily="66" charset="0"/>
                <a:cs typeface="Arial" panose="020B0604020202020204" pitchFamily="34" charset="0"/>
              </a:rPr>
              <a:t>and are used in next steps of the 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research</a:t>
            </a: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The gene could also code </a:t>
            </a:r>
            <a:r>
              <a:rPr lang="en-GB" dirty="0">
                <a:latin typeface="Comic Sans MS" pitchFamily="66" charset="0"/>
                <a:cs typeface="Arial" panose="020B0604020202020204" pitchFamily="34" charset="0"/>
              </a:rPr>
              <a:t>for fluorescent 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proteins to help identify bacteria containing the vector</a:t>
            </a:r>
            <a:endParaRPr lang="en-GB" dirty="0">
              <a:latin typeface="Comic Sans MS" pitchFamily="66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51520" y="1241258"/>
            <a:ext cx="5486115" cy="4711177"/>
            <a:chOff x="251520" y="1241258"/>
            <a:chExt cx="5486115" cy="4711177"/>
          </a:xfrm>
        </p:grpSpPr>
        <p:grpSp>
          <p:nvGrpSpPr>
            <p:cNvPr id="17" name="Group 16"/>
            <p:cNvGrpSpPr/>
            <p:nvPr/>
          </p:nvGrpSpPr>
          <p:grpSpPr>
            <a:xfrm>
              <a:off x="251520" y="1866900"/>
              <a:ext cx="4434780" cy="3353036"/>
              <a:chOff x="1835696" y="1844824"/>
              <a:chExt cx="4757981" cy="4464496"/>
            </a:xfrm>
          </p:grpSpPr>
          <p:sp>
            <p:nvSpPr>
              <p:cNvPr id="23" name="Donut 22"/>
              <p:cNvSpPr/>
              <p:nvPr/>
            </p:nvSpPr>
            <p:spPr>
              <a:xfrm>
                <a:off x="1835696" y="1844824"/>
                <a:ext cx="4752528" cy="4464496"/>
              </a:xfrm>
              <a:prstGeom prst="donut">
                <a:avLst>
                  <a:gd name="adj" fmla="val 1399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835696" y="3789040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5" name="Flowchart: Direct Access Storage 24"/>
              <p:cNvSpPr/>
              <p:nvPr/>
            </p:nvSpPr>
            <p:spPr>
              <a:xfrm>
                <a:off x="3419872" y="1844824"/>
                <a:ext cx="1512168" cy="648072"/>
              </a:xfrm>
              <a:prstGeom prst="flowChartMagneticDrum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6" name="Flowchart: Direct Access Storage 25"/>
              <p:cNvSpPr/>
              <p:nvPr/>
            </p:nvSpPr>
            <p:spPr>
              <a:xfrm rot="18989121">
                <a:off x="5081509" y="4868659"/>
                <a:ext cx="1512168" cy="648072"/>
              </a:xfrm>
              <a:prstGeom prst="flowChartMagneticDrum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863024" y="3286420"/>
              <a:ext cx="333456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 smtClean="0">
                  <a:latin typeface="Comic Sans MS" panose="030F0702030302020204" pitchFamily="66" charset="0"/>
                </a:rPr>
                <a:t>Origin of replication </a:t>
              </a:r>
            </a:p>
            <a:p>
              <a:r>
                <a:rPr lang="en-GB" sz="2400" b="1" dirty="0" smtClean="0">
                  <a:latin typeface="Comic Sans MS" panose="030F0702030302020204" pitchFamily="66" charset="0"/>
                </a:rPr>
                <a:t>(ORI)</a:t>
              </a:r>
              <a:endParaRPr lang="en-GB" sz="24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27086" y="1241258"/>
              <a:ext cx="24785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 smtClean="0">
                  <a:latin typeface="Comic Sans MS" panose="030F0702030302020204" pitchFamily="66" charset="0"/>
                </a:rPr>
                <a:t>Restriction site</a:t>
              </a:r>
              <a:endParaRPr lang="en-GB" sz="24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74250" y="4865540"/>
              <a:ext cx="20633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 smtClean="0">
                  <a:latin typeface="Comic Sans MS" panose="030F0702030302020204" pitchFamily="66" charset="0"/>
                </a:rPr>
                <a:t>Marker gene</a:t>
              </a:r>
              <a:endParaRPr lang="en-GB" sz="24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409252" y="4647304"/>
              <a:ext cx="462579" cy="395716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0154" y="5121438"/>
              <a:ext cx="186107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mic Sans MS" panose="030F0702030302020204" pitchFamily="66" charset="0"/>
                </a:rPr>
                <a:t>Regulatory sequence</a:t>
              </a:r>
              <a:endParaRPr lang="en-GB" sz="2400" b="1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0316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>
          <a:xfrm>
            <a:off x="395288" y="115888"/>
            <a:ext cx="10498684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>
                <a:solidFill>
                  <a:prstClr val="black"/>
                </a:solidFill>
              </a:rPr>
              <a:t> </a:t>
            </a:r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By the end of this topic you should be able to: 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316095"/>
              </p:ext>
            </p:extLst>
          </p:nvPr>
        </p:nvGraphicFramePr>
        <p:xfrm>
          <a:off x="395288" y="1485900"/>
          <a:ext cx="11504612" cy="22183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504612"/>
              </a:tblGrid>
              <a:tr h="4318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State what mutagenesis is and how this can be induced in microorganisms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51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Describe the process of alteration of the DNA in a bacterial cell by recombination of a gene(genes) from another organism to include the terms endonucleases, ligase, restriction site, vectors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75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State that wild strains of bacteria can be improved by mutagenesis, selective breeding, or recombinant DNA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679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Features of Vectors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Content Placeholder 16"/>
          <p:cNvSpPr txBox="1">
            <a:spLocks/>
          </p:cNvSpPr>
          <p:nvPr/>
        </p:nvSpPr>
        <p:spPr>
          <a:xfrm>
            <a:off x="6339907" y="1177680"/>
            <a:ext cx="5342659" cy="47314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rgbClr val="9900FF"/>
                </a:solidFill>
                <a:latin typeface="Comic Sans MS" pitchFamily="66" charset="0"/>
                <a:cs typeface="Arial" panose="020B0604020202020204" pitchFamily="34" charset="0"/>
              </a:rPr>
              <a:t>ORI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 - The vector also contains genes for </a:t>
            </a:r>
            <a:r>
              <a:rPr lang="en-GB" dirty="0" smtClean="0">
                <a:solidFill>
                  <a:srgbClr val="9900FF"/>
                </a:solidFill>
                <a:latin typeface="Comic Sans MS" pitchFamily="66" charset="0"/>
                <a:cs typeface="Arial" panose="020B0604020202020204" pitchFamily="34" charset="0"/>
              </a:rPr>
              <a:t>self-replication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and </a:t>
            </a:r>
            <a:r>
              <a:rPr lang="en-GB" dirty="0" smtClean="0">
                <a:solidFill>
                  <a:srgbClr val="9900FF"/>
                </a:solidFill>
                <a:latin typeface="Comic Sans MS" pitchFamily="66" charset="0"/>
                <a:cs typeface="Arial" panose="020B0604020202020204" pitchFamily="34" charset="0"/>
              </a:rPr>
              <a:t>regulatory sequences 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to control gene expression.</a:t>
            </a:r>
          </a:p>
          <a:p>
            <a:endParaRPr lang="en-GB" dirty="0" smtClean="0">
              <a:latin typeface="Comic Sans MS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These cause multiple copies of the 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plasmid/artificial chromosome 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to be made within the cell, increasing the quantity (yield) of the product that is harvested from the culture.</a:t>
            </a:r>
            <a:endParaRPr lang="en-GB" dirty="0">
              <a:latin typeface="Comic Sans MS" pitchFamily="66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51520" y="1241258"/>
            <a:ext cx="5486115" cy="4711177"/>
            <a:chOff x="251520" y="1241258"/>
            <a:chExt cx="5486115" cy="4711177"/>
          </a:xfrm>
        </p:grpSpPr>
        <p:grpSp>
          <p:nvGrpSpPr>
            <p:cNvPr id="18" name="Group 17"/>
            <p:cNvGrpSpPr/>
            <p:nvPr/>
          </p:nvGrpSpPr>
          <p:grpSpPr>
            <a:xfrm>
              <a:off x="251520" y="1866900"/>
              <a:ext cx="4434780" cy="3353036"/>
              <a:chOff x="1835696" y="1844824"/>
              <a:chExt cx="4757981" cy="4464496"/>
            </a:xfrm>
          </p:grpSpPr>
          <p:sp>
            <p:nvSpPr>
              <p:cNvPr id="24" name="Donut 23"/>
              <p:cNvSpPr/>
              <p:nvPr/>
            </p:nvSpPr>
            <p:spPr>
              <a:xfrm>
                <a:off x="1835696" y="1844824"/>
                <a:ext cx="4752528" cy="4464496"/>
              </a:xfrm>
              <a:prstGeom prst="donut">
                <a:avLst>
                  <a:gd name="adj" fmla="val 1399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835696" y="3789040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6" name="Flowchart: Direct Access Storage 25"/>
              <p:cNvSpPr/>
              <p:nvPr/>
            </p:nvSpPr>
            <p:spPr>
              <a:xfrm>
                <a:off x="3419872" y="1844824"/>
                <a:ext cx="1512168" cy="648072"/>
              </a:xfrm>
              <a:prstGeom prst="flowChartMagneticDrum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7" name="Flowchart: Direct Access Storage 26"/>
              <p:cNvSpPr/>
              <p:nvPr/>
            </p:nvSpPr>
            <p:spPr>
              <a:xfrm rot="18989121">
                <a:off x="5081509" y="4868659"/>
                <a:ext cx="1512168" cy="648072"/>
              </a:xfrm>
              <a:prstGeom prst="flowChartMagneticDrum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863024" y="3286420"/>
              <a:ext cx="333456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 smtClean="0">
                  <a:latin typeface="Comic Sans MS" panose="030F0702030302020204" pitchFamily="66" charset="0"/>
                </a:rPr>
                <a:t>Origin of replication </a:t>
              </a:r>
            </a:p>
            <a:p>
              <a:r>
                <a:rPr lang="en-GB" sz="2400" b="1" dirty="0" smtClean="0">
                  <a:latin typeface="Comic Sans MS" panose="030F0702030302020204" pitchFamily="66" charset="0"/>
                </a:rPr>
                <a:t>(ORI)</a:t>
              </a:r>
              <a:endParaRPr lang="en-GB" sz="24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27086" y="1241258"/>
              <a:ext cx="24785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 smtClean="0">
                  <a:latin typeface="Comic Sans MS" panose="030F0702030302020204" pitchFamily="66" charset="0"/>
                </a:rPr>
                <a:t>Restriction site</a:t>
              </a:r>
              <a:endParaRPr lang="en-GB" sz="24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674250" y="4865540"/>
              <a:ext cx="20633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 smtClean="0">
                  <a:latin typeface="Comic Sans MS" panose="030F0702030302020204" pitchFamily="66" charset="0"/>
                </a:rPr>
                <a:t>Marker gene</a:t>
              </a:r>
              <a:endParaRPr lang="en-GB" sz="24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409252" y="4647304"/>
              <a:ext cx="462579" cy="395716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0154" y="5121438"/>
              <a:ext cx="186107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mic Sans MS" panose="030F0702030302020204" pitchFamily="66" charset="0"/>
                </a:rPr>
                <a:t>Regulatory sequence</a:t>
              </a:r>
              <a:endParaRPr lang="en-GB" sz="2400" b="1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1715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Features of Vectors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Content Placeholder 16"/>
          <p:cNvSpPr txBox="1">
            <a:spLocks/>
          </p:cNvSpPr>
          <p:nvPr/>
        </p:nvSpPr>
        <p:spPr>
          <a:xfrm>
            <a:off x="6479757" y="2558777"/>
            <a:ext cx="5342659" cy="2286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As a safety mechanism, genes are often introduced that prevent the survival of the micro-organism in the external environment</a:t>
            </a:r>
            <a:endParaRPr lang="en-GB" dirty="0">
              <a:latin typeface="Comic Sans MS" pitchFamily="66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51520" y="1241258"/>
            <a:ext cx="5486115" cy="4711177"/>
            <a:chOff x="251520" y="1241258"/>
            <a:chExt cx="5486115" cy="4711177"/>
          </a:xfrm>
        </p:grpSpPr>
        <p:grpSp>
          <p:nvGrpSpPr>
            <p:cNvPr id="18" name="Group 17"/>
            <p:cNvGrpSpPr/>
            <p:nvPr/>
          </p:nvGrpSpPr>
          <p:grpSpPr>
            <a:xfrm>
              <a:off x="251520" y="1866900"/>
              <a:ext cx="4434780" cy="3353036"/>
              <a:chOff x="1835696" y="1844824"/>
              <a:chExt cx="4757981" cy="4464496"/>
            </a:xfrm>
          </p:grpSpPr>
          <p:sp>
            <p:nvSpPr>
              <p:cNvPr id="24" name="Donut 23"/>
              <p:cNvSpPr/>
              <p:nvPr/>
            </p:nvSpPr>
            <p:spPr>
              <a:xfrm>
                <a:off x="1835696" y="1844824"/>
                <a:ext cx="4752528" cy="4464496"/>
              </a:xfrm>
              <a:prstGeom prst="donut">
                <a:avLst>
                  <a:gd name="adj" fmla="val 1399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835696" y="3789040"/>
                <a:ext cx="720080" cy="64807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6" name="Flowchart: Direct Access Storage 25"/>
              <p:cNvSpPr/>
              <p:nvPr/>
            </p:nvSpPr>
            <p:spPr>
              <a:xfrm>
                <a:off x="3419872" y="1844824"/>
                <a:ext cx="1512168" cy="648072"/>
              </a:xfrm>
              <a:prstGeom prst="flowChartMagneticDrum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7" name="Flowchart: Direct Access Storage 26"/>
              <p:cNvSpPr/>
              <p:nvPr/>
            </p:nvSpPr>
            <p:spPr>
              <a:xfrm rot="18989121">
                <a:off x="5081509" y="4868659"/>
                <a:ext cx="1512168" cy="648072"/>
              </a:xfrm>
              <a:prstGeom prst="flowChartMagneticDrum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863024" y="3286420"/>
              <a:ext cx="333456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 smtClean="0">
                  <a:latin typeface="Comic Sans MS" panose="030F0702030302020204" pitchFamily="66" charset="0"/>
                </a:rPr>
                <a:t>Origin of replication </a:t>
              </a:r>
            </a:p>
            <a:p>
              <a:r>
                <a:rPr lang="en-GB" sz="2400" b="1" dirty="0" smtClean="0">
                  <a:latin typeface="Comic Sans MS" panose="030F0702030302020204" pitchFamily="66" charset="0"/>
                </a:rPr>
                <a:t>(ORI)</a:t>
              </a:r>
              <a:endParaRPr lang="en-GB" sz="24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27086" y="1241258"/>
              <a:ext cx="24785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 smtClean="0">
                  <a:latin typeface="Comic Sans MS" panose="030F0702030302020204" pitchFamily="66" charset="0"/>
                </a:rPr>
                <a:t>Restriction site</a:t>
              </a:r>
              <a:endParaRPr lang="en-GB" sz="24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674250" y="4865540"/>
              <a:ext cx="20633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 smtClean="0">
                  <a:latin typeface="Comic Sans MS" panose="030F0702030302020204" pitchFamily="66" charset="0"/>
                </a:rPr>
                <a:t>Marker gene</a:t>
              </a:r>
              <a:endParaRPr lang="en-GB" sz="24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409252" y="4647304"/>
              <a:ext cx="462579" cy="395716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0154" y="5121438"/>
              <a:ext cx="186107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Comic Sans MS" panose="030F0702030302020204" pitchFamily="66" charset="0"/>
                </a:rPr>
                <a:t>Regulatory sequence</a:t>
              </a:r>
              <a:endParaRPr lang="en-GB" sz="2400" b="1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4759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Artificial Chromosomes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Content Placeholder 16"/>
          <p:cNvSpPr txBox="1">
            <a:spLocks/>
          </p:cNvSpPr>
          <p:nvPr/>
        </p:nvSpPr>
        <p:spPr>
          <a:xfrm>
            <a:off x="939801" y="1177680"/>
            <a:ext cx="5138270" cy="4731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As well as plasmids, scientists have made </a:t>
            </a:r>
            <a:r>
              <a:rPr lang="en-GB" dirty="0" smtClean="0">
                <a:solidFill>
                  <a:srgbClr val="9900FF"/>
                </a:solidFill>
                <a:latin typeface="Comic Sans MS" pitchFamily="66" charset="0"/>
                <a:cs typeface="Arial" panose="020B0604020202020204" pitchFamily="34" charset="0"/>
              </a:rPr>
              <a:t>artificial chromosomes 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that can be used as a vector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The artificial chromosome contains all the same features as a vector but it is able to have </a:t>
            </a:r>
            <a:r>
              <a:rPr lang="en-GB" dirty="0" smtClean="0">
                <a:solidFill>
                  <a:srgbClr val="9900FF"/>
                </a:solidFill>
                <a:latin typeface="Comic Sans MS" pitchFamily="66" charset="0"/>
                <a:cs typeface="Arial" panose="020B0604020202020204" pitchFamily="34" charset="0"/>
              </a:rPr>
              <a:t>larger fragments 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of ‘foreign’ DNA inserted into it</a:t>
            </a:r>
            <a:endParaRPr lang="en-GB" dirty="0">
              <a:latin typeface="Comic Sans MS" pitchFamily="66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275" y="1177679"/>
            <a:ext cx="4953013" cy="481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688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Problems with using Prokaryotes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Content Placeholder 16"/>
          <p:cNvSpPr txBox="1">
            <a:spLocks/>
          </p:cNvSpPr>
          <p:nvPr/>
        </p:nvSpPr>
        <p:spPr>
          <a:xfrm>
            <a:off x="939801" y="1177680"/>
            <a:ext cx="10742766" cy="4731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DNA from eukaryotes contains </a:t>
            </a:r>
            <a:r>
              <a:rPr lang="en-GB" dirty="0" smtClean="0">
                <a:solidFill>
                  <a:srgbClr val="9900FF"/>
                </a:solidFill>
                <a:latin typeface="Comic Sans MS" pitchFamily="66" charset="0"/>
                <a:cs typeface="Arial" panose="020B0604020202020204" pitchFamily="34" charset="0"/>
              </a:rPr>
              <a:t>exons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 (coding sequences) and </a:t>
            </a:r>
            <a:r>
              <a:rPr lang="en-GB" dirty="0" smtClean="0">
                <a:solidFill>
                  <a:srgbClr val="9900FF"/>
                </a:solidFill>
                <a:latin typeface="Comic Sans MS" pitchFamily="66" charset="0"/>
                <a:cs typeface="Arial" panose="020B0604020202020204" pitchFamily="34" charset="0"/>
              </a:rPr>
              <a:t>introns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 (non-coding sequences)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The </a:t>
            </a: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intronic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 sequences can be involved in </a:t>
            </a:r>
            <a:r>
              <a:rPr lang="en-GB" dirty="0" smtClean="0">
                <a:solidFill>
                  <a:srgbClr val="9900FF"/>
                </a:solidFill>
                <a:latin typeface="Comic Sans MS" pitchFamily="66" charset="0"/>
                <a:cs typeface="Arial" panose="020B0604020202020204" pitchFamily="34" charset="0"/>
              </a:rPr>
              <a:t>modification of the primary mRNA transcript 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produced (splicing) and the proteins produced can be </a:t>
            </a:r>
            <a:r>
              <a:rPr lang="en-GB" dirty="0" smtClean="0">
                <a:solidFill>
                  <a:srgbClr val="9900FF"/>
                </a:solidFill>
                <a:latin typeface="Comic Sans MS" pitchFamily="66" charset="0"/>
                <a:cs typeface="Arial" panose="020B0604020202020204" pitchFamily="34" charset="0"/>
              </a:rPr>
              <a:t>further modified 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after translation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As prokaryotes (</a:t>
            </a: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eg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 bacteria) have </a:t>
            </a:r>
            <a:r>
              <a:rPr lang="en-GB" dirty="0" smtClean="0">
                <a:solidFill>
                  <a:srgbClr val="9900FF"/>
                </a:solidFill>
                <a:latin typeface="Comic Sans MS" pitchFamily="66" charset="0"/>
                <a:cs typeface="Arial" panose="020B0604020202020204" pitchFamily="34" charset="0"/>
              </a:rPr>
              <a:t>no introns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, they are </a:t>
            </a:r>
            <a:r>
              <a:rPr lang="en-GB" dirty="0" smtClean="0">
                <a:solidFill>
                  <a:srgbClr val="9900FF"/>
                </a:solidFill>
                <a:latin typeface="Comic Sans MS" pitchFamily="66" charset="0"/>
                <a:cs typeface="Arial" panose="020B0604020202020204" pitchFamily="34" charset="0"/>
              </a:rPr>
              <a:t>unable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 to modify any mRNA by splicing or carry out any type of post-translational modification</a:t>
            </a:r>
          </a:p>
        </p:txBody>
      </p:sp>
    </p:spTree>
    <p:extLst>
      <p:ext uri="{BB962C8B-B14F-4D97-AF65-F5344CB8AC3E}">
        <p14:creationId xmlns:p14="http://schemas.microsoft.com/office/powerpoint/2010/main" val="23962061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en-GB" smtClean="0">
                <a:solidFill>
                  <a:srgbClr val="FF0000"/>
                </a:solidFill>
                <a:latin typeface="Comic Sans MS" panose="030F0702030302020204" pitchFamily="66" charset="0"/>
              </a:rPr>
              <a:t>Recombinant Yeast Cells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Content Placeholder 16"/>
          <p:cNvSpPr txBox="1">
            <a:spLocks/>
          </p:cNvSpPr>
          <p:nvPr/>
        </p:nvSpPr>
        <p:spPr>
          <a:xfrm>
            <a:off x="939801" y="1177680"/>
            <a:ext cx="10742766" cy="4731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As a result of this, any gene from a eukaryote which is expressed in a prokaryote may produce a polypeptide which has </a:t>
            </a:r>
            <a:r>
              <a:rPr lang="en-GB" dirty="0" smtClean="0">
                <a:solidFill>
                  <a:srgbClr val="9900FF"/>
                </a:solidFill>
                <a:latin typeface="Comic Sans MS" pitchFamily="66" charset="0"/>
                <a:cs typeface="Arial" panose="020B0604020202020204" pitchFamily="34" charset="0"/>
              </a:rPr>
              <a:t>not folded correctly 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or may </a:t>
            </a:r>
            <a:r>
              <a:rPr lang="en-GB" dirty="0" smtClean="0">
                <a:solidFill>
                  <a:srgbClr val="9900FF"/>
                </a:solidFill>
                <a:latin typeface="Comic Sans MS" pitchFamily="66" charset="0"/>
                <a:cs typeface="Arial" panose="020B0604020202020204" pitchFamily="34" charset="0"/>
              </a:rPr>
              <a:t>lack necessary modification 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and so the resulting protein may be </a:t>
            </a:r>
            <a:r>
              <a:rPr lang="en-GB" dirty="0" smtClean="0">
                <a:solidFill>
                  <a:srgbClr val="9900FF"/>
                </a:solidFill>
                <a:latin typeface="Comic Sans MS" pitchFamily="66" charset="0"/>
                <a:cs typeface="Arial" panose="020B0604020202020204" pitchFamily="34" charset="0"/>
              </a:rPr>
              <a:t>inactive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Some DNA sequences which code for a desired protein are better off being produced in </a:t>
            </a:r>
            <a:r>
              <a:rPr lang="en-GB" dirty="0" smtClean="0">
                <a:solidFill>
                  <a:srgbClr val="9900FF"/>
                </a:solidFill>
                <a:latin typeface="Comic Sans MS" pitchFamily="66" charset="0"/>
                <a:cs typeface="Arial" panose="020B0604020202020204" pitchFamily="34" charset="0"/>
              </a:rPr>
              <a:t>genetically transformed eukaryotes 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(</a:t>
            </a:r>
            <a:r>
              <a:rPr lang="en-GB" dirty="0" err="1" smtClean="0">
                <a:latin typeface="Comic Sans MS" pitchFamily="66" charset="0"/>
                <a:cs typeface="Arial" panose="020B0604020202020204" pitchFamily="34" charset="0"/>
              </a:rPr>
              <a:t>eg</a:t>
            </a:r>
            <a:r>
              <a:rPr lang="en-GB" dirty="0" smtClean="0">
                <a:latin typeface="Comic Sans MS" pitchFamily="66" charset="0"/>
                <a:cs typeface="Arial" panose="020B0604020202020204" pitchFamily="34" charset="0"/>
              </a:rPr>
              <a:t> yeast) even though it is far more challenging to do so</a:t>
            </a:r>
          </a:p>
        </p:txBody>
      </p:sp>
    </p:spTree>
    <p:extLst>
      <p:ext uri="{BB962C8B-B14F-4D97-AF65-F5344CB8AC3E}">
        <p14:creationId xmlns:p14="http://schemas.microsoft.com/office/powerpoint/2010/main" val="38735785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combinant yeast cells diagra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43"/>
          <a:stretch/>
        </p:blipFill>
        <p:spPr bwMode="auto">
          <a:xfrm>
            <a:off x="5047804" y="334390"/>
            <a:ext cx="6229796" cy="5978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0200" y="2318516"/>
            <a:ext cx="4209604" cy="200977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Genetically Modified Yeast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216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Wild Strains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Wild strains of organisms used in industrial processes can be improved to produce: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Genetic stability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Growth on low-cost nutrients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Greater than normal levels of the desired product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Easy harvesting of the product following fermentation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These improvements are brought about by </a:t>
            </a:r>
            <a:r>
              <a:rPr lang="en-GB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mutagenesis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or </a:t>
            </a:r>
            <a:r>
              <a:rPr lang="en-GB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recombinant DNA technology</a:t>
            </a:r>
            <a:endParaRPr lang="en-GB" dirty="0">
              <a:solidFill>
                <a:srgbClr val="99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346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414462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Mutagenesis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904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Mutagenesis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911224"/>
            <a:ext cx="6819900" cy="5337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A </a:t>
            </a:r>
            <a:r>
              <a:rPr lang="en-GB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mutation</a:t>
            </a:r>
            <a:r>
              <a:rPr lang="en-GB" dirty="0" smtClean="0">
                <a:latin typeface="Comic Sans MS" panose="030F0702030302020204" pitchFamily="66" charset="0"/>
              </a:rPr>
              <a:t> is </a:t>
            </a:r>
            <a:r>
              <a:rPr lang="en-GB" dirty="0">
                <a:latin typeface="Comic Sans MS" panose="030F0702030302020204" pitchFamily="66" charset="0"/>
              </a:rPr>
              <a:t>a heritable change in an organisms DNA that </a:t>
            </a:r>
            <a:r>
              <a:rPr lang="en-GB" dirty="0" smtClean="0">
                <a:latin typeface="Comic Sans MS" panose="030F0702030302020204" pitchFamily="66" charset="0"/>
              </a:rPr>
              <a:t>causes genetic diversity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Mutagenesis</a:t>
            </a:r>
            <a:r>
              <a:rPr lang="en-GB" dirty="0" smtClean="0">
                <a:latin typeface="Comic Sans MS" panose="030F0702030302020204" pitchFamily="66" charset="0"/>
              </a:rPr>
              <a:t> is the artificial creation of mutations. This usual involves exposure to mutagenic agents such as: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Ultraviolet (UV) light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Other forms of radiation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Mutagenic chemicals (</a:t>
            </a:r>
            <a:r>
              <a:rPr lang="en-GB" dirty="0" err="1" smtClean="0">
                <a:latin typeface="Comic Sans MS" panose="030F0702030302020204" pitchFamily="66" charset="0"/>
              </a:rPr>
              <a:t>eg</a:t>
            </a:r>
            <a:r>
              <a:rPr lang="en-GB" dirty="0" smtClean="0">
                <a:latin typeface="Comic Sans MS" panose="030F0702030302020204" pitchFamily="66" charset="0"/>
              </a:rPr>
              <a:t> mustard gas)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https://encrypted-tbn1.gstatic.com/images?q=tbn:ANd9GcSFuI9wlxN7dZ56a0PFu3Grn-8OO2YKGmU0KspxxHs-V-ZwkPb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504" y="937018"/>
            <a:ext cx="3950296" cy="296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encrypted-tbn0.gstatic.com/images?q=tbn:ANd9GcQaDzDKwUkyT8oLIKpdpmN0T-6yD1H0LT3cWssfNNQkgupHsb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504" y="4006157"/>
            <a:ext cx="3950296" cy="2343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579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Mutagenesis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Although most mutations are harmful, occasionally a mutation can have a beneficial effect which may improve the strain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Normally the improved strain </a:t>
            </a:r>
            <a:r>
              <a:rPr lang="en-GB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lacks an inhibitory control mechanism </a:t>
            </a:r>
            <a:r>
              <a:rPr lang="en-GB" dirty="0" smtClean="0">
                <a:latin typeface="Comic Sans MS" panose="030F0702030302020204" pitchFamily="66" charset="0"/>
              </a:rPr>
              <a:t>so it no longer expresses an undesirable characteristic or it produces an increased yield of a desired product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886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41446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Recombinant DNA Technology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700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Recombinant DNA Technology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724"/>
            <a:ext cx="10515600" cy="5197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Recent advances in technology have allowed scientists to transfer genetic material from one organisms to another or even one species to another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This allows the production of plant or animal protein by organisms that have been </a:t>
            </a:r>
            <a:r>
              <a:rPr lang="en-GB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artificially transformed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When doing this, scientists tend to introduce specific genes as a </a:t>
            </a:r>
            <a:r>
              <a:rPr lang="en-GB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safety mechanism </a:t>
            </a:r>
            <a:r>
              <a:rPr lang="en-GB" dirty="0" smtClean="0">
                <a:latin typeface="Comic Sans MS" panose="030F0702030302020204" pitchFamily="66" charset="0"/>
              </a:rPr>
              <a:t>that will prevent the transformed organism from surviving in the wild if it was to be released</a:t>
            </a:r>
          </a:p>
        </p:txBody>
      </p:sp>
    </p:spTree>
    <p:extLst>
      <p:ext uri="{BB962C8B-B14F-4D97-AF65-F5344CB8AC3E}">
        <p14:creationId xmlns:p14="http://schemas.microsoft.com/office/powerpoint/2010/main" val="2327342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rocess of genetic engineering involving insertion of 'sliced up' chromosome into bacterial plasmid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00" y="0"/>
            <a:ext cx="7988299" cy="684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2081608"/>
            <a:ext cx="20955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From Nat5</a:t>
            </a:r>
          </a:p>
          <a:p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See P209 of textbook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8249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1097</Words>
  <Application>Microsoft Office PowerPoint</Application>
  <PresentationFormat>Widescreen</PresentationFormat>
  <Paragraphs>128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Comic Sans MS</vt:lpstr>
      <vt:lpstr>Symbol</vt:lpstr>
      <vt:lpstr>Times New Roman</vt:lpstr>
      <vt:lpstr>1_Office Theme</vt:lpstr>
      <vt:lpstr>Metabolism and Survival</vt:lpstr>
      <vt:lpstr>PowerPoint Presentation</vt:lpstr>
      <vt:lpstr>Wild Strains</vt:lpstr>
      <vt:lpstr>Mutagenesis</vt:lpstr>
      <vt:lpstr>Mutagenesis</vt:lpstr>
      <vt:lpstr>Mutagenesis</vt:lpstr>
      <vt:lpstr>Recombinant DNA Technology</vt:lpstr>
      <vt:lpstr>Recombinant DNA Technology</vt:lpstr>
      <vt:lpstr>PowerPoint Presentation</vt:lpstr>
      <vt:lpstr>Recombinant Plasmids</vt:lpstr>
      <vt:lpstr>Recombinant Plasmids</vt:lpstr>
      <vt:lpstr>PowerPoint Presentation</vt:lpstr>
      <vt:lpstr>Restriction Endonuclease</vt:lpstr>
      <vt:lpstr>Restriction Endonuclease – Sticky Ends</vt:lpstr>
      <vt:lpstr>Restriction Endonuclease – Sticky Ends</vt:lpstr>
      <vt:lpstr>PowerPoint Presentation</vt:lpstr>
      <vt:lpstr>Vectors</vt:lpstr>
      <vt:lpstr>Features of Vectors</vt:lpstr>
      <vt:lpstr>Features of Vectors</vt:lpstr>
      <vt:lpstr>Features of Vectors</vt:lpstr>
      <vt:lpstr>Features of Vectors</vt:lpstr>
      <vt:lpstr>Artificial Chromosomes</vt:lpstr>
      <vt:lpstr>Problems with using Prokaryotes</vt:lpstr>
      <vt:lpstr>Recombinant Yeast Cells</vt:lpstr>
      <vt:lpstr>Genetically Modified Yeast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Metabolism and Survival</dc:title>
  <dc:creator>Christopher Scott</dc:creator>
  <cp:lastModifiedBy>Christopher Scott</cp:lastModifiedBy>
  <cp:revision>22</cp:revision>
  <dcterms:created xsi:type="dcterms:W3CDTF">2015-05-06T12:54:27Z</dcterms:created>
  <dcterms:modified xsi:type="dcterms:W3CDTF">2018-06-26T10:48:08Z</dcterms:modified>
</cp:coreProperties>
</file>