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72" r:id="rId6"/>
    <p:sldId id="274" r:id="rId7"/>
    <p:sldId id="275" r:id="rId8"/>
    <p:sldId id="276" r:id="rId9"/>
    <p:sldId id="277" r:id="rId10"/>
    <p:sldId id="278" r:id="rId11"/>
    <p:sldId id="279" r:id="rId12"/>
    <p:sldId id="280" r:id="rId13"/>
    <p:sldId id="281" r:id="rId14"/>
    <p:sldId id="282" r:id="rId15"/>
    <p:sldId id="283"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27" autoAdjust="0"/>
    <p:restoredTop sz="94660"/>
  </p:normalViewPr>
  <p:slideViewPr>
    <p:cSldViewPr snapToGrid="0">
      <p:cViewPr varScale="1">
        <p:scale>
          <a:sx n="87" d="100"/>
          <a:sy n="87" d="100"/>
        </p:scale>
        <p:origin x="108"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A4316F-3A7D-489E-B100-BED4AEBF4193}" type="datetimeFigureOut">
              <a:rPr lang="en-GB" smtClean="0"/>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277915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316F-3A7D-489E-B100-BED4AEBF4193}" type="datetimeFigureOut">
              <a:rPr lang="en-GB" smtClean="0"/>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362831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316F-3A7D-489E-B100-BED4AEBF4193}" type="datetimeFigureOut">
              <a:rPr lang="en-GB" smtClean="0"/>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120960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316F-3A7D-489E-B100-BED4AEBF4193}" type="datetimeFigureOut">
              <a:rPr lang="en-GB" smtClean="0"/>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76658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4316F-3A7D-489E-B100-BED4AEBF4193}" type="datetimeFigureOut">
              <a:rPr lang="en-GB" smtClean="0"/>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176025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A4316F-3A7D-489E-B100-BED4AEBF4193}" type="datetimeFigureOut">
              <a:rPr lang="en-GB" smtClean="0"/>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75728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A4316F-3A7D-489E-B100-BED4AEBF4193}" type="datetimeFigureOut">
              <a:rPr lang="en-GB" smtClean="0"/>
              <a:t>19/06/2018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156164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A4316F-3A7D-489E-B100-BED4AEBF4193}" type="datetimeFigureOut">
              <a:rPr lang="en-GB" smtClean="0"/>
              <a:t>19/06/2018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365871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4316F-3A7D-489E-B100-BED4AEBF4193}" type="datetimeFigureOut">
              <a:rPr lang="en-GB" smtClean="0"/>
              <a:t>19/06/2018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263433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4316F-3A7D-489E-B100-BED4AEBF4193}" type="datetimeFigureOut">
              <a:rPr lang="en-GB" smtClean="0"/>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246553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4316F-3A7D-489E-B100-BED4AEBF4193}" type="datetimeFigureOut">
              <a:rPr lang="en-GB" smtClean="0"/>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2251D-5E6D-41A2-A4EE-470F76208B9F}" type="slidenum">
              <a:rPr lang="en-GB" smtClean="0"/>
              <a:t>‹#›</a:t>
            </a:fld>
            <a:endParaRPr lang="en-GB"/>
          </a:p>
        </p:txBody>
      </p:sp>
    </p:spTree>
    <p:extLst>
      <p:ext uri="{BB962C8B-B14F-4D97-AF65-F5344CB8AC3E}">
        <p14:creationId xmlns:p14="http://schemas.microsoft.com/office/powerpoint/2010/main" val="25783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4316F-3A7D-489E-B100-BED4AEBF4193}" type="datetimeFigureOut">
              <a:rPr lang="en-GB" smtClean="0"/>
              <a:t>19/06/2018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2251D-5E6D-41A2-A4EE-470F76208B9F}" type="slidenum">
              <a:rPr lang="en-GB" smtClean="0"/>
              <a:t>‹#›</a:t>
            </a:fld>
            <a:endParaRPr lang="en-GB"/>
          </a:p>
        </p:txBody>
      </p:sp>
    </p:spTree>
    <p:extLst>
      <p:ext uri="{BB962C8B-B14F-4D97-AF65-F5344CB8AC3E}">
        <p14:creationId xmlns:p14="http://schemas.microsoft.com/office/powerpoint/2010/main" val="1437110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57775"/>
          </a:xfrm>
        </p:spPr>
        <p:txBody>
          <a:bodyPr/>
          <a:lstStyle/>
          <a:p>
            <a:r>
              <a:rPr lang="en-GB" dirty="0" smtClean="0">
                <a:latin typeface="Comic Sans MS" panose="030F0702030302020204" pitchFamily="66" charset="0"/>
              </a:rPr>
              <a:t>Metabolism and Survival</a:t>
            </a:r>
            <a:endParaRPr lang="en-GB" dirty="0">
              <a:latin typeface="Comic Sans MS" panose="030F0702030302020204" pitchFamily="66" charset="0"/>
            </a:endParaRPr>
          </a:p>
        </p:txBody>
      </p:sp>
      <p:sp>
        <p:nvSpPr>
          <p:cNvPr id="3" name="Subtitle 2"/>
          <p:cNvSpPr>
            <a:spLocks noGrp="1"/>
          </p:cNvSpPr>
          <p:nvPr>
            <p:ph type="subTitle" idx="1"/>
          </p:nvPr>
        </p:nvSpPr>
        <p:spPr/>
        <p:txBody>
          <a:bodyPr>
            <a:normAutofit/>
          </a:bodyPr>
          <a:lstStyle/>
          <a:p>
            <a:r>
              <a:rPr lang="en-GB" sz="3600" dirty="0" smtClean="0">
                <a:solidFill>
                  <a:schemeClr val="bg1">
                    <a:lumMod val="65000"/>
                  </a:schemeClr>
                </a:solidFill>
                <a:latin typeface="Comic Sans MS" panose="030F0702030302020204" pitchFamily="66" charset="0"/>
              </a:rPr>
              <a:t>Key Area </a:t>
            </a:r>
            <a:r>
              <a:rPr lang="en-GB" sz="3600" dirty="0" smtClean="0">
                <a:solidFill>
                  <a:schemeClr val="bg1">
                    <a:lumMod val="65000"/>
                  </a:schemeClr>
                </a:solidFill>
                <a:latin typeface="Comic Sans MS" panose="030F0702030302020204" pitchFamily="66" charset="0"/>
              </a:rPr>
              <a:t>3b</a:t>
            </a:r>
            <a:endParaRPr lang="en-GB" sz="3600" dirty="0" smtClean="0">
              <a:solidFill>
                <a:schemeClr val="bg1">
                  <a:lumMod val="65000"/>
                </a:schemeClr>
              </a:solidFill>
              <a:latin typeface="Comic Sans MS" panose="030F0702030302020204" pitchFamily="66" charset="0"/>
            </a:endParaRPr>
          </a:p>
          <a:p>
            <a:r>
              <a:rPr lang="en-GB" sz="3600" dirty="0" smtClean="0">
                <a:solidFill>
                  <a:schemeClr val="bg1">
                    <a:lumMod val="65000"/>
                  </a:schemeClr>
                </a:solidFill>
                <a:latin typeface="Comic Sans MS" panose="030F0702030302020204" pitchFamily="66" charset="0"/>
              </a:rPr>
              <a:t>Heart Comparison</a:t>
            </a:r>
            <a:endParaRPr lang="en-GB" sz="3600" dirty="0">
              <a:solidFill>
                <a:schemeClr val="bg1">
                  <a:lumMod val="65000"/>
                </a:schemeClr>
              </a:solidFill>
              <a:latin typeface="Comic Sans MS" panose="030F0702030302020204" pitchFamily="66" charset="0"/>
            </a:endParaRPr>
          </a:p>
        </p:txBody>
      </p:sp>
    </p:spTree>
    <p:extLst>
      <p:ext uri="{BB962C8B-B14F-4D97-AF65-F5344CB8AC3E}">
        <p14:creationId xmlns:p14="http://schemas.microsoft.com/office/powerpoint/2010/main" val="203254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907627" y="0"/>
            <a:ext cx="8229600" cy="599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Amphibian and reptile heart </a:t>
            </a:r>
          </a:p>
        </p:txBody>
      </p:sp>
      <p:pic>
        <p:nvPicPr>
          <p:cNvPr id="3" name="Content Placeholder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708" y="716620"/>
            <a:ext cx="9876241" cy="434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98133" y="5248165"/>
            <a:ext cx="11248587" cy="1384995"/>
          </a:xfrm>
          <a:prstGeom prst="rect">
            <a:avLst/>
          </a:prstGeom>
          <a:noFill/>
        </p:spPr>
        <p:txBody>
          <a:bodyPr wrap="square">
            <a:spAutoFit/>
          </a:bodyPr>
          <a:lstStyle/>
          <a:p>
            <a:pPr eaLnBrk="0" fontAlgn="base" hangingPunct="0">
              <a:spcBef>
                <a:spcPct val="0"/>
              </a:spcBef>
              <a:spcAft>
                <a:spcPct val="0"/>
              </a:spcAft>
              <a:defRPr/>
            </a:pPr>
            <a:r>
              <a:rPr lang="en-GB" sz="2800" dirty="0">
                <a:solidFill>
                  <a:srgbClr val="000000"/>
                </a:solidFill>
                <a:latin typeface="Comic Sans MS"/>
                <a:ea typeface="ＭＳ Ｐゴシック"/>
              </a:rPr>
              <a:t>They are made of 3 </a:t>
            </a:r>
            <a:r>
              <a:rPr lang="en-GB" sz="2800" dirty="0" smtClean="0">
                <a:solidFill>
                  <a:srgbClr val="000000"/>
                </a:solidFill>
                <a:latin typeface="Comic Sans MS"/>
                <a:ea typeface="ＭＳ Ｐゴシック"/>
              </a:rPr>
              <a:t>chambers, </a:t>
            </a:r>
            <a:r>
              <a:rPr lang="en-GB" sz="2800" dirty="0">
                <a:solidFill>
                  <a:srgbClr val="9933FF"/>
                </a:solidFill>
                <a:latin typeface="Comic Sans MS"/>
                <a:ea typeface="ＭＳ Ｐゴシック"/>
              </a:rPr>
              <a:t>2 atria and 1 ventricle</a:t>
            </a:r>
            <a:r>
              <a:rPr lang="en-GB" sz="2800" dirty="0">
                <a:solidFill>
                  <a:srgbClr val="000000"/>
                </a:solidFill>
                <a:latin typeface="Comic Sans MS"/>
                <a:ea typeface="ＭＳ Ｐゴシック"/>
              </a:rPr>
              <a:t>.</a:t>
            </a:r>
          </a:p>
          <a:p>
            <a:pPr eaLnBrk="0" fontAlgn="base" hangingPunct="0">
              <a:spcBef>
                <a:spcPct val="0"/>
              </a:spcBef>
              <a:spcAft>
                <a:spcPct val="0"/>
              </a:spcAft>
              <a:defRPr/>
            </a:pPr>
            <a:r>
              <a:rPr lang="en-GB" sz="2800" dirty="0">
                <a:solidFill>
                  <a:srgbClr val="000000"/>
                </a:solidFill>
                <a:latin typeface="Comic Sans MS"/>
                <a:ea typeface="ＭＳ Ｐゴシック"/>
              </a:rPr>
              <a:t>In </a:t>
            </a:r>
            <a:r>
              <a:rPr lang="en-GB" sz="2800" dirty="0" smtClean="0">
                <a:solidFill>
                  <a:srgbClr val="000000"/>
                </a:solidFill>
                <a:latin typeface="Comic Sans MS"/>
                <a:ea typeface="ＭＳ Ｐゴシック"/>
              </a:rPr>
              <a:t>reptiles (</a:t>
            </a:r>
            <a:r>
              <a:rPr lang="en-GB" sz="2800" dirty="0" err="1" smtClean="0">
                <a:solidFill>
                  <a:srgbClr val="000000"/>
                </a:solidFill>
                <a:latin typeface="Comic Sans MS"/>
                <a:ea typeface="ＭＳ Ｐゴシック"/>
              </a:rPr>
              <a:t>eg</a:t>
            </a:r>
            <a:r>
              <a:rPr lang="en-GB" sz="2800" dirty="0" smtClean="0">
                <a:solidFill>
                  <a:srgbClr val="000000"/>
                </a:solidFill>
                <a:latin typeface="Comic Sans MS"/>
                <a:ea typeface="ＭＳ Ｐゴシック"/>
              </a:rPr>
              <a:t> lizard), </a:t>
            </a:r>
            <a:r>
              <a:rPr lang="en-GB" sz="2800" dirty="0">
                <a:solidFill>
                  <a:srgbClr val="000000"/>
                </a:solidFill>
                <a:latin typeface="Comic Sans MS"/>
                <a:ea typeface="ＭＳ Ｐゴシック"/>
              </a:rPr>
              <a:t>little mixing occurs because the single ventricle is </a:t>
            </a:r>
            <a:r>
              <a:rPr lang="en-GB" sz="2800" dirty="0">
                <a:solidFill>
                  <a:srgbClr val="9933FF"/>
                </a:solidFill>
                <a:latin typeface="Comic Sans MS"/>
                <a:ea typeface="ＭＳ Ｐゴシック"/>
              </a:rPr>
              <a:t>partly divided </a:t>
            </a:r>
            <a:r>
              <a:rPr lang="en-GB" sz="2800" dirty="0">
                <a:solidFill>
                  <a:srgbClr val="000000"/>
                </a:solidFill>
                <a:latin typeface="Comic Sans MS"/>
                <a:ea typeface="ＭＳ Ｐゴシック"/>
              </a:rPr>
              <a:t>by a septum</a:t>
            </a:r>
          </a:p>
        </p:txBody>
      </p:sp>
    </p:spTree>
    <p:extLst>
      <p:ext uri="{BB962C8B-B14F-4D97-AF65-F5344CB8AC3E}">
        <p14:creationId xmlns:p14="http://schemas.microsoft.com/office/powerpoint/2010/main" val="2179840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756743" y="303486"/>
            <a:ext cx="10127811" cy="5781319"/>
            <a:chOff x="-2" y="1028700"/>
            <a:chExt cx="8651149" cy="4999020"/>
          </a:xfrm>
        </p:grpSpPr>
        <p:graphicFrame>
          <p:nvGraphicFramePr>
            <p:cNvPr id="3" name="Content Placeholder 4"/>
            <p:cNvGraphicFramePr>
              <a:graphicFrameLocks/>
            </p:cNvGraphicFramePr>
            <p:nvPr>
              <p:extLst>
                <p:ext uri="{D42A27DB-BD31-4B8C-83A1-F6EECF244321}">
                  <p14:modId xmlns:p14="http://schemas.microsoft.com/office/powerpoint/2010/main" val="4095673258"/>
                </p:ext>
              </p:extLst>
            </p:nvPr>
          </p:nvGraphicFramePr>
          <p:xfrm>
            <a:off x="-2" y="1028700"/>
            <a:ext cx="8443723" cy="4926013"/>
          </p:xfrm>
          <a:graphic>
            <a:graphicData uri="http://schemas.openxmlformats.org/drawingml/2006/table">
              <a:tbl>
                <a:tblPr firstRow="1" bandRow="1"/>
                <a:tblGrid>
                  <a:gridCol w="1647497"/>
                  <a:gridCol w="5271989"/>
                  <a:gridCol w="2965494"/>
                </a:tblGrid>
                <a:tr h="7920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Chambers</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Diagram/description </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Animals that have</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90479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4" name="TextBox 3"/>
            <p:cNvSpPr txBox="1">
              <a:spLocks noChangeArrowheads="1"/>
            </p:cNvSpPr>
            <p:nvPr/>
          </p:nvSpPr>
          <p:spPr bwMode="auto">
            <a:xfrm>
              <a:off x="133350" y="1871663"/>
              <a:ext cx="1382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Three</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2 Atrium</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1 Ventricle</a:t>
              </a:r>
            </a:p>
          </p:txBody>
        </p:sp>
        <p:grpSp>
          <p:nvGrpSpPr>
            <p:cNvPr id="5" name="Group 12"/>
            <p:cNvGrpSpPr>
              <a:grpSpLocks/>
            </p:cNvGrpSpPr>
            <p:nvPr/>
          </p:nvGrpSpPr>
          <p:grpSpPr bwMode="auto">
            <a:xfrm>
              <a:off x="1930400" y="1885950"/>
              <a:ext cx="2176463" cy="2809875"/>
              <a:chOff x="2092209" y="2927146"/>
              <a:chExt cx="941388" cy="1362075"/>
            </a:xfrm>
          </p:grpSpPr>
          <p:sp>
            <p:nvSpPr>
              <p:cNvPr id="6" name="AutoShape 17"/>
              <p:cNvSpPr>
                <a:spLocks noChangeArrowheads="1"/>
              </p:cNvSpPr>
              <p:nvPr/>
            </p:nvSpPr>
            <p:spPr bwMode="auto">
              <a:xfrm>
                <a:off x="2423997" y="3805034"/>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7" name="AutoShape 18"/>
              <p:cNvSpPr>
                <a:spLocks noChangeArrowheads="1"/>
              </p:cNvSpPr>
              <p:nvPr/>
            </p:nvSpPr>
            <p:spPr bwMode="auto">
              <a:xfrm>
                <a:off x="2689109" y="3801859"/>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8" name="AutoShape 19"/>
              <p:cNvSpPr>
                <a:spLocks noChangeArrowheads="1"/>
              </p:cNvSpPr>
              <p:nvPr/>
            </p:nvSpPr>
            <p:spPr bwMode="auto">
              <a:xfrm>
                <a:off x="2384309" y="3271634"/>
                <a:ext cx="454025" cy="620712"/>
              </a:xfrm>
              <a:prstGeom prst="flowChartProcess">
                <a:avLst/>
              </a:prstGeom>
              <a:solidFill>
                <a:srgbClr val="FFFFFF"/>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9" name="AutoShape 20"/>
              <p:cNvSpPr>
                <a:spLocks noChangeArrowheads="1"/>
              </p:cNvSpPr>
              <p:nvPr/>
            </p:nvSpPr>
            <p:spPr bwMode="auto">
              <a:xfrm>
                <a:off x="2427172" y="3071609"/>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10" name="AutoShape 21"/>
              <p:cNvSpPr>
                <a:spLocks noChangeArrowheads="1"/>
              </p:cNvSpPr>
              <p:nvPr/>
            </p:nvSpPr>
            <p:spPr bwMode="auto">
              <a:xfrm>
                <a:off x="2709747" y="3070021"/>
                <a:ext cx="95250" cy="261938"/>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cxnSp>
            <p:nvCxnSpPr>
              <p:cNvPr id="11" name="AutoShape 22"/>
              <p:cNvCxnSpPr>
                <a:cxnSpLocks noChangeShapeType="1"/>
              </p:cNvCxnSpPr>
              <p:nvPr/>
            </p:nvCxnSpPr>
            <p:spPr bwMode="auto">
              <a:xfrm flipV="1">
                <a:off x="2609734" y="3665334"/>
                <a:ext cx="0" cy="2254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23"/>
              <p:cNvCxnSpPr>
                <a:cxnSpLocks noChangeShapeType="1"/>
              </p:cNvCxnSpPr>
              <p:nvPr/>
            </p:nvCxnSpPr>
            <p:spPr bwMode="auto">
              <a:xfrm>
                <a:off x="2538297" y="3658984"/>
                <a:ext cx="1301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24"/>
              <p:cNvCxnSpPr>
                <a:cxnSpLocks noChangeShapeType="1"/>
              </p:cNvCxnSpPr>
              <p:nvPr/>
            </p:nvCxnSpPr>
            <p:spPr bwMode="auto">
              <a:xfrm flipH="1">
                <a:off x="2384309" y="3658984"/>
                <a:ext cx="6508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25"/>
              <p:cNvCxnSpPr>
                <a:cxnSpLocks noChangeShapeType="1"/>
              </p:cNvCxnSpPr>
              <p:nvPr/>
            </p:nvCxnSpPr>
            <p:spPr bwMode="auto">
              <a:xfrm flipH="1">
                <a:off x="2765309" y="3657396"/>
                <a:ext cx="6508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26"/>
              <p:cNvCxnSpPr>
                <a:cxnSpLocks noChangeShapeType="1"/>
              </p:cNvCxnSpPr>
              <p:nvPr/>
            </p:nvCxnSpPr>
            <p:spPr bwMode="auto">
              <a:xfrm flipV="1">
                <a:off x="2449397" y="3628821"/>
                <a:ext cx="34925" cy="254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AutoShape 27"/>
              <p:cNvCxnSpPr>
                <a:cxnSpLocks noChangeShapeType="1"/>
              </p:cNvCxnSpPr>
              <p:nvPr/>
            </p:nvCxnSpPr>
            <p:spPr bwMode="auto">
              <a:xfrm flipV="1">
                <a:off x="2676409" y="3627234"/>
                <a:ext cx="34925" cy="238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28"/>
              <p:cNvCxnSpPr>
                <a:cxnSpLocks noChangeShapeType="1"/>
              </p:cNvCxnSpPr>
              <p:nvPr/>
            </p:nvCxnSpPr>
            <p:spPr bwMode="auto">
              <a:xfrm flipH="1" flipV="1">
                <a:off x="2730384" y="3631996"/>
                <a:ext cx="36513" cy="2381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29"/>
              <p:cNvCxnSpPr>
                <a:cxnSpLocks noChangeShapeType="1"/>
              </p:cNvCxnSpPr>
              <p:nvPr/>
            </p:nvCxnSpPr>
            <p:spPr bwMode="auto">
              <a:xfrm flipH="1" flipV="1">
                <a:off x="2500197" y="3628821"/>
                <a:ext cx="36512" cy="254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9" name="Freeform 30"/>
              <p:cNvSpPr>
                <a:spLocks/>
              </p:cNvSpPr>
              <p:nvPr/>
            </p:nvSpPr>
            <p:spPr bwMode="auto">
              <a:xfrm>
                <a:off x="2092209" y="2955721"/>
                <a:ext cx="387350" cy="839788"/>
              </a:xfrm>
              <a:custGeom>
                <a:avLst/>
                <a:gdLst>
                  <a:gd name="T0" fmla="*/ 2147483647 w 608"/>
                  <a:gd name="T1" fmla="*/ 2147483647 h 1324"/>
                  <a:gd name="T2" fmla="*/ 2147483647 w 608"/>
                  <a:gd name="T3" fmla="*/ 2147483647 h 1324"/>
                  <a:gd name="T4" fmla="*/ 2147483647 w 608"/>
                  <a:gd name="T5" fmla="*/ 2147483647 h 1324"/>
                  <a:gd name="T6" fmla="*/ 2147483647 w 608"/>
                  <a:gd name="T7" fmla="*/ 2147483647 h 1324"/>
                  <a:gd name="T8" fmla="*/ 0 w 608"/>
                  <a:gd name="T9" fmla="*/ 2147483647 h 13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8" h="1324">
                    <a:moveTo>
                      <a:pt x="608" y="239"/>
                    </a:moveTo>
                    <a:cubicBezTo>
                      <a:pt x="561" y="140"/>
                      <a:pt x="515" y="41"/>
                      <a:pt x="439" y="24"/>
                    </a:cubicBezTo>
                    <a:cubicBezTo>
                      <a:pt x="363" y="7"/>
                      <a:pt x="217" y="0"/>
                      <a:pt x="149" y="137"/>
                    </a:cubicBezTo>
                    <a:cubicBezTo>
                      <a:pt x="81" y="274"/>
                      <a:pt x="53" y="649"/>
                      <a:pt x="28" y="847"/>
                    </a:cubicBezTo>
                    <a:cubicBezTo>
                      <a:pt x="3" y="1045"/>
                      <a:pt x="1" y="1184"/>
                      <a:pt x="0" y="1324"/>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20" name="Freeform 31"/>
              <p:cNvSpPr>
                <a:spLocks/>
              </p:cNvSpPr>
              <p:nvPr/>
            </p:nvSpPr>
            <p:spPr bwMode="auto">
              <a:xfrm>
                <a:off x="2098559" y="4044746"/>
                <a:ext cx="355600" cy="244475"/>
              </a:xfrm>
              <a:custGeom>
                <a:avLst/>
                <a:gdLst>
                  <a:gd name="T0" fmla="*/ 0 w 561"/>
                  <a:gd name="T1" fmla="*/ 0 h 385"/>
                  <a:gd name="T2" fmla="*/ 2147483647 w 561"/>
                  <a:gd name="T3" fmla="*/ 2147483647 h 385"/>
                  <a:gd name="T4" fmla="*/ 2147483647 w 561"/>
                  <a:gd name="T5" fmla="*/ 2147483647 h 385"/>
                  <a:gd name="T6" fmla="*/ 2147483647 w 561"/>
                  <a:gd name="T7" fmla="*/ 2147483647 h 385"/>
                  <a:gd name="T8" fmla="*/ 2147483647 w 561"/>
                  <a:gd name="T9" fmla="*/ 214748364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1" h="385">
                    <a:moveTo>
                      <a:pt x="0" y="0"/>
                    </a:moveTo>
                    <a:cubicBezTo>
                      <a:pt x="14" y="51"/>
                      <a:pt x="39" y="246"/>
                      <a:pt x="84" y="308"/>
                    </a:cubicBezTo>
                    <a:cubicBezTo>
                      <a:pt x="129" y="370"/>
                      <a:pt x="202" y="385"/>
                      <a:pt x="271" y="374"/>
                    </a:cubicBezTo>
                    <a:cubicBezTo>
                      <a:pt x="340" y="363"/>
                      <a:pt x="448" y="290"/>
                      <a:pt x="496" y="243"/>
                    </a:cubicBezTo>
                    <a:cubicBezTo>
                      <a:pt x="544" y="196"/>
                      <a:pt x="561" y="144"/>
                      <a:pt x="561" y="93"/>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21" name="Freeform 32"/>
              <p:cNvSpPr>
                <a:spLocks/>
              </p:cNvSpPr>
              <p:nvPr/>
            </p:nvSpPr>
            <p:spPr bwMode="auto">
              <a:xfrm>
                <a:off x="2752609" y="2927146"/>
                <a:ext cx="266700" cy="423863"/>
              </a:xfrm>
              <a:custGeom>
                <a:avLst/>
                <a:gdLst>
                  <a:gd name="T0" fmla="*/ 0 w 421"/>
                  <a:gd name="T1" fmla="*/ 2147483647 h 666"/>
                  <a:gd name="T2" fmla="*/ 2147483647 w 421"/>
                  <a:gd name="T3" fmla="*/ 2147483647 h 666"/>
                  <a:gd name="T4" fmla="*/ 2147483647 w 421"/>
                  <a:gd name="T5" fmla="*/ 2147483647 h 666"/>
                  <a:gd name="T6" fmla="*/ 2147483647 w 421"/>
                  <a:gd name="T7" fmla="*/ 2147483647 h 666"/>
                  <a:gd name="T8" fmla="*/ 2147483647 w 421"/>
                  <a:gd name="T9" fmla="*/ 2147483647 h 6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1" h="666">
                    <a:moveTo>
                      <a:pt x="0" y="264"/>
                    </a:moveTo>
                    <a:cubicBezTo>
                      <a:pt x="15" y="173"/>
                      <a:pt x="30" y="83"/>
                      <a:pt x="84" y="49"/>
                    </a:cubicBezTo>
                    <a:cubicBezTo>
                      <a:pt x="138" y="15"/>
                      <a:pt x="274" y="0"/>
                      <a:pt x="327" y="58"/>
                    </a:cubicBezTo>
                    <a:cubicBezTo>
                      <a:pt x="380" y="116"/>
                      <a:pt x="386" y="294"/>
                      <a:pt x="402" y="395"/>
                    </a:cubicBezTo>
                    <a:cubicBezTo>
                      <a:pt x="418" y="496"/>
                      <a:pt x="419" y="581"/>
                      <a:pt x="421" y="666"/>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22" name="Freeform 33"/>
              <p:cNvSpPr>
                <a:spLocks/>
              </p:cNvSpPr>
              <p:nvPr/>
            </p:nvSpPr>
            <p:spPr bwMode="auto">
              <a:xfrm>
                <a:off x="2716097" y="3552621"/>
                <a:ext cx="317500" cy="701675"/>
              </a:xfrm>
              <a:custGeom>
                <a:avLst/>
                <a:gdLst>
                  <a:gd name="T0" fmla="*/ 2147483647 w 500"/>
                  <a:gd name="T1" fmla="*/ 0 h 1105"/>
                  <a:gd name="T2" fmla="*/ 2147483647 w 500"/>
                  <a:gd name="T3" fmla="*/ 2147483647 h 1105"/>
                  <a:gd name="T4" fmla="*/ 2147483647 w 500"/>
                  <a:gd name="T5" fmla="*/ 2147483647 h 1105"/>
                  <a:gd name="T6" fmla="*/ 2147483647 w 500"/>
                  <a:gd name="T7" fmla="*/ 2147483647 h 1105"/>
                  <a:gd name="T8" fmla="*/ 2147483647 w 500"/>
                  <a:gd name="T9" fmla="*/ 2147483647 h 1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 h="1105">
                    <a:moveTo>
                      <a:pt x="486" y="0"/>
                    </a:moveTo>
                    <a:cubicBezTo>
                      <a:pt x="493" y="180"/>
                      <a:pt x="500" y="361"/>
                      <a:pt x="486" y="514"/>
                    </a:cubicBezTo>
                    <a:cubicBezTo>
                      <a:pt x="472" y="667"/>
                      <a:pt x="472" y="819"/>
                      <a:pt x="402" y="916"/>
                    </a:cubicBezTo>
                    <a:cubicBezTo>
                      <a:pt x="332" y="1013"/>
                      <a:pt x="130" y="1105"/>
                      <a:pt x="65" y="1094"/>
                    </a:cubicBezTo>
                    <a:cubicBezTo>
                      <a:pt x="0" y="1083"/>
                      <a:pt x="4" y="967"/>
                      <a:pt x="9" y="851"/>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grpSp>
        <p:sp>
          <p:nvSpPr>
            <p:cNvPr id="24" name="Text Box 26"/>
            <p:cNvSpPr txBox="1">
              <a:spLocks noChangeArrowheads="1"/>
            </p:cNvSpPr>
            <p:nvPr/>
          </p:nvSpPr>
          <p:spPr bwMode="auto">
            <a:xfrm>
              <a:off x="1549400" y="3763963"/>
              <a:ext cx="1117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body</a:t>
              </a:r>
              <a:endParaRPr lang="en-US" altLang="en-US" sz="4800">
                <a:solidFill>
                  <a:prstClr val="black"/>
                </a:solidFill>
                <a:latin typeface="Arial" panose="020B0604020202020204" pitchFamily="34" charset="0"/>
                <a:cs typeface="Arial" panose="020B0604020202020204" pitchFamily="34" charset="0"/>
              </a:endParaRPr>
            </a:p>
          </p:txBody>
        </p:sp>
        <p:sp>
          <p:nvSpPr>
            <p:cNvPr id="25" name="Text Box 26"/>
            <p:cNvSpPr txBox="1">
              <a:spLocks noChangeArrowheads="1"/>
            </p:cNvSpPr>
            <p:nvPr/>
          </p:nvSpPr>
          <p:spPr bwMode="auto">
            <a:xfrm>
              <a:off x="3602038" y="2738438"/>
              <a:ext cx="11160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lungs</a:t>
              </a:r>
              <a:endParaRPr lang="en-US" altLang="en-US" sz="4800">
                <a:solidFill>
                  <a:prstClr val="black"/>
                </a:solidFill>
                <a:latin typeface="Arial" panose="020B0604020202020204" pitchFamily="34" charset="0"/>
                <a:cs typeface="Arial" panose="020B0604020202020204" pitchFamily="34" charset="0"/>
              </a:endParaRPr>
            </a:p>
          </p:txBody>
        </p:sp>
        <p:sp>
          <p:nvSpPr>
            <p:cNvPr id="26" name="TextBox 25"/>
            <p:cNvSpPr txBox="1">
              <a:spLocks noChangeArrowheads="1"/>
            </p:cNvSpPr>
            <p:nvPr/>
          </p:nvSpPr>
          <p:spPr bwMode="auto">
            <a:xfrm>
              <a:off x="1516063" y="4670458"/>
              <a:ext cx="4381656" cy="13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marL="342900" indent="-342900" eaLnBrk="1" fontAlgn="base" hangingPunct="1">
                <a:spcBef>
                  <a:spcPct val="0"/>
                </a:spcBef>
                <a:spcAft>
                  <a:spcPct val="0"/>
                </a:spcAft>
              </a:pPr>
              <a:r>
                <a:rPr lang="en-GB" altLang="en-US" sz="2400" dirty="0" smtClean="0">
                  <a:solidFill>
                    <a:srgbClr val="9933FF"/>
                  </a:solidFill>
                  <a:cs typeface="Arial" panose="020B0604020202020204" pitchFamily="34" charset="0"/>
                </a:rPr>
                <a:t>2 entries for blood</a:t>
              </a:r>
            </a:p>
            <a:p>
              <a:pPr marL="342900" indent="-342900" eaLnBrk="1" fontAlgn="base" hangingPunct="1">
                <a:spcBef>
                  <a:spcPct val="0"/>
                </a:spcBef>
                <a:spcAft>
                  <a:spcPct val="0"/>
                </a:spcAft>
              </a:pPr>
              <a:r>
                <a:rPr lang="en-GB" altLang="en-US" sz="2400" dirty="0" smtClean="0">
                  <a:solidFill>
                    <a:srgbClr val="9933FF"/>
                  </a:solidFill>
                  <a:cs typeface="Arial" panose="020B0604020202020204" pitchFamily="34" charset="0"/>
                </a:rPr>
                <a:t>Deoxygenated from body</a:t>
              </a:r>
            </a:p>
            <a:p>
              <a:pPr marL="342900" indent="-342900" eaLnBrk="1" fontAlgn="base" hangingPunct="1">
                <a:spcBef>
                  <a:spcPct val="0"/>
                </a:spcBef>
                <a:spcAft>
                  <a:spcPct val="0"/>
                </a:spcAft>
              </a:pPr>
              <a:r>
                <a:rPr lang="en-GB" altLang="en-US" sz="2400" dirty="0" smtClean="0">
                  <a:solidFill>
                    <a:srgbClr val="9933FF"/>
                  </a:solidFill>
                  <a:cs typeface="Arial" panose="020B0604020202020204" pitchFamily="34" charset="0"/>
                </a:rPr>
                <a:t>Oxygenated from lungs</a:t>
              </a:r>
            </a:p>
            <a:p>
              <a:pPr marL="342900" indent="-342900" eaLnBrk="1" fontAlgn="base" hangingPunct="1">
                <a:spcBef>
                  <a:spcPct val="0"/>
                </a:spcBef>
                <a:spcAft>
                  <a:spcPct val="0"/>
                </a:spcAft>
              </a:pPr>
              <a:r>
                <a:rPr lang="en-GB" altLang="en-US" sz="2400" dirty="0" smtClean="0">
                  <a:solidFill>
                    <a:srgbClr val="9933FF"/>
                  </a:solidFill>
                  <a:cs typeface="Arial" panose="020B0604020202020204" pitchFamily="34" charset="0"/>
                </a:rPr>
                <a:t>Mixing of blood in the ventricle</a:t>
              </a:r>
              <a:endParaRPr lang="en-GB" altLang="en-US" sz="2400" dirty="0">
                <a:solidFill>
                  <a:srgbClr val="9933FF"/>
                </a:solidFill>
                <a:cs typeface="Arial" panose="020B0604020202020204" pitchFamily="34" charset="0"/>
              </a:endParaRPr>
            </a:p>
          </p:txBody>
        </p:sp>
        <p:sp>
          <p:nvSpPr>
            <p:cNvPr id="27" name="TextBox 26"/>
            <p:cNvSpPr txBox="1">
              <a:spLocks noChangeArrowheads="1"/>
            </p:cNvSpPr>
            <p:nvPr/>
          </p:nvSpPr>
          <p:spPr bwMode="auto">
            <a:xfrm>
              <a:off x="6288947" y="1944898"/>
              <a:ext cx="2362200" cy="71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400" dirty="0" smtClean="0">
                  <a:solidFill>
                    <a:srgbClr val="9933FF"/>
                  </a:solidFill>
                  <a:cs typeface="Arial" panose="020B0604020202020204" pitchFamily="34" charset="0"/>
                </a:rPr>
                <a:t>Amphibians</a:t>
              </a:r>
            </a:p>
            <a:p>
              <a:pPr eaLnBrk="1" fontAlgn="base" hangingPunct="1">
                <a:spcBef>
                  <a:spcPct val="0"/>
                </a:spcBef>
                <a:spcAft>
                  <a:spcPct val="0"/>
                </a:spcAft>
                <a:buFontTx/>
                <a:buNone/>
              </a:pPr>
              <a:r>
                <a:rPr lang="en-GB" altLang="en-US" sz="2400" dirty="0" err="1">
                  <a:solidFill>
                    <a:srgbClr val="9933FF"/>
                  </a:solidFill>
                  <a:cs typeface="Arial" panose="020B0604020202020204" pitchFamily="34" charset="0"/>
                </a:rPr>
                <a:t>e</a:t>
              </a:r>
              <a:r>
                <a:rPr lang="en-GB" altLang="en-US" sz="2400" dirty="0" err="1" smtClean="0">
                  <a:solidFill>
                    <a:srgbClr val="9933FF"/>
                  </a:solidFill>
                  <a:cs typeface="Arial" panose="020B0604020202020204" pitchFamily="34" charset="0"/>
                </a:rPr>
                <a:t>g</a:t>
              </a:r>
              <a:r>
                <a:rPr lang="en-GB" altLang="en-US" sz="2400" dirty="0" smtClean="0">
                  <a:solidFill>
                    <a:srgbClr val="9933FF"/>
                  </a:solidFill>
                  <a:cs typeface="Arial" panose="020B0604020202020204" pitchFamily="34" charset="0"/>
                </a:rPr>
                <a:t> frog</a:t>
              </a:r>
              <a:endParaRPr lang="en-GB" altLang="en-US" sz="2400" dirty="0">
                <a:solidFill>
                  <a:srgbClr val="9933FF"/>
                </a:solidFill>
                <a:cs typeface="Arial" panose="020B0604020202020204" pitchFamily="34" charset="0"/>
              </a:endParaRPr>
            </a:p>
          </p:txBody>
        </p:sp>
      </p:grpSp>
    </p:spTree>
    <p:extLst>
      <p:ext uri="{BB962C8B-B14F-4D97-AF65-F5344CB8AC3E}">
        <p14:creationId xmlns:p14="http://schemas.microsoft.com/office/powerpoint/2010/main" val="3186503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252248" y="224659"/>
            <a:ext cx="10738275" cy="5950579"/>
            <a:chOff x="0" y="1028700"/>
            <a:chExt cx="8961438" cy="4926013"/>
          </a:xfrm>
        </p:grpSpPr>
        <p:graphicFrame>
          <p:nvGraphicFramePr>
            <p:cNvPr id="2" name="Content Placeholder 4"/>
            <p:cNvGraphicFramePr>
              <a:graphicFrameLocks/>
            </p:cNvGraphicFramePr>
            <p:nvPr>
              <p:extLst>
                <p:ext uri="{D42A27DB-BD31-4B8C-83A1-F6EECF244321}">
                  <p14:modId xmlns:p14="http://schemas.microsoft.com/office/powerpoint/2010/main" val="467402241"/>
                </p:ext>
              </p:extLst>
            </p:nvPr>
          </p:nvGraphicFramePr>
          <p:xfrm>
            <a:off x="0" y="1028700"/>
            <a:ext cx="8683511" cy="4926013"/>
          </p:xfrm>
          <a:graphic>
            <a:graphicData uri="http://schemas.openxmlformats.org/drawingml/2006/table">
              <a:tbl>
                <a:tblPr firstRow="1" bandRow="1"/>
                <a:tblGrid>
                  <a:gridCol w="1734207"/>
                  <a:gridCol w="5549462"/>
                  <a:gridCol w="3121573"/>
                </a:tblGrid>
                <a:tr h="82736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Chambers</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Diagram/description </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Animals that have</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12321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3" name="TextBox 3"/>
            <p:cNvSpPr txBox="1">
              <a:spLocks noChangeArrowheads="1"/>
            </p:cNvSpPr>
            <p:nvPr/>
          </p:nvSpPr>
          <p:spPr bwMode="auto">
            <a:xfrm>
              <a:off x="133350" y="1871663"/>
              <a:ext cx="1382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Three</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2 Atrium</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1 Ventricle</a:t>
              </a:r>
            </a:p>
          </p:txBody>
        </p:sp>
        <p:grpSp>
          <p:nvGrpSpPr>
            <p:cNvPr id="4" name="Group 12"/>
            <p:cNvGrpSpPr>
              <a:grpSpLocks/>
            </p:cNvGrpSpPr>
            <p:nvPr/>
          </p:nvGrpSpPr>
          <p:grpSpPr bwMode="auto">
            <a:xfrm>
              <a:off x="1930400" y="1885950"/>
              <a:ext cx="2176463" cy="2809875"/>
              <a:chOff x="2092209" y="2927146"/>
              <a:chExt cx="941388" cy="1362075"/>
            </a:xfrm>
          </p:grpSpPr>
          <p:sp>
            <p:nvSpPr>
              <p:cNvPr id="5" name="AutoShape 17"/>
              <p:cNvSpPr>
                <a:spLocks noChangeArrowheads="1"/>
              </p:cNvSpPr>
              <p:nvPr/>
            </p:nvSpPr>
            <p:spPr bwMode="auto">
              <a:xfrm>
                <a:off x="2423997" y="3805034"/>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6" name="AutoShape 18"/>
              <p:cNvSpPr>
                <a:spLocks noChangeArrowheads="1"/>
              </p:cNvSpPr>
              <p:nvPr/>
            </p:nvSpPr>
            <p:spPr bwMode="auto">
              <a:xfrm>
                <a:off x="2689109" y="3801859"/>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7" name="AutoShape 19"/>
              <p:cNvSpPr>
                <a:spLocks noChangeArrowheads="1"/>
              </p:cNvSpPr>
              <p:nvPr/>
            </p:nvSpPr>
            <p:spPr bwMode="auto">
              <a:xfrm>
                <a:off x="2384309" y="3271634"/>
                <a:ext cx="454025" cy="620712"/>
              </a:xfrm>
              <a:prstGeom prst="flowChartProcess">
                <a:avLst/>
              </a:prstGeom>
              <a:solidFill>
                <a:srgbClr val="FFFFFF"/>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8" name="AutoShape 20"/>
              <p:cNvSpPr>
                <a:spLocks noChangeArrowheads="1"/>
              </p:cNvSpPr>
              <p:nvPr/>
            </p:nvSpPr>
            <p:spPr bwMode="auto">
              <a:xfrm>
                <a:off x="2427172" y="3071609"/>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9" name="AutoShape 21"/>
              <p:cNvSpPr>
                <a:spLocks noChangeArrowheads="1"/>
              </p:cNvSpPr>
              <p:nvPr/>
            </p:nvSpPr>
            <p:spPr bwMode="auto">
              <a:xfrm>
                <a:off x="2709747" y="3070021"/>
                <a:ext cx="95250" cy="261938"/>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cxnSp>
            <p:nvCxnSpPr>
              <p:cNvPr id="10" name="AutoShape 22"/>
              <p:cNvCxnSpPr>
                <a:cxnSpLocks noChangeShapeType="1"/>
              </p:cNvCxnSpPr>
              <p:nvPr/>
            </p:nvCxnSpPr>
            <p:spPr bwMode="auto">
              <a:xfrm flipV="1">
                <a:off x="2609734" y="3665334"/>
                <a:ext cx="0" cy="2254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23"/>
              <p:cNvCxnSpPr>
                <a:cxnSpLocks noChangeShapeType="1"/>
              </p:cNvCxnSpPr>
              <p:nvPr/>
            </p:nvCxnSpPr>
            <p:spPr bwMode="auto">
              <a:xfrm>
                <a:off x="2538297" y="3658984"/>
                <a:ext cx="1301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24"/>
              <p:cNvCxnSpPr>
                <a:cxnSpLocks noChangeShapeType="1"/>
              </p:cNvCxnSpPr>
              <p:nvPr/>
            </p:nvCxnSpPr>
            <p:spPr bwMode="auto">
              <a:xfrm flipH="1">
                <a:off x="2384309" y="3658984"/>
                <a:ext cx="6508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25"/>
              <p:cNvCxnSpPr>
                <a:cxnSpLocks noChangeShapeType="1"/>
              </p:cNvCxnSpPr>
              <p:nvPr/>
            </p:nvCxnSpPr>
            <p:spPr bwMode="auto">
              <a:xfrm flipH="1">
                <a:off x="2765309" y="3657396"/>
                <a:ext cx="6508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26"/>
              <p:cNvCxnSpPr>
                <a:cxnSpLocks noChangeShapeType="1"/>
              </p:cNvCxnSpPr>
              <p:nvPr/>
            </p:nvCxnSpPr>
            <p:spPr bwMode="auto">
              <a:xfrm flipV="1">
                <a:off x="2449397" y="3628821"/>
                <a:ext cx="34925" cy="254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27"/>
              <p:cNvCxnSpPr>
                <a:cxnSpLocks noChangeShapeType="1"/>
              </p:cNvCxnSpPr>
              <p:nvPr/>
            </p:nvCxnSpPr>
            <p:spPr bwMode="auto">
              <a:xfrm flipV="1">
                <a:off x="2676409" y="3627234"/>
                <a:ext cx="34925" cy="238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AutoShape 28"/>
              <p:cNvCxnSpPr>
                <a:cxnSpLocks noChangeShapeType="1"/>
              </p:cNvCxnSpPr>
              <p:nvPr/>
            </p:nvCxnSpPr>
            <p:spPr bwMode="auto">
              <a:xfrm flipH="1" flipV="1">
                <a:off x="2730384" y="3631996"/>
                <a:ext cx="36513" cy="2381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29"/>
              <p:cNvCxnSpPr>
                <a:cxnSpLocks noChangeShapeType="1"/>
              </p:cNvCxnSpPr>
              <p:nvPr/>
            </p:nvCxnSpPr>
            <p:spPr bwMode="auto">
              <a:xfrm flipH="1" flipV="1">
                <a:off x="2500197" y="3628821"/>
                <a:ext cx="36512" cy="254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8" name="Freeform 30"/>
              <p:cNvSpPr>
                <a:spLocks/>
              </p:cNvSpPr>
              <p:nvPr/>
            </p:nvSpPr>
            <p:spPr bwMode="auto">
              <a:xfrm>
                <a:off x="2092209" y="2955721"/>
                <a:ext cx="387350" cy="839788"/>
              </a:xfrm>
              <a:custGeom>
                <a:avLst/>
                <a:gdLst>
                  <a:gd name="T0" fmla="*/ 2147483647 w 608"/>
                  <a:gd name="T1" fmla="*/ 2147483647 h 1324"/>
                  <a:gd name="T2" fmla="*/ 2147483647 w 608"/>
                  <a:gd name="T3" fmla="*/ 2147483647 h 1324"/>
                  <a:gd name="T4" fmla="*/ 2147483647 w 608"/>
                  <a:gd name="T5" fmla="*/ 2147483647 h 1324"/>
                  <a:gd name="T6" fmla="*/ 2147483647 w 608"/>
                  <a:gd name="T7" fmla="*/ 2147483647 h 1324"/>
                  <a:gd name="T8" fmla="*/ 0 w 608"/>
                  <a:gd name="T9" fmla="*/ 2147483647 h 13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8" h="1324">
                    <a:moveTo>
                      <a:pt x="608" y="239"/>
                    </a:moveTo>
                    <a:cubicBezTo>
                      <a:pt x="561" y="140"/>
                      <a:pt x="515" y="41"/>
                      <a:pt x="439" y="24"/>
                    </a:cubicBezTo>
                    <a:cubicBezTo>
                      <a:pt x="363" y="7"/>
                      <a:pt x="217" y="0"/>
                      <a:pt x="149" y="137"/>
                    </a:cubicBezTo>
                    <a:cubicBezTo>
                      <a:pt x="81" y="274"/>
                      <a:pt x="53" y="649"/>
                      <a:pt x="28" y="847"/>
                    </a:cubicBezTo>
                    <a:cubicBezTo>
                      <a:pt x="3" y="1045"/>
                      <a:pt x="1" y="1184"/>
                      <a:pt x="0" y="1324"/>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19" name="Freeform 31"/>
              <p:cNvSpPr>
                <a:spLocks/>
              </p:cNvSpPr>
              <p:nvPr/>
            </p:nvSpPr>
            <p:spPr bwMode="auto">
              <a:xfrm>
                <a:off x="2098559" y="4044746"/>
                <a:ext cx="355600" cy="244475"/>
              </a:xfrm>
              <a:custGeom>
                <a:avLst/>
                <a:gdLst>
                  <a:gd name="T0" fmla="*/ 0 w 561"/>
                  <a:gd name="T1" fmla="*/ 0 h 385"/>
                  <a:gd name="T2" fmla="*/ 2147483647 w 561"/>
                  <a:gd name="T3" fmla="*/ 2147483647 h 385"/>
                  <a:gd name="T4" fmla="*/ 2147483647 w 561"/>
                  <a:gd name="T5" fmla="*/ 2147483647 h 385"/>
                  <a:gd name="T6" fmla="*/ 2147483647 w 561"/>
                  <a:gd name="T7" fmla="*/ 2147483647 h 385"/>
                  <a:gd name="T8" fmla="*/ 2147483647 w 561"/>
                  <a:gd name="T9" fmla="*/ 214748364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1" h="385">
                    <a:moveTo>
                      <a:pt x="0" y="0"/>
                    </a:moveTo>
                    <a:cubicBezTo>
                      <a:pt x="14" y="51"/>
                      <a:pt x="39" y="246"/>
                      <a:pt x="84" y="308"/>
                    </a:cubicBezTo>
                    <a:cubicBezTo>
                      <a:pt x="129" y="370"/>
                      <a:pt x="202" y="385"/>
                      <a:pt x="271" y="374"/>
                    </a:cubicBezTo>
                    <a:cubicBezTo>
                      <a:pt x="340" y="363"/>
                      <a:pt x="448" y="290"/>
                      <a:pt x="496" y="243"/>
                    </a:cubicBezTo>
                    <a:cubicBezTo>
                      <a:pt x="544" y="196"/>
                      <a:pt x="561" y="144"/>
                      <a:pt x="561" y="93"/>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20" name="Freeform 32"/>
              <p:cNvSpPr>
                <a:spLocks/>
              </p:cNvSpPr>
              <p:nvPr/>
            </p:nvSpPr>
            <p:spPr bwMode="auto">
              <a:xfrm>
                <a:off x="2752609" y="2927146"/>
                <a:ext cx="266700" cy="423863"/>
              </a:xfrm>
              <a:custGeom>
                <a:avLst/>
                <a:gdLst>
                  <a:gd name="T0" fmla="*/ 0 w 421"/>
                  <a:gd name="T1" fmla="*/ 2147483647 h 666"/>
                  <a:gd name="T2" fmla="*/ 2147483647 w 421"/>
                  <a:gd name="T3" fmla="*/ 2147483647 h 666"/>
                  <a:gd name="T4" fmla="*/ 2147483647 w 421"/>
                  <a:gd name="T5" fmla="*/ 2147483647 h 666"/>
                  <a:gd name="T6" fmla="*/ 2147483647 w 421"/>
                  <a:gd name="T7" fmla="*/ 2147483647 h 666"/>
                  <a:gd name="T8" fmla="*/ 2147483647 w 421"/>
                  <a:gd name="T9" fmla="*/ 2147483647 h 6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1" h="666">
                    <a:moveTo>
                      <a:pt x="0" y="264"/>
                    </a:moveTo>
                    <a:cubicBezTo>
                      <a:pt x="15" y="173"/>
                      <a:pt x="30" y="83"/>
                      <a:pt x="84" y="49"/>
                    </a:cubicBezTo>
                    <a:cubicBezTo>
                      <a:pt x="138" y="15"/>
                      <a:pt x="274" y="0"/>
                      <a:pt x="327" y="58"/>
                    </a:cubicBezTo>
                    <a:cubicBezTo>
                      <a:pt x="380" y="116"/>
                      <a:pt x="386" y="294"/>
                      <a:pt x="402" y="395"/>
                    </a:cubicBezTo>
                    <a:cubicBezTo>
                      <a:pt x="418" y="496"/>
                      <a:pt x="419" y="581"/>
                      <a:pt x="421" y="666"/>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21" name="Freeform 33"/>
              <p:cNvSpPr>
                <a:spLocks/>
              </p:cNvSpPr>
              <p:nvPr/>
            </p:nvSpPr>
            <p:spPr bwMode="auto">
              <a:xfrm>
                <a:off x="2716097" y="3552621"/>
                <a:ext cx="317500" cy="701675"/>
              </a:xfrm>
              <a:custGeom>
                <a:avLst/>
                <a:gdLst>
                  <a:gd name="T0" fmla="*/ 2147483647 w 500"/>
                  <a:gd name="T1" fmla="*/ 0 h 1105"/>
                  <a:gd name="T2" fmla="*/ 2147483647 w 500"/>
                  <a:gd name="T3" fmla="*/ 2147483647 h 1105"/>
                  <a:gd name="T4" fmla="*/ 2147483647 w 500"/>
                  <a:gd name="T5" fmla="*/ 2147483647 h 1105"/>
                  <a:gd name="T6" fmla="*/ 2147483647 w 500"/>
                  <a:gd name="T7" fmla="*/ 2147483647 h 1105"/>
                  <a:gd name="T8" fmla="*/ 2147483647 w 500"/>
                  <a:gd name="T9" fmla="*/ 2147483647 h 1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 h="1105">
                    <a:moveTo>
                      <a:pt x="486" y="0"/>
                    </a:moveTo>
                    <a:cubicBezTo>
                      <a:pt x="493" y="180"/>
                      <a:pt x="500" y="361"/>
                      <a:pt x="486" y="514"/>
                    </a:cubicBezTo>
                    <a:cubicBezTo>
                      <a:pt x="472" y="667"/>
                      <a:pt x="472" y="819"/>
                      <a:pt x="402" y="916"/>
                    </a:cubicBezTo>
                    <a:cubicBezTo>
                      <a:pt x="332" y="1013"/>
                      <a:pt x="130" y="1105"/>
                      <a:pt x="65" y="1094"/>
                    </a:cubicBezTo>
                    <a:cubicBezTo>
                      <a:pt x="0" y="1083"/>
                      <a:pt x="4" y="967"/>
                      <a:pt x="9" y="851"/>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cxnSp>
            <p:nvCxnSpPr>
              <p:cNvPr id="22" name="AutoShape 34"/>
              <p:cNvCxnSpPr>
                <a:cxnSpLocks noChangeShapeType="1"/>
              </p:cNvCxnSpPr>
              <p:nvPr/>
            </p:nvCxnSpPr>
            <p:spPr bwMode="auto">
              <a:xfrm flipV="1">
                <a:off x="2604972" y="3462134"/>
                <a:ext cx="0" cy="1889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23" name="Text Box 26"/>
            <p:cNvSpPr txBox="1">
              <a:spLocks noChangeArrowheads="1"/>
            </p:cNvSpPr>
            <p:nvPr/>
          </p:nvSpPr>
          <p:spPr bwMode="auto">
            <a:xfrm>
              <a:off x="1549400" y="3763963"/>
              <a:ext cx="1117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body</a:t>
              </a:r>
              <a:endParaRPr lang="en-US" altLang="en-US" sz="4800">
                <a:solidFill>
                  <a:prstClr val="black"/>
                </a:solidFill>
                <a:latin typeface="Arial" panose="020B0604020202020204" pitchFamily="34" charset="0"/>
                <a:cs typeface="Arial" panose="020B0604020202020204" pitchFamily="34" charset="0"/>
              </a:endParaRPr>
            </a:p>
          </p:txBody>
        </p:sp>
        <p:sp>
          <p:nvSpPr>
            <p:cNvPr id="24" name="Text Box 26"/>
            <p:cNvSpPr txBox="1">
              <a:spLocks noChangeArrowheads="1"/>
            </p:cNvSpPr>
            <p:nvPr/>
          </p:nvSpPr>
          <p:spPr bwMode="auto">
            <a:xfrm>
              <a:off x="3602038" y="2738438"/>
              <a:ext cx="11160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lungs</a:t>
              </a:r>
              <a:endParaRPr lang="en-US" altLang="en-US" sz="4800">
                <a:solidFill>
                  <a:prstClr val="black"/>
                </a:solidFill>
                <a:latin typeface="Arial" panose="020B0604020202020204" pitchFamily="34" charset="0"/>
                <a:cs typeface="Arial" panose="020B0604020202020204" pitchFamily="34" charset="0"/>
              </a:endParaRPr>
            </a:p>
          </p:txBody>
        </p:sp>
        <p:sp>
          <p:nvSpPr>
            <p:cNvPr id="25" name="TextBox 24"/>
            <p:cNvSpPr txBox="1">
              <a:spLocks noChangeArrowheads="1"/>
            </p:cNvSpPr>
            <p:nvPr/>
          </p:nvSpPr>
          <p:spPr bwMode="auto">
            <a:xfrm>
              <a:off x="1503363" y="4754563"/>
              <a:ext cx="4535624" cy="99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400" dirty="0">
                  <a:solidFill>
                    <a:srgbClr val="9933FF"/>
                  </a:solidFill>
                  <a:cs typeface="Arial" panose="020B0604020202020204" pitchFamily="34" charset="0"/>
                </a:rPr>
                <a:t>Partial separation of the ventricle means there is less mixing of the bloods from atria</a:t>
              </a:r>
            </a:p>
          </p:txBody>
        </p:sp>
        <p:sp>
          <p:nvSpPr>
            <p:cNvPr id="26" name="TextBox 25"/>
            <p:cNvSpPr txBox="1">
              <a:spLocks noChangeArrowheads="1"/>
            </p:cNvSpPr>
            <p:nvPr/>
          </p:nvSpPr>
          <p:spPr bwMode="auto">
            <a:xfrm>
              <a:off x="6599238" y="1941513"/>
              <a:ext cx="2362200" cy="99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400" dirty="0" smtClean="0">
                  <a:solidFill>
                    <a:srgbClr val="9933FF"/>
                  </a:solidFill>
                  <a:cs typeface="Arial" panose="020B0604020202020204" pitchFamily="34" charset="0"/>
                </a:rPr>
                <a:t>Reptiles</a:t>
              </a:r>
            </a:p>
            <a:p>
              <a:pPr eaLnBrk="1" fontAlgn="base" hangingPunct="1">
                <a:spcBef>
                  <a:spcPct val="0"/>
                </a:spcBef>
                <a:spcAft>
                  <a:spcPct val="0"/>
                </a:spcAft>
                <a:buFontTx/>
                <a:buNone/>
              </a:pPr>
              <a:r>
                <a:rPr lang="en-GB" altLang="en-US" sz="2400" dirty="0" smtClean="0">
                  <a:solidFill>
                    <a:srgbClr val="9933FF"/>
                  </a:solidFill>
                  <a:cs typeface="Arial" panose="020B0604020202020204" pitchFamily="34" charset="0"/>
                </a:rPr>
                <a:t>e.g</a:t>
              </a:r>
              <a:r>
                <a:rPr lang="en-GB" altLang="en-US" sz="2400" dirty="0">
                  <a:solidFill>
                    <a:srgbClr val="9933FF"/>
                  </a:solidFill>
                  <a:cs typeface="Arial" panose="020B0604020202020204" pitchFamily="34" charset="0"/>
                </a:rPr>
                <a:t>. </a:t>
              </a:r>
              <a:r>
                <a:rPr lang="en-GB" altLang="en-US" sz="2400" dirty="0" smtClean="0">
                  <a:solidFill>
                    <a:srgbClr val="9933FF"/>
                  </a:solidFill>
                  <a:cs typeface="Arial" panose="020B0604020202020204" pitchFamily="34" charset="0"/>
                </a:rPr>
                <a:t>lizard</a:t>
              </a:r>
            </a:p>
            <a:p>
              <a:pPr eaLnBrk="1" fontAlgn="base" hangingPunct="1">
                <a:spcBef>
                  <a:spcPct val="0"/>
                </a:spcBef>
                <a:spcAft>
                  <a:spcPct val="0"/>
                </a:spcAft>
                <a:buFontTx/>
                <a:buNone/>
              </a:pPr>
              <a:r>
                <a:rPr lang="en-GB" altLang="en-US" sz="2400" dirty="0" smtClean="0">
                  <a:solidFill>
                    <a:srgbClr val="9933FF"/>
                  </a:solidFill>
                  <a:cs typeface="Arial" panose="020B0604020202020204" pitchFamily="34" charset="0"/>
                </a:rPr>
                <a:t>(NOT birds)</a:t>
              </a:r>
              <a:endParaRPr lang="en-GB" altLang="en-US" sz="2400" dirty="0">
                <a:solidFill>
                  <a:srgbClr val="9933FF"/>
                </a:solidFill>
                <a:cs typeface="Arial" panose="020B0604020202020204" pitchFamily="34" charset="0"/>
              </a:endParaRPr>
            </a:p>
          </p:txBody>
        </p:sp>
      </p:grpSp>
    </p:spTree>
    <p:extLst>
      <p:ext uri="{BB962C8B-B14F-4D97-AF65-F5344CB8AC3E}">
        <p14:creationId xmlns:p14="http://schemas.microsoft.com/office/powerpoint/2010/main" val="949604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92317"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Complete circulatory systems</a:t>
            </a:r>
          </a:p>
        </p:txBody>
      </p:sp>
      <p:sp>
        <p:nvSpPr>
          <p:cNvPr id="3" name="Content Placeholder 2"/>
          <p:cNvSpPr txBox="1">
            <a:spLocks/>
          </p:cNvSpPr>
          <p:nvPr/>
        </p:nvSpPr>
        <p:spPr bwMode="auto">
          <a:xfrm>
            <a:off x="457200" y="1420813"/>
            <a:ext cx="4330700" cy="4715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Birds and mammals have </a:t>
            </a:r>
            <a:r>
              <a:rPr kumimoji="0" lang="en-GB" altLang="en-US" sz="3200" b="0" i="0" u="none" strike="noStrike" kern="1200" cap="none" spc="0" normalizeH="0" baseline="0" noProof="0" dirty="0" smtClean="0">
                <a:ln>
                  <a:noFill/>
                </a:ln>
                <a:solidFill>
                  <a:srgbClr val="9933FF"/>
                </a:solidFill>
                <a:effectLst/>
                <a:uLnTx/>
                <a:uFillTx/>
                <a:latin typeface="Comic Sans MS"/>
                <a:ea typeface="ＭＳ Ｐゴシック"/>
                <a:cs typeface="+mn-cs"/>
              </a:rPr>
              <a:t>complete</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circulatory systems. </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lang="en-GB" altLang="en-US" dirty="0">
              <a:solidFill>
                <a:srgbClr val="000000"/>
              </a:solidFill>
              <a:latin typeface="Comic Sans MS"/>
              <a:ea typeface="ＭＳ Ｐゴシック"/>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They are complete because the heart has </a:t>
            </a:r>
            <a:r>
              <a:rPr kumimoji="0" lang="en-GB" altLang="en-US" sz="3200" b="0" i="0" u="none" strike="noStrike" kern="1200" cap="none" spc="0" normalizeH="0" baseline="0" noProof="0" dirty="0" smtClean="0">
                <a:ln>
                  <a:noFill/>
                </a:ln>
                <a:solidFill>
                  <a:srgbClr val="9933FF"/>
                </a:solidFill>
                <a:effectLst/>
                <a:uLnTx/>
                <a:uFillTx/>
                <a:latin typeface="Comic Sans MS"/>
                <a:ea typeface="ＭＳ Ｐゴシック"/>
                <a:cs typeface="+mn-cs"/>
              </a:rPr>
              <a:t>2 atria and 2 </a:t>
            </a:r>
            <a:r>
              <a:rPr kumimoji="0" lang="en-GB" altLang="en-US" sz="3200" b="0" i="0" u="none" strike="noStrike" kern="1200" cap="none" spc="0" normalizeH="0" baseline="0" noProof="0" dirty="0" smtClean="0">
                <a:ln>
                  <a:noFill/>
                </a:ln>
                <a:solidFill>
                  <a:srgbClr val="9933FF"/>
                </a:solidFill>
                <a:effectLst/>
                <a:uLnTx/>
                <a:uFillTx/>
                <a:latin typeface="Comic Sans MS"/>
                <a:ea typeface="ＭＳ Ｐゴシック"/>
                <a:cs typeface="+mn-cs"/>
              </a:rPr>
              <a:t>ventricles completely</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separated by a septum.</a:t>
            </a:r>
          </a:p>
        </p:txBody>
      </p:sp>
      <p:pic>
        <p:nvPicPr>
          <p:cNvPr id="4" name="Picture 4" descr="~max0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8807" y="1142999"/>
            <a:ext cx="6191648" cy="55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7710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268014" y="271955"/>
            <a:ext cx="11350040" cy="6065782"/>
            <a:chOff x="0" y="1028700"/>
            <a:chExt cx="9520781" cy="4776374"/>
          </a:xfrm>
        </p:grpSpPr>
        <p:graphicFrame>
          <p:nvGraphicFramePr>
            <p:cNvPr id="25" name="Content Placeholder 4"/>
            <p:cNvGraphicFramePr>
              <a:graphicFrameLocks/>
            </p:cNvGraphicFramePr>
            <p:nvPr>
              <p:extLst>
                <p:ext uri="{D42A27DB-BD31-4B8C-83A1-F6EECF244321}">
                  <p14:modId xmlns:p14="http://schemas.microsoft.com/office/powerpoint/2010/main" val="2995001420"/>
                </p:ext>
              </p:extLst>
            </p:nvPr>
          </p:nvGraphicFramePr>
          <p:xfrm>
            <a:off x="0" y="1028700"/>
            <a:ext cx="9244013" cy="4776374"/>
          </p:xfrm>
          <a:graphic>
            <a:graphicData uri="http://schemas.openxmlformats.org/drawingml/2006/table">
              <a:tbl>
                <a:tblPr firstRow="1" bandRow="1"/>
                <a:tblGrid>
                  <a:gridCol w="1836683"/>
                  <a:gridCol w="5977567"/>
                  <a:gridCol w="3205846"/>
                </a:tblGrid>
                <a:tr h="84338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Chambers</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Diagram/description </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2400" dirty="0" smtClean="0"/>
                          <a:t>Animals that have</a:t>
                        </a:r>
                        <a:endParaRPr lang="en-GB" sz="24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23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GB" sz="1800" dirty="0"/>
                      </a:p>
                    </a:txBody>
                    <a:tcPr marT="45699" marB="4569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grpSp>
          <p:nvGrpSpPr>
            <p:cNvPr id="26" name="Group 11"/>
            <p:cNvGrpSpPr>
              <a:grpSpLocks/>
            </p:cNvGrpSpPr>
            <p:nvPr/>
          </p:nvGrpSpPr>
          <p:grpSpPr bwMode="auto">
            <a:xfrm>
              <a:off x="1909763" y="1876425"/>
              <a:ext cx="2263775" cy="2862263"/>
              <a:chOff x="2473325" y="2109788"/>
              <a:chExt cx="941388" cy="1362075"/>
            </a:xfrm>
          </p:grpSpPr>
          <p:sp>
            <p:nvSpPr>
              <p:cNvPr id="27" name="AutoShape 17"/>
              <p:cNvSpPr>
                <a:spLocks noChangeArrowheads="1"/>
              </p:cNvSpPr>
              <p:nvPr/>
            </p:nvSpPr>
            <p:spPr bwMode="auto">
              <a:xfrm>
                <a:off x="2803525" y="2986088"/>
                <a:ext cx="95250" cy="261937"/>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28" name="AutoShape 18"/>
              <p:cNvSpPr>
                <a:spLocks noChangeArrowheads="1"/>
              </p:cNvSpPr>
              <p:nvPr/>
            </p:nvSpPr>
            <p:spPr bwMode="auto">
              <a:xfrm>
                <a:off x="3070225" y="2984500"/>
                <a:ext cx="95250" cy="261938"/>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29" name="AutoShape 19"/>
              <p:cNvSpPr>
                <a:spLocks noChangeArrowheads="1"/>
              </p:cNvSpPr>
              <p:nvPr/>
            </p:nvSpPr>
            <p:spPr bwMode="auto">
              <a:xfrm>
                <a:off x="2765425" y="2454275"/>
                <a:ext cx="452438" cy="620713"/>
              </a:xfrm>
              <a:prstGeom prst="flowChartProcess">
                <a:avLst/>
              </a:prstGeom>
              <a:solidFill>
                <a:srgbClr val="FFFFFF"/>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30" name="AutoShape 20"/>
              <p:cNvSpPr>
                <a:spLocks noChangeArrowheads="1"/>
              </p:cNvSpPr>
              <p:nvPr/>
            </p:nvSpPr>
            <p:spPr bwMode="auto">
              <a:xfrm>
                <a:off x="2806700" y="2254250"/>
                <a:ext cx="95250" cy="261938"/>
              </a:xfrm>
              <a:prstGeom prst="can">
                <a:avLst>
                  <a:gd name="adj" fmla="val 68750"/>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sp>
            <p:nvSpPr>
              <p:cNvPr id="31" name="AutoShape 21"/>
              <p:cNvSpPr>
                <a:spLocks noChangeArrowheads="1"/>
              </p:cNvSpPr>
              <p:nvPr/>
            </p:nvSpPr>
            <p:spPr bwMode="auto">
              <a:xfrm>
                <a:off x="3089275" y="2251075"/>
                <a:ext cx="95250" cy="263525"/>
              </a:xfrm>
              <a:prstGeom prst="can">
                <a:avLst>
                  <a:gd name="adj" fmla="val 69167"/>
                </a:avLst>
              </a:prstGeom>
              <a:solidFill>
                <a:srgbClr val="FFFFFF"/>
              </a:solidFill>
              <a:ln w="9525">
                <a:solidFill>
                  <a:srgbClr val="000000"/>
                </a:solidFill>
                <a:round/>
                <a:headEnd/>
                <a:tailEnd/>
              </a:ln>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endParaRPr lang="en-GB" altLang="en-US" sz="1800">
                  <a:solidFill>
                    <a:prstClr val="black"/>
                  </a:solidFill>
                  <a:latin typeface="Arial" panose="020B0604020202020204" pitchFamily="34" charset="0"/>
                  <a:cs typeface="Arial" panose="020B0604020202020204" pitchFamily="34" charset="0"/>
                </a:endParaRPr>
              </a:p>
            </p:txBody>
          </p:sp>
          <p:cxnSp>
            <p:nvCxnSpPr>
              <p:cNvPr id="32" name="AutoShape 22"/>
              <p:cNvCxnSpPr>
                <a:cxnSpLocks noChangeShapeType="1"/>
              </p:cNvCxnSpPr>
              <p:nvPr/>
            </p:nvCxnSpPr>
            <p:spPr bwMode="auto">
              <a:xfrm flipH="1" flipV="1">
                <a:off x="2984500" y="2455863"/>
                <a:ext cx="4763" cy="6175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23"/>
              <p:cNvCxnSpPr>
                <a:cxnSpLocks noChangeShapeType="1"/>
              </p:cNvCxnSpPr>
              <p:nvPr/>
            </p:nvCxnSpPr>
            <p:spPr bwMode="auto">
              <a:xfrm>
                <a:off x="2917825" y="2841625"/>
                <a:ext cx="131763"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24"/>
              <p:cNvCxnSpPr>
                <a:cxnSpLocks noChangeShapeType="1"/>
              </p:cNvCxnSpPr>
              <p:nvPr/>
            </p:nvCxnSpPr>
            <p:spPr bwMode="auto">
              <a:xfrm flipH="1">
                <a:off x="2763838" y="2841625"/>
                <a:ext cx="6508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25"/>
              <p:cNvCxnSpPr>
                <a:cxnSpLocks noChangeShapeType="1"/>
              </p:cNvCxnSpPr>
              <p:nvPr/>
            </p:nvCxnSpPr>
            <p:spPr bwMode="auto">
              <a:xfrm flipH="1">
                <a:off x="3144838" y="2838450"/>
                <a:ext cx="6508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26"/>
              <p:cNvCxnSpPr>
                <a:cxnSpLocks noChangeShapeType="1"/>
              </p:cNvCxnSpPr>
              <p:nvPr/>
            </p:nvCxnSpPr>
            <p:spPr bwMode="auto">
              <a:xfrm flipV="1">
                <a:off x="2828925" y="2811463"/>
                <a:ext cx="36513" cy="238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27"/>
              <p:cNvCxnSpPr>
                <a:cxnSpLocks noChangeShapeType="1"/>
              </p:cNvCxnSpPr>
              <p:nvPr/>
            </p:nvCxnSpPr>
            <p:spPr bwMode="auto">
              <a:xfrm flipV="1">
                <a:off x="3055938" y="2809875"/>
                <a:ext cx="36512" cy="2381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8" name="AutoShape 28"/>
              <p:cNvCxnSpPr>
                <a:cxnSpLocks noChangeShapeType="1"/>
              </p:cNvCxnSpPr>
              <p:nvPr/>
            </p:nvCxnSpPr>
            <p:spPr bwMode="auto">
              <a:xfrm flipH="1" flipV="1">
                <a:off x="3111500" y="2813050"/>
                <a:ext cx="34925" cy="2381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29"/>
              <p:cNvCxnSpPr>
                <a:cxnSpLocks noChangeShapeType="1"/>
              </p:cNvCxnSpPr>
              <p:nvPr/>
            </p:nvCxnSpPr>
            <p:spPr bwMode="auto">
              <a:xfrm flipH="1" flipV="1">
                <a:off x="2881313" y="2811463"/>
                <a:ext cx="34925" cy="238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0" name="Freeform 30"/>
              <p:cNvSpPr>
                <a:spLocks/>
              </p:cNvSpPr>
              <p:nvPr/>
            </p:nvSpPr>
            <p:spPr bwMode="auto">
              <a:xfrm>
                <a:off x="2473325" y="2136775"/>
                <a:ext cx="385763" cy="841375"/>
              </a:xfrm>
              <a:custGeom>
                <a:avLst/>
                <a:gdLst>
                  <a:gd name="T0" fmla="*/ 2147483647 w 608"/>
                  <a:gd name="T1" fmla="*/ 2147483647 h 1324"/>
                  <a:gd name="T2" fmla="*/ 2147483647 w 608"/>
                  <a:gd name="T3" fmla="*/ 2147483647 h 1324"/>
                  <a:gd name="T4" fmla="*/ 2147483647 w 608"/>
                  <a:gd name="T5" fmla="*/ 2147483647 h 1324"/>
                  <a:gd name="T6" fmla="*/ 2147483647 w 608"/>
                  <a:gd name="T7" fmla="*/ 2147483647 h 1324"/>
                  <a:gd name="T8" fmla="*/ 0 w 608"/>
                  <a:gd name="T9" fmla="*/ 2147483647 h 13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8" h="1324">
                    <a:moveTo>
                      <a:pt x="608" y="239"/>
                    </a:moveTo>
                    <a:cubicBezTo>
                      <a:pt x="561" y="140"/>
                      <a:pt x="515" y="41"/>
                      <a:pt x="439" y="24"/>
                    </a:cubicBezTo>
                    <a:cubicBezTo>
                      <a:pt x="363" y="7"/>
                      <a:pt x="217" y="0"/>
                      <a:pt x="149" y="137"/>
                    </a:cubicBezTo>
                    <a:cubicBezTo>
                      <a:pt x="81" y="274"/>
                      <a:pt x="53" y="649"/>
                      <a:pt x="28" y="847"/>
                    </a:cubicBezTo>
                    <a:cubicBezTo>
                      <a:pt x="3" y="1045"/>
                      <a:pt x="1" y="1184"/>
                      <a:pt x="0" y="1324"/>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41" name="Freeform 31"/>
              <p:cNvSpPr>
                <a:spLocks/>
              </p:cNvSpPr>
              <p:nvPr/>
            </p:nvSpPr>
            <p:spPr bwMode="auto">
              <a:xfrm>
                <a:off x="2479675" y="3227388"/>
                <a:ext cx="355600" cy="244475"/>
              </a:xfrm>
              <a:custGeom>
                <a:avLst/>
                <a:gdLst>
                  <a:gd name="T0" fmla="*/ 0 w 561"/>
                  <a:gd name="T1" fmla="*/ 0 h 385"/>
                  <a:gd name="T2" fmla="*/ 2147483647 w 561"/>
                  <a:gd name="T3" fmla="*/ 2147483647 h 385"/>
                  <a:gd name="T4" fmla="*/ 2147483647 w 561"/>
                  <a:gd name="T5" fmla="*/ 2147483647 h 385"/>
                  <a:gd name="T6" fmla="*/ 2147483647 w 561"/>
                  <a:gd name="T7" fmla="*/ 2147483647 h 385"/>
                  <a:gd name="T8" fmla="*/ 2147483647 w 561"/>
                  <a:gd name="T9" fmla="*/ 214748364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1" h="385">
                    <a:moveTo>
                      <a:pt x="0" y="0"/>
                    </a:moveTo>
                    <a:cubicBezTo>
                      <a:pt x="14" y="51"/>
                      <a:pt x="39" y="246"/>
                      <a:pt x="84" y="308"/>
                    </a:cubicBezTo>
                    <a:cubicBezTo>
                      <a:pt x="129" y="370"/>
                      <a:pt x="202" y="385"/>
                      <a:pt x="271" y="374"/>
                    </a:cubicBezTo>
                    <a:cubicBezTo>
                      <a:pt x="340" y="363"/>
                      <a:pt x="448" y="290"/>
                      <a:pt x="496" y="243"/>
                    </a:cubicBezTo>
                    <a:cubicBezTo>
                      <a:pt x="544" y="196"/>
                      <a:pt x="561" y="144"/>
                      <a:pt x="561" y="93"/>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42" name="Freeform 32"/>
              <p:cNvSpPr>
                <a:spLocks/>
              </p:cNvSpPr>
              <p:nvPr/>
            </p:nvSpPr>
            <p:spPr bwMode="auto">
              <a:xfrm>
                <a:off x="3132138" y="2109788"/>
                <a:ext cx="268287" cy="422275"/>
              </a:xfrm>
              <a:custGeom>
                <a:avLst/>
                <a:gdLst>
                  <a:gd name="T0" fmla="*/ 0 w 421"/>
                  <a:gd name="T1" fmla="*/ 2147483647 h 666"/>
                  <a:gd name="T2" fmla="*/ 2147483647 w 421"/>
                  <a:gd name="T3" fmla="*/ 2147483647 h 666"/>
                  <a:gd name="T4" fmla="*/ 2147483647 w 421"/>
                  <a:gd name="T5" fmla="*/ 2147483647 h 666"/>
                  <a:gd name="T6" fmla="*/ 2147483647 w 421"/>
                  <a:gd name="T7" fmla="*/ 2147483647 h 666"/>
                  <a:gd name="T8" fmla="*/ 2147483647 w 421"/>
                  <a:gd name="T9" fmla="*/ 2147483647 h 6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1" h="666">
                    <a:moveTo>
                      <a:pt x="0" y="264"/>
                    </a:moveTo>
                    <a:cubicBezTo>
                      <a:pt x="15" y="173"/>
                      <a:pt x="30" y="83"/>
                      <a:pt x="84" y="49"/>
                    </a:cubicBezTo>
                    <a:cubicBezTo>
                      <a:pt x="138" y="15"/>
                      <a:pt x="274" y="0"/>
                      <a:pt x="327" y="58"/>
                    </a:cubicBezTo>
                    <a:cubicBezTo>
                      <a:pt x="380" y="116"/>
                      <a:pt x="386" y="294"/>
                      <a:pt x="402" y="395"/>
                    </a:cubicBezTo>
                    <a:cubicBezTo>
                      <a:pt x="418" y="496"/>
                      <a:pt x="419" y="581"/>
                      <a:pt x="421" y="666"/>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sp>
            <p:nvSpPr>
              <p:cNvPr id="43" name="Freeform 33"/>
              <p:cNvSpPr>
                <a:spLocks/>
              </p:cNvSpPr>
              <p:nvPr/>
            </p:nvSpPr>
            <p:spPr bwMode="auto">
              <a:xfrm>
                <a:off x="3097213" y="2733675"/>
                <a:ext cx="317500" cy="701675"/>
              </a:xfrm>
              <a:custGeom>
                <a:avLst/>
                <a:gdLst>
                  <a:gd name="T0" fmla="*/ 2147483647 w 500"/>
                  <a:gd name="T1" fmla="*/ 0 h 1105"/>
                  <a:gd name="T2" fmla="*/ 2147483647 w 500"/>
                  <a:gd name="T3" fmla="*/ 2147483647 h 1105"/>
                  <a:gd name="T4" fmla="*/ 2147483647 w 500"/>
                  <a:gd name="T5" fmla="*/ 2147483647 h 1105"/>
                  <a:gd name="T6" fmla="*/ 2147483647 w 500"/>
                  <a:gd name="T7" fmla="*/ 2147483647 h 1105"/>
                  <a:gd name="T8" fmla="*/ 2147483647 w 500"/>
                  <a:gd name="T9" fmla="*/ 2147483647 h 1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 h="1105">
                    <a:moveTo>
                      <a:pt x="486" y="0"/>
                    </a:moveTo>
                    <a:cubicBezTo>
                      <a:pt x="493" y="180"/>
                      <a:pt x="500" y="361"/>
                      <a:pt x="486" y="514"/>
                    </a:cubicBezTo>
                    <a:cubicBezTo>
                      <a:pt x="472" y="667"/>
                      <a:pt x="472" y="819"/>
                      <a:pt x="402" y="916"/>
                    </a:cubicBezTo>
                    <a:cubicBezTo>
                      <a:pt x="332" y="1013"/>
                      <a:pt x="130" y="1105"/>
                      <a:pt x="65" y="1094"/>
                    </a:cubicBezTo>
                    <a:cubicBezTo>
                      <a:pt x="0" y="1083"/>
                      <a:pt x="4" y="967"/>
                      <a:pt x="9" y="851"/>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a:solidFill>
                    <a:prstClr val="black"/>
                  </a:solidFill>
                  <a:latin typeface="Arial" panose="020B0604020202020204" pitchFamily="34" charset="0"/>
                  <a:cs typeface="Arial" panose="020B0604020202020204" pitchFamily="34" charset="0"/>
                </a:endParaRPr>
              </a:p>
            </p:txBody>
          </p:sp>
        </p:grpSp>
        <p:sp>
          <p:nvSpPr>
            <p:cNvPr id="44" name="Text Box 26"/>
            <p:cNvSpPr txBox="1">
              <a:spLocks noChangeArrowheads="1"/>
            </p:cNvSpPr>
            <p:nvPr/>
          </p:nvSpPr>
          <p:spPr bwMode="auto">
            <a:xfrm>
              <a:off x="1663700" y="3759200"/>
              <a:ext cx="11176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body</a:t>
              </a:r>
              <a:endParaRPr lang="en-US" altLang="en-US" sz="4800">
                <a:solidFill>
                  <a:prstClr val="black"/>
                </a:solidFill>
                <a:latin typeface="Arial" panose="020B0604020202020204" pitchFamily="34" charset="0"/>
                <a:cs typeface="Arial" panose="020B0604020202020204" pitchFamily="34" charset="0"/>
              </a:endParaRPr>
            </a:p>
          </p:txBody>
        </p:sp>
        <p:sp>
          <p:nvSpPr>
            <p:cNvPr id="45" name="Text Box 26"/>
            <p:cNvSpPr txBox="1">
              <a:spLocks noChangeArrowheads="1"/>
            </p:cNvSpPr>
            <p:nvPr/>
          </p:nvSpPr>
          <p:spPr bwMode="auto">
            <a:xfrm>
              <a:off x="3716338" y="2735263"/>
              <a:ext cx="1117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ts val="1000"/>
                </a:spcAft>
                <a:buFontTx/>
                <a:buNone/>
              </a:pPr>
              <a:r>
                <a:rPr lang="en-GB" altLang="en-US" sz="2400">
                  <a:solidFill>
                    <a:prstClr val="black"/>
                  </a:solidFill>
                  <a:latin typeface="Calibri" panose="020F0502020204030204" pitchFamily="34" charset="0"/>
                  <a:cs typeface="Arial" panose="020B0604020202020204" pitchFamily="34" charset="0"/>
                </a:rPr>
                <a:t>lungs</a:t>
              </a:r>
              <a:endParaRPr lang="en-US" altLang="en-US" sz="4800">
                <a:solidFill>
                  <a:prstClr val="black"/>
                </a:solidFill>
                <a:latin typeface="Arial" panose="020B0604020202020204" pitchFamily="34" charset="0"/>
                <a:cs typeface="Arial" panose="020B0604020202020204" pitchFamily="34" charset="0"/>
              </a:endParaRPr>
            </a:p>
          </p:txBody>
        </p:sp>
        <p:sp>
          <p:nvSpPr>
            <p:cNvPr id="46" name="TextBox 23"/>
            <p:cNvSpPr txBox="1">
              <a:spLocks noChangeArrowheads="1"/>
            </p:cNvSpPr>
            <p:nvPr/>
          </p:nvSpPr>
          <p:spPr bwMode="auto">
            <a:xfrm>
              <a:off x="133350" y="1871663"/>
              <a:ext cx="1382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Four</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2 Atrium</a:t>
              </a:r>
            </a:p>
            <a:p>
              <a:pPr eaLnBrk="1" fontAlgn="base" hangingPunct="1">
                <a:spcBef>
                  <a:spcPct val="0"/>
                </a:spcBef>
                <a:spcAft>
                  <a:spcPct val="0"/>
                </a:spcAft>
                <a:buFontTx/>
                <a:buNone/>
              </a:pPr>
              <a:r>
                <a:rPr lang="en-GB" altLang="en-US" sz="2000">
                  <a:solidFill>
                    <a:prstClr val="black"/>
                  </a:solidFill>
                  <a:latin typeface="Arial" panose="020B0604020202020204" pitchFamily="34" charset="0"/>
                  <a:cs typeface="Arial" panose="020B0604020202020204" pitchFamily="34" charset="0"/>
                </a:rPr>
                <a:t>2 Ventricle</a:t>
              </a:r>
            </a:p>
          </p:txBody>
        </p:sp>
        <p:sp>
          <p:nvSpPr>
            <p:cNvPr id="47" name="TextBox 46"/>
            <p:cNvSpPr txBox="1">
              <a:spLocks noChangeArrowheads="1"/>
            </p:cNvSpPr>
            <p:nvPr/>
          </p:nvSpPr>
          <p:spPr bwMode="auto">
            <a:xfrm>
              <a:off x="1503363" y="4887913"/>
              <a:ext cx="5180012" cy="65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400" dirty="0">
                  <a:solidFill>
                    <a:srgbClr val="9933FF"/>
                  </a:solidFill>
                  <a:cs typeface="Arial" panose="020B0604020202020204" pitchFamily="34" charset="0"/>
                </a:rPr>
                <a:t>Closed loops for deoxygenated and oxygenated blood</a:t>
              </a:r>
            </a:p>
          </p:txBody>
        </p:sp>
        <p:sp>
          <p:nvSpPr>
            <p:cNvPr id="48" name="TextBox 47"/>
            <p:cNvSpPr txBox="1">
              <a:spLocks noChangeArrowheads="1"/>
            </p:cNvSpPr>
            <p:nvPr/>
          </p:nvSpPr>
          <p:spPr bwMode="auto">
            <a:xfrm>
              <a:off x="6777581" y="1998232"/>
              <a:ext cx="2743200" cy="36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eaLnBrk="0" hangingPunct="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eaLnBrk="0" hangingPunct="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eaLnBrk="0" hangingPunct="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eaLnBrk="1" fontAlgn="base" hangingPunct="1">
                <a:spcBef>
                  <a:spcPct val="0"/>
                </a:spcBef>
                <a:spcAft>
                  <a:spcPct val="0"/>
                </a:spcAft>
                <a:buFontTx/>
                <a:buNone/>
              </a:pPr>
              <a:r>
                <a:rPr lang="en-GB" altLang="en-US" sz="2400" dirty="0" smtClean="0">
                  <a:solidFill>
                    <a:srgbClr val="9933FF"/>
                  </a:solidFill>
                  <a:cs typeface="Arial" panose="020B0604020202020204" pitchFamily="34" charset="0"/>
                </a:rPr>
                <a:t>bird </a:t>
              </a:r>
              <a:r>
                <a:rPr lang="en-GB" altLang="en-US" sz="2400" dirty="0">
                  <a:solidFill>
                    <a:srgbClr val="9933FF"/>
                  </a:solidFill>
                  <a:cs typeface="Arial" panose="020B0604020202020204" pitchFamily="34" charset="0"/>
                </a:rPr>
                <a:t>or mammal</a:t>
              </a:r>
            </a:p>
          </p:txBody>
        </p:sp>
      </p:grpSp>
    </p:spTree>
    <p:extLst>
      <p:ext uri="{BB962C8B-B14F-4D97-AF65-F5344CB8AC3E}">
        <p14:creationId xmlns:p14="http://schemas.microsoft.com/office/powerpoint/2010/main" val="57532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bwMode="auto">
          <a:xfrm>
            <a:off x="1545021"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Double circulatory systems</a:t>
            </a:r>
          </a:p>
        </p:txBody>
      </p:sp>
      <p:pic>
        <p:nvPicPr>
          <p:cNvPr id="3" name="Content Placehold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738" y="1143000"/>
            <a:ext cx="10518166" cy="508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31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92317"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Comparing </a:t>
            </a: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circulatory systems</a:t>
            </a:r>
          </a:p>
        </p:txBody>
      </p:sp>
      <p:sp>
        <p:nvSpPr>
          <p:cNvPr id="3" name="Content Placeholder 2"/>
          <p:cNvSpPr txBox="1">
            <a:spLocks/>
          </p:cNvSpPr>
          <p:nvPr/>
        </p:nvSpPr>
        <p:spPr bwMode="auto">
          <a:xfrm>
            <a:off x="567367" y="1233525"/>
            <a:ext cx="11308815" cy="515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effectLst/>
                <a:uLnTx/>
                <a:uFillTx/>
                <a:latin typeface="Comic Sans MS"/>
                <a:ea typeface="ＭＳ Ｐゴシック"/>
                <a:cs typeface="+mn-cs"/>
              </a:rPr>
              <a:t>Birds and mammals have </a:t>
            </a:r>
            <a:r>
              <a:rPr kumimoji="0" lang="en-GB" altLang="en-US" sz="3200" b="0" i="0" u="none" strike="noStrike" kern="1200" cap="none" spc="0" normalizeH="0" baseline="0" noProof="0" dirty="0" smtClean="0">
                <a:ln>
                  <a:noFill/>
                </a:ln>
                <a:effectLst/>
                <a:uLnTx/>
                <a:uFillTx/>
                <a:latin typeface="Comic Sans MS"/>
                <a:ea typeface="ＭＳ Ｐゴシック"/>
                <a:cs typeface="+mn-cs"/>
              </a:rPr>
              <a:t>higher metabolic</a:t>
            </a:r>
            <a:r>
              <a:rPr kumimoji="0" lang="en-GB" altLang="en-US" sz="3200" b="0" i="0" u="none" strike="noStrike" kern="1200" cap="none" spc="0" normalizeH="0" noProof="0" dirty="0" smtClean="0">
                <a:ln>
                  <a:noFill/>
                </a:ln>
                <a:effectLst/>
                <a:uLnTx/>
                <a:uFillTx/>
                <a:latin typeface="Comic Sans MS"/>
                <a:ea typeface="ＭＳ Ｐゴシック"/>
                <a:cs typeface="+mn-cs"/>
              </a:rPr>
              <a:t> rates than reptiles and amphibians, which in turn have higher metabolic rates than fish.</a:t>
            </a:r>
            <a:endParaRPr kumimoji="0" lang="en-GB" altLang="en-US" sz="3200" b="0" i="0" u="none" strike="noStrike" kern="1200" cap="none" spc="0" normalizeH="0" baseline="0" noProof="0" dirty="0" smtClean="0">
              <a:ln>
                <a:noFill/>
              </a:ln>
              <a:effectLst/>
              <a:uLnTx/>
              <a:uFillTx/>
              <a:latin typeface="Comic Sans MS"/>
              <a:ea typeface="ＭＳ Ｐゴシック"/>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lang="en-GB" altLang="en-US" dirty="0">
              <a:solidFill>
                <a:srgbClr val="000000"/>
              </a:solidFill>
              <a:latin typeface="Comic Sans MS"/>
              <a:ea typeface="ＭＳ Ｐゴシック"/>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The</a:t>
            </a:r>
            <a:r>
              <a:rPr kumimoji="0" lang="en-GB" altLang="en-US" sz="3200" b="0" i="0" u="none" strike="noStrike" kern="1200" cap="none" spc="0" normalizeH="0" noProof="0" dirty="0" smtClean="0">
                <a:ln>
                  <a:noFill/>
                </a:ln>
                <a:solidFill>
                  <a:srgbClr val="000000"/>
                </a:solidFill>
                <a:effectLst/>
                <a:uLnTx/>
                <a:uFillTx/>
                <a:latin typeface="Comic Sans MS"/>
                <a:ea typeface="ＭＳ Ｐゴシック"/>
                <a:cs typeface="+mn-cs"/>
              </a:rPr>
              <a:t> complete double circulatory system in birds and mammals enable higher metabolic rates to be maintained. There is no mixing of oxygenated and deoxygenated blood and the oxygenated blood can be pumped out at a higher pressure. This enables a more efficient oxygen delivery to cells</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a:t>
            </a:r>
            <a:endPar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p:txBody>
      </p:sp>
    </p:spTree>
    <p:extLst>
      <p:ext uri="{BB962C8B-B14F-4D97-AF65-F5344CB8AC3E}">
        <p14:creationId xmlns:p14="http://schemas.microsoft.com/office/powerpoint/2010/main" val="36106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2554014" y="306169"/>
            <a:ext cx="5517931"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dirty="0" smtClean="0">
                <a:solidFill>
                  <a:srgbClr val="FF0000"/>
                </a:solidFill>
                <a:latin typeface="Comic Sans MS" panose="030F0702030302020204" pitchFamily="66" charset="0"/>
              </a:rPr>
              <a:t>Learning Intentions</a:t>
            </a:r>
            <a:endParaRPr lang="en-GB" altLang="en-US" dirty="0">
              <a:solidFill>
                <a:srgbClr val="FF0000"/>
              </a:solidFill>
              <a:latin typeface="Comic Sans MS" panose="030F0702030302020204" pitchFamily="66" charset="0"/>
            </a:endParaRPr>
          </a:p>
        </p:txBody>
      </p:sp>
      <p:sp>
        <p:nvSpPr>
          <p:cNvPr id="3" name="Rectangle 3"/>
          <p:cNvSpPr txBox="1">
            <a:spLocks/>
          </p:cNvSpPr>
          <p:nvPr/>
        </p:nvSpPr>
        <p:spPr>
          <a:xfrm>
            <a:off x="630621" y="1174531"/>
            <a:ext cx="10830910" cy="48478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Arial" charset="0"/>
              <a:buNone/>
            </a:pPr>
            <a:r>
              <a:rPr lang="en-GB" altLang="en-US" dirty="0" smtClean="0"/>
              <a:t>	</a:t>
            </a:r>
            <a:r>
              <a:rPr lang="en-GB" altLang="en-US" dirty="0" smtClean="0">
                <a:latin typeface="Comic Sans MS" panose="030F0702030302020204" pitchFamily="66" charset="0"/>
              </a:rPr>
              <a:t>By the end of this topic you should be able to:</a:t>
            </a:r>
          </a:p>
          <a:p>
            <a:pPr>
              <a:lnSpc>
                <a:spcPct val="80000"/>
              </a:lnSpc>
              <a:buFont typeface="Arial" charset="0"/>
              <a:buNone/>
            </a:pPr>
            <a:endParaRPr lang="en-GB" altLang="en-US" dirty="0" smtClean="0">
              <a:latin typeface="Comic Sans MS" panose="030F0702030302020204" pitchFamily="66" charset="0"/>
            </a:endParaRPr>
          </a:p>
          <a:p>
            <a:pPr marL="0" indent="0">
              <a:lnSpc>
                <a:spcPct val="80000"/>
              </a:lnSpc>
              <a:buNone/>
            </a:pPr>
            <a:endParaRPr lang="en-GB" altLang="en-US" dirty="0" smtClean="0">
              <a:latin typeface="Comic Sans MS" panose="030F0702030302020204" pitchFamily="66" charset="0"/>
            </a:endParaRPr>
          </a:p>
          <a:p>
            <a:pPr>
              <a:lnSpc>
                <a:spcPct val="80000"/>
              </a:lnSpc>
            </a:pPr>
            <a:r>
              <a:rPr lang="en-GB" altLang="en-US" dirty="0" smtClean="0">
                <a:latin typeface="Comic Sans MS" panose="030F0702030302020204" pitchFamily="66" charset="0"/>
              </a:rPr>
              <a:t>Describe the mechanisms of delivery of oxygen in terms of cardiovascular system of different animals;</a:t>
            </a:r>
          </a:p>
          <a:p>
            <a:pPr marL="0" indent="0">
              <a:lnSpc>
                <a:spcPct val="80000"/>
              </a:lnSpc>
              <a:buNone/>
            </a:pPr>
            <a:endParaRPr lang="en-GB" altLang="en-US" dirty="0" smtClean="0">
              <a:latin typeface="Comic Sans MS" panose="030F0702030302020204" pitchFamily="66" charset="0"/>
            </a:endParaRPr>
          </a:p>
        </p:txBody>
      </p:sp>
    </p:spTree>
    <p:extLst>
      <p:ext uri="{BB962C8B-B14F-4D97-AF65-F5344CB8AC3E}">
        <p14:creationId xmlns:p14="http://schemas.microsoft.com/office/powerpoint/2010/main" val="269313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828800" y="180045"/>
            <a:ext cx="8229600" cy="70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From N5 you should know</a:t>
            </a:r>
          </a:p>
        </p:txBody>
      </p:sp>
      <p:sp>
        <p:nvSpPr>
          <p:cNvPr id="5" name="Content Placeholder 2"/>
          <p:cNvSpPr txBox="1">
            <a:spLocks/>
          </p:cNvSpPr>
          <p:nvPr/>
        </p:nvSpPr>
        <p:spPr bwMode="auto">
          <a:xfrm>
            <a:off x="646386" y="1206062"/>
            <a:ext cx="10988566" cy="469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effectLst/>
                <a:uLnTx/>
                <a:uFillTx/>
                <a:latin typeface="Comic Sans MS"/>
                <a:ea typeface="ＭＳ Ｐゴシック"/>
                <a:cs typeface="+mn-cs"/>
              </a:rPr>
              <a:t>The main blood vessels involved in the circulation of blood around the body are:</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1000" b="0" i="0" u="none" strike="noStrike" kern="1200" cap="none" spc="0" normalizeH="0" baseline="0" noProof="0" dirty="0" smtClean="0">
              <a:ln>
                <a:noFill/>
              </a:ln>
              <a:effectLst/>
              <a:uLnTx/>
              <a:uFillTx/>
              <a:latin typeface="Comic Sans MS"/>
              <a:ea typeface="ＭＳ Ｐゴシック"/>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dirty="0" smtClean="0">
                <a:ln>
                  <a:noFill/>
                </a:ln>
                <a:effectLst/>
                <a:uLnTx/>
                <a:uFillTx/>
                <a:latin typeface="Comic Sans MS"/>
                <a:ea typeface="ＭＳ Ｐゴシック"/>
                <a:cs typeface="+mn-cs"/>
              </a:rPr>
              <a:t>Arteries – carry blood away from the heart (under high pressure). </a:t>
            </a:r>
          </a:p>
          <a:p>
            <a:pPr marL="0" marR="0" lvl="0" indent="0" algn="l" defTabSz="457200" rtl="0" eaLnBrk="0" fontAlgn="base" latinLnBrk="0" hangingPunct="0">
              <a:lnSpc>
                <a:spcPct val="100000"/>
              </a:lnSpc>
              <a:spcBef>
                <a:spcPct val="20000"/>
              </a:spcBef>
              <a:spcAft>
                <a:spcPct val="0"/>
              </a:spcAft>
              <a:buClrTx/>
              <a:buSzTx/>
              <a:buNone/>
              <a:tabLst/>
              <a:defRPr/>
            </a:pPr>
            <a:endParaRPr kumimoji="0" lang="en-GB" sz="1000" b="0" i="0" u="none" strike="noStrike" kern="1200" cap="none" spc="0" normalizeH="0" baseline="0" noProof="0" dirty="0" smtClean="0">
              <a:ln>
                <a:noFill/>
              </a:ln>
              <a:effectLst/>
              <a:uLnTx/>
              <a:uFillTx/>
              <a:latin typeface="Comic Sans MS"/>
              <a:ea typeface="ＭＳ Ｐゴシック"/>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dirty="0" smtClean="0">
                <a:ln>
                  <a:noFill/>
                </a:ln>
                <a:effectLst/>
                <a:uLnTx/>
                <a:uFillTx/>
                <a:latin typeface="Comic Sans MS"/>
                <a:ea typeface="ＭＳ Ｐゴシック"/>
                <a:cs typeface="+mn-cs"/>
              </a:rPr>
              <a:t>Capillaries – smallest blood vessels which exchange nutrients, gases, and waste products between the blood and the body tissue. </a:t>
            </a:r>
          </a:p>
          <a:p>
            <a:pPr marL="0" marR="0" lvl="0" indent="0" algn="l" defTabSz="457200" rtl="0" eaLnBrk="0" fontAlgn="base" latinLnBrk="0" hangingPunct="0">
              <a:lnSpc>
                <a:spcPct val="100000"/>
              </a:lnSpc>
              <a:spcBef>
                <a:spcPct val="20000"/>
              </a:spcBef>
              <a:spcAft>
                <a:spcPct val="0"/>
              </a:spcAft>
              <a:buClrTx/>
              <a:buSzTx/>
              <a:buNone/>
              <a:tabLst/>
              <a:defRPr/>
            </a:pPr>
            <a:endParaRPr kumimoji="0" lang="en-GB" sz="1000" b="0" i="0" u="none" strike="noStrike" kern="1200" cap="none" spc="0" normalizeH="0" baseline="0" noProof="0" dirty="0" smtClean="0">
              <a:ln>
                <a:noFill/>
              </a:ln>
              <a:effectLst/>
              <a:uLnTx/>
              <a:uFillTx/>
              <a:latin typeface="Comic Sans MS"/>
              <a:ea typeface="ＭＳ Ｐゴシック"/>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dirty="0" smtClean="0">
                <a:ln>
                  <a:noFill/>
                </a:ln>
                <a:effectLst/>
                <a:uLnTx/>
                <a:uFillTx/>
                <a:latin typeface="Comic Sans MS"/>
                <a:ea typeface="ＭＳ Ｐゴシック"/>
                <a:cs typeface="+mn-cs"/>
              </a:rPr>
              <a:t>Veins – carry blood back to the heart (under low pressure). </a:t>
            </a:r>
          </a:p>
          <a:p>
            <a:pPr marL="0" marR="0" lvl="0" indent="0" algn="l" defTabSz="457200" rtl="0" eaLnBrk="0" fontAlgn="base" latinLnBrk="0" hangingPunct="0">
              <a:lnSpc>
                <a:spcPct val="100000"/>
              </a:lnSpc>
              <a:spcBef>
                <a:spcPct val="20000"/>
              </a:spcBef>
              <a:spcAft>
                <a:spcPct val="0"/>
              </a:spcAft>
              <a:buClrTx/>
              <a:buSzTx/>
              <a:buNone/>
              <a:tabLst/>
              <a:defRPr/>
            </a:pPr>
            <a:endParaRPr kumimoji="0" lang="en-GB" sz="2400" b="0" i="0" u="none" strike="noStrike" kern="1200" cap="none" spc="0" normalizeH="0" baseline="0" noProof="0" dirty="0" smtClean="0">
              <a:ln>
                <a:noFill/>
              </a:ln>
              <a:effectLst/>
              <a:uLnTx/>
              <a:uFillTx/>
              <a:latin typeface="Comic Sans MS"/>
              <a:ea typeface="ＭＳ Ｐゴシック"/>
              <a:cs typeface="+mn-cs"/>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effectLst/>
                <a:uLnTx/>
                <a:uFillTx/>
                <a:latin typeface="Comic Sans MS"/>
                <a:ea typeface="ＭＳ Ｐゴシック"/>
                <a:cs typeface="+mn-cs"/>
              </a:rPr>
              <a:t>The heart has two types of chambers – atria and ventricles. Atria are where blood enters the heart and ventricles are where blood leaves the heart.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0000"/>
              </a:solidFill>
              <a:effectLst/>
              <a:uLnTx/>
              <a:uFillTx/>
              <a:latin typeface="Comic Sans MS"/>
              <a:ea typeface="ＭＳ Ｐゴシック"/>
              <a:cs typeface="+mn-cs"/>
            </a:endParaRPr>
          </a:p>
        </p:txBody>
      </p:sp>
    </p:spTree>
    <p:extLst>
      <p:ext uri="{BB962C8B-B14F-4D97-AF65-F5344CB8AC3E}">
        <p14:creationId xmlns:p14="http://schemas.microsoft.com/office/powerpoint/2010/main" val="374389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1592317" y="0"/>
            <a:ext cx="8229600" cy="76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Oxygen delivery</a:t>
            </a:r>
          </a:p>
        </p:txBody>
      </p:sp>
      <p:sp>
        <p:nvSpPr>
          <p:cNvPr id="5" name="Rectangle 3"/>
          <p:cNvSpPr txBox="1">
            <a:spLocks/>
          </p:cNvSpPr>
          <p:nvPr/>
        </p:nvSpPr>
        <p:spPr bwMode="auto">
          <a:xfrm>
            <a:off x="898633" y="1805152"/>
            <a:ext cx="10862441" cy="287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High metabolic rates require efficient delivery of 	oxygen to cells for aerobic respiration. </a:t>
            </a:r>
          </a:p>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endParaRPr kumimoji="0" lang="en-GB" altLang="en-US" sz="10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Multicellular organisms need oxygen delivery systems such as cardiovascular systems</a:t>
            </a:r>
          </a:p>
        </p:txBody>
      </p:sp>
    </p:spTree>
    <p:extLst>
      <p:ext uri="{BB962C8B-B14F-4D97-AF65-F5344CB8AC3E}">
        <p14:creationId xmlns:p14="http://schemas.microsoft.com/office/powerpoint/2010/main" val="401983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1760757"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3600" b="0" i="0" u="none" strike="noStrike" kern="1200" cap="none" spc="0" normalizeH="0" baseline="0" noProof="0" dirty="0" smtClean="0">
                <a:ln>
                  <a:noFill/>
                </a:ln>
                <a:solidFill>
                  <a:srgbClr val="FF0000"/>
                </a:solidFill>
                <a:effectLst/>
                <a:uLnTx/>
                <a:uFillTx/>
                <a:latin typeface="Comic Sans MS"/>
                <a:ea typeface="ＭＳ Ｐゴシック"/>
                <a:cs typeface="+mj-cs"/>
              </a:rPr>
              <a:t>Circulatory Systems in vertebrates</a:t>
            </a:r>
          </a:p>
        </p:txBody>
      </p:sp>
      <p:sp>
        <p:nvSpPr>
          <p:cNvPr id="3" name="Rectangle 3"/>
          <p:cNvSpPr txBox="1">
            <a:spLocks/>
          </p:cNvSpPr>
          <p:nvPr/>
        </p:nvSpPr>
        <p:spPr bwMode="auto">
          <a:xfrm>
            <a:off x="880461" y="1268413"/>
            <a:ext cx="10628367"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All vertebrates have </a:t>
            </a:r>
            <a:r>
              <a:rPr kumimoji="0" lang="en-GB" altLang="en-US" sz="3200" i="0" u="none" strike="noStrike" kern="1200" cap="none" spc="0" normalizeH="0" baseline="0" noProof="0" dirty="0" smtClean="0">
                <a:ln>
                  <a:noFill/>
                </a:ln>
                <a:solidFill>
                  <a:srgbClr val="9933FF"/>
                </a:solidFill>
                <a:effectLst/>
                <a:uLnTx/>
                <a:uFillTx/>
                <a:latin typeface="Comic Sans MS"/>
                <a:ea typeface="ＭＳ Ｐゴシック"/>
                <a:cs typeface="+mn-cs"/>
              </a:rPr>
              <a:t>closed</a:t>
            </a:r>
            <a:r>
              <a:rPr kumimoji="0" lang="en-GB" altLang="en-US" sz="3200" b="1" i="0" u="none" strike="noStrike" kern="1200" cap="none" spc="0" normalizeH="0" baseline="0" noProof="0" dirty="0" smtClean="0">
                <a:ln>
                  <a:noFill/>
                </a:ln>
                <a:solidFill>
                  <a:srgbClr val="000000"/>
                </a:solidFill>
                <a:effectLst/>
                <a:uLnTx/>
                <a:uFillTx/>
                <a:latin typeface="Comic Sans MS"/>
                <a:ea typeface="ＭＳ Ｐゴシック"/>
                <a:cs typeface="+mn-cs"/>
              </a:rPr>
              <a:t> </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circulatory systems where the blood is contained in a continuous circuit of blood vessels and is kept moving by a muscular pump (a heart). </a:t>
            </a:r>
          </a:p>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endParaRPr lang="en-GB" altLang="en-US" dirty="0">
              <a:solidFill>
                <a:srgbClr val="000000"/>
              </a:solidFill>
              <a:latin typeface="Comic Sans MS"/>
              <a:ea typeface="ＭＳ Ｐゴシック"/>
            </a:endParaRPr>
          </a:p>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In closed systems a drop in pressure occurs when blood passes through the capillaries because the narrow tubes offer resistance to the flow of blood</a:t>
            </a:r>
          </a:p>
        </p:txBody>
      </p:sp>
    </p:spTree>
    <p:extLst>
      <p:ext uri="{BB962C8B-B14F-4D97-AF65-F5344CB8AC3E}">
        <p14:creationId xmlns:p14="http://schemas.microsoft.com/office/powerpoint/2010/main" val="107922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696597" y="0"/>
            <a:ext cx="893183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Fish - Single </a:t>
            </a: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circulatory system</a:t>
            </a:r>
          </a:p>
        </p:txBody>
      </p:sp>
      <p:pic>
        <p:nvPicPr>
          <p:cNvPr id="3"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8111" r="7311" b="7326"/>
          <a:stretch/>
        </p:blipFill>
        <p:spPr bwMode="auto">
          <a:xfrm>
            <a:off x="-1" y="1325401"/>
            <a:ext cx="4924541" cy="5020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4"/>
          <p:cNvSpPr txBox="1">
            <a:spLocks/>
          </p:cNvSpPr>
          <p:nvPr/>
        </p:nvSpPr>
        <p:spPr bwMode="auto">
          <a:xfrm>
            <a:off x="5890828" y="1325401"/>
            <a:ext cx="5591942" cy="53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The circulatory system of a fish is described as </a:t>
            </a:r>
            <a:r>
              <a:rPr kumimoji="0" lang="en-GB" altLang="en-US" sz="2800" b="0" i="0" u="none" strike="noStrike" kern="1200" cap="none" spc="0" normalizeH="0" baseline="0" noProof="0" dirty="0" smtClean="0">
                <a:ln>
                  <a:noFill/>
                </a:ln>
                <a:solidFill>
                  <a:srgbClr val="9933FF"/>
                </a:solidFill>
                <a:effectLst/>
                <a:uLnTx/>
                <a:uFillTx/>
                <a:latin typeface="Comic Sans MS"/>
                <a:ea typeface="ＭＳ Ｐゴシック"/>
              </a:rPr>
              <a:t>single</a:t>
            </a: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 because blood passes through the 2-chambered heart only once for each circuit of the body</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endParaRPr>
          </a:p>
          <a:p>
            <a:pPr marL="0" indent="0">
              <a:buNone/>
            </a:pPr>
            <a:r>
              <a:rPr lang="en-GB" altLang="en-US" sz="2800" dirty="0">
                <a:solidFill>
                  <a:srgbClr val="000000"/>
                </a:solidFill>
                <a:latin typeface="Comic Sans MS"/>
                <a:ea typeface="ＭＳ Ｐゴシック"/>
              </a:rPr>
              <a:t>In the fish the blood flows to the gills at high pressure but is delivered to the capillaries at low pressure. It is a relatively primitive and inefficient method </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p:txBody>
      </p:sp>
    </p:spTree>
    <p:extLst>
      <p:ext uri="{BB962C8B-B14F-4D97-AF65-F5344CB8AC3E}">
        <p14:creationId xmlns:p14="http://schemas.microsoft.com/office/powerpoint/2010/main" val="178791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765737"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The heart of the fish</a:t>
            </a:r>
          </a:p>
        </p:txBody>
      </p:sp>
      <p:pic>
        <p:nvPicPr>
          <p:cNvPr id="3" name="Content Placehold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8444" y="1740447"/>
            <a:ext cx="5989806" cy="350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txBox="1">
            <a:spLocks/>
          </p:cNvSpPr>
          <p:nvPr/>
        </p:nvSpPr>
        <p:spPr bwMode="auto">
          <a:xfrm>
            <a:off x="7612117" y="2230820"/>
            <a:ext cx="4038600" cy="378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It is a 2 chambered heart with </a:t>
            </a:r>
            <a:r>
              <a:rPr lang="en-GB" altLang="en-US" dirty="0" smtClean="0">
                <a:solidFill>
                  <a:srgbClr val="9933FF"/>
                </a:solidFill>
                <a:latin typeface="Comic Sans MS"/>
                <a:ea typeface="ＭＳ Ｐゴシック"/>
              </a:rPr>
              <a:t>one</a:t>
            </a:r>
            <a:r>
              <a:rPr kumimoji="0" lang="en-GB" altLang="en-US" sz="3200" b="0" i="0" u="none" strike="noStrike" kern="1200" cap="none" spc="0" normalizeH="0" baseline="0" noProof="0" dirty="0" smtClean="0">
                <a:ln>
                  <a:noFill/>
                </a:ln>
                <a:solidFill>
                  <a:srgbClr val="9933FF"/>
                </a:solidFill>
                <a:effectLst/>
                <a:uLnTx/>
                <a:uFillTx/>
                <a:latin typeface="Comic Sans MS"/>
                <a:ea typeface="ＭＳ Ｐゴシック"/>
                <a:cs typeface="+mn-cs"/>
              </a:rPr>
              <a:t> atrium and one ventricle</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with a valve in between.</a:t>
            </a:r>
          </a:p>
        </p:txBody>
      </p:sp>
    </p:spTree>
    <p:extLst>
      <p:ext uri="{BB962C8B-B14F-4D97-AF65-F5344CB8AC3E}">
        <p14:creationId xmlns:p14="http://schemas.microsoft.com/office/powerpoint/2010/main" val="358362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67114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Double circulatory system</a:t>
            </a:r>
          </a:p>
        </p:txBody>
      </p:sp>
      <p:sp>
        <p:nvSpPr>
          <p:cNvPr id="3" name="Content Placeholder 2"/>
          <p:cNvSpPr txBox="1">
            <a:spLocks/>
          </p:cNvSpPr>
          <p:nvPr/>
        </p:nvSpPr>
        <p:spPr bwMode="auto">
          <a:xfrm>
            <a:off x="1119350" y="1458312"/>
            <a:ext cx="10357946" cy="346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lang="en-GB" altLang="en-US" dirty="0" smtClean="0">
                <a:solidFill>
                  <a:srgbClr val="000000"/>
                </a:solidFill>
                <a:latin typeface="Comic Sans MS"/>
                <a:ea typeface="ＭＳ Ｐゴシック"/>
              </a:rPr>
              <a:t>In organisms where </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blood passes through the heart twice for each complete circuit of the body, they are said to have a </a:t>
            </a:r>
            <a:r>
              <a:rPr kumimoji="0" lang="en-GB" altLang="en-US" sz="3200" b="0" i="0" u="none" strike="noStrike" kern="1200" cap="none" spc="0" normalizeH="0" baseline="0" noProof="0" dirty="0" smtClean="0">
                <a:ln>
                  <a:noFill/>
                </a:ln>
                <a:solidFill>
                  <a:srgbClr val="9933FF"/>
                </a:solidFill>
                <a:effectLst/>
                <a:uLnTx/>
                <a:uFillTx/>
                <a:latin typeface="Comic Sans MS"/>
                <a:ea typeface="ＭＳ Ｐゴシック"/>
                <a:cs typeface="+mn-cs"/>
              </a:rPr>
              <a:t>DOUBLE</a:t>
            </a:r>
            <a:r>
              <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rPr>
              <a:t> circulatory</a:t>
            </a:r>
            <a:r>
              <a:rPr kumimoji="0" lang="en-GB" altLang="en-US" sz="3200" b="0" i="0" u="none" strike="noStrike" kern="1200" cap="none" spc="0" normalizeH="0" noProof="0" dirty="0" smtClean="0">
                <a:ln>
                  <a:noFill/>
                </a:ln>
                <a:solidFill>
                  <a:srgbClr val="000000"/>
                </a:solidFill>
                <a:effectLst/>
                <a:uLnTx/>
                <a:uFillTx/>
                <a:latin typeface="Comic Sans MS"/>
                <a:ea typeface="ＭＳ Ｐゴシック"/>
                <a:cs typeface="+mn-cs"/>
              </a:rPr>
              <a:t> system</a:t>
            </a:r>
            <a:endPar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a:p>
            <a:pPr marL="0" indent="0">
              <a:buNone/>
            </a:pPr>
            <a:r>
              <a:rPr lang="en-GB" altLang="en-US" dirty="0">
                <a:solidFill>
                  <a:srgbClr val="000000"/>
                </a:solidFill>
                <a:latin typeface="Comic Sans MS"/>
                <a:ea typeface="ＭＳ Ｐゴシック"/>
              </a:rPr>
              <a:t>Blood is pumped to both the lungs and the body </a:t>
            </a:r>
            <a:r>
              <a:rPr lang="en-GB" altLang="en-US" dirty="0" smtClean="0">
                <a:solidFill>
                  <a:srgbClr val="000000"/>
                </a:solidFill>
                <a:latin typeface="Comic Sans MS"/>
                <a:ea typeface="ＭＳ Ｐゴシック"/>
              </a:rPr>
              <a:t>at </a:t>
            </a:r>
            <a:r>
              <a:rPr lang="en-GB" altLang="en-US" dirty="0">
                <a:solidFill>
                  <a:srgbClr val="000000"/>
                </a:solidFill>
                <a:latin typeface="Comic Sans MS"/>
                <a:ea typeface="ＭＳ Ｐゴシック"/>
              </a:rPr>
              <a:t>high pressure ensuring vigorous </a:t>
            </a:r>
            <a:r>
              <a:rPr lang="en-GB" altLang="en-US" dirty="0" smtClean="0">
                <a:solidFill>
                  <a:srgbClr val="000000"/>
                </a:solidFill>
                <a:latin typeface="Comic Sans MS"/>
                <a:ea typeface="ＭＳ Ｐゴシック"/>
              </a:rPr>
              <a:t>flow making it more </a:t>
            </a:r>
            <a:r>
              <a:rPr lang="en-GB" altLang="en-US" dirty="0">
                <a:solidFill>
                  <a:srgbClr val="000000"/>
                </a:solidFill>
                <a:latin typeface="Comic Sans MS"/>
                <a:ea typeface="ＭＳ Ｐゴシック"/>
              </a:rPr>
              <a:t>efficient than single </a:t>
            </a:r>
            <a:r>
              <a:rPr lang="en-GB" altLang="en-US" dirty="0" smtClean="0">
                <a:solidFill>
                  <a:srgbClr val="000000"/>
                </a:solidFill>
                <a:latin typeface="Comic Sans MS"/>
                <a:ea typeface="ＭＳ Ｐゴシック"/>
              </a:rPr>
              <a:t>systems. </a:t>
            </a:r>
            <a:endParaRPr kumimoji="0" lang="en-GB" altLang="en-US" sz="32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p:txBody>
      </p:sp>
    </p:spTree>
    <p:extLst>
      <p:ext uri="{BB962C8B-B14F-4D97-AF65-F5344CB8AC3E}">
        <p14:creationId xmlns:p14="http://schemas.microsoft.com/office/powerpoint/2010/main" val="284734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709448" y="0"/>
            <a:ext cx="1100433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FF0000"/>
                </a:solidFill>
                <a:latin typeface="+mj-lt"/>
                <a:ea typeface="+mj-ea"/>
                <a:cs typeface="+mj-cs"/>
              </a:defRPr>
            </a:lvl1pPr>
            <a:lvl2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2pPr>
            <a:lvl3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3pPr>
            <a:lvl4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4pPr>
            <a:lvl5pPr algn="ctr" defTabSz="457200" rtl="0" eaLnBrk="0" fontAlgn="base" hangingPunct="0">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5pPr>
            <a:lvl6pPr marL="4572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6pPr>
            <a:lvl7pPr marL="9144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7pPr>
            <a:lvl8pPr marL="13716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8pPr>
            <a:lvl9pPr marL="1828800" algn="ctr" defTabSz="457200" rtl="0" fontAlgn="base">
              <a:spcBef>
                <a:spcPct val="0"/>
              </a:spcBef>
              <a:spcAft>
                <a:spcPct val="0"/>
              </a:spcAft>
              <a:defRPr sz="4400">
                <a:solidFill>
                  <a:srgbClr val="FF0000"/>
                </a:solidFill>
                <a:latin typeface="Comic Sans MS" panose="030F0702030302020204" pitchFamily="66"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4400" b="0" i="0" u="none" strike="noStrike" kern="1200" cap="none" spc="0" normalizeH="0" baseline="0" noProof="0" dirty="0" smtClean="0">
                <a:ln>
                  <a:noFill/>
                </a:ln>
                <a:solidFill>
                  <a:srgbClr val="FF0000"/>
                </a:solidFill>
                <a:effectLst/>
                <a:uLnTx/>
                <a:uFillTx/>
                <a:latin typeface="Comic Sans MS"/>
                <a:ea typeface="ＭＳ Ｐゴシック"/>
                <a:cs typeface="+mj-cs"/>
              </a:rPr>
              <a:t>Incomplete double circulatory system</a:t>
            </a:r>
          </a:p>
        </p:txBody>
      </p:sp>
      <p:pic>
        <p:nvPicPr>
          <p:cNvPr id="3" name="Content Placeholder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185862"/>
            <a:ext cx="3861073" cy="49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txBox="1">
            <a:spLocks/>
          </p:cNvSpPr>
          <p:nvPr/>
        </p:nvSpPr>
        <p:spPr bwMode="auto">
          <a:xfrm>
            <a:off x="5281448" y="1143000"/>
            <a:ext cx="6653049" cy="554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Reptiles and amphibians circulatory systems are described as </a:t>
            </a:r>
            <a:r>
              <a:rPr kumimoji="0" lang="en-GB" altLang="en-US" sz="2800" b="0" i="0" u="none" strike="noStrike" kern="1200" cap="none" spc="0" normalizeH="0" baseline="0" noProof="0" dirty="0" smtClean="0">
                <a:ln>
                  <a:noFill/>
                </a:ln>
                <a:solidFill>
                  <a:srgbClr val="9933FF"/>
                </a:solidFill>
                <a:effectLst/>
                <a:uLnTx/>
                <a:uFillTx/>
                <a:latin typeface="Comic Sans MS"/>
                <a:ea typeface="ＭＳ Ｐゴシック"/>
              </a:rPr>
              <a:t>incomplete</a:t>
            </a: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 because there </a:t>
            </a:r>
            <a:r>
              <a:rPr lang="en-GB" altLang="en-US" sz="2800" dirty="0" smtClean="0">
                <a:solidFill>
                  <a:srgbClr val="000000"/>
                </a:solidFill>
                <a:latin typeface="Comic Sans MS"/>
                <a:ea typeface="ＭＳ Ｐゴシック"/>
              </a:rPr>
              <a:t>are 2 atria but </a:t>
            </a: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only </a:t>
            </a:r>
            <a:r>
              <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rPr>
              <a:t>1 ventricle and some mixing of oxygenated blood from the lungs and deoxygenated blood from the body occurs</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GB" altLang="en-US" sz="2800" b="0" i="0" u="none" strike="noStrike" kern="1200" cap="none" spc="0" normalizeH="0" baseline="0" noProof="0" dirty="0" smtClean="0">
              <a:ln>
                <a:noFill/>
              </a:ln>
              <a:solidFill>
                <a:srgbClr val="000000"/>
              </a:solidFill>
              <a:effectLst/>
              <a:uLnTx/>
              <a:uFillTx/>
              <a:latin typeface="Comic Sans MS"/>
              <a:ea typeface="ＭＳ Ｐゴシック"/>
            </a:endParaRPr>
          </a:p>
          <a:p>
            <a:pPr marL="0" lvl="0" indent="0">
              <a:buNone/>
            </a:pPr>
            <a:r>
              <a:rPr lang="en-GB" altLang="en-US" sz="2800" dirty="0">
                <a:solidFill>
                  <a:srgbClr val="000000"/>
                </a:solidFill>
                <a:latin typeface="Comic Sans MS"/>
                <a:ea typeface="ＭＳ Ｐゴシック"/>
              </a:rPr>
              <a:t>In amphibians the mixing is not a major problem as the blood returning from the body has been partially oxygenated through its moist skin</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GB" altLang="en-US" sz="2600" b="0" i="0" u="none" strike="noStrike" kern="1200" cap="none" spc="0" normalizeH="0" baseline="0" noProof="0" dirty="0" smtClean="0">
              <a:ln>
                <a:noFill/>
              </a:ln>
              <a:solidFill>
                <a:srgbClr val="000000"/>
              </a:solidFill>
              <a:effectLst/>
              <a:uLnTx/>
              <a:uFillTx/>
              <a:latin typeface="Comic Sans MS"/>
              <a:ea typeface="ＭＳ Ｐゴシック"/>
              <a:cs typeface="+mn-cs"/>
            </a:endParaRPr>
          </a:p>
        </p:txBody>
      </p:sp>
    </p:spTree>
    <p:extLst>
      <p:ext uri="{BB962C8B-B14F-4D97-AF65-F5344CB8AC3E}">
        <p14:creationId xmlns:p14="http://schemas.microsoft.com/office/powerpoint/2010/main" val="252985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540</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Calibri Light</vt:lpstr>
      <vt:lpstr>Comic Sans MS</vt:lpstr>
      <vt:lpstr>Office Theme</vt:lpstr>
      <vt:lpstr>Metabolism and Survival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 and Survival</dc:title>
  <dc:creator>Christopher Scott</dc:creator>
  <cp:lastModifiedBy>Christopher Scott</cp:lastModifiedBy>
  <cp:revision>33</cp:revision>
  <dcterms:created xsi:type="dcterms:W3CDTF">2015-02-25T08:20:49Z</dcterms:created>
  <dcterms:modified xsi:type="dcterms:W3CDTF">2018-06-19T08:34:14Z</dcterms:modified>
</cp:coreProperties>
</file>