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2" r:id="rId10"/>
    <p:sldId id="264" r:id="rId11"/>
    <p:sldId id="297" r:id="rId12"/>
    <p:sldId id="265" r:id="rId13"/>
    <p:sldId id="266" r:id="rId14"/>
    <p:sldId id="298" r:id="rId15"/>
    <p:sldId id="284" r:id="rId16"/>
    <p:sldId id="285" r:id="rId17"/>
    <p:sldId id="299" r:id="rId18"/>
    <p:sldId id="283" r:id="rId19"/>
    <p:sldId id="268" r:id="rId20"/>
    <p:sldId id="301" r:id="rId21"/>
    <p:sldId id="269" r:id="rId22"/>
    <p:sldId id="270" r:id="rId23"/>
    <p:sldId id="271" r:id="rId24"/>
    <p:sldId id="302" r:id="rId25"/>
    <p:sldId id="274" r:id="rId26"/>
    <p:sldId id="286" r:id="rId27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3B571"/>
    <a:srgbClr val="F33DB2"/>
    <a:srgbClr val="99FF99"/>
    <a:srgbClr val="CCFF9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F709A-6E45-4560-BCEF-FBC398F69B9E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81789-3C33-4C15-8CBE-759DA85E1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48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59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35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58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72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38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15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13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07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0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44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25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DD127-CB51-4A19-BF21-FD52A759E469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C66B5-8169-416E-82FD-21A9B7C80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19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\\upload.wikimedia.org\wikipedia\commons\b\b5\Mitochondrion_mini.svg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\\upload.wikimedia.org\wikipedia\commons\b\b5\Mitochondrion_mini.sv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\\upload.wikimedia.org\wikipedia\commons\b\b5\Mitochondrion_mini.svg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899745" y="1389445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Metabolism &amp; Survival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585545" y="314522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Key Area 2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Cell Respiration</a:t>
            </a:r>
          </a:p>
        </p:txBody>
      </p:sp>
    </p:spTree>
    <p:extLst>
      <p:ext uri="{BB962C8B-B14F-4D97-AF65-F5344CB8AC3E}">
        <p14:creationId xmlns:p14="http://schemas.microsoft.com/office/powerpoint/2010/main" val="90073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2774731" y="211577"/>
            <a:ext cx="4729656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ATP’s other role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457199" y="1600200"/>
            <a:ext cx="10799379" cy="3787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ATP also has the role of carrying out </a:t>
            </a:r>
            <a:r>
              <a:rPr lang="en-GB" altLang="en-US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phosphorylation</a:t>
            </a:r>
            <a:r>
              <a:rPr lang="en-GB" altLang="en-US" dirty="0" smtClean="0">
                <a:latin typeface="Comic Sans MS" panose="030F0702030302020204" pitchFamily="66" charset="0"/>
              </a:rPr>
              <a:t> reactions in cells (adding phosphates to things) in an enzyme controlled process.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altLang="en-US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For example, during glycolysis ATP is broken down to ADP + Pi and the phosphate group (Pi) is used to phosphorylate the substrate of glycolysis (glucose and </a:t>
            </a:r>
            <a:r>
              <a:rPr lang="en-GB" altLang="en-US" smtClean="0">
                <a:latin typeface="Comic Sans MS" panose="030F0702030302020204" pitchFamily="66" charset="0"/>
              </a:rPr>
              <a:t>its intermediates</a:t>
            </a:r>
            <a:r>
              <a:rPr lang="en-GB" altLang="en-US" dirty="0" smtClean="0">
                <a:latin typeface="Comic Sans MS" panose="030F0702030302020204" pitchFamily="66" charset="0"/>
              </a:rPr>
              <a:t>)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30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162225" y="222728"/>
            <a:ext cx="9389326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Oxidation and Reduction Reactions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457199" y="1600200"/>
            <a:ext cx="10799379" cy="3787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GB" altLang="en-US" sz="60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OILRIG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GB" altLang="en-US" sz="6000" dirty="0">
              <a:solidFill>
                <a:srgbClr val="9900FF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GB" altLang="en-US" sz="4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O</a:t>
            </a:r>
            <a:r>
              <a:rPr lang="en-GB" altLang="en-US" sz="4800" dirty="0" smtClean="0">
                <a:latin typeface="Comic Sans MS" panose="030F0702030302020204" pitchFamily="66" charset="0"/>
              </a:rPr>
              <a:t>xidation </a:t>
            </a:r>
            <a:r>
              <a:rPr lang="en-GB" altLang="en-US" sz="4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I</a:t>
            </a:r>
            <a:r>
              <a:rPr lang="en-GB" altLang="en-US" sz="4800" dirty="0" smtClean="0">
                <a:latin typeface="Comic Sans MS" panose="030F0702030302020204" pitchFamily="66" charset="0"/>
              </a:rPr>
              <a:t>s </a:t>
            </a:r>
            <a:r>
              <a:rPr lang="en-GB" altLang="en-US" sz="4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L</a:t>
            </a:r>
            <a:r>
              <a:rPr lang="en-GB" altLang="en-US" sz="4800" dirty="0" smtClean="0">
                <a:latin typeface="Comic Sans MS" panose="030F0702030302020204" pitchFamily="66" charset="0"/>
              </a:rPr>
              <a:t>oss (of Hydrogen)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GB" altLang="en-US" sz="4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R</a:t>
            </a:r>
            <a:r>
              <a:rPr lang="en-GB" altLang="en-US" sz="4800" dirty="0" smtClean="0">
                <a:latin typeface="Comic Sans MS" panose="030F0702030302020204" pitchFamily="66" charset="0"/>
              </a:rPr>
              <a:t>eduction </a:t>
            </a:r>
            <a:r>
              <a:rPr lang="en-GB" altLang="en-US" sz="4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I</a:t>
            </a:r>
            <a:r>
              <a:rPr lang="en-GB" altLang="en-US" sz="4800" dirty="0" smtClean="0">
                <a:latin typeface="Comic Sans MS" panose="030F0702030302020204" pitchFamily="66" charset="0"/>
              </a:rPr>
              <a:t>s </a:t>
            </a:r>
            <a:r>
              <a:rPr lang="en-GB" altLang="en-US" sz="4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4800" dirty="0" smtClean="0">
                <a:latin typeface="Comic Sans MS" panose="030F0702030302020204" pitchFamily="66" charset="0"/>
              </a:rPr>
              <a:t>ain (of </a:t>
            </a:r>
            <a:r>
              <a:rPr lang="en-GB" altLang="en-US" sz="4800" dirty="0">
                <a:latin typeface="Comic Sans MS" panose="030F0702030302020204" pitchFamily="66" charset="0"/>
              </a:rPr>
              <a:t>Hydrogen)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41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797269" y="258872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chemistry of respiration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560331" y="1052842"/>
            <a:ext cx="11074619" cy="50011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Arial" charset="0"/>
              <a:buNone/>
            </a:pPr>
            <a:r>
              <a:rPr lang="en-GB" altLang="en-US" dirty="0" smtClean="0"/>
              <a:t>	</a:t>
            </a:r>
            <a:r>
              <a:rPr lang="en-GB" altLang="en-US" sz="3200" dirty="0" smtClean="0">
                <a:latin typeface="Comic Sans MS" panose="030F0702030302020204" pitchFamily="66" charset="0"/>
              </a:rPr>
              <a:t>There are 3 sets of </a:t>
            </a:r>
            <a:r>
              <a:rPr lang="en-GB" altLang="en-US" sz="32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oxidation</a:t>
            </a:r>
            <a:r>
              <a:rPr lang="en-GB" altLang="en-US" sz="3200" dirty="0" smtClean="0">
                <a:latin typeface="Comic Sans MS" panose="030F0702030302020204" pitchFamily="66" charset="0"/>
              </a:rPr>
              <a:t> reactions in cellular respiration that release the energy contained in food</a:t>
            </a:r>
          </a:p>
          <a:p>
            <a:pPr marL="609600" indent="-609600">
              <a:buFont typeface="Arial" charset="0"/>
              <a:buNone/>
            </a:pPr>
            <a:endParaRPr lang="en-GB" altLang="en-US" sz="3200" dirty="0" smtClean="0">
              <a:latin typeface="Comic Sans MS" panose="030F0702030302020204" pitchFamily="66" charset="0"/>
            </a:endParaRPr>
          </a:p>
          <a:p>
            <a:pPr marL="609600" indent="-609600">
              <a:buFont typeface="Arial" charset="0"/>
              <a:buAutoNum type="arabicPeriod"/>
            </a:pPr>
            <a:r>
              <a:rPr lang="en-GB" altLang="en-US" sz="3200" dirty="0" smtClean="0">
                <a:latin typeface="Comic Sans MS" panose="030F0702030302020204" pitchFamily="66" charset="0"/>
              </a:rPr>
              <a:t>Glycolysis</a:t>
            </a:r>
          </a:p>
          <a:p>
            <a:pPr marL="609600" indent="-609600">
              <a:buFont typeface="Arial" charset="0"/>
              <a:buAutoNum type="arabicPeriod"/>
            </a:pPr>
            <a:endParaRPr lang="en-GB" altLang="en-US" sz="3200" dirty="0" smtClean="0">
              <a:latin typeface="Comic Sans MS" panose="030F0702030302020204" pitchFamily="66" charset="0"/>
            </a:endParaRPr>
          </a:p>
          <a:p>
            <a:pPr marL="609600" indent="-609600">
              <a:buFont typeface="Arial" charset="0"/>
              <a:buAutoNum type="arabicPeriod"/>
            </a:pPr>
            <a:r>
              <a:rPr lang="en-GB" altLang="en-US" sz="3200" dirty="0" smtClean="0">
                <a:latin typeface="Comic Sans MS" panose="030F0702030302020204" pitchFamily="66" charset="0"/>
              </a:rPr>
              <a:t>The citric acid cycle</a:t>
            </a:r>
          </a:p>
          <a:p>
            <a:pPr marL="609600" indent="-609600">
              <a:buFont typeface="Arial" charset="0"/>
              <a:buAutoNum type="arabicPeriod"/>
            </a:pPr>
            <a:endParaRPr lang="en-GB" altLang="en-US" sz="3200" dirty="0" smtClean="0">
              <a:latin typeface="Comic Sans MS" panose="030F0702030302020204" pitchFamily="66" charset="0"/>
            </a:endParaRPr>
          </a:p>
          <a:p>
            <a:pPr marL="609600" indent="-609600">
              <a:buFont typeface="Arial" charset="0"/>
              <a:buAutoNum type="arabicPeriod"/>
            </a:pPr>
            <a:r>
              <a:rPr lang="en-GB" altLang="en-US" sz="3200" dirty="0" smtClean="0">
                <a:latin typeface="Comic Sans MS" panose="030F0702030302020204" pitchFamily="66" charset="0"/>
              </a:rPr>
              <a:t>The electron transport chain</a:t>
            </a:r>
          </a:p>
          <a:p>
            <a:pPr marL="609600" indent="-609600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0273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4225159" y="243107"/>
            <a:ext cx="3578772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Respiration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457200" y="998951"/>
            <a:ext cx="11114690" cy="53893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Respiration is a series of enzyme controlled reactions that </a:t>
            </a:r>
            <a:r>
              <a:rPr lang="en-GB" altLang="en-US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gradually</a:t>
            </a:r>
            <a:r>
              <a:rPr lang="en-GB" altLang="en-US" dirty="0" smtClean="0">
                <a:latin typeface="Comic Sans MS" panose="030F0702030302020204" pitchFamily="66" charset="0"/>
              </a:rPr>
              <a:t> release energy from food</a:t>
            </a:r>
          </a:p>
          <a:p>
            <a:pPr marL="0" indent="0"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During respiration, glucose is gradually broken down and hydrogen (+ electrons) are released at various stages along the pathway. </a:t>
            </a:r>
          </a:p>
          <a:p>
            <a:pPr marL="0" indent="0">
              <a:buNone/>
            </a:pPr>
            <a:endParaRPr lang="en-GB" altLang="en-US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Each of these stages where hydrogen is released is controlled by an enzyme called </a:t>
            </a:r>
            <a:r>
              <a:rPr lang="en-GB" altLang="en-US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dehydrogenase</a:t>
            </a:r>
            <a:r>
              <a:rPr lang="en-GB" altLang="en-US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The hydrogen (+ electrons) combine with the </a:t>
            </a:r>
            <a:r>
              <a:rPr lang="en-GB" altLang="en-US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coenzyme NAD </a:t>
            </a:r>
            <a:r>
              <a:rPr lang="en-GB" altLang="en-US" dirty="0" smtClean="0">
                <a:latin typeface="Comic Sans MS" panose="030F0702030302020204" pitchFamily="66" charset="0"/>
              </a:rPr>
              <a:t>to form </a:t>
            </a:r>
            <a:r>
              <a:rPr lang="en-GB" altLang="en-US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NADH</a:t>
            </a:r>
          </a:p>
          <a:p>
            <a:pPr marL="0" indent="0"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3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4225159" y="243107"/>
            <a:ext cx="3578772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Glycolysis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2720898" y="2002561"/>
            <a:ext cx="7069873" cy="22349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The stage,  glucose </a:t>
            </a:r>
            <a:r>
              <a:rPr lang="en-GB" altLang="en-US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altLang="en-US" dirty="0" smtClean="0">
                <a:latin typeface="Comic Sans MS" panose="030F0702030302020204" pitchFamily="66" charset="0"/>
              </a:rPr>
              <a:t> (2x) pyruvate,  is called </a:t>
            </a:r>
            <a:r>
              <a:rPr lang="en-GB" altLang="en-US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glycolysis</a:t>
            </a:r>
            <a:r>
              <a:rPr lang="en-GB" altLang="en-US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smtClean="0">
                <a:latin typeface="Comic Sans MS" panose="030F0702030302020204" pitchFamily="66" charset="0"/>
              </a:rPr>
              <a:t>and takes place in the </a:t>
            </a:r>
            <a:r>
              <a:rPr lang="en-GB" altLang="en-US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cytoplasm</a:t>
            </a:r>
          </a:p>
          <a:p>
            <a:pPr marL="0" indent="0">
              <a:buNone/>
            </a:pPr>
            <a:endParaRPr lang="en-GB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96" r="39424" b="5896"/>
          <a:stretch/>
        </p:blipFill>
        <p:spPr>
          <a:xfrm>
            <a:off x="6475956" y="149533"/>
            <a:ext cx="5163131" cy="6527615"/>
          </a:xfrm>
          <a:prstGeom prst="rect">
            <a:avLst/>
          </a:prstGeom>
        </p:spPr>
      </p:pic>
      <p:sp>
        <p:nvSpPr>
          <p:cNvPr id="3" name="Rectangle 3"/>
          <p:cNvSpPr txBox="1">
            <a:spLocks/>
          </p:cNvSpPr>
          <p:nvPr/>
        </p:nvSpPr>
        <p:spPr>
          <a:xfrm>
            <a:off x="409904" y="137785"/>
            <a:ext cx="6066052" cy="65511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To start the process off, energy from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 two ATP molecules is needed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 </a:t>
            </a:r>
          </a:p>
          <a:p>
            <a:pPr>
              <a:lnSpc>
                <a:spcPct val="80000"/>
              </a:lnSpc>
            </a:pPr>
            <a:endParaRPr lang="en-GB" altLang="en-US" sz="10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This can be thought of as an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energy investment phase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where ATP is used to phosphorylate glucose (and intermediates) in glycolysis. </a:t>
            </a:r>
          </a:p>
          <a:p>
            <a:pPr>
              <a:lnSpc>
                <a:spcPct val="80000"/>
              </a:lnSpc>
            </a:pPr>
            <a:endParaRPr lang="en-GB" altLang="en-US" sz="10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series of reactions eventually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produces four ATP molecules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, so there is a net gain of two ATP from glycolysis (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energy pay-off stage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).</a:t>
            </a:r>
          </a:p>
          <a:p>
            <a:pPr>
              <a:lnSpc>
                <a:spcPct val="80000"/>
              </a:lnSpc>
            </a:pPr>
            <a:endParaRPr lang="en-GB" altLang="en-US" sz="10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>
                <a:solidFill>
                  <a:srgbClr val="9900FF"/>
                </a:solidFill>
                <a:latin typeface="Comic Sans MS" panose="030F0702030302020204" pitchFamily="66" charset="0"/>
              </a:rPr>
              <a:t>Dehydrogenase</a:t>
            </a:r>
            <a:r>
              <a:rPr lang="en-GB" altLang="en-US" sz="2400" dirty="0">
                <a:latin typeface="Comic Sans MS" panose="030F0702030302020204" pitchFamily="66" charset="0"/>
              </a:rPr>
              <a:t> enzymes remove hydrogen 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ions (+ electrons) </a:t>
            </a:r>
            <a:r>
              <a:rPr lang="en-GB" altLang="en-US" sz="2400" dirty="0">
                <a:latin typeface="Comic Sans MS" panose="030F0702030302020204" pitchFamily="66" charset="0"/>
              </a:rPr>
              <a:t>that are passed to a 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coenzyme </a:t>
            </a:r>
            <a:r>
              <a:rPr lang="en-GB" altLang="en-US" sz="2400" dirty="0">
                <a:latin typeface="Comic Sans MS" panose="030F0702030302020204" pitchFamily="66" charset="0"/>
              </a:rPr>
              <a:t>called 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NAD. This is </a:t>
            </a:r>
            <a:r>
              <a:rPr lang="en-GB" altLang="en-US" sz="2400" dirty="0">
                <a:solidFill>
                  <a:srgbClr val="9900FF"/>
                </a:solidFill>
                <a:latin typeface="Comic Sans MS" panose="030F0702030302020204" pitchFamily="66" charset="0"/>
              </a:rPr>
              <a:t>reduced</a:t>
            </a:r>
            <a:r>
              <a:rPr lang="en-GB" altLang="en-US" sz="2400" dirty="0">
                <a:latin typeface="Comic Sans MS" panose="030F0702030302020204" pitchFamily="66" charset="0"/>
              </a:rPr>
              <a:t> to form NADH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..</a:t>
            </a:r>
          </a:p>
          <a:p>
            <a:pPr>
              <a:lnSpc>
                <a:spcPct val="80000"/>
              </a:lnSpc>
            </a:pPr>
            <a:endParaRPr lang="en-GB" altLang="en-US" sz="10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>
                <a:latin typeface="Comic Sans MS" panose="030F0702030302020204" pitchFamily="66" charset="0"/>
              </a:rPr>
              <a:t>Later on the 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hydrogen in NADH </a:t>
            </a:r>
            <a:r>
              <a:rPr lang="en-GB" altLang="en-US" sz="2400" dirty="0">
                <a:latin typeface="Comic Sans MS" panose="030F0702030302020204" pitchFamily="66" charset="0"/>
              </a:rPr>
              <a:t>will be used to produce ATP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7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96" r="39424" b="5896"/>
          <a:stretch/>
        </p:blipFill>
        <p:spPr>
          <a:xfrm>
            <a:off x="6475956" y="137785"/>
            <a:ext cx="5163131" cy="6527615"/>
          </a:xfrm>
          <a:prstGeom prst="rect">
            <a:avLst/>
          </a:prstGeom>
        </p:spPr>
      </p:pic>
      <p:sp>
        <p:nvSpPr>
          <p:cNvPr id="3" name="Rectangle 3"/>
          <p:cNvSpPr txBox="1">
            <a:spLocks/>
          </p:cNvSpPr>
          <p:nvPr/>
        </p:nvSpPr>
        <p:spPr>
          <a:xfrm>
            <a:off x="409904" y="137785"/>
            <a:ext cx="6066052" cy="65511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2 ATP to start process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4 ATP produced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&gt;&gt;&gt;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Net gain of 2 ATP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&gt;&gt;&gt;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electrons also released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H+ ions released by dehydrogenase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These combine with hydrogen carrier NAD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&gt;&gt;&gt;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2 x NADH produced</a:t>
            </a:r>
            <a:endParaRPr lang="en-GB" altLang="en-US" sz="2400" dirty="0">
              <a:solidFill>
                <a:srgbClr val="99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5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3311912" y="243107"/>
            <a:ext cx="4806176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Citric Acid Cycle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1862254" y="2002561"/>
            <a:ext cx="7928517" cy="22349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The second stage,  pyruvate </a:t>
            </a:r>
            <a:r>
              <a:rPr lang="en-GB" altLang="en-US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altLang="en-US" dirty="0" smtClean="0">
                <a:latin typeface="Comic Sans MS" panose="030F0702030302020204" pitchFamily="66" charset="0"/>
              </a:rPr>
              <a:t> oxaloacetate, is called </a:t>
            </a:r>
            <a:r>
              <a:rPr lang="en-GB" altLang="en-US" dirty="0" err="1" smtClean="0">
                <a:solidFill>
                  <a:srgbClr val="9900FF"/>
                </a:solidFill>
                <a:latin typeface="Comic Sans MS" panose="030F0702030302020204" pitchFamily="66" charset="0"/>
              </a:rPr>
              <a:t>Cytric</a:t>
            </a:r>
            <a:r>
              <a:rPr lang="en-GB" altLang="en-US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 Acid Cycle</a:t>
            </a:r>
            <a:r>
              <a:rPr lang="en-GB" altLang="en-US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dirty="0" smtClean="0">
                <a:latin typeface="Comic Sans MS" panose="030F0702030302020204" pitchFamily="66" charset="0"/>
              </a:rPr>
              <a:t>and takes place in the </a:t>
            </a:r>
            <a:r>
              <a:rPr lang="en-GB" altLang="en-US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central matrix of the mitochondria</a:t>
            </a:r>
          </a:p>
          <a:p>
            <a:pPr marL="0" indent="0">
              <a:buNone/>
            </a:pPr>
            <a:endParaRPr lang="en-GB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3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308539" y="0"/>
            <a:ext cx="10263352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Double Membrane of Mitochondria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51944" y="1686104"/>
            <a:ext cx="4719146" cy="48647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mitochondria has a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double membrane</a:t>
            </a:r>
            <a:r>
              <a:rPr lang="en-GB" altLang="en-US" sz="24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GB" altLang="en-US" sz="24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inner fluid filled part is called the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central matrix</a:t>
            </a:r>
          </a:p>
          <a:p>
            <a:pPr marL="0" indent="0"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outer membrane is called the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cristae</a:t>
            </a:r>
          </a:p>
          <a:p>
            <a:pPr marL="0" indent="0">
              <a:buNone/>
            </a:pPr>
            <a:endParaRPr lang="en-GB" altLang="en-US" sz="10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altLang="en-US" sz="1000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altLang="en-US" sz="2400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5" descr="File:Mitochondrion mini.sv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379" y="1906821"/>
            <a:ext cx="5687793" cy="464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0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308539" y="0"/>
            <a:ext cx="10263352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Reactions in the Mitochondria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40793" y="1385021"/>
            <a:ext cx="4719146" cy="48647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en-US" sz="1000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fluid filled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central matrix 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of the mitochondria contains the enzymes involved in the Citric Acid Cycle.</a:t>
            </a:r>
          </a:p>
          <a:p>
            <a:endParaRPr lang="en-GB" altLang="en-US" sz="1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inner membrane is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folded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in to many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cristae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which provide a large surface area.</a:t>
            </a:r>
          </a:p>
          <a:p>
            <a:endParaRPr lang="en-GB" altLang="en-US" sz="1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On the inner membrane the reactions of the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Electron Transport Chain 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(ETC) occur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pic>
        <p:nvPicPr>
          <p:cNvPr id="5" name="Picture 5" descr="File:Mitochondrion mini.sv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379" y="1906821"/>
            <a:ext cx="5687793" cy="464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36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395288" y="115888"/>
            <a:ext cx="10498684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 </a:t>
            </a:r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You should already know that: 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395288" y="1052512"/>
            <a:ext cx="10747784" cy="53640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chemical energy stored in glucose must be released by all cells through a series of enzyme-controlled reactions called respiration; 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energy released from the breakdown of glucose is used to generate ATP from ADP and phosphate; 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chemical energy stored in ATP can be released by breaking it down to ADP and phosphate; 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ATP can be regenerated during respiration; 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each glucose molecule is broken down via pyruvate to carbon dioxide and water in the presence of oxygen, and yields 38 molecules of ATP; </a:t>
            </a:r>
          </a:p>
        </p:txBody>
      </p:sp>
    </p:spTree>
    <p:extLst>
      <p:ext uri="{BB962C8B-B14F-4D97-AF65-F5344CB8AC3E}">
        <p14:creationId xmlns:p14="http://schemas.microsoft.com/office/powerpoint/2010/main" val="239345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308539" y="0"/>
            <a:ext cx="10263352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Citric Acid </a:t>
            </a: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ycle in Mitochondria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5399" y="1412668"/>
            <a:ext cx="46107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 smtClean="0">
                <a:latin typeface="Comic Sans MS" panose="030F0702030302020204" pitchFamily="66" charset="0"/>
              </a:rPr>
              <a:t>If </a:t>
            </a:r>
            <a:r>
              <a:rPr lang="en-GB" altLang="en-US" sz="2400" dirty="0">
                <a:solidFill>
                  <a:srgbClr val="9900FF"/>
                </a:solidFill>
                <a:latin typeface="Comic Sans MS" panose="030F0702030302020204" pitchFamily="66" charset="0"/>
              </a:rPr>
              <a:t>o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xygen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is present (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aerobic conditions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) pyruvate is broken down to a small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acetyl group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 To prevent this diffusing away, the acetyl group combines with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coenzyme A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forming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acetyl coenzyme A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</a:t>
            </a:r>
          </a:p>
          <a:p>
            <a:endParaRPr lang="en-GB" altLang="en-US" sz="2400" dirty="0">
              <a:latin typeface="Comic Sans MS" panose="030F0702030302020204" pitchFamily="66" charset="0"/>
            </a:endParaRPr>
          </a:p>
          <a:p>
            <a:r>
              <a:rPr lang="en-GB" altLang="en-US" sz="2400" dirty="0" smtClean="0">
                <a:latin typeface="Comic Sans MS" panose="030F0702030302020204" pitchFamily="66" charset="0"/>
              </a:rPr>
              <a:t>This transports the acetyl group into the citric acid cycle.</a:t>
            </a:r>
          </a:p>
        </p:txBody>
      </p:sp>
      <p:pic>
        <p:nvPicPr>
          <p:cNvPr id="5" name="Picture 5" descr="File:Mitochondrion mini.sv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379" y="1906821"/>
            <a:ext cx="5687793" cy="464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96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3484179" y="125413"/>
            <a:ext cx="4776951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Citric Acid </a:t>
            </a: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ycle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244461" y="524185"/>
            <a:ext cx="4465638" cy="61059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altLang="en-US" sz="2400" u="sng" dirty="0" smtClean="0">
                <a:latin typeface="Comic Sans MS" panose="030F0702030302020204" pitchFamily="66" charset="0"/>
              </a:rPr>
              <a:t>Pyruvate preparation!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altLang="en-US" sz="2400" u="sng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	The 3 carbon pyruvate diffuses from the cytoplasm to the central matrix of the mitochondria.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	Once inside the mitochondria, a carbon and two oxygen atoms are removed as waste carbon 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dioxide along with H ions + electrons</a:t>
            </a: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	The molecule that remains is a 2-carbon acetate molecule (between steps 2 and 3)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5" descr="Diagram of pyruvate conversion to acetyl-CoA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29258" y="970235"/>
            <a:ext cx="6863743" cy="38041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10099" y="5060515"/>
            <a:ext cx="71020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Oxygen is not required for the Citric </a:t>
            </a:r>
            <a:r>
              <a:rPr lang="en-GB" sz="2400" dirty="0">
                <a:latin typeface="Comic Sans MS" panose="030F0702030302020204" pitchFamily="66" charset="0"/>
              </a:rPr>
              <a:t>A</a:t>
            </a:r>
            <a:r>
              <a:rPr lang="en-GB" sz="2400" dirty="0" smtClean="0">
                <a:latin typeface="Comic Sans MS" panose="030F0702030302020204" pitchFamily="66" charset="0"/>
              </a:rPr>
              <a:t>cid </a:t>
            </a:r>
            <a:r>
              <a:rPr lang="en-GB" sz="2400" dirty="0">
                <a:latin typeface="Comic Sans MS" panose="030F0702030302020204" pitchFamily="66" charset="0"/>
              </a:rPr>
              <a:t>C</a:t>
            </a:r>
            <a:r>
              <a:rPr lang="en-GB" sz="2400" dirty="0" smtClean="0">
                <a:latin typeface="Comic Sans MS" panose="030F0702030302020204" pitchFamily="66" charset="0"/>
              </a:rPr>
              <a:t>ycle to occur but one of the products (H ions) will require oxygen in the final stage (Electron Transport Chain)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3658885" y="169479"/>
            <a:ext cx="4698124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Citric Acid </a:t>
            </a: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ycle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3356768" y="5120138"/>
            <a:ext cx="8244080" cy="147407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en-GB" altLang="en-US" sz="2400" dirty="0" smtClean="0"/>
              <a:t>	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Because the acetate molecule produced from pyruvate is so small and can easily diffuse away, co-enzyme A is attached to it forming Acetyl CoA. This is now ready for the Citric Acid </a:t>
            </a:r>
            <a:r>
              <a:rPr lang="en-GB" altLang="en-US" sz="2400" dirty="0">
                <a:latin typeface="Comic Sans MS" panose="030F0702030302020204" pitchFamily="66" charset="0"/>
              </a:rPr>
              <a:t>C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ycle.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4" descr="Diagram of pyruvate conversion to acetyl-CoA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1" y="1222170"/>
            <a:ext cx="6114447" cy="3388903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/>
          </p:cNvSpPr>
          <p:nvPr/>
        </p:nvSpPr>
        <p:spPr>
          <a:xfrm>
            <a:off x="243789" y="816788"/>
            <a:ext cx="4430110" cy="43033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en-GB" altLang="en-US" sz="2400" dirty="0" smtClean="0"/>
              <a:t>	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When carbon dioxide is removed from pyruvate to make acetate, extra electrons are produced. The coenzyme NAD+ captures these electrons and attracts H+ to balance the charge, forming a molecule of NADH. This NADH and the electrons will be used in the last stage of respiration to produce ATP 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75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"/>
          <p:cNvSpPr txBox="1">
            <a:spLocks/>
          </p:cNvSpPr>
          <p:nvPr/>
        </p:nvSpPr>
        <p:spPr>
          <a:xfrm>
            <a:off x="468313" y="115888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Citric acid cycle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"/>
          <p:cNvSpPr txBox="1">
            <a:spLocks/>
          </p:cNvSpPr>
          <p:nvPr/>
        </p:nvSpPr>
        <p:spPr>
          <a:xfrm>
            <a:off x="329148" y="2043780"/>
            <a:ext cx="4352310" cy="36767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	The acetyl group is released by the coenzyme A and the coenzyme A goes to get another acetyl group. The acetyl group that is released (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2C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) combines with oxaloacetate  (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4C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) to form a molecule called 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citrate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(</a:t>
            </a:r>
            <a:r>
              <a:rPr lang="en-GB" altLang="en-US" sz="2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6C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). </a:t>
            </a:r>
          </a:p>
          <a:p>
            <a:pPr>
              <a:buFont typeface="Arial" charset="0"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>
              <a:buFont typeface="Arial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	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4844712" y="328831"/>
            <a:ext cx="5965250" cy="6334781"/>
            <a:chOff x="4844712" y="328831"/>
            <a:chExt cx="5965250" cy="6334781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4712" y="328831"/>
              <a:ext cx="5965250" cy="6334781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5361139" y="2505206"/>
              <a:ext cx="145302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oxaloacetate</a:t>
              </a:r>
              <a:endParaRPr lang="en-GB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870514" y="2354894"/>
              <a:ext cx="86220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citrate</a:t>
              </a:r>
              <a:endParaRPr lang="en-GB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60527" y="1374216"/>
            <a:ext cx="11373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Pyruvate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55834" y="5519854"/>
            <a:ext cx="68022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NAD+</a:t>
            </a:r>
            <a:endParaRPr lang="en-GB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237356" y="5036334"/>
            <a:ext cx="79587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NADH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906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"/>
          <p:cNvSpPr txBox="1">
            <a:spLocks/>
          </p:cNvSpPr>
          <p:nvPr/>
        </p:nvSpPr>
        <p:spPr>
          <a:xfrm>
            <a:off x="468313" y="115888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Citric acid cycle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"/>
          <p:cNvSpPr txBox="1">
            <a:spLocks/>
          </p:cNvSpPr>
          <p:nvPr/>
        </p:nvSpPr>
        <p:spPr>
          <a:xfrm>
            <a:off x="269794" y="928658"/>
            <a:ext cx="4352310" cy="444623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>
              <a:buFont typeface="Arial" charset="0"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	Citrate then goes through a series of enzyme controlled steps back to oxaloacetate. As each carbon is lost from the citrate molecule a carbon dioxide molecule is released and hydrogen ions (+ electrons) are also released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4844712" y="328831"/>
            <a:ext cx="5965250" cy="6334781"/>
            <a:chOff x="4844712" y="328831"/>
            <a:chExt cx="5965250" cy="6334781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4712" y="328831"/>
              <a:ext cx="5965250" cy="6334781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5361139" y="2505206"/>
              <a:ext cx="145302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oxaloacetate</a:t>
              </a:r>
              <a:endParaRPr lang="en-GB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870514" y="2354894"/>
              <a:ext cx="86220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citrate</a:t>
              </a:r>
              <a:endParaRPr lang="en-GB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560527" y="1374216"/>
            <a:ext cx="11373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Pyruvate</a:t>
            </a:r>
            <a:endParaRPr lang="en-GB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255834" y="5519854"/>
            <a:ext cx="68022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NAD+</a:t>
            </a:r>
            <a:endParaRPr lang="en-GB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237356" y="5036334"/>
            <a:ext cx="79587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NADH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810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spLocks/>
          </p:cNvSpPr>
          <p:nvPr/>
        </p:nvSpPr>
        <p:spPr>
          <a:xfrm>
            <a:off x="236648" y="616405"/>
            <a:ext cx="4708272" cy="58112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Hydrogen ions and electrons become bound to coenzyme NAD to form NADH. 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hydrogen ions and the electrons from NADH are passed to the electron transport chain on the inner mitochondrial membrane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During part of this series of reactions, 1 extra ATP is produced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4944920" y="146666"/>
            <a:ext cx="6679234" cy="6506498"/>
            <a:chOff x="4844712" y="328831"/>
            <a:chExt cx="5965250" cy="6334781"/>
          </a:xfrm>
        </p:grpSpPr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4712" y="328831"/>
              <a:ext cx="5965250" cy="6334781"/>
            </a:xfrm>
            <a:prstGeom prst="rect">
              <a:avLst/>
            </a:prstGeom>
          </p:spPr>
        </p:pic>
        <p:sp>
          <p:nvSpPr>
            <p:cNvPr id="56" name="TextBox 55"/>
            <p:cNvSpPr txBox="1"/>
            <p:nvPr/>
          </p:nvSpPr>
          <p:spPr>
            <a:xfrm>
              <a:off x="5361139" y="2505206"/>
              <a:ext cx="145302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oxaloacetate</a:t>
              </a:r>
              <a:endParaRPr lang="en-GB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870514" y="2354894"/>
              <a:ext cx="86220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citrate</a:t>
              </a:r>
              <a:endParaRPr lang="en-GB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523158" y="4996749"/>
            <a:ext cx="79587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NADH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69866" y="5508702"/>
            <a:ext cx="68022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NAD+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310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9" y="1352810"/>
            <a:ext cx="8304757" cy="497253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5573" y="338203"/>
            <a:ext cx="34697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In total, for both pyruvates</a:t>
            </a:r>
            <a:endParaRPr lang="en-GB" sz="5400" dirty="0">
              <a:solidFill>
                <a:srgbClr val="99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36020" y="4460488"/>
            <a:ext cx="1405053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836020" y="3166947"/>
            <a:ext cx="4587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10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305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151" y="1258888"/>
            <a:ext cx="10925504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breakdown of each glucose molecule via the fermentation pathway yields two molecules of ATP when oxygen is not present; </a:t>
            </a:r>
          </a:p>
          <a:p>
            <a:pPr>
              <a:lnSpc>
                <a:spcPct val="80000"/>
              </a:lnSpc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in the absence of oxygen in animal cells, glucose is broken down into lactate via pyruvate; </a:t>
            </a:r>
          </a:p>
          <a:p>
            <a:pPr>
              <a:lnSpc>
                <a:spcPct val="80000"/>
              </a:lnSpc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in the absence of oxygen in plant and yeast cells, glucose is broken down into alcohol/ethanol and carbon dioxide via pyruvate; </a:t>
            </a:r>
          </a:p>
          <a:p>
            <a:pPr>
              <a:lnSpc>
                <a:spcPct val="80000"/>
              </a:lnSpc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fermentation occurs in the cytoplasm; </a:t>
            </a:r>
          </a:p>
          <a:p>
            <a:pPr>
              <a:lnSpc>
                <a:spcPct val="80000"/>
              </a:lnSpc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aerobic respiration starts in the cytoplasm and is completed in the mitochondria.</a:t>
            </a:r>
          </a:p>
        </p:txBody>
      </p:sp>
      <p:sp>
        <p:nvSpPr>
          <p:cNvPr id="3" name="Rectangle 2"/>
          <p:cNvSpPr txBox="1">
            <a:spLocks/>
          </p:cNvSpPr>
          <p:nvPr/>
        </p:nvSpPr>
        <p:spPr>
          <a:xfrm>
            <a:off x="395288" y="115888"/>
            <a:ext cx="10498684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 </a:t>
            </a:r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You should already know that: 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4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395288" y="115888"/>
            <a:ext cx="10498684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 </a:t>
            </a:r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By the end of this topic you should be able to: 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599090" y="1805152"/>
            <a:ext cx="10783614" cy="40438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 smtClean="0">
                <a:latin typeface="Comic Sans MS" panose="030F0702030302020204" pitchFamily="66" charset="0"/>
              </a:rPr>
              <a:t>Describe how glucose is broken down to ultimately deliver ATP</a:t>
            </a:r>
          </a:p>
          <a:p>
            <a:pPr marL="0" indent="0">
              <a:buNone/>
            </a:pPr>
            <a:endParaRPr lang="en-GB" altLang="en-US" dirty="0" smtClean="0">
              <a:latin typeface="Comic Sans MS" panose="030F0702030302020204" pitchFamily="66" charset="0"/>
            </a:endParaRPr>
          </a:p>
          <a:p>
            <a:r>
              <a:rPr lang="en-GB" altLang="en-US" dirty="0" smtClean="0">
                <a:latin typeface="Comic Sans MS" panose="030F0702030302020204" pitchFamily="66" charset="0"/>
              </a:rPr>
              <a:t>Explain that ATP is used to transfer energy to carry out cell processes.</a:t>
            </a:r>
          </a:p>
          <a:p>
            <a:pPr marL="0" indent="0">
              <a:buNone/>
            </a:pPr>
            <a:endParaRPr lang="en-GB" altLang="en-US" dirty="0" smtClean="0">
              <a:latin typeface="Comic Sans MS" panose="030F0702030302020204" pitchFamily="66" charset="0"/>
            </a:endParaRPr>
          </a:p>
          <a:p>
            <a:r>
              <a:rPr lang="en-GB" altLang="en-US" dirty="0" smtClean="0">
                <a:latin typeface="Comic Sans MS" panose="030F0702030302020204" pitchFamily="66" charset="0"/>
              </a:rPr>
              <a:t>Explain the reversible nature of ATP production</a:t>
            </a:r>
          </a:p>
          <a:p>
            <a:pPr marL="0" indent="0">
              <a:buNone/>
            </a:pPr>
            <a:endParaRPr lang="en-GB" altLang="en-US" dirty="0" smtClean="0">
              <a:latin typeface="Comic Sans MS" panose="030F0702030302020204" pitchFamily="66" charset="0"/>
            </a:endParaRPr>
          </a:p>
          <a:p>
            <a:r>
              <a:rPr lang="en-GB" altLang="en-US" dirty="0" smtClean="0">
                <a:latin typeface="Comic Sans MS" panose="030F0702030302020204" pitchFamily="66" charset="0"/>
              </a:rPr>
              <a:t>Describe how ATP is synthesised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0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844566" y="33770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ATP (</a:t>
            </a:r>
            <a:r>
              <a:rPr lang="en-GB" altLang="en-US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denosine </a:t>
            </a:r>
            <a:r>
              <a:rPr lang="en-GB" altLang="en-US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ri</a:t>
            </a:r>
            <a:r>
              <a:rPr lang="en-GB" altLang="en-US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hosphate)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457200" y="1600200"/>
            <a:ext cx="4038600" cy="3787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ATP is essential to biological systems as it is the link between reactions that release energy (catabolic) and those that use energy (anabolic).</a:t>
            </a:r>
          </a:p>
          <a:p>
            <a:pPr>
              <a:buFont typeface="Arial" charset="0"/>
              <a:buNone/>
            </a:pPr>
            <a:endParaRPr lang="en-GB" altLang="en-US" dirty="0"/>
          </a:p>
        </p:txBody>
      </p:sp>
      <p:pic>
        <p:nvPicPr>
          <p:cNvPr id="4" name="Picture 5" descr="ATP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72024" y="2538249"/>
            <a:ext cx="6592069" cy="13416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8578" y="4629642"/>
            <a:ext cx="984819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dirty="0" smtClean="0">
                <a:latin typeface="Comic Sans MS" panose="030F0702030302020204" pitchFamily="66" charset="0"/>
              </a:rPr>
              <a:t>It is synthesised in a </a:t>
            </a:r>
            <a:r>
              <a:rPr lang="en-GB" altLang="en-US" sz="2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reversible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 reaction from </a:t>
            </a:r>
            <a:r>
              <a:rPr lang="en-GB" altLang="en-US" sz="2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ADP + Pi  </a:t>
            </a:r>
          </a:p>
          <a:p>
            <a:endParaRPr lang="en-GB" altLang="en-US" sz="2800" dirty="0" smtClean="0">
              <a:latin typeface="Comic Sans MS" panose="030F0702030302020204" pitchFamily="66" charset="0"/>
            </a:endParaRPr>
          </a:p>
          <a:p>
            <a:r>
              <a:rPr lang="en-GB" altLang="en-US" sz="2800" dirty="0" smtClean="0">
                <a:latin typeface="Comic Sans MS" panose="030F0702030302020204" pitchFamily="66" charset="0"/>
              </a:rPr>
              <a:t>It is the universal link between </a:t>
            </a:r>
            <a:r>
              <a:rPr lang="en-GB" altLang="en-US" sz="2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anabolic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 and </a:t>
            </a:r>
            <a:r>
              <a:rPr lang="en-GB" altLang="en-US" sz="2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catabolic</a:t>
            </a:r>
            <a:r>
              <a:rPr lang="en-GB" altLang="en-US" sz="2800" b="1" dirty="0" smtClean="0">
                <a:latin typeface="Comic Sans MS" panose="030F0702030302020204" pitchFamily="66" charset="0"/>
              </a:rPr>
              <a:t> 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pathways.</a:t>
            </a:r>
          </a:p>
        </p:txBody>
      </p:sp>
    </p:spTree>
    <p:extLst>
      <p:ext uri="{BB962C8B-B14F-4D97-AF65-F5344CB8AC3E}">
        <p14:creationId xmlns:p14="http://schemas.microsoft.com/office/powerpoint/2010/main" val="329453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2476500" y="230382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ATP = Energy Currency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457200" y="1600200"/>
            <a:ext cx="4038600" cy="3787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 smtClean="0">
                <a:latin typeface="Comic Sans MS" panose="030F0702030302020204" pitchFamily="66" charset="0"/>
              </a:rPr>
              <a:t>ATP is ‘spent’ during cellular work such as muscular contraction or the formation of proteins, and is 'banked' or stored when glucose is broken down during cellular respiration. 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751551" y="1600200"/>
            <a:ext cx="6315841" cy="4046369"/>
            <a:chOff x="5003800" y="2133600"/>
            <a:chExt cx="3590925" cy="2605496"/>
          </a:xfrm>
        </p:grpSpPr>
        <p:pic>
          <p:nvPicPr>
            <p:cNvPr id="4" name="Picture 4" descr="ATP cycli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5003800" y="2133600"/>
              <a:ext cx="3590925" cy="2162175"/>
            </a:xfrm>
            <a:prstGeom prst="rect">
              <a:avLst/>
            </a:prstGeom>
          </p:spPr>
        </p:pic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5651500" y="4441825"/>
              <a:ext cx="1814781" cy="297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2400" dirty="0">
                  <a:solidFill>
                    <a:srgbClr val="9900FF"/>
                  </a:solidFill>
                </a:rPr>
                <a:t>Coupling of reactions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100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2853558" y="132748"/>
            <a:ext cx="8229600" cy="658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How is ATP made?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220717" y="960439"/>
            <a:ext cx="11571891" cy="9798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ATP comes from the breakdown of food (usually glucose) or from photosynthesis</a:t>
            </a:r>
          </a:p>
          <a:p>
            <a:pPr marL="0" indent="0">
              <a:buNone/>
            </a:pPr>
            <a:endParaRPr lang="en-GB" altLang="en-US" sz="1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0999" y="2397513"/>
            <a:ext cx="112513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Phosphorylation 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– the transfer of a phosphate to another molecule</a:t>
            </a:r>
          </a:p>
          <a:p>
            <a:endParaRPr lang="en-GB" altLang="en-US" sz="2800" dirty="0" smtClean="0">
              <a:latin typeface="Comic Sans MS" panose="030F0702030302020204" pitchFamily="66" charset="0"/>
            </a:endParaRPr>
          </a:p>
          <a:p>
            <a:r>
              <a:rPr lang="en-GB" altLang="en-US" sz="2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Photophosphorylation..</a:t>
            </a:r>
          </a:p>
          <a:p>
            <a:r>
              <a:rPr lang="en-GB" altLang="en-US" sz="2800" dirty="0" smtClean="0">
                <a:latin typeface="Comic Sans MS" panose="030F0702030302020204" pitchFamily="66" charset="0"/>
              </a:rPr>
              <a:t>uses light energy to transfer the phosphate (to the ADP)</a:t>
            </a:r>
          </a:p>
          <a:p>
            <a:endParaRPr lang="en-GB" altLang="en-US" sz="2800" dirty="0" smtClean="0">
              <a:latin typeface="Comic Sans MS" panose="030F0702030302020204" pitchFamily="66" charset="0"/>
            </a:endParaRPr>
          </a:p>
          <a:p>
            <a:r>
              <a:rPr lang="en-GB" altLang="en-US" sz="2800" dirty="0" smtClean="0">
                <a:solidFill>
                  <a:srgbClr val="9900FF"/>
                </a:solidFill>
                <a:latin typeface="Comic Sans MS" panose="030F0702030302020204" pitchFamily="66" charset="0"/>
              </a:rPr>
              <a:t>Oxidative phosphorylation..</a:t>
            </a:r>
          </a:p>
          <a:p>
            <a:r>
              <a:rPr lang="en-GB" altLang="en-US" sz="2800" dirty="0" smtClean="0">
                <a:latin typeface="Comic Sans MS" panose="030F0702030302020204" pitchFamily="66" charset="0"/>
              </a:rPr>
              <a:t>uses energy from oxidation (breakdown) of food to transfer the phosphate (to the ADP)</a:t>
            </a:r>
          </a:p>
        </p:txBody>
      </p:sp>
    </p:spTree>
    <p:extLst>
      <p:ext uri="{BB962C8B-B14F-4D97-AF65-F5344CB8AC3E}">
        <p14:creationId xmlns:p14="http://schemas.microsoft.com/office/powerpoint/2010/main" val="250409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/>
          </p:cNvSpPr>
          <p:nvPr/>
        </p:nvSpPr>
        <p:spPr>
          <a:xfrm>
            <a:off x="5003800" y="242012"/>
            <a:ext cx="1392018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ATP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4" descr="ATP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53958" y="4701891"/>
            <a:ext cx="5991807" cy="1219438"/>
          </a:xfrm>
          <a:prstGeom prst="rect">
            <a:avLst/>
          </a:prstGeom>
          <a:noFill/>
        </p:spPr>
      </p:pic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35059" y="1241699"/>
            <a:ext cx="5818899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</a:rPr>
              <a:t>When glucose is broken down in a cell, it releases energy which is used to produce ATP.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</a:rPr>
              <a:t>ATP is made from joining a phosphate to ADP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</a:rPr>
              <a:t>The end phosphate bond contains a lot of energy which is released when broken off. This is used by cells to do work and carry out anabolic reactions</a:t>
            </a:r>
          </a:p>
        </p:txBody>
      </p:sp>
      <p:pic>
        <p:nvPicPr>
          <p:cNvPr id="5" name="Picture 4" descr="ATP stru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64"/>
          <a:stretch/>
        </p:blipFill>
        <p:spPr>
          <a:xfrm>
            <a:off x="6897733" y="1241699"/>
            <a:ext cx="4304256" cy="1219438"/>
          </a:xfrm>
          <a:prstGeom prst="rect">
            <a:avLst/>
          </a:prstGeom>
          <a:noFill/>
        </p:spPr>
      </p:pic>
      <p:pic>
        <p:nvPicPr>
          <p:cNvPr id="6" name="Picture 5" descr="ATP stru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53" t="29399" r="54322" b="25793"/>
          <a:stretch/>
        </p:blipFill>
        <p:spPr>
          <a:xfrm>
            <a:off x="8530683" y="3133493"/>
            <a:ext cx="1103971" cy="546409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>
            <a:off x="9049860" y="3869473"/>
            <a:ext cx="0" cy="89209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823079" y="2161383"/>
            <a:ext cx="519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+</a:t>
            </a:r>
            <a:endParaRPr lang="en-GB" sz="54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9046105" y="3728682"/>
            <a:ext cx="2504" cy="6170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8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4296" y="951978"/>
            <a:ext cx="99832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An active cell needs about 2 million molecules of ATP per second to satisfy its energy requirements. 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 smtClean="0">
                <a:latin typeface="Comic Sans MS" panose="030F0702030302020204" pitchFamily="66" charset="0"/>
              </a:rPr>
              <a:t>This </a:t>
            </a:r>
            <a:r>
              <a:rPr lang="en-GB" sz="3200" dirty="0">
                <a:latin typeface="Comic Sans MS" panose="030F0702030302020204" pitchFamily="66" charset="0"/>
              </a:rPr>
              <a:t>is made possible by the rapid turnover of ATP: as fast as ATP is broken down to release its energy it is being regenerated from ADP and Pi (using the energy from respiration</a:t>
            </a:r>
            <a:r>
              <a:rPr lang="en-GB" sz="3200" dirty="0" smtClean="0">
                <a:latin typeface="Comic Sans MS" panose="030F0702030302020204" pitchFamily="66" charset="0"/>
              </a:rPr>
              <a:t>)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Only about 50g of ATP is stored in the body at any one time, but the body may be using it up and regenerating it at about 400g/hr.</a:t>
            </a:r>
          </a:p>
        </p:txBody>
      </p:sp>
      <p:sp>
        <p:nvSpPr>
          <p:cNvPr id="3" name="Rectangle 2"/>
          <p:cNvSpPr txBox="1">
            <a:spLocks/>
          </p:cNvSpPr>
          <p:nvPr/>
        </p:nvSpPr>
        <p:spPr>
          <a:xfrm>
            <a:off x="2175642" y="180045"/>
            <a:ext cx="8229600" cy="772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Quantity of ATP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5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1128</Words>
  <Application>Microsoft Office PowerPoint</Application>
  <PresentationFormat>Widescreen</PresentationFormat>
  <Paragraphs>170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ＭＳ Ｐゴシック</vt:lpstr>
      <vt:lpstr>Arial</vt:lpstr>
      <vt:lpstr>Calibri</vt:lpstr>
      <vt:lpstr>Calibri Light</vt:lpstr>
      <vt:lpstr>Comic Sans MS</vt:lpstr>
      <vt:lpstr>Wingdings</vt:lpstr>
      <vt:lpstr>Office Theme</vt:lpstr>
      <vt:lpstr>Metabolism &amp; Survival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 Lanarkshire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 &amp; Survival</dc:title>
  <dc:creator>Christopher Scott</dc:creator>
  <cp:lastModifiedBy>Christopher Scott</cp:lastModifiedBy>
  <cp:revision>55</cp:revision>
  <cp:lastPrinted>2015-10-28T09:51:16Z</cp:lastPrinted>
  <dcterms:created xsi:type="dcterms:W3CDTF">2015-02-24T14:07:28Z</dcterms:created>
  <dcterms:modified xsi:type="dcterms:W3CDTF">2018-10-10T09:08:49Z</dcterms:modified>
</cp:coreProperties>
</file>