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91" r:id="rId4"/>
    <p:sldId id="292" r:id="rId5"/>
    <p:sldId id="290" r:id="rId6"/>
    <p:sldId id="293" r:id="rId7"/>
    <p:sldId id="294" r:id="rId8"/>
    <p:sldId id="340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41" r:id="rId19"/>
    <p:sldId id="304" r:id="rId20"/>
    <p:sldId id="342" r:id="rId21"/>
    <p:sldId id="305" r:id="rId22"/>
    <p:sldId id="306" r:id="rId23"/>
    <p:sldId id="343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39" r:id="rId36"/>
    <p:sldId id="318" r:id="rId37"/>
    <p:sldId id="319" r:id="rId38"/>
    <p:sldId id="320" r:id="rId3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5767-EDFF-4044-8BF9-A4AB4A327493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50B88-3DB2-4776-A065-DE6BED41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5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0BF707-9A81-4680-87C5-83B3A66B4F4D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2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F444A8-D637-48C2-8AA6-850A32D08B04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9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6628F8-C016-4D31-BF34-A49DFCE0D178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2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0508BE-4E9C-4E16-B6C3-8C3EB69D006B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37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4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9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1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A22D-CB43-44EB-B55F-95DA5209EB3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A09A-B15A-4E32-8190-F46BE400A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7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248F-BE44-4C74-B7B0-368F0362728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46A5-F133-4141-89DE-0B45DBC97A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54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D3C4-3FDE-418D-AA63-702CBE6678C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26C6-EE8E-4D29-A0B4-A3E961592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41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486E-E0A3-4137-ADE9-CF2F08C2757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BDE4-026B-4B26-B182-CEB1CFC69E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491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34FB-8081-469F-B879-6871EBDEC94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9443-1CD3-4118-9FDF-5CF8E1DBA1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81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2D28-72B4-4E7A-81BE-47BFA0053AF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866A-22C0-462A-8BA2-658A88A820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31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8748-7D85-4719-9983-039F873BC73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9B14-3458-4E49-838A-924C158570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780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E5DA-F04A-487E-B38C-015FDAEC34D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665-A4AE-431C-B6EF-A8EA405135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6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93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2B55-4DA0-47A7-84F6-394FA280A6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A879-656E-44E4-AFD4-5FADEF9416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421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E3EE-146A-422D-8A89-D4EDAA72C7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171B-8793-422B-970A-2E188C8B5F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007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0B0F-4C0E-4C6C-AEEF-582C8AFA3EF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9829-55C9-44D6-B548-31E502EF38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90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2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6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7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9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8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69C7-F24A-4F1C-ABDE-A1CAF595E382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C88F-589B-48C6-9468-3335F84AD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1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38938-9C1C-4D68-BB05-D0465A318B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204BD-C21B-4D9B-BEBB-FBBEAEC26F18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866" y="6669088"/>
            <a:ext cx="10326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solidFill>
                  <a:prstClr val="black"/>
                </a:solidFill>
                <a:cs typeface="Arial" panose="020B0604020202020204" pitchFamily="34" charset="0"/>
              </a:rPr>
              <a:t>PJS@JOAT2015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0570634" y="6642101"/>
            <a:ext cx="1299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 smtClean="0">
                <a:solidFill>
                  <a:prstClr val="black"/>
                </a:solidFill>
                <a:latin typeface="Calibri" pitchFamily="34" charset="0"/>
              </a:rPr>
              <a:t>BiH</a:t>
            </a:r>
            <a:r>
              <a:rPr lang="en-GB" sz="1200" dirty="0" smtClean="0">
                <a:solidFill>
                  <a:prstClr val="black"/>
                </a:solidFill>
                <a:latin typeface="Calibri" pitchFamily="34" charset="0"/>
              </a:rPr>
              <a:t> MS Key Area1</a:t>
            </a:r>
          </a:p>
        </p:txBody>
      </p:sp>
      <p:pic>
        <p:nvPicPr>
          <p:cNvPr id="1033" name="Picture 11" descr="http://endosymbiotichypothesis.files.wordpress.com/2010/09/mitochondri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6" y="0"/>
            <a:ext cx="103716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2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ardworks.co.uk/media/797600dd/AP%20Biology%20Sample/3_2_induced_fit_animation.swf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83979" y="107413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Metabolism &amp; Survival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69779" y="2829911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Key Area 1c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Enzyme Control of Metabolism</a:t>
            </a:r>
          </a:p>
        </p:txBody>
      </p:sp>
    </p:spTree>
    <p:extLst>
      <p:ext uri="{BB962C8B-B14F-4D97-AF65-F5344CB8AC3E}">
        <p14:creationId xmlns:p14="http://schemas.microsoft.com/office/powerpoint/2010/main" val="41794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http://www.chem.ufl.edu/~itl/2041_f97/matter/FG14_01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648" y="1158392"/>
            <a:ext cx="5289715" cy="4851883"/>
          </a:xfrm>
        </p:spPr>
      </p:pic>
      <p:pic>
        <p:nvPicPr>
          <p:cNvPr id="6349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158391"/>
            <a:ext cx="4721389" cy="494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5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049463" y="0"/>
            <a:ext cx="8229600" cy="846138"/>
          </a:xfrm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Activation Energy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>
          <a:xfrm>
            <a:off x="189186" y="840938"/>
            <a:ext cx="4981849" cy="56102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Without an enzyme or catalyst the energy needed to start the reaction is large and so the reaction is slow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With an enzyme, the energy required is lowered and the reaction is quicker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  <p:pic>
        <p:nvPicPr>
          <p:cNvPr id="645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327587"/>
            <a:ext cx="6055139" cy="43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98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981200" y="427038"/>
            <a:ext cx="82296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In earlier biology you were taught..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2200276"/>
            <a:ext cx="4038600" cy="3787775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That the enzyme and substrate fit together like a lock and key.. this is not the reality.</a:t>
            </a:r>
          </a:p>
        </p:txBody>
      </p:sp>
      <p:pic>
        <p:nvPicPr>
          <p:cNvPr id="6656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9" y="2600326"/>
            <a:ext cx="3616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9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Induced fit model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699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active site is not rigid, it is a flexible structure. 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It alters it’s shape to fit the substrate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>
                <a:hlinkClick r:id="rId2"/>
              </a:rPr>
              <a:t>Induced Fit Model of Enzyme Action</a:t>
            </a:r>
            <a:endParaRPr lang="en-GB" dirty="0" smtClean="0"/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2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0159" y="3078164"/>
            <a:ext cx="10025349" cy="35083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>
                <a:solidFill>
                  <a:srgbClr val="9900FF"/>
                </a:solidFill>
              </a:rPr>
              <a:t>Induced fit occurs when the active site changes shape to better fit the substrate after the substrate binds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9900FF"/>
                </a:solidFill>
              </a:rPr>
              <a:t>induced fit </a:t>
            </a:r>
            <a:r>
              <a:rPr lang="en-GB" dirty="0" smtClean="0"/>
              <a:t>ensures that the active site comes into very close contact with the molecules of substrate and increases the chance of a reaction taking place</a:t>
            </a:r>
          </a:p>
        </p:txBody>
      </p:sp>
      <p:pic>
        <p:nvPicPr>
          <p:cNvPr id="69635" name="Picture 2" descr="http://chsweb.lr.k12.nj.us/mstanley/outlines/enzymesap/image1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9"/>
          <a:stretch>
            <a:fillRect/>
          </a:stretch>
        </p:blipFill>
        <p:spPr bwMode="auto">
          <a:xfrm>
            <a:off x="3336926" y="-171450"/>
            <a:ext cx="570071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2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39328"/>
            <a:ext cx="10719003" cy="681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73100"/>
          </a:xfrm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Enzyme – Substrate Complex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4855" y="855664"/>
            <a:ext cx="11430000" cy="4630736"/>
          </a:xfrm>
        </p:spPr>
        <p:txBody>
          <a:bodyPr/>
          <a:lstStyle/>
          <a:p>
            <a:pPr>
              <a:defRPr/>
            </a:pPr>
            <a:r>
              <a:rPr lang="en-GB" altLang="en-US" sz="2800" dirty="0" smtClean="0"/>
              <a:t>Before the reaction occurs, the </a:t>
            </a:r>
            <a:r>
              <a:rPr lang="en-GB" altLang="en-US" sz="2800" dirty="0" smtClean="0">
                <a:solidFill>
                  <a:srgbClr val="9900FF"/>
                </a:solidFill>
              </a:rPr>
              <a:t>active site </a:t>
            </a:r>
            <a:r>
              <a:rPr lang="en-GB" altLang="en-US" sz="2800" dirty="0" smtClean="0"/>
              <a:t>of the enzyme has a </a:t>
            </a:r>
            <a:r>
              <a:rPr lang="en-GB" altLang="en-US" sz="2800" dirty="0" smtClean="0">
                <a:solidFill>
                  <a:srgbClr val="9900FF"/>
                </a:solidFill>
              </a:rPr>
              <a:t>high affinity for the substrate(s)</a:t>
            </a:r>
          </a:p>
          <a:p>
            <a:pPr>
              <a:defRPr/>
            </a:pPr>
            <a:endParaRPr lang="en-GB" altLang="en-US" sz="2800" dirty="0" smtClean="0"/>
          </a:p>
          <a:p>
            <a:pPr>
              <a:defRPr/>
            </a:pPr>
            <a:r>
              <a:rPr lang="en-GB" altLang="en-US" sz="2800" dirty="0" smtClean="0"/>
              <a:t>The </a:t>
            </a:r>
            <a:r>
              <a:rPr lang="en-GB" altLang="en-US" sz="2800" dirty="0"/>
              <a:t>change in shape of the active site helps the reaction occur as it </a:t>
            </a:r>
            <a:r>
              <a:rPr lang="en-GB" altLang="en-US" sz="2800" dirty="0">
                <a:solidFill>
                  <a:srgbClr val="9900FF"/>
                </a:solidFill>
              </a:rPr>
              <a:t>orients</a:t>
            </a:r>
            <a:r>
              <a:rPr lang="en-GB" altLang="en-US" sz="2800" dirty="0">
                <a:solidFill>
                  <a:srgbClr val="7030A0"/>
                </a:solidFill>
              </a:rPr>
              <a:t> </a:t>
            </a:r>
            <a:r>
              <a:rPr lang="en-GB" altLang="en-US" sz="2800" dirty="0"/>
              <a:t>the substrate in the right way for the reaction to occur</a:t>
            </a:r>
            <a:r>
              <a:rPr lang="en-GB" altLang="en-US" sz="2800" dirty="0" smtClean="0"/>
              <a:t>.</a:t>
            </a:r>
            <a:endParaRPr lang="en-GB" altLang="en-US" sz="2800" dirty="0"/>
          </a:p>
          <a:p>
            <a:pPr marL="0" indent="0">
              <a:buNone/>
              <a:defRPr/>
            </a:pP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When the reaction is complete the </a:t>
            </a:r>
            <a:r>
              <a:rPr lang="en-GB" altLang="en-US" sz="2800" dirty="0">
                <a:solidFill>
                  <a:srgbClr val="9900FF"/>
                </a:solidFill>
              </a:rPr>
              <a:t>products</a:t>
            </a:r>
            <a:r>
              <a:rPr lang="en-GB" altLang="en-US" sz="2800" dirty="0"/>
              <a:t> have a </a:t>
            </a:r>
            <a:r>
              <a:rPr lang="en-GB" altLang="en-US" sz="2800" dirty="0">
                <a:solidFill>
                  <a:srgbClr val="9900FF"/>
                </a:solidFill>
              </a:rPr>
              <a:t>low affinity </a:t>
            </a:r>
            <a:r>
              <a:rPr lang="en-GB" altLang="en-US" sz="2800" dirty="0"/>
              <a:t>for the </a:t>
            </a:r>
            <a:r>
              <a:rPr lang="en-GB" altLang="en-US" sz="2800" dirty="0">
                <a:solidFill>
                  <a:srgbClr val="9900FF"/>
                </a:solidFill>
              </a:rPr>
              <a:t>active site </a:t>
            </a:r>
            <a:r>
              <a:rPr lang="en-GB" altLang="en-US" sz="2800" dirty="0"/>
              <a:t>and diffuse away</a:t>
            </a:r>
          </a:p>
        </p:txBody>
      </p:sp>
    </p:spTree>
    <p:extLst>
      <p:ext uri="{BB962C8B-B14F-4D97-AF65-F5344CB8AC3E}">
        <p14:creationId xmlns:p14="http://schemas.microsoft.com/office/powerpoint/2010/main" val="373362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73100"/>
          </a:xfrm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Enzyme – Substrate Complex</a:t>
            </a:r>
          </a:p>
        </p:txBody>
      </p:sp>
      <p:pic>
        <p:nvPicPr>
          <p:cNvPr id="71684" name="Picture 2" descr="http://upload.wikimedia.org/wikipedia/commons/thumb/2/24/Induced_fit_diagram.svg/648px-Induced_fit_diagram.svg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t="26498" r="53561"/>
          <a:stretch/>
        </p:blipFill>
        <p:spPr bwMode="auto">
          <a:xfrm>
            <a:off x="4825388" y="1619480"/>
            <a:ext cx="1872868" cy="26175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319489" y="4776403"/>
            <a:ext cx="1155669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The active site holds the </a:t>
            </a: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substrate(s) </a:t>
            </a: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together in an induced fit</a:t>
            </a: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endParaRPr lang="en-GB" alt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The chemical bonds in the reactants are weakened, the activation energy is reduced</a:t>
            </a: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GB" alt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2707" name="Picture 2" descr="http://upload.wikimedia.org/wikipedia/commons/thumb/2/24/Induced_fit_diagram.svg/648px-Induced_fit_diagram.sv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53" y="264406"/>
            <a:ext cx="10115366" cy="39501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4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510685" y="4633183"/>
            <a:ext cx="1129336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3.   The </a:t>
            </a: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products now have a </a:t>
            </a:r>
            <a:r>
              <a:rPr lang="en-GB" altLang="en-US" sz="2800" dirty="0">
                <a:solidFill>
                  <a:srgbClr val="9900FF"/>
                </a:solidFill>
                <a:cs typeface="Arial" panose="020B0604020202020204" pitchFamily="34" charset="0"/>
              </a:rPr>
              <a:t>low affinity </a:t>
            </a: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for the active site and are released from the active </a:t>
            </a: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site.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4.   The </a:t>
            </a: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enzyme is free to repeat the process. </a:t>
            </a:r>
          </a:p>
        </p:txBody>
      </p:sp>
      <p:pic>
        <p:nvPicPr>
          <p:cNvPr id="72707" name="Picture 2" descr="http://upload.wikimedia.org/wikipedia/commons/thumb/2/24/Induced_fit_diagram.svg/648px-Induced_fit_diagram.sv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" y="319490"/>
            <a:ext cx="10115366" cy="39501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4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1703388" y="1"/>
            <a:ext cx="8229600" cy="792163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FF0000"/>
                </a:solidFill>
              </a:rPr>
              <a:t>Learning Objectives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46841" y="1022350"/>
            <a:ext cx="11650718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By the end of this topic you should be able to: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GB" altLang="en-US" sz="2400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Understand that metabolic pathways are controlled by enzymes within the pathway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State that the rate of a pathway’s reaction is controlled by the rate of the enzymes reaction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state that the regulation of pathways can be mediated by signals from both within the cell and from outside the cell;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describe the relationship between the shape (configuration) and activity of an enzyme;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describe the 'induced fit' model of enzyme action;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>
              <a:solidFill>
                <a:prstClr val="blac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explain the role and function of the active site; </a:t>
            </a:r>
          </a:p>
        </p:txBody>
      </p:sp>
    </p:spTree>
    <p:extLst>
      <p:ext uri="{BB962C8B-B14F-4D97-AF65-F5344CB8AC3E}">
        <p14:creationId xmlns:p14="http://schemas.microsoft.com/office/powerpoint/2010/main" val="424074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644650" y="1"/>
            <a:ext cx="9023350" cy="1400175"/>
          </a:xfrm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Factors affecting enzyme action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65300" y="1528764"/>
            <a:ext cx="8902700" cy="41941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smtClean="0"/>
              <a:t>Temperature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pH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>
                <a:solidFill>
                  <a:srgbClr val="7030A0"/>
                </a:solidFill>
              </a:rPr>
              <a:t>An inadequate supply of substrate or the presence of an inhibitor.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1536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32000" y="2"/>
            <a:ext cx="8262938" cy="1057618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</a:rPr>
              <a:t>Effect of </a:t>
            </a:r>
            <a:r>
              <a:rPr lang="en-GB" altLang="en-US" sz="3200" dirty="0" smtClean="0">
                <a:solidFill>
                  <a:srgbClr val="FF0000"/>
                </a:solidFill>
              </a:rPr>
              <a:t>substrate and enzyme </a:t>
            </a:r>
            <a:r>
              <a:rPr lang="en-GB" altLang="en-US" sz="3200" dirty="0">
                <a:solidFill>
                  <a:srgbClr val="FF0000"/>
                </a:solidFill>
              </a:rPr>
              <a:t>concentration on enzyme activity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56165" y="1208033"/>
            <a:ext cx="6435835" cy="5397719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sz="3400" dirty="0" smtClean="0">
                <a:solidFill>
                  <a:srgbClr val="9900FF"/>
                </a:solidFill>
              </a:rPr>
              <a:t>Low concentration of substrate </a:t>
            </a:r>
            <a:r>
              <a:rPr lang="en-GB" sz="3400" dirty="0" smtClean="0"/>
              <a:t>– too few substrate molecules present to make use of all the active sites on the enzyme molecules.</a:t>
            </a:r>
          </a:p>
          <a:p>
            <a:pPr marL="0" indent="0">
              <a:buNone/>
              <a:defRPr/>
            </a:pPr>
            <a:endParaRPr lang="en-GB" sz="3400" dirty="0" smtClean="0"/>
          </a:p>
          <a:p>
            <a:pPr>
              <a:defRPr/>
            </a:pPr>
            <a:r>
              <a:rPr lang="en-GB" sz="3400" dirty="0" smtClean="0">
                <a:solidFill>
                  <a:srgbClr val="9900FF"/>
                </a:solidFill>
              </a:rPr>
              <a:t>Increasing substrate concentration </a:t>
            </a:r>
            <a:r>
              <a:rPr lang="en-GB" sz="3400" dirty="0" smtClean="0"/>
              <a:t>leads to an increase in reaction rate as more active sites are involved.</a:t>
            </a:r>
          </a:p>
          <a:p>
            <a:pPr marL="0" indent="0">
              <a:buNone/>
              <a:defRPr/>
            </a:pPr>
            <a:endParaRPr lang="en-GB" sz="3400" dirty="0" smtClean="0"/>
          </a:p>
          <a:p>
            <a:pPr>
              <a:defRPr/>
            </a:pPr>
            <a:r>
              <a:rPr lang="en-GB" sz="3400" dirty="0" smtClean="0"/>
              <a:t>Further increase in substrate concentration does not increase rate of reaction further (graph levels off) since all the active sites are occupied. </a:t>
            </a:r>
          </a:p>
          <a:p>
            <a:pPr marL="0" indent="0">
              <a:buNone/>
              <a:defRPr/>
            </a:pPr>
            <a:endParaRPr lang="en-GB" sz="3400" dirty="0" smtClean="0"/>
          </a:p>
          <a:p>
            <a:pPr>
              <a:defRPr/>
            </a:pPr>
            <a:r>
              <a:rPr lang="en-GB" sz="3400" dirty="0" smtClean="0"/>
              <a:t>The enzyme concentration has become a </a:t>
            </a:r>
            <a:r>
              <a:rPr lang="en-GB" sz="3400" dirty="0" smtClean="0">
                <a:solidFill>
                  <a:srgbClr val="9900FF"/>
                </a:solidFill>
              </a:rPr>
              <a:t>limiting factor</a:t>
            </a:r>
            <a:r>
              <a:rPr lang="en-GB" sz="3400" dirty="0" smtClean="0"/>
              <a:t>. </a:t>
            </a:r>
          </a:p>
          <a:p>
            <a:pPr>
              <a:defRPr/>
            </a:pPr>
            <a:endParaRPr lang="en-GB" dirty="0" smtClean="0"/>
          </a:p>
        </p:txBody>
      </p:sp>
      <p:pic>
        <p:nvPicPr>
          <p:cNvPr id="747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8" y="1195223"/>
            <a:ext cx="5020618" cy="47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4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32000" y="2"/>
            <a:ext cx="8262938" cy="1057618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</a:rPr>
              <a:t>Effect of </a:t>
            </a:r>
            <a:r>
              <a:rPr lang="en-GB" altLang="en-US" sz="3200" dirty="0" smtClean="0">
                <a:solidFill>
                  <a:srgbClr val="FF0000"/>
                </a:solidFill>
              </a:rPr>
              <a:t>substrate and enzyme </a:t>
            </a:r>
            <a:r>
              <a:rPr lang="en-GB" altLang="en-US" sz="3200" dirty="0">
                <a:solidFill>
                  <a:srgbClr val="FF0000"/>
                </a:solidFill>
              </a:rPr>
              <a:t>concentration on enzyme activity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24939" y="1751682"/>
            <a:ext cx="7877060" cy="36355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 smtClean="0">
                <a:solidFill>
                  <a:srgbClr val="9900FF"/>
                </a:solidFill>
              </a:rPr>
              <a:t>As some metabolic reactions are reversible, the presence of a substrate or the removal of a product will drive a sequence of reactions in a particular direction</a:t>
            </a:r>
          </a:p>
        </p:txBody>
      </p:sp>
    </p:spTree>
    <p:extLst>
      <p:ext uri="{BB962C8B-B14F-4D97-AF65-F5344CB8AC3E}">
        <p14:creationId xmlns:p14="http://schemas.microsoft.com/office/powerpoint/2010/main" val="4101512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Enzyme activity</a:t>
            </a:r>
          </a:p>
        </p:txBody>
      </p:sp>
      <p:sp>
        <p:nvSpPr>
          <p:cNvPr id="75779" name="Rectangle 1"/>
          <p:cNvSpPr>
            <a:spLocks noGrp="1" noChangeArrowheads="1"/>
          </p:cNvSpPr>
          <p:nvPr>
            <p:ph idx="1"/>
          </p:nvPr>
        </p:nvSpPr>
        <p:spPr>
          <a:xfrm>
            <a:off x="1939925" y="1612455"/>
            <a:ext cx="8312150" cy="35394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800" dirty="0" smtClean="0"/>
              <a:t>Some enzymes </a:t>
            </a:r>
            <a:r>
              <a:rPr lang="en-GB" altLang="en-US" sz="2800" dirty="0"/>
              <a:t>are always present due to </a:t>
            </a:r>
            <a:r>
              <a:rPr lang="en-GB" altLang="en-US" sz="2800" dirty="0" smtClean="0"/>
              <a:t>constant gene expression (</a:t>
            </a:r>
            <a:r>
              <a:rPr lang="en-GB" altLang="en-US" sz="2800" dirty="0" err="1" smtClean="0"/>
              <a:t>eg</a:t>
            </a:r>
            <a:r>
              <a:rPr lang="en-GB" altLang="en-US" sz="2800" dirty="0" smtClean="0"/>
              <a:t>, those required for respiration). </a:t>
            </a:r>
            <a:r>
              <a:rPr lang="en-GB" altLang="en-US" sz="2800" dirty="0"/>
              <a:t>This </a:t>
            </a:r>
            <a:r>
              <a:rPr lang="en-GB" altLang="en-US" sz="2800" dirty="0" smtClean="0"/>
              <a:t>means their activity needs </a:t>
            </a:r>
            <a:r>
              <a:rPr lang="en-GB" altLang="en-US" sz="2800" dirty="0"/>
              <a:t>to be controlled.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8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800" dirty="0" smtClean="0"/>
              <a:t>One method of controlling enzyme activity is the binding of </a:t>
            </a:r>
            <a:r>
              <a:rPr lang="en-GB" altLang="en-US" sz="2800" dirty="0"/>
              <a:t>other </a:t>
            </a:r>
            <a:r>
              <a:rPr lang="en-GB" altLang="en-US" sz="2800" dirty="0" smtClean="0"/>
              <a:t>molecules which will inhibit the enzyme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4354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Enzyme Inhibitors</a:t>
            </a:r>
          </a:p>
        </p:txBody>
      </p:sp>
      <p:sp>
        <p:nvSpPr>
          <p:cNvPr id="76803" name="Content Placeholder 3"/>
          <p:cNvSpPr>
            <a:spLocks noGrp="1"/>
          </p:cNvSpPr>
          <p:nvPr>
            <p:ph idx="1"/>
          </p:nvPr>
        </p:nvSpPr>
        <p:spPr>
          <a:xfrm>
            <a:off x="1981200" y="2311401"/>
            <a:ext cx="8229600" cy="3787775"/>
          </a:xfrm>
        </p:spPr>
        <p:txBody>
          <a:bodyPr/>
          <a:lstStyle/>
          <a:p>
            <a:r>
              <a:rPr lang="en-GB" altLang="en-US" dirty="0" smtClean="0"/>
              <a:t>Enzyme inhibitors reduce the rate of an enzyme catalysed reaction by interfering with the enzyme in some way. This effect may be permanent or temporary.</a:t>
            </a:r>
          </a:p>
        </p:txBody>
      </p:sp>
    </p:spTree>
    <p:extLst>
      <p:ext uri="{BB962C8B-B14F-4D97-AF65-F5344CB8AC3E}">
        <p14:creationId xmlns:p14="http://schemas.microsoft.com/office/powerpoint/2010/main" val="305197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Competitive Inhibition</a:t>
            </a:r>
          </a:p>
        </p:txBody>
      </p:sp>
      <p:sp>
        <p:nvSpPr>
          <p:cNvPr id="77827" name="AutoShape 4" descr="http://upload.wikimedia.org/wikipedia/commons/f/fe/Competitive_inhibition.svg"/>
          <p:cNvSpPr>
            <a:spLocks noGrp="1" noChangeAspect="1" noChangeArrowheads="1"/>
          </p:cNvSpPr>
          <p:nvPr>
            <p:ph idx="1"/>
          </p:nvPr>
        </p:nvSpPr>
        <p:spPr>
          <a:xfrm>
            <a:off x="1090670" y="1417639"/>
            <a:ext cx="10289754" cy="4797425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000" dirty="0" smtClean="0">
                <a:solidFill>
                  <a:srgbClr val="9900FF"/>
                </a:solidFill>
              </a:rPr>
              <a:t>Competitive </a:t>
            </a:r>
            <a:r>
              <a:rPr lang="en-GB" altLang="en-US" sz="3000" dirty="0">
                <a:solidFill>
                  <a:srgbClr val="9900FF"/>
                </a:solidFill>
              </a:rPr>
              <a:t>i</a:t>
            </a:r>
            <a:r>
              <a:rPr lang="en-GB" altLang="en-US" sz="3000" dirty="0" smtClean="0">
                <a:solidFill>
                  <a:srgbClr val="9900FF"/>
                </a:solidFill>
              </a:rPr>
              <a:t>nhibitors bind at the active site of an enzyme and so prevent the substrate from binding</a:t>
            </a:r>
            <a:r>
              <a:rPr lang="en-GB" altLang="en-US" sz="3000" dirty="0" smtClean="0"/>
              <a:t>.</a:t>
            </a:r>
            <a:endParaRPr lang="en-GB" altLang="en-US" sz="3000" dirty="0"/>
          </a:p>
          <a:p>
            <a:pPr marL="0" indent="0">
              <a:buNone/>
            </a:pPr>
            <a:endParaRPr lang="en-GB" altLang="en-US" sz="3000" dirty="0"/>
          </a:p>
          <a:p>
            <a:pPr marL="0" indent="0">
              <a:buNone/>
            </a:pPr>
            <a:r>
              <a:rPr lang="en-GB" altLang="en-US" sz="3000" dirty="0"/>
              <a:t>They fit into the active site, but </a:t>
            </a:r>
            <a:r>
              <a:rPr lang="en-GB" altLang="en-US" sz="3000" dirty="0" smtClean="0"/>
              <a:t>no reaction occurs since </a:t>
            </a:r>
            <a:r>
              <a:rPr lang="en-GB" altLang="en-US" sz="3000" dirty="0"/>
              <a:t>they </a:t>
            </a:r>
            <a:r>
              <a:rPr lang="en-GB" altLang="en-US" sz="3000" dirty="0" smtClean="0"/>
              <a:t>are not the exact same shape as the substrate. </a:t>
            </a:r>
            <a:endParaRPr lang="en-GB" altLang="en-US" sz="3000" dirty="0"/>
          </a:p>
          <a:p>
            <a:pPr marL="0" indent="0">
              <a:buNone/>
            </a:pPr>
            <a:endParaRPr lang="en-GB" altLang="en-US" sz="3000" dirty="0"/>
          </a:p>
          <a:p>
            <a:pPr marL="0" indent="0">
              <a:buNone/>
            </a:pPr>
            <a:r>
              <a:rPr lang="en-GB" altLang="en-US" sz="3000" dirty="0" smtClean="0"/>
              <a:t>Therefore, </a:t>
            </a:r>
            <a:r>
              <a:rPr lang="en-GB" altLang="en-US" sz="3000" dirty="0"/>
              <a:t>less substrate molecules can bind to the enzymes so the reaction rate is decreased</a:t>
            </a:r>
            <a:r>
              <a:rPr lang="en-GB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052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3683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Competitive Inhibition</a:t>
            </a:r>
          </a:p>
        </p:txBody>
      </p:sp>
      <p:pic>
        <p:nvPicPr>
          <p:cNvPr id="788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61867"/>
            <a:ext cx="8360979" cy="5864348"/>
          </a:xfrm>
        </p:spPr>
      </p:pic>
    </p:spTree>
    <p:extLst>
      <p:ext uri="{BB962C8B-B14F-4D97-AF65-F5344CB8AC3E}">
        <p14:creationId xmlns:p14="http://schemas.microsoft.com/office/powerpoint/2010/main" val="427872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4"/>
          <a:stretch/>
        </p:blipFill>
        <p:spPr bwMode="auto">
          <a:xfrm>
            <a:off x="2216150" y="441326"/>
            <a:ext cx="740436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28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Competitive Inhibition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252663" y="1417639"/>
            <a:ext cx="8229600" cy="4268787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Competitive inhibition is usually temporary and can be </a:t>
            </a:r>
            <a:r>
              <a:rPr lang="en-GB" altLang="en-US" dirty="0" smtClean="0">
                <a:solidFill>
                  <a:srgbClr val="9900FF"/>
                </a:solidFill>
              </a:rPr>
              <a:t>reversed by increasing substrate concentration</a:t>
            </a:r>
            <a:r>
              <a:rPr lang="en-GB" altLang="en-US" dirty="0" smtClean="0"/>
              <a:t>.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Adding more substrate increases the chance of the substrate reaching the active site before the inhibitor and thereby overcoming competitive inhibition.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97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1" y="459638"/>
            <a:ext cx="726475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627" y="1435554"/>
            <a:ext cx="127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9900FF"/>
                </a:solidFill>
                <a:latin typeface="Comic Sans MS" panose="030F0702030302020204" pitchFamily="66" charset="0"/>
              </a:rPr>
              <a:t>V</a:t>
            </a:r>
            <a:r>
              <a:rPr lang="en-GB" sz="2800" dirty="0" err="1" smtClean="0">
                <a:solidFill>
                  <a:srgbClr val="9900FF"/>
                </a:solidFill>
                <a:latin typeface="Comic Sans MS" panose="030F0702030302020204" pitchFamily="66" charset="0"/>
              </a:rPr>
              <a:t>max</a:t>
            </a:r>
            <a:endParaRPr lang="en-GB" sz="2800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5358" y="1435554"/>
            <a:ext cx="3747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maximum rate of a reaction is known as the </a:t>
            </a:r>
            <a:r>
              <a:rPr lang="en-GB" sz="2400" dirty="0" err="1" smtClean="0">
                <a:latin typeface="Comic Sans MS" panose="030F0702030302020204" pitchFamily="66" charset="0"/>
              </a:rPr>
              <a:t>Vmax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graph opposite shows that when a competitive inhibitor is present, the </a:t>
            </a:r>
            <a:r>
              <a:rPr lang="en-GB" sz="2400" dirty="0" err="1" smtClean="0">
                <a:latin typeface="Comic Sans MS" panose="030F0702030302020204" pitchFamily="66" charset="0"/>
              </a:rPr>
              <a:t>Vmax</a:t>
            </a:r>
            <a:r>
              <a:rPr lang="en-GB" sz="2400" dirty="0" smtClean="0">
                <a:latin typeface="Comic Sans MS" panose="030F0702030302020204" pitchFamily="66" charset="0"/>
              </a:rPr>
              <a:t> can still be reached although it will require a higher substrate concentration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5" y="566738"/>
            <a:ext cx="12044855" cy="47620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explain what is meant by the term 'activation energy' and state that enzymes lower the activation energy of a reaction;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explain how the concentrations of both substrate and end product affect the rate of enzyme action;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understand that enzymes often act in groups or complexes;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explain why some genes are constantly expressed and how they are regulated;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describe inhibition of enzymes in terms of a change in configuration;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explain how metabolic pathways can be controlled through competitive and non-competitive inhibition of enzymes;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explain how metabolic pathways can be controlled by feedback inhibition of enzymes. 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49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Non-competitive inhibition</a:t>
            </a:r>
          </a:p>
        </p:txBody>
      </p:sp>
      <p:sp>
        <p:nvSpPr>
          <p:cNvPr id="82947" name="Content Placeholder 4"/>
          <p:cNvSpPr>
            <a:spLocks noGrp="1"/>
          </p:cNvSpPr>
          <p:nvPr>
            <p:ph sz="half" idx="4294967295"/>
          </p:nvPr>
        </p:nvSpPr>
        <p:spPr>
          <a:xfrm>
            <a:off x="1981201" y="1944689"/>
            <a:ext cx="8431213" cy="3787775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9900FF"/>
                </a:solidFill>
              </a:rPr>
              <a:t>Non-competitive inhibitors bind away from the active site but change the shape of the active site preventing the substrate from binding. 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 smtClean="0"/>
              <a:t>Non-competitive inhibition may or may not be reversible</a:t>
            </a:r>
          </a:p>
        </p:txBody>
      </p:sp>
    </p:spTree>
    <p:extLst>
      <p:ext uri="{BB962C8B-B14F-4D97-AF65-F5344CB8AC3E}">
        <p14:creationId xmlns:p14="http://schemas.microsoft.com/office/powerpoint/2010/main" val="2833190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166" y="83208"/>
            <a:ext cx="9680027" cy="6682960"/>
          </a:xfrm>
        </p:spPr>
      </p:pic>
    </p:spTree>
    <p:extLst>
      <p:ext uri="{BB962C8B-B14F-4D97-AF65-F5344CB8AC3E}">
        <p14:creationId xmlns:p14="http://schemas.microsoft.com/office/powerpoint/2010/main" val="169617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 descr="http://www.quia.com/files/quia/users/lmcgee/Energy_Enzymes/non-competitive-inhib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274638"/>
            <a:ext cx="807878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Content Placeholder 2"/>
          <p:cNvSpPr>
            <a:spLocks noGrp="1"/>
          </p:cNvSpPr>
          <p:nvPr>
            <p:ph sz="half" idx="1"/>
          </p:nvPr>
        </p:nvSpPr>
        <p:spPr>
          <a:xfrm>
            <a:off x="1068636" y="3740150"/>
            <a:ext cx="10488058" cy="28463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dirty="0"/>
              <a:t>The change in </a:t>
            </a:r>
            <a:r>
              <a:rPr lang="en-GB" altLang="en-US" sz="2800" dirty="0" smtClean="0"/>
              <a:t>the 3D </a:t>
            </a:r>
            <a:r>
              <a:rPr lang="en-GB" altLang="en-US" sz="2800" dirty="0"/>
              <a:t>t</a:t>
            </a:r>
            <a:r>
              <a:rPr lang="en-GB" altLang="en-US" sz="2800" dirty="0" smtClean="0"/>
              <a:t>ertiary </a:t>
            </a:r>
            <a:r>
              <a:rPr lang="en-GB" altLang="en-US" sz="2800" dirty="0"/>
              <a:t>structure of the enzyme means that it can no longer catalyse a reaction.</a:t>
            </a:r>
          </a:p>
          <a:p>
            <a:pPr marL="0" indent="0">
              <a:buNone/>
            </a:pPr>
            <a:r>
              <a:rPr lang="en-GB" altLang="en-US" sz="2800" dirty="0"/>
              <a:t>Since they do not compete </a:t>
            </a:r>
            <a:r>
              <a:rPr lang="en-GB" altLang="en-US" sz="2800" dirty="0" smtClean="0"/>
              <a:t>directly with </a:t>
            </a:r>
            <a:r>
              <a:rPr lang="en-GB" altLang="en-US" sz="2800" dirty="0"/>
              <a:t>substrate molecules, </a:t>
            </a:r>
            <a:r>
              <a:rPr lang="en-GB" altLang="en-US" sz="2800" dirty="0">
                <a:solidFill>
                  <a:srgbClr val="9900FF"/>
                </a:solidFill>
              </a:rPr>
              <a:t>non-competitive </a:t>
            </a:r>
            <a:r>
              <a:rPr lang="en-GB" altLang="en-US" sz="2800" dirty="0" smtClean="0">
                <a:solidFill>
                  <a:srgbClr val="9900FF"/>
                </a:solidFill>
              </a:rPr>
              <a:t>inhibition cannot be reversed by increasing substrate concentration</a:t>
            </a:r>
            <a:endParaRPr lang="en-GB" altLang="en-US" sz="28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7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741" y="2898110"/>
            <a:ext cx="1224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1/2</a:t>
            </a:r>
            <a:r>
              <a:rPr lang="en-GB" sz="360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V</a:t>
            </a:r>
            <a:r>
              <a:rPr lang="en-GB" sz="280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max</a:t>
            </a:r>
            <a:endParaRPr lang="en-GB" sz="3600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26" y="539194"/>
            <a:ext cx="8437314" cy="6010493"/>
            <a:chOff x="258832" y="833438"/>
            <a:chExt cx="10128182" cy="6010493"/>
          </a:xfrm>
        </p:grpSpPr>
        <p:pic>
          <p:nvPicPr>
            <p:cNvPr id="86018" name="Picture 5" descr="http://cnx.org/content/m44429/latest/Figure_06_05_0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64"/>
            <a:stretch>
              <a:fillRect/>
            </a:stretch>
          </p:blipFill>
          <p:spPr bwMode="auto">
            <a:xfrm>
              <a:off x="1974851" y="833438"/>
              <a:ext cx="8412163" cy="536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1615858" y="1402915"/>
              <a:ext cx="7991606" cy="375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58832" y="1079749"/>
              <a:ext cx="144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err="1" smtClean="0">
                  <a:solidFill>
                    <a:srgbClr val="9900FF"/>
                  </a:solidFill>
                  <a:latin typeface="Comic Sans MS" panose="030F0702030302020204" pitchFamily="66" charset="0"/>
                </a:rPr>
                <a:t>V</a:t>
              </a:r>
              <a:r>
                <a:rPr lang="en-GB" sz="2800" dirty="0" err="1" smtClean="0">
                  <a:solidFill>
                    <a:srgbClr val="9900FF"/>
                  </a:solidFill>
                  <a:latin typeface="Comic Sans MS" panose="030F0702030302020204" pitchFamily="66" charset="0"/>
                </a:rPr>
                <a:t>max</a:t>
              </a:r>
              <a:endParaRPr lang="en-GB" sz="3600" dirty="0">
                <a:solidFill>
                  <a:srgbClr val="9900FF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480160" y="3609583"/>
              <a:ext cx="7991606" cy="375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95803" y="3647161"/>
              <a:ext cx="0" cy="272858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51129" y="6197600"/>
              <a:ext cx="13167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9900FF"/>
                  </a:solidFill>
                  <a:latin typeface="Comic Sans MS" panose="030F0702030302020204" pitchFamily="66" charset="0"/>
                </a:rPr>
                <a:t>Km</a:t>
              </a:r>
              <a:endParaRPr lang="en-GB" sz="3600" dirty="0">
                <a:solidFill>
                  <a:srgbClr val="9900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90056" y="2251779"/>
            <a:ext cx="3716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With a non-competitive inhibitor, the </a:t>
            </a:r>
            <a:r>
              <a:rPr lang="en-GB" sz="2400" dirty="0" err="1" smtClean="0">
                <a:latin typeface="Comic Sans MS" panose="030F0702030302020204" pitchFamily="66" charset="0"/>
              </a:rPr>
              <a:t>Vmax</a:t>
            </a:r>
            <a:r>
              <a:rPr lang="en-GB" sz="2400" dirty="0" smtClean="0">
                <a:latin typeface="Comic Sans MS" panose="030F0702030302020204" pitchFamily="66" charset="0"/>
              </a:rPr>
              <a:t> will never be reached even if substrate concentration is increased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57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Content Placeholder 2"/>
          <p:cNvSpPr>
            <a:spLocks noGrp="1"/>
          </p:cNvSpPr>
          <p:nvPr>
            <p:ph sz="half" idx="1"/>
          </p:nvPr>
        </p:nvSpPr>
        <p:spPr>
          <a:xfrm>
            <a:off x="1203673" y="1122209"/>
            <a:ext cx="9844284" cy="491503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600" dirty="0" smtClean="0">
                <a:solidFill>
                  <a:srgbClr val="9900FF"/>
                </a:solidFill>
              </a:rPr>
              <a:t>Vmax</a:t>
            </a:r>
            <a:r>
              <a:rPr lang="en-GB" altLang="en-US" sz="3600" dirty="0" smtClean="0"/>
              <a:t> – the </a:t>
            </a:r>
            <a:r>
              <a:rPr lang="en-GB" altLang="en-US" sz="3600" dirty="0" smtClean="0">
                <a:solidFill>
                  <a:srgbClr val="9900FF"/>
                </a:solidFill>
              </a:rPr>
              <a:t>most activity </a:t>
            </a:r>
            <a:r>
              <a:rPr lang="en-GB" altLang="en-US" sz="3600" dirty="0" smtClean="0"/>
              <a:t>an enzyme will give (at a certain concentration of enzyme)</a:t>
            </a:r>
          </a:p>
          <a:p>
            <a:pPr lvl="1"/>
            <a:r>
              <a:rPr lang="en-GB" altLang="en-US" dirty="0" smtClean="0">
                <a:solidFill>
                  <a:srgbClr val="FF0000"/>
                </a:solidFill>
              </a:rPr>
              <a:t>All active sites of all enzymes have substrate attached</a:t>
            </a:r>
          </a:p>
          <a:p>
            <a:pPr marL="0" indent="0">
              <a:buNone/>
            </a:pPr>
            <a:endParaRPr lang="en-GB" altLang="en-US" sz="3600" dirty="0"/>
          </a:p>
          <a:p>
            <a:pPr marL="0" indent="0">
              <a:buNone/>
            </a:pPr>
            <a:r>
              <a:rPr lang="en-GB" altLang="en-US" sz="3600" dirty="0" smtClean="0">
                <a:solidFill>
                  <a:srgbClr val="9900FF"/>
                </a:solidFill>
              </a:rPr>
              <a:t>Km</a:t>
            </a:r>
            <a:r>
              <a:rPr lang="en-GB" altLang="en-US" sz="3600" dirty="0" smtClean="0"/>
              <a:t> – found at </a:t>
            </a:r>
            <a:r>
              <a:rPr lang="en-GB" altLang="en-US" sz="3600" dirty="0" smtClean="0">
                <a:solidFill>
                  <a:srgbClr val="9900FF"/>
                </a:solidFill>
              </a:rPr>
              <a:t>½ </a:t>
            </a:r>
            <a:r>
              <a:rPr lang="en-GB" altLang="en-US" sz="3600" dirty="0" err="1" smtClean="0">
                <a:solidFill>
                  <a:srgbClr val="9900FF"/>
                </a:solidFill>
              </a:rPr>
              <a:t>Vmax</a:t>
            </a:r>
            <a:r>
              <a:rPr lang="en-GB" altLang="en-US" sz="3600" dirty="0" smtClean="0">
                <a:solidFill>
                  <a:srgbClr val="9900FF"/>
                </a:solidFill>
              </a:rPr>
              <a:t> </a:t>
            </a:r>
            <a:r>
              <a:rPr lang="en-GB" altLang="en-US" sz="3600" dirty="0" smtClean="0"/>
              <a:t>and shows the </a:t>
            </a:r>
            <a:r>
              <a:rPr lang="en-GB" altLang="en-US" sz="3600" dirty="0" smtClean="0">
                <a:solidFill>
                  <a:srgbClr val="9900FF"/>
                </a:solidFill>
              </a:rPr>
              <a:t>affinity</a:t>
            </a:r>
            <a:r>
              <a:rPr lang="en-GB" altLang="en-US" sz="3600" dirty="0" smtClean="0"/>
              <a:t> an enzyme has for a substrate (a lower Km means a higher affinity)</a:t>
            </a: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4037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4"/>
          <p:cNvSpPr>
            <a:spLocks noGrp="1"/>
          </p:cNvSpPr>
          <p:nvPr>
            <p:ph type="title"/>
          </p:nvPr>
        </p:nvSpPr>
        <p:spPr>
          <a:xfrm>
            <a:off x="1703389" y="431800"/>
            <a:ext cx="8785225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rgbClr val="FF0000"/>
                </a:solidFill>
              </a:rPr>
              <a:t>Feed </a:t>
            </a:r>
            <a:r>
              <a:rPr lang="en-GB" altLang="en-US" sz="4000" dirty="0">
                <a:solidFill>
                  <a:srgbClr val="FF0000"/>
                </a:solidFill>
              </a:rPr>
              <a:t>Back Inhibition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endParaRPr lang="en-GB" altLang="en-US" dirty="0" smtClean="0"/>
          </a:p>
        </p:txBody>
      </p:sp>
      <p:sp>
        <p:nvSpPr>
          <p:cNvPr id="87043" name="Content Placeholder 5"/>
          <p:cNvSpPr>
            <a:spLocks noGrp="1"/>
          </p:cNvSpPr>
          <p:nvPr>
            <p:ph idx="1"/>
          </p:nvPr>
        </p:nvSpPr>
        <p:spPr>
          <a:xfrm>
            <a:off x="1146220" y="1734312"/>
            <a:ext cx="10135673" cy="3739209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600" dirty="0"/>
              <a:t>The activity of some enzymes, particularly those involved in metabolic pathways, are controlled by a self-regulating mechanism. </a:t>
            </a:r>
            <a:endParaRPr lang="en-GB" altLang="en-US" sz="3600" dirty="0" smtClean="0"/>
          </a:p>
          <a:p>
            <a:pPr marL="0" indent="0">
              <a:buNone/>
            </a:pPr>
            <a:endParaRPr lang="en-GB" altLang="en-US" sz="3600" dirty="0"/>
          </a:p>
          <a:p>
            <a:pPr marL="0" indent="0">
              <a:buNone/>
            </a:pPr>
            <a:r>
              <a:rPr lang="en-GB" altLang="en-US" sz="3600" dirty="0" smtClean="0"/>
              <a:t>Some </a:t>
            </a:r>
            <a:r>
              <a:rPr lang="en-GB" altLang="en-US" sz="3600" dirty="0"/>
              <a:t>specific substances, most often the </a:t>
            </a:r>
            <a:r>
              <a:rPr lang="en-GB" altLang="en-US" sz="3600" dirty="0" smtClean="0"/>
              <a:t>end-product </a:t>
            </a:r>
            <a:r>
              <a:rPr lang="en-GB" altLang="en-US" sz="3600" dirty="0"/>
              <a:t>itself, acts as an inhibitor. 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864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Feedback Inhibition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156952" y="1417638"/>
            <a:ext cx="9878096" cy="4468007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9900FF"/>
                </a:solidFill>
              </a:rPr>
              <a:t>Feedback inhibition (end-product inhibition) occurs when the end-product in the metabolic pathway reaches a critical concentration.</a:t>
            </a:r>
          </a:p>
          <a:p>
            <a:pPr marL="0" indent="0">
              <a:buNone/>
            </a:pPr>
            <a:endParaRPr lang="en-GB" altLang="en-US" dirty="0">
              <a:solidFill>
                <a:srgbClr val="9900FF"/>
              </a:solidFill>
            </a:endParaRPr>
          </a:p>
          <a:p>
            <a:pPr marL="0" indent="0">
              <a:buNone/>
            </a:pPr>
            <a:r>
              <a:rPr lang="en-GB" altLang="en-US" dirty="0" smtClean="0">
                <a:solidFill>
                  <a:srgbClr val="9900FF"/>
                </a:solidFill>
              </a:rPr>
              <a:t>The end product then inhibits an earlier enzyme, blocking the pathway and so prevents further synthesis of the end-product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672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7"/>
          <p:cNvSpPr>
            <a:spLocks noGrp="1"/>
          </p:cNvSpPr>
          <p:nvPr>
            <p:ph type="title"/>
          </p:nvPr>
        </p:nvSpPr>
        <p:spPr>
          <a:xfrm>
            <a:off x="1798639" y="77788"/>
            <a:ext cx="5926464" cy="1143000"/>
          </a:xfrm>
        </p:spPr>
        <p:txBody>
          <a:bodyPr/>
          <a:lstStyle/>
          <a:p>
            <a:r>
              <a:rPr lang="en-GB" altLang="en-US" sz="4800" dirty="0">
                <a:solidFill>
                  <a:srgbClr val="FF0000"/>
                </a:solidFill>
              </a:rPr>
              <a:t>Feedback inhibition</a:t>
            </a:r>
          </a:p>
        </p:txBody>
      </p:sp>
      <p:sp>
        <p:nvSpPr>
          <p:cNvPr id="89091" name="TextBox 4"/>
          <p:cNvSpPr txBox="1">
            <a:spLocks noChangeArrowheads="1"/>
          </p:cNvSpPr>
          <p:nvPr/>
        </p:nvSpPr>
        <p:spPr bwMode="auto">
          <a:xfrm>
            <a:off x="1148099" y="1269770"/>
            <a:ext cx="5638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The amino acid Isoleucine is made through conversion of threonine in 5 enzyme controlled steps in bacteria.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As isoleucine builds up, it binds to enzyme 1 inhibiting further production of isoleucine. By doing this the cell produces only the isoleucine that is needed.</a:t>
            </a:r>
          </a:p>
        </p:txBody>
      </p:sp>
      <p:grpSp>
        <p:nvGrpSpPr>
          <p:cNvPr id="89092" name="Group 5"/>
          <p:cNvGrpSpPr>
            <a:grpSpLocks/>
          </p:cNvGrpSpPr>
          <p:nvPr/>
        </p:nvGrpSpPr>
        <p:grpSpPr bwMode="auto">
          <a:xfrm>
            <a:off x="7454899" y="649287"/>
            <a:ext cx="3959335" cy="5909167"/>
            <a:chOff x="6011863" y="395288"/>
            <a:chExt cx="2324100" cy="535781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737351" y="1417638"/>
              <a:ext cx="1524000" cy="42703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Intermediate 1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711951" y="2419350"/>
              <a:ext cx="1531937" cy="42703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Intermediate 2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711951" y="3367088"/>
              <a:ext cx="1531937" cy="42703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Intermediate 3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729413" y="4376738"/>
              <a:ext cx="1514475" cy="42703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Intermediate 4</a:t>
              </a:r>
            </a:p>
          </p:txBody>
        </p:sp>
        <p:cxnSp>
          <p:nvCxnSpPr>
            <p:cNvPr id="89097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7305675" y="1874838"/>
              <a:ext cx="9525" cy="4857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098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7288213" y="2897188"/>
              <a:ext cx="7937" cy="4841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099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7296150" y="3843338"/>
              <a:ext cx="9525" cy="4841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100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7278688" y="879475"/>
              <a:ext cx="9525" cy="4841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6711951" y="5326063"/>
              <a:ext cx="1531937" cy="42703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Isoleucine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6711951" y="395288"/>
              <a:ext cx="1531937" cy="42703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Threonine</a:t>
              </a:r>
            </a:p>
          </p:txBody>
        </p:sp>
        <p:cxnSp>
          <p:nvCxnSpPr>
            <p:cNvPr id="89103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7315200" y="4822825"/>
              <a:ext cx="9525" cy="4841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104" name="Straight Connector 19"/>
            <p:cNvCxnSpPr>
              <a:cxnSpLocks noChangeShapeType="1"/>
            </p:cNvCxnSpPr>
            <p:nvPr/>
          </p:nvCxnSpPr>
          <p:spPr bwMode="auto">
            <a:xfrm flipH="1" flipV="1">
              <a:off x="6011863" y="5387975"/>
              <a:ext cx="755650" cy="365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105" name="Straight Connector 26"/>
            <p:cNvCxnSpPr>
              <a:cxnSpLocks noChangeShapeType="1"/>
            </p:cNvCxnSpPr>
            <p:nvPr/>
          </p:nvCxnSpPr>
          <p:spPr bwMode="auto">
            <a:xfrm flipV="1">
              <a:off x="6011863" y="1160463"/>
              <a:ext cx="0" cy="42275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10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6011863" y="1120775"/>
              <a:ext cx="1008062" cy="396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7432676" y="941388"/>
              <a:ext cx="903287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Enz</a:t>
              </a:r>
              <a:r>
                <a:rPr lang="en-GB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32676" y="1944688"/>
              <a:ext cx="671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Enz</a:t>
              </a:r>
              <a:r>
                <a:rPr lang="en-GB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 2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43788" y="2933700"/>
              <a:ext cx="671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Enz</a:t>
              </a:r>
              <a:r>
                <a:rPr lang="en-GB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 3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21563" y="3884613"/>
              <a:ext cx="671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Enz</a:t>
              </a:r>
              <a:r>
                <a:rPr lang="en-GB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 4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05688" y="4881563"/>
              <a:ext cx="6719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Enz</a:t>
              </a:r>
              <a:r>
                <a:rPr lang="en-GB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 5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72233" y="1011836"/>
            <a:ext cx="4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x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"/>
            <a:ext cx="9093200" cy="56467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3600" dirty="0">
                <a:solidFill>
                  <a:srgbClr val="00B050"/>
                </a:solidFill>
              </a:rPr>
              <a:t>Enzyme control of Metabolic Pathways</a:t>
            </a:r>
          </a:p>
          <a:p>
            <a:pPr>
              <a:defRPr/>
            </a:pPr>
            <a:endParaRPr lang="en-GB" sz="3600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GB" sz="3600" dirty="0">
                <a:solidFill>
                  <a:srgbClr val="00B050"/>
                </a:solidFill>
              </a:rPr>
              <a:t>Induced Fit</a:t>
            </a:r>
          </a:p>
          <a:p>
            <a:pPr marL="0" indent="0">
              <a:buNone/>
              <a:defRPr/>
            </a:pPr>
            <a:endParaRPr lang="en-GB" sz="3600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GB" sz="3600" dirty="0">
                <a:solidFill>
                  <a:srgbClr val="00B050"/>
                </a:solidFill>
              </a:rPr>
              <a:t>Competitive, Non-Competitive and Feedback Inhibition of Enzymes</a:t>
            </a:r>
          </a:p>
          <a:p>
            <a:pPr marL="0" indent="0">
              <a:buNone/>
              <a:defRPr/>
            </a:pPr>
            <a:endParaRPr lang="en-GB" sz="3600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GB" sz="3600" dirty="0">
                <a:solidFill>
                  <a:srgbClr val="00B050"/>
                </a:solidFill>
              </a:rPr>
              <a:t>Enzyme Induction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71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0583917" cy="4902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Enzymes function as biological catalysts and are made by all living cells;</a:t>
            </a:r>
          </a:p>
          <a:p>
            <a:pPr marL="0" indent="0" eaLnBrk="1" hangingPunct="1">
              <a:buNone/>
              <a:defRPr/>
            </a:pPr>
            <a:endParaRPr lang="en-GB" altLang="en-US" dirty="0" smtClean="0"/>
          </a:p>
          <a:p>
            <a:pPr eaLnBrk="1" hangingPunct="1">
              <a:defRPr/>
            </a:pPr>
            <a:r>
              <a:rPr lang="en-GB" altLang="en-US" dirty="0" smtClean="0"/>
              <a:t>They speed up cellular reactions and are unchanged in the process;</a:t>
            </a:r>
          </a:p>
          <a:p>
            <a:pPr marL="0" indent="0" eaLnBrk="1" hangingPunct="1">
              <a:buNone/>
              <a:defRPr/>
            </a:pPr>
            <a:endParaRPr lang="en-GB" altLang="en-US" dirty="0" smtClean="0"/>
          </a:p>
          <a:p>
            <a:pPr eaLnBrk="1" hangingPunct="1">
              <a:defRPr/>
            </a:pPr>
            <a:r>
              <a:rPr lang="en-GB" altLang="en-US" dirty="0" smtClean="0"/>
              <a:t>The shape of the active site of enzyme molecules is complementary to a specific substrate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83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0000"/>
                </a:solidFill>
              </a:rPr>
              <a:t>You should already know that:</a:t>
            </a:r>
          </a:p>
        </p:txBody>
      </p:sp>
    </p:spTree>
    <p:extLst>
      <p:ext uri="{BB962C8B-B14F-4D97-AF65-F5344CB8AC3E}">
        <p14:creationId xmlns:p14="http://schemas.microsoft.com/office/powerpoint/2010/main" val="355879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076067" y="158917"/>
            <a:ext cx="8229600" cy="124593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Enzyme Control of Metabolic Pathways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50868" y="2228181"/>
            <a:ext cx="9879998" cy="373194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 smtClean="0">
                <a:solidFill>
                  <a:srgbClr val="9900FF"/>
                </a:solidFill>
              </a:rPr>
              <a:t>Metabolic pathways are controlled by the presence or absence of particular enzymes.</a:t>
            </a:r>
          </a:p>
          <a:p>
            <a:pPr marL="0" indent="0" eaLnBrk="1" hangingPunct="1">
              <a:buNone/>
              <a:defRPr/>
            </a:pPr>
            <a:endParaRPr lang="en-US" altLang="en-US" dirty="0">
              <a:solidFill>
                <a:srgbClr val="9900FF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 smtClean="0">
                <a:solidFill>
                  <a:srgbClr val="9900FF"/>
                </a:solidFill>
              </a:rPr>
              <a:t>The regulation of the rate of reaction of these enzymes also plays a role in the control of metabolism.</a:t>
            </a:r>
          </a:p>
        </p:txBody>
      </p:sp>
    </p:spTree>
    <p:extLst>
      <p:ext uri="{BB962C8B-B14F-4D97-AF65-F5344CB8AC3E}">
        <p14:creationId xmlns:p14="http://schemas.microsoft.com/office/powerpoint/2010/main" val="96554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032000" y="119063"/>
            <a:ext cx="8229600" cy="741362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0000"/>
                </a:solidFill>
              </a:rPr>
              <a:t>Enzyme Active Site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25669" y="1236664"/>
            <a:ext cx="5151219" cy="52149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Enzymes have an active site where the substrate binds and the reaction is catalyzed.</a:t>
            </a:r>
          </a:p>
          <a:p>
            <a:pPr marL="0" indent="0" eaLnBrk="1" hangingPunct="1"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The active site is specific to the substrate(s)</a:t>
            </a:r>
          </a:p>
        </p:txBody>
      </p:sp>
      <p:pic>
        <p:nvPicPr>
          <p:cNvPr id="5939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573049"/>
            <a:ext cx="6021361" cy="37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1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057400" y="139700"/>
            <a:ext cx="822960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Why are enzymes needed?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178800" cy="3787775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Energy is required to initially break bonds for a reaction to happen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The energy required to start a chemical reaction is known as the ‘</a:t>
            </a:r>
            <a:r>
              <a:rPr lang="en-GB" altLang="en-US" dirty="0" smtClean="0">
                <a:solidFill>
                  <a:srgbClr val="9900FF"/>
                </a:solidFill>
              </a:rPr>
              <a:t>Activation energy</a:t>
            </a:r>
            <a:r>
              <a:rPr lang="en-GB" altLang="en-US" dirty="0" smtClean="0"/>
              <a:t>’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8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3" y="127000"/>
            <a:ext cx="11020096" cy="6070600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A chemical reaction may involve the joining together of simple molecules into more complex ones or the splitting of complex molecules into simpler ones.</a:t>
            </a:r>
          </a:p>
          <a:p>
            <a:pPr marL="0" indent="0">
              <a:buNone/>
              <a:defRPr/>
            </a:pPr>
            <a:endParaRPr lang="en-GB" sz="1000" dirty="0"/>
          </a:p>
          <a:p>
            <a:pPr>
              <a:defRPr/>
            </a:pPr>
            <a:r>
              <a:rPr lang="en-GB" sz="2400" dirty="0"/>
              <a:t>Either way, energy is required to initially break the bonds (</a:t>
            </a:r>
            <a:r>
              <a:rPr lang="en-GB" sz="2400" dirty="0">
                <a:solidFill>
                  <a:srgbClr val="9900FF"/>
                </a:solidFill>
              </a:rPr>
              <a:t>activation energy</a:t>
            </a:r>
            <a:r>
              <a:rPr lang="en-GB" sz="2400" dirty="0"/>
              <a:t>) in the reactants to form an </a:t>
            </a:r>
            <a:r>
              <a:rPr lang="en-GB" sz="2400" dirty="0">
                <a:solidFill>
                  <a:srgbClr val="9900FF"/>
                </a:solidFill>
              </a:rPr>
              <a:t>unstable compound</a:t>
            </a:r>
            <a:r>
              <a:rPr lang="en-GB" sz="2400" dirty="0"/>
              <a:t>.  The molecules are </a:t>
            </a:r>
            <a:r>
              <a:rPr lang="en-GB" sz="2400" dirty="0" smtClean="0"/>
              <a:t>now in </a:t>
            </a:r>
            <a:r>
              <a:rPr lang="en-GB" sz="2400" dirty="0"/>
              <a:t>the </a:t>
            </a:r>
            <a:r>
              <a:rPr lang="en-GB" sz="2400" dirty="0">
                <a:solidFill>
                  <a:srgbClr val="9900FF"/>
                </a:solidFill>
              </a:rPr>
              <a:t>transition state</a:t>
            </a:r>
            <a:r>
              <a:rPr lang="en-GB" sz="2400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  <a:defRPr/>
            </a:pPr>
            <a:endParaRPr lang="en-GB" sz="1000" dirty="0"/>
          </a:p>
          <a:p>
            <a:pPr>
              <a:defRPr/>
            </a:pPr>
            <a:r>
              <a:rPr lang="en-GB" sz="2400" dirty="0"/>
              <a:t>When bonds are made to form the </a:t>
            </a:r>
            <a:r>
              <a:rPr lang="en-GB" sz="2400" dirty="0" smtClean="0"/>
              <a:t>product, </a:t>
            </a:r>
            <a:r>
              <a:rPr lang="en-GB" sz="2400" dirty="0"/>
              <a:t>energy is released.  </a:t>
            </a:r>
          </a:p>
          <a:p>
            <a:pPr marL="0" indent="0">
              <a:buNone/>
              <a:defRPr/>
            </a:pPr>
            <a:endParaRPr lang="en-GB" sz="1000" dirty="0"/>
          </a:p>
          <a:p>
            <a:pPr>
              <a:defRPr/>
            </a:pPr>
            <a:r>
              <a:rPr lang="en-GB" sz="2400" dirty="0"/>
              <a:t>Enzymes serve to </a:t>
            </a:r>
            <a:r>
              <a:rPr lang="en-GB" sz="2400" dirty="0">
                <a:solidFill>
                  <a:srgbClr val="9900FF"/>
                </a:solidFill>
              </a:rPr>
              <a:t>lower the activation energy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/>
              <a:t>needed for a reaction to proceed. </a:t>
            </a:r>
          </a:p>
          <a:p>
            <a:pPr marL="0" indent="0">
              <a:buNone/>
              <a:defRPr/>
            </a:pPr>
            <a:endParaRPr lang="en-GB" sz="1000" dirty="0"/>
          </a:p>
          <a:p>
            <a:pPr>
              <a:defRPr/>
            </a:pPr>
            <a:r>
              <a:rPr lang="en-GB" sz="2400" dirty="0" smtClean="0"/>
              <a:t>Thus, </a:t>
            </a:r>
            <a:r>
              <a:rPr lang="en-GB" sz="2400" dirty="0"/>
              <a:t>biochemical reactions are able to proceed rapidly at relatively low temperatures.</a:t>
            </a:r>
          </a:p>
          <a:p>
            <a:pPr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947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1388</Words>
  <Application>Microsoft Office PowerPoint</Application>
  <PresentationFormat>Widescreen</PresentationFormat>
  <Paragraphs>171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Learning Objectives</vt:lpstr>
      <vt:lpstr>PowerPoint Presentation</vt:lpstr>
      <vt:lpstr>PowerPoint Presentation</vt:lpstr>
      <vt:lpstr>You should already know that:</vt:lpstr>
      <vt:lpstr>Enzyme Control of Metabolic Pathways</vt:lpstr>
      <vt:lpstr>Enzyme Active Site</vt:lpstr>
      <vt:lpstr>Why are enzymes needed?</vt:lpstr>
      <vt:lpstr>PowerPoint Presentation</vt:lpstr>
      <vt:lpstr>PowerPoint Presentation</vt:lpstr>
      <vt:lpstr>Activation Energy</vt:lpstr>
      <vt:lpstr>In earlier biology you were taught..</vt:lpstr>
      <vt:lpstr>Induced fit model</vt:lpstr>
      <vt:lpstr>PowerPoint Presentation</vt:lpstr>
      <vt:lpstr>PowerPoint Presentation</vt:lpstr>
      <vt:lpstr>Enzyme – Substrate Complex</vt:lpstr>
      <vt:lpstr>Enzyme – Substrate Complex</vt:lpstr>
      <vt:lpstr>PowerPoint Presentation</vt:lpstr>
      <vt:lpstr>PowerPoint Presentation</vt:lpstr>
      <vt:lpstr>Factors affecting enzyme action</vt:lpstr>
      <vt:lpstr>Effect of substrate and enzyme concentration on enzyme activity</vt:lpstr>
      <vt:lpstr>Effect of substrate and enzyme concentration on enzyme activity</vt:lpstr>
      <vt:lpstr>Enzyme activity</vt:lpstr>
      <vt:lpstr>Enzyme Inhibitors</vt:lpstr>
      <vt:lpstr>Competitive Inhibition</vt:lpstr>
      <vt:lpstr>Competitive Inhibition</vt:lpstr>
      <vt:lpstr>PowerPoint Presentation</vt:lpstr>
      <vt:lpstr>Competitive Inhibition</vt:lpstr>
      <vt:lpstr>PowerPoint Presentation</vt:lpstr>
      <vt:lpstr>Non-competitive inhibition</vt:lpstr>
      <vt:lpstr>PowerPoint Presentation</vt:lpstr>
      <vt:lpstr>PowerPoint Presentation</vt:lpstr>
      <vt:lpstr>PowerPoint Presentation</vt:lpstr>
      <vt:lpstr>PowerPoint Presentation</vt:lpstr>
      <vt:lpstr>Feed Back Inhibition </vt:lpstr>
      <vt:lpstr>Feedback Inhibition</vt:lpstr>
      <vt:lpstr>Feedback inhibition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Scott</dc:creator>
  <cp:lastModifiedBy>Christopher Scott</cp:lastModifiedBy>
  <cp:revision>33</cp:revision>
  <cp:lastPrinted>2015-10-07T08:15:09Z</cp:lastPrinted>
  <dcterms:created xsi:type="dcterms:W3CDTF">2015-03-02T08:31:00Z</dcterms:created>
  <dcterms:modified xsi:type="dcterms:W3CDTF">2018-10-08T09:25:52Z</dcterms:modified>
</cp:coreProperties>
</file>