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9" r:id="rId5"/>
    <p:sldId id="260" r:id="rId6"/>
    <p:sldId id="261" r:id="rId7"/>
    <p:sldId id="342" r:id="rId8"/>
    <p:sldId id="262" r:id="rId9"/>
    <p:sldId id="263" r:id="rId10"/>
    <p:sldId id="336" r:id="rId11"/>
    <p:sldId id="265" r:id="rId12"/>
    <p:sldId id="341" r:id="rId13"/>
    <p:sldId id="266" r:id="rId14"/>
    <p:sldId id="267" r:id="rId15"/>
    <p:sldId id="268" r:id="rId16"/>
    <p:sldId id="269" r:id="rId17"/>
    <p:sldId id="270" r:id="rId18"/>
    <p:sldId id="337" r:id="rId19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1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05767-EDFF-4044-8BF9-A4AB4A327493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50B88-3DB2-4776-A065-DE6BED411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5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F444A8-D637-48C2-8AA6-850A32D08B04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9</a:t>
            </a:fld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9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13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A22D-CB43-44EB-B55F-95DA5209EB3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A09A-B15A-4E32-8190-F46BE400A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7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248F-BE44-4C74-B7B0-368F0362728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D46A5-F133-4141-89DE-0B45DBC97A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54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3D3C4-3FDE-418D-AA63-702CBE6678C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326C6-EE8E-4D29-A0B4-A3E961592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841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486E-E0A3-4137-ADE9-CF2F08C2757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BDE4-026B-4B26-B182-CEB1CFC69E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911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E34FB-8081-469F-B879-6871EBDEC94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9443-1CD3-4118-9FDF-5CF8E1DBA1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881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2D28-72B4-4E7A-81BE-47BFA0053AF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866A-22C0-462A-8BA2-658A88A82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31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8748-7D85-4719-9983-039F873BC73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9B14-3458-4E49-838A-924C158570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780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E5DA-F04A-487E-B38C-015FDAEC34D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665-A4AE-431C-B6EF-A8EA405135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5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93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2B55-4DA0-47A7-84F6-394FA280A6B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A879-656E-44E4-AFD4-5FADEF9416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4212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E3EE-146A-422D-8A89-D4EDAA72C7F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171B-8793-422B-970A-2E188C8B5F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007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90B0F-4C0E-4C6C-AEEF-582C8AFA3EF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9829-55C9-44D6-B548-31E502EF38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590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7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2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6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7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9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9C7-F24A-4F1C-ABDE-A1CAF595E38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C88F-589B-48C6-9468-3335F84AD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38938-9C1C-4D68-BB05-D0465A318BA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204BD-C21B-4D9B-BEBB-FBBEAEC26F18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3866" y="6669088"/>
            <a:ext cx="1032655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50" dirty="0">
                <a:solidFill>
                  <a:prstClr val="black"/>
                </a:solidFill>
                <a:cs typeface="Arial" panose="020B0604020202020204" pitchFamily="34" charset="0"/>
              </a:rPr>
              <a:t>PJS@JOAT2015</a:t>
            </a:r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10570634" y="6642101"/>
            <a:ext cx="12993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err="1" smtClean="0">
                <a:solidFill>
                  <a:prstClr val="black"/>
                </a:solidFill>
                <a:latin typeface="Calibri" pitchFamily="34" charset="0"/>
              </a:rPr>
              <a:t>BiH</a:t>
            </a:r>
            <a:r>
              <a:rPr lang="en-GB" sz="1200" dirty="0" smtClean="0">
                <a:solidFill>
                  <a:prstClr val="black"/>
                </a:solidFill>
                <a:latin typeface="Calibri" pitchFamily="34" charset="0"/>
              </a:rPr>
              <a:t> MS Key Area1</a:t>
            </a:r>
          </a:p>
        </p:txBody>
      </p:sp>
      <p:pic>
        <p:nvPicPr>
          <p:cNvPr id="1033" name="Picture 11" descr="http://endosymbiotichypothesis.files.wordpress.com/2010/09/mitochondria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66" y="0"/>
            <a:ext cx="103716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29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883979" y="107413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Metabolism &amp; Survival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569779" y="2829911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Key </a:t>
            </a: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Area 1a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Metabolic Pathways</a:t>
            </a:r>
          </a:p>
        </p:txBody>
      </p:sp>
    </p:spTree>
    <p:extLst>
      <p:ext uri="{BB962C8B-B14F-4D97-AF65-F5344CB8AC3E}">
        <p14:creationId xmlns:p14="http://schemas.microsoft.com/office/powerpoint/2010/main" val="417941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61978" y="-107157"/>
            <a:ext cx="1064172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Consider the following metabolic pathway</a:t>
            </a: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27571" y="3286126"/>
            <a:ext cx="8110538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Each step is driven by a specific enzyme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Each enzyme is coded for by a gene or genes.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the correct enzyme is present then the pathway proceeds.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86334" y="2397126"/>
            <a:ext cx="187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7359" y="2378076"/>
            <a:ext cx="189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B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17246" y="2387601"/>
            <a:ext cx="1914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C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00884" y="2519363"/>
            <a:ext cx="776287" cy="219075"/>
          </a:xfrm>
          <a:prstGeom prst="rightArrow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028246" y="2519363"/>
            <a:ext cx="774700" cy="219075"/>
          </a:xfrm>
          <a:prstGeom prst="rightArrow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777046" y="1881188"/>
            <a:ext cx="123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1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6852034" y="1890713"/>
            <a:ext cx="122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2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880234" y="1296988"/>
            <a:ext cx="101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Gene(s)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6902834" y="1296988"/>
            <a:ext cx="1019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Gene(s)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219959" y="1666876"/>
            <a:ext cx="168275" cy="3238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296534" y="1630363"/>
            <a:ext cx="169862" cy="3238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196146" y="2216151"/>
            <a:ext cx="169863" cy="323850"/>
          </a:xfrm>
          <a:prstGeom prst="down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328284" y="2206626"/>
            <a:ext cx="169862" cy="323850"/>
          </a:xfrm>
          <a:prstGeom prst="down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4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61978" y="-107157"/>
            <a:ext cx="10641724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Consider the following metabolic pathway</a:t>
            </a: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27571" y="3286126"/>
            <a:ext cx="8110538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one enzyme is absent the pathway will stop.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Enzyme action can be regulated by the level of gene expression….if the gene does not function/is not expressed correctly then the enzyme is not produced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86334" y="2397126"/>
            <a:ext cx="187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7359" y="2378076"/>
            <a:ext cx="189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B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17246" y="2387601"/>
            <a:ext cx="1914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Metabolite C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00884" y="2519363"/>
            <a:ext cx="776287" cy="219075"/>
          </a:xfrm>
          <a:prstGeom prst="rightArrow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028246" y="2519363"/>
            <a:ext cx="774700" cy="219075"/>
          </a:xfrm>
          <a:prstGeom prst="rightArrow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777046" y="1881188"/>
            <a:ext cx="123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1</a:t>
            </a: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6852034" y="1890713"/>
            <a:ext cx="122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2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880234" y="1296988"/>
            <a:ext cx="101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Gene(s)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6902834" y="1296988"/>
            <a:ext cx="1019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Gene(s)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219959" y="1666876"/>
            <a:ext cx="168275" cy="3238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296534" y="1630363"/>
            <a:ext cx="169862" cy="3238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196146" y="2216151"/>
            <a:ext cx="169863" cy="323850"/>
          </a:xfrm>
          <a:prstGeom prst="down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328284" y="2206626"/>
            <a:ext cx="169862" cy="323850"/>
          </a:xfrm>
          <a:prstGeom prst="down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3021" y="1413469"/>
            <a:ext cx="72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x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4267" y="1954213"/>
            <a:ext cx="72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x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48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61944" y="0"/>
            <a:ext cx="68770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Respiration Example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27637" y="1008171"/>
            <a:ext cx="7857797" cy="5392629"/>
            <a:chOff x="2279431" y="1023937"/>
            <a:chExt cx="6370638" cy="4570413"/>
          </a:xfrm>
        </p:grpSpPr>
        <p:sp>
          <p:nvSpPr>
            <p:cNvPr id="3" name="TextBox 3"/>
            <p:cNvSpPr txBox="1">
              <a:spLocks noChangeArrowheads="1"/>
            </p:cNvSpPr>
            <p:nvPr/>
          </p:nvSpPr>
          <p:spPr bwMode="auto">
            <a:xfrm>
              <a:off x="4374931" y="1023937"/>
              <a:ext cx="1409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glucose</a:t>
              </a:r>
            </a:p>
          </p:txBody>
        </p:sp>
        <p:sp>
          <p:nvSpPr>
            <p:cNvPr id="4" name="TextBox 4"/>
            <p:cNvSpPr txBox="1">
              <a:spLocks noChangeArrowheads="1"/>
            </p:cNvSpPr>
            <p:nvPr/>
          </p:nvSpPr>
          <p:spPr bwMode="auto">
            <a:xfrm>
              <a:off x="4374931" y="1892300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1</a:t>
              </a:r>
            </a:p>
          </p:txBody>
        </p:sp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4374931" y="2919412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2</a:t>
              </a: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4374931" y="4038600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3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4374931" y="5224462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pyruvate</a:t>
              </a:r>
            </a:p>
          </p:txBody>
        </p:sp>
        <p:sp>
          <p:nvSpPr>
            <p:cNvPr id="8" name="Down Arrow 7"/>
            <p:cNvSpPr/>
            <p:nvPr/>
          </p:nvSpPr>
          <p:spPr>
            <a:xfrm>
              <a:off x="4822606" y="1412875"/>
              <a:ext cx="134938" cy="479425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822606" y="4462462"/>
              <a:ext cx="134938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813081" y="3281362"/>
              <a:ext cx="133350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5170269" y="1479550"/>
              <a:ext cx="1222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A</a:t>
              </a:r>
            </a:p>
          </p:txBody>
        </p: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5170269" y="2441575"/>
              <a:ext cx="12350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B</a:t>
              </a: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5170269" y="3467100"/>
              <a:ext cx="12493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C</a:t>
              </a:r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5184556" y="4667250"/>
              <a:ext cx="30448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steps, many enzymes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>
              <a:off x="3460531" y="1992312"/>
              <a:ext cx="914400" cy="203200"/>
            </a:xfrm>
            <a:prstGeom prst="leftArrow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Left Arrow 15"/>
            <p:cNvSpPr/>
            <p:nvPr/>
          </p:nvSpPr>
          <p:spPr>
            <a:xfrm rot="10800000">
              <a:off x="6203731" y="1962150"/>
              <a:ext cx="914400" cy="201612"/>
            </a:xfrm>
            <a:prstGeom prst="leftArrow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2279431" y="1927225"/>
              <a:ext cx="133826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Glycogen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(mammals)</a:t>
              </a: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7251481" y="1854200"/>
              <a:ext cx="1398588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Starch (plants)</a:t>
              </a:r>
            </a:p>
          </p:txBody>
        </p:sp>
        <p:sp>
          <p:nvSpPr>
            <p:cNvPr id="19" name="Left-Right Arrow 18"/>
            <p:cNvSpPr/>
            <p:nvPr/>
          </p:nvSpPr>
          <p:spPr>
            <a:xfrm rot="5400000">
              <a:off x="4490819" y="2519362"/>
              <a:ext cx="771525" cy="161925"/>
            </a:xfrm>
            <a:prstGeom prst="leftRightArrow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74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387366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Reversible and irreversible steps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201629" y="3079750"/>
            <a:ext cx="87026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Glucose diffuses from a high concentration outside the cell to a low concentration inside the cell, then it is converted to intermediate 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This reaction is irreversible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 is of benefit to the cell as it maintains a low concentration of glucose inside the cell and therefore allows glucose to diffuse constantly into the cell.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93954" y="1825625"/>
            <a:ext cx="1314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756041" y="1997075"/>
            <a:ext cx="1071563" cy="96838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89529" y="1874838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1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527441" y="1536700"/>
            <a:ext cx="1570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A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270266" y="2224088"/>
            <a:ext cx="242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IRREVERSIBLE</a:t>
            </a:r>
          </a:p>
        </p:txBody>
      </p:sp>
    </p:spTree>
    <p:extLst>
      <p:ext uri="{BB962C8B-B14F-4D97-AF65-F5344CB8AC3E}">
        <p14:creationId xmlns:p14="http://schemas.microsoft.com/office/powerpoint/2010/main" val="283187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60978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Reversible and irreversible steps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55780" y="3597275"/>
            <a:ext cx="87376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conversion of Intermediate 1 to Intermediate 2 is reversible.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more intermediate 2 if formed than the cell needs for the next step then some can changed back into intermediate 1 and used in alternative pathway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e.g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 build glycogen in animal cells or starch in plant cells.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59155" y="2341562"/>
            <a:ext cx="2152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1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700892" y="2344737"/>
            <a:ext cx="215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2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237217" y="2006600"/>
            <a:ext cx="158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B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108630" y="2720975"/>
            <a:ext cx="211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REVERSIBLE</a:t>
            </a:r>
          </a:p>
        </p:txBody>
      </p:sp>
      <p:sp>
        <p:nvSpPr>
          <p:cNvPr id="8" name="Left-Right Arrow 7"/>
          <p:cNvSpPr/>
          <p:nvPr/>
        </p:nvSpPr>
        <p:spPr>
          <a:xfrm>
            <a:off x="5281667" y="2497137"/>
            <a:ext cx="1419225" cy="165100"/>
          </a:xfrm>
          <a:prstGeom prst="leftRightArrow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triped Right Arrow 8"/>
          <p:cNvSpPr/>
          <p:nvPr/>
        </p:nvSpPr>
        <p:spPr>
          <a:xfrm rot="2242076">
            <a:off x="3781480" y="2890837"/>
            <a:ext cx="815975" cy="193675"/>
          </a:xfrm>
          <a:prstGeom prst="stripedRightArrow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triped Right Arrow 9"/>
          <p:cNvSpPr/>
          <p:nvPr/>
        </p:nvSpPr>
        <p:spPr>
          <a:xfrm rot="19365480">
            <a:off x="3713217" y="2039937"/>
            <a:ext cx="815975" cy="195263"/>
          </a:xfrm>
          <a:prstGeom prst="stripedRightArrow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411717" y="1589087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Glycogen (mammals)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510142" y="3217862"/>
            <a:ext cx="168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Starch (plants)</a:t>
            </a:r>
          </a:p>
        </p:txBody>
      </p:sp>
    </p:spTree>
    <p:extLst>
      <p:ext uri="{BB962C8B-B14F-4D97-AF65-F5344CB8AC3E}">
        <p14:creationId xmlns:p14="http://schemas.microsoft.com/office/powerpoint/2010/main" val="422622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96814" y="148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Reversible and irreversible steps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876152" y="3307638"/>
            <a:ext cx="8450262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conversion of Intermediate 2 to Intermediate 3 is irreversible.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Intermediate 3 will always be converted to pyruvate (through many further steps).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73064" y="2069388"/>
            <a:ext cx="2152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2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000352" y="2201150"/>
            <a:ext cx="1073150" cy="96838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33839" y="2078913"/>
            <a:ext cx="2154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71752" y="1739188"/>
            <a:ext cx="1604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14577" y="2428163"/>
            <a:ext cx="2425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IRREVERSIBLE</a:t>
            </a:r>
          </a:p>
        </p:txBody>
      </p:sp>
    </p:spTree>
    <p:extLst>
      <p:ext uri="{BB962C8B-B14F-4D97-AF65-F5344CB8AC3E}">
        <p14:creationId xmlns:p14="http://schemas.microsoft.com/office/powerpoint/2010/main" val="326899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 bwMode="auto">
          <a:xfrm>
            <a:off x="1974249" y="0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Alternative routes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74814" y="1766232"/>
            <a:ext cx="3491461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Pathways can be modified and contain alternative routes, so steps can be bypassed.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5508024" y="1260476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85599" y="1649413"/>
            <a:ext cx="6403975" cy="4546435"/>
            <a:chOff x="3885599" y="1649413"/>
            <a:chExt cx="5603875" cy="4181475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5508024" y="2128838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1</a:t>
              </a: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5508024" y="3155951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2</a:t>
              </a:r>
            </a:p>
          </p:txBody>
        </p: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5508024" y="4275138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3</a:t>
              </a:r>
            </a:p>
          </p:txBody>
        </p:sp>
        <p:sp>
          <p:nvSpPr>
            <p:cNvPr id="25" name="TextBox 7"/>
            <p:cNvSpPr txBox="1">
              <a:spLocks noChangeArrowheads="1"/>
            </p:cNvSpPr>
            <p:nvPr/>
          </p:nvSpPr>
          <p:spPr bwMode="auto">
            <a:xfrm>
              <a:off x="5508024" y="5461001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pyruvate</a:t>
              </a: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955699" y="1649413"/>
              <a:ext cx="133350" cy="479425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955699" y="4699001"/>
              <a:ext cx="133350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5944586" y="3517901"/>
              <a:ext cx="134938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4676174" y="1662113"/>
              <a:ext cx="12239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A</a:t>
              </a:r>
            </a:p>
          </p:txBody>
        </p:sp>
        <p:sp>
          <p:nvSpPr>
            <p:cNvPr id="30" name="TextBox 12"/>
            <p:cNvSpPr txBox="1">
              <a:spLocks noChangeArrowheads="1"/>
            </p:cNvSpPr>
            <p:nvPr/>
          </p:nvSpPr>
          <p:spPr bwMode="auto">
            <a:xfrm>
              <a:off x="4707924" y="2622551"/>
              <a:ext cx="12366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B</a:t>
              </a:r>
            </a:p>
          </p:txBody>
        </p: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4768249" y="3694113"/>
              <a:ext cx="12477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C</a:t>
              </a:r>
            </a:p>
          </p:txBody>
        </p:sp>
        <p:sp>
          <p:nvSpPr>
            <p:cNvPr id="32" name="TextBox 14"/>
            <p:cNvSpPr txBox="1">
              <a:spLocks noChangeArrowheads="1"/>
            </p:cNvSpPr>
            <p:nvPr/>
          </p:nvSpPr>
          <p:spPr bwMode="auto">
            <a:xfrm>
              <a:off x="3885599" y="4779963"/>
              <a:ext cx="17367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steps,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enzymes</a:t>
              </a:r>
            </a:p>
          </p:txBody>
        </p:sp>
        <p:sp>
          <p:nvSpPr>
            <p:cNvPr id="33" name="Left-Right Arrow 32"/>
            <p:cNvSpPr/>
            <p:nvPr/>
          </p:nvSpPr>
          <p:spPr>
            <a:xfrm rot="5400000">
              <a:off x="5622324" y="2755901"/>
              <a:ext cx="771525" cy="161925"/>
            </a:xfrm>
            <a:prstGeom prst="leftRightArrow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Box 20"/>
            <p:cNvSpPr txBox="1">
              <a:spLocks noChangeArrowheads="1"/>
            </p:cNvSpPr>
            <p:nvPr/>
          </p:nvSpPr>
          <p:spPr bwMode="auto">
            <a:xfrm>
              <a:off x="8279799" y="3492501"/>
              <a:ext cx="12096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sorbitol</a:t>
              </a:r>
            </a:p>
          </p:txBody>
        </p:sp>
        <p:sp>
          <p:nvSpPr>
            <p:cNvPr id="35" name="Bent Arrow 34"/>
            <p:cNvSpPr/>
            <p:nvPr/>
          </p:nvSpPr>
          <p:spPr>
            <a:xfrm rot="10800000">
              <a:off x="6173186" y="3838576"/>
              <a:ext cx="2673350" cy="1598612"/>
            </a:xfrm>
            <a:prstGeom prst="bentArrow">
              <a:avLst>
                <a:gd name="adj1" fmla="val 6293"/>
                <a:gd name="adj2" fmla="val 23878"/>
                <a:gd name="adj3" fmla="val 16592"/>
                <a:gd name="adj4" fmla="val 46809"/>
              </a:avLst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Bent Arrow 35"/>
            <p:cNvSpPr/>
            <p:nvPr/>
          </p:nvSpPr>
          <p:spPr>
            <a:xfrm rot="5400000">
              <a:off x="6894705" y="1132682"/>
              <a:ext cx="1601788" cy="2901950"/>
            </a:xfrm>
            <a:prstGeom prst="bentArrow">
              <a:avLst>
                <a:gd name="adj1" fmla="val 6293"/>
                <a:gd name="adj2" fmla="val 23878"/>
                <a:gd name="adj3" fmla="val 16592"/>
                <a:gd name="adj4" fmla="val 46809"/>
              </a:avLst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9598380" y="2081269"/>
            <a:ext cx="1443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route</a:t>
            </a:r>
          </a:p>
        </p:txBody>
      </p:sp>
    </p:spTree>
    <p:extLst>
      <p:ext uri="{BB962C8B-B14F-4D97-AF65-F5344CB8AC3E}">
        <p14:creationId xmlns:p14="http://schemas.microsoft.com/office/powerpoint/2010/main" val="3419399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 bwMode="auto">
          <a:xfrm>
            <a:off x="1974249" y="0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Alternative routes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78206" y="1148721"/>
            <a:ext cx="3491461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altLang="en-US" sz="2800" dirty="0" smtClean="0">
                <a:solidFill>
                  <a:sysClr val="windowText" lastClr="000000"/>
                </a:solidFill>
              </a:rPr>
              <a:t>Enzymes often work in groups or as multi-enzyme complexes as it allows many complex steps to be undertaken and ensures a higher concentration of substrates close to the specific enzyme active sites</a:t>
            </a:r>
            <a:endParaRPr kumimoji="0" lang="en-GB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5508024" y="1260476"/>
            <a:ext cx="1409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85599" y="1649413"/>
            <a:ext cx="6403975" cy="4546435"/>
            <a:chOff x="3885599" y="1649413"/>
            <a:chExt cx="5603875" cy="4181475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5508024" y="2128838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1</a:t>
              </a: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5508024" y="3155951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2</a:t>
              </a:r>
            </a:p>
          </p:txBody>
        </p: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5508024" y="4275138"/>
              <a:ext cx="1828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intermediate 3</a:t>
              </a:r>
            </a:p>
          </p:txBody>
        </p:sp>
        <p:sp>
          <p:nvSpPr>
            <p:cNvPr id="25" name="TextBox 7"/>
            <p:cNvSpPr txBox="1">
              <a:spLocks noChangeArrowheads="1"/>
            </p:cNvSpPr>
            <p:nvPr/>
          </p:nvSpPr>
          <p:spPr bwMode="auto">
            <a:xfrm>
              <a:off x="5508024" y="5461001"/>
              <a:ext cx="18288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pyruvate</a:t>
              </a: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955699" y="1649413"/>
              <a:ext cx="133350" cy="479425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955699" y="4699001"/>
              <a:ext cx="133350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5944586" y="3517901"/>
              <a:ext cx="134938" cy="762000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4676174" y="1662113"/>
              <a:ext cx="12239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A</a:t>
              </a:r>
            </a:p>
          </p:txBody>
        </p:sp>
        <p:sp>
          <p:nvSpPr>
            <p:cNvPr id="30" name="TextBox 12"/>
            <p:cNvSpPr txBox="1">
              <a:spLocks noChangeArrowheads="1"/>
            </p:cNvSpPr>
            <p:nvPr/>
          </p:nvSpPr>
          <p:spPr bwMode="auto">
            <a:xfrm>
              <a:off x="4707924" y="2622551"/>
              <a:ext cx="12366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B</a:t>
              </a:r>
            </a:p>
          </p:txBody>
        </p: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4768249" y="3694113"/>
              <a:ext cx="12477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Enzyme C</a:t>
              </a:r>
            </a:p>
          </p:txBody>
        </p:sp>
        <p:sp>
          <p:nvSpPr>
            <p:cNvPr id="32" name="TextBox 14"/>
            <p:cNvSpPr txBox="1">
              <a:spLocks noChangeArrowheads="1"/>
            </p:cNvSpPr>
            <p:nvPr/>
          </p:nvSpPr>
          <p:spPr bwMode="auto">
            <a:xfrm>
              <a:off x="3885599" y="4779963"/>
              <a:ext cx="17367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steps,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many enzymes</a:t>
              </a:r>
            </a:p>
          </p:txBody>
        </p:sp>
        <p:sp>
          <p:nvSpPr>
            <p:cNvPr id="33" name="Left-Right Arrow 32"/>
            <p:cNvSpPr/>
            <p:nvPr/>
          </p:nvSpPr>
          <p:spPr>
            <a:xfrm rot="5400000">
              <a:off x="5622324" y="2755901"/>
              <a:ext cx="771525" cy="161925"/>
            </a:xfrm>
            <a:prstGeom prst="leftRightArrow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Box 20"/>
            <p:cNvSpPr txBox="1">
              <a:spLocks noChangeArrowheads="1"/>
            </p:cNvSpPr>
            <p:nvPr/>
          </p:nvSpPr>
          <p:spPr bwMode="auto">
            <a:xfrm>
              <a:off x="8279799" y="3492501"/>
              <a:ext cx="12096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sorbitol</a:t>
              </a:r>
            </a:p>
          </p:txBody>
        </p:sp>
        <p:sp>
          <p:nvSpPr>
            <p:cNvPr id="35" name="Bent Arrow 34"/>
            <p:cNvSpPr/>
            <p:nvPr/>
          </p:nvSpPr>
          <p:spPr>
            <a:xfrm rot="10800000">
              <a:off x="6173186" y="3838576"/>
              <a:ext cx="2673350" cy="1598612"/>
            </a:xfrm>
            <a:prstGeom prst="bentArrow">
              <a:avLst>
                <a:gd name="adj1" fmla="val 6293"/>
                <a:gd name="adj2" fmla="val 23878"/>
                <a:gd name="adj3" fmla="val 16592"/>
                <a:gd name="adj4" fmla="val 46809"/>
              </a:avLst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Bent Arrow 35"/>
            <p:cNvSpPr/>
            <p:nvPr/>
          </p:nvSpPr>
          <p:spPr>
            <a:xfrm rot="5400000">
              <a:off x="6894705" y="1132682"/>
              <a:ext cx="1601788" cy="2901950"/>
            </a:xfrm>
            <a:prstGeom prst="bentArrow">
              <a:avLst>
                <a:gd name="adj1" fmla="val 6293"/>
                <a:gd name="adj2" fmla="val 23878"/>
                <a:gd name="adj3" fmla="val 16592"/>
                <a:gd name="adj4" fmla="val 46809"/>
              </a:avLst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9598380" y="2081269"/>
            <a:ext cx="1443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route</a:t>
            </a:r>
          </a:p>
        </p:txBody>
      </p:sp>
    </p:spTree>
    <p:extLst>
      <p:ext uri="{BB962C8B-B14F-4D97-AF65-F5344CB8AC3E}">
        <p14:creationId xmlns:p14="http://schemas.microsoft.com/office/powerpoint/2010/main" val="59048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2475186" y="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Learning Intentions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693682" y="867541"/>
            <a:ext cx="9144000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 smtClean="0"/>
              <a:t>	By the end of this topic you should be able to: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GB" altLang="en-US" sz="2800" dirty="0" smtClean="0"/>
              <a:t>Understand that metabolism is the sum total of all chemical reactions taking place within an organism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GB" altLang="en-US" sz="2800" dirty="0" smtClean="0"/>
              <a:t>Describe how reactions occur in sequences, each one mediated by a specific enzyme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GB" altLang="en-US" sz="2800" dirty="0" smtClean="0"/>
              <a:t>Describe these sequences as pathways and explain how they are linked and may be reversed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GB" altLang="en-US" sz="2800" dirty="0" smtClean="0"/>
              <a:t>Explain the differences between anabolic and catabolic pathways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162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60331" y="479535"/>
            <a:ext cx="822960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Anabolic and Catabolic Reactions</a:t>
            </a:r>
            <a:b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Reversible and Irreversible reactions</a:t>
            </a:r>
            <a:b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Alternative Pathways</a:t>
            </a: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422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1434662" y="1327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You should already know that: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1434662" y="1782435"/>
            <a:ext cx="822960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The cell membrane consists of lipids and proteins and is selectively permeable</a:t>
            </a:r>
          </a:p>
          <a:p>
            <a:pPr fontAlgn="base">
              <a:spcAft>
                <a:spcPct val="0"/>
              </a:spcAft>
            </a:pPr>
            <a:endParaRPr lang="en-GB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Enzymes speed up cellular reactions and are unchanged in the process</a:t>
            </a:r>
          </a:p>
        </p:txBody>
      </p:sp>
    </p:spTree>
    <p:extLst>
      <p:ext uri="{BB962C8B-B14F-4D97-AF65-F5344CB8AC3E}">
        <p14:creationId xmlns:p14="http://schemas.microsoft.com/office/powerpoint/2010/main" val="268912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66193" y="857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Metabolism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86911" y="137948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All of the chemical reactions that take place in the cell make up the cells </a:t>
            </a:r>
            <a:r>
              <a:rPr lang="en-GB" altLang="en-US" b="1" dirty="0">
                <a:solidFill>
                  <a:srgbClr val="9900FF"/>
                </a:solidFill>
                <a:cs typeface="Arial" panose="020B0604020202020204" pitchFamily="34" charset="0"/>
              </a:rPr>
              <a:t>metabolism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It involves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reversible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irreversible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steps (sometimes with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alternative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routes) and it is all controlled by </a:t>
            </a:r>
            <a:r>
              <a:rPr lang="en-GB" altLang="en-US" b="1" dirty="0" smtClean="0">
                <a:solidFill>
                  <a:srgbClr val="9900FF"/>
                </a:solidFill>
                <a:cs typeface="Arial" panose="020B0604020202020204" pitchFamily="34" charset="0"/>
              </a:rPr>
              <a:t>enzymes</a:t>
            </a: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2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45007" y="857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Metabolic</a:t>
            </a:r>
            <a:r>
              <a:rPr kumimoji="0" lang="en-GB" alt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Pathways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30131" y="2051512"/>
            <a:ext cx="8229600" cy="337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Metabolic pathways are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integrated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controlled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pathways of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enzyme-catalysed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reactions within a cell.</a:t>
            </a:r>
          </a:p>
          <a:p>
            <a:pPr marL="0" indent="0">
              <a:buNone/>
              <a:defRPr/>
            </a:pPr>
            <a:endParaRPr lang="en-GB" altLang="en-US" dirty="0">
              <a:solidFill>
                <a:sysClr val="windowText" lastClr="000000"/>
              </a:solidFill>
            </a:endParaRPr>
          </a:p>
          <a:p>
            <a:pPr marL="0" indent="0">
              <a:buNone/>
              <a:defRPr/>
            </a:pP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There are 2 types of reaction within a metabolic pathway…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Anabolic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and </a:t>
            </a:r>
            <a:r>
              <a:rPr kumimoji="0" lang="en-GB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Catabolic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5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10862" y="0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Anabolic &amp; Catabolic Reactions</a:t>
            </a:r>
            <a:endParaRPr kumimoji="0" lang="en-GB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977462" y="1090612"/>
            <a:ext cx="9144000" cy="4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Reactions that build up large complex molecules from simpler smaller molecules</a:t>
            </a:r>
            <a:r>
              <a:rPr lang="en-GB" altLang="en-US" sz="2800" dirty="0">
                <a:solidFill>
                  <a:sysClr val="windowText" lastClr="000000"/>
                </a:solidFill>
              </a:rPr>
              <a:t> </a:t>
            </a:r>
            <a:r>
              <a:rPr lang="en-GB" altLang="en-US" sz="2800" dirty="0" smtClean="0">
                <a:solidFill>
                  <a:sysClr val="windowText" lastClr="000000"/>
                </a:solidFill>
              </a:rPr>
              <a:t>are known as </a:t>
            </a:r>
            <a:r>
              <a:rPr lang="en-GB" altLang="en-US" sz="2800" b="1" dirty="0" smtClean="0">
                <a:solidFill>
                  <a:srgbClr val="9900FF"/>
                </a:solidFill>
                <a:cs typeface="Arial" panose="020B0604020202020204" pitchFamily="34" charset="0"/>
              </a:rPr>
              <a:t>anabolic 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reactions and so 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require energy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Reactions that break down large complex molecules into simpler smaller molecules are</a:t>
            </a:r>
            <a:r>
              <a:rPr kumimoji="0" lang="en-GB" altLang="en-US" sz="2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known as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GB" altLang="en-US" sz="2800" b="1" dirty="0" smtClean="0">
                <a:solidFill>
                  <a:srgbClr val="9900FF"/>
                </a:solidFill>
                <a:cs typeface="Arial" panose="020B0604020202020204" pitchFamily="34" charset="0"/>
              </a:rPr>
              <a:t>catabolic 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reactions and so 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release energy</a:t>
            </a: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Energy is moved in cells in the form of </a:t>
            </a:r>
            <a:r>
              <a:rPr lang="en-GB" altLang="en-US" sz="2800" b="1" dirty="0">
                <a:solidFill>
                  <a:srgbClr val="9900FF"/>
                </a:solidFill>
                <a:cs typeface="Arial" panose="020B0604020202020204" pitchFamily="34" charset="0"/>
              </a:rPr>
              <a:t>ATP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7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671145" y="19581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 two types of metabolic pathway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671145" y="1969047"/>
            <a:ext cx="8229600" cy="3997325"/>
            <a:chOff x="930275" y="2657475"/>
            <a:chExt cx="6429375" cy="2537320"/>
          </a:xfrm>
        </p:grpSpPr>
        <p:sp>
          <p:nvSpPr>
            <p:cNvPr id="4" name="Explosion 1 3"/>
            <p:cNvSpPr/>
            <p:nvPr/>
          </p:nvSpPr>
          <p:spPr>
            <a:xfrm>
              <a:off x="3008908" y="3485782"/>
              <a:ext cx="1515566" cy="830322"/>
            </a:xfrm>
            <a:prstGeom prst="irregularSeal1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930275" y="2687638"/>
              <a:ext cx="1260475" cy="52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Glucose + oxygen</a:t>
              </a:r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1108075" y="4667250"/>
              <a:ext cx="1082675" cy="52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  <a:r>
                <a:rPr kumimoji="0" lang="en-GB" altLang="en-US" sz="2400" b="0" i="0" u="none" strike="noStrike" kern="0" cap="none" spc="0" normalizeH="0" baseline="-2500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kumimoji="0" lang="en-GB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water</a:t>
              </a:r>
            </a:p>
          </p:txBody>
        </p:sp>
        <p:sp>
          <p:nvSpPr>
            <p:cNvPr id="7" name="Circular Arrow 6"/>
            <p:cNvSpPr/>
            <p:nvPr/>
          </p:nvSpPr>
          <p:spPr>
            <a:xfrm rot="5400000">
              <a:off x="816000" y="3049017"/>
              <a:ext cx="2314624" cy="1880195"/>
            </a:xfrm>
            <a:prstGeom prst="circularArrow">
              <a:avLst/>
            </a:prstGeom>
            <a:solidFill>
              <a:srgbClr val="EEECE1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Circular Arrow 7"/>
            <p:cNvSpPr/>
            <p:nvPr/>
          </p:nvSpPr>
          <p:spPr>
            <a:xfrm rot="10800000" flipH="1">
              <a:off x="2533898" y="2999076"/>
              <a:ext cx="2463105" cy="1631422"/>
            </a:xfrm>
            <a:prstGeom prst="circularArrow">
              <a:avLst>
                <a:gd name="adj1" fmla="val 5324"/>
                <a:gd name="adj2" fmla="val 1142319"/>
                <a:gd name="adj3" fmla="val 20313824"/>
                <a:gd name="adj4" fmla="val 10800000"/>
                <a:gd name="adj5" fmla="val 12500"/>
              </a:avLst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Circular Arrow 8"/>
            <p:cNvSpPr/>
            <p:nvPr/>
          </p:nvSpPr>
          <p:spPr>
            <a:xfrm rot="5400000" flipH="1" flipV="1">
              <a:off x="4501356" y="2904300"/>
              <a:ext cx="2314625" cy="1881436"/>
            </a:xfrm>
            <a:prstGeom prst="circularArrow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5667375" y="2657475"/>
              <a:ext cx="1260475" cy="293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Protein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5772150" y="4684713"/>
              <a:ext cx="1587500" cy="293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Amino acids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3325813" y="3705225"/>
              <a:ext cx="11096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energy</a:t>
              </a: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1112838" y="3635375"/>
              <a:ext cx="1312862" cy="60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catabolic pathway</a:t>
              </a:r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5254625" y="3579813"/>
              <a:ext cx="1311275" cy="60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anabolic pathway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63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2049463" y="0"/>
            <a:ext cx="8229600" cy="846138"/>
          </a:xfrm>
        </p:spPr>
        <p:txBody>
          <a:bodyPr/>
          <a:lstStyle/>
          <a:p>
            <a:r>
              <a:rPr lang="en-GB" altLang="en-US" smtClean="0">
                <a:solidFill>
                  <a:srgbClr val="FF0000"/>
                </a:solidFill>
              </a:rPr>
              <a:t>Activation Energy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half" idx="1"/>
          </p:nvPr>
        </p:nvSpPr>
        <p:spPr>
          <a:xfrm>
            <a:off x="328339" y="1179141"/>
            <a:ext cx="4981849" cy="508387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Without an enzyme or catalyst the energy needed to start the reaction is large and so the reaction is slow</a:t>
            </a:r>
          </a:p>
          <a:p>
            <a:pPr marL="0" indent="0">
              <a:buNone/>
            </a:pP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dirty="0" smtClean="0"/>
              <a:t>With an enzyme, the energy required is lowered and the reaction is quicker or it can take place at a lower temperature</a:t>
            </a:r>
          </a:p>
        </p:txBody>
      </p:sp>
      <p:pic>
        <p:nvPicPr>
          <p:cNvPr id="6451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1327587"/>
            <a:ext cx="6055139" cy="439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26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636</Words>
  <Application>Microsoft Office PowerPoint</Application>
  <PresentationFormat>Widescreen</PresentationFormat>
  <Paragraphs>143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Activation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Scott</dc:creator>
  <cp:lastModifiedBy>Christopher Scott</cp:lastModifiedBy>
  <cp:revision>30</cp:revision>
  <cp:lastPrinted>2015-10-07T08:15:09Z</cp:lastPrinted>
  <dcterms:created xsi:type="dcterms:W3CDTF">2015-03-02T08:31:00Z</dcterms:created>
  <dcterms:modified xsi:type="dcterms:W3CDTF">2018-10-08T09:16:41Z</dcterms:modified>
</cp:coreProperties>
</file>