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5" r:id="rId2"/>
    <p:sldId id="306" r:id="rId3"/>
    <p:sldId id="256" r:id="rId4"/>
    <p:sldId id="257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88" r:id="rId16"/>
    <p:sldId id="275" r:id="rId17"/>
    <p:sldId id="276" r:id="rId18"/>
    <p:sldId id="277" r:id="rId19"/>
    <p:sldId id="289" r:id="rId20"/>
    <p:sldId id="291" r:id="rId21"/>
    <p:sldId id="292" r:id="rId22"/>
    <p:sldId id="293" r:id="rId23"/>
    <p:sldId id="294" r:id="rId24"/>
    <p:sldId id="295" r:id="rId25"/>
    <p:sldId id="296" r:id="rId26"/>
    <p:sldId id="367" r:id="rId27"/>
    <p:sldId id="3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FF66"/>
    <a:srgbClr val="CC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58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9CB6A-1A91-44A3-BBC7-2FE84F03E731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2AEBE-7467-4DF5-BADD-D748591BC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6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595F8-5B63-4C37-8766-E0CA7BCAFA17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30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16360-A776-42F6-9594-1185321FBBC1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85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AA0B4-A213-415F-84C1-F3166305A88D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38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36FF7-472E-4CF1-87BA-14D29AE9F8BE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87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F6A8D-E2F7-46F0-8BFE-A749AB6F0331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00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83A-2AE2-493C-9628-DF3F11ECCD1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79EB-4FC0-4134-B91E-5FB81C3B2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44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83A-2AE2-493C-9628-DF3F11ECCD1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79EB-4FC0-4134-B91E-5FB81C3B2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1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83A-2AE2-493C-9628-DF3F11ECCD1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79EB-4FC0-4134-B91E-5FB81C3B2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4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51E5C-8B41-4A3F-B5CA-6F093B9105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98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83A-2AE2-493C-9628-DF3F11ECCD1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79EB-4FC0-4134-B91E-5FB81C3B2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14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83A-2AE2-493C-9628-DF3F11ECCD1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79EB-4FC0-4134-B91E-5FB81C3B2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2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83A-2AE2-493C-9628-DF3F11ECCD1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79EB-4FC0-4134-B91E-5FB81C3B2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0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83A-2AE2-493C-9628-DF3F11ECCD1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79EB-4FC0-4134-B91E-5FB81C3B2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9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83A-2AE2-493C-9628-DF3F11ECCD1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79EB-4FC0-4134-B91E-5FB81C3B2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80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83A-2AE2-493C-9628-DF3F11ECCD1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79EB-4FC0-4134-B91E-5FB81C3B2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83A-2AE2-493C-9628-DF3F11ECCD1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79EB-4FC0-4134-B91E-5FB81C3B2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5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83A-2AE2-493C-9628-DF3F11ECCD1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79EB-4FC0-4134-B91E-5FB81C3B2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46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AA83A-2AE2-493C-9628-DF3F11ECCD1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D79EB-4FC0-4134-B91E-5FB81C3B2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7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scotland.gov.uk/highersciences/biology/animations/mutations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13641" y="1416269"/>
            <a:ext cx="8610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4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en-GB" sz="4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GB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DNA </a:t>
            </a:r>
            <a:r>
              <a:rPr lang="en-GB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and the Genome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0497" y="3037429"/>
            <a:ext cx="5328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rgbClr val="FFFFFF">
                    <a:lumMod val="50000"/>
                  </a:srgbClr>
                </a:solidFill>
                <a:latin typeface="Comic Sans MS" panose="030F0702030302020204" pitchFamily="66" charset="0"/>
              </a:rPr>
              <a:t>Key Area </a:t>
            </a:r>
            <a:r>
              <a:rPr lang="en-GB" sz="3600" dirty="0" smtClean="0">
                <a:solidFill>
                  <a:srgbClr val="FFFFFF">
                    <a:lumMod val="50000"/>
                  </a:srgbClr>
                </a:solidFill>
                <a:latin typeface="Comic Sans MS" panose="030F0702030302020204" pitchFamily="66" charset="0"/>
              </a:rPr>
              <a:t>6a &amp; b</a:t>
            </a:r>
            <a:endParaRPr lang="en-GB" sz="3600" dirty="0">
              <a:solidFill>
                <a:srgbClr val="FFFFFF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rgbClr val="FFFFFF">
                    <a:lumMod val="50000"/>
                  </a:srgbClr>
                </a:solidFill>
                <a:latin typeface="Comic Sans MS" panose="030F0702030302020204" pitchFamily="66" charset="0"/>
              </a:rPr>
              <a:t>Mutations</a:t>
            </a:r>
            <a:endParaRPr lang="en-GB" sz="3600" dirty="0">
              <a:solidFill>
                <a:srgbClr val="FFFFFF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0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96" name="Group 12"/>
          <p:cNvGrpSpPr>
            <a:grpSpLocks/>
          </p:cNvGrpSpPr>
          <p:nvPr/>
        </p:nvGrpSpPr>
        <p:grpSpPr bwMode="auto">
          <a:xfrm>
            <a:off x="2667000" y="381001"/>
            <a:ext cx="6705600" cy="2951163"/>
            <a:chOff x="720" y="240"/>
            <a:chExt cx="4224" cy="1859"/>
          </a:xfrm>
        </p:grpSpPr>
        <p:pic>
          <p:nvPicPr>
            <p:cNvPr id="419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40"/>
              <a:ext cx="4224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1995" name="Object 11"/>
            <p:cNvGraphicFramePr>
              <a:graphicFrameLocks noChangeAspect="1"/>
            </p:cNvGraphicFramePr>
            <p:nvPr/>
          </p:nvGraphicFramePr>
          <p:xfrm>
            <a:off x="3072" y="1536"/>
            <a:ext cx="1332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Bitmap Image" r:id="rId4" imgW="2114845" imgH="285866" progId="Paint.Picture">
                    <p:embed/>
                  </p:oleObj>
                </mc:Choice>
                <mc:Fallback>
                  <p:oleObj name="Bitmap Image" r:id="rId4" imgW="2114845" imgH="28586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536"/>
                          <a:ext cx="1332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67056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495801" y="304801"/>
            <a:ext cx="2162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Deletion</a:t>
            </a:r>
          </a:p>
        </p:txBody>
      </p: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2209800" y="3124200"/>
            <a:ext cx="7772400" cy="2743200"/>
            <a:chOff x="432" y="1968"/>
            <a:chExt cx="4896" cy="1728"/>
          </a:xfrm>
        </p:grpSpPr>
        <p:sp>
          <p:nvSpPr>
            <p:cNvPr id="41989" name="Text Box 5"/>
            <p:cNvSpPr txBox="1">
              <a:spLocks noChangeArrowheads="1"/>
            </p:cNvSpPr>
            <p:nvPr/>
          </p:nvSpPr>
          <p:spPr bwMode="auto">
            <a:xfrm>
              <a:off x="432" y="1968"/>
              <a:ext cx="489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 dirty="0">
                  <a:latin typeface="Comic Sans MS" panose="030F0702030302020204" pitchFamily="66" charset="0"/>
                </a:rPr>
                <a:t>A base is deleted on a strand of DNA and all the other bases are shifted along.</a:t>
              </a:r>
            </a:p>
          </p:txBody>
        </p:sp>
        <p:sp>
          <p:nvSpPr>
            <p:cNvPr id="41990" name="Oval 6"/>
            <p:cNvSpPr>
              <a:spLocks noChangeArrowheads="1"/>
            </p:cNvSpPr>
            <p:nvPr/>
          </p:nvSpPr>
          <p:spPr bwMode="auto">
            <a:xfrm>
              <a:off x="1536" y="2736"/>
              <a:ext cx="528" cy="9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1999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ele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48" y="1029605"/>
            <a:ext cx="7350235" cy="544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2314" y="252248"/>
            <a:ext cx="835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Effect on protein produced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2383" y="1491308"/>
            <a:ext cx="36115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This </a:t>
            </a:r>
            <a:r>
              <a:rPr lang="en-GB" sz="2400" dirty="0" smtClean="0">
                <a:latin typeface="Comic Sans MS" panose="030F0702030302020204" pitchFamily="66" charset="0"/>
              </a:rPr>
              <a:t>deletion also </a:t>
            </a:r>
            <a:r>
              <a:rPr lang="en-GB" sz="2400" dirty="0">
                <a:latin typeface="Comic Sans MS" panose="030F0702030302020204" pitchFamily="66" charset="0"/>
              </a:rPr>
              <a:t>results in a </a:t>
            </a:r>
            <a:r>
              <a:rPr lang="en-GB" sz="2400" dirty="0">
                <a:solidFill>
                  <a:srgbClr val="9933FF"/>
                </a:solidFill>
                <a:latin typeface="Comic Sans MS" panose="030F0702030302020204" pitchFamily="66" charset="0"/>
              </a:rPr>
              <a:t>frameshift mutation.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All of the codons and all of the amino acids after the mutation are changed. This has a major effect on the structure of the protein produced.</a:t>
            </a:r>
          </a:p>
        </p:txBody>
      </p:sp>
    </p:spTree>
    <p:extLst>
      <p:ext uri="{BB962C8B-B14F-4D97-AF65-F5344CB8AC3E}">
        <p14:creationId xmlns:p14="http://schemas.microsoft.com/office/powerpoint/2010/main" val="331243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20262" y="131832"/>
            <a:ext cx="107836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GB" alt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rameshift Mutations – Insertion &amp; Deletion</a:t>
            </a:r>
            <a:endParaRPr lang="en-US" alt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04042" y="1695844"/>
            <a:ext cx="1064172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>
                <a:latin typeface="Comic Sans MS" panose="030F0702030302020204" pitchFamily="66" charset="0"/>
              </a:rPr>
              <a:t>These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gene mutations are called </a:t>
            </a:r>
            <a:r>
              <a:rPr lang="en-GB" altLang="en-US" sz="28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frameshift mutations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and bring </a:t>
            </a:r>
            <a:r>
              <a:rPr lang="en-GB" altLang="en-US" sz="2800" dirty="0">
                <a:latin typeface="Comic Sans MS" panose="030F0702030302020204" pitchFamily="66" charset="0"/>
              </a:rPr>
              <a:t>about a major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change by affecting </a:t>
            </a:r>
            <a:r>
              <a:rPr lang="en-GB" altLang="en-US" sz="2800" dirty="0">
                <a:latin typeface="Comic Sans MS" panose="030F0702030302020204" pitchFamily="66" charset="0"/>
              </a:rPr>
              <a:t>many amino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acids.</a:t>
            </a:r>
          </a:p>
          <a:p>
            <a:pPr>
              <a:spcBef>
                <a:spcPct val="50000"/>
              </a:spcBef>
            </a:pPr>
            <a:endParaRPr lang="en-GB" altLang="en-US" sz="2800" dirty="0" smtClean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800" dirty="0" smtClean="0">
                <a:latin typeface="Comic Sans MS" panose="030F0702030302020204" pitchFamily="66" charset="0"/>
              </a:rPr>
              <a:t>A completely </a:t>
            </a:r>
            <a:r>
              <a:rPr lang="en-GB" altLang="en-US" sz="2800" dirty="0">
                <a:latin typeface="Comic Sans MS" panose="030F0702030302020204" pitchFamily="66" charset="0"/>
              </a:rPr>
              <a:t>different protein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is produced and so the organism is affected </a:t>
            </a:r>
            <a:r>
              <a:rPr lang="en-GB" altLang="en-US" sz="2800" dirty="0">
                <a:latin typeface="Comic Sans MS" panose="030F0702030302020204" pitchFamily="66" charset="0"/>
              </a:rPr>
              <a:t>greatly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, </a:t>
            </a:r>
            <a:r>
              <a:rPr lang="en-GB" altLang="en-US" sz="2800" dirty="0">
                <a:latin typeface="Comic Sans MS" panose="030F0702030302020204" pitchFamily="66" charset="0"/>
              </a:rPr>
              <a:t>sometimes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causing death</a:t>
            </a:r>
          </a:p>
          <a:p>
            <a:pPr>
              <a:spcBef>
                <a:spcPct val="5000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800" dirty="0" smtClean="0">
                <a:latin typeface="Comic Sans MS" panose="030F0702030302020204" pitchFamily="66" charset="0"/>
              </a:rPr>
              <a:t>e.g. </a:t>
            </a:r>
            <a:r>
              <a:rPr lang="en-GB" altLang="en-US" sz="2800" dirty="0" err="1" smtClean="0">
                <a:latin typeface="Comic Sans MS" panose="030F0702030302020204" pitchFamily="66" charset="0"/>
              </a:rPr>
              <a:t>albanism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 - albino plants can’t photosynthesis so die. </a:t>
            </a:r>
          </a:p>
        </p:txBody>
      </p:sp>
    </p:spTree>
    <p:extLst>
      <p:ext uri="{BB962C8B-B14F-4D97-AF65-F5344CB8AC3E}">
        <p14:creationId xmlns:p14="http://schemas.microsoft.com/office/powerpoint/2010/main" val="19521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70" y="1"/>
            <a:ext cx="4503830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70" y="3732408"/>
            <a:ext cx="4503830" cy="31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 descr="albinopengu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4753"/>
            <a:ext cx="4576184" cy="348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732408"/>
            <a:ext cx="4576184" cy="312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27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9184" y="306169"/>
            <a:ext cx="11303875" cy="734355"/>
          </a:xfrm>
          <a:noFill/>
          <a:ln/>
        </p:spPr>
        <p:txBody>
          <a:bodyPr>
            <a:normAutofit/>
          </a:bodyPr>
          <a:lstStyle/>
          <a:p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Cystic Fibrosis- </a:t>
            </a:r>
            <a:r>
              <a:rPr lang="en-GB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Base Sequence Deletion</a:t>
            </a:r>
            <a:endParaRPr lang="en-GB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51789" y="1417638"/>
            <a:ext cx="10178666" cy="4967396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Cystic Fibrosis is a genetic disorder that affects the pulmonary system of those affected. It is caused by a  single gene deletion mutation</a:t>
            </a:r>
          </a:p>
          <a:p>
            <a:pPr marL="0" indent="0"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Three </a:t>
            </a:r>
            <a:r>
              <a:rPr lang="en-GB" altLang="en-US" dirty="0">
                <a:latin typeface="Comic Sans MS" panose="030F0702030302020204" pitchFamily="66" charset="0"/>
              </a:rPr>
              <a:t>bases </a:t>
            </a:r>
            <a:r>
              <a:rPr lang="en-GB" altLang="en-US" dirty="0" smtClean="0">
                <a:latin typeface="Comic Sans MS" panose="030F0702030302020204" pitchFamily="66" charset="0"/>
              </a:rPr>
              <a:t>are deleted </a:t>
            </a:r>
            <a:r>
              <a:rPr lang="en-GB" altLang="en-US" dirty="0">
                <a:latin typeface="Comic Sans MS" panose="030F0702030302020204" pitchFamily="66" charset="0"/>
              </a:rPr>
              <a:t>in the gene which codes for </a:t>
            </a:r>
            <a:r>
              <a:rPr lang="en-GB" altLang="en-US" dirty="0" smtClean="0">
                <a:latin typeface="Comic Sans MS" panose="030F0702030302020204" pitchFamily="66" charset="0"/>
              </a:rPr>
              <a:t>a glycoprotein </a:t>
            </a:r>
            <a:r>
              <a:rPr lang="en-GB" altLang="en-US" dirty="0">
                <a:latin typeface="Comic Sans MS" panose="030F0702030302020204" pitchFamily="66" charset="0"/>
              </a:rPr>
              <a:t>(component of mucus) located on chromosome 7</a:t>
            </a:r>
          </a:p>
          <a:p>
            <a:pPr marL="0" indent="0">
              <a:buNone/>
            </a:pPr>
            <a:endParaRPr lang="en-GB" alt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The abnormal protein produced results </a:t>
            </a:r>
            <a:r>
              <a:rPr lang="en-GB" altLang="en-US" dirty="0">
                <a:latin typeface="Comic Sans MS" panose="030F0702030302020204" pitchFamily="66" charset="0"/>
              </a:rPr>
              <a:t>in abnormally thick, sticky mucus causing congestion and blockages</a:t>
            </a:r>
          </a:p>
        </p:txBody>
      </p:sp>
    </p:spTree>
    <p:extLst>
      <p:ext uri="{BB962C8B-B14F-4D97-AF65-F5344CB8AC3E}">
        <p14:creationId xmlns:p14="http://schemas.microsoft.com/office/powerpoint/2010/main" val="213730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18896" y="4523721"/>
            <a:ext cx="9196552" cy="20526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The diagram </a:t>
            </a:r>
            <a:r>
              <a:rPr lang="en-GB" altLang="en-US" sz="2400" dirty="0">
                <a:latin typeface="Comic Sans MS" panose="030F0702030302020204" pitchFamily="66" charset="0"/>
              </a:rPr>
              <a:t>shows the normal and mutated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proteins resulting from this gene mutation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The normal protein (CFTR) </a:t>
            </a:r>
            <a:r>
              <a:rPr lang="en-GB" altLang="en-US" sz="2400" dirty="0">
                <a:latin typeface="Comic Sans MS" panose="030F0702030302020204" pitchFamily="66" charset="0"/>
              </a:rPr>
              <a:t>has phenylalanine (F) at position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508</a:t>
            </a:r>
            <a:r>
              <a:rPr lang="en-GB" altLang="en-US" sz="2400" dirty="0">
                <a:latin typeface="Comic Sans MS" panose="030F0702030302020204" pitchFamily="66" charset="0"/>
              </a:rPr>
              <a:t>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but </a:t>
            </a:r>
            <a:r>
              <a:rPr lang="en-GB" altLang="en-US" sz="2400" dirty="0">
                <a:latin typeface="Comic Sans MS" panose="030F0702030302020204" pitchFamily="66" charset="0"/>
              </a:rPr>
              <a:t>the mutant form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has this deleted</a:t>
            </a:r>
            <a:r>
              <a:rPr lang="en-GB" altLang="en-US" sz="2400" dirty="0">
                <a:latin typeface="Comic Sans MS" panose="030F0702030302020204" pitchFamily="66" charset="0"/>
              </a:rPr>
              <a:t>, causing the protein to fold incorrectly.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510976137"/>
              </p:ext>
            </p:extLst>
          </p:nvPr>
        </p:nvGraphicFramePr>
        <p:xfrm>
          <a:off x="2051030" y="1150883"/>
          <a:ext cx="6864370" cy="334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Drawplus Drawing" r:id="rId3" imgW="5172075" imgH="2524125" progId="Serif.DrawPlus">
                  <p:embed/>
                </p:oleObj>
              </mc:Choice>
              <mc:Fallback>
                <p:oleObj name="Drawplus Drawing" r:id="rId3" imgW="5172075" imgH="2524125" progId="Serif.DrawPlu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30" y="1150883"/>
                        <a:ext cx="6864370" cy="3349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970881" y="220718"/>
            <a:ext cx="8097838" cy="7635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The cystic fibrosis DF508 </a:t>
            </a:r>
            <a:r>
              <a:rPr lang="en-GB" alt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mutation</a:t>
            </a:r>
            <a:endParaRPr lang="en-GB" alt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036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82" y="266178"/>
            <a:ext cx="7010400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329906" y="-7939"/>
            <a:ext cx="3151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Substitution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82" y="3466579"/>
            <a:ext cx="6781800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922" name="Group 10"/>
          <p:cNvGrpSpPr>
            <a:grpSpLocks/>
          </p:cNvGrpSpPr>
          <p:nvPr/>
        </p:nvGrpSpPr>
        <p:grpSpPr bwMode="auto">
          <a:xfrm>
            <a:off x="2880482" y="3085578"/>
            <a:ext cx="7315200" cy="2743200"/>
            <a:chOff x="1152" y="1920"/>
            <a:chExt cx="4608" cy="1728"/>
          </a:xfrm>
        </p:grpSpPr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1392" y="1920"/>
              <a:ext cx="0" cy="624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1584" y="1968"/>
              <a:ext cx="417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 dirty="0">
                  <a:latin typeface="Comic Sans MS" panose="030F0702030302020204" pitchFamily="66" charset="0"/>
                </a:rPr>
                <a:t>One base changed for another on a strand of DNA, one codon affected.</a:t>
              </a:r>
            </a:p>
          </p:txBody>
        </p:sp>
        <p:sp>
          <p:nvSpPr>
            <p:cNvPr id="38921" name="Oval 9"/>
            <p:cNvSpPr>
              <a:spLocks noChangeArrowheads="1"/>
            </p:cNvSpPr>
            <p:nvPr/>
          </p:nvSpPr>
          <p:spPr bwMode="auto">
            <a:xfrm>
              <a:off x="1152" y="2688"/>
              <a:ext cx="528" cy="9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909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Miss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" y="1053519"/>
            <a:ext cx="7649642" cy="580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25386" y="1676363"/>
            <a:ext cx="32752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Only 1 nucleotide is affected and so only one amino acid in the protein will be affected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This is known as a </a:t>
            </a:r>
            <a:r>
              <a:rPr lang="en-GB" sz="28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point (base) mutation</a:t>
            </a:r>
            <a:endParaRPr lang="en-GB" sz="2800" dirty="0">
              <a:solidFill>
                <a:srgbClr val="99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314" y="252248"/>
            <a:ext cx="835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Effect on protein produced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78371" y="304801"/>
            <a:ext cx="110673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Point Mutations - Substitution</a:t>
            </a:r>
            <a:endParaRPr lang="en-US" alt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04039" y="1792013"/>
            <a:ext cx="10641725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>
                <a:latin typeface="Comic Sans MS" panose="030F0702030302020204" pitchFamily="66" charset="0"/>
              </a:rPr>
              <a:t>These gene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mutations are called </a:t>
            </a:r>
            <a:r>
              <a:rPr lang="en-GB" altLang="en-US" sz="28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point (base) mutations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and can bring </a:t>
            </a:r>
            <a:r>
              <a:rPr lang="en-GB" altLang="en-US" sz="2800" dirty="0">
                <a:latin typeface="Comic Sans MS" panose="030F0702030302020204" pitchFamily="66" charset="0"/>
              </a:rPr>
              <a:t>about a minor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change to the protein:</a:t>
            </a:r>
            <a:endParaRPr lang="en-GB" altLang="en-US" sz="28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800" dirty="0" smtClean="0">
                <a:latin typeface="Comic Sans MS" panose="030F0702030302020204" pitchFamily="66" charset="0"/>
              </a:rPr>
              <a:t>As it only affects </a:t>
            </a:r>
            <a:r>
              <a:rPr lang="en-GB" altLang="en-US" sz="2800" dirty="0">
                <a:latin typeface="Comic Sans MS" panose="030F0702030302020204" pitchFamily="66" charset="0"/>
              </a:rPr>
              <a:t>1 amino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acid the protein is usually (but not always) still functional and so the organism is only </a:t>
            </a:r>
            <a:r>
              <a:rPr lang="en-GB" altLang="en-US" sz="2800" dirty="0">
                <a:latin typeface="Comic Sans MS" panose="030F0702030302020204" pitchFamily="66" charset="0"/>
              </a:rPr>
              <a:t>affected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slightly </a:t>
            </a:r>
            <a:r>
              <a:rPr lang="en-GB" altLang="en-US" sz="2800" dirty="0">
                <a:latin typeface="Comic Sans MS" panose="030F0702030302020204" pitchFamily="66" charset="0"/>
              </a:rPr>
              <a:t>or not at all</a:t>
            </a:r>
          </a:p>
          <a:p>
            <a:pPr>
              <a:spcBef>
                <a:spcPct val="50000"/>
              </a:spcBef>
            </a:pPr>
            <a:r>
              <a:rPr lang="en-GB" altLang="en-US" sz="2800" dirty="0" smtClean="0">
                <a:latin typeface="Comic Sans MS" panose="030F0702030302020204" pitchFamily="66" charset="0"/>
              </a:rPr>
              <a:t>However, it can </a:t>
            </a:r>
            <a:r>
              <a:rPr lang="en-GB" altLang="en-US" sz="2800" dirty="0">
                <a:latin typeface="Comic Sans MS" panose="030F0702030302020204" pitchFamily="66" charset="0"/>
              </a:rPr>
              <a:t>cause a major defect if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the mutation is at </a:t>
            </a:r>
            <a:r>
              <a:rPr lang="en-GB" altLang="en-US" sz="2800" dirty="0">
                <a:latin typeface="Comic Sans MS" panose="030F0702030302020204" pitchFamily="66" charset="0"/>
              </a:rPr>
              <a:t>a critical position in the protein e.g. sickle cell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anaemia</a:t>
            </a:r>
          </a:p>
          <a:p>
            <a:pPr>
              <a:spcBef>
                <a:spcPct val="50000"/>
              </a:spcBef>
            </a:pPr>
            <a:r>
              <a:rPr lang="en-GB" altLang="en-US" sz="2800" dirty="0" smtClean="0">
                <a:latin typeface="Comic Sans MS" panose="030F0702030302020204" pitchFamily="66" charset="0"/>
                <a:hlinkClick r:id="rId3"/>
              </a:rPr>
              <a:t>Sickle Cell Point Mutation</a:t>
            </a:r>
            <a:endParaRPr lang="en-GB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Types of Point (Base)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utations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5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Point (base) mutations can be classified depending on the effect they have on the sequence of amino acids in the protein produced.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There are 3 main types:</a:t>
            </a:r>
          </a:p>
          <a:p>
            <a:r>
              <a:rPr lang="en-GB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Missense Point Mutations</a:t>
            </a:r>
          </a:p>
          <a:p>
            <a:r>
              <a:rPr lang="en-GB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Nonsense Point Mutations</a:t>
            </a:r>
          </a:p>
          <a:p>
            <a:r>
              <a:rPr lang="en-GB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Splice-site Mutations</a:t>
            </a:r>
          </a:p>
        </p:txBody>
      </p:sp>
    </p:spTree>
    <p:extLst>
      <p:ext uri="{BB962C8B-B14F-4D97-AF65-F5344CB8AC3E}">
        <p14:creationId xmlns:p14="http://schemas.microsoft.com/office/powerpoint/2010/main" val="8021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5" y="5652"/>
            <a:ext cx="7036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Learning Intentions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360039" y="824519"/>
            <a:ext cx="10786181" cy="38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800" dirty="0" smtClean="0">
                <a:solidFill>
                  <a:prstClr val="black"/>
                </a:solidFill>
              </a:rPr>
              <a:t>	By the end of this topic you should be able to: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GB" altLang="en-US" sz="2800" dirty="0" smtClean="0">
              <a:solidFill>
                <a:prstClr val="black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GB" altLang="en-US" sz="28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008953"/>
              </p:ext>
            </p:extLst>
          </p:nvPr>
        </p:nvGraphicFramePr>
        <p:xfrm>
          <a:off x="630620" y="1483562"/>
          <a:ext cx="10515600" cy="47548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(a) Mutations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Define ‘mutation’ and describe the effect of one </a:t>
                      </a:r>
                      <a:endParaRPr lang="en-GB" sz="24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en-GB" sz="24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(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b) Single gene mutation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Define ‘single gene mutation’ 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 3 single gene mutations 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Describe 3 single gene mutations 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 3 single-nucleotide substitutions 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Explain the difference between missense, nonsense and splice-site mutations 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Describe the effects of missense, nonsense and splice-site mutations 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Describe 2 possible effects of nucleotide insertions or deletions 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712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80089" y="1037349"/>
            <a:ext cx="10515600" cy="1784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 alteration of one base in the codon by a substitution results in one amino acid being changed for another. This may result in a non-functional protein or have little effect on the protein depending on which amino acid is changed.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0089" y="0"/>
            <a:ext cx="10515600" cy="84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Missense Point Mutations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80089" y="4047906"/>
            <a:ext cx="10515600" cy="1784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 alteration of one base in the codon by a substitution results in the amino acid being changed into a stop codon (UAG  UAA  UGA) which stops protein synthesis prematurely and results in a shorter than normal protein being made.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0089" y="3010557"/>
            <a:ext cx="10515600" cy="84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Nonsense Point Mutations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55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10"/>
          <a:stretch/>
        </p:blipFill>
        <p:spPr>
          <a:xfrm>
            <a:off x="268014" y="512870"/>
            <a:ext cx="11354022" cy="4374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3931" y="2238703"/>
            <a:ext cx="1797269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Neutral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732028" y="925033"/>
            <a:ext cx="1977656" cy="3934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261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882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Splice Site Mutations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80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 mutations we have considered until now are all found in the coding regions of DNA (exons)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However, mutations that occur in the non-coding introns can still affect protein function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splice site mutation </a:t>
            </a:r>
            <a:r>
              <a:rPr lang="en-GB" dirty="0" smtClean="0">
                <a:latin typeface="Comic Sans MS" panose="030F0702030302020204" pitchFamily="66" charset="0"/>
              </a:rPr>
              <a:t>is one that substitutes, inserts or deletes one or more nucleotides at a site where introns are usually removed from the primary mRNA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24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151" y="20621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If a mutated splice site is made non-functional, one or more introns may be left in the mature mRNA and/or some exons will be excluded from the mature mRNA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This will in turn result in the mRNA being translated in such a way that the protein produced will not function properly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882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Splice Site Mutations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7" y="1232121"/>
            <a:ext cx="6159062" cy="4619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7586" y="335017"/>
            <a:ext cx="575441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top sequence shows two exons (in capitals) separated by an intron sequence (</a:t>
            </a:r>
            <a:r>
              <a:rPr lang="en-GB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lower case</a:t>
            </a:r>
            <a:r>
              <a:rPr lang="en-GB" sz="2400" dirty="0" smtClean="0">
                <a:latin typeface="Comic Sans MS" panose="030F0702030302020204" pitchFamily="66" charset="0"/>
              </a:rPr>
              <a:t>)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intron is usually cut out as the enzyme recognises a particular sequence at the start and end of the intron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bottom sequence shows a splice site mutation. As the usual recognition sequence is missing, the intron is not cut out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This means the mature mRNA produced will differ greatly from the normal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idx="1"/>
          </p:nvPr>
        </p:nvSpPr>
        <p:spPr>
          <a:xfrm>
            <a:off x="1693863" y="44451"/>
            <a:ext cx="8705850" cy="37750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omic Sans MS" panose="030F0702030302020204" pitchFamily="66" charset="0"/>
              </a:rPr>
              <a:t>Thalassemia, a disease caused by a defect in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haemoglobin</a:t>
            </a:r>
            <a:r>
              <a:rPr lang="en-US" altLang="en-US" dirty="0" smtClean="0">
                <a:latin typeface="Comic Sans MS" panose="030F0702030302020204" pitchFamily="66" charset="0"/>
              </a:rPr>
              <a:t> synthesis, is caused by a splice site mutation.</a:t>
            </a:r>
          </a:p>
          <a:p>
            <a:pPr marL="0" indent="0">
              <a:buNone/>
            </a:pPr>
            <a:endParaRPr lang="en-US" altLang="en-US" dirty="0" smtClean="0">
              <a:latin typeface="Comic Sans MS" panose="030F0702030302020204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90181" y="1677988"/>
            <a:ext cx="9395283" cy="4472291"/>
            <a:chOff x="2063750" y="1677988"/>
            <a:chExt cx="8621714" cy="3946525"/>
          </a:xfrm>
        </p:grpSpPr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2063750" y="2328863"/>
              <a:ext cx="3100388" cy="271462"/>
              <a:chOff x="540364" y="2328206"/>
              <a:chExt cx="3099661" cy="272842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540364" y="2328206"/>
                <a:ext cx="620567" cy="272842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160931" y="2328206"/>
                <a:ext cx="618980" cy="27284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779911" y="2328206"/>
                <a:ext cx="620566" cy="272842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400478" y="2328206"/>
                <a:ext cx="618980" cy="27284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019458" y="2328206"/>
                <a:ext cx="620567" cy="272842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665414" y="3355975"/>
              <a:ext cx="619125" cy="273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4538" y="3355975"/>
              <a:ext cx="620712" cy="273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flipH="1">
              <a:off x="3905251" y="3355975"/>
              <a:ext cx="619125" cy="273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521451" y="2330450"/>
              <a:ext cx="620713" cy="273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142164" y="2330450"/>
              <a:ext cx="619125" cy="2730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7761288" y="2330450"/>
              <a:ext cx="620712" cy="273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382001" y="2330450"/>
              <a:ext cx="619125" cy="2730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9001126" y="2330450"/>
              <a:ext cx="620713" cy="273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850063" y="3357563"/>
              <a:ext cx="620712" cy="273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105776" y="3357563"/>
              <a:ext cx="619125" cy="273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 flipH="1">
              <a:off x="8724901" y="3357563"/>
              <a:ext cx="620713" cy="273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7470776" y="3355975"/>
              <a:ext cx="619125" cy="2730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0200" y="1677988"/>
              <a:ext cx="1239838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ea typeface="ＭＳ Ｐゴシック" charset="0"/>
                </a:rPr>
                <a:t>Intron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59275" y="1693863"/>
              <a:ext cx="1239838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ea typeface="ＭＳ Ｐゴシック" charset="0"/>
                </a:rPr>
                <a:t>Exon</a:t>
              </a:r>
            </a:p>
          </p:txBody>
        </p:sp>
        <p:cxnSp>
          <p:nvCxnSpPr>
            <p:cNvPr id="31" name="Straight Arrow Connector 30"/>
            <p:cNvCxnSpPr>
              <a:cxnSpLocks noChangeShapeType="1"/>
              <a:stCxn id="28" idx="1"/>
              <a:endCxn id="6" idx="0"/>
            </p:cNvCxnSpPr>
            <p:nvPr/>
          </p:nvCxnSpPr>
          <p:spPr bwMode="auto">
            <a:xfrm flipH="1">
              <a:off x="2374901" y="1925639"/>
              <a:ext cx="1984375" cy="40322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32"/>
            <p:cNvCxnSpPr>
              <a:cxnSpLocks noChangeShapeType="1"/>
              <a:stCxn id="28" idx="1"/>
              <a:endCxn id="8" idx="0"/>
            </p:cNvCxnSpPr>
            <p:nvPr/>
          </p:nvCxnSpPr>
          <p:spPr bwMode="auto">
            <a:xfrm flipH="1">
              <a:off x="3614739" y="1925639"/>
              <a:ext cx="744537" cy="40322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Arrow Connector 34"/>
            <p:cNvCxnSpPr>
              <a:cxnSpLocks noChangeShapeType="1"/>
              <a:stCxn id="28" idx="1"/>
            </p:cNvCxnSpPr>
            <p:nvPr/>
          </p:nvCxnSpPr>
          <p:spPr bwMode="auto">
            <a:xfrm>
              <a:off x="4359275" y="1925638"/>
              <a:ext cx="0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Arrow Connector 36"/>
            <p:cNvCxnSpPr>
              <a:cxnSpLocks noChangeShapeType="1"/>
              <a:stCxn id="28" idx="2"/>
            </p:cNvCxnSpPr>
            <p:nvPr/>
          </p:nvCxnSpPr>
          <p:spPr bwMode="auto">
            <a:xfrm flipH="1">
              <a:off x="4941888" y="2155826"/>
              <a:ext cx="36512" cy="17462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38"/>
            <p:cNvCxnSpPr>
              <a:cxnSpLocks noChangeShapeType="1"/>
            </p:cNvCxnSpPr>
            <p:nvPr/>
          </p:nvCxnSpPr>
          <p:spPr bwMode="auto">
            <a:xfrm flipH="1">
              <a:off x="3097213" y="2139951"/>
              <a:ext cx="347662" cy="30956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Arrow Connector 40"/>
            <p:cNvCxnSpPr>
              <a:cxnSpLocks noChangeShapeType="1"/>
              <a:stCxn id="27" idx="2"/>
              <a:endCxn id="9" idx="0"/>
            </p:cNvCxnSpPr>
            <p:nvPr/>
          </p:nvCxnSpPr>
          <p:spPr bwMode="auto">
            <a:xfrm>
              <a:off x="3489325" y="2139951"/>
              <a:ext cx="744538" cy="18891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Box 41"/>
            <p:cNvSpPr txBox="1"/>
            <p:nvPr/>
          </p:nvSpPr>
          <p:spPr>
            <a:xfrm>
              <a:off x="3981450" y="2751138"/>
              <a:ext cx="2490788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ea typeface="ＭＳ Ｐゴシック" charset="0"/>
                </a:rPr>
                <a:t>Normal splicing</a:t>
              </a:r>
            </a:p>
          </p:txBody>
        </p:sp>
        <p:sp>
          <p:nvSpPr>
            <p:cNvPr id="43" name="Down Arrow 42"/>
            <p:cNvSpPr>
              <a:spLocks noChangeArrowheads="1"/>
            </p:cNvSpPr>
            <p:nvPr/>
          </p:nvSpPr>
          <p:spPr bwMode="auto">
            <a:xfrm>
              <a:off x="3303588" y="2751138"/>
              <a:ext cx="311150" cy="461962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18438" y="2751138"/>
              <a:ext cx="271780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ea typeface="ＭＳ Ｐゴシック" charset="0"/>
                </a:rPr>
                <a:t>Abnormal splicing</a:t>
              </a:r>
            </a:p>
          </p:txBody>
        </p:sp>
        <p:sp>
          <p:nvSpPr>
            <p:cNvPr id="45" name="Down Arrow 44"/>
            <p:cNvSpPr>
              <a:spLocks noChangeArrowheads="1"/>
            </p:cNvSpPr>
            <p:nvPr/>
          </p:nvSpPr>
          <p:spPr bwMode="auto">
            <a:xfrm>
              <a:off x="7142163" y="2751138"/>
              <a:ext cx="309562" cy="461962"/>
            </a:xfrm>
            <a:prstGeom prst="down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2681288" y="3798889"/>
              <a:ext cx="3454400" cy="1774825"/>
              <a:chOff x="1156533" y="3799242"/>
              <a:chExt cx="3455159" cy="1773999"/>
            </a:xfrm>
          </p:grpSpPr>
          <p:sp>
            <p:nvSpPr>
              <p:cNvPr id="2" name="Oval 1"/>
              <p:cNvSpPr>
                <a:spLocks noChangeArrowheads="1"/>
              </p:cNvSpPr>
              <p:nvPr/>
            </p:nvSpPr>
            <p:spPr bwMode="auto">
              <a:xfrm>
                <a:off x="1180350" y="4595796"/>
                <a:ext cx="909838" cy="952057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1904409" y="3999174"/>
                <a:ext cx="909838" cy="952057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1156533" y="3948398"/>
                <a:ext cx="909837" cy="952057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1899646" y="4621184"/>
                <a:ext cx="909837" cy="952057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926984" y="3799242"/>
                <a:ext cx="1684708" cy="13030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ea typeface="ＭＳ Ｐゴシック" charset="0"/>
                  </a:rPr>
                  <a:t>Normal functional </a:t>
                </a:r>
                <a:r>
                  <a:rPr lang="en-US" dirty="0" err="1" smtClean="0">
                    <a:ea typeface="ＭＳ Ｐゴシック" charset="0"/>
                  </a:rPr>
                  <a:t>haemoglobin</a:t>
                </a:r>
                <a:r>
                  <a:rPr lang="en-US" dirty="0" smtClean="0">
                    <a:ea typeface="ＭＳ Ｐゴシック" charset="0"/>
                  </a:rPr>
                  <a:t> </a:t>
                </a:r>
                <a:r>
                  <a:rPr lang="en-US" dirty="0">
                    <a:ea typeface="ＭＳ Ｐゴシック" charset="0"/>
                  </a:rPr>
                  <a:t>with 4 oxygen carrying subunits</a:t>
                </a:r>
              </a:p>
            </p:txBody>
          </p:sp>
        </p:grp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7196139" y="3908425"/>
              <a:ext cx="3489325" cy="1716088"/>
              <a:chOff x="5672137" y="3908011"/>
              <a:chExt cx="3489512" cy="1715968"/>
            </a:xfrm>
          </p:grpSpPr>
          <p:sp>
            <p:nvSpPr>
              <p:cNvPr id="46" name="Oval 45"/>
              <p:cNvSpPr>
                <a:spLocks noChangeArrowheads="1"/>
              </p:cNvSpPr>
              <p:nvPr/>
            </p:nvSpPr>
            <p:spPr bwMode="auto">
              <a:xfrm>
                <a:off x="5695950" y="4646147"/>
                <a:ext cx="909687" cy="952433"/>
              </a:xfrm>
              <a:prstGeom prst="ellipse">
                <a:avLst/>
              </a:prstGeom>
              <a:solidFill>
                <a:srgbClr val="F2DCDB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7" name="Oval 46"/>
              <p:cNvSpPr>
                <a:spLocks noChangeArrowheads="1"/>
              </p:cNvSpPr>
              <p:nvPr/>
            </p:nvSpPr>
            <p:spPr bwMode="auto">
              <a:xfrm>
                <a:off x="6419889" y="4049289"/>
                <a:ext cx="909687" cy="952433"/>
              </a:xfrm>
              <a:prstGeom prst="ellipse">
                <a:avLst/>
              </a:prstGeom>
              <a:solidFill>
                <a:srgbClr val="F2DCDB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5672137" y="3998493"/>
                <a:ext cx="909686" cy="95243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6416714" y="4671546"/>
                <a:ext cx="908099" cy="95243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477221" y="3908011"/>
                <a:ext cx="1684428" cy="105914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 err="1" smtClean="0">
                    <a:ea typeface="ＭＳ Ｐゴシック" charset="0"/>
                  </a:rPr>
                  <a:t>Haemoglobin</a:t>
                </a:r>
                <a:r>
                  <a:rPr lang="en-US" dirty="0" smtClean="0">
                    <a:ea typeface="ＭＳ Ｐゴシック" charset="0"/>
                  </a:rPr>
                  <a:t> </a:t>
                </a:r>
                <a:r>
                  <a:rPr lang="en-US" dirty="0">
                    <a:ea typeface="ＭＳ Ｐゴシック" charset="0"/>
                  </a:rPr>
                  <a:t>with only 2 oxygen carrying subunits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63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2994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Point Mutation - Intron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989" y="901533"/>
            <a:ext cx="11237311" cy="22392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Comic Sans MS" panose="030F0702030302020204" pitchFamily="66" charset="0"/>
              </a:rPr>
              <a:t>Point mutations can also occur in non-coding regions of the DNA (introns).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Comic Sans MS" panose="030F0702030302020204" pitchFamily="66" charset="0"/>
              </a:rPr>
              <a:t>If this mutation is in a part of the intron that regulates gene expression it can have a major effect on the protein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34" name="Group 38"/>
          <p:cNvGrpSpPr>
            <a:grpSpLocks/>
          </p:cNvGrpSpPr>
          <p:nvPr/>
        </p:nvGrpSpPr>
        <p:grpSpPr bwMode="auto">
          <a:xfrm>
            <a:off x="1427162" y="3140784"/>
            <a:ext cx="8313737" cy="3735387"/>
            <a:chOff x="913" y="1799"/>
            <a:chExt cx="4100" cy="1693"/>
          </a:xfrm>
        </p:grpSpPr>
        <p:sp>
          <p:nvSpPr>
            <p:cNvPr id="35" name="Oval 14"/>
            <p:cNvSpPr>
              <a:spLocks noChangeArrowheads="1"/>
            </p:cNvSpPr>
            <p:nvPr/>
          </p:nvSpPr>
          <p:spPr bwMode="auto">
            <a:xfrm>
              <a:off x="2775" y="2438"/>
              <a:ext cx="588" cy="576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3069" y="2771"/>
              <a:ext cx="162" cy="150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rgbClr val="4F81B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" name="Group 34"/>
            <p:cNvGrpSpPr>
              <a:grpSpLocks/>
            </p:cNvGrpSpPr>
            <p:nvPr/>
          </p:nvGrpSpPr>
          <p:grpSpPr bwMode="auto">
            <a:xfrm>
              <a:off x="2775" y="2543"/>
              <a:ext cx="312" cy="366"/>
              <a:chOff x="3639" y="2270"/>
              <a:chExt cx="312" cy="366"/>
            </a:xfrm>
          </p:grpSpPr>
          <p:sp>
            <p:nvSpPr>
              <p:cNvPr id="50" name="Oval 15"/>
              <p:cNvSpPr>
                <a:spLocks noChangeArrowheads="1"/>
              </p:cNvSpPr>
              <p:nvPr/>
            </p:nvSpPr>
            <p:spPr bwMode="auto">
              <a:xfrm>
                <a:off x="3639" y="2300"/>
                <a:ext cx="312" cy="336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rgbClr val="4F81B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51" name="Group 17"/>
              <p:cNvGrpSpPr>
                <a:grpSpLocks/>
              </p:cNvGrpSpPr>
              <p:nvPr/>
            </p:nvGrpSpPr>
            <p:grpSpPr bwMode="auto">
              <a:xfrm rot="9232804">
                <a:off x="3714" y="2270"/>
                <a:ext cx="166" cy="147"/>
                <a:chOff x="3482" y="2431"/>
                <a:chExt cx="166" cy="147"/>
              </a:xfrm>
            </p:grpSpPr>
            <p:sp>
              <p:nvSpPr>
                <p:cNvPr id="52" name="AutoShape 18"/>
                <p:cNvSpPr>
                  <a:spLocks noChangeArrowheads="1"/>
                </p:cNvSpPr>
                <p:nvPr/>
              </p:nvSpPr>
              <p:spPr bwMode="auto">
                <a:xfrm rot="1379807">
                  <a:off x="3482" y="2431"/>
                  <a:ext cx="61" cy="102"/>
                </a:xfrm>
                <a:prstGeom prst="triangle">
                  <a:avLst>
                    <a:gd name="adj" fmla="val 50000"/>
                  </a:avLst>
                </a:prstGeom>
                <a:solidFill>
                  <a:sysClr val="window" lastClr="FFFFFF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3" name="AutoShape 19"/>
                <p:cNvSpPr>
                  <a:spLocks noChangeArrowheads="1"/>
                </p:cNvSpPr>
                <p:nvPr/>
              </p:nvSpPr>
              <p:spPr bwMode="auto">
                <a:xfrm rot="1379807">
                  <a:off x="3587" y="2476"/>
                  <a:ext cx="61" cy="102"/>
                </a:xfrm>
                <a:prstGeom prst="triangle">
                  <a:avLst>
                    <a:gd name="adj" fmla="val 50000"/>
                  </a:avLst>
                </a:prstGeom>
                <a:solidFill>
                  <a:sysClr val="window" lastClr="FFFFFF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502" y="2749"/>
              <a:ext cx="3511" cy="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2891" y="2726"/>
              <a:ext cx="285" cy="4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3177" y="2730"/>
              <a:ext cx="1590" cy="4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2609" y="1799"/>
              <a:ext cx="15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Regulator sequence</a:t>
              </a:r>
            </a:p>
          </p:txBody>
        </p:sp>
        <p:sp>
          <p:nvSpPr>
            <p:cNvPr id="42" name="Text Box 23"/>
            <p:cNvSpPr txBox="1">
              <a:spLocks noChangeArrowheads="1"/>
            </p:cNvSpPr>
            <p:nvPr/>
          </p:nvSpPr>
          <p:spPr bwMode="auto">
            <a:xfrm>
              <a:off x="3410" y="2915"/>
              <a:ext cx="142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RNA polymerase ready to start transcription</a:t>
              </a:r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 flipH="1" flipV="1">
              <a:off x="3159" y="2969"/>
              <a:ext cx="234" cy="5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913" y="2130"/>
              <a:ext cx="2591" cy="715"/>
            </a:xfrm>
            <a:custGeom>
              <a:avLst/>
              <a:gdLst>
                <a:gd name="T0" fmla="*/ 599 w 2591"/>
                <a:gd name="T1" fmla="*/ 618 h 715"/>
                <a:gd name="T2" fmla="*/ 161 w 2591"/>
                <a:gd name="T3" fmla="*/ 618 h 715"/>
                <a:gd name="T4" fmla="*/ 77 w 2591"/>
                <a:gd name="T5" fmla="*/ 36 h 715"/>
                <a:gd name="T6" fmla="*/ 623 w 2591"/>
                <a:gd name="T7" fmla="*/ 402 h 715"/>
                <a:gd name="T8" fmla="*/ 2591 w 2591"/>
                <a:gd name="T9" fmla="*/ 384 h 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1" h="715">
                  <a:moveTo>
                    <a:pt x="599" y="618"/>
                  </a:moveTo>
                  <a:cubicBezTo>
                    <a:pt x="423" y="666"/>
                    <a:pt x="248" y="715"/>
                    <a:pt x="161" y="618"/>
                  </a:cubicBezTo>
                  <a:cubicBezTo>
                    <a:pt x="74" y="521"/>
                    <a:pt x="0" y="72"/>
                    <a:pt x="77" y="36"/>
                  </a:cubicBezTo>
                  <a:cubicBezTo>
                    <a:pt x="154" y="0"/>
                    <a:pt x="204" y="344"/>
                    <a:pt x="623" y="402"/>
                  </a:cubicBezTo>
                  <a:cubicBezTo>
                    <a:pt x="1042" y="460"/>
                    <a:pt x="2263" y="387"/>
                    <a:pt x="2591" y="384"/>
                  </a:cubicBezTo>
                </a:path>
              </a:pathLst>
            </a:custGeom>
            <a:noFill/>
            <a:ln w="76200" cmpd="sng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 rot="9319672">
              <a:off x="2796" y="2513"/>
              <a:ext cx="285" cy="170"/>
              <a:chOff x="1489" y="1811"/>
              <a:chExt cx="285" cy="170"/>
            </a:xfrm>
          </p:grpSpPr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 rot="1324748">
                <a:off x="1489" y="1940"/>
                <a:ext cx="285" cy="4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" name="AutoShape 12"/>
              <p:cNvSpPr>
                <a:spLocks noChangeArrowheads="1"/>
              </p:cNvSpPr>
              <p:nvPr/>
            </p:nvSpPr>
            <p:spPr bwMode="auto">
              <a:xfrm rot="1379807">
                <a:off x="1563" y="1811"/>
                <a:ext cx="61" cy="10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" name="AutoShape 13"/>
              <p:cNvSpPr>
                <a:spLocks noChangeArrowheads="1"/>
              </p:cNvSpPr>
              <p:nvPr/>
            </p:nvSpPr>
            <p:spPr bwMode="auto">
              <a:xfrm rot="1379807">
                <a:off x="1668" y="1856"/>
                <a:ext cx="61" cy="10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6" name="Line 37"/>
            <p:cNvSpPr>
              <a:spLocks noChangeShapeType="1"/>
            </p:cNvSpPr>
            <p:nvPr/>
          </p:nvSpPr>
          <p:spPr bwMode="auto">
            <a:xfrm flipH="1">
              <a:off x="2905" y="2130"/>
              <a:ext cx="51" cy="38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321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2994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Point Mutation - Intron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4" name="Group 38"/>
          <p:cNvGrpSpPr>
            <a:grpSpLocks/>
          </p:cNvGrpSpPr>
          <p:nvPr/>
        </p:nvGrpSpPr>
        <p:grpSpPr bwMode="auto">
          <a:xfrm>
            <a:off x="2975083" y="1582072"/>
            <a:ext cx="8313737" cy="2459915"/>
            <a:chOff x="913" y="1799"/>
            <a:chExt cx="4100" cy="1693"/>
          </a:xfrm>
        </p:grpSpPr>
        <p:sp>
          <p:nvSpPr>
            <p:cNvPr id="35" name="Oval 14"/>
            <p:cNvSpPr>
              <a:spLocks noChangeArrowheads="1"/>
            </p:cNvSpPr>
            <p:nvPr/>
          </p:nvSpPr>
          <p:spPr bwMode="auto">
            <a:xfrm>
              <a:off x="2775" y="2438"/>
              <a:ext cx="588" cy="576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3069" y="2771"/>
              <a:ext cx="162" cy="150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rgbClr val="4F81B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" name="Group 34"/>
            <p:cNvGrpSpPr>
              <a:grpSpLocks/>
            </p:cNvGrpSpPr>
            <p:nvPr/>
          </p:nvGrpSpPr>
          <p:grpSpPr bwMode="auto">
            <a:xfrm>
              <a:off x="2775" y="2543"/>
              <a:ext cx="312" cy="366"/>
              <a:chOff x="3639" y="2270"/>
              <a:chExt cx="312" cy="366"/>
            </a:xfrm>
          </p:grpSpPr>
          <p:sp>
            <p:nvSpPr>
              <p:cNvPr id="50" name="Oval 15"/>
              <p:cNvSpPr>
                <a:spLocks noChangeArrowheads="1"/>
              </p:cNvSpPr>
              <p:nvPr/>
            </p:nvSpPr>
            <p:spPr bwMode="auto">
              <a:xfrm>
                <a:off x="3639" y="2300"/>
                <a:ext cx="312" cy="336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rgbClr val="4F81B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51" name="Group 17"/>
              <p:cNvGrpSpPr>
                <a:grpSpLocks/>
              </p:cNvGrpSpPr>
              <p:nvPr/>
            </p:nvGrpSpPr>
            <p:grpSpPr bwMode="auto">
              <a:xfrm rot="9232804">
                <a:off x="3714" y="2270"/>
                <a:ext cx="166" cy="147"/>
                <a:chOff x="3482" y="2431"/>
                <a:chExt cx="166" cy="147"/>
              </a:xfrm>
            </p:grpSpPr>
            <p:sp>
              <p:nvSpPr>
                <p:cNvPr id="52" name="AutoShape 18"/>
                <p:cNvSpPr>
                  <a:spLocks noChangeArrowheads="1"/>
                </p:cNvSpPr>
                <p:nvPr/>
              </p:nvSpPr>
              <p:spPr bwMode="auto">
                <a:xfrm rot="1379807">
                  <a:off x="3482" y="2431"/>
                  <a:ext cx="61" cy="102"/>
                </a:xfrm>
                <a:prstGeom prst="triangle">
                  <a:avLst>
                    <a:gd name="adj" fmla="val 50000"/>
                  </a:avLst>
                </a:prstGeom>
                <a:solidFill>
                  <a:sysClr val="window" lastClr="FFFFFF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3" name="AutoShape 19"/>
                <p:cNvSpPr>
                  <a:spLocks noChangeArrowheads="1"/>
                </p:cNvSpPr>
                <p:nvPr/>
              </p:nvSpPr>
              <p:spPr bwMode="auto">
                <a:xfrm rot="1379807">
                  <a:off x="3587" y="2476"/>
                  <a:ext cx="61" cy="102"/>
                </a:xfrm>
                <a:prstGeom prst="triangle">
                  <a:avLst>
                    <a:gd name="adj" fmla="val 50000"/>
                  </a:avLst>
                </a:prstGeom>
                <a:solidFill>
                  <a:sysClr val="window" lastClr="FFFFFF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502" y="2749"/>
              <a:ext cx="3511" cy="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2891" y="2726"/>
              <a:ext cx="285" cy="4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3177" y="2730"/>
              <a:ext cx="1590" cy="4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2609" y="1799"/>
              <a:ext cx="15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Regulator sequence</a:t>
              </a:r>
            </a:p>
          </p:txBody>
        </p:sp>
        <p:sp>
          <p:nvSpPr>
            <p:cNvPr id="42" name="Text Box 23"/>
            <p:cNvSpPr txBox="1">
              <a:spLocks noChangeArrowheads="1"/>
            </p:cNvSpPr>
            <p:nvPr/>
          </p:nvSpPr>
          <p:spPr bwMode="auto">
            <a:xfrm>
              <a:off x="3410" y="2915"/>
              <a:ext cx="142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RNA polymerase ready to start transcription</a:t>
              </a:r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 flipH="1" flipV="1">
              <a:off x="3159" y="2969"/>
              <a:ext cx="234" cy="5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913" y="2130"/>
              <a:ext cx="2591" cy="715"/>
            </a:xfrm>
            <a:custGeom>
              <a:avLst/>
              <a:gdLst>
                <a:gd name="T0" fmla="*/ 599 w 2591"/>
                <a:gd name="T1" fmla="*/ 618 h 715"/>
                <a:gd name="T2" fmla="*/ 161 w 2591"/>
                <a:gd name="T3" fmla="*/ 618 h 715"/>
                <a:gd name="T4" fmla="*/ 77 w 2591"/>
                <a:gd name="T5" fmla="*/ 36 h 715"/>
                <a:gd name="T6" fmla="*/ 623 w 2591"/>
                <a:gd name="T7" fmla="*/ 402 h 715"/>
                <a:gd name="T8" fmla="*/ 2591 w 2591"/>
                <a:gd name="T9" fmla="*/ 384 h 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1" h="715">
                  <a:moveTo>
                    <a:pt x="599" y="618"/>
                  </a:moveTo>
                  <a:cubicBezTo>
                    <a:pt x="423" y="666"/>
                    <a:pt x="248" y="715"/>
                    <a:pt x="161" y="618"/>
                  </a:cubicBezTo>
                  <a:cubicBezTo>
                    <a:pt x="74" y="521"/>
                    <a:pt x="0" y="72"/>
                    <a:pt x="77" y="36"/>
                  </a:cubicBezTo>
                  <a:cubicBezTo>
                    <a:pt x="154" y="0"/>
                    <a:pt x="204" y="344"/>
                    <a:pt x="623" y="402"/>
                  </a:cubicBezTo>
                  <a:cubicBezTo>
                    <a:pt x="1042" y="460"/>
                    <a:pt x="2263" y="387"/>
                    <a:pt x="2591" y="384"/>
                  </a:cubicBezTo>
                </a:path>
              </a:pathLst>
            </a:custGeom>
            <a:noFill/>
            <a:ln w="76200" cmpd="sng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 rot="9319672">
              <a:off x="2796" y="2513"/>
              <a:ext cx="285" cy="170"/>
              <a:chOff x="1489" y="1811"/>
              <a:chExt cx="285" cy="170"/>
            </a:xfrm>
          </p:grpSpPr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 rot="1324748">
                <a:off x="1489" y="1940"/>
                <a:ext cx="285" cy="4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" name="AutoShape 12"/>
              <p:cNvSpPr>
                <a:spLocks noChangeArrowheads="1"/>
              </p:cNvSpPr>
              <p:nvPr/>
            </p:nvSpPr>
            <p:spPr bwMode="auto">
              <a:xfrm rot="1379807">
                <a:off x="1563" y="1811"/>
                <a:ext cx="61" cy="10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" name="AutoShape 13"/>
              <p:cNvSpPr>
                <a:spLocks noChangeArrowheads="1"/>
              </p:cNvSpPr>
              <p:nvPr/>
            </p:nvSpPr>
            <p:spPr bwMode="auto">
              <a:xfrm rot="1379807">
                <a:off x="1668" y="1856"/>
                <a:ext cx="61" cy="10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6" name="Line 37"/>
            <p:cNvSpPr>
              <a:spLocks noChangeShapeType="1"/>
            </p:cNvSpPr>
            <p:nvPr/>
          </p:nvSpPr>
          <p:spPr bwMode="auto">
            <a:xfrm flipH="1">
              <a:off x="2905" y="2130"/>
              <a:ext cx="51" cy="38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9035691" y="4404466"/>
            <a:ext cx="1192312" cy="836923"/>
          </a:xfrm>
          <a:prstGeom prst="ellipse">
            <a:avLst/>
          </a:prstGeom>
          <a:solidFill>
            <a:srgbClr val="C0504D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4169422" y="5442903"/>
            <a:ext cx="7119398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6985954" y="5409484"/>
            <a:ext cx="577906" cy="65385"/>
          </a:xfrm>
          <a:prstGeom prst="rect">
            <a:avLst/>
          </a:prstGeom>
          <a:solidFill>
            <a:srgbClr val="00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7565888" y="5415296"/>
            <a:ext cx="3224108" cy="59573"/>
          </a:xfrm>
          <a:prstGeom prst="rect">
            <a:avLst/>
          </a:prstGeom>
          <a:solidFill>
            <a:srgbClr val="00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6414131" y="4062561"/>
            <a:ext cx="31754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</a:rPr>
              <a:t>Regulator sequence mutation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8038352" y="5684100"/>
            <a:ext cx="28875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</a:rPr>
              <a:t>RNA polymerase not</a:t>
            </a:r>
            <a:r>
              <a:rPr kumimoji="0" lang="en-GB" alt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</a:rPr>
              <a:t> bound</a:t>
            </a: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</a:rPr>
              <a:t> to start transcription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V="1">
            <a:off x="8003879" y="5050796"/>
            <a:ext cx="1161385" cy="79458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</p:txBody>
      </p:sp>
      <p:sp>
        <p:nvSpPr>
          <p:cNvPr id="54" name="Freeform 36"/>
          <p:cNvSpPr>
            <a:spLocks/>
          </p:cNvSpPr>
          <p:nvPr/>
        </p:nvSpPr>
        <p:spPr bwMode="auto">
          <a:xfrm>
            <a:off x="2975083" y="4547894"/>
            <a:ext cx="5253876" cy="1038889"/>
          </a:xfrm>
          <a:custGeom>
            <a:avLst/>
            <a:gdLst>
              <a:gd name="T0" fmla="*/ 599 w 2591"/>
              <a:gd name="T1" fmla="*/ 618 h 715"/>
              <a:gd name="T2" fmla="*/ 161 w 2591"/>
              <a:gd name="T3" fmla="*/ 618 h 715"/>
              <a:gd name="T4" fmla="*/ 77 w 2591"/>
              <a:gd name="T5" fmla="*/ 36 h 715"/>
              <a:gd name="T6" fmla="*/ 623 w 2591"/>
              <a:gd name="T7" fmla="*/ 402 h 715"/>
              <a:gd name="T8" fmla="*/ 2591 w 2591"/>
              <a:gd name="T9" fmla="*/ 384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91" h="715">
                <a:moveTo>
                  <a:pt x="599" y="618"/>
                </a:moveTo>
                <a:cubicBezTo>
                  <a:pt x="423" y="666"/>
                  <a:pt x="248" y="715"/>
                  <a:pt x="161" y="618"/>
                </a:cubicBezTo>
                <a:cubicBezTo>
                  <a:pt x="74" y="521"/>
                  <a:pt x="0" y="72"/>
                  <a:pt x="77" y="36"/>
                </a:cubicBezTo>
                <a:cubicBezTo>
                  <a:pt x="154" y="0"/>
                  <a:pt x="204" y="344"/>
                  <a:pt x="623" y="402"/>
                </a:cubicBezTo>
                <a:cubicBezTo>
                  <a:pt x="1042" y="460"/>
                  <a:pt x="2263" y="387"/>
                  <a:pt x="2591" y="384"/>
                </a:cubicBezTo>
              </a:path>
            </a:pathLst>
          </a:custGeom>
          <a:noFill/>
          <a:ln w="7620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</p:txBody>
      </p:sp>
      <p:sp>
        <p:nvSpPr>
          <p:cNvPr id="56" name="Line 37"/>
          <p:cNvSpPr>
            <a:spLocks noChangeShapeType="1"/>
          </p:cNvSpPr>
          <p:nvPr/>
        </p:nvSpPr>
        <p:spPr bwMode="auto">
          <a:xfrm flipH="1">
            <a:off x="7014343" y="4543501"/>
            <a:ext cx="103415" cy="556496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11183" y="5052048"/>
            <a:ext cx="641232" cy="1291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5600" y="1729425"/>
            <a:ext cx="2404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Normal protein transcription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3193" y="4062561"/>
            <a:ext cx="24040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No protein transcription as regulator does not bind RNA polymerase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6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76400" y="1447801"/>
            <a:ext cx="86106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en-GB" altLang="en-US" sz="4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GB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Mutations</a:t>
            </a:r>
          </a:p>
        </p:txBody>
      </p:sp>
    </p:spTree>
    <p:extLst>
      <p:ext uri="{BB962C8B-B14F-4D97-AF65-F5344CB8AC3E}">
        <p14:creationId xmlns:p14="http://schemas.microsoft.com/office/powerpoint/2010/main" val="67555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75520" y="1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a mutation?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41433" y="701676"/>
            <a:ext cx="11035863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>
                <a:latin typeface="Comic Sans MS" panose="030F0702030302020204" pitchFamily="66" charset="0"/>
              </a:rPr>
              <a:t>A mutation is a </a:t>
            </a:r>
            <a:r>
              <a:rPr lang="en-GB" altLang="en-US" sz="28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change in the DNA that can result in no protein or an altered protein being synthesised</a:t>
            </a:r>
          </a:p>
          <a:p>
            <a:pPr>
              <a:spcBef>
                <a:spcPct val="50000"/>
              </a:spcBef>
            </a:pPr>
            <a:endParaRPr lang="en-GB" altLang="en-US" sz="1000" dirty="0">
              <a:latin typeface="Comic Sans MS" panose="030F0702030302020204" pitchFamily="66" charset="0"/>
            </a:endParaRPr>
          </a:p>
          <a:p>
            <a:r>
              <a:rPr lang="en-GB" altLang="en-US" sz="2800" dirty="0">
                <a:latin typeface="Comic Sans MS" panose="030F0702030302020204" pitchFamily="66" charset="0"/>
              </a:rPr>
              <a:t>There are two main type of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mutations:</a:t>
            </a:r>
          </a:p>
          <a:p>
            <a:endParaRPr lang="en-GB" altLang="en-US" sz="1000" dirty="0" smtClean="0">
              <a:solidFill>
                <a:srgbClr val="9933FF"/>
              </a:solidFill>
              <a:latin typeface="Comic Sans MS" panose="030F0702030302020204" pitchFamily="66" charset="0"/>
            </a:endParaRPr>
          </a:p>
          <a:p>
            <a:r>
              <a:rPr lang="en-GB" altLang="en-US" sz="2800" u="sng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Single Gene </a:t>
            </a:r>
            <a:r>
              <a:rPr lang="en-GB" altLang="en-US" sz="2800" u="sng" dirty="0">
                <a:solidFill>
                  <a:srgbClr val="9933FF"/>
                </a:solidFill>
                <a:latin typeface="Comic Sans MS" panose="030F0702030302020204" pitchFamily="66" charset="0"/>
              </a:rPr>
              <a:t>mutations</a:t>
            </a:r>
          </a:p>
          <a:p>
            <a:r>
              <a:rPr lang="en-GB" altLang="en-US" sz="2800" dirty="0">
                <a:latin typeface="Comic Sans MS" panose="030F0702030302020204" pitchFamily="66" charset="0"/>
              </a:rPr>
              <a:t>a change in the order of bases on a strand of DNA  </a:t>
            </a:r>
          </a:p>
          <a:p>
            <a:endParaRPr lang="en-GB" altLang="en-US" sz="2800" u="sng" dirty="0">
              <a:solidFill>
                <a:srgbClr val="9933FF"/>
              </a:solidFill>
              <a:latin typeface="Comic Sans MS" panose="030F0702030302020204" pitchFamily="66" charset="0"/>
            </a:endParaRPr>
          </a:p>
          <a:p>
            <a:r>
              <a:rPr lang="en-GB" altLang="en-US" sz="2800" u="sng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Chromosome mutations</a:t>
            </a:r>
          </a:p>
          <a:p>
            <a:r>
              <a:rPr lang="en-GB" altLang="en-US" sz="2800" dirty="0" smtClean="0">
                <a:latin typeface="Comic Sans MS" panose="030F0702030302020204" pitchFamily="66" charset="0"/>
              </a:rPr>
              <a:t>a </a:t>
            </a:r>
            <a:r>
              <a:rPr lang="en-GB" altLang="en-US" sz="2800" dirty="0">
                <a:latin typeface="Comic Sans MS" panose="030F0702030302020204" pitchFamily="66" charset="0"/>
              </a:rPr>
              <a:t>change in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the </a:t>
            </a:r>
            <a:r>
              <a:rPr lang="en-GB" altLang="en-US" sz="2800" dirty="0">
                <a:latin typeface="Comic Sans MS" panose="030F0702030302020204" pitchFamily="66" charset="0"/>
              </a:rPr>
              <a:t>chromosome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structure</a:t>
            </a:r>
            <a:endParaRPr lang="en-GB" altLang="en-US" sz="1000" dirty="0">
              <a:solidFill>
                <a:srgbClr val="9933FF"/>
              </a:solidFill>
              <a:latin typeface="Comic Sans MS" panose="030F0702030302020204" pitchFamily="66" charset="0"/>
            </a:endParaRPr>
          </a:p>
          <a:p>
            <a:pPr lvl="1"/>
            <a:endParaRPr lang="en-GB" altLang="en-US" sz="1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800" dirty="0">
                <a:latin typeface="Comic Sans MS" panose="030F0702030302020204" pitchFamily="66" charset="0"/>
              </a:rPr>
              <a:t>If a mutation causes a </a:t>
            </a:r>
            <a:r>
              <a:rPr lang="en-GB" altLang="en-US" sz="2800" dirty="0">
                <a:solidFill>
                  <a:srgbClr val="9933FF"/>
                </a:solidFill>
                <a:latin typeface="Comic Sans MS" panose="030F0702030302020204" pitchFamily="66" charset="0"/>
              </a:rPr>
              <a:t>change in phenotype </a:t>
            </a:r>
            <a:r>
              <a:rPr lang="en-GB" altLang="en-US" sz="2800" dirty="0">
                <a:latin typeface="Comic Sans MS" panose="030F0702030302020204" pitchFamily="66" charset="0"/>
              </a:rPr>
              <a:t>the individual is called a </a:t>
            </a:r>
            <a:r>
              <a:rPr lang="en-GB" altLang="en-US" sz="28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mutant</a:t>
            </a:r>
            <a:endParaRPr lang="en-GB" altLang="en-US" sz="2800" dirty="0">
              <a:solidFill>
                <a:srgbClr val="9933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7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65175"/>
          </a:xfrm>
          <a:noFill/>
          <a:ln/>
        </p:spPr>
        <p:txBody>
          <a:bodyPr/>
          <a:lstStyle/>
          <a:p>
            <a:pPr algn="ctr"/>
            <a:r>
              <a:rPr lang="en-GB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Mutant Alleles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03586" y="1196975"/>
            <a:ext cx="10200290" cy="4895850"/>
          </a:xfrm>
          <a:noFill/>
          <a:ln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Mutant alleles are </a:t>
            </a:r>
            <a:r>
              <a:rPr lang="en-GB" altLang="en-US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random, spontaneous </a:t>
            </a:r>
            <a:r>
              <a:rPr lang="en-GB" altLang="en-US" dirty="0" smtClean="0">
                <a:latin typeface="Comic Sans MS" panose="030F0702030302020204" pitchFamily="66" charset="0"/>
              </a:rPr>
              <a:t>and</a:t>
            </a:r>
            <a:r>
              <a:rPr lang="en-GB" altLang="en-US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 rare</a:t>
            </a:r>
          </a:p>
          <a:p>
            <a:pPr marL="0" indent="0">
              <a:buNone/>
            </a:pPr>
            <a:endParaRPr lang="en-GB" alt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They usually result in one of the following:</a:t>
            </a:r>
          </a:p>
          <a:p>
            <a:r>
              <a:rPr lang="en-GB" altLang="en-US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No protein </a:t>
            </a:r>
            <a:r>
              <a:rPr lang="en-GB" altLang="en-US" dirty="0" smtClean="0">
                <a:latin typeface="Comic Sans MS" panose="030F0702030302020204" pitchFamily="66" charset="0"/>
              </a:rPr>
              <a:t>being produced</a:t>
            </a:r>
          </a:p>
          <a:p>
            <a:r>
              <a:rPr lang="en-GB" altLang="en-US" dirty="0" smtClean="0">
                <a:latin typeface="Comic Sans MS" panose="030F0702030302020204" pitchFamily="66" charset="0"/>
              </a:rPr>
              <a:t>An </a:t>
            </a:r>
            <a:r>
              <a:rPr lang="en-GB" altLang="en-US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altered protein </a:t>
            </a:r>
            <a:r>
              <a:rPr lang="en-GB" altLang="en-US" dirty="0" smtClean="0">
                <a:latin typeface="Comic Sans MS" panose="030F0702030302020204" pitchFamily="66" charset="0"/>
              </a:rPr>
              <a:t>being produced</a:t>
            </a:r>
          </a:p>
          <a:p>
            <a:pPr marL="0" indent="0"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Mutations are normally harmful or even lethal but occasionally can be beneficial</a:t>
            </a:r>
          </a:p>
          <a:p>
            <a:pPr marL="0" indent="0">
              <a:buNone/>
            </a:pPr>
            <a:endParaRPr lang="en-GB" alt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The rate of a mutation occurring can be increased by </a:t>
            </a:r>
            <a:r>
              <a:rPr lang="en-GB" altLang="en-US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mutagenic agents </a:t>
            </a:r>
            <a:r>
              <a:rPr lang="en-GB" altLang="en-US" dirty="0" smtClean="0">
                <a:latin typeface="Comic Sans MS" panose="030F0702030302020204" pitchFamily="66" charset="0"/>
              </a:rPr>
              <a:t>such as radiation</a:t>
            </a:r>
            <a:r>
              <a:rPr lang="en-GB" altLang="en-US" dirty="0">
                <a:latin typeface="Comic Sans MS" panose="030F0702030302020204" pitchFamily="66" charset="0"/>
              </a:rPr>
              <a:t>, cigarette smoke, UV </a:t>
            </a:r>
            <a:r>
              <a:rPr lang="en-GB" altLang="en-US" dirty="0" smtClean="0">
                <a:latin typeface="Comic Sans MS" panose="030F0702030302020204" pitchFamily="66" charset="0"/>
              </a:rPr>
              <a:t>light and high </a:t>
            </a:r>
            <a:r>
              <a:rPr lang="en-GB" altLang="en-US" dirty="0">
                <a:latin typeface="Comic Sans MS" panose="030F0702030302020204" pitchFamily="66" charset="0"/>
              </a:rPr>
              <a:t>t</a:t>
            </a:r>
            <a:r>
              <a:rPr lang="en-GB" altLang="en-US" dirty="0" smtClean="0">
                <a:latin typeface="Comic Sans MS" panose="030F0702030302020204" pitchFamily="66" charset="0"/>
              </a:rPr>
              <a:t>emperatures</a:t>
            </a:r>
            <a:endParaRPr lang="en-GB" alt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Most mutations are recessive and they are </a:t>
            </a:r>
            <a:r>
              <a:rPr lang="en-GB" altLang="en-US" dirty="0">
                <a:latin typeface="Comic Sans MS" panose="030F0702030302020204" pitchFamily="66" charset="0"/>
              </a:rPr>
              <a:t>the only source of new characteristics which drive evolution forward </a:t>
            </a:r>
          </a:p>
        </p:txBody>
      </p:sp>
    </p:spTree>
    <p:extLst>
      <p:ext uri="{BB962C8B-B14F-4D97-AF65-F5344CB8AC3E}">
        <p14:creationId xmlns:p14="http://schemas.microsoft.com/office/powerpoint/2010/main" val="48933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828800" y="228601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Single Gene Mutations</a:t>
            </a:r>
            <a:endParaRPr lang="en-US" alt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72510" y="990601"/>
            <a:ext cx="10736318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 smtClean="0">
                <a:latin typeface="Comic Sans MS" panose="030F0702030302020204" pitchFamily="66" charset="0"/>
              </a:rPr>
              <a:t>Single gene mutations involve the </a:t>
            </a:r>
            <a:r>
              <a:rPr lang="en-GB" altLang="en-US" sz="28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alteration of a DNA nucleotide sequence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. There are three types of gene mutation:</a:t>
            </a:r>
            <a:endParaRPr lang="en-GB" altLang="en-US" sz="2800" dirty="0"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en-US" sz="3200" dirty="0">
                <a:solidFill>
                  <a:srgbClr val="9933FF"/>
                </a:solidFill>
                <a:latin typeface="Comic Sans MS" panose="030F0702030302020204" pitchFamily="66" charset="0"/>
              </a:rPr>
              <a:t>Insertion </a:t>
            </a:r>
            <a:r>
              <a:rPr lang="en-GB" altLang="en-US" sz="3200" dirty="0">
                <a:latin typeface="Comic Sans MS" panose="030F0702030302020204" pitchFamily="66" charset="0"/>
              </a:rPr>
              <a:t>of nucleotide(s)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en-US" sz="32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Deletion </a:t>
            </a:r>
            <a:r>
              <a:rPr lang="en-GB" altLang="en-US" sz="3200" dirty="0" smtClean="0">
                <a:latin typeface="Comic Sans MS" panose="030F0702030302020204" pitchFamily="66" charset="0"/>
              </a:rPr>
              <a:t>of nucleotide(s)</a:t>
            </a:r>
            <a:endParaRPr lang="en-GB" altLang="en-US" sz="3200" dirty="0">
              <a:solidFill>
                <a:srgbClr val="9933FF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en-US" sz="32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Substitution </a:t>
            </a:r>
            <a:r>
              <a:rPr lang="en-GB" altLang="en-US" sz="3200" dirty="0">
                <a:latin typeface="Comic Sans MS" panose="030F0702030302020204" pitchFamily="66" charset="0"/>
              </a:rPr>
              <a:t>of </a:t>
            </a:r>
            <a:r>
              <a:rPr lang="en-GB" altLang="en-US" sz="3200" dirty="0" smtClean="0">
                <a:latin typeface="Comic Sans MS" panose="030F0702030302020204" pitchFamily="66" charset="0"/>
              </a:rPr>
              <a:t>nucleotides</a:t>
            </a:r>
            <a:endParaRPr lang="en-GB" altLang="en-US" sz="3200" dirty="0">
              <a:solidFill>
                <a:srgbClr val="9933FF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800" dirty="0" smtClean="0">
                <a:latin typeface="Comic Sans MS" panose="030F0702030302020204" pitchFamily="66" charset="0"/>
              </a:rPr>
              <a:t>If in an exon, the result of these mutations is that 1 (or more) codons and </a:t>
            </a:r>
            <a:r>
              <a:rPr lang="en-GB" altLang="en-US" sz="2800" dirty="0" err="1" smtClean="0">
                <a:latin typeface="Comic Sans MS" panose="030F0702030302020204" pitchFamily="66" charset="0"/>
              </a:rPr>
              <a:t>therfor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1 (or more) </a:t>
            </a:r>
            <a:r>
              <a:rPr lang="en-GB" altLang="en-US" sz="2800" dirty="0">
                <a:latin typeface="Comic Sans MS" panose="030F0702030302020204" pitchFamily="66" charset="0"/>
              </a:rPr>
              <a:t>amino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acid(s) is altered which causes </a:t>
            </a:r>
            <a:r>
              <a:rPr lang="en-GB" altLang="en-US" sz="2800" dirty="0">
                <a:latin typeface="Comic Sans MS" panose="030F0702030302020204" pitchFamily="66" charset="0"/>
              </a:rPr>
              <a:t>a change in the protein synthesised.</a:t>
            </a:r>
          </a:p>
        </p:txBody>
      </p:sp>
    </p:spTree>
    <p:extLst>
      <p:ext uri="{BB962C8B-B14F-4D97-AF65-F5344CB8AC3E}">
        <p14:creationId xmlns:p14="http://schemas.microsoft.com/office/powerpoint/2010/main" val="2820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09904" y="180045"/>
            <a:ext cx="11461531" cy="59644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GB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Gene mutations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33374"/>
              </p:ext>
            </p:extLst>
          </p:nvPr>
        </p:nvGraphicFramePr>
        <p:xfrm>
          <a:off x="961697" y="1072053"/>
          <a:ext cx="9517391" cy="5482419"/>
        </p:xfrm>
        <a:graphic>
          <a:graphicData uri="http://schemas.openxmlformats.org/drawingml/2006/table">
            <a:tbl>
              <a:tblPr/>
              <a:tblGrid>
                <a:gridCol w="1985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2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14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Normal Base  Sequence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Type of Mutation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Altered Gene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Protein produced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Effect of Mutation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459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AGAGTC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Comic Sans MS" panose="030F0702030302020204" pitchFamily="66" charset="0"/>
                        </a:rPr>
                        <a:t>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AGA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Comic Sans MS" panose="030F0702030302020204" pitchFamily="66" charset="0"/>
                        </a:rPr>
                        <a:t>T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Greatly changed due to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Comic Sans MS" panose="030F0702030302020204" pitchFamily="66" charset="0"/>
                        </a:rPr>
                        <a:t>frameshift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Comic Sans MS" panose="030F0702030302020204" pitchFamily="66" charset="0"/>
                        </a:rPr>
                        <a:t> mutation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i.e. everything from that point on is altered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Non –functional protein e.g. cystic fibrosis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0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Comic Sans MS" panose="030F0702030302020204" pitchFamily="66" charset="0"/>
                        </a:rPr>
                        <a:t>DELETION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AGGTC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04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Comic Sans MS" panose="030F0702030302020204" pitchFamily="66" charset="0"/>
                        </a:rPr>
                        <a:t>SUBSTITUTION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AGA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Comic Sans MS" panose="030F0702030302020204" pitchFamily="66" charset="0"/>
                        </a:rPr>
                        <a:t>T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May only be slightly changed due to a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Comic Sans MS" panose="030F0702030302020204" pitchFamily="66" charset="0"/>
                        </a:rPr>
                        <a:t>single base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(only one amino acid altered)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Protein function altered e.g. sickle cell anaemia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6046073" y="3421117"/>
            <a:ext cx="0" cy="488731"/>
          </a:xfrm>
          <a:prstGeom prst="straightConnector1">
            <a:avLst/>
          </a:prstGeom>
          <a:ln w="57150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50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007705"/>
              </p:ext>
            </p:extLst>
          </p:nvPr>
        </p:nvGraphicFramePr>
        <p:xfrm>
          <a:off x="2514600" y="666041"/>
          <a:ext cx="66294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Bitmap Image" r:id="rId3" imgW="5361905" imgH="2029108" progId="Paint.Picture">
                  <p:embed/>
                </p:oleObj>
              </mc:Choice>
              <mc:Fallback>
                <p:oleObj name="Bitmap Image" r:id="rId3" imgW="5361905" imgH="20291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66041"/>
                        <a:ext cx="6629400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19476"/>
            <a:ext cx="72390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11566" y="136525"/>
            <a:ext cx="2414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Insertion</a:t>
            </a:r>
          </a:p>
        </p:txBody>
      </p:sp>
      <p:grpSp>
        <p:nvGrpSpPr>
          <p:cNvPr id="40973" name="Group 13"/>
          <p:cNvGrpSpPr>
            <a:grpSpLocks/>
          </p:cNvGrpSpPr>
          <p:nvPr/>
        </p:nvGrpSpPr>
        <p:grpSpPr bwMode="auto">
          <a:xfrm>
            <a:off x="2225565" y="3117141"/>
            <a:ext cx="8077200" cy="3114675"/>
            <a:chOff x="432" y="2016"/>
            <a:chExt cx="5088" cy="1962"/>
          </a:xfrm>
        </p:grpSpPr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432" y="2016"/>
              <a:ext cx="508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 dirty="0">
                  <a:latin typeface="Comic Sans MS" panose="030F0702030302020204" pitchFamily="66" charset="0"/>
                </a:rPr>
                <a:t>An extra base is inserted to a strand of DNA and all the other bases are shifted along.</a:t>
              </a:r>
            </a:p>
          </p:txBody>
        </p:sp>
        <p:sp>
          <p:nvSpPr>
            <p:cNvPr id="40971" name="Oval 11"/>
            <p:cNvSpPr>
              <a:spLocks noChangeArrowheads="1"/>
            </p:cNvSpPr>
            <p:nvPr/>
          </p:nvSpPr>
          <p:spPr bwMode="auto">
            <a:xfrm>
              <a:off x="1536" y="3018"/>
              <a:ext cx="528" cy="9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3221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Inser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3" y="898579"/>
            <a:ext cx="835183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2314" y="252248"/>
            <a:ext cx="835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Effect on protein produced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82911" y="1075376"/>
            <a:ext cx="28673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This insertion results in a </a:t>
            </a:r>
            <a:r>
              <a:rPr lang="en-GB" sz="24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frameshift mutation.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All of the codons and all of the amino acids after the mutation are changed. This has a major effect on the structure of the protein produced.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50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1253</Words>
  <Application>Microsoft Office PowerPoint</Application>
  <PresentationFormat>Widescreen</PresentationFormat>
  <Paragraphs>158</Paragraphs>
  <Slides>27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MS PGothic</vt:lpstr>
      <vt:lpstr>Arial</vt:lpstr>
      <vt:lpstr>Calibri</vt:lpstr>
      <vt:lpstr>Calibri Light</vt:lpstr>
      <vt:lpstr>Comic Sans MS</vt:lpstr>
      <vt:lpstr>Symbol</vt:lpstr>
      <vt:lpstr>Times New Roman</vt:lpstr>
      <vt:lpstr>Office Theme</vt:lpstr>
      <vt:lpstr>Bitmap Image</vt:lpstr>
      <vt:lpstr>Drawplus Drawing</vt:lpstr>
      <vt:lpstr>PowerPoint Presentation</vt:lpstr>
      <vt:lpstr>PowerPoint Presentation</vt:lpstr>
      <vt:lpstr>PowerPoint Presentation</vt:lpstr>
      <vt:lpstr>PowerPoint Presentation</vt:lpstr>
      <vt:lpstr>Mutant Alleles</vt:lpstr>
      <vt:lpstr>PowerPoint Presentation</vt:lpstr>
      <vt:lpstr>Gene mutations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Cystic Fibrosis- Base Sequence Deletion</vt:lpstr>
      <vt:lpstr>The cystic fibrosis DF508 mutation</vt:lpstr>
      <vt:lpstr>PowerPoint Presentation</vt:lpstr>
      <vt:lpstr>PowerPoint Presentation</vt:lpstr>
      <vt:lpstr>PowerPoint Presentation</vt:lpstr>
      <vt:lpstr>Types of Point (Base) Mutations</vt:lpstr>
      <vt:lpstr>PowerPoint Presentation</vt:lpstr>
      <vt:lpstr>PowerPoint Presentation</vt:lpstr>
      <vt:lpstr>Splice Site Mutations</vt:lpstr>
      <vt:lpstr>Splice Site Mutations</vt:lpstr>
      <vt:lpstr>PowerPoint Presentation</vt:lpstr>
      <vt:lpstr>PowerPoint Presentation</vt:lpstr>
      <vt:lpstr>Point Mutation - Intron</vt:lpstr>
      <vt:lpstr>Point Mutation - Intron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Scott</dc:creator>
  <cp:lastModifiedBy>Christopher Scott</cp:lastModifiedBy>
  <cp:revision>47</cp:revision>
  <dcterms:created xsi:type="dcterms:W3CDTF">2014-05-08T10:50:35Z</dcterms:created>
  <dcterms:modified xsi:type="dcterms:W3CDTF">2018-09-03T10:33:51Z</dcterms:modified>
</cp:coreProperties>
</file>