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81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7" r:id="rId15"/>
    <p:sldId id="348" r:id="rId16"/>
    <p:sldId id="349" r:id="rId17"/>
    <p:sldId id="350" r:id="rId18"/>
    <p:sldId id="351" r:id="rId19"/>
    <p:sldId id="3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8B383-0225-4C54-995C-71B6CC9224C7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B84D2-4B3B-4A94-9558-ED1FF6FE9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9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3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6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5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4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1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2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09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4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710A4-E8E5-4660-809E-D006EB8518F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FA66-9B38-4FBB-AF10-AF71F06CF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en.wikipedia.org/wiki/File:Small_Dunes_of_Badain_Jaran_Deser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3641" y="1416269"/>
            <a:ext cx="8610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GB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GB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</a:t>
            </a:r>
            <a:r>
              <a:rPr lang="en-GB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and the Genome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0497" y="3037429"/>
            <a:ext cx="5328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FFFFFF">
                    <a:lumMod val="50000"/>
                  </a:srgbClr>
                </a:solidFill>
                <a:latin typeface="Comic Sans MS" panose="030F0702030302020204" pitchFamily="66" charset="0"/>
              </a:rPr>
              <a:t>Key Area </a:t>
            </a:r>
            <a:r>
              <a:rPr lang="en-GB" sz="3600" dirty="0" smtClean="0">
                <a:solidFill>
                  <a:srgbClr val="FFFFFF">
                    <a:lumMod val="50000"/>
                  </a:srgbClr>
                </a:solidFill>
                <a:latin typeface="Comic Sans MS" panose="030F0702030302020204" pitchFamily="66" charset="0"/>
              </a:rPr>
              <a:t>7c</a:t>
            </a:r>
            <a:endParaRPr lang="en-GB" sz="3600" dirty="0">
              <a:solidFill>
                <a:srgbClr val="FFFFFF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rgbClr val="FFFFFF">
                    <a:lumMod val="50000"/>
                  </a:srgbClr>
                </a:solidFill>
                <a:latin typeface="Comic Sans MS" panose="030F0702030302020204" pitchFamily="66" charset="0"/>
              </a:rPr>
              <a:t>Speciation</a:t>
            </a:r>
            <a:endParaRPr lang="en-GB" sz="3600" dirty="0">
              <a:solidFill>
                <a:srgbClr val="FFFFFF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9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8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47851" y="908051"/>
          <a:ext cx="6227763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Bitmap Image" r:id="rId3" imgW="3428571" imgH="1876190" progId="Paint.Picture">
                  <p:embed/>
                </p:oleObj>
              </mc:Choice>
              <mc:Fallback>
                <p:oleObj name="Bitmap Image" r:id="rId3" imgW="3428571" imgH="1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908051"/>
                        <a:ext cx="6227763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695451" y="4056064"/>
            <a:ext cx="27225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e.g. Large mutant may favour dry conditions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605463" y="4056064"/>
            <a:ext cx="27225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e.g. Small mutant may favour wet conditions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28025" y="1207596"/>
            <a:ext cx="3748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Different selection pressures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occur on each group due to different environments (climate, predation, disease…)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Natural selection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occurs in each of the 2 sub-populations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919289" y="1293813"/>
          <a:ext cx="5761037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Bitmap Image" r:id="rId3" imgW="3419952" imgH="1876190" progId="Paint.Picture">
                  <p:embed/>
                </p:oleObj>
              </mc:Choice>
              <mc:Fallback>
                <p:oleObj name="Bitmap Image" r:id="rId3" imgW="3419952" imgH="1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1293813"/>
                        <a:ext cx="5761037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79651" y="4652963"/>
            <a:ext cx="1871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Species A</a:t>
            </a:r>
            <a:r>
              <a:rPr lang="en-GB" altLang="en-US" sz="1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808663" y="4652963"/>
            <a:ext cx="1871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Species B</a:t>
            </a:r>
            <a:r>
              <a:rPr lang="en-GB" altLang="en-US" sz="1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298738" y="1169003"/>
            <a:ext cx="34465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prstClr val="black"/>
                </a:solidFill>
              </a:rPr>
              <a:t>Over a long period of time natural selection </a:t>
            </a:r>
            <a:r>
              <a:rPr lang="en-GB" altLang="en-US" sz="2400" dirty="0" smtClean="0">
                <a:solidFill>
                  <a:prstClr val="black"/>
                </a:solidFill>
              </a:rPr>
              <a:t>increases/decreases the </a:t>
            </a:r>
            <a:r>
              <a:rPr lang="en-GB" altLang="en-US" sz="2400" dirty="0">
                <a:solidFill>
                  <a:prstClr val="black"/>
                </a:solidFill>
              </a:rPr>
              <a:t>frequency of </a:t>
            </a:r>
            <a:r>
              <a:rPr lang="en-GB" altLang="en-US" sz="2400" dirty="0" smtClean="0">
                <a:solidFill>
                  <a:prstClr val="black"/>
                </a:solidFill>
              </a:rPr>
              <a:t>specific alleles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GB" altLang="en-US" sz="24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400" dirty="0" smtClean="0">
                <a:solidFill>
                  <a:prstClr val="black"/>
                </a:solidFill>
              </a:rPr>
              <a:t>The two groups gene pools are so altered the groups become genetically distinct and </a:t>
            </a:r>
            <a:r>
              <a:rPr lang="en-GB" altLang="en-US" sz="2400" dirty="0" smtClean="0">
                <a:solidFill>
                  <a:srgbClr val="9933FF"/>
                </a:solidFill>
              </a:rPr>
              <a:t>isolated</a:t>
            </a:r>
            <a:endParaRPr lang="en-GB" altLang="en-US" sz="24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2208213" y="400051"/>
          <a:ext cx="4608512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Bitmap Image" r:id="rId3" imgW="1943371" imgH="1857143" progId="Paint.Picture">
                  <p:embed/>
                </p:oleObj>
              </mc:Choice>
              <mc:Fallback>
                <p:oleObj name="Bitmap Image" r:id="rId3" imgW="1943371" imgH="1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00051"/>
                        <a:ext cx="4608512" cy="440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766216" y="1048435"/>
            <a:ext cx="397909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prstClr val="black"/>
                </a:solidFill>
              </a:rPr>
              <a:t>Speciation has </a:t>
            </a:r>
            <a:r>
              <a:rPr lang="en-GB" altLang="en-US" sz="2400" dirty="0" smtClean="0">
                <a:solidFill>
                  <a:prstClr val="black"/>
                </a:solidFill>
              </a:rPr>
              <a:t>occurred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GB" altLang="en-US" sz="2400" dirty="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400" dirty="0" smtClean="0">
                <a:solidFill>
                  <a:prstClr val="black"/>
                </a:solidFill>
              </a:rPr>
              <a:t>Species </a:t>
            </a:r>
            <a:r>
              <a:rPr lang="en-GB" altLang="en-US" sz="2400" dirty="0">
                <a:solidFill>
                  <a:prstClr val="black"/>
                </a:solidFill>
              </a:rPr>
              <a:t>A and B cannot interbreed even if barrier is </a:t>
            </a:r>
            <a:r>
              <a:rPr lang="en-GB" altLang="en-US" sz="2400" dirty="0" smtClean="0">
                <a:solidFill>
                  <a:prstClr val="black"/>
                </a:solidFill>
              </a:rPr>
              <a:t>removed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GB" altLang="en-US" sz="2400" dirty="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400" dirty="0" smtClean="0">
                <a:solidFill>
                  <a:prstClr val="black"/>
                </a:solidFill>
              </a:rPr>
              <a:t>2 separate distinct species have evolved</a:t>
            </a:r>
            <a:endParaRPr lang="en-GB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0" r="10097" b="47356"/>
          <a:stretch/>
        </p:blipFill>
        <p:spPr>
          <a:xfrm>
            <a:off x="235917" y="307426"/>
            <a:ext cx="5450880" cy="5927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0" t="48736" r="3283" b="5056"/>
          <a:stretch/>
        </p:blipFill>
        <p:spPr>
          <a:xfrm>
            <a:off x="5686797" y="713387"/>
            <a:ext cx="6211615" cy="55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0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7289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Sympatric Speciation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59" y="12423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In sympatric isolation, the 2 (or more) populations still live in close proximity in the same environment but they have become isolated due to: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Behavioural barriers</a:t>
            </a:r>
          </a:p>
          <a:p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Ecological barriers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Disruptive selection (2 distinct groups) promotes this type of speciation</a:t>
            </a:r>
          </a:p>
        </p:txBody>
      </p:sp>
    </p:spTree>
    <p:extLst>
      <p:ext uri="{BB962C8B-B14F-4D97-AF65-F5344CB8AC3E}">
        <p14:creationId xmlns:p14="http://schemas.microsoft.com/office/powerpoint/2010/main" val="233580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In summary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7235" y="1779414"/>
            <a:ext cx="5162550" cy="3076575"/>
            <a:chOff x="2514600" y="1817689"/>
            <a:chExt cx="5162550" cy="3076575"/>
          </a:xfrm>
        </p:grpSpPr>
        <p:sp>
          <p:nvSpPr>
            <p:cNvPr id="49155" name="Oval 4"/>
            <p:cNvSpPr>
              <a:spLocks noChangeArrowheads="1"/>
            </p:cNvSpPr>
            <p:nvPr/>
          </p:nvSpPr>
          <p:spPr bwMode="auto">
            <a:xfrm>
              <a:off x="2514600" y="1817689"/>
              <a:ext cx="5162550" cy="3076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56" name="Oval 5"/>
            <p:cNvSpPr>
              <a:spLocks noChangeArrowheads="1"/>
            </p:cNvSpPr>
            <p:nvPr/>
          </p:nvSpPr>
          <p:spPr bwMode="auto">
            <a:xfrm>
              <a:off x="3341689" y="26574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57" name="Oval 7"/>
            <p:cNvSpPr>
              <a:spLocks noChangeArrowheads="1"/>
            </p:cNvSpPr>
            <p:nvPr/>
          </p:nvSpPr>
          <p:spPr bwMode="auto">
            <a:xfrm>
              <a:off x="3557589" y="28733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58" name="Oval 8"/>
            <p:cNvSpPr>
              <a:spLocks noChangeArrowheads="1"/>
            </p:cNvSpPr>
            <p:nvPr/>
          </p:nvSpPr>
          <p:spPr bwMode="auto">
            <a:xfrm>
              <a:off x="3773489" y="30892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59" name="Oval 9"/>
            <p:cNvSpPr>
              <a:spLocks noChangeArrowheads="1"/>
            </p:cNvSpPr>
            <p:nvPr/>
          </p:nvSpPr>
          <p:spPr bwMode="auto">
            <a:xfrm>
              <a:off x="3989389" y="33051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0" name="Oval 10"/>
            <p:cNvSpPr>
              <a:spLocks noChangeArrowheads="1"/>
            </p:cNvSpPr>
            <p:nvPr/>
          </p:nvSpPr>
          <p:spPr bwMode="auto">
            <a:xfrm>
              <a:off x="4205289" y="35210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1" name="Oval 11"/>
            <p:cNvSpPr>
              <a:spLocks noChangeArrowheads="1"/>
            </p:cNvSpPr>
            <p:nvPr/>
          </p:nvSpPr>
          <p:spPr bwMode="auto">
            <a:xfrm>
              <a:off x="4421189" y="37369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2" name="Oval 12"/>
            <p:cNvSpPr>
              <a:spLocks noChangeArrowheads="1"/>
            </p:cNvSpPr>
            <p:nvPr/>
          </p:nvSpPr>
          <p:spPr bwMode="auto">
            <a:xfrm>
              <a:off x="4637089" y="39528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3" name="Oval 13"/>
            <p:cNvSpPr>
              <a:spLocks noChangeArrowheads="1"/>
            </p:cNvSpPr>
            <p:nvPr/>
          </p:nvSpPr>
          <p:spPr bwMode="auto">
            <a:xfrm>
              <a:off x="4852989" y="41687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4" name="Oval 14"/>
            <p:cNvSpPr>
              <a:spLocks noChangeArrowheads="1"/>
            </p:cNvSpPr>
            <p:nvPr/>
          </p:nvSpPr>
          <p:spPr bwMode="auto">
            <a:xfrm>
              <a:off x="5068889" y="43846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5" name="Oval 15"/>
            <p:cNvSpPr>
              <a:spLocks noChangeArrowheads="1"/>
            </p:cNvSpPr>
            <p:nvPr/>
          </p:nvSpPr>
          <p:spPr bwMode="auto">
            <a:xfrm>
              <a:off x="3470275" y="23558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6" name="Oval 16"/>
            <p:cNvSpPr>
              <a:spLocks noChangeArrowheads="1"/>
            </p:cNvSpPr>
            <p:nvPr/>
          </p:nvSpPr>
          <p:spPr bwMode="auto">
            <a:xfrm>
              <a:off x="3686175" y="25717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7" name="Oval 17"/>
            <p:cNvSpPr>
              <a:spLocks noChangeArrowheads="1"/>
            </p:cNvSpPr>
            <p:nvPr/>
          </p:nvSpPr>
          <p:spPr bwMode="auto">
            <a:xfrm>
              <a:off x="3902075" y="27876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8" name="Oval 18"/>
            <p:cNvSpPr>
              <a:spLocks noChangeArrowheads="1"/>
            </p:cNvSpPr>
            <p:nvPr/>
          </p:nvSpPr>
          <p:spPr bwMode="auto">
            <a:xfrm>
              <a:off x="4117975" y="30035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69" name="Oval 19"/>
            <p:cNvSpPr>
              <a:spLocks noChangeArrowheads="1"/>
            </p:cNvSpPr>
            <p:nvPr/>
          </p:nvSpPr>
          <p:spPr bwMode="auto">
            <a:xfrm>
              <a:off x="4333875" y="32194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0" name="Oval 20"/>
            <p:cNvSpPr>
              <a:spLocks noChangeArrowheads="1"/>
            </p:cNvSpPr>
            <p:nvPr/>
          </p:nvSpPr>
          <p:spPr bwMode="auto">
            <a:xfrm>
              <a:off x="4549775" y="34353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1" name="Oval 21"/>
            <p:cNvSpPr>
              <a:spLocks noChangeArrowheads="1"/>
            </p:cNvSpPr>
            <p:nvPr/>
          </p:nvSpPr>
          <p:spPr bwMode="auto">
            <a:xfrm>
              <a:off x="4765675" y="36512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2" name="Oval 22"/>
            <p:cNvSpPr>
              <a:spLocks noChangeArrowheads="1"/>
            </p:cNvSpPr>
            <p:nvPr/>
          </p:nvSpPr>
          <p:spPr bwMode="auto">
            <a:xfrm>
              <a:off x="4981575" y="38671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3" name="Oval 23"/>
            <p:cNvSpPr>
              <a:spLocks noChangeArrowheads="1"/>
            </p:cNvSpPr>
            <p:nvPr/>
          </p:nvSpPr>
          <p:spPr bwMode="auto">
            <a:xfrm>
              <a:off x="5197475" y="40830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4" name="Oval 24"/>
            <p:cNvSpPr>
              <a:spLocks noChangeArrowheads="1"/>
            </p:cNvSpPr>
            <p:nvPr/>
          </p:nvSpPr>
          <p:spPr bwMode="auto">
            <a:xfrm>
              <a:off x="3944939" y="23558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5" name="Oval 25"/>
            <p:cNvSpPr>
              <a:spLocks noChangeArrowheads="1"/>
            </p:cNvSpPr>
            <p:nvPr/>
          </p:nvSpPr>
          <p:spPr bwMode="auto">
            <a:xfrm>
              <a:off x="4160839" y="25717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6" name="Oval 26"/>
            <p:cNvSpPr>
              <a:spLocks noChangeArrowheads="1"/>
            </p:cNvSpPr>
            <p:nvPr/>
          </p:nvSpPr>
          <p:spPr bwMode="auto">
            <a:xfrm>
              <a:off x="4376739" y="27876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7" name="Oval 27"/>
            <p:cNvSpPr>
              <a:spLocks noChangeArrowheads="1"/>
            </p:cNvSpPr>
            <p:nvPr/>
          </p:nvSpPr>
          <p:spPr bwMode="auto">
            <a:xfrm>
              <a:off x="4592639" y="30035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8" name="Oval 28"/>
            <p:cNvSpPr>
              <a:spLocks noChangeArrowheads="1"/>
            </p:cNvSpPr>
            <p:nvPr/>
          </p:nvSpPr>
          <p:spPr bwMode="auto">
            <a:xfrm>
              <a:off x="4808539" y="32194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79" name="Oval 29"/>
            <p:cNvSpPr>
              <a:spLocks noChangeArrowheads="1"/>
            </p:cNvSpPr>
            <p:nvPr/>
          </p:nvSpPr>
          <p:spPr bwMode="auto">
            <a:xfrm>
              <a:off x="5024439" y="34353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0" name="Oval 30"/>
            <p:cNvSpPr>
              <a:spLocks noChangeArrowheads="1"/>
            </p:cNvSpPr>
            <p:nvPr/>
          </p:nvSpPr>
          <p:spPr bwMode="auto">
            <a:xfrm>
              <a:off x="5240339" y="36512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1" name="Oval 31"/>
            <p:cNvSpPr>
              <a:spLocks noChangeArrowheads="1"/>
            </p:cNvSpPr>
            <p:nvPr/>
          </p:nvSpPr>
          <p:spPr bwMode="auto">
            <a:xfrm>
              <a:off x="5456239" y="38671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2" name="Oval 32"/>
            <p:cNvSpPr>
              <a:spLocks noChangeArrowheads="1"/>
            </p:cNvSpPr>
            <p:nvPr/>
          </p:nvSpPr>
          <p:spPr bwMode="auto">
            <a:xfrm>
              <a:off x="5672139" y="40830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3" name="Oval 33"/>
            <p:cNvSpPr>
              <a:spLocks noChangeArrowheads="1"/>
            </p:cNvSpPr>
            <p:nvPr/>
          </p:nvSpPr>
          <p:spPr bwMode="auto">
            <a:xfrm>
              <a:off x="4117975" y="20955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4" name="Oval 34"/>
            <p:cNvSpPr>
              <a:spLocks noChangeArrowheads="1"/>
            </p:cNvSpPr>
            <p:nvPr/>
          </p:nvSpPr>
          <p:spPr bwMode="auto">
            <a:xfrm>
              <a:off x="4333875" y="23114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5" name="Oval 35"/>
            <p:cNvSpPr>
              <a:spLocks noChangeArrowheads="1"/>
            </p:cNvSpPr>
            <p:nvPr/>
          </p:nvSpPr>
          <p:spPr bwMode="auto">
            <a:xfrm>
              <a:off x="4549775" y="25273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6" name="Oval 36"/>
            <p:cNvSpPr>
              <a:spLocks noChangeArrowheads="1"/>
            </p:cNvSpPr>
            <p:nvPr/>
          </p:nvSpPr>
          <p:spPr bwMode="auto">
            <a:xfrm>
              <a:off x="4765675" y="27432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7" name="Oval 37"/>
            <p:cNvSpPr>
              <a:spLocks noChangeArrowheads="1"/>
            </p:cNvSpPr>
            <p:nvPr/>
          </p:nvSpPr>
          <p:spPr bwMode="auto">
            <a:xfrm>
              <a:off x="4981575" y="29591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8" name="Oval 38"/>
            <p:cNvSpPr>
              <a:spLocks noChangeArrowheads="1"/>
            </p:cNvSpPr>
            <p:nvPr/>
          </p:nvSpPr>
          <p:spPr bwMode="auto">
            <a:xfrm>
              <a:off x="5197475" y="31750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89" name="Oval 39"/>
            <p:cNvSpPr>
              <a:spLocks noChangeArrowheads="1"/>
            </p:cNvSpPr>
            <p:nvPr/>
          </p:nvSpPr>
          <p:spPr bwMode="auto">
            <a:xfrm>
              <a:off x="5413375" y="33909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0" name="Oval 40"/>
            <p:cNvSpPr>
              <a:spLocks noChangeArrowheads="1"/>
            </p:cNvSpPr>
            <p:nvPr/>
          </p:nvSpPr>
          <p:spPr bwMode="auto">
            <a:xfrm>
              <a:off x="5629275" y="36068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1" name="Oval 41"/>
            <p:cNvSpPr>
              <a:spLocks noChangeArrowheads="1"/>
            </p:cNvSpPr>
            <p:nvPr/>
          </p:nvSpPr>
          <p:spPr bwMode="auto">
            <a:xfrm>
              <a:off x="5845175" y="38227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2" name="Oval 42"/>
            <p:cNvSpPr>
              <a:spLocks noChangeArrowheads="1"/>
            </p:cNvSpPr>
            <p:nvPr/>
          </p:nvSpPr>
          <p:spPr bwMode="auto">
            <a:xfrm>
              <a:off x="4464050" y="20955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3" name="Oval 43"/>
            <p:cNvSpPr>
              <a:spLocks noChangeArrowheads="1"/>
            </p:cNvSpPr>
            <p:nvPr/>
          </p:nvSpPr>
          <p:spPr bwMode="auto">
            <a:xfrm>
              <a:off x="4679950" y="23114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4" name="Oval 44"/>
            <p:cNvSpPr>
              <a:spLocks noChangeArrowheads="1"/>
            </p:cNvSpPr>
            <p:nvPr/>
          </p:nvSpPr>
          <p:spPr bwMode="auto">
            <a:xfrm>
              <a:off x="4895850" y="25273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5" name="Oval 45"/>
            <p:cNvSpPr>
              <a:spLocks noChangeArrowheads="1"/>
            </p:cNvSpPr>
            <p:nvPr/>
          </p:nvSpPr>
          <p:spPr bwMode="auto">
            <a:xfrm>
              <a:off x="5111750" y="27432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6" name="Oval 46"/>
            <p:cNvSpPr>
              <a:spLocks noChangeArrowheads="1"/>
            </p:cNvSpPr>
            <p:nvPr/>
          </p:nvSpPr>
          <p:spPr bwMode="auto">
            <a:xfrm>
              <a:off x="5327650" y="29591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7" name="Oval 47"/>
            <p:cNvSpPr>
              <a:spLocks noChangeArrowheads="1"/>
            </p:cNvSpPr>
            <p:nvPr/>
          </p:nvSpPr>
          <p:spPr bwMode="auto">
            <a:xfrm>
              <a:off x="5543550" y="31750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8" name="Oval 48"/>
            <p:cNvSpPr>
              <a:spLocks noChangeArrowheads="1"/>
            </p:cNvSpPr>
            <p:nvPr/>
          </p:nvSpPr>
          <p:spPr bwMode="auto">
            <a:xfrm>
              <a:off x="5759450" y="33909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199" name="Oval 49"/>
            <p:cNvSpPr>
              <a:spLocks noChangeArrowheads="1"/>
            </p:cNvSpPr>
            <p:nvPr/>
          </p:nvSpPr>
          <p:spPr bwMode="auto">
            <a:xfrm>
              <a:off x="5975350" y="36068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0" name="Oval 50"/>
            <p:cNvSpPr>
              <a:spLocks noChangeArrowheads="1"/>
            </p:cNvSpPr>
            <p:nvPr/>
          </p:nvSpPr>
          <p:spPr bwMode="auto">
            <a:xfrm>
              <a:off x="6191250" y="38227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1" name="Oval 51"/>
            <p:cNvSpPr>
              <a:spLocks noChangeArrowheads="1"/>
            </p:cNvSpPr>
            <p:nvPr/>
          </p:nvSpPr>
          <p:spPr bwMode="auto">
            <a:xfrm>
              <a:off x="4808539" y="20097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2" name="Oval 52"/>
            <p:cNvSpPr>
              <a:spLocks noChangeArrowheads="1"/>
            </p:cNvSpPr>
            <p:nvPr/>
          </p:nvSpPr>
          <p:spPr bwMode="auto">
            <a:xfrm>
              <a:off x="5024439" y="22256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3" name="Oval 53"/>
            <p:cNvSpPr>
              <a:spLocks noChangeArrowheads="1"/>
            </p:cNvSpPr>
            <p:nvPr/>
          </p:nvSpPr>
          <p:spPr bwMode="auto">
            <a:xfrm>
              <a:off x="5240339" y="24415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4" name="Oval 54"/>
            <p:cNvSpPr>
              <a:spLocks noChangeArrowheads="1"/>
            </p:cNvSpPr>
            <p:nvPr/>
          </p:nvSpPr>
          <p:spPr bwMode="auto">
            <a:xfrm>
              <a:off x="5456239" y="26574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5" name="Oval 55"/>
            <p:cNvSpPr>
              <a:spLocks noChangeArrowheads="1"/>
            </p:cNvSpPr>
            <p:nvPr/>
          </p:nvSpPr>
          <p:spPr bwMode="auto">
            <a:xfrm>
              <a:off x="5672139" y="28733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6" name="Oval 56"/>
            <p:cNvSpPr>
              <a:spLocks noChangeArrowheads="1"/>
            </p:cNvSpPr>
            <p:nvPr/>
          </p:nvSpPr>
          <p:spPr bwMode="auto">
            <a:xfrm>
              <a:off x="5888039" y="30892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7" name="Oval 57"/>
            <p:cNvSpPr>
              <a:spLocks noChangeArrowheads="1"/>
            </p:cNvSpPr>
            <p:nvPr/>
          </p:nvSpPr>
          <p:spPr bwMode="auto">
            <a:xfrm>
              <a:off x="6103939" y="33051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8" name="Oval 58"/>
            <p:cNvSpPr>
              <a:spLocks noChangeArrowheads="1"/>
            </p:cNvSpPr>
            <p:nvPr/>
          </p:nvSpPr>
          <p:spPr bwMode="auto">
            <a:xfrm>
              <a:off x="6319839" y="35210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09" name="Oval 59"/>
            <p:cNvSpPr>
              <a:spLocks noChangeArrowheads="1"/>
            </p:cNvSpPr>
            <p:nvPr/>
          </p:nvSpPr>
          <p:spPr bwMode="auto">
            <a:xfrm>
              <a:off x="6535739" y="37369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0" name="Oval 60"/>
            <p:cNvSpPr>
              <a:spLocks noChangeArrowheads="1"/>
            </p:cNvSpPr>
            <p:nvPr/>
          </p:nvSpPr>
          <p:spPr bwMode="auto">
            <a:xfrm>
              <a:off x="5197475" y="19685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1" name="Oval 61"/>
            <p:cNvSpPr>
              <a:spLocks noChangeArrowheads="1"/>
            </p:cNvSpPr>
            <p:nvPr/>
          </p:nvSpPr>
          <p:spPr bwMode="auto">
            <a:xfrm>
              <a:off x="5413375" y="21844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2" name="Oval 62"/>
            <p:cNvSpPr>
              <a:spLocks noChangeArrowheads="1"/>
            </p:cNvSpPr>
            <p:nvPr/>
          </p:nvSpPr>
          <p:spPr bwMode="auto">
            <a:xfrm>
              <a:off x="5629275" y="24003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3" name="Oval 63"/>
            <p:cNvSpPr>
              <a:spLocks noChangeArrowheads="1"/>
            </p:cNvSpPr>
            <p:nvPr/>
          </p:nvSpPr>
          <p:spPr bwMode="auto">
            <a:xfrm>
              <a:off x="5845175" y="26162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4" name="Oval 64"/>
            <p:cNvSpPr>
              <a:spLocks noChangeArrowheads="1"/>
            </p:cNvSpPr>
            <p:nvPr/>
          </p:nvSpPr>
          <p:spPr bwMode="auto">
            <a:xfrm>
              <a:off x="6061075" y="28321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5" name="Oval 65"/>
            <p:cNvSpPr>
              <a:spLocks noChangeArrowheads="1"/>
            </p:cNvSpPr>
            <p:nvPr/>
          </p:nvSpPr>
          <p:spPr bwMode="auto">
            <a:xfrm>
              <a:off x="6276975" y="30480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6" name="Oval 66"/>
            <p:cNvSpPr>
              <a:spLocks noChangeArrowheads="1"/>
            </p:cNvSpPr>
            <p:nvPr/>
          </p:nvSpPr>
          <p:spPr bwMode="auto">
            <a:xfrm>
              <a:off x="6492875" y="32639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7" name="Oval 67"/>
            <p:cNvSpPr>
              <a:spLocks noChangeArrowheads="1"/>
            </p:cNvSpPr>
            <p:nvPr/>
          </p:nvSpPr>
          <p:spPr bwMode="auto">
            <a:xfrm>
              <a:off x="6708775" y="34798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8" name="Oval 68"/>
            <p:cNvSpPr>
              <a:spLocks noChangeArrowheads="1"/>
            </p:cNvSpPr>
            <p:nvPr/>
          </p:nvSpPr>
          <p:spPr bwMode="auto">
            <a:xfrm>
              <a:off x="6924675" y="36957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19" name="Oval 69"/>
            <p:cNvSpPr>
              <a:spLocks noChangeArrowheads="1"/>
            </p:cNvSpPr>
            <p:nvPr/>
          </p:nvSpPr>
          <p:spPr bwMode="auto">
            <a:xfrm>
              <a:off x="5629275" y="19240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0" name="Oval 70"/>
            <p:cNvSpPr>
              <a:spLocks noChangeArrowheads="1"/>
            </p:cNvSpPr>
            <p:nvPr/>
          </p:nvSpPr>
          <p:spPr bwMode="auto">
            <a:xfrm>
              <a:off x="5845175" y="21399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1" name="Oval 71"/>
            <p:cNvSpPr>
              <a:spLocks noChangeArrowheads="1"/>
            </p:cNvSpPr>
            <p:nvPr/>
          </p:nvSpPr>
          <p:spPr bwMode="auto">
            <a:xfrm>
              <a:off x="6061075" y="23558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2" name="Oval 72"/>
            <p:cNvSpPr>
              <a:spLocks noChangeArrowheads="1"/>
            </p:cNvSpPr>
            <p:nvPr/>
          </p:nvSpPr>
          <p:spPr bwMode="auto">
            <a:xfrm>
              <a:off x="6276975" y="25717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3" name="Oval 73"/>
            <p:cNvSpPr>
              <a:spLocks noChangeArrowheads="1"/>
            </p:cNvSpPr>
            <p:nvPr/>
          </p:nvSpPr>
          <p:spPr bwMode="auto">
            <a:xfrm>
              <a:off x="6492875" y="27876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4" name="Oval 74"/>
            <p:cNvSpPr>
              <a:spLocks noChangeArrowheads="1"/>
            </p:cNvSpPr>
            <p:nvPr/>
          </p:nvSpPr>
          <p:spPr bwMode="auto">
            <a:xfrm>
              <a:off x="6708775" y="30035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5" name="Oval 75"/>
            <p:cNvSpPr>
              <a:spLocks noChangeArrowheads="1"/>
            </p:cNvSpPr>
            <p:nvPr/>
          </p:nvSpPr>
          <p:spPr bwMode="auto">
            <a:xfrm>
              <a:off x="6924675" y="32194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6" name="Oval 76"/>
            <p:cNvSpPr>
              <a:spLocks noChangeArrowheads="1"/>
            </p:cNvSpPr>
            <p:nvPr/>
          </p:nvSpPr>
          <p:spPr bwMode="auto">
            <a:xfrm>
              <a:off x="7140575" y="34353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7" name="Oval 77"/>
            <p:cNvSpPr>
              <a:spLocks noChangeArrowheads="1"/>
            </p:cNvSpPr>
            <p:nvPr/>
          </p:nvSpPr>
          <p:spPr bwMode="auto">
            <a:xfrm>
              <a:off x="7356475" y="36512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8" name="Oval 78"/>
            <p:cNvSpPr>
              <a:spLocks noChangeArrowheads="1"/>
            </p:cNvSpPr>
            <p:nvPr/>
          </p:nvSpPr>
          <p:spPr bwMode="auto">
            <a:xfrm>
              <a:off x="3254375" y="29591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29" name="Oval 79"/>
            <p:cNvSpPr>
              <a:spLocks noChangeArrowheads="1"/>
            </p:cNvSpPr>
            <p:nvPr/>
          </p:nvSpPr>
          <p:spPr bwMode="auto">
            <a:xfrm>
              <a:off x="3470275" y="31750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0" name="Oval 80"/>
            <p:cNvSpPr>
              <a:spLocks noChangeArrowheads="1"/>
            </p:cNvSpPr>
            <p:nvPr/>
          </p:nvSpPr>
          <p:spPr bwMode="auto">
            <a:xfrm>
              <a:off x="3686175" y="33909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1" name="Oval 81"/>
            <p:cNvSpPr>
              <a:spLocks noChangeArrowheads="1"/>
            </p:cNvSpPr>
            <p:nvPr/>
          </p:nvSpPr>
          <p:spPr bwMode="auto">
            <a:xfrm>
              <a:off x="3902075" y="36068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2" name="Oval 82"/>
            <p:cNvSpPr>
              <a:spLocks noChangeArrowheads="1"/>
            </p:cNvSpPr>
            <p:nvPr/>
          </p:nvSpPr>
          <p:spPr bwMode="auto">
            <a:xfrm>
              <a:off x="4117975" y="38227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3" name="Oval 83"/>
            <p:cNvSpPr>
              <a:spLocks noChangeArrowheads="1"/>
            </p:cNvSpPr>
            <p:nvPr/>
          </p:nvSpPr>
          <p:spPr bwMode="auto">
            <a:xfrm>
              <a:off x="4333875" y="40386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4" name="Oval 84"/>
            <p:cNvSpPr>
              <a:spLocks noChangeArrowheads="1"/>
            </p:cNvSpPr>
            <p:nvPr/>
          </p:nvSpPr>
          <p:spPr bwMode="auto">
            <a:xfrm>
              <a:off x="4549775" y="42545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5" name="Oval 85"/>
            <p:cNvSpPr>
              <a:spLocks noChangeArrowheads="1"/>
            </p:cNvSpPr>
            <p:nvPr/>
          </p:nvSpPr>
          <p:spPr bwMode="auto">
            <a:xfrm>
              <a:off x="4765675" y="44704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6" name="Oval 86"/>
            <p:cNvSpPr>
              <a:spLocks noChangeArrowheads="1"/>
            </p:cNvSpPr>
            <p:nvPr/>
          </p:nvSpPr>
          <p:spPr bwMode="auto">
            <a:xfrm>
              <a:off x="4981575" y="46863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7" name="Oval 87"/>
            <p:cNvSpPr>
              <a:spLocks noChangeArrowheads="1"/>
            </p:cNvSpPr>
            <p:nvPr/>
          </p:nvSpPr>
          <p:spPr bwMode="auto">
            <a:xfrm>
              <a:off x="2822575" y="29146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8" name="Oval 88"/>
            <p:cNvSpPr>
              <a:spLocks noChangeArrowheads="1"/>
            </p:cNvSpPr>
            <p:nvPr/>
          </p:nvSpPr>
          <p:spPr bwMode="auto">
            <a:xfrm>
              <a:off x="3038475" y="31305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39" name="Oval 89"/>
            <p:cNvSpPr>
              <a:spLocks noChangeArrowheads="1"/>
            </p:cNvSpPr>
            <p:nvPr/>
          </p:nvSpPr>
          <p:spPr bwMode="auto">
            <a:xfrm>
              <a:off x="3254375" y="33464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0" name="Oval 90"/>
            <p:cNvSpPr>
              <a:spLocks noChangeArrowheads="1"/>
            </p:cNvSpPr>
            <p:nvPr/>
          </p:nvSpPr>
          <p:spPr bwMode="auto">
            <a:xfrm>
              <a:off x="3470275" y="35623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1" name="Oval 91"/>
            <p:cNvSpPr>
              <a:spLocks noChangeArrowheads="1"/>
            </p:cNvSpPr>
            <p:nvPr/>
          </p:nvSpPr>
          <p:spPr bwMode="auto">
            <a:xfrm>
              <a:off x="3686175" y="37782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2" name="Oval 92"/>
            <p:cNvSpPr>
              <a:spLocks noChangeArrowheads="1"/>
            </p:cNvSpPr>
            <p:nvPr/>
          </p:nvSpPr>
          <p:spPr bwMode="auto">
            <a:xfrm>
              <a:off x="3902075" y="39941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3" name="Oval 93"/>
            <p:cNvSpPr>
              <a:spLocks noChangeArrowheads="1"/>
            </p:cNvSpPr>
            <p:nvPr/>
          </p:nvSpPr>
          <p:spPr bwMode="auto">
            <a:xfrm>
              <a:off x="4117975" y="42100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4" name="Oval 94"/>
            <p:cNvSpPr>
              <a:spLocks noChangeArrowheads="1"/>
            </p:cNvSpPr>
            <p:nvPr/>
          </p:nvSpPr>
          <p:spPr bwMode="auto">
            <a:xfrm>
              <a:off x="4333875" y="44259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5" name="Oval 95"/>
            <p:cNvSpPr>
              <a:spLocks noChangeArrowheads="1"/>
            </p:cNvSpPr>
            <p:nvPr/>
          </p:nvSpPr>
          <p:spPr bwMode="auto">
            <a:xfrm>
              <a:off x="4549775" y="46418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6" name="Oval 96"/>
            <p:cNvSpPr>
              <a:spLocks noChangeArrowheads="1"/>
            </p:cNvSpPr>
            <p:nvPr/>
          </p:nvSpPr>
          <p:spPr bwMode="auto">
            <a:xfrm>
              <a:off x="7226300" y="30480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7" name="Oval 97"/>
            <p:cNvSpPr>
              <a:spLocks noChangeArrowheads="1"/>
            </p:cNvSpPr>
            <p:nvPr/>
          </p:nvSpPr>
          <p:spPr bwMode="auto">
            <a:xfrm>
              <a:off x="7313614" y="27876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8" name="Oval 98"/>
            <p:cNvSpPr>
              <a:spLocks noChangeArrowheads="1"/>
            </p:cNvSpPr>
            <p:nvPr/>
          </p:nvSpPr>
          <p:spPr bwMode="auto">
            <a:xfrm>
              <a:off x="7053264" y="28702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49" name="Oval 99"/>
            <p:cNvSpPr>
              <a:spLocks noChangeArrowheads="1"/>
            </p:cNvSpPr>
            <p:nvPr/>
          </p:nvSpPr>
          <p:spPr bwMode="auto">
            <a:xfrm>
              <a:off x="7053264" y="25749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0" name="Oval 100"/>
            <p:cNvSpPr>
              <a:spLocks noChangeArrowheads="1"/>
            </p:cNvSpPr>
            <p:nvPr/>
          </p:nvSpPr>
          <p:spPr bwMode="auto">
            <a:xfrm>
              <a:off x="6794500" y="26987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1" name="Oval 101"/>
            <p:cNvSpPr>
              <a:spLocks noChangeArrowheads="1"/>
            </p:cNvSpPr>
            <p:nvPr/>
          </p:nvSpPr>
          <p:spPr bwMode="auto">
            <a:xfrm>
              <a:off x="6794500" y="239712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2" name="Oval 102"/>
            <p:cNvSpPr>
              <a:spLocks noChangeArrowheads="1"/>
            </p:cNvSpPr>
            <p:nvPr/>
          </p:nvSpPr>
          <p:spPr bwMode="auto">
            <a:xfrm>
              <a:off x="6535739" y="24892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3" name="Oval 103"/>
            <p:cNvSpPr>
              <a:spLocks noChangeArrowheads="1"/>
            </p:cNvSpPr>
            <p:nvPr/>
          </p:nvSpPr>
          <p:spPr bwMode="auto">
            <a:xfrm>
              <a:off x="6405564" y="22288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4" name="Oval 104"/>
            <p:cNvSpPr>
              <a:spLocks noChangeArrowheads="1"/>
            </p:cNvSpPr>
            <p:nvPr/>
          </p:nvSpPr>
          <p:spPr bwMode="auto">
            <a:xfrm>
              <a:off x="6103939" y="21399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5" name="Oval 105"/>
            <p:cNvSpPr>
              <a:spLocks noChangeArrowheads="1"/>
            </p:cNvSpPr>
            <p:nvPr/>
          </p:nvSpPr>
          <p:spPr bwMode="auto">
            <a:xfrm>
              <a:off x="2692400" y="32162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6" name="Oval 106"/>
            <p:cNvSpPr>
              <a:spLocks noChangeArrowheads="1"/>
            </p:cNvSpPr>
            <p:nvPr/>
          </p:nvSpPr>
          <p:spPr bwMode="auto">
            <a:xfrm>
              <a:off x="2908300" y="34321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7" name="Oval 107"/>
            <p:cNvSpPr>
              <a:spLocks noChangeArrowheads="1"/>
            </p:cNvSpPr>
            <p:nvPr/>
          </p:nvSpPr>
          <p:spPr bwMode="auto">
            <a:xfrm>
              <a:off x="3124200" y="36480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8" name="Oval 108"/>
            <p:cNvSpPr>
              <a:spLocks noChangeArrowheads="1"/>
            </p:cNvSpPr>
            <p:nvPr/>
          </p:nvSpPr>
          <p:spPr bwMode="auto">
            <a:xfrm>
              <a:off x="3340100" y="38639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59" name="Oval 109"/>
            <p:cNvSpPr>
              <a:spLocks noChangeArrowheads="1"/>
            </p:cNvSpPr>
            <p:nvPr/>
          </p:nvSpPr>
          <p:spPr bwMode="auto">
            <a:xfrm>
              <a:off x="3556000" y="40798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0" name="Oval 110"/>
            <p:cNvSpPr>
              <a:spLocks noChangeArrowheads="1"/>
            </p:cNvSpPr>
            <p:nvPr/>
          </p:nvSpPr>
          <p:spPr bwMode="auto">
            <a:xfrm>
              <a:off x="3771900" y="42957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1" name="Oval 111"/>
            <p:cNvSpPr>
              <a:spLocks noChangeArrowheads="1"/>
            </p:cNvSpPr>
            <p:nvPr/>
          </p:nvSpPr>
          <p:spPr bwMode="auto">
            <a:xfrm>
              <a:off x="3987800" y="45116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2" name="Oval 112"/>
            <p:cNvSpPr>
              <a:spLocks noChangeArrowheads="1"/>
            </p:cNvSpPr>
            <p:nvPr/>
          </p:nvSpPr>
          <p:spPr bwMode="auto">
            <a:xfrm>
              <a:off x="2692400" y="35623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3" name="Oval 113"/>
            <p:cNvSpPr>
              <a:spLocks noChangeArrowheads="1"/>
            </p:cNvSpPr>
            <p:nvPr/>
          </p:nvSpPr>
          <p:spPr bwMode="auto">
            <a:xfrm>
              <a:off x="4205289" y="46005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4" name="Oval 114"/>
            <p:cNvSpPr>
              <a:spLocks noChangeArrowheads="1"/>
            </p:cNvSpPr>
            <p:nvPr/>
          </p:nvSpPr>
          <p:spPr bwMode="auto">
            <a:xfrm>
              <a:off x="5888039" y="42513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5" name="Oval 115"/>
            <p:cNvSpPr>
              <a:spLocks noChangeArrowheads="1"/>
            </p:cNvSpPr>
            <p:nvPr/>
          </p:nvSpPr>
          <p:spPr bwMode="auto">
            <a:xfrm>
              <a:off x="6967539" y="39528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6" name="Oval 116"/>
            <p:cNvSpPr>
              <a:spLocks noChangeArrowheads="1"/>
            </p:cNvSpPr>
            <p:nvPr/>
          </p:nvSpPr>
          <p:spPr bwMode="auto">
            <a:xfrm>
              <a:off x="7183439" y="38258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7" name="Oval 117"/>
            <p:cNvSpPr>
              <a:spLocks noChangeArrowheads="1"/>
            </p:cNvSpPr>
            <p:nvPr/>
          </p:nvSpPr>
          <p:spPr bwMode="auto">
            <a:xfrm>
              <a:off x="6751639" y="39941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8" name="Oval 118"/>
            <p:cNvSpPr>
              <a:spLocks noChangeArrowheads="1"/>
            </p:cNvSpPr>
            <p:nvPr/>
          </p:nvSpPr>
          <p:spPr bwMode="auto">
            <a:xfrm>
              <a:off x="6537325" y="412432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69" name="Oval 119"/>
            <p:cNvSpPr>
              <a:spLocks noChangeArrowheads="1"/>
            </p:cNvSpPr>
            <p:nvPr/>
          </p:nvSpPr>
          <p:spPr bwMode="auto">
            <a:xfrm>
              <a:off x="6364289" y="39973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0" name="Oval 120"/>
            <p:cNvSpPr>
              <a:spLocks noChangeArrowheads="1"/>
            </p:cNvSpPr>
            <p:nvPr/>
          </p:nvSpPr>
          <p:spPr bwMode="auto">
            <a:xfrm>
              <a:off x="6018214" y="40386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1" name="Oval 121"/>
            <p:cNvSpPr>
              <a:spLocks noChangeArrowheads="1"/>
            </p:cNvSpPr>
            <p:nvPr/>
          </p:nvSpPr>
          <p:spPr bwMode="auto">
            <a:xfrm>
              <a:off x="6234114" y="42545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2" name="Oval 122"/>
            <p:cNvSpPr>
              <a:spLocks noChangeArrowheads="1"/>
            </p:cNvSpPr>
            <p:nvPr/>
          </p:nvSpPr>
          <p:spPr bwMode="auto">
            <a:xfrm>
              <a:off x="6450014" y="43402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3" name="Oval 123"/>
            <p:cNvSpPr>
              <a:spLocks noChangeArrowheads="1"/>
            </p:cNvSpPr>
            <p:nvPr/>
          </p:nvSpPr>
          <p:spPr bwMode="auto">
            <a:xfrm>
              <a:off x="3038475" y="257492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4" name="Oval 124"/>
            <p:cNvSpPr>
              <a:spLocks noChangeArrowheads="1"/>
            </p:cNvSpPr>
            <p:nvPr/>
          </p:nvSpPr>
          <p:spPr bwMode="auto">
            <a:xfrm>
              <a:off x="3211514" y="23558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5" name="Oval 125"/>
            <p:cNvSpPr>
              <a:spLocks noChangeArrowheads="1"/>
            </p:cNvSpPr>
            <p:nvPr/>
          </p:nvSpPr>
          <p:spPr bwMode="auto">
            <a:xfrm>
              <a:off x="3773489" y="20986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6" name="Oval 126"/>
            <p:cNvSpPr>
              <a:spLocks noChangeArrowheads="1"/>
            </p:cNvSpPr>
            <p:nvPr/>
          </p:nvSpPr>
          <p:spPr bwMode="auto">
            <a:xfrm>
              <a:off x="4592639" y="19240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7" name="Oval 127"/>
            <p:cNvSpPr>
              <a:spLocks noChangeArrowheads="1"/>
            </p:cNvSpPr>
            <p:nvPr/>
          </p:nvSpPr>
          <p:spPr bwMode="auto">
            <a:xfrm>
              <a:off x="5370514" y="45085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8" name="Oval 128"/>
            <p:cNvSpPr>
              <a:spLocks noChangeArrowheads="1"/>
            </p:cNvSpPr>
            <p:nvPr/>
          </p:nvSpPr>
          <p:spPr bwMode="auto">
            <a:xfrm>
              <a:off x="5629275" y="44227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79" name="Oval 129"/>
            <p:cNvSpPr>
              <a:spLocks noChangeArrowheads="1"/>
            </p:cNvSpPr>
            <p:nvPr/>
          </p:nvSpPr>
          <p:spPr bwMode="auto">
            <a:xfrm>
              <a:off x="6061075" y="442912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80" name="Oval 130"/>
            <p:cNvSpPr>
              <a:spLocks noChangeArrowheads="1"/>
            </p:cNvSpPr>
            <p:nvPr/>
          </p:nvSpPr>
          <p:spPr bwMode="auto">
            <a:xfrm>
              <a:off x="5456239" y="42132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81" name="Oval 131"/>
            <p:cNvSpPr>
              <a:spLocks noChangeArrowheads="1"/>
            </p:cNvSpPr>
            <p:nvPr/>
          </p:nvSpPr>
          <p:spPr bwMode="auto">
            <a:xfrm>
              <a:off x="7399339" y="33020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82" name="Oval 137"/>
            <p:cNvSpPr>
              <a:spLocks noChangeArrowheads="1"/>
            </p:cNvSpPr>
            <p:nvPr/>
          </p:nvSpPr>
          <p:spPr bwMode="auto">
            <a:xfrm>
              <a:off x="5629275" y="46418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83" name="Oval 138"/>
            <p:cNvSpPr>
              <a:spLocks noChangeArrowheads="1"/>
            </p:cNvSpPr>
            <p:nvPr/>
          </p:nvSpPr>
          <p:spPr bwMode="auto">
            <a:xfrm>
              <a:off x="3384550" y="425132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84" name="Oval 139"/>
            <p:cNvSpPr>
              <a:spLocks noChangeArrowheads="1"/>
            </p:cNvSpPr>
            <p:nvPr/>
          </p:nvSpPr>
          <p:spPr bwMode="auto">
            <a:xfrm>
              <a:off x="3122614" y="39973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49285" name="Oval 140"/>
            <p:cNvSpPr>
              <a:spLocks noChangeArrowheads="1"/>
            </p:cNvSpPr>
            <p:nvPr/>
          </p:nvSpPr>
          <p:spPr bwMode="auto">
            <a:xfrm>
              <a:off x="2865439" y="37719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286" name="Text Box 141"/>
          <p:cNvSpPr txBox="1">
            <a:spLocks noChangeArrowheads="1"/>
          </p:cNvSpPr>
          <p:nvPr/>
        </p:nvSpPr>
        <p:spPr bwMode="auto">
          <a:xfrm>
            <a:off x="8064498" y="1189841"/>
            <a:ext cx="328930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 smtClean="0">
                <a:solidFill>
                  <a:prstClr val="black"/>
                </a:solidFill>
              </a:rPr>
              <a:t>One large </a:t>
            </a:r>
            <a:r>
              <a:rPr lang="en-GB" altLang="en-US" sz="2800" dirty="0">
                <a:solidFill>
                  <a:prstClr val="black"/>
                </a:solidFill>
              </a:rPr>
              <a:t>interbreeding population sharing the same ecological niche.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(e.g. Fruit flies living on hawthorn bushes)</a:t>
            </a:r>
          </a:p>
        </p:txBody>
      </p:sp>
    </p:spTree>
    <p:extLst>
      <p:ext uri="{BB962C8B-B14F-4D97-AF65-F5344CB8AC3E}">
        <p14:creationId xmlns:p14="http://schemas.microsoft.com/office/powerpoint/2010/main" val="31939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3134" y="1780301"/>
            <a:ext cx="5162550" cy="3076575"/>
            <a:chOff x="2357438" y="1196976"/>
            <a:chExt cx="5162550" cy="3076575"/>
          </a:xfrm>
        </p:grpSpPr>
        <p:sp>
          <p:nvSpPr>
            <p:cNvPr id="50178" name="Oval 136"/>
            <p:cNvSpPr>
              <a:spLocks noChangeArrowheads="1"/>
            </p:cNvSpPr>
            <p:nvPr/>
          </p:nvSpPr>
          <p:spPr bwMode="auto">
            <a:xfrm>
              <a:off x="5084764" y="2814639"/>
              <a:ext cx="1381125" cy="8604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79" name="Oval 4"/>
            <p:cNvSpPr>
              <a:spLocks noChangeArrowheads="1"/>
            </p:cNvSpPr>
            <p:nvPr/>
          </p:nvSpPr>
          <p:spPr bwMode="auto">
            <a:xfrm>
              <a:off x="2357438" y="1196976"/>
              <a:ext cx="5162550" cy="3076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0" name="Oval 5"/>
            <p:cNvSpPr>
              <a:spLocks noChangeArrowheads="1"/>
            </p:cNvSpPr>
            <p:nvPr/>
          </p:nvSpPr>
          <p:spPr bwMode="auto">
            <a:xfrm>
              <a:off x="3184525" y="20367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1" name="Oval 6"/>
            <p:cNvSpPr>
              <a:spLocks noChangeArrowheads="1"/>
            </p:cNvSpPr>
            <p:nvPr/>
          </p:nvSpPr>
          <p:spPr bwMode="auto">
            <a:xfrm>
              <a:off x="3400425" y="22526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2" name="Oval 7"/>
            <p:cNvSpPr>
              <a:spLocks noChangeArrowheads="1"/>
            </p:cNvSpPr>
            <p:nvPr/>
          </p:nvSpPr>
          <p:spPr bwMode="auto">
            <a:xfrm>
              <a:off x="3616325" y="24685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3" name="Oval 8"/>
            <p:cNvSpPr>
              <a:spLocks noChangeArrowheads="1"/>
            </p:cNvSpPr>
            <p:nvPr/>
          </p:nvSpPr>
          <p:spPr bwMode="auto">
            <a:xfrm>
              <a:off x="3832225" y="26844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4" name="Oval 9"/>
            <p:cNvSpPr>
              <a:spLocks noChangeArrowheads="1"/>
            </p:cNvSpPr>
            <p:nvPr/>
          </p:nvSpPr>
          <p:spPr bwMode="auto">
            <a:xfrm>
              <a:off x="4048125" y="29003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5" name="Oval 10"/>
            <p:cNvSpPr>
              <a:spLocks noChangeArrowheads="1"/>
            </p:cNvSpPr>
            <p:nvPr/>
          </p:nvSpPr>
          <p:spPr bwMode="auto">
            <a:xfrm>
              <a:off x="4264025" y="31162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6" name="Oval 11"/>
            <p:cNvSpPr>
              <a:spLocks noChangeArrowheads="1"/>
            </p:cNvSpPr>
            <p:nvPr/>
          </p:nvSpPr>
          <p:spPr bwMode="auto">
            <a:xfrm>
              <a:off x="4479925" y="33321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7" name="Oval 12"/>
            <p:cNvSpPr>
              <a:spLocks noChangeArrowheads="1"/>
            </p:cNvSpPr>
            <p:nvPr/>
          </p:nvSpPr>
          <p:spPr bwMode="auto">
            <a:xfrm>
              <a:off x="4695825" y="35480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8" name="Oval 13"/>
            <p:cNvSpPr>
              <a:spLocks noChangeArrowheads="1"/>
            </p:cNvSpPr>
            <p:nvPr/>
          </p:nvSpPr>
          <p:spPr bwMode="auto">
            <a:xfrm>
              <a:off x="4911725" y="37639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89" name="Oval 14"/>
            <p:cNvSpPr>
              <a:spLocks noChangeArrowheads="1"/>
            </p:cNvSpPr>
            <p:nvPr/>
          </p:nvSpPr>
          <p:spPr bwMode="auto">
            <a:xfrm>
              <a:off x="3313114" y="17351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0" name="Oval 15"/>
            <p:cNvSpPr>
              <a:spLocks noChangeArrowheads="1"/>
            </p:cNvSpPr>
            <p:nvPr/>
          </p:nvSpPr>
          <p:spPr bwMode="auto">
            <a:xfrm>
              <a:off x="3529014" y="19510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1" name="Oval 16"/>
            <p:cNvSpPr>
              <a:spLocks noChangeArrowheads="1"/>
            </p:cNvSpPr>
            <p:nvPr/>
          </p:nvSpPr>
          <p:spPr bwMode="auto">
            <a:xfrm>
              <a:off x="3744914" y="21669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2" name="Oval 17"/>
            <p:cNvSpPr>
              <a:spLocks noChangeArrowheads="1"/>
            </p:cNvSpPr>
            <p:nvPr/>
          </p:nvSpPr>
          <p:spPr bwMode="auto">
            <a:xfrm>
              <a:off x="3960814" y="23828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3" name="Oval 18"/>
            <p:cNvSpPr>
              <a:spLocks noChangeArrowheads="1"/>
            </p:cNvSpPr>
            <p:nvPr/>
          </p:nvSpPr>
          <p:spPr bwMode="auto">
            <a:xfrm>
              <a:off x="4176714" y="25987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4" name="Oval 19"/>
            <p:cNvSpPr>
              <a:spLocks noChangeArrowheads="1"/>
            </p:cNvSpPr>
            <p:nvPr/>
          </p:nvSpPr>
          <p:spPr bwMode="auto">
            <a:xfrm>
              <a:off x="4392614" y="28146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5" name="Oval 20"/>
            <p:cNvSpPr>
              <a:spLocks noChangeArrowheads="1"/>
            </p:cNvSpPr>
            <p:nvPr/>
          </p:nvSpPr>
          <p:spPr bwMode="auto">
            <a:xfrm>
              <a:off x="4608514" y="30305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6" name="Oval 21"/>
            <p:cNvSpPr>
              <a:spLocks noChangeArrowheads="1"/>
            </p:cNvSpPr>
            <p:nvPr/>
          </p:nvSpPr>
          <p:spPr bwMode="auto">
            <a:xfrm>
              <a:off x="4824414" y="32464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7" name="Oval 22"/>
            <p:cNvSpPr>
              <a:spLocks noChangeArrowheads="1"/>
            </p:cNvSpPr>
            <p:nvPr/>
          </p:nvSpPr>
          <p:spPr bwMode="auto">
            <a:xfrm>
              <a:off x="5040314" y="34623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8" name="Oval 23"/>
            <p:cNvSpPr>
              <a:spLocks noChangeArrowheads="1"/>
            </p:cNvSpPr>
            <p:nvPr/>
          </p:nvSpPr>
          <p:spPr bwMode="auto">
            <a:xfrm>
              <a:off x="3787775" y="17351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199" name="Oval 24"/>
            <p:cNvSpPr>
              <a:spLocks noChangeArrowheads="1"/>
            </p:cNvSpPr>
            <p:nvPr/>
          </p:nvSpPr>
          <p:spPr bwMode="auto">
            <a:xfrm>
              <a:off x="4003675" y="19510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0" name="Oval 25"/>
            <p:cNvSpPr>
              <a:spLocks noChangeArrowheads="1"/>
            </p:cNvSpPr>
            <p:nvPr/>
          </p:nvSpPr>
          <p:spPr bwMode="auto">
            <a:xfrm>
              <a:off x="4219575" y="21669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1" name="Oval 26"/>
            <p:cNvSpPr>
              <a:spLocks noChangeArrowheads="1"/>
            </p:cNvSpPr>
            <p:nvPr/>
          </p:nvSpPr>
          <p:spPr bwMode="auto">
            <a:xfrm>
              <a:off x="4435475" y="23828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2" name="Oval 27"/>
            <p:cNvSpPr>
              <a:spLocks noChangeArrowheads="1"/>
            </p:cNvSpPr>
            <p:nvPr/>
          </p:nvSpPr>
          <p:spPr bwMode="auto">
            <a:xfrm>
              <a:off x="4651375" y="25987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3" name="Oval 28"/>
            <p:cNvSpPr>
              <a:spLocks noChangeArrowheads="1"/>
            </p:cNvSpPr>
            <p:nvPr/>
          </p:nvSpPr>
          <p:spPr bwMode="auto">
            <a:xfrm>
              <a:off x="4867275" y="28146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4" name="Oval 29"/>
            <p:cNvSpPr>
              <a:spLocks noChangeArrowheads="1"/>
            </p:cNvSpPr>
            <p:nvPr/>
          </p:nvSpPr>
          <p:spPr bwMode="auto">
            <a:xfrm>
              <a:off x="5211764" y="30241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5" name="Oval 30"/>
            <p:cNvSpPr>
              <a:spLocks noChangeArrowheads="1"/>
            </p:cNvSpPr>
            <p:nvPr/>
          </p:nvSpPr>
          <p:spPr bwMode="auto">
            <a:xfrm>
              <a:off x="5299075" y="32464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6" name="Oval 31"/>
            <p:cNvSpPr>
              <a:spLocks noChangeArrowheads="1"/>
            </p:cNvSpPr>
            <p:nvPr/>
          </p:nvSpPr>
          <p:spPr bwMode="auto">
            <a:xfrm>
              <a:off x="5514975" y="34623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7" name="Oval 32"/>
            <p:cNvSpPr>
              <a:spLocks noChangeArrowheads="1"/>
            </p:cNvSpPr>
            <p:nvPr/>
          </p:nvSpPr>
          <p:spPr bwMode="auto">
            <a:xfrm>
              <a:off x="3960814" y="14747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8" name="Oval 33"/>
            <p:cNvSpPr>
              <a:spLocks noChangeArrowheads="1"/>
            </p:cNvSpPr>
            <p:nvPr/>
          </p:nvSpPr>
          <p:spPr bwMode="auto">
            <a:xfrm>
              <a:off x="4176714" y="16906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09" name="Oval 34"/>
            <p:cNvSpPr>
              <a:spLocks noChangeArrowheads="1"/>
            </p:cNvSpPr>
            <p:nvPr/>
          </p:nvSpPr>
          <p:spPr bwMode="auto">
            <a:xfrm>
              <a:off x="4392614" y="19065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0" name="Oval 35"/>
            <p:cNvSpPr>
              <a:spLocks noChangeArrowheads="1"/>
            </p:cNvSpPr>
            <p:nvPr/>
          </p:nvSpPr>
          <p:spPr bwMode="auto">
            <a:xfrm>
              <a:off x="4608514" y="21224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1" name="Oval 36"/>
            <p:cNvSpPr>
              <a:spLocks noChangeArrowheads="1"/>
            </p:cNvSpPr>
            <p:nvPr/>
          </p:nvSpPr>
          <p:spPr bwMode="auto">
            <a:xfrm>
              <a:off x="4824414" y="23383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2" name="Oval 37"/>
            <p:cNvSpPr>
              <a:spLocks noChangeArrowheads="1"/>
            </p:cNvSpPr>
            <p:nvPr/>
          </p:nvSpPr>
          <p:spPr bwMode="auto">
            <a:xfrm>
              <a:off x="5040314" y="2554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3" name="Oval 38"/>
            <p:cNvSpPr>
              <a:spLocks noChangeArrowheads="1"/>
            </p:cNvSpPr>
            <p:nvPr/>
          </p:nvSpPr>
          <p:spPr bwMode="auto">
            <a:xfrm>
              <a:off x="5168900" y="27670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4" name="Oval 39"/>
            <p:cNvSpPr>
              <a:spLocks noChangeArrowheads="1"/>
            </p:cNvSpPr>
            <p:nvPr/>
          </p:nvSpPr>
          <p:spPr bwMode="auto">
            <a:xfrm>
              <a:off x="5472114" y="29860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5" name="Oval 40"/>
            <p:cNvSpPr>
              <a:spLocks noChangeArrowheads="1"/>
            </p:cNvSpPr>
            <p:nvPr/>
          </p:nvSpPr>
          <p:spPr bwMode="auto">
            <a:xfrm>
              <a:off x="5688014" y="32019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6" name="Oval 41"/>
            <p:cNvSpPr>
              <a:spLocks noChangeArrowheads="1"/>
            </p:cNvSpPr>
            <p:nvPr/>
          </p:nvSpPr>
          <p:spPr bwMode="auto">
            <a:xfrm>
              <a:off x="4306889" y="14747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7" name="Oval 42"/>
            <p:cNvSpPr>
              <a:spLocks noChangeArrowheads="1"/>
            </p:cNvSpPr>
            <p:nvPr/>
          </p:nvSpPr>
          <p:spPr bwMode="auto">
            <a:xfrm>
              <a:off x="4522789" y="16906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8" name="Oval 43"/>
            <p:cNvSpPr>
              <a:spLocks noChangeArrowheads="1"/>
            </p:cNvSpPr>
            <p:nvPr/>
          </p:nvSpPr>
          <p:spPr bwMode="auto">
            <a:xfrm>
              <a:off x="4738689" y="19065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19" name="Oval 44"/>
            <p:cNvSpPr>
              <a:spLocks noChangeArrowheads="1"/>
            </p:cNvSpPr>
            <p:nvPr/>
          </p:nvSpPr>
          <p:spPr bwMode="auto">
            <a:xfrm>
              <a:off x="4954589" y="21224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0" name="Oval 45"/>
            <p:cNvSpPr>
              <a:spLocks noChangeArrowheads="1"/>
            </p:cNvSpPr>
            <p:nvPr/>
          </p:nvSpPr>
          <p:spPr bwMode="auto">
            <a:xfrm>
              <a:off x="5170489" y="23383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1" name="Oval 46"/>
            <p:cNvSpPr>
              <a:spLocks noChangeArrowheads="1"/>
            </p:cNvSpPr>
            <p:nvPr/>
          </p:nvSpPr>
          <p:spPr bwMode="auto">
            <a:xfrm>
              <a:off x="5386389" y="2554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2" name="Oval 48"/>
            <p:cNvSpPr>
              <a:spLocks noChangeArrowheads="1"/>
            </p:cNvSpPr>
            <p:nvPr/>
          </p:nvSpPr>
          <p:spPr bwMode="auto">
            <a:xfrm>
              <a:off x="5818189" y="29860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3" name="Oval 50"/>
            <p:cNvSpPr>
              <a:spLocks noChangeArrowheads="1"/>
            </p:cNvSpPr>
            <p:nvPr/>
          </p:nvSpPr>
          <p:spPr bwMode="auto">
            <a:xfrm>
              <a:off x="4651375" y="13890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4" name="Oval 51"/>
            <p:cNvSpPr>
              <a:spLocks noChangeArrowheads="1"/>
            </p:cNvSpPr>
            <p:nvPr/>
          </p:nvSpPr>
          <p:spPr bwMode="auto">
            <a:xfrm>
              <a:off x="4867275" y="16049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5" name="Oval 52"/>
            <p:cNvSpPr>
              <a:spLocks noChangeArrowheads="1"/>
            </p:cNvSpPr>
            <p:nvPr/>
          </p:nvSpPr>
          <p:spPr bwMode="auto">
            <a:xfrm>
              <a:off x="5083175" y="18208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6" name="Oval 53"/>
            <p:cNvSpPr>
              <a:spLocks noChangeArrowheads="1"/>
            </p:cNvSpPr>
            <p:nvPr/>
          </p:nvSpPr>
          <p:spPr bwMode="auto">
            <a:xfrm>
              <a:off x="5299075" y="20367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7" name="Oval 54"/>
            <p:cNvSpPr>
              <a:spLocks noChangeArrowheads="1"/>
            </p:cNvSpPr>
            <p:nvPr/>
          </p:nvSpPr>
          <p:spPr bwMode="auto">
            <a:xfrm>
              <a:off x="5514975" y="22526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8" name="Oval 55"/>
            <p:cNvSpPr>
              <a:spLocks noChangeArrowheads="1"/>
            </p:cNvSpPr>
            <p:nvPr/>
          </p:nvSpPr>
          <p:spPr bwMode="auto">
            <a:xfrm>
              <a:off x="5730875" y="24685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29" name="Oval 56"/>
            <p:cNvSpPr>
              <a:spLocks noChangeArrowheads="1"/>
            </p:cNvSpPr>
            <p:nvPr/>
          </p:nvSpPr>
          <p:spPr bwMode="auto">
            <a:xfrm>
              <a:off x="5989639" y="26400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0" name="Oval 57"/>
            <p:cNvSpPr>
              <a:spLocks noChangeArrowheads="1"/>
            </p:cNvSpPr>
            <p:nvPr/>
          </p:nvSpPr>
          <p:spPr bwMode="auto">
            <a:xfrm>
              <a:off x="6076950" y="29448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1" name="Oval 58"/>
            <p:cNvSpPr>
              <a:spLocks noChangeArrowheads="1"/>
            </p:cNvSpPr>
            <p:nvPr/>
          </p:nvSpPr>
          <p:spPr bwMode="auto">
            <a:xfrm>
              <a:off x="6553200" y="31162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2" name="Oval 59"/>
            <p:cNvSpPr>
              <a:spLocks noChangeArrowheads="1"/>
            </p:cNvSpPr>
            <p:nvPr/>
          </p:nvSpPr>
          <p:spPr bwMode="auto">
            <a:xfrm>
              <a:off x="5040314" y="13477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3" name="Oval 60"/>
            <p:cNvSpPr>
              <a:spLocks noChangeArrowheads="1"/>
            </p:cNvSpPr>
            <p:nvPr/>
          </p:nvSpPr>
          <p:spPr bwMode="auto">
            <a:xfrm>
              <a:off x="5256214" y="15636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4" name="Oval 61"/>
            <p:cNvSpPr>
              <a:spLocks noChangeArrowheads="1"/>
            </p:cNvSpPr>
            <p:nvPr/>
          </p:nvSpPr>
          <p:spPr bwMode="auto">
            <a:xfrm>
              <a:off x="5472114" y="17795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5" name="Oval 62"/>
            <p:cNvSpPr>
              <a:spLocks noChangeArrowheads="1"/>
            </p:cNvSpPr>
            <p:nvPr/>
          </p:nvSpPr>
          <p:spPr bwMode="auto">
            <a:xfrm>
              <a:off x="5688014" y="19954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6" name="Oval 63"/>
            <p:cNvSpPr>
              <a:spLocks noChangeArrowheads="1"/>
            </p:cNvSpPr>
            <p:nvPr/>
          </p:nvSpPr>
          <p:spPr bwMode="auto">
            <a:xfrm>
              <a:off x="5903914" y="22113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7" name="Oval 64"/>
            <p:cNvSpPr>
              <a:spLocks noChangeArrowheads="1"/>
            </p:cNvSpPr>
            <p:nvPr/>
          </p:nvSpPr>
          <p:spPr bwMode="auto">
            <a:xfrm>
              <a:off x="6119814" y="2427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8" name="Oval 65"/>
            <p:cNvSpPr>
              <a:spLocks noChangeArrowheads="1"/>
            </p:cNvSpPr>
            <p:nvPr/>
          </p:nvSpPr>
          <p:spPr bwMode="auto">
            <a:xfrm>
              <a:off x="6335714" y="26431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39" name="Oval 66"/>
            <p:cNvSpPr>
              <a:spLocks noChangeArrowheads="1"/>
            </p:cNvSpPr>
            <p:nvPr/>
          </p:nvSpPr>
          <p:spPr bwMode="auto">
            <a:xfrm>
              <a:off x="6551614" y="28590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0" name="Oval 67"/>
            <p:cNvSpPr>
              <a:spLocks noChangeArrowheads="1"/>
            </p:cNvSpPr>
            <p:nvPr/>
          </p:nvSpPr>
          <p:spPr bwMode="auto">
            <a:xfrm>
              <a:off x="6767514" y="30749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1" name="Oval 68"/>
            <p:cNvSpPr>
              <a:spLocks noChangeArrowheads="1"/>
            </p:cNvSpPr>
            <p:nvPr/>
          </p:nvSpPr>
          <p:spPr bwMode="auto">
            <a:xfrm>
              <a:off x="5472114" y="13033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2" name="Oval 69"/>
            <p:cNvSpPr>
              <a:spLocks noChangeArrowheads="1"/>
            </p:cNvSpPr>
            <p:nvPr/>
          </p:nvSpPr>
          <p:spPr bwMode="auto">
            <a:xfrm>
              <a:off x="5688014" y="15192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3" name="Oval 70"/>
            <p:cNvSpPr>
              <a:spLocks noChangeArrowheads="1"/>
            </p:cNvSpPr>
            <p:nvPr/>
          </p:nvSpPr>
          <p:spPr bwMode="auto">
            <a:xfrm>
              <a:off x="5903914" y="17351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4" name="Oval 71"/>
            <p:cNvSpPr>
              <a:spLocks noChangeArrowheads="1"/>
            </p:cNvSpPr>
            <p:nvPr/>
          </p:nvSpPr>
          <p:spPr bwMode="auto">
            <a:xfrm>
              <a:off x="6119814" y="19510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5" name="Oval 72"/>
            <p:cNvSpPr>
              <a:spLocks noChangeArrowheads="1"/>
            </p:cNvSpPr>
            <p:nvPr/>
          </p:nvSpPr>
          <p:spPr bwMode="auto">
            <a:xfrm>
              <a:off x="6335714" y="21669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6" name="Oval 73"/>
            <p:cNvSpPr>
              <a:spLocks noChangeArrowheads="1"/>
            </p:cNvSpPr>
            <p:nvPr/>
          </p:nvSpPr>
          <p:spPr bwMode="auto">
            <a:xfrm>
              <a:off x="6551614" y="23828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7" name="Oval 74"/>
            <p:cNvSpPr>
              <a:spLocks noChangeArrowheads="1"/>
            </p:cNvSpPr>
            <p:nvPr/>
          </p:nvSpPr>
          <p:spPr bwMode="auto">
            <a:xfrm>
              <a:off x="6767514" y="25987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8" name="Oval 75"/>
            <p:cNvSpPr>
              <a:spLocks noChangeArrowheads="1"/>
            </p:cNvSpPr>
            <p:nvPr/>
          </p:nvSpPr>
          <p:spPr bwMode="auto">
            <a:xfrm>
              <a:off x="6983414" y="28146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49" name="Oval 76"/>
            <p:cNvSpPr>
              <a:spLocks noChangeArrowheads="1"/>
            </p:cNvSpPr>
            <p:nvPr/>
          </p:nvSpPr>
          <p:spPr bwMode="auto">
            <a:xfrm>
              <a:off x="7199314" y="30305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0" name="Oval 77"/>
            <p:cNvSpPr>
              <a:spLocks noChangeArrowheads="1"/>
            </p:cNvSpPr>
            <p:nvPr/>
          </p:nvSpPr>
          <p:spPr bwMode="auto">
            <a:xfrm>
              <a:off x="3097214" y="23383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1" name="Oval 78"/>
            <p:cNvSpPr>
              <a:spLocks noChangeArrowheads="1"/>
            </p:cNvSpPr>
            <p:nvPr/>
          </p:nvSpPr>
          <p:spPr bwMode="auto">
            <a:xfrm>
              <a:off x="3313114" y="2554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2" name="Oval 79"/>
            <p:cNvSpPr>
              <a:spLocks noChangeArrowheads="1"/>
            </p:cNvSpPr>
            <p:nvPr/>
          </p:nvSpPr>
          <p:spPr bwMode="auto">
            <a:xfrm>
              <a:off x="3529014" y="27701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3" name="Oval 80"/>
            <p:cNvSpPr>
              <a:spLocks noChangeArrowheads="1"/>
            </p:cNvSpPr>
            <p:nvPr/>
          </p:nvSpPr>
          <p:spPr bwMode="auto">
            <a:xfrm>
              <a:off x="3744914" y="29860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4" name="Oval 81"/>
            <p:cNvSpPr>
              <a:spLocks noChangeArrowheads="1"/>
            </p:cNvSpPr>
            <p:nvPr/>
          </p:nvSpPr>
          <p:spPr bwMode="auto">
            <a:xfrm>
              <a:off x="3960814" y="32019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5" name="Oval 82"/>
            <p:cNvSpPr>
              <a:spLocks noChangeArrowheads="1"/>
            </p:cNvSpPr>
            <p:nvPr/>
          </p:nvSpPr>
          <p:spPr bwMode="auto">
            <a:xfrm>
              <a:off x="4176714" y="34178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6" name="Oval 83"/>
            <p:cNvSpPr>
              <a:spLocks noChangeArrowheads="1"/>
            </p:cNvSpPr>
            <p:nvPr/>
          </p:nvSpPr>
          <p:spPr bwMode="auto">
            <a:xfrm>
              <a:off x="4392614" y="36337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7" name="Oval 84"/>
            <p:cNvSpPr>
              <a:spLocks noChangeArrowheads="1"/>
            </p:cNvSpPr>
            <p:nvPr/>
          </p:nvSpPr>
          <p:spPr bwMode="auto">
            <a:xfrm>
              <a:off x="4608514" y="38496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8" name="Oval 85"/>
            <p:cNvSpPr>
              <a:spLocks noChangeArrowheads="1"/>
            </p:cNvSpPr>
            <p:nvPr/>
          </p:nvSpPr>
          <p:spPr bwMode="auto">
            <a:xfrm>
              <a:off x="4824414" y="40655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59" name="Oval 86"/>
            <p:cNvSpPr>
              <a:spLocks noChangeArrowheads="1"/>
            </p:cNvSpPr>
            <p:nvPr/>
          </p:nvSpPr>
          <p:spPr bwMode="auto">
            <a:xfrm>
              <a:off x="2665414" y="22939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0" name="Oval 87"/>
            <p:cNvSpPr>
              <a:spLocks noChangeArrowheads="1"/>
            </p:cNvSpPr>
            <p:nvPr/>
          </p:nvSpPr>
          <p:spPr bwMode="auto">
            <a:xfrm>
              <a:off x="2881314" y="25098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1" name="Oval 88"/>
            <p:cNvSpPr>
              <a:spLocks noChangeArrowheads="1"/>
            </p:cNvSpPr>
            <p:nvPr/>
          </p:nvSpPr>
          <p:spPr bwMode="auto">
            <a:xfrm>
              <a:off x="3097214" y="27257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2" name="Oval 89"/>
            <p:cNvSpPr>
              <a:spLocks noChangeArrowheads="1"/>
            </p:cNvSpPr>
            <p:nvPr/>
          </p:nvSpPr>
          <p:spPr bwMode="auto">
            <a:xfrm>
              <a:off x="3313114" y="29416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3" name="Oval 90"/>
            <p:cNvSpPr>
              <a:spLocks noChangeArrowheads="1"/>
            </p:cNvSpPr>
            <p:nvPr/>
          </p:nvSpPr>
          <p:spPr bwMode="auto">
            <a:xfrm>
              <a:off x="3529014" y="31575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4" name="Oval 91"/>
            <p:cNvSpPr>
              <a:spLocks noChangeArrowheads="1"/>
            </p:cNvSpPr>
            <p:nvPr/>
          </p:nvSpPr>
          <p:spPr bwMode="auto">
            <a:xfrm>
              <a:off x="3744914" y="33734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5" name="Oval 92"/>
            <p:cNvSpPr>
              <a:spLocks noChangeArrowheads="1"/>
            </p:cNvSpPr>
            <p:nvPr/>
          </p:nvSpPr>
          <p:spPr bwMode="auto">
            <a:xfrm>
              <a:off x="3960814" y="35893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6" name="Oval 93"/>
            <p:cNvSpPr>
              <a:spLocks noChangeArrowheads="1"/>
            </p:cNvSpPr>
            <p:nvPr/>
          </p:nvSpPr>
          <p:spPr bwMode="auto">
            <a:xfrm>
              <a:off x="4176714" y="38052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7" name="Oval 94"/>
            <p:cNvSpPr>
              <a:spLocks noChangeArrowheads="1"/>
            </p:cNvSpPr>
            <p:nvPr/>
          </p:nvSpPr>
          <p:spPr bwMode="auto">
            <a:xfrm>
              <a:off x="4392614" y="40211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8" name="Oval 95"/>
            <p:cNvSpPr>
              <a:spLocks noChangeArrowheads="1"/>
            </p:cNvSpPr>
            <p:nvPr/>
          </p:nvSpPr>
          <p:spPr bwMode="auto">
            <a:xfrm>
              <a:off x="7069139" y="2427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69" name="Oval 96"/>
            <p:cNvSpPr>
              <a:spLocks noChangeArrowheads="1"/>
            </p:cNvSpPr>
            <p:nvPr/>
          </p:nvSpPr>
          <p:spPr bwMode="auto">
            <a:xfrm>
              <a:off x="7156450" y="21669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0" name="Oval 97"/>
            <p:cNvSpPr>
              <a:spLocks noChangeArrowheads="1"/>
            </p:cNvSpPr>
            <p:nvPr/>
          </p:nvSpPr>
          <p:spPr bwMode="auto">
            <a:xfrm>
              <a:off x="6896100" y="22494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1" name="Oval 98"/>
            <p:cNvSpPr>
              <a:spLocks noChangeArrowheads="1"/>
            </p:cNvSpPr>
            <p:nvPr/>
          </p:nvSpPr>
          <p:spPr bwMode="auto">
            <a:xfrm>
              <a:off x="6896100" y="19542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2" name="Oval 99"/>
            <p:cNvSpPr>
              <a:spLocks noChangeArrowheads="1"/>
            </p:cNvSpPr>
            <p:nvPr/>
          </p:nvSpPr>
          <p:spPr bwMode="auto">
            <a:xfrm>
              <a:off x="6637339" y="20780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3" name="Oval 100"/>
            <p:cNvSpPr>
              <a:spLocks noChangeArrowheads="1"/>
            </p:cNvSpPr>
            <p:nvPr/>
          </p:nvSpPr>
          <p:spPr bwMode="auto">
            <a:xfrm>
              <a:off x="6637339" y="17764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4" name="Oval 101"/>
            <p:cNvSpPr>
              <a:spLocks noChangeArrowheads="1"/>
            </p:cNvSpPr>
            <p:nvPr/>
          </p:nvSpPr>
          <p:spPr bwMode="auto">
            <a:xfrm>
              <a:off x="6378575" y="18684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5" name="Oval 102"/>
            <p:cNvSpPr>
              <a:spLocks noChangeArrowheads="1"/>
            </p:cNvSpPr>
            <p:nvPr/>
          </p:nvSpPr>
          <p:spPr bwMode="auto">
            <a:xfrm>
              <a:off x="6248400" y="16081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6" name="Oval 103"/>
            <p:cNvSpPr>
              <a:spLocks noChangeArrowheads="1"/>
            </p:cNvSpPr>
            <p:nvPr/>
          </p:nvSpPr>
          <p:spPr bwMode="auto">
            <a:xfrm>
              <a:off x="5946775" y="15192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7" name="Oval 104"/>
            <p:cNvSpPr>
              <a:spLocks noChangeArrowheads="1"/>
            </p:cNvSpPr>
            <p:nvPr/>
          </p:nvSpPr>
          <p:spPr bwMode="auto">
            <a:xfrm>
              <a:off x="2535239" y="25955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8" name="Oval 105"/>
            <p:cNvSpPr>
              <a:spLocks noChangeArrowheads="1"/>
            </p:cNvSpPr>
            <p:nvPr/>
          </p:nvSpPr>
          <p:spPr bwMode="auto">
            <a:xfrm>
              <a:off x="2751139" y="28114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79" name="Oval 106"/>
            <p:cNvSpPr>
              <a:spLocks noChangeArrowheads="1"/>
            </p:cNvSpPr>
            <p:nvPr/>
          </p:nvSpPr>
          <p:spPr bwMode="auto">
            <a:xfrm>
              <a:off x="2967039" y="30273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0" name="Oval 107"/>
            <p:cNvSpPr>
              <a:spLocks noChangeArrowheads="1"/>
            </p:cNvSpPr>
            <p:nvPr/>
          </p:nvSpPr>
          <p:spPr bwMode="auto">
            <a:xfrm>
              <a:off x="3182939" y="32432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1" name="Oval 108"/>
            <p:cNvSpPr>
              <a:spLocks noChangeArrowheads="1"/>
            </p:cNvSpPr>
            <p:nvPr/>
          </p:nvSpPr>
          <p:spPr bwMode="auto">
            <a:xfrm>
              <a:off x="3398839" y="34591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2" name="Oval 109"/>
            <p:cNvSpPr>
              <a:spLocks noChangeArrowheads="1"/>
            </p:cNvSpPr>
            <p:nvPr/>
          </p:nvSpPr>
          <p:spPr bwMode="auto">
            <a:xfrm>
              <a:off x="3614739" y="36750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3" name="Oval 110"/>
            <p:cNvSpPr>
              <a:spLocks noChangeArrowheads="1"/>
            </p:cNvSpPr>
            <p:nvPr/>
          </p:nvSpPr>
          <p:spPr bwMode="auto">
            <a:xfrm>
              <a:off x="3830639" y="38909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4" name="Oval 111"/>
            <p:cNvSpPr>
              <a:spLocks noChangeArrowheads="1"/>
            </p:cNvSpPr>
            <p:nvPr/>
          </p:nvSpPr>
          <p:spPr bwMode="auto">
            <a:xfrm>
              <a:off x="2535239" y="29416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5" name="Oval 112"/>
            <p:cNvSpPr>
              <a:spLocks noChangeArrowheads="1"/>
            </p:cNvSpPr>
            <p:nvPr/>
          </p:nvSpPr>
          <p:spPr bwMode="auto">
            <a:xfrm>
              <a:off x="4048125" y="39798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6" name="Oval 113"/>
            <p:cNvSpPr>
              <a:spLocks noChangeArrowheads="1"/>
            </p:cNvSpPr>
            <p:nvPr/>
          </p:nvSpPr>
          <p:spPr bwMode="auto">
            <a:xfrm>
              <a:off x="5688014" y="37226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7" name="Oval 114"/>
            <p:cNvSpPr>
              <a:spLocks noChangeArrowheads="1"/>
            </p:cNvSpPr>
            <p:nvPr/>
          </p:nvSpPr>
          <p:spPr bwMode="auto">
            <a:xfrm>
              <a:off x="6810375" y="33321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8" name="Oval 115"/>
            <p:cNvSpPr>
              <a:spLocks noChangeArrowheads="1"/>
            </p:cNvSpPr>
            <p:nvPr/>
          </p:nvSpPr>
          <p:spPr bwMode="auto">
            <a:xfrm>
              <a:off x="7026275" y="32051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89" name="Oval 116"/>
            <p:cNvSpPr>
              <a:spLocks noChangeArrowheads="1"/>
            </p:cNvSpPr>
            <p:nvPr/>
          </p:nvSpPr>
          <p:spPr bwMode="auto">
            <a:xfrm>
              <a:off x="6594475" y="33734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0" name="Oval 117"/>
            <p:cNvSpPr>
              <a:spLocks noChangeArrowheads="1"/>
            </p:cNvSpPr>
            <p:nvPr/>
          </p:nvSpPr>
          <p:spPr bwMode="auto">
            <a:xfrm>
              <a:off x="6380164" y="35036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1" name="Oval 118"/>
            <p:cNvSpPr>
              <a:spLocks noChangeArrowheads="1"/>
            </p:cNvSpPr>
            <p:nvPr/>
          </p:nvSpPr>
          <p:spPr bwMode="auto">
            <a:xfrm>
              <a:off x="6205539" y="32464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2" name="Oval 119"/>
            <p:cNvSpPr>
              <a:spLocks noChangeArrowheads="1"/>
            </p:cNvSpPr>
            <p:nvPr/>
          </p:nvSpPr>
          <p:spPr bwMode="auto">
            <a:xfrm>
              <a:off x="5946775" y="32369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3" name="Oval 120"/>
            <p:cNvSpPr>
              <a:spLocks noChangeArrowheads="1"/>
            </p:cNvSpPr>
            <p:nvPr/>
          </p:nvSpPr>
          <p:spPr bwMode="auto">
            <a:xfrm>
              <a:off x="6076950" y="36337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4" name="Oval 121"/>
            <p:cNvSpPr>
              <a:spLocks noChangeArrowheads="1"/>
            </p:cNvSpPr>
            <p:nvPr/>
          </p:nvSpPr>
          <p:spPr bwMode="auto">
            <a:xfrm>
              <a:off x="6292850" y="37195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5" name="Oval 122"/>
            <p:cNvSpPr>
              <a:spLocks noChangeArrowheads="1"/>
            </p:cNvSpPr>
            <p:nvPr/>
          </p:nvSpPr>
          <p:spPr bwMode="auto">
            <a:xfrm>
              <a:off x="2881314" y="19542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6" name="Oval 123"/>
            <p:cNvSpPr>
              <a:spLocks noChangeArrowheads="1"/>
            </p:cNvSpPr>
            <p:nvPr/>
          </p:nvSpPr>
          <p:spPr bwMode="auto">
            <a:xfrm>
              <a:off x="3054350" y="17351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7" name="Oval 124"/>
            <p:cNvSpPr>
              <a:spLocks noChangeArrowheads="1"/>
            </p:cNvSpPr>
            <p:nvPr/>
          </p:nvSpPr>
          <p:spPr bwMode="auto">
            <a:xfrm>
              <a:off x="3616325" y="14779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8" name="Oval 125"/>
            <p:cNvSpPr>
              <a:spLocks noChangeArrowheads="1"/>
            </p:cNvSpPr>
            <p:nvPr/>
          </p:nvSpPr>
          <p:spPr bwMode="auto">
            <a:xfrm>
              <a:off x="4435475" y="13033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299" name="Oval 126"/>
            <p:cNvSpPr>
              <a:spLocks noChangeArrowheads="1"/>
            </p:cNvSpPr>
            <p:nvPr/>
          </p:nvSpPr>
          <p:spPr bwMode="auto">
            <a:xfrm>
              <a:off x="5213350" y="38877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300" name="Oval 127"/>
            <p:cNvSpPr>
              <a:spLocks noChangeArrowheads="1"/>
            </p:cNvSpPr>
            <p:nvPr/>
          </p:nvSpPr>
          <p:spPr bwMode="auto">
            <a:xfrm>
              <a:off x="5472114" y="38020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301" name="Oval 128"/>
            <p:cNvSpPr>
              <a:spLocks noChangeArrowheads="1"/>
            </p:cNvSpPr>
            <p:nvPr/>
          </p:nvSpPr>
          <p:spPr bwMode="auto">
            <a:xfrm>
              <a:off x="5903914" y="38084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302" name="Oval 129"/>
            <p:cNvSpPr>
              <a:spLocks noChangeArrowheads="1"/>
            </p:cNvSpPr>
            <p:nvPr/>
          </p:nvSpPr>
          <p:spPr bwMode="auto">
            <a:xfrm>
              <a:off x="5213350" y="36750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303" name="Oval 130"/>
            <p:cNvSpPr>
              <a:spLocks noChangeArrowheads="1"/>
            </p:cNvSpPr>
            <p:nvPr/>
          </p:nvSpPr>
          <p:spPr bwMode="auto">
            <a:xfrm>
              <a:off x="7242175" y="26812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304" name="Oval 131"/>
            <p:cNvSpPr>
              <a:spLocks noChangeArrowheads="1"/>
            </p:cNvSpPr>
            <p:nvPr/>
          </p:nvSpPr>
          <p:spPr bwMode="auto">
            <a:xfrm>
              <a:off x="5472114" y="40211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305" name="Oval 132"/>
            <p:cNvSpPr>
              <a:spLocks noChangeArrowheads="1"/>
            </p:cNvSpPr>
            <p:nvPr/>
          </p:nvSpPr>
          <p:spPr bwMode="auto">
            <a:xfrm>
              <a:off x="3227389" y="36306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306" name="Oval 133"/>
            <p:cNvSpPr>
              <a:spLocks noChangeArrowheads="1"/>
            </p:cNvSpPr>
            <p:nvPr/>
          </p:nvSpPr>
          <p:spPr bwMode="auto">
            <a:xfrm>
              <a:off x="2965450" y="33766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0307" name="Oval 134"/>
            <p:cNvSpPr>
              <a:spLocks noChangeArrowheads="1"/>
            </p:cNvSpPr>
            <p:nvPr/>
          </p:nvSpPr>
          <p:spPr bwMode="auto">
            <a:xfrm>
              <a:off x="2708275" y="31511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0308" name="Text Box 135"/>
          <p:cNvSpPr txBox="1">
            <a:spLocks noChangeArrowheads="1"/>
          </p:cNvSpPr>
          <p:nvPr/>
        </p:nvSpPr>
        <p:spPr bwMode="auto">
          <a:xfrm>
            <a:off x="7359321" y="762842"/>
            <a:ext cx="392966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 smtClean="0">
                <a:solidFill>
                  <a:prstClr val="black"/>
                </a:solidFill>
              </a:rPr>
              <a:t>An </a:t>
            </a:r>
            <a:r>
              <a:rPr lang="en-GB" altLang="en-US" sz="2800" dirty="0" smtClean="0">
                <a:solidFill>
                  <a:srgbClr val="9933FF"/>
                </a:solidFill>
              </a:rPr>
              <a:t>alternative ecological/behavioural </a:t>
            </a:r>
            <a:r>
              <a:rPr lang="en-GB" altLang="en-US" sz="2800" dirty="0">
                <a:solidFill>
                  <a:srgbClr val="9933FF"/>
                </a:solidFill>
              </a:rPr>
              <a:t>niche </a:t>
            </a:r>
            <a:r>
              <a:rPr lang="en-GB" altLang="en-US" sz="2800" dirty="0" smtClean="0">
                <a:solidFill>
                  <a:prstClr val="black"/>
                </a:solidFill>
              </a:rPr>
              <a:t>appears</a:t>
            </a:r>
            <a:endParaRPr lang="en-GB" altLang="en-US" sz="28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(e.g. </a:t>
            </a:r>
            <a:r>
              <a:rPr lang="en-GB" altLang="en-US" sz="2800" dirty="0" smtClean="0">
                <a:solidFill>
                  <a:prstClr val="black"/>
                </a:solidFill>
              </a:rPr>
              <a:t>new </a:t>
            </a:r>
            <a:r>
              <a:rPr lang="en-GB" altLang="en-US" sz="2800" dirty="0">
                <a:solidFill>
                  <a:prstClr val="black"/>
                </a:solidFill>
              </a:rPr>
              <a:t>species of apple tree introduced by humans)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Some members of the population start to exploit the new niche</a:t>
            </a:r>
          </a:p>
        </p:txBody>
      </p:sp>
    </p:spTree>
    <p:extLst>
      <p:ext uri="{BB962C8B-B14F-4D97-AF65-F5344CB8AC3E}">
        <p14:creationId xmlns:p14="http://schemas.microsoft.com/office/powerpoint/2010/main" val="280653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8900" y="1672193"/>
            <a:ext cx="5162550" cy="3076575"/>
            <a:chOff x="2357438" y="1085851"/>
            <a:chExt cx="5162550" cy="3076575"/>
          </a:xfrm>
        </p:grpSpPr>
        <p:sp>
          <p:nvSpPr>
            <p:cNvPr id="51202" name="Oval 2"/>
            <p:cNvSpPr>
              <a:spLocks noChangeArrowheads="1"/>
            </p:cNvSpPr>
            <p:nvPr/>
          </p:nvSpPr>
          <p:spPr bwMode="auto">
            <a:xfrm>
              <a:off x="4781550" y="2398714"/>
              <a:ext cx="1684338" cy="11652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03" name="Oval 3"/>
            <p:cNvSpPr>
              <a:spLocks noChangeArrowheads="1"/>
            </p:cNvSpPr>
            <p:nvPr/>
          </p:nvSpPr>
          <p:spPr bwMode="auto">
            <a:xfrm>
              <a:off x="2357438" y="1085851"/>
              <a:ext cx="5162550" cy="3076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04" name="Oval 4"/>
            <p:cNvSpPr>
              <a:spLocks noChangeArrowheads="1"/>
            </p:cNvSpPr>
            <p:nvPr/>
          </p:nvSpPr>
          <p:spPr bwMode="auto">
            <a:xfrm>
              <a:off x="3184525" y="19256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05" name="Oval 5"/>
            <p:cNvSpPr>
              <a:spLocks noChangeArrowheads="1"/>
            </p:cNvSpPr>
            <p:nvPr/>
          </p:nvSpPr>
          <p:spPr bwMode="auto">
            <a:xfrm>
              <a:off x="3400425" y="21415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06" name="Oval 6"/>
            <p:cNvSpPr>
              <a:spLocks noChangeArrowheads="1"/>
            </p:cNvSpPr>
            <p:nvPr/>
          </p:nvSpPr>
          <p:spPr bwMode="auto">
            <a:xfrm>
              <a:off x="3616325" y="23574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auto">
            <a:xfrm>
              <a:off x="3832225" y="25733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08" name="Oval 8"/>
            <p:cNvSpPr>
              <a:spLocks noChangeArrowheads="1"/>
            </p:cNvSpPr>
            <p:nvPr/>
          </p:nvSpPr>
          <p:spPr bwMode="auto">
            <a:xfrm>
              <a:off x="4048125" y="27892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09" name="Oval 9"/>
            <p:cNvSpPr>
              <a:spLocks noChangeArrowheads="1"/>
            </p:cNvSpPr>
            <p:nvPr/>
          </p:nvSpPr>
          <p:spPr bwMode="auto">
            <a:xfrm>
              <a:off x="4264025" y="30051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4479925" y="32210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4695825" y="34369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4911725" y="36528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3313114" y="16240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3529014" y="18399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3744914" y="20558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6" name="Oval 16"/>
            <p:cNvSpPr>
              <a:spLocks noChangeArrowheads="1"/>
            </p:cNvSpPr>
            <p:nvPr/>
          </p:nvSpPr>
          <p:spPr bwMode="auto">
            <a:xfrm>
              <a:off x="3960814" y="22717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7" name="Oval 17"/>
            <p:cNvSpPr>
              <a:spLocks noChangeArrowheads="1"/>
            </p:cNvSpPr>
            <p:nvPr/>
          </p:nvSpPr>
          <p:spPr bwMode="auto">
            <a:xfrm>
              <a:off x="4176714" y="24876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auto">
            <a:xfrm>
              <a:off x="4392614" y="27035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19" name="Oval 19"/>
            <p:cNvSpPr>
              <a:spLocks noChangeArrowheads="1"/>
            </p:cNvSpPr>
            <p:nvPr/>
          </p:nvSpPr>
          <p:spPr bwMode="auto">
            <a:xfrm>
              <a:off x="4608514" y="29194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0" name="Oval 20"/>
            <p:cNvSpPr>
              <a:spLocks noChangeArrowheads="1"/>
            </p:cNvSpPr>
            <p:nvPr/>
          </p:nvSpPr>
          <p:spPr bwMode="auto">
            <a:xfrm>
              <a:off x="4911725" y="29638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auto">
            <a:xfrm>
              <a:off x="5038725" y="31797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2" name="Oval 22"/>
            <p:cNvSpPr>
              <a:spLocks noChangeArrowheads="1"/>
            </p:cNvSpPr>
            <p:nvPr/>
          </p:nvSpPr>
          <p:spPr bwMode="auto">
            <a:xfrm>
              <a:off x="3787775" y="16240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3" name="Oval 23"/>
            <p:cNvSpPr>
              <a:spLocks noChangeArrowheads="1"/>
            </p:cNvSpPr>
            <p:nvPr/>
          </p:nvSpPr>
          <p:spPr bwMode="auto">
            <a:xfrm>
              <a:off x="4003675" y="18399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auto">
            <a:xfrm>
              <a:off x="4219575" y="20558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5" name="Oval 25"/>
            <p:cNvSpPr>
              <a:spLocks noChangeArrowheads="1"/>
            </p:cNvSpPr>
            <p:nvPr/>
          </p:nvSpPr>
          <p:spPr bwMode="auto">
            <a:xfrm>
              <a:off x="4435475" y="22717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6" name="Oval 26"/>
            <p:cNvSpPr>
              <a:spLocks noChangeArrowheads="1"/>
            </p:cNvSpPr>
            <p:nvPr/>
          </p:nvSpPr>
          <p:spPr bwMode="auto">
            <a:xfrm>
              <a:off x="4651375" y="24876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auto">
            <a:xfrm>
              <a:off x="4867275" y="27035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>
              <a:off x="5211764" y="29130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29" name="Oval 29"/>
            <p:cNvSpPr>
              <a:spLocks noChangeArrowheads="1"/>
            </p:cNvSpPr>
            <p:nvPr/>
          </p:nvSpPr>
          <p:spPr bwMode="auto">
            <a:xfrm>
              <a:off x="5299075" y="31353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auto">
            <a:xfrm>
              <a:off x="5514975" y="33512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1" name="Oval 31"/>
            <p:cNvSpPr>
              <a:spLocks noChangeArrowheads="1"/>
            </p:cNvSpPr>
            <p:nvPr/>
          </p:nvSpPr>
          <p:spPr bwMode="auto">
            <a:xfrm>
              <a:off x="3960814" y="13636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2" name="Oval 32"/>
            <p:cNvSpPr>
              <a:spLocks noChangeArrowheads="1"/>
            </p:cNvSpPr>
            <p:nvPr/>
          </p:nvSpPr>
          <p:spPr bwMode="auto">
            <a:xfrm>
              <a:off x="4176714" y="15795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>
              <a:off x="4392614" y="17954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auto">
            <a:xfrm>
              <a:off x="4608514" y="20113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auto">
            <a:xfrm>
              <a:off x="4824414" y="22272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auto">
            <a:xfrm>
              <a:off x="5343525" y="24844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7" name="Oval 37"/>
            <p:cNvSpPr>
              <a:spLocks noChangeArrowheads="1"/>
            </p:cNvSpPr>
            <p:nvPr/>
          </p:nvSpPr>
          <p:spPr bwMode="auto">
            <a:xfrm>
              <a:off x="5168900" y="26558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8" name="Oval 38"/>
            <p:cNvSpPr>
              <a:spLocks noChangeArrowheads="1"/>
            </p:cNvSpPr>
            <p:nvPr/>
          </p:nvSpPr>
          <p:spPr bwMode="auto">
            <a:xfrm>
              <a:off x="5472114" y="28749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39" name="Oval 39"/>
            <p:cNvSpPr>
              <a:spLocks noChangeArrowheads="1"/>
            </p:cNvSpPr>
            <p:nvPr/>
          </p:nvSpPr>
          <p:spPr bwMode="auto">
            <a:xfrm>
              <a:off x="5688014" y="30908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0" name="Oval 40"/>
            <p:cNvSpPr>
              <a:spLocks noChangeArrowheads="1"/>
            </p:cNvSpPr>
            <p:nvPr/>
          </p:nvSpPr>
          <p:spPr bwMode="auto">
            <a:xfrm>
              <a:off x="4306889" y="13636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1" name="Oval 41"/>
            <p:cNvSpPr>
              <a:spLocks noChangeArrowheads="1"/>
            </p:cNvSpPr>
            <p:nvPr/>
          </p:nvSpPr>
          <p:spPr bwMode="auto">
            <a:xfrm>
              <a:off x="4522789" y="15795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2" name="Oval 42"/>
            <p:cNvSpPr>
              <a:spLocks noChangeArrowheads="1"/>
            </p:cNvSpPr>
            <p:nvPr/>
          </p:nvSpPr>
          <p:spPr bwMode="auto">
            <a:xfrm>
              <a:off x="4738689" y="17954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3" name="Oval 43"/>
            <p:cNvSpPr>
              <a:spLocks noChangeArrowheads="1"/>
            </p:cNvSpPr>
            <p:nvPr/>
          </p:nvSpPr>
          <p:spPr bwMode="auto">
            <a:xfrm>
              <a:off x="4954589" y="20113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4" name="Oval 44"/>
            <p:cNvSpPr>
              <a:spLocks noChangeArrowheads="1"/>
            </p:cNvSpPr>
            <p:nvPr/>
          </p:nvSpPr>
          <p:spPr bwMode="auto">
            <a:xfrm>
              <a:off x="5170489" y="22272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5" name="Oval 45"/>
            <p:cNvSpPr>
              <a:spLocks noChangeArrowheads="1"/>
            </p:cNvSpPr>
            <p:nvPr/>
          </p:nvSpPr>
          <p:spPr bwMode="auto">
            <a:xfrm>
              <a:off x="5514975" y="26177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6" name="Oval 46"/>
            <p:cNvSpPr>
              <a:spLocks noChangeArrowheads="1"/>
            </p:cNvSpPr>
            <p:nvPr/>
          </p:nvSpPr>
          <p:spPr bwMode="auto">
            <a:xfrm>
              <a:off x="5818189" y="28749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7" name="Oval 47"/>
            <p:cNvSpPr>
              <a:spLocks noChangeArrowheads="1"/>
            </p:cNvSpPr>
            <p:nvPr/>
          </p:nvSpPr>
          <p:spPr bwMode="auto">
            <a:xfrm>
              <a:off x="4651375" y="12779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8" name="Oval 48"/>
            <p:cNvSpPr>
              <a:spLocks noChangeArrowheads="1"/>
            </p:cNvSpPr>
            <p:nvPr/>
          </p:nvSpPr>
          <p:spPr bwMode="auto">
            <a:xfrm>
              <a:off x="4867275" y="14938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49" name="Oval 49"/>
            <p:cNvSpPr>
              <a:spLocks noChangeArrowheads="1"/>
            </p:cNvSpPr>
            <p:nvPr/>
          </p:nvSpPr>
          <p:spPr bwMode="auto">
            <a:xfrm>
              <a:off x="5083175" y="17097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0" name="Oval 50"/>
            <p:cNvSpPr>
              <a:spLocks noChangeArrowheads="1"/>
            </p:cNvSpPr>
            <p:nvPr/>
          </p:nvSpPr>
          <p:spPr bwMode="auto">
            <a:xfrm>
              <a:off x="5299075" y="19256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1" name="Oval 51"/>
            <p:cNvSpPr>
              <a:spLocks noChangeArrowheads="1"/>
            </p:cNvSpPr>
            <p:nvPr/>
          </p:nvSpPr>
          <p:spPr bwMode="auto">
            <a:xfrm>
              <a:off x="5514975" y="21415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2" name="Oval 52"/>
            <p:cNvSpPr>
              <a:spLocks noChangeArrowheads="1"/>
            </p:cNvSpPr>
            <p:nvPr/>
          </p:nvSpPr>
          <p:spPr bwMode="auto">
            <a:xfrm>
              <a:off x="5730875" y="25320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3" name="Oval 53"/>
            <p:cNvSpPr>
              <a:spLocks noChangeArrowheads="1"/>
            </p:cNvSpPr>
            <p:nvPr/>
          </p:nvSpPr>
          <p:spPr bwMode="auto">
            <a:xfrm>
              <a:off x="5989639" y="25288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4" name="Oval 54"/>
            <p:cNvSpPr>
              <a:spLocks noChangeArrowheads="1"/>
            </p:cNvSpPr>
            <p:nvPr/>
          </p:nvSpPr>
          <p:spPr bwMode="auto">
            <a:xfrm>
              <a:off x="6076950" y="28336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5" name="Oval 55"/>
            <p:cNvSpPr>
              <a:spLocks noChangeArrowheads="1"/>
            </p:cNvSpPr>
            <p:nvPr/>
          </p:nvSpPr>
          <p:spPr bwMode="auto">
            <a:xfrm>
              <a:off x="6553200" y="30051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6" name="Oval 56"/>
            <p:cNvSpPr>
              <a:spLocks noChangeArrowheads="1"/>
            </p:cNvSpPr>
            <p:nvPr/>
          </p:nvSpPr>
          <p:spPr bwMode="auto">
            <a:xfrm>
              <a:off x="5040314" y="12366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7" name="Oval 57"/>
            <p:cNvSpPr>
              <a:spLocks noChangeArrowheads="1"/>
            </p:cNvSpPr>
            <p:nvPr/>
          </p:nvSpPr>
          <p:spPr bwMode="auto">
            <a:xfrm>
              <a:off x="5256214" y="14525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8" name="Oval 58"/>
            <p:cNvSpPr>
              <a:spLocks noChangeArrowheads="1"/>
            </p:cNvSpPr>
            <p:nvPr/>
          </p:nvSpPr>
          <p:spPr bwMode="auto">
            <a:xfrm>
              <a:off x="5472114" y="16684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59" name="Oval 59"/>
            <p:cNvSpPr>
              <a:spLocks noChangeArrowheads="1"/>
            </p:cNvSpPr>
            <p:nvPr/>
          </p:nvSpPr>
          <p:spPr bwMode="auto">
            <a:xfrm>
              <a:off x="5688014" y="18843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0" name="Oval 60"/>
            <p:cNvSpPr>
              <a:spLocks noChangeArrowheads="1"/>
            </p:cNvSpPr>
            <p:nvPr/>
          </p:nvSpPr>
          <p:spPr bwMode="auto">
            <a:xfrm>
              <a:off x="5903914" y="21002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1" name="Oval 61"/>
            <p:cNvSpPr>
              <a:spLocks noChangeArrowheads="1"/>
            </p:cNvSpPr>
            <p:nvPr/>
          </p:nvSpPr>
          <p:spPr bwMode="auto">
            <a:xfrm>
              <a:off x="6119814" y="23161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2" name="Oval 62"/>
            <p:cNvSpPr>
              <a:spLocks noChangeArrowheads="1"/>
            </p:cNvSpPr>
            <p:nvPr/>
          </p:nvSpPr>
          <p:spPr bwMode="auto">
            <a:xfrm>
              <a:off x="6335714" y="25320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3" name="Oval 63"/>
            <p:cNvSpPr>
              <a:spLocks noChangeArrowheads="1"/>
            </p:cNvSpPr>
            <p:nvPr/>
          </p:nvSpPr>
          <p:spPr bwMode="auto">
            <a:xfrm>
              <a:off x="6551614" y="27479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4" name="Oval 64"/>
            <p:cNvSpPr>
              <a:spLocks noChangeArrowheads="1"/>
            </p:cNvSpPr>
            <p:nvPr/>
          </p:nvSpPr>
          <p:spPr bwMode="auto">
            <a:xfrm>
              <a:off x="6767514" y="29638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5" name="Oval 65"/>
            <p:cNvSpPr>
              <a:spLocks noChangeArrowheads="1"/>
            </p:cNvSpPr>
            <p:nvPr/>
          </p:nvSpPr>
          <p:spPr bwMode="auto">
            <a:xfrm>
              <a:off x="5472114" y="11922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6" name="Oval 66"/>
            <p:cNvSpPr>
              <a:spLocks noChangeArrowheads="1"/>
            </p:cNvSpPr>
            <p:nvPr/>
          </p:nvSpPr>
          <p:spPr bwMode="auto">
            <a:xfrm>
              <a:off x="5688014" y="14081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7" name="Oval 67"/>
            <p:cNvSpPr>
              <a:spLocks noChangeArrowheads="1"/>
            </p:cNvSpPr>
            <p:nvPr/>
          </p:nvSpPr>
          <p:spPr bwMode="auto">
            <a:xfrm>
              <a:off x="5903914" y="16240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8" name="Oval 68"/>
            <p:cNvSpPr>
              <a:spLocks noChangeArrowheads="1"/>
            </p:cNvSpPr>
            <p:nvPr/>
          </p:nvSpPr>
          <p:spPr bwMode="auto">
            <a:xfrm>
              <a:off x="6119814" y="18399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69" name="Oval 69"/>
            <p:cNvSpPr>
              <a:spLocks noChangeArrowheads="1"/>
            </p:cNvSpPr>
            <p:nvPr/>
          </p:nvSpPr>
          <p:spPr bwMode="auto">
            <a:xfrm>
              <a:off x="6335714" y="20558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0" name="Oval 70"/>
            <p:cNvSpPr>
              <a:spLocks noChangeArrowheads="1"/>
            </p:cNvSpPr>
            <p:nvPr/>
          </p:nvSpPr>
          <p:spPr bwMode="auto">
            <a:xfrm>
              <a:off x="6551614" y="22717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1" name="Oval 71"/>
            <p:cNvSpPr>
              <a:spLocks noChangeArrowheads="1"/>
            </p:cNvSpPr>
            <p:nvPr/>
          </p:nvSpPr>
          <p:spPr bwMode="auto">
            <a:xfrm>
              <a:off x="6767514" y="24876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2" name="Oval 72"/>
            <p:cNvSpPr>
              <a:spLocks noChangeArrowheads="1"/>
            </p:cNvSpPr>
            <p:nvPr/>
          </p:nvSpPr>
          <p:spPr bwMode="auto">
            <a:xfrm>
              <a:off x="6983414" y="27035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3" name="Oval 73"/>
            <p:cNvSpPr>
              <a:spLocks noChangeArrowheads="1"/>
            </p:cNvSpPr>
            <p:nvPr/>
          </p:nvSpPr>
          <p:spPr bwMode="auto">
            <a:xfrm>
              <a:off x="7199314" y="29194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4" name="Oval 74"/>
            <p:cNvSpPr>
              <a:spLocks noChangeArrowheads="1"/>
            </p:cNvSpPr>
            <p:nvPr/>
          </p:nvSpPr>
          <p:spPr bwMode="auto">
            <a:xfrm>
              <a:off x="3097214" y="22272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5" name="Oval 75"/>
            <p:cNvSpPr>
              <a:spLocks noChangeArrowheads="1"/>
            </p:cNvSpPr>
            <p:nvPr/>
          </p:nvSpPr>
          <p:spPr bwMode="auto">
            <a:xfrm>
              <a:off x="3313114" y="24431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6" name="Oval 76"/>
            <p:cNvSpPr>
              <a:spLocks noChangeArrowheads="1"/>
            </p:cNvSpPr>
            <p:nvPr/>
          </p:nvSpPr>
          <p:spPr bwMode="auto">
            <a:xfrm>
              <a:off x="3529014" y="26590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7" name="Oval 77"/>
            <p:cNvSpPr>
              <a:spLocks noChangeArrowheads="1"/>
            </p:cNvSpPr>
            <p:nvPr/>
          </p:nvSpPr>
          <p:spPr bwMode="auto">
            <a:xfrm>
              <a:off x="3744914" y="28749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8" name="Oval 78"/>
            <p:cNvSpPr>
              <a:spLocks noChangeArrowheads="1"/>
            </p:cNvSpPr>
            <p:nvPr/>
          </p:nvSpPr>
          <p:spPr bwMode="auto">
            <a:xfrm>
              <a:off x="3960814" y="30908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79" name="Oval 79"/>
            <p:cNvSpPr>
              <a:spLocks noChangeArrowheads="1"/>
            </p:cNvSpPr>
            <p:nvPr/>
          </p:nvSpPr>
          <p:spPr bwMode="auto">
            <a:xfrm>
              <a:off x="4176714" y="33067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0" name="Oval 80"/>
            <p:cNvSpPr>
              <a:spLocks noChangeArrowheads="1"/>
            </p:cNvSpPr>
            <p:nvPr/>
          </p:nvSpPr>
          <p:spPr bwMode="auto">
            <a:xfrm>
              <a:off x="4392614" y="35226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1" name="Oval 81"/>
            <p:cNvSpPr>
              <a:spLocks noChangeArrowheads="1"/>
            </p:cNvSpPr>
            <p:nvPr/>
          </p:nvSpPr>
          <p:spPr bwMode="auto">
            <a:xfrm>
              <a:off x="4608514" y="37385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2" name="Oval 82"/>
            <p:cNvSpPr>
              <a:spLocks noChangeArrowheads="1"/>
            </p:cNvSpPr>
            <p:nvPr/>
          </p:nvSpPr>
          <p:spPr bwMode="auto">
            <a:xfrm>
              <a:off x="4824414" y="39544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3" name="Oval 83"/>
            <p:cNvSpPr>
              <a:spLocks noChangeArrowheads="1"/>
            </p:cNvSpPr>
            <p:nvPr/>
          </p:nvSpPr>
          <p:spPr bwMode="auto">
            <a:xfrm>
              <a:off x="2665414" y="21828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4" name="Oval 84"/>
            <p:cNvSpPr>
              <a:spLocks noChangeArrowheads="1"/>
            </p:cNvSpPr>
            <p:nvPr/>
          </p:nvSpPr>
          <p:spPr bwMode="auto">
            <a:xfrm>
              <a:off x="2881314" y="23987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5" name="Oval 85"/>
            <p:cNvSpPr>
              <a:spLocks noChangeArrowheads="1"/>
            </p:cNvSpPr>
            <p:nvPr/>
          </p:nvSpPr>
          <p:spPr bwMode="auto">
            <a:xfrm>
              <a:off x="3097214" y="26146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6" name="Oval 86"/>
            <p:cNvSpPr>
              <a:spLocks noChangeArrowheads="1"/>
            </p:cNvSpPr>
            <p:nvPr/>
          </p:nvSpPr>
          <p:spPr bwMode="auto">
            <a:xfrm>
              <a:off x="3313114" y="28305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7" name="Oval 87"/>
            <p:cNvSpPr>
              <a:spLocks noChangeArrowheads="1"/>
            </p:cNvSpPr>
            <p:nvPr/>
          </p:nvSpPr>
          <p:spPr bwMode="auto">
            <a:xfrm>
              <a:off x="3529014" y="30464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8" name="Oval 88"/>
            <p:cNvSpPr>
              <a:spLocks noChangeArrowheads="1"/>
            </p:cNvSpPr>
            <p:nvPr/>
          </p:nvSpPr>
          <p:spPr bwMode="auto">
            <a:xfrm>
              <a:off x="3744914" y="32623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89" name="Oval 89"/>
            <p:cNvSpPr>
              <a:spLocks noChangeArrowheads="1"/>
            </p:cNvSpPr>
            <p:nvPr/>
          </p:nvSpPr>
          <p:spPr bwMode="auto">
            <a:xfrm>
              <a:off x="3960814" y="34782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0" name="Oval 90"/>
            <p:cNvSpPr>
              <a:spLocks noChangeArrowheads="1"/>
            </p:cNvSpPr>
            <p:nvPr/>
          </p:nvSpPr>
          <p:spPr bwMode="auto">
            <a:xfrm>
              <a:off x="4176714" y="36941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1" name="Oval 91"/>
            <p:cNvSpPr>
              <a:spLocks noChangeArrowheads="1"/>
            </p:cNvSpPr>
            <p:nvPr/>
          </p:nvSpPr>
          <p:spPr bwMode="auto">
            <a:xfrm>
              <a:off x="4392614" y="39100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2" name="Oval 92"/>
            <p:cNvSpPr>
              <a:spLocks noChangeArrowheads="1"/>
            </p:cNvSpPr>
            <p:nvPr/>
          </p:nvSpPr>
          <p:spPr bwMode="auto">
            <a:xfrm>
              <a:off x="7069139" y="23161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3" name="Oval 93"/>
            <p:cNvSpPr>
              <a:spLocks noChangeArrowheads="1"/>
            </p:cNvSpPr>
            <p:nvPr/>
          </p:nvSpPr>
          <p:spPr bwMode="auto">
            <a:xfrm>
              <a:off x="7156450" y="20558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4" name="Oval 94"/>
            <p:cNvSpPr>
              <a:spLocks noChangeArrowheads="1"/>
            </p:cNvSpPr>
            <p:nvPr/>
          </p:nvSpPr>
          <p:spPr bwMode="auto">
            <a:xfrm>
              <a:off x="6896100" y="21383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5" name="Oval 95"/>
            <p:cNvSpPr>
              <a:spLocks noChangeArrowheads="1"/>
            </p:cNvSpPr>
            <p:nvPr/>
          </p:nvSpPr>
          <p:spPr bwMode="auto">
            <a:xfrm>
              <a:off x="6896100" y="18430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6" name="Oval 96"/>
            <p:cNvSpPr>
              <a:spLocks noChangeArrowheads="1"/>
            </p:cNvSpPr>
            <p:nvPr/>
          </p:nvSpPr>
          <p:spPr bwMode="auto">
            <a:xfrm>
              <a:off x="6637339" y="19669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7" name="Oval 97"/>
            <p:cNvSpPr>
              <a:spLocks noChangeArrowheads="1"/>
            </p:cNvSpPr>
            <p:nvPr/>
          </p:nvSpPr>
          <p:spPr bwMode="auto">
            <a:xfrm>
              <a:off x="6637339" y="1665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8" name="Oval 98"/>
            <p:cNvSpPr>
              <a:spLocks noChangeArrowheads="1"/>
            </p:cNvSpPr>
            <p:nvPr/>
          </p:nvSpPr>
          <p:spPr bwMode="auto">
            <a:xfrm>
              <a:off x="6378575" y="17573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299" name="Oval 99"/>
            <p:cNvSpPr>
              <a:spLocks noChangeArrowheads="1"/>
            </p:cNvSpPr>
            <p:nvPr/>
          </p:nvSpPr>
          <p:spPr bwMode="auto">
            <a:xfrm>
              <a:off x="6248400" y="14970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0" name="Oval 100"/>
            <p:cNvSpPr>
              <a:spLocks noChangeArrowheads="1"/>
            </p:cNvSpPr>
            <p:nvPr/>
          </p:nvSpPr>
          <p:spPr bwMode="auto">
            <a:xfrm>
              <a:off x="5946775" y="14081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1" name="Oval 101"/>
            <p:cNvSpPr>
              <a:spLocks noChangeArrowheads="1"/>
            </p:cNvSpPr>
            <p:nvPr/>
          </p:nvSpPr>
          <p:spPr bwMode="auto">
            <a:xfrm>
              <a:off x="2535239" y="24844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2" name="Oval 102"/>
            <p:cNvSpPr>
              <a:spLocks noChangeArrowheads="1"/>
            </p:cNvSpPr>
            <p:nvPr/>
          </p:nvSpPr>
          <p:spPr bwMode="auto">
            <a:xfrm>
              <a:off x="2751139" y="27003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3" name="Oval 103"/>
            <p:cNvSpPr>
              <a:spLocks noChangeArrowheads="1"/>
            </p:cNvSpPr>
            <p:nvPr/>
          </p:nvSpPr>
          <p:spPr bwMode="auto">
            <a:xfrm>
              <a:off x="2967039" y="29162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4" name="Oval 104"/>
            <p:cNvSpPr>
              <a:spLocks noChangeArrowheads="1"/>
            </p:cNvSpPr>
            <p:nvPr/>
          </p:nvSpPr>
          <p:spPr bwMode="auto">
            <a:xfrm>
              <a:off x="3182939" y="31321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5" name="Oval 105"/>
            <p:cNvSpPr>
              <a:spLocks noChangeArrowheads="1"/>
            </p:cNvSpPr>
            <p:nvPr/>
          </p:nvSpPr>
          <p:spPr bwMode="auto">
            <a:xfrm>
              <a:off x="3398839" y="33480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6" name="Oval 106"/>
            <p:cNvSpPr>
              <a:spLocks noChangeArrowheads="1"/>
            </p:cNvSpPr>
            <p:nvPr/>
          </p:nvSpPr>
          <p:spPr bwMode="auto">
            <a:xfrm>
              <a:off x="3614739" y="35639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7" name="Oval 107"/>
            <p:cNvSpPr>
              <a:spLocks noChangeArrowheads="1"/>
            </p:cNvSpPr>
            <p:nvPr/>
          </p:nvSpPr>
          <p:spPr bwMode="auto">
            <a:xfrm>
              <a:off x="3830639" y="37798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8" name="Oval 108"/>
            <p:cNvSpPr>
              <a:spLocks noChangeArrowheads="1"/>
            </p:cNvSpPr>
            <p:nvPr/>
          </p:nvSpPr>
          <p:spPr bwMode="auto">
            <a:xfrm>
              <a:off x="2535239" y="28305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09" name="Oval 109"/>
            <p:cNvSpPr>
              <a:spLocks noChangeArrowheads="1"/>
            </p:cNvSpPr>
            <p:nvPr/>
          </p:nvSpPr>
          <p:spPr bwMode="auto">
            <a:xfrm>
              <a:off x="4048125" y="38687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0" name="Oval 110"/>
            <p:cNvSpPr>
              <a:spLocks noChangeArrowheads="1"/>
            </p:cNvSpPr>
            <p:nvPr/>
          </p:nvSpPr>
          <p:spPr bwMode="auto">
            <a:xfrm>
              <a:off x="5688014" y="36115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1" name="Oval 111"/>
            <p:cNvSpPr>
              <a:spLocks noChangeArrowheads="1"/>
            </p:cNvSpPr>
            <p:nvPr/>
          </p:nvSpPr>
          <p:spPr bwMode="auto">
            <a:xfrm>
              <a:off x="6810375" y="32210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2" name="Oval 112"/>
            <p:cNvSpPr>
              <a:spLocks noChangeArrowheads="1"/>
            </p:cNvSpPr>
            <p:nvPr/>
          </p:nvSpPr>
          <p:spPr bwMode="auto">
            <a:xfrm>
              <a:off x="7026275" y="30940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3" name="Oval 113"/>
            <p:cNvSpPr>
              <a:spLocks noChangeArrowheads="1"/>
            </p:cNvSpPr>
            <p:nvPr/>
          </p:nvSpPr>
          <p:spPr bwMode="auto">
            <a:xfrm>
              <a:off x="6594475" y="32623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4" name="Oval 114"/>
            <p:cNvSpPr>
              <a:spLocks noChangeArrowheads="1"/>
            </p:cNvSpPr>
            <p:nvPr/>
          </p:nvSpPr>
          <p:spPr bwMode="auto">
            <a:xfrm>
              <a:off x="6380164" y="33924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5" name="Oval 115"/>
            <p:cNvSpPr>
              <a:spLocks noChangeArrowheads="1"/>
            </p:cNvSpPr>
            <p:nvPr/>
          </p:nvSpPr>
          <p:spPr bwMode="auto">
            <a:xfrm>
              <a:off x="6205539" y="30400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6" name="Oval 116"/>
            <p:cNvSpPr>
              <a:spLocks noChangeArrowheads="1"/>
            </p:cNvSpPr>
            <p:nvPr/>
          </p:nvSpPr>
          <p:spPr bwMode="auto">
            <a:xfrm>
              <a:off x="5946775" y="31257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7" name="Oval 117"/>
            <p:cNvSpPr>
              <a:spLocks noChangeArrowheads="1"/>
            </p:cNvSpPr>
            <p:nvPr/>
          </p:nvSpPr>
          <p:spPr bwMode="auto">
            <a:xfrm>
              <a:off x="6076950" y="35226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8" name="Oval 118"/>
            <p:cNvSpPr>
              <a:spLocks noChangeArrowheads="1"/>
            </p:cNvSpPr>
            <p:nvPr/>
          </p:nvSpPr>
          <p:spPr bwMode="auto">
            <a:xfrm>
              <a:off x="6292850" y="36083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19" name="Oval 119"/>
            <p:cNvSpPr>
              <a:spLocks noChangeArrowheads="1"/>
            </p:cNvSpPr>
            <p:nvPr/>
          </p:nvSpPr>
          <p:spPr bwMode="auto">
            <a:xfrm>
              <a:off x="2881314" y="18430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0" name="Oval 120"/>
            <p:cNvSpPr>
              <a:spLocks noChangeArrowheads="1"/>
            </p:cNvSpPr>
            <p:nvPr/>
          </p:nvSpPr>
          <p:spPr bwMode="auto">
            <a:xfrm>
              <a:off x="3054350" y="16240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1" name="Oval 121"/>
            <p:cNvSpPr>
              <a:spLocks noChangeArrowheads="1"/>
            </p:cNvSpPr>
            <p:nvPr/>
          </p:nvSpPr>
          <p:spPr bwMode="auto">
            <a:xfrm>
              <a:off x="3616325" y="13668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2" name="Oval 122"/>
            <p:cNvSpPr>
              <a:spLocks noChangeArrowheads="1"/>
            </p:cNvSpPr>
            <p:nvPr/>
          </p:nvSpPr>
          <p:spPr bwMode="auto">
            <a:xfrm>
              <a:off x="4435475" y="11922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3" name="Oval 123"/>
            <p:cNvSpPr>
              <a:spLocks noChangeArrowheads="1"/>
            </p:cNvSpPr>
            <p:nvPr/>
          </p:nvSpPr>
          <p:spPr bwMode="auto">
            <a:xfrm>
              <a:off x="5213350" y="37766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4" name="Oval 124"/>
            <p:cNvSpPr>
              <a:spLocks noChangeArrowheads="1"/>
            </p:cNvSpPr>
            <p:nvPr/>
          </p:nvSpPr>
          <p:spPr bwMode="auto">
            <a:xfrm>
              <a:off x="5472114" y="36909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5" name="Oval 125"/>
            <p:cNvSpPr>
              <a:spLocks noChangeArrowheads="1"/>
            </p:cNvSpPr>
            <p:nvPr/>
          </p:nvSpPr>
          <p:spPr bwMode="auto">
            <a:xfrm>
              <a:off x="5903914" y="3697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6" name="Oval 126"/>
            <p:cNvSpPr>
              <a:spLocks noChangeArrowheads="1"/>
            </p:cNvSpPr>
            <p:nvPr/>
          </p:nvSpPr>
          <p:spPr bwMode="auto">
            <a:xfrm>
              <a:off x="5213350" y="35639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7" name="Oval 127"/>
            <p:cNvSpPr>
              <a:spLocks noChangeArrowheads="1"/>
            </p:cNvSpPr>
            <p:nvPr/>
          </p:nvSpPr>
          <p:spPr bwMode="auto">
            <a:xfrm>
              <a:off x="7242175" y="25701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8" name="Oval 128"/>
            <p:cNvSpPr>
              <a:spLocks noChangeArrowheads="1"/>
            </p:cNvSpPr>
            <p:nvPr/>
          </p:nvSpPr>
          <p:spPr bwMode="auto">
            <a:xfrm>
              <a:off x="5472114" y="39100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29" name="Oval 129"/>
            <p:cNvSpPr>
              <a:spLocks noChangeArrowheads="1"/>
            </p:cNvSpPr>
            <p:nvPr/>
          </p:nvSpPr>
          <p:spPr bwMode="auto">
            <a:xfrm>
              <a:off x="3227389" y="35194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30" name="Oval 130"/>
            <p:cNvSpPr>
              <a:spLocks noChangeArrowheads="1"/>
            </p:cNvSpPr>
            <p:nvPr/>
          </p:nvSpPr>
          <p:spPr bwMode="auto">
            <a:xfrm>
              <a:off x="2965450" y="32654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1331" name="Oval 131"/>
            <p:cNvSpPr>
              <a:spLocks noChangeArrowheads="1"/>
            </p:cNvSpPr>
            <p:nvPr/>
          </p:nvSpPr>
          <p:spPr bwMode="auto">
            <a:xfrm>
              <a:off x="2708275" y="30400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332" name="Text Box 132"/>
          <p:cNvSpPr txBox="1">
            <a:spLocks noChangeArrowheads="1"/>
          </p:cNvSpPr>
          <p:nvPr/>
        </p:nvSpPr>
        <p:spPr bwMode="auto">
          <a:xfrm>
            <a:off x="7419537" y="1193799"/>
            <a:ext cx="3646815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The two populations now exploit different resources (e.g. food source) and no longer interbreed.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Behaviour has become an isolating barrier.</a:t>
            </a:r>
          </a:p>
        </p:txBody>
      </p:sp>
    </p:spTree>
    <p:extLst>
      <p:ext uri="{BB962C8B-B14F-4D97-AF65-F5344CB8AC3E}">
        <p14:creationId xmlns:p14="http://schemas.microsoft.com/office/powerpoint/2010/main" val="117247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80431" y="1691401"/>
            <a:ext cx="5162550" cy="3076575"/>
            <a:chOff x="2357438" y="1108076"/>
            <a:chExt cx="5162550" cy="3076575"/>
          </a:xfrm>
        </p:grpSpPr>
        <p:sp>
          <p:nvSpPr>
            <p:cNvPr id="52226" name="Oval 2"/>
            <p:cNvSpPr>
              <a:spLocks noChangeArrowheads="1"/>
            </p:cNvSpPr>
            <p:nvPr/>
          </p:nvSpPr>
          <p:spPr bwMode="auto">
            <a:xfrm>
              <a:off x="4781550" y="2420939"/>
              <a:ext cx="1684338" cy="11652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27" name="Oval 3"/>
            <p:cNvSpPr>
              <a:spLocks noChangeArrowheads="1"/>
            </p:cNvSpPr>
            <p:nvPr/>
          </p:nvSpPr>
          <p:spPr bwMode="auto">
            <a:xfrm>
              <a:off x="2357438" y="1108076"/>
              <a:ext cx="5162550" cy="3076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auto">
            <a:xfrm>
              <a:off x="3184525" y="19478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auto">
            <a:xfrm>
              <a:off x="3400425" y="21637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auto">
            <a:xfrm>
              <a:off x="3616325" y="23796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auto">
            <a:xfrm>
              <a:off x="3832225" y="25955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auto">
            <a:xfrm>
              <a:off x="4048125" y="28114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3" name="Oval 9"/>
            <p:cNvSpPr>
              <a:spLocks noChangeArrowheads="1"/>
            </p:cNvSpPr>
            <p:nvPr/>
          </p:nvSpPr>
          <p:spPr bwMode="auto">
            <a:xfrm>
              <a:off x="4264025" y="30273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4" name="Oval 10"/>
            <p:cNvSpPr>
              <a:spLocks noChangeArrowheads="1"/>
            </p:cNvSpPr>
            <p:nvPr/>
          </p:nvSpPr>
          <p:spPr bwMode="auto">
            <a:xfrm>
              <a:off x="4479925" y="32432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5" name="Oval 11"/>
            <p:cNvSpPr>
              <a:spLocks noChangeArrowheads="1"/>
            </p:cNvSpPr>
            <p:nvPr/>
          </p:nvSpPr>
          <p:spPr bwMode="auto">
            <a:xfrm>
              <a:off x="4695825" y="34591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6" name="Oval 12"/>
            <p:cNvSpPr>
              <a:spLocks noChangeArrowheads="1"/>
            </p:cNvSpPr>
            <p:nvPr/>
          </p:nvSpPr>
          <p:spPr bwMode="auto">
            <a:xfrm>
              <a:off x="4911725" y="36750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7" name="Oval 13"/>
            <p:cNvSpPr>
              <a:spLocks noChangeArrowheads="1"/>
            </p:cNvSpPr>
            <p:nvPr/>
          </p:nvSpPr>
          <p:spPr bwMode="auto">
            <a:xfrm>
              <a:off x="3313114" y="16462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8" name="Oval 14"/>
            <p:cNvSpPr>
              <a:spLocks noChangeArrowheads="1"/>
            </p:cNvSpPr>
            <p:nvPr/>
          </p:nvSpPr>
          <p:spPr bwMode="auto">
            <a:xfrm>
              <a:off x="3529014" y="18621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39" name="Oval 15"/>
            <p:cNvSpPr>
              <a:spLocks noChangeArrowheads="1"/>
            </p:cNvSpPr>
            <p:nvPr/>
          </p:nvSpPr>
          <p:spPr bwMode="auto">
            <a:xfrm>
              <a:off x="3744914" y="20780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0" name="Oval 16"/>
            <p:cNvSpPr>
              <a:spLocks noChangeArrowheads="1"/>
            </p:cNvSpPr>
            <p:nvPr/>
          </p:nvSpPr>
          <p:spPr bwMode="auto">
            <a:xfrm>
              <a:off x="3960814" y="22939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1" name="Oval 17"/>
            <p:cNvSpPr>
              <a:spLocks noChangeArrowheads="1"/>
            </p:cNvSpPr>
            <p:nvPr/>
          </p:nvSpPr>
          <p:spPr bwMode="auto">
            <a:xfrm>
              <a:off x="4176714" y="25098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2" name="Oval 18"/>
            <p:cNvSpPr>
              <a:spLocks noChangeArrowheads="1"/>
            </p:cNvSpPr>
            <p:nvPr/>
          </p:nvSpPr>
          <p:spPr bwMode="auto">
            <a:xfrm>
              <a:off x="4392614" y="27257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3" name="Oval 19"/>
            <p:cNvSpPr>
              <a:spLocks noChangeArrowheads="1"/>
            </p:cNvSpPr>
            <p:nvPr/>
          </p:nvSpPr>
          <p:spPr bwMode="auto">
            <a:xfrm>
              <a:off x="4608514" y="29416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4" name="Oval 20"/>
            <p:cNvSpPr>
              <a:spLocks noChangeArrowheads="1"/>
            </p:cNvSpPr>
            <p:nvPr/>
          </p:nvSpPr>
          <p:spPr bwMode="auto">
            <a:xfrm>
              <a:off x="4911725" y="29860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5" name="Oval 21"/>
            <p:cNvSpPr>
              <a:spLocks noChangeArrowheads="1"/>
            </p:cNvSpPr>
            <p:nvPr/>
          </p:nvSpPr>
          <p:spPr bwMode="auto">
            <a:xfrm>
              <a:off x="5038725" y="32019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6" name="Oval 22"/>
            <p:cNvSpPr>
              <a:spLocks noChangeArrowheads="1"/>
            </p:cNvSpPr>
            <p:nvPr/>
          </p:nvSpPr>
          <p:spPr bwMode="auto">
            <a:xfrm>
              <a:off x="3787775" y="16462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7" name="Oval 23"/>
            <p:cNvSpPr>
              <a:spLocks noChangeArrowheads="1"/>
            </p:cNvSpPr>
            <p:nvPr/>
          </p:nvSpPr>
          <p:spPr bwMode="auto">
            <a:xfrm>
              <a:off x="4003675" y="18621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8" name="Oval 24"/>
            <p:cNvSpPr>
              <a:spLocks noChangeArrowheads="1"/>
            </p:cNvSpPr>
            <p:nvPr/>
          </p:nvSpPr>
          <p:spPr bwMode="auto">
            <a:xfrm>
              <a:off x="4219575" y="20780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49" name="Oval 25"/>
            <p:cNvSpPr>
              <a:spLocks noChangeArrowheads="1"/>
            </p:cNvSpPr>
            <p:nvPr/>
          </p:nvSpPr>
          <p:spPr bwMode="auto">
            <a:xfrm>
              <a:off x="4435475" y="22939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0" name="Oval 26"/>
            <p:cNvSpPr>
              <a:spLocks noChangeArrowheads="1"/>
            </p:cNvSpPr>
            <p:nvPr/>
          </p:nvSpPr>
          <p:spPr bwMode="auto">
            <a:xfrm>
              <a:off x="4651375" y="25098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1" name="Oval 27"/>
            <p:cNvSpPr>
              <a:spLocks noChangeArrowheads="1"/>
            </p:cNvSpPr>
            <p:nvPr/>
          </p:nvSpPr>
          <p:spPr bwMode="auto">
            <a:xfrm>
              <a:off x="4867275" y="27257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2" name="Oval 28"/>
            <p:cNvSpPr>
              <a:spLocks noChangeArrowheads="1"/>
            </p:cNvSpPr>
            <p:nvPr/>
          </p:nvSpPr>
          <p:spPr bwMode="auto">
            <a:xfrm>
              <a:off x="5211764" y="2935288"/>
              <a:ext cx="173037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3" name="Oval 29"/>
            <p:cNvSpPr>
              <a:spLocks noChangeArrowheads="1"/>
            </p:cNvSpPr>
            <p:nvPr/>
          </p:nvSpPr>
          <p:spPr bwMode="auto">
            <a:xfrm>
              <a:off x="5299075" y="31575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4" name="Oval 30"/>
            <p:cNvSpPr>
              <a:spLocks noChangeArrowheads="1"/>
            </p:cNvSpPr>
            <p:nvPr/>
          </p:nvSpPr>
          <p:spPr bwMode="auto">
            <a:xfrm>
              <a:off x="5514975" y="33734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5" name="Oval 31"/>
            <p:cNvSpPr>
              <a:spLocks noChangeArrowheads="1"/>
            </p:cNvSpPr>
            <p:nvPr/>
          </p:nvSpPr>
          <p:spPr bwMode="auto">
            <a:xfrm>
              <a:off x="3960814" y="13858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6" name="Oval 32"/>
            <p:cNvSpPr>
              <a:spLocks noChangeArrowheads="1"/>
            </p:cNvSpPr>
            <p:nvPr/>
          </p:nvSpPr>
          <p:spPr bwMode="auto">
            <a:xfrm>
              <a:off x="4176714" y="16017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7" name="Oval 33"/>
            <p:cNvSpPr>
              <a:spLocks noChangeArrowheads="1"/>
            </p:cNvSpPr>
            <p:nvPr/>
          </p:nvSpPr>
          <p:spPr bwMode="auto">
            <a:xfrm>
              <a:off x="4392614" y="18176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8" name="Oval 34"/>
            <p:cNvSpPr>
              <a:spLocks noChangeArrowheads="1"/>
            </p:cNvSpPr>
            <p:nvPr/>
          </p:nvSpPr>
          <p:spPr bwMode="auto">
            <a:xfrm>
              <a:off x="4608514" y="20335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4824414" y="22494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>
              <a:off x="5343525" y="25066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1" name="Oval 37"/>
            <p:cNvSpPr>
              <a:spLocks noChangeArrowheads="1"/>
            </p:cNvSpPr>
            <p:nvPr/>
          </p:nvSpPr>
          <p:spPr bwMode="auto">
            <a:xfrm>
              <a:off x="5168900" y="26781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2" name="Oval 38"/>
            <p:cNvSpPr>
              <a:spLocks noChangeArrowheads="1"/>
            </p:cNvSpPr>
            <p:nvPr/>
          </p:nvSpPr>
          <p:spPr bwMode="auto">
            <a:xfrm>
              <a:off x="5472114" y="28971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3" name="Oval 39"/>
            <p:cNvSpPr>
              <a:spLocks noChangeArrowheads="1"/>
            </p:cNvSpPr>
            <p:nvPr/>
          </p:nvSpPr>
          <p:spPr bwMode="auto">
            <a:xfrm>
              <a:off x="5688014" y="31130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4" name="Oval 40"/>
            <p:cNvSpPr>
              <a:spLocks noChangeArrowheads="1"/>
            </p:cNvSpPr>
            <p:nvPr/>
          </p:nvSpPr>
          <p:spPr bwMode="auto">
            <a:xfrm>
              <a:off x="4306889" y="13858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5" name="Oval 41"/>
            <p:cNvSpPr>
              <a:spLocks noChangeArrowheads="1"/>
            </p:cNvSpPr>
            <p:nvPr/>
          </p:nvSpPr>
          <p:spPr bwMode="auto">
            <a:xfrm>
              <a:off x="4522789" y="16017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6" name="Oval 42"/>
            <p:cNvSpPr>
              <a:spLocks noChangeArrowheads="1"/>
            </p:cNvSpPr>
            <p:nvPr/>
          </p:nvSpPr>
          <p:spPr bwMode="auto">
            <a:xfrm>
              <a:off x="4738689" y="18176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7" name="Oval 43"/>
            <p:cNvSpPr>
              <a:spLocks noChangeArrowheads="1"/>
            </p:cNvSpPr>
            <p:nvPr/>
          </p:nvSpPr>
          <p:spPr bwMode="auto">
            <a:xfrm>
              <a:off x="4954589" y="20335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8" name="Oval 44"/>
            <p:cNvSpPr>
              <a:spLocks noChangeArrowheads="1"/>
            </p:cNvSpPr>
            <p:nvPr/>
          </p:nvSpPr>
          <p:spPr bwMode="auto">
            <a:xfrm>
              <a:off x="5170489" y="22494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69" name="Oval 45"/>
            <p:cNvSpPr>
              <a:spLocks noChangeArrowheads="1"/>
            </p:cNvSpPr>
            <p:nvPr/>
          </p:nvSpPr>
          <p:spPr bwMode="auto">
            <a:xfrm>
              <a:off x="5514975" y="26400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0" name="Oval 46"/>
            <p:cNvSpPr>
              <a:spLocks noChangeArrowheads="1"/>
            </p:cNvSpPr>
            <p:nvPr/>
          </p:nvSpPr>
          <p:spPr bwMode="auto">
            <a:xfrm>
              <a:off x="5818189" y="28971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1" name="Oval 47"/>
            <p:cNvSpPr>
              <a:spLocks noChangeArrowheads="1"/>
            </p:cNvSpPr>
            <p:nvPr/>
          </p:nvSpPr>
          <p:spPr bwMode="auto">
            <a:xfrm>
              <a:off x="4651375" y="13001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2" name="Oval 48"/>
            <p:cNvSpPr>
              <a:spLocks noChangeArrowheads="1"/>
            </p:cNvSpPr>
            <p:nvPr/>
          </p:nvSpPr>
          <p:spPr bwMode="auto">
            <a:xfrm>
              <a:off x="4867275" y="15160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3" name="Oval 49"/>
            <p:cNvSpPr>
              <a:spLocks noChangeArrowheads="1"/>
            </p:cNvSpPr>
            <p:nvPr/>
          </p:nvSpPr>
          <p:spPr bwMode="auto">
            <a:xfrm>
              <a:off x="5083175" y="17319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4" name="Oval 50"/>
            <p:cNvSpPr>
              <a:spLocks noChangeArrowheads="1"/>
            </p:cNvSpPr>
            <p:nvPr/>
          </p:nvSpPr>
          <p:spPr bwMode="auto">
            <a:xfrm>
              <a:off x="5299075" y="19478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5" name="Oval 51"/>
            <p:cNvSpPr>
              <a:spLocks noChangeArrowheads="1"/>
            </p:cNvSpPr>
            <p:nvPr/>
          </p:nvSpPr>
          <p:spPr bwMode="auto">
            <a:xfrm>
              <a:off x="5514975" y="21637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6" name="Oval 52"/>
            <p:cNvSpPr>
              <a:spLocks noChangeArrowheads="1"/>
            </p:cNvSpPr>
            <p:nvPr/>
          </p:nvSpPr>
          <p:spPr bwMode="auto">
            <a:xfrm>
              <a:off x="5730875" y="2554288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7" name="Oval 53"/>
            <p:cNvSpPr>
              <a:spLocks noChangeArrowheads="1"/>
            </p:cNvSpPr>
            <p:nvPr/>
          </p:nvSpPr>
          <p:spPr bwMode="auto">
            <a:xfrm>
              <a:off x="5989639" y="25511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8" name="Oval 54"/>
            <p:cNvSpPr>
              <a:spLocks noChangeArrowheads="1"/>
            </p:cNvSpPr>
            <p:nvPr/>
          </p:nvSpPr>
          <p:spPr bwMode="auto">
            <a:xfrm>
              <a:off x="6076950" y="28559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79" name="Oval 55"/>
            <p:cNvSpPr>
              <a:spLocks noChangeArrowheads="1"/>
            </p:cNvSpPr>
            <p:nvPr/>
          </p:nvSpPr>
          <p:spPr bwMode="auto">
            <a:xfrm>
              <a:off x="6553200" y="30273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0" name="Oval 56"/>
            <p:cNvSpPr>
              <a:spLocks noChangeArrowheads="1"/>
            </p:cNvSpPr>
            <p:nvPr/>
          </p:nvSpPr>
          <p:spPr bwMode="auto">
            <a:xfrm>
              <a:off x="5040314" y="12588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1" name="Oval 57"/>
            <p:cNvSpPr>
              <a:spLocks noChangeArrowheads="1"/>
            </p:cNvSpPr>
            <p:nvPr/>
          </p:nvSpPr>
          <p:spPr bwMode="auto">
            <a:xfrm>
              <a:off x="5256214" y="14747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2" name="Oval 58"/>
            <p:cNvSpPr>
              <a:spLocks noChangeArrowheads="1"/>
            </p:cNvSpPr>
            <p:nvPr/>
          </p:nvSpPr>
          <p:spPr bwMode="auto">
            <a:xfrm>
              <a:off x="5472114" y="16906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3" name="Oval 59"/>
            <p:cNvSpPr>
              <a:spLocks noChangeArrowheads="1"/>
            </p:cNvSpPr>
            <p:nvPr/>
          </p:nvSpPr>
          <p:spPr bwMode="auto">
            <a:xfrm>
              <a:off x="5688014" y="19065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4" name="Oval 60"/>
            <p:cNvSpPr>
              <a:spLocks noChangeArrowheads="1"/>
            </p:cNvSpPr>
            <p:nvPr/>
          </p:nvSpPr>
          <p:spPr bwMode="auto">
            <a:xfrm>
              <a:off x="5903914" y="21224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5" name="Oval 61"/>
            <p:cNvSpPr>
              <a:spLocks noChangeArrowheads="1"/>
            </p:cNvSpPr>
            <p:nvPr/>
          </p:nvSpPr>
          <p:spPr bwMode="auto">
            <a:xfrm>
              <a:off x="6119814" y="23383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6" name="Oval 62"/>
            <p:cNvSpPr>
              <a:spLocks noChangeArrowheads="1"/>
            </p:cNvSpPr>
            <p:nvPr/>
          </p:nvSpPr>
          <p:spPr bwMode="auto">
            <a:xfrm>
              <a:off x="6335714" y="2554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7" name="Oval 63"/>
            <p:cNvSpPr>
              <a:spLocks noChangeArrowheads="1"/>
            </p:cNvSpPr>
            <p:nvPr/>
          </p:nvSpPr>
          <p:spPr bwMode="auto">
            <a:xfrm>
              <a:off x="6551614" y="27701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8" name="Oval 64"/>
            <p:cNvSpPr>
              <a:spLocks noChangeArrowheads="1"/>
            </p:cNvSpPr>
            <p:nvPr/>
          </p:nvSpPr>
          <p:spPr bwMode="auto">
            <a:xfrm>
              <a:off x="6767514" y="29860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89" name="Oval 65"/>
            <p:cNvSpPr>
              <a:spLocks noChangeArrowheads="1"/>
            </p:cNvSpPr>
            <p:nvPr/>
          </p:nvSpPr>
          <p:spPr bwMode="auto">
            <a:xfrm>
              <a:off x="5472114" y="12144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0" name="Oval 66"/>
            <p:cNvSpPr>
              <a:spLocks noChangeArrowheads="1"/>
            </p:cNvSpPr>
            <p:nvPr/>
          </p:nvSpPr>
          <p:spPr bwMode="auto">
            <a:xfrm>
              <a:off x="5688014" y="14303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1" name="Oval 67"/>
            <p:cNvSpPr>
              <a:spLocks noChangeArrowheads="1"/>
            </p:cNvSpPr>
            <p:nvPr/>
          </p:nvSpPr>
          <p:spPr bwMode="auto">
            <a:xfrm>
              <a:off x="5903914" y="16462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2" name="Oval 68"/>
            <p:cNvSpPr>
              <a:spLocks noChangeArrowheads="1"/>
            </p:cNvSpPr>
            <p:nvPr/>
          </p:nvSpPr>
          <p:spPr bwMode="auto">
            <a:xfrm>
              <a:off x="6119814" y="18621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3" name="Oval 69"/>
            <p:cNvSpPr>
              <a:spLocks noChangeArrowheads="1"/>
            </p:cNvSpPr>
            <p:nvPr/>
          </p:nvSpPr>
          <p:spPr bwMode="auto">
            <a:xfrm>
              <a:off x="6335714" y="20780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4" name="Oval 70"/>
            <p:cNvSpPr>
              <a:spLocks noChangeArrowheads="1"/>
            </p:cNvSpPr>
            <p:nvPr/>
          </p:nvSpPr>
          <p:spPr bwMode="auto">
            <a:xfrm>
              <a:off x="6551614" y="22939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5" name="Oval 71"/>
            <p:cNvSpPr>
              <a:spLocks noChangeArrowheads="1"/>
            </p:cNvSpPr>
            <p:nvPr/>
          </p:nvSpPr>
          <p:spPr bwMode="auto">
            <a:xfrm>
              <a:off x="6767514" y="25098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6" name="Oval 72"/>
            <p:cNvSpPr>
              <a:spLocks noChangeArrowheads="1"/>
            </p:cNvSpPr>
            <p:nvPr/>
          </p:nvSpPr>
          <p:spPr bwMode="auto">
            <a:xfrm>
              <a:off x="6983414" y="27257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7" name="Oval 73"/>
            <p:cNvSpPr>
              <a:spLocks noChangeArrowheads="1"/>
            </p:cNvSpPr>
            <p:nvPr/>
          </p:nvSpPr>
          <p:spPr bwMode="auto">
            <a:xfrm>
              <a:off x="7199314" y="29416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8" name="Oval 74"/>
            <p:cNvSpPr>
              <a:spLocks noChangeArrowheads="1"/>
            </p:cNvSpPr>
            <p:nvPr/>
          </p:nvSpPr>
          <p:spPr bwMode="auto">
            <a:xfrm>
              <a:off x="3097214" y="22494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299" name="Oval 75"/>
            <p:cNvSpPr>
              <a:spLocks noChangeArrowheads="1"/>
            </p:cNvSpPr>
            <p:nvPr/>
          </p:nvSpPr>
          <p:spPr bwMode="auto">
            <a:xfrm>
              <a:off x="3313114" y="24653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0" name="Oval 76"/>
            <p:cNvSpPr>
              <a:spLocks noChangeArrowheads="1"/>
            </p:cNvSpPr>
            <p:nvPr/>
          </p:nvSpPr>
          <p:spPr bwMode="auto">
            <a:xfrm>
              <a:off x="3529014" y="2681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1" name="Oval 77"/>
            <p:cNvSpPr>
              <a:spLocks noChangeArrowheads="1"/>
            </p:cNvSpPr>
            <p:nvPr/>
          </p:nvSpPr>
          <p:spPr bwMode="auto">
            <a:xfrm>
              <a:off x="3744914" y="28971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2" name="Oval 78"/>
            <p:cNvSpPr>
              <a:spLocks noChangeArrowheads="1"/>
            </p:cNvSpPr>
            <p:nvPr/>
          </p:nvSpPr>
          <p:spPr bwMode="auto">
            <a:xfrm>
              <a:off x="3960814" y="31130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3" name="Oval 79"/>
            <p:cNvSpPr>
              <a:spLocks noChangeArrowheads="1"/>
            </p:cNvSpPr>
            <p:nvPr/>
          </p:nvSpPr>
          <p:spPr bwMode="auto">
            <a:xfrm>
              <a:off x="4176714" y="33289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4" name="Oval 80"/>
            <p:cNvSpPr>
              <a:spLocks noChangeArrowheads="1"/>
            </p:cNvSpPr>
            <p:nvPr/>
          </p:nvSpPr>
          <p:spPr bwMode="auto">
            <a:xfrm>
              <a:off x="4392614" y="35448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5" name="Oval 81"/>
            <p:cNvSpPr>
              <a:spLocks noChangeArrowheads="1"/>
            </p:cNvSpPr>
            <p:nvPr/>
          </p:nvSpPr>
          <p:spPr bwMode="auto">
            <a:xfrm>
              <a:off x="4608514" y="37607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6" name="Oval 82"/>
            <p:cNvSpPr>
              <a:spLocks noChangeArrowheads="1"/>
            </p:cNvSpPr>
            <p:nvPr/>
          </p:nvSpPr>
          <p:spPr bwMode="auto">
            <a:xfrm>
              <a:off x="4824414" y="39766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7" name="Oval 83"/>
            <p:cNvSpPr>
              <a:spLocks noChangeArrowheads="1"/>
            </p:cNvSpPr>
            <p:nvPr/>
          </p:nvSpPr>
          <p:spPr bwMode="auto">
            <a:xfrm>
              <a:off x="2665414" y="22050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8" name="Oval 84"/>
            <p:cNvSpPr>
              <a:spLocks noChangeArrowheads="1"/>
            </p:cNvSpPr>
            <p:nvPr/>
          </p:nvSpPr>
          <p:spPr bwMode="auto">
            <a:xfrm>
              <a:off x="2881314" y="24209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09" name="Oval 85"/>
            <p:cNvSpPr>
              <a:spLocks noChangeArrowheads="1"/>
            </p:cNvSpPr>
            <p:nvPr/>
          </p:nvSpPr>
          <p:spPr bwMode="auto">
            <a:xfrm>
              <a:off x="3097214" y="26368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0" name="Oval 86"/>
            <p:cNvSpPr>
              <a:spLocks noChangeArrowheads="1"/>
            </p:cNvSpPr>
            <p:nvPr/>
          </p:nvSpPr>
          <p:spPr bwMode="auto">
            <a:xfrm>
              <a:off x="3313114" y="28527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1" name="Oval 87"/>
            <p:cNvSpPr>
              <a:spLocks noChangeArrowheads="1"/>
            </p:cNvSpPr>
            <p:nvPr/>
          </p:nvSpPr>
          <p:spPr bwMode="auto">
            <a:xfrm>
              <a:off x="3529014" y="30686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2" name="Oval 88"/>
            <p:cNvSpPr>
              <a:spLocks noChangeArrowheads="1"/>
            </p:cNvSpPr>
            <p:nvPr/>
          </p:nvSpPr>
          <p:spPr bwMode="auto">
            <a:xfrm>
              <a:off x="3744914" y="32845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3" name="Oval 89"/>
            <p:cNvSpPr>
              <a:spLocks noChangeArrowheads="1"/>
            </p:cNvSpPr>
            <p:nvPr/>
          </p:nvSpPr>
          <p:spPr bwMode="auto">
            <a:xfrm>
              <a:off x="3960814" y="35004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4" name="Oval 90"/>
            <p:cNvSpPr>
              <a:spLocks noChangeArrowheads="1"/>
            </p:cNvSpPr>
            <p:nvPr/>
          </p:nvSpPr>
          <p:spPr bwMode="auto">
            <a:xfrm>
              <a:off x="4176714" y="37163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5" name="Oval 91"/>
            <p:cNvSpPr>
              <a:spLocks noChangeArrowheads="1"/>
            </p:cNvSpPr>
            <p:nvPr/>
          </p:nvSpPr>
          <p:spPr bwMode="auto">
            <a:xfrm>
              <a:off x="4392614" y="39322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6" name="Oval 92"/>
            <p:cNvSpPr>
              <a:spLocks noChangeArrowheads="1"/>
            </p:cNvSpPr>
            <p:nvPr/>
          </p:nvSpPr>
          <p:spPr bwMode="auto">
            <a:xfrm>
              <a:off x="7069139" y="23383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7" name="Oval 93"/>
            <p:cNvSpPr>
              <a:spLocks noChangeArrowheads="1"/>
            </p:cNvSpPr>
            <p:nvPr/>
          </p:nvSpPr>
          <p:spPr bwMode="auto">
            <a:xfrm>
              <a:off x="7156450" y="20780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8" name="Oval 94"/>
            <p:cNvSpPr>
              <a:spLocks noChangeArrowheads="1"/>
            </p:cNvSpPr>
            <p:nvPr/>
          </p:nvSpPr>
          <p:spPr bwMode="auto">
            <a:xfrm>
              <a:off x="6896100" y="21605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19" name="Oval 95"/>
            <p:cNvSpPr>
              <a:spLocks noChangeArrowheads="1"/>
            </p:cNvSpPr>
            <p:nvPr/>
          </p:nvSpPr>
          <p:spPr bwMode="auto">
            <a:xfrm>
              <a:off x="6896100" y="18653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0" name="Oval 96"/>
            <p:cNvSpPr>
              <a:spLocks noChangeArrowheads="1"/>
            </p:cNvSpPr>
            <p:nvPr/>
          </p:nvSpPr>
          <p:spPr bwMode="auto">
            <a:xfrm>
              <a:off x="6637339" y="19891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1" name="Oval 97"/>
            <p:cNvSpPr>
              <a:spLocks noChangeArrowheads="1"/>
            </p:cNvSpPr>
            <p:nvPr/>
          </p:nvSpPr>
          <p:spPr bwMode="auto">
            <a:xfrm>
              <a:off x="6637339" y="16875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2" name="Oval 98"/>
            <p:cNvSpPr>
              <a:spLocks noChangeArrowheads="1"/>
            </p:cNvSpPr>
            <p:nvPr/>
          </p:nvSpPr>
          <p:spPr bwMode="auto">
            <a:xfrm>
              <a:off x="6378575" y="17795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3" name="Oval 99"/>
            <p:cNvSpPr>
              <a:spLocks noChangeArrowheads="1"/>
            </p:cNvSpPr>
            <p:nvPr/>
          </p:nvSpPr>
          <p:spPr bwMode="auto">
            <a:xfrm>
              <a:off x="6248400" y="15192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4" name="Oval 100"/>
            <p:cNvSpPr>
              <a:spLocks noChangeArrowheads="1"/>
            </p:cNvSpPr>
            <p:nvPr/>
          </p:nvSpPr>
          <p:spPr bwMode="auto">
            <a:xfrm>
              <a:off x="5946775" y="14303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5" name="Oval 101"/>
            <p:cNvSpPr>
              <a:spLocks noChangeArrowheads="1"/>
            </p:cNvSpPr>
            <p:nvPr/>
          </p:nvSpPr>
          <p:spPr bwMode="auto">
            <a:xfrm>
              <a:off x="2535239" y="25066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6" name="Oval 102"/>
            <p:cNvSpPr>
              <a:spLocks noChangeArrowheads="1"/>
            </p:cNvSpPr>
            <p:nvPr/>
          </p:nvSpPr>
          <p:spPr bwMode="auto">
            <a:xfrm>
              <a:off x="2751139" y="27225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7" name="Oval 103"/>
            <p:cNvSpPr>
              <a:spLocks noChangeArrowheads="1"/>
            </p:cNvSpPr>
            <p:nvPr/>
          </p:nvSpPr>
          <p:spPr bwMode="auto">
            <a:xfrm>
              <a:off x="2967039" y="29384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8" name="Oval 104"/>
            <p:cNvSpPr>
              <a:spLocks noChangeArrowheads="1"/>
            </p:cNvSpPr>
            <p:nvPr/>
          </p:nvSpPr>
          <p:spPr bwMode="auto">
            <a:xfrm>
              <a:off x="3182939" y="31543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29" name="Oval 105"/>
            <p:cNvSpPr>
              <a:spLocks noChangeArrowheads="1"/>
            </p:cNvSpPr>
            <p:nvPr/>
          </p:nvSpPr>
          <p:spPr bwMode="auto">
            <a:xfrm>
              <a:off x="3398839" y="33702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0" name="Oval 106"/>
            <p:cNvSpPr>
              <a:spLocks noChangeArrowheads="1"/>
            </p:cNvSpPr>
            <p:nvPr/>
          </p:nvSpPr>
          <p:spPr bwMode="auto">
            <a:xfrm>
              <a:off x="3614739" y="35861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1" name="Oval 107"/>
            <p:cNvSpPr>
              <a:spLocks noChangeArrowheads="1"/>
            </p:cNvSpPr>
            <p:nvPr/>
          </p:nvSpPr>
          <p:spPr bwMode="auto">
            <a:xfrm>
              <a:off x="3830639" y="38020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2" name="Oval 108"/>
            <p:cNvSpPr>
              <a:spLocks noChangeArrowheads="1"/>
            </p:cNvSpPr>
            <p:nvPr/>
          </p:nvSpPr>
          <p:spPr bwMode="auto">
            <a:xfrm>
              <a:off x="2535239" y="28527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3" name="Oval 109"/>
            <p:cNvSpPr>
              <a:spLocks noChangeArrowheads="1"/>
            </p:cNvSpPr>
            <p:nvPr/>
          </p:nvSpPr>
          <p:spPr bwMode="auto">
            <a:xfrm>
              <a:off x="4048125" y="38909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4" name="Oval 110"/>
            <p:cNvSpPr>
              <a:spLocks noChangeArrowheads="1"/>
            </p:cNvSpPr>
            <p:nvPr/>
          </p:nvSpPr>
          <p:spPr bwMode="auto">
            <a:xfrm>
              <a:off x="5688014" y="36337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5" name="Oval 111"/>
            <p:cNvSpPr>
              <a:spLocks noChangeArrowheads="1"/>
            </p:cNvSpPr>
            <p:nvPr/>
          </p:nvSpPr>
          <p:spPr bwMode="auto">
            <a:xfrm>
              <a:off x="6810375" y="32432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6" name="Oval 112"/>
            <p:cNvSpPr>
              <a:spLocks noChangeArrowheads="1"/>
            </p:cNvSpPr>
            <p:nvPr/>
          </p:nvSpPr>
          <p:spPr bwMode="auto">
            <a:xfrm>
              <a:off x="7026275" y="31162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7" name="Oval 113"/>
            <p:cNvSpPr>
              <a:spLocks noChangeArrowheads="1"/>
            </p:cNvSpPr>
            <p:nvPr/>
          </p:nvSpPr>
          <p:spPr bwMode="auto">
            <a:xfrm>
              <a:off x="6594475" y="32845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8" name="Oval 114"/>
            <p:cNvSpPr>
              <a:spLocks noChangeArrowheads="1"/>
            </p:cNvSpPr>
            <p:nvPr/>
          </p:nvSpPr>
          <p:spPr bwMode="auto">
            <a:xfrm>
              <a:off x="6380164" y="34147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39" name="Oval 115"/>
            <p:cNvSpPr>
              <a:spLocks noChangeArrowheads="1"/>
            </p:cNvSpPr>
            <p:nvPr/>
          </p:nvSpPr>
          <p:spPr bwMode="auto">
            <a:xfrm>
              <a:off x="6205539" y="306228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0" name="Oval 116"/>
            <p:cNvSpPr>
              <a:spLocks noChangeArrowheads="1"/>
            </p:cNvSpPr>
            <p:nvPr/>
          </p:nvSpPr>
          <p:spPr bwMode="auto">
            <a:xfrm>
              <a:off x="5946775" y="31480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1" name="Oval 117"/>
            <p:cNvSpPr>
              <a:spLocks noChangeArrowheads="1"/>
            </p:cNvSpPr>
            <p:nvPr/>
          </p:nvSpPr>
          <p:spPr bwMode="auto">
            <a:xfrm>
              <a:off x="6076950" y="35448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2" name="Oval 118"/>
            <p:cNvSpPr>
              <a:spLocks noChangeArrowheads="1"/>
            </p:cNvSpPr>
            <p:nvPr/>
          </p:nvSpPr>
          <p:spPr bwMode="auto">
            <a:xfrm>
              <a:off x="6292850" y="36306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3" name="Oval 119"/>
            <p:cNvSpPr>
              <a:spLocks noChangeArrowheads="1"/>
            </p:cNvSpPr>
            <p:nvPr/>
          </p:nvSpPr>
          <p:spPr bwMode="auto">
            <a:xfrm>
              <a:off x="2881314" y="18653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4" name="Oval 120"/>
            <p:cNvSpPr>
              <a:spLocks noChangeArrowheads="1"/>
            </p:cNvSpPr>
            <p:nvPr/>
          </p:nvSpPr>
          <p:spPr bwMode="auto">
            <a:xfrm>
              <a:off x="3054350" y="16462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5" name="Oval 121"/>
            <p:cNvSpPr>
              <a:spLocks noChangeArrowheads="1"/>
            </p:cNvSpPr>
            <p:nvPr/>
          </p:nvSpPr>
          <p:spPr bwMode="auto">
            <a:xfrm>
              <a:off x="3616325" y="13890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6" name="Oval 122"/>
            <p:cNvSpPr>
              <a:spLocks noChangeArrowheads="1"/>
            </p:cNvSpPr>
            <p:nvPr/>
          </p:nvSpPr>
          <p:spPr bwMode="auto">
            <a:xfrm>
              <a:off x="4435475" y="121443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7" name="Oval 123"/>
            <p:cNvSpPr>
              <a:spLocks noChangeArrowheads="1"/>
            </p:cNvSpPr>
            <p:nvPr/>
          </p:nvSpPr>
          <p:spPr bwMode="auto">
            <a:xfrm>
              <a:off x="5213350" y="37988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8" name="Oval 124"/>
            <p:cNvSpPr>
              <a:spLocks noChangeArrowheads="1"/>
            </p:cNvSpPr>
            <p:nvPr/>
          </p:nvSpPr>
          <p:spPr bwMode="auto">
            <a:xfrm>
              <a:off x="5472114" y="371316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49" name="Oval 125"/>
            <p:cNvSpPr>
              <a:spLocks noChangeArrowheads="1"/>
            </p:cNvSpPr>
            <p:nvPr/>
          </p:nvSpPr>
          <p:spPr bwMode="auto">
            <a:xfrm>
              <a:off x="5903914" y="37195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50" name="Oval 126"/>
            <p:cNvSpPr>
              <a:spLocks noChangeArrowheads="1"/>
            </p:cNvSpPr>
            <p:nvPr/>
          </p:nvSpPr>
          <p:spPr bwMode="auto">
            <a:xfrm>
              <a:off x="5213350" y="358616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51" name="Oval 127"/>
            <p:cNvSpPr>
              <a:spLocks noChangeArrowheads="1"/>
            </p:cNvSpPr>
            <p:nvPr/>
          </p:nvSpPr>
          <p:spPr bwMode="auto">
            <a:xfrm>
              <a:off x="7242175" y="25923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52" name="Oval 128"/>
            <p:cNvSpPr>
              <a:spLocks noChangeArrowheads="1"/>
            </p:cNvSpPr>
            <p:nvPr/>
          </p:nvSpPr>
          <p:spPr bwMode="auto">
            <a:xfrm>
              <a:off x="5472114" y="3932238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53" name="Oval 129"/>
            <p:cNvSpPr>
              <a:spLocks noChangeArrowheads="1"/>
            </p:cNvSpPr>
            <p:nvPr/>
          </p:nvSpPr>
          <p:spPr bwMode="auto">
            <a:xfrm>
              <a:off x="3227389" y="3541713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54" name="Oval 130"/>
            <p:cNvSpPr>
              <a:spLocks noChangeArrowheads="1"/>
            </p:cNvSpPr>
            <p:nvPr/>
          </p:nvSpPr>
          <p:spPr bwMode="auto">
            <a:xfrm>
              <a:off x="2965450" y="3287713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2355" name="Oval 131"/>
            <p:cNvSpPr>
              <a:spLocks noChangeArrowheads="1"/>
            </p:cNvSpPr>
            <p:nvPr/>
          </p:nvSpPr>
          <p:spPr bwMode="auto">
            <a:xfrm>
              <a:off x="2708275" y="3062288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2356" name="Text Box 132"/>
          <p:cNvSpPr txBox="1">
            <a:spLocks noChangeArrowheads="1"/>
          </p:cNvSpPr>
          <p:nvPr/>
        </p:nvSpPr>
        <p:spPr bwMode="auto">
          <a:xfrm>
            <a:off x="7500282" y="1352251"/>
            <a:ext cx="3599519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9933FF"/>
                </a:solidFill>
              </a:rPr>
              <a:t>Mutants</a:t>
            </a:r>
            <a:r>
              <a:rPr lang="en-GB" altLang="en-US" sz="2800" dirty="0">
                <a:solidFill>
                  <a:prstClr val="black"/>
                </a:solidFill>
              </a:rPr>
              <a:t> better adapted to exploit the new resources appear and successfully breed.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(e.g. better camouflaged on apples)</a:t>
            </a:r>
          </a:p>
        </p:txBody>
      </p:sp>
    </p:spTree>
    <p:extLst>
      <p:ext uri="{BB962C8B-B14F-4D97-AF65-F5344CB8AC3E}">
        <p14:creationId xmlns:p14="http://schemas.microsoft.com/office/powerpoint/2010/main" val="35449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8900" y="1645145"/>
            <a:ext cx="5162550" cy="3076575"/>
            <a:chOff x="2357438" y="1030289"/>
            <a:chExt cx="5162550" cy="3076575"/>
          </a:xfrm>
        </p:grpSpPr>
        <p:sp>
          <p:nvSpPr>
            <p:cNvPr id="53250" name="Oval 2"/>
            <p:cNvSpPr>
              <a:spLocks noChangeArrowheads="1"/>
            </p:cNvSpPr>
            <p:nvPr/>
          </p:nvSpPr>
          <p:spPr bwMode="auto">
            <a:xfrm>
              <a:off x="4781550" y="2343151"/>
              <a:ext cx="1684338" cy="11652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51" name="Oval 3"/>
            <p:cNvSpPr>
              <a:spLocks noChangeArrowheads="1"/>
            </p:cNvSpPr>
            <p:nvPr/>
          </p:nvSpPr>
          <p:spPr bwMode="auto">
            <a:xfrm>
              <a:off x="2357438" y="1030289"/>
              <a:ext cx="5162550" cy="3076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52" name="Oval 4"/>
            <p:cNvSpPr>
              <a:spLocks noChangeArrowheads="1"/>
            </p:cNvSpPr>
            <p:nvPr/>
          </p:nvSpPr>
          <p:spPr bwMode="auto">
            <a:xfrm>
              <a:off x="3184525" y="18700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53" name="Oval 5"/>
            <p:cNvSpPr>
              <a:spLocks noChangeArrowheads="1"/>
            </p:cNvSpPr>
            <p:nvPr/>
          </p:nvSpPr>
          <p:spPr bwMode="auto">
            <a:xfrm>
              <a:off x="3400425" y="20859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54" name="Oval 6"/>
            <p:cNvSpPr>
              <a:spLocks noChangeArrowheads="1"/>
            </p:cNvSpPr>
            <p:nvPr/>
          </p:nvSpPr>
          <p:spPr bwMode="auto">
            <a:xfrm>
              <a:off x="3616325" y="23018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auto">
            <a:xfrm>
              <a:off x="3832225" y="25177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56" name="Oval 8"/>
            <p:cNvSpPr>
              <a:spLocks noChangeArrowheads="1"/>
            </p:cNvSpPr>
            <p:nvPr/>
          </p:nvSpPr>
          <p:spPr bwMode="auto">
            <a:xfrm>
              <a:off x="4048125" y="27336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57" name="Oval 9"/>
            <p:cNvSpPr>
              <a:spLocks noChangeArrowheads="1"/>
            </p:cNvSpPr>
            <p:nvPr/>
          </p:nvSpPr>
          <p:spPr bwMode="auto">
            <a:xfrm>
              <a:off x="4264025" y="29495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58" name="Oval 10"/>
            <p:cNvSpPr>
              <a:spLocks noChangeArrowheads="1"/>
            </p:cNvSpPr>
            <p:nvPr/>
          </p:nvSpPr>
          <p:spPr bwMode="auto">
            <a:xfrm>
              <a:off x="4479925" y="31654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4695825" y="33813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4911725" y="35972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auto">
            <a:xfrm>
              <a:off x="3313114" y="15684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auto">
            <a:xfrm>
              <a:off x="3529014" y="17843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auto">
            <a:xfrm>
              <a:off x="3744914" y="20002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auto">
            <a:xfrm>
              <a:off x="3960814" y="22161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5" name="Oval 17"/>
            <p:cNvSpPr>
              <a:spLocks noChangeArrowheads="1"/>
            </p:cNvSpPr>
            <p:nvPr/>
          </p:nvSpPr>
          <p:spPr bwMode="auto">
            <a:xfrm>
              <a:off x="4176714" y="24320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6" name="Oval 18"/>
            <p:cNvSpPr>
              <a:spLocks noChangeArrowheads="1"/>
            </p:cNvSpPr>
            <p:nvPr/>
          </p:nvSpPr>
          <p:spPr bwMode="auto">
            <a:xfrm>
              <a:off x="4392614" y="26479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7" name="Oval 19"/>
            <p:cNvSpPr>
              <a:spLocks noChangeArrowheads="1"/>
            </p:cNvSpPr>
            <p:nvPr/>
          </p:nvSpPr>
          <p:spPr bwMode="auto">
            <a:xfrm>
              <a:off x="4608514" y="28638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8" name="Oval 20"/>
            <p:cNvSpPr>
              <a:spLocks noChangeArrowheads="1"/>
            </p:cNvSpPr>
            <p:nvPr/>
          </p:nvSpPr>
          <p:spPr bwMode="auto">
            <a:xfrm>
              <a:off x="4911725" y="2908300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69" name="Oval 21"/>
            <p:cNvSpPr>
              <a:spLocks noChangeArrowheads="1"/>
            </p:cNvSpPr>
            <p:nvPr/>
          </p:nvSpPr>
          <p:spPr bwMode="auto">
            <a:xfrm>
              <a:off x="5038725" y="3124200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0" name="Oval 22"/>
            <p:cNvSpPr>
              <a:spLocks noChangeArrowheads="1"/>
            </p:cNvSpPr>
            <p:nvPr/>
          </p:nvSpPr>
          <p:spPr bwMode="auto">
            <a:xfrm>
              <a:off x="3787775" y="15684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1" name="Oval 23"/>
            <p:cNvSpPr>
              <a:spLocks noChangeArrowheads="1"/>
            </p:cNvSpPr>
            <p:nvPr/>
          </p:nvSpPr>
          <p:spPr bwMode="auto">
            <a:xfrm>
              <a:off x="4003675" y="17843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2" name="Oval 24"/>
            <p:cNvSpPr>
              <a:spLocks noChangeArrowheads="1"/>
            </p:cNvSpPr>
            <p:nvPr/>
          </p:nvSpPr>
          <p:spPr bwMode="auto">
            <a:xfrm>
              <a:off x="4219575" y="20002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3" name="Oval 25"/>
            <p:cNvSpPr>
              <a:spLocks noChangeArrowheads="1"/>
            </p:cNvSpPr>
            <p:nvPr/>
          </p:nvSpPr>
          <p:spPr bwMode="auto">
            <a:xfrm>
              <a:off x="4435475" y="22161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4" name="Oval 26"/>
            <p:cNvSpPr>
              <a:spLocks noChangeArrowheads="1"/>
            </p:cNvSpPr>
            <p:nvPr/>
          </p:nvSpPr>
          <p:spPr bwMode="auto">
            <a:xfrm>
              <a:off x="4651375" y="24320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5" name="Oval 27"/>
            <p:cNvSpPr>
              <a:spLocks noChangeArrowheads="1"/>
            </p:cNvSpPr>
            <p:nvPr/>
          </p:nvSpPr>
          <p:spPr bwMode="auto">
            <a:xfrm>
              <a:off x="4867275" y="2647950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6" name="Oval 28"/>
            <p:cNvSpPr>
              <a:spLocks noChangeArrowheads="1"/>
            </p:cNvSpPr>
            <p:nvPr/>
          </p:nvSpPr>
          <p:spPr bwMode="auto">
            <a:xfrm>
              <a:off x="5211764" y="2857500"/>
              <a:ext cx="173037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7" name="Oval 29"/>
            <p:cNvSpPr>
              <a:spLocks noChangeArrowheads="1"/>
            </p:cNvSpPr>
            <p:nvPr/>
          </p:nvSpPr>
          <p:spPr bwMode="auto">
            <a:xfrm>
              <a:off x="5299075" y="3079750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8" name="Oval 30"/>
            <p:cNvSpPr>
              <a:spLocks noChangeArrowheads="1"/>
            </p:cNvSpPr>
            <p:nvPr/>
          </p:nvSpPr>
          <p:spPr bwMode="auto">
            <a:xfrm>
              <a:off x="5514975" y="3295650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79" name="Oval 31"/>
            <p:cNvSpPr>
              <a:spLocks noChangeArrowheads="1"/>
            </p:cNvSpPr>
            <p:nvPr/>
          </p:nvSpPr>
          <p:spPr bwMode="auto">
            <a:xfrm>
              <a:off x="3960814" y="13081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auto">
            <a:xfrm>
              <a:off x="4176714" y="15240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1" name="Oval 33"/>
            <p:cNvSpPr>
              <a:spLocks noChangeArrowheads="1"/>
            </p:cNvSpPr>
            <p:nvPr/>
          </p:nvSpPr>
          <p:spPr bwMode="auto">
            <a:xfrm>
              <a:off x="4392614" y="17399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2" name="Oval 34"/>
            <p:cNvSpPr>
              <a:spLocks noChangeArrowheads="1"/>
            </p:cNvSpPr>
            <p:nvPr/>
          </p:nvSpPr>
          <p:spPr bwMode="auto">
            <a:xfrm>
              <a:off x="4608514" y="19558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auto">
            <a:xfrm>
              <a:off x="4824414" y="21717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auto">
            <a:xfrm>
              <a:off x="5343525" y="2428875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auto">
            <a:xfrm>
              <a:off x="5168900" y="2600325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auto">
            <a:xfrm>
              <a:off x="5472114" y="2819400"/>
              <a:ext cx="173037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auto">
            <a:xfrm>
              <a:off x="5688014" y="3035300"/>
              <a:ext cx="173037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8" name="Oval 40"/>
            <p:cNvSpPr>
              <a:spLocks noChangeArrowheads="1"/>
            </p:cNvSpPr>
            <p:nvPr/>
          </p:nvSpPr>
          <p:spPr bwMode="auto">
            <a:xfrm>
              <a:off x="4306889" y="13081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auto">
            <a:xfrm>
              <a:off x="4522789" y="15240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0" name="Oval 42"/>
            <p:cNvSpPr>
              <a:spLocks noChangeArrowheads="1"/>
            </p:cNvSpPr>
            <p:nvPr/>
          </p:nvSpPr>
          <p:spPr bwMode="auto">
            <a:xfrm>
              <a:off x="4738689" y="17399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1" name="Oval 43"/>
            <p:cNvSpPr>
              <a:spLocks noChangeArrowheads="1"/>
            </p:cNvSpPr>
            <p:nvPr/>
          </p:nvSpPr>
          <p:spPr bwMode="auto">
            <a:xfrm>
              <a:off x="4954589" y="19558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auto">
            <a:xfrm>
              <a:off x="5170489" y="21717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3" name="Oval 45"/>
            <p:cNvSpPr>
              <a:spLocks noChangeArrowheads="1"/>
            </p:cNvSpPr>
            <p:nvPr/>
          </p:nvSpPr>
          <p:spPr bwMode="auto">
            <a:xfrm>
              <a:off x="5514975" y="2562225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4" name="Oval 46"/>
            <p:cNvSpPr>
              <a:spLocks noChangeArrowheads="1"/>
            </p:cNvSpPr>
            <p:nvPr/>
          </p:nvSpPr>
          <p:spPr bwMode="auto">
            <a:xfrm>
              <a:off x="5818189" y="2819400"/>
              <a:ext cx="173037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auto">
            <a:xfrm>
              <a:off x="4651375" y="12223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6" name="Oval 48"/>
            <p:cNvSpPr>
              <a:spLocks noChangeArrowheads="1"/>
            </p:cNvSpPr>
            <p:nvPr/>
          </p:nvSpPr>
          <p:spPr bwMode="auto">
            <a:xfrm>
              <a:off x="4867275" y="14382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auto">
            <a:xfrm>
              <a:off x="5083175" y="16541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auto">
            <a:xfrm>
              <a:off x="5299075" y="18700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auto">
            <a:xfrm>
              <a:off x="5514975" y="20859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0" name="Oval 52"/>
            <p:cNvSpPr>
              <a:spLocks noChangeArrowheads="1"/>
            </p:cNvSpPr>
            <p:nvPr/>
          </p:nvSpPr>
          <p:spPr bwMode="auto">
            <a:xfrm>
              <a:off x="5730875" y="2476500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1" name="Oval 53"/>
            <p:cNvSpPr>
              <a:spLocks noChangeArrowheads="1"/>
            </p:cNvSpPr>
            <p:nvPr/>
          </p:nvSpPr>
          <p:spPr bwMode="auto">
            <a:xfrm>
              <a:off x="5989639" y="2473325"/>
              <a:ext cx="173037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2" name="Oval 54"/>
            <p:cNvSpPr>
              <a:spLocks noChangeArrowheads="1"/>
            </p:cNvSpPr>
            <p:nvPr/>
          </p:nvSpPr>
          <p:spPr bwMode="auto">
            <a:xfrm>
              <a:off x="6076950" y="2778125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3" name="Oval 55"/>
            <p:cNvSpPr>
              <a:spLocks noChangeArrowheads="1"/>
            </p:cNvSpPr>
            <p:nvPr/>
          </p:nvSpPr>
          <p:spPr bwMode="auto">
            <a:xfrm>
              <a:off x="6553200" y="29495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4" name="Oval 56"/>
            <p:cNvSpPr>
              <a:spLocks noChangeArrowheads="1"/>
            </p:cNvSpPr>
            <p:nvPr/>
          </p:nvSpPr>
          <p:spPr bwMode="auto">
            <a:xfrm>
              <a:off x="5040314" y="11811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5" name="Oval 57"/>
            <p:cNvSpPr>
              <a:spLocks noChangeArrowheads="1"/>
            </p:cNvSpPr>
            <p:nvPr/>
          </p:nvSpPr>
          <p:spPr bwMode="auto">
            <a:xfrm>
              <a:off x="5256214" y="13970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6" name="Oval 58"/>
            <p:cNvSpPr>
              <a:spLocks noChangeArrowheads="1"/>
            </p:cNvSpPr>
            <p:nvPr/>
          </p:nvSpPr>
          <p:spPr bwMode="auto">
            <a:xfrm>
              <a:off x="5472114" y="16129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7" name="Oval 59"/>
            <p:cNvSpPr>
              <a:spLocks noChangeArrowheads="1"/>
            </p:cNvSpPr>
            <p:nvPr/>
          </p:nvSpPr>
          <p:spPr bwMode="auto">
            <a:xfrm>
              <a:off x="5688014" y="18288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8" name="Oval 60"/>
            <p:cNvSpPr>
              <a:spLocks noChangeArrowheads="1"/>
            </p:cNvSpPr>
            <p:nvPr/>
          </p:nvSpPr>
          <p:spPr bwMode="auto">
            <a:xfrm>
              <a:off x="5903914" y="20447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auto">
            <a:xfrm>
              <a:off x="6119814" y="22606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0" name="Oval 62"/>
            <p:cNvSpPr>
              <a:spLocks noChangeArrowheads="1"/>
            </p:cNvSpPr>
            <p:nvPr/>
          </p:nvSpPr>
          <p:spPr bwMode="auto">
            <a:xfrm>
              <a:off x="6335714" y="24765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auto">
            <a:xfrm>
              <a:off x="6551614" y="26924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2" name="Oval 64"/>
            <p:cNvSpPr>
              <a:spLocks noChangeArrowheads="1"/>
            </p:cNvSpPr>
            <p:nvPr/>
          </p:nvSpPr>
          <p:spPr bwMode="auto">
            <a:xfrm>
              <a:off x="6767514" y="29083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3" name="Oval 65"/>
            <p:cNvSpPr>
              <a:spLocks noChangeArrowheads="1"/>
            </p:cNvSpPr>
            <p:nvPr/>
          </p:nvSpPr>
          <p:spPr bwMode="auto">
            <a:xfrm>
              <a:off x="5472114" y="11366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4" name="Oval 66"/>
            <p:cNvSpPr>
              <a:spLocks noChangeArrowheads="1"/>
            </p:cNvSpPr>
            <p:nvPr/>
          </p:nvSpPr>
          <p:spPr bwMode="auto">
            <a:xfrm>
              <a:off x="5688014" y="13525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auto">
            <a:xfrm>
              <a:off x="5903914" y="15684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6" name="Oval 68"/>
            <p:cNvSpPr>
              <a:spLocks noChangeArrowheads="1"/>
            </p:cNvSpPr>
            <p:nvPr/>
          </p:nvSpPr>
          <p:spPr bwMode="auto">
            <a:xfrm>
              <a:off x="6119814" y="17843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7" name="Oval 69"/>
            <p:cNvSpPr>
              <a:spLocks noChangeArrowheads="1"/>
            </p:cNvSpPr>
            <p:nvPr/>
          </p:nvSpPr>
          <p:spPr bwMode="auto">
            <a:xfrm>
              <a:off x="6335714" y="20002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auto">
            <a:xfrm>
              <a:off x="6551614" y="22161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auto">
            <a:xfrm>
              <a:off x="6767514" y="24320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0" name="Oval 72"/>
            <p:cNvSpPr>
              <a:spLocks noChangeArrowheads="1"/>
            </p:cNvSpPr>
            <p:nvPr/>
          </p:nvSpPr>
          <p:spPr bwMode="auto">
            <a:xfrm>
              <a:off x="6983414" y="26479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auto">
            <a:xfrm>
              <a:off x="7199314" y="28638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2" name="Oval 74"/>
            <p:cNvSpPr>
              <a:spLocks noChangeArrowheads="1"/>
            </p:cNvSpPr>
            <p:nvPr/>
          </p:nvSpPr>
          <p:spPr bwMode="auto">
            <a:xfrm>
              <a:off x="3097214" y="21717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3" name="Oval 75"/>
            <p:cNvSpPr>
              <a:spLocks noChangeArrowheads="1"/>
            </p:cNvSpPr>
            <p:nvPr/>
          </p:nvSpPr>
          <p:spPr bwMode="auto">
            <a:xfrm>
              <a:off x="3313114" y="23876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4" name="Oval 76"/>
            <p:cNvSpPr>
              <a:spLocks noChangeArrowheads="1"/>
            </p:cNvSpPr>
            <p:nvPr/>
          </p:nvSpPr>
          <p:spPr bwMode="auto">
            <a:xfrm>
              <a:off x="3529014" y="26035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5" name="Oval 77"/>
            <p:cNvSpPr>
              <a:spLocks noChangeArrowheads="1"/>
            </p:cNvSpPr>
            <p:nvPr/>
          </p:nvSpPr>
          <p:spPr bwMode="auto">
            <a:xfrm>
              <a:off x="3744914" y="28194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6" name="Oval 78"/>
            <p:cNvSpPr>
              <a:spLocks noChangeArrowheads="1"/>
            </p:cNvSpPr>
            <p:nvPr/>
          </p:nvSpPr>
          <p:spPr bwMode="auto">
            <a:xfrm>
              <a:off x="3960814" y="30353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7" name="Oval 79"/>
            <p:cNvSpPr>
              <a:spLocks noChangeArrowheads="1"/>
            </p:cNvSpPr>
            <p:nvPr/>
          </p:nvSpPr>
          <p:spPr bwMode="auto">
            <a:xfrm>
              <a:off x="4176714" y="32512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8" name="Oval 80"/>
            <p:cNvSpPr>
              <a:spLocks noChangeArrowheads="1"/>
            </p:cNvSpPr>
            <p:nvPr/>
          </p:nvSpPr>
          <p:spPr bwMode="auto">
            <a:xfrm>
              <a:off x="4392614" y="34671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29" name="Oval 81"/>
            <p:cNvSpPr>
              <a:spLocks noChangeArrowheads="1"/>
            </p:cNvSpPr>
            <p:nvPr/>
          </p:nvSpPr>
          <p:spPr bwMode="auto">
            <a:xfrm>
              <a:off x="4608514" y="36830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0" name="Oval 82"/>
            <p:cNvSpPr>
              <a:spLocks noChangeArrowheads="1"/>
            </p:cNvSpPr>
            <p:nvPr/>
          </p:nvSpPr>
          <p:spPr bwMode="auto">
            <a:xfrm>
              <a:off x="4824414" y="38989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1" name="Oval 83"/>
            <p:cNvSpPr>
              <a:spLocks noChangeArrowheads="1"/>
            </p:cNvSpPr>
            <p:nvPr/>
          </p:nvSpPr>
          <p:spPr bwMode="auto">
            <a:xfrm>
              <a:off x="2665414" y="21272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2" name="Oval 84"/>
            <p:cNvSpPr>
              <a:spLocks noChangeArrowheads="1"/>
            </p:cNvSpPr>
            <p:nvPr/>
          </p:nvSpPr>
          <p:spPr bwMode="auto">
            <a:xfrm>
              <a:off x="2881314" y="23431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3" name="Oval 85"/>
            <p:cNvSpPr>
              <a:spLocks noChangeArrowheads="1"/>
            </p:cNvSpPr>
            <p:nvPr/>
          </p:nvSpPr>
          <p:spPr bwMode="auto">
            <a:xfrm>
              <a:off x="3097214" y="25590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4" name="Oval 86"/>
            <p:cNvSpPr>
              <a:spLocks noChangeArrowheads="1"/>
            </p:cNvSpPr>
            <p:nvPr/>
          </p:nvSpPr>
          <p:spPr bwMode="auto">
            <a:xfrm>
              <a:off x="3313114" y="27749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5" name="Oval 87"/>
            <p:cNvSpPr>
              <a:spLocks noChangeArrowheads="1"/>
            </p:cNvSpPr>
            <p:nvPr/>
          </p:nvSpPr>
          <p:spPr bwMode="auto">
            <a:xfrm>
              <a:off x="3529014" y="29908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6" name="Oval 88"/>
            <p:cNvSpPr>
              <a:spLocks noChangeArrowheads="1"/>
            </p:cNvSpPr>
            <p:nvPr/>
          </p:nvSpPr>
          <p:spPr bwMode="auto">
            <a:xfrm>
              <a:off x="3744914" y="32067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7" name="Oval 89"/>
            <p:cNvSpPr>
              <a:spLocks noChangeArrowheads="1"/>
            </p:cNvSpPr>
            <p:nvPr/>
          </p:nvSpPr>
          <p:spPr bwMode="auto">
            <a:xfrm>
              <a:off x="3960814" y="34226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8" name="Oval 90"/>
            <p:cNvSpPr>
              <a:spLocks noChangeArrowheads="1"/>
            </p:cNvSpPr>
            <p:nvPr/>
          </p:nvSpPr>
          <p:spPr bwMode="auto">
            <a:xfrm>
              <a:off x="4176714" y="36385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39" name="Oval 91"/>
            <p:cNvSpPr>
              <a:spLocks noChangeArrowheads="1"/>
            </p:cNvSpPr>
            <p:nvPr/>
          </p:nvSpPr>
          <p:spPr bwMode="auto">
            <a:xfrm>
              <a:off x="4392614" y="38544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0" name="Oval 92"/>
            <p:cNvSpPr>
              <a:spLocks noChangeArrowheads="1"/>
            </p:cNvSpPr>
            <p:nvPr/>
          </p:nvSpPr>
          <p:spPr bwMode="auto">
            <a:xfrm>
              <a:off x="7069139" y="22606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1" name="Oval 93"/>
            <p:cNvSpPr>
              <a:spLocks noChangeArrowheads="1"/>
            </p:cNvSpPr>
            <p:nvPr/>
          </p:nvSpPr>
          <p:spPr bwMode="auto">
            <a:xfrm>
              <a:off x="7156450" y="20002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2" name="Oval 94"/>
            <p:cNvSpPr>
              <a:spLocks noChangeArrowheads="1"/>
            </p:cNvSpPr>
            <p:nvPr/>
          </p:nvSpPr>
          <p:spPr bwMode="auto">
            <a:xfrm>
              <a:off x="6896100" y="20828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3" name="Oval 95"/>
            <p:cNvSpPr>
              <a:spLocks noChangeArrowheads="1"/>
            </p:cNvSpPr>
            <p:nvPr/>
          </p:nvSpPr>
          <p:spPr bwMode="auto">
            <a:xfrm>
              <a:off x="6896100" y="178752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4" name="Oval 96"/>
            <p:cNvSpPr>
              <a:spLocks noChangeArrowheads="1"/>
            </p:cNvSpPr>
            <p:nvPr/>
          </p:nvSpPr>
          <p:spPr bwMode="auto">
            <a:xfrm>
              <a:off x="6637339" y="19113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5" name="Oval 97"/>
            <p:cNvSpPr>
              <a:spLocks noChangeArrowheads="1"/>
            </p:cNvSpPr>
            <p:nvPr/>
          </p:nvSpPr>
          <p:spPr bwMode="auto">
            <a:xfrm>
              <a:off x="6637339" y="16097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6" name="Oval 98"/>
            <p:cNvSpPr>
              <a:spLocks noChangeArrowheads="1"/>
            </p:cNvSpPr>
            <p:nvPr/>
          </p:nvSpPr>
          <p:spPr bwMode="auto">
            <a:xfrm>
              <a:off x="6378575" y="17018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7" name="Oval 99"/>
            <p:cNvSpPr>
              <a:spLocks noChangeArrowheads="1"/>
            </p:cNvSpPr>
            <p:nvPr/>
          </p:nvSpPr>
          <p:spPr bwMode="auto">
            <a:xfrm>
              <a:off x="6248400" y="14414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8" name="Oval 100"/>
            <p:cNvSpPr>
              <a:spLocks noChangeArrowheads="1"/>
            </p:cNvSpPr>
            <p:nvPr/>
          </p:nvSpPr>
          <p:spPr bwMode="auto">
            <a:xfrm>
              <a:off x="5946775" y="13525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49" name="Oval 101"/>
            <p:cNvSpPr>
              <a:spLocks noChangeArrowheads="1"/>
            </p:cNvSpPr>
            <p:nvPr/>
          </p:nvSpPr>
          <p:spPr bwMode="auto">
            <a:xfrm>
              <a:off x="2535239" y="24288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0" name="Oval 102"/>
            <p:cNvSpPr>
              <a:spLocks noChangeArrowheads="1"/>
            </p:cNvSpPr>
            <p:nvPr/>
          </p:nvSpPr>
          <p:spPr bwMode="auto">
            <a:xfrm>
              <a:off x="2751139" y="26447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1" name="Oval 103"/>
            <p:cNvSpPr>
              <a:spLocks noChangeArrowheads="1"/>
            </p:cNvSpPr>
            <p:nvPr/>
          </p:nvSpPr>
          <p:spPr bwMode="auto">
            <a:xfrm>
              <a:off x="2967039" y="28606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2" name="Oval 104"/>
            <p:cNvSpPr>
              <a:spLocks noChangeArrowheads="1"/>
            </p:cNvSpPr>
            <p:nvPr/>
          </p:nvSpPr>
          <p:spPr bwMode="auto">
            <a:xfrm>
              <a:off x="3182939" y="30765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3" name="Oval 105"/>
            <p:cNvSpPr>
              <a:spLocks noChangeArrowheads="1"/>
            </p:cNvSpPr>
            <p:nvPr/>
          </p:nvSpPr>
          <p:spPr bwMode="auto">
            <a:xfrm>
              <a:off x="3398839" y="32924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4" name="Oval 106"/>
            <p:cNvSpPr>
              <a:spLocks noChangeArrowheads="1"/>
            </p:cNvSpPr>
            <p:nvPr/>
          </p:nvSpPr>
          <p:spPr bwMode="auto">
            <a:xfrm>
              <a:off x="3614739" y="35083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5" name="Oval 107"/>
            <p:cNvSpPr>
              <a:spLocks noChangeArrowheads="1"/>
            </p:cNvSpPr>
            <p:nvPr/>
          </p:nvSpPr>
          <p:spPr bwMode="auto">
            <a:xfrm>
              <a:off x="3830639" y="37242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6" name="Oval 108"/>
            <p:cNvSpPr>
              <a:spLocks noChangeArrowheads="1"/>
            </p:cNvSpPr>
            <p:nvPr/>
          </p:nvSpPr>
          <p:spPr bwMode="auto">
            <a:xfrm>
              <a:off x="2535239" y="27749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7" name="Oval 109"/>
            <p:cNvSpPr>
              <a:spLocks noChangeArrowheads="1"/>
            </p:cNvSpPr>
            <p:nvPr/>
          </p:nvSpPr>
          <p:spPr bwMode="auto">
            <a:xfrm>
              <a:off x="4048125" y="38131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8" name="Oval 110"/>
            <p:cNvSpPr>
              <a:spLocks noChangeArrowheads="1"/>
            </p:cNvSpPr>
            <p:nvPr/>
          </p:nvSpPr>
          <p:spPr bwMode="auto">
            <a:xfrm>
              <a:off x="5688014" y="355600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59" name="Oval 111"/>
            <p:cNvSpPr>
              <a:spLocks noChangeArrowheads="1"/>
            </p:cNvSpPr>
            <p:nvPr/>
          </p:nvSpPr>
          <p:spPr bwMode="auto">
            <a:xfrm>
              <a:off x="6810375" y="31654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0" name="Oval 112"/>
            <p:cNvSpPr>
              <a:spLocks noChangeArrowheads="1"/>
            </p:cNvSpPr>
            <p:nvPr/>
          </p:nvSpPr>
          <p:spPr bwMode="auto">
            <a:xfrm>
              <a:off x="7026275" y="30384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1" name="Oval 113"/>
            <p:cNvSpPr>
              <a:spLocks noChangeArrowheads="1"/>
            </p:cNvSpPr>
            <p:nvPr/>
          </p:nvSpPr>
          <p:spPr bwMode="auto">
            <a:xfrm>
              <a:off x="6594475" y="32067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2" name="Oval 114"/>
            <p:cNvSpPr>
              <a:spLocks noChangeArrowheads="1"/>
            </p:cNvSpPr>
            <p:nvPr/>
          </p:nvSpPr>
          <p:spPr bwMode="auto">
            <a:xfrm>
              <a:off x="6380164" y="33369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3" name="Oval 115"/>
            <p:cNvSpPr>
              <a:spLocks noChangeArrowheads="1"/>
            </p:cNvSpPr>
            <p:nvPr/>
          </p:nvSpPr>
          <p:spPr bwMode="auto">
            <a:xfrm>
              <a:off x="6205539" y="2984500"/>
              <a:ext cx="173037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4" name="Oval 116"/>
            <p:cNvSpPr>
              <a:spLocks noChangeArrowheads="1"/>
            </p:cNvSpPr>
            <p:nvPr/>
          </p:nvSpPr>
          <p:spPr bwMode="auto">
            <a:xfrm>
              <a:off x="5946775" y="3070225"/>
              <a:ext cx="173038" cy="17145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5" name="Oval 117"/>
            <p:cNvSpPr>
              <a:spLocks noChangeArrowheads="1"/>
            </p:cNvSpPr>
            <p:nvPr/>
          </p:nvSpPr>
          <p:spPr bwMode="auto">
            <a:xfrm>
              <a:off x="6076950" y="34671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6" name="Oval 118"/>
            <p:cNvSpPr>
              <a:spLocks noChangeArrowheads="1"/>
            </p:cNvSpPr>
            <p:nvPr/>
          </p:nvSpPr>
          <p:spPr bwMode="auto">
            <a:xfrm>
              <a:off x="6292850" y="355282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7" name="Oval 119"/>
            <p:cNvSpPr>
              <a:spLocks noChangeArrowheads="1"/>
            </p:cNvSpPr>
            <p:nvPr/>
          </p:nvSpPr>
          <p:spPr bwMode="auto">
            <a:xfrm>
              <a:off x="2881314" y="17875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8" name="Oval 120"/>
            <p:cNvSpPr>
              <a:spLocks noChangeArrowheads="1"/>
            </p:cNvSpPr>
            <p:nvPr/>
          </p:nvSpPr>
          <p:spPr bwMode="auto">
            <a:xfrm>
              <a:off x="3054350" y="15684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69" name="Oval 121"/>
            <p:cNvSpPr>
              <a:spLocks noChangeArrowheads="1"/>
            </p:cNvSpPr>
            <p:nvPr/>
          </p:nvSpPr>
          <p:spPr bwMode="auto">
            <a:xfrm>
              <a:off x="3616325" y="13112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0" name="Oval 122"/>
            <p:cNvSpPr>
              <a:spLocks noChangeArrowheads="1"/>
            </p:cNvSpPr>
            <p:nvPr/>
          </p:nvSpPr>
          <p:spPr bwMode="auto">
            <a:xfrm>
              <a:off x="4435475" y="113665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1" name="Oval 123"/>
            <p:cNvSpPr>
              <a:spLocks noChangeArrowheads="1"/>
            </p:cNvSpPr>
            <p:nvPr/>
          </p:nvSpPr>
          <p:spPr bwMode="auto">
            <a:xfrm>
              <a:off x="5213350" y="37211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2" name="Oval 124"/>
            <p:cNvSpPr>
              <a:spLocks noChangeArrowheads="1"/>
            </p:cNvSpPr>
            <p:nvPr/>
          </p:nvSpPr>
          <p:spPr bwMode="auto">
            <a:xfrm>
              <a:off x="5472114" y="363537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3" name="Oval 125"/>
            <p:cNvSpPr>
              <a:spLocks noChangeArrowheads="1"/>
            </p:cNvSpPr>
            <p:nvPr/>
          </p:nvSpPr>
          <p:spPr bwMode="auto">
            <a:xfrm>
              <a:off x="5903914" y="36417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4" name="Oval 126"/>
            <p:cNvSpPr>
              <a:spLocks noChangeArrowheads="1"/>
            </p:cNvSpPr>
            <p:nvPr/>
          </p:nvSpPr>
          <p:spPr bwMode="auto">
            <a:xfrm>
              <a:off x="5213350" y="350837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5" name="Oval 127"/>
            <p:cNvSpPr>
              <a:spLocks noChangeArrowheads="1"/>
            </p:cNvSpPr>
            <p:nvPr/>
          </p:nvSpPr>
          <p:spPr bwMode="auto">
            <a:xfrm>
              <a:off x="7242175" y="25146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6" name="Oval 128"/>
            <p:cNvSpPr>
              <a:spLocks noChangeArrowheads="1"/>
            </p:cNvSpPr>
            <p:nvPr/>
          </p:nvSpPr>
          <p:spPr bwMode="auto">
            <a:xfrm>
              <a:off x="5472114" y="3854450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7" name="Oval 129"/>
            <p:cNvSpPr>
              <a:spLocks noChangeArrowheads="1"/>
            </p:cNvSpPr>
            <p:nvPr/>
          </p:nvSpPr>
          <p:spPr bwMode="auto">
            <a:xfrm>
              <a:off x="3227389" y="3463925"/>
              <a:ext cx="173037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8" name="Oval 130"/>
            <p:cNvSpPr>
              <a:spLocks noChangeArrowheads="1"/>
            </p:cNvSpPr>
            <p:nvPr/>
          </p:nvSpPr>
          <p:spPr bwMode="auto">
            <a:xfrm>
              <a:off x="2965450" y="3209925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  <p:sp>
          <p:nvSpPr>
            <p:cNvPr id="53379" name="Oval 131"/>
            <p:cNvSpPr>
              <a:spLocks noChangeArrowheads="1"/>
            </p:cNvSpPr>
            <p:nvPr/>
          </p:nvSpPr>
          <p:spPr bwMode="auto">
            <a:xfrm>
              <a:off x="2708275" y="2984500"/>
              <a:ext cx="173038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80" name="Text Box 132"/>
          <p:cNvSpPr txBox="1">
            <a:spLocks noChangeArrowheads="1"/>
          </p:cNvSpPr>
          <p:nvPr/>
        </p:nvSpPr>
        <p:spPr bwMode="auto">
          <a:xfrm>
            <a:off x="7225862" y="1144297"/>
            <a:ext cx="370987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9933FF"/>
                </a:solidFill>
              </a:rPr>
              <a:t>Natural selection </a:t>
            </a:r>
            <a:r>
              <a:rPr lang="en-GB" altLang="en-US" sz="2800" dirty="0">
                <a:solidFill>
                  <a:prstClr val="black"/>
                </a:solidFill>
              </a:rPr>
              <a:t>favours the new mutants and eventually over a period of time two </a:t>
            </a:r>
            <a:r>
              <a:rPr lang="en-GB" altLang="en-US" sz="2800" dirty="0">
                <a:solidFill>
                  <a:srgbClr val="9933FF"/>
                </a:solidFill>
              </a:rPr>
              <a:t>genetically distinct species </a:t>
            </a:r>
            <a:r>
              <a:rPr lang="en-GB" altLang="en-US" sz="2800" dirty="0">
                <a:solidFill>
                  <a:prstClr val="black"/>
                </a:solidFill>
              </a:rPr>
              <a:t>are formed which can no longer interbreed.</a:t>
            </a:r>
          </a:p>
        </p:txBody>
      </p:sp>
    </p:spTree>
    <p:extLst>
      <p:ext uri="{BB962C8B-B14F-4D97-AF65-F5344CB8AC3E}">
        <p14:creationId xmlns:p14="http://schemas.microsoft.com/office/powerpoint/2010/main" val="28380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5" y="5652"/>
            <a:ext cx="7036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Learning Intentions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360039" y="824519"/>
            <a:ext cx="10786181" cy="3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800" dirty="0" smtClean="0">
                <a:solidFill>
                  <a:prstClr val="black"/>
                </a:solidFill>
              </a:rPr>
              <a:t>	By the end of this topic you should be able to: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GB" altLang="en-US" sz="2800" dirty="0" smtClean="0">
              <a:solidFill>
                <a:prstClr val="blac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GB" altLang="en-US" sz="28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17987"/>
              </p:ext>
            </p:extLst>
          </p:nvPr>
        </p:nvGraphicFramePr>
        <p:xfrm>
          <a:off x="839244" y="1622602"/>
          <a:ext cx="10169189" cy="4023360"/>
        </p:xfrm>
        <a:graphic>
          <a:graphicData uri="http://schemas.openxmlformats.org/drawingml/2006/table">
            <a:tbl>
              <a:tblPr/>
              <a:tblGrid>
                <a:gridCol w="10169189"/>
              </a:tblGrid>
              <a:tr h="71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(c)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Speciation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Define ‘species’ 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Define ‘speciation’ 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Explain the role of isolation in speciation 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 3 types of isolation barriers 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Describe the difference between allopatric and sympatric speciation 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Give an example of allopatric evolution of a species 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Give an example of sympatric evolution of a species 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Explain the role of mutation in speciation 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Explain the role of selection in speciation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Speciation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9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999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Species Definition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169" y="1131941"/>
            <a:ext cx="7911662" cy="470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A species is a group of organisms capable of interbreeding and producing fertile offspring, and which does not normally breed with other groups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They are genetically isolated and cannot produce viable, fertile offspring with members of other groups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number and kinds of species are always changing due to </a:t>
            </a:r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extinction and speciation</a:t>
            </a:r>
            <a:endParaRPr lang="en-GB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0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422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Speciation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23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Speciation is the generation of new biological species by evolution as a result of isolation, mutation and selection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There are 2 types of speciation: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Allopatric Speciation</a:t>
            </a:r>
          </a:p>
          <a:p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Sympatric Speciation</a:t>
            </a:r>
            <a:endParaRPr lang="en-GB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3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116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Allopatric Speciation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25" y="1040652"/>
            <a:ext cx="4912949" cy="50166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Gene flow between 2 (or more) populations is prevented by a </a:t>
            </a:r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geographical barrier</a:t>
            </a:r>
          </a:p>
          <a:p>
            <a:pPr marL="0" indent="0">
              <a:buNone/>
            </a:pPr>
            <a:endParaRPr lang="en-GB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Examples of geographical barriers include:</a:t>
            </a:r>
          </a:p>
          <a:p>
            <a:pPr marL="0" indent="0">
              <a:buNone/>
            </a:pPr>
            <a:endParaRPr lang="en-GB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	River	</a:t>
            </a:r>
          </a:p>
          <a:p>
            <a:pPr marL="0" indent="0">
              <a:buNone/>
            </a:pPr>
            <a:r>
              <a:rPr lang="en-GB" dirty="0">
                <a:solidFill>
                  <a:srgbClr val="9933FF"/>
                </a:solidFill>
                <a:latin typeface="Comic Sans MS" panose="030F0702030302020204" pitchFamily="66" charset="0"/>
              </a:rPr>
              <a:t>	</a:t>
            </a:r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Mountain range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	Desert</a:t>
            </a:r>
          </a:p>
          <a:p>
            <a:pPr marL="0" indent="0">
              <a:buNone/>
            </a:pPr>
            <a:r>
              <a:rPr lang="en-GB" dirty="0">
                <a:solidFill>
                  <a:srgbClr val="9933FF"/>
                </a:solidFill>
                <a:latin typeface="Comic Sans MS" panose="030F0702030302020204" pitchFamily="66" charset="0"/>
              </a:rPr>
              <a:t>	</a:t>
            </a:r>
            <a:r>
              <a:rPr lang="en-GB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Sea</a:t>
            </a:r>
            <a:endParaRPr lang="en-GB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8" descr="River Spey CC Anne Burg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48" y="1391379"/>
            <a:ext cx="2700338" cy="19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brooks mountain range alaska city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94" y="3959133"/>
            <a:ext cx="2725274" cy="19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Small Dunes of Badain Jaran Deser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59" y="3959133"/>
            <a:ext cx="2900250" cy="19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South Sea Island Fi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59" y="1391380"/>
            <a:ext cx="2929604" cy="19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3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In summary…</a:t>
            </a:r>
          </a:p>
        </p:txBody>
      </p:sp>
      <p:graphicFrame>
        <p:nvGraphicFramePr>
          <p:cNvPr id="324611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92313" y="1624013"/>
          <a:ext cx="4679950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Bitmap Image" r:id="rId3" imgW="2057143" imgH="1905266" progId="Paint.Picture">
                  <p:embed/>
                </p:oleObj>
              </mc:Choice>
              <mc:Fallback>
                <p:oleObj name="Bitmap Image" r:id="rId3" imgW="2057143" imgH="190526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624013"/>
                        <a:ext cx="4679950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57544" y="2282776"/>
            <a:ext cx="4351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members of a large population of a species occupy an environment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They share the same gene pool and interbreed freely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2433797"/>
              </p:ext>
            </p:extLst>
          </p:nvPr>
        </p:nvGraphicFramePr>
        <p:xfrm>
          <a:off x="1847851" y="338204"/>
          <a:ext cx="6335713" cy="406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Bitmap Image" r:id="rId3" imgW="3381847" imgH="1886213" progId="Paint.Picture">
                  <p:embed/>
                </p:oleObj>
              </mc:Choice>
              <mc:Fallback>
                <p:oleObj name="Bitmap Image" r:id="rId3" imgW="3381847" imgH="188621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38204"/>
                        <a:ext cx="6335713" cy="4063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74825" y="4724401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Population A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735639" y="4652963"/>
            <a:ext cx="2592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Population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80939" y="1088530"/>
            <a:ext cx="2837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population is split into two completely isolated sub-populations by a geographical barrier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prevents interbreeding and gene flow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47850" y="1196976"/>
          <a:ext cx="6192838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Bitmap Image" r:id="rId3" imgW="3457143" imgH="1828571" progId="Paint.Picture">
                  <p:embed/>
                </p:oleObj>
              </mc:Choice>
              <mc:Fallback>
                <p:oleObj name="Bitmap Image" r:id="rId3" imgW="3457143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196976"/>
                        <a:ext cx="6192838" cy="327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8214" y="4313238"/>
            <a:ext cx="2160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Large mutant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24564" y="4241800"/>
            <a:ext cx="2160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prstClr val="black"/>
                </a:solidFill>
              </a:rPr>
              <a:t>Small mutant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45515" y="1369993"/>
            <a:ext cx="3279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</a:t>
            </a:r>
            <a:r>
              <a:rPr lang="en-GB" sz="24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mutations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occur at random in each population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results in new variation within each group which is not shared by both groups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519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Comic Sans MS</vt:lpstr>
      <vt:lpstr>Symbol</vt:lpstr>
      <vt:lpstr>Times New Roman</vt:lpstr>
      <vt:lpstr>Office Theme</vt:lpstr>
      <vt:lpstr>Bitmap Image</vt:lpstr>
      <vt:lpstr>PowerPoint Presentation</vt:lpstr>
      <vt:lpstr>PowerPoint Presentation</vt:lpstr>
      <vt:lpstr>Speciation</vt:lpstr>
      <vt:lpstr>Species Definition</vt:lpstr>
      <vt:lpstr>Speciation</vt:lpstr>
      <vt:lpstr>Allopatric Speciation</vt:lpstr>
      <vt:lpstr>In summary…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Sympatric Speciation</vt:lpstr>
      <vt:lpstr>In summary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Christopher Scott</dc:creator>
  <cp:lastModifiedBy>Christopher Scott</cp:lastModifiedBy>
  <cp:revision>38</cp:revision>
  <dcterms:created xsi:type="dcterms:W3CDTF">2014-05-16T08:48:18Z</dcterms:created>
  <dcterms:modified xsi:type="dcterms:W3CDTF">2018-05-15T11:24:56Z</dcterms:modified>
</cp:coreProperties>
</file>