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9"/>
  </p:notesMasterIdLst>
  <p:sldIdLst>
    <p:sldId id="366" r:id="rId2"/>
    <p:sldId id="303" r:id="rId3"/>
    <p:sldId id="302" r:id="rId4"/>
    <p:sldId id="304" r:id="rId5"/>
    <p:sldId id="305" r:id="rId6"/>
    <p:sldId id="306" r:id="rId7"/>
    <p:sldId id="307" r:id="rId8"/>
    <p:sldId id="308" r:id="rId9"/>
    <p:sldId id="362"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63" r:id="rId23"/>
    <p:sldId id="322" r:id="rId24"/>
    <p:sldId id="323" r:id="rId25"/>
    <p:sldId id="324" r:id="rId26"/>
    <p:sldId id="364" r:id="rId27"/>
    <p:sldId id="325" r:id="rId28"/>
    <p:sldId id="326" r:id="rId29"/>
    <p:sldId id="327" r:id="rId30"/>
    <p:sldId id="333" r:id="rId31"/>
    <p:sldId id="339" r:id="rId32"/>
    <p:sldId id="340" r:id="rId33"/>
    <p:sldId id="341" r:id="rId34"/>
    <p:sldId id="342" r:id="rId35"/>
    <p:sldId id="343" r:id="rId36"/>
    <p:sldId id="344" r:id="rId37"/>
    <p:sldId id="357" r:id="rId38"/>
    <p:sldId id="358" r:id="rId39"/>
    <p:sldId id="346" r:id="rId40"/>
    <p:sldId id="347" r:id="rId41"/>
    <p:sldId id="348" r:id="rId42"/>
    <p:sldId id="349" r:id="rId43"/>
    <p:sldId id="361" r:id="rId44"/>
    <p:sldId id="350" r:id="rId45"/>
    <p:sldId id="365" r:id="rId46"/>
    <p:sldId id="359" r:id="rId47"/>
    <p:sldId id="36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C80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58" autoAdjust="0"/>
    <p:restoredTop sz="94660"/>
  </p:normalViewPr>
  <p:slideViewPr>
    <p:cSldViewPr snapToGrid="0">
      <p:cViewPr varScale="1">
        <p:scale>
          <a:sx n="90" d="100"/>
          <a:sy n="90" d="100"/>
        </p:scale>
        <p:origin x="90"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3ACB9-6A4C-4550-AB24-A3D2B8823F8C}" type="datetimeFigureOut">
              <a:rPr lang="en-GB" smtClean="0"/>
              <a:t>15/05/2018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857CC-9D21-47BC-B6D3-31DC29DDB24B}" type="slidenum">
              <a:rPr lang="en-GB" smtClean="0"/>
              <a:t>‹#›</a:t>
            </a:fld>
            <a:endParaRPr lang="en-GB"/>
          </a:p>
        </p:txBody>
      </p:sp>
    </p:spTree>
    <p:extLst>
      <p:ext uri="{BB962C8B-B14F-4D97-AF65-F5344CB8AC3E}">
        <p14:creationId xmlns:p14="http://schemas.microsoft.com/office/powerpoint/2010/main" val="413341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92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B606A6-E6BC-4E7C-89DD-72BE5D7FA6A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1097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2BAE13-B52E-4BBE-8E01-6073DEE487B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6998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A85D43-8687-4868-8250-B4FE719D8B6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89092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Online Image Placeholder 3"/>
          <p:cNvSpPr>
            <a:spLocks noGrp="1"/>
          </p:cNvSpPr>
          <p:nvPr>
            <p:ph type="clipArt" sz="half" idx="2"/>
          </p:nvPr>
        </p:nvSpPr>
        <p:spPr>
          <a:xfrm>
            <a:off x="6197600" y="1600201"/>
            <a:ext cx="53848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panose="020B0604020202020204" pitchFamily="34" charset="0"/>
              </a:defRPr>
            </a:lvl1pPr>
          </a:lstStyle>
          <a:p>
            <a:pPr>
              <a:defRPr/>
            </a:pPr>
            <a:fld id="{DFD58FD0-FAF8-4306-8597-0633C5F485FC}" type="slidenum">
              <a:rPr lang="en-GB"/>
              <a:pPr>
                <a:defRPr/>
              </a:pPr>
              <a:t>‹#›</a:t>
            </a:fld>
            <a:endParaRPr lang="en-GB"/>
          </a:p>
        </p:txBody>
      </p:sp>
    </p:spTree>
    <p:extLst>
      <p:ext uri="{BB962C8B-B14F-4D97-AF65-F5344CB8AC3E}">
        <p14:creationId xmlns:p14="http://schemas.microsoft.com/office/powerpoint/2010/main" val="26875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panose="020B0604020202020204" pitchFamily="34" charset="0"/>
              </a:defRPr>
            </a:lvl1pPr>
          </a:lstStyle>
          <a:p>
            <a:pPr>
              <a:defRPr/>
            </a:pPr>
            <a:fld id="{6F7B8AA9-F0B9-48A2-8763-8EA749646402}" type="slidenum">
              <a:rPr lang="en-GB"/>
              <a:pPr>
                <a:defRPr/>
              </a:pPr>
              <a:t>‹#›</a:t>
            </a:fld>
            <a:endParaRPr lang="en-GB"/>
          </a:p>
        </p:txBody>
      </p:sp>
    </p:spTree>
    <p:extLst>
      <p:ext uri="{BB962C8B-B14F-4D97-AF65-F5344CB8AC3E}">
        <p14:creationId xmlns:p14="http://schemas.microsoft.com/office/powerpoint/2010/main" val="393127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762E4B-11F4-4C78-90D5-7DF75D660C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642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AA155E-91F8-4E01-89F2-A7970265CF6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5624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487663-F939-4BF9-85E1-F59867C83CA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8940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CCAAF1A-AAA4-4AC1-803F-BBA79A9D558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1718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A2338BA-1D95-4E9F-8768-F60FAE3013A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4659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E262EE5-644B-456D-AFD5-600B7BEF478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3235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41F427-0215-46BF-AD91-9A212F16D92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6774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702F82-8B05-43CA-AB75-339D7C1D93E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026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en-US" smtClean="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en-US" smtClean="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400825E-8035-4E2B-A178-EEE45E67739C}" type="slidenum">
              <a:rPr lang="en-GB" altLang="en-US" smtClean="0">
                <a:solidFill>
                  <a:srgbClr val="000000"/>
                </a:solidFill>
              </a:rPr>
              <a:pPr fontAlgn="base">
                <a:spcBef>
                  <a:spcPct val="0"/>
                </a:spcBef>
                <a:spcAft>
                  <a:spcPct val="0"/>
                </a:spcAft>
              </a:pPr>
              <a:t>‹#›</a:t>
            </a:fld>
            <a:endParaRPr lang="en-GB" altLang="en-US" smtClean="0">
              <a:solidFill>
                <a:srgbClr val="000000"/>
              </a:solidFill>
            </a:endParaRPr>
          </a:p>
        </p:txBody>
      </p:sp>
    </p:spTree>
    <p:extLst>
      <p:ext uri="{BB962C8B-B14F-4D97-AF65-F5344CB8AC3E}">
        <p14:creationId xmlns:p14="http://schemas.microsoft.com/office/powerpoint/2010/main" val="23058990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courses.scholar.hw.ac.uk/vle/scholar/session.controller?action=viewContent&amp;contentGUID=6e7f251c-6456-8637-d15b-c623bd33a85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ygyh.or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1122363"/>
            <a:ext cx="9144000" cy="2387600"/>
          </a:xfrm>
        </p:spPr>
        <p:txBody>
          <a:bodyPr>
            <a:normAutofit/>
          </a:bodyPr>
          <a:lstStyle/>
          <a:p>
            <a:r>
              <a:rPr lang="en-GB" dirty="0" smtClean="0">
                <a:solidFill>
                  <a:srgbClr val="FF0000"/>
                </a:solidFill>
                <a:latin typeface="Comic Sans MS" panose="030F0702030302020204" pitchFamily="66" charset="0"/>
              </a:rPr>
              <a:t>DNA and the Genome</a:t>
            </a:r>
            <a:endParaRPr lang="en-GB" dirty="0">
              <a:solidFill>
                <a:srgbClr val="FF0000"/>
              </a:solidFill>
              <a:latin typeface="Comic Sans MS" panose="030F0702030302020204" pitchFamily="66" charset="0"/>
            </a:endParaRPr>
          </a:p>
        </p:txBody>
      </p:sp>
      <p:sp>
        <p:nvSpPr>
          <p:cNvPr id="5" name="TextBox 4"/>
          <p:cNvSpPr txBox="1"/>
          <p:nvPr/>
        </p:nvSpPr>
        <p:spPr>
          <a:xfrm>
            <a:off x="3505200" y="3713018"/>
            <a:ext cx="5985164" cy="1569660"/>
          </a:xfrm>
          <a:prstGeom prst="rect">
            <a:avLst/>
          </a:prstGeom>
          <a:noFill/>
        </p:spPr>
        <p:txBody>
          <a:bodyPr wrap="square" rtlCol="0">
            <a:spAutoFit/>
          </a:bodyPr>
          <a:lstStyle/>
          <a:p>
            <a:pPr algn="ctr"/>
            <a:r>
              <a:rPr lang="en-GB" sz="3200" dirty="0" smtClean="0">
                <a:solidFill>
                  <a:schemeClr val="bg1">
                    <a:lumMod val="50000"/>
                  </a:schemeClr>
                </a:solidFill>
                <a:latin typeface="Comic Sans MS" panose="030F0702030302020204" pitchFamily="66" charset="0"/>
              </a:rPr>
              <a:t>Key Area </a:t>
            </a:r>
            <a:r>
              <a:rPr lang="en-GB" sz="3200" dirty="0" smtClean="0">
                <a:solidFill>
                  <a:schemeClr val="bg1">
                    <a:lumMod val="50000"/>
                  </a:schemeClr>
                </a:solidFill>
                <a:latin typeface="Comic Sans MS" panose="030F0702030302020204" pitchFamily="66" charset="0"/>
              </a:rPr>
              <a:t>2b</a:t>
            </a:r>
            <a:endParaRPr lang="en-GB" sz="3200" dirty="0" smtClean="0">
              <a:solidFill>
                <a:schemeClr val="bg1">
                  <a:lumMod val="50000"/>
                </a:schemeClr>
              </a:solidFill>
              <a:latin typeface="Comic Sans MS" panose="030F0702030302020204" pitchFamily="66" charset="0"/>
            </a:endParaRPr>
          </a:p>
          <a:p>
            <a:pPr algn="ctr"/>
            <a:r>
              <a:rPr lang="en-GB" sz="3200" dirty="0" smtClean="0">
                <a:solidFill>
                  <a:schemeClr val="bg1">
                    <a:lumMod val="50000"/>
                  </a:schemeClr>
                </a:solidFill>
                <a:latin typeface="Comic Sans MS" panose="030F0702030302020204" pitchFamily="66" charset="0"/>
              </a:rPr>
              <a:t>Polymerase Chain Reaction (PCR)</a:t>
            </a:r>
            <a:endParaRPr lang="en-GB" sz="3200" dirty="0">
              <a:solidFill>
                <a:schemeClr val="bg1">
                  <a:lumMod val="50000"/>
                </a:schemeClr>
              </a:solidFill>
            </a:endParaRPr>
          </a:p>
        </p:txBody>
      </p:sp>
    </p:spTree>
    <p:extLst>
      <p:ext uri="{BB962C8B-B14F-4D97-AF65-F5344CB8AC3E}">
        <p14:creationId xmlns:p14="http://schemas.microsoft.com/office/powerpoint/2010/main" val="2539189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183931" y="872359"/>
            <a:ext cx="11130455" cy="4781550"/>
          </a:xfrm>
        </p:spPr>
        <p:txBody>
          <a:bodyPr/>
          <a:lstStyle/>
          <a:p>
            <a:pPr>
              <a:lnSpc>
                <a:spcPct val="90000"/>
              </a:lnSpc>
              <a:defRPr/>
            </a:pPr>
            <a:r>
              <a:rPr lang="en-GB" altLang="en-US" sz="2600" dirty="0">
                <a:latin typeface="Comic Sans MS" panose="030F0702030302020204" pitchFamily="66" charset="0"/>
              </a:rPr>
              <a:t>This </a:t>
            </a:r>
            <a:r>
              <a:rPr lang="en-GB" altLang="en-US" sz="2600" dirty="0" smtClean="0">
                <a:latin typeface="Comic Sans MS" panose="030F0702030302020204" pitchFamily="66" charset="0"/>
              </a:rPr>
              <a:t>technique allows </a:t>
            </a:r>
            <a:r>
              <a:rPr lang="en-GB" altLang="en-US" sz="2600" dirty="0">
                <a:latin typeface="Comic Sans MS" panose="030F0702030302020204" pitchFamily="66" charset="0"/>
              </a:rPr>
              <a:t>us to amplify </a:t>
            </a:r>
            <a:r>
              <a:rPr lang="en-GB" altLang="en-US" sz="2600" dirty="0" smtClean="0">
                <a:latin typeface="Comic Sans MS" panose="030F0702030302020204" pitchFamily="66" charset="0"/>
              </a:rPr>
              <a:t>small, specific </a:t>
            </a:r>
            <a:r>
              <a:rPr lang="en-GB" altLang="en-US" sz="2600" dirty="0">
                <a:latin typeface="Comic Sans MS" panose="030F0702030302020204" pitchFamily="66" charset="0"/>
              </a:rPr>
              <a:t>fragments of DNA and requires:</a:t>
            </a:r>
          </a:p>
          <a:p>
            <a:pPr marL="0" indent="0">
              <a:lnSpc>
                <a:spcPct val="90000"/>
              </a:lnSpc>
              <a:buNone/>
              <a:defRPr/>
            </a:pPr>
            <a:endParaRPr lang="en-GB" altLang="en-US" sz="2600" dirty="0">
              <a:latin typeface="Comic Sans MS" panose="030F0702030302020204" pitchFamily="66" charset="0"/>
            </a:endParaRPr>
          </a:p>
          <a:p>
            <a:pPr>
              <a:lnSpc>
                <a:spcPct val="90000"/>
              </a:lnSpc>
              <a:buFontTx/>
              <a:buNone/>
              <a:defRPr/>
            </a:pPr>
            <a:r>
              <a:rPr lang="en-GB" altLang="en-US" sz="2600" dirty="0">
                <a:latin typeface="Comic Sans MS" panose="030F0702030302020204" pitchFamily="66" charset="0"/>
              </a:rPr>
              <a:t>	- </a:t>
            </a:r>
            <a:r>
              <a:rPr lang="en-GB" altLang="en-US" sz="2600" dirty="0">
                <a:solidFill>
                  <a:srgbClr val="9933FF"/>
                </a:solidFill>
                <a:latin typeface="Comic Sans MS" panose="030F0702030302020204" pitchFamily="66" charset="0"/>
              </a:rPr>
              <a:t>DNA template</a:t>
            </a:r>
          </a:p>
          <a:p>
            <a:pPr>
              <a:lnSpc>
                <a:spcPct val="90000"/>
              </a:lnSpc>
              <a:buFontTx/>
              <a:buNone/>
              <a:defRPr/>
            </a:pPr>
            <a:r>
              <a:rPr lang="en-GB" altLang="en-US" sz="2600" dirty="0">
                <a:latin typeface="Comic Sans MS" panose="030F0702030302020204" pitchFamily="66" charset="0"/>
              </a:rPr>
              <a:t>	- </a:t>
            </a:r>
            <a:r>
              <a:rPr lang="en-GB" altLang="en-US" sz="2600" dirty="0">
                <a:solidFill>
                  <a:srgbClr val="9933FF"/>
                </a:solidFill>
                <a:latin typeface="Comic Sans MS" panose="030F0702030302020204" pitchFamily="66" charset="0"/>
              </a:rPr>
              <a:t>Primers:</a:t>
            </a:r>
            <a:r>
              <a:rPr lang="en-GB" altLang="en-US" sz="2600" dirty="0">
                <a:latin typeface="Comic Sans MS" panose="030F0702030302020204" pitchFamily="66" charset="0"/>
              </a:rPr>
              <a:t> </a:t>
            </a:r>
            <a:r>
              <a:rPr lang="en-GB" altLang="en-US" sz="2600" dirty="0" smtClean="0">
                <a:latin typeface="Comic Sans MS" panose="030F0702030302020204" pitchFamily="66" charset="0"/>
              </a:rPr>
              <a:t>short strands of nucleotides </a:t>
            </a:r>
          </a:p>
          <a:p>
            <a:pPr>
              <a:lnSpc>
                <a:spcPct val="90000"/>
              </a:lnSpc>
              <a:buFontTx/>
              <a:buNone/>
              <a:defRPr/>
            </a:pPr>
            <a:r>
              <a:rPr lang="en-GB" altLang="en-US" sz="2600" dirty="0">
                <a:latin typeface="Comic Sans MS" panose="030F0702030302020204" pitchFamily="66" charset="0"/>
              </a:rPr>
              <a:t> </a:t>
            </a:r>
            <a:r>
              <a:rPr lang="en-GB" altLang="en-US" sz="2600" dirty="0" smtClean="0">
                <a:latin typeface="Comic Sans MS" panose="030F0702030302020204" pitchFamily="66" charset="0"/>
              </a:rPr>
              <a:t>                   which are complimentary to specific</a:t>
            </a:r>
          </a:p>
          <a:p>
            <a:pPr>
              <a:lnSpc>
                <a:spcPct val="90000"/>
              </a:lnSpc>
              <a:buFontTx/>
              <a:buNone/>
              <a:defRPr/>
            </a:pPr>
            <a:r>
              <a:rPr lang="en-GB" altLang="en-US" sz="2600" dirty="0">
                <a:latin typeface="Comic Sans MS" panose="030F0702030302020204" pitchFamily="66" charset="0"/>
              </a:rPr>
              <a:t> </a:t>
            </a:r>
            <a:r>
              <a:rPr lang="en-GB" altLang="en-US" sz="2600" dirty="0" smtClean="0">
                <a:latin typeface="Comic Sans MS" panose="030F0702030302020204" pitchFamily="66" charset="0"/>
              </a:rPr>
              <a:t>                   target sequences at the 2 ends of </a:t>
            </a:r>
          </a:p>
          <a:p>
            <a:pPr>
              <a:lnSpc>
                <a:spcPct val="90000"/>
              </a:lnSpc>
              <a:buFontTx/>
              <a:buNone/>
              <a:defRPr/>
            </a:pPr>
            <a:r>
              <a:rPr lang="en-GB" altLang="en-US" sz="2600" dirty="0">
                <a:latin typeface="Comic Sans MS" panose="030F0702030302020204" pitchFamily="66" charset="0"/>
              </a:rPr>
              <a:t> </a:t>
            </a:r>
            <a:r>
              <a:rPr lang="en-GB" altLang="en-US" sz="2600" dirty="0" smtClean="0">
                <a:latin typeface="Comic Sans MS" panose="030F0702030302020204" pitchFamily="66" charset="0"/>
              </a:rPr>
              <a:t>                   the DNA to be amplified </a:t>
            </a:r>
          </a:p>
          <a:p>
            <a:pPr>
              <a:lnSpc>
                <a:spcPct val="90000"/>
              </a:lnSpc>
              <a:buFontTx/>
              <a:buNone/>
              <a:defRPr/>
            </a:pPr>
            <a:r>
              <a:rPr lang="en-GB" altLang="en-US" sz="2600" dirty="0">
                <a:latin typeface="Comic Sans MS" panose="030F0702030302020204" pitchFamily="66" charset="0"/>
              </a:rPr>
              <a:t>	- </a:t>
            </a:r>
            <a:r>
              <a:rPr lang="en-GB" altLang="en-US" sz="2600" dirty="0">
                <a:solidFill>
                  <a:srgbClr val="9933FF"/>
                </a:solidFill>
                <a:latin typeface="Comic Sans MS" panose="030F0702030302020204" pitchFamily="66" charset="0"/>
              </a:rPr>
              <a:t>DNA </a:t>
            </a:r>
            <a:r>
              <a:rPr lang="en-GB" altLang="en-US" sz="2600" dirty="0" smtClean="0">
                <a:solidFill>
                  <a:srgbClr val="9933FF"/>
                </a:solidFill>
                <a:latin typeface="Comic Sans MS" panose="030F0702030302020204" pitchFamily="66" charset="0"/>
              </a:rPr>
              <a:t>nucleotides: </a:t>
            </a:r>
            <a:r>
              <a:rPr lang="en-GB" altLang="en-US" sz="2600" dirty="0">
                <a:latin typeface="Comic Sans MS" panose="030F0702030302020204" pitchFamily="66" charset="0"/>
              </a:rPr>
              <a:t>(A  T  C  G)</a:t>
            </a:r>
          </a:p>
          <a:p>
            <a:pPr>
              <a:lnSpc>
                <a:spcPct val="90000"/>
              </a:lnSpc>
              <a:buFontTx/>
              <a:buNone/>
              <a:defRPr/>
            </a:pPr>
            <a:r>
              <a:rPr lang="en-GB" altLang="en-US" sz="2600" dirty="0">
                <a:latin typeface="Comic Sans MS" panose="030F0702030302020204" pitchFamily="66" charset="0"/>
              </a:rPr>
              <a:t>	- </a:t>
            </a:r>
            <a:r>
              <a:rPr lang="en-GB" altLang="en-US" sz="2600" dirty="0" err="1">
                <a:solidFill>
                  <a:srgbClr val="9933FF"/>
                </a:solidFill>
                <a:latin typeface="Comic Sans MS" panose="030F0702030302020204" pitchFamily="66" charset="0"/>
              </a:rPr>
              <a:t>Taq</a:t>
            </a:r>
            <a:r>
              <a:rPr lang="en-GB" altLang="en-US" sz="2600" dirty="0">
                <a:latin typeface="Comic Sans MS" panose="030F0702030302020204" pitchFamily="66" charset="0"/>
              </a:rPr>
              <a:t> </a:t>
            </a:r>
            <a:r>
              <a:rPr lang="en-GB" altLang="en-US" sz="2600" dirty="0">
                <a:solidFill>
                  <a:srgbClr val="9933FF"/>
                </a:solidFill>
                <a:latin typeface="Comic Sans MS" panose="030F0702030302020204" pitchFamily="66" charset="0"/>
              </a:rPr>
              <a:t>Enzyme (polymerase)</a:t>
            </a:r>
          </a:p>
          <a:p>
            <a:pPr>
              <a:lnSpc>
                <a:spcPct val="90000"/>
              </a:lnSpc>
              <a:buFontTx/>
              <a:buNone/>
              <a:defRPr/>
            </a:pPr>
            <a:r>
              <a:rPr lang="en-GB" altLang="en-US" sz="2600" dirty="0">
                <a:latin typeface="Comic Sans MS" panose="030F0702030302020204" pitchFamily="66" charset="0"/>
              </a:rPr>
              <a:t>	- </a:t>
            </a:r>
            <a:r>
              <a:rPr lang="en-GB" altLang="en-US" sz="2600" dirty="0">
                <a:solidFill>
                  <a:srgbClr val="9933FF"/>
                </a:solidFill>
                <a:latin typeface="Comic Sans MS" panose="030F0702030302020204" pitchFamily="66" charset="0"/>
              </a:rPr>
              <a:t>Buffer</a:t>
            </a:r>
          </a:p>
          <a:p>
            <a:pPr>
              <a:lnSpc>
                <a:spcPct val="90000"/>
              </a:lnSpc>
              <a:buFontTx/>
              <a:buNone/>
              <a:defRPr/>
            </a:pPr>
            <a:r>
              <a:rPr lang="en-GB" altLang="en-US" sz="2600" dirty="0">
                <a:latin typeface="Comic Sans MS" panose="030F0702030302020204" pitchFamily="66" charset="0"/>
              </a:rPr>
              <a:t>	- </a:t>
            </a:r>
            <a:r>
              <a:rPr lang="en-GB" altLang="en-US" sz="2600" dirty="0">
                <a:solidFill>
                  <a:srgbClr val="9933FF"/>
                </a:solidFill>
                <a:latin typeface="Comic Sans MS" panose="030F0702030302020204" pitchFamily="66" charset="0"/>
              </a:rPr>
              <a:t>Thermal cycler machine</a:t>
            </a:r>
            <a:endParaRPr lang="en-US" altLang="en-US" sz="2600" dirty="0">
              <a:solidFill>
                <a:srgbClr val="9933FF"/>
              </a:solidFill>
              <a:latin typeface="Comic Sans MS" panose="030F0702030302020204" pitchFamily="66" charset="0"/>
            </a:endParaRPr>
          </a:p>
        </p:txBody>
      </p:sp>
      <p:sp>
        <p:nvSpPr>
          <p:cNvPr id="10243" name="Rectangle 2"/>
          <p:cNvSpPr>
            <a:spLocks noGrp="1" noChangeArrowheads="1"/>
          </p:cNvSpPr>
          <p:nvPr>
            <p:ph type="title"/>
          </p:nvPr>
        </p:nvSpPr>
        <p:spPr>
          <a:xfrm>
            <a:off x="951186" y="0"/>
            <a:ext cx="10363200" cy="872359"/>
          </a:xfrm>
        </p:spPr>
        <p:txBody>
          <a:bodyPr/>
          <a:lstStyle/>
          <a:p>
            <a:pPr eaLnBrk="1" hangingPunct="1"/>
            <a:r>
              <a:rPr lang="en-GB" altLang="en-US" sz="4000" dirty="0">
                <a:solidFill>
                  <a:srgbClr val="FF0000"/>
                </a:solidFill>
                <a:latin typeface="Comic Sans MS" panose="030F0702030302020204" pitchFamily="66" charset="0"/>
              </a:rPr>
              <a:t>Polymerase Chain Reaction (PCR)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1227" y="2709643"/>
            <a:ext cx="4016321" cy="321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01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
            <a:ext cx="8229600" cy="633413"/>
          </a:xfrm>
        </p:spPr>
        <p:txBody>
          <a:bodyPr/>
          <a:lstStyle/>
          <a:p>
            <a:r>
              <a:rPr lang="en-GB" altLang="en-US" dirty="0" smtClean="0">
                <a:solidFill>
                  <a:srgbClr val="FF0000"/>
                </a:solidFill>
                <a:latin typeface="Comic Sans MS" panose="030F0702030302020204" pitchFamily="66" charset="0"/>
              </a:rPr>
              <a:t>Primers</a:t>
            </a:r>
            <a:endParaRPr lang="en-US" altLang="en-US" dirty="0" smtClean="0">
              <a:solidFill>
                <a:srgbClr val="FF0000"/>
              </a:solidFill>
              <a:latin typeface="Comic Sans MS" panose="030F0702030302020204" pitchFamily="66" charset="0"/>
            </a:endParaRPr>
          </a:p>
        </p:txBody>
      </p:sp>
      <p:sp>
        <p:nvSpPr>
          <p:cNvPr id="137219" name="Rectangle 3"/>
          <p:cNvSpPr>
            <a:spLocks noGrp="1" noChangeArrowheads="1"/>
          </p:cNvSpPr>
          <p:nvPr>
            <p:ph type="body" idx="1"/>
          </p:nvPr>
        </p:nvSpPr>
        <p:spPr>
          <a:xfrm>
            <a:off x="362607" y="1001713"/>
            <a:ext cx="10941269" cy="2845073"/>
          </a:xfrm>
        </p:spPr>
        <p:txBody>
          <a:bodyPr/>
          <a:lstStyle/>
          <a:p>
            <a:pPr eaLnBrk="1" hangingPunct="1"/>
            <a:r>
              <a:rPr lang="en-US" altLang="en-US" dirty="0" smtClean="0">
                <a:latin typeface="Comic Sans MS" panose="030F0702030302020204" pitchFamily="66" charset="0"/>
              </a:rPr>
              <a:t>To perform PCR, a </a:t>
            </a:r>
            <a:r>
              <a:rPr lang="en-US" altLang="en-US" dirty="0" smtClean="0">
                <a:solidFill>
                  <a:srgbClr val="9933FF"/>
                </a:solidFill>
                <a:latin typeface="Comic Sans MS" panose="030F0702030302020204" pitchFamily="66" charset="0"/>
              </a:rPr>
              <a:t>unique 10-20bp sequence </a:t>
            </a:r>
            <a:r>
              <a:rPr lang="en-US" altLang="en-US" dirty="0" smtClean="0">
                <a:latin typeface="Comic Sans MS" panose="030F0702030302020204" pitchFamily="66" charset="0"/>
              </a:rPr>
              <a:t>on either side of the sequence to be amplified must be known because DNA polymerase can only add nucleotides to a ready made chain. This short sequence is called a primer and it is specific to the DNA to be copied</a:t>
            </a:r>
          </a:p>
        </p:txBody>
      </p:sp>
      <p:pic>
        <p:nvPicPr>
          <p:cNvPr id="11268" name="Picture 7"/>
          <p:cNvPicPr>
            <a:picLocks noChangeAspect="1" noChangeArrowheads="1"/>
          </p:cNvPicPr>
          <p:nvPr/>
        </p:nvPicPr>
        <p:blipFill>
          <a:blip r:embed="rId2">
            <a:extLst>
              <a:ext uri="{28A0092B-C50C-407E-A947-70E740481C1C}">
                <a14:useLocalDpi xmlns:a14="http://schemas.microsoft.com/office/drawing/2010/main" val="0"/>
              </a:ext>
            </a:extLst>
          </a:blip>
          <a:srcRect r="28911" b="-2396"/>
          <a:stretch>
            <a:fillRect/>
          </a:stretch>
        </p:blipFill>
        <p:spPr bwMode="auto">
          <a:xfrm>
            <a:off x="2795589" y="4902200"/>
            <a:ext cx="70516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l="26089" t="-8" b="2"/>
          <a:stretch>
            <a:fillRect/>
          </a:stretch>
        </p:blipFill>
        <p:spPr bwMode="auto">
          <a:xfrm>
            <a:off x="2279650" y="5527676"/>
            <a:ext cx="808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449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7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97236" y="0"/>
            <a:ext cx="10363200" cy="740979"/>
          </a:xfrm>
        </p:spPr>
        <p:txBody>
          <a:bodyPr/>
          <a:lstStyle/>
          <a:p>
            <a:r>
              <a:rPr lang="en-GB" altLang="en-US" dirty="0" smtClean="0">
                <a:solidFill>
                  <a:srgbClr val="FF0000"/>
                </a:solidFill>
                <a:latin typeface="Comic Sans MS" panose="030F0702030302020204" pitchFamily="66" charset="0"/>
              </a:rPr>
              <a:t>Thermal Cycler</a:t>
            </a:r>
            <a:endParaRPr lang="en-US" altLang="en-US" dirty="0" smtClean="0">
              <a:solidFill>
                <a:srgbClr val="FF0000"/>
              </a:solidFill>
              <a:latin typeface="Comic Sans MS" panose="030F0702030302020204" pitchFamily="66" charset="0"/>
            </a:endParaRPr>
          </a:p>
        </p:txBody>
      </p:sp>
      <p:pic>
        <p:nvPicPr>
          <p:cNvPr id="12291" name="Picture 5" descr="Biorad_MJResearch_DNA_Engine_PTC200_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502399" y="1090175"/>
            <a:ext cx="4501931" cy="4998592"/>
          </a:xfrm>
          <a:noFill/>
        </p:spPr>
      </p:pic>
      <p:sp>
        <p:nvSpPr>
          <p:cNvPr id="12292" name="TextBox 1"/>
          <p:cNvSpPr txBox="1">
            <a:spLocks noChangeArrowheads="1"/>
          </p:cNvSpPr>
          <p:nvPr/>
        </p:nvSpPr>
        <p:spPr bwMode="auto">
          <a:xfrm>
            <a:off x="750394" y="948285"/>
            <a:ext cx="511437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2800" dirty="0">
                <a:latin typeface="Comic Sans MS" panose="030F0702030302020204" pitchFamily="66" charset="0"/>
              </a:rPr>
              <a:t>This automated machine carries out all the stages of PCR.</a:t>
            </a:r>
          </a:p>
          <a:p>
            <a:pPr>
              <a:spcBef>
                <a:spcPct val="0"/>
              </a:spcBef>
              <a:buFontTx/>
              <a:buNone/>
            </a:pPr>
            <a:endParaRPr lang="en-GB" altLang="en-US" sz="2800" dirty="0">
              <a:latin typeface="Comic Sans MS" panose="030F0702030302020204" pitchFamily="66" charset="0"/>
            </a:endParaRPr>
          </a:p>
          <a:p>
            <a:pPr>
              <a:spcBef>
                <a:spcPct val="0"/>
              </a:spcBef>
              <a:buFontTx/>
              <a:buNone/>
            </a:pPr>
            <a:r>
              <a:rPr lang="en-GB" altLang="en-US" sz="2800" dirty="0">
                <a:latin typeface="Comic Sans MS" panose="030F0702030302020204" pitchFamily="66" charset="0"/>
              </a:rPr>
              <a:t>A tube containing template DNA, primers, nucleotides, enzymes, buffer…is placed in machine and the following steps are performed by the cycler  </a:t>
            </a:r>
          </a:p>
        </p:txBody>
      </p:sp>
    </p:spTree>
    <p:extLst>
      <p:ext uri="{BB962C8B-B14F-4D97-AF65-F5344CB8AC3E}">
        <p14:creationId xmlns:p14="http://schemas.microsoft.com/office/powerpoint/2010/main" val="2999747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62607" y="136635"/>
            <a:ext cx="11041117" cy="731838"/>
          </a:xfrm>
        </p:spPr>
        <p:txBody>
          <a:bodyPr/>
          <a:lstStyle/>
          <a:p>
            <a:pPr eaLnBrk="1" hangingPunct="1"/>
            <a:r>
              <a:rPr lang="en-GB" altLang="en-US" sz="4000" dirty="0">
                <a:solidFill>
                  <a:srgbClr val="FF0000"/>
                </a:solidFill>
                <a:latin typeface="Comic Sans MS" panose="030F0702030302020204" pitchFamily="66" charset="0"/>
              </a:rPr>
              <a:t>Polymerase Chain Reaction (PCR</a:t>
            </a:r>
            <a:r>
              <a:rPr lang="en-GB" altLang="en-US" sz="4000" dirty="0" smtClean="0">
                <a:solidFill>
                  <a:srgbClr val="FF0000"/>
                </a:solidFill>
                <a:latin typeface="Comic Sans MS" panose="030F0702030302020204" pitchFamily="66" charset="0"/>
              </a:rPr>
              <a:t>) terminology</a:t>
            </a:r>
            <a:endParaRPr lang="en-GB" altLang="en-US" sz="4000" dirty="0">
              <a:solidFill>
                <a:srgbClr val="FF0000"/>
              </a:solidFill>
              <a:latin typeface="Comic Sans MS" panose="030F0702030302020204" pitchFamily="66" charset="0"/>
            </a:endParaRPr>
          </a:p>
        </p:txBody>
      </p:sp>
      <p:sp>
        <p:nvSpPr>
          <p:cNvPr id="18435" name="Rectangle 3"/>
          <p:cNvSpPr>
            <a:spLocks noGrp="1" noChangeArrowheads="1"/>
          </p:cNvSpPr>
          <p:nvPr>
            <p:ph type="body" idx="1"/>
          </p:nvPr>
        </p:nvSpPr>
        <p:spPr>
          <a:xfrm>
            <a:off x="804041" y="1341438"/>
            <a:ext cx="10862442" cy="5040312"/>
          </a:xfrm>
        </p:spPr>
        <p:txBody>
          <a:bodyPr/>
          <a:lstStyle/>
          <a:p>
            <a:pPr eaLnBrk="1" hangingPunct="1">
              <a:defRPr/>
            </a:pPr>
            <a:r>
              <a:rPr lang="en-GB" altLang="en-US" sz="2800" dirty="0">
                <a:solidFill>
                  <a:srgbClr val="9933FF"/>
                </a:solidFill>
                <a:latin typeface="Comic Sans MS" panose="030F0702030302020204" pitchFamily="66" charset="0"/>
              </a:rPr>
              <a:t>Denaturing</a:t>
            </a:r>
          </a:p>
          <a:p>
            <a:pPr lvl="1" eaLnBrk="1" hangingPunct="1">
              <a:defRPr/>
            </a:pPr>
            <a:r>
              <a:rPr lang="en-GB" altLang="en-US" sz="2400" dirty="0">
                <a:latin typeface="Comic Sans MS" panose="030F0702030302020204" pitchFamily="66" charset="0"/>
              </a:rPr>
              <a:t>Breaking the hydrogen bonds between strands of DNA to give single stranded DNA</a:t>
            </a:r>
          </a:p>
          <a:p>
            <a:pPr lvl="1" eaLnBrk="1" hangingPunct="1">
              <a:defRPr/>
            </a:pPr>
            <a:r>
              <a:rPr lang="en-GB" altLang="en-US" sz="2400" dirty="0">
                <a:latin typeface="Comic Sans MS" panose="030F0702030302020204" pitchFamily="66" charset="0"/>
              </a:rPr>
              <a:t>Requires a high temperature </a:t>
            </a:r>
            <a:r>
              <a:rPr lang="en-GB" altLang="en-US" sz="2400" dirty="0" smtClean="0">
                <a:latin typeface="Comic Sans MS" panose="030F0702030302020204" pitchFamily="66" charset="0"/>
              </a:rPr>
              <a:t>(approx. 92</a:t>
            </a:r>
            <a:r>
              <a:rPr lang="en-GB" altLang="en-US" sz="2400" baseline="30000" dirty="0" smtClean="0">
                <a:latin typeface="Comic Sans MS" panose="030F0702030302020204" pitchFamily="66" charset="0"/>
              </a:rPr>
              <a:t>o</a:t>
            </a:r>
            <a:r>
              <a:rPr lang="en-GB" altLang="en-US" sz="2400" dirty="0" smtClean="0">
                <a:latin typeface="Comic Sans MS" panose="030F0702030302020204" pitchFamily="66" charset="0"/>
              </a:rPr>
              <a:t>C</a:t>
            </a:r>
            <a:r>
              <a:rPr lang="en-GB" altLang="en-US" sz="2400" dirty="0">
                <a:latin typeface="Comic Sans MS" panose="030F0702030302020204" pitchFamily="66" charset="0"/>
              </a:rPr>
              <a:t>) to break these </a:t>
            </a:r>
            <a:r>
              <a:rPr lang="en-GB" altLang="en-US" sz="2400" dirty="0" smtClean="0">
                <a:latin typeface="Comic Sans MS" panose="030F0702030302020204" pitchFamily="66" charset="0"/>
              </a:rPr>
              <a:t>bonds (but stronger ‘covalent backbone’ bonds will not be affected)</a:t>
            </a:r>
            <a:endParaRPr lang="en-GB" altLang="en-US" sz="2400" dirty="0">
              <a:latin typeface="Comic Sans MS" panose="030F0702030302020204" pitchFamily="66" charset="0"/>
            </a:endParaRPr>
          </a:p>
          <a:p>
            <a:pPr marL="457200" lvl="1" indent="0">
              <a:buNone/>
              <a:defRPr/>
            </a:pPr>
            <a:endParaRPr lang="en-GB" altLang="en-US" sz="2400" dirty="0">
              <a:latin typeface="Comic Sans MS" panose="030F0702030302020204" pitchFamily="66" charset="0"/>
            </a:endParaRPr>
          </a:p>
          <a:p>
            <a:pPr eaLnBrk="1" hangingPunct="1">
              <a:defRPr/>
            </a:pPr>
            <a:r>
              <a:rPr lang="en-GB" altLang="en-US" sz="2800" dirty="0">
                <a:solidFill>
                  <a:srgbClr val="9933FF"/>
                </a:solidFill>
                <a:latin typeface="Comic Sans MS" panose="030F0702030302020204" pitchFamily="66" charset="0"/>
              </a:rPr>
              <a:t>Annealing (hybridising)</a:t>
            </a:r>
          </a:p>
          <a:p>
            <a:pPr lvl="1" eaLnBrk="1" hangingPunct="1">
              <a:defRPr/>
            </a:pPr>
            <a:r>
              <a:rPr lang="en-GB" altLang="en-US" sz="2400" dirty="0">
                <a:latin typeface="Comic Sans MS" panose="030F0702030302020204" pitchFamily="66" charset="0"/>
              </a:rPr>
              <a:t>Reforming a double helix by lowering the temperature again so that complementary bonds reform</a:t>
            </a:r>
          </a:p>
        </p:txBody>
      </p:sp>
    </p:spTree>
    <p:extLst>
      <p:ext uri="{BB962C8B-B14F-4D97-AF65-F5344CB8AC3E}">
        <p14:creationId xmlns:p14="http://schemas.microsoft.com/office/powerpoint/2010/main" val="3010207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63750" y="0"/>
            <a:ext cx="8229600" cy="706438"/>
          </a:xfrm>
        </p:spPr>
        <p:txBody>
          <a:bodyPr/>
          <a:lstStyle/>
          <a:p>
            <a:r>
              <a:rPr lang="en-GB" altLang="en-US" smtClean="0">
                <a:solidFill>
                  <a:schemeClr val="accent2"/>
                </a:solidFill>
                <a:latin typeface="Comic Sans MS" panose="030F0702030302020204" pitchFamily="66" charset="0"/>
              </a:rPr>
              <a:t>PCR</a:t>
            </a:r>
            <a:endParaRPr lang="en-US" altLang="en-US" smtClean="0">
              <a:solidFill>
                <a:schemeClr val="accent2"/>
              </a:solidFill>
              <a:latin typeface="Comic Sans MS" panose="030F0702030302020204" pitchFamily="66" charset="0"/>
            </a:endParaRPr>
          </a:p>
        </p:txBody>
      </p:sp>
      <p:sp>
        <p:nvSpPr>
          <p:cNvPr id="19459" name="Rectangle 3"/>
          <p:cNvSpPr>
            <a:spLocks noGrp="1" noChangeArrowheads="1"/>
          </p:cNvSpPr>
          <p:nvPr>
            <p:ph type="body" idx="1"/>
          </p:nvPr>
        </p:nvSpPr>
        <p:spPr>
          <a:xfrm>
            <a:off x="394137" y="765175"/>
            <a:ext cx="11319641" cy="5543550"/>
          </a:xfrm>
        </p:spPr>
        <p:txBody>
          <a:bodyPr/>
          <a:lstStyle/>
          <a:p>
            <a:pPr>
              <a:lnSpc>
                <a:spcPct val="80000"/>
              </a:lnSpc>
              <a:buFontTx/>
              <a:buNone/>
              <a:defRPr/>
            </a:pPr>
            <a:r>
              <a:rPr lang="en-GB" altLang="en-US" sz="2400" dirty="0" smtClean="0">
                <a:latin typeface="Comic Sans MS" panose="030F0702030302020204" pitchFamily="66" charset="0"/>
              </a:rPr>
              <a:t>Repeated cycles of heating and cooling within the thermocycler machine are used to amplify the target region of DNA:</a:t>
            </a:r>
            <a:endParaRPr lang="en-GB" altLang="en-US" sz="2400" dirty="0">
              <a:latin typeface="Comic Sans MS" panose="030F0702030302020204" pitchFamily="66" charset="0"/>
            </a:endParaRPr>
          </a:p>
          <a:p>
            <a:pPr>
              <a:lnSpc>
                <a:spcPct val="80000"/>
              </a:lnSpc>
              <a:buFontTx/>
              <a:buNone/>
              <a:defRPr/>
            </a:pPr>
            <a:endParaRPr lang="en-GB" altLang="en-US" sz="2400" dirty="0">
              <a:latin typeface="Comic Sans MS" panose="030F0702030302020204" pitchFamily="66" charset="0"/>
            </a:endParaRPr>
          </a:p>
          <a:p>
            <a:pPr lvl="1">
              <a:lnSpc>
                <a:spcPct val="80000"/>
              </a:lnSpc>
              <a:defRPr/>
            </a:pPr>
            <a:r>
              <a:rPr lang="en-GB" altLang="en-US" sz="2400" dirty="0" smtClean="0">
                <a:latin typeface="Comic Sans MS" panose="030F0702030302020204" pitchFamily="66" charset="0"/>
              </a:rPr>
              <a:t>DNA is heated to between </a:t>
            </a:r>
            <a:r>
              <a:rPr lang="en-GB" altLang="en-US" sz="2400" dirty="0" smtClean="0">
                <a:solidFill>
                  <a:srgbClr val="9933FF"/>
                </a:solidFill>
                <a:latin typeface="Comic Sans MS" panose="030F0702030302020204" pitchFamily="66" charset="0"/>
              </a:rPr>
              <a:t>92 - 98</a:t>
            </a:r>
            <a:r>
              <a:rPr lang="en-GB" altLang="en-US" sz="2400" baseline="30000" dirty="0" smtClean="0">
                <a:solidFill>
                  <a:srgbClr val="9933FF"/>
                </a:solidFill>
                <a:latin typeface="Comic Sans MS" panose="030F0702030302020204" pitchFamily="66" charset="0"/>
              </a:rPr>
              <a:t>o</a:t>
            </a:r>
            <a:r>
              <a:rPr lang="en-GB" altLang="en-US" sz="2400" dirty="0" smtClean="0">
                <a:solidFill>
                  <a:srgbClr val="9933FF"/>
                </a:solidFill>
                <a:latin typeface="Comic Sans MS" panose="030F0702030302020204" pitchFamily="66" charset="0"/>
              </a:rPr>
              <a:t>C </a:t>
            </a:r>
            <a:r>
              <a:rPr lang="en-GB" altLang="en-US" sz="2400" dirty="0" smtClean="0">
                <a:latin typeface="Comic Sans MS" panose="030F0702030302020204" pitchFamily="66" charset="0"/>
              </a:rPr>
              <a:t>to break the hydrogen </a:t>
            </a:r>
            <a:r>
              <a:rPr lang="en-GB" altLang="en-US" sz="2400" dirty="0">
                <a:latin typeface="Comic Sans MS" panose="030F0702030302020204" pitchFamily="66" charset="0"/>
              </a:rPr>
              <a:t>bonds </a:t>
            </a:r>
            <a:r>
              <a:rPr lang="en-GB" altLang="en-US" sz="2400" dirty="0" smtClean="0">
                <a:latin typeface="Comic Sans MS" panose="030F0702030302020204" pitchFamily="66" charset="0"/>
              </a:rPr>
              <a:t>between </a:t>
            </a:r>
            <a:r>
              <a:rPr lang="en-GB" altLang="en-US" sz="2400" dirty="0">
                <a:latin typeface="Comic Sans MS" panose="030F0702030302020204" pitchFamily="66" charset="0"/>
              </a:rPr>
              <a:t>base pairs and </a:t>
            </a:r>
            <a:r>
              <a:rPr lang="en-GB" altLang="en-US" sz="2400" dirty="0" smtClean="0">
                <a:latin typeface="Comic Sans MS" panose="030F0702030302020204" pitchFamily="66" charset="0"/>
              </a:rPr>
              <a:t>separate the template DNA strands</a:t>
            </a:r>
            <a:endParaRPr lang="en-GB" altLang="en-US" sz="2400" dirty="0">
              <a:latin typeface="Comic Sans MS" panose="030F0702030302020204" pitchFamily="66" charset="0"/>
            </a:endParaRPr>
          </a:p>
          <a:p>
            <a:pPr marL="457200" lvl="1" indent="0">
              <a:lnSpc>
                <a:spcPct val="80000"/>
              </a:lnSpc>
              <a:buNone/>
              <a:defRPr/>
            </a:pPr>
            <a:endParaRPr lang="en-GB" altLang="en-US" sz="2400" dirty="0">
              <a:latin typeface="Comic Sans MS" panose="030F0702030302020204" pitchFamily="66" charset="0"/>
            </a:endParaRPr>
          </a:p>
          <a:p>
            <a:pPr lvl="1">
              <a:lnSpc>
                <a:spcPct val="80000"/>
              </a:lnSpc>
              <a:defRPr/>
            </a:pPr>
            <a:r>
              <a:rPr lang="en-GB" altLang="en-US" sz="2400" dirty="0" smtClean="0">
                <a:latin typeface="Comic Sans MS" panose="030F0702030302020204" pitchFamily="66" charset="0"/>
              </a:rPr>
              <a:t>DNA is cooled to </a:t>
            </a:r>
            <a:r>
              <a:rPr lang="en-GB" altLang="en-US" sz="2400" dirty="0">
                <a:latin typeface="Comic Sans MS" panose="030F0702030302020204" pitchFamily="66" charset="0"/>
              </a:rPr>
              <a:t>between </a:t>
            </a:r>
            <a:r>
              <a:rPr lang="en-GB" altLang="en-US" sz="2400" dirty="0">
                <a:solidFill>
                  <a:srgbClr val="9933FF"/>
                </a:solidFill>
                <a:latin typeface="Comic Sans MS" panose="030F0702030302020204" pitchFamily="66" charset="0"/>
              </a:rPr>
              <a:t>50 - </a:t>
            </a:r>
            <a:r>
              <a:rPr lang="en-GB" altLang="en-US" sz="2400" dirty="0" smtClean="0">
                <a:solidFill>
                  <a:srgbClr val="9933FF"/>
                </a:solidFill>
                <a:latin typeface="Comic Sans MS" panose="030F0702030302020204" pitchFamily="66" charset="0"/>
              </a:rPr>
              <a:t>65</a:t>
            </a:r>
            <a:r>
              <a:rPr lang="en-GB" altLang="en-US" sz="2400" baseline="30000" dirty="0" smtClean="0">
                <a:solidFill>
                  <a:srgbClr val="9933FF"/>
                </a:solidFill>
                <a:latin typeface="Comic Sans MS" panose="030F0702030302020204" pitchFamily="66" charset="0"/>
              </a:rPr>
              <a:t>o</a:t>
            </a:r>
            <a:r>
              <a:rPr lang="en-GB" altLang="en-US" sz="2400" dirty="0" smtClean="0">
                <a:solidFill>
                  <a:srgbClr val="9933FF"/>
                </a:solidFill>
                <a:latin typeface="Comic Sans MS" panose="030F0702030302020204" pitchFamily="66" charset="0"/>
              </a:rPr>
              <a:t>C </a:t>
            </a:r>
            <a:r>
              <a:rPr lang="en-GB" altLang="en-US" sz="2400" dirty="0" smtClean="0">
                <a:latin typeface="Comic Sans MS" panose="030F0702030302020204" pitchFamily="66" charset="0"/>
              </a:rPr>
              <a:t>to allow the 2 primers to bind to target sequences on the DNA template strands</a:t>
            </a:r>
          </a:p>
          <a:p>
            <a:pPr lvl="1">
              <a:lnSpc>
                <a:spcPct val="80000"/>
              </a:lnSpc>
              <a:defRPr/>
            </a:pPr>
            <a:endParaRPr lang="en-GB" altLang="en-US" sz="2400" dirty="0">
              <a:latin typeface="Comic Sans MS" panose="030F0702030302020204" pitchFamily="66" charset="0"/>
            </a:endParaRPr>
          </a:p>
          <a:p>
            <a:pPr lvl="1">
              <a:lnSpc>
                <a:spcPct val="80000"/>
              </a:lnSpc>
              <a:defRPr/>
            </a:pPr>
            <a:r>
              <a:rPr lang="en-GB" altLang="en-US" sz="2400" dirty="0" smtClean="0">
                <a:latin typeface="Comic Sans MS" panose="030F0702030302020204" pitchFamily="66" charset="0"/>
              </a:rPr>
              <a:t>DNA is heated to </a:t>
            </a:r>
            <a:r>
              <a:rPr lang="en-GB" altLang="en-US" sz="2400" dirty="0">
                <a:latin typeface="Comic Sans MS" panose="030F0702030302020204" pitchFamily="66" charset="0"/>
              </a:rPr>
              <a:t>between </a:t>
            </a:r>
            <a:r>
              <a:rPr lang="en-GB" altLang="en-US" sz="2400" dirty="0" smtClean="0">
                <a:solidFill>
                  <a:srgbClr val="9933FF"/>
                </a:solidFill>
                <a:latin typeface="Comic Sans MS" panose="030F0702030302020204" pitchFamily="66" charset="0"/>
              </a:rPr>
              <a:t>70 - 80</a:t>
            </a:r>
            <a:r>
              <a:rPr lang="en-GB" altLang="en-US" sz="2400" baseline="30000" dirty="0" smtClean="0">
                <a:solidFill>
                  <a:srgbClr val="9933FF"/>
                </a:solidFill>
                <a:latin typeface="Comic Sans MS" panose="030F0702030302020204" pitchFamily="66" charset="0"/>
              </a:rPr>
              <a:t>o</a:t>
            </a:r>
            <a:r>
              <a:rPr lang="en-GB" altLang="en-US" sz="2400" dirty="0" smtClean="0">
                <a:solidFill>
                  <a:srgbClr val="9933FF"/>
                </a:solidFill>
                <a:latin typeface="Comic Sans MS" panose="030F0702030302020204" pitchFamily="66" charset="0"/>
              </a:rPr>
              <a:t>C </a:t>
            </a:r>
            <a:r>
              <a:rPr lang="en-GB" altLang="en-US" sz="2400" dirty="0" smtClean="0">
                <a:latin typeface="Comic Sans MS" panose="030F0702030302020204" pitchFamily="66" charset="0"/>
              </a:rPr>
              <a:t>for heat-tolerant </a:t>
            </a:r>
            <a:r>
              <a:rPr lang="en-GB" altLang="en-US" sz="2400" i="1" dirty="0" err="1" smtClean="0">
                <a:latin typeface="Comic Sans MS" panose="030F0702030302020204" pitchFamily="66" charset="0"/>
              </a:rPr>
              <a:t>Taq</a:t>
            </a:r>
            <a:r>
              <a:rPr lang="en-GB" altLang="en-US" sz="2400" dirty="0" smtClean="0">
                <a:latin typeface="Comic Sans MS" panose="030F0702030302020204" pitchFamily="66" charset="0"/>
              </a:rPr>
              <a:t> DNA polymerase to replicate the regions of DNA (optimum temp). </a:t>
            </a:r>
            <a:endParaRPr lang="en-GB" altLang="en-US" sz="2400" dirty="0">
              <a:latin typeface="Comic Sans MS" panose="030F0702030302020204" pitchFamily="66" charset="0"/>
            </a:endParaRPr>
          </a:p>
          <a:p>
            <a:pPr marL="457200" lvl="1" indent="0">
              <a:lnSpc>
                <a:spcPct val="80000"/>
              </a:lnSpc>
              <a:buNone/>
              <a:defRPr/>
            </a:pPr>
            <a:endParaRPr lang="en-GB" altLang="en-US" sz="2400" dirty="0" smtClean="0">
              <a:latin typeface="Comic Sans MS" panose="030F0702030302020204" pitchFamily="66" charset="0"/>
            </a:endParaRPr>
          </a:p>
          <a:p>
            <a:pPr marL="457200" lvl="1" indent="0">
              <a:lnSpc>
                <a:spcPct val="80000"/>
              </a:lnSpc>
              <a:buNone/>
              <a:defRPr/>
            </a:pPr>
            <a:r>
              <a:rPr lang="en-GB" altLang="en-US" sz="2400" dirty="0" smtClean="0">
                <a:latin typeface="Comic Sans MS" panose="030F0702030302020204" pitchFamily="66" charset="0"/>
              </a:rPr>
              <a:t>	</a:t>
            </a:r>
          </a:p>
          <a:p>
            <a:pPr marL="457200" lvl="1" indent="0">
              <a:lnSpc>
                <a:spcPct val="80000"/>
              </a:lnSpc>
              <a:buNone/>
              <a:defRPr/>
            </a:pPr>
            <a:r>
              <a:rPr lang="en-GB" altLang="en-US" sz="2400" dirty="0" smtClean="0">
                <a:latin typeface="Comic Sans MS" panose="030F0702030302020204" pitchFamily="66" charset="0"/>
              </a:rPr>
              <a:t>(</a:t>
            </a:r>
            <a:r>
              <a:rPr lang="en-GB" altLang="en-US" sz="2400" dirty="0">
                <a:latin typeface="Comic Sans MS" panose="030F0702030302020204" pitchFamily="66" charset="0"/>
              </a:rPr>
              <a:t>1         2          4         8         16        32        64….)</a:t>
            </a:r>
          </a:p>
          <a:p>
            <a:pPr lvl="1">
              <a:lnSpc>
                <a:spcPct val="80000"/>
              </a:lnSpc>
              <a:buFontTx/>
              <a:buNone/>
              <a:defRPr/>
            </a:pPr>
            <a:r>
              <a:rPr lang="en-GB" altLang="en-US" sz="2400" dirty="0">
                <a:latin typeface="Comic Sans MS" panose="030F0702030302020204" pitchFamily="66" charset="0"/>
              </a:rPr>
              <a:t>				</a:t>
            </a:r>
            <a:endParaRPr lang="en-GB" altLang="en-US" sz="2400" dirty="0">
              <a:latin typeface="Comic Sans MS" panose="030F0702030302020204" pitchFamily="66" charset="0"/>
              <a:hlinkClick r:id="rId2"/>
            </a:endParaRPr>
          </a:p>
          <a:p>
            <a:pPr lvl="1">
              <a:lnSpc>
                <a:spcPct val="80000"/>
              </a:lnSpc>
              <a:buFontTx/>
              <a:buNone/>
              <a:defRPr/>
            </a:pPr>
            <a:r>
              <a:rPr lang="en-GB" altLang="en-US" sz="2400" dirty="0" smtClean="0">
                <a:solidFill>
                  <a:srgbClr val="0066FF"/>
                </a:solidFill>
                <a:latin typeface="Comic Sans MS" panose="030F0702030302020204" pitchFamily="66" charset="0"/>
                <a:hlinkClick r:id="rId2"/>
              </a:rPr>
              <a:t>animation </a:t>
            </a:r>
            <a:r>
              <a:rPr lang="en-GB" altLang="en-US" sz="2400" dirty="0">
                <a:solidFill>
                  <a:srgbClr val="0066FF"/>
                </a:solidFill>
                <a:latin typeface="Comic Sans MS" panose="030F0702030302020204" pitchFamily="66" charset="0"/>
                <a:hlinkClick r:id="rId2"/>
              </a:rPr>
              <a:t>of PCR</a:t>
            </a:r>
            <a:endParaRPr lang="en-GB" altLang="en-US" sz="2400" dirty="0">
              <a:solidFill>
                <a:srgbClr val="0066FF"/>
              </a:solidFill>
              <a:latin typeface="Comic Sans MS" panose="030F0702030302020204" pitchFamily="66" charset="0"/>
            </a:endParaRPr>
          </a:p>
        </p:txBody>
      </p:sp>
      <p:cxnSp>
        <p:nvCxnSpPr>
          <p:cNvPr id="3" name="Straight Arrow Connector 2"/>
          <p:cNvCxnSpPr/>
          <p:nvPr/>
        </p:nvCxnSpPr>
        <p:spPr>
          <a:xfrm>
            <a:off x="1418179" y="5383050"/>
            <a:ext cx="4318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65005" y="5396083"/>
            <a:ext cx="4318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444190" y="5411183"/>
            <a:ext cx="4318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20867" y="5383050"/>
            <a:ext cx="4318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615880" y="5383050"/>
            <a:ext cx="4318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558617" y="5376885"/>
            <a:ext cx="43338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746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3"/>
          <p:cNvGrpSpPr>
            <a:grpSpLocks/>
          </p:cNvGrpSpPr>
          <p:nvPr/>
        </p:nvGrpSpPr>
        <p:grpSpPr bwMode="auto">
          <a:xfrm>
            <a:off x="5041901" y="-9525"/>
            <a:ext cx="1268413" cy="4103688"/>
            <a:chOff x="4672545" y="364067"/>
            <a:chExt cx="1268422" cy="4103654"/>
          </a:xfrm>
        </p:grpSpPr>
        <p:grpSp>
          <p:nvGrpSpPr>
            <p:cNvPr id="15384" name="Group 20"/>
            <p:cNvGrpSpPr>
              <a:grpSpLocks/>
            </p:cNvGrpSpPr>
            <p:nvPr/>
          </p:nvGrpSpPr>
          <p:grpSpPr bwMode="auto">
            <a:xfrm>
              <a:off x="4672545" y="802738"/>
              <a:ext cx="1200150" cy="3300413"/>
              <a:chOff x="2214" y="420"/>
              <a:chExt cx="756" cy="2079"/>
            </a:xfrm>
          </p:grpSpPr>
          <p:sp>
            <p:nvSpPr>
              <p:cNvPr id="15387" name="Text Box 21"/>
              <p:cNvSpPr txBox="1">
                <a:spLocks noChangeArrowheads="1"/>
              </p:cNvSpPr>
              <p:nvPr/>
            </p:nvSpPr>
            <p:spPr bwMode="auto">
              <a:xfrm>
                <a:off x="2214" y="694"/>
                <a:ext cx="7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p:txBody>
          </p:sp>
          <p:sp>
            <p:nvSpPr>
              <p:cNvPr id="15388" name="Rectangle 22"/>
              <p:cNvSpPr>
                <a:spLocks noChangeArrowheads="1"/>
              </p:cNvSpPr>
              <p:nvPr/>
            </p:nvSpPr>
            <p:spPr bwMode="auto">
              <a:xfrm>
                <a:off x="2516"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a typeface="MS PGothic" panose="020B0600070205080204" pitchFamily="34" charset="-128"/>
                </a:endParaRPr>
              </a:p>
            </p:txBody>
          </p:sp>
          <p:sp>
            <p:nvSpPr>
              <p:cNvPr id="15389" name="Line 23"/>
              <p:cNvSpPr>
                <a:spLocks noChangeShapeType="1"/>
              </p:cNvSpPr>
              <p:nvPr/>
            </p:nvSpPr>
            <p:spPr bwMode="auto">
              <a:xfrm flipV="1">
                <a:off x="2394" y="805"/>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90" name="Line 24"/>
              <p:cNvSpPr>
                <a:spLocks noChangeShapeType="1"/>
              </p:cNvSpPr>
              <p:nvPr/>
            </p:nvSpPr>
            <p:spPr bwMode="auto">
              <a:xfrm flipV="1">
                <a:off x="2390" y="1088"/>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91" name="Line 25"/>
              <p:cNvSpPr>
                <a:spLocks noChangeShapeType="1"/>
              </p:cNvSpPr>
              <p:nvPr/>
            </p:nvSpPr>
            <p:spPr bwMode="auto">
              <a:xfrm flipV="1">
                <a:off x="2383" y="135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92" name="Line 26"/>
              <p:cNvSpPr>
                <a:spLocks noChangeShapeType="1"/>
              </p:cNvSpPr>
              <p:nvPr/>
            </p:nvSpPr>
            <p:spPr bwMode="auto">
              <a:xfrm flipV="1">
                <a:off x="2379" y="1637"/>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93" name="Line 27"/>
              <p:cNvSpPr>
                <a:spLocks noChangeShapeType="1"/>
              </p:cNvSpPr>
              <p:nvPr/>
            </p:nvSpPr>
            <p:spPr bwMode="auto">
              <a:xfrm flipV="1">
                <a:off x="2386" y="1861"/>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94" name="Line 28"/>
              <p:cNvSpPr>
                <a:spLocks noChangeShapeType="1"/>
              </p:cNvSpPr>
              <p:nvPr/>
            </p:nvSpPr>
            <p:spPr bwMode="auto">
              <a:xfrm flipV="1">
                <a:off x="2382" y="214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5395" name="Group 29"/>
              <p:cNvGrpSpPr>
                <a:grpSpLocks/>
              </p:cNvGrpSpPr>
              <p:nvPr/>
            </p:nvGrpSpPr>
            <p:grpSpPr bwMode="auto">
              <a:xfrm>
                <a:off x="2525" y="420"/>
                <a:ext cx="234" cy="274"/>
                <a:chOff x="1512" y="423"/>
                <a:chExt cx="234" cy="274"/>
              </a:xfrm>
            </p:grpSpPr>
            <p:sp>
              <p:nvSpPr>
                <p:cNvPr id="15399" name="Line 30"/>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5400" name="Line 31"/>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5396" name="Group 32"/>
              <p:cNvGrpSpPr>
                <a:grpSpLocks/>
              </p:cNvGrpSpPr>
              <p:nvPr/>
            </p:nvGrpSpPr>
            <p:grpSpPr bwMode="auto">
              <a:xfrm>
                <a:off x="2525" y="2225"/>
                <a:ext cx="234" cy="274"/>
                <a:chOff x="1512" y="423"/>
                <a:chExt cx="234" cy="274"/>
              </a:xfrm>
            </p:grpSpPr>
            <p:sp>
              <p:nvSpPr>
                <p:cNvPr id="15397" name="Line 33"/>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98" name="Line 34"/>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5385" name="TextBox 70"/>
            <p:cNvSpPr txBox="1">
              <a:spLocks noChangeArrowheads="1"/>
            </p:cNvSpPr>
            <p:nvPr/>
          </p:nvSpPr>
          <p:spPr bwMode="auto">
            <a:xfrm>
              <a:off x="5177904" y="4098389"/>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5386" name="TextBox 71"/>
            <p:cNvSpPr txBox="1">
              <a:spLocks noChangeArrowheads="1"/>
            </p:cNvSpPr>
            <p:nvPr/>
          </p:nvSpPr>
          <p:spPr bwMode="auto">
            <a:xfrm>
              <a:off x="5139270" y="36406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5363" name="Group 74"/>
          <p:cNvGrpSpPr>
            <a:grpSpLocks/>
          </p:cNvGrpSpPr>
          <p:nvPr/>
        </p:nvGrpSpPr>
        <p:grpSpPr bwMode="auto">
          <a:xfrm>
            <a:off x="4565650" y="17464"/>
            <a:ext cx="1182688" cy="4086225"/>
            <a:chOff x="3750733" y="332317"/>
            <a:chExt cx="1183750" cy="4085935"/>
          </a:xfrm>
        </p:grpSpPr>
        <p:grpSp>
          <p:nvGrpSpPr>
            <p:cNvPr id="15367" name="Group 5"/>
            <p:cNvGrpSpPr>
              <a:grpSpLocks/>
            </p:cNvGrpSpPr>
            <p:nvPr/>
          </p:nvGrpSpPr>
          <p:grpSpPr bwMode="auto">
            <a:xfrm>
              <a:off x="3820058" y="748506"/>
              <a:ext cx="1114425" cy="3300413"/>
              <a:chOff x="1512" y="423"/>
              <a:chExt cx="702" cy="2079"/>
            </a:xfrm>
          </p:grpSpPr>
          <p:sp>
            <p:nvSpPr>
              <p:cNvPr id="15370" name="Text Box 6"/>
              <p:cNvSpPr txBox="1">
                <a:spLocks noChangeArrowheads="1"/>
              </p:cNvSpPr>
              <p:nvPr/>
            </p:nvSpPr>
            <p:spPr bwMode="auto">
              <a:xfrm>
                <a:off x="1858" y="694"/>
                <a:ext cx="35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p:txBody>
          </p:sp>
          <p:sp>
            <p:nvSpPr>
              <p:cNvPr id="15371" name="Rectangle 7"/>
              <p:cNvSpPr>
                <a:spLocks noChangeArrowheads="1"/>
              </p:cNvSpPr>
              <p:nvPr/>
            </p:nvSpPr>
            <p:spPr bwMode="auto">
              <a:xfrm>
                <a:off x="1512"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a typeface="MS PGothic" panose="020B0600070205080204" pitchFamily="34" charset="-128"/>
                </a:endParaRPr>
              </a:p>
            </p:txBody>
          </p:sp>
          <p:sp>
            <p:nvSpPr>
              <p:cNvPr id="15372" name="Line 8"/>
              <p:cNvSpPr>
                <a:spLocks noChangeShapeType="1"/>
              </p:cNvSpPr>
              <p:nvPr/>
            </p:nvSpPr>
            <p:spPr bwMode="auto">
              <a:xfrm flipV="1">
                <a:off x="1772" y="801"/>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3" name="Line 9"/>
              <p:cNvSpPr>
                <a:spLocks noChangeShapeType="1"/>
              </p:cNvSpPr>
              <p:nvPr/>
            </p:nvSpPr>
            <p:spPr bwMode="auto">
              <a:xfrm flipV="1">
                <a:off x="1768" y="1084"/>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4" name="Line 10"/>
              <p:cNvSpPr>
                <a:spLocks noChangeShapeType="1"/>
              </p:cNvSpPr>
              <p:nvPr/>
            </p:nvSpPr>
            <p:spPr bwMode="auto">
              <a:xfrm flipV="1">
                <a:off x="1761" y="135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5" name="Line 11"/>
              <p:cNvSpPr>
                <a:spLocks noChangeShapeType="1"/>
              </p:cNvSpPr>
              <p:nvPr/>
            </p:nvSpPr>
            <p:spPr bwMode="auto">
              <a:xfrm flipV="1">
                <a:off x="1757" y="1633"/>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6" name="Line 12"/>
              <p:cNvSpPr>
                <a:spLocks noChangeShapeType="1"/>
              </p:cNvSpPr>
              <p:nvPr/>
            </p:nvSpPr>
            <p:spPr bwMode="auto">
              <a:xfrm flipV="1">
                <a:off x="1764" y="1857"/>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7" name="Line 13"/>
              <p:cNvSpPr>
                <a:spLocks noChangeShapeType="1"/>
              </p:cNvSpPr>
              <p:nvPr/>
            </p:nvSpPr>
            <p:spPr bwMode="auto">
              <a:xfrm flipV="1">
                <a:off x="1760" y="214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5378" name="Group 14"/>
              <p:cNvGrpSpPr>
                <a:grpSpLocks/>
              </p:cNvGrpSpPr>
              <p:nvPr/>
            </p:nvGrpSpPr>
            <p:grpSpPr bwMode="auto">
              <a:xfrm>
                <a:off x="1512" y="423"/>
                <a:ext cx="234" cy="274"/>
                <a:chOff x="1512" y="423"/>
                <a:chExt cx="234" cy="274"/>
              </a:xfrm>
            </p:grpSpPr>
            <p:sp>
              <p:nvSpPr>
                <p:cNvPr id="15382" name="Line 15"/>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83" name="Line 16"/>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5379" name="Group 17"/>
              <p:cNvGrpSpPr>
                <a:grpSpLocks/>
              </p:cNvGrpSpPr>
              <p:nvPr/>
            </p:nvGrpSpPr>
            <p:grpSpPr bwMode="auto">
              <a:xfrm>
                <a:off x="1512" y="2228"/>
                <a:ext cx="234" cy="274"/>
                <a:chOff x="1512" y="423"/>
                <a:chExt cx="234" cy="274"/>
              </a:xfrm>
            </p:grpSpPr>
            <p:sp>
              <p:nvSpPr>
                <p:cNvPr id="15380" name="Line 18"/>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81" name="Line 19"/>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5368" name="TextBox 69"/>
            <p:cNvSpPr txBox="1">
              <a:spLocks noChangeArrowheads="1"/>
            </p:cNvSpPr>
            <p:nvPr/>
          </p:nvSpPr>
          <p:spPr bwMode="auto">
            <a:xfrm>
              <a:off x="3750733" y="33231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5369" name="TextBox 72"/>
            <p:cNvSpPr txBox="1">
              <a:spLocks noChangeArrowheads="1"/>
            </p:cNvSpPr>
            <p:nvPr/>
          </p:nvSpPr>
          <p:spPr bwMode="auto">
            <a:xfrm>
              <a:off x="3750733" y="4048920"/>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sp>
        <p:nvSpPr>
          <p:cNvPr id="15364" name="TextBox 75"/>
          <p:cNvSpPr txBox="1">
            <a:spLocks noChangeArrowheads="1"/>
          </p:cNvSpPr>
          <p:nvPr/>
        </p:nvSpPr>
        <p:spPr bwMode="auto">
          <a:xfrm>
            <a:off x="1778001" y="74614"/>
            <a:ext cx="1598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u="sng">
                <a:latin typeface="Comic Sans MS" panose="030F0702030302020204" pitchFamily="66" charset="0"/>
                <a:ea typeface="MS PGothic" panose="020B0600070205080204" pitchFamily="34" charset="-128"/>
              </a:rPr>
              <a:t>The first cycle</a:t>
            </a:r>
          </a:p>
        </p:txBody>
      </p:sp>
      <p:sp>
        <p:nvSpPr>
          <p:cNvPr id="15365" name="TextBox 76"/>
          <p:cNvSpPr txBox="1">
            <a:spLocks noChangeArrowheads="1"/>
          </p:cNvSpPr>
          <p:nvPr/>
        </p:nvSpPr>
        <p:spPr bwMode="auto">
          <a:xfrm>
            <a:off x="6310313" y="1235076"/>
            <a:ext cx="2527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latin typeface="Comic Sans MS" panose="030F0702030302020204" pitchFamily="66" charset="0"/>
                <a:ea typeface="MS PGothic" panose="020B0600070205080204" pitchFamily="34" charset="-128"/>
              </a:rPr>
              <a:t>Single copy of DNA</a:t>
            </a:r>
          </a:p>
        </p:txBody>
      </p:sp>
      <p:sp>
        <p:nvSpPr>
          <p:cNvPr id="15366" name="TextBox 77"/>
          <p:cNvSpPr txBox="1">
            <a:spLocks noChangeArrowheads="1"/>
          </p:cNvSpPr>
          <p:nvPr/>
        </p:nvSpPr>
        <p:spPr bwMode="auto">
          <a:xfrm>
            <a:off x="2032000" y="4103688"/>
            <a:ext cx="8159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dirty="0">
                <a:latin typeface="Comic Sans MS" panose="030F0702030302020204" pitchFamily="66" charset="0"/>
                <a:ea typeface="MS PGothic" panose="020B0600070205080204" pitchFamily="34" charset="-128"/>
              </a:rPr>
              <a:t>Step 1: The DNA is heated at approx. </a:t>
            </a:r>
            <a:r>
              <a:rPr lang="en-US" altLang="en-US" sz="2800" dirty="0" smtClean="0">
                <a:latin typeface="Comic Sans MS" panose="030F0702030302020204" pitchFamily="66" charset="0"/>
                <a:ea typeface="MS PGothic" panose="020B0600070205080204" pitchFamily="34" charset="-128"/>
              </a:rPr>
              <a:t>92 - 98</a:t>
            </a:r>
            <a:r>
              <a:rPr lang="en-US" altLang="en-US" sz="2800" baseline="30000" dirty="0" smtClean="0">
                <a:latin typeface="Comic Sans MS" panose="030F0702030302020204" pitchFamily="66" charset="0"/>
                <a:ea typeface="MS PGothic" panose="020B0600070205080204" pitchFamily="34" charset="-128"/>
              </a:rPr>
              <a:t>o</a:t>
            </a:r>
            <a:r>
              <a:rPr lang="en-US" altLang="en-US" sz="2800" dirty="0" smtClean="0">
                <a:latin typeface="Comic Sans MS" panose="030F0702030302020204" pitchFamily="66" charset="0"/>
                <a:ea typeface="MS PGothic" panose="020B0600070205080204" pitchFamily="34" charset="-128"/>
              </a:rPr>
              <a:t>C </a:t>
            </a:r>
            <a:r>
              <a:rPr lang="en-US" altLang="en-US" sz="2800" dirty="0">
                <a:latin typeface="Comic Sans MS" panose="030F0702030302020204" pitchFamily="66" charset="0"/>
                <a:ea typeface="MS PGothic" panose="020B0600070205080204" pitchFamily="34" charset="-128"/>
              </a:rPr>
              <a:t>for a few seconds. This causes the DNA to denature and the strands to separate.</a:t>
            </a:r>
          </a:p>
        </p:txBody>
      </p:sp>
    </p:spTree>
    <p:extLst>
      <p:ext uri="{BB962C8B-B14F-4D97-AF65-F5344CB8AC3E}">
        <p14:creationId xmlns:p14="http://schemas.microsoft.com/office/powerpoint/2010/main" val="1813640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
          <p:cNvGrpSpPr>
            <a:grpSpLocks/>
          </p:cNvGrpSpPr>
          <p:nvPr/>
        </p:nvGrpSpPr>
        <p:grpSpPr bwMode="auto">
          <a:xfrm>
            <a:off x="6851651" y="-9525"/>
            <a:ext cx="1268413" cy="4103688"/>
            <a:chOff x="4672545" y="364067"/>
            <a:chExt cx="1268422" cy="4103654"/>
          </a:xfrm>
        </p:grpSpPr>
        <p:grpSp>
          <p:nvGrpSpPr>
            <p:cNvPr id="16424" name="Group 20"/>
            <p:cNvGrpSpPr>
              <a:grpSpLocks/>
            </p:cNvGrpSpPr>
            <p:nvPr/>
          </p:nvGrpSpPr>
          <p:grpSpPr bwMode="auto">
            <a:xfrm>
              <a:off x="4672545" y="802738"/>
              <a:ext cx="1200150" cy="3300413"/>
              <a:chOff x="2214" y="420"/>
              <a:chExt cx="756" cy="2079"/>
            </a:xfrm>
          </p:grpSpPr>
          <p:sp>
            <p:nvSpPr>
              <p:cNvPr id="16427" name="Text Box 21"/>
              <p:cNvSpPr txBox="1">
                <a:spLocks noChangeArrowheads="1"/>
              </p:cNvSpPr>
              <p:nvPr/>
            </p:nvSpPr>
            <p:spPr bwMode="auto">
              <a:xfrm>
                <a:off x="2214" y="694"/>
                <a:ext cx="7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p:txBody>
          </p:sp>
          <p:sp>
            <p:nvSpPr>
              <p:cNvPr id="16428" name="Rectangle 22"/>
              <p:cNvSpPr>
                <a:spLocks noChangeArrowheads="1"/>
              </p:cNvSpPr>
              <p:nvPr/>
            </p:nvSpPr>
            <p:spPr bwMode="auto">
              <a:xfrm>
                <a:off x="2516"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a typeface="MS PGothic" panose="020B0600070205080204" pitchFamily="34" charset="-128"/>
                </a:endParaRPr>
              </a:p>
            </p:txBody>
          </p:sp>
          <p:sp>
            <p:nvSpPr>
              <p:cNvPr id="16429" name="Line 23"/>
              <p:cNvSpPr>
                <a:spLocks noChangeShapeType="1"/>
              </p:cNvSpPr>
              <p:nvPr/>
            </p:nvSpPr>
            <p:spPr bwMode="auto">
              <a:xfrm flipV="1">
                <a:off x="2394" y="805"/>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30" name="Line 24"/>
              <p:cNvSpPr>
                <a:spLocks noChangeShapeType="1"/>
              </p:cNvSpPr>
              <p:nvPr/>
            </p:nvSpPr>
            <p:spPr bwMode="auto">
              <a:xfrm flipV="1">
                <a:off x="2390" y="1088"/>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31" name="Line 25"/>
              <p:cNvSpPr>
                <a:spLocks noChangeShapeType="1"/>
              </p:cNvSpPr>
              <p:nvPr/>
            </p:nvSpPr>
            <p:spPr bwMode="auto">
              <a:xfrm flipV="1">
                <a:off x="2383" y="135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32" name="Line 26"/>
              <p:cNvSpPr>
                <a:spLocks noChangeShapeType="1"/>
              </p:cNvSpPr>
              <p:nvPr/>
            </p:nvSpPr>
            <p:spPr bwMode="auto">
              <a:xfrm flipV="1">
                <a:off x="2379" y="1637"/>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33" name="Line 27"/>
              <p:cNvSpPr>
                <a:spLocks noChangeShapeType="1"/>
              </p:cNvSpPr>
              <p:nvPr/>
            </p:nvSpPr>
            <p:spPr bwMode="auto">
              <a:xfrm flipV="1">
                <a:off x="2386" y="1861"/>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34" name="Line 28"/>
              <p:cNvSpPr>
                <a:spLocks noChangeShapeType="1"/>
              </p:cNvSpPr>
              <p:nvPr/>
            </p:nvSpPr>
            <p:spPr bwMode="auto">
              <a:xfrm flipV="1">
                <a:off x="2382" y="214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435" name="Group 29"/>
              <p:cNvGrpSpPr>
                <a:grpSpLocks/>
              </p:cNvGrpSpPr>
              <p:nvPr/>
            </p:nvGrpSpPr>
            <p:grpSpPr bwMode="auto">
              <a:xfrm>
                <a:off x="2525" y="420"/>
                <a:ext cx="234" cy="274"/>
                <a:chOff x="1512" y="423"/>
                <a:chExt cx="234" cy="274"/>
              </a:xfrm>
            </p:grpSpPr>
            <p:sp>
              <p:nvSpPr>
                <p:cNvPr id="16439" name="Line 30"/>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6440" name="Line 31"/>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6436" name="Group 32"/>
              <p:cNvGrpSpPr>
                <a:grpSpLocks/>
              </p:cNvGrpSpPr>
              <p:nvPr/>
            </p:nvGrpSpPr>
            <p:grpSpPr bwMode="auto">
              <a:xfrm>
                <a:off x="2525" y="2225"/>
                <a:ext cx="234" cy="274"/>
                <a:chOff x="1512" y="423"/>
                <a:chExt cx="234" cy="274"/>
              </a:xfrm>
            </p:grpSpPr>
            <p:sp>
              <p:nvSpPr>
                <p:cNvPr id="16437" name="Line 33"/>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6438" name="Line 34"/>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6425" name="TextBox 5"/>
            <p:cNvSpPr txBox="1">
              <a:spLocks noChangeArrowheads="1"/>
            </p:cNvSpPr>
            <p:nvPr/>
          </p:nvSpPr>
          <p:spPr bwMode="auto">
            <a:xfrm>
              <a:off x="5177904" y="4098389"/>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6426" name="TextBox 6"/>
            <p:cNvSpPr txBox="1">
              <a:spLocks noChangeArrowheads="1"/>
            </p:cNvSpPr>
            <p:nvPr/>
          </p:nvSpPr>
          <p:spPr bwMode="auto">
            <a:xfrm>
              <a:off x="5139270" y="36406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6387" name="Group 21"/>
          <p:cNvGrpSpPr>
            <a:grpSpLocks/>
          </p:cNvGrpSpPr>
          <p:nvPr/>
        </p:nvGrpSpPr>
        <p:grpSpPr bwMode="auto">
          <a:xfrm>
            <a:off x="4037014" y="17464"/>
            <a:ext cx="1182687" cy="4086225"/>
            <a:chOff x="3750733" y="332317"/>
            <a:chExt cx="1183750" cy="4085935"/>
          </a:xfrm>
        </p:grpSpPr>
        <p:grpSp>
          <p:nvGrpSpPr>
            <p:cNvPr id="16407" name="Group 5"/>
            <p:cNvGrpSpPr>
              <a:grpSpLocks/>
            </p:cNvGrpSpPr>
            <p:nvPr/>
          </p:nvGrpSpPr>
          <p:grpSpPr bwMode="auto">
            <a:xfrm>
              <a:off x="3820058" y="748506"/>
              <a:ext cx="1114425" cy="3300413"/>
              <a:chOff x="1512" y="423"/>
              <a:chExt cx="702" cy="2079"/>
            </a:xfrm>
          </p:grpSpPr>
          <p:sp>
            <p:nvSpPr>
              <p:cNvPr id="16410" name="Text Box 6"/>
              <p:cNvSpPr txBox="1">
                <a:spLocks noChangeArrowheads="1"/>
              </p:cNvSpPr>
              <p:nvPr/>
            </p:nvSpPr>
            <p:spPr bwMode="auto">
              <a:xfrm>
                <a:off x="1858" y="694"/>
                <a:ext cx="35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p:txBody>
          </p:sp>
          <p:sp>
            <p:nvSpPr>
              <p:cNvPr id="16411" name="Rectangle 7"/>
              <p:cNvSpPr>
                <a:spLocks noChangeArrowheads="1"/>
              </p:cNvSpPr>
              <p:nvPr/>
            </p:nvSpPr>
            <p:spPr bwMode="auto">
              <a:xfrm>
                <a:off x="1512"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a typeface="MS PGothic" panose="020B0600070205080204" pitchFamily="34" charset="-128"/>
                </a:endParaRPr>
              </a:p>
            </p:txBody>
          </p:sp>
          <p:sp>
            <p:nvSpPr>
              <p:cNvPr id="16412" name="Line 8"/>
              <p:cNvSpPr>
                <a:spLocks noChangeShapeType="1"/>
              </p:cNvSpPr>
              <p:nvPr/>
            </p:nvSpPr>
            <p:spPr bwMode="auto">
              <a:xfrm flipV="1">
                <a:off x="1772" y="801"/>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3" name="Line 9"/>
              <p:cNvSpPr>
                <a:spLocks noChangeShapeType="1"/>
              </p:cNvSpPr>
              <p:nvPr/>
            </p:nvSpPr>
            <p:spPr bwMode="auto">
              <a:xfrm flipV="1">
                <a:off x="1768" y="1084"/>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4" name="Line 10"/>
              <p:cNvSpPr>
                <a:spLocks noChangeShapeType="1"/>
              </p:cNvSpPr>
              <p:nvPr/>
            </p:nvSpPr>
            <p:spPr bwMode="auto">
              <a:xfrm flipV="1">
                <a:off x="1761" y="135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5" name="Line 11"/>
              <p:cNvSpPr>
                <a:spLocks noChangeShapeType="1"/>
              </p:cNvSpPr>
              <p:nvPr/>
            </p:nvSpPr>
            <p:spPr bwMode="auto">
              <a:xfrm flipV="1">
                <a:off x="1757" y="1633"/>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6" name="Line 12"/>
              <p:cNvSpPr>
                <a:spLocks noChangeShapeType="1"/>
              </p:cNvSpPr>
              <p:nvPr/>
            </p:nvSpPr>
            <p:spPr bwMode="auto">
              <a:xfrm flipV="1">
                <a:off x="1764" y="1857"/>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7" name="Line 13"/>
              <p:cNvSpPr>
                <a:spLocks noChangeShapeType="1"/>
              </p:cNvSpPr>
              <p:nvPr/>
            </p:nvSpPr>
            <p:spPr bwMode="auto">
              <a:xfrm flipV="1">
                <a:off x="1760" y="214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418" name="Group 14"/>
              <p:cNvGrpSpPr>
                <a:grpSpLocks/>
              </p:cNvGrpSpPr>
              <p:nvPr/>
            </p:nvGrpSpPr>
            <p:grpSpPr bwMode="auto">
              <a:xfrm>
                <a:off x="1512" y="423"/>
                <a:ext cx="234" cy="274"/>
                <a:chOff x="1512" y="423"/>
                <a:chExt cx="234" cy="274"/>
              </a:xfrm>
            </p:grpSpPr>
            <p:sp>
              <p:nvSpPr>
                <p:cNvPr id="16422" name="Line 15"/>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6423" name="Line 16"/>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6419" name="Group 17"/>
              <p:cNvGrpSpPr>
                <a:grpSpLocks/>
              </p:cNvGrpSpPr>
              <p:nvPr/>
            </p:nvGrpSpPr>
            <p:grpSpPr bwMode="auto">
              <a:xfrm>
                <a:off x="1512" y="2228"/>
                <a:ext cx="234" cy="274"/>
                <a:chOff x="1512" y="423"/>
                <a:chExt cx="234" cy="274"/>
              </a:xfrm>
            </p:grpSpPr>
            <p:sp>
              <p:nvSpPr>
                <p:cNvPr id="16420" name="Line 18"/>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6421" name="Line 19"/>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6408" name="TextBox 23"/>
            <p:cNvSpPr txBox="1">
              <a:spLocks noChangeArrowheads="1"/>
            </p:cNvSpPr>
            <p:nvPr/>
          </p:nvSpPr>
          <p:spPr bwMode="auto">
            <a:xfrm>
              <a:off x="3750733" y="33231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6409" name="TextBox 24"/>
            <p:cNvSpPr txBox="1">
              <a:spLocks noChangeArrowheads="1"/>
            </p:cNvSpPr>
            <p:nvPr/>
          </p:nvSpPr>
          <p:spPr bwMode="auto">
            <a:xfrm>
              <a:off x="3750733" y="4048920"/>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54" name="Group 53"/>
          <p:cNvGrpSpPr>
            <a:grpSpLocks/>
          </p:cNvGrpSpPr>
          <p:nvPr/>
        </p:nvGrpSpPr>
        <p:grpSpPr bwMode="auto">
          <a:xfrm>
            <a:off x="4703763" y="2170113"/>
            <a:ext cx="736600" cy="1681162"/>
            <a:chOff x="3180297" y="2169615"/>
            <a:chExt cx="735536" cy="1681634"/>
          </a:xfrm>
        </p:grpSpPr>
        <p:grpSp>
          <p:nvGrpSpPr>
            <p:cNvPr id="16401" name="Group 43"/>
            <p:cNvGrpSpPr>
              <a:grpSpLocks/>
            </p:cNvGrpSpPr>
            <p:nvPr/>
          </p:nvGrpSpPr>
          <p:grpSpPr bwMode="auto">
            <a:xfrm>
              <a:off x="3180297" y="2603500"/>
              <a:ext cx="735536" cy="690582"/>
              <a:chOff x="3180297" y="2603500"/>
              <a:chExt cx="735536" cy="690582"/>
            </a:xfrm>
          </p:grpSpPr>
          <p:sp>
            <p:nvSpPr>
              <p:cNvPr id="40" name="Rectangle 39"/>
              <p:cNvSpPr>
                <a:spLocks noChangeArrowheads="1"/>
              </p:cNvSpPr>
              <p:nvPr/>
            </p:nvSpPr>
            <p:spPr bwMode="auto">
              <a:xfrm>
                <a:off x="3492582" y="2603124"/>
                <a:ext cx="423251" cy="690757"/>
              </a:xfrm>
              <a:prstGeom prst="rect">
                <a:avLst/>
              </a:prstGeom>
              <a:solidFill>
                <a:srgbClr val="C0504D"/>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42" name="Straight Connector 41"/>
              <p:cNvCxnSpPr>
                <a:cxnSpLocks noChangeShapeType="1"/>
              </p:cNvCxnSpPr>
              <p:nvPr/>
            </p:nvCxnSpPr>
            <p:spPr bwMode="auto">
              <a:xfrm flipH="1">
                <a:off x="3180297" y="2719044"/>
                <a:ext cx="312285"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flipH="1">
                <a:off x="3185052" y="3157318"/>
                <a:ext cx="312286"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6402" name="TextBox 48"/>
            <p:cNvSpPr txBox="1">
              <a:spLocks noChangeArrowheads="1"/>
            </p:cNvSpPr>
            <p:nvPr/>
          </p:nvSpPr>
          <p:spPr bwMode="auto">
            <a:xfrm>
              <a:off x="3496738" y="3481917"/>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6403" name="TextBox 50"/>
            <p:cNvSpPr txBox="1">
              <a:spLocks noChangeArrowheads="1"/>
            </p:cNvSpPr>
            <p:nvPr/>
          </p:nvSpPr>
          <p:spPr bwMode="auto">
            <a:xfrm>
              <a:off x="3496738" y="2169615"/>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53" name="Group 52"/>
          <p:cNvGrpSpPr>
            <a:grpSpLocks/>
          </p:cNvGrpSpPr>
          <p:nvPr/>
        </p:nvGrpSpPr>
        <p:grpSpPr bwMode="auto">
          <a:xfrm>
            <a:off x="6348413" y="438151"/>
            <a:ext cx="736600" cy="1579563"/>
            <a:chOff x="4824928" y="438169"/>
            <a:chExt cx="735536" cy="1579007"/>
          </a:xfrm>
        </p:grpSpPr>
        <p:grpSp>
          <p:nvGrpSpPr>
            <p:cNvPr id="16395" name="Group 44"/>
            <p:cNvGrpSpPr>
              <a:grpSpLocks/>
            </p:cNvGrpSpPr>
            <p:nvPr/>
          </p:nvGrpSpPr>
          <p:grpSpPr bwMode="auto">
            <a:xfrm flipH="1" flipV="1">
              <a:off x="4824928" y="897993"/>
              <a:ext cx="735536" cy="690582"/>
              <a:chOff x="3180297" y="2603500"/>
              <a:chExt cx="735536" cy="690582"/>
            </a:xfrm>
          </p:grpSpPr>
          <p:sp>
            <p:nvSpPr>
              <p:cNvPr id="46" name="Rectangle 45"/>
              <p:cNvSpPr>
                <a:spLocks noChangeArrowheads="1"/>
              </p:cNvSpPr>
              <p:nvPr/>
            </p:nvSpPr>
            <p:spPr bwMode="auto">
              <a:xfrm>
                <a:off x="3492583" y="2603373"/>
                <a:ext cx="423250" cy="690320"/>
              </a:xfrm>
              <a:prstGeom prst="rect">
                <a:avLst/>
              </a:prstGeom>
              <a:solidFill>
                <a:srgbClr val="77933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47" name="Straight Connector 46"/>
              <p:cNvCxnSpPr>
                <a:cxnSpLocks noChangeShapeType="1"/>
              </p:cNvCxnSpPr>
              <p:nvPr/>
            </p:nvCxnSpPr>
            <p:spPr bwMode="auto">
              <a:xfrm flipH="1">
                <a:off x="3180297" y="2719220"/>
                <a:ext cx="312286"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flipH="1">
                <a:off x="3185053" y="3157216"/>
                <a:ext cx="312285"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6396" name="TextBox 49"/>
            <p:cNvSpPr txBox="1">
              <a:spLocks noChangeArrowheads="1"/>
            </p:cNvSpPr>
            <p:nvPr/>
          </p:nvSpPr>
          <p:spPr bwMode="auto">
            <a:xfrm>
              <a:off x="4845043" y="438169"/>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6397" name="TextBox 51"/>
            <p:cNvSpPr txBox="1">
              <a:spLocks noChangeArrowheads="1"/>
            </p:cNvSpPr>
            <p:nvPr/>
          </p:nvSpPr>
          <p:spPr bwMode="auto">
            <a:xfrm>
              <a:off x="4824928" y="1647844"/>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61" name="Group 60"/>
          <p:cNvGrpSpPr>
            <a:grpSpLocks/>
          </p:cNvGrpSpPr>
          <p:nvPr/>
        </p:nvGrpSpPr>
        <p:grpSpPr bwMode="auto">
          <a:xfrm>
            <a:off x="5440363" y="1243013"/>
            <a:ext cx="1193800" cy="1706562"/>
            <a:chOff x="3915833" y="1243284"/>
            <a:chExt cx="1193785" cy="1705507"/>
          </a:xfrm>
        </p:grpSpPr>
        <p:sp>
          <p:nvSpPr>
            <p:cNvPr id="16392" name="TextBox 54"/>
            <p:cNvSpPr txBox="1">
              <a:spLocks noChangeArrowheads="1"/>
            </p:cNvSpPr>
            <p:nvPr/>
          </p:nvSpPr>
          <p:spPr bwMode="auto">
            <a:xfrm>
              <a:off x="3960282" y="1904862"/>
              <a:ext cx="1149336" cy="8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latin typeface="Comic Sans MS" panose="030F0702030302020204" pitchFamily="66" charset="0"/>
                  <a:ea typeface="MS PGothic" panose="020B0600070205080204" pitchFamily="34" charset="-128"/>
                </a:rPr>
                <a:t>PCR primer</a:t>
              </a:r>
            </a:p>
          </p:txBody>
        </p:sp>
        <p:cxnSp>
          <p:nvCxnSpPr>
            <p:cNvPr id="57" name="Straight Arrow Connector 56"/>
            <p:cNvCxnSpPr>
              <a:cxnSpLocks noChangeShapeType="1"/>
              <a:stCxn id="16392" idx="0"/>
              <a:endCxn id="46" idx="3"/>
            </p:cNvCxnSpPr>
            <p:nvPr/>
          </p:nvCxnSpPr>
          <p:spPr bwMode="auto">
            <a:xfrm flipV="1">
              <a:off x="4534950" y="1243284"/>
              <a:ext cx="290508" cy="661578"/>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stCxn id="16392" idx="2"/>
              <a:endCxn id="40" idx="3"/>
            </p:cNvCxnSpPr>
            <p:nvPr/>
          </p:nvCxnSpPr>
          <p:spPr bwMode="auto">
            <a:xfrm flipH="1">
              <a:off x="3915833" y="2736198"/>
              <a:ext cx="619117" cy="212593"/>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62" name="TextBox 61"/>
          <p:cNvSpPr txBox="1">
            <a:spLocks noChangeArrowheads="1"/>
          </p:cNvSpPr>
          <p:nvPr/>
        </p:nvSpPr>
        <p:spPr bwMode="auto">
          <a:xfrm>
            <a:off x="2032000" y="4103688"/>
            <a:ext cx="8159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dirty="0">
                <a:latin typeface="Comic Sans MS" panose="030F0702030302020204" pitchFamily="66" charset="0"/>
                <a:ea typeface="MS PGothic" panose="020B0600070205080204" pitchFamily="34" charset="-128"/>
              </a:rPr>
              <a:t>Step 2: The DNA is cooled to approx. 50-65</a:t>
            </a:r>
            <a:r>
              <a:rPr lang="en-US" altLang="en-US" sz="2800" baseline="30000" dirty="0">
                <a:latin typeface="Comic Sans MS" panose="030F0702030302020204" pitchFamily="66" charset="0"/>
                <a:ea typeface="MS PGothic" panose="020B0600070205080204" pitchFamily="34" charset="-128"/>
              </a:rPr>
              <a:t>o</a:t>
            </a:r>
            <a:r>
              <a:rPr lang="en-US" altLang="en-US" sz="2800" dirty="0">
                <a:latin typeface="Comic Sans MS" panose="030F0702030302020204" pitchFamily="66" charset="0"/>
                <a:ea typeface="MS PGothic" panose="020B0600070205080204" pitchFamily="34" charset="-128"/>
              </a:rPr>
              <a:t>C for a few seconds. This </a:t>
            </a:r>
            <a:r>
              <a:rPr lang="en-US" altLang="en-US" sz="2800" dirty="0" smtClean="0">
                <a:latin typeface="Comic Sans MS" panose="030F0702030302020204" pitchFamily="66" charset="0"/>
                <a:ea typeface="MS PGothic" panose="020B0600070205080204" pitchFamily="34" charset="-128"/>
              </a:rPr>
              <a:t>allows </a:t>
            </a:r>
            <a:r>
              <a:rPr lang="en-US" altLang="en-US" sz="2800" dirty="0">
                <a:latin typeface="Comic Sans MS" panose="030F0702030302020204" pitchFamily="66" charset="0"/>
                <a:ea typeface="MS PGothic" panose="020B0600070205080204" pitchFamily="34" charset="-128"/>
              </a:rPr>
              <a:t>short primers to bond to the separated DNA strands.</a:t>
            </a:r>
          </a:p>
        </p:txBody>
      </p:sp>
    </p:spTree>
    <p:extLst>
      <p:ext uri="{BB962C8B-B14F-4D97-AF65-F5344CB8AC3E}">
        <p14:creationId xmlns:p14="http://schemas.microsoft.com/office/powerpoint/2010/main" val="2287512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6851651" y="-9525"/>
            <a:ext cx="1268413" cy="4103688"/>
            <a:chOff x="4672545" y="364067"/>
            <a:chExt cx="1268422" cy="4103654"/>
          </a:xfrm>
        </p:grpSpPr>
        <p:grpSp>
          <p:nvGrpSpPr>
            <p:cNvPr id="17459" name="Group 20"/>
            <p:cNvGrpSpPr>
              <a:grpSpLocks/>
            </p:cNvGrpSpPr>
            <p:nvPr/>
          </p:nvGrpSpPr>
          <p:grpSpPr bwMode="auto">
            <a:xfrm>
              <a:off x="4672545" y="802738"/>
              <a:ext cx="1200150" cy="3300413"/>
              <a:chOff x="2214" y="420"/>
              <a:chExt cx="756" cy="2079"/>
            </a:xfrm>
          </p:grpSpPr>
          <p:sp>
            <p:nvSpPr>
              <p:cNvPr id="17462" name="Text Box 21"/>
              <p:cNvSpPr txBox="1">
                <a:spLocks noChangeArrowheads="1"/>
              </p:cNvSpPr>
              <p:nvPr/>
            </p:nvSpPr>
            <p:spPr bwMode="auto">
              <a:xfrm>
                <a:off x="2214" y="694"/>
                <a:ext cx="7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alibri" panose="020F0502020204030204" pitchFamily="34" charset="0"/>
                  <a:ea typeface="MS PGothic" panose="020B0600070205080204" pitchFamily="34" charset="-128"/>
                </a:endParaRPr>
              </a:p>
            </p:txBody>
          </p:sp>
          <p:sp>
            <p:nvSpPr>
              <p:cNvPr id="17463" name="Rectangle 22"/>
              <p:cNvSpPr>
                <a:spLocks noChangeArrowheads="1"/>
              </p:cNvSpPr>
              <p:nvPr/>
            </p:nvSpPr>
            <p:spPr bwMode="auto">
              <a:xfrm>
                <a:off x="2516"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a typeface="MS PGothic" panose="020B0600070205080204" pitchFamily="34" charset="-128"/>
                </a:endParaRPr>
              </a:p>
            </p:txBody>
          </p:sp>
          <p:sp>
            <p:nvSpPr>
              <p:cNvPr id="17464" name="Line 23"/>
              <p:cNvSpPr>
                <a:spLocks noChangeShapeType="1"/>
              </p:cNvSpPr>
              <p:nvPr/>
            </p:nvSpPr>
            <p:spPr bwMode="auto">
              <a:xfrm flipV="1">
                <a:off x="2394" y="805"/>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65" name="Line 24"/>
              <p:cNvSpPr>
                <a:spLocks noChangeShapeType="1"/>
              </p:cNvSpPr>
              <p:nvPr/>
            </p:nvSpPr>
            <p:spPr bwMode="auto">
              <a:xfrm flipV="1">
                <a:off x="2390" y="1088"/>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66" name="Line 25"/>
              <p:cNvSpPr>
                <a:spLocks noChangeShapeType="1"/>
              </p:cNvSpPr>
              <p:nvPr/>
            </p:nvSpPr>
            <p:spPr bwMode="auto">
              <a:xfrm flipV="1">
                <a:off x="2383" y="135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67" name="Line 26"/>
              <p:cNvSpPr>
                <a:spLocks noChangeShapeType="1"/>
              </p:cNvSpPr>
              <p:nvPr/>
            </p:nvSpPr>
            <p:spPr bwMode="auto">
              <a:xfrm flipV="1">
                <a:off x="2379" y="1637"/>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68" name="Line 27"/>
              <p:cNvSpPr>
                <a:spLocks noChangeShapeType="1"/>
              </p:cNvSpPr>
              <p:nvPr/>
            </p:nvSpPr>
            <p:spPr bwMode="auto">
              <a:xfrm flipV="1">
                <a:off x="2386" y="1861"/>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69" name="Line 28"/>
              <p:cNvSpPr>
                <a:spLocks noChangeShapeType="1"/>
              </p:cNvSpPr>
              <p:nvPr/>
            </p:nvSpPr>
            <p:spPr bwMode="auto">
              <a:xfrm flipV="1">
                <a:off x="2382" y="214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7470" name="Group 29"/>
              <p:cNvGrpSpPr>
                <a:grpSpLocks/>
              </p:cNvGrpSpPr>
              <p:nvPr/>
            </p:nvGrpSpPr>
            <p:grpSpPr bwMode="auto">
              <a:xfrm>
                <a:off x="2525" y="420"/>
                <a:ext cx="234" cy="274"/>
                <a:chOff x="1512" y="423"/>
                <a:chExt cx="234" cy="274"/>
              </a:xfrm>
            </p:grpSpPr>
            <p:sp>
              <p:nvSpPr>
                <p:cNvPr id="17474" name="Line 30"/>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75" name="Line 31"/>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7471" name="Group 32"/>
              <p:cNvGrpSpPr>
                <a:grpSpLocks/>
              </p:cNvGrpSpPr>
              <p:nvPr/>
            </p:nvGrpSpPr>
            <p:grpSpPr bwMode="auto">
              <a:xfrm>
                <a:off x="2525" y="2225"/>
                <a:ext cx="234" cy="274"/>
                <a:chOff x="1512" y="423"/>
                <a:chExt cx="234" cy="274"/>
              </a:xfrm>
            </p:grpSpPr>
            <p:sp>
              <p:nvSpPr>
                <p:cNvPr id="17472" name="Line 33"/>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73" name="Line 34"/>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7460" name="TextBox 5"/>
            <p:cNvSpPr txBox="1">
              <a:spLocks noChangeArrowheads="1"/>
            </p:cNvSpPr>
            <p:nvPr/>
          </p:nvSpPr>
          <p:spPr bwMode="auto">
            <a:xfrm>
              <a:off x="5177904" y="4098389"/>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alibri" panose="020F0502020204030204" pitchFamily="34" charset="0"/>
                  <a:ea typeface="MS PGothic" panose="020B0600070205080204" pitchFamily="34" charset="-128"/>
                </a:rPr>
                <a:t>5’</a:t>
              </a:r>
            </a:p>
          </p:txBody>
        </p:sp>
        <p:sp>
          <p:nvSpPr>
            <p:cNvPr id="17461" name="TextBox 6"/>
            <p:cNvSpPr txBox="1">
              <a:spLocks noChangeArrowheads="1"/>
            </p:cNvSpPr>
            <p:nvPr/>
          </p:nvSpPr>
          <p:spPr bwMode="auto">
            <a:xfrm>
              <a:off x="5139270" y="36406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alibri" panose="020F0502020204030204" pitchFamily="34" charset="0"/>
                  <a:ea typeface="MS PGothic" panose="020B0600070205080204" pitchFamily="34" charset="-128"/>
                </a:rPr>
                <a:t>3’</a:t>
              </a:r>
            </a:p>
          </p:txBody>
        </p:sp>
      </p:grpSp>
      <p:grpSp>
        <p:nvGrpSpPr>
          <p:cNvPr id="17411" name="Group 21"/>
          <p:cNvGrpSpPr>
            <a:grpSpLocks/>
          </p:cNvGrpSpPr>
          <p:nvPr/>
        </p:nvGrpSpPr>
        <p:grpSpPr bwMode="auto">
          <a:xfrm>
            <a:off x="4037014" y="17464"/>
            <a:ext cx="1182687" cy="4086225"/>
            <a:chOff x="3750733" y="332317"/>
            <a:chExt cx="1183750" cy="4085935"/>
          </a:xfrm>
        </p:grpSpPr>
        <p:grpSp>
          <p:nvGrpSpPr>
            <p:cNvPr id="17442" name="Group 5"/>
            <p:cNvGrpSpPr>
              <a:grpSpLocks/>
            </p:cNvGrpSpPr>
            <p:nvPr/>
          </p:nvGrpSpPr>
          <p:grpSpPr bwMode="auto">
            <a:xfrm>
              <a:off x="3820058" y="748506"/>
              <a:ext cx="1114425" cy="3300413"/>
              <a:chOff x="1512" y="423"/>
              <a:chExt cx="702" cy="2079"/>
            </a:xfrm>
          </p:grpSpPr>
          <p:sp>
            <p:nvSpPr>
              <p:cNvPr id="17445" name="Text Box 6"/>
              <p:cNvSpPr txBox="1">
                <a:spLocks noChangeArrowheads="1"/>
              </p:cNvSpPr>
              <p:nvPr/>
            </p:nvSpPr>
            <p:spPr bwMode="auto">
              <a:xfrm>
                <a:off x="1858" y="694"/>
                <a:ext cx="35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alibri" panose="020F0502020204030204" pitchFamily="34" charset="0"/>
                  <a:ea typeface="MS PGothic" panose="020B0600070205080204" pitchFamily="34" charset="-128"/>
                </a:endParaRPr>
              </a:p>
              <a:p>
                <a:pPr eaLnBrk="1" hangingPunct="1">
                  <a:spcBef>
                    <a:spcPct val="50000"/>
                  </a:spcBef>
                  <a:buFontTx/>
                  <a:buNone/>
                </a:pPr>
                <a:endParaRPr lang="en-GB" altLang="en-US" sz="1800">
                  <a:latin typeface="Calibri" panose="020F0502020204030204" pitchFamily="34" charset="0"/>
                  <a:ea typeface="MS PGothic" panose="020B0600070205080204" pitchFamily="34" charset="-128"/>
                </a:endParaRPr>
              </a:p>
            </p:txBody>
          </p:sp>
          <p:sp>
            <p:nvSpPr>
              <p:cNvPr id="17446" name="Rectangle 7"/>
              <p:cNvSpPr>
                <a:spLocks noChangeArrowheads="1"/>
              </p:cNvSpPr>
              <p:nvPr/>
            </p:nvSpPr>
            <p:spPr bwMode="auto">
              <a:xfrm>
                <a:off x="1512"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a typeface="MS PGothic" panose="020B0600070205080204" pitchFamily="34" charset="-128"/>
                </a:endParaRPr>
              </a:p>
            </p:txBody>
          </p:sp>
          <p:sp>
            <p:nvSpPr>
              <p:cNvPr id="17447" name="Line 8"/>
              <p:cNvSpPr>
                <a:spLocks noChangeShapeType="1"/>
              </p:cNvSpPr>
              <p:nvPr/>
            </p:nvSpPr>
            <p:spPr bwMode="auto">
              <a:xfrm flipV="1">
                <a:off x="1772" y="801"/>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8" name="Line 9"/>
              <p:cNvSpPr>
                <a:spLocks noChangeShapeType="1"/>
              </p:cNvSpPr>
              <p:nvPr/>
            </p:nvSpPr>
            <p:spPr bwMode="auto">
              <a:xfrm flipV="1">
                <a:off x="1768" y="1084"/>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9" name="Line 10"/>
              <p:cNvSpPr>
                <a:spLocks noChangeShapeType="1"/>
              </p:cNvSpPr>
              <p:nvPr/>
            </p:nvSpPr>
            <p:spPr bwMode="auto">
              <a:xfrm flipV="1">
                <a:off x="1761" y="135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0" name="Line 11"/>
              <p:cNvSpPr>
                <a:spLocks noChangeShapeType="1"/>
              </p:cNvSpPr>
              <p:nvPr/>
            </p:nvSpPr>
            <p:spPr bwMode="auto">
              <a:xfrm flipV="1">
                <a:off x="1757" y="1633"/>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1" name="Line 12"/>
              <p:cNvSpPr>
                <a:spLocks noChangeShapeType="1"/>
              </p:cNvSpPr>
              <p:nvPr/>
            </p:nvSpPr>
            <p:spPr bwMode="auto">
              <a:xfrm flipV="1">
                <a:off x="1764" y="1857"/>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2" name="Line 13"/>
              <p:cNvSpPr>
                <a:spLocks noChangeShapeType="1"/>
              </p:cNvSpPr>
              <p:nvPr/>
            </p:nvSpPr>
            <p:spPr bwMode="auto">
              <a:xfrm flipV="1">
                <a:off x="1760" y="214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7453" name="Group 14"/>
              <p:cNvGrpSpPr>
                <a:grpSpLocks/>
              </p:cNvGrpSpPr>
              <p:nvPr/>
            </p:nvGrpSpPr>
            <p:grpSpPr bwMode="auto">
              <a:xfrm>
                <a:off x="1512" y="423"/>
                <a:ext cx="234" cy="274"/>
                <a:chOff x="1512" y="423"/>
                <a:chExt cx="234" cy="274"/>
              </a:xfrm>
            </p:grpSpPr>
            <p:sp>
              <p:nvSpPr>
                <p:cNvPr id="17457" name="Line 15"/>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58" name="Line 16"/>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7454" name="Group 17"/>
              <p:cNvGrpSpPr>
                <a:grpSpLocks/>
              </p:cNvGrpSpPr>
              <p:nvPr/>
            </p:nvGrpSpPr>
            <p:grpSpPr bwMode="auto">
              <a:xfrm>
                <a:off x="1512" y="2228"/>
                <a:ext cx="234" cy="274"/>
                <a:chOff x="1512" y="423"/>
                <a:chExt cx="234" cy="274"/>
              </a:xfrm>
            </p:grpSpPr>
            <p:sp>
              <p:nvSpPr>
                <p:cNvPr id="17455" name="Line 18"/>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56" name="Line 19"/>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7443" name="TextBox 23"/>
            <p:cNvSpPr txBox="1">
              <a:spLocks noChangeArrowheads="1"/>
            </p:cNvSpPr>
            <p:nvPr/>
          </p:nvSpPr>
          <p:spPr bwMode="auto">
            <a:xfrm>
              <a:off x="3750733" y="33231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alibri" panose="020F0502020204030204" pitchFamily="34" charset="0"/>
                  <a:ea typeface="MS PGothic" panose="020B0600070205080204" pitchFamily="34" charset="-128"/>
                </a:rPr>
                <a:t>5’</a:t>
              </a:r>
            </a:p>
          </p:txBody>
        </p:sp>
        <p:sp>
          <p:nvSpPr>
            <p:cNvPr id="17444" name="TextBox 24"/>
            <p:cNvSpPr txBox="1">
              <a:spLocks noChangeArrowheads="1"/>
            </p:cNvSpPr>
            <p:nvPr/>
          </p:nvSpPr>
          <p:spPr bwMode="auto">
            <a:xfrm>
              <a:off x="3750733" y="4048920"/>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alibri" panose="020F0502020204030204" pitchFamily="34" charset="0"/>
                  <a:ea typeface="MS PGothic" panose="020B0600070205080204" pitchFamily="34" charset="-128"/>
                </a:rPr>
                <a:t>3’</a:t>
              </a:r>
            </a:p>
          </p:txBody>
        </p:sp>
      </p:grpSp>
      <p:grpSp>
        <p:nvGrpSpPr>
          <p:cNvPr id="17412" name="Group 53"/>
          <p:cNvGrpSpPr>
            <a:grpSpLocks/>
          </p:cNvGrpSpPr>
          <p:nvPr/>
        </p:nvGrpSpPr>
        <p:grpSpPr bwMode="auto">
          <a:xfrm>
            <a:off x="4703763" y="2603501"/>
            <a:ext cx="736600" cy="1247775"/>
            <a:chOff x="3180297" y="2603500"/>
            <a:chExt cx="735536" cy="1247749"/>
          </a:xfrm>
        </p:grpSpPr>
        <p:grpSp>
          <p:nvGrpSpPr>
            <p:cNvPr id="17437" name="Group 43"/>
            <p:cNvGrpSpPr>
              <a:grpSpLocks/>
            </p:cNvGrpSpPr>
            <p:nvPr/>
          </p:nvGrpSpPr>
          <p:grpSpPr bwMode="auto">
            <a:xfrm>
              <a:off x="3180297" y="2603500"/>
              <a:ext cx="735536" cy="690582"/>
              <a:chOff x="3180297" y="2603500"/>
              <a:chExt cx="735536" cy="690582"/>
            </a:xfrm>
          </p:grpSpPr>
          <p:sp>
            <p:nvSpPr>
              <p:cNvPr id="40" name="Rectangle 39"/>
              <p:cNvSpPr>
                <a:spLocks noChangeArrowheads="1"/>
              </p:cNvSpPr>
              <p:nvPr/>
            </p:nvSpPr>
            <p:spPr bwMode="auto">
              <a:xfrm>
                <a:off x="3492582" y="2603500"/>
                <a:ext cx="423251" cy="690549"/>
              </a:xfrm>
              <a:prstGeom prst="rect">
                <a:avLst/>
              </a:prstGeom>
              <a:solidFill>
                <a:srgbClr val="C0504D"/>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42" name="Straight Connector 41"/>
              <p:cNvCxnSpPr>
                <a:cxnSpLocks noChangeShapeType="1"/>
              </p:cNvCxnSpPr>
              <p:nvPr/>
            </p:nvCxnSpPr>
            <p:spPr bwMode="auto">
              <a:xfrm flipH="1">
                <a:off x="3180297" y="2719386"/>
                <a:ext cx="312285"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flipH="1">
                <a:off x="3185052" y="3157527"/>
                <a:ext cx="312286"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7438" name="TextBox 48"/>
            <p:cNvSpPr txBox="1">
              <a:spLocks noChangeArrowheads="1"/>
            </p:cNvSpPr>
            <p:nvPr/>
          </p:nvSpPr>
          <p:spPr bwMode="auto">
            <a:xfrm>
              <a:off x="3496738" y="3481917"/>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grpSp>
      <p:grpSp>
        <p:nvGrpSpPr>
          <p:cNvPr id="17413" name="Group 52"/>
          <p:cNvGrpSpPr>
            <a:grpSpLocks/>
          </p:cNvGrpSpPr>
          <p:nvPr/>
        </p:nvGrpSpPr>
        <p:grpSpPr bwMode="auto">
          <a:xfrm>
            <a:off x="6348413" y="438151"/>
            <a:ext cx="736600" cy="1579563"/>
            <a:chOff x="4824928" y="438169"/>
            <a:chExt cx="735536" cy="1579007"/>
          </a:xfrm>
        </p:grpSpPr>
        <p:grpSp>
          <p:nvGrpSpPr>
            <p:cNvPr id="17431" name="Group 44"/>
            <p:cNvGrpSpPr>
              <a:grpSpLocks/>
            </p:cNvGrpSpPr>
            <p:nvPr/>
          </p:nvGrpSpPr>
          <p:grpSpPr bwMode="auto">
            <a:xfrm flipH="1" flipV="1">
              <a:off x="4824928" y="897993"/>
              <a:ext cx="735536" cy="690582"/>
              <a:chOff x="3180297" y="2603500"/>
              <a:chExt cx="735536" cy="690582"/>
            </a:xfrm>
          </p:grpSpPr>
          <p:sp>
            <p:nvSpPr>
              <p:cNvPr id="46" name="Rectangle 45"/>
              <p:cNvSpPr>
                <a:spLocks noChangeArrowheads="1"/>
              </p:cNvSpPr>
              <p:nvPr/>
            </p:nvSpPr>
            <p:spPr bwMode="auto">
              <a:xfrm>
                <a:off x="3492583" y="2603373"/>
                <a:ext cx="423250" cy="690320"/>
              </a:xfrm>
              <a:prstGeom prst="rect">
                <a:avLst/>
              </a:prstGeom>
              <a:solidFill>
                <a:srgbClr val="77933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47" name="Straight Connector 46"/>
              <p:cNvCxnSpPr>
                <a:cxnSpLocks noChangeShapeType="1"/>
              </p:cNvCxnSpPr>
              <p:nvPr/>
            </p:nvCxnSpPr>
            <p:spPr bwMode="auto">
              <a:xfrm flipH="1">
                <a:off x="3180297" y="2719220"/>
                <a:ext cx="312286"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flipH="1">
                <a:off x="3185053" y="3157216"/>
                <a:ext cx="312285"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7432" name="TextBox 49"/>
            <p:cNvSpPr txBox="1">
              <a:spLocks noChangeArrowheads="1"/>
            </p:cNvSpPr>
            <p:nvPr/>
          </p:nvSpPr>
          <p:spPr bwMode="auto">
            <a:xfrm>
              <a:off x="4845043" y="438169"/>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7433" name="TextBox 51"/>
            <p:cNvSpPr txBox="1">
              <a:spLocks noChangeArrowheads="1"/>
            </p:cNvSpPr>
            <p:nvPr/>
          </p:nvSpPr>
          <p:spPr bwMode="auto">
            <a:xfrm>
              <a:off x="4824928" y="1647844"/>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latin typeface="Comic Sans MS" panose="030F0702030302020204" pitchFamily="66" charset="0"/>
                <a:ea typeface="MS PGothic" panose="020B0600070205080204" pitchFamily="34" charset="-128"/>
              </a:endParaRPr>
            </a:p>
          </p:txBody>
        </p:sp>
      </p:grpSp>
      <p:sp>
        <p:nvSpPr>
          <p:cNvPr id="17414" name="TextBox 61"/>
          <p:cNvSpPr txBox="1">
            <a:spLocks noChangeArrowheads="1"/>
          </p:cNvSpPr>
          <p:nvPr/>
        </p:nvSpPr>
        <p:spPr bwMode="auto">
          <a:xfrm>
            <a:off x="1073889" y="4273134"/>
            <a:ext cx="9452344"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dirty="0">
                <a:latin typeface="Comic Sans MS" panose="030F0702030302020204" pitchFamily="66" charset="0"/>
                <a:ea typeface="MS PGothic" panose="020B0600070205080204" pitchFamily="34" charset="-128"/>
              </a:rPr>
              <a:t>Step 3: The DNA is heated again to </a:t>
            </a:r>
            <a:r>
              <a:rPr lang="en-US" altLang="en-US" sz="2800" dirty="0" smtClean="0">
                <a:latin typeface="Comic Sans MS" panose="030F0702030302020204" pitchFamily="66" charset="0"/>
                <a:ea typeface="MS PGothic" panose="020B0600070205080204" pitchFamily="34" charset="-128"/>
              </a:rPr>
              <a:t>between 70 - 80</a:t>
            </a:r>
            <a:r>
              <a:rPr lang="en-US" altLang="en-US" sz="2800" baseline="30000" dirty="0" smtClean="0">
                <a:latin typeface="Comic Sans MS" panose="030F0702030302020204" pitchFamily="66" charset="0"/>
                <a:ea typeface="MS PGothic" panose="020B0600070205080204" pitchFamily="34" charset="-128"/>
              </a:rPr>
              <a:t>o</a:t>
            </a:r>
            <a:r>
              <a:rPr lang="en-US" altLang="en-US" sz="2800" dirty="0" smtClean="0">
                <a:latin typeface="Comic Sans MS" panose="030F0702030302020204" pitchFamily="66" charset="0"/>
                <a:ea typeface="MS PGothic" panose="020B0600070205080204" pitchFamily="34" charset="-128"/>
              </a:rPr>
              <a:t>C </a:t>
            </a:r>
            <a:r>
              <a:rPr lang="en-US" altLang="en-US" sz="2800" dirty="0">
                <a:latin typeface="Comic Sans MS" panose="030F0702030302020204" pitchFamily="66" charset="0"/>
                <a:ea typeface="MS PGothic" panose="020B0600070205080204" pitchFamily="34" charset="-128"/>
              </a:rPr>
              <a:t>for a few minutes. This allows a heat-tolerant DNA polymerase to replicate </a:t>
            </a:r>
            <a:r>
              <a:rPr lang="en-US" altLang="en-US" sz="2800" dirty="0" smtClean="0">
                <a:latin typeface="Comic Sans MS" panose="030F0702030302020204" pitchFamily="66" charset="0"/>
                <a:ea typeface="MS PGothic" panose="020B0600070205080204" pitchFamily="34" charset="-128"/>
              </a:rPr>
              <a:t>the region of </a:t>
            </a:r>
            <a:r>
              <a:rPr lang="en-US" altLang="en-US" sz="2800" dirty="0">
                <a:latin typeface="Comic Sans MS" panose="030F0702030302020204" pitchFamily="66" charset="0"/>
                <a:ea typeface="MS PGothic" panose="020B0600070205080204" pitchFamily="34" charset="-128"/>
              </a:rPr>
              <a:t>DNA.</a:t>
            </a:r>
          </a:p>
        </p:txBody>
      </p:sp>
      <p:grpSp>
        <p:nvGrpSpPr>
          <p:cNvPr id="3" name="Group 2"/>
          <p:cNvGrpSpPr>
            <a:grpSpLocks/>
          </p:cNvGrpSpPr>
          <p:nvPr/>
        </p:nvGrpSpPr>
        <p:grpSpPr bwMode="auto">
          <a:xfrm>
            <a:off x="4789488" y="434975"/>
            <a:ext cx="925512" cy="2160588"/>
            <a:chOff x="3266018" y="434205"/>
            <a:chExt cx="924992" cy="2161396"/>
          </a:xfrm>
        </p:grpSpPr>
        <p:grpSp>
          <p:nvGrpSpPr>
            <p:cNvPr id="17424" name="Group 1"/>
            <p:cNvGrpSpPr>
              <a:grpSpLocks/>
            </p:cNvGrpSpPr>
            <p:nvPr/>
          </p:nvGrpSpPr>
          <p:grpSpPr bwMode="auto">
            <a:xfrm>
              <a:off x="3266018" y="868382"/>
              <a:ext cx="646117" cy="1727219"/>
              <a:chOff x="3273954" y="868382"/>
              <a:chExt cx="646117" cy="1727219"/>
            </a:xfrm>
          </p:grpSpPr>
          <p:sp>
            <p:nvSpPr>
              <p:cNvPr id="58" name="Rectangle 57"/>
              <p:cNvSpPr>
                <a:spLocks noChangeArrowheads="1"/>
              </p:cNvSpPr>
              <p:nvPr/>
            </p:nvSpPr>
            <p:spPr bwMode="auto">
              <a:xfrm>
                <a:off x="3496079" y="867755"/>
                <a:ext cx="423624" cy="1727846"/>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17427" name="Line 8"/>
              <p:cNvSpPr>
                <a:spLocks noChangeShapeType="1"/>
              </p:cNvSpPr>
              <p:nvPr/>
            </p:nvSpPr>
            <p:spPr bwMode="auto">
              <a:xfrm flipV="1">
                <a:off x="3297753" y="1047209"/>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8" name="Line 9"/>
              <p:cNvSpPr>
                <a:spLocks noChangeShapeType="1"/>
              </p:cNvSpPr>
              <p:nvPr/>
            </p:nvSpPr>
            <p:spPr bwMode="auto">
              <a:xfrm flipV="1">
                <a:off x="3291406" y="1496640"/>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9" name="Line 10"/>
              <p:cNvSpPr>
                <a:spLocks noChangeShapeType="1"/>
              </p:cNvSpPr>
              <p:nvPr/>
            </p:nvSpPr>
            <p:spPr bwMode="auto">
              <a:xfrm flipV="1">
                <a:off x="3280300" y="1919073"/>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30" name="Line 11"/>
              <p:cNvSpPr>
                <a:spLocks noChangeShapeType="1"/>
              </p:cNvSpPr>
              <p:nvPr/>
            </p:nvSpPr>
            <p:spPr bwMode="auto">
              <a:xfrm flipV="1">
                <a:off x="3273954" y="2368503"/>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425" name="TextBox 71"/>
            <p:cNvSpPr txBox="1">
              <a:spLocks noChangeArrowheads="1"/>
            </p:cNvSpPr>
            <p:nvPr/>
          </p:nvSpPr>
          <p:spPr bwMode="auto">
            <a:xfrm>
              <a:off x="3427947" y="434205"/>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41" name="Group 40"/>
          <p:cNvGrpSpPr>
            <a:grpSpLocks/>
          </p:cNvGrpSpPr>
          <p:nvPr/>
        </p:nvGrpSpPr>
        <p:grpSpPr bwMode="auto">
          <a:xfrm>
            <a:off x="6354764" y="1589088"/>
            <a:ext cx="763587" cy="2171700"/>
            <a:chOff x="4831275" y="1588575"/>
            <a:chExt cx="763063" cy="2172790"/>
          </a:xfrm>
        </p:grpSpPr>
        <p:grpSp>
          <p:nvGrpSpPr>
            <p:cNvPr id="17417" name="Group 65"/>
            <p:cNvGrpSpPr>
              <a:grpSpLocks/>
            </p:cNvGrpSpPr>
            <p:nvPr/>
          </p:nvGrpSpPr>
          <p:grpSpPr bwMode="auto">
            <a:xfrm flipH="1">
              <a:off x="4840264" y="1588575"/>
              <a:ext cx="646117" cy="1727219"/>
              <a:chOff x="3273954" y="868382"/>
              <a:chExt cx="646117" cy="1727219"/>
            </a:xfrm>
          </p:grpSpPr>
          <p:sp>
            <p:nvSpPr>
              <p:cNvPr id="67" name="Rectangle 66"/>
              <p:cNvSpPr>
                <a:spLocks noChangeArrowheads="1"/>
              </p:cNvSpPr>
              <p:nvPr/>
            </p:nvSpPr>
            <p:spPr bwMode="auto">
              <a:xfrm>
                <a:off x="3495970" y="868382"/>
                <a:ext cx="423571" cy="1726478"/>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17420" name="Line 8"/>
              <p:cNvSpPr>
                <a:spLocks noChangeShapeType="1"/>
              </p:cNvSpPr>
              <p:nvPr/>
            </p:nvSpPr>
            <p:spPr bwMode="auto">
              <a:xfrm flipV="1">
                <a:off x="3297669" y="1186041"/>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1" name="Line 9"/>
              <p:cNvSpPr>
                <a:spLocks noChangeShapeType="1"/>
              </p:cNvSpPr>
              <p:nvPr/>
            </p:nvSpPr>
            <p:spPr bwMode="auto">
              <a:xfrm flipV="1">
                <a:off x="3291323" y="1635529"/>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2" name="Line 10"/>
              <p:cNvSpPr>
                <a:spLocks noChangeShapeType="1"/>
              </p:cNvSpPr>
              <p:nvPr/>
            </p:nvSpPr>
            <p:spPr bwMode="auto">
              <a:xfrm flipV="1">
                <a:off x="3280219" y="1983366"/>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3" name="Line 11"/>
              <p:cNvSpPr>
                <a:spLocks noChangeShapeType="1"/>
              </p:cNvSpPr>
              <p:nvPr/>
            </p:nvSpPr>
            <p:spPr bwMode="auto">
              <a:xfrm flipV="1">
                <a:off x="3273873" y="2431266"/>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418" name="TextBox 72"/>
            <p:cNvSpPr txBox="1">
              <a:spLocks noChangeArrowheads="1"/>
            </p:cNvSpPr>
            <p:nvPr/>
          </p:nvSpPr>
          <p:spPr bwMode="auto">
            <a:xfrm>
              <a:off x="4831275" y="3392033"/>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spTree>
    <p:extLst>
      <p:ext uri="{BB962C8B-B14F-4D97-AF65-F5344CB8AC3E}">
        <p14:creationId xmlns:p14="http://schemas.microsoft.com/office/powerpoint/2010/main" val="1731521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a:grpSpLocks/>
          </p:cNvGrpSpPr>
          <p:nvPr/>
        </p:nvGrpSpPr>
        <p:grpSpPr bwMode="auto">
          <a:xfrm>
            <a:off x="8904288" y="7939"/>
            <a:ext cx="1268412" cy="4103687"/>
            <a:chOff x="4672545" y="364067"/>
            <a:chExt cx="1268422" cy="4103654"/>
          </a:xfrm>
        </p:grpSpPr>
        <p:grpSp>
          <p:nvGrpSpPr>
            <p:cNvPr id="18483" name="Group 20"/>
            <p:cNvGrpSpPr>
              <a:grpSpLocks/>
            </p:cNvGrpSpPr>
            <p:nvPr/>
          </p:nvGrpSpPr>
          <p:grpSpPr bwMode="auto">
            <a:xfrm>
              <a:off x="4672545" y="802738"/>
              <a:ext cx="1200150" cy="3300413"/>
              <a:chOff x="2214" y="420"/>
              <a:chExt cx="756" cy="2079"/>
            </a:xfrm>
          </p:grpSpPr>
          <p:sp>
            <p:nvSpPr>
              <p:cNvPr id="18486" name="Text Box 21"/>
              <p:cNvSpPr txBox="1">
                <a:spLocks noChangeArrowheads="1"/>
              </p:cNvSpPr>
              <p:nvPr/>
            </p:nvSpPr>
            <p:spPr bwMode="auto">
              <a:xfrm>
                <a:off x="2214" y="694"/>
                <a:ext cx="7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p:txBody>
          </p:sp>
          <p:sp>
            <p:nvSpPr>
              <p:cNvPr id="18487" name="Rectangle 22"/>
              <p:cNvSpPr>
                <a:spLocks noChangeArrowheads="1"/>
              </p:cNvSpPr>
              <p:nvPr/>
            </p:nvSpPr>
            <p:spPr bwMode="auto">
              <a:xfrm>
                <a:off x="2516"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a typeface="MS PGothic" panose="020B0600070205080204" pitchFamily="34" charset="-128"/>
                </a:endParaRPr>
              </a:p>
            </p:txBody>
          </p:sp>
          <p:sp>
            <p:nvSpPr>
              <p:cNvPr id="18488" name="Line 23"/>
              <p:cNvSpPr>
                <a:spLocks noChangeShapeType="1"/>
              </p:cNvSpPr>
              <p:nvPr/>
            </p:nvSpPr>
            <p:spPr bwMode="auto">
              <a:xfrm flipV="1">
                <a:off x="2394" y="805"/>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89" name="Line 24"/>
              <p:cNvSpPr>
                <a:spLocks noChangeShapeType="1"/>
              </p:cNvSpPr>
              <p:nvPr/>
            </p:nvSpPr>
            <p:spPr bwMode="auto">
              <a:xfrm flipV="1">
                <a:off x="2390" y="1088"/>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0" name="Line 25"/>
              <p:cNvSpPr>
                <a:spLocks noChangeShapeType="1"/>
              </p:cNvSpPr>
              <p:nvPr/>
            </p:nvSpPr>
            <p:spPr bwMode="auto">
              <a:xfrm flipV="1">
                <a:off x="2383" y="135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1" name="Line 26"/>
              <p:cNvSpPr>
                <a:spLocks noChangeShapeType="1"/>
              </p:cNvSpPr>
              <p:nvPr/>
            </p:nvSpPr>
            <p:spPr bwMode="auto">
              <a:xfrm flipV="1">
                <a:off x="2379" y="1637"/>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2" name="Line 27"/>
              <p:cNvSpPr>
                <a:spLocks noChangeShapeType="1"/>
              </p:cNvSpPr>
              <p:nvPr/>
            </p:nvSpPr>
            <p:spPr bwMode="auto">
              <a:xfrm flipV="1">
                <a:off x="2386" y="1861"/>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3" name="Line 28"/>
              <p:cNvSpPr>
                <a:spLocks noChangeShapeType="1"/>
              </p:cNvSpPr>
              <p:nvPr/>
            </p:nvSpPr>
            <p:spPr bwMode="auto">
              <a:xfrm flipV="1">
                <a:off x="2382" y="214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8494" name="Group 29"/>
              <p:cNvGrpSpPr>
                <a:grpSpLocks/>
              </p:cNvGrpSpPr>
              <p:nvPr/>
            </p:nvGrpSpPr>
            <p:grpSpPr bwMode="auto">
              <a:xfrm>
                <a:off x="2525" y="420"/>
                <a:ext cx="234" cy="274"/>
                <a:chOff x="1512" y="423"/>
                <a:chExt cx="234" cy="274"/>
              </a:xfrm>
            </p:grpSpPr>
            <p:sp>
              <p:nvSpPr>
                <p:cNvPr id="18498" name="Line 30"/>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99" name="Line 31"/>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8495" name="Group 32"/>
              <p:cNvGrpSpPr>
                <a:grpSpLocks/>
              </p:cNvGrpSpPr>
              <p:nvPr/>
            </p:nvGrpSpPr>
            <p:grpSpPr bwMode="auto">
              <a:xfrm>
                <a:off x="2525" y="2225"/>
                <a:ext cx="234" cy="274"/>
                <a:chOff x="1512" y="423"/>
                <a:chExt cx="234" cy="274"/>
              </a:xfrm>
            </p:grpSpPr>
            <p:sp>
              <p:nvSpPr>
                <p:cNvPr id="18496" name="Line 33"/>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97" name="Line 34"/>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8484" name="TextBox 5"/>
            <p:cNvSpPr txBox="1">
              <a:spLocks noChangeArrowheads="1"/>
            </p:cNvSpPr>
            <p:nvPr/>
          </p:nvSpPr>
          <p:spPr bwMode="auto">
            <a:xfrm>
              <a:off x="5177904" y="4098389"/>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8485" name="TextBox 6"/>
            <p:cNvSpPr txBox="1">
              <a:spLocks noChangeArrowheads="1"/>
            </p:cNvSpPr>
            <p:nvPr/>
          </p:nvSpPr>
          <p:spPr bwMode="auto">
            <a:xfrm>
              <a:off x="5139270" y="36406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8435" name="Group 21"/>
          <p:cNvGrpSpPr>
            <a:grpSpLocks/>
          </p:cNvGrpSpPr>
          <p:nvPr/>
        </p:nvGrpSpPr>
        <p:grpSpPr bwMode="auto">
          <a:xfrm>
            <a:off x="2259014" y="7939"/>
            <a:ext cx="1182687" cy="4086225"/>
            <a:chOff x="3750733" y="332317"/>
            <a:chExt cx="1183750" cy="4085935"/>
          </a:xfrm>
        </p:grpSpPr>
        <p:grpSp>
          <p:nvGrpSpPr>
            <p:cNvPr id="18466" name="Group 5"/>
            <p:cNvGrpSpPr>
              <a:grpSpLocks/>
            </p:cNvGrpSpPr>
            <p:nvPr/>
          </p:nvGrpSpPr>
          <p:grpSpPr bwMode="auto">
            <a:xfrm>
              <a:off x="3820058" y="748506"/>
              <a:ext cx="1114425" cy="3300413"/>
              <a:chOff x="1512" y="423"/>
              <a:chExt cx="702" cy="2079"/>
            </a:xfrm>
          </p:grpSpPr>
          <p:sp>
            <p:nvSpPr>
              <p:cNvPr id="18469" name="Text Box 6"/>
              <p:cNvSpPr txBox="1">
                <a:spLocks noChangeArrowheads="1"/>
              </p:cNvSpPr>
              <p:nvPr/>
            </p:nvSpPr>
            <p:spPr bwMode="auto">
              <a:xfrm>
                <a:off x="1858" y="694"/>
                <a:ext cx="35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p:txBody>
          </p:sp>
          <p:sp>
            <p:nvSpPr>
              <p:cNvPr id="18470" name="Rectangle 7"/>
              <p:cNvSpPr>
                <a:spLocks noChangeArrowheads="1"/>
              </p:cNvSpPr>
              <p:nvPr/>
            </p:nvSpPr>
            <p:spPr bwMode="auto">
              <a:xfrm>
                <a:off x="1512"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a typeface="MS PGothic" panose="020B0600070205080204" pitchFamily="34" charset="-128"/>
                </a:endParaRPr>
              </a:p>
            </p:txBody>
          </p:sp>
          <p:sp>
            <p:nvSpPr>
              <p:cNvPr id="18471" name="Line 8"/>
              <p:cNvSpPr>
                <a:spLocks noChangeShapeType="1"/>
              </p:cNvSpPr>
              <p:nvPr/>
            </p:nvSpPr>
            <p:spPr bwMode="auto">
              <a:xfrm flipV="1">
                <a:off x="1772" y="801"/>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2" name="Line 9"/>
              <p:cNvSpPr>
                <a:spLocks noChangeShapeType="1"/>
              </p:cNvSpPr>
              <p:nvPr/>
            </p:nvSpPr>
            <p:spPr bwMode="auto">
              <a:xfrm flipV="1">
                <a:off x="1768" y="1084"/>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3" name="Line 10"/>
              <p:cNvSpPr>
                <a:spLocks noChangeShapeType="1"/>
              </p:cNvSpPr>
              <p:nvPr/>
            </p:nvSpPr>
            <p:spPr bwMode="auto">
              <a:xfrm flipV="1">
                <a:off x="1761" y="135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4" name="Line 11"/>
              <p:cNvSpPr>
                <a:spLocks noChangeShapeType="1"/>
              </p:cNvSpPr>
              <p:nvPr/>
            </p:nvSpPr>
            <p:spPr bwMode="auto">
              <a:xfrm flipV="1">
                <a:off x="1757" y="1633"/>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5" name="Line 12"/>
              <p:cNvSpPr>
                <a:spLocks noChangeShapeType="1"/>
              </p:cNvSpPr>
              <p:nvPr/>
            </p:nvSpPr>
            <p:spPr bwMode="auto">
              <a:xfrm flipV="1">
                <a:off x="1764" y="1857"/>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76" name="Line 13"/>
              <p:cNvSpPr>
                <a:spLocks noChangeShapeType="1"/>
              </p:cNvSpPr>
              <p:nvPr/>
            </p:nvSpPr>
            <p:spPr bwMode="auto">
              <a:xfrm flipV="1">
                <a:off x="1760" y="214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8477" name="Group 14"/>
              <p:cNvGrpSpPr>
                <a:grpSpLocks/>
              </p:cNvGrpSpPr>
              <p:nvPr/>
            </p:nvGrpSpPr>
            <p:grpSpPr bwMode="auto">
              <a:xfrm>
                <a:off x="1512" y="423"/>
                <a:ext cx="234" cy="274"/>
                <a:chOff x="1512" y="423"/>
                <a:chExt cx="234" cy="274"/>
              </a:xfrm>
            </p:grpSpPr>
            <p:sp>
              <p:nvSpPr>
                <p:cNvPr id="18481" name="Line 15"/>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82" name="Line 16"/>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8478" name="Group 17"/>
              <p:cNvGrpSpPr>
                <a:grpSpLocks/>
              </p:cNvGrpSpPr>
              <p:nvPr/>
            </p:nvGrpSpPr>
            <p:grpSpPr bwMode="auto">
              <a:xfrm>
                <a:off x="1512" y="2228"/>
                <a:ext cx="234" cy="274"/>
                <a:chOff x="1512" y="423"/>
                <a:chExt cx="234" cy="274"/>
              </a:xfrm>
            </p:grpSpPr>
            <p:sp>
              <p:nvSpPr>
                <p:cNvPr id="18479" name="Line 18"/>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8480" name="Line 19"/>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8467" name="TextBox 23"/>
            <p:cNvSpPr txBox="1">
              <a:spLocks noChangeArrowheads="1"/>
            </p:cNvSpPr>
            <p:nvPr/>
          </p:nvSpPr>
          <p:spPr bwMode="auto">
            <a:xfrm>
              <a:off x="3750733" y="33231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8468" name="TextBox 24"/>
            <p:cNvSpPr txBox="1">
              <a:spLocks noChangeArrowheads="1"/>
            </p:cNvSpPr>
            <p:nvPr/>
          </p:nvSpPr>
          <p:spPr bwMode="auto">
            <a:xfrm>
              <a:off x="3750733" y="4048920"/>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8436" name="Group 53"/>
          <p:cNvGrpSpPr>
            <a:grpSpLocks/>
          </p:cNvGrpSpPr>
          <p:nvPr/>
        </p:nvGrpSpPr>
        <p:grpSpPr bwMode="auto">
          <a:xfrm>
            <a:off x="4703763" y="2603501"/>
            <a:ext cx="736600" cy="1247775"/>
            <a:chOff x="3180297" y="2603500"/>
            <a:chExt cx="735536" cy="1247749"/>
          </a:xfrm>
        </p:grpSpPr>
        <p:grpSp>
          <p:nvGrpSpPr>
            <p:cNvPr id="18461" name="Group 43"/>
            <p:cNvGrpSpPr>
              <a:grpSpLocks/>
            </p:cNvGrpSpPr>
            <p:nvPr/>
          </p:nvGrpSpPr>
          <p:grpSpPr bwMode="auto">
            <a:xfrm>
              <a:off x="3180297" y="2603500"/>
              <a:ext cx="735536" cy="690582"/>
              <a:chOff x="3180297" y="2603500"/>
              <a:chExt cx="735536" cy="690582"/>
            </a:xfrm>
          </p:grpSpPr>
          <p:sp>
            <p:nvSpPr>
              <p:cNvPr id="40" name="Rectangle 39"/>
              <p:cNvSpPr>
                <a:spLocks noChangeArrowheads="1"/>
              </p:cNvSpPr>
              <p:nvPr/>
            </p:nvSpPr>
            <p:spPr bwMode="auto">
              <a:xfrm>
                <a:off x="3492582" y="2603500"/>
                <a:ext cx="423251" cy="690549"/>
              </a:xfrm>
              <a:prstGeom prst="rect">
                <a:avLst/>
              </a:prstGeom>
              <a:solidFill>
                <a:srgbClr val="C0504D"/>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42" name="Straight Connector 41"/>
              <p:cNvCxnSpPr>
                <a:cxnSpLocks noChangeShapeType="1"/>
              </p:cNvCxnSpPr>
              <p:nvPr/>
            </p:nvCxnSpPr>
            <p:spPr bwMode="auto">
              <a:xfrm flipH="1">
                <a:off x="3180297" y="2719386"/>
                <a:ext cx="312285"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flipH="1">
                <a:off x="3185052" y="3157527"/>
                <a:ext cx="312286"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62" name="TextBox 48"/>
            <p:cNvSpPr txBox="1">
              <a:spLocks noChangeArrowheads="1"/>
            </p:cNvSpPr>
            <p:nvPr/>
          </p:nvSpPr>
          <p:spPr bwMode="auto">
            <a:xfrm>
              <a:off x="3496738" y="3481917"/>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grpSp>
      <p:grpSp>
        <p:nvGrpSpPr>
          <p:cNvPr id="18437" name="Group 52"/>
          <p:cNvGrpSpPr>
            <a:grpSpLocks/>
          </p:cNvGrpSpPr>
          <p:nvPr/>
        </p:nvGrpSpPr>
        <p:grpSpPr bwMode="auto">
          <a:xfrm>
            <a:off x="6348413" y="438151"/>
            <a:ext cx="736600" cy="1579563"/>
            <a:chOff x="4824928" y="438169"/>
            <a:chExt cx="735536" cy="1579007"/>
          </a:xfrm>
        </p:grpSpPr>
        <p:grpSp>
          <p:nvGrpSpPr>
            <p:cNvPr id="18455" name="Group 44"/>
            <p:cNvGrpSpPr>
              <a:grpSpLocks/>
            </p:cNvGrpSpPr>
            <p:nvPr/>
          </p:nvGrpSpPr>
          <p:grpSpPr bwMode="auto">
            <a:xfrm flipH="1" flipV="1">
              <a:off x="4824928" y="897993"/>
              <a:ext cx="735536" cy="690582"/>
              <a:chOff x="3180297" y="2603500"/>
              <a:chExt cx="735536" cy="690582"/>
            </a:xfrm>
          </p:grpSpPr>
          <p:sp>
            <p:nvSpPr>
              <p:cNvPr id="46" name="Rectangle 45"/>
              <p:cNvSpPr>
                <a:spLocks noChangeArrowheads="1"/>
              </p:cNvSpPr>
              <p:nvPr/>
            </p:nvSpPr>
            <p:spPr bwMode="auto">
              <a:xfrm>
                <a:off x="3492583" y="2603373"/>
                <a:ext cx="423250" cy="690320"/>
              </a:xfrm>
              <a:prstGeom prst="rect">
                <a:avLst/>
              </a:prstGeom>
              <a:solidFill>
                <a:srgbClr val="77933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47" name="Straight Connector 46"/>
              <p:cNvCxnSpPr>
                <a:cxnSpLocks noChangeShapeType="1"/>
              </p:cNvCxnSpPr>
              <p:nvPr/>
            </p:nvCxnSpPr>
            <p:spPr bwMode="auto">
              <a:xfrm flipH="1">
                <a:off x="3180297" y="2719220"/>
                <a:ext cx="312286"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flipH="1">
                <a:off x="3185053" y="3157216"/>
                <a:ext cx="312285"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56" name="TextBox 49"/>
            <p:cNvSpPr txBox="1">
              <a:spLocks noChangeArrowheads="1"/>
            </p:cNvSpPr>
            <p:nvPr/>
          </p:nvSpPr>
          <p:spPr bwMode="auto">
            <a:xfrm>
              <a:off x="4845043" y="438169"/>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8457" name="TextBox 51"/>
            <p:cNvSpPr txBox="1">
              <a:spLocks noChangeArrowheads="1"/>
            </p:cNvSpPr>
            <p:nvPr/>
          </p:nvSpPr>
          <p:spPr bwMode="auto">
            <a:xfrm>
              <a:off x="4824928" y="1647844"/>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latin typeface="Comic Sans MS" panose="030F0702030302020204" pitchFamily="66" charset="0"/>
                <a:ea typeface="MS PGothic" panose="020B0600070205080204" pitchFamily="34" charset="-128"/>
              </a:endParaRPr>
            </a:p>
          </p:txBody>
        </p:sp>
      </p:grpSp>
      <p:sp>
        <p:nvSpPr>
          <p:cNvPr id="18438" name="TextBox 61"/>
          <p:cNvSpPr txBox="1">
            <a:spLocks noChangeArrowheads="1"/>
          </p:cNvSpPr>
          <p:nvPr/>
        </p:nvSpPr>
        <p:spPr bwMode="auto">
          <a:xfrm>
            <a:off x="1916114" y="4071939"/>
            <a:ext cx="85296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dirty="0">
                <a:latin typeface="Comic Sans MS" panose="030F0702030302020204" pitchFamily="66" charset="0"/>
                <a:ea typeface="MS PGothic" panose="020B0600070205080204" pitchFamily="34" charset="-128"/>
              </a:rPr>
              <a:t>Step 4: Heat the DNA up to </a:t>
            </a:r>
            <a:r>
              <a:rPr lang="en-US" altLang="en-US" sz="2800" dirty="0" smtClean="0">
                <a:latin typeface="Comic Sans MS" panose="030F0702030302020204" pitchFamily="66" charset="0"/>
                <a:ea typeface="MS PGothic" panose="020B0600070205080204" pitchFamily="34" charset="-128"/>
              </a:rPr>
              <a:t>92 - 98</a:t>
            </a:r>
            <a:r>
              <a:rPr lang="en-US" altLang="en-US" sz="2800" baseline="30000" dirty="0" smtClean="0">
                <a:latin typeface="Comic Sans MS" panose="030F0702030302020204" pitchFamily="66" charset="0"/>
                <a:ea typeface="MS PGothic" panose="020B0600070205080204" pitchFamily="34" charset="-128"/>
              </a:rPr>
              <a:t>o</a:t>
            </a:r>
            <a:r>
              <a:rPr lang="en-US" altLang="en-US" sz="2800" dirty="0" smtClean="0">
                <a:latin typeface="Comic Sans MS" panose="030F0702030302020204" pitchFamily="66" charset="0"/>
                <a:ea typeface="MS PGothic" panose="020B0600070205080204" pitchFamily="34" charset="-128"/>
              </a:rPr>
              <a:t>C </a:t>
            </a:r>
            <a:r>
              <a:rPr lang="en-US" altLang="en-US" sz="2800" dirty="0">
                <a:latin typeface="Comic Sans MS" panose="030F0702030302020204" pitchFamily="66" charset="0"/>
                <a:ea typeface="MS PGothic" panose="020B0600070205080204" pitchFamily="34" charset="-128"/>
              </a:rPr>
              <a:t>again.</a:t>
            </a:r>
          </a:p>
        </p:txBody>
      </p:sp>
      <p:grpSp>
        <p:nvGrpSpPr>
          <p:cNvPr id="18439" name="Group 2"/>
          <p:cNvGrpSpPr>
            <a:grpSpLocks/>
          </p:cNvGrpSpPr>
          <p:nvPr/>
        </p:nvGrpSpPr>
        <p:grpSpPr bwMode="auto">
          <a:xfrm>
            <a:off x="4789488" y="434975"/>
            <a:ext cx="925512" cy="2160588"/>
            <a:chOff x="3266018" y="434205"/>
            <a:chExt cx="924992" cy="2161396"/>
          </a:xfrm>
        </p:grpSpPr>
        <p:grpSp>
          <p:nvGrpSpPr>
            <p:cNvPr id="18448" name="Group 1"/>
            <p:cNvGrpSpPr>
              <a:grpSpLocks/>
            </p:cNvGrpSpPr>
            <p:nvPr/>
          </p:nvGrpSpPr>
          <p:grpSpPr bwMode="auto">
            <a:xfrm>
              <a:off x="3266018" y="868382"/>
              <a:ext cx="646117" cy="1727219"/>
              <a:chOff x="3273954" y="868382"/>
              <a:chExt cx="646117" cy="1727219"/>
            </a:xfrm>
          </p:grpSpPr>
          <p:sp>
            <p:nvSpPr>
              <p:cNvPr id="58" name="Rectangle 57"/>
              <p:cNvSpPr>
                <a:spLocks noChangeArrowheads="1"/>
              </p:cNvSpPr>
              <p:nvPr/>
            </p:nvSpPr>
            <p:spPr bwMode="auto">
              <a:xfrm>
                <a:off x="3496079" y="867755"/>
                <a:ext cx="423624" cy="1727846"/>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18451" name="Line 8"/>
              <p:cNvSpPr>
                <a:spLocks noChangeShapeType="1"/>
              </p:cNvSpPr>
              <p:nvPr/>
            </p:nvSpPr>
            <p:spPr bwMode="auto">
              <a:xfrm flipV="1">
                <a:off x="3297753" y="1047209"/>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2" name="Line 9"/>
              <p:cNvSpPr>
                <a:spLocks noChangeShapeType="1"/>
              </p:cNvSpPr>
              <p:nvPr/>
            </p:nvSpPr>
            <p:spPr bwMode="auto">
              <a:xfrm flipV="1">
                <a:off x="3291406" y="1496640"/>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3" name="Line 10"/>
              <p:cNvSpPr>
                <a:spLocks noChangeShapeType="1"/>
              </p:cNvSpPr>
              <p:nvPr/>
            </p:nvSpPr>
            <p:spPr bwMode="auto">
              <a:xfrm flipV="1">
                <a:off x="3280300" y="1919073"/>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4" name="Line 11"/>
              <p:cNvSpPr>
                <a:spLocks noChangeShapeType="1"/>
              </p:cNvSpPr>
              <p:nvPr/>
            </p:nvSpPr>
            <p:spPr bwMode="auto">
              <a:xfrm flipV="1">
                <a:off x="3273954" y="2368503"/>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8449" name="TextBox 71"/>
            <p:cNvSpPr txBox="1">
              <a:spLocks noChangeArrowheads="1"/>
            </p:cNvSpPr>
            <p:nvPr/>
          </p:nvSpPr>
          <p:spPr bwMode="auto">
            <a:xfrm>
              <a:off x="3427947" y="434205"/>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8440" name="Group 40"/>
          <p:cNvGrpSpPr>
            <a:grpSpLocks/>
          </p:cNvGrpSpPr>
          <p:nvPr/>
        </p:nvGrpSpPr>
        <p:grpSpPr bwMode="auto">
          <a:xfrm>
            <a:off x="6354764" y="1589088"/>
            <a:ext cx="763587" cy="2171700"/>
            <a:chOff x="4831275" y="1588575"/>
            <a:chExt cx="763063" cy="2172790"/>
          </a:xfrm>
        </p:grpSpPr>
        <p:grpSp>
          <p:nvGrpSpPr>
            <p:cNvPr id="18441" name="Group 65"/>
            <p:cNvGrpSpPr>
              <a:grpSpLocks/>
            </p:cNvGrpSpPr>
            <p:nvPr/>
          </p:nvGrpSpPr>
          <p:grpSpPr bwMode="auto">
            <a:xfrm flipH="1">
              <a:off x="4840264" y="1588575"/>
              <a:ext cx="646117" cy="1727219"/>
              <a:chOff x="3273954" y="868382"/>
              <a:chExt cx="646117" cy="1727219"/>
            </a:xfrm>
          </p:grpSpPr>
          <p:sp>
            <p:nvSpPr>
              <p:cNvPr id="67" name="Rectangle 66"/>
              <p:cNvSpPr>
                <a:spLocks noChangeArrowheads="1"/>
              </p:cNvSpPr>
              <p:nvPr/>
            </p:nvSpPr>
            <p:spPr bwMode="auto">
              <a:xfrm>
                <a:off x="3495970" y="868382"/>
                <a:ext cx="423571" cy="1726478"/>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18444" name="Line 8"/>
              <p:cNvSpPr>
                <a:spLocks noChangeShapeType="1"/>
              </p:cNvSpPr>
              <p:nvPr/>
            </p:nvSpPr>
            <p:spPr bwMode="auto">
              <a:xfrm flipV="1">
                <a:off x="3297669" y="1186041"/>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5" name="Line 9"/>
              <p:cNvSpPr>
                <a:spLocks noChangeShapeType="1"/>
              </p:cNvSpPr>
              <p:nvPr/>
            </p:nvSpPr>
            <p:spPr bwMode="auto">
              <a:xfrm flipV="1">
                <a:off x="3291323" y="1635529"/>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6" name="Line 10"/>
              <p:cNvSpPr>
                <a:spLocks noChangeShapeType="1"/>
              </p:cNvSpPr>
              <p:nvPr/>
            </p:nvSpPr>
            <p:spPr bwMode="auto">
              <a:xfrm flipV="1">
                <a:off x="3280219" y="1983366"/>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7" name="Line 11"/>
              <p:cNvSpPr>
                <a:spLocks noChangeShapeType="1"/>
              </p:cNvSpPr>
              <p:nvPr/>
            </p:nvSpPr>
            <p:spPr bwMode="auto">
              <a:xfrm flipV="1">
                <a:off x="3273873" y="2431266"/>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8442" name="TextBox 72"/>
            <p:cNvSpPr txBox="1">
              <a:spLocks noChangeArrowheads="1"/>
            </p:cNvSpPr>
            <p:nvPr/>
          </p:nvSpPr>
          <p:spPr bwMode="auto">
            <a:xfrm>
              <a:off x="4831275" y="3392033"/>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spTree>
    <p:extLst>
      <p:ext uri="{BB962C8B-B14F-4D97-AF65-F5344CB8AC3E}">
        <p14:creationId xmlns:p14="http://schemas.microsoft.com/office/powerpoint/2010/main" val="2404560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p:cNvGrpSpPr>
            <a:grpSpLocks/>
          </p:cNvGrpSpPr>
          <p:nvPr/>
        </p:nvGrpSpPr>
        <p:grpSpPr bwMode="auto">
          <a:xfrm>
            <a:off x="8904288" y="7939"/>
            <a:ext cx="1268412" cy="4103687"/>
            <a:chOff x="4672545" y="364067"/>
            <a:chExt cx="1268422" cy="4103654"/>
          </a:xfrm>
        </p:grpSpPr>
        <p:grpSp>
          <p:nvGrpSpPr>
            <p:cNvPr id="19535" name="Group 20"/>
            <p:cNvGrpSpPr>
              <a:grpSpLocks/>
            </p:cNvGrpSpPr>
            <p:nvPr/>
          </p:nvGrpSpPr>
          <p:grpSpPr bwMode="auto">
            <a:xfrm>
              <a:off x="4672545" y="802738"/>
              <a:ext cx="1200150" cy="3300413"/>
              <a:chOff x="2214" y="420"/>
              <a:chExt cx="756" cy="2079"/>
            </a:xfrm>
          </p:grpSpPr>
          <p:sp>
            <p:nvSpPr>
              <p:cNvPr id="19538" name="Text Box 21"/>
              <p:cNvSpPr txBox="1">
                <a:spLocks noChangeArrowheads="1"/>
              </p:cNvSpPr>
              <p:nvPr/>
            </p:nvSpPr>
            <p:spPr bwMode="auto">
              <a:xfrm>
                <a:off x="2214" y="694"/>
                <a:ext cx="7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p:txBody>
          </p:sp>
          <p:sp>
            <p:nvSpPr>
              <p:cNvPr id="19539" name="Rectangle 22"/>
              <p:cNvSpPr>
                <a:spLocks noChangeArrowheads="1"/>
              </p:cNvSpPr>
              <p:nvPr/>
            </p:nvSpPr>
            <p:spPr bwMode="auto">
              <a:xfrm>
                <a:off x="2516"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a typeface="MS PGothic" panose="020B0600070205080204" pitchFamily="34" charset="-128"/>
                </a:endParaRPr>
              </a:p>
            </p:txBody>
          </p:sp>
          <p:sp>
            <p:nvSpPr>
              <p:cNvPr id="19540" name="Line 23"/>
              <p:cNvSpPr>
                <a:spLocks noChangeShapeType="1"/>
              </p:cNvSpPr>
              <p:nvPr/>
            </p:nvSpPr>
            <p:spPr bwMode="auto">
              <a:xfrm flipV="1">
                <a:off x="2394" y="805"/>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41" name="Line 24"/>
              <p:cNvSpPr>
                <a:spLocks noChangeShapeType="1"/>
              </p:cNvSpPr>
              <p:nvPr/>
            </p:nvSpPr>
            <p:spPr bwMode="auto">
              <a:xfrm flipV="1">
                <a:off x="2390" y="1088"/>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42" name="Line 25"/>
              <p:cNvSpPr>
                <a:spLocks noChangeShapeType="1"/>
              </p:cNvSpPr>
              <p:nvPr/>
            </p:nvSpPr>
            <p:spPr bwMode="auto">
              <a:xfrm flipV="1">
                <a:off x="2383" y="135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43" name="Line 26"/>
              <p:cNvSpPr>
                <a:spLocks noChangeShapeType="1"/>
              </p:cNvSpPr>
              <p:nvPr/>
            </p:nvSpPr>
            <p:spPr bwMode="auto">
              <a:xfrm flipV="1">
                <a:off x="2379" y="1637"/>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44" name="Line 27"/>
              <p:cNvSpPr>
                <a:spLocks noChangeShapeType="1"/>
              </p:cNvSpPr>
              <p:nvPr/>
            </p:nvSpPr>
            <p:spPr bwMode="auto">
              <a:xfrm flipV="1">
                <a:off x="2386" y="1861"/>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45" name="Line 28"/>
              <p:cNvSpPr>
                <a:spLocks noChangeShapeType="1"/>
              </p:cNvSpPr>
              <p:nvPr/>
            </p:nvSpPr>
            <p:spPr bwMode="auto">
              <a:xfrm flipV="1">
                <a:off x="2382" y="214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9546" name="Group 29"/>
              <p:cNvGrpSpPr>
                <a:grpSpLocks/>
              </p:cNvGrpSpPr>
              <p:nvPr/>
            </p:nvGrpSpPr>
            <p:grpSpPr bwMode="auto">
              <a:xfrm>
                <a:off x="2525" y="420"/>
                <a:ext cx="234" cy="274"/>
                <a:chOff x="1512" y="423"/>
                <a:chExt cx="234" cy="274"/>
              </a:xfrm>
            </p:grpSpPr>
            <p:sp>
              <p:nvSpPr>
                <p:cNvPr id="19550" name="Line 30"/>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9551" name="Line 31"/>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9547" name="Group 32"/>
              <p:cNvGrpSpPr>
                <a:grpSpLocks/>
              </p:cNvGrpSpPr>
              <p:nvPr/>
            </p:nvGrpSpPr>
            <p:grpSpPr bwMode="auto">
              <a:xfrm>
                <a:off x="2525" y="2225"/>
                <a:ext cx="234" cy="274"/>
                <a:chOff x="1512" y="423"/>
                <a:chExt cx="234" cy="274"/>
              </a:xfrm>
            </p:grpSpPr>
            <p:sp>
              <p:nvSpPr>
                <p:cNvPr id="19548" name="Line 33"/>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9549" name="Line 34"/>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9536" name="TextBox 5"/>
            <p:cNvSpPr txBox="1">
              <a:spLocks noChangeArrowheads="1"/>
            </p:cNvSpPr>
            <p:nvPr/>
          </p:nvSpPr>
          <p:spPr bwMode="auto">
            <a:xfrm>
              <a:off x="5177904" y="4098389"/>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9537" name="TextBox 6"/>
            <p:cNvSpPr txBox="1">
              <a:spLocks noChangeArrowheads="1"/>
            </p:cNvSpPr>
            <p:nvPr/>
          </p:nvSpPr>
          <p:spPr bwMode="auto">
            <a:xfrm>
              <a:off x="5139270" y="36406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9459" name="Group 21"/>
          <p:cNvGrpSpPr>
            <a:grpSpLocks/>
          </p:cNvGrpSpPr>
          <p:nvPr/>
        </p:nvGrpSpPr>
        <p:grpSpPr bwMode="auto">
          <a:xfrm>
            <a:off x="2259014" y="7939"/>
            <a:ext cx="1182687" cy="4086225"/>
            <a:chOff x="3750733" y="332317"/>
            <a:chExt cx="1183750" cy="4085935"/>
          </a:xfrm>
        </p:grpSpPr>
        <p:grpSp>
          <p:nvGrpSpPr>
            <p:cNvPr id="19518" name="Group 5"/>
            <p:cNvGrpSpPr>
              <a:grpSpLocks/>
            </p:cNvGrpSpPr>
            <p:nvPr/>
          </p:nvGrpSpPr>
          <p:grpSpPr bwMode="auto">
            <a:xfrm>
              <a:off x="3820058" y="748506"/>
              <a:ext cx="1114425" cy="3300413"/>
              <a:chOff x="1512" y="423"/>
              <a:chExt cx="702" cy="2079"/>
            </a:xfrm>
          </p:grpSpPr>
          <p:sp>
            <p:nvSpPr>
              <p:cNvPr id="19521" name="Text Box 6"/>
              <p:cNvSpPr txBox="1">
                <a:spLocks noChangeArrowheads="1"/>
              </p:cNvSpPr>
              <p:nvPr/>
            </p:nvSpPr>
            <p:spPr bwMode="auto">
              <a:xfrm>
                <a:off x="1858" y="694"/>
                <a:ext cx="35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p:txBody>
          </p:sp>
          <p:sp>
            <p:nvSpPr>
              <p:cNvPr id="19522" name="Rectangle 7"/>
              <p:cNvSpPr>
                <a:spLocks noChangeArrowheads="1"/>
              </p:cNvSpPr>
              <p:nvPr/>
            </p:nvSpPr>
            <p:spPr bwMode="auto">
              <a:xfrm>
                <a:off x="1512"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a typeface="MS PGothic" panose="020B0600070205080204" pitchFamily="34" charset="-128"/>
                </a:endParaRPr>
              </a:p>
            </p:txBody>
          </p:sp>
          <p:sp>
            <p:nvSpPr>
              <p:cNvPr id="19523" name="Line 8"/>
              <p:cNvSpPr>
                <a:spLocks noChangeShapeType="1"/>
              </p:cNvSpPr>
              <p:nvPr/>
            </p:nvSpPr>
            <p:spPr bwMode="auto">
              <a:xfrm flipV="1">
                <a:off x="1772" y="801"/>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24" name="Line 9"/>
              <p:cNvSpPr>
                <a:spLocks noChangeShapeType="1"/>
              </p:cNvSpPr>
              <p:nvPr/>
            </p:nvSpPr>
            <p:spPr bwMode="auto">
              <a:xfrm flipV="1">
                <a:off x="1768" y="1084"/>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25" name="Line 10"/>
              <p:cNvSpPr>
                <a:spLocks noChangeShapeType="1"/>
              </p:cNvSpPr>
              <p:nvPr/>
            </p:nvSpPr>
            <p:spPr bwMode="auto">
              <a:xfrm flipV="1">
                <a:off x="1761" y="135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26" name="Line 11"/>
              <p:cNvSpPr>
                <a:spLocks noChangeShapeType="1"/>
              </p:cNvSpPr>
              <p:nvPr/>
            </p:nvSpPr>
            <p:spPr bwMode="auto">
              <a:xfrm flipV="1">
                <a:off x="1757" y="1633"/>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27" name="Line 12"/>
              <p:cNvSpPr>
                <a:spLocks noChangeShapeType="1"/>
              </p:cNvSpPr>
              <p:nvPr/>
            </p:nvSpPr>
            <p:spPr bwMode="auto">
              <a:xfrm flipV="1">
                <a:off x="1764" y="1857"/>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28" name="Line 13"/>
              <p:cNvSpPr>
                <a:spLocks noChangeShapeType="1"/>
              </p:cNvSpPr>
              <p:nvPr/>
            </p:nvSpPr>
            <p:spPr bwMode="auto">
              <a:xfrm flipV="1">
                <a:off x="1760" y="214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9529" name="Group 14"/>
              <p:cNvGrpSpPr>
                <a:grpSpLocks/>
              </p:cNvGrpSpPr>
              <p:nvPr/>
            </p:nvGrpSpPr>
            <p:grpSpPr bwMode="auto">
              <a:xfrm>
                <a:off x="1512" y="423"/>
                <a:ext cx="234" cy="274"/>
                <a:chOff x="1512" y="423"/>
                <a:chExt cx="234" cy="274"/>
              </a:xfrm>
            </p:grpSpPr>
            <p:sp>
              <p:nvSpPr>
                <p:cNvPr id="19533" name="Line 15"/>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9534" name="Line 16"/>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9530" name="Group 17"/>
              <p:cNvGrpSpPr>
                <a:grpSpLocks/>
              </p:cNvGrpSpPr>
              <p:nvPr/>
            </p:nvGrpSpPr>
            <p:grpSpPr bwMode="auto">
              <a:xfrm>
                <a:off x="1512" y="2228"/>
                <a:ext cx="234" cy="274"/>
                <a:chOff x="1512" y="423"/>
                <a:chExt cx="234" cy="274"/>
              </a:xfrm>
            </p:grpSpPr>
            <p:sp>
              <p:nvSpPr>
                <p:cNvPr id="19531" name="Line 18"/>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19532" name="Line 19"/>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9519" name="TextBox 23"/>
            <p:cNvSpPr txBox="1">
              <a:spLocks noChangeArrowheads="1"/>
            </p:cNvSpPr>
            <p:nvPr/>
          </p:nvSpPr>
          <p:spPr bwMode="auto">
            <a:xfrm>
              <a:off x="3750733" y="33231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9520" name="TextBox 24"/>
            <p:cNvSpPr txBox="1">
              <a:spLocks noChangeArrowheads="1"/>
            </p:cNvSpPr>
            <p:nvPr/>
          </p:nvSpPr>
          <p:spPr bwMode="auto">
            <a:xfrm>
              <a:off x="3750733" y="4048920"/>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9460" name="Group 53"/>
          <p:cNvGrpSpPr>
            <a:grpSpLocks/>
          </p:cNvGrpSpPr>
          <p:nvPr/>
        </p:nvGrpSpPr>
        <p:grpSpPr bwMode="auto">
          <a:xfrm>
            <a:off x="4703763" y="2603501"/>
            <a:ext cx="736600" cy="1247775"/>
            <a:chOff x="3180297" y="2603500"/>
            <a:chExt cx="735536" cy="1247749"/>
          </a:xfrm>
        </p:grpSpPr>
        <p:grpSp>
          <p:nvGrpSpPr>
            <p:cNvPr id="19513" name="Group 43"/>
            <p:cNvGrpSpPr>
              <a:grpSpLocks/>
            </p:cNvGrpSpPr>
            <p:nvPr/>
          </p:nvGrpSpPr>
          <p:grpSpPr bwMode="auto">
            <a:xfrm>
              <a:off x="3180297" y="2603500"/>
              <a:ext cx="735536" cy="690582"/>
              <a:chOff x="3180297" y="2603500"/>
              <a:chExt cx="735536" cy="690582"/>
            </a:xfrm>
          </p:grpSpPr>
          <p:sp>
            <p:nvSpPr>
              <p:cNvPr id="40" name="Rectangle 39"/>
              <p:cNvSpPr>
                <a:spLocks noChangeArrowheads="1"/>
              </p:cNvSpPr>
              <p:nvPr/>
            </p:nvSpPr>
            <p:spPr bwMode="auto">
              <a:xfrm>
                <a:off x="3492582" y="2603500"/>
                <a:ext cx="423251" cy="690549"/>
              </a:xfrm>
              <a:prstGeom prst="rect">
                <a:avLst/>
              </a:prstGeom>
              <a:solidFill>
                <a:srgbClr val="C0504D"/>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42" name="Straight Connector 41"/>
              <p:cNvCxnSpPr>
                <a:cxnSpLocks noChangeShapeType="1"/>
              </p:cNvCxnSpPr>
              <p:nvPr/>
            </p:nvCxnSpPr>
            <p:spPr bwMode="auto">
              <a:xfrm flipH="1">
                <a:off x="3180297" y="2719386"/>
                <a:ext cx="312285"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flipH="1">
                <a:off x="3185052" y="3157527"/>
                <a:ext cx="312286"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9514" name="TextBox 48"/>
            <p:cNvSpPr txBox="1">
              <a:spLocks noChangeArrowheads="1"/>
            </p:cNvSpPr>
            <p:nvPr/>
          </p:nvSpPr>
          <p:spPr bwMode="auto">
            <a:xfrm>
              <a:off x="3496738" y="3481917"/>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grpSp>
      <p:grpSp>
        <p:nvGrpSpPr>
          <p:cNvPr id="19461" name="Group 52"/>
          <p:cNvGrpSpPr>
            <a:grpSpLocks/>
          </p:cNvGrpSpPr>
          <p:nvPr/>
        </p:nvGrpSpPr>
        <p:grpSpPr bwMode="auto">
          <a:xfrm>
            <a:off x="6348413" y="438151"/>
            <a:ext cx="736600" cy="1579563"/>
            <a:chOff x="4824928" y="438169"/>
            <a:chExt cx="735536" cy="1579007"/>
          </a:xfrm>
        </p:grpSpPr>
        <p:grpSp>
          <p:nvGrpSpPr>
            <p:cNvPr id="19507" name="Group 44"/>
            <p:cNvGrpSpPr>
              <a:grpSpLocks/>
            </p:cNvGrpSpPr>
            <p:nvPr/>
          </p:nvGrpSpPr>
          <p:grpSpPr bwMode="auto">
            <a:xfrm flipH="1" flipV="1">
              <a:off x="4824928" y="897993"/>
              <a:ext cx="735536" cy="690582"/>
              <a:chOff x="3180297" y="2603500"/>
              <a:chExt cx="735536" cy="690582"/>
            </a:xfrm>
          </p:grpSpPr>
          <p:sp>
            <p:nvSpPr>
              <p:cNvPr id="46" name="Rectangle 45"/>
              <p:cNvSpPr>
                <a:spLocks noChangeArrowheads="1"/>
              </p:cNvSpPr>
              <p:nvPr/>
            </p:nvSpPr>
            <p:spPr bwMode="auto">
              <a:xfrm>
                <a:off x="3492583" y="2603373"/>
                <a:ext cx="423250" cy="690320"/>
              </a:xfrm>
              <a:prstGeom prst="rect">
                <a:avLst/>
              </a:prstGeom>
              <a:solidFill>
                <a:srgbClr val="77933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47" name="Straight Connector 46"/>
              <p:cNvCxnSpPr>
                <a:cxnSpLocks noChangeShapeType="1"/>
              </p:cNvCxnSpPr>
              <p:nvPr/>
            </p:nvCxnSpPr>
            <p:spPr bwMode="auto">
              <a:xfrm flipH="1">
                <a:off x="3180297" y="2719220"/>
                <a:ext cx="312286"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flipH="1">
                <a:off x="3185053" y="3157216"/>
                <a:ext cx="312285"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9508" name="TextBox 49"/>
            <p:cNvSpPr txBox="1">
              <a:spLocks noChangeArrowheads="1"/>
            </p:cNvSpPr>
            <p:nvPr/>
          </p:nvSpPr>
          <p:spPr bwMode="auto">
            <a:xfrm>
              <a:off x="4845043" y="438169"/>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9509" name="TextBox 51"/>
            <p:cNvSpPr txBox="1">
              <a:spLocks noChangeArrowheads="1"/>
            </p:cNvSpPr>
            <p:nvPr/>
          </p:nvSpPr>
          <p:spPr bwMode="auto">
            <a:xfrm>
              <a:off x="4824928" y="1647844"/>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latin typeface="Comic Sans MS" panose="030F0702030302020204" pitchFamily="66" charset="0"/>
                <a:ea typeface="MS PGothic" panose="020B0600070205080204" pitchFamily="34" charset="-128"/>
              </a:endParaRPr>
            </a:p>
          </p:txBody>
        </p:sp>
      </p:grpSp>
      <p:sp>
        <p:nvSpPr>
          <p:cNvPr id="19462" name="TextBox 61"/>
          <p:cNvSpPr txBox="1">
            <a:spLocks noChangeArrowheads="1"/>
          </p:cNvSpPr>
          <p:nvPr/>
        </p:nvSpPr>
        <p:spPr bwMode="auto">
          <a:xfrm>
            <a:off x="1916114" y="4071938"/>
            <a:ext cx="8529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latin typeface="Comic Sans MS" panose="030F0702030302020204" pitchFamily="66" charset="0"/>
                <a:ea typeface="MS PGothic" panose="020B0600070205080204" pitchFamily="34" charset="-128"/>
              </a:rPr>
              <a:t>Step 5: Cool to between 50 – 65</a:t>
            </a:r>
            <a:r>
              <a:rPr lang="en-US" altLang="en-US" sz="2800" baseline="30000">
                <a:latin typeface="Comic Sans MS" panose="030F0702030302020204" pitchFamily="66" charset="0"/>
                <a:ea typeface="MS PGothic" panose="020B0600070205080204" pitchFamily="34" charset="-128"/>
              </a:rPr>
              <a:t>o</a:t>
            </a:r>
            <a:r>
              <a:rPr lang="en-US" altLang="en-US" sz="2800">
                <a:latin typeface="Comic Sans MS" panose="030F0702030302020204" pitchFamily="66" charset="0"/>
                <a:ea typeface="MS PGothic" panose="020B0600070205080204" pitchFamily="34" charset="-128"/>
              </a:rPr>
              <a:t>C again. The primers now bond to the original fragments and the copies.</a:t>
            </a:r>
          </a:p>
        </p:txBody>
      </p:sp>
      <p:grpSp>
        <p:nvGrpSpPr>
          <p:cNvPr id="19463" name="Group 2"/>
          <p:cNvGrpSpPr>
            <a:grpSpLocks/>
          </p:cNvGrpSpPr>
          <p:nvPr/>
        </p:nvGrpSpPr>
        <p:grpSpPr bwMode="auto">
          <a:xfrm>
            <a:off x="4789488" y="434975"/>
            <a:ext cx="925512" cy="2160588"/>
            <a:chOff x="3266018" y="434205"/>
            <a:chExt cx="924992" cy="2161396"/>
          </a:xfrm>
        </p:grpSpPr>
        <p:grpSp>
          <p:nvGrpSpPr>
            <p:cNvPr id="19500" name="Group 1"/>
            <p:cNvGrpSpPr>
              <a:grpSpLocks/>
            </p:cNvGrpSpPr>
            <p:nvPr/>
          </p:nvGrpSpPr>
          <p:grpSpPr bwMode="auto">
            <a:xfrm>
              <a:off x="3266018" y="868382"/>
              <a:ext cx="646117" cy="1727219"/>
              <a:chOff x="3273954" y="868382"/>
              <a:chExt cx="646117" cy="1727219"/>
            </a:xfrm>
          </p:grpSpPr>
          <p:sp>
            <p:nvSpPr>
              <p:cNvPr id="58" name="Rectangle 57"/>
              <p:cNvSpPr>
                <a:spLocks noChangeArrowheads="1"/>
              </p:cNvSpPr>
              <p:nvPr/>
            </p:nvSpPr>
            <p:spPr bwMode="auto">
              <a:xfrm>
                <a:off x="3496079" y="867755"/>
                <a:ext cx="423624" cy="1727846"/>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19503" name="Line 8"/>
              <p:cNvSpPr>
                <a:spLocks noChangeShapeType="1"/>
              </p:cNvSpPr>
              <p:nvPr/>
            </p:nvSpPr>
            <p:spPr bwMode="auto">
              <a:xfrm flipV="1">
                <a:off x="3297753" y="1047209"/>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04" name="Line 9"/>
              <p:cNvSpPr>
                <a:spLocks noChangeShapeType="1"/>
              </p:cNvSpPr>
              <p:nvPr/>
            </p:nvSpPr>
            <p:spPr bwMode="auto">
              <a:xfrm flipV="1">
                <a:off x="3291406" y="1496640"/>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05" name="Line 10"/>
              <p:cNvSpPr>
                <a:spLocks noChangeShapeType="1"/>
              </p:cNvSpPr>
              <p:nvPr/>
            </p:nvSpPr>
            <p:spPr bwMode="auto">
              <a:xfrm flipV="1">
                <a:off x="3280300" y="1919073"/>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06" name="Line 11"/>
              <p:cNvSpPr>
                <a:spLocks noChangeShapeType="1"/>
              </p:cNvSpPr>
              <p:nvPr/>
            </p:nvSpPr>
            <p:spPr bwMode="auto">
              <a:xfrm flipV="1">
                <a:off x="3273954" y="2368503"/>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9501" name="TextBox 71"/>
            <p:cNvSpPr txBox="1">
              <a:spLocks noChangeArrowheads="1"/>
            </p:cNvSpPr>
            <p:nvPr/>
          </p:nvSpPr>
          <p:spPr bwMode="auto">
            <a:xfrm>
              <a:off x="3427947" y="434205"/>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9464" name="Group 40"/>
          <p:cNvGrpSpPr>
            <a:grpSpLocks/>
          </p:cNvGrpSpPr>
          <p:nvPr/>
        </p:nvGrpSpPr>
        <p:grpSpPr bwMode="auto">
          <a:xfrm>
            <a:off x="6354764" y="1589088"/>
            <a:ext cx="763587" cy="2171700"/>
            <a:chOff x="4831275" y="1588575"/>
            <a:chExt cx="763063" cy="2172790"/>
          </a:xfrm>
        </p:grpSpPr>
        <p:grpSp>
          <p:nvGrpSpPr>
            <p:cNvPr id="19493" name="Group 65"/>
            <p:cNvGrpSpPr>
              <a:grpSpLocks/>
            </p:cNvGrpSpPr>
            <p:nvPr/>
          </p:nvGrpSpPr>
          <p:grpSpPr bwMode="auto">
            <a:xfrm flipH="1">
              <a:off x="4840264" y="1588575"/>
              <a:ext cx="646117" cy="1727219"/>
              <a:chOff x="3273954" y="868382"/>
              <a:chExt cx="646117" cy="1727219"/>
            </a:xfrm>
          </p:grpSpPr>
          <p:sp>
            <p:nvSpPr>
              <p:cNvPr id="67" name="Rectangle 66"/>
              <p:cNvSpPr>
                <a:spLocks noChangeArrowheads="1"/>
              </p:cNvSpPr>
              <p:nvPr/>
            </p:nvSpPr>
            <p:spPr bwMode="auto">
              <a:xfrm>
                <a:off x="3495970" y="868382"/>
                <a:ext cx="423571" cy="1726478"/>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19496" name="Line 8"/>
              <p:cNvSpPr>
                <a:spLocks noChangeShapeType="1"/>
              </p:cNvSpPr>
              <p:nvPr/>
            </p:nvSpPr>
            <p:spPr bwMode="auto">
              <a:xfrm flipV="1">
                <a:off x="3297669" y="1186041"/>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97" name="Line 9"/>
              <p:cNvSpPr>
                <a:spLocks noChangeShapeType="1"/>
              </p:cNvSpPr>
              <p:nvPr/>
            </p:nvSpPr>
            <p:spPr bwMode="auto">
              <a:xfrm flipV="1">
                <a:off x="3291323" y="1635529"/>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98" name="Line 10"/>
              <p:cNvSpPr>
                <a:spLocks noChangeShapeType="1"/>
              </p:cNvSpPr>
              <p:nvPr/>
            </p:nvSpPr>
            <p:spPr bwMode="auto">
              <a:xfrm flipV="1">
                <a:off x="3280219" y="1983366"/>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99" name="Line 11"/>
              <p:cNvSpPr>
                <a:spLocks noChangeShapeType="1"/>
              </p:cNvSpPr>
              <p:nvPr/>
            </p:nvSpPr>
            <p:spPr bwMode="auto">
              <a:xfrm flipV="1">
                <a:off x="3273873" y="2431266"/>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9494" name="TextBox 72"/>
            <p:cNvSpPr txBox="1">
              <a:spLocks noChangeArrowheads="1"/>
            </p:cNvSpPr>
            <p:nvPr/>
          </p:nvSpPr>
          <p:spPr bwMode="auto">
            <a:xfrm>
              <a:off x="4831275" y="3392033"/>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74" name="Group 73"/>
          <p:cNvGrpSpPr>
            <a:grpSpLocks/>
          </p:cNvGrpSpPr>
          <p:nvPr/>
        </p:nvGrpSpPr>
        <p:grpSpPr bwMode="auto">
          <a:xfrm>
            <a:off x="2979738" y="2170113"/>
            <a:ext cx="735012" cy="1681162"/>
            <a:chOff x="3180297" y="2169615"/>
            <a:chExt cx="735536" cy="1681634"/>
          </a:xfrm>
        </p:grpSpPr>
        <p:grpSp>
          <p:nvGrpSpPr>
            <p:cNvPr id="19487" name="Group 74"/>
            <p:cNvGrpSpPr>
              <a:grpSpLocks/>
            </p:cNvGrpSpPr>
            <p:nvPr/>
          </p:nvGrpSpPr>
          <p:grpSpPr bwMode="auto">
            <a:xfrm>
              <a:off x="3180297" y="2603500"/>
              <a:ext cx="735536" cy="690582"/>
              <a:chOff x="3180297" y="2603500"/>
              <a:chExt cx="735536" cy="690582"/>
            </a:xfrm>
          </p:grpSpPr>
          <p:sp>
            <p:nvSpPr>
              <p:cNvPr id="78" name="Rectangle 77"/>
              <p:cNvSpPr>
                <a:spLocks noChangeArrowheads="1"/>
              </p:cNvSpPr>
              <p:nvPr/>
            </p:nvSpPr>
            <p:spPr bwMode="auto">
              <a:xfrm>
                <a:off x="3493257" y="2603124"/>
                <a:ext cx="422576" cy="690757"/>
              </a:xfrm>
              <a:prstGeom prst="rect">
                <a:avLst/>
              </a:prstGeom>
              <a:solidFill>
                <a:srgbClr val="C0504D"/>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79" name="Straight Connector 78"/>
              <p:cNvCxnSpPr>
                <a:cxnSpLocks noChangeShapeType="1"/>
              </p:cNvCxnSpPr>
              <p:nvPr/>
            </p:nvCxnSpPr>
            <p:spPr bwMode="auto">
              <a:xfrm flipH="1">
                <a:off x="3180297" y="2719044"/>
                <a:ext cx="312960"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flipH="1">
                <a:off x="3185062" y="3157318"/>
                <a:ext cx="311372"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9488" name="TextBox 75"/>
            <p:cNvSpPr txBox="1">
              <a:spLocks noChangeArrowheads="1"/>
            </p:cNvSpPr>
            <p:nvPr/>
          </p:nvSpPr>
          <p:spPr bwMode="auto">
            <a:xfrm>
              <a:off x="3496738" y="3481917"/>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9489" name="TextBox 76"/>
            <p:cNvSpPr txBox="1">
              <a:spLocks noChangeArrowheads="1"/>
            </p:cNvSpPr>
            <p:nvPr/>
          </p:nvSpPr>
          <p:spPr bwMode="auto">
            <a:xfrm>
              <a:off x="3496738" y="2169615"/>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81" name="Group 80"/>
          <p:cNvGrpSpPr>
            <a:grpSpLocks/>
          </p:cNvGrpSpPr>
          <p:nvPr/>
        </p:nvGrpSpPr>
        <p:grpSpPr bwMode="auto">
          <a:xfrm>
            <a:off x="4060826" y="430214"/>
            <a:ext cx="735013" cy="1577975"/>
            <a:chOff x="4824928" y="438169"/>
            <a:chExt cx="735536" cy="1579007"/>
          </a:xfrm>
        </p:grpSpPr>
        <p:grpSp>
          <p:nvGrpSpPr>
            <p:cNvPr id="19481" name="Group 81"/>
            <p:cNvGrpSpPr>
              <a:grpSpLocks/>
            </p:cNvGrpSpPr>
            <p:nvPr/>
          </p:nvGrpSpPr>
          <p:grpSpPr bwMode="auto">
            <a:xfrm flipH="1" flipV="1">
              <a:off x="4824928" y="897993"/>
              <a:ext cx="735536" cy="690582"/>
              <a:chOff x="3180297" y="2603500"/>
              <a:chExt cx="735536" cy="690582"/>
            </a:xfrm>
          </p:grpSpPr>
          <p:sp>
            <p:nvSpPr>
              <p:cNvPr id="85" name="Rectangle 84"/>
              <p:cNvSpPr>
                <a:spLocks noChangeArrowheads="1"/>
              </p:cNvSpPr>
              <p:nvPr/>
            </p:nvSpPr>
            <p:spPr bwMode="auto">
              <a:xfrm>
                <a:off x="3493258" y="2603804"/>
                <a:ext cx="422575" cy="691014"/>
              </a:xfrm>
              <a:prstGeom prst="rect">
                <a:avLst/>
              </a:prstGeom>
              <a:solidFill>
                <a:srgbClr val="77933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86" name="Straight Connector 85"/>
              <p:cNvCxnSpPr>
                <a:cxnSpLocks noChangeShapeType="1"/>
              </p:cNvCxnSpPr>
              <p:nvPr/>
            </p:nvCxnSpPr>
            <p:spPr bwMode="auto">
              <a:xfrm flipH="1">
                <a:off x="3180297" y="2719768"/>
                <a:ext cx="312961"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flipH="1">
                <a:off x="3185063" y="3158204"/>
                <a:ext cx="311371"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9482" name="TextBox 82"/>
            <p:cNvSpPr txBox="1">
              <a:spLocks noChangeArrowheads="1"/>
            </p:cNvSpPr>
            <p:nvPr/>
          </p:nvSpPr>
          <p:spPr bwMode="auto">
            <a:xfrm>
              <a:off x="4845043" y="438169"/>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9483" name="TextBox 83"/>
            <p:cNvSpPr txBox="1">
              <a:spLocks noChangeArrowheads="1"/>
            </p:cNvSpPr>
            <p:nvPr/>
          </p:nvSpPr>
          <p:spPr bwMode="auto">
            <a:xfrm>
              <a:off x="4824928" y="1647844"/>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88" name="Group 87"/>
          <p:cNvGrpSpPr>
            <a:grpSpLocks/>
          </p:cNvGrpSpPr>
          <p:nvPr/>
        </p:nvGrpSpPr>
        <p:grpSpPr bwMode="auto">
          <a:xfrm>
            <a:off x="7067551" y="2170113"/>
            <a:ext cx="735013" cy="1681162"/>
            <a:chOff x="3180297" y="2169615"/>
            <a:chExt cx="735536" cy="1681634"/>
          </a:xfrm>
        </p:grpSpPr>
        <p:grpSp>
          <p:nvGrpSpPr>
            <p:cNvPr id="19475" name="Group 88"/>
            <p:cNvGrpSpPr>
              <a:grpSpLocks/>
            </p:cNvGrpSpPr>
            <p:nvPr/>
          </p:nvGrpSpPr>
          <p:grpSpPr bwMode="auto">
            <a:xfrm>
              <a:off x="3180297" y="2603500"/>
              <a:ext cx="735536" cy="690582"/>
              <a:chOff x="3180297" y="2603500"/>
              <a:chExt cx="735536" cy="690582"/>
            </a:xfrm>
          </p:grpSpPr>
          <p:sp>
            <p:nvSpPr>
              <p:cNvPr id="92" name="Rectangle 91"/>
              <p:cNvSpPr>
                <a:spLocks noChangeArrowheads="1"/>
              </p:cNvSpPr>
              <p:nvPr/>
            </p:nvSpPr>
            <p:spPr bwMode="auto">
              <a:xfrm>
                <a:off x="3493258" y="2603124"/>
                <a:ext cx="422575" cy="690757"/>
              </a:xfrm>
              <a:prstGeom prst="rect">
                <a:avLst/>
              </a:prstGeom>
              <a:solidFill>
                <a:srgbClr val="C0504D"/>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93" name="Straight Connector 92"/>
              <p:cNvCxnSpPr>
                <a:cxnSpLocks noChangeShapeType="1"/>
              </p:cNvCxnSpPr>
              <p:nvPr/>
            </p:nvCxnSpPr>
            <p:spPr bwMode="auto">
              <a:xfrm flipH="1">
                <a:off x="3180297" y="2719044"/>
                <a:ext cx="312961"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4" name="Straight Connector 93"/>
              <p:cNvCxnSpPr>
                <a:cxnSpLocks noChangeShapeType="1"/>
              </p:cNvCxnSpPr>
              <p:nvPr/>
            </p:nvCxnSpPr>
            <p:spPr bwMode="auto">
              <a:xfrm flipH="1">
                <a:off x="3185063" y="3157318"/>
                <a:ext cx="311371"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9476" name="TextBox 89"/>
            <p:cNvSpPr txBox="1">
              <a:spLocks noChangeArrowheads="1"/>
            </p:cNvSpPr>
            <p:nvPr/>
          </p:nvSpPr>
          <p:spPr bwMode="auto">
            <a:xfrm>
              <a:off x="3496738" y="3481917"/>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9477" name="TextBox 90"/>
            <p:cNvSpPr txBox="1">
              <a:spLocks noChangeArrowheads="1"/>
            </p:cNvSpPr>
            <p:nvPr/>
          </p:nvSpPr>
          <p:spPr bwMode="auto">
            <a:xfrm>
              <a:off x="3496738" y="2169615"/>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95" name="Group 94"/>
          <p:cNvGrpSpPr>
            <a:grpSpLocks/>
          </p:cNvGrpSpPr>
          <p:nvPr/>
        </p:nvGrpSpPr>
        <p:grpSpPr bwMode="auto">
          <a:xfrm>
            <a:off x="8447088" y="485776"/>
            <a:ext cx="735012" cy="1579563"/>
            <a:chOff x="4824928" y="438169"/>
            <a:chExt cx="735536" cy="1579007"/>
          </a:xfrm>
        </p:grpSpPr>
        <p:grpSp>
          <p:nvGrpSpPr>
            <p:cNvPr id="19469" name="Group 95"/>
            <p:cNvGrpSpPr>
              <a:grpSpLocks/>
            </p:cNvGrpSpPr>
            <p:nvPr/>
          </p:nvGrpSpPr>
          <p:grpSpPr bwMode="auto">
            <a:xfrm flipH="1" flipV="1">
              <a:off x="4824928" y="897993"/>
              <a:ext cx="735536" cy="690582"/>
              <a:chOff x="3180297" y="2603500"/>
              <a:chExt cx="735536" cy="690582"/>
            </a:xfrm>
          </p:grpSpPr>
          <p:sp>
            <p:nvSpPr>
              <p:cNvPr id="99" name="Rectangle 98"/>
              <p:cNvSpPr>
                <a:spLocks noChangeArrowheads="1"/>
              </p:cNvSpPr>
              <p:nvPr/>
            </p:nvSpPr>
            <p:spPr bwMode="auto">
              <a:xfrm>
                <a:off x="3493257" y="2603373"/>
                <a:ext cx="422576" cy="690320"/>
              </a:xfrm>
              <a:prstGeom prst="rect">
                <a:avLst/>
              </a:prstGeom>
              <a:solidFill>
                <a:srgbClr val="77933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100" name="Straight Connector 99"/>
              <p:cNvCxnSpPr>
                <a:cxnSpLocks noChangeShapeType="1"/>
              </p:cNvCxnSpPr>
              <p:nvPr/>
            </p:nvCxnSpPr>
            <p:spPr bwMode="auto">
              <a:xfrm flipH="1">
                <a:off x="3180297" y="2719220"/>
                <a:ext cx="312960"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1" name="Straight Connector 100"/>
              <p:cNvCxnSpPr>
                <a:cxnSpLocks noChangeShapeType="1"/>
              </p:cNvCxnSpPr>
              <p:nvPr/>
            </p:nvCxnSpPr>
            <p:spPr bwMode="auto">
              <a:xfrm flipH="1">
                <a:off x="3185062" y="3157216"/>
                <a:ext cx="311372"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9470" name="TextBox 96"/>
            <p:cNvSpPr txBox="1">
              <a:spLocks noChangeArrowheads="1"/>
            </p:cNvSpPr>
            <p:nvPr/>
          </p:nvSpPr>
          <p:spPr bwMode="auto">
            <a:xfrm>
              <a:off x="4845043" y="438169"/>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19471" name="TextBox 97"/>
            <p:cNvSpPr txBox="1">
              <a:spLocks noChangeArrowheads="1"/>
            </p:cNvSpPr>
            <p:nvPr/>
          </p:nvSpPr>
          <p:spPr bwMode="auto">
            <a:xfrm>
              <a:off x="4824928" y="1647844"/>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spTree>
    <p:extLst>
      <p:ext uri="{BB962C8B-B14F-4D97-AF65-F5344CB8AC3E}">
        <p14:creationId xmlns:p14="http://schemas.microsoft.com/office/powerpoint/2010/main" val="3272319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52904" y="2346435"/>
            <a:ext cx="93726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smtClean="0">
                <a:solidFill>
                  <a:srgbClr val="FF0000"/>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rgbClr val="FF0000"/>
                </a:solidFill>
                <a:latin typeface="Comic Sans MS"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rgbClr val="FF0000"/>
                </a:solidFill>
                <a:latin typeface="Comic Sans MS"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rgbClr val="FF0000"/>
                </a:solidFill>
                <a:latin typeface="Comic Sans MS"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rgbClr val="FF0000"/>
                </a:solidFill>
                <a:latin typeface="Comic Sans MS"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smtClean="0">
                <a:ln>
                  <a:noFill/>
                </a:ln>
                <a:solidFill>
                  <a:srgbClr val="FF0000"/>
                </a:solidFill>
                <a:effectLst/>
                <a:uLnTx/>
                <a:uFillTx/>
                <a:latin typeface="Comic Sans MS"/>
                <a:ea typeface="MS PGothic" panose="020B0600070205080204" pitchFamily="34" charset="-128"/>
              </a:rPr>
              <a:t>The polymerase chain reaction (PCR)</a:t>
            </a:r>
            <a:endParaRPr kumimoji="0" lang="en-US" altLang="en-US" sz="4400" b="0" i="0" u="none" strike="noStrike" kern="1200" cap="none" spc="0" normalizeH="0" baseline="0" noProof="0" dirty="0" smtClean="0">
              <a:ln>
                <a:noFill/>
              </a:ln>
              <a:solidFill>
                <a:srgbClr val="FF0000"/>
              </a:solidFill>
              <a:effectLst/>
              <a:uLnTx/>
              <a:uFillTx/>
              <a:latin typeface="Comic Sans MS"/>
              <a:ea typeface="MS PGothic" panose="020B0600070205080204" pitchFamily="34" charset="-128"/>
            </a:endParaRPr>
          </a:p>
        </p:txBody>
      </p:sp>
    </p:spTree>
    <p:extLst>
      <p:ext uri="{BB962C8B-B14F-4D97-AF65-F5344CB8AC3E}">
        <p14:creationId xmlns:p14="http://schemas.microsoft.com/office/powerpoint/2010/main" val="2517237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8904288" y="7939"/>
            <a:ext cx="1268412" cy="4103687"/>
            <a:chOff x="4672545" y="364067"/>
            <a:chExt cx="1268422" cy="4103654"/>
          </a:xfrm>
        </p:grpSpPr>
        <p:grpSp>
          <p:nvGrpSpPr>
            <p:cNvPr id="20591" name="Group 20"/>
            <p:cNvGrpSpPr>
              <a:grpSpLocks/>
            </p:cNvGrpSpPr>
            <p:nvPr/>
          </p:nvGrpSpPr>
          <p:grpSpPr bwMode="auto">
            <a:xfrm>
              <a:off x="4672545" y="802738"/>
              <a:ext cx="1200150" cy="3300413"/>
              <a:chOff x="2214" y="420"/>
              <a:chExt cx="756" cy="2079"/>
            </a:xfrm>
          </p:grpSpPr>
          <p:sp>
            <p:nvSpPr>
              <p:cNvPr id="20594" name="Text Box 21"/>
              <p:cNvSpPr txBox="1">
                <a:spLocks noChangeArrowheads="1"/>
              </p:cNvSpPr>
              <p:nvPr/>
            </p:nvSpPr>
            <p:spPr bwMode="auto">
              <a:xfrm>
                <a:off x="2214" y="694"/>
                <a:ext cx="7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p:txBody>
          </p:sp>
          <p:sp>
            <p:nvSpPr>
              <p:cNvPr id="20595" name="Rectangle 22"/>
              <p:cNvSpPr>
                <a:spLocks noChangeArrowheads="1"/>
              </p:cNvSpPr>
              <p:nvPr/>
            </p:nvSpPr>
            <p:spPr bwMode="auto">
              <a:xfrm>
                <a:off x="2516"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a typeface="MS PGothic" panose="020B0600070205080204" pitchFamily="34" charset="-128"/>
                </a:endParaRPr>
              </a:p>
            </p:txBody>
          </p:sp>
          <p:sp>
            <p:nvSpPr>
              <p:cNvPr id="20596" name="Line 23"/>
              <p:cNvSpPr>
                <a:spLocks noChangeShapeType="1"/>
              </p:cNvSpPr>
              <p:nvPr/>
            </p:nvSpPr>
            <p:spPr bwMode="auto">
              <a:xfrm flipV="1">
                <a:off x="2394" y="805"/>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97" name="Line 24"/>
              <p:cNvSpPr>
                <a:spLocks noChangeShapeType="1"/>
              </p:cNvSpPr>
              <p:nvPr/>
            </p:nvSpPr>
            <p:spPr bwMode="auto">
              <a:xfrm flipV="1">
                <a:off x="2390" y="1088"/>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98" name="Line 25"/>
              <p:cNvSpPr>
                <a:spLocks noChangeShapeType="1"/>
              </p:cNvSpPr>
              <p:nvPr/>
            </p:nvSpPr>
            <p:spPr bwMode="auto">
              <a:xfrm flipV="1">
                <a:off x="2383" y="135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99" name="Line 26"/>
              <p:cNvSpPr>
                <a:spLocks noChangeShapeType="1"/>
              </p:cNvSpPr>
              <p:nvPr/>
            </p:nvSpPr>
            <p:spPr bwMode="auto">
              <a:xfrm flipV="1">
                <a:off x="2379" y="1637"/>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00" name="Line 27"/>
              <p:cNvSpPr>
                <a:spLocks noChangeShapeType="1"/>
              </p:cNvSpPr>
              <p:nvPr/>
            </p:nvSpPr>
            <p:spPr bwMode="auto">
              <a:xfrm flipV="1">
                <a:off x="2386" y="1861"/>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01" name="Line 28"/>
              <p:cNvSpPr>
                <a:spLocks noChangeShapeType="1"/>
              </p:cNvSpPr>
              <p:nvPr/>
            </p:nvSpPr>
            <p:spPr bwMode="auto">
              <a:xfrm flipV="1">
                <a:off x="2382" y="2144"/>
                <a:ext cx="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0602" name="Group 29"/>
              <p:cNvGrpSpPr>
                <a:grpSpLocks/>
              </p:cNvGrpSpPr>
              <p:nvPr/>
            </p:nvGrpSpPr>
            <p:grpSpPr bwMode="auto">
              <a:xfrm>
                <a:off x="2525" y="420"/>
                <a:ext cx="234" cy="274"/>
                <a:chOff x="1512" y="423"/>
                <a:chExt cx="234" cy="274"/>
              </a:xfrm>
            </p:grpSpPr>
            <p:sp>
              <p:nvSpPr>
                <p:cNvPr id="20606" name="Line 30"/>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20607" name="Line 31"/>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0603" name="Group 32"/>
              <p:cNvGrpSpPr>
                <a:grpSpLocks/>
              </p:cNvGrpSpPr>
              <p:nvPr/>
            </p:nvGrpSpPr>
            <p:grpSpPr bwMode="auto">
              <a:xfrm>
                <a:off x="2525" y="2225"/>
                <a:ext cx="234" cy="274"/>
                <a:chOff x="1512" y="423"/>
                <a:chExt cx="234" cy="274"/>
              </a:xfrm>
            </p:grpSpPr>
            <p:sp>
              <p:nvSpPr>
                <p:cNvPr id="20604" name="Line 33"/>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20605" name="Line 34"/>
                <p:cNvSpPr>
                  <a:spLocks noChangeShapeType="1"/>
                </p:cNvSpPr>
                <p:nvPr/>
              </p:nvSpPr>
              <p:spPr bwMode="auto">
                <a:xfrm flipV="1">
                  <a:off x="1746"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20592" name="TextBox 5"/>
            <p:cNvSpPr txBox="1">
              <a:spLocks noChangeArrowheads="1"/>
            </p:cNvSpPr>
            <p:nvPr/>
          </p:nvSpPr>
          <p:spPr bwMode="auto">
            <a:xfrm>
              <a:off x="5177904" y="4098389"/>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20593" name="TextBox 6"/>
            <p:cNvSpPr txBox="1">
              <a:spLocks noChangeArrowheads="1"/>
            </p:cNvSpPr>
            <p:nvPr/>
          </p:nvSpPr>
          <p:spPr bwMode="auto">
            <a:xfrm>
              <a:off x="5139270" y="36406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20483" name="Group 21"/>
          <p:cNvGrpSpPr>
            <a:grpSpLocks/>
          </p:cNvGrpSpPr>
          <p:nvPr/>
        </p:nvGrpSpPr>
        <p:grpSpPr bwMode="auto">
          <a:xfrm>
            <a:off x="2259014" y="7939"/>
            <a:ext cx="1182687" cy="4086225"/>
            <a:chOff x="3750733" y="332317"/>
            <a:chExt cx="1183750" cy="4085935"/>
          </a:xfrm>
        </p:grpSpPr>
        <p:grpSp>
          <p:nvGrpSpPr>
            <p:cNvPr id="20574" name="Group 5"/>
            <p:cNvGrpSpPr>
              <a:grpSpLocks/>
            </p:cNvGrpSpPr>
            <p:nvPr/>
          </p:nvGrpSpPr>
          <p:grpSpPr bwMode="auto">
            <a:xfrm>
              <a:off x="3820058" y="748506"/>
              <a:ext cx="1114425" cy="3300413"/>
              <a:chOff x="1512" y="423"/>
              <a:chExt cx="702" cy="2079"/>
            </a:xfrm>
          </p:grpSpPr>
          <p:sp>
            <p:nvSpPr>
              <p:cNvPr id="20577" name="Text Box 6"/>
              <p:cNvSpPr txBox="1">
                <a:spLocks noChangeArrowheads="1"/>
              </p:cNvSpPr>
              <p:nvPr/>
            </p:nvSpPr>
            <p:spPr bwMode="auto">
              <a:xfrm>
                <a:off x="1858" y="694"/>
                <a:ext cx="35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a:p>
                <a:pPr eaLnBrk="1" hangingPunct="1">
                  <a:spcBef>
                    <a:spcPct val="50000"/>
                  </a:spcBef>
                  <a:buFontTx/>
                  <a:buNone/>
                </a:pPr>
                <a:endParaRPr lang="en-GB" altLang="en-US" sz="1800">
                  <a:latin typeface="Comic Sans MS" panose="030F0702030302020204" pitchFamily="66" charset="0"/>
                  <a:ea typeface="MS PGothic" panose="020B0600070205080204" pitchFamily="34" charset="-128"/>
                </a:endParaRPr>
              </a:p>
            </p:txBody>
          </p:sp>
          <p:sp>
            <p:nvSpPr>
              <p:cNvPr id="20578" name="Rectangle 7"/>
              <p:cNvSpPr>
                <a:spLocks noChangeArrowheads="1"/>
              </p:cNvSpPr>
              <p:nvPr/>
            </p:nvSpPr>
            <p:spPr bwMode="auto">
              <a:xfrm>
                <a:off x="1512" y="694"/>
                <a:ext cx="243" cy="1531"/>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mic Sans MS" panose="030F0702030302020204" pitchFamily="66" charset="0"/>
                  <a:ea typeface="MS PGothic" panose="020B0600070205080204" pitchFamily="34" charset="-128"/>
                </a:endParaRPr>
              </a:p>
            </p:txBody>
          </p:sp>
          <p:sp>
            <p:nvSpPr>
              <p:cNvPr id="20579" name="Line 8"/>
              <p:cNvSpPr>
                <a:spLocks noChangeShapeType="1"/>
              </p:cNvSpPr>
              <p:nvPr/>
            </p:nvSpPr>
            <p:spPr bwMode="auto">
              <a:xfrm flipV="1">
                <a:off x="1772" y="801"/>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80" name="Line 9"/>
              <p:cNvSpPr>
                <a:spLocks noChangeShapeType="1"/>
              </p:cNvSpPr>
              <p:nvPr/>
            </p:nvSpPr>
            <p:spPr bwMode="auto">
              <a:xfrm flipV="1">
                <a:off x="1768" y="1084"/>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81" name="Line 10"/>
              <p:cNvSpPr>
                <a:spLocks noChangeShapeType="1"/>
              </p:cNvSpPr>
              <p:nvPr/>
            </p:nvSpPr>
            <p:spPr bwMode="auto">
              <a:xfrm flipV="1">
                <a:off x="1761" y="135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82" name="Line 11"/>
              <p:cNvSpPr>
                <a:spLocks noChangeShapeType="1"/>
              </p:cNvSpPr>
              <p:nvPr/>
            </p:nvSpPr>
            <p:spPr bwMode="auto">
              <a:xfrm flipV="1">
                <a:off x="1757" y="1633"/>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83" name="Line 12"/>
              <p:cNvSpPr>
                <a:spLocks noChangeShapeType="1"/>
              </p:cNvSpPr>
              <p:nvPr/>
            </p:nvSpPr>
            <p:spPr bwMode="auto">
              <a:xfrm flipV="1">
                <a:off x="1764" y="1857"/>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84" name="Line 13"/>
              <p:cNvSpPr>
                <a:spLocks noChangeShapeType="1"/>
              </p:cNvSpPr>
              <p:nvPr/>
            </p:nvSpPr>
            <p:spPr bwMode="auto">
              <a:xfrm flipV="1">
                <a:off x="1760" y="2140"/>
                <a:ext cx="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0585" name="Group 14"/>
              <p:cNvGrpSpPr>
                <a:grpSpLocks/>
              </p:cNvGrpSpPr>
              <p:nvPr/>
            </p:nvGrpSpPr>
            <p:grpSpPr bwMode="auto">
              <a:xfrm>
                <a:off x="1512" y="423"/>
                <a:ext cx="234" cy="274"/>
                <a:chOff x="1512" y="423"/>
                <a:chExt cx="234" cy="274"/>
              </a:xfrm>
            </p:grpSpPr>
            <p:sp>
              <p:nvSpPr>
                <p:cNvPr id="20589" name="Line 15"/>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20590" name="Line 16"/>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0586" name="Group 17"/>
              <p:cNvGrpSpPr>
                <a:grpSpLocks/>
              </p:cNvGrpSpPr>
              <p:nvPr/>
            </p:nvGrpSpPr>
            <p:grpSpPr bwMode="auto">
              <a:xfrm>
                <a:off x="1512" y="2228"/>
                <a:ext cx="234" cy="274"/>
                <a:chOff x="1512" y="423"/>
                <a:chExt cx="234" cy="274"/>
              </a:xfrm>
            </p:grpSpPr>
            <p:sp>
              <p:nvSpPr>
                <p:cNvPr id="20587" name="Line 18"/>
                <p:cNvSpPr>
                  <a:spLocks noChangeShapeType="1"/>
                </p:cNvSpPr>
                <p:nvPr/>
              </p:nvSpPr>
              <p:spPr bwMode="auto">
                <a:xfrm flipV="1">
                  <a:off x="1512" y="423"/>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20588" name="Line 19"/>
                <p:cNvSpPr>
                  <a:spLocks noChangeShapeType="1"/>
                </p:cNvSpPr>
                <p:nvPr/>
              </p:nvSpPr>
              <p:spPr bwMode="auto">
                <a:xfrm flipV="1">
                  <a:off x="1751" y="426"/>
                  <a:ext cx="0" cy="27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20575" name="TextBox 23"/>
            <p:cNvSpPr txBox="1">
              <a:spLocks noChangeArrowheads="1"/>
            </p:cNvSpPr>
            <p:nvPr/>
          </p:nvSpPr>
          <p:spPr bwMode="auto">
            <a:xfrm>
              <a:off x="3750733" y="332317"/>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20576" name="TextBox 24"/>
            <p:cNvSpPr txBox="1">
              <a:spLocks noChangeArrowheads="1"/>
            </p:cNvSpPr>
            <p:nvPr/>
          </p:nvSpPr>
          <p:spPr bwMode="auto">
            <a:xfrm>
              <a:off x="3750733" y="4048920"/>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20484" name="Group 53"/>
          <p:cNvGrpSpPr>
            <a:grpSpLocks/>
          </p:cNvGrpSpPr>
          <p:nvPr/>
        </p:nvGrpSpPr>
        <p:grpSpPr bwMode="auto">
          <a:xfrm>
            <a:off x="4703763" y="2603501"/>
            <a:ext cx="736600" cy="1247775"/>
            <a:chOff x="3180297" y="2603500"/>
            <a:chExt cx="735536" cy="1247749"/>
          </a:xfrm>
        </p:grpSpPr>
        <p:grpSp>
          <p:nvGrpSpPr>
            <p:cNvPr id="20569" name="Group 43"/>
            <p:cNvGrpSpPr>
              <a:grpSpLocks/>
            </p:cNvGrpSpPr>
            <p:nvPr/>
          </p:nvGrpSpPr>
          <p:grpSpPr bwMode="auto">
            <a:xfrm>
              <a:off x="3180297" y="2603500"/>
              <a:ext cx="735536" cy="690582"/>
              <a:chOff x="3180297" y="2603500"/>
              <a:chExt cx="735536" cy="690582"/>
            </a:xfrm>
          </p:grpSpPr>
          <p:sp>
            <p:nvSpPr>
              <p:cNvPr id="40" name="Rectangle 39"/>
              <p:cNvSpPr>
                <a:spLocks noChangeArrowheads="1"/>
              </p:cNvSpPr>
              <p:nvPr/>
            </p:nvSpPr>
            <p:spPr bwMode="auto">
              <a:xfrm>
                <a:off x="3492582" y="2603500"/>
                <a:ext cx="423251" cy="690549"/>
              </a:xfrm>
              <a:prstGeom prst="rect">
                <a:avLst/>
              </a:prstGeom>
              <a:solidFill>
                <a:srgbClr val="C0504D"/>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42" name="Straight Connector 41"/>
              <p:cNvCxnSpPr>
                <a:cxnSpLocks noChangeShapeType="1"/>
              </p:cNvCxnSpPr>
              <p:nvPr/>
            </p:nvCxnSpPr>
            <p:spPr bwMode="auto">
              <a:xfrm flipH="1">
                <a:off x="3180297" y="2719386"/>
                <a:ext cx="312285"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flipH="1">
                <a:off x="3185052" y="3157527"/>
                <a:ext cx="312286"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0570" name="TextBox 48"/>
            <p:cNvSpPr txBox="1">
              <a:spLocks noChangeArrowheads="1"/>
            </p:cNvSpPr>
            <p:nvPr/>
          </p:nvSpPr>
          <p:spPr bwMode="auto">
            <a:xfrm>
              <a:off x="3496738" y="3481917"/>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grpSp>
      <p:grpSp>
        <p:nvGrpSpPr>
          <p:cNvPr id="20485" name="Group 52"/>
          <p:cNvGrpSpPr>
            <a:grpSpLocks/>
          </p:cNvGrpSpPr>
          <p:nvPr/>
        </p:nvGrpSpPr>
        <p:grpSpPr bwMode="auto">
          <a:xfrm>
            <a:off x="6348413" y="438151"/>
            <a:ext cx="736600" cy="1579563"/>
            <a:chOff x="4824928" y="438169"/>
            <a:chExt cx="735536" cy="1579007"/>
          </a:xfrm>
        </p:grpSpPr>
        <p:grpSp>
          <p:nvGrpSpPr>
            <p:cNvPr id="20563" name="Group 44"/>
            <p:cNvGrpSpPr>
              <a:grpSpLocks/>
            </p:cNvGrpSpPr>
            <p:nvPr/>
          </p:nvGrpSpPr>
          <p:grpSpPr bwMode="auto">
            <a:xfrm flipH="1" flipV="1">
              <a:off x="4824928" y="897993"/>
              <a:ext cx="735536" cy="690582"/>
              <a:chOff x="3180297" y="2603500"/>
              <a:chExt cx="735536" cy="690582"/>
            </a:xfrm>
          </p:grpSpPr>
          <p:sp>
            <p:nvSpPr>
              <p:cNvPr id="46" name="Rectangle 45"/>
              <p:cNvSpPr>
                <a:spLocks noChangeArrowheads="1"/>
              </p:cNvSpPr>
              <p:nvPr/>
            </p:nvSpPr>
            <p:spPr bwMode="auto">
              <a:xfrm>
                <a:off x="3492583" y="2603373"/>
                <a:ext cx="423250" cy="690320"/>
              </a:xfrm>
              <a:prstGeom prst="rect">
                <a:avLst/>
              </a:prstGeom>
              <a:solidFill>
                <a:srgbClr val="77933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47" name="Straight Connector 46"/>
              <p:cNvCxnSpPr>
                <a:cxnSpLocks noChangeShapeType="1"/>
              </p:cNvCxnSpPr>
              <p:nvPr/>
            </p:nvCxnSpPr>
            <p:spPr bwMode="auto">
              <a:xfrm flipH="1">
                <a:off x="3180297" y="2719220"/>
                <a:ext cx="312286"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flipH="1">
                <a:off x="3185053" y="3157216"/>
                <a:ext cx="312285"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0564" name="TextBox 49"/>
            <p:cNvSpPr txBox="1">
              <a:spLocks noChangeArrowheads="1"/>
            </p:cNvSpPr>
            <p:nvPr/>
          </p:nvSpPr>
          <p:spPr bwMode="auto">
            <a:xfrm>
              <a:off x="4845043" y="438169"/>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20565" name="TextBox 51"/>
            <p:cNvSpPr txBox="1">
              <a:spLocks noChangeArrowheads="1"/>
            </p:cNvSpPr>
            <p:nvPr/>
          </p:nvSpPr>
          <p:spPr bwMode="auto">
            <a:xfrm>
              <a:off x="4824928" y="1647844"/>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latin typeface="Comic Sans MS" panose="030F0702030302020204" pitchFamily="66" charset="0"/>
                <a:ea typeface="MS PGothic" panose="020B0600070205080204" pitchFamily="34" charset="-128"/>
              </a:endParaRPr>
            </a:p>
          </p:txBody>
        </p:sp>
      </p:grpSp>
      <p:sp>
        <p:nvSpPr>
          <p:cNvPr id="20486" name="TextBox 61"/>
          <p:cNvSpPr txBox="1">
            <a:spLocks noChangeArrowheads="1"/>
          </p:cNvSpPr>
          <p:nvPr/>
        </p:nvSpPr>
        <p:spPr bwMode="auto">
          <a:xfrm>
            <a:off x="1916114" y="4111625"/>
            <a:ext cx="85296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dirty="0">
                <a:latin typeface="Comic Sans MS" panose="030F0702030302020204" pitchFamily="66" charset="0"/>
                <a:ea typeface="MS PGothic" panose="020B0600070205080204" pitchFamily="34" charset="-128"/>
              </a:rPr>
              <a:t>Step 6: Heat to </a:t>
            </a:r>
            <a:r>
              <a:rPr lang="en-US" altLang="en-US" sz="2800" dirty="0" smtClean="0">
                <a:latin typeface="Comic Sans MS" panose="030F0702030302020204" pitchFamily="66" charset="0"/>
                <a:ea typeface="MS PGothic" panose="020B0600070205080204" pitchFamily="34" charset="-128"/>
              </a:rPr>
              <a:t>70-80</a:t>
            </a:r>
            <a:r>
              <a:rPr lang="en-US" altLang="en-US" sz="2800" baseline="30000" dirty="0" smtClean="0">
                <a:latin typeface="Comic Sans MS" panose="030F0702030302020204" pitchFamily="66" charset="0"/>
                <a:ea typeface="MS PGothic" panose="020B0600070205080204" pitchFamily="34" charset="-128"/>
              </a:rPr>
              <a:t>o</a:t>
            </a:r>
            <a:r>
              <a:rPr lang="en-US" altLang="en-US" sz="2800" dirty="0" smtClean="0">
                <a:latin typeface="Comic Sans MS" panose="030F0702030302020204" pitchFamily="66" charset="0"/>
                <a:ea typeface="MS PGothic" panose="020B0600070205080204" pitchFamily="34" charset="-128"/>
              </a:rPr>
              <a:t>C </a:t>
            </a:r>
            <a:r>
              <a:rPr lang="en-US" altLang="en-US" sz="2800" dirty="0">
                <a:latin typeface="Comic Sans MS" panose="030F0702030302020204" pitchFamily="66" charset="0"/>
                <a:ea typeface="MS PGothic" panose="020B0600070205080204" pitchFamily="34" charset="-128"/>
              </a:rPr>
              <a:t>again. The DNA polymerase copies the DNA again. The process is copied over and over again for roughly 20-30 cycles.</a:t>
            </a:r>
          </a:p>
        </p:txBody>
      </p:sp>
      <p:grpSp>
        <p:nvGrpSpPr>
          <p:cNvPr id="20487" name="Group 2"/>
          <p:cNvGrpSpPr>
            <a:grpSpLocks/>
          </p:cNvGrpSpPr>
          <p:nvPr/>
        </p:nvGrpSpPr>
        <p:grpSpPr bwMode="auto">
          <a:xfrm>
            <a:off x="4789488" y="434975"/>
            <a:ext cx="925512" cy="2160588"/>
            <a:chOff x="3266018" y="434205"/>
            <a:chExt cx="924992" cy="2161396"/>
          </a:xfrm>
        </p:grpSpPr>
        <p:grpSp>
          <p:nvGrpSpPr>
            <p:cNvPr id="20556" name="Group 1"/>
            <p:cNvGrpSpPr>
              <a:grpSpLocks/>
            </p:cNvGrpSpPr>
            <p:nvPr/>
          </p:nvGrpSpPr>
          <p:grpSpPr bwMode="auto">
            <a:xfrm>
              <a:off x="3266018" y="868382"/>
              <a:ext cx="646117" cy="1727219"/>
              <a:chOff x="3273954" y="868382"/>
              <a:chExt cx="646117" cy="1727219"/>
            </a:xfrm>
          </p:grpSpPr>
          <p:sp>
            <p:nvSpPr>
              <p:cNvPr id="58" name="Rectangle 57"/>
              <p:cNvSpPr>
                <a:spLocks noChangeArrowheads="1"/>
              </p:cNvSpPr>
              <p:nvPr/>
            </p:nvSpPr>
            <p:spPr bwMode="auto">
              <a:xfrm>
                <a:off x="3496079" y="867755"/>
                <a:ext cx="423624" cy="1727846"/>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20559" name="Line 8"/>
              <p:cNvSpPr>
                <a:spLocks noChangeShapeType="1"/>
              </p:cNvSpPr>
              <p:nvPr/>
            </p:nvSpPr>
            <p:spPr bwMode="auto">
              <a:xfrm flipV="1">
                <a:off x="3297753" y="1047209"/>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60" name="Line 9"/>
              <p:cNvSpPr>
                <a:spLocks noChangeShapeType="1"/>
              </p:cNvSpPr>
              <p:nvPr/>
            </p:nvSpPr>
            <p:spPr bwMode="auto">
              <a:xfrm flipV="1">
                <a:off x="3291406" y="1496640"/>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61" name="Line 10"/>
              <p:cNvSpPr>
                <a:spLocks noChangeShapeType="1"/>
              </p:cNvSpPr>
              <p:nvPr/>
            </p:nvSpPr>
            <p:spPr bwMode="auto">
              <a:xfrm flipV="1">
                <a:off x="3280300" y="1919073"/>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62" name="Line 11"/>
              <p:cNvSpPr>
                <a:spLocks noChangeShapeType="1"/>
              </p:cNvSpPr>
              <p:nvPr/>
            </p:nvSpPr>
            <p:spPr bwMode="auto">
              <a:xfrm flipV="1">
                <a:off x="3273954" y="2368503"/>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557" name="TextBox 71"/>
            <p:cNvSpPr txBox="1">
              <a:spLocks noChangeArrowheads="1"/>
            </p:cNvSpPr>
            <p:nvPr/>
          </p:nvSpPr>
          <p:spPr bwMode="auto">
            <a:xfrm>
              <a:off x="3427947" y="434205"/>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20488" name="Group 40"/>
          <p:cNvGrpSpPr>
            <a:grpSpLocks/>
          </p:cNvGrpSpPr>
          <p:nvPr/>
        </p:nvGrpSpPr>
        <p:grpSpPr bwMode="auto">
          <a:xfrm>
            <a:off x="6354764" y="1589088"/>
            <a:ext cx="763587" cy="2171700"/>
            <a:chOff x="4831275" y="1588575"/>
            <a:chExt cx="763063" cy="2172790"/>
          </a:xfrm>
        </p:grpSpPr>
        <p:grpSp>
          <p:nvGrpSpPr>
            <p:cNvPr id="20549" name="Group 65"/>
            <p:cNvGrpSpPr>
              <a:grpSpLocks/>
            </p:cNvGrpSpPr>
            <p:nvPr/>
          </p:nvGrpSpPr>
          <p:grpSpPr bwMode="auto">
            <a:xfrm flipH="1">
              <a:off x="4840264" y="1588575"/>
              <a:ext cx="646117" cy="1727219"/>
              <a:chOff x="3273954" y="868382"/>
              <a:chExt cx="646117" cy="1727219"/>
            </a:xfrm>
          </p:grpSpPr>
          <p:sp>
            <p:nvSpPr>
              <p:cNvPr id="67" name="Rectangle 66"/>
              <p:cNvSpPr>
                <a:spLocks noChangeArrowheads="1"/>
              </p:cNvSpPr>
              <p:nvPr/>
            </p:nvSpPr>
            <p:spPr bwMode="auto">
              <a:xfrm>
                <a:off x="3495970" y="868382"/>
                <a:ext cx="423571" cy="1726478"/>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20552" name="Line 8"/>
              <p:cNvSpPr>
                <a:spLocks noChangeShapeType="1"/>
              </p:cNvSpPr>
              <p:nvPr/>
            </p:nvSpPr>
            <p:spPr bwMode="auto">
              <a:xfrm flipV="1">
                <a:off x="3297669" y="1186041"/>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53" name="Line 9"/>
              <p:cNvSpPr>
                <a:spLocks noChangeShapeType="1"/>
              </p:cNvSpPr>
              <p:nvPr/>
            </p:nvSpPr>
            <p:spPr bwMode="auto">
              <a:xfrm flipV="1">
                <a:off x="3291323" y="1635529"/>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54" name="Line 10"/>
              <p:cNvSpPr>
                <a:spLocks noChangeShapeType="1"/>
              </p:cNvSpPr>
              <p:nvPr/>
            </p:nvSpPr>
            <p:spPr bwMode="auto">
              <a:xfrm flipV="1">
                <a:off x="3280219" y="1983366"/>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55" name="Line 11"/>
              <p:cNvSpPr>
                <a:spLocks noChangeShapeType="1"/>
              </p:cNvSpPr>
              <p:nvPr/>
            </p:nvSpPr>
            <p:spPr bwMode="auto">
              <a:xfrm flipV="1">
                <a:off x="3273873" y="2431266"/>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550" name="TextBox 72"/>
            <p:cNvSpPr txBox="1">
              <a:spLocks noChangeArrowheads="1"/>
            </p:cNvSpPr>
            <p:nvPr/>
          </p:nvSpPr>
          <p:spPr bwMode="auto">
            <a:xfrm>
              <a:off x="4831275" y="3392033"/>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20489" name="Group 73"/>
          <p:cNvGrpSpPr>
            <a:grpSpLocks/>
          </p:cNvGrpSpPr>
          <p:nvPr/>
        </p:nvGrpSpPr>
        <p:grpSpPr bwMode="auto">
          <a:xfrm>
            <a:off x="2979738" y="2170113"/>
            <a:ext cx="735012" cy="1681162"/>
            <a:chOff x="3180297" y="2169615"/>
            <a:chExt cx="735536" cy="1681634"/>
          </a:xfrm>
        </p:grpSpPr>
        <p:grpSp>
          <p:nvGrpSpPr>
            <p:cNvPr id="20543" name="Group 74"/>
            <p:cNvGrpSpPr>
              <a:grpSpLocks/>
            </p:cNvGrpSpPr>
            <p:nvPr/>
          </p:nvGrpSpPr>
          <p:grpSpPr bwMode="auto">
            <a:xfrm>
              <a:off x="3180297" y="2603500"/>
              <a:ext cx="735536" cy="690582"/>
              <a:chOff x="3180297" y="2603500"/>
              <a:chExt cx="735536" cy="690582"/>
            </a:xfrm>
          </p:grpSpPr>
          <p:sp>
            <p:nvSpPr>
              <p:cNvPr id="78" name="Rectangle 77"/>
              <p:cNvSpPr>
                <a:spLocks noChangeArrowheads="1"/>
              </p:cNvSpPr>
              <p:nvPr/>
            </p:nvSpPr>
            <p:spPr bwMode="auto">
              <a:xfrm>
                <a:off x="3493257" y="2603124"/>
                <a:ext cx="422576" cy="690757"/>
              </a:xfrm>
              <a:prstGeom prst="rect">
                <a:avLst/>
              </a:prstGeom>
              <a:solidFill>
                <a:srgbClr val="C0504D"/>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79" name="Straight Connector 78"/>
              <p:cNvCxnSpPr>
                <a:cxnSpLocks noChangeShapeType="1"/>
              </p:cNvCxnSpPr>
              <p:nvPr/>
            </p:nvCxnSpPr>
            <p:spPr bwMode="auto">
              <a:xfrm flipH="1">
                <a:off x="3180297" y="2719044"/>
                <a:ext cx="312960"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flipH="1">
                <a:off x="3185062" y="3157318"/>
                <a:ext cx="311372"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0544" name="TextBox 75"/>
            <p:cNvSpPr txBox="1">
              <a:spLocks noChangeArrowheads="1"/>
            </p:cNvSpPr>
            <p:nvPr/>
          </p:nvSpPr>
          <p:spPr bwMode="auto">
            <a:xfrm>
              <a:off x="3496738" y="3481917"/>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20545" name="TextBox 76"/>
            <p:cNvSpPr txBox="1">
              <a:spLocks noChangeArrowheads="1"/>
            </p:cNvSpPr>
            <p:nvPr/>
          </p:nvSpPr>
          <p:spPr bwMode="auto">
            <a:xfrm>
              <a:off x="3496738" y="2169615"/>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20490" name="Group 80"/>
          <p:cNvGrpSpPr>
            <a:grpSpLocks/>
          </p:cNvGrpSpPr>
          <p:nvPr/>
        </p:nvGrpSpPr>
        <p:grpSpPr bwMode="auto">
          <a:xfrm>
            <a:off x="4060826" y="430214"/>
            <a:ext cx="735013" cy="1577975"/>
            <a:chOff x="4824928" y="438169"/>
            <a:chExt cx="735536" cy="1579007"/>
          </a:xfrm>
        </p:grpSpPr>
        <p:grpSp>
          <p:nvGrpSpPr>
            <p:cNvPr id="20537" name="Group 81"/>
            <p:cNvGrpSpPr>
              <a:grpSpLocks/>
            </p:cNvGrpSpPr>
            <p:nvPr/>
          </p:nvGrpSpPr>
          <p:grpSpPr bwMode="auto">
            <a:xfrm flipH="1" flipV="1">
              <a:off x="4824928" y="897993"/>
              <a:ext cx="735536" cy="690582"/>
              <a:chOff x="3180297" y="2603500"/>
              <a:chExt cx="735536" cy="690582"/>
            </a:xfrm>
          </p:grpSpPr>
          <p:sp>
            <p:nvSpPr>
              <p:cNvPr id="85" name="Rectangle 84"/>
              <p:cNvSpPr>
                <a:spLocks noChangeArrowheads="1"/>
              </p:cNvSpPr>
              <p:nvPr/>
            </p:nvSpPr>
            <p:spPr bwMode="auto">
              <a:xfrm>
                <a:off x="3493258" y="2603804"/>
                <a:ext cx="422575" cy="691014"/>
              </a:xfrm>
              <a:prstGeom prst="rect">
                <a:avLst/>
              </a:prstGeom>
              <a:solidFill>
                <a:srgbClr val="77933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86" name="Straight Connector 85"/>
              <p:cNvCxnSpPr>
                <a:cxnSpLocks noChangeShapeType="1"/>
              </p:cNvCxnSpPr>
              <p:nvPr/>
            </p:nvCxnSpPr>
            <p:spPr bwMode="auto">
              <a:xfrm flipH="1">
                <a:off x="3180297" y="2719768"/>
                <a:ext cx="312961"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flipH="1">
                <a:off x="3185063" y="3158204"/>
                <a:ext cx="311371"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0538" name="TextBox 82"/>
            <p:cNvSpPr txBox="1">
              <a:spLocks noChangeArrowheads="1"/>
            </p:cNvSpPr>
            <p:nvPr/>
          </p:nvSpPr>
          <p:spPr bwMode="auto">
            <a:xfrm>
              <a:off x="4845043" y="438169"/>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20539" name="TextBox 83"/>
            <p:cNvSpPr txBox="1">
              <a:spLocks noChangeArrowheads="1"/>
            </p:cNvSpPr>
            <p:nvPr/>
          </p:nvSpPr>
          <p:spPr bwMode="auto">
            <a:xfrm>
              <a:off x="4824928" y="1647844"/>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20491" name="Group 87"/>
          <p:cNvGrpSpPr>
            <a:grpSpLocks/>
          </p:cNvGrpSpPr>
          <p:nvPr/>
        </p:nvGrpSpPr>
        <p:grpSpPr bwMode="auto">
          <a:xfrm>
            <a:off x="7067551" y="2170113"/>
            <a:ext cx="735013" cy="1681162"/>
            <a:chOff x="3180297" y="2169615"/>
            <a:chExt cx="735536" cy="1681634"/>
          </a:xfrm>
        </p:grpSpPr>
        <p:grpSp>
          <p:nvGrpSpPr>
            <p:cNvPr id="20531" name="Group 88"/>
            <p:cNvGrpSpPr>
              <a:grpSpLocks/>
            </p:cNvGrpSpPr>
            <p:nvPr/>
          </p:nvGrpSpPr>
          <p:grpSpPr bwMode="auto">
            <a:xfrm>
              <a:off x="3180297" y="2603500"/>
              <a:ext cx="735536" cy="690582"/>
              <a:chOff x="3180297" y="2603500"/>
              <a:chExt cx="735536" cy="690582"/>
            </a:xfrm>
          </p:grpSpPr>
          <p:sp>
            <p:nvSpPr>
              <p:cNvPr id="92" name="Rectangle 91"/>
              <p:cNvSpPr>
                <a:spLocks noChangeArrowheads="1"/>
              </p:cNvSpPr>
              <p:nvPr/>
            </p:nvSpPr>
            <p:spPr bwMode="auto">
              <a:xfrm>
                <a:off x="3493258" y="2603124"/>
                <a:ext cx="422575" cy="690757"/>
              </a:xfrm>
              <a:prstGeom prst="rect">
                <a:avLst/>
              </a:prstGeom>
              <a:solidFill>
                <a:srgbClr val="C0504D"/>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93" name="Straight Connector 92"/>
              <p:cNvCxnSpPr>
                <a:cxnSpLocks noChangeShapeType="1"/>
              </p:cNvCxnSpPr>
              <p:nvPr/>
            </p:nvCxnSpPr>
            <p:spPr bwMode="auto">
              <a:xfrm flipH="1">
                <a:off x="3180297" y="2719044"/>
                <a:ext cx="312961"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4" name="Straight Connector 93"/>
              <p:cNvCxnSpPr>
                <a:cxnSpLocks noChangeShapeType="1"/>
              </p:cNvCxnSpPr>
              <p:nvPr/>
            </p:nvCxnSpPr>
            <p:spPr bwMode="auto">
              <a:xfrm flipH="1">
                <a:off x="3185063" y="3157318"/>
                <a:ext cx="311371"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0532" name="TextBox 89"/>
            <p:cNvSpPr txBox="1">
              <a:spLocks noChangeArrowheads="1"/>
            </p:cNvSpPr>
            <p:nvPr/>
          </p:nvSpPr>
          <p:spPr bwMode="auto">
            <a:xfrm>
              <a:off x="3496738" y="3481917"/>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20533" name="TextBox 90"/>
            <p:cNvSpPr txBox="1">
              <a:spLocks noChangeArrowheads="1"/>
            </p:cNvSpPr>
            <p:nvPr/>
          </p:nvSpPr>
          <p:spPr bwMode="auto">
            <a:xfrm>
              <a:off x="3496738" y="2169615"/>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20492" name="Group 94"/>
          <p:cNvGrpSpPr>
            <a:grpSpLocks/>
          </p:cNvGrpSpPr>
          <p:nvPr/>
        </p:nvGrpSpPr>
        <p:grpSpPr bwMode="auto">
          <a:xfrm>
            <a:off x="8447088" y="485776"/>
            <a:ext cx="735012" cy="1579563"/>
            <a:chOff x="4824928" y="438169"/>
            <a:chExt cx="735536" cy="1579007"/>
          </a:xfrm>
        </p:grpSpPr>
        <p:grpSp>
          <p:nvGrpSpPr>
            <p:cNvPr id="20525" name="Group 95"/>
            <p:cNvGrpSpPr>
              <a:grpSpLocks/>
            </p:cNvGrpSpPr>
            <p:nvPr/>
          </p:nvGrpSpPr>
          <p:grpSpPr bwMode="auto">
            <a:xfrm flipH="1" flipV="1">
              <a:off x="4824928" y="897993"/>
              <a:ext cx="735536" cy="690582"/>
              <a:chOff x="3180297" y="2603500"/>
              <a:chExt cx="735536" cy="690582"/>
            </a:xfrm>
          </p:grpSpPr>
          <p:sp>
            <p:nvSpPr>
              <p:cNvPr id="99" name="Rectangle 98"/>
              <p:cNvSpPr>
                <a:spLocks noChangeArrowheads="1"/>
              </p:cNvSpPr>
              <p:nvPr/>
            </p:nvSpPr>
            <p:spPr bwMode="auto">
              <a:xfrm>
                <a:off x="3493257" y="2603373"/>
                <a:ext cx="422576" cy="690320"/>
              </a:xfrm>
              <a:prstGeom prst="rect">
                <a:avLst/>
              </a:prstGeom>
              <a:solidFill>
                <a:srgbClr val="77933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cxnSp>
            <p:nvCxnSpPr>
              <p:cNvPr id="100" name="Straight Connector 99"/>
              <p:cNvCxnSpPr>
                <a:cxnSpLocks noChangeShapeType="1"/>
              </p:cNvCxnSpPr>
              <p:nvPr/>
            </p:nvCxnSpPr>
            <p:spPr bwMode="auto">
              <a:xfrm flipH="1">
                <a:off x="3180297" y="2719220"/>
                <a:ext cx="312960"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1" name="Straight Connector 100"/>
              <p:cNvCxnSpPr>
                <a:cxnSpLocks noChangeShapeType="1"/>
              </p:cNvCxnSpPr>
              <p:nvPr/>
            </p:nvCxnSpPr>
            <p:spPr bwMode="auto">
              <a:xfrm flipH="1">
                <a:off x="3185062" y="3157216"/>
                <a:ext cx="311372" cy="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0526" name="TextBox 96"/>
            <p:cNvSpPr txBox="1">
              <a:spLocks noChangeArrowheads="1"/>
            </p:cNvSpPr>
            <p:nvPr/>
          </p:nvSpPr>
          <p:spPr bwMode="auto">
            <a:xfrm>
              <a:off x="4845043" y="438169"/>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5’</a:t>
              </a:r>
            </a:p>
          </p:txBody>
        </p:sp>
        <p:sp>
          <p:nvSpPr>
            <p:cNvPr id="20527" name="TextBox 97"/>
            <p:cNvSpPr txBox="1">
              <a:spLocks noChangeArrowheads="1"/>
            </p:cNvSpPr>
            <p:nvPr/>
          </p:nvSpPr>
          <p:spPr bwMode="auto">
            <a:xfrm>
              <a:off x="4824928" y="1647844"/>
              <a:ext cx="419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02" name="Group 101"/>
          <p:cNvGrpSpPr>
            <a:grpSpLocks/>
          </p:cNvGrpSpPr>
          <p:nvPr/>
        </p:nvGrpSpPr>
        <p:grpSpPr bwMode="auto">
          <a:xfrm>
            <a:off x="3071813" y="447675"/>
            <a:ext cx="925512" cy="2160588"/>
            <a:chOff x="3266018" y="434205"/>
            <a:chExt cx="924992" cy="2161396"/>
          </a:xfrm>
        </p:grpSpPr>
        <p:grpSp>
          <p:nvGrpSpPr>
            <p:cNvPr id="20518" name="Group 102"/>
            <p:cNvGrpSpPr>
              <a:grpSpLocks/>
            </p:cNvGrpSpPr>
            <p:nvPr/>
          </p:nvGrpSpPr>
          <p:grpSpPr bwMode="auto">
            <a:xfrm>
              <a:off x="3266018" y="868382"/>
              <a:ext cx="646117" cy="1727219"/>
              <a:chOff x="3273954" y="868382"/>
              <a:chExt cx="646117" cy="1727219"/>
            </a:xfrm>
          </p:grpSpPr>
          <p:sp>
            <p:nvSpPr>
              <p:cNvPr id="105" name="Rectangle 104"/>
              <p:cNvSpPr>
                <a:spLocks noChangeArrowheads="1"/>
              </p:cNvSpPr>
              <p:nvPr/>
            </p:nvSpPr>
            <p:spPr bwMode="auto">
              <a:xfrm>
                <a:off x="3496079" y="867755"/>
                <a:ext cx="423624" cy="1727846"/>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20521" name="Line 8"/>
              <p:cNvSpPr>
                <a:spLocks noChangeShapeType="1"/>
              </p:cNvSpPr>
              <p:nvPr/>
            </p:nvSpPr>
            <p:spPr bwMode="auto">
              <a:xfrm flipV="1">
                <a:off x="3297753" y="1047209"/>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22" name="Line 9"/>
              <p:cNvSpPr>
                <a:spLocks noChangeShapeType="1"/>
              </p:cNvSpPr>
              <p:nvPr/>
            </p:nvSpPr>
            <p:spPr bwMode="auto">
              <a:xfrm flipV="1">
                <a:off x="3291406" y="1496640"/>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23" name="Line 10"/>
              <p:cNvSpPr>
                <a:spLocks noChangeShapeType="1"/>
              </p:cNvSpPr>
              <p:nvPr/>
            </p:nvSpPr>
            <p:spPr bwMode="auto">
              <a:xfrm flipV="1">
                <a:off x="3280300" y="1919073"/>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24" name="Line 11"/>
              <p:cNvSpPr>
                <a:spLocks noChangeShapeType="1"/>
              </p:cNvSpPr>
              <p:nvPr/>
            </p:nvSpPr>
            <p:spPr bwMode="auto">
              <a:xfrm flipV="1">
                <a:off x="3273954" y="2368503"/>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519" name="TextBox 103"/>
            <p:cNvSpPr txBox="1">
              <a:spLocks noChangeArrowheads="1"/>
            </p:cNvSpPr>
            <p:nvPr/>
          </p:nvSpPr>
          <p:spPr bwMode="auto">
            <a:xfrm>
              <a:off x="3427947" y="434205"/>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10" name="Group 109"/>
          <p:cNvGrpSpPr>
            <a:grpSpLocks/>
          </p:cNvGrpSpPr>
          <p:nvPr/>
        </p:nvGrpSpPr>
        <p:grpSpPr bwMode="auto">
          <a:xfrm>
            <a:off x="7170738" y="441326"/>
            <a:ext cx="925512" cy="2162175"/>
            <a:chOff x="3266018" y="434205"/>
            <a:chExt cx="924992" cy="2161396"/>
          </a:xfrm>
        </p:grpSpPr>
        <p:grpSp>
          <p:nvGrpSpPr>
            <p:cNvPr id="20511" name="Group 110"/>
            <p:cNvGrpSpPr>
              <a:grpSpLocks/>
            </p:cNvGrpSpPr>
            <p:nvPr/>
          </p:nvGrpSpPr>
          <p:grpSpPr bwMode="auto">
            <a:xfrm>
              <a:off x="3266018" y="868382"/>
              <a:ext cx="646117" cy="1727219"/>
              <a:chOff x="3273954" y="868382"/>
              <a:chExt cx="646117" cy="1727219"/>
            </a:xfrm>
          </p:grpSpPr>
          <p:sp>
            <p:nvSpPr>
              <p:cNvPr id="113" name="Rectangle 112"/>
              <p:cNvSpPr>
                <a:spLocks noChangeArrowheads="1"/>
              </p:cNvSpPr>
              <p:nvPr/>
            </p:nvSpPr>
            <p:spPr bwMode="auto">
              <a:xfrm>
                <a:off x="3496079" y="869024"/>
                <a:ext cx="423624" cy="1726577"/>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20514" name="Line 8"/>
              <p:cNvSpPr>
                <a:spLocks noChangeShapeType="1"/>
              </p:cNvSpPr>
              <p:nvPr/>
            </p:nvSpPr>
            <p:spPr bwMode="auto">
              <a:xfrm flipV="1">
                <a:off x="3297753" y="1048347"/>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5" name="Line 9"/>
              <p:cNvSpPr>
                <a:spLocks noChangeShapeType="1"/>
              </p:cNvSpPr>
              <p:nvPr/>
            </p:nvSpPr>
            <p:spPr bwMode="auto">
              <a:xfrm flipV="1">
                <a:off x="3291406" y="1497447"/>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6" name="Line 10"/>
              <p:cNvSpPr>
                <a:spLocks noChangeShapeType="1"/>
              </p:cNvSpPr>
              <p:nvPr/>
            </p:nvSpPr>
            <p:spPr bwMode="auto">
              <a:xfrm flipV="1">
                <a:off x="3280300" y="1919570"/>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7" name="Line 11"/>
              <p:cNvSpPr>
                <a:spLocks noChangeShapeType="1"/>
              </p:cNvSpPr>
              <p:nvPr/>
            </p:nvSpPr>
            <p:spPr bwMode="auto">
              <a:xfrm flipV="1">
                <a:off x="3273954" y="2368671"/>
                <a:ext cx="1935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512" name="TextBox 111"/>
            <p:cNvSpPr txBox="1">
              <a:spLocks noChangeArrowheads="1"/>
            </p:cNvSpPr>
            <p:nvPr/>
          </p:nvSpPr>
          <p:spPr bwMode="auto">
            <a:xfrm>
              <a:off x="3427947" y="434205"/>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18" name="Group 117"/>
          <p:cNvGrpSpPr>
            <a:grpSpLocks/>
          </p:cNvGrpSpPr>
          <p:nvPr/>
        </p:nvGrpSpPr>
        <p:grpSpPr bwMode="auto">
          <a:xfrm>
            <a:off x="8450264" y="1630363"/>
            <a:ext cx="763587" cy="2171700"/>
            <a:chOff x="4831275" y="1588575"/>
            <a:chExt cx="763063" cy="2172790"/>
          </a:xfrm>
        </p:grpSpPr>
        <p:grpSp>
          <p:nvGrpSpPr>
            <p:cNvPr id="20504" name="Group 118"/>
            <p:cNvGrpSpPr>
              <a:grpSpLocks/>
            </p:cNvGrpSpPr>
            <p:nvPr/>
          </p:nvGrpSpPr>
          <p:grpSpPr bwMode="auto">
            <a:xfrm flipH="1">
              <a:off x="4840264" y="1588575"/>
              <a:ext cx="646117" cy="1727219"/>
              <a:chOff x="3273954" y="868382"/>
              <a:chExt cx="646117" cy="1727219"/>
            </a:xfrm>
          </p:grpSpPr>
          <p:sp>
            <p:nvSpPr>
              <p:cNvPr id="121" name="Rectangle 120"/>
              <p:cNvSpPr>
                <a:spLocks noChangeArrowheads="1"/>
              </p:cNvSpPr>
              <p:nvPr/>
            </p:nvSpPr>
            <p:spPr bwMode="auto">
              <a:xfrm>
                <a:off x="3495970" y="868382"/>
                <a:ext cx="423571" cy="1726478"/>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20507" name="Line 8"/>
              <p:cNvSpPr>
                <a:spLocks noChangeShapeType="1"/>
              </p:cNvSpPr>
              <p:nvPr/>
            </p:nvSpPr>
            <p:spPr bwMode="auto">
              <a:xfrm flipV="1">
                <a:off x="3297669" y="1186041"/>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8" name="Line 9"/>
              <p:cNvSpPr>
                <a:spLocks noChangeShapeType="1"/>
              </p:cNvSpPr>
              <p:nvPr/>
            </p:nvSpPr>
            <p:spPr bwMode="auto">
              <a:xfrm flipV="1">
                <a:off x="3291323" y="1635529"/>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9" name="Line 10"/>
              <p:cNvSpPr>
                <a:spLocks noChangeShapeType="1"/>
              </p:cNvSpPr>
              <p:nvPr/>
            </p:nvSpPr>
            <p:spPr bwMode="auto">
              <a:xfrm flipV="1">
                <a:off x="3280219" y="1983366"/>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0" name="Line 11"/>
              <p:cNvSpPr>
                <a:spLocks noChangeShapeType="1"/>
              </p:cNvSpPr>
              <p:nvPr/>
            </p:nvSpPr>
            <p:spPr bwMode="auto">
              <a:xfrm flipV="1">
                <a:off x="3273873" y="2431266"/>
                <a:ext cx="193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505" name="TextBox 119"/>
            <p:cNvSpPr txBox="1">
              <a:spLocks noChangeArrowheads="1"/>
            </p:cNvSpPr>
            <p:nvPr/>
          </p:nvSpPr>
          <p:spPr bwMode="auto">
            <a:xfrm>
              <a:off x="4831275" y="3392033"/>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grpSp>
        <p:nvGrpSpPr>
          <p:cNvPr id="126" name="Group 125"/>
          <p:cNvGrpSpPr>
            <a:grpSpLocks/>
          </p:cNvGrpSpPr>
          <p:nvPr/>
        </p:nvGrpSpPr>
        <p:grpSpPr bwMode="auto">
          <a:xfrm>
            <a:off x="4044950" y="1582739"/>
            <a:ext cx="762000" cy="2173287"/>
            <a:chOff x="4831275" y="1588575"/>
            <a:chExt cx="763063" cy="2172790"/>
          </a:xfrm>
        </p:grpSpPr>
        <p:grpSp>
          <p:nvGrpSpPr>
            <p:cNvPr id="20497" name="Group 126"/>
            <p:cNvGrpSpPr>
              <a:grpSpLocks/>
            </p:cNvGrpSpPr>
            <p:nvPr/>
          </p:nvGrpSpPr>
          <p:grpSpPr bwMode="auto">
            <a:xfrm flipH="1">
              <a:off x="4840264" y="1588575"/>
              <a:ext cx="646117" cy="1727219"/>
              <a:chOff x="3273954" y="868382"/>
              <a:chExt cx="646117" cy="1727219"/>
            </a:xfrm>
          </p:grpSpPr>
          <p:sp>
            <p:nvSpPr>
              <p:cNvPr id="129" name="Rectangle 128"/>
              <p:cNvSpPr>
                <a:spLocks noChangeArrowheads="1"/>
              </p:cNvSpPr>
              <p:nvPr/>
            </p:nvSpPr>
            <p:spPr bwMode="auto">
              <a:xfrm>
                <a:off x="3496657" y="868382"/>
                <a:ext cx="422864" cy="1726805"/>
              </a:xfrm>
              <a:prstGeom prst="rect">
                <a:avLst/>
              </a:prstGeom>
              <a:solidFill>
                <a:srgbClr val="F7964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Comic Sans MS" panose="030F0702030302020204" pitchFamily="66" charset="0"/>
                </a:endParaRPr>
              </a:p>
            </p:txBody>
          </p:sp>
          <p:sp>
            <p:nvSpPr>
              <p:cNvPr id="20500" name="Line 8"/>
              <p:cNvSpPr>
                <a:spLocks noChangeShapeType="1"/>
              </p:cNvSpPr>
              <p:nvPr/>
            </p:nvSpPr>
            <p:spPr bwMode="auto">
              <a:xfrm flipV="1">
                <a:off x="3297942" y="1185809"/>
                <a:ext cx="1939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1" name="Line 9"/>
              <p:cNvSpPr>
                <a:spLocks noChangeShapeType="1"/>
              </p:cNvSpPr>
              <p:nvPr/>
            </p:nvSpPr>
            <p:spPr bwMode="auto">
              <a:xfrm flipV="1">
                <a:off x="3291584" y="1634969"/>
                <a:ext cx="1939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2" name="Line 10"/>
              <p:cNvSpPr>
                <a:spLocks noChangeShapeType="1"/>
              </p:cNvSpPr>
              <p:nvPr/>
            </p:nvSpPr>
            <p:spPr bwMode="auto">
              <a:xfrm flipV="1">
                <a:off x="3280456" y="1982552"/>
                <a:ext cx="1939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3" name="Line 11"/>
              <p:cNvSpPr>
                <a:spLocks noChangeShapeType="1"/>
              </p:cNvSpPr>
              <p:nvPr/>
            </p:nvSpPr>
            <p:spPr bwMode="auto">
              <a:xfrm flipV="1">
                <a:off x="3274097" y="2431711"/>
                <a:ext cx="1939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498" name="TextBox 127"/>
            <p:cNvSpPr txBox="1">
              <a:spLocks noChangeArrowheads="1"/>
            </p:cNvSpPr>
            <p:nvPr/>
          </p:nvSpPr>
          <p:spPr bwMode="auto">
            <a:xfrm>
              <a:off x="4831275" y="3392033"/>
              <a:ext cx="76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ea typeface="MS PGothic" panose="020B0600070205080204" pitchFamily="34" charset="-128"/>
                </a:rPr>
                <a:t>3’</a:t>
              </a:r>
            </a:p>
          </p:txBody>
        </p:sp>
      </p:grpSp>
    </p:spTree>
    <p:extLst>
      <p:ext uri="{BB962C8B-B14F-4D97-AF65-F5344CB8AC3E}">
        <p14:creationId xmlns:p14="http://schemas.microsoft.com/office/powerpoint/2010/main" val="1837969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1339" y="274639"/>
            <a:ext cx="6645275" cy="624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440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396359" y="0"/>
            <a:ext cx="7772400" cy="767255"/>
          </a:xfrm>
        </p:spPr>
        <p:txBody>
          <a:bodyPr/>
          <a:lstStyle/>
          <a:p>
            <a:pPr eaLnBrk="1" hangingPunct="1"/>
            <a:r>
              <a:rPr lang="en-GB" altLang="en-US" sz="4800" dirty="0">
                <a:solidFill>
                  <a:srgbClr val="FF0000"/>
                </a:solidFill>
                <a:latin typeface="Comic Sans MS" panose="030F0702030302020204" pitchFamily="66" charset="0"/>
              </a:rPr>
              <a:t>Gel Electrophoresis</a:t>
            </a:r>
          </a:p>
        </p:txBody>
      </p:sp>
      <p:sp>
        <p:nvSpPr>
          <p:cNvPr id="22531" name="Text Box 3"/>
          <p:cNvSpPr txBox="1">
            <a:spLocks noChangeArrowheads="1"/>
          </p:cNvSpPr>
          <p:nvPr/>
        </p:nvSpPr>
        <p:spPr bwMode="auto">
          <a:xfrm>
            <a:off x="646387" y="1311166"/>
            <a:ext cx="112723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dirty="0">
                <a:latin typeface="Comic Sans MS" panose="030F0702030302020204" pitchFamily="66" charset="0"/>
                <a:cs typeface="Times New Roman" panose="02020603050405020304" pitchFamily="18" charset="0"/>
              </a:rPr>
              <a:t>After PCR, the DNA produced can be cut with specific endonucleases (enzymes) to produce different sized bands.</a:t>
            </a:r>
          </a:p>
          <a:p>
            <a:pPr eaLnBrk="1" hangingPunct="1">
              <a:spcBef>
                <a:spcPct val="50000"/>
              </a:spcBef>
              <a:buFontTx/>
              <a:buNone/>
            </a:pPr>
            <a:r>
              <a:rPr lang="en-GB" altLang="en-US" dirty="0">
                <a:latin typeface="Comic Sans MS" panose="030F0702030302020204" pitchFamily="66" charset="0"/>
                <a:cs typeface="Times New Roman" panose="02020603050405020304" pitchFamily="18" charset="0"/>
              </a:rPr>
              <a:t>These bands can be separated using </a:t>
            </a:r>
            <a:r>
              <a:rPr lang="en-GB" altLang="en-US" dirty="0">
                <a:solidFill>
                  <a:srgbClr val="9933FF"/>
                </a:solidFill>
                <a:latin typeface="Comic Sans MS" panose="030F0702030302020204" pitchFamily="66" charset="0"/>
                <a:cs typeface="Times New Roman" panose="02020603050405020304" pitchFamily="18" charset="0"/>
              </a:rPr>
              <a:t>Gel Electrophoresis:</a:t>
            </a:r>
          </a:p>
          <a:p>
            <a:pPr eaLnBrk="1" hangingPunct="1">
              <a:spcBef>
                <a:spcPct val="50000"/>
              </a:spcBef>
              <a:buFontTx/>
              <a:buNone/>
            </a:pPr>
            <a:endParaRPr lang="en-GB" altLang="en-US" sz="2400" u="sng" dirty="0">
              <a:cs typeface="Times New Roman" panose="02020603050405020304" pitchFamily="18" charset="0"/>
            </a:endParaRPr>
          </a:p>
        </p:txBody>
      </p:sp>
    </p:spTree>
    <p:extLst>
      <p:ext uri="{BB962C8B-B14F-4D97-AF65-F5344CB8AC3E}">
        <p14:creationId xmlns:p14="http://schemas.microsoft.com/office/powerpoint/2010/main" val="1790527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92313" y="11113"/>
            <a:ext cx="8229600" cy="635000"/>
          </a:xfrm>
        </p:spPr>
        <p:txBody>
          <a:bodyPr/>
          <a:lstStyle/>
          <a:p>
            <a:pPr eaLnBrk="1" hangingPunct="1"/>
            <a:r>
              <a:rPr lang="en-GB" altLang="en-US" sz="4000" dirty="0">
                <a:solidFill>
                  <a:srgbClr val="FF0000"/>
                </a:solidFill>
                <a:latin typeface="Comic Sans MS" panose="030F0702030302020204" pitchFamily="66" charset="0"/>
              </a:rPr>
              <a:t>Gel Electrophoresis</a:t>
            </a:r>
          </a:p>
        </p:txBody>
      </p:sp>
      <p:sp>
        <p:nvSpPr>
          <p:cNvPr id="16387" name="Rectangle 5"/>
          <p:cNvSpPr>
            <a:spLocks noGrp="1" noChangeArrowheads="1"/>
          </p:cNvSpPr>
          <p:nvPr>
            <p:ph type="body" idx="1"/>
          </p:nvPr>
        </p:nvSpPr>
        <p:spPr>
          <a:xfrm>
            <a:off x="677917" y="836613"/>
            <a:ext cx="11382704" cy="5688012"/>
          </a:xfrm>
        </p:spPr>
        <p:txBody>
          <a:bodyPr/>
          <a:lstStyle/>
          <a:p>
            <a:pPr marL="0" indent="0">
              <a:lnSpc>
                <a:spcPct val="80000"/>
              </a:lnSpc>
              <a:spcBef>
                <a:spcPct val="50000"/>
              </a:spcBef>
              <a:buNone/>
              <a:defRPr/>
            </a:pPr>
            <a:r>
              <a:rPr lang="en-GB" altLang="en-US" sz="2800" dirty="0">
                <a:latin typeface="Comic Sans MS" panose="030F0702030302020204" pitchFamily="66" charset="0"/>
              </a:rPr>
              <a:t>This technique separates fragments of different </a:t>
            </a:r>
            <a:r>
              <a:rPr lang="en-GB" altLang="en-US" sz="2800" dirty="0" smtClean="0">
                <a:latin typeface="Comic Sans MS" panose="030F0702030302020204" pitchFamily="66" charset="0"/>
              </a:rPr>
              <a:t>length</a:t>
            </a:r>
          </a:p>
          <a:p>
            <a:pPr marL="0" indent="0">
              <a:lnSpc>
                <a:spcPct val="80000"/>
              </a:lnSpc>
              <a:spcBef>
                <a:spcPct val="50000"/>
              </a:spcBef>
              <a:buNone/>
              <a:defRPr/>
            </a:pPr>
            <a:endParaRPr lang="en-GB" altLang="en-US" sz="1000" dirty="0">
              <a:latin typeface="Comic Sans MS" panose="030F0702030302020204" pitchFamily="66" charset="0"/>
            </a:endParaRPr>
          </a:p>
          <a:p>
            <a:pPr marL="0" indent="0">
              <a:lnSpc>
                <a:spcPct val="80000"/>
              </a:lnSpc>
              <a:spcBef>
                <a:spcPct val="50000"/>
              </a:spcBef>
              <a:buNone/>
              <a:defRPr/>
            </a:pPr>
            <a:r>
              <a:rPr lang="en-GB" altLang="en-US" sz="2800" dirty="0">
                <a:latin typeface="Comic Sans MS" panose="030F0702030302020204" pitchFamily="66" charset="0"/>
              </a:rPr>
              <a:t>The DNA sample is placed into a well of a gel which has been immersed in buffer </a:t>
            </a:r>
            <a:r>
              <a:rPr lang="en-GB" altLang="en-US" sz="2800" dirty="0" smtClean="0">
                <a:latin typeface="Comic Sans MS" panose="030F0702030302020204" pitchFamily="66" charset="0"/>
              </a:rPr>
              <a:t>solution</a:t>
            </a:r>
          </a:p>
          <a:p>
            <a:pPr marL="0" indent="0">
              <a:lnSpc>
                <a:spcPct val="80000"/>
              </a:lnSpc>
              <a:spcBef>
                <a:spcPct val="50000"/>
              </a:spcBef>
              <a:buNone/>
              <a:defRPr/>
            </a:pPr>
            <a:endParaRPr lang="en-GB" altLang="en-US" sz="1000" dirty="0">
              <a:latin typeface="Comic Sans MS" panose="030F0702030302020204" pitchFamily="66" charset="0"/>
            </a:endParaRPr>
          </a:p>
          <a:p>
            <a:pPr marL="0" indent="0">
              <a:lnSpc>
                <a:spcPct val="80000"/>
              </a:lnSpc>
              <a:spcBef>
                <a:spcPct val="50000"/>
              </a:spcBef>
              <a:buNone/>
              <a:defRPr/>
            </a:pPr>
            <a:r>
              <a:rPr lang="en-GB" altLang="en-US" sz="2800" dirty="0">
                <a:latin typeface="Comic Sans MS" panose="030F0702030302020204" pitchFamily="66" charset="0"/>
              </a:rPr>
              <a:t>As DNA is negatively charged, applying a current through the gel moves the fragments through the gel</a:t>
            </a:r>
          </a:p>
          <a:p>
            <a:pPr lvl="1" eaLnBrk="1" hangingPunct="1">
              <a:lnSpc>
                <a:spcPct val="80000"/>
              </a:lnSpc>
              <a:spcBef>
                <a:spcPct val="50000"/>
              </a:spcBef>
              <a:defRPr/>
            </a:pPr>
            <a:r>
              <a:rPr lang="en-GB" altLang="en-US" sz="2400" dirty="0">
                <a:latin typeface="Comic Sans MS" panose="030F0702030302020204" pitchFamily="66" charset="0"/>
              </a:rPr>
              <a:t> DNA moves to the positive electrode</a:t>
            </a:r>
          </a:p>
          <a:p>
            <a:pPr marL="0" indent="0">
              <a:lnSpc>
                <a:spcPct val="80000"/>
              </a:lnSpc>
              <a:spcBef>
                <a:spcPct val="50000"/>
              </a:spcBef>
              <a:buNone/>
              <a:defRPr/>
            </a:pPr>
            <a:endParaRPr lang="en-GB" altLang="en-US" sz="1000" dirty="0" smtClean="0">
              <a:latin typeface="Comic Sans MS" panose="030F0702030302020204" pitchFamily="66" charset="0"/>
            </a:endParaRPr>
          </a:p>
          <a:p>
            <a:pPr marL="0" indent="0">
              <a:lnSpc>
                <a:spcPct val="80000"/>
              </a:lnSpc>
              <a:spcBef>
                <a:spcPct val="50000"/>
              </a:spcBef>
              <a:buNone/>
              <a:defRPr/>
            </a:pPr>
            <a:r>
              <a:rPr lang="en-GB" altLang="en-US" sz="2800" dirty="0" smtClean="0">
                <a:latin typeface="Comic Sans MS" panose="030F0702030302020204" pitchFamily="66" charset="0"/>
              </a:rPr>
              <a:t>Shorter </a:t>
            </a:r>
            <a:r>
              <a:rPr lang="en-GB" altLang="en-US" sz="2800" dirty="0">
                <a:latin typeface="Comic Sans MS" panose="030F0702030302020204" pitchFamily="66" charset="0"/>
              </a:rPr>
              <a:t>fragments are able to move faster and therefore further through the </a:t>
            </a:r>
            <a:r>
              <a:rPr lang="en-GB" altLang="en-US" sz="2800" dirty="0" smtClean="0">
                <a:latin typeface="Comic Sans MS" panose="030F0702030302020204" pitchFamily="66" charset="0"/>
              </a:rPr>
              <a:t>gel</a:t>
            </a:r>
          </a:p>
          <a:p>
            <a:pPr marL="0" indent="0">
              <a:lnSpc>
                <a:spcPct val="80000"/>
              </a:lnSpc>
              <a:spcBef>
                <a:spcPct val="50000"/>
              </a:spcBef>
              <a:buNone/>
              <a:defRPr/>
            </a:pPr>
            <a:endParaRPr lang="en-GB" altLang="en-US" sz="1000" dirty="0">
              <a:latin typeface="Comic Sans MS" panose="030F0702030302020204" pitchFamily="66" charset="0"/>
            </a:endParaRPr>
          </a:p>
          <a:p>
            <a:pPr marL="0" indent="0">
              <a:lnSpc>
                <a:spcPct val="80000"/>
              </a:lnSpc>
              <a:spcBef>
                <a:spcPct val="50000"/>
              </a:spcBef>
              <a:buNone/>
              <a:defRPr/>
            </a:pPr>
            <a:r>
              <a:rPr lang="en-GB" altLang="en-US" sz="2800" dirty="0">
                <a:latin typeface="Comic Sans MS" panose="030F0702030302020204" pitchFamily="66" charset="0"/>
              </a:rPr>
              <a:t>A DNA ladder (contains fragments of known size) is usually run in a separate lane for fragment identification</a:t>
            </a:r>
          </a:p>
          <a:p>
            <a:pPr eaLnBrk="1" hangingPunct="1">
              <a:lnSpc>
                <a:spcPct val="80000"/>
              </a:lnSpc>
              <a:defRPr/>
            </a:pPr>
            <a:endParaRPr lang="en-GB" altLang="en-US" sz="2800" dirty="0"/>
          </a:p>
        </p:txBody>
      </p:sp>
    </p:spTree>
    <p:extLst>
      <p:ext uri="{BB962C8B-B14F-4D97-AF65-F5344CB8AC3E}">
        <p14:creationId xmlns:p14="http://schemas.microsoft.com/office/powerpoint/2010/main" val="2032326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f_s02gelel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613" y="0"/>
            <a:ext cx="9017875" cy="673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207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Ch9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456" y="379413"/>
            <a:ext cx="6610075" cy="605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7" descr="electrophor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55" y="1424973"/>
            <a:ext cx="4215621" cy="355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190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997" y="108046"/>
            <a:ext cx="7064680" cy="6356396"/>
          </a:xfrm>
          <a:prstGeom prst="rect">
            <a:avLst/>
          </a:prstGeom>
        </p:spPr>
      </p:pic>
    </p:spTree>
    <p:extLst>
      <p:ext uri="{BB962C8B-B14F-4D97-AF65-F5344CB8AC3E}">
        <p14:creationId xmlns:p14="http://schemas.microsoft.com/office/powerpoint/2010/main" val="2675424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779"/>
            <a:ext cx="8229600" cy="633412"/>
          </a:xfrm>
        </p:spPr>
        <p:txBody>
          <a:bodyPr/>
          <a:lstStyle/>
          <a:p>
            <a:pPr eaLnBrk="1" hangingPunct="1"/>
            <a:r>
              <a:rPr lang="en-GB" altLang="en-US" sz="3200" dirty="0">
                <a:solidFill>
                  <a:srgbClr val="FF0000"/>
                </a:solidFill>
                <a:latin typeface="Comic Sans MS" panose="030F0702030302020204" pitchFamily="66" charset="0"/>
              </a:rPr>
              <a:t>DNA Gel Electrophoresis Ladder</a:t>
            </a:r>
          </a:p>
        </p:txBody>
      </p:sp>
      <p:sp>
        <p:nvSpPr>
          <p:cNvPr id="26627" name="Rectangle 3"/>
          <p:cNvSpPr>
            <a:spLocks noGrp="1" noChangeArrowheads="1"/>
          </p:cNvSpPr>
          <p:nvPr>
            <p:ph type="body" idx="1"/>
          </p:nvPr>
        </p:nvSpPr>
        <p:spPr>
          <a:xfrm>
            <a:off x="283780" y="704413"/>
            <a:ext cx="3161422" cy="5554497"/>
          </a:xfrm>
        </p:spPr>
        <p:txBody>
          <a:bodyPr/>
          <a:lstStyle/>
          <a:p>
            <a:pPr eaLnBrk="1" hangingPunct="1">
              <a:buFontTx/>
              <a:buNone/>
            </a:pPr>
            <a:r>
              <a:rPr lang="en-GB" altLang="en-US" dirty="0">
                <a:latin typeface="Comic Sans MS" panose="030F0702030302020204" pitchFamily="66" charset="0"/>
              </a:rPr>
              <a:t>	molecular markers of known length in lane D allow the size of unknown fragments in the other lanes to be determined</a:t>
            </a:r>
          </a:p>
          <a:p>
            <a:pPr eaLnBrk="1" hangingPunct="1">
              <a:buFontTx/>
              <a:buNone/>
            </a:pPr>
            <a:endParaRPr lang="en-GB" altLang="en-US" sz="2400" dirty="0"/>
          </a:p>
        </p:txBody>
      </p:sp>
      <p:pic>
        <p:nvPicPr>
          <p:cNvPr id="26628" name="Picture 10" descr="Figure%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202" y="903617"/>
            <a:ext cx="8382188" cy="545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923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gel_electrophor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908050"/>
            <a:ext cx="72009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14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gel_electrophoresis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566" y="466206"/>
            <a:ext cx="6827619" cy="512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201176" y="1332404"/>
            <a:ext cx="356678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dirty="0">
                <a:latin typeface="Comic Sans MS" panose="030F0702030302020204" pitchFamily="66" charset="0"/>
              </a:rPr>
              <a:t>Sometimes the DNA is labelled with fluorescent markers to make it more visible under </a:t>
            </a:r>
            <a:r>
              <a:rPr lang="en-GB" altLang="en-US" dirty="0" err="1">
                <a:latin typeface="Comic Sans MS" panose="030F0702030302020204" pitchFamily="66" charset="0"/>
              </a:rPr>
              <a:t>uv</a:t>
            </a:r>
            <a:r>
              <a:rPr lang="en-GB" altLang="en-US" dirty="0">
                <a:latin typeface="Comic Sans MS" panose="030F0702030302020204" pitchFamily="66" charset="0"/>
              </a:rPr>
              <a:t> light</a:t>
            </a:r>
          </a:p>
        </p:txBody>
      </p:sp>
    </p:spTree>
    <p:extLst>
      <p:ext uri="{BB962C8B-B14F-4D97-AF65-F5344CB8AC3E}">
        <p14:creationId xmlns:p14="http://schemas.microsoft.com/office/powerpoint/2010/main" val="2156964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6906504"/>
              </p:ext>
            </p:extLst>
          </p:nvPr>
        </p:nvGraphicFramePr>
        <p:xfrm>
          <a:off x="1166649" y="2225566"/>
          <a:ext cx="10363200" cy="3169920"/>
        </p:xfrm>
        <a:graphic>
          <a:graphicData uri="http://schemas.openxmlformats.org/drawingml/2006/table">
            <a:tbl>
              <a:tblPr/>
              <a:tblGrid>
                <a:gridCol w="10363200"/>
              </a:tblGrid>
              <a:tr h="71120">
                <a:tc>
                  <a:txBody>
                    <a:bodyPr/>
                    <a:lstStyle/>
                    <a:p>
                      <a:pPr marL="342900" lvl="0" indent="-342900">
                        <a:spcAft>
                          <a:spcPts val="0"/>
                        </a:spcAft>
                        <a:buFont typeface="Symbol" panose="05050102010706020507" pitchFamily="18" charset="2"/>
                        <a:buChar char=""/>
                        <a:tabLst>
                          <a:tab pos="457200" algn="l"/>
                        </a:tabLst>
                      </a:pPr>
                      <a:r>
                        <a:rPr lang="en-GB" sz="2800" dirty="0">
                          <a:solidFill>
                            <a:srgbClr val="000000"/>
                          </a:solidFill>
                          <a:effectLst/>
                          <a:latin typeface="Comic Sans MS" panose="030F0702030302020204" pitchFamily="66" charset="0"/>
                          <a:ea typeface="Times New Roman" panose="02020603050405020304" pitchFamily="18" charset="0"/>
                        </a:rPr>
                        <a:t>Describe the purpose of </a:t>
                      </a:r>
                      <a:r>
                        <a:rPr lang="en-GB" sz="2800" dirty="0" smtClean="0">
                          <a:solidFill>
                            <a:srgbClr val="000000"/>
                          </a:solidFill>
                          <a:effectLst/>
                          <a:latin typeface="Comic Sans MS" panose="030F0702030302020204" pitchFamily="66" charset="0"/>
                          <a:ea typeface="Times New Roman" panose="02020603050405020304" pitchFamily="18" charset="0"/>
                        </a:rPr>
                        <a:t>PCR</a:t>
                      </a:r>
                    </a:p>
                    <a:p>
                      <a:pPr marL="0" lvl="0" indent="0">
                        <a:spcAft>
                          <a:spcPts val="0"/>
                        </a:spcAft>
                        <a:buFont typeface="Symbol" panose="05050102010706020507" pitchFamily="18" charset="2"/>
                        <a:buNone/>
                        <a:tabLst>
                          <a:tab pos="457200" algn="l"/>
                        </a:tabLst>
                      </a:pPr>
                      <a:endParaRPr lang="en-GB" sz="1000" dirty="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71120">
                <a:tc>
                  <a:txBody>
                    <a:bodyPr/>
                    <a:lstStyle/>
                    <a:p>
                      <a:pPr marL="342900" lvl="0" indent="-342900">
                        <a:spcAft>
                          <a:spcPts val="0"/>
                        </a:spcAft>
                        <a:buFont typeface="Symbol" panose="05050102010706020507" pitchFamily="18" charset="2"/>
                        <a:buChar char=""/>
                        <a:tabLst>
                          <a:tab pos="457200" algn="l"/>
                        </a:tabLst>
                      </a:pPr>
                      <a:r>
                        <a:rPr lang="en-GB" sz="2800" dirty="0">
                          <a:solidFill>
                            <a:srgbClr val="000000"/>
                          </a:solidFill>
                          <a:effectLst/>
                          <a:latin typeface="Comic Sans MS" panose="030F0702030302020204" pitchFamily="66" charset="0"/>
                          <a:ea typeface="Times New Roman" panose="02020603050405020304" pitchFamily="18" charset="0"/>
                        </a:rPr>
                        <a:t>Explain how primers are chosen for a particular PCR </a:t>
                      </a:r>
                      <a:endParaRPr lang="en-GB" sz="2800" dirty="0" smtClean="0">
                        <a:solidFill>
                          <a:srgbClr val="000000"/>
                        </a:solidFill>
                        <a:effectLst/>
                        <a:latin typeface="Comic Sans MS" panose="030F0702030302020204" pitchFamily="66" charset="0"/>
                        <a:ea typeface="Times New Roman" panose="02020603050405020304" pitchFamily="18" charset="0"/>
                      </a:endParaRPr>
                    </a:p>
                    <a:p>
                      <a:pPr marL="0" lvl="0" indent="0">
                        <a:spcAft>
                          <a:spcPts val="0"/>
                        </a:spcAft>
                        <a:buFont typeface="Symbol" panose="05050102010706020507" pitchFamily="18" charset="2"/>
                        <a:buNone/>
                        <a:tabLst>
                          <a:tab pos="457200" algn="l"/>
                        </a:tabLst>
                      </a:pPr>
                      <a:endParaRPr lang="en-GB" sz="1000" dirty="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71120">
                <a:tc>
                  <a:txBody>
                    <a:bodyPr/>
                    <a:lstStyle/>
                    <a:p>
                      <a:pPr marL="342900" lvl="0" indent="-342900">
                        <a:spcAft>
                          <a:spcPts val="0"/>
                        </a:spcAft>
                        <a:buFont typeface="Symbol" panose="05050102010706020507" pitchFamily="18" charset="2"/>
                        <a:buChar char=""/>
                        <a:tabLst>
                          <a:tab pos="457200" algn="l"/>
                        </a:tabLst>
                      </a:pPr>
                      <a:r>
                        <a:rPr lang="en-GB" sz="2800" dirty="0">
                          <a:solidFill>
                            <a:srgbClr val="000000"/>
                          </a:solidFill>
                          <a:effectLst/>
                          <a:latin typeface="Comic Sans MS" panose="030F0702030302020204" pitchFamily="66" charset="0"/>
                          <a:ea typeface="Times New Roman" panose="02020603050405020304" pitchFamily="18" charset="0"/>
                        </a:rPr>
                        <a:t>Explain what is involved in the ‘thermal cycling’ of </a:t>
                      </a:r>
                      <a:r>
                        <a:rPr lang="en-GB" sz="2800" dirty="0" smtClean="0">
                          <a:solidFill>
                            <a:srgbClr val="000000"/>
                          </a:solidFill>
                          <a:effectLst/>
                          <a:latin typeface="Comic Sans MS" panose="030F0702030302020204" pitchFamily="66" charset="0"/>
                          <a:ea typeface="Times New Roman" panose="02020603050405020304" pitchFamily="18" charset="0"/>
                        </a:rPr>
                        <a:t>PCR</a:t>
                      </a:r>
                    </a:p>
                    <a:p>
                      <a:pPr marL="0" lvl="0" indent="0">
                        <a:spcAft>
                          <a:spcPts val="0"/>
                        </a:spcAft>
                        <a:buFont typeface="Symbol" panose="05050102010706020507" pitchFamily="18" charset="2"/>
                        <a:buNone/>
                        <a:tabLst>
                          <a:tab pos="457200" algn="l"/>
                        </a:tabLst>
                      </a:pPr>
                      <a:endParaRPr lang="en-GB" sz="1000" dirty="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71120">
                <a:tc>
                  <a:txBody>
                    <a:bodyPr/>
                    <a:lstStyle/>
                    <a:p>
                      <a:pPr marL="342900" lvl="0" indent="-342900">
                        <a:spcAft>
                          <a:spcPts val="0"/>
                        </a:spcAft>
                        <a:buFont typeface="Symbol" panose="05050102010706020507" pitchFamily="18" charset="2"/>
                        <a:buChar char=""/>
                        <a:tabLst>
                          <a:tab pos="457200" algn="l"/>
                        </a:tabLst>
                      </a:pPr>
                      <a:r>
                        <a:rPr lang="en-GB" sz="2800" dirty="0">
                          <a:solidFill>
                            <a:srgbClr val="000000"/>
                          </a:solidFill>
                          <a:effectLst/>
                          <a:latin typeface="Comic Sans MS" panose="030F0702030302020204" pitchFamily="66" charset="0"/>
                          <a:ea typeface="Times New Roman" panose="02020603050405020304" pitchFamily="18" charset="0"/>
                        </a:rPr>
                        <a:t>Describe the role of heat tolerant DNA polymerase (e.g. </a:t>
                      </a:r>
                      <a:r>
                        <a:rPr lang="en-GB" sz="2800" dirty="0" err="1">
                          <a:solidFill>
                            <a:srgbClr val="000000"/>
                          </a:solidFill>
                          <a:effectLst/>
                          <a:latin typeface="Comic Sans MS" panose="030F0702030302020204" pitchFamily="66" charset="0"/>
                          <a:ea typeface="Times New Roman" panose="02020603050405020304" pitchFamily="18" charset="0"/>
                        </a:rPr>
                        <a:t>Taq</a:t>
                      </a:r>
                      <a:r>
                        <a:rPr lang="en-GB" sz="2800" dirty="0">
                          <a:solidFill>
                            <a:srgbClr val="000000"/>
                          </a:solidFill>
                          <a:effectLst/>
                          <a:latin typeface="Comic Sans MS" panose="030F0702030302020204" pitchFamily="66" charset="0"/>
                          <a:ea typeface="Times New Roman" panose="02020603050405020304" pitchFamily="18" charset="0"/>
                        </a:rPr>
                        <a:t> polymerase) in </a:t>
                      </a:r>
                      <a:r>
                        <a:rPr lang="en-GB" sz="2800" dirty="0" smtClean="0">
                          <a:solidFill>
                            <a:srgbClr val="000000"/>
                          </a:solidFill>
                          <a:effectLst/>
                          <a:latin typeface="Comic Sans MS" panose="030F0702030302020204" pitchFamily="66" charset="0"/>
                          <a:ea typeface="Times New Roman" panose="02020603050405020304" pitchFamily="18" charset="0"/>
                        </a:rPr>
                        <a:t>PCR</a:t>
                      </a:r>
                    </a:p>
                    <a:p>
                      <a:pPr marL="0" lvl="0" indent="0">
                        <a:spcAft>
                          <a:spcPts val="0"/>
                        </a:spcAft>
                        <a:buFont typeface="Symbol" panose="05050102010706020507" pitchFamily="18" charset="2"/>
                        <a:buNone/>
                        <a:tabLst>
                          <a:tab pos="457200" algn="l"/>
                        </a:tabLst>
                      </a:pPr>
                      <a:endParaRPr lang="en-GB" sz="1000" dirty="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71120">
                <a:tc>
                  <a:txBody>
                    <a:bodyPr/>
                    <a:lstStyle/>
                    <a:p>
                      <a:pPr marL="342900" lvl="0" indent="-342900">
                        <a:spcAft>
                          <a:spcPts val="0"/>
                        </a:spcAft>
                        <a:buFont typeface="Symbol" panose="05050102010706020507" pitchFamily="18" charset="2"/>
                        <a:buChar char=""/>
                        <a:tabLst>
                          <a:tab pos="457200" algn="l"/>
                        </a:tabLst>
                      </a:pPr>
                      <a:r>
                        <a:rPr lang="en-GB" sz="2800" dirty="0">
                          <a:solidFill>
                            <a:srgbClr val="000000"/>
                          </a:solidFill>
                          <a:effectLst/>
                          <a:latin typeface="Comic Sans MS" panose="030F0702030302020204" pitchFamily="66" charset="0"/>
                          <a:ea typeface="Times New Roman" panose="02020603050405020304" pitchFamily="18" charset="0"/>
                        </a:rPr>
                        <a:t>Describe 3 practical applications of PCR </a:t>
                      </a:r>
                      <a:endParaRPr lang="en-GB" sz="2800" dirty="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bl>
          </a:graphicData>
        </a:graphic>
      </p:graphicFrame>
      <p:sp>
        <p:nvSpPr>
          <p:cNvPr id="3" name="Rectangle 2"/>
          <p:cNvSpPr/>
          <p:nvPr/>
        </p:nvSpPr>
        <p:spPr>
          <a:xfrm>
            <a:off x="2195735" y="5652"/>
            <a:ext cx="7036905" cy="707886"/>
          </a:xfrm>
          <a:prstGeom prst="rect">
            <a:avLst/>
          </a:prstGeom>
        </p:spPr>
        <p:txBody>
          <a:bodyPr wrap="square">
            <a:spAutoFit/>
          </a:bodyPr>
          <a:lstStyle/>
          <a:p>
            <a:r>
              <a:rPr lang="en-GB" altLang="en-US" sz="4000" dirty="0">
                <a:solidFill>
                  <a:srgbClr val="FF0000"/>
                </a:solidFill>
                <a:latin typeface="Comic Sans MS" panose="030F0702030302020204" pitchFamily="66" charset="0"/>
              </a:rPr>
              <a:t>Learning Intentions</a:t>
            </a:r>
          </a:p>
        </p:txBody>
      </p:sp>
      <p:sp>
        <p:nvSpPr>
          <p:cNvPr id="4" name="Rectangle 3"/>
          <p:cNvSpPr txBox="1">
            <a:spLocks/>
          </p:cNvSpPr>
          <p:nvPr/>
        </p:nvSpPr>
        <p:spPr bwMode="auto">
          <a:xfrm>
            <a:off x="706880" y="1218657"/>
            <a:ext cx="10786181" cy="5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80000"/>
              </a:lnSpc>
              <a:spcBef>
                <a:spcPct val="20000"/>
              </a:spcBef>
              <a:spcAft>
                <a:spcPct val="0"/>
              </a:spcAft>
              <a:buClrTx/>
              <a:buSzTx/>
              <a:buFont typeface="Arial" panose="020B0604020202020204" pitchFamily="34" charset="0"/>
              <a:buNone/>
              <a:tabLst/>
              <a:defRPr/>
            </a:pPr>
            <a:r>
              <a:rPr kumimoji="0" lang="en-GB" altLang="en-US" sz="2800" b="0" i="0" u="none" strike="noStrike" kern="1200" cap="none" spc="0" normalizeH="0" baseline="0" noProof="0" dirty="0" smtClean="0">
                <a:ln>
                  <a:noFill/>
                </a:ln>
                <a:solidFill>
                  <a:prstClr val="black"/>
                </a:solidFill>
                <a:effectLst/>
                <a:uLnTx/>
                <a:uFillTx/>
                <a:latin typeface="Comic Sans MS" pitchFamily="66" charset="0"/>
                <a:ea typeface="+mn-ea"/>
                <a:cs typeface="+mn-cs"/>
              </a:rPr>
              <a:t>	By the end of this topic you should be able to:</a:t>
            </a:r>
          </a:p>
          <a:p>
            <a:pPr marL="609600" marR="0" lvl="0" indent="-609600" algn="l" defTabSz="914400" rtl="0" eaLnBrk="1" fontAlgn="base" latinLnBrk="0" hangingPunct="1">
              <a:lnSpc>
                <a:spcPct val="80000"/>
              </a:lnSpc>
              <a:spcBef>
                <a:spcPct val="20000"/>
              </a:spcBef>
              <a:spcAft>
                <a:spcPct val="0"/>
              </a:spcAft>
              <a:buClrTx/>
              <a:buSzTx/>
              <a:buFont typeface="Arial" panose="020B0604020202020204" pitchFamily="34" charset="0"/>
              <a:buNone/>
              <a:tabLst/>
              <a:defRPr/>
            </a:pPr>
            <a:endParaRPr kumimoji="0" lang="en-GB" altLang="en-US" sz="2800" b="0" i="0" u="none" strike="noStrike" kern="1200" cap="none" spc="0" normalizeH="0" baseline="0" noProof="0" dirty="0" smtClean="0">
              <a:ln>
                <a:noFill/>
              </a:ln>
              <a:solidFill>
                <a:prstClr val="black"/>
              </a:solidFill>
              <a:effectLst/>
              <a:uLnTx/>
              <a:uFillTx/>
              <a:latin typeface="Comic Sans MS" pitchFamily="66" charset="0"/>
              <a:ea typeface="+mn-ea"/>
              <a:cs typeface="+mn-cs"/>
            </a:endParaRPr>
          </a:p>
          <a:p>
            <a:pPr marL="0" marR="0" lvl="0" indent="0" algn="l" defTabSz="914400" rtl="0" eaLnBrk="1" fontAlgn="base" latinLnBrk="0" hangingPunct="1">
              <a:lnSpc>
                <a:spcPct val="80000"/>
              </a:lnSpc>
              <a:spcBef>
                <a:spcPct val="20000"/>
              </a:spcBef>
              <a:spcAft>
                <a:spcPct val="0"/>
              </a:spcAft>
              <a:buClrTx/>
              <a:buSzTx/>
              <a:buNone/>
              <a:tabLst/>
              <a:defRPr/>
            </a:pPr>
            <a:endParaRPr kumimoji="0" lang="en-GB" altLang="en-US" sz="2800" b="0" i="0" u="none" strike="noStrike" kern="120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060239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992313" y="0"/>
            <a:ext cx="8229600" cy="1143000"/>
          </a:xfrm>
        </p:spPr>
        <p:txBody>
          <a:bodyPr/>
          <a:lstStyle/>
          <a:p>
            <a:pPr eaLnBrk="1" hangingPunct="1"/>
            <a:r>
              <a:rPr lang="en-GB" altLang="en-US" sz="4800" dirty="0">
                <a:solidFill>
                  <a:srgbClr val="FF0000"/>
                </a:solidFill>
                <a:latin typeface="Comic Sans MS" panose="030F0702030302020204" pitchFamily="66" charset="0"/>
              </a:rPr>
              <a:t>Uses of PCR</a:t>
            </a:r>
          </a:p>
        </p:txBody>
      </p:sp>
      <p:sp>
        <p:nvSpPr>
          <p:cNvPr id="54275" name="Rectangle 3"/>
          <p:cNvSpPr>
            <a:spLocks noGrp="1" noChangeArrowheads="1"/>
          </p:cNvSpPr>
          <p:nvPr>
            <p:ph type="body" idx="4294967295"/>
          </p:nvPr>
        </p:nvSpPr>
        <p:spPr>
          <a:xfrm>
            <a:off x="1992313" y="1341438"/>
            <a:ext cx="8229600" cy="4464050"/>
          </a:xfrm>
        </p:spPr>
        <p:txBody>
          <a:bodyPr/>
          <a:lstStyle/>
          <a:p>
            <a:pPr eaLnBrk="1" hangingPunct="1"/>
            <a:r>
              <a:rPr lang="en-GB" altLang="en-US" dirty="0" smtClean="0">
                <a:latin typeface="Comic Sans MS" panose="030F0702030302020204" pitchFamily="66" charset="0"/>
              </a:rPr>
              <a:t>Forensics (solve crimes)</a:t>
            </a:r>
          </a:p>
          <a:p>
            <a:pPr eaLnBrk="1" hangingPunct="1"/>
            <a:r>
              <a:rPr lang="en-GB" altLang="en-US" dirty="0" smtClean="0">
                <a:latin typeface="Comic Sans MS" panose="030F0702030302020204" pitchFamily="66" charset="0"/>
              </a:rPr>
              <a:t>Settle paternity suits</a:t>
            </a:r>
          </a:p>
          <a:p>
            <a:pPr eaLnBrk="1" hangingPunct="1"/>
            <a:r>
              <a:rPr lang="en-GB" altLang="en-US" dirty="0" smtClean="0">
                <a:latin typeface="Comic Sans MS" panose="030F0702030302020204" pitchFamily="66" charset="0"/>
              </a:rPr>
              <a:t>Screening for genetic disorders</a:t>
            </a:r>
          </a:p>
        </p:txBody>
      </p:sp>
    </p:spTree>
    <p:extLst>
      <p:ext uri="{BB962C8B-B14F-4D97-AF65-F5344CB8AC3E}">
        <p14:creationId xmlns:p14="http://schemas.microsoft.com/office/powerpoint/2010/main" val="1652992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09763" y="-57150"/>
            <a:ext cx="8229600" cy="1143000"/>
          </a:xfrm>
        </p:spPr>
        <p:txBody>
          <a:bodyPr/>
          <a:lstStyle/>
          <a:p>
            <a:pPr eaLnBrk="1" hangingPunct="1"/>
            <a:r>
              <a:rPr lang="en-GB" altLang="en-US" dirty="0" smtClean="0">
                <a:solidFill>
                  <a:srgbClr val="FF0000"/>
                </a:solidFill>
                <a:latin typeface="Comic Sans MS" panose="030F0702030302020204" pitchFamily="66" charset="0"/>
              </a:rPr>
              <a:t>Forensic DNA profiling</a:t>
            </a:r>
          </a:p>
        </p:txBody>
      </p:sp>
      <p:sp>
        <p:nvSpPr>
          <p:cNvPr id="38915" name="Rectangle 3"/>
          <p:cNvSpPr>
            <a:spLocks noGrp="1" noChangeArrowheads="1"/>
          </p:cNvSpPr>
          <p:nvPr>
            <p:ph type="body" idx="1"/>
          </p:nvPr>
        </p:nvSpPr>
        <p:spPr>
          <a:xfrm>
            <a:off x="405426" y="4674420"/>
            <a:ext cx="11238271" cy="2006600"/>
          </a:xfrm>
        </p:spPr>
        <p:txBody>
          <a:bodyPr/>
          <a:lstStyle/>
          <a:p>
            <a:pPr marL="0" indent="0" eaLnBrk="1" hangingPunct="1">
              <a:buNone/>
              <a:defRPr/>
            </a:pPr>
            <a:r>
              <a:rPr lang="en-GB" altLang="en-US" dirty="0" smtClean="0">
                <a:solidFill>
                  <a:schemeClr val="accent4"/>
                </a:solidFill>
                <a:latin typeface="Comic Sans MS" panose="030F0702030302020204" pitchFamily="66" charset="0"/>
              </a:rPr>
              <a:t>Every person’s DNA is different as there are non-coding regions (introns) between genes (exons) that differ from person to person</a:t>
            </a:r>
            <a:endParaRPr lang="en-GB" altLang="en-US" dirty="0" smtClean="0">
              <a:solidFill>
                <a:schemeClr val="bg1"/>
              </a:solidFill>
            </a:endParaRPr>
          </a:p>
        </p:txBody>
      </p:sp>
      <p:pic>
        <p:nvPicPr>
          <p:cNvPr id="64516" name="Picture 5" descr="exintr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881" y="880898"/>
            <a:ext cx="5932105" cy="3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040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063750" y="0"/>
            <a:ext cx="8229600" cy="766916"/>
          </a:xfrm>
        </p:spPr>
        <p:txBody>
          <a:bodyPr/>
          <a:lstStyle/>
          <a:p>
            <a:pPr eaLnBrk="1" hangingPunct="1"/>
            <a:r>
              <a:rPr lang="en-GB" altLang="en-US" dirty="0" smtClean="0">
                <a:solidFill>
                  <a:srgbClr val="FF0000"/>
                </a:solidFill>
                <a:latin typeface="Comic Sans MS" panose="030F0702030302020204" pitchFamily="66" charset="0"/>
              </a:rPr>
              <a:t>Forensic DNA profiling</a:t>
            </a:r>
          </a:p>
        </p:txBody>
      </p:sp>
      <p:sp>
        <p:nvSpPr>
          <p:cNvPr id="39939" name="Rectangle 3"/>
          <p:cNvSpPr>
            <a:spLocks noGrp="1" noChangeArrowheads="1"/>
          </p:cNvSpPr>
          <p:nvPr>
            <p:ph type="body" idx="1"/>
          </p:nvPr>
        </p:nvSpPr>
        <p:spPr>
          <a:xfrm>
            <a:off x="957620" y="1209368"/>
            <a:ext cx="10441859" cy="4837471"/>
          </a:xfrm>
        </p:spPr>
        <p:txBody>
          <a:bodyPr/>
          <a:lstStyle/>
          <a:p>
            <a:pPr eaLnBrk="1" hangingPunct="1">
              <a:lnSpc>
                <a:spcPct val="90000"/>
              </a:lnSpc>
              <a:defRPr/>
            </a:pPr>
            <a:r>
              <a:rPr lang="en-GB" altLang="en-US" dirty="0" smtClean="0">
                <a:latin typeface="Comic Sans MS" panose="030F0702030302020204" pitchFamily="66" charset="0"/>
              </a:rPr>
              <a:t>These differences can be used for:</a:t>
            </a:r>
          </a:p>
          <a:p>
            <a:pPr marL="0" indent="0" eaLnBrk="1" hangingPunct="1">
              <a:lnSpc>
                <a:spcPct val="90000"/>
              </a:lnSpc>
              <a:buNone/>
              <a:defRPr/>
            </a:pPr>
            <a:endParaRPr lang="en-GB" altLang="en-US" sz="1000" dirty="0" smtClean="0">
              <a:latin typeface="Comic Sans MS" panose="030F0702030302020204" pitchFamily="66" charset="0"/>
            </a:endParaRPr>
          </a:p>
          <a:p>
            <a:pPr lvl="1" eaLnBrk="1" hangingPunct="1">
              <a:lnSpc>
                <a:spcPct val="90000"/>
              </a:lnSpc>
              <a:defRPr/>
            </a:pPr>
            <a:r>
              <a:rPr lang="en-GB" altLang="en-US" dirty="0" smtClean="0">
                <a:latin typeface="Comic Sans MS" panose="030F0702030302020204" pitchFamily="66" charset="0"/>
              </a:rPr>
              <a:t>Genetic fingerprinting:</a:t>
            </a:r>
          </a:p>
          <a:p>
            <a:pPr marL="457200" lvl="1" indent="0" eaLnBrk="1" hangingPunct="1">
              <a:lnSpc>
                <a:spcPct val="90000"/>
              </a:lnSpc>
              <a:buNone/>
              <a:defRPr/>
            </a:pPr>
            <a:r>
              <a:rPr lang="en-GB" altLang="en-US" dirty="0" smtClean="0">
                <a:latin typeface="Comic Sans MS" panose="030F0702030302020204" pitchFamily="66" charset="0"/>
              </a:rPr>
              <a:t>	This </a:t>
            </a:r>
            <a:r>
              <a:rPr lang="en-GB" altLang="en-US" dirty="0">
                <a:latin typeface="Comic Sans MS" panose="030F0702030302020204" pitchFamily="66" charset="0"/>
              </a:rPr>
              <a:t>establishes the differences between genomes of 	individuals and can be used as proof that people were 	present at a crime scene (not that they committed 	the crime</a:t>
            </a:r>
            <a:r>
              <a:rPr lang="en-GB" altLang="en-US" dirty="0" smtClean="0">
                <a:latin typeface="Comic Sans MS" panose="030F0702030302020204" pitchFamily="66" charset="0"/>
              </a:rPr>
              <a:t>!)</a:t>
            </a:r>
          </a:p>
          <a:p>
            <a:pPr marL="457200" lvl="1" indent="0" eaLnBrk="1" hangingPunct="1">
              <a:lnSpc>
                <a:spcPct val="90000"/>
              </a:lnSpc>
              <a:buNone/>
              <a:defRPr/>
            </a:pPr>
            <a:endParaRPr lang="en-GB" altLang="en-US" sz="1000" dirty="0" smtClean="0">
              <a:latin typeface="Comic Sans MS" panose="030F0702030302020204" pitchFamily="66" charset="0"/>
            </a:endParaRPr>
          </a:p>
          <a:p>
            <a:pPr lvl="1" eaLnBrk="1" hangingPunct="1">
              <a:lnSpc>
                <a:spcPct val="90000"/>
              </a:lnSpc>
              <a:defRPr/>
            </a:pPr>
            <a:r>
              <a:rPr lang="en-GB" altLang="en-US" dirty="0" smtClean="0">
                <a:latin typeface="Comic Sans MS" panose="030F0702030302020204" pitchFamily="66" charset="0"/>
              </a:rPr>
              <a:t>Paternity tests </a:t>
            </a:r>
          </a:p>
          <a:p>
            <a:pPr marL="457200" lvl="1" indent="0" eaLnBrk="1" hangingPunct="1">
              <a:lnSpc>
                <a:spcPct val="90000"/>
              </a:lnSpc>
              <a:buNone/>
              <a:defRPr/>
            </a:pPr>
            <a:endParaRPr lang="en-GB" altLang="en-US" sz="1000" dirty="0" smtClean="0">
              <a:latin typeface="Comic Sans MS" panose="030F0702030302020204" pitchFamily="66" charset="0"/>
            </a:endParaRPr>
          </a:p>
          <a:p>
            <a:pPr lvl="1" eaLnBrk="1" hangingPunct="1">
              <a:lnSpc>
                <a:spcPct val="90000"/>
              </a:lnSpc>
              <a:defRPr/>
            </a:pPr>
            <a:r>
              <a:rPr lang="en-GB" altLang="en-US" dirty="0" smtClean="0">
                <a:latin typeface="Comic Sans MS" panose="030F0702030302020204" pitchFamily="66" charset="0"/>
              </a:rPr>
              <a:t>Diagnose genetic disorders</a:t>
            </a:r>
          </a:p>
          <a:p>
            <a:pPr marL="457200" lvl="1" indent="0" eaLnBrk="1" hangingPunct="1">
              <a:lnSpc>
                <a:spcPct val="90000"/>
              </a:lnSpc>
              <a:buNone/>
              <a:defRPr/>
            </a:pPr>
            <a:endParaRPr lang="en-GB" altLang="en-US" dirty="0" smtClean="0">
              <a:latin typeface="Comic Sans MS" panose="030F0702030302020204" pitchFamily="66" charset="0"/>
            </a:endParaRPr>
          </a:p>
          <a:p>
            <a:pPr marL="457200" lvl="1" indent="0" eaLnBrk="1" hangingPunct="1">
              <a:lnSpc>
                <a:spcPct val="90000"/>
              </a:lnSpc>
              <a:buNone/>
              <a:defRPr/>
            </a:pPr>
            <a:r>
              <a:rPr lang="en-GB" altLang="en-US" dirty="0">
                <a:latin typeface="Comic Sans MS" panose="030F0702030302020204" pitchFamily="66" charset="0"/>
              </a:rPr>
              <a:t>	</a:t>
            </a:r>
            <a:endParaRPr lang="en-GB" altLang="en-US" dirty="0" smtClean="0">
              <a:latin typeface="Comic Sans MS" panose="030F0702030302020204" pitchFamily="66" charset="0"/>
            </a:endParaRPr>
          </a:p>
        </p:txBody>
      </p:sp>
    </p:spTree>
    <p:extLst>
      <p:ext uri="{BB962C8B-B14F-4D97-AF65-F5344CB8AC3E}">
        <p14:creationId xmlns:p14="http://schemas.microsoft.com/office/powerpoint/2010/main" val="1953663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909763" y="0"/>
            <a:ext cx="8229600" cy="706438"/>
          </a:xfrm>
        </p:spPr>
        <p:txBody>
          <a:bodyPr/>
          <a:lstStyle/>
          <a:p>
            <a:pPr eaLnBrk="1" hangingPunct="1"/>
            <a:r>
              <a:rPr lang="en-GB" altLang="en-US" dirty="0" smtClean="0">
                <a:solidFill>
                  <a:srgbClr val="FF0000"/>
                </a:solidFill>
                <a:latin typeface="Comic Sans MS" panose="030F0702030302020204" pitchFamily="66" charset="0"/>
              </a:rPr>
              <a:t>Forensic DNA profiling</a:t>
            </a:r>
          </a:p>
        </p:txBody>
      </p:sp>
      <p:sp>
        <p:nvSpPr>
          <p:cNvPr id="66563" name="Rectangle 3"/>
          <p:cNvSpPr>
            <a:spLocks noGrp="1" noChangeArrowheads="1"/>
          </p:cNvSpPr>
          <p:nvPr>
            <p:ph type="body" idx="1"/>
          </p:nvPr>
        </p:nvSpPr>
        <p:spPr>
          <a:xfrm>
            <a:off x="648928" y="1341438"/>
            <a:ext cx="11164529" cy="4957762"/>
          </a:xfrm>
        </p:spPr>
        <p:txBody>
          <a:bodyPr/>
          <a:lstStyle/>
          <a:p>
            <a:pPr eaLnBrk="1" hangingPunct="1">
              <a:lnSpc>
                <a:spcPct val="90000"/>
              </a:lnSpc>
            </a:pPr>
            <a:r>
              <a:rPr lang="en-GB" altLang="en-US" dirty="0" smtClean="0">
                <a:latin typeface="Comic Sans MS" panose="030F0702030302020204" pitchFamily="66" charset="0"/>
              </a:rPr>
              <a:t>The DNA sequence within the “junk” DNA (between genes) vary more than between the DNA required to make the protein</a:t>
            </a:r>
          </a:p>
          <a:p>
            <a:pPr marL="0" indent="0" eaLnBrk="1" hangingPunct="1">
              <a:lnSpc>
                <a:spcPct val="90000"/>
              </a:lnSpc>
              <a:buNone/>
            </a:pPr>
            <a:endParaRPr lang="en-GB" altLang="en-US" dirty="0" smtClean="0">
              <a:latin typeface="Comic Sans MS" panose="030F0702030302020204" pitchFamily="66" charset="0"/>
            </a:endParaRPr>
          </a:p>
          <a:p>
            <a:pPr eaLnBrk="1" hangingPunct="1">
              <a:lnSpc>
                <a:spcPct val="90000"/>
              </a:lnSpc>
            </a:pPr>
            <a:r>
              <a:rPr lang="en-GB" altLang="en-US" dirty="0" smtClean="0">
                <a:latin typeface="Comic Sans MS" panose="030F0702030302020204" pitchFamily="66" charset="0"/>
              </a:rPr>
              <a:t>The most variable DNA is in short repeats – sequences that are repeated various number of times</a:t>
            </a:r>
          </a:p>
          <a:p>
            <a:pPr marL="0" indent="0" eaLnBrk="1" hangingPunct="1">
              <a:lnSpc>
                <a:spcPct val="90000"/>
              </a:lnSpc>
              <a:buNone/>
            </a:pPr>
            <a:endParaRPr lang="en-GB" altLang="en-US" dirty="0" smtClean="0">
              <a:latin typeface="Comic Sans MS" panose="030F0702030302020204" pitchFamily="66" charset="0"/>
            </a:endParaRPr>
          </a:p>
          <a:p>
            <a:pPr eaLnBrk="1" hangingPunct="1">
              <a:lnSpc>
                <a:spcPct val="90000"/>
              </a:lnSpc>
            </a:pPr>
            <a:r>
              <a:rPr lang="en-GB" altLang="en-US" dirty="0" smtClean="0">
                <a:latin typeface="Comic Sans MS" panose="030F0702030302020204" pitchFamily="66" charset="0"/>
              </a:rPr>
              <a:t>These repeat sequences are inherited and the size varies from individual to individual and so can be used for identification purposes</a:t>
            </a:r>
          </a:p>
        </p:txBody>
      </p:sp>
    </p:spTree>
    <p:extLst>
      <p:ext uri="{BB962C8B-B14F-4D97-AF65-F5344CB8AC3E}">
        <p14:creationId xmlns:p14="http://schemas.microsoft.com/office/powerpoint/2010/main" val="1768513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descr="vntr_loc"/>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58903" y="1932958"/>
            <a:ext cx="8636785" cy="3104383"/>
          </a:xfrm>
          <a:noFill/>
        </p:spPr>
      </p:pic>
      <p:sp>
        <p:nvSpPr>
          <p:cNvPr id="67587" name="TextBox 1"/>
          <p:cNvSpPr txBox="1">
            <a:spLocks noChangeArrowheads="1"/>
          </p:cNvSpPr>
          <p:nvPr/>
        </p:nvSpPr>
        <p:spPr bwMode="auto">
          <a:xfrm>
            <a:off x="442450" y="117076"/>
            <a:ext cx="112972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GB" altLang="en-US" sz="2800" dirty="0">
                <a:solidFill>
                  <a:srgbClr val="000000"/>
                </a:solidFill>
                <a:latin typeface="Comic Sans MS" panose="030F0702030302020204" pitchFamily="66" charset="0"/>
              </a:rPr>
              <a:t>If you take the same intron sequence containing a variable repeat from 2 people and cut both with an enzyme, there will be a difference in size of the bands produced as the repeat sequence is different </a:t>
            </a:r>
          </a:p>
        </p:txBody>
      </p:sp>
      <p:sp>
        <p:nvSpPr>
          <p:cNvPr id="67588" name="TextBox 2"/>
          <p:cNvSpPr txBox="1">
            <a:spLocks noChangeArrowheads="1"/>
          </p:cNvSpPr>
          <p:nvPr/>
        </p:nvSpPr>
        <p:spPr bwMode="auto">
          <a:xfrm>
            <a:off x="678423" y="5225423"/>
            <a:ext cx="108253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GB" altLang="en-US" sz="2800" dirty="0">
                <a:solidFill>
                  <a:srgbClr val="000000"/>
                </a:solidFill>
                <a:latin typeface="Comic Sans MS" panose="030F0702030302020204" pitchFamily="66" charset="0"/>
              </a:rPr>
              <a:t>The repeat sequence (in yellow) is different for the 2 individuals and so 2 different sized bands would be produced if run on a gel</a:t>
            </a:r>
          </a:p>
        </p:txBody>
      </p:sp>
    </p:spTree>
    <p:extLst>
      <p:ext uri="{BB962C8B-B14F-4D97-AF65-F5344CB8AC3E}">
        <p14:creationId xmlns:p14="http://schemas.microsoft.com/office/powerpoint/2010/main" val="2180380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14400" y="152400"/>
            <a:ext cx="10363200" cy="683172"/>
          </a:xfrm>
        </p:spPr>
        <p:txBody>
          <a:bodyPr/>
          <a:lstStyle/>
          <a:p>
            <a:pPr eaLnBrk="1" hangingPunct="1"/>
            <a:r>
              <a:rPr lang="en-GB" altLang="en-US" dirty="0" smtClean="0">
                <a:solidFill>
                  <a:srgbClr val="FF0000"/>
                </a:solidFill>
              </a:rPr>
              <a:t>Stages in profiling</a:t>
            </a:r>
          </a:p>
        </p:txBody>
      </p:sp>
      <p:sp>
        <p:nvSpPr>
          <p:cNvPr id="43011" name="Rectangle 5"/>
          <p:cNvSpPr>
            <a:spLocks noGrp="1" noChangeArrowheads="1"/>
          </p:cNvSpPr>
          <p:nvPr>
            <p:ph type="body" idx="1"/>
          </p:nvPr>
        </p:nvSpPr>
        <p:spPr>
          <a:xfrm>
            <a:off x="914400" y="1524000"/>
            <a:ext cx="10363200" cy="4114800"/>
          </a:xfrm>
        </p:spPr>
        <p:txBody>
          <a:bodyPr/>
          <a:lstStyle/>
          <a:p>
            <a:pPr eaLnBrk="1" hangingPunct="1">
              <a:defRPr/>
            </a:pPr>
            <a:r>
              <a:rPr lang="en-GB" altLang="en-US" dirty="0" smtClean="0">
                <a:latin typeface="Comic Sans MS" panose="030F0702030302020204" pitchFamily="66" charset="0"/>
              </a:rPr>
              <a:t>DNA samples are isolated, amplified by PCR then digested with an enzyme which cuts around the variable size sequence</a:t>
            </a:r>
          </a:p>
          <a:p>
            <a:pPr marL="0" indent="0" eaLnBrk="1" hangingPunct="1">
              <a:buNone/>
              <a:defRPr/>
            </a:pPr>
            <a:endParaRPr lang="en-GB" altLang="en-US" dirty="0" smtClean="0">
              <a:latin typeface="Comic Sans MS" panose="030F0702030302020204" pitchFamily="66" charset="0"/>
            </a:endParaRPr>
          </a:p>
          <a:p>
            <a:pPr eaLnBrk="1" hangingPunct="1">
              <a:defRPr/>
            </a:pPr>
            <a:r>
              <a:rPr lang="en-GB" altLang="en-US" dirty="0" smtClean="0">
                <a:latin typeface="Comic Sans MS" panose="030F0702030302020204" pitchFamily="66" charset="0"/>
              </a:rPr>
              <a:t>The fragments are separated by electrophoresis and compared to known sized samples or samples from victims/suspects</a:t>
            </a:r>
          </a:p>
          <a:p>
            <a:pPr eaLnBrk="1" hangingPunct="1">
              <a:defRPr/>
            </a:pPr>
            <a:endParaRPr lang="en-GB" altLang="en-US" dirty="0" smtClean="0">
              <a:solidFill>
                <a:schemeClr val="bg1"/>
              </a:solidFill>
            </a:endParaRPr>
          </a:p>
        </p:txBody>
      </p:sp>
    </p:spTree>
    <p:extLst>
      <p:ext uri="{BB962C8B-B14F-4D97-AF65-F5344CB8AC3E}">
        <p14:creationId xmlns:p14="http://schemas.microsoft.com/office/powerpoint/2010/main" val="3904043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207038" y="705915"/>
            <a:ext cx="3105806" cy="5600290"/>
          </a:xfrm>
        </p:spPr>
        <p:txBody>
          <a:bodyPr/>
          <a:lstStyle/>
          <a:p>
            <a:pPr eaLnBrk="1" hangingPunct="1">
              <a:buFontTx/>
              <a:buNone/>
            </a:pPr>
            <a:r>
              <a:rPr lang="en-GB" altLang="en-US" dirty="0" smtClean="0">
                <a:solidFill>
                  <a:schemeClr val="bg1"/>
                </a:solidFill>
              </a:rPr>
              <a:t>	</a:t>
            </a:r>
            <a:r>
              <a:rPr lang="en-GB" altLang="en-US" dirty="0" smtClean="0">
                <a:latin typeface="Comic Sans MS" panose="030F0702030302020204" pitchFamily="66" charset="0"/>
              </a:rPr>
              <a:t>Most people are heterozygous and so will produce 2 different sized bands for each repeat sequence</a:t>
            </a:r>
          </a:p>
        </p:txBody>
      </p:sp>
      <p:pic>
        <p:nvPicPr>
          <p:cNvPr id="69635" name="Picture 6" descr="VNTR_fingerprint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844" y="106825"/>
            <a:ext cx="8946642" cy="560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492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5" descr="sm_genoty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20" y="1825627"/>
            <a:ext cx="7488237"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4467430" y="4055806"/>
            <a:ext cx="30828" cy="18941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869" name="TextBox 6"/>
          <p:cNvSpPr txBox="1">
            <a:spLocks noChangeArrowheads="1"/>
          </p:cNvSpPr>
          <p:nvPr/>
        </p:nvSpPr>
        <p:spPr bwMode="auto">
          <a:xfrm>
            <a:off x="3503614" y="5949951"/>
            <a:ext cx="223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GB" altLang="en-US" sz="1800" dirty="0">
                <a:solidFill>
                  <a:srgbClr val="FFFFFF"/>
                </a:solidFill>
              </a:rPr>
              <a:t>DNA from crime scene</a:t>
            </a:r>
          </a:p>
        </p:txBody>
      </p:sp>
      <p:sp>
        <p:nvSpPr>
          <p:cNvPr id="36870" name="TextBox 9"/>
          <p:cNvSpPr txBox="1">
            <a:spLocks noChangeArrowheads="1"/>
          </p:cNvSpPr>
          <p:nvPr/>
        </p:nvSpPr>
        <p:spPr bwMode="auto">
          <a:xfrm>
            <a:off x="993841" y="333127"/>
            <a:ext cx="11120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GB" altLang="en-US" sz="3600" dirty="0">
                <a:solidFill>
                  <a:srgbClr val="FFFFFF"/>
                </a:solidFill>
              </a:rPr>
              <a:t>DNA from </a:t>
            </a:r>
            <a:r>
              <a:rPr lang="en-GB" altLang="en-US" sz="3600" dirty="0" smtClean="0">
                <a:solidFill>
                  <a:srgbClr val="FFFFFF"/>
                </a:solidFill>
              </a:rPr>
              <a:t>suspects – but who would you question?</a:t>
            </a:r>
            <a:endParaRPr lang="en-GB" altLang="en-US" sz="3600" dirty="0">
              <a:solidFill>
                <a:srgbClr val="FFFFFF"/>
              </a:solidFill>
            </a:endParaRPr>
          </a:p>
        </p:txBody>
      </p:sp>
      <p:sp>
        <p:nvSpPr>
          <p:cNvPr id="9" name="TextBox 6"/>
          <p:cNvSpPr txBox="1">
            <a:spLocks noChangeArrowheads="1"/>
          </p:cNvSpPr>
          <p:nvPr/>
        </p:nvSpPr>
        <p:spPr bwMode="auto">
          <a:xfrm>
            <a:off x="2722768" y="1302407"/>
            <a:ext cx="41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en-US" sz="2800" dirty="0" smtClean="0">
                <a:solidFill>
                  <a:srgbClr val="FFFFFF"/>
                </a:solidFill>
              </a:rPr>
              <a:t>1</a:t>
            </a:r>
            <a:endParaRPr lang="en-GB" altLang="en-US" sz="2800" dirty="0">
              <a:solidFill>
                <a:srgbClr val="FFFFFF"/>
              </a:solidFill>
            </a:endParaRPr>
          </a:p>
        </p:txBody>
      </p:sp>
      <p:sp>
        <p:nvSpPr>
          <p:cNvPr id="10" name="TextBox 6"/>
          <p:cNvSpPr txBox="1">
            <a:spLocks noChangeArrowheads="1"/>
          </p:cNvSpPr>
          <p:nvPr/>
        </p:nvSpPr>
        <p:spPr bwMode="auto">
          <a:xfrm>
            <a:off x="3173463" y="1302406"/>
            <a:ext cx="41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en-US" sz="2800" dirty="0" smtClean="0">
                <a:solidFill>
                  <a:srgbClr val="FFFFFF"/>
                </a:solidFill>
              </a:rPr>
              <a:t>2</a:t>
            </a:r>
            <a:endParaRPr lang="en-GB" altLang="en-US" sz="2800" dirty="0">
              <a:solidFill>
                <a:srgbClr val="FFFFFF"/>
              </a:solidFill>
            </a:endParaRPr>
          </a:p>
        </p:txBody>
      </p:sp>
      <p:sp>
        <p:nvSpPr>
          <p:cNvPr id="11" name="TextBox 6"/>
          <p:cNvSpPr txBox="1">
            <a:spLocks noChangeArrowheads="1"/>
          </p:cNvSpPr>
          <p:nvPr/>
        </p:nvSpPr>
        <p:spPr bwMode="auto">
          <a:xfrm>
            <a:off x="3663335" y="1302406"/>
            <a:ext cx="41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en-US" sz="2800" dirty="0" smtClean="0">
                <a:solidFill>
                  <a:srgbClr val="FFFFFF"/>
                </a:solidFill>
              </a:rPr>
              <a:t>3</a:t>
            </a:r>
            <a:endParaRPr lang="en-GB" altLang="en-US" sz="2800" dirty="0">
              <a:solidFill>
                <a:srgbClr val="FFFFFF"/>
              </a:solidFill>
            </a:endParaRPr>
          </a:p>
        </p:txBody>
      </p:sp>
      <p:sp>
        <p:nvSpPr>
          <p:cNvPr id="12" name="TextBox 6"/>
          <p:cNvSpPr txBox="1">
            <a:spLocks noChangeArrowheads="1"/>
          </p:cNvSpPr>
          <p:nvPr/>
        </p:nvSpPr>
        <p:spPr bwMode="auto">
          <a:xfrm>
            <a:off x="4792458" y="1302972"/>
            <a:ext cx="41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en-US" sz="2800" dirty="0" smtClean="0">
                <a:solidFill>
                  <a:srgbClr val="FFFFFF"/>
                </a:solidFill>
              </a:rPr>
              <a:t>4</a:t>
            </a:r>
            <a:endParaRPr lang="en-GB" altLang="en-US" sz="2800" dirty="0">
              <a:solidFill>
                <a:srgbClr val="FFFFFF"/>
              </a:solidFill>
            </a:endParaRPr>
          </a:p>
        </p:txBody>
      </p:sp>
      <p:sp>
        <p:nvSpPr>
          <p:cNvPr id="13" name="TextBox 6"/>
          <p:cNvSpPr txBox="1">
            <a:spLocks noChangeArrowheads="1"/>
          </p:cNvSpPr>
          <p:nvPr/>
        </p:nvSpPr>
        <p:spPr bwMode="auto">
          <a:xfrm>
            <a:off x="5324404" y="1302406"/>
            <a:ext cx="41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en-US" sz="2800" dirty="0" smtClean="0">
                <a:solidFill>
                  <a:srgbClr val="FFFFFF"/>
                </a:solidFill>
              </a:rPr>
              <a:t>5</a:t>
            </a:r>
            <a:endParaRPr lang="en-GB" altLang="en-US" sz="2800" dirty="0">
              <a:solidFill>
                <a:srgbClr val="FFFFFF"/>
              </a:solidFill>
            </a:endParaRPr>
          </a:p>
        </p:txBody>
      </p:sp>
      <p:sp>
        <p:nvSpPr>
          <p:cNvPr id="14" name="TextBox 6"/>
          <p:cNvSpPr txBox="1">
            <a:spLocks noChangeArrowheads="1"/>
          </p:cNvSpPr>
          <p:nvPr/>
        </p:nvSpPr>
        <p:spPr bwMode="auto">
          <a:xfrm>
            <a:off x="5797664" y="1302406"/>
            <a:ext cx="41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en-US" sz="2800" dirty="0" smtClean="0">
                <a:solidFill>
                  <a:srgbClr val="FFFFFF"/>
                </a:solidFill>
              </a:rPr>
              <a:t>6</a:t>
            </a:r>
            <a:endParaRPr lang="en-GB" altLang="en-US" sz="2800" dirty="0">
              <a:solidFill>
                <a:srgbClr val="FFFFFF"/>
              </a:solidFill>
            </a:endParaRPr>
          </a:p>
        </p:txBody>
      </p:sp>
      <p:sp>
        <p:nvSpPr>
          <p:cNvPr id="15" name="TextBox 6"/>
          <p:cNvSpPr txBox="1">
            <a:spLocks noChangeArrowheads="1"/>
          </p:cNvSpPr>
          <p:nvPr/>
        </p:nvSpPr>
        <p:spPr bwMode="auto">
          <a:xfrm>
            <a:off x="6344664" y="1302406"/>
            <a:ext cx="41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en-US" sz="2800" dirty="0" smtClean="0">
                <a:solidFill>
                  <a:srgbClr val="FFFFFF"/>
                </a:solidFill>
              </a:rPr>
              <a:t>7</a:t>
            </a:r>
            <a:endParaRPr lang="en-GB" altLang="en-US" sz="2800" dirty="0">
              <a:solidFill>
                <a:srgbClr val="FFFFFF"/>
              </a:solidFill>
            </a:endParaRPr>
          </a:p>
        </p:txBody>
      </p:sp>
      <p:sp>
        <p:nvSpPr>
          <p:cNvPr id="16" name="TextBox 6"/>
          <p:cNvSpPr txBox="1">
            <a:spLocks noChangeArrowheads="1"/>
          </p:cNvSpPr>
          <p:nvPr/>
        </p:nvSpPr>
        <p:spPr bwMode="auto">
          <a:xfrm>
            <a:off x="6862148" y="1302406"/>
            <a:ext cx="41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en-US" sz="2800" dirty="0" smtClean="0">
                <a:solidFill>
                  <a:srgbClr val="FFFFFF"/>
                </a:solidFill>
              </a:rPr>
              <a:t>8</a:t>
            </a:r>
            <a:endParaRPr lang="en-GB" altLang="en-US" sz="2800" dirty="0">
              <a:solidFill>
                <a:srgbClr val="FFFFFF"/>
              </a:solidFill>
            </a:endParaRPr>
          </a:p>
        </p:txBody>
      </p:sp>
      <p:sp>
        <p:nvSpPr>
          <p:cNvPr id="17" name="TextBox 6"/>
          <p:cNvSpPr txBox="1">
            <a:spLocks noChangeArrowheads="1"/>
          </p:cNvSpPr>
          <p:nvPr/>
        </p:nvSpPr>
        <p:spPr bwMode="auto">
          <a:xfrm>
            <a:off x="7379632" y="1302406"/>
            <a:ext cx="41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en-US" sz="2800" dirty="0" smtClean="0">
                <a:solidFill>
                  <a:srgbClr val="FFFFFF"/>
                </a:solidFill>
              </a:rPr>
              <a:t>9</a:t>
            </a:r>
            <a:endParaRPr lang="en-GB" altLang="en-US" sz="2800" dirty="0">
              <a:solidFill>
                <a:srgbClr val="FFFFFF"/>
              </a:solidFill>
            </a:endParaRPr>
          </a:p>
        </p:txBody>
      </p:sp>
      <p:sp>
        <p:nvSpPr>
          <p:cNvPr id="18" name="TextBox 6"/>
          <p:cNvSpPr txBox="1">
            <a:spLocks noChangeArrowheads="1"/>
          </p:cNvSpPr>
          <p:nvPr/>
        </p:nvSpPr>
        <p:spPr bwMode="auto">
          <a:xfrm>
            <a:off x="7747134" y="1302405"/>
            <a:ext cx="629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en-US" sz="2800" dirty="0" smtClean="0">
                <a:solidFill>
                  <a:srgbClr val="FFFFFF"/>
                </a:solidFill>
              </a:rPr>
              <a:t>10</a:t>
            </a:r>
            <a:endParaRPr lang="en-GB" altLang="en-US" sz="2800" dirty="0">
              <a:solidFill>
                <a:srgbClr val="FFFFFF"/>
              </a:solidFill>
            </a:endParaRPr>
          </a:p>
        </p:txBody>
      </p:sp>
      <p:sp>
        <p:nvSpPr>
          <p:cNvPr id="19" name="TextBox 6"/>
          <p:cNvSpPr txBox="1">
            <a:spLocks noChangeArrowheads="1"/>
          </p:cNvSpPr>
          <p:nvPr/>
        </p:nvSpPr>
        <p:spPr bwMode="auto">
          <a:xfrm>
            <a:off x="8377083" y="1302405"/>
            <a:ext cx="629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GB" altLang="en-US" sz="2800" dirty="0" smtClean="0">
                <a:solidFill>
                  <a:srgbClr val="FFFFFF"/>
                </a:solidFill>
              </a:rPr>
              <a:t>11</a:t>
            </a:r>
            <a:endParaRPr lang="en-GB" altLang="en-US" sz="2800" dirty="0">
              <a:solidFill>
                <a:srgbClr val="FFFFFF"/>
              </a:solidFill>
            </a:endParaRPr>
          </a:p>
        </p:txBody>
      </p:sp>
    </p:spTree>
    <p:extLst>
      <p:ext uri="{BB962C8B-B14F-4D97-AF65-F5344CB8AC3E}">
        <p14:creationId xmlns:p14="http://schemas.microsoft.com/office/powerpoint/2010/main" val="3127787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536" y="0"/>
            <a:ext cx="83180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422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914400" y="168166"/>
            <a:ext cx="10363200" cy="1143000"/>
          </a:xfrm>
        </p:spPr>
        <p:txBody>
          <a:bodyPr/>
          <a:lstStyle/>
          <a:p>
            <a:r>
              <a:rPr lang="en-GB" altLang="en-US" sz="4000" dirty="0">
                <a:solidFill>
                  <a:srgbClr val="FF0000"/>
                </a:solidFill>
                <a:latin typeface="Comic Sans MS" panose="030F0702030302020204" pitchFamily="66" charset="0"/>
              </a:rPr>
              <a:t>Screening for Genetic Disorders</a:t>
            </a:r>
          </a:p>
        </p:txBody>
      </p:sp>
      <p:sp>
        <p:nvSpPr>
          <p:cNvPr id="74755" name="Content Placeholder 2"/>
          <p:cNvSpPr>
            <a:spLocks noGrp="1"/>
          </p:cNvSpPr>
          <p:nvPr>
            <p:ph idx="1"/>
          </p:nvPr>
        </p:nvSpPr>
        <p:spPr>
          <a:xfrm>
            <a:off x="914400" y="1523999"/>
            <a:ext cx="10363200" cy="4987159"/>
          </a:xfrm>
        </p:spPr>
        <p:txBody>
          <a:bodyPr/>
          <a:lstStyle/>
          <a:p>
            <a:r>
              <a:rPr lang="en-GB" altLang="en-US" dirty="0" smtClean="0">
                <a:latin typeface="Comic Sans MS" panose="030F0702030302020204" pitchFamily="66" charset="0"/>
              </a:rPr>
              <a:t>As the majority of the human genome is now known, any change to the DNA sequence (mutation) that results in a genetic disorder can now be detected.</a:t>
            </a:r>
          </a:p>
          <a:p>
            <a:pPr marL="0" indent="0">
              <a:buNone/>
            </a:pPr>
            <a:endParaRPr lang="en-GB" altLang="en-US" dirty="0" smtClean="0">
              <a:latin typeface="Comic Sans MS" panose="030F0702030302020204" pitchFamily="66" charset="0"/>
            </a:endParaRPr>
          </a:p>
          <a:p>
            <a:r>
              <a:rPr lang="en-GB" altLang="en-US" dirty="0" smtClean="0">
                <a:latin typeface="Comic Sans MS" panose="030F0702030302020204" pitchFamily="66" charset="0"/>
              </a:rPr>
              <a:t>This allows proper diagnosis, treatment and counselling to be provided</a:t>
            </a:r>
          </a:p>
          <a:p>
            <a:pPr marL="0" indent="0">
              <a:buNone/>
            </a:pPr>
            <a:endParaRPr lang="en-GB" altLang="en-US" dirty="0" smtClean="0">
              <a:latin typeface="Comic Sans MS" panose="030F0702030302020204" pitchFamily="66" charset="0"/>
            </a:endParaRPr>
          </a:p>
          <a:p>
            <a:r>
              <a:rPr lang="en-GB" altLang="en-US" dirty="0" smtClean="0">
                <a:latin typeface="Comic Sans MS" panose="030F0702030302020204" pitchFamily="66" charset="0"/>
              </a:rPr>
              <a:t>One example of this is the genetic test for Cystic Fibrosis</a:t>
            </a:r>
          </a:p>
        </p:txBody>
      </p:sp>
    </p:spTree>
    <p:extLst>
      <p:ext uri="{BB962C8B-B14F-4D97-AF65-F5344CB8AC3E}">
        <p14:creationId xmlns:p14="http://schemas.microsoft.com/office/powerpoint/2010/main" val="406615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740979" y="476250"/>
            <a:ext cx="1021605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3600" dirty="0">
                <a:solidFill>
                  <a:srgbClr val="FF0000"/>
                </a:solidFill>
                <a:latin typeface="Comic Sans MS" panose="030F0702030302020204" pitchFamily="66" charset="0"/>
              </a:rPr>
              <a:t>Human Genome Project</a:t>
            </a:r>
          </a:p>
          <a:p>
            <a:pPr algn="ctr">
              <a:spcBef>
                <a:spcPct val="0"/>
              </a:spcBef>
              <a:buFontTx/>
              <a:buNone/>
            </a:pPr>
            <a:endParaRPr lang="en-GB" altLang="en-US" sz="3600" dirty="0">
              <a:latin typeface="Comic Sans MS" panose="030F0702030302020204" pitchFamily="66" charset="0"/>
            </a:endParaRPr>
          </a:p>
          <a:p>
            <a:pPr>
              <a:spcBef>
                <a:spcPct val="0"/>
              </a:spcBef>
              <a:buFontTx/>
              <a:buNone/>
            </a:pPr>
            <a:r>
              <a:rPr lang="en-GB" altLang="en-US" sz="2400" dirty="0">
                <a:latin typeface="Comic Sans MS" panose="030F0702030302020204" pitchFamily="66" charset="0"/>
              </a:rPr>
              <a:t>Scientists from different countries have worked together since the early 90s in a combined effort to sequence the whole of the human genome</a:t>
            </a:r>
          </a:p>
          <a:p>
            <a:pPr>
              <a:spcBef>
                <a:spcPct val="0"/>
              </a:spcBef>
              <a:buFontTx/>
              <a:buNone/>
            </a:pPr>
            <a:endParaRPr lang="en-GB" altLang="en-US" sz="2400" dirty="0">
              <a:latin typeface="Comic Sans MS" panose="030F0702030302020204" pitchFamily="66" charset="0"/>
            </a:endParaRPr>
          </a:p>
          <a:p>
            <a:pPr>
              <a:spcBef>
                <a:spcPct val="0"/>
              </a:spcBef>
              <a:buFontTx/>
              <a:buNone/>
            </a:pPr>
            <a:r>
              <a:rPr lang="en-GB" altLang="en-US" sz="2400" dirty="0">
                <a:latin typeface="Comic Sans MS" panose="030F0702030302020204" pitchFamily="66" charset="0"/>
              </a:rPr>
              <a:t>With over 3 billion nucleotides this was a massive undertaking but as the project proceeded, the massive leaps forward made with DNA equipment and analysis programmes made this a lot easier and faster than was first thought.</a:t>
            </a:r>
          </a:p>
          <a:p>
            <a:pPr>
              <a:spcBef>
                <a:spcPct val="0"/>
              </a:spcBef>
              <a:buFontTx/>
              <a:buNone/>
            </a:pPr>
            <a:endParaRPr lang="en-GB" altLang="en-US" sz="2400" dirty="0">
              <a:latin typeface="Comic Sans MS" panose="030F0702030302020204" pitchFamily="66" charset="0"/>
            </a:endParaRPr>
          </a:p>
          <a:p>
            <a:pPr>
              <a:spcBef>
                <a:spcPct val="0"/>
              </a:spcBef>
              <a:buFontTx/>
              <a:buNone/>
            </a:pPr>
            <a:r>
              <a:rPr lang="en-GB" altLang="en-US" sz="2400" dirty="0">
                <a:latin typeface="Comic Sans MS" panose="030F0702030302020204" pitchFamily="66" charset="0"/>
              </a:rPr>
              <a:t>This topic will look at some of these advancements as well as applications of the project</a:t>
            </a:r>
          </a:p>
        </p:txBody>
      </p:sp>
    </p:spTree>
    <p:extLst>
      <p:ext uri="{BB962C8B-B14F-4D97-AF65-F5344CB8AC3E}">
        <p14:creationId xmlns:p14="http://schemas.microsoft.com/office/powerpoint/2010/main" val="1923677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976438" y="115889"/>
            <a:ext cx="8229600" cy="706437"/>
          </a:xfrm>
        </p:spPr>
        <p:txBody>
          <a:bodyPr/>
          <a:lstStyle/>
          <a:p>
            <a:r>
              <a:rPr lang="en-GB" altLang="en-US" dirty="0" smtClean="0">
                <a:solidFill>
                  <a:srgbClr val="FF0000"/>
                </a:solidFill>
                <a:latin typeface="Comic Sans MS" panose="030F0702030302020204" pitchFamily="66" charset="0"/>
              </a:rPr>
              <a:t>Cystic Fibrosis</a:t>
            </a:r>
          </a:p>
        </p:txBody>
      </p:sp>
      <p:sp>
        <p:nvSpPr>
          <p:cNvPr id="3" name="Content Placeholder 2"/>
          <p:cNvSpPr>
            <a:spLocks noGrp="1"/>
          </p:cNvSpPr>
          <p:nvPr>
            <p:ph idx="1"/>
          </p:nvPr>
        </p:nvSpPr>
        <p:spPr>
          <a:xfrm>
            <a:off x="662151" y="1125538"/>
            <a:ext cx="11335407" cy="5472112"/>
          </a:xfrm>
        </p:spPr>
        <p:txBody>
          <a:bodyPr/>
          <a:lstStyle/>
          <a:p>
            <a:pPr eaLnBrk="1" hangingPunct="1">
              <a:lnSpc>
                <a:spcPct val="80000"/>
              </a:lnSpc>
              <a:defRPr/>
            </a:pPr>
            <a:r>
              <a:rPr lang="en-GB" altLang="en-US" sz="2800" dirty="0">
                <a:latin typeface="Comic Sans MS" panose="030F0702030302020204" pitchFamily="66" charset="0"/>
              </a:rPr>
              <a:t>Cystic fibrosis (CF) is the most common genetic disease in the UK, affecting about 1 in 2500. </a:t>
            </a:r>
          </a:p>
          <a:p>
            <a:pPr marL="0" indent="0" eaLnBrk="1" hangingPunct="1">
              <a:lnSpc>
                <a:spcPct val="80000"/>
              </a:lnSpc>
              <a:buNone/>
              <a:defRPr/>
            </a:pPr>
            <a:endParaRPr lang="en-GB" altLang="en-US" sz="2800" dirty="0">
              <a:latin typeface="Comic Sans MS" panose="030F0702030302020204" pitchFamily="66" charset="0"/>
            </a:endParaRPr>
          </a:p>
          <a:p>
            <a:pPr eaLnBrk="1" hangingPunct="1">
              <a:lnSpc>
                <a:spcPct val="80000"/>
              </a:lnSpc>
              <a:defRPr/>
            </a:pPr>
            <a:r>
              <a:rPr lang="en-GB" altLang="en-US" sz="2800" dirty="0">
                <a:latin typeface="Comic Sans MS" panose="030F0702030302020204" pitchFamily="66" charset="0"/>
              </a:rPr>
              <a:t>It is caused by a mutation in the gene for a channel protein called CFTR</a:t>
            </a:r>
          </a:p>
          <a:p>
            <a:pPr marL="0" indent="0" eaLnBrk="1" hangingPunct="1">
              <a:lnSpc>
                <a:spcPct val="80000"/>
              </a:lnSpc>
              <a:buNone/>
              <a:defRPr/>
            </a:pPr>
            <a:endParaRPr lang="en-GB" altLang="en-US" sz="2800" dirty="0">
              <a:latin typeface="Comic Sans MS" panose="030F0702030302020204" pitchFamily="66" charset="0"/>
            </a:endParaRPr>
          </a:p>
          <a:p>
            <a:pPr eaLnBrk="1" hangingPunct="1">
              <a:lnSpc>
                <a:spcPct val="80000"/>
              </a:lnSpc>
              <a:defRPr/>
            </a:pPr>
            <a:r>
              <a:rPr lang="en-GB" altLang="en-US" sz="2800" dirty="0">
                <a:latin typeface="Comic Sans MS" panose="030F0702030302020204" pitchFamily="66" charset="0"/>
              </a:rPr>
              <a:t>The gene is located on chromosome 7, and there are actually over 300 different mutations known.</a:t>
            </a:r>
          </a:p>
          <a:p>
            <a:pPr marL="0" indent="0" eaLnBrk="1" hangingPunct="1">
              <a:lnSpc>
                <a:spcPct val="80000"/>
              </a:lnSpc>
              <a:buNone/>
              <a:defRPr/>
            </a:pPr>
            <a:endParaRPr lang="en-GB" altLang="en-US" sz="2800" dirty="0">
              <a:latin typeface="Comic Sans MS" panose="030F0702030302020204" pitchFamily="66" charset="0"/>
            </a:endParaRPr>
          </a:p>
          <a:p>
            <a:pPr eaLnBrk="1" hangingPunct="1">
              <a:lnSpc>
                <a:spcPct val="80000"/>
              </a:lnSpc>
              <a:defRPr/>
            </a:pPr>
            <a:r>
              <a:rPr lang="en-GB" altLang="en-US" sz="2800" dirty="0">
                <a:latin typeface="Comic Sans MS" panose="030F0702030302020204" pitchFamily="66" charset="0"/>
              </a:rPr>
              <a:t>The most common mutation is a deletion of three bases, removing one amino acid out of 1480 amino acids in the protein.</a:t>
            </a:r>
          </a:p>
          <a:p>
            <a:pPr eaLnBrk="1" hangingPunct="1">
              <a:lnSpc>
                <a:spcPct val="80000"/>
              </a:lnSpc>
              <a:defRPr/>
            </a:pPr>
            <a:endParaRPr lang="en-GB" sz="2800" dirty="0">
              <a:latin typeface="Comic Sans MS" panose="030F0702030302020204" pitchFamily="66" charset="0"/>
            </a:endParaRPr>
          </a:p>
          <a:p>
            <a:pPr eaLnBrk="1" hangingPunct="1">
              <a:lnSpc>
                <a:spcPct val="80000"/>
              </a:lnSpc>
              <a:defRPr/>
            </a:pPr>
            <a:r>
              <a:rPr lang="en-GB" sz="2800" dirty="0">
                <a:latin typeface="Comic Sans MS" panose="030F0702030302020204" pitchFamily="66" charset="0"/>
              </a:rPr>
              <a:t>This deletion results in a shorter band than normal being produced after PCR and electrophoresis</a:t>
            </a:r>
          </a:p>
        </p:txBody>
      </p:sp>
    </p:spTree>
    <p:extLst>
      <p:ext uri="{BB962C8B-B14F-4D97-AF65-F5344CB8AC3E}">
        <p14:creationId xmlns:p14="http://schemas.microsoft.com/office/powerpoint/2010/main" val="3483025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sz="half" idx="1"/>
          </p:nvPr>
        </p:nvSpPr>
        <p:spPr>
          <a:xfrm>
            <a:off x="1723696" y="4233591"/>
            <a:ext cx="8728841" cy="2198740"/>
          </a:xfrm>
        </p:spPr>
        <p:txBody>
          <a:bodyPr/>
          <a:lstStyle/>
          <a:p>
            <a:pPr eaLnBrk="1" hangingPunct="1"/>
            <a:r>
              <a:rPr lang="en-GB" altLang="en-US" sz="2800" dirty="0">
                <a:latin typeface="Comic Sans MS" panose="030F0702030302020204" pitchFamily="66" charset="0"/>
              </a:rPr>
              <a:t>Diagram shows the normal and mutated proteins.</a:t>
            </a:r>
          </a:p>
          <a:p>
            <a:pPr eaLnBrk="1" hangingPunct="1"/>
            <a:r>
              <a:rPr lang="en-GB" altLang="en-US" sz="2800" dirty="0">
                <a:latin typeface="Comic Sans MS" panose="030F0702030302020204" pitchFamily="66" charset="0"/>
              </a:rPr>
              <a:t>Normal CFTR has phenylalanine (F) at position 508.</a:t>
            </a:r>
          </a:p>
          <a:p>
            <a:pPr eaLnBrk="1" hangingPunct="1"/>
            <a:r>
              <a:rPr lang="en-GB" altLang="en-US" sz="2800" dirty="0">
                <a:latin typeface="Comic Sans MS" panose="030F0702030302020204" pitchFamily="66" charset="0"/>
              </a:rPr>
              <a:t>In the mutant form this is deleted, causing the protein to fold incorrectly.</a:t>
            </a:r>
          </a:p>
        </p:txBody>
      </p:sp>
      <p:graphicFrame>
        <p:nvGraphicFramePr>
          <p:cNvPr id="76803" name="Object 3"/>
          <p:cNvGraphicFramePr>
            <a:graphicFrameLocks noGrp="1" noChangeAspect="1"/>
          </p:cNvGraphicFramePr>
          <p:nvPr>
            <p:ph type="clipArt" sz="half" idx="2"/>
            <p:extLst>
              <p:ext uri="{D42A27DB-BD31-4B8C-83A1-F6EECF244321}">
                <p14:modId xmlns:p14="http://schemas.microsoft.com/office/powerpoint/2010/main" val="1599084820"/>
              </p:ext>
            </p:extLst>
          </p:nvPr>
        </p:nvGraphicFramePr>
        <p:xfrm>
          <a:off x="2451538" y="1111470"/>
          <a:ext cx="5943600" cy="2900363"/>
        </p:xfrm>
        <a:graphic>
          <a:graphicData uri="http://schemas.openxmlformats.org/presentationml/2006/ole">
            <mc:AlternateContent xmlns:mc="http://schemas.openxmlformats.org/markup-compatibility/2006">
              <mc:Choice xmlns:v="urn:schemas-microsoft-com:vml" Requires="v">
                <p:oleObj spid="_x0000_s18465" name="Drawplus Drawing" r:id="rId3" imgW="5172075" imgH="2524125" progId="Serif.DrawPlus">
                  <p:embed/>
                </p:oleObj>
              </mc:Choice>
              <mc:Fallback>
                <p:oleObj name="Drawplus Drawing" r:id="rId3" imgW="5172075" imgH="2524125" progId="Serif.DrawPlus">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538" y="1111470"/>
                        <a:ext cx="5943600" cy="290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6804" name="Rectangle 4"/>
          <p:cNvSpPr>
            <a:spLocks noGrp="1" noChangeArrowheads="1"/>
          </p:cNvSpPr>
          <p:nvPr>
            <p:ph type="title"/>
          </p:nvPr>
        </p:nvSpPr>
        <p:spPr>
          <a:xfrm>
            <a:off x="1970881" y="126124"/>
            <a:ext cx="8097838" cy="763588"/>
          </a:xfrm>
          <a:solidFill>
            <a:schemeClr val="hlink"/>
          </a:solidFill>
        </p:spPr>
        <p:txBody>
          <a:bodyPr/>
          <a:lstStyle/>
          <a:p>
            <a:pPr eaLnBrk="1" hangingPunct="1"/>
            <a:r>
              <a:rPr lang="en-GB" altLang="en-US" sz="2400" b="1" dirty="0">
                <a:solidFill>
                  <a:srgbClr val="000099"/>
                </a:solidFill>
              </a:rPr>
              <a:t>The cystic fibrosis DF508 mutation  (2)</a:t>
            </a:r>
          </a:p>
        </p:txBody>
      </p:sp>
    </p:spTree>
    <p:extLst>
      <p:ext uri="{BB962C8B-B14F-4D97-AF65-F5344CB8AC3E}">
        <p14:creationId xmlns:p14="http://schemas.microsoft.com/office/powerpoint/2010/main" val="200380320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09800" y="104775"/>
            <a:ext cx="7772400" cy="685800"/>
          </a:xfrm>
          <a:solidFill>
            <a:schemeClr val="hlink"/>
          </a:solidFill>
        </p:spPr>
        <p:txBody>
          <a:bodyPr/>
          <a:lstStyle/>
          <a:p>
            <a:pPr eaLnBrk="1" hangingPunct="1"/>
            <a:r>
              <a:rPr lang="en-GB" altLang="en-US" sz="2400" b="1" dirty="0">
                <a:solidFill>
                  <a:srgbClr val="FF0066"/>
                </a:solidFill>
              </a:rPr>
              <a:t>Test for cystic fibrosis defective allele</a:t>
            </a:r>
          </a:p>
        </p:txBody>
      </p:sp>
      <p:sp>
        <p:nvSpPr>
          <p:cNvPr id="77827" name="Rectangle 3"/>
          <p:cNvSpPr>
            <a:spLocks noGrp="1" noChangeArrowheads="1"/>
          </p:cNvSpPr>
          <p:nvPr>
            <p:ph type="body" sz="half" idx="1"/>
          </p:nvPr>
        </p:nvSpPr>
        <p:spPr>
          <a:xfrm>
            <a:off x="504497" y="3988674"/>
            <a:ext cx="11493061" cy="2664373"/>
          </a:xfrm>
        </p:spPr>
        <p:txBody>
          <a:bodyPr/>
          <a:lstStyle/>
          <a:p>
            <a:pPr eaLnBrk="1" hangingPunct="1">
              <a:lnSpc>
                <a:spcPct val="90000"/>
              </a:lnSpc>
            </a:pPr>
            <a:r>
              <a:rPr lang="en-GB" altLang="en-US" sz="2400" dirty="0">
                <a:latin typeface="Comic Sans MS" panose="030F0702030302020204" pitchFamily="66" charset="0"/>
              </a:rPr>
              <a:t>A short sequence that spans the mutated region is amplified using the polymerase chain reaction.</a:t>
            </a:r>
          </a:p>
          <a:p>
            <a:pPr eaLnBrk="1" hangingPunct="1">
              <a:lnSpc>
                <a:spcPct val="90000"/>
              </a:lnSpc>
            </a:pPr>
            <a:r>
              <a:rPr lang="en-GB" altLang="en-US" sz="2400" dirty="0">
                <a:latin typeface="Comic Sans MS" panose="030F0702030302020204" pitchFamily="66" charset="0"/>
              </a:rPr>
              <a:t>In lane 1 a </a:t>
            </a:r>
            <a:r>
              <a:rPr lang="en-GB" altLang="en-US" sz="2400" b="1" dirty="0">
                <a:latin typeface="Comic Sans MS" panose="030F0702030302020204" pitchFamily="66" charset="0"/>
              </a:rPr>
              <a:t>normal </a:t>
            </a:r>
            <a:r>
              <a:rPr lang="en-GB" altLang="en-US" sz="2400" dirty="0">
                <a:latin typeface="Comic Sans MS" panose="030F0702030302020204" pitchFamily="66" charset="0"/>
              </a:rPr>
              <a:t>homozygous pattern is shown.</a:t>
            </a:r>
          </a:p>
          <a:p>
            <a:pPr eaLnBrk="1" hangingPunct="1">
              <a:lnSpc>
                <a:spcPct val="90000"/>
              </a:lnSpc>
            </a:pPr>
            <a:r>
              <a:rPr lang="en-GB" altLang="en-US" sz="2400" dirty="0">
                <a:latin typeface="Comic Sans MS" panose="030F0702030302020204" pitchFamily="66" charset="0"/>
              </a:rPr>
              <a:t>In lane 2 a </a:t>
            </a:r>
            <a:r>
              <a:rPr lang="en-GB" altLang="en-US" sz="2400" b="1" dirty="0">
                <a:latin typeface="Comic Sans MS" panose="030F0702030302020204" pitchFamily="66" charset="0"/>
              </a:rPr>
              <a:t>carrier</a:t>
            </a:r>
            <a:r>
              <a:rPr lang="en-GB" altLang="en-US" sz="2400" dirty="0">
                <a:latin typeface="Comic Sans MS" panose="030F0702030302020204" pitchFamily="66" charset="0"/>
              </a:rPr>
              <a:t> (heterozygous) shows two bands, one normal and one smaller by 3 nucleotides (one codon, representing the deleted phenylalanine).</a:t>
            </a:r>
          </a:p>
          <a:p>
            <a:pPr eaLnBrk="1" hangingPunct="1">
              <a:lnSpc>
                <a:spcPct val="90000"/>
              </a:lnSpc>
            </a:pPr>
            <a:r>
              <a:rPr lang="en-GB" altLang="en-US" sz="2400" dirty="0">
                <a:latin typeface="Comic Sans MS" panose="030F0702030302020204" pitchFamily="66" charset="0"/>
              </a:rPr>
              <a:t>In lane 3 a </a:t>
            </a:r>
            <a:r>
              <a:rPr lang="en-GB" altLang="en-US" sz="2400" b="1" dirty="0">
                <a:latin typeface="Comic Sans MS" panose="030F0702030302020204" pitchFamily="66" charset="0"/>
              </a:rPr>
              <a:t>CF-affected individual</a:t>
            </a:r>
            <a:r>
              <a:rPr lang="en-GB" altLang="en-US" sz="2400" dirty="0">
                <a:latin typeface="Comic Sans MS" panose="030F0702030302020204" pitchFamily="66" charset="0"/>
              </a:rPr>
              <a:t> (homozygous recessive) shows one band at the lower position.</a:t>
            </a:r>
          </a:p>
        </p:txBody>
      </p:sp>
      <p:graphicFrame>
        <p:nvGraphicFramePr>
          <p:cNvPr id="77828" name="Object 4"/>
          <p:cNvGraphicFramePr>
            <a:graphicFrameLocks noChangeAspect="1"/>
          </p:cNvGraphicFramePr>
          <p:nvPr>
            <p:extLst>
              <p:ext uri="{D42A27DB-BD31-4B8C-83A1-F6EECF244321}">
                <p14:modId xmlns:p14="http://schemas.microsoft.com/office/powerpoint/2010/main" val="2706110104"/>
              </p:ext>
            </p:extLst>
          </p:nvPr>
        </p:nvGraphicFramePr>
        <p:xfrm>
          <a:off x="2627585" y="919654"/>
          <a:ext cx="6869729" cy="3069021"/>
        </p:xfrm>
        <a:graphic>
          <a:graphicData uri="http://schemas.openxmlformats.org/presentationml/2006/ole">
            <mc:AlternateContent xmlns:mc="http://schemas.openxmlformats.org/markup-compatibility/2006">
              <mc:Choice xmlns:v="urn:schemas-microsoft-com:vml" Requires="v">
                <p:oleObj spid="_x0000_s19489" name="Drawplus Drawing" r:id="rId3" imgW="6438900" imgH="2876550" progId="Serif.DrawPlus">
                  <p:embed/>
                </p:oleObj>
              </mc:Choice>
              <mc:Fallback>
                <p:oleObj name="Drawplus Drawing" r:id="rId3" imgW="6438900" imgH="2876550" progId="Serif.DrawPlus">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585" y="919654"/>
                        <a:ext cx="6869729" cy="306902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09225332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1" y="0"/>
            <a:ext cx="5853113"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017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8611" y="4736250"/>
            <a:ext cx="6320589" cy="769441"/>
          </a:xfrm>
          <a:prstGeom prst="rect">
            <a:avLst/>
          </a:prstGeom>
        </p:spPr>
        <p:txBody>
          <a:bodyPr wrap="square">
            <a:spAutoFit/>
          </a:bodyPr>
          <a:lstStyle/>
          <a:p>
            <a:r>
              <a:rPr lang="en-GB" sz="4400" dirty="0" smtClean="0">
                <a:hlinkClick r:id="rId2"/>
              </a:rPr>
              <a:t>PCR for genetic testing</a:t>
            </a:r>
            <a:endParaRPr lang="en-GB" sz="4400" dirty="0"/>
          </a:p>
        </p:txBody>
      </p:sp>
      <p:sp>
        <p:nvSpPr>
          <p:cNvPr id="3" name="TextBox 2"/>
          <p:cNvSpPr txBox="1"/>
          <p:nvPr/>
        </p:nvSpPr>
        <p:spPr>
          <a:xfrm>
            <a:off x="1620253" y="753979"/>
            <a:ext cx="8053136" cy="3416320"/>
          </a:xfrm>
          <a:prstGeom prst="rect">
            <a:avLst/>
          </a:prstGeom>
          <a:noFill/>
        </p:spPr>
        <p:txBody>
          <a:bodyPr wrap="square" rtlCol="0">
            <a:spAutoFit/>
          </a:bodyPr>
          <a:lstStyle/>
          <a:p>
            <a:r>
              <a:rPr lang="en-GB" sz="2400" dirty="0" smtClean="0">
                <a:latin typeface="Comic Sans MS" panose="030F0702030302020204" pitchFamily="66" charset="0"/>
              </a:rPr>
              <a:t>Look at the following website which gives information on different genetic disorders</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At the right hand side, click on a disorder for more detail on that disorder</a:t>
            </a:r>
          </a:p>
          <a:p>
            <a:endParaRPr lang="en-GB" sz="2400" dirty="0">
              <a:latin typeface="Comic Sans MS" panose="030F0702030302020204" pitchFamily="66" charset="0"/>
            </a:endParaRPr>
          </a:p>
          <a:p>
            <a:r>
              <a:rPr lang="en-GB" sz="2400" dirty="0" smtClean="0">
                <a:latin typeface="Comic Sans MS" panose="030F0702030302020204" pitchFamily="66" charset="0"/>
              </a:rPr>
              <a:t>Once clicked on a disorder, click on the “how is it diagnosed” tab on the right hand side to see how PCR is involved</a:t>
            </a:r>
            <a:endParaRPr lang="en-GB" sz="2400" dirty="0">
              <a:latin typeface="Comic Sans MS" panose="030F0702030302020204" pitchFamily="66" charset="0"/>
            </a:endParaRPr>
          </a:p>
        </p:txBody>
      </p:sp>
    </p:spTree>
    <p:extLst>
      <p:ext uri="{BB962C8B-B14F-4D97-AF65-F5344CB8AC3E}">
        <p14:creationId xmlns:p14="http://schemas.microsoft.com/office/powerpoint/2010/main" val="1643403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1767"/>
            <a:ext cx="10363200" cy="1143000"/>
          </a:xfrm>
        </p:spPr>
        <p:txBody>
          <a:bodyPr/>
          <a:lstStyle/>
          <a:p>
            <a:r>
              <a:rPr lang="en-GB" dirty="0" smtClean="0">
                <a:solidFill>
                  <a:srgbClr val="FF0000"/>
                </a:solidFill>
                <a:latin typeface="Comic Sans MS" panose="030F0702030302020204" pitchFamily="66" charset="0"/>
              </a:rPr>
              <a:t>Paternity testing</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As all offspring produced from sexual reproduction receive half their DNA from the mother and half from the father it is possible to compare DNA from the offspring to DNA from the potential father to see if they are related</a:t>
            </a:r>
            <a:endParaRPr lang="en-GB" dirty="0">
              <a:latin typeface="Comic Sans MS" panose="030F0702030302020204" pitchFamily="66" charset="0"/>
            </a:endParaRPr>
          </a:p>
        </p:txBody>
      </p:sp>
    </p:spTree>
    <p:extLst>
      <p:ext uri="{BB962C8B-B14F-4D97-AF65-F5344CB8AC3E}">
        <p14:creationId xmlns:p14="http://schemas.microsoft.com/office/powerpoint/2010/main" val="706579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dna_chart_y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987" y="101312"/>
            <a:ext cx="6716201" cy="574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4"/>
          <p:cNvSpPr>
            <a:spLocks noChangeArrowheads="1"/>
          </p:cNvSpPr>
          <p:nvPr/>
        </p:nvSpPr>
        <p:spPr bwMode="auto">
          <a:xfrm>
            <a:off x="2836446" y="6067938"/>
            <a:ext cx="58512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FontTx/>
              <a:buNone/>
            </a:pPr>
            <a:r>
              <a:rPr lang="en-GB" altLang="en-US" sz="3600" dirty="0">
                <a:solidFill>
                  <a:srgbClr val="000000"/>
                </a:solidFill>
                <a:latin typeface="Comic Sans MS" panose="030F0702030302020204" pitchFamily="66" charset="0"/>
              </a:rPr>
              <a:t>Which male is the father?</a:t>
            </a:r>
          </a:p>
        </p:txBody>
      </p:sp>
    </p:spTree>
    <p:extLst>
      <p:ext uri="{BB962C8B-B14F-4D97-AF65-F5344CB8AC3E}">
        <p14:creationId xmlns:p14="http://schemas.microsoft.com/office/powerpoint/2010/main" val="4193245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descr="DNAfingerprint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025" y="944156"/>
            <a:ext cx="7772785" cy="592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1"/>
          <p:cNvSpPr txBox="1">
            <a:spLocks noChangeArrowheads="1"/>
          </p:cNvSpPr>
          <p:nvPr/>
        </p:nvSpPr>
        <p:spPr bwMode="auto">
          <a:xfrm>
            <a:off x="1839207" y="0"/>
            <a:ext cx="8194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GB" altLang="en-US" sz="3600" dirty="0">
                <a:solidFill>
                  <a:srgbClr val="000000"/>
                </a:solidFill>
                <a:latin typeface="Comic Sans MS" panose="030F0702030302020204" pitchFamily="66" charset="0"/>
              </a:rPr>
              <a:t>Which children are definitely his?</a:t>
            </a:r>
          </a:p>
        </p:txBody>
      </p:sp>
    </p:spTree>
    <p:extLst>
      <p:ext uri="{BB962C8B-B14F-4D97-AF65-F5344CB8AC3E}">
        <p14:creationId xmlns:p14="http://schemas.microsoft.com/office/powerpoint/2010/main" val="3811907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79613" y="1589"/>
            <a:ext cx="8229600" cy="763587"/>
          </a:xfrm>
        </p:spPr>
        <p:txBody>
          <a:bodyPr/>
          <a:lstStyle/>
          <a:p>
            <a:pPr eaLnBrk="1" hangingPunct="1"/>
            <a:r>
              <a:rPr lang="en-GB" altLang="en-US" sz="4000" dirty="0">
                <a:solidFill>
                  <a:srgbClr val="FF0000"/>
                </a:solidFill>
                <a:latin typeface="Comic Sans MS" panose="030F0702030302020204" pitchFamily="66" charset="0"/>
              </a:rPr>
              <a:t>DNA Enzymes</a:t>
            </a:r>
          </a:p>
        </p:txBody>
      </p:sp>
      <p:sp>
        <p:nvSpPr>
          <p:cNvPr id="6147" name="Rectangle 3"/>
          <p:cNvSpPr>
            <a:spLocks noGrp="1" noChangeArrowheads="1"/>
          </p:cNvSpPr>
          <p:nvPr>
            <p:ph type="body" idx="1"/>
          </p:nvPr>
        </p:nvSpPr>
        <p:spPr>
          <a:xfrm>
            <a:off x="567558" y="892285"/>
            <a:ext cx="4240925" cy="5287798"/>
          </a:xfrm>
        </p:spPr>
        <p:txBody>
          <a:bodyPr/>
          <a:lstStyle/>
          <a:p>
            <a:pPr marL="0" indent="0">
              <a:buNone/>
              <a:defRPr/>
            </a:pPr>
            <a:r>
              <a:rPr lang="en-GB" sz="2800" dirty="0">
                <a:latin typeface="Comic Sans MS" panose="030F0702030302020204" pitchFamily="66" charset="0"/>
              </a:rPr>
              <a:t>The following enzymes are essential when working with DNA:</a:t>
            </a:r>
          </a:p>
          <a:p>
            <a:pPr eaLnBrk="1" hangingPunct="1">
              <a:defRPr/>
            </a:pPr>
            <a:r>
              <a:rPr lang="en-GB" sz="2800" dirty="0">
                <a:latin typeface="Comic Sans MS" panose="030F0702030302020204" pitchFamily="66" charset="0"/>
              </a:rPr>
              <a:t>Polymerases (DNA / </a:t>
            </a:r>
            <a:r>
              <a:rPr lang="en-GB" sz="2800" dirty="0" err="1">
                <a:latin typeface="Comic Sans MS" panose="030F0702030302020204" pitchFamily="66" charset="0"/>
              </a:rPr>
              <a:t>Taq</a:t>
            </a:r>
            <a:r>
              <a:rPr lang="en-GB" sz="2800" dirty="0">
                <a:latin typeface="Comic Sans MS" panose="030F0702030302020204" pitchFamily="66" charset="0"/>
              </a:rPr>
              <a:t>)</a:t>
            </a:r>
          </a:p>
          <a:p>
            <a:pPr eaLnBrk="1" hangingPunct="1">
              <a:defRPr/>
            </a:pPr>
            <a:r>
              <a:rPr lang="en-GB" sz="2800" dirty="0">
                <a:latin typeface="Comic Sans MS" panose="030F0702030302020204" pitchFamily="66" charset="0"/>
              </a:rPr>
              <a:t>Ligase</a:t>
            </a:r>
          </a:p>
          <a:p>
            <a:pPr eaLnBrk="1" hangingPunct="1">
              <a:defRPr/>
            </a:pPr>
            <a:r>
              <a:rPr lang="en-GB" sz="2800" dirty="0">
                <a:latin typeface="Comic Sans MS" panose="030F0702030302020204" pitchFamily="66" charset="0"/>
              </a:rPr>
              <a:t>Endonuclease </a:t>
            </a:r>
          </a:p>
          <a:p>
            <a:pPr lvl="2" eaLnBrk="1" hangingPunct="1">
              <a:defRPr/>
            </a:pPr>
            <a:r>
              <a:rPr lang="en-GB" sz="2800" dirty="0">
                <a:latin typeface="Comic Sans MS" panose="030F0702030302020204" pitchFamily="66" charset="0"/>
              </a:rPr>
              <a:t>Breakdown of nucleic acid polymers into nucleotides</a:t>
            </a:r>
            <a:endParaRPr lang="en-GB" sz="2800" dirty="0" smtClean="0">
              <a:latin typeface="Comic Sans MS" panose="030F0702030302020204" pitchFamily="66" charset="0"/>
            </a:endParaRPr>
          </a:p>
          <a:p>
            <a:pPr eaLnBrk="1" hangingPunct="1">
              <a:buFontTx/>
              <a:buNone/>
              <a:defRPr/>
            </a:pPr>
            <a:endParaRPr lang="en-GB" sz="2400" dirty="0"/>
          </a:p>
        </p:txBody>
      </p:sp>
      <p:pic>
        <p:nvPicPr>
          <p:cNvPr id="5124" name="Picture 7" descr="gem6s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403" y="1090318"/>
            <a:ext cx="7018544" cy="467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308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31950" y="115888"/>
            <a:ext cx="8928100" cy="779462"/>
          </a:xfrm>
        </p:spPr>
        <p:txBody>
          <a:bodyPr/>
          <a:lstStyle/>
          <a:p>
            <a:r>
              <a:rPr lang="en-GB" altLang="en-US" dirty="0" smtClean="0">
                <a:solidFill>
                  <a:srgbClr val="FF0000"/>
                </a:solidFill>
                <a:latin typeface="Comic Sans MS" panose="030F0702030302020204" pitchFamily="66" charset="0"/>
              </a:rPr>
              <a:t>Polymerases and Ligase Enzymes</a:t>
            </a:r>
          </a:p>
        </p:txBody>
      </p:sp>
      <p:sp>
        <p:nvSpPr>
          <p:cNvPr id="38915" name="Rectangle 3"/>
          <p:cNvSpPr>
            <a:spLocks noGrp="1" noChangeArrowheads="1"/>
          </p:cNvSpPr>
          <p:nvPr>
            <p:ph type="body" idx="1"/>
          </p:nvPr>
        </p:nvSpPr>
        <p:spPr>
          <a:xfrm>
            <a:off x="819807" y="1052513"/>
            <a:ext cx="10515600" cy="4654604"/>
          </a:xfrm>
        </p:spPr>
        <p:txBody>
          <a:bodyPr/>
          <a:lstStyle/>
          <a:p>
            <a:pPr marL="0" indent="0">
              <a:buNone/>
              <a:defRPr/>
            </a:pPr>
            <a:endParaRPr lang="en-GB" altLang="en-US" dirty="0" smtClean="0">
              <a:latin typeface="Comic Sans MS" panose="030F0702030302020204" pitchFamily="66" charset="0"/>
            </a:endParaRPr>
          </a:p>
          <a:p>
            <a:pPr marL="609600" indent="-609600">
              <a:defRPr/>
            </a:pPr>
            <a:r>
              <a:rPr lang="en-GB" altLang="en-US" dirty="0" smtClean="0">
                <a:latin typeface="Comic Sans MS" panose="030F0702030302020204" pitchFamily="66" charset="0"/>
              </a:rPr>
              <a:t>DNA polymerase elongates DNA by addition of nucleic acid (nucleotides)</a:t>
            </a:r>
          </a:p>
          <a:p>
            <a:pPr marL="0" indent="0">
              <a:buNone/>
              <a:defRPr/>
            </a:pPr>
            <a:endParaRPr lang="en-GB" altLang="en-US" dirty="0" smtClean="0">
              <a:latin typeface="Comic Sans MS" panose="030F0702030302020204" pitchFamily="66" charset="0"/>
            </a:endParaRPr>
          </a:p>
          <a:p>
            <a:pPr marL="609600" indent="-609600">
              <a:defRPr/>
            </a:pPr>
            <a:r>
              <a:rPr lang="en-GB" altLang="en-US" dirty="0" smtClean="0">
                <a:latin typeface="Comic Sans MS" panose="030F0702030302020204" pitchFamily="66" charset="0"/>
              </a:rPr>
              <a:t>Ligase joins 2 polymers (chains of nucleic acids) together (</a:t>
            </a:r>
            <a:r>
              <a:rPr lang="en-GB" altLang="en-US" dirty="0" err="1" smtClean="0">
                <a:latin typeface="Comic Sans MS" panose="030F0702030302020204" pitchFamily="66" charset="0"/>
              </a:rPr>
              <a:t>eg</a:t>
            </a:r>
            <a:r>
              <a:rPr lang="en-GB" altLang="en-US" dirty="0" smtClean="0">
                <a:latin typeface="Comic Sans MS" panose="030F0702030302020204" pitchFamily="66" charset="0"/>
              </a:rPr>
              <a:t> Okazaki fragments)</a:t>
            </a:r>
          </a:p>
        </p:txBody>
      </p:sp>
    </p:spTree>
    <p:extLst>
      <p:ext uri="{BB962C8B-B14F-4D97-AF65-F5344CB8AC3E}">
        <p14:creationId xmlns:p14="http://schemas.microsoft.com/office/powerpoint/2010/main" val="1077352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2623" y="146137"/>
            <a:ext cx="10363200" cy="1143000"/>
          </a:xfrm>
        </p:spPr>
        <p:txBody>
          <a:bodyPr/>
          <a:lstStyle/>
          <a:p>
            <a:r>
              <a:rPr lang="en-GB" altLang="en-US" dirty="0" err="1" smtClean="0">
                <a:solidFill>
                  <a:srgbClr val="FF0000"/>
                </a:solidFill>
                <a:latin typeface="Comic Sans MS" panose="030F0702030302020204" pitchFamily="66" charset="0"/>
              </a:rPr>
              <a:t>Taq</a:t>
            </a:r>
            <a:r>
              <a:rPr lang="en-GB" altLang="en-US" dirty="0" smtClean="0">
                <a:solidFill>
                  <a:srgbClr val="FF0000"/>
                </a:solidFill>
                <a:latin typeface="Comic Sans MS" panose="030F0702030302020204" pitchFamily="66" charset="0"/>
              </a:rPr>
              <a:t> Enzyme (Polymerase)</a:t>
            </a:r>
            <a:endParaRPr lang="en-US" altLang="en-US" dirty="0" smtClean="0">
              <a:solidFill>
                <a:srgbClr val="FF0000"/>
              </a:solidFill>
              <a:latin typeface="Comic Sans MS" panose="030F0702030302020204" pitchFamily="66" charset="0"/>
            </a:endParaRPr>
          </a:p>
        </p:txBody>
      </p:sp>
      <p:sp>
        <p:nvSpPr>
          <p:cNvPr id="8195" name="Rectangle 3"/>
          <p:cNvSpPr>
            <a:spLocks noGrp="1" noChangeArrowheads="1"/>
          </p:cNvSpPr>
          <p:nvPr>
            <p:ph type="body" idx="1"/>
          </p:nvPr>
        </p:nvSpPr>
        <p:spPr>
          <a:xfrm>
            <a:off x="914398" y="1430055"/>
            <a:ext cx="10659649" cy="4114800"/>
          </a:xfrm>
        </p:spPr>
        <p:txBody>
          <a:bodyPr/>
          <a:lstStyle/>
          <a:p>
            <a:r>
              <a:rPr lang="en-GB" altLang="en-US" dirty="0" smtClean="0">
                <a:latin typeface="Comic Sans MS" panose="030F0702030302020204" pitchFamily="66" charset="0"/>
              </a:rPr>
              <a:t>This is a special type of polymerase which has been cloned (copied)  from </a:t>
            </a:r>
            <a:r>
              <a:rPr lang="en-GB" altLang="en-US" i="1" dirty="0" err="1" smtClean="0">
                <a:latin typeface="Comic Sans MS" panose="030F0702030302020204" pitchFamily="66" charset="0"/>
              </a:rPr>
              <a:t>Thermus</a:t>
            </a:r>
            <a:r>
              <a:rPr lang="en-GB" altLang="en-US" i="1" dirty="0" smtClean="0">
                <a:latin typeface="Comic Sans MS" panose="030F0702030302020204" pitchFamily="66" charset="0"/>
              </a:rPr>
              <a:t> </a:t>
            </a:r>
            <a:r>
              <a:rPr lang="en-GB" altLang="en-US" i="1" dirty="0" err="1" smtClean="0">
                <a:latin typeface="Comic Sans MS" panose="030F0702030302020204" pitchFamily="66" charset="0"/>
              </a:rPr>
              <a:t>aquaticus</a:t>
            </a:r>
            <a:r>
              <a:rPr lang="en-GB" altLang="en-US" i="1" dirty="0" smtClean="0">
                <a:latin typeface="Comic Sans MS" panose="030F0702030302020204" pitchFamily="66" charset="0"/>
              </a:rPr>
              <a:t> </a:t>
            </a:r>
            <a:r>
              <a:rPr lang="en-GB" altLang="en-US" dirty="0" smtClean="0">
                <a:latin typeface="Comic Sans MS" panose="030F0702030302020204" pitchFamily="66" charset="0"/>
              </a:rPr>
              <a:t>bacterium which is an organism that lives and survives at extreme high temperatures </a:t>
            </a:r>
          </a:p>
          <a:p>
            <a:pPr>
              <a:buFontTx/>
              <a:buNone/>
            </a:pPr>
            <a:endParaRPr lang="en-GB" altLang="en-US" dirty="0" smtClean="0">
              <a:latin typeface="Comic Sans MS" panose="030F0702030302020204" pitchFamily="66" charset="0"/>
            </a:endParaRPr>
          </a:p>
          <a:p>
            <a:r>
              <a:rPr lang="en-GB" altLang="en-US" dirty="0" smtClean="0">
                <a:latin typeface="Comic Sans MS" panose="030F0702030302020204" pitchFamily="66" charset="0"/>
              </a:rPr>
              <a:t>It is an essential endonuclease as it is </a:t>
            </a:r>
            <a:r>
              <a:rPr lang="en-GB" altLang="en-US" dirty="0" smtClean="0">
                <a:solidFill>
                  <a:srgbClr val="9933FF"/>
                </a:solidFill>
                <a:latin typeface="Comic Sans MS" panose="030F0702030302020204" pitchFamily="66" charset="0"/>
              </a:rPr>
              <a:t>thermostable</a:t>
            </a:r>
            <a:r>
              <a:rPr lang="en-GB" altLang="en-US" dirty="0" smtClean="0">
                <a:latin typeface="Comic Sans MS" panose="030F0702030302020204" pitchFamily="66" charset="0"/>
              </a:rPr>
              <a:t> – does not denature at high temperatures (approx. 92</a:t>
            </a:r>
            <a:r>
              <a:rPr lang="en-GB" altLang="en-US" baseline="30000" dirty="0" smtClean="0">
                <a:latin typeface="Comic Sans MS" panose="030F0702030302020204" pitchFamily="66" charset="0"/>
              </a:rPr>
              <a:t>o</a:t>
            </a:r>
            <a:r>
              <a:rPr lang="en-GB" altLang="en-US" dirty="0" smtClean="0">
                <a:latin typeface="Comic Sans MS" panose="030F0702030302020204" pitchFamily="66" charset="0"/>
              </a:rPr>
              <a:t>C</a:t>
            </a:r>
            <a:r>
              <a:rPr lang="en-GB" altLang="en-US" dirty="0" smtClean="0"/>
              <a:t>)</a:t>
            </a:r>
            <a:endParaRPr lang="en-US" altLang="en-US" dirty="0" smtClean="0"/>
          </a:p>
        </p:txBody>
      </p:sp>
    </p:spTree>
    <p:extLst>
      <p:ext uri="{BB962C8B-B14F-4D97-AF65-F5344CB8AC3E}">
        <p14:creationId xmlns:p14="http://schemas.microsoft.com/office/powerpoint/2010/main" val="119693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92313" y="23813"/>
            <a:ext cx="8229600" cy="704850"/>
          </a:xfrm>
        </p:spPr>
        <p:txBody>
          <a:bodyPr/>
          <a:lstStyle/>
          <a:p>
            <a:pPr eaLnBrk="1" hangingPunct="1"/>
            <a:r>
              <a:rPr lang="en-GB" altLang="en-US" dirty="0" smtClean="0">
                <a:solidFill>
                  <a:srgbClr val="FF0000"/>
                </a:solidFill>
                <a:latin typeface="Comic Sans MS" panose="030F0702030302020204" pitchFamily="66" charset="0"/>
              </a:rPr>
              <a:t>Restriction Enzymes</a:t>
            </a:r>
          </a:p>
        </p:txBody>
      </p:sp>
      <p:sp>
        <p:nvSpPr>
          <p:cNvPr id="9219" name="Rectangle 3"/>
          <p:cNvSpPr>
            <a:spLocks noGrp="1" noChangeArrowheads="1"/>
          </p:cNvSpPr>
          <p:nvPr>
            <p:ph type="body" idx="1"/>
          </p:nvPr>
        </p:nvSpPr>
        <p:spPr>
          <a:xfrm>
            <a:off x="165155" y="1101725"/>
            <a:ext cx="3654315" cy="4999530"/>
          </a:xfrm>
        </p:spPr>
        <p:txBody>
          <a:bodyPr/>
          <a:lstStyle/>
          <a:p>
            <a:pPr eaLnBrk="1" hangingPunct="1"/>
            <a:r>
              <a:rPr lang="en-GB" altLang="en-US" dirty="0" smtClean="0">
                <a:latin typeface="Comic Sans MS" panose="030F0702030302020204" pitchFamily="66" charset="0"/>
              </a:rPr>
              <a:t>Endonucleases that usually cut the DNA by breaking </a:t>
            </a:r>
            <a:r>
              <a:rPr lang="en-GB" altLang="en-US" dirty="0" err="1" smtClean="0">
                <a:latin typeface="Comic Sans MS" panose="030F0702030302020204" pitchFamily="66" charset="0"/>
              </a:rPr>
              <a:t>phosphodiester</a:t>
            </a:r>
            <a:r>
              <a:rPr lang="en-GB" altLang="en-US" dirty="0" smtClean="0">
                <a:latin typeface="Comic Sans MS" panose="030F0702030302020204" pitchFamily="66" charset="0"/>
              </a:rPr>
              <a:t> bonds (bonds between nucleotides) at a specific sequence</a:t>
            </a:r>
          </a:p>
          <a:p>
            <a:pPr eaLnBrk="1" hangingPunct="1">
              <a:buFontTx/>
              <a:buNone/>
            </a:pPr>
            <a:endParaRPr lang="en-GB" altLang="en-US" dirty="0" smtClean="0"/>
          </a:p>
        </p:txBody>
      </p:sp>
      <p:pic>
        <p:nvPicPr>
          <p:cNvPr id="9220" name="Picture 7" descr="pattanayak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469" y="1217119"/>
            <a:ext cx="8448929" cy="404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745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75781" y="0"/>
            <a:ext cx="1149889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FF0000"/>
                </a:solidFill>
                <a:latin typeface="Comic Sans MS"/>
                <a:ea typeface="+mj-ea"/>
                <a:cs typeface="Comic Sans MS"/>
              </a:defRPr>
            </a:lvl1pPr>
            <a:lvl2pPr algn="ctr" defTabSz="457200" rtl="0" eaLnBrk="0" fontAlgn="base" hangingPunct="0">
              <a:spcBef>
                <a:spcPct val="0"/>
              </a:spcBef>
              <a:spcAft>
                <a:spcPct val="0"/>
              </a:spcAft>
              <a:defRPr sz="4400">
                <a:solidFill>
                  <a:srgbClr val="FF0000"/>
                </a:solidFill>
                <a:latin typeface="Comic Sans MS" charset="0"/>
                <a:ea typeface="ＭＳ Ｐゴシック" charset="0"/>
                <a:cs typeface="ＭＳ Ｐゴシック" charset="0"/>
              </a:defRPr>
            </a:lvl2pPr>
            <a:lvl3pPr algn="ctr" defTabSz="457200" rtl="0" eaLnBrk="0" fontAlgn="base" hangingPunct="0">
              <a:spcBef>
                <a:spcPct val="0"/>
              </a:spcBef>
              <a:spcAft>
                <a:spcPct val="0"/>
              </a:spcAft>
              <a:defRPr sz="4400">
                <a:solidFill>
                  <a:srgbClr val="FF0000"/>
                </a:solidFill>
                <a:latin typeface="Comic Sans MS" charset="0"/>
                <a:ea typeface="ＭＳ Ｐゴシック" charset="0"/>
                <a:cs typeface="ＭＳ Ｐゴシック" charset="0"/>
              </a:defRPr>
            </a:lvl3pPr>
            <a:lvl4pPr algn="ctr" defTabSz="457200" rtl="0" eaLnBrk="0" fontAlgn="base" hangingPunct="0">
              <a:spcBef>
                <a:spcPct val="0"/>
              </a:spcBef>
              <a:spcAft>
                <a:spcPct val="0"/>
              </a:spcAft>
              <a:defRPr sz="4400">
                <a:solidFill>
                  <a:srgbClr val="FF0000"/>
                </a:solidFill>
                <a:latin typeface="Comic Sans MS" charset="0"/>
                <a:ea typeface="ＭＳ Ｐゴシック" charset="0"/>
                <a:cs typeface="ＭＳ Ｐゴシック" charset="0"/>
              </a:defRPr>
            </a:lvl4pPr>
            <a:lvl5pPr algn="ctr" defTabSz="457200" rtl="0" eaLnBrk="0" fontAlgn="base" hangingPunct="0">
              <a:spcBef>
                <a:spcPct val="0"/>
              </a:spcBef>
              <a:spcAft>
                <a:spcPct val="0"/>
              </a:spcAft>
              <a:defRPr sz="4400">
                <a:solidFill>
                  <a:srgbClr val="FF0000"/>
                </a:solidFill>
                <a:latin typeface="Comic Sans MS"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smtClean="0">
                <a:latin typeface="Comic Sans MS" panose="030F0702030302020204" pitchFamily="66" charset="0"/>
              </a:rPr>
              <a:t>What is PCR</a:t>
            </a:r>
            <a:r>
              <a:rPr lang="en-GB" altLang="en-US" dirty="0">
                <a:latin typeface="Comic Sans MS" panose="030F0702030302020204" pitchFamily="66" charset="0"/>
              </a:rPr>
              <a:t> </a:t>
            </a:r>
            <a:r>
              <a:rPr lang="en-GB" altLang="en-US" dirty="0" smtClean="0">
                <a:latin typeface="Comic Sans MS" panose="030F0702030302020204" pitchFamily="66" charset="0"/>
              </a:rPr>
              <a:t>(Polymerase </a:t>
            </a:r>
            <a:r>
              <a:rPr lang="en-GB" altLang="en-US" dirty="0">
                <a:latin typeface="Comic Sans MS" panose="030F0702030302020204" pitchFamily="66" charset="0"/>
              </a:rPr>
              <a:t>Chain </a:t>
            </a:r>
            <a:r>
              <a:rPr lang="en-GB" altLang="en-US" dirty="0" smtClean="0">
                <a:latin typeface="Comic Sans MS" panose="030F0702030302020204" pitchFamily="66" charset="0"/>
              </a:rPr>
              <a:t>Reaction)</a:t>
            </a:r>
            <a:r>
              <a:rPr lang="en-US" altLang="en-US" dirty="0" smtClean="0">
                <a:latin typeface="Comic Sans MS" panose="030F0702030302020204" pitchFamily="66" charset="0"/>
              </a:rPr>
              <a:t>?</a:t>
            </a:r>
          </a:p>
        </p:txBody>
      </p:sp>
      <p:sp>
        <p:nvSpPr>
          <p:cNvPr id="3" name="Content Placeholder 2"/>
          <p:cNvSpPr txBox="1">
            <a:spLocks/>
          </p:cNvSpPr>
          <p:nvPr/>
        </p:nvSpPr>
        <p:spPr bwMode="auto">
          <a:xfrm>
            <a:off x="1386802" y="1222375"/>
            <a:ext cx="8623004"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omic Sans MS"/>
                <a:ea typeface="+mn-ea"/>
                <a:cs typeface="Comic Sans M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Comic Sans MS"/>
                <a:ea typeface="+mn-ea"/>
                <a:cs typeface="Comic Sans M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Comic Sans MS"/>
                <a:ea typeface="+mn-ea"/>
                <a:cs typeface="Comic Sans M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a:ea typeface="+mn-ea"/>
                <a:cs typeface="Comic Sans M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en-US" dirty="0" smtClean="0">
                <a:solidFill>
                  <a:srgbClr val="9933FF"/>
                </a:solidFill>
                <a:latin typeface="Comic Sans MS" panose="030F0702030302020204" pitchFamily="66" charset="0"/>
              </a:rPr>
              <a:t>PCR amplifies DNA using complimentary primers for specific target sequences</a:t>
            </a:r>
            <a:r>
              <a:rPr lang="en-US" altLang="en-US" i="1" dirty="0" smtClean="0">
                <a:solidFill>
                  <a:srgbClr val="9933FF"/>
                </a:solidFill>
                <a:latin typeface="Comic Sans MS" panose="030F0702030302020204" pitchFamily="66" charset="0"/>
              </a:rPr>
              <a:t> </a:t>
            </a:r>
            <a:r>
              <a:rPr lang="en-US" altLang="en-US" i="1" dirty="0" smtClean="0">
                <a:latin typeface="Comic Sans MS" panose="030F0702030302020204" pitchFamily="66" charset="0"/>
              </a:rPr>
              <a:t>							In vitro </a:t>
            </a:r>
            <a:r>
              <a:rPr lang="en-US" altLang="en-US" dirty="0" smtClean="0">
                <a:latin typeface="Comic Sans MS" panose="030F0702030302020204" pitchFamily="66" charset="0"/>
              </a:rPr>
              <a:t>= in glass.</a:t>
            </a:r>
          </a:p>
          <a:p>
            <a:pPr marL="0" indent="0">
              <a:buFont typeface="Arial" panose="020B0604020202020204" pitchFamily="34" charset="0"/>
              <a:buNone/>
            </a:pPr>
            <a:endParaRPr lang="en-US" altLang="en-US" dirty="0" smtClean="0">
              <a:latin typeface="Comic Sans MS" panose="030F0702030302020204" pitchFamily="66" charset="0"/>
            </a:endParaRPr>
          </a:p>
        </p:txBody>
      </p:sp>
      <p:pic>
        <p:nvPicPr>
          <p:cNvPr id="4" name="Picture 4" descr="PCR_tub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911" y="3017839"/>
            <a:ext cx="4242786" cy="347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56250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1633</Words>
  <Application>Microsoft Office PowerPoint</Application>
  <PresentationFormat>Widescreen</PresentationFormat>
  <Paragraphs>243</Paragraphs>
  <Slides>47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MS PGothic</vt:lpstr>
      <vt:lpstr>Arial</vt:lpstr>
      <vt:lpstr>Calibri</vt:lpstr>
      <vt:lpstr>Comic Sans MS</vt:lpstr>
      <vt:lpstr>Symbol</vt:lpstr>
      <vt:lpstr>Times New Roman</vt:lpstr>
      <vt:lpstr>Default Design</vt:lpstr>
      <vt:lpstr>Drawplus Drawing</vt:lpstr>
      <vt:lpstr>DNA and the Genome</vt:lpstr>
      <vt:lpstr>PowerPoint Presentation</vt:lpstr>
      <vt:lpstr>PowerPoint Presentation</vt:lpstr>
      <vt:lpstr>PowerPoint Presentation</vt:lpstr>
      <vt:lpstr>DNA Enzymes</vt:lpstr>
      <vt:lpstr>Polymerases and Ligase Enzymes</vt:lpstr>
      <vt:lpstr>Taq Enzyme (Polymerase)</vt:lpstr>
      <vt:lpstr>Restriction Enzymes</vt:lpstr>
      <vt:lpstr>PowerPoint Presentation</vt:lpstr>
      <vt:lpstr>Polymerase Chain Reaction (PCR)</vt:lpstr>
      <vt:lpstr>Primers</vt:lpstr>
      <vt:lpstr>Thermal Cycler</vt:lpstr>
      <vt:lpstr>Polymerase Chain Reaction (PCR) terminology</vt:lpstr>
      <vt:lpstr>PCR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Gel Electrophoresis</vt:lpstr>
      <vt:lpstr>Gel Electrophoresis</vt:lpstr>
      <vt:lpstr>PowerPoint Presentation</vt:lpstr>
      <vt:lpstr>PowerPoint Presentation</vt:lpstr>
      <vt:lpstr>PowerPoint Presentation</vt:lpstr>
      <vt:lpstr>DNA Gel Electrophoresis Ladder</vt:lpstr>
      <vt:lpstr>PowerPoint Presentation</vt:lpstr>
      <vt:lpstr>PowerPoint Presentation</vt:lpstr>
      <vt:lpstr>Uses of PCR</vt:lpstr>
      <vt:lpstr>Forensic DNA profiling</vt:lpstr>
      <vt:lpstr>Forensic DNA profiling</vt:lpstr>
      <vt:lpstr>Forensic DNA profiling</vt:lpstr>
      <vt:lpstr>PowerPoint Presentation</vt:lpstr>
      <vt:lpstr>Stages in profiling</vt:lpstr>
      <vt:lpstr>PowerPoint Presentation</vt:lpstr>
      <vt:lpstr>PowerPoint Presentation</vt:lpstr>
      <vt:lpstr>PowerPoint Presentation</vt:lpstr>
      <vt:lpstr>Screening for Genetic Disorders</vt:lpstr>
      <vt:lpstr>Cystic Fibrosis</vt:lpstr>
      <vt:lpstr>The cystic fibrosis DF508 mutation  (2)</vt:lpstr>
      <vt:lpstr>Test for cystic fibrosis defective allele</vt:lpstr>
      <vt:lpstr>PowerPoint Presentation</vt:lpstr>
      <vt:lpstr>PowerPoint Presentation</vt:lpstr>
      <vt:lpstr>Paternity testing</vt:lpstr>
      <vt:lpstr>PowerPoint Presentation</vt:lpstr>
      <vt:lpstr>PowerPoint Presentation</vt:lpstr>
    </vt:vector>
  </TitlesOfParts>
  <Company>North Lanarkshire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and the Genome</dc:title>
  <dc:creator>Christopher Scott</dc:creator>
  <cp:lastModifiedBy>Christopher Scott</cp:lastModifiedBy>
  <cp:revision>38</cp:revision>
  <dcterms:created xsi:type="dcterms:W3CDTF">2015-03-03T11:38:48Z</dcterms:created>
  <dcterms:modified xsi:type="dcterms:W3CDTF">2018-05-15T11:16:21Z</dcterms:modified>
</cp:coreProperties>
</file>