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333" r:id="rId3"/>
    <p:sldId id="325" r:id="rId4"/>
    <p:sldId id="326" r:id="rId5"/>
    <p:sldId id="327" r:id="rId6"/>
    <p:sldId id="328" r:id="rId7"/>
    <p:sldId id="329" r:id="rId8"/>
    <p:sldId id="334" r:id="rId9"/>
    <p:sldId id="330" r:id="rId10"/>
    <p:sldId id="33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36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31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53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89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86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5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21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64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2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4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0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3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71F0A-CE83-4753-874E-273748F7A7F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CB2C2-33C3-4B5B-9A12-EC2135728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7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13641" y="1416269"/>
            <a:ext cx="8610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4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/>
            </a:r>
            <a:br>
              <a:rPr lang="en-GB" sz="4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GB" sz="4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DNA </a:t>
            </a:r>
            <a:r>
              <a:rPr lang="en-GB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and the Genome</a:t>
            </a:r>
            <a:endParaRPr lang="en-US" sz="4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90497" y="3037429"/>
            <a:ext cx="5328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600" dirty="0">
                <a:solidFill>
                  <a:srgbClr val="FFFFFF">
                    <a:lumMod val="50000"/>
                  </a:srgbClr>
                </a:solidFill>
                <a:latin typeface="Comic Sans MS" panose="030F0702030302020204" pitchFamily="66" charset="0"/>
              </a:rPr>
              <a:t>Key Area </a:t>
            </a:r>
            <a:r>
              <a:rPr lang="en-GB" sz="3600" dirty="0" smtClean="0">
                <a:solidFill>
                  <a:srgbClr val="FFFFFF">
                    <a:lumMod val="50000"/>
                  </a:srgbClr>
                </a:solidFill>
                <a:latin typeface="Comic Sans MS" panose="030F0702030302020204" pitchFamily="66" charset="0"/>
              </a:rPr>
              <a:t>8c</a:t>
            </a:r>
            <a:endParaRPr lang="en-GB" sz="3600" dirty="0">
              <a:solidFill>
                <a:srgbClr val="FFFFFF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600" dirty="0" smtClean="0">
                <a:solidFill>
                  <a:srgbClr val="FFFFFF">
                    <a:lumMod val="50000"/>
                  </a:srgbClr>
                </a:solidFill>
                <a:latin typeface="Comic Sans MS" panose="030F0702030302020204" pitchFamily="66" charset="0"/>
              </a:rPr>
              <a:t>Pharmacogenetics</a:t>
            </a:r>
            <a:endParaRPr lang="en-GB" sz="3600" dirty="0">
              <a:solidFill>
                <a:srgbClr val="FFFFFF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rgbClr val="FFFFFF">
                  <a:lumMod val="75000"/>
                </a:srgb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133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2696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Risk Prediction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923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Some variation in DNA sequences has already been linked to diabetes, heart disease, schizophrenia and cancer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It may become possible to sequence an individuals complete genome and establish their </a:t>
            </a: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predisposition</a:t>
            </a:r>
            <a:r>
              <a:rPr lang="en-GB" dirty="0" smtClean="0">
                <a:latin typeface="Comic Sans MS" panose="030F0702030302020204" pitchFamily="66" charset="0"/>
              </a:rPr>
              <a:t> to a disease and </a:t>
            </a: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predict the risk </a:t>
            </a:r>
            <a:r>
              <a:rPr lang="en-GB" dirty="0" smtClean="0">
                <a:latin typeface="Comic Sans MS" panose="030F0702030302020204" pitchFamily="66" charset="0"/>
              </a:rPr>
              <a:t>they are at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This can then lead to early intervention using a combination of drugs and healthy lifestyle decisions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80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5" y="5652"/>
            <a:ext cx="70369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Learning Intentions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 bwMode="auto">
          <a:xfrm>
            <a:off x="360039" y="824519"/>
            <a:ext cx="10786181" cy="381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GB" altLang="en-US" sz="2800" dirty="0" smtClean="0">
                <a:solidFill>
                  <a:prstClr val="black"/>
                </a:solidFill>
              </a:rPr>
              <a:t>	By the end of this topic you should be able to: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GB" altLang="en-US" sz="2800" dirty="0" smtClean="0">
              <a:solidFill>
                <a:prstClr val="black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en-GB" altLang="en-US" sz="28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332650"/>
              </p:ext>
            </p:extLst>
          </p:nvPr>
        </p:nvGraphicFramePr>
        <p:xfrm>
          <a:off x="630620" y="1962057"/>
          <a:ext cx="10515600" cy="1463040"/>
        </p:xfrm>
        <a:graphic>
          <a:graphicData uri="http://schemas.openxmlformats.org/drawingml/2006/table">
            <a:tbl>
              <a:tblPr/>
              <a:tblGrid>
                <a:gridCol w="10515600"/>
              </a:tblGrid>
              <a:tr h="7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(c) </a:t>
                      </a:r>
                      <a:r>
                        <a:rPr lang="en-GB" sz="24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Personal genomics and health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240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Describe 2 benefits of using analysis of an individual’s genome in medicine </a:t>
                      </a:r>
                      <a:endParaRPr lang="en-GB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endParaRPr lang="en-GB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862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Personal Genomics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32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2696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Personal Genomics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041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The process of sequencing an individual’s genome (</a:t>
            </a: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personal genome sequence</a:t>
            </a:r>
            <a:r>
              <a:rPr lang="en-GB" dirty="0" smtClean="0">
                <a:latin typeface="Comic Sans MS" panose="030F0702030302020204" pitchFamily="66" charset="0"/>
              </a:rPr>
              <a:t>) and using bioinformatics to analyse it to predict the likelihood of developing certain diseases is called </a:t>
            </a: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personal genomics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The human genome has approx. 20,000 protein-coding genes along with many non-protein coding regulatory sequences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A single human genome contains over 3 billion base pairs but there is usually less than 1% variation between one individuals genome and another’s (1 in every 1000) 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393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7289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Variation in Individual Human Genomes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4646"/>
            <a:ext cx="10515600" cy="54422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Variation in the human genome occurs as a result of: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u="sng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Point mutations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Substitutions leading to SNPs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Only 1% of the 10 million SNPS are thought to effect protein function, the remainder are neutral mutations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u="sng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Errors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Repeat sequences are not replicated properly from one generation to the next</a:t>
            </a: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u="sng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Copy number variation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An abnormal number of copies of one (or more) sections of DNA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Fewer copies due to deletions; more due to duplications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Accounts for about 0.4% of variation between unrelated individuals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814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33054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Genetic Variation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545" y="1005819"/>
            <a:ext cx="10515600" cy="53476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The differences in individual genomes occur as a result of </a:t>
            </a: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mutations</a:t>
            </a:r>
            <a:r>
              <a:rPr lang="en-GB" dirty="0" smtClean="0">
                <a:latin typeface="Comic Sans MS" panose="030F0702030302020204" pitchFamily="66" charset="0"/>
              </a:rPr>
              <a:t> and </a:t>
            </a: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rearrangements</a:t>
            </a:r>
            <a:r>
              <a:rPr lang="en-GB" dirty="0" smtClean="0">
                <a:latin typeface="Comic Sans MS" panose="030F0702030302020204" pitchFamily="66" charset="0"/>
              </a:rPr>
              <a:t> of parts of the sequence of bases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This can range from SNPs to completely missing or extra chromosomes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The genomes of several thousand human individuals from all over the world are now being sequenced to investigate genetic variation amongst humans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However, it is not always easy to establish a link between particular sequence changes and specific disease or disorders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9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4227"/>
          </a:xfrm>
        </p:spPr>
        <p:txBody>
          <a:bodyPr/>
          <a:lstStyle/>
          <a:p>
            <a:pPr algn="ctr"/>
            <a:r>
              <a:rPr lang="en-GB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Pharmacogenetics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2757"/>
            <a:ext cx="10515600" cy="5032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To date, around 2,200 diseases have been linked to particular changes in genomic sequence but this does not always lead to straight forward treatments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Most medical disorders depend on both </a:t>
            </a: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genetic and environmental factors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Pharmacogenetics is the use of genome information in the choice of drugs prescribed</a:t>
            </a:r>
            <a:r>
              <a:rPr lang="en-GB" dirty="0" smtClean="0">
                <a:latin typeface="Comic Sans MS" panose="030F0702030302020204" pitchFamily="66" charset="0"/>
              </a:rPr>
              <a:t>. 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59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4227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Personalised medicine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2757"/>
            <a:ext cx="10515600" cy="5032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As a result of pharmacogenetics it is becoming more and more possible to find the </a:t>
            </a: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most suitable drug </a:t>
            </a:r>
            <a:r>
              <a:rPr lang="en-GB" dirty="0" smtClean="0">
                <a:latin typeface="Comic Sans MS" panose="030F0702030302020204" pitchFamily="66" charset="0"/>
              </a:rPr>
              <a:t>and the </a:t>
            </a:r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correct dosage </a:t>
            </a:r>
            <a:r>
              <a:rPr lang="en-GB" dirty="0" smtClean="0">
                <a:latin typeface="Comic Sans MS" panose="030F0702030302020204" pitchFamily="66" charset="0"/>
              </a:rPr>
              <a:t>for each individual. This has led to the evolution of personalised medicine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This involves </a:t>
            </a:r>
            <a:r>
              <a:rPr lang="en-GB" dirty="0">
                <a:latin typeface="Comic Sans MS" panose="030F0702030302020204" pitchFamily="66" charset="0"/>
              </a:rPr>
              <a:t>looking at the end result of the ingestion, absorption, metabolism, clearance and excretion of a drug</a:t>
            </a:r>
          </a:p>
        </p:txBody>
      </p:sp>
    </p:spTree>
    <p:extLst>
      <p:ext uri="{BB962C8B-B14F-4D97-AF65-F5344CB8AC3E}">
        <p14:creationId xmlns:p14="http://schemas.microsoft.com/office/powerpoint/2010/main" val="3247379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138" y="438260"/>
            <a:ext cx="10515600" cy="5426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Genetic tests are being developed to determine a patient’s ability to metabolise a particular drug, which will </a:t>
            </a:r>
            <a:r>
              <a:rPr lang="en-GB" dirty="0" smtClean="0">
                <a:latin typeface="Comic Sans MS" panose="030F0702030302020204" pitchFamily="66" charset="0"/>
              </a:rPr>
              <a:t>allow:</a:t>
            </a:r>
          </a:p>
          <a:p>
            <a:r>
              <a:rPr lang="en-GB" dirty="0" smtClean="0">
                <a:solidFill>
                  <a:srgbClr val="9933FF"/>
                </a:solidFill>
                <a:latin typeface="Comic Sans MS" panose="030F0702030302020204" pitchFamily="66" charset="0"/>
              </a:rPr>
              <a:t>dosage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to be determined with greater </a:t>
            </a:r>
            <a:r>
              <a:rPr lang="en-GB" dirty="0" smtClean="0">
                <a:latin typeface="Comic Sans MS" panose="030F0702030302020204" pitchFamily="66" charset="0"/>
              </a:rPr>
              <a:t>certainty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determine </a:t>
            </a:r>
            <a:r>
              <a:rPr lang="en-GB" dirty="0">
                <a:latin typeface="Comic Sans MS" panose="030F0702030302020204" pitchFamily="66" charset="0"/>
              </a:rPr>
              <a:t>which patients may be susceptible to </a:t>
            </a:r>
            <a:r>
              <a:rPr lang="en-GB" dirty="0">
                <a:solidFill>
                  <a:srgbClr val="9933FF"/>
                </a:solidFill>
                <a:latin typeface="Comic Sans MS" panose="030F0702030302020204" pitchFamily="66" charset="0"/>
              </a:rPr>
              <a:t>adverse side effects </a:t>
            </a:r>
            <a:r>
              <a:rPr lang="en-GB" dirty="0">
                <a:latin typeface="Comic Sans MS" panose="030F0702030302020204" pitchFamily="66" charset="0"/>
              </a:rPr>
              <a:t>as a result of being prescribed a drug. 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x-none" dirty="0">
                <a:latin typeface="Comic Sans MS" panose="030F0702030302020204" pitchFamily="66" charset="0"/>
              </a:rPr>
              <a:t>The pharmacological consequences of genetic variation are highly </a:t>
            </a:r>
            <a:r>
              <a:rPr lang="x-none" dirty="0" smtClean="0">
                <a:latin typeface="Comic Sans MS" panose="030F0702030302020204" pitchFamily="66" charset="0"/>
              </a:rPr>
              <a:t>diverse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x-none" dirty="0" smtClean="0">
                <a:latin typeface="Comic Sans MS" panose="030F0702030302020204" pitchFamily="66" charset="0"/>
              </a:rPr>
              <a:t>a </a:t>
            </a:r>
            <a:r>
              <a:rPr lang="x-none" dirty="0">
                <a:latin typeface="Comic Sans MS" panose="030F0702030302020204" pitchFamily="66" charset="0"/>
              </a:rPr>
              <a:t>patient may break down or convert a drug slightly more quickly, or slightly slower, than another. 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t</a:t>
            </a:r>
            <a:r>
              <a:rPr lang="en-GB" dirty="0" smtClean="0">
                <a:latin typeface="Comic Sans MS" panose="030F0702030302020204" pitchFamily="66" charset="0"/>
              </a:rPr>
              <a:t>he </a:t>
            </a:r>
            <a:r>
              <a:rPr lang="x-none" dirty="0" smtClean="0">
                <a:latin typeface="Comic Sans MS" panose="030F0702030302020204" pitchFamily="66" charset="0"/>
              </a:rPr>
              <a:t>absence </a:t>
            </a:r>
            <a:r>
              <a:rPr lang="x-none" dirty="0">
                <a:latin typeface="Comic Sans MS" panose="030F0702030302020204" pitchFamily="66" charset="0"/>
              </a:rPr>
              <a:t>of drug-metabolising enzymes can cause excessive, and fatal, drug </a:t>
            </a:r>
            <a:r>
              <a:rPr lang="x-none" dirty="0" smtClean="0">
                <a:latin typeface="Comic Sans MS" panose="030F0702030302020204" pitchFamily="66" charset="0"/>
              </a:rPr>
              <a:t>action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x-none" dirty="0" smtClean="0">
                <a:latin typeface="Comic Sans MS" panose="030F0702030302020204" pitchFamily="66" charset="0"/>
              </a:rPr>
              <a:t>the </a:t>
            </a:r>
            <a:r>
              <a:rPr lang="x-none" dirty="0">
                <a:latin typeface="Comic Sans MS" panose="030F0702030302020204" pitchFamily="66" charset="0"/>
              </a:rPr>
              <a:t>therapy may fail because the drug is not activated. </a:t>
            </a: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99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541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Symbol</vt:lpstr>
      <vt:lpstr>Times New Roman</vt:lpstr>
      <vt:lpstr>Office Theme</vt:lpstr>
      <vt:lpstr>PowerPoint Presentation</vt:lpstr>
      <vt:lpstr>PowerPoint Presentation</vt:lpstr>
      <vt:lpstr>Personal Genomics</vt:lpstr>
      <vt:lpstr>Personal Genomics</vt:lpstr>
      <vt:lpstr>Variation in Individual Human Genomes</vt:lpstr>
      <vt:lpstr>Genetic Variation</vt:lpstr>
      <vt:lpstr>Pharmacogenetics</vt:lpstr>
      <vt:lpstr>Personalised medicine</vt:lpstr>
      <vt:lpstr>PowerPoint Presentation</vt:lpstr>
      <vt:lpstr>Risk Prediction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Genomics and Genomic Sequencing</dc:title>
  <dc:creator>Christopher Scott</dc:creator>
  <cp:lastModifiedBy>Christopher Scott</cp:lastModifiedBy>
  <cp:revision>40</cp:revision>
  <dcterms:created xsi:type="dcterms:W3CDTF">2014-05-28T09:05:49Z</dcterms:created>
  <dcterms:modified xsi:type="dcterms:W3CDTF">2018-05-15T11:26:33Z</dcterms:modified>
</cp:coreProperties>
</file>