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65" r:id="rId4"/>
    <p:sldId id="267" r:id="rId5"/>
    <p:sldId id="268" r:id="rId6"/>
    <p:sldId id="269" r:id="rId7"/>
    <p:sldId id="270" r:id="rId8"/>
    <p:sldId id="271" r:id="rId9"/>
    <p:sldId id="272" r:id="rId10"/>
    <p:sldId id="273" r:id="rId11"/>
    <p:sldId id="275" r:id="rId12"/>
    <p:sldId id="276" r:id="rId13"/>
    <p:sldId id="277" r:id="rId14"/>
    <p:sldId id="282" r:id="rId15"/>
    <p:sldId id="294" r:id="rId16"/>
    <p:sldId id="283" r:id="rId17"/>
    <p:sldId id="284" r:id="rId18"/>
    <p:sldId id="281" r:id="rId19"/>
    <p:sldId id="285" r:id="rId20"/>
    <p:sldId id="290" r:id="rId21"/>
    <p:sldId id="402" r:id="rId22"/>
    <p:sldId id="403" r:id="rId23"/>
    <p:sldId id="405" r:id="rId24"/>
    <p:sldId id="406" r:id="rId25"/>
    <p:sldId id="404" r:id="rId26"/>
    <p:sldId id="291" r:id="rId27"/>
    <p:sldId id="292" r:id="rId28"/>
    <p:sldId id="293" r:id="rId29"/>
    <p:sldId id="407" r:id="rId30"/>
    <p:sldId id="31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86" autoAdjust="0"/>
    <p:restoredTop sz="94660"/>
  </p:normalViewPr>
  <p:slideViewPr>
    <p:cSldViewPr snapToGrid="0">
      <p:cViewPr varScale="1">
        <p:scale>
          <a:sx n="89" d="100"/>
          <a:sy n="89" d="100"/>
        </p:scale>
        <p:origin x="108"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18118-77E9-4DFB-BDB1-2D9BF6D8B702}" type="datetimeFigureOut">
              <a:rPr lang="en-GB" smtClean="0"/>
              <a:t>15/05/2018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6FFBD-268D-4CA1-B889-CC3391D0748C}" type="slidenum">
              <a:rPr lang="en-GB" smtClean="0"/>
              <a:t>‹#›</a:t>
            </a:fld>
            <a:endParaRPr lang="en-GB"/>
          </a:p>
        </p:txBody>
      </p:sp>
    </p:spTree>
    <p:extLst>
      <p:ext uri="{BB962C8B-B14F-4D97-AF65-F5344CB8AC3E}">
        <p14:creationId xmlns:p14="http://schemas.microsoft.com/office/powerpoint/2010/main" val="68358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0AF9A-71C7-4A16-BB19-32B10CC55EC0}" type="slidenum">
              <a:rPr lang="en-US" altLang="en-US"/>
              <a:pPr/>
              <a:t>4</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5751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4F998-B759-457D-A1F4-B7ED740D8CEE}" type="slidenum">
              <a:rPr lang="en-US" altLang="en-US"/>
              <a:pPr/>
              <a:t>5</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445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070EF-21D8-4FA9-9DDA-620BE6D1E329}" type="slidenum">
              <a:rPr lang="en-US" altLang="en-US"/>
              <a:pPr/>
              <a:t>6</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509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1AB751-D1E5-4618-BCF6-F780800E2310}" type="slidenum">
              <a:rPr lang="en-GB" altLang="en-US" sz="1200" smtClean="0"/>
              <a:pPr/>
              <a:t>8</a:t>
            </a:fld>
            <a:endParaRPr lang="en-GB" altLang="en-US" sz="120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089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923138-573A-44D9-9D7C-9D497DC7A6AC}" type="slidenum">
              <a:rPr lang="en-GB" altLang="en-US" sz="1200" smtClean="0"/>
              <a:pPr/>
              <a:t>9</a:t>
            </a:fld>
            <a:endParaRPr lang="en-GB" altLang="en-US" sz="120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B7A080F-2647-4170-A0D4-1FD236169CA8}" type="slidenum">
              <a:rPr lang="en-GB" altLang="en-US" sz="1200" smtClean="0"/>
              <a:pPr/>
              <a:t>10</a:t>
            </a:fld>
            <a:endParaRPr lang="en-GB" altLang="en-US"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8630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F3C60-A524-4B69-AA78-40B6F3F028C9}" type="slidenum">
              <a:rPr lang="en-GB" altLang="en-US"/>
              <a:pPr/>
              <a:t>21</a:t>
            </a:fld>
            <a:endParaRPr lang="en-GB"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8455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24AFD-C2E2-4F69-9830-EDBD7A9B85D9}" type="slidenum">
              <a:rPr lang="en-GB" altLang="en-US"/>
              <a:pPr/>
              <a:t>23</a:t>
            </a:fld>
            <a:endParaRPr lang="en-GB"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68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EAC63-9811-41C3-A1A9-257CF87AE31B}" type="slidenum">
              <a:rPr lang="en-GB" altLang="en-US"/>
              <a:pPr/>
              <a:t>24</a:t>
            </a:fld>
            <a:endParaRPr lang="en-GB"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7590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FC457A-105F-4BAF-8C02-66981AEF0A13}"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E84D8-0D4D-477F-8D5F-79FE3ADCE583}" type="slidenum">
              <a:rPr lang="en-GB" smtClean="0"/>
              <a:t>‹#›</a:t>
            </a:fld>
            <a:endParaRPr lang="en-GB"/>
          </a:p>
        </p:txBody>
      </p:sp>
    </p:spTree>
    <p:extLst>
      <p:ext uri="{BB962C8B-B14F-4D97-AF65-F5344CB8AC3E}">
        <p14:creationId xmlns:p14="http://schemas.microsoft.com/office/powerpoint/2010/main" val="6198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C457A-105F-4BAF-8C02-66981AEF0A13}"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E84D8-0D4D-477F-8D5F-79FE3ADCE583}" type="slidenum">
              <a:rPr lang="en-GB" smtClean="0"/>
              <a:t>‹#›</a:t>
            </a:fld>
            <a:endParaRPr lang="en-GB"/>
          </a:p>
        </p:txBody>
      </p:sp>
    </p:spTree>
    <p:extLst>
      <p:ext uri="{BB962C8B-B14F-4D97-AF65-F5344CB8AC3E}">
        <p14:creationId xmlns:p14="http://schemas.microsoft.com/office/powerpoint/2010/main" val="276714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C457A-105F-4BAF-8C02-66981AEF0A13}"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E84D8-0D4D-477F-8D5F-79FE3ADCE583}" type="slidenum">
              <a:rPr lang="en-GB" smtClean="0"/>
              <a:t>‹#›</a:t>
            </a:fld>
            <a:endParaRPr lang="en-GB"/>
          </a:p>
        </p:txBody>
      </p:sp>
    </p:spTree>
    <p:extLst>
      <p:ext uri="{BB962C8B-B14F-4D97-AF65-F5344CB8AC3E}">
        <p14:creationId xmlns:p14="http://schemas.microsoft.com/office/powerpoint/2010/main" val="65908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FC457A-105F-4BAF-8C02-66981AEF0A13}"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E84D8-0D4D-477F-8D5F-79FE3ADCE583}" type="slidenum">
              <a:rPr lang="en-GB" smtClean="0"/>
              <a:t>‹#›</a:t>
            </a:fld>
            <a:endParaRPr lang="en-GB"/>
          </a:p>
        </p:txBody>
      </p:sp>
    </p:spTree>
    <p:extLst>
      <p:ext uri="{BB962C8B-B14F-4D97-AF65-F5344CB8AC3E}">
        <p14:creationId xmlns:p14="http://schemas.microsoft.com/office/powerpoint/2010/main" val="134204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FC457A-105F-4BAF-8C02-66981AEF0A13}"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EE84D8-0D4D-477F-8D5F-79FE3ADCE583}" type="slidenum">
              <a:rPr lang="en-GB" smtClean="0"/>
              <a:t>‹#›</a:t>
            </a:fld>
            <a:endParaRPr lang="en-GB"/>
          </a:p>
        </p:txBody>
      </p:sp>
    </p:spTree>
    <p:extLst>
      <p:ext uri="{BB962C8B-B14F-4D97-AF65-F5344CB8AC3E}">
        <p14:creationId xmlns:p14="http://schemas.microsoft.com/office/powerpoint/2010/main" val="267204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FC457A-105F-4BAF-8C02-66981AEF0A13}"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EE84D8-0D4D-477F-8D5F-79FE3ADCE583}" type="slidenum">
              <a:rPr lang="en-GB" smtClean="0"/>
              <a:t>‹#›</a:t>
            </a:fld>
            <a:endParaRPr lang="en-GB"/>
          </a:p>
        </p:txBody>
      </p:sp>
    </p:spTree>
    <p:extLst>
      <p:ext uri="{BB962C8B-B14F-4D97-AF65-F5344CB8AC3E}">
        <p14:creationId xmlns:p14="http://schemas.microsoft.com/office/powerpoint/2010/main" val="310435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FC457A-105F-4BAF-8C02-66981AEF0A13}" type="datetimeFigureOut">
              <a:rPr lang="en-GB" smtClean="0"/>
              <a:t>15/05/2018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EE84D8-0D4D-477F-8D5F-79FE3ADCE583}" type="slidenum">
              <a:rPr lang="en-GB" smtClean="0"/>
              <a:t>‹#›</a:t>
            </a:fld>
            <a:endParaRPr lang="en-GB"/>
          </a:p>
        </p:txBody>
      </p:sp>
    </p:spTree>
    <p:extLst>
      <p:ext uri="{BB962C8B-B14F-4D97-AF65-F5344CB8AC3E}">
        <p14:creationId xmlns:p14="http://schemas.microsoft.com/office/powerpoint/2010/main" val="34463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FC457A-105F-4BAF-8C02-66981AEF0A13}" type="datetimeFigureOut">
              <a:rPr lang="en-GB" smtClean="0"/>
              <a:t>15/05/2018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EE84D8-0D4D-477F-8D5F-79FE3ADCE583}" type="slidenum">
              <a:rPr lang="en-GB" smtClean="0"/>
              <a:t>‹#›</a:t>
            </a:fld>
            <a:endParaRPr lang="en-GB"/>
          </a:p>
        </p:txBody>
      </p:sp>
    </p:spTree>
    <p:extLst>
      <p:ext uri="{BB962C8B-B14F-4D97-AF65-F5344CB8AC3E}">
        <p14:creationId xmlns:p14="http://schemas.microsoft.com/office/powerpoint/2010/main" val="295087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C457A-105F-4BAF-8C02-66981AEF0A13}" type="datetimeFigureOut">
              <a:rPr lang="en-GB" smtClean="0"/>
              <a:t>15/05/2018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EE84D8-0D4D-477F-8D5F-79FE3ADCE583}" type="slidenum">
              <a:rPr lang="en-GB" smtClean="0"/>
              <a:t>‹#›</a:t>
            </a:fld>
            <a:endParaRPr lang="en-GB"/>
          </a:p>
        </p:txBody>
      </p:sp>
    </p:spTree>
    <p:extLst>
      <p:ext uri="{BB962C8B-B14F-4D97-AF65-F5344CB8AC3E}">
        <p14:creationId xmlns:p14="http://schemas.microsoft.com/office/powerpoint/2010/main" val="225522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C457A-105F-4BAF-8C02-66981AEF0A13}"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EE84D8-0D4D-477F-8D5F-79FE3ADCE583}" type="slidenum">
              <a:rPr lang="en-GB" smtClean="0"/>
              <a:t>‹#›</a:t>
            </a:fld>
            <a:endParaRPr lang="en-GB"/>
          </a:p>
        </p:txBody>
      </p:sp>
    </p:spTree>
    <p:extLst>
      <p:ext uri="{BB962C8B-B14F-4D97-AF65-F5344CB8AC3E}">
        <p14:creationId xmlns:p14="http://schemas.microsoft.com/office/powerpoint/2010/main" val="352545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FC457A-105F-4BAF-8C02-66981AEF0A13}"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EE84D8-0D4D-477F-8D5F-79FE3ADCE583}" type="slidenum">
              <a:rPr lang="en-GB" smtClean="0"/>
              <a:t>‹#›</a:t>
            </a:fld>
            <a:endParaRPr lang="en-GB"/>
          </a:p>
        </p:txBody>
      </p:sp>
    </p:spTree>
    <p:extLst>
      <p:ext uri="{BB962C8B-B14F-4D97-AF65-F5344CB8AC3E}">
        <p14:creationId xmlns:p14="http://schemas.microsoft.com/office/powerpoint/2010/main" val="205956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C457A-105F-4BAF-8C02-66981AEF0A13}" type="datetimeFigureOut">
              <a:rPr lang="en-GB" smtClean="0"/>
              <a:t>15/05/2018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E84D8-0D4D-477F-8D5F-79FE3ADCE583}" type="slidenum">
              <a:rPr lang="en-GB" smtClean="0"/>
              <a:t>‹#›</a:t>
            </a:fld>
            <a:endParaRPr lang="en-GB"/>
          </a:p>
        </p:txBody>
      </p:sp>
    </p:spTree>
    <p:extLst>
      <p:ext uri="{BB962C8B-B14F-4D97-AF65-F5344CB8AC3E}">
        <p14:creationId xmlns:p14="http://schemas.microsoft.com/office/powerpoint/2010/main" val="1205600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ibrary.thinkquest.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1122363"/>
            <a:ext cx="9144000" cy="2387600"/>
          </a:xfrm>
        </p:spPr>
        <p:txBody>
          <a:bodyPr>
            <a:normAutofit/>
          </a:bodyPr>
          <a:lstStyle/>
          <a:p>
            <a:r>
              <a:rPr lang="en-GB" dirty="0" smtClean="0">
                <a:solidFill>
                  <a:srgbClr val="FF0000"/>
                </a:solidFill>
                <a:latin typeface="Comic Sans MS" panose="030F0702030302020204" pitchFamily="66" charset="0"/>
              </a:rPr>
              <a:t>DNA and the Genome</a:t>
            </a:r>
            <a:endParaRPr lang="en-GB" dirty="0">
              <a:solidFill>
                <a:srgbClr val="FF0000"/>
              </a:solidFill>
              <a:latin typeface="Comic Sans MS" panose="030F0702030302020204" pitchFamily="66" charset="0"/>
            </a:endParaRPr>
          </a:p>
        </p:txBody>
      </p:sp>
      <p:sp>
        <p:nvSpPr>
          <p:cNvPr id="5" name="TextBox 4"/>
          <p:cNvSpPr txBox="1"/>
          <p:nvPr/>
        </p:nvSpPr>
        <p:spPr>
          <a:xfrm>
            <a:off x="3505200" y="3713018"/>
            <a:ext cx="5985164" cy="1077218"/>
          </a:xfrm>
          <a:prstGeom prst="rect">
            <a:avLst/>
          </a:prstGeom>
          <a:noFill/>
        </p:spPr>
        <p:txBody>
          <a:bodyPr wrap="square" rtlCol="0">
            <a:spAutoFit/>
          </a:bodyPr>
          <a:lstStyle/>
          <a:p>
            <a:pPr algn="ctr"/>
            <a:r>
              <a:rPr lang="en-GB" sz="3200" dirty="0" smtClean="0">
                <a:solidFill>
                  <a:schemeClr val="bg1">
                    <a:lumMod val="50000"/>
                  </a:schemeClr>
                </a:solidFill>
                <a:latin typeface="Comic Sans MS" panose="030F0702030302020204" pitchFamily="66" charset="0"/>
              </a:rPr>
              <a:t>Key Area </a:t>
            </a:r>
            <a:r>
              <a:rPr lang="en-GB" sz="3200" dirty="0" smtClean="0">
                <a:solidFill>
                  <a:schemeClr val="bg1">
                    <a:lumMod val="50000"/>
                  </a:schemeClr>
                </a:solidFill>
                <a:latin typeface="Comic Sans MS" panose="030F0702030302020204" pitchFamily="66" charset="0"/>
              </a:rPr>
              <a:t>3a</a:t>
            </a:r>
            <a:endParaRPr lang="en-GB" sz="3200" dirty="0" smtClean="0">
              <a:solidFill>
                <a:schemeClr val="bg1">
                  <a:lumMod val="50000"/>
                </a:schemeClr>
              </a:solidFill>
              <a:latin typeface="Comic Sans MS" panose="030F0702030302020204" pitchFamily="66" charset="0"/>
            </a:endParaRPr>
          </a:p>
          <a:p>
            <a:pPr algn="ctr"/>
            <a:r>
              <a:rPr lang="en-GB" sz="3200" dirty="0" smtClean="0">
                <a:solidFill>
                  <a:schemeClr val="bg1">
                    <a:lumMod val="50000"/>
                  </a:schemeClr>
                </a:solidFill>
                <a:latin typeface="Comic Sans MS" panose="030F0702030302020204" pitchFamily="66" charset="0"/>
              </a:rPr>
              <a:t>Gene Expression RNA</a:t>
            </a:r>
            <a:endParaRPr lang="en-GB" sz="3200" dirty="0">
              <a:solidFill>
                <a:schemeClr val="bg1">
                  <a:lumMod val="50000"/>
                </a:schemeClr>
              </a:solidFill>
            </a:endParaRPr>
          </a:p>
        </p:txBody>
      </p:sp>
    </p:spTree>
    <p:extLst>
      <p:ext uri="{BB962C8B-B14F-4D97-AF65-F5344CB8AC3E}">
        <p14:creationId xmlns:p14="http://schemas.microsoft.com/office/powerpoint/2010/main" val="187876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ChangeArrowheads="1"/>
          </p:cNvSpPr>
          <p:nvPr/>
        </p:nvSpPr>
        <p:spPr bwMode="auto">
          <a:xfrm>
            <a:off x="1905000" y="381000"/>
            <a:ext cx="8229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90000"/>
              </a:lnSpc>
              <a:spcBef>
                <a:spcPct val="50000"/>
              </a:spcBef>
              <a:defRPr/>
            </a:pPr>
            <a:r>
              <a:rPr lang="en-GB" sz="3600" dirty="0">
                <a:solidFill>
                  <a:srgbClr val="9933FF"/>
                </a:solidFill>
                <a:latin typeface="Comic Sans MS" panose="030F0702030302020204" pitchFamily="66" charset="0"/>
                <a:cs typeface="Times New Roman" panose="02020603050405020304" pitchFamily="18" charset="0"/>
              </a:rPr>
              <a:t>…….only those genes needed for its specialised functions are switched on.</a:t>
            </a:r>
          </a:p>
        </p:txBody>
      </p:sp>
      <p:pic>
        <p:nvPicPr>
          <p:cNvPr id="10243" name="Picture 9" descr="light_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2951163" cy="3409950"/>
          </a:xfrm>
          <a:prstGeom prst="rect">
            <a:avLst/>
          </a:prstGeom>
          <a:noFill/>
          <a:ln>
            <a:noFill/>
          </a:ln>
          <a:effectLst>
            <a:outerShdw dist="125724" dir="2700000" algn="ctr" rotWithShape="0">
              <a:srgbClr val="11111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10"/>
          <p:cNvSpPr>
            <a:spLocks noChangeArrowheads="1"/>
          </p:cNvSpPr>
          <p:nvPr/>
        </p:nvSpPr>
        <p:spPr bwMode="auto">
          <a:xfrm>
            <a:off x="2362200" y="5562600"/>
            <a:ext cx="7259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GB" sz="3600" dirty="0">
                <a:solidFill>
                  <a:srgbClr val="9933FF"/>
                </a:solidFill>
                <a:latin typeface="Comic Sans MS" panose="030F0702030302020204" pitchFamily="66" charset="0"/>
                <a:cs typeface="Times New Roman" panose="02020603050405020304" pitchFamily="18" charset="0"/>
              </a:rPr>
              <a:t>All other genes are switched off!</a:t>
            </a:r>
          </a:p>
        </p:txBody>
      </p:sp>
    </p:spTree>
    <p:extLst>
      <p:ext uri="{BB962C8B-B14F-4D97-AF65-F5344CB8AC3E}">
        <p14:creationId xmlns:p14="http://schemas.microsoft.com/office/powerpoint/2010/main" val="1930396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752600" y="152401"/>
            <a:ext cx="3962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GB" sz="4000" dirty="0">
                <a:solidFill>
                  <a:srgbClr val="FF0000"/>
                </a:solidFill>
                <a:effectLst>
                  <a:outerShdw blurRad="38100" dist="38100" dir="2700000" algn="tl">
                    <a:srgbClr val="C0C0C0"/>
                  </a:outerShdw>
                </a:effectLst>
                <a:latin typeface="Comic Sans MS" panose="030F0702030302020204" pitchFamily="66" charset="0"/>
              </a:rPr>
              <a:t>Genes switched on in ALL cells</a:t>
            </a:r>
          </a:p>
        </p:txBody>
      </p:sp>
      <p:sp>
        <p:nvSpPr>
          <p:cNvPr id="61446" name="Text Box 6"/>
          <p:cNvSpPr txBox="1">
            <a:spLocks noChangeArrowheads="1"/>
          </p:cNvSpPr>
          <p:nvPr/>
        </p:nvSpPr>
        <p:spPr bwMode="auto">
          <a:xfrm>
            <a:off x="1676400" y="1447800"/>
            <a:ext cx="441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800" dirty="0">
                <a:latin typeface="Comic Sans MS" panose="030F0702030302020204" pitchFamily="66" charset="0"/>
              </a:rPr>
              <a:t>Genes that code for vital metabolites necessary for basic life processes</a:t>
            </a:r>
          </a:p>
        </p:txBody>
      </p:sp>
      <p:sp>
        <p:nvSpPr>
          <p:cNvPr id="61447" name="Rectangle 7"/>
          <p:cNvSpPr>
            <a:spLocks noChangeArrowheads="1"/>
          </p:cNvSpPr>
          <p:nvPr/>
        </p:nvSpPr>
        <p:spPr bwMode="auto">
          <a:xfrm>
            <a:off x="6172200" y="152401"/>
            <a:ext cx="4191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GB" sz="4000" dirty="0">
                <a:solidFill>
                  <a:srgbClr val="FF0000"/>
                </a:solidFill>
                <a:effectLst>
                  <a:outerShdw blurRad="38100" dist="38100" dir="2700000" algn="tl">
                    <a:srgbClr val="C0C0C0"/>
                  </a:outerShdw>
                </a:effectLst>
                <a:latin typeface="Comic Sans MS" panose="030F0702030302020204" pitchFamily="66" charset="0"/>
              </a:rPr>
              <a:t>Genes switched on in SOME cells</a:t>
            </a:r>
          </a:p>
        </p:txBody>
      </p:sp>
      <p:sp>
        <p:nvSpPr>
          <p:cNvPr id="61448" name="Text Box 8"/>
          <p:cNvSpPr txBox="1">
            <a:spLocks noChangeArrowheads="1"/>
          </p:cNvSpPr>
          <p:nvPr/>
        </p:nvSpPr>
        <p:spPr bwMode="auto">
          <a:xfrm>
            <a:off x="6248400" y="1423989"/>
            <a:ext cx="4419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800" dirty="0">
                <a:latin typeface="Comic Sans MS" panose="030F0702030302020204" pitchFamily="66" charset="0"/>
              </a:rPr>
              <a:t>Genes that are only switched on in certain differentiated cells.</a:t>
            </a:r>
          </a:p>
        </p:txBody>
      </p:sp>
      <p:sp>
        <p:nvSpPr>
          <p:cNvPr id="45062" name="Line 9"/>
          <p:cNvSpPr>
            <a:spLocks noChangeShapeType="1"/>
          </p:cNvSpPr>
          <p:nvPr/>
        </p:nvSpPr>
        <p:spPr bwMode="auto">
          <a:xfrm>
            <a:off x="6096000" y="0"/>
            <a:ext cx="0" cy="68580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450" name="Text Box 10"/>
          <p:cNvSpPr txBox="1">
            <a:spLocks noChangeArrowheads="1"/>
          </p:cNvSpPr>
          <p:nvPr/>
        </p:nvSpPr>
        <p:spPr bwMode="auto">
          <a:xfrm>
            <a:off x="1828800" y="2919412"/>
            <a:ext cx="42672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800" dirty="0">
                <a:latin typeface="Comic Sans MS" panose="030F0702030302020204" pitchFamily="66" charset="0"/>
              </a:rPr>
              <a:t>e.g. </a:t>
            </a:r>
          </a:p>
          <a:p>
            <a:pPr eaLnBrk="1" hangingPunct="1">
              <a:spcBef>
                <a:spcPct val="50000"/>
              </a:spcBef>
            </a:pPr>
            <a:r>
              <a:rPr lang="en-GB" altLang="en-US" sz="2800" dirty="0">
                <a:latin typeface="Comic Sans MS" panose="030F0702030302020204" pitchFamily="66" charset="0"/>
              </a:rPr>
              <a:t>enzymes needed for aerobic respiration</a:t>
            </a:r>
          </a:p>
          <a:p>
            <a:pPr eaLnBrk="1" hangingPunct="1">
              <a:spcBef>
                <a:spcPct val="50000"/>
              </a:spcBef>
            </a:pPr>
            <a:r>
              <a:rPr lang="en-GB" altLang="en-US" sz="2800" dirty="0">
                <a:latin typeface="Comic Sans MS" panose="030F0702030302020204" pitchFamily="66" charset="0"/>
              </a:rPr>
              <a:t>proteins in plasma membrane</a:t>
            </a:r>
          </a:p>
          <a:p>
            <a:pPr eaLnBrk="1" hangingPunct="1">
              <a:spcBef>
                <a:spcPct val="50000"/>
              </a:spcBef>
            </a:pPr>
            <a:r>
              <a:rPr lang="en-GB" altLang="en-US" sz="2800" dirty="0">
                <a:latin typeface="Comic Sans MS" panose="030F0702030302020204" pitchFamily="66" charset="0"/>
              </a:rPr>
              <a:t>Proteins needed to make cell organelles</a:t>
            </a:r>
            <a:endParaRPr lang="en-GB" altLang="en-US" sz="2400" dirty="0"/>
          </a:p>
        </p:txBody>
      </p:sp>
      <p:sp>
        <p:nvSpPr>
          <p:cNvPr id="61451" name="Text Box 11"/>
          <p:cNvSpPr txBox="1">
            <a:spLocks noChangeArrowheads="1"/>
          </p:cNvSpPr>
          <p:nvPr/>
        </p:nvSpPr>
        <p:spPr bwMode="auto">
          <a:xfrm>
            <a:off x="6324600" y="2812255"/>
            <a:ext cx="4343400"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800" dirty="0">
                <a:latin typeface="Comic Sans MS" panose="030F0702030302020204" pitchFamily="66" charset="0"/>
              </a:rPr>
              <a:t>e.g.  </a:t>
            </a:r>
          </a:p>
          <a:p>
            <a:pPr eaLnBrk="1" hangingPunct="1">
              <a:spcBef>
                <a:spcPct val="50000"/>
              </a:spcBef>
            </a:pPr>
            <a:r>
              <a:rPr lang="en-GB" altLang="en-US" sz="2800" dirty="0">
                <a:latin typeface="Comic Sans MS" panose="030F0702030302020204" pitchFamily="66" charset="0"/>
              </a:rPr>
              <a:t>insulin made by pancreas cells</a:t>
            </a:r>
          </a:p>
          <a:p>
            <a:pPr eaLnBrk="1" hangingPunct="1">
              <a:spcBef>
                <a:spcPct val="50000"/>
              </a:spcBef>
            </a:pPr>
            <a:r>
              <a:rPr lang="en-GB" altLang="en-US" sz="2800" dirty="0">
                <a:latin typeface="Comic Sans MS" panose="030F0702030302020204" pitchFamily="66" charset="0"/>
              </a:rPr>
              <a:t>antibody production</a:t>
            </a:r>
          </a:p>
          <a:p>
            <a:pPr eaLnBrk="1" hangingPunct="1">
              <a:spcBef>
                <a:spcPct val="50000"/>
              </a:spcBef>
            </a:pPr>
            <a:r>
              <a:rPr lang="en-GB" altLang="en-US" sz="2800" dirty="0">
                <a:latin typeface="Comic Sans MS" panose="030F0702030302020204" pitchFamily="66" charset="0"/>
              </a:rPr>
              <a:t>Production of digestive enzymes</a:t>
            </a:r>
          </a:p>
          <a:p>
            <a:pPr eaLnBrk="1" hangingPunct="1">
              <a:spcBef>
                <a:spcPct val="50000"/>
              </a:spcBef>
            </a:pPr>
            <a:r>
              <a:rPr lang="en-GB" altLang="en-US" sz="2800" dirty="0">
                <a:latin typeface="Comic Sans MS" panose="030F0702030302020204" pitchFamily="66" charset="0"/>
              </a:rPr>
              <a:t>Production of keratin</a:t>
            </a:r>
            <a:endParaRPr lang="en-GB" altLang="en-US" sz="2400" dirty="0"/>
          </a:p>
        </p:txBody>
      </p:sp>
    </p:spTree>
    <p:extLst>
      <p:ext uri="{BB962C8B-B14F-4D97-AF65-F5344CB8AC3E}">
        <p14:creationId xmlns:p14="http://schemas.microsoft.com/office/powerpoint/2010/main" val="2953290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5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5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5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50">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451">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1451">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1451">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1451">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1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utoUpdateAnimBg="0"/>
      <p:bldP spid="61448" grpId="0" autoUpdateAnimBg="0"/>
      <p:bldP spid="61450" grpId="0" build="p" autoUpdateAnimBg="0"/>
      <p:bldP spid="614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788275" y="985346"/>
            <a:ext cx="1106739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GB" altLang="en-US" sz="2800" dirty="0">
                <a:latin typeface="Comic Sans MS" panose="030F0702030302020204" pitchFamily="66" charset="0"/>
              </a:rPr>
              <a:t>All human cells contain the genes that allow them to become blood cells. The type of cell they become depends on the genes that are switched on during differentiation (when stem cells undergo mitosis and develop into specialised cells).                </a:t>
            </a:r>
          </a:p>
        </p:txBody>
      </p:sp>
      <p:sp>
        <p:nvSpPr>
          <p:cNvPr id="58372" name="Rectangle 4"/>
          <p:cNvSpPr>
            <a:spLocks noChangeArrowheads="1"/>
          </p:cNvSpPr>
          <p:nvPr/>
        </p:nvSpPr>
        <p:spPr bwMode="auto">
          <a:xfrm>
            <a:off x="0" y="135436"/>
            <a:ext cx="1185566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n-GB" sz="3400" dirty="0">
                <a:solidFill>
                  <a:srgbClr val="FF0000"/>
                </a:solidFill>
                <a:effectLst>
                  <a:outerShdw blurRad="38100" dist="38100" dir="2700000" algn="tl">
                    <a:srgbClr val="C0C0C0"/>
                  </a:outerShdw>
                </a:effectLst>
                <a:latin typeface="Comic Sans MS" panose="030F0702030302020204" pitchFamily="66" charset="0"/>
              </a:rPr>
              <a:t>Genetic control of Differentiation: </a:t>
            </a:r>
            <a:r>
              <a:rPr lang="en-GB" sz="3400" dirty="0" smtClean="0">
                <a:solidFill>
                  <a:srgbClr val="FF0000"/>
                </a:solidFill>
                <a:effectLst>
                  <a:outerShdw blurRad="38100" dist="38100" dir="2700000" algn="tl">
                    <a:srgbClr val="C0C0C0"/>
                  </a:outerShdw>
                </a:effectLst>
                <a:latin typeface="Comic Sans MS" panose="030F0702030302020204" pitchFamily="66" charset="0"/>
              </a:rPr>
              <a:t>Blood as an example</a:t>
            </a:r>
            <a:endParaRPr lang="en-GB" sz="3400" dirty="0">
              <a:solidFill>
                <a:srgbClr val="FF0000"/>
              </a:solidFill>
              <a:effectLst>
                <a:outerShdw blurRad="38100" dist="38100" dir="2700000" algn="tl">
                  <a:srgbClr val="C0C0C0"/>
                </a:outerShdw>
              </a:effectLst>
              <a:latin typeface="Comic Sans MS" panose="030F0702030302020204" pitchFamily="66" charset="0"/>
            </a:endParaRPr>
          </a:p>
        </p:txBody>
      </p:sp>
      <p:grpSp>
        <p:nvGrpSpPr>
          <p:cNvPr id="58382" name="Group 14"/>
          <p:cNvGrpSpPr>
            <a:grpSpLocks/>
          </p:cNvGrpSpPr>
          <p:nvPr/>
        </p:nvGrpSpPr>
        <p:grpSpPr bwMode="auto">
          <a:xfrm>
            <a:off x="788002" y="3877771"/>
            <a:ext cx="9793288" cy="2914650"/>
            <a:chOff x="-553" y="2254"/>
            <a:chExt cx="6169" cy="1836"/>
          </a:xfrm>
        </p:grpSpPr>
        <p:pic>
          <p:nvPicPr>
            <p:cNvPr id="4608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 y="2400"/>
              <a:ext cx="2112" cy="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0" name="Text Box 7"/>
            <p:cNvSpPr txBox="1">
              <a:spLocks noChangeArrowheads="1"/>
            </p:cNvSpPr>
            <p:nvPr/>
          </p:nvSpPr>
          <p:spPr bwMode="auto">
            <a:xfrm>
              <a:off x="240" y="2832"/>
              <a:ext cx="52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50000"/>
                </a:spcBef>
                <a:spcAft>
                  <a:spcPct val="0"/>
                </a:spcAft>
                <a:buFontTx/>
                <a:buNone/>
              </a:pPr>
              <a:endParaRPr lang="en-US" altLang="en-US" sz="2400">
                <a:solidFill>
                  <a:srgbClr val="000000"/>
                </a:solidFill>
              </a:endParaRPr>
            </a:p>
          </p:txBody>
        </p:sp>
        <p:sp>
          <p:nvSpPr>
            <p:cNvPr id="46091" name="Text Box 8"/>
            <p:cNvSpPr txBox="1">
              <a:spLocks noChangeArrowheads="1"/>
            </p:cNvSpPr>
            <p:nvPr/>
          </p:nvSpPr>
          <p:spPr bwMode="auto">
            <a:xfrm>
              <a:off x="-553" y="2254"/>
              <a:ext cx="3696"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GB" altLang="en-US" sz="2800" dirty="0">
                  <a:latin typeface="Comic Sans MS" panose="030F0702030302020204" pitchFamily="66" charset="0"/>
                </a:rPr>
                <a:t>Red blood cells have the gene for the production of haemoglobin switched on. </a:t>
              </a:r>
            </a:p>
          </p:txBody>
        </p:sp>
      </p:grpSp>
      <p:sp>
        <p:nvSpPr>
          <p:cNvPr id="46087" name="Text Box 9"/>
          <p:cNvSpPr txBox="1">
            <a:spLocks noChangeArrowheads="1"/>
          </p:cNvSpPr>
          <p:nvPr/>
        </p:nvSpPr>
        <p:spPr bwMode="auto">
          <a:xfrm>
            <a:off x="788002" y="5284293"/>
            <a:ext cx="5638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GB" altLang="en-US" sz="2800" dirty="0">
                <a:latin typeface="Comic Sans MS" panose="030F0702030302020204" pitchFamily="66" charset="0"/>
              </a:rPr>
              <a:t>Some white blood cells have the gene for the </a:t>
            </a:r>
            <a:r>
              <a:rPr lang="en-GB" altLang="en-US" sz="2800" dirty="0" smtClean="0">
                <a:latin typeface="Comic Sans MS" panose="030F0702030302020204" pitchFamily="66" charset="0"/>
              </a:rPr>
              <a:t>production of antibodies switched on</a:t>
            </a:r>
            <a:endParaRPr lang="en-GB" altLang="en-US" sz="2400" dirty="0"/>
          </a:p>
        </p:txBody>
      </p:sp>
      <p:sp>
        <p:nvSpPr>
          <p:cNvPr id="58383" name="Text Box 15"/>
          <p:cNvSpPr txBox="1">
            <a:spLocks noChangeArrowheads="1"/>
          </p:cNvSpPr>
          <p:nvPr/>
        </p:nvSpPr>
        <p:spPr bwMode="auto">
          <a:xfrm>
            <a:off x="788275" y="2889551"/>
            <a:ext cx="110673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GB" altLang="en-US" sz="2800" dirty="0">
                <a:latin typeface="Comic Sans MS" panose="030F0702030302020204" pitchFamily="66" charset="0"/>
              </a:rPr>
              <a:t>Although red blood cells and white blood cells contain all of the same genes, they have different genes switched on and off. </a:t>
            </a:r>
            <a:endParaRPr lang="en-GB" altLang="en-US" sz="2400" dirty="0"/>
          </a:p>
        </p:txBody>
      </p:sp>
    </p:spTree>
    <p:extLst>
      <p:ext uri="{BB962C8B-B14F-4D97-AF65-F5344CB8AC3E}">
        <p14:creationId xmlns:p14="http://schemas.microsoft.com/office/powerpoint/2010/main" val="3113268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8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8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07" y="0"/>
            <a:ext cx="7945821" cy="746234"/>
          </a:xfrm>
        </p:spPr>
        <p:txBody>
          <a:bodyPr/>
          <a:lstStyle/>
          <a:p>
            <a:r>
              <a:rPr lang="en-GB" dirty="0" smtClean="0">
                <a:solidFill>
                  <a:srgbClr val="FF0000"/>
                </a:solidFill>
                <a:latin typeface="Comic Sans MS" panose="030F0702030302020204" pitchFamily="66" charset="0"/>
              </a:rPr>
              <a:t>Transcription and Translation</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914400" y="1279634"/>
            <a:ext cx="10363200" cy="4742793"/>
          </a:xfrm>
        </p:spPr>
        <p:txBody>
          <a:bodyPr/>
          <a:lstStyle/>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Gene expression involves the </a:t>
            </a:r>
            <a:r>
              <a:rPr lang="en-GB" dirty="0" smtClean="0">
                <a:solidFill>
                  <a:srgbClr val="7030A0"/>
                </a:solidFill>
                <a:latin typeface="Comic Sans MS" panose="030F0702030302020204" pitchFamily="66" charset="0"/>
              </a:rPr>
              <a:t>TRANSCRIPTION</a:t>
            </a:r>
            <a:r>
              <a:rPr lang="en-GB" dirty="0" smtClean="0">
                <a:latin typeface="Comic Sans MS" panose="030F0702030302020204" pitchFamily="66" charset="0"/>
              </a:rPr>
              <a:t> and </a:t>
            </a:r>
            <a:r>
              <a:rPr lang="en-GB" dirty="0" smtClean="0">
                <a:solidFill>
                  <a:srgbClr val="7030A0"/>
                </a:solidFill>
                <a:latin typeface="Comic Sans MS" panose="030F0702030302020204" pitchFamily="66" charset="0"/>
              </a:rPr>
              <a:t>TRANSLATION</a:t>
            </a:r>
            <a:r>
              <a:rPr lang="en-GB" dirty="0" smtClean="0">
                <a:latin typeface="Comic Sans MS" panose="030F0702030302020204" pitchFamily="66" charset="0"/>
              </a:rPr>
              <a:t> of DNA sequences and involve 3 types of RNA:</a:t>
            </a: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Messenger Ribonucleic Acid (mRNA)</a:t>
            </a:r>
          </a:p>
          <a:p>
            <a:r>
              <a:rPr lang="en-GB" dirty="0" smtClean="0">
                <a:latin typeface="Comic Sans MS" panose="030F0702030302020204" pitchFamily="66" charset="0"/>
              </a:rPr>
              <a:t>Transfer Ribonucleic Acid (</a:t>
            </a:r>
            <a:r>
              <a:rPr lang="en-GB" dirty="0" err="1" smtClean="0">
                <a:latin typeface="Comic Sans MS" panose="030F0702030302020204" pitchFamily="66" charset="0"/>
              </a:rPr>
              <a:t>tRNA</a:t>
            </a:r>
            <a:r>
              <a:rPr lang="en-GB" dirty="0" smtClean="0">
                <a:latin typeface="Comic Sans MS" panose="030F0702030302020204" pitchFamily="66" charset="0"/>
              </a:rPr>
              <a:t>)</a:t>
            </a:r>
          </a:p>
          <a:p>
            <a:r>
              <a:rPr lang="en-GB" dirty="0" smtClean="0">
                <a:latin typeface="Comic Sans MS" panose="030F0702030302020204" pitchFamily="66" charset="0"/>
              </a:rPr>
              <a:t>Ribosomal Ribonucleic Acid (</a:t>
            </a:r>
            <a:r>
              <a:rPr lang="en-GB" dirty="0" err="1" smtClean="0">
                <a:latin typeface="Comic Sans MS" panose="030F0702030302020204" pitchFamily="66" charset="0"/>
              </a:rPr>
              <a:t>rRNA</a:t>
            </a:r>
            <a:r>
              <a:rPr lang="en-GB" dirty="0" smtClean="0">
                <a:latin typeface="Comic Sans MS" panose="030F0702030302020204" pitchFamily="66" charset="0"/>
              </a:rPr>
              <a:t>)</a:t>
            </a:r>
            <a:endParaRPr lang="en-GB" dirty="0">
              <a:latin typeface="Comic Sans MS" panose="030F0702030302020204" pitchFamily="66" charset="0"/>
            </a:endParaRPr>
          </a:p>
        </p:txBody>
      </p:sp>
    </p:spTree>
    <p:extLst>
      <p:ext uri="{BB962C8B-B14F-4D97-AF65-F5344CB8AC3E}">
        <p14:creationId xmlns:p14="http://schemas.microsoft.com/office/powerpoint/2010/main" val="89351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latin typeface="Comic Sans MS" panose="030F0702030302020204" pitchFamily="66" charset="0"/>
              </a:rPr>
              <a:t>Structure and Function of RNAs</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2107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2209800" y="0"/>
            <a:ext cx="7772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pPr fontAlgn="base">
              <a:spcAft>
                <a:spcPct val="0"/>
              </a:spcAft>
            </a:pPr>
            <a:r>
              <a:rPr lang="en-GB" altLang="en-US" sz="3600" dirty="0">
                <a:solidFill>
                  <a:srgbClr val="FF0000"/>
                </a:solidFill>
                <a:latin typeface="Comic Sans MS" panose="030F0702030302020204" pitchFamily="66" charset="0"/>
              </a:rPr>
              <a:t>Overview</a:t>
            </a:r>
          </a:p>
        </p:txBody>
      </p:sp>
      <p:pic>
        <p:nvPicPr>
          <p:cNvPr id="62470" name="Picture 6" descr="cendog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042" y="686627"/>
            <a:ext cx="8895915" cy="5959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89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951" y="0"/>
            <a:ext cx="10515600" cy="927647"/>
          </a:xfrm>
        </p:spPr>
        <p:txBody>
          <a:bodyPr>
            <a:normAutofit/>
          </a:bodyPr>
          <a:lstStyle/>
          <a:p>
            <a:pPr algn="ctr"/>
            <a:r>
              <a:rPr lang="en-GB" dirty="0" smtClean="0">
                <a:solidFill>
                  <a:srgbClr val="FF0000"/>
                </a:solidFill>
                <a:latin typeface="Comic Sans MS" panose="030F0702030302020204" pitchFamily="66" charset="0"/>
              </a:rPr>
              <a:t>RNA</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806669" y="1210769"/>
            <a:ext cx="10515600" cy="4953547"/>
          </a:xfrm>
        </p:spPr>
        <p:txBody>
          <a:bodyPr>
            <a:noAutofit/>
          </a:bodyPr>
          <a:lstStyle/>
          <a:p>
            <a:pPr marL="0" indent="0">
              <a:buNone/>
            </a:pPr>
            <a:r>
              <a:rPr lang="en-GB" dirty="0" smtClean="0">
                <a:latin typeface="Comic Sans MS" panose="030F0702030302020204" pitchFamily="66" charset="0"/>
              </a:rPr>
              <a:t>DNA is one type of nucleic acid but there is another type called Ribonucleic Acid (RNA).</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There are 3 different types of RNA:</a:t>
            </a:r>
          </a:p>
          <a:p>
            <a:pPr marL="514350" indent="-514350">
              <a:buAutoNum type="arabicPeriod"/>
            </a:pPr>
            <a:r>
              <a:rPr lang="en-GB" dirty="0" smtClean="0">
                <a:solidFill>
                  <a:srgbClr val="9933FF"/>
                </a:solidFill>
                <a:latin typeface="Comic Sans MS" panose="030F0702030302020204" pitchFamily="66" charset="0"/>
              </a:rPr>
              <a:t>mRNA</a:t>
            </a:r>
            <a:r>
              <a:rPr lang="en-GB" dirty="0" smtClean="0">
                <a:latin typeface="Comic Sans MS" panose="030F0702030302020204" pitchFamily="66" charset="0"/>
              </a:rPr>
              <a:t> (messenger RNA)</a:t>
            </a:r>
          </a:p>
          <a:p>
            <a:pPr marL="514350" indent="-514350">
              <a:buAutoNum type="arabicPeriod"/>
            </a:pPr>
            <a:r>
              <a:rPr lang="en-GB" dirty="0" err="1" smtClean="0">
                <a:solidFill>
                  <a:srgbClr val="9933FF"/>
                </a:solidFill>
                <a:latin typeface="Comic Sans MS" panose="030F0702030302020204" pitchFamily="66" charset="0"/>
              </a:rPr>
              <a:t>tRNA</a:t>
            </a:r>
            <a:r>
              <a:rPr lang="en-GB" dirty="0" smtClean="0">
                <a:latin typeface="Comic Sans MS" panose="030F0702030302020204" pitchFamily="66" charset="0"/>
              </a:rPr>
              <a:t> (transfer RNA)</a:t>
            </a:r>
          </a:p>
          <a:p>
            <a:pPr marL="514350" indent="-514350">
              <a:buAutoNum type="arabicPeriod"/>
            </a:pPr>
            <a:r>
              <a:rPr lang="en-GB" dirty="0" err="1" smtClean="0">
                <a:solidFill>
                  <a:srgbClr val="9933FF"/>
                </a:solidFill>
                <a:latin typeface="Comic Sans MS" panose="030F0702030302020204" pitchFamily="66" charset="0"/>
              </a:rPr>
              <a:t>rRNA</a:t>
            </a:r>
            <a:r>
              <a:rPr lang="en-GB" dirty="0" smtClean="0">
                <a:latin typeface="Comic Sans MS" panose="030F0702030302020204" pitchFamily="66" charset="0"/>
              </a:rPr>
              <a:t> (ribosomal RNA)</a:t>
            </a:r>
          </a:p>
          <a:p>
            <a:pPr marL="514350" indent="-514350">
              <a:buAutoNum type="arabicPeriod"/>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All 3 have the same nucleotide structure and are involved in transcription and translation</a:t>
            </a:r>
            <a:endParaRPr lang="en-GB" dirty="0">
              <a:latin typeface="Comic Sans MS" panose="030F0702030302020204" pitchFamily="66" charset="0"/>
            </a:endParaRPr>
          </a:p>
        </p:txBody>
      </p:sp>
    </p:spTree>
    <p:extLst>
      <p:ext uri="{BB962C8B-B14F-4D97-AF65-F5344CB8AC3E}">
        <p14:creationId xmlns:p14="http://schemas.microsoft.com/office/powerpoint/2010/main" val="281225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48820"/>
          </a:xfrm>
        </p:spPr>
        <p:txBody>
          <a:bodyPr/>
          <a:lstStyle/>
          <a:p>
            <a:pPr algn="ctr"/>
            <a:r>
              <a:rPr lang="en-GB" dirty="0" smtClean="0">
                <a:solidFill>
                  <a:srgbClr val="FF0000"/>
                </a:solidFill>
                <a:latin typeface="Comic Sans MS" panose="030F0702030302020204" pitchFamily="66" charset="0"/>
              </a:rPr>
              <a:t>RNA Nucleotides</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838200" y="848820"/>
            <a:ext cx="10515600" cy="2761483"/>
          </a:xfrm>
        </p:spPr>
        <p:txBody>
          <a:bodyPr>
            <a:normAutofit fontScale="92500" lnSpcReduction="10000"/>
          </a:bodyPr>
          <a:lstStyle/>
          <a:p>
            <a:pPr marL="0" indent="0">
              <a:buNone/>
            </a:pPr>
            <a:r>
              <a:rPr lang="en-GB" dirty="0" smtClean="0">
                <a:latin typeface="Comic Sans MS" panose="030F0702030302020204" pitchFamily="66" charset="0"/>
              </a:rPr>
              <a:t>RNA is single stranded and is composed of nucleotides (see below)</a:t>
            </a:r>
            <a:endParaRPr lang="en-GB" dirty="0" smtClean="0">
              <a:solidFill>
                <a:srgbClr val="9900FF"/>
              </a:solidFill>
              <a:latin typeface="Comic Sans MS" panose="030F0702030302020204" pitchFamily="66" charset="0"/>
            </a:endParaRPr>
          </a:p>
          <a:p>
            <a:pPr marL="0" indent="0">
              <a:buNone/>
            </a:pPr>
            <a:endParaRPr lang="en-GB" sz="1200" dirty="0" smtClean="0">
              <a:latin typeface="Comic Sans MS" panose="030F0702030302020204" pitchFamily="66" charset="0"/>
            </a:endParaRPr>
          </a:p>
          <a:p>
            <a:pPr marL="0" indent="0">
              <a:buNone/>
            </a:pPr>
            <a:r>
              <a:rPr lang="en-GB" dirty="0" smtClean="0">
                <a:latin typeface="Comic Sans MS" panose="030F0702030302020204" pitchFamily="66" charset="0"/>
              </a:rPr>
              <a:t>RNA nucleotides differ from DNA nucleotides in 3 ways:</a:t>
            </a:r>
          </a:p>
          <a:p>
            <a:pPr marL="0" indent="0">
              <a:buNone/>
            </a:pPr>
            <a:endParaRPr lang="en-GB" sz="1100" dirty="0" smtClean="0">
              <a:latin typeface="Comic Sans MS" panose="030F0702030302020204" pitchFamily="66" charset="0"/>
            </a:endParaRPr>
          </a:p>
          <a:p>
            <a:pPr marL="514350" indent="-514350">
              <a:buFont typeface="Arial" panose="020B0604020202020204" pitchFamily="34" charset="0"/>
              <a:buAutoNum type="arabicPeriod"/>
            </a:pPr>
            <a:r>
              <a:rPr lang="en-GB" dirty="0" smtClean="0">
                <a:latin typeface="Comic Sans MS" panose="030F0702030302020204" pitchFamily="66" charset="0"/>
              </a:rPr>
              <a:t>RNA is </a:t>
            </a:r>
            <a:r>
              <a:rPr lang="en-GB" dirty="0" smtClean="0">
                <a:solidFill>
                  <a:srgbClr val="9933FF"/>
                </a:solidFill>
                <a:latin typeface="Comic Sans MS" panose="030F0702030302020204" pitchFamily="66" charset="0"/>
              </a:rPr>
              <a:t>single stranded </a:t>
            </a:r>
            <a:r>
              <a:rPr lang="en-GB" dirty="0" smtClean="0">
                <a:latin typeface="Comic Sans MS" panose="030F0702030302020204" pitchFamily="66" charset="0"/>
              </a:rPr>
              <a:t>(DNA is double stranded)</a:t>
            </a:r>
          </a:p>
          <a:p>
            <a:pPr marL="514350" indent="-514350">
              <a:buAutoNum type="arabicPeriod"/>
            </a:pPr>
            <a:r>
              <a:rPr lang="en-GB" dirty="0" smtClean="0">
                <a:latin typeface="Comic Sans MS" panose="030F0702030302020204" pitchFamily="66" charset="0"/>
              </a:rPr>
              <a:t>RNA has </a:t>
            </a:r>
            <a:r>
              <a:rPr lang="en-GB" dirty="0" smtClean="0">
                <a:solidFill>
                  <a:srgbClr val="9933FF"/>
                </a:solidFill>
                <a:latin typeface="Comic Sans MS" panose="030F0702030302020204" pitchFamily="66" charset="0"/>
              </a:rPr>
              <a:t>ribose</a:t>
            </a:r>
            <a:r>
              <a:rPr lang="en-GB" dirty="0" smtClean="0">
                <a:latin typeface="Comic Sans MS" panose="030F0702030302020204" pitchFamily="66" charset="0"/>
              </a:rPr>
              <a:t> sugar (DNA has deoxyribose sugar)</a:t>
            </a:r>
          </a:p>
          <a:p>
            <a:pPr marL="514350" indent="-514350">
              <a:buAutoNum type="arabicPeriod"/>
            </a:pPr>
            <a:r>
              <a:rPr lang="en-GB" dirty="0" smtClean="0">
                <a:latin typeface="Comic Sans MS" panose="030F0702030302020204" pitchFamily="66" charset="0"/>
              </a:rPr>
              <a:t>RNA has the base </a:t>
            </a:r>
            <a:r>
              <a:rPr lang="en-GB" dirty="0" smtClean="0">
                <a:solidFill>
                  <a:srgbClr val="9933FF"/>
                </a:solidFill>
                <a:latin typeface="Comic Sans MS" panose="030F0702030302020204" pitchFamily="66" charset="0"/>
              </a:rPr>
              <a:t>uracil</a:t>
            </a:r>
            <a:r>
              <a:rPr lang="en-GB" dirty="0" smtClean="0">
                <a:latin typeface="Comic Sans MS" panose="030F0702030302020204" pitchFamily="66" charset="0"/>
              </a:rPr>
              <a:t> (DNA has thymine)</a:t>
            </a:r>
            <a:endParaRPr lang="en-GB" dirty="0">
              <a:latin typeface="Comic Sans MS" panose="030F0702030302020204" pitchFamily="66" charset="0"/>
            </a:endParaRPr>
          </a:p>
        </p:txBody>
      </p:sp>
      <p:sp>
        <p:nvSpPr>
          <p:cNvPr id="4" name="AutoShape 1028"/>
          <p:cNvSpPr>
            <a:spLocks noChangeArrowheads="1"/>
          </p:cNvSpPr>
          <p:nvPr/>
        </p:nvSpPr>
        <p:spPr bwMode="auto">
          <a:xfrm>
            <a:off x="4177862" y="4603531"/>
            <a:ext cx="1981200" cy="1600200"/>
          </a:xfrm>
          <a:prstGeom prst="pentagon">
            <a:avLst/>
          </a:prstGeom>
          <a:solidFill>
            <a:schemeClr val="accent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 name="Text Box 1030"/>
          <p:cNvSpPr txBox="1">
            <a:spLocks noChangeArrowheads="1"/>
          </p:cNvSpPr>
          <p:nvPr/>
        </p:nvSpPr>
        <p:spPr bwMode="auto">
          <a:xfrm>
            <a:off x="4254062" y="6203731"/>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a:solidFill>
                  <a:schemeClr val="tx1"/>
                </a:solidFill>
              </a:rPr>
              <a:t>ribose sugar</a:t>
            </a:r>
          </a:p>
        </p:txBody>
      </p:sp>
      <p:grpSp>
        <p:nvGrpSpPr>
          <p:cNvPr id="6" name="Group 1031"/>
          <p:cNvGrpSpPr>
            <a:grpSpLocks/>
          </p:cNvGrpSpPr>
          <p:nvPr/>
        </p:nvGrpSpPr>
        <p:grpSpPr bwMode="auto">
          <a:xfrm>
            <a:off x="2577662" y="3384331"/>
            <a:ext cx="1981200" cy="1828800"/>
            <a:chOff x="144" y="1680"/>
            <a:chExt cx="1248" cy="1152"/>
          </a:xfrm>
        </p:grpSpPr>
        <p:grpSp>
          <p:nvGrpSpPr>
            <p:cNvPr id="7" name="Group 1032"/>
            <p:cNvGrpSpPr>
              <a:grpSpLocks/>
            </p:cNvGrpSpPr>
            <p:nvPr/>
          </p:nvGrpSpPr>
          <p:grpSpPr bwMode="auto">
            <a:xfrm>
              <a:off x="480" y="2016"/>
              <a:ext cx="672" cy="816"/>
              <a:chOff x="480" y="2016"/>
              <a:chExt cx="672" cy="816"/>
            </a:xfrm>
          </p:grpSpPr>
          <p:sp>
            <p:nvSpPr>
              <p:cNvPr id="9" name="Oval 1033"/>
              <p:cNvSpPr>
                <a:spLocks noChangeArrowheads="1"/>
              </p:cNvSpPr>
              <p:nvPr/>
            </p:nvSpPr>
            <p:spPr bwMode="auto">
              <a:xfrm>
                <a:off x="480" y="2016"/>
                <a:ext cx="528" cy="528"/>
              </a:xfrm>
              <a:prstGeom prst="ellipse">
                <a:avLst/>
              </a:prstGeom>
              <a:solidFill>
                <a:srgbClr val="FFFF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Line 1034"/>
              <p:cNvSpPr>
                <a:spLocks noChangeShapeType="1"/>
              </p:cNvSpPr>
              <p:nvPr/>
            </p:nvSpPr>
            <p:spPr bwMode="auto">
              <a:xfrm>
                <a:off x="864" y="2496"/>
                <a:ext cx="288"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 name="Text Box 1035"/>
            <p:cNvSpPr txBox="1">
              <a:spLocks noChangeArrowheads="1"/>
            </p:cNvSpPr>
            <p:nvPr/>
          </p:nvSpPr>
          <p:spPr bwMode="auto">
            <a:xfrm>
              <a:off x="144" y="1680"/>
              <a:ext cx="1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a:solidFill>
                    <a:schemeClr val="tx1"/>
                  </a:solidFill>
                </a:rPr>
                <a:t>phosphate</a:t>
              </a:r>
            </a:p>
          </p:txBody>
        </p:sp>
      </p:grpSp>
      <p:grpSp>
        <p:nvGrpSpPr>
          <p:cNvPr id="11" name="Group 1036"/>
          <p:cNvGrpSpPr>
            <a:grpSpLocks/>
          </p:cNvGrpSpPr>
          <p:nvPr/>
        </p:nvGrpSpPr>
        <p:grpSpPr bwMode="auto">
          <a:xfrm>
            <a:off x="6159062" y="4755931"/>
            <a:ext cx="3124200" cy="838200"/>
            <a:chOff x="2400" y="2544"/>
            <a:chExt cx="1968" cy="528"/>
          </a:xfrm>
        </p:grpSpPr>
        <p:grpSp>
          <p:nvGrpSpPr>
            <p:cNvPr id="12" name="Group 1037"/>
            <p:cNvGrpSpPr>
              <a:grpSpLocks/>
            </p:cNvGrpSpPr>
            <p:nvPr/>
          </p:nvGrpSpPr>
          <p:grpSpPr bwMode="auto">
            <a:xfrm>
              <a:off x="2400" y="2544"/>
              <a:ext cx="1248" cy="528"/>
              <a:chOff x="2400" y="2544"/>
              <a:chExt cx="1248" cy="528"/>
            </a:xfrm>
          </p:grpSpPr>
          <p:sp>
            <p:nvSpPr>
              <p:cNvPr id="14" name="Rectangle 1038"/>
              <p:cNvSpPr>
                <a:spLocks noChangeArrowheads="1"/>
              </p:cNvSpPr>
              <p:nvPr/>
            </p:nvSpPr>
            <p:spPr bwMode="auto">
              <a:xfrm>
                <a:off x="2640" y="2544"/>
                <a:ext cx="1008" cy="528"/>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Line 1039"/>
              <p:cNvSpPr>
                <a:spLocks noChangeShapeType="1"/>
              </p:cNvSpPr>
              <p:nvPr/>
            </p:nvSpPr>
            <p:spPr bwMode="auto">
              <a:xfrm>
                <a:off x="2400" y="2832"/>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 name="Text Box 1040"/>
            <p:cNvSpPr txBox="1">
              <a:spLocks noChangeArrowheads="1"/>
            </p:cNvSpPr>
            <p:nvPr/>
          </p:nvSpPr>
          <p:spPr bwMode="auto">
            <a:xfrm>
              <a:off x="3696" y="2736"/>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a:solidFill>
                    <a:schemeClr val="tx1"/>
                  </a:solidFill>
                </a:rPr>
                <a:t>base</a:t>
              </a:r>
            </a:p>
          </p:txBody>
        </p:sp>
      </p:grpSp>
      <p:sp>
        <p:nvSpPr>
          <p:cNvPr id="16" name="TextBox 15"/>
          <p:cNvSpPr txBox="1">
            <a:spLocks noChangeArrowheads="1"/>
          </p:cNvSpPr>
          <p:nvPr/>
        </p:nvSpPr>
        <p:spPr bwMode="auto">
          <a:xfrm>
            <a:off x="1242574" y="3936836"/>
            <a:ext cx="13350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0"/>
              </a:spcBef>
              <a:buFontTx/>
              <a:buNone/>
            </a:pPr>
            <a:r>
              <a:rPr lang="en-US" altLang="en-US" sz="2800" dirty="0"/>
              <a:t>5’ end</a:t>
            </a:r>
          </a:p>
        </p:txBody>
      </p:sp>
      <p:sp>
        <p:nvSpPr>
          <p:cNvPr id="17" name="TextBox 16"/>
          <p:cNvSpPr txBox="1">
            <a:spLocks noChangeArrowheads="1"/>
          </p:cNvSpPr>
          <p:nvPr/>
        </p:nvSpPr>
        <p:spPr bwMode="auto">
          <a:xfrm>
            <a:off x="1242574" y="5679856"/>
            <a:ext cx="1335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eaLnBrk="1" hangingPunct="1">
              <a:spcBef>
                <a:spcPct val="0"/>
              </a:spcBef>
              <a:buFontTx/>
              <a:buNone/>
            </a:pPr>
            <a:r>
              <a:rPr lang="en-US" altLang="en-US" sz="2800" dirty="0"/>
              <a:t>3’ end</a:t>
            </a:r>
          </a:p>
        </p:txBody>
      </p:sp>
    </p:spTree>
    <p:extLst>
      <p:ext uri="{BB962C8B-B14F-4D97-AF65-F5344CB8AC3E}">
        <p14:creationId xmlns:p14="http://schemas.microsoft.com/office/powerpoint/2010/main" val="191538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utoUpdateAnimBg="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83785" y="741798"/>
            <a:ext cx="8869363" cy="4614862"/>
          </a:xfrm>
          <a:prstGeom prst="rect">
            <a:avLst/>
          </a:prstGeom>
        </p:spPr>
      </p:pic>
    </p:spTree>
    <p:extLst>
      <p:ext uri="{BB962C8B-B14F-4D97-AF65-F5344CB8AC3E}">
        <p14:creationId xmlns:p14="http://schemas.microsoft.com/office/powerpoint/2010/main" val="111832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325" y="204951"/>
            <a:ext cx="11240813" cy="1815882"/>
          </a:xfrm>
          <a:prstGeom prst="rect">
            <a:avLst/>
          </a:prstGeom>
          <a:noFill/>
        </p:spPr>
        <p:txBody>
          <a:bodyPr wrap="square" rtlCol="0">
            <a:spAutoFit/>
          </a:bodyPr>
          <a:lstStyle/>
          <a:p>
            <a:r>
              <a:rPr lang="en-GB" sz="2800" dirty="0" smtClean="0">
                <a:latin typeface="Comic Sans MS" panose="030F0702030302020204" pitchFamily="66" charset="0"/>
              </a:rPr>
              <a:t>The base is still attached to carbon number 1 (C1) and the phosphate to carbon number 5 (C5)</a:t>
            </a:r>
          </a:p>
          <a:p>
            <a:r>
              <a:rPr lang="en-GB" sz="2800" dirty="0" smtClean="0">
                <a:latin typeface="Comic Sans MS" panose="030F0702030302020204" pitchFamily="66" charset="0"/>
              </a:rPr>
              <a:t>When forming the sugar phosphate backbone, the phosphate still attaches from C5 to C3 of next nucleotide as shown</a:t>
            </a:r>
            <a:endParaRPr lang="en-GB" sz="2800" dirty="0">
              <a:latin typeface="Comic Sans MS" panose="030F0702030302020204" pitchFamily="66" charset="0"/>
            </a:endParaRPr>
          </a:p>
        </p:txBody>
      </p:sp>
      <p:pic>
        <p:nvPicPr>
          <p:cNvPr id="3"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868" y="2020833"/>
            <a:ext cx="3413235" cy="439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99889" y="3261839"/>
            <a:ext cx="3972910" cy="954107"/>
          </a:xfrm>
          <a:prstGeom prst="rect">
            <a:avLst/>
          </a:prstGeom>
          <a:noFill/>
        </p:spPr>
        <p:txBody>
          <a:bodyPr wrap="square" rtlCol="0">
            <a:spAutoFit/>
          </a:bodyPr>
          <a:lstStyle/>
          <a:p>
            <a:r>
              <a:rPr lang="en-GB" sz="2800" dirty="0" smtClean="0">
                <a:latin typeface="Comic Sans MS" panose="030F0702030302020204" pitchFamily="66" charset="0"/>
              </a:rPr>
              <a:t>Notice the U instead of the T</a:t>
            </a:r>
            <a:endParaRPr lang="en-GB" sz="2800" dirty="0">
              <a:latin typeface="Comic Sans MS" panose="030F0702030302020204" pitchFamily="66" charset="0"/>
            </a:endParaRPr>
          </a:p>
        </p:txBody>
      </p:sp>
    </p:spTree>
    <p:extLst>
      <p:ext uri="{BB962C8B-B14F-4D97-AF65-F5344CB8AC3E}">
        <p14:creationId xmlns:p14="http://schemas.microsoft.com/office/powerpoint/2010/main" val="358254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5" y="5652"/>
            <a:ext cx="7036905" cy="707886"/>
          </a:xfrm>
          <a:prstGeom prst="rect">
            <a:avLst/>
          </a:prstGeom>
        </p:spPr>
        <p:txBody>
          <a:bodyPr wrap="square">
            <a:spAutoFit/>
          </a:bodyPr>
          <a:lstStyle/>
          <a:p>
            <a:r>
              <a:rPr lang="en-GB" altLang="en-US" sz="4000" dirty="0">
                <a:solidFill>
                  <a:srgbClr val="FF0000"/>
                </a:solidFill>
                <a:latin typeface="Comic Sans MS" panose="030F0702030302020204" pitchFamily="66" charset="0"/>
              </a:rPr>
              <a:t>Learning Intentions</a:t>
            </a:r>
          </a:p>
        </p:txBody>
      </p:sp>
      <p:sp>
        <p:nvSpPr>
          <p:cNvPr id="3" name="Rectangle 3"/>
          <p:cNvSpPr txBox="1">
            <a:spLocks/>
          </p:cNvSpPr>
          <p:nvPr/>
        </p:nvSpPr>
        <p:spPr bwMode="auto">
          <a:xfrm>
            <a:off x="360039" y="824519"/>
            <a:ext cx="10786181" cy="56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80000"/>
              </a:lnSpc>
              <a:spcBef>
                <a:spcPct val="20000"/>
              </a:spcBef>
              <a:spcAft>
                <a:spcPct val="0"/>
              </a:spcAft>
              <a:buClrTx/>
              <a:buSzTx/>
              <a:buFont typeface="Arial" panose="020B0604020202020204" pitchFamily="34" charset="0"/>
              <a:buNone/>
              <a:tabLst/>
              <a:defRPr/>
            </a:pPr>
            <a:r>
              <a:rPr kumimoji="0" lang="en-GB" altLang="en-US" sz="2800" b="0" i="0" u="none" strike="noStrike" kern="1200" cap="none" spc="0" normalizeH="0" baseline="0" noProof="0" dirty="0" smtClean="0">
                <a:ln>
                  <a:noFill/>
                </a:ln>
                <a:solidFill>
                  <a:prstClr val="black"/>
                </a:solidFill>
                <a:effectLst/>
                <a:uLnTx/>
                <a:uFillTx/>
                <a:latin typeface="Comic Sans MS" pitchFamily="66" charset="0"/>
                <a:ea typeface="+mn-ea"/>
                <a:cs typeface="+mn-cs"/>
              </a:rPr>
              <a:t>	By the end of this topic you should be able to:</a:t>
            </a:r>
          </a:p>
          <a:p>
            <a:pPr marL="609600" marR="0" lvl="0" indent="-609600" algn="l" defTabSz="914400" rtl="0" eaLnBrk="1" fontAlgn="base" latinLnBrk="0" hangingPunct="1">
              <a:lnSpc>
                <a:spcPct val="80000"/>
              </a:lnSpc>
              <a:spcBef>
                <a:spcPct val="20000"/>
              </a:spcBef>
              <a:spcAft>
                <a:spcPct val="0"/>
              </a:spcAft>
              <a:buClrTx/>
              <a:buSzTx/>
              <a:buFont typeface="Arial" panose="020B0604020202020204" pitchFamily="34" charset="0"/>
              <a:buNone/>
              <a:tabLst/>
              <a:defRPr/>
            </a:pPr>
            <a:endParaRPr kumimoji="0" lang="en-GB" altLang="en-US" sz="2800" b="0" i="0" u="none" strike="noStrike" kern="1200" cap="none" spc="0" normalizeH="0" baseline="0" noProof="0" dirty="0" smtClean="0">
              <a:ln>
                <a:noFill/>
              </a:ln>
              <a:solidFill>
                <a:prstClr val="black"/>
              </a:solidFill>
              <a:effectLst/>
              <a:uLnTx/>
              <a:uFillTx/>
              <a:latin typeface="Comic Sans MS" pitchFamily="66" charset="0"/>
              <a:ea typeface="+mn-ea"/>
              <a:cs typeface="+mn-cs"/>
            </a:endParaRPr>
          </a:p>
          <a:p>
            <a:pPr marL="0" marR="0" lvl="0" indent="0" algn="l" defTabSz="914400" rtl="0" eaLnBrk="1" fontAlgn="base" latinLnBrk="0" hangingPunct="1">
              <a:lnSpc>
                <a:spcPct val="80000"/>
              </a:lnSpc>
              <a:spcBef>
                <a:spcPct val="20000"/>
              </a:spcBef>
              <a:spcAft>
                <a:spcPct val="0"/>
              </a:spcAft>
              <a:buClrTx/>
              <a:buSzTx/>
              <a:buNone/>
              <a:tabLst/>
              <a:defRPr/>
            </a:pPr>
            <a:endParaRPr kumimoji="0" lang="en-GB" altLang="en-US" sz="2800" b="0" i="0" u="none" strike="noStrike" kern="1200" cap="none" spc="0" normalizeH="0" baseline="0" noProof="0" dirty="0" smtClean="0">
              <a:ln>
                <a:noFill/>
              </a:ln>
              <a:solidFill>
                <a:prstClr val="black"/>
              </a:solidFill>
              <a:effectLst/>
              <a:uLnTx/>
              <a:uFillTx/>
              <a:latin typeface="Comic Sans MS" pitchFamily="66"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742596890"/>
              </p:ext>
            </p:extLst>
          </p:nvPr>
        </p:nvGraphicFramePr>
        <p:xfrm>
          <a:off x="725213" y="2286003"/>
          <a:ext cx="11004331" cy="1227268"/>
        </p:xfrm>
        <a:graphic>
          <a:graphicData uri="http://schemas.openxmlformats.org/drawingml/2006/table">
            <a:tbl>
              <a:tblPr/>
              <a:tblGrid>
                <a:gridCol w="11004331"/>
              </a:tblGrid>
              <a:tr h="495748">
                <a:tc>
                  <a:txBody>
                    <a:bodyPr/>
                    <a:lstStyle/>
                    <a:p>
                      <a:pPr marL="342900" lvl="0" indent="-342900">
                        <a:spcAft>
                          <a:spcPts val="0"/>
                        </a:spcAft>
                        <a:buFont typeface="Symbol" panose="05050102010706020507" pitchFamily="18" charset="2"/>
                        <a:buChar char=""/>
                        <a:tabLst>
                          <a:tab pos="457200" algn="l"/>
                        </a:tabLst>
                      </a:pPr>
                      <a:r>
                        <a:rPr lang="en-GB" sz="2400" dirty="0">
                          <a:solidFill>
                            <a:srgbClr val="000000"/>
                          </a:solidFill>
                          <a:effectLst/>
                          <a:latin typeface="Comic Sans MS" panose="030F0702030302020204" pitchFamily="66" charset="0"/>
                          <a:ea typeface="Times New Roman" panose="02020603050405020304" pitchFamily="18" charset="0"/>
                        </a:rPr>
                        <a:t>Explain why only a fraction of genes in a cell are expressed </a:t>
                      </a:r>
                      <a:endParaRPr lang="en-GB" sz="2400" dirty="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495748">
                <a:tc>
                  <a:txBody>
                    <a:bodyPr/>
                    <a:lstStyle/>
                    <a:p>
                      <a:pPr marL="342900" lvl="0" indent="-342900">
                        <a:spcAft>
                          <a:spcPts val="0"/>
                        </a:spcAft>
                        <a:buFont typeface="Symbol" panose="05050102010706020507" pitchFamily="18" charset="2"/>
                        <a:buChar char=""/>
                        <a:tabLst>
                          <a:tab pos="457200" algn="l"/>
                        </a:tabLst>
                      </a:pPr>
                      <a:r>
                        <a:rPr lang="en-GB" sz="2400" dirty="0">
                          <a:solidFill>
                            <a:srgbClr val="000000"/>
                          </a:solidFill>
                          <a:effectLst/>
                          <a:latin typeface="Comic Sans MS" panose="030F0702030302020204" pitchFamily="66" charset="0"/>
                          <a:ea typeface="Times New Roman" panose="02020603050405020304" pitchFamily="18" charset="0"/>
                        </a:rPr>
                        <a:t>State which processes are regulated to control gene expression </a:t>
                      </a:r>
                      <a:endParaRPr lang="en-GB" sz="2400" dirty="0" smtClean="0">
                        <a:solidFill>
                          <a:srgbClr val="000000"/>
                        </a:solidFill>
                        <a:effectLst/>
                        <a:latin typeface="Comic Sans MS" panose="030F0702030302020204" pitchFamily="66" charset="0"/>
                        <a:ea typeface="Times New Roman" panose="02020603050405020304" pitchFamily="18" charset="0"/>
                      </a:endParaRPr>
                    </a:p>
                    <a:p>
                      <a:pPr marL="0" lvl="0" indent="0">
                        <a:spcAft>
                          <a:spcPts val="0"/>
                        </a:spcAft>
                        <a:buFont typeface="Symbol" panose="05050102010706020507" pitchFamily="18" charset="2"/>
                        <a:buNone/>
                        <a:tabLst>
                          <a:tab pos="457200" algn="l"/>
                        </a:tabLst>
                      </a:pPr>
                      <a:endParaRPr lang="en-GB" sz="2400" dirty="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911817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1992313" y="260351"/>
            <a:ext cx="82296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Times New Roman" panose="02020603050405020304" pitchFamily="18" charset="0"/>
              </a:defRPr>
            </a:lvl1pPr>
            <a:lvl2pPr algn="ctr">
              <a:spcBef>
                <a:spcPct val="0"/>
              </a:spcBef>
              <a:defRPr sz="4400">
                <a:solidFill>
                  <a:schemeClr val="tx2"/>
                </a:solidFill>
                <a:latin typeface="Times New Roman" panose="02020603050405020304" pitchFamily="18" charset="0"/>
              </a:defRPr>
            </a:lvl2pPr>
            <a:lvl3pPr algn="ctr">
              <a:spcBef>
                <a:spcPct val="0"/>
              </a:spcBef>
              <a:defRPr sz="4400">
                <a:solidFill>
                  <a:schemeClr val="tx2"/>
                </a:solidFill>
                <a:latin typeface="Times New Roman" panose="02020603050405020304" pitchFamily="18" charset="0"/>
              </a:defRPr>
            </a:lvl3pPr>
            <a:lvl4pPr algn="ctr">
              <a:spcBef>
                <a:spcPct val="0"/>
              </a:spcBef>
              <a:defRPr sz="4400">
                <a:solidFill>
                  <a:schemeClr val="tx2"/>
                </a:solidFill>
                <a:latin typeface="Times New Roman" panose="02020603050405020304" pitchFamily="18" charset="0"/>
              </a:defRPr>
            </a:lvl4pPr>
            <a:lvl5pPr algn="ctr">
              <a:spcBef>
                <a:spcPct val="0"/>
              </a:spcBef>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GB" altLang="en-US" dirty="0">
                <a:solidFill>
                  <a:srgbClr val="FF0000"/>
                </a:solidFill>
                <a:latin typeface="Comic Sans MS" panose="030F0702030302020204" pitchFamily="66" charset="0"/>
              </a:rPr>
              <a:t>m</a:t>
            </a:r>
            <a:r>
              <a:rPr lang="en-GB" altLang="en-US" dirty="0" smtClean="0">
                <a:solidFill>
                  <a:srgbClr val="FF0000"/>
                </a:solidFill>
                <a:latin typeface="Comic Sans MS" panose="030F0702030302020204" pitchFamily="66" charset="0"/>
              </a:rPr>
              <a:t>RNA</a:t>
            </a:r>
            <a:endParaRPr lang="en-GB" altLang="en-US" dirty="0">
              <a:solidFill>
                <a:srgbClr val="FF0000"/>
              </a:solidFill>
              <a:latin typeface="Comic Sans MS" panose="030F0702030302020204" pitchFamily="66" charset="0"/>
            </a:endParaRPr>
          </a:p>
        </p:txBody>
      </p:sp>
      <p:sp>
        <p:nvSpPr>
          <p:cNvPr id="59397" name="Rectangle 5"/>
          <p:cNvSpPr>
            <a:spLocks noChangeArrowheads="1"/>
          </p:cNvSpPr>
          <p:nvPr/>
        </p:nvSpPr>
        <p:spPr bwMode="auto">
          <a:xfrm>
            <a:off x="567559" y="1557338"/>
            <a:ext cx="10515599"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marL="0" indent="0">
              <a:buNone/>
            </a:pPr>
            <a:r>
              <a:rPr lang="en-GB" altLang="en-US" dirty="0">
                <a:latin typeface="Comic Sans MS" panose="030F0702030302020204" pitchFamily="66" charset="0"/>
              </a:rPr>
              <a:t>Protein </a:t>
            </a:r>
            <a:r>
              <a:rPr lang="en-GB" altLang="en-US" dirty="0" smtClean="0">
                <a:latin typeface="Comic Sans MS" panose="030F0702030302020204" pitchFamily="66" charset="0"/>
              </a:rPr>
              <a:t>synthesis </a:t>
            </a:r>
            <a:r>
              <a:rPr lang="en-GB" altLang="en-US" dirty="0">
                <a:latin typeface="Comic Sans MS" panose="030F0702030302020204" pitchFamily="66" charset="0"/>
              </a:rPr>
              <a:t>occurs in the cell cytoplasm at the </a:t>
            </a:r>
            <a:r>
              <a:rPr lang="en-GB" altLang="en-US" dirty="0" smtClean="0">
                <a:latin typeface="Comic Sans MS" panose="030F0702030302020204" pitchFamily="66" charset="0"/>
              </a:rPr>
              <a:t>ribosomes but as the DNA cannot leave the nucleus a copy of the info on DNA must be made</a:t>
            </a:r>
          </a:p>
          <a:p>
            <a:pPr marL="0" indent="0">
              <a:buNone/>
            </a:pPr>
            <a:endParaRPr lang="en-GB" altLang="en-US" dirty="0">
              <a:latin typeface="Comic Sans MS" panose="030F0702030302020204" pitchFamily="66" charset="0"/>
            </a:endParaRPr>
          </a:p>
          <a:p>
            <a:pPr marL="0" indent="0">
              <a:buNone/>
            </a:pPr>
            <a:r>
              <a:rPr lang="en-GB" altLang="en-US" dirty="0" smtClean="0">
                <a:solidFill>
                  <a:srgbClr val="9900FF"/>
                </a:solidFill>
                <a:latin typeface="Comic Sans MS" panose="030F0702030302020204" pitchFamily="66" charset="0"/>
              </a:rPr>
              <a:t>mRNA carries a copy of the DNA code from the nucleus to the ribosome during transcription</a:t>
            </a:r>
          </a:p>
          <a:p>
            <a:pPr marL="0" indent="0">
              <a:buNone/>
            </a:pPr>
            <a:endParaRPr lang="en-GB" altLang="en-US" dirty="0">
              <a:solidFill>
                <a:srgbClr val="9900FF"/>
              </a:solidFill>
              <a:latin typeface="Comic Sans MS" panose="030F0702030302020204" pitchFamily="66" charset="0"/>
            </a:endParaRPr>
          </a:p>
          <a:p>
            <a:pPr marL="0" indent="0">
              <a:buNone/>
            </a:pPr>
            <a:r>
              <a:rPr lang="en-GB" altLang="en-US" dirty="0" smtClean="0">
                <a:latin typeface="Comic Sans MS" panose="030F0702030302020204" pitchFamily="66" charset="0"/>
              </a:rPr>
              <a:t>mRNA is transcribed from DNA in the nucleus and translated into proteins by the ribosomes</a:t>
            </a:r>
          </a:p>
        </p:txBody>
      </p:sp>
    </p:spTree>
    <p:extLst>
      <p:ext uri="{BB962C8B-B14F-4D97-AF65-F5344CB8AC3E}">
        <p14:creationId xmlns:p14="http://schemas.microsoft.com/office/powerpoint/2010/main" val="314766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289557" y="336177"/>
            <a:ext cx="893020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dirty="0">
                <a:solidFill>
                  <a:srgbClr val="FF0000"/>
                </a:solidFill>
                <a:effectLst>
                  <a:outerShdw blurRad="38100" dist="38100" dir="2700000" algn="tl">
                    <a:srgbClr val="C0C0C0"/>
                  </a:outerShdw>
                </a:effectLst>
                <a:latin typeface="Comic Sans MS" panose="030F0702030302020204" pitchFamily="66" charset="0"/>
              </a:rPr>
              <a:t>DNA determines </a:t>
            </a:r>
            <a:endParaRPr lang="en-US" altLang="en-US" sz="3200" dirty="0" smtClean="0">
              <a:solidFill>
                <a:srgbClr val="FF0000"/>
              </a:solidFill>
              <a:effectLst>
                <a:outerShdw blurRad="38100" dist="38100" dir="2700000" algn="tl">
                  <a:srgbClr val="C0C0C0"/>
                </a:outerShdw>
              </a:effectLst>
              <a:latin typeface="Comic Sans MS" panose="030F0702030302020204" pitchFamily="66" charset="0"/>
            </a:endParaRPr>
          </a:p>
          <a:p>
            <a:pPr algn="ctr"/>
            <a:r>
              <a:rPr lang="en-US" altLang="en-US" sz="3200" dirty="0" smtClean="0">
                <a:solidFill>
                  <a:srgbClr val="FF0000"/>
                </a:solidFill>
                <a:effectLst>
                  <a:outerShdw blurRad="38100" dist="38100" dir="2700000" algn="tl">
                    <a:srgbClr val="C0C0C0"/>
                  </a:outerShdw>
                </a:effectLst>
                <a:latin typeface="Comic Sans MS" panose="030F0702030302020204" pitchFamily="66" charset="0"/>
              </a:rPr>
              <a:t>inherited </a:t>
            </a:r>
            <a:r>
              <a:rPr lang="en-US" altLang="en-US" sz="3200" dirty="0">
                <a:solidFill>
                  <a:srgbClr val="FF0000"/>
                </a:solidFill>
                <a:effectLst>
                  <a:outerShdw blurRad="38100" dist="38100" dir="2700000" algn="tl">
                    <a:srgbClr val="C0C0C0"/>
                  </a:outerShdw>
                </a:effectLst>
                <a:latin typeface="Comic Sans MS" panose="030F0702030302020204" pitchFamily="66" charset="0"/>
              </a:rPr>
              <a:t>characteristics</a:t>
            </a:r>
          </a:p>
        </p:txBody>
      </p:sp>
      <p:sp>
        <p:nvSpPr>
          <p:cNvPr id="24579" name="Rectangle 3"/>
          <p:cNvSpPr>
            <a:spLocks noChangeArrowheads="1"/>
          </p:cNvSpPr>
          <p:nvPr/>
        </p:nvSpPr>
        <p:spPr bwMode="auto">
          <a:xfrm>
            <a:off x="1779029" y="2452791"/>
            <a:ext cx="7951261"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700" dirty="0">
                <a:latin typeface="Comic Sans MS" panose="030F0702030302020204" pitchFamily="66" charset="0"/>
              </a:rPr>
              <a:t>An organisms inherited characteristics (</a:t>
            </a:r>
            <a:r>
              <a:rPr lang="en-GB" altLang="en-US" sz="2700" dirty="0" err="1">
                <a:latin typeface="Comic Sans MS" panose="030F0702030302020204" pitchFamily="66" charset="0"/>
              </a:rPr>
              <a:t>e.g</a:t>
            </a:r>
            <a:r>
              <a:rPr lang="en-GB" altLang="en-US" sz="2700" dirty="0">
                <a:latin typeface="Comic Sans MS" panose="030F0702030302020204" pitchFamily="66" charset="0"/>
              </a:rPr>
              <a:t> eye colour) are determined by the genetic information contained by the DNA. </a:t>
            </a:r>
          </a:p>
          <a:p>
            <a:r>
              <a:rPr lang="en-GB" altLang="en-US" sz="2700" dirty="0">
                <a:latin typeface="Comic Sans MS" panose="030F0702030302020204" pitchFamily="66" charset="0"/>
              </a:rPr>
              <a:t>The information present in DNA takes the form of a code language called the ‘</a:t>
            </a:r>
            <a:r>
              <a:rPr lang="en-GB" altLang="en-US" sz="2700" b="1" dirty="0">
                <a:latin typeface="Comic Sans MS" panose="030F0702030302020204" pitchFamily="66" charset="0"/>
              </a:rPr>
              <a:t>genetic code.’</a:t>
            </a:r>
            <a:r>
              <a:rPr lang="en-GB" altLang="en-US" sz="2700" dirty="0">
                <a:latin typeface="Comic Sans MS" panose="030F0702030302020204" pitchFamily="66" charset="0"/>
              </a:rPr>
              <a:t> The sequence of bases can be thought of as ‘</a:t>
            </a:r>
            <a:r>
              <a:rPr lang="en-GB" altLang="en-US" sz="2700" dirty="0" err="1">
                <a:latin typeface="Comic Sans MS" panose="030F0702030302020204" pitchFamily="66" charset="0"/>
              </a:rPr>
              <a:t>codewords</a:t>
            </a:r>
            <a:r>
              <a:rPr lang="en-GB" altLang="en-US" sz="2700" dirty="0">
                <a:latin typeface="Comic Sans MS" panose="030F0702030302020204" pitchFamily="66" charset="0"/>
              </a:rPr>
              <a:t>.’</a:t>
            </a:r>
          </a:p>
        </p:txBody>
      </p:sp>
    </p:spTree>
    <p:extLst>
      <p:ext uri="{BB962C8B-B14F-4D97-AF65-F5344CB8AC3E}">
        <p14:creationId xmlns:p14="http://schemas.microsoft.com/office/powerpoint/2010/main" val="623353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body" idx="1"/>
          </p:nvPr>
        </p:nvSpPr>
        <p:spPr>
          <a:xfrm>
            <a:off x="709448" y="549275"/>
            <a:ext cx="10988565" cy="5327650"/>
          </a:xfrm>
          <a:noFill/>
          <a:ln/>
        </p:spPr>
        <p:txBody>
          <a:bodyPr>
            <a:normAutofit/>
          </a:bodyPr>
          <a:lstStyle/>
          <a:p>
            <a:endParaRPr lang="en-GB" altLang="en-US" sz="3200" dirty="0">
              <a:latin typeface="Comic Sans MS" panose="030F0702030302020204" pitchFamily="66" charset="0"/>
            </a:endParaRPr>
          </a:p>
          <a:p>
            <a:r>
              <a:rPr lang="en-GB" altLang="en-US" sz="3200" dirty="0">
                <a:latin typeface="Comic Sans MS" panose="030F0702030302020204" pitchFamily="66" charset="0"/>
              </a:rPr>
              <a:t>The sequence of bases in a gene provides the genetic code for </a:t>
            </a:r>
            <a:r>
              <a:rPr lang="en-GB" altLang="en-US" sz="3200" dirty="0" smtClean="0">
                <a:latin typeface="Comic Sans MS" panose="030F0702030302020204" pitchFamily="66" charset="0"/>
              </a:rPr>
              <a:t>proteins</a:t>
            </a:r>
          </a:p>
          <a:p>
            <a:pPr marL="0" indent="0">
              <a:buNone/>
            </a:pPr>
            <a:endParaRPr lang="en-GB" altLang="en-US" sz="3200" dirty="0">
              <a:latin typeface="Comic Sans MS" panose="030F0702030302020204" pitchFamily="66" charset="0"/>
            </a:endParaRPr>
          </a:p>
          <a:p>
            <a:r>
              <a:rPr lang="en-GB" altLang="en-US" sz="3200" dirty="0">
                <a:latin typeface="Comic Sans MS" panose="030F0702030302020204" pitchFamily="66" charset="0"/>
              </a:rPr>
              <a:t>A sequence of 3 DNA bases (triplet) codes for one amino </a:t>
            </a:r>
            <a:r>
              <a:rPr lang="en-GB" altLang="en-US" sz="3200" dirty="0" smtClean="0">
                <a:latin typeface="Comic Sans MS" panose="030F0702030302020204" pitchFamily="66" charset="0"/>
              </a:rPr>
              <a:t>acid</a:t>
            </a:r>
          </a:p>
          <a:p>
            <a:pPr marL="0" indent="0">
              <a:buNone/>
            </a:pPr>
            <a:endParaRPr lang="en-GB" altLang="en-US" sz="3200" dirty="0">
              <a:latin typeface="Comic Sans MS" panose="030F0702030302020204" pitchFamily="66" charset="0"/>
            </a:endParaRPr>
          </a:p>
          <a:p>
            <a:pPr marL="0" indent="0">
              <a:buNone/>
            </a:pPr>
            <a:r>
              <a:rPr lang="en-GB" altLang="en-US" dirty="0" smtClean="0">
                <a:latin typeface="Comic Sans MS" panose="030F0702030302020204" pitchFamily="66" charset="0"/>
              </a:rPr>
              <a:t>(remember, proteins </a:t>
            </a:r>
            <a:r>
              <a:rPr lang="en-GB" altLang="en-US" dirty="0">
                <a:latin typeface="Comic Sans MS" panose="030F0702030302020204" pitchFamily="66" charset="0"/>
              </a:rPr>
              <a:t>are made from long chains of amino </a:t>
            </a:r>
            <a:r>
              <a:rPr lang="en-GB" altLang="en-US" dirty="0" smtClean="0">
                <a:latin typeface="Comic Sans MS" panose="030F0702030302020204" pitchFamily="66" charset="0"/>
              </a:rPr>
              <a:t>acids)</a:t>
            </a:r>
          </a:p>
          <a:p>
            <a:pPr marL="0" indent="0">
              <a:buNone/>
            </a:pPr>
            <a:endParaRPr lang="en-GB" altLang="en-US" sz="3200" dirty="0">
              <a:latin typeface="Comic Sans MS" panose="030F0702030302020204" pitchFamily="66" charset="0"/>
            </a:endParaRPr>
          </a:p>
          <a:p>
            <a:r>
              <a:rPr lang="en-GB" altLang="en-US" sz="3200" dirty="0">
                <a:latin typeface="Comic Sans MS" panose="030F0702030302020204" pitchFamily="66" charset="0"/>
              </a:rPr>
              <a:t>Each triplet allows 64 (4</a:t>
            </a:r>
            <a:r>
              <a:rPr lang="en-US" altLang="en-US" sz="3200" dirty="0">
                <a:latin typeface="Comic Sans MS" panose="030F0702030302020204" pitchFamily="66" charset="0"/>
              </a:rPr>
              <a:t>³) possible combinations.</a:t>
            </a:r>
          </a:p>
          <a:p>
            <a:endParaRPr lang="en-GB" altLang="en-US" u="sng" dirty="0">
              <a:solidFill>
                <a:srgbClr val="000099"/>
              </a:solidFill>
              <a:latin typeface="Comic Sans MS" panose="030F0702030302020204" pitchFamily="66" charset="0"/>
            </a:endParaRPr>
          </a:p>
        </p:txBody>
      </p:sp>
    </p:spTree>
    <p:extLst>
      <p:ext uri="{BB962C8B-B14F-4D97-AF65-F5344CB8AC3E}">
        <p14:creationId xmlns:p14="http://schemas.microsoft.com/office/powerpoint/2010/main" val="4163111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828800" y="228601"/>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FF0000"/>
                </a:solidFill>
                <a:effectLst>
                  <a:outerShdw blurRad="38100" dist="38100" dir="2700000" algn="tl">
                    <a:srgbClr val="C0C0C0"/>
                  </a:outerShdw>
                </a:effectLst>
                <a:latin typeface="Comic Sans MS" panose="030F0702030302020204" pitchFamily="66" charset="0"/>
              </a:rPr>
              <a:t>Codons</a:t>
            </a:r>
          </a:p>
        </p:txBody>
      </p:sp>
      <p:sp>
        <p:nvSpPr>
          <p:cNvPr id="25603" name="Rectangle 3"/>
          <p:cNvSpPr>
            <a:spLocks noChangeArrowheads="1"/>
          </p:cNvSpPr>
          <p:nvPr/>
        </p:nvSpPr>
        <p:spPr bwMode="auto">
          <a:xfrm>
            <a:off x="927538" y="1778877"/>
            <a:ext cx="4343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3200" dirty="0">
                <a:latin typeface="Comic Sans MS" panose="030F0702030302020204" pitchFamily="66" charset="0"/>
              </a:rPr>
              <a:t>The basic unit of the genetic code is called a </a:t>
            </a:r>
            <a:r>
              <a:rPr lang="en-GB" altLang="en-US" sz="3200" dirty="0">
                <a:solidFill>
                  <a:srgbClr val="9900FF"/>
                </a:solidFill>
                <a:latin typeface="Comic Sans MS" panose="030F0702030302020204" pitchFamily="66" charset="0"/>
              </a:rPr>
              <a:t>codon</a:t>
            </a:r>
            <a:r>
              <a:rPr lang="en-GB" altLang="en-US" sz="3200" dirty="0">
                <a:latin typeface="Comic Sans MS" panose="030F0702030302020204" pitchFamily="66" charset="0"/>
              </a:rPr>
              <a:t>. This is a triplet of </a:t>
            </a:r>
            <a:r>
              <a:rPr lang="en-GB" altLang="en-US" sz="3200" dirty="0" smtClean="0">
                <a:latin typeface="Comic Sans MS" panose="030F0702030302020204" pitchFamily="66" charset="0"/>
              </a:rPr>
              <a:t>bases on the mRNA which has been copied from the DNA.  </a:t>
            </a:r>
            <a:endParaRPr lang="en-GB" altLang="en-US" sz="3200" dirty="0">
              <a:latin typeface="Comic Sans MS" panose="030F0702030302020204" pitchFamily="66" charset="0"/>
            </a:endParaRP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14438"/>
            <a:ext cx="42672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5"/>
          <p:cNvSpPr>
            <a:spLocks noChangeArrowheads="1"/>
          </p:cNvSpPr>
          <p:nvPr/>
        </p:nvSpPr>
        <p:spPr bwMode="auto">
          <a:xfrm>
            <a:off x="4953000" y="5562601"/>
            <a:ext cx="198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altLang="en-US" sz="1200">
                <a:solidFill>
                  <a:schemeClr val="hlink"/>
                </a:solidFill>
              </a:rPr>
              <a:t>Image source: evolution.berkeley.edu</a:t>
            </a:r>
            <a:r>
              <a:rPr lang="en-GB" altLang="en-US" sz="2400">
                <a:latin typeface="Times New Roman" panose="02020603050405020304" pitchFamily="18" charset="0"/>
              </a:rPr>
              <a:t> </a:t>
            </a:r>
          </a:p>
        </p:txBody>
      </p:sp>
    </p:spTree>
    <p:extLst>
      <p:ext uri="{BB962C8B-B14F-4D97-AF65-F5344CB8AC3E}">
        <p14:creationId xmlns:p14="http://schemas.microsoft.com/office/powerpoint/2010/main" val="3791194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749972" y="-10655"/>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solidFill>
                  <a:srgbClr val="FF0000"/>
                </a:solidFill>
                <a:effectLst>
                  <a:outerShdw blurRad="38100" dist="38100" dir="2700000" algn="tl">
                    <a:srgbClr val="C0C0C0"/>
                  </a:outerShdw>
                </a:effectLst>
                <a:latin typeface="Comic Sans MS" panose="030F0702030302020204" pitchFamily="66" charset="0"/>
              </a:rPr>
              <a:t>Codons</a:t>
            </a:r>
          </a:p>
        </p:txBody>
      </p:sp>
      <p:sp>
        <p:nvSpPr>
          <p:cNvPr id="36867" name="Rectangle 3"/>
          <p:cNvSpPr>
            <a:spLocks noChangeArrowheads="1"/>
          </p:cNvSpPr>
          <p:nvPr/>
        </p:nvSpPr>
        <p:spPr bwMode="auto">
          <a:xfrm>
            <a:off x="817179" y="914365"/>
            <a:ext cx="43223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3200" dirty="0">
                <a:latin typeface="Comic Sans MS" panose="030F0702030302020204" pitchFamily="66" charset="0"/>
              </a:rPr>
              <a:t>Each triplet </a:t>
            </a:r>
            <a:r>
              <a:rPr lang="en-GB" altLang="en-US" sz="3200" dirty="0" smtClean="0">
                <a:latin typeface="Comic Sans MS" panose="030F0702030302020204" pitchFamily="66" charset="0"/>
              </a:rPr>
              <a:t>codes </a:t>
            </a:r>
            <a:r>
              <a:rPr lang="en-GB" altLang="en-US" sz="3200" dirty="0">
                <a:latin typeface="Comic Sans MS" panose="030F0702030302020204" pitchFamily="66" charset="0"/>
              </a:rPr>
              <a:t>for one of 20 different amino acids.  </a:t>
            </a:r>
          </a:p>
          <a:p>
            <a:endParaRPr lang="en-GB" altLang="en-US" sz="3200" dirty="0">
              <a:latin typeface="Comic Sans MS" panose="030F0702030302020204" pitchFamily="66" charset="0"/>
            </a:endParaRPr>
          </a:p>
          <a:p>
            <a:r>
              <a:rPr lang="en-GB" altLang="en-US" sz="3200" dirty="0">
                <a:latin typeface="Comic Sans MS" panose="030F0702030302020204" pitchFamily="66" charset="0"/>
              </a:rPr>
              <a:t>The combination of amino </a:t>
            </a:r>
            <a:endParaRPr lang="en-GB" altLang="en-US" sz="3200" dirty="0" smtClean="0">
              <a:latin typeface="Comic Sans MS" panose="030F0702030302020204" pitchFamily="66" charset="0"/>
            </a:endParaRPr>
          </a:p>
          <a:p>
            <a:r>
              <a:rPr lang="en-GB" altLang="en-US" sz="3200" dirty="0" smtClean="0">
                <a:latin typeface="Comic Sans MS" panose="030F0702030302020204" pitchFamily="66" charset="0"/>
              </a:rPr>
              <a:t>acids </a:t>
            </a:r>
            <a:r>
              <a:rPr lang="en-GB" altLang="en-US" sz="3200" dirty="0">
                <a:latin typeface="Comic Sans MS" panose="030F0702030302020204" pitchFamily="66" charset="0"/>
              </a:rPr>
              <a:t>determines which protein is produced.  </a:t>
            </a:r>
          </a:p>
        </p:txBody>
      </p:sp>
      <p:pic>
        <p:nvPicPr>
          <p:cNvPr id="36870" name="Picture 6" descr="genetic code2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559" y="930276"/>
            <a:ext cx="6634816" cy="4871434"/>
          </a:xfrm>
          <a:prstGeom prst="rect">
            <a:avLst/>
          </a:prstGeom>
          <a:noFill/>
          <a:extLst>
            <a:ext uri="{909E8E84-426E-40DD-AFC4-6F175D3DCCD1}">
              <a14:hiddenFill xmlns:a14="http://schemas.microsoft.com/office/drawing/2010/main">
                <a:solidFill>
                  <a:srgbClr val="FFFFFF"/>
                </a:solidFill>
              </a14:hiddenFill>
            </a:ext>
          </a:extLst>
        </p:spPr>
      </p:pic>
      <p:sp>
        <p:nvSpPr>
          <p:cNvPr id="36871" name="Rectangle 7"/>
          <p:cNvSpPr>
            <a:spLocks noChangeArrowheads="1"/>
          </p:cNvSpPr>
          <p:nvPr/>
        </p:nvSpPr>
        <p:spPr bwMode="auto">
          <a:xfrm>
            <a:off x="5139559" y="6025055"/>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altLang="en-US" sz="1200" dirty="0">
                <a:solidFill>
                  <a:schemeClr val="hlink"/>
                </a:solidFill>
              </a:rPr>
              <a:t>Image source: science.howstuffworks.com</a:t>
            </a:r>
          </a:p>
        </p:txBody>
      </p:sp>
    </p:spTree>
    <p:extLst>
      <p:ext uri="{BB962C8B-B14F-4D97-AF65-F5344CB8AC3E}">
        <p14:creationId xmlns:p14="http://schemas.microsoft.com/office/powerpoint/2010/main" val="991034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981" y="0"/>
            <a:ext cx="80036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414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77"/>
            <a:ext cx="10515600" cy="880351"/>
          </a:xfrm>
        </p:spPr>
        <p:txBody>
          <a:bodyPr/>
          <a:lstStyle/>
          <a:p>
            <a:pPr algn="ctr"/>
            <a:r>
              <a:rPr lang="en-GB" dirty="0" err="1" smtClean="0">
                <a:solidFill>
                  <a:srgbClr val="FF0000"/>
                </a:solidFill>
                <a:latin typeface="Comic Sans MS" panose="030F0702030302020204" pitchFamily="66" charset="0"/>
              </a:rPr>
              <a:t>rRNA</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696310" y="993227"/>
            <a:ext cx="10515600" cy="5533697"/>
          </a:xfrm>
        </p:spPr>
        <p:txBody>
          <a:bodyPr>
            <a:normAutofit lnSpcReduction="10000"/>
          </a:bodyPr>
          <a:lstStyle/>
          <a:p>
            <a:pPr marL="0" indent="0">
              <a:buNone/>
            </a:pPr>
            <a:r>
              <a:rPr lang="en-GB" dirty="0" smtClean="0">
                <a:latin typeface="Comic Sans MS" panose="030F0702030302020204" pitchFamily="66" charset="0"/>
              </a:rPr>
              <a:t>When the DNA is transcribed into mRNA, the mRNA leaves the nucleus, enters the cytoplasm and travels to the ribosome where it will be </a:t>
            </a:r>
            <a:r>
              <a:rPr lang="en-GB" dirty="0" smtClean="0">
                <a:solidFill>
                  <a:srgbClr val="9933FF"/>
                </a:solidFill>
                <a:latin typeface="Comic Sans MS" panose="030F0702030302020204" pitchFamily="66" charset="0"/>
              </a:rPr>
              <a:t>translated</a:t>
            </a:r>
            <a:r>
              <a:rPr lang="en-GB" dirty="0" smtClean="0">
                <a:latin typeface="Comic Sans MS" panose="030F0702030302020204" pitchFamily="66" charset="0"/>
              </a:rPr>
              <a:t> into the protein</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Ribosomes are themselves made of </a:t>
            </a:r>
            <a:r>
              <a:rPr lang="en-GB" dirty="0" smtClean="0">
                <a:solidFill>
                  <a:srgbClr val="9900FF"/>
                </a:solidFill>
                <a:latin typeface="Comic Sans MS" panose="030F0702030302020204" pitchFamily="66" charset="0"/>
              </a:rPr>
              <a:t>protein </a:t>
            </a:r>
            <a:r>
              <a:rPr lang="en-GB" dirty="0" smtClean="0">
                <a:latin typeface="Comic Sans MS" panose="030F0702030302020204" pitchFamily="66" charset="0"/>
              </a:rPr>
              <a:t>combined with </a:t>
            </a:r>
            <a:r>
              <a:rPr lang="en-GB" dirty="0" smtClean="0">
                <a:solidFill>
                  <a:srgbClr val="9933FF"/>
                </a:solidFill>
                <a:latin typeface="Comic Sans MS" panose="030F0702030302020204" pitchFamily="66" charset="0"/>
              </a:rPr>
              <a:t>ribosomal RNA (</a:t>
            </a:r>
            <a:r>
              <a:rPr lang="en-GB" dirty="0" err="1" smtClean="0">
                <a:solidFill>
                  <a:srgbClr val="9933FF"/>
                </a:solidFill>
                <a:latin typeface="Comic Sans MS" panose="030F0702030302020204" pitchFamily="66" charset="0"/>
              </a:rPr>
              <a:t>rRNA</a:t>
            </a:r>
            <a:r>
              <a:rPr lang="en-GB" dirty="0" smtClean="0">
                <a:solidFill>
                  <a:srgbClr val="9933FF"/>
                </a:solidFill>
                <a:latin typeface="Comic Sans MS" panose="030F0702030302020204" pitchFamily="66" charset="0"/>
              </a:rPr>
              <a:t>).</a:t>
            </a:r>
          </a:p>
          <a:p>
            <a:pPr marL="0" indent="0">
              <a:buNone/>
            </a:pPr>
            <a:endParaRPr lang="en-GB" dirty="0">
              <a:solidFill>
                <a:srgbClr val="9933FF"/>
              </a:solidFill>
              <a:latin typeface="Comic Sans MS" panose="030F0702030302020204" pitchFamily="66" charset="0"/>
            </a:endParaRPr>
          </a:p>
          <a:p>
            <a:pPr marL="0" indent="0">
              <a:buNone/>
            </a:pPr>
            <a:r>
              <a:rPr lang="en-US" altLang="en-US" dirty="0" smtClean="0">
                <a:latin typeface="Comic Sans MS" panose="030F0702030302020204" pitchFamily="66" charset="0"/>
              </a:rPr>
              <a:t>The ribosomal RNAs form two subunits, the large subunit (LSU) and small subunit (SSU). </a:t>
            </a:r>
          </a:p>
          <a:p>
            <a:pPr marL="0" indent="0">
              <a:buNone/>
            </a:pPr>
            <a:endParaRPr lang="en-US" altLang="en-US" dirty="0" smtClean="0">
              <a:latin typeface="Comic Sans MS" panose="030F0702030302020204" pitchFamily="66" charset="0"/>
            </a:endParaRPr>
          </a:p>
          <a:p>
            <a:pPr marL="0" indent="0">
              <a:buNone/>
            </a:pPr>
            <a:r>
              <a:rPr lang="en-US" altLang="en-US" dirty="0" smtClean="0">
                <a:latin typeface="Comic Sans MS" panose="030F0702030302020204" pitchFamily="66" charset="0"/>
              </a:rPr>
              <a:t>mRNA is sandwiched between the small and large subunits and the ribosome catalyzes the formation of a peptide bond between the 2 amino acids that are contained in the </a:t>
            </a:r>
            <a:r>
              <a:rPr lang="en-US" altLang="en-US" dirty="0" err="1" smtClean="0">
                <a:latin typeface="Comic Sans MS" panose="030F0702030302020204" pitchFamily="66" charset="0"/>
              </a:rPr>
              <a:t>rRNA</a:t>
            </a:r>
            <a:r>
              <a:rPr lang="en-US" altLang="en-US" dirty="0" smtClean="0">
                <a:latin typeface="Comic Sans MS" panose="030F0702030302020204" pitchFamily="66" charset="0"/>
              </a:rPr>
              <a:t> </a:t>
            </a:r>
          </a:p>
          <a:p>
            <a:pPr marL="0" indent="0">
              <a:buNone/>
            </a:pPr>
            <a:endParaRPr lang="en-GB" dirty="0" smtClean="0">
              <a:solidFill>
                <a:srgbClr val="9933FF"/>
              </a:solidFill>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177491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RNAtranslation"/>
          <p:cNvPicPr>
            <a:picLocks noChangeAspect="1" noChangeArrowheads="1"/>
          </p:cNvPicPr>
          <p:nvPr/>
        </p:nvPicPr>
        <p:blipFill>
          <a:blip r:embed="rId2">
            <a:extLst>
              <a:ext uri="{28A0092B-C50C-407E-A947-70E740481C1C}">
                <a14:useLocalDpi xmlns:a14="http://schemas.microsoft.com/office/drawing/2010/main" val="0"/>
              </a:ext>
            </a:extLst>
          </a:blip>
          <a:srcRect l="-2675" b="66963"/>
          <a:stretch>
            <a:fillRect/>
          </a:stretch>
        </p:blipFill>
        <p:spPr bwMode="auto">
          <a:xfrm>
            <a:off x="441434" y="908051"/>
            <a:ext cx="11351174" cy="517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66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647"/>
          </a:xfrm>
        </p:spPr>
        <p:txBody>
          <a:bodyPr/>
          <a:lstStyle/>
          <a:p>
            <a:pPr algn="ctr"/>
            <a:r>
              <a:rPr lang="en-GB" dirty="0" err="1" smtClean="0">
                <a:solidFill>
                  <a:srgbClr val="FF0000"/>
                </a:solidFill>
                <a:latin typeface="Comic Sans MS" panose="030F0702030302020204" pitchFamily="66" charset="0"/>
              </a:rPr>
              <a:t>tRNA</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03998" y="1003239"/>
            <a:ext cx="4616669" cy="4859679"/>
          </a:xfrm>
        </p:spPr>
        <p:txBody>
          <a:bodyPr>
            <a:normAutofit/>
          </a:bodyPr>
          <a:lstStyle/>
          <a:p>
            <a:pPr marL="0" indent="0">
              <a:buNone/>
            </a:pPr>
            <a:r>
              <a:rPr lang="en-GB" dirty="0" smtClean="0">
                <a:latin typeface="Comic Sans MS" panose="030F0702030302020204" pitchFamily="66" charset="0"/>
              </a:rPr>
              <a:t>When the mRNA reaches the ribosome it is translated into proteins with the help of </a:t>
            </a:r>
            <a:r>
              <a:rPr lang="en-GB" dirty="0" smtClean="0">
                <a:solidFill>
                  <a:srgbClr val="9933FF"/>
                </a:solidFill>
                <a:latin typeface="Comic Sans MS" panose="030F0702030302020204" pitchFamily="66" charset="0"/>
              </a:rPr>
              <a:t>transfer RNA (</a:t>
            </a:r>
            <a:r>
              <a:rPr lang="en-GB" dirty="0" err="1" smtClean="0">
                <a:solidFill>
                  <a:srgbClr val="9933FF"/>
                </a:solidFill>
                <a:latin typeface="Comic Sans MS" panose="030F0702030302020204" pitchFamily="66" charset="0"/>
              </a:rPr>
              <a:t>tRNA</a:t>
            </a:r>
            <a:r>
              <a:rPr lang="en-GB" dirty="0" smtClean="0">
                <a:solidFill>
                  <a:srgbClr val="9933FF"/>
                </a:solidFill>
                <a:latin typeface="Comic Sans MS" panose="030F0702030302020204" pitchFamily="66" charset="0"/>
              </a:rPr>
              <a:t>), </a:t>
            </a:r>
            <a:r>
              <a:rPr lang="en-GB" dirty="0" smtClean="0">
                <a:latin typeface="Comic Sans MS" panose="030F0702030302020204" pitchFamily="66" charset="0"/>
              </a:rPr>
              <a:t>which are found in the cytoplasm (and ribosome).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Each </a:t>
            </a:r>
            <a:r>
              <a:rPr lang="en-GB" dirty="0" err="1" smtClean="0">
                <a:latin typeface="Comic Sans MS" panose="030F0702030302020204" pitchFamily="66" charset="0"/>
              </a:rPr>
              <a:t>tRNA</a:t>
            </a:r>
            <a:r>
              <a:rPr lang="en-GB" dirty="0" smtClean="0">
                <a:latin typeface="Comic Sans MS" panose="030F0702030302020204" pitchFamily="66" charset="0"/>
              </a:rPr>
              <a:t> transports specific amino acids to the ribosome. </a:t>
            </a:r>
          </a:p>
          <a:p>
            <a:pPr marL="0" indent="0">
              <a:buNone/>
            </a:pP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207" y="1003239"/>
            <a:ext cx="5354081" cy="5098016"/>
          </a:xfrm>
          <a:prstGeom prst="rect">
            <a:avLst/>
          </a:prstGeom>
        </p:spPr>
      </p:pic>
    </p:spTree>
    <p:extLst>
      <p:ext uri="{BB962C8B-B14F-4D97-AF65-F5344CB8AC3E}">
        <p14:creationId xmlns:p14="http://schemas.microsoft.com/office/powerpoint/2010/main" val="218561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647"/>
          </a:xfrm>
        </p:spPr>
        <p:txBody>
          <a:bodyPr/>
          <a:lstStyle/>
          <a:p>
            <a:pPr algn="ctr"/>
            <a:r>
              <a:rPr lang="en-GB" dirty="0" err="1" smtClean="0">
                <a:solidFill>
                  <a:srgbClr val="FF0000"/>
                </a:solidFill>
                <a:latin typeface="Comic Sans MS" panose="030F0702030302020204" pitchFamily="66" charset="0"/>
              </a:rPr>
              <a:t>tRNA</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317937" y="477069"/>
            <a:ext cx="4616669" cy="5624185"/>
          </a:xfrm>
        </p:spPr>
        <p:txBody>
          <a:bodyPr>
            <a:normAutofit/>
          </a:bodyPr>
          <a:lstStyle/>
          <a:p>
            <a:pPr marL="0" indent="0">
              <a:buNone/>
            </a:pPr>
            <a:r>
              <a:rPr lang="en-GB" dirty="0" smtClean="0">
                <a:latin typeface="Comic Sans MS" panose="030F0702030302020204" pitchFamily="66" charset="0"/>
              </a:rPr>
              <a:t>The </a:t>
            </a:r>
            <a:r>
              <a:rPr lang="en-GB" dirty="0" err="1" smtClean="0">
                <a:latin typeface="Comic Sans MS" panose="030F0702030302020204" pitchFamily="66" charset="0"/>
              </a:rPr>
              <a:t>tRNA</a:t>
            </a:r>
            <a:r>
              <a:rPr lang="en-GB" dirty="0" smtClean="0">
                <a:latin typeface="Comic Sans MS" panose="030F0702030302020204" pitchFamily="66" charset="0"/>
              </a:rPr>
              <a:t> folds due to complimentary base pairing in such a way that they have a specific triplet of bases exposed at one end called an </a:t>
            </a:r>
            <a:r>
              <a:rPr lang="en-GB" dirty="0" smtClean="0">
                <a:solidFill>
                  <a:srgbClr val="9933FF"/>
                </a:solidFill>
                <a:latin typeface="Comic Sans MS" panose="030F0702030302020204" pitchFamily="66" charset="0"/>
              </a:rPr>
              <a:t>anti-codon.</a:t>
            </a:r>
          </a:p>
          <a:p>
            <a:pPr marL="0" indent="0">
              <a:buNone/>
            </a:pPr>
            <a:endParaRPr lang="en-GB" dirty="0">
              <a:solidFill>
                <a:srgbClr val="9933FF"/>
              </a:solidFill>
              <a:latin typeface="Comic Sans MS" panose="030F0702030302020204" pitchFamily="66" charset="0"/>
            </a:endParaRPr>
          </a:p>
          <a:p>
            <a:pPr marL="0" indent="0">
              <a:buNone/>
            </a:pPr>
            <a:r>
              <a:rPr lang="en-GB" dirty="0" smtClean="0">
                <a:latin typeface="Comic Sans MS" panose="030F0702030302020204" pitchFamily="66" charset="0"/>
              </a:rPr>
              <a:t>They also have an attachment site for a specific amino acid at the other end</a:t>
            </a:r>
          </a:p>
          <a:p>
            <a:pPr marL="0" indent="0">
              <a:buNone/>
            </a:pP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207" y="1003239"/>
            <a:ext cx="5354081" cy="5098016"/>
          </a:xfrm>
          <a:prstGeom prst="rect">
            <a:avLst/>
          </a:prstGeom>
        </p:spPr>
      </p:pic>
    </p:spTree>
    <p:extLst>
      <p:ext uri="{BB962C8B-B14F-4D97-AF65-F5344CB8AC3E}">
        <p14:creationId xmlns:p14="http://schemas.microsoft.com/office/powerpoint/2010/main" val="328605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2792329"/>
              </p:ext>
            </p:extLst>
          </p:nvPr>
        </p:nvGraphicFramePr>
        <p:xfrm>
          <a:off x="806669" y="1289597"/>
          <a:ext cx="11004331" cy="4047564"/>
        </p:xfrm>
        <a:graphic>
          <a:graphicData uri="http://schemas.openxmlformats.org/drawingml/2006/table">
            <a:tbl>
              <a:tblPr/>
              <a:tblGrid>
                <a:gridCol w="11004331"/>
              </a:tblGrid>
              <a:tr h="247874">
                <a:tc>
                  <a:txBody>
                    <a:bodyPr/>
                    <a:lstStyle/>
                    <a:p>
                      <a:pPr algn="ctr">
                        <a:spcAft>
                          <a:spcPts val="0"/>
                        </a:spcAft>
                      </a:pPr>
                      <a:r>
                        <a:rPr lang="en-GB" sz="2400" b="1" dirty="0">
                          <a:solidFill>
                            <a:srgbClr val="000000"/>
                          </a:solidFill>
                          <a:effectLst/>
                          <a:latin typeface="Comic Sans MS" panose="030F0702030302020204" pitchFamily="66" charset="0"/>
                          <a:ea typeface="Times New Roman" panose="02020603050405020304" pitchFamily="18" charset="0"/>
                        </a:rPr>
                        <a:t>Structure and functions of </a:t>
                      </a:r>
                      <a:r>
                        <a:rPr lang="en-GB" sz="2400" b="1" dirty="0" smtClean="0">
                          <a:solidFill>
                            <a:srgbClr val="000000"/>
                          </a:solidFill>
                          <a:effectLst/>
                          <a:latin typeface="Comic Sans MS" panose="030F0702030302020204" pitchFamily="66" charset="0"/>
                          <a:ea typeface="Times New Roman" panose="02020603050405020304" pitchFamily="18" charset="0"/>
                        </a:rPr>
                        <a:t>RNA</a:t>
                      </a:r>
                    </a:p>
                    <a:p>
                      <a:pPr algn="ctr">
                        <a:spcAft>
                          <a:spcPts val="0"/>
                        </a:spcAft>
                      </a:pPr>
                      <a:endParaRPr lang="en-GB" sz="2400" dirty="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495748">
                <a:tc>
                  <a:txBody>
                    <a:bodyPr/>
                    <a:lstStyle/>
                    <a:p>
                      <a:pPr marL="342900" lvl="0" indent="-342900">
                        <a:spcAft>
                          <a:spcPts val="0"/>
                        </a:spcAft>
                        <a:buFont typeface="Symbol" panose="05050102010706020507" pitchFamily="18" charset="2"/>
                        <a:buChar char=""/>
                        <a:tabLst>
                          <a:tab pos="457200" algn="l"/>
                        </a:tabLst>
                      </a:pPr>
                      <a:r>
                        <a:rPr lang="en-GB" sz="2400" dirty="0">
                          <a:solidFill>
                            <a:srgbClr val="000000"/>
                          </a:solidFill>
                          <a:effectLst/>
                          <a:latin typeface="Comic Sans MS" panose="030F0702030302020204" pitchFamily="66" charset="0"/>
                          <a:ea typeface="Times New Roman" panose="02020603050405020304" pitchFamily="18" charset="0"/>
                        </a:rPr>
                        <a:t>Name the molecules in a RNA nucleotide and identify them in a diagram </a:t>
                      </a:r>
                      <a:endParaRPr lang="en-GB" sz="2400" dirty="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495748">
                <a:tc>
                  <a:txBody>
                    <a:bodyPr/>
                    <a:lstStyle/>
                    <a:p>
                      <a:pPr marL="342900" lvl="0" indent="-342900">
                        <a:spcAft>
                          <a:spcPts val="0"/>
                        </a:spcAft>
                        <a:buFont typeface="Symbol" panose="05050102010706020507" pitchFamily="18" charset="2"/>
                        <a:buChar char=""/>
                        <a:tabLst>
                          <a:tab pos="457200" algn="l"/>
                        </a:tabLst>
                      </a:pPr>
                      <a:r>
                        <a:rPr lang="en-GB" sz="2400">
                          <a:solidFill>
                            <a:srgbClr val="000000"/>
                          </a:solidFill>
                          <a:effectLst/>
                          <a:latin typeface="Comic Sans MS" panose="030F0702030302020204" pitchFamily="66" charset="0"/>
                          <a:ea typeface="Times New Roman" panose="02020603050405020304" pitchFamily="18" charset="0"/>
                        </a:rPr>
                        <a:t>Name the type of bond on the backbone of the RNA molecule </a:t>
                      </a:r>
                      <a:endParaRPr lang="en-GB" sz="240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247874">
                <a:tc>
                  <a:txBody>
                    <a:bodyPr/>
                    <a:lstStyle/>
                    <a:p>
                      <a:pPr marL="342900" lvl="0" indent="-342900">
                        <a:spcAft>
                          <a:spcPts val="0"/>
                        </a:spcAft>
                        <a:buFont typeface="Symbol" panose="05050102010706020507" pitchFamily="18" charset="2"/>
                        <a:buChar char=""/>
                        <a:tabLst>
                          <a:tab pos="457200" algn="l"/>
                        </a:tabLst>
                      </a:pPr>
                      <a:r>
                        <a:rPr lang="en-GB" sz="2400">
                          <a:solidFill>
                            <a:srgbClr val="000000"/>
                          </a:solidFill>
                          <a:effectLst/>
                          <a:latin typeface="Comic Sans MS" panose="030F0702030302020204" pitchFamily="66" charset="0"/>
                          <a:ea typeface="Times New Roman" panose="02020603050405020304" pitchFamily="18" charset="0"/>
                        </a:rPr>
                        <a:t>Give the names of the 4 RNA bases </a:t>
                      </a:r>
                      <a:endParaRPr lang="en-GB" sz="240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247874">
                <a:tc>
                  <a:txBody>
                    <a:bodyPr/>
                    <a:lstStyle/>
                    <a:p>
                      <a:pPr marL="342900" lvl="0" indent="-342900">
                        <a:spcAft>
                          <a:spcPts val="0"/>
                        </a:spcAft>
                        <a:buFont typeface="Symbol" panose="05050102010706020507" pitchFamily="18" charset="2"/>
                        <a:buChar char=""/>
                        <a:tabLst>
                          <a:tab pos="457200" algn="l"/>
                        </a:tabLst>
                      </a:pPr>
                      <a:r>
                        <a:rPr lang="en-GB" sz="2400">
                          <a:solidFill>
                            <a:srgbClr val="000000"/>
                          </a:solidFill>
                          <a:effectLst/>
                          <a:latin typeface="Comic Sans MS" panose="030F0702030302020204" pitchFamily="66" charset="0"/>
                          <a:ea typeface="Times New Roman" panose="02020603050405020304" pitchFamily="18" charset="0"/>
                        </a:rPr>
                        <a:t>Describe the base pairing rule for RNA bases </a:t>
                      </a:r>
                      <a:endParaRPr lang="en-GB" sz="240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495748">
                <a:tc>
                  <a:txBody>
                    <a:bodyPr/>
                    <a:lstStyle/>
                    <a:p>
                      <a:pPr marL="342900" lvl="0" indent="-342900">
                        <a:spcAft>
                          <a:spcPts val="0"/>
                        </a:spcAft>
                        <a:buFont typeface="Symbol" panose="05050102010706020507" pitchFamily="18" charset="2"/>
                        <a:buChar char=""/>
                        <a:tabLst>
                          <a:tab pos="457200" algn="l"/>
                        </a:tabLst>
                      </a:pPr>
                      <a:r>
                        <a:rPr lang="en-GB" sz="2400">
                          <a:solidFill>
                            <a:srgbClr val="000000"/>
                          </a:solidFill>
                          <a:effectLst/>
                          <a:latin typeface="Comic Sans MS" panose="030F0702030302020204" pitchFamily="66" charset="0"/>
                          <a:ea typeface="Times New Roman" panose="02020603050405020304" pitchFamily="18" charset="0"/>
                        </a:rPr>
                        <a:t>Describe 3 differences between RNA and DNA molecules </a:t>
                      </a:r>
                      <a:endParaRPr lang="en-GB" sz="240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247874">
                <a:tc>
                  <a:txBody>
                    <a:bodyPr/>
                    <a:lstStyle/>
                    <a:p>
                      <a:pPr marL="342900" lvl="0" indent="-342900">
                        <a:spcAft>
                          <a:spcPts val="0"/>
                        </a:spcAft>
                        <a:buFont typeface="Symbol" panose="05050102010706020507" pitchFamily="18" charset="2"/>
                        <a:buChar char=""/>
                        <a:tabLst>
                          <a:tab pos="457200" algn="l"/>
                        </a:tabLst>
                      </a:pPr>
                      <a:r>
                        <a:rPr lang="en-GB" sz="2400">
                          <a:solidFill>
                            <a:srgbClr val="000000"/>
                          </a:solidFill>
                          <a:effectLst/>
                          <a:latin typeface="Comic Sans MS" panose="030F0702030302020204" pitchFamily="66" charset="0"/>
                          <a:ea typeface="Times New Roman" panose="02020603050405020304" pitchFamily="18" charset="0"/>
                        </a:rPr>
                        <a:t>State what mRNA is and describe its role </a:t>
                      </a:r>
                      <a:endParaRPr lang="en-GB" sz="240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247874">
                <a:tc>
                  <a:txBody>
                    <a:bodyPr/>
                    <a:lstStyle/>
                    <a:p>
                      <a:pPr marL="342900" lvl="0" indent="-342900">
                        <a:spcAft>
                          <a:spcPts val="0"/>
                        </a:spcAft>
                        <a:buFont typeface="Symbol" panose="05050102010706020507" pitchFamily="18" charset="2"/>
                        <a:buChar char=""/>
                        <a:tabLst>
                          <a:tab pos="457200" algn="l"/>
                        </a:tabLst>
                      </a:pPr>
                      <a:r>
                        <a:rPr lang="en-GB" sz="2400">
                          <a:solidFill>
                            <a:srgbClr val="000000"/>
                          </a:solidFill>
                          <a:effectLst/>
                          <a:latin typeface="Comic Sans MS" panose="030F0702030302020204" pitchFamily="66" charset="0"/>
                          <a:ea typeface="Times New Roman" panose="02020603050405020304" pitchFamily="18" charset="0"/>
                        </a:rPr>
                        <a:t>Describe the structure of a ribosome </a:t>
                      </a:r>
                      <a:endParaRPr lang="en-GB" sz="240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r h="247874">
                <a:tc>
                  <a:txBody>
                    <a:bodyPr/>
                    <a:lstStyle/>
                    <a:p>
                      <a:pPr marL="342900" lvl="0" indent="-342900">
                        <a:spcAft>
                          <a:spcPts val="0"/>
                        </a:spcAft>
                        <a:buFont typeface="Symbol" panose="05050102010706020507" pitchFamily="18" charset="2"/>
                        <a:buChar char=""/>
                        <a:tabLst>
                          <a:tab pos="457200" algn="l"/>
                        </a:tabLst>
                      </a:pPr>
                      <a:r>
                        <a:rPr lang="en-GB" sz="2400" dirty="0">
                          <a:solidFill>
                            <a:srgbClr val="000000"/>
                          </a:solidFill>
                          <a:effectLst/>
                          <a:latin typeface="Comic Sans MS" panose="030F0702030302020204" pitchFamily="66" charset="0"/>
                          <a:ea typeface="Times New Roman" panose="02020603050405020304" pitchFamily="18" charset="0"/>
                        </a:rPr>
                        <a:t>State what </a:t>
                      </a:r>
                      <a:r>
                        <a:rPr lang="en-GB" sz="2400" dirty="0" err="1">
                          <a:solidFill>
                            <a:srgbClr val="000000"/>
                          </a:solidFill>
                          <a:effectLst/>
                          <a:latin typeface="Comic Sans MS" panose="030F0702030302020204" pitchFamily="66" charset="0"/>
                          <a:ea typeface="Times New Roman" panose="02020603050405020304" pitchFamily="18" charset="0"/>
                        </a:rPr>
                        <a:t>tRNA</a:t>
                      </a:r>
                      <a:r>
                        <a:rPr lang="en-GB" sz="2400" dirty="0">
                          <a:solidFill>
                            <a:srgbClr val="000000"/>
                          </a:solidFill>
                          <a:effectLst/>
                          <a:latin typeface="Comic Sans MS" panose="030F0702030302020204" pitchFamily="66" charset="0"/>
                          <a:ea typeface="Times New Roman" panose="02020603050405020304" pitchFamily="18" charset="0"/>
                        </a:rPr>
                        <a:t> is and describe its role </a:t>
                      </a:r>
                      <a:endParaRPr lang="en-GB" sz="2400" dirty="0">
                        <a:solidFill>
                          <a:srgbClr val="000000"/>
                        </a:solidFill>
                        <a:effectLst/>
                        <a:latin typeface="Arial" panose="020B0604020202020204" pitchFamily="34" charset="0"/>
                        <a:ea typeface="Times New Roman" panose="02020603050405020304" pitchFamily="18" charset="0"/>
                      </a:endParaRPr>
                    </a:p>
                  </a:txBody>
                  <a:tcPr marL="68580" marR="68580" marT="0" marB="0">
                    <a:lnL>
                      <a:noFill/>
                    </a:lnL>
                    <a:lnR>
                      <a:noFill/>
                    </a:lnR>
                    <a:lnT>
                      <a:noFill/>
                    </a:lnT>
                    <a:lnB>
                      <a:noFill/>
                    </a:lnB>
                  </a:tcPr>
                </a:tc>
              </a:tr>
            </a:tbl>
          </a:graphicData>
        </a:graphic>
      </p:graphicFrame>
      <p:sp>
        <p:nvSpPr>
          <p:cNvPr id="3" name="Rectangle 2"/>
          <p:cNvSpPr/>
          <p:nvPr/>
        </p:nvSpPr>
        <p:spPr>
          <a:xfrm>
            <a:off x="2195735" y="5652"/>
            <a:ext cx="7036905" cy="707886"/>
          </a:xfrm>
          <a:prstGeom prst="rect">
            <a:avLst/>
          </a:prstGeom>
        </p:spPr>
        <p:txBody>
          <a:bodyPr wrap="square">
            <a:spAutoFit/>
          </a:bodyPr>
          <a:lstStyle/>
          <a:p>
            <a:r>
              <a:rPr lang="en-GB" altLang="en-US" sz="4000" dirty="0">
                <a:solidFill>
                  <a:srgbClr val="FF0000"/>
                </a:solidFill>
                <a:latin typeface="Comic Sans MS" panose="030F0702030302020204" pitchFamily="66" charset="0"/>
              </a:rPr>
              <a:t>Learning Intentions</a:t>
            </a:r>
          </a:p>
        </p:txBody>
      </p:sp>
    </p:spTree>
    <p:extLst>
      <p:ext uri="{BB962C8B-B14F-4D97-AF65-F5344CB8AC3E}">
        <p14:creationId xmlns:p14="http://schemas.microsoft.com/office/powerpoint/2010/main" val="903101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588724" y="237993"/>
            <a:ext cx="9920614" cy="6407063"/>
            <a:chOff x="0" y="0"/>
            <a:chExt cx="9144000" cy="6858000"/>
          </a:xfrm>
        </p:grpSpPr>
        <p:sp>
          <p:nvSpPr>
            <p:cNvPr id="2" name="AutoShape 4"/>
            <p:cNvSpPr>
              <a:spLocks noChangeArrowheads="1"/>
            </p:cNvSpPr>
            <p:nvPr/>
          </p:nvSpPr>
          <p:spPr bwMode="auto">
            <a:xfrm>
              <a:off x="2047875" y="0"/>
              <a:ext cx="3657600" cy="6858000"/>
            </a:xfrm>
            <a:prstGeom prst="roundRect">
              <a:avLst>
                <a:gd name="adj" fmla="val 16667"/>
              </a:avLst>
            </a:prstGeom>
            <a:solidFill>
              <a:srgbClr val="FFCC99"/>
            </a:solidFill>
            <a:ln w="9525">
              <a:solidFill>
                <a:schemeClr val="tx1"/>
              </a:solidFill>
              <a:round/>
              <a:headEnd/>
              <a:tailEnd/>
            </a:ln>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p>
          </p:txBody>
        </p:sp>
        <p:sp>
          <p:nvSpPr>
            <p:cNvPr id="3" name="Oval 5"/>
            <p:cNvSpPr>
              <a:spLocks noChangeArrowheads="1"/>
            </p:cNvSpPr>
            <p:nvPr/>
          </p:nvSpPr>
          <p:spPr bwMode="auto">
            <a:xfrm>
              <a:off x="2659063" y="579438"/>
              <a:ext cx="2300287" cy="2865437"/>
            </a:xfrm>
            <a:prstGeom prst="ellipse">
              <a:avLst/>
            </a:prstGeom>
            <a:solidFill>
              <a:schemeClr val="bg1"/>
            </a:solidFill>
            <a:ln w="9525">
              <a:solidFill>
                <a:schemeClr val="tx1"/>
              </a:solidFill>
              <a:prstDash val="lgDash"/>
              <a:round/>
              <a:headEnd/>
              <a:tailEnd/>
            </a:ln>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p>
          </p:txBody>
        </p:sp>
        <p:sp>
          <p:nvSpPr>
            <p:cNvPr id="4" name="Text Box 6"/>
            <p:cNvSpPr txBox="1">
              <a:spLocks noChangeArrowheads="1"/>
            </p:cNvSpPr>
            <p:nvPr/>
          </p:nvSpPr>
          <p:spPr bwMode="auto">
            <a:xfrm>
              <a:off x="3181350" y="1050925"/>
              <a:ext cx="1204913" cy="466725"/>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algn="ctr" defTabSz="914400" eaLnBrk="1" hangingPunct="1">
                <a:spcBef>
                  <a:spcPct val="50000"/>
                </a:spcBef>
                <a:buFontTx/>
                <a:buNone/>
              </a:pPr>
              <a:r>
                <a:rPr lang="en-GB" altLang="en-US" sz="2400"/>
                <a:t>DNA</a:t>
              </a:r>
            </a:p>
          </p:txBody>
        </p:sp>
        <p:sp>
          <p:nvSpPr>
            <p:cNvPr id="5" name="Text Box 7"/>
            <p:cNvSpPr txBox="1">
              <a:spLocks noChangeArrowheads="1"/>
            </p:cNvSpPr>
            <p:nvPr/>
          </p:nvSpPr>
          <p:spPr bwMode="auto">
            <a:xfrm>
              <a:off x="3074988" y="2451100"/>
              <a:ext cx="1444625" cy="466725"/>
            </a:xfrm>
            <a:prstGeom prst="rect">
              <a:avLst/>
            </a:prstGeom>
            <a:solidFill>
              <a:srgbClr val="00FFFF"/>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algn="ctr" defTabSz="914400" eaLnBrk="1" hangingPunct="1">
                <a:spcBef>
                  <a:spcPct val="50000"/>
                </a:spcBef>
                <a:buFontTx/>
                <a:buNone/>
              </a:pPr>
              <a:r>
                <a:rPr lang="en-GB" altLang="en-US" sz="2400"/>
                <a:t>mRNA</a:t>
              </a:r>
            </a:p>
          </p:txBody>
        </p:sp>
        <p:sp>
          <p:nvSpPr>
            <p:cNvPr id="6" name="Text Box 8"/>
            <p:cNvSpPr txBox="1">
              <a:spLocks noChangeArrowheads="1"/>
            </p:cNvSpPr>
            <p:nvPr/>
          </p:nvSpPr>
          <p:spPr bwMode="auto">
            <a:xfrm>
              <a:off x="2959100" y="5472113"/>
              <a:ext cx="1563688" cy="466725"/>
            </a:xfrm>
            <a:prstGeom prst="rect">
              <a:avLst/>
            </a:prstGeom>
            <a:solidFill>
              <a:srgbClr val="FF66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algn="ctr" defTabSz="914400" eaLnBrk="1" hangingPunct="1">
                <a:spcBef>
                  <a:spcPct val="50000"/>
                </a:spcBef>
                <a:buFontTx/>
                <a:buNone/>
              </a:pPr>
              <a:r>
                <a:rPr lang="en-GB" altLang="en-US" sz="2400"/>
                <a:t>Protein</a:t>
              </a:r>
            </a:p>
          </p:txBody>
        </p:sp>
        <p:sp>
          <p:nvSpPr>
            <p:cNvPr id="7" name="Text Box 9"/>
            <p:cNvSpPr txBox="1">
              <a:spLocks noChangeArrowheads="1"/>
            </p:cNvSpPr>
            <p:nvPr/>
          </p:nvSpPr>
          <p:spPr bwMode="auto">
            <a:xfrm>
              <a:off x="2770188" y="1882775"/>
              <a:ext cx="172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defTabSz="914400" eaLnBrk="1" hangingPunct="1">
                <a:spcBef>
                  <a:spcPct val="50000"/>
                </a:spcBef>
                <a:buFontTx/>
                <a:buNone/>
              </a:pPr>
              <a:r>
                <a:rPr lang="en-GB" altLang="en-US" sz="1400"/>
                <a:t>Transcription</a:t>
              </a:r>
            </a:p>
          </p:txBody>
        </p:sp>
        <p:sp>
          <p:nvSpPr>
            <p:cNvPr id="8" name="Text Box 10"/>
            <p:cNvSpPr txBox="1">
              <a:spLocks noChangeArrowheads="1"/>
            </p:cNvSpPr>
            <p:nvPr/>
          </p:nvSpPr>
          <p:spPr bwMode="auto">
            <a:xfrm>
              <a:off x="2651125" y="5045075"/>
              <a:ext cx="172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defTabSz="914400" eaLnBrk="1" hangingPunct="1">
                <a:spcBef>
                  <a:spcPct val="50000"/>
                </a:spcBef>
                <a:buFontTx/>
                <a:buNone/>
              </a:pPr>
              <a:r>
                <a:rPr lang="en-GB" altLang="en-US" sz="1400"/>
                <a:t>Translation</a:t>
              </a:r>
            </a:p>
          </p:txBody>
        </p:sp>
        <p:sp>
          <p:nvSpPr>
            <p:cNvPr id="9" name="Line 11"/>
            <p:cNvSpPr>
              <a:spLocks noChangeShapeType="1"/>
            </p:cNvSpPr>
            <p:nvPr/>
          </p:nvSpPr>
          <p:spPr bwMode="auto">
            <a:xfrm>
              <a:off x="4044950" y="1517650"/>
              <a:ext cx="0" cy="9334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Line 12"/>
            <p:cNvSpPr>
              <a:spLocks noChangeShapeType="1"/>
            </p:cNvSpPr>
            <p:nvPr/>
          </p:nvSpPr>
          <p:spPr bwMode="auto">
            <a:xfrm>
              <a:off x="3816350" y="2917825"/>
              <a:ext cx="14288" cy="1597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 name="Oval 13"/>
            <p:cNvSpPr>
              <a:spLocks noChangeArrowheads="1"/>
            </p:cNvSpPr>
            <p:nvPr/>
          </p:nvSpPr>
          <p:spPr bwMode="auto">
            <a:xfrm>
              <a:off x="3490913" y="4514850"/>
              <a:ext cx="554037" cy="530225"/>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p>
          </p:txBody>
        </p:sp>
        <p:sp>
          <p:nvSpPr>
            <p:cNvPr id="12" name="Line 14"/>
            <p:cNvSpPr>
              <a:spLocks noChangeShapeType="1"/>
            </p:cNvSpPr>
            <p:nvPr/>
          </p:nvSpPr>
          <p:spPr bwMode="auto">
            <a:xfrm>
              <a:off x="3816350" y="5045075"/>
              <a:ext cx="0" cy="4270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 name="Text Box 15"/>
            <p:cNvSpPr txBox="1">
              <a:spLocks noChangeArrowheads="1"/>
            </p:cNvSpPr>
            <p:nvPr/>
          </p:nvSpPr>
          <p:spPr bwMode="auto">
            <a:xfrm>
              <a:off x="4044950" y="4514850"/>
              <a:ext cx="172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defTabSz="914400" eaLnBrk="1" hangingPunct="1">
                <a:spcBef>
                  <a:spcPct val="50000"/>
                </a:spcBef>
                <a:buFontTx/>
                <a:buNone/>
              </a:pPr>
              <a:r>
                <a:rPr lang="en-GB" altLang="en-US" sz="1400"/>
                <a:t>Ribosome</a:t>
              </a:r>
            </a:p>
          </p:txBody>
        </p:sp>
        <p:sp>
          <p:nvSpPr>
            <p:cNvPr id="14" name="Text Box 16"/>
            <p:cNvSpPr txBox="1">
              <a:spLocks noChangeArrowheads="1"/>
            </p:cNvSpPr>
            <p:nvPr/>
          </p:nvSpPr>
          <p:spPr bwMode="auto">
            <a:xfrm>
              <a:off x="4522788" y="579438"/>
              <a:ext cx="172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defTabSz="914400" eaLnBrk="1" hangingPunct="1">
                <a:spcBef>
                  <a:spcPct val="50000"/>
                </a:spcBef>
                <a:buFontTx/>
                <a:buNone/>
              </a:pPr>
              <a:r>
                <a:rPr lang="en-GB" altLang="en-US" sz="1400"/>
                <a:t>Nucleus</a:t>
              </a:r>
            </a:p>
          </p:txBody>
        </p:sp>
        <p:sp>
          <p:nvSpPr>
            <p:cNvPr id="15" name="Text Box 17"/>
            <p:cNvSpPr txBox="1">
              <a:spLocks noChangeArrowheads="1"/>
            </p:cNvSpPr>
            <p:nvPr/>
          </p:nvSpPr>
          <p:spPr bwMode="auto">
            <a:xfrm>
              <a:off x="0" y="2001838"/>
              <a:ext cx="20478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algn="ctr" defTabSz="914400" eaLnBrk="1" hangingPunct="1">
                <a:spcBef>
                  <a:spcPct val="50000"/>
                </a:spcBef>
                <a:buFontTx/>
                <a:buNone/>
              </a:pPr>
              <a:r>
                <a:rPr lang="en-GB" altLang="en-US" sz="2800"/>
                <a:t>Overview of gene expression</a:t>
              </a:r>
            </a:p>
          </p:txBody>
        </p:sp>
        <p:sp>
          <p:nvSpPr>
            <p:cNvPr id="16" name="Rectangle 18"/>
            <p:cNvSpPr>
              <a:spLocks noChangeArrowheads="1"/>
            </p:cNvSpPr>
            <p:nvPr/>
          </p:nvSpPr>
          <p:spPr bwMode="auto">
            <a:xfrm>
              <a:off x="6249988" y="579438"/>
              <a:ext cx="2533650" cy="889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p>
          </p:txBody>
        </p:sp>
        <p:sp>
          <p:nvSpPr>
            <p:cNvPr id="17" name="Rectangle 19"/>
            <p:cNvSpPr>
              <a:spLocks noChangeArrowheads="1"/>
            </p:cNvSpPr>
            <p:nvPr/>
          </p:nvSpPr>
          <p:spPr bwMode="auto">
            <a:xfrm>
              <a:off x="6249988" y="1439863"/>
              <a:ext cx="2533650" cy="889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p>
          </p:txBody>
        </p:sp>
        <p:sp>
          <p:nvSpPr>
            <p:cNvPr id="18" name="Text Box 20"/>
            <p:cNvSpPr txBox="1">
              <a:spLocks noChangeArrowheads="1"/>
            </p:cNvSpPr>
            <p:nvPr/>
          </p:nvSpPr>
          <p:spPr bwMode="auto">
            <a:xfrm>
              <a:off x="6249988" y="668338"/>
              <a:ext cx="289401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defTabSz="914400" eaLnBrk="1" hangingPunct="1">
                <a:spcBef>
                  <a:spcPct val="50000"/>
                </a:spcBef>
                <a:buFontTx/>
                <a:buNone/>
              </a:pPr>
              <a:r>
                <a:rPr lang="en-GB" altLang="en-US" sz="1800">
                  <a:latin typeface="Calibri" panose="020F0502020204030204" pitchFamily="34" charset="0"/>
                </a:rPr>
                <a:t>A G A G G T T G A C G A A</a:t>
              </a:r>
            </a:p>
            <a:p>
              <a:pPr defTabSz="914400" eaLnBrk="1" hangingPunct="1">
                <a:spcBef>
                  <a:spcPct val="50000"/>
                </a:spcBef>
                <a:buFontTx/>
                <a:buNone/>
              </a:pPr>
              <a:r>
                <a:rPr lang="en-GB" altLang="en-US" sz="1800">
                  <a:latin typeface="Calibri" panose="020F0502020204030204" pitchFamily="34" charset="0"/>
                </a:rPr>
                <a:t>T  C T  C C A A C T G C T T  </a:t>
              </a:r>
            </a:p>
          </p:txBody>
        </p:sp>
        <p:sp>
          <p:nvSpPr>
            <p:cNvPr id="19" name="Line 21"/>
            <p:cNvSpPr>
              <a:spLocks noChangeShapeType="1"/>
            </p:cNvSpPr>
            <p:nvPr/>
          </p:nvSpPr>
          <p:spPr bwMode="auto">
            <a:xfrm>
              <a:off x="6381750"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23"/>
            <p:cNvSpPr>
              <a:spLocks noChangeShapeType="1"/>
            </p:cNvSpPr>
            <p:nvPr/>
          </p:nvSpPr>
          <p:spPr bwMode="auto">
            <a:xfrm>
              <a:off x="6597650"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24"/>
            <p:cNvSpPr>
              <a:spLocks noChangeShapeType="1"/>
            </p:cNvSpPr>
            <p:nvPr/>
          </p:nvSpPr>
          <p:spPr bwMode="auto">
            <a:xfrm>
              <a:off x="6772275"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26"/>
            <p:cNvSpPr>
              <a:spLocks noChangeShapeType="1"/>
            </p:cNvSpPr>
            <p:nvPr/>
          </p:nvSpPr>
          <p:spPr bwMode="auto">
            <a:xfrm>
              <a:off x="6973888"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28"/>
            <p:cNvSpPr>
              <a:spLocks noChangeShapeType="1"/>
            </p:cNvSpPr>
            <p:nvPr/>
          </p:nvSpPr>
          <p:spPr bwMode="auto">
            <a:xfrm>
              <a:off x="7169150"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30"/>
            <p:cNvSpPr>
              <a:spLocks noChangeShapeType="1"/>
            </p:cNvSpPr>
            <p:nvPr/>
          </p:nvSpPr>
          <p:spPr bwMode="auto">
            <a:xfrm>
              <a:off x="7356475"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31"/>
            <p:cNvSpPr>
              <a:spLocks noChangeShapeType="1"/>
            </p:cNvSpPr>
            <p:nvPr/>
          </p:nvSpPr>
          <p:spPr bwMode="auto">
            <a:xfrm>
              <a:off x="7519988"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33"/>
            <p:cNvSpPr>
              <a:spLocks noChangeShapeType="1"/>
            </p:cNvSpPr>
            <p:nvPr/>
          </p:nvSpPr>
          <p:spPr bwMode="auto">
            <a:xfrm>
              <a:off x="7715250"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34"/>
            <p:cNvSpPr>
              <a:spLocks noChangeShapeType="1"/>
            </p:cNvSpPr>
            <p:nvPr/>
          </p:nvSpPr>
          <p:spPr bwMode="auto">
            <a:xfrm>
              <a:off x="7867650"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36"/>
            <p:cNvSpPr>
              <a:spLocks noChangeShapeType="1"/>
            </p:cNvSpPr>
            <p:nvPr/>
          </p:nvSpPr>
          <p:spPr bwMode="auto">
            <a:xfrm>
              <a:off x="8067675"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37"/>
            <p:cNvSpPr>
              <a:spLocks noChangeShapeType="1"/>
            </p:cNvSpPr>
            <p:nvPr/>
          </p:nvSpPr>
          <p:spPr bwMode="auto">
            <a:xfrm>
              <a:off x="8245475"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38"/>
            <p:cNvSpPr>
              <a:spLocks noChangeShapeType="1"/>
            </p:cNvSpPr>
            <p:nvPr/>
          </p:nvSpPr>
          <p:spPr bwMode="auto">
            <a:xfrm>
              <a:off x="8426450"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39"/>
            <p:cNvSpPr>
              <a:spLocks noChangeShapeType="1"/>
            </p:cNvSpPr>
            <p:nvPr/>
          </p:nvSpPr>
          <p:spPr bwMode="auto">
            <a:xfrm>
              <a:off x="8604250" y="94773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2" name="Group 42"/>
            <p:cNvGrpSpPr>
              <a:grpSpLocks/>
            </p:cNvGrpSpPr>
            <p:nvPr/>
          </p:nvGrpSpPr>
          <p:grpSpPr bwMode="auto">
            <a:xfrm>
              <a:off x="5992813" y="579438"/>
              <a:ext cx="261937" cy="82550"/>
              <a:chOff x="3775" y="365"/>
              <a:chExt cx="165" cy="52"/>
            </a:xfrm>
          </p:grpSpPr>
          <p:sp>
            <p:nvSpPr>
              <p:cNvPr id="33" name="Line 40"/>
              <p:cNvSpPr>
                <a:spLocks noChangeShapeType="1"/>
              </p:cNvSpPr>
              <p:nvPr/>
            </p:nvSpPr>
            <p:spPr bwMode="auto">
              <a:xfrm flipH="1">
                <a:off x="3775" y="365"/>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41"/>
              <p:cNvSpPr>
                <a:spLocks noChangeShapeType="1"/>
              </p:cNvSpPr>
              <p:nvPr/>
            </p:nvSpPr>
            <p:spPr bwMode="auto">
              <a:xfrm flipH="1">
                <a:off x="3778" y="417"/>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5" name="Group 43"/>
            <p:cNvGrpSpPr>
              <a:grpSpLocks/>
            </p:cNvGrpSpPr>
            <p:nvPr/>
          </p:nvGrpSpPr>
          <p:grpSpPr bwMode="auto">
            <a:xfrm>
              <a:off x="6008688" y="1439863"/>
              <a:ext cx="261937" cy="82550"/>
              <a:chOff x="3775" y="365"/>
              <a:chExt cx="165" cy="52"/>
            </a:xfrm>
          </p:grpSpPr>
          <p:sp>
            <p:nvSpPr>
              <p:cNvPr id="36" name="Line 44"/>
              <p:cNvSpPr>
                <a:spLocks noChangeShapeType="1"/>
              </p:cNvSpPr>
              <p:nvPr/>
            </p:nvSpPr>
            <p:spPr bwMode="auto">
              <a:xfrm flipH="1">
                <a:off x="3775" y="365"/>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7" name="Line 45"/>
              <p:cNvSpPr>
                <a:spLocks noChangeShapeType="1"/>
              </p:cNvSpPr>
              <p:nvPr/>
            </p:nvSpPr>
            <p:spPr bwMode="auto">
              <a:xfrm flipH="1">
                <a:off x="3778" y="417"/>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8" name="Group 52"/>
            <p:cNvGrpSpPr>
              <a:grpSpLocks/>
            </p:cNvGrpSpPr>
            <p:nvPr/>
          </p:nvGrpSpPr>
          <p:grpSpPr bwMode="auto">
            <a:xfrm>
              <a:off x="8761413" y="574675"/>
              <a:ext cx="277812" cy="942975"/>
              <a:chOff x="3911" y="501"/>
              <a:chExt cx="175" cy="594"/>
            </a:xfrm>
          </p:grpSpPr>
          <p:grpSp>
            <p:nvGrpSpPr>
              <p:cNvPr id="39" name="Group 46"/>
              <p:cNvGrpSpPr>
                <a:grpSpLocks/>
              </p:cNvGrpSpPr>
              <p:nvPr/>
            </p:nvGrpSpPr>
            <p:grpSpPr bwMode="auto">
              <a:xfrm>
                <a:off x="3911" y="501"/>
                <a:ext cx="165" cy="52"/>
                <a:chOff x="3775" y="365"/>
                <a:chExt cx="165" cy="52"/>
              </a:xfrm>
            </p:grpSpPr>
            <p:sp>
              <p:nvSpPr>
                <p:cNvPr id="43" name="Line 47"/>
                <p:cNvSpPr>
                  <a:spLocks noChangeShapeType="1"/>
                </p:cNvSpPr>
                <p:nvPr/>
              </p:nvSpPr>
              <p:spPr bwMode="auto">
                <a:xfrm flipH="1">
                  <a:off x="3775" y="365"/>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48"/>
                <p:cNvSpPr>
                  <a:spLocks noChangeShapeType="1"/>
                </p:cNvSpPr>
                <p:nvPr/>
              </p:nvSpPr>
              <p:spPr bwMode="auto">
                <a:xfrm flipH="1">
                  <a:off x="3778" y="417"/>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0" name="Group 49"/>
              <p:cNvGrpSpPr>
                <a:grpSpLocks/>
              </p:cNvGrpSpPr>
              <p:nvPr/>
            </p:nvGrpSpPr>
            <p:grpSpPr bwMode="auto">
              <a:xfrm>
                <a:off x="3921" y="1043"/>
                <a:ext cx="165" cy="52"/>
                <a:chOff x="3775" y="365"/>
                <a:chExt cx="165" cy="52"/>
              </a:xfrm>
            </p:grpSpPr>
            <p:sp>
              <p:nvSpPr>
                <p:cNvPr id="41" name="Line 50"/>
                <p:cNvSpPr>
                  <a:spLocks noChangeShapeType="1"/>
                </p:cNvSpPr>
                <p:nvPr/>
              </p:nvSpPr>
              <p:spPr bwMode="auto">
                <a:xfrm flipH="1">
                  <a:off x="3775" y="365"/>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42" name="Line 51"/>
                <p:cNvSpPr>
                  <a:spLocks noChangeShapeType="1"/>
                </p:cNvSpPr>
                <p:nvPr/>
              </p:nvSpPr>
              <p:spPr bwMode="auto">
                <a:xfrm flipH="1">
                  <a:off x="3778" y="417"/>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45" name="Group 87"/>
            <p:cNvGrpSpPr>
              <a:grpSpLocks/>
            </p:cNvGrpSpPr>
            <p:nvPr/>
          </p:nvGrpSpPr>
          <p:grpSpPr bwMode="auto">
            <a:xfrm>
              <a:off x="6002338" y="2484438"/>
              <a:ext cx="3068637" cy="1230312"/>
              <a:chOff x="3781" y="1859"/>
              <a:chExt cx="1933" cy="775"/>
            </a:xfrm>
          </p:grpSpPr>
          <p:sp>
            <p:nvSpPr>
              <p:cNvPr id="46" name="Rectangle 54"/>
              <p:cNvSpPr>
                <a:spLocks noChangeArrowheads="1"/>
              </p:cNvSpPr>
              <p:nvPr/>
            </p:nvSpPr>
            <p:spPr bwMode="auto">
              <a:xfrm>
                <a:off x="3933" y="2058"/>
                <a:ext cx="1596" cy="56"/>
              </a:xfrm>
              <a:prstGeom prst="rect">
                <a:avLst/>
              </a:prstGeom>
              <a:solidFill>
                <a:srgbClr val="99CC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p>
            </p:txBody>
          </p:sp>
          <p:sp>
            <p:nvSpPr>
              <p:cNvPr id="47" name="Text Box 55"/>
              <p:cNvSpPr txBox="1">
                <a:spLocks noChangeArrowheads="1"/>
              </p:cNvSpPr>
              <p:nvPr/>
            </p:nvSpPr>
            <p:spPr bwMode="auto">
              <a:xfrm>
                <a:off x="3891" y="1859"/>
                <a:ext cx="18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defTabSz="914400" eaLnBrk="1" hangingPunct="1">
                  <a:spcBef>
                    <a:spcPct val="50000"/>
                  </a:spcBef>
                  <a:buFontTx/>
                  <a:buNone/>
                </a:pPr>
                <a:r>
                  <a:rPr lang="en-GB" altLang="en-US" sz="1800">
                    <a:latin typeface="Calibri" panose="020F0502020204030204" pitchFamily="34" charset="0"/>
                  </a:rPr>
                  <a:t>U  C U  C C A A C U G C U U  </a:t>
                </a:r>
              </a:p>
            </p:txBody>
          </p:sp>
          <p:grpSp>
            <p:nvGrpSpPr>
              <p:cNvPr id="48" name="Group 72"/>
              <p:cNvGrpSpPr>
                <a:grpSpLocks/>
              </p:cNvGrpSpPr>
              <p:nvPr/>
            </p:nvGrpSpPr>
            <p:grpSpPr bwMode="auto">
              <a:xfrm>
                <a:off x="3781" y="2058"/>
                <a:ext cx="165" cy="52"/>
                <a:chOff x="3775" y="365"/>
                <a:chExt cx="165" cy="52"/>
              </a:xfrm>
            </p:grpSpPr>
            <p:sp>
              <p:nvSpPr>
                <p:cNvPr id="57" name="Line 73"/>
                <p:cNvSpPr>
                  <a:spLocks noChangeShapeType="1"/>
                </p:cNvSpPr>
                <p:nvPr/>
              </p:nvSpPr>
              <p:spPr bwMode="auto">
                <a:xfrm flipH="1">
                  <a:off x="3775" y="365"/>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58" name="Line 74"/>
                <p:cNvSpPr>
                  <a:spLocks noChangeShapeType="1"/>
                </p:cNvSpPr>
                <p:nvPr/>
              </p:nvSpPr>
              <p:spPr bwMode="auto">
                <a:xfrm flipH="1">
                  <a:off x="3778" y="417"/>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9" name="Group 79"/>
              <p:cNvGrpSpPr>
                <a:grpSpLocks/>
              </p:cNvGrpSpPr>
              <p:nvPr/>
            </p:nvGrpSpPr>
            <p:grpSpPr bwMode="auto">
              <a:xfrm>
                <a:off x="5525" y="2055"/>
                <a:ext cx="165" cy="52"/>
                <a:chOff x="3775" y="365"/>
                <a:chExt cx="165" cy="52"/>
              </a:xfrm>
            </p:grpSpPr>
            <p:sp>
              <p:nvSpPr>
                <p:cNvPr id="55" name="Line 80"/>
                <p:cNvSpPr>
                  <a:spLocks noChangeShapeType="1"/>
                </p:cNvSpPr>
                <p:nvPr/>
              </p:nvSpPr>
              <p:spPr bwMode="auto">
                <a:xfrm flipH="1">
                  <a:off x="3775" y="365"/>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56" name="Line 81"/>
                <p:cNvSpPr>
                  <a:spLocks noChangeShapeType="1"/>
                </p:cNvSpPr>
                <p:nvPr/>
              </p:nvSpPr>
              <p:spPr bwMode="auto">
                <a:xfrm flipH="1">
                  <a:off x="3778" y="417"/>
                  <a:ext cx="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0" name="AutoShape 82"/>
              <p:cNvSpPr>
                <a:spLocks/>
              </p:cNvSpPr>
              <p:nvPr/>
            </p:nvSpPr>
            <p:spPr bwMode="auto">
              <a:xfrm rot="5400000">
                <a:off x="4012" y="2108"/>
                <a:ext cx="246" cy="346"/>
              </a:xfrm>
              <a:prstGeom prst="rightBrace">
                <a:avLst>
                  <a:gd name="adj1" fmla="val 1172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p>
            </p:txBody>
          </p:sp>
          <p:sp>
            <p:nvSpPr>
              <p:cNvPr id="51" name="AutoShape 83"/>
              <p:cNvSpPr>
                <a:spLocks/>
              </p:cNvSpPr>
              <p:nvPr/>
            </p:nvSpPr>
            <p:spPr bwMode="auto">
              <a:xfrm rot="5400000">
                <a:off x="4393" y="2121"/>
                <a:ext cx="246" cy="346"/>
              </a:xfrm>
              <a:prstGeom prst="rightBrace">
                <a:avLst>
                  <a:gd name="adj1" fmla="val 1172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p>
            </p:txBody>
          </p:sp>
          <p:sp>
            <p:nvSpPr>
              <p:cNvPr id="52" name="AutoShape 84"/>
              <p:cNvSpPr>
                <a:spLocks/>
              </p:cNvSpPr>
              <p:nvPr/>
            </p:nvSpPr>
            <p:spPr bwMode="auto">
              <a:xfrm rot="5400000">
                <a:off x="4767" y="2108"/>
                <a:ext cx="246" cy="346"/>
              </a:xfrm>
              <a:prstGeom prst="rightBrace">
                <a:avLst>
                  <a:gd name="adj1" fmla="val 1172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p>
            </p:txBody>
          </p:sp>
          <p:sp>
            <p:nvSpPr>
              <p:cNvPr id="53" name="AutoShape 85"/>
              <p:cNvSpPr>
                <a:spLocks/>
              </p:cNvSpPr>
              <p:nvPr/>
            </p:nvSpPr>
            <p:spPr bwMode="auto">
              <a:xfrm rot="5400000">
                <a:off x="5185" y="2120"/>
                <a:ext cx="246" cy="346"/>
              </a:xfrm>
              <a:prstGeom prst="rightBrace">
                <a:avLst>
                  <a:gd name="adj1" fmla="val 1172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p>
            </p:txBody>
          </p:sp>
          <p:sp>
            <p:nvSpPr>
              <p:cNvPr id="54" name="Text Box 86"/>
              <p:cNvSpPr txBox="1">
                <a:spLocks noChangeArrowheads="1"/>
              </p:cNvSpPr>
              <p:nvPr/>
            </p:nvSpPr>
            <p:spPr bwMode="auto">
              <a:xfrm>
                <a:off x="3892" y="2403"/>
                <a:ext cx="5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defTabSz="914400" eaLnBrk="1" hangingPunct="1">
                  <a:spcBef>
                    <a:spcPct val="50000"/>
                  </a:spcBef>
                  <a:buFontTx/>
                  <a:buNone/>
                </a:pPr>
                <a:r>
                  <a:rPr lang="en-GB" altLang="en-US" sz="1800" dirty="0"/>
                  <a:t>codon</a:t>
                </a:r>
              </a:p>
            </p:txBody>
          </p:sp>
        </p:grpSp>
        <p:grpSp>
          <p:nvGrpSpPr>
            <p:cNvPr id="59" name="Group 93"/>
            <p:cNvGrpSpPr>
              <a:grpSpLocks/>
            </p:cNvGrpSpPr>
            <p:nvPr/>
          </p:nvGrpSpPr>
          <p:grpSpPr bwMode="auto">
            <a:xfrm>
              <a:off x="5849938" y="4308475"/>
              <a:ext cx="3246437" cy="381000"/>
              <a:chOff x="3636" y="2686"/>
              <a:chExt cx="2045" cy="240"/>
            </a:xfrm>
          </p:grpSpPr>
          <p:sp>
            <p:nvSpPr>
              <p:cNvPr id="60" name="Line 92"/>
              <p:cNvSpPr>
                <a:spLocks noChangeShapeType="1"/>
              </p:cNvSpPr>
              <p:nvPr/>
            </p:nvSpPr>
            <p:spPr bwMode="auto">
              <a:xfrm>
                <a:off x="3636" y="2823"/>
                <a:ext cx="20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 name="Text Box 88"/>
              <p:cNvSpPr txBox="1">
                <a:spLocks noChangeArrowheads="1"/>
              </p:cNvSpPr>
              <p:nvPr/>
            </p:nvSpPr>
            <p:spPr bwMode="auto">
              <a:xfrm>
                <a:off x="3788" y="2686"/>
                <a:ext cx="368" cy="237"/>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defTabSz="914400" eaLnBrk="1" hangingPunct="1">
                  <a:spcBef>
                    <a:spcPct val="50000"/>
                  </a:spcBef>
                  <a:buFontTx/>
                  <a:buNone/>
                </a:pPr>
                <a:r>
                  <a:rPr lang="en-GB" altLang="en-US" sz="1800">
                    <a:latin typeface="Calibri" panose="020F0502020204030204" pitchFamily="34" charset="0"/>
                  </a:rPr>
                  <a:t>ser</a:t>
                </a:r>
              </a:p>
            </p:txBody>
          </p:sp>
          <p:sp>
            <p:nvSpPr>
              <p:cNvPr id="62" name="Text Box 89"/>
              <p:cNvSpPr txBox="1">
                <a:spLocks noChangeArrowheads="1"/>
              </p:cNvSpPr>
              <p:nvPr/>
            </p:nvSpPr>
            <p:spPr bwMode="auto">
              <a:xfrm>
                <a:off x="4232" y="2689"/>
                <a:ext cx="368" cy="237"/>
              </a:xfrm>
              <a:prstGeom prst="rect">
                <a:avLst/>
              </a:prstGeom>
              <a:solidFill>
                <a:srgbClr val="FF00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defTabSz="914400" eaLnBrk="1" hangingPunct="1">
                  <a:spcBef>
                    <a:spcPct val="50000"/>
                  </a:spcBef>
                  <a:buFontTx/>
                  <a:buNone/>
                </a:pPr>
                <a:r>
                  <a:rPr lang="en-GB" altLang="en-US" sz="1800">
                    <a:latin typeface="Calibri" panose="020F0502020204030204" pitchFamily="34" charset="0"/>
                  </a:rPr>
                  <a:t>pro</a:t>
                </a:r>
              </a:p>
            </p:txBody>
          </p:sp>
          <p:sp>
            <p:nvSpPr>
              <p:cNvPr id="63" name="Text Box 90"/>
              <p:cNvSpPr txBox="1">
                <a:spLocks noChangeArrowheads="1"/>
              </p:cNvSpPr>
              <p:nvPr/>
            </p:nvSpPr>
            <p:spPr bwMode="auto">
              <a:xfrm>
                <a:off x="4676" y="2686"/>
                <a:ext cx="368" cy="237"/>
              </a:xfrm>
              <a:prstGeom prst="rect">
                <a:avLst/>
              </a:prstGeom>
              <a:solidFill>
                <a:srgbClr val="FF66CC"/>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defTabSz="914400" eaLnBrk="1" hangingPunct="1">
                  <a:spcBef>
                    <a:spcPct val="50000"/>
                  </a:spcBef>
                  <a:buFontTx/>
                  <a:buNone/>
                </a:pPr>
                <a:r>
                  <a:rPr lang="en-GB" altLang="en-US" sz="1800">
                    <a:latin typeface="Calibri" panose="020F0502020204030204" pitchFamily="34" charset="0"/>
                  </a:rPr>
                  <a:t>thr</a:t>
                </a:r>
              </a:p>
            </p:txBody>
          </p:sp>
          <p:sp>
            <p:nvSpPr>
              <p:cNvPr id="64" name="Text Box 91"/>
              <p:cNvSpPr txBox="1">
                <a:spLocks noChangeArrowheads="1"/>
              </p:cNvSpPr>
              <p:nvPr/>
            </p:nvSpPr>
            <p:spPr bwMode="auto">
              <a:xfrm>
                <a:off x="5113" y="2689"/>
                <a:ext cx="368" cy="237"/>
              </a:xfrm>
              <a:prstGeom prst="rect">
                <a:avLst/>
              </a:prstGeom>
              <a:solidFill>
                <a:schemeClr val="accent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ea typeface="ＭＳ Ｐゴシック" panose="020B0600070205080204" pitchFamily="34" charset="-128"/>
                  </a:defRPr>
                </a:lvl9pPr>
              </a:lstStyle>
              <a:p>
                <a:pPr defTabSz="914400" eaLnBrk="1" hangingPunct="1">
                  <a:spcBef>
                    <a:spcPct val="50000"/>
                  </a:spcBef>
                  <a:buFontTx/>
                  <a:buNone/>
                </a:pPr>
                <a:r>
                  <a:rPr lang="en-GB" altLang="en-US" sz="1800">
                    <a:latin typeface="Calibri" panose="020F0502020204030204" pitchFamily="34" charset="0"/>
                  </a:rPr>
                  <a:t>ala</a:t>
                </a:r>
              </a:p>
            </p:txBody>
          </p:sp>
        </p:grpSp>
        <p:sp>
          <p:nvSpPr>
            <p:cNvPr id="65" name="Line 95"/>
            <p:cNvSpPr>
              <a:spLocks noChangeShapeType="1"/>
            </p:cNvSpPr>
            <p:nvPr/>
          </p:nvSpPr>
          <p:spPr bwMode="auto">
            <a:xfrm flipV="1">
              <a:off x="4554538" y="947738"/>
              <a:ext cx="1624012" cy="384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6" name="Line 96"/>
            <p:cNvSpPr>
              <a:spLocks noChangeShapeType="1"/>
            </p:cNvSpPr>
            <p:nvPr/>
          </p:nvSpPr>
          <p:spPr bwMode="auto">
            <a:xfrm>
              <a:off x="4554538" y="2654300"/>
              <a:ext cx="1295400" cy="196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7" name="Line 97"/>
            <p:cNvSpPr>
              <a:spLocks noChangeShapeType="1"/>
            </p:cNvSpPr>
            <p:nvPr/>
          </p:nvSpPr>
          <p:spPr bwMode="auto">
            <a:xfrm flipV="1">
              <a:off x="4826000" y="4689475"/>
              <a:ext cx="1166813" cy="1062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1502068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160174"/>
            <a:ext cx="10515600" cy="801523"/>
          </a:xfrm>
        </p:spPr>
        <p:txBody>
          <a:bodyPr/>
          <a:lstStyle/>
          <a:p>
            <a:pPr algn="ctr"/>
            <a:r>
              <a:rPr lang="en-GB" altLang="en-US" dirty="0" smtClean="0">
                <a:solidFill>
                  <a:srgbClr val="FF0000"/>
                </a:solidFill>
                <a:latin typeface="Comic Sans MS" panose="030F0702030302020204" pitchFamily="66" charset="0"/>
              </a:rPr>
              <a:t>A little revision….</a:t>
            </a:r>
            <a:endParaRPr lang="en-GB" altLang="en-US" dirty="0">
              <a:solidFill>
                <a:srgbClr val="FF0000"/>
              </a:solidFill>
              <a:latin typeface="Comic Sans MS" panose="030F0702030302020204" pitchFamily="66" charset="0"/>
            </a:endParaRPr>
          </a:p>
        </p:txBody>
      </p:sp>
      <p:sp>
        <p:nvSpPr>
          <p:cNvPr id="13315" name="Rectangle 3"/>
          <p:cNvSpPr>
            <a:spLocks noGrp="1" noChangeArrowheads="1"/>
          </p:cNvSpPr>
          <p:nvPr>
            <p:ph type="body" idx="1"/>
          </p:nvPr>
        </p:nvSpPr>
        <p:spPr>
          <a:xfrm>
            <a:off x="838200" y="1213945"/>
            <a:ext cx="10515600" cy="5284623"/>
          </a:xfrm>
        </p:spPr>
        <p:txBody>
          <a:bodyPr>
            <a:normAutofit fontScale="92500" lnSpcReduction="10000"/>
          </a:bodyPr>
          <a:lstStyle/>
          <a:p>
            <a:pPr marL="0" indent="0">
              <a:buNone/>
            </a:pPr>
            <a:r>
              <a:rPr lang="en-GB" altLang="en-US" sz="4000" dirty="0" smtClean="0">
                <a:solidFill>
                  <a:srgbClr val="9933FF"/>
                </a:solidFill>
                <a:latin typeface="Comic Sans MS" panose="030F0702030302020204" pitchFamily="66" charset="0"/>
              </a:rPr>
              <a:t>What is inheritance?</a:t>
            </a:r>
          </a:p>
          <a:p>
            <a:pPr marL="0" indent="0">
              <a:buNone/>
            </a:pPr>
            <a:endParaRPr lang="en-GB" altLang="en-US" sz="1000" dirty="0" smtClean="0">
              <a:solidFill>
                <a:srgbClr val="9933FF"/>
              </a:solidFill>
              <a:latin typeface="Comic Sans MS" panose="030F0702030302020204" pitchFamily="66" charset="0"/>
            </a:endParaRPr>
          </a:p>
          <a:p>
            <a:r>
              <a:rPr lang="en-GB" altLang="en-US" dirty="0" smtClean="0">
                <a:latin typeface="Comic Sans MS" panose="030F0702030302020204" pitchFamily="66" charset="0"/>
              </a:rPr>
              <a:t>All </a:t>
            </a:r>
            <a:r>
              <a:rPr lang="en-GB" altLang="en-US" dirty="0">
                <a:latin typeface="Comic Sans MS" panose="030F0702030302020204" pitchFamily="66" charset="0"/>
              </a:rPr>
              <a:t>characteristics of living things are determined by genetic information</a:t>
            </a:r>
            <a:r>
              <a:rPr lang="en-GB" altLang="en-US" dirty="0" smtClean="0">
                <a:latin typeface="Comic Sans MS" panose="030F0702030302020204" pitchFamily="66" charset="0"/>
              </a:rPr>
              <a:t>.</a:t>
            </a:r>
          </a:p>
          <a:p>
            <a:pPr marL="0" indent="0">
              <a:buNone/>
            </a:pPr>
            <a:endParaRPr lang="en-GB" altLang="en-US" dirty="0">
              <a:latin typeface="Comic Sans MS" panose="030F0702030302020204" pitchFamily="66" charset="0"/>
            </a:endParaRPr>
          </a:p>
          <a:p>
            <a:r>
              <a:rPr lang="en-GB" altLang="en-US" dirty="0">
                <a:latin typeface="Comic Sans MS" panose="030F0702030302020204" pitchFamily="66" charset="0"/>
              </a:rPr>
              <a:t>This is carried on the chromosomes found in the nucleus of all </a:t>
            </a:r>
            <a:r>
              <a:rPr lang="en-GB" altLang="en-US" dirty="0" smtClean="0">
                <a:latin typeface="Comic Sans MS" panose="030F0702030302020204" pitchFamily="66" charset="0"/>
              </a:rPr>
              <a:t>cells</a:t>
            </a:r>
          </a:p>
          <a:p>
            <a:pPr marL="0" indent="0">
              <a:buNone/>
            </a:pPr>
            <a:endParaRPr lang="en-GB" altLang="en-US" dirty="0">
              <a:latin typeface="Comic Sans MS" panose="030F0702030302020204" pitchFamily="66" charset="0"/>
            </a:endParaRPr>
          </a:p>
          <a:p>
            <a:r>
              <a:rPr lang="en-GB" altLang="en-US" dirty="0">
                <a:latin typeface="Comic Sans MS" panose="030F0702030302020204" pitchFamily="66" charset="0"/>
              </a:rPr>
              <a:t>Each body cell has 2 matching sets of </a:t>
            </a:r>
            <a:r>
              <a:rPr lang="en-GB" altLang="en-US" dirty="0" smtClean="0">
                <a:latin typeface="Comic Sans MS" panose="030F0702030302020204" pitchFamily="66" charset="0"/>
              </a:rPr>
              <a:t>chromosomes</a:t>
            </a:r>
          </a:p>
          <a:p>
            <a:pPr marL="0" indent="0">
              <a:buNone/>
            </a:pPr>
            <a:endParaRPr lang="en-GB" altLang="en-US" dirty="0">
              <a:latin typeface="Comic Sans MS" panose="030F0702030302020204" pitchFamily="66" charset="0"/>
            </a:endParaRPr>
          </a:p>
          <a:p>
            <a:r>
              <a:rPr lang="en-GB" altLang="en-US" dirty="0">
                <a:latin typeface="Comic Sans MS" panose="030F0702030302020204" pitchFamily="66" charset="0"/>
              </a:rPr>
              <a:t>Offspring receive half their genetic information from each parent</a:t>
            </a:r>
          </a:p>
        </p:txBody>
      </p:sp>
    </p:spTree>
    <p:extLst>
      <p:ext uri="{BB962C8B-B14F-4D97-AF65-F5344CB8AC3E}">
        <p14:creationId xmlns:p14="http://schemas.microsoft.com/office/powerpoint/2010/main" val="85858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algn="ctr"/>
            <a:r>
              <a:rPr lang="en-GB" altLang="en-US" dirty="0">
                <a:solidFill>
                  <a:srgbClr val="FF0000"/>
                </a:solidFill>
                <a:latin typeface="Comic Sans MS" panose="030F0702030302020204" pitchFamily="66" charset="0"/>
              </a:rPr>
              <a:t>Genes</a:t>
            </a:r>
          </a:p>
        </p:txBody>
      </p:sp>
      <p:sp>
        <p:nvSpPr>
          <p:cNvPr id="6149" name="Rectangle 5"/>
          <p:cNvSpPr>
            <a:spLocks noGrp="1" noChangeArrowheads="1"/>
          </p:cNvSpPr>
          <p:nvPr>
            <p:ph type="body" idx="1"/>
          </p:nvPr>
        </p:nvSpPr>
        <p:spPr>
          <a:xfrm>
            <a:off x="157655" y="2205039"/>
            <a:ext cx="11729545" cy="4463775"/>
          </a:xfrm>
        </p:spPr>
        <p:txBody>
          <a:bodyPr>
            <a:normAutofit lnSpcReduction="10000"/>
          </a:bodyPr>
          <a:lstStyle/>
          <a:p>
            <a:pPr>
              <a:lnSpc>
                <a:spcPct val="90000"/>
              </a:lnSpc>
            </a:pPr>
            <a:r>
              <a:rPr lang="en-GB" altLang="en-US" dirty="0">
                <a:latin typeface="Comic Sans MS" panose="030F0702030302020204" pitchFamily="66" charset="0"/>
              </a:rPr>
              <a:t>Each chromosome carries information in units called </a:t>
            </a:r>
            <a:r>
              <a:rPr lang="en-GB" altLang="en-US" dirty="0" smtClean="0">
                <a:solidFill>
                  <a:srgbClr val="9933FF"/>
                </a:solidFill>
                <a:latin typeface="Comic Sans MS" panose="030F0702030302020204" pitchFamily="66" charset="0"/>
              </a:rPr>
              <a:t>genes</a:t>
            </a:r>
          </a:p>
          <a:p>
            <a:pPr marL="0" indent="0">
              <a:lnSpc>
                <a:spcPct val="90000"/>
              </a:lnSpc>
              <a:buNone/>
            </a:pPr>
            <a:endParaRPr lang="en-GB" altLang="en-US" dirty="0">
              <a:solidFill>
                <a:srgbClr val="9933FF"/>
              </a:solidFill>
              <a:latin typeface="Comic Sans MS" panose="030F0702030302020204" pitchFamily="66" charset="0"/>
            </a:endParaRPr>
          </a:p>
          <a:p>
            <a:pPr>
              <a:lnSpc>
                <a:spcPct val="90000"/>
              </a:lnSpc>
            </a:pPr>
            <a:r>
              <a:rPr lang="en-GB" altLang="en-US" dirty="0">
                <a:latin typeface="Comic Sans MS" panose="030F0702030302020204" pitchFamily="66" charset="0"/>
              </a:rPr>
              <a:t>The gene for each characteristic exists in 2 or more forms called </a:t>
            </a:r>
            <a:r>
              <a:rPr lang="en-GB" altLang="en-US" dirty="0" smtClean="0">
                <a:solidFill>
                  <a:srgbClr val="9933FF"/>
                </a:solidFill>
                <a:latin typeface="Comic Sans MS" panose="030F0702030302020204" pitchFamily="66" charset="0"/>
              </a:rPr>
              <a:t>alleles</a:t>
            </a:r>
          </a:p>
          <a:p>
            <a:pPr marL="0" indent="0">
              <a:lnSpc>
                <a:spcPct val="90000"/>
              </a:lnSpc>
              <a:buNone/>
            </a:pPr>
            <a:endParaRPr lang="en-GB" altLang="en-US" dirty="0">
              <a:solidFill>
                <a:srgbClr val="9933FF"/>
              </a:solidFill>
              <a:latin typeface="Comic Sans MS" panose="030F0702030302020204" pitchFamily="66" charset="0"/>
            </a:endParaRPr>
          </a:p>
          <a:p>
            <a:pPr>
              <a:lnSpc>
                <a:spcPct val="90000"/>
              </a:lnSpc>
            </a:pPr>
            <a:r>
              <a:rPr lang="en-GB" altLang="en-US" dirty="0">
                <a:latin typeface="Comic Sans MS" panose="030F0702030302020204" pitchFamily="66" charset="0"/>
              </a:rPr>
              <a:t>One form is usually </a:t>
            </a:r>
            <a:r>
              <a:rPr lang="en-GB" altLang="en-US" dirty="0">
                <a:solidFill>
                  <a:srgbClr val="9933FF"/>
                </a:solidFill>
                <a:latin typeface="Comic Sans MS" panose="030F0702030302020204" pitchFamily="66" charset="0"/>
              </a:rPr>
              <a:t>dominant</a:t>
            </a:r>
            <a:r>
              <a:rPr lang="en-GB" altLang="en-US" dirty="0">
                <a:latin typeface="Comic Sans MS" panose="030F0702030302020204" pitchFamily="66" charset="0"/>
              </a:rPr>
              <a:t>, this is represented by a capital letter e.g. ‘B</a:t>
            </a:r>
            <a:r>
              <a:rPr lang="en-GB" altLang="en-US" dirty="0" smtClean="0">
                <a:latin typeface="Comic Sans MS" panose="030F0702030302020204" pitchFamily="66" charset="0"/>
              </a:rPr>
              <a:t>’</a:t>
            </a:r>
          </a:p>
          <a:p>
            <a:pPr marL="0" indent="0">
              <a:lnSpc>
                <a:spcPct val="90000"/>
              </a:lnSpc>
              <a:buNone/>
            </a:pPr>
            <a:endParaRPr lang="en-GB" altLang="en-US" dirty="0">
              <a:latin typeface="Comic Sans MS" panose="030F0702030302020204" pitchFamily="66" charset="0"/>
            </a:endParaRPr>
          </a:p>
          <a:p>
            <a:pPr>
              <a:lnSpc>
                <a:spcPct val="90000"/>
              </a:lnSpc>
            </a:pPr>
            <a:r>
              <a:rPr lang="en-GB" altLang="en-US" dirty="0">
                <a:latin typeface="Comic Sans MS" panose="030F0702030302020204" pitchFamily="66" charset="0"/>
              </a:rPr>
              <a:t> The other form is </a:t>
            </a:r>
            <a:r>
              <a:rPr lang="en-GB" altLang="en-US" dirty="0">
                <a:solidFill>
                  <a:srgbClr val="9933FF"/>
                </a:solidFill>
                <a:latin typeface="Comic Sans MS" panose="030F0702030302020204" pitchFamily="66" charset="0"/>
              </a:rPr>
              <a:t>recessive</a:t>
            </a:r>
            <a:r>
              <a:rPr lang="en-GB" altLang="en-US" dirty="0">
                <a:latin typeface="Comic Sans MS" panose="030F0702030302020204" pitchFamily="66" charset="0"/>
              </a:rPr>
              <a:t>, this is represented by the small letter e.g. ‘b’</a:t>
            </a:r>
          </a:p>
        </p:txBody>
      </p:sp>
      <p:pic>
        <p:nvPicPr>
          <p:cNvPr id="6150" name="Picture 6" descr="~max00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2773" y="0"/>
            <a:ext cx="2214727" cy="181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46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65125"/>
            <a:ext cx="10515600" cy="754227"/>
          </a:xfrm>
        </p:spPr>
        <p:txBody>
          <a:bodyPr/>
          <a:lstStyle/>
          <a:p>
            <a:pPr algn="ctr"/>
            <a:r>
              <a:rPr lang="en-GB" altLang="en-US" dirty="0">
                <a:solidFill>
                  <a:srgbClr val="FF0000"/>
                </a:solidFill>
                <a:latin typeface="Comic Sans MS" panose="030F0702030302020204" pitchFamily="66" charset="0"/>
              </a:rPr>
              <a:t>Definitions</a:t>
            </a:r>
          </a:p>
        </p:txBody>
      </p:sp>
      <p:sp>
        <p:nvSpPr>
          <p:cNvPr id="15363" name="Rectangle 3"/>
          <p:cNvSpPr>
            <a:spLocks noGrp="1" noChangeArrowheads="1"/>
          </p:cNvSpPr>
          <p:nvPr>
            <p:ph type="body" idx="1"/>
          </p:nvPr>
        </p:nvSpPr>
        <p:spPr>
          <a:xfrm>
            <a:off x="838200" y="1589142"/>
            <a:ext cx="10515600" cy="4351338"/>
          </a:xfrm>
        </p:spPr>
        <p:txBody>
          <a:bodyPr>
            <a:normAutofit lnSpcReduction="10000"/>
          </a:bodyPr>
          <a:lstStyle/>
          <a:p>
            <a:r>
              <a:rPr lang="en-GB" altLang="en-US" dirty="0" smtClean="0">
                <a:latin typeface="Comic Sans MS" panose="030F0702030302020204" pitchFamily="66" charset="0"/>
              </a:rPr>
              <a:t>The </a:t>
            </a:r>
            <a:r>
              <a:rPr lang="en-GB" altLang="en-US" dirty="0" smtClean="0">
                <a:solidFill>
                  <a:srgbClr val="9933FF"/>
                </a:solidFill>
                <a:latin typeface="Comic Sans MS" panose="030F0702030302020204" pitchFamily="66" charset="0"/>
              </a:rPr>
              <a:t>genotype</a:t>
            </a:r>
            <a:r>
              <a:rPr lang="en-GB" altLang="en-US" dirty="0" smtClean="0">
                <a:latin typeface="Comic Sans MS" panose="030F0702030302020204" pitchFamily="66" charset="0"/>
              </a:rPr>
              <a:t> is the type of alleles an organism carries</a:t>
            </a:r>
          </a:p>
          <a:p>
            <a:pPr marL="0" indent="0">
              <a:buNone/>
            </a:pPr>
            <a:endParaRPr lang="en-GB" altLang="en-US" dirty="0" smtClean="0">
              <a:latin typeface="Comic Sans MS" panose="030F0702030302020204" pitchFamily="66" charset="0"/>
            </a:endParaRPr>
          </a:p>
          <a:p>
            <a:pPr>
              <a:lnSpc>
                <a:spcPct val="90000"/>
              </a:lnSpc>
            </a:pPr>
            <a:r>
              <a:rPr lang="en-GB" altLang="en-US" dirty="0" smtClean="0">
                <a:latin typeface="Comic Sans MS" panose="030F0702030302020204" pitchFamily="66" charset="0"/>
              </a:rPr>
              <a:t>The </a:t>
            </a:r>
            <a:r>
              <a:rPr lang="en-GB" altLang="en-US" dirty="0">
                <a:solidFill>
                  <a:srgbClr val="9933FF"/>
                </a:solidFill>
                <a:latin typeface="Comic Sans MS" panose="030F0702030302020204" pitchFamily="66" charset="0"/>
              </a:rPr>
              <a:t>phenotype</a:t>
            </a:r>
            <a:r>
              <a:rPr lang="en-GB" altLang="en-US" dirty="0">
                <a:latin typeface="Comic Sans MS" panose="030F0702030302020204" pitchFamily="66" charset="0"/>
              </a:rPr>
              <a:t> is what the organism looks </a:t>
            </a:r>
            <a:r>
              <a:rPr lang="en-GB" altLang="en-US" dirty="0" smtClean="0">
                <a:latin typeface="Comic Sans MS" panose="030F0702030302020204" pitchFamily="66" charset="0"/>
              </a:rPr>
              <a:t>like (</a:t>
            </a:r>
            <a:r>
              <a:rPr lang="en-GB" altLang="en-US" dirty="0" smtClean="0">
                <a:solidFill>
                  <a:srgbClr val="9933FF"/>
                </a:solidFill>
                <a:latin typeface="Comic Sans MS" panose="030F0702030302020204" pitchFamily="66" charset="0"/>
              </a:rPr>
              <a:t>and its chemical state</a:t>
            </a:r>
            <a:r>
              <a:rPr lang="en-GB" altLang="en-US" dirty="0" smtClean="0">
                <a:latin typeface="Comic Sans MS" panose="030F0702030302020204" pitchFamily="66" charset="0"/>
              </a:rPr>
              <a:t>) and is determined by the genotype</a:t>
            </a:r>
          </a:p>
          <a:p>
            <a:pPr marL="0" indent="0">
              <a:lnSpc>
                <a:spcPct val="90000"/>
              </a:lnSpc>
              <a:buNone/>
            </a:pPr>
            <a:endParaRPr lang="en-GB" altLang="en-US" dirty="0">
              <a:latin typeface="Comic Sans MS" panose="030F0702030302020204" pitchFamily="66" charset="0"/>
            </a:endParaRPr>
          </a:p>
          <a:p>
            <a:pPr>
              <a:lnSpc>
                <a:spcPct val="90000"/>
              </a:lnSpc>
            </a:pPr>
            <a:r>
              <a:rPr lang="en-GB" altLang="en-US" dirty="0">
                <a:latin typeface="Comic Sans MS" panose="030F0702030302020204" pitchFamily="66" charset="0"/>
              </a:rPr>
              <a:t>The </a:t>
            </a:r>
            <a:r>
              <a:rPr lang="en-GB" altLang="en-US" dirty="0">
                <a:solidFill>
                  <a:srgbClr val="9933FF"/>
                </a:solidFill>
                <a:latin typeface="Comic Sans MS" panose="030F0702030302020204" pitchFamily="66" charset="0"/>
              </a:rPr>
              <a:t>dominant</a:t>
            </a:r>
            <a:r>
              <a:rPr lang="en-GB" altLang="en-US" dirty="0">
                <a:latin typeface="Comic Sans MS" panose="030F0702030302020204" pitchFamily="66" charset="0"/>
              </a:rPr>
              <a:t> allele is the one that always shows even if the recessive allele is </a:t>
            </a:r>
            <a:r>
              <a:rPr lang="en-GB" altLang="en-US" dirty="0" smtClean="0">
                <a:latin typeface="Comic Sans MS" panose="030F0702030302020204" pitchFamily="66" charset="0"/>
              </a:rPr>
              <a:t>present</a:t>
            </a:r>
          </a:p>
          <a:p>
            <a:pPr>
              <a:lnSpc>
                <a:spcPct val="90000"/>
              </a:lnSpc>
            </a:pPr>
            <a:endParaRPr lang="en-GB" altLang="en-US" dirty="0">
              <a:latin typeface="Comic Sans MS" panose="030F0702030302020204" pitchFamily="66" charset="0"/>
            </a:endParaRPr>
          </a:p>
          <a:p>
            <a:pPr>
              <a:lnSpc>
                <a:spcPct val="90000"/>
              </a:lnSpc>
            </a:pPr>
            <a:r>
              <a:rPr lang="en-GB" altLang="en-US" dirty="0">
                <a:latin typeface="Comic Sans MS" panose="030F0702030302020204" pitchFamily="66" charset="0"/>
              </a:rPr>
              <a:t>The </a:t>
            </a:r>
            <a:r>
              <a:rPr lang="en-GB" altLang="en-US" dirty="0">
                <a:solidFill>
                  <a:srgbClr val="9933FF"/>
                </a:solidFill>
                <a:latin typeface="Comic Sans MS" panose="030F0702030302020204" pitchFamily="66" charset="0"/>
              </a:rPr>
              <a:t>recessive</a:t>
            </a:r>
            <a:r>
              <a:rPr lang="en-GB" altLang="en-US" dirty="0">
                <a:latin typeface="Comic Sans MS" panose="030F0702030302020204" pitchFamily="66" charset="0"/>
              </a:rPr>
              <a:t> allele only shows if both alleles are the recessive </a:t>
            </a:r>
            <a:r>
              <a:rPr lang="en-GB" altLang="en-US" dirty="0" smtClean="0">
                <a:latin typeface="Comic Sans MS" panose="030F0702030302020204" pitchFamily="66" charset="0"/>
              </a:rPr>
              <a:t>form</a:t>
            </a:r>
            <a:endParaRPr lang="en-GB" altLang="en-US" dirty="0">
              <a:latin typeface="Comic Sans MS" panose="030F0702030302020204" pitchFamily="66" charset="0"/>
            </a:endParaRPr>
          </a:p>
        </p:txBody>
      </p:sp>
    </p:spTree>
    <p:extLst>
      <p:ext uri="{BB962C8B-B14F-4D97-AF65-F5344CB8AC3E}">
        <p14:creationId xmlns:p14="http://schemas.microsoft.com/office/powerpoint/2010/main" val="230096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394138" y="838201"/>
            <a:ext cx="102738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GB" altLang="en-US" sz="2800" dirty="0">
                <a:latin typeface="Comic Sans MS" panose="030F0702030302020204" pitchFamily="66" charset="0"/>
              </a:rPr>
              <a:t>The structure and function of all cells are determined by their genes.  Each gene on a strand of DNA codes for each protein that the cell requires. </a:t>
            </a:r>
          </a:p>
        </p:txBody>
      </p:sp>
      <p:sp>
        <p:nvSpPr>
          <p:cNvPr id="49157" name="Text Box 5"/>
          <p:cNvSpPr txBox="1">
            <a:spLocks noChangeArrowheads="1"/>
          </p:cNvSpPr>
          <p:nvPr/>
        </p:nvSpPr>
        <p:spPr bwMode="auto">
          <a:xfrm>
            <a:off x="551793" y="2743201"/>
            <a:ext cx="668720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GB" altLang="en-US" sz="2800" dirty="0">
                <a:latin typeface="Comic Sans MS" panose="030F0702030302020204" pitchFamily="66" charset="0"/>
              </a:rPr>
              <a:t>To prevent resources being wasted </a:t>
            </a:r>
            <a:r>
              <a:rPr lang="en-GB" altLang="en-US" sz="2800" dirty="0" smtClean="0">
                <a:solidFill>
                  <a:srgbClr val="9900FF"/>
                </a:solidFill>
                <a:latin typeface="Comic Sans MS" panose="030F0702030302020204" pitchFamily="66" charset="0"/>
              </a:rPr>
              <a:t>only a fraction of the genes within a cell are expressed</a:t>
            </a:r>
            <a:endParaRPr lang="en-GB" altLang="en-US" sz="4000" dirty="0">
              <a:solidFill>
                <a:srgbClr val="9900FF"/>
              </a:solidFill>
              <a:latin typeface="Comic Sans MS" panose="030F0702030302020204" pitchFamily="66" charset="0"/>
            </a:endParaRPr>
          </a:p>
        </p:txBody>
      </p:sp>
      <p:sp>
        <p:nvSpPr>
          <p:cNvPr id="49158" name="Text Box 6"/>
          <p:cNvSpPr txBox="1">
            <a:spLocks noChangeArrowheads="1"/>
          </p:cNvSpPr>
          <p:nvPr/>
        </p:nvSpPr>
        <p:spPr bwMode="auto">
          <a:xfrm>
            <a:off x="551793" y="4724400"/>
            <a:ext cx="1011620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GB" altLang="en-US" sz="2800" dirty="0">
                <a:solidFill>
                  <a:srgbClr val="9933FF"/>
                </a:solidFill>
                <a:latin typeface="Comic Sans MS" panose="030F0702030302020204" pitchFamily="66" charset="0"/>
              </a:rPr>
              <a:t>Enzyme induction </a:t>
            </a:r>
            <a:r>
              <a:rPr lang="en-GB" altLang="en-US" sz="2800" dirty="0">
                <a:latin typeface="Comic Sans MS" panose="030F0702030302020204" pitchFamily="66" charset="0"/>
              </a:rPr>
              <a:t>is the name for the process of switching on a </a:t>
            </a:r>
            <a:r>
              <a:rPr lang="en-GB" altLang="en-US" sz="2800" dirty="0" smtClean="0">
                <a:latin typeface="Comic Sans MS" panose="030F0702030302020204" pitchFamily="66" charset="0"/>
              </a:rPr>
              <a:t>gene when the protein is required.</a:t>
            </a:r>
            <a:endParaRPr lang="en-GB" altLang="en-US" sz="2400" dirty="0"/>
          </a:p>
        </p:txBody>
      </p:sp>
      <p:sp>
        <p:nvSpPr>
          <p:cNvPr id="49159" name="Rectangle 7"/>
          <p:cNvSpPr>
            <a:spLocks noChangeArrowheads="1"/>
          </p:cNvSpPr>
          <p:nvPr/>
        </p:nvSpPr>
        <p:spPr bwMode="auto">
          <a:xfrm>
            <a:off x="4572001" y="152401"/>
            <a:ext cx="3433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GB" sz="4000" dirty="0">
                <a:solidFill>
                  <a:srgbClr val="FF0000"/>
                </a:solidFill>
                <a:effectLst>
                  <a:outerShdw blurRad="38100" dist="38100" dir="2700000" algn="tl">
                    <a:srgbClr val="C0C0C0"/>
                  </a:outerShdw>
                </a:effectLst>
                <a:latin typeface="Comic Sans MS" panose="030F0702030302020204" pitchFamily="66" charset="0"/>
              </a:rPr>
              <a:t>Role of Genes</a:t>
            </a:r>
          </a:p>
        </p:txBody>
      </p:sp>
      <p:grpSp>
        <p:nvGrpSpPr>
          <p:cNvPr id="36870" name="Group 10"/>
          <p:cNvGrpSpPr>
            <a:grpSpLocks/>
          </p:cNvGrpSpPr>
          <p:nvPr/>
        </p:nvGrpSpPr>
        <p:grpSpPr bwMode="auto">
          <a:xfrm>
            <a:off x="7861738" y="1895377"/>
            <a:ext cx="3276600" cy="4465638"/>
            <a:chOff x="3456" y="1392"/>
            <a:chExt cx="2064" cy="2813"/>
          </a:xfrm>
        </p:grpSpPr>
        <p:pic>
          <p:nvPicPr>
            <p:cNvPr id="3687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 y="1392"/>
              <a:ext cx="2064" cy="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2" name="Rectangle 9"/>
            <p:cNvSpPr>
              <a:spLocks noChangeArrowheads="1"/>
            </p:cNvSpPr>
            <p:nvPr/>
          </p:nvSpPr>
          <p:spPr bwMode="auto">
            <a:xfrm>
              <a:off x="3888" y="4032"/>
              <a:ext cx="156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GB" altLang="en-US" sz="1200">
                  <a:solidFill>
                    <a:srgbClr val="3333CC"/>
                  </a:solidFill>
                </a:rPr>
                <a:t>Image source: </a:t>
              </a:r>
              <a:r>
                <a:rPr lang="en-GB" altLang="en-US" sz="1200">
                  <a:solidFill>
                    <a:srgbClr val="3333CC"/>
                  </a:solidFill>
                  <a:hlinkClick r:id="rId3"/>
                </a:rPr>
                <a:t>library.thinkquest.org</a:t>
              </a:r>
              <a:r>
                <a:rPr lang="en-GB" altLang="en-US" sz="1200">
                  <a:solidFill>
                    <a:srgbClr val="3333CC"/>
                  </a:solidFill>
                </a:rPr>
                <a:t>  </a:t>
              </a:r>
            </a:p>
          </p:txBody>
        </p:sp>
      </p:grpSp>
    </p:spTree>
    <p:extLst>
      <p:ext uri="{BB962C8B-B14F-4D97-AF65-F5344CB8AC3E}">
        <p14:creationId xmlns:p14="http://schemas.microsoft.com/office/powerpoint/2010/main" val="685924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autoUpdateAnimBg="0"/>
      <p:bldP spid="49157" grpId="0" build="p" autoUpdateAnimBg="0"/>
      <p:bldP spid="4915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650206" y="392907"/>
            <a:ext cx="9159327" cy="1633538"/>
          </a:xfrm>
        </p:spPr>
        <p:txBody>
          <a:bodyPr/>
          <a:lstStyle/>
          <a:p>
            <a:pPr algn="ctr" eaLnBrk="1" hangingPunct="1">
              <a:buFontTx/>
              <a:buNone/>
            </a:pPr>
            <a:r>
              <a:rPr lang="en-GB" altLang="en-US" dirty="0" smtClean="0">
                <a:latin typeface="Comic Sans MS" panose="030F0702030302020204" pitchFamily="66" charset="0"/>
                <a:cs typeface="Times New Roman" panose="02020603050405020304" pitchFamily="18" charset="0"/>
              </a:rPr>
              <a:t>As an organism develops, tissues such as muscle, liver or blood become </a:t>
            </a:r>
            <a:r>
              <a:rPr lang="en-GB" altLang="en-US" dirty="0" smtClean="0">
                <a:solidFill>
                  <a:srgbClr val="9933FF"/>
                </a:solidFill>
                <a:latin typeface="Comic Sans MS" panose="030F0702030302020204" pitchFamily="66" charset="0"/>
                <a:cs typeface="Times New Roman" panose="02020603050405020304" pitchFamily="18" charset="0"/>
              </a:rPr>
              <a:t>differentiated</a:t>
            </a:r>
            <a:r>
              <a:rPr lang="en-GB" altLang="en-US" dirty="0" smtClean="0">
                <a:latin typeface="Comic Sans MS" panose="030F0702030302020204" pitchFamily="66" charset="0"/>
                <a:cs typeface="Times New Roman" panose="02020603050405020304" pitchFamily="18" charset="0"/>
              </a:rPr>
              <a:t> from each other. </a:t>
            </a:r>
          </a:p>
        </p:txBody>
      </p:sp>
      <p:pic>
        <p:nvPicPr>
          <p:cNvPr id="6148" name="Picture 4" descr="red_blood_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186" y="2260601"/>
            <a:ext cx="2793727" cy="2199354"/>
          </a:xfrm>
          <a:prstGeom prst="rect">
            <a:avLst/>
          </a:prstGeom>
          <a:noFill/>
          <a:ln>
            <a:noFill/>
          </a:ln>
          <a:effectLst>
            <a:outerShdw dist="143684" dir="2700000" algn="ctr" rotWithShape="0">
              <a:srgbClr val="11111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liv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206" y="2260601"/>
            <a:ext cx="3694304" cy="3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2"/>
          <p:cNvSpPr>
            <a:spLocks noChangeArrowheads="1"/>
          </p:cNvSpPr>
          <p:nvPr/>
        </p:nvSpPr>
        <p:spPr bwMode="auto">
          <a:xfrm>
            <a:off x="867104" y="4968849"/>
            <a:ext cx="10058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dirty="0">
                <a:latin typeface="Comic Sans MS" panose="030F0702030302020204" pitchFamily="66" charset="0"/>
                <a:cs typeface="Times New Roman" panose="02020603050405020304" pitchFamily="18" charset="0"/>
              </a:rPr>
              <a:t>Each tissue consists of specialised cells which only carry out certain functions. </a:t>
            </a:r>
          </a:p>
        </p:txBody>
      </p:sp>
    </p:spTree>
    <p:extLst>
      <p:ext uri="{BB962C8B-B14F-4D97-AF65-F5344CB8AC3E}">
        <p14:creationId xmlns:p14="http://schemas.microsoft.com/office/powerpoint/2010/main" val="633027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karyo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403" y="178677"/>
            <a:ext cx="5387793" cy="4459015"/>
          </a:xfrm>
          <a:prstGeom prst="rect">
            <a:avLst/>
          </a:prstGeom>
          <a:noFill/>
          <a:ln>
            <a:noFill/>
          </a:ln>
          <a:effectLst>
            <a:outerShdw dist="152928" dir="2901988" algn="ctr" rotWithShape="0">
              <a:srgbClr val="11111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9"/>
          <p:cNvSpPr>
            <a:spLocks noChangeArrowheads="1"/>
          </p:cNvSpPr>
          <p:nvPr/>
        </p:nvSpPr>
        <p:spPr bwMode="auto">
          <a:xfrm>
            <a:off x="658210" y="4953002"/>
            <a:ext cx="10342178"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50000"/>
              </a:spcBef>
              <a:buFontTx/>
              <a:buNone/>
            </a:pPr>
            <a:r>
              <a:rPr lang="en-GB" altLang="en-US" sz="3600" dirty="0" smtClean="0">
                <a:latin typeface="Comic Sans MS" panose="030F0702030302020204" pitchFamily="66" charset="0"/>
                <a:cs typeface="Times New Roman" panose="02020603050405020304" pitchFamily="18" charset="0"/>
              </a:rPr>
              <a:t>Although </a:t>
            </a:r>
            <a:r>
              <a:rPr lang="en-GB" altLang="en-US" sz="3600" dirty="0">
                <a:latin typeface="Comic Sans MS" panose="030F0702030302020204" pitchFamily="66" charset="0"/>
                <a:cs typeface="Times New Roman" panose="02020603050405020304" pitchFamily="18" charset="0"/>
              </a:rPr>
              <a:t>a specialised cell has a complete set of the organism's genes</a:t>
            </a:r>
            <a:r>
              <a:rPr lang="en-GB" altLang="en-US" sz="3600" dirty="0" smtClean="0">
                <a:latin typeface="Comic Sans MS" panose="030F0702030302020204" pitchFamily="66" charset="0"/>
                <a:cs typeface="Times New Roman" panose="02020603050405020304" pitchFamily="18" charset="0"/>
              </a:rPr>
              <a:t>……</a:t>
            </a:r>
            <a:endParaRPr lang="en-GB" altLang="en-US" sz="36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89227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1267</Words>
  <Application>Microsoft Office PowerPoint</Application>
  <PresentationFormat>Widescreen</PresentationFormat>
  <Paragraphs>174</Paragraphs>
  <Slides>30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Calibri Light</vt:lpstr>
      <vt:lpstr>Comic Sans MS</vt:lpstr>
      <vt:lpstr>Symbol</vt:lpstr>
      <vt:lpstr>Times New Roman</vt:lpstr>
      <vt:lpstr>Office Theme</vt:lpstr>
      <vt:lpstr>DNA and the Genome</vt:lpstr>
      <vt:lpstr>PowerPoint Presentation</vt:lpstr>
      <vt:lpstr>PowerPoint Presentation</vt:lpstr>
      <vt:lpstr>A little revision….</vt:lpstr>
      <vt:lpstr>Genes</vt:lpstr>
      <vt:lpstr>Definitions</vt:lpstr>
      <vt:lpstr>PowerPoint Presentation</vt:lpstr>
      <vt:lpstr>PowerPoint Presentation</vt:lpstr>
      <vt:lpstr>PowerPoint Presentation</vt:lpstr>
      <vt:lpstr>PowerPoint Presentation</vt:lpstr>
      <vt:lpstr>PowerPoint Presentation</vt:lpstr>
      <vt:lpstr>PowerPoint Presentation</vt:lpstr>
      <vt:lpstr>Transcription and Translation</vt:lpstr>
      <vt:lpstr>Structure and Function of RNAs</vt:lpstr>
      <vt:lpstr>PowerPoint Presentation</vt:lpstr>
      <vt:lpstr>RNA</vt:lpstr>
      <vt:lpstr>RNA Nucleotides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rRNA</vt:lpstr>
      <vt:lpstr>PowerPoint Presentation</vt:lpstr>
      <vt:lpstr>tRNA</vt:lpstr>
      <vt:lpstr>tRNA</vt:lpstr>
      <vt:lpstr>PowerPoint Presentation</vt:lpstr>
    </vt:vector>
  </TitlesOfParts>
  <Company>North Lanarkshire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and the Genome</dc:title>
  <dc:creator>Christopher Scott</dc:creator>
  <cp:lastModifiedBy>Christopher Scott</cp:lastModifiedBy>
  <cp:revision>36</cp:revision>
  <dcterms:created xsi:type="dcterms:W3CDTF">2015-03-04T14:04:59Z</dcterms:created>
  <dcterms:modified xsi:type="dcterms:W3CDTF">2018-05-15T11:17:17Z</dcterms:modified>
</cp:coreProperties>
</file>