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2" r:id="rId9"/>
    <p:sldId id="263" r:id="rId10"/>
    <p:sldId id="265" r:id="rId11"/>
    <p:sldId id="264" r:id="rId12"/>
    <p:sldId id="261"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41CE-3FDD-49C6-8449-A6DD47A2C1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3AA8E9-C1E0-462A-88ED-FAADFC12D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7221B1-C269-453A-A95B-9A59C8B3164F}"/>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5" name="Footer Placeholder 4">
            <a:extLst>
              <a:ext uri="{FF2B5EF4-FFF2-40B4-BE49-F238E27FC236}">
                <a16:creationId xmlns:a16="http://schemas.microsoft.com/office/drawing/2014/main" id="{1692C9F2-D423-40E6-90A5-5D9EC286EA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5B463-911B-4EBE-8F84-E169DF1E5021}"/>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69220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6C15-8D6B-4B04-9679-AF8286D50C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334368-3489-43F3-B6A0-CC25B507D3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F5E6B1-7B95-4B69-BAA2-53CF8D14BD86}"/>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5" name="Footer Placeholder 4">
            <a:extLst>
              <a:ext uri="{FF2B5EF4-FFF2-40B4-BE49-F238E27FC236}">
                <a16:creationId xmlns:a16="http://schemas.microsoft.com/office/drawing/2014/main" id="{90B364DE-7CA0-4923-B608-EC558AA81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BC4F4-7A07-4511-B1F8-08CB02440D06}"/>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259419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03E07D-0C8D-4988-8B70-58C2627F87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3911E-D95E-4844-8D2C-30BB230638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C7762-B3F6-4F69-A5CC-86E88F852609}"/>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5" name="Footer Placeholder 4">
            <a:extLst>
              <a:ext uri="{FF2B5EF4-FFF2-40B4-BE49-F238E27FC236}">
                <a16:creationId xmlns:a16="http://schemas.microsoft.com/office/drawing/2014/main" id="{51A86F63-6F9A-4D1A-8F25-553900C393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A1B1A-2537-4593-A155-04E1F3EB1252}"/>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8372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A62A-D2A8-45F0-926B-716BEB93D8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4C3078-BBAE-41B0-A9C6-A79CDE422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9E175E-5E6D-4D94-ABA1-A08BB08106C2}"/>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5" name="Footer Placeholder 4">
            <a:extLst>
              <a:ext uri="{FF2B5EF4-FFF2-40B4-BE49-F238E27FC236}">
                <a16:creationId xmlns:a16="http://schemas.microsoft.com/office/drawing/2014/main" id="{9A3D82CD-7681-4B4C-AC36-9AA7EFB668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AC7DF9-DED9-4350-AA55-156D7DAFDC81}"/>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133985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8EF6-F3D0-4C8D-B9BE-330678C22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886190-1C8F-464C-AA39-E182E263BC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6C6B5-3F69-46B4-85A7-F886C794276E}"/>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5" name="Footer Placeholder 4">
            <a:extLst>
              <a:ext uri="{FF2B5EF4-FFF2-40B4-BE49-F238E27FC236}">
                <a16:creationId xmlns:a16="http://schemas.microsoft.com/office/drawing/2014/main" id="{1364B69A-D7EC-4262-A186-808B62878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673C6B-2D64-4432-AE7F-89E42CB6F415}"/>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106987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DF05-FA49-4A9C-9B77-797983D98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AEADC2-0F96-4DF1-B136-9C9D73D49E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8AB710-0756-42C6-9842-FB177E41B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EE518C-2B38-404C-AF99-BF6C959F60D4}"/>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6" name="Footer Placeholder 5">
            <a:extLst>
              <a:ext uri="{FF2B5EF4-FFF2-40B4-BE49-F238E27FC236}">
                <a16:creationId xmlns:a16="http://schemas.microsoft.com/office/drawing/2014/main" id="{61D138BC-2B5B-480C-A1B0-B7F82784B7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3C8952-8060-44AA-BA7D-FC5955BB2860}"/>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229111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8A48-B68F-445E-9CAB-67C6E5B908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4C906C-1B57-48B3-B9CB-7DE2FC5D3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D87C2B-90C8-4634-82CD-F80F023FB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13CB3E-C22C-498C-B18D-3CA94DCC4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D6E565-9A35-4EA2-80D4-C1CE4413E8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68744B-4F3B-400C-91D7-FC248FE272F2}"/>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8" name="Footer Placeholder 7">
            <a:extLst>
              <a:ext uri="{FF2B5EF4-FFF2-40B4-BE49-F238E27FC236}">
                <a16:creationId xmlns:a16="http://schemas.microsoft.com/office/drawing/2014/main" id="{BD6A130B-7924-4DDF-B769-C3262C056D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012E96-0383-4007-B362-59E40D926BE8}"/>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297221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6635D-A72B-4F36-8908-0D1E8C56EB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A35A85-8B34-41ED-8A41-31DC3977EA63}"/>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4" name="Footer Placeholder 3">
            <a:extLst>
              <a:ext uri="{FF2B5EF4-FFF2-40B4-BE49-F238E27FC236}">
                <a16:creationId xmlns:a16="http://schemas.microsoft.com/office/drawing/2014/main" id="{AA33EC78-5BA2-4E69-9574-51D2FBF453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C07DAB-C64A-4D78-9C90-B6C2C0362767}"/>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176042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EDDE9-7553-4A16-BB46-5620E38C8746}"/>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3" name="Footer Placeholder 2">
            <a:extLst>
              <a:ext uri="{FF2B5EF4-FFF2-40B4-BE49-F238E27FC236}">
                <a16:creationId xmlns:a16="http://schemas.microsoft.com/office/drawing/2014/main" id="{3629BA31-A164-4E48-B367-22CC9EE966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D61799-4AD3-499C-AC25-01F6AD2B94FD}"/>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23074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37AA-EA2D-4A06-8306-7AB9E1D31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00111F-43B2-4A37-AB40-6D6A478461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9AED51-DB8A-4BDE-8196-B7E3A771B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50F3F-646E-44BE-88DB-E8B4BF8EA070}"/>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6" name="Footer Placeholder 5">
            <a:extLst>
              <a:ext uri="{FF2B5EF4-FFF2-40B4-BE49-F238E27FC236}">
                <a16:creationId xmlns:a16="http://schemas.microsoft.com/office/drawing/2014/main" id="{65E077C8-4B62-4475-91F3-C744FBA6B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BA22E3-907C-432D-8967-A5851B0C58D9}"/>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282219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6FD4-9CAE-4DFE-BDEF-6D1B7C2CB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87B2B3-E3CF-4BDC-8DAB-3395F947A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DEE86D-8D21-4541-99D2-FF7ABC2F6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92BC8C-4B12-44EE-9A0E-157D120A0DA2}"/>
              </a:ext>
            </a:extLst>
          </p:cNvPr>
          <p:cNvSpPr>
            <a:spLocks noGrp="1"/>
          </p:cNvSpPr>
          <p:nvPr>
            <p:ph type="dt" sz="half" idx="10"/>
          </p:nvPr>
        </p:nvSpPr>
        <p:spPr/>
        <p:txBody>
          <a:bodyPr/>
          <a:lstStyle/>
          <a:p>
            <a:fld id="{AC127769-7337-4DBB-AD39-DE4B28A09439}" type="datetimeFigureOut">
              <a:rPr lang="en-GB" smtClean="0"/>
              <a:t>03/04/2020</a:t>
            </a:fld>
            <a:endParaRPr lang="en-GB"/>
          </a:p>
        </p:txBody>
      </p:sp>
      <p:sp>
        <p:nvSpPr>
          <p:cNvPr id="6" name="Footer Placeholder 5">
            <a:extLst>
              <a:ext uri="{FF2B5EF4-FFF2-40B4-BE49-F238E27FC236}">
                <a16:creationId xmlns:a16="http://schemas.microsoft.com/office/drawing/2014/main" id="{65CE28DC-EE20-4B61-B4FA-8CE052579A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1A7CC-E473-4E66-A6F8-B9D21CAD7300}"/>
              </a:ext>
            </a:extLst>
          </p:cNvPr>
          <p:cNvSpPr>
            <a:spLocks noGrp="1"/>
          </p:cNvSpPr>
          <p:nvPr>
            <p:ph type="sldNum" sz="quarter" idx="12"/>
          </p:nvPr>
        </p:nvSpPr>
        <p:spPr/>
        <p:txBody>
          <a:bodyPr/>
          <a:lstStyle/>
          <a:p>
            <a:fld id="{0638F3DF-92F1-4082-96D7-01EE004930BB}" type="slidenum">
              <a:rPr lang="en-GB" smtClean="0"/>
              <a:t>‹#›</a:t>
            </a:fld>
            <a:endParaRPr lang="en-GB"/>
          </a:p>
        </p:txBody>
      </p:sp>
    </p:spTree>
    <p:extLst>
      <p:ext uri="{BB962C8B-B14F-4D97-AF65-F5344CB8AC3E}">
        <p14:creationId xmlns:p14="http://schemas.microsoft.com/office/powerpoint/2010/main" val="12310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BC31A-B3B4-45A2-96D8-C376498C5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D20232-0AA1-4655-845E-D5E1CAC14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888DAD-9C64-4105-BE3D-20E298379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27769-7337-4DBB-AD39-DE4B28A09439}" type="datetimeFigureOut">
              <a:rPr lang="en-GB" smtClean="0"/>
              <a:t>03/04/2020</a:t>
            </a:fld>
            <a:endParaRPr lang="en-GB"/>
          </a:p>
        </p:txBody>
      </p:sp>
      <p:sp>
        <p:nvSpPr>
          <p:cNvPr id="5" name="Footer Placeholder 4">
            <a:extLst>
              <a:ext uri="{FF2B5EF4-FFF2-40B4-BE49-F238E27FC236}">
                <a16:creationId xmlns:a16="http://schemas.microsoft.com/office/drawing/2014/main" id="{6F4578A2-5F63-4D88-A08D-61C76A2DE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3BAA18-405E-460C-AB4E-5F2ACB29E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8F3DF-92F1-4082-96D7-01EE004930BB}" type="slidenum">
              <a:rPr lang="en-GB" smtClean="0"/>
              <a:t>‹#›</a:t>
            </a:fld>
            <a:endParaRPr lang="en-GB"/>
          </a:p>
        </p:txBody>
      </p:sp>
    </p:spTree>
    <p:extLst>
      <p:ext uri="{BB962C8B-B14F-4D97-AF65-F5344CB8AC3E}">
        <p14:creationId xmlns:p14="http://schemas.microsoft.com/office/powerpoint/2010/main" val="1210423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ritishmuseum.withgoogle.com/"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tsandculture.google.com/streetview/solomon-r-guggenheim-museum-interior-streetview/jAHfbv3JGM2KaQ?hl=en&amp;sv_lng=-73.95902634325634&amp;sv_lat=40.78285751667664&amp;sv_h=30.75703204567916&amp;sv_p=0.06928383072430222&amp;sv_pid=MfnUmHRyOSzMtY3vtYU05g&amp;sv_z=0.9645743015259166"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rtsandculture.google.com/partner/national-gallery-of-art-washington-dc?hl=en" TargetMode="Externa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5.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artsandculture.google.com/partner/musee-dorsay-paris?hl=en" TargetMode="External"/><Relationship Id="rId5" Type="http://schemas.openxmlformats.org/officeDocument/2006/relationships/image" Target="../media/image17.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hyperlink" Target="https://www.louvre.fr/en/visites-en-ligne"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artsandculture.google.com/streetview/rijksmuseum/iwH5aYGoPwSf7g?hl=en&amp;sv_lng=4.885283712508563&amp;sv_lat=52.35984312584405&amp;sv_h=311.1699875145569&amp;sv_p=-5.924133903625474&amp;sv_pid=fOVcUXQW2wpRf33iUmxEfg&amp;sv_z=1" TargetMode="External"/><Relationship Id="rId5" Type="http://schemas.openxmlformats.org/officeDocument/2006/relationships/image" Target="../media/image22.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rtsandculture.google.com/partner/van-gogh-museum?hl=en"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Wooden Wall Art Map of the World Map Travel Push Pin Map Boyfriend Christmas Gift Rustic Home Decor 5th Anniversary Gift for Husband Wife">
            <a:extLst>
              <a:ext uri="{FF2B5EF4-FFF2-40B4-BE49-F238E27FC236}">
                <a16:creationId xmlns:a16="http://schemas.microsoft.com/office/drawing/2014/main" id="{F62A25BB-54FE-494A-880E-D173361524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32" t="62498" r="21351" b="7317"/>
          <a:stretch/>
        </p:blipFill>
        <p:spPr bwMode="auto">
          <a:xfrm>
            <a:off x="3990313" y="262539"/>
            <a:ext cx="2837411" cy="20269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hadiem Elans Demo Regular">
            <a:extLst>
              <a:ext uri="{FF2B5EF4-FFF2-40B4-BE49-F238E27FC236}">
                <a16:creationId xmlns:a16="http://schemas.microsoft.com/office/drawing/2014/main" id="{8B8266FF-83E7-41C5-8DA8-CD935ECEF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814" y="2474631"/>
            <a:ext cx="8082455" cy="15028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ll Tickets - Admit One Student">
            <a:extLst>
              <a:ext uri="{FF2B5EF4-FFF2-40B4-BE49-F238E27FC236}">
                <a16:creationId xmlns:a16="http://schemas.microsoft.com/office/drawing/2014/main" id="{7B901DEE-3708-442A-B2C4-0856FF0638B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9958" b="49411"/>
          <a:stretch/>
        </p:blipFill>
        <p:spPr bwMode="auto">
          <a:xfrm rot="18266609">
            <a:off x="-166840" y="2532592"/>
            <a:ext cx="2221408" cy="2245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ll Tickets - Admit One Student">
            <a:extLst>
              <a:ext uri="{FF2B5EF4-FFF2-40B4-BE49-F238E27FC236}">
                <a16:creationId xmlns:a16="http://schemas.microsoft.com/office/drawing/2014/main" id="{C8722D2C-F231-473C-BD4E-93D54A900D3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24" t="50164" r="50282" b="-753"/>
          <a:stretch/>
        </p:blipFill>
        <p:spPr bwMode="auto">
          <a:xfrm rot="19751073">
            <a:off x="988650" y="4110252"/>
            <a:ext cx="2221408" cy="22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ll Tickets - Admit One Student">
            <a:extLst>
              <a:ext uri="{FF2B5EF4-FFF2-40B4-BE49-F238E27FC236}">
                <a16:creationId xmlns:a16="http://schemas.microsoft.com/office/drawing/2014/main" id="{7CC6AF99-8591-4005-B180-A16BC16394F9}"/>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0231" t="62007" r="-273" b="-12596"/>
          <a:stretch/>
        </p:blipFill>
        <p:spPr bwMode="auto">
          <a:xfrm rot="21062014">
            <a:off x="988651" y="4980835"/>
            <a:ext cx="2221408" cy="2245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ll Tickets - Admit One Student">
            <a:extLst>
              <a:ext uri="{FF2B5EF4-FFF2-40B4-BE49-F238E27FC236}">
                <a16:creationId xmlns:a16="http://schemas.microsoft.com/office/drawing/2014/main" id="{AE2284B0-F4A4-49B7-8460-672816FB8B77}"/>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020" t="-12913" r="-62" b="62324"/>
          <a:stretch/>
        </p:blipFill>
        <p:spPr bwMode="auto">
          <a:xfrm rot="20114442">
            <a:off x="9140072" y="-503287"/>
            <a:ext cx="2221408" cy="22457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ll Tickets - Admit One Student">
            <a:extLst>
              <a:ext uri="{FF2B5EF4-FFF2-40B4-BE49-F238E27FC236}">
                <a16:creationId xmlns:a16="http://schemas.microsoft.com/office/drawing/2014/main" id="{0632CEE4-39F1-4B7F-865B-85B6285B491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487" t="37335" r="-529" b="37681"/>
          <a:stretch/>
        </p:blipFill>
        <p:spPr bwMode="auto">
          <a:xfrm rot="634128">
            <a:off x="9668566" y="1305339"/>
            <a:ext cx="2221408" cy="1109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oots shoes shoe print clip art">
            <a:extLst>
              <a:ext uri="{FF2B5EF4-FFF2-40B4-BE49-F238E27FC236}">
                <a16:creationId xmlns:a16="http://schemas.microsoft.com/office/drawing/2014/main" id="{5E64858E-BAFC-4BBC-AD70-B2C082BD89A6}"/>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6919860">
            <a:off x="393424" y="263317"/>
            <a:ext cx="685745" cy="13840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boots shoes shoe print clip art">
            <a:extLst>
              <a:ext uri="{FF2B5EF4-FFF2-40B4-BE49-F238E27FC236}">
                <a16:creationId xmlns:a16="http://schemas.microsoft.com/office/drawing/2014/main" id="{07A2D803-689A-4AD6-8513-E799EE436A93}"/>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8368383" flipH="1">
            <a:off x="2055852" y="674644"/>
            <a:ext cx="686964" cy="13840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boots shoes shoe print clip art">
            <a:extLst>
              <a:ext uri="{FF2B5EF4-FFF2-40B4-BE49-F238E27FC236}">
                <a16:creationId xmlns:a16="http://schemas.microsoft.com/office/drawing/2014/main" id="{E91C7F3D-1F6F-41D9-AF1C-D6A4169C0278}"/>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5964584">
            <a:off x="4591263" y="3718076"/>
            <a:ext cx="685745" cy="13840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boots shoes shoe print clip art">
            <a:extLst>
              <a:ext uri="{FF2B5EF4-FFF2-40B4-BE49-F238E27FC236}">
                <a16:creationId xmlns:a16="http://schemas.microsoft.com/office/drawing/2014/main" id="{8DE6C1A7-5DA3-4DF1-B918-86CE90B78A3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7413107" flipH="1">
            <a:off x="6096022" y="3500740"/>
            <a:ext cx="686964" cy="13840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boots shoes shoe print clip art">
            <a:extLst>
              <a:ext uri="{FF2B5EF4-FFF2-40B4-BE49-F238E27FC236}">
                <a16:creationId xmlns:a16="http://schemas.microsoft.com/office/drawing/2014/main" id="{7A644B02-21F3-4050-9FAB-E5BE028356CC}"/>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5400000">
            <a:off x="6430841" y="4672723"/>
            <a:ext cx="685745" cy="13840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boots shoes shoe print clip art">
            <a:extLst>
              <a:ext uri="{FF2B5EF4-FFF2-40B4-BE49-F238E27FC236}">
                <a16:creationId xmlns:a16="http://schemas.microsoft.com/office/drawing/2014/main" id="{457A7A72-193D-49D9-931D-3E40772723D3}"/>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6294289" flipH="1">
            <a:off x="8135063" y="4240631"/>
            <a:ext cx="686964" cy="13840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boots shoes shoe print clip art">
            <a:extLst>
              <a:ext uri="{FF2B5EF4-FFF2-40B4-BE49-F238E27FC236}">
                <a16:creationId xmlns:a16="http://schemas.microsoft.com/office/drawing/2014/main" id="{48769D90-32D0-40B7-9464-16F41E77A5A5}"/>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4781694">
            <a:off x="8827715" y="5357705"/>
            <a:ext cx="685745" cy="13840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boots shoes shoe print clip art">
            <a:extLst>
              <a:ext uri="{FF2B5EF4-FFF2-40B4-BE49-F238E27FC236}">
                <a16:creationId xmlns:a16="http://schemas.microsoft.com/office/drawing/2014/main" id="{5A2B1049-F9D5-41C1-B3E1-39DC9181D976}"/>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5400000" flipH="1">
            <a:off x="10248640" y="4407078"/>
            <a:ext cx="686964" cy="13840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boots shoes shoe print clip art">
            <a:extLst>
              <a:ext uri="{FF2B5EF4-FFF2-40B4-BE49-F238E27FC236}">
                <a16:creationId xmlns:a16="http://schemas.microsoft.com/office/drawing/2014/main" id="{32CDF624-BE28-4D0B-AB7B-69EB89ADC221}"/>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3607795">
            <a:off x="11235312" y="5183059"/>
            <a:ext cx="685745" cy="13840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Wooden Wall Art Map of the World Map Travel Push Pin Map Boyfriend Christmas Gift Rustic Home Decor 5th Anniversary Gift for Husband Wife">
            <a:extLst>
              <a:ext uri="{FF2B5EF4-FFF2-40B4-BE49-F238E27FC236}">
                <a16:creationId xmlns:a16="http://schemas.microsoft.com/office/drawing/2014/main" id="{36AD2383-CEC4-46B7-8852-7A5C17285E3A}"/>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432" b="86343"/>
          <a:stretch/>
        </p:blipFill>
        <p:spPr bwMode="auto">
          <a:xfrm rot="7434341">
            <a:off x="4934135" y="1445690"/>
            <a:ext cx="3683541" cy="91708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426EB17-7ACF-41CE-8FC4-D85D42791886}"/>
              </a:ext>
            </a:extLst>
          </p:cNvPr>
          <p:cNvSpPr/>
          <p:nvPr/>
        </p:nvSpPr>
        <p:spPr>
          <a:xfrm>
            <a:off x="3857297" y="0"/>
            <a:ext cx="430924" cy="6174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4" descr="Wooden Wall Art Map of the World Map Travel Push Pin Map Boyfriend Christmas Gift Rustic Home Decor 5th Anniversary Gift for Husband Wife">
            <a:extLst>
              <a:ext uri="{FF2B5EF4-FFF2-40B4-BE49-F238E27FC236}">
                <a16:creationId xmlns:a16="http://schemas.microsoft.com/office/drawing/2014/main" id="{E2CB26F4-56DE-4923-91A5-B8E5F816E63D}"/>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432" r="52738" b="86416"/>
          <a:stretch/>
        </p:blipFill>
        <p:spPr bwMode="auto">
          <a:xfrm rot="1761700">
            <a:off x="3439688" y="134410"/>
            <a:ext cx="850371" cy="91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1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1BB2F-BA70-461F-996F-CB8CDED5710D}"/>
              </a:ext>
            </a:extLst>
          </p:cNvPr>
          <p:cNvSpPr/>
          <p:nvPr/>
        </p:nvSpPr>
        <p:spPr>
          <a:xfrm>
            <a:off x="1038247" y="2140501"/>
            <a:ext cx="5444987" cy="3131627"/>
          </a:xfrm>
          <a:prstGeom prst="rect">
            <a:avLst/>
          </a:prstGeom>
        </p:spPr>
        <p:txBody>
          <a:bodyPr wrap="square">
            <a:spAutoFit/>
          </a:bodyPr>
          <a:lstStyle/>
          <a:p>
            <a:pPr>
              <a:spcAft>
                <a:spcPts val="675"/>
              </a:spcAf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Many museums, galleries and cultural spaces, like The Louvre, offer virtual tours on their own websites, out with the Google Art &amp; Culture archive, maybe you'll discover a virtual tour online that I don't know about and you can share with the class on your return!</a:t>
            </a:r>
          </a:p>
          <a:p>
            <a:pPr>
              <a:spcAft>
                <a:spcPts val="675"/>
              </a:spcAft>
            </a:pPr>
            <a:endParaRPr lang="en-GB" dirty="0">
              <a:solidFill>
                <a:srgbClr val="656D78"/>
              </a:solidFill>
              <a:latin typeface="Cavolini" panose="03000502040302020204" pitchFamily="66" charset="0"/>
              <a:ea typeface="Calibri" panose="020F0502020204030204" pitchFamily="34" charset="0"/>
              <a:cs typeface="Cavolini" panose="03000502040302020204" pitchFamily="66" charset="0"/>
            </a:endParaRPr>
          </a:p>
          <a:p>
            <a:pPr>
              <a:spcAft>
                <a:spcPts val="675"/>
              </a:spcAft>
            </a:pPr>
            <a:r>
              <a:rPr lang="en-GB" dirty="0">
                <a:solidFill>
                  <a:srgbClr val="656D78"/>
                </a:solidFill>
                <a:latin typeface="Cavolini" panose="03000502040302020204" pitchFamily="66" charset="0"/>
                <a:ea typeface="Calibri" panose="020F0502020204030204" pitchFamily="34" charset="0"/>
                <a:cs typeface="Cavolini" panose="03000502040302020204" pitchFamily="66" charset="0"/>
              </a:rPr>
              <a:t>Happy Exploring!</a:t>
            </a:r>
            <a:endParaRPr lang="en-GB" dirty="0">
              <a:latin typeface="Cavolini" panose="03000502040302020204" pitchFamily="66" charset="0"/>
              <a:ea typeface="Calibri" panose="020F0502020204030204" pitchFamily="34" charset="0"/>
              <a:cs typeface="Cavolini" panose="03000502040302020204" pitchFamily="66" charset="0"/>
            </a:endParaRPr>
          </a:p>
          <a:p>
            <a:pPr>
              <a:spcAft>
                <a:spcPts val="675"/>
              </a:spcAf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 </a:t>
            </a:r>
            <a:endParaRPr lang="en-GB" dirty="0"/>
          </a:p>
        </p:txBody>
      </p:sp>
      <p:pic>
        <p:nvPicPr>
          <p:cNvPr id="11266" name="Picture 2" descr="Nhadiem Elans Demo Regular">
            <a:extLst>
              <a:ext uri="{FF2B5EF4-FFF2-40B4-BE49-F238E27FC236}">
                <a16:creationId xmlns:a16="http://schemas.microsoft.com/office/drawing/2014/main" id="{0361C6ED-81DE-4C77-AD0F-D4B130917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12" y="698358"/>
            <a:ext cx="5687658" cy="86277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Mrs Main waring, Dad's Army">
            <a:extLst>
              <a:ext uri="{FF2B5EF4-FFF2-40B4-BE49-F238E27FC236}">
                <a16:creationId xmlns:a16="http://schemas.microsoft.com/office/drawing/2014/main" id="{EEBB1A51-C798-4513-BC4D-BAB27E01AA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12" b="6379"/>
          <a:stretch/>
        </p:blipFill>
        <p:spPr bwMode="auto">
          <a:xfrm>
            <a:off x="7380219" y="1040710"/>
            <a:ext cx="4447347" cy="543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3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C193378-6A96-4869-9D4B-2413BF8CE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194" y="353410"/>
            <a:ext cx="4197612" cy="11295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B86D99-798A-4C4C-9491-823900375E29}"/>
              </a:ext>
            </a:extLst>
          </p:cNvPr>
          <p:cNvSpPr/>
          <p:nvPr/>
        </p:nvSpPr>
        <p:spPr>
          <a:xfrm>
            <a:off x="695335" y="1672817"/>
            <a:ext cx="10975554" cy="3865161"/>
          </a:xfrm>
          <a:prstGeom prst="rect">
            <a:avLst/>
          </a:prstGeom>
        </p:spPr>
        <p:txBody>
          <a:bodyPr wrap="square">
            <a:spAutoFit/>
          </a:bodyPr>
          <a:lstStyle/>
          <a:p>
            <a:pPr>
              <a:spcAft>
                <a:spcPts val="675"/>
              </a:spcAft>
            </a:pPr>
            <a:r>
              <a:rPr lang="en-GB" dirty="0">
                <a:latin typeface="Cavolini" panose="03000502040302020204" pitchFamily="66" charset="0"/>
                <a:ea typeface="Times New Roman" panose="02020603050405020304" pitchFamily="18" charset="0"/>
                <a:cs typeface="Cavolini" panose="03000502040302020204" pitchFamily="66" charset="0"/>
              </a:rPr>
              <a:t>Complete a 1-page travel review following a virtual field trip of one of the worlds most famous museums:</a:t>
            </a:r>
            <a:endParaRPr lang="en-GB" dirty="0">
              <a:latin typeface="Cavolini" panose="03000502040302020204" pitchFamily="66" charset="0"/>
              <a:ea typeface="Calibri" panose="020F0502020204030204" pitchFamily="34" charset="0"/>
              <a:cs typeface="Cavolini" panose="03000502040302020204" pitchFamily="66" charset="0"/>
            </a:endParaRPr>
          </a:p>
          <a:p>
            <a:pPr>
              <a:spcAft>
                <a:spcPts val="675"/>
              </a:spcAft>
            </a:pPr>
            <a:r>
              <a:rPr lang="en-GB" dirty="0">
                <a:latin typeface="Cavolini" panose="03000502040302020204" pitchFamily="66" charset="0"/>
                <a:ea typeface="Times New Roman" panose="02020603050405020304" pitchFamily="18" charset="0"/>
                <a:cs typeface="Cavolini" panose="03000502040302020204" pitchFamily="66" charset="0"/>
              </a:rPr>
              <a:t>Choose from the selection of virtual tours (in the following slides) and write a review of your experience and recommendation to future visitors. </a:t>
            </a:r>
          </a:p>
          <a:p>
            <a:pPr>
              <a:spcAft>
                <a:spcPts val="675"/>
              </a:spcAft>
            </a:pPr>
            <a:r>
              <a:rPr lang="en-GB" dirty="0">
                <a:latin typeface="Cavolini" panose="03000502040302020204" pitchFamily="66" charset="0"/>
                <a:ea typeface="Times New Roman" panose="02020603050405020304" pitchFamily="18" charset="0"/>
                <a:cs typeface="Cavolini" panose="03000502040302020204" pitchFamily="66" charset="0"/>
              </a:rPr>
              <a:t>Your review should be completed on a page of A4 (digitally or handwritten) your guide could include a drawing of an art or design work you like on display from your virtual trip. </a:t>
            </a:r>
            <a:endParaRPr lang="en-GB" dirty="0">
              <a:latin typeface="Cavolini" panose="03000502040302020204" pitchFamily="66" charset="0"/>
              <a:ea typeface="Calibri" panose="020F0502020204030204" pitchFamily="34" charset="0"/>
              <a:cs typeface="Cavolini" panose="03000502040302020204" pitchFamily="66" charset="0"/>
            </a:endParaRPr>
          </a:p>
          <a:p>
            <a:pPr>
              <a:spcAft>
                <a:spcPts val="675"/>
              </a:spcAft>
            </a:pPr>
            <a:r>
              <a:rPr lang="en-GB" dirty="0">
                <a:latin typeface="Cavolini" panose="03000502040302020204" pitchFamily="66" charset="0"/>
                <a:ea typeface="Times New Roman" panose="02020603050405020304" pitchFamily="18" charset="0"/>
                <a:cs typeface="Cavolini" panose="03000502040302020204" pitchFamily="66" charset="0"/>
              </a:rPr>
              <a:t>This will be shared as part of the whole class project called </a:t>
            </a:r>
            <a:r>
              <a:rPr lang="en-GB" b="1" i="1" dirty="0">
                <a:latin typeface="Cavolini" panose="03000502040302020204" pitchFamily="66" charset="0"/>
                <a:ea typeface="Times New Roman" panose="02020603050405020304" pitchFamily="18" charset="0"/>
                <a:cs typeface="Cavolini" panose="03000502040302020204" pitchFamily="66" charset="0"/>
              </a:rPr>
              <a:t>" The Virtual Art Travel Guide“</a:t>
            </a:r>
          </a:p>
          <a:p>
            <a:pPr>
              <a:spcAft>
                <a:spcPts val="675"/>
              </a:spcAft>
            </a:pPr>
            <a:endParaRPr lang="en-GB" dirty="0">
              <a:latin typeface="Cavolini" panose="03000502040302020204" pitchFamily="66" charset="0"/>
              <a:ea typeface="Calibri" panose="020F0502020204030204" pitchFamily="34" charset="0"/>
              <a:cs typeface="Cavolini" panose="03000502040302020204" pitchFamily="66" charset="0"/>
            </a:endParaRPr>
          </a:p>
          <a:p>
            <a:pPr>
              <a:spcAft>
                <a:spcPts val="675"/>
              </a:spcAft>
            </a:pPr>
            <a:r>
              <a:rPr lang="en-GB" dirty="0">
                <a:latin typeface="Cavolini" panose="03000502040302020204" pitchFamily="66" charset="0"/>
                <a:ea typeface="Times New Roman" panose="02020603050405020304" pitchFamily="18" charset="0"/>
                <a:cs typeface="Cavolini" panose="03000502040302020204" pitchFamily="66" charset="0"/>
              </a:rPr>
              <a:t>See if you can find out further information about the piece you chose to talk about, from the site or google, and include this in your review. </a:t>
            </a:r>
            <a:endParaRPr lang="en-GB" dirty="0">
              <a:latin typeface="Cavolini" panose="03000502040302020204" pitchFamily="66" charset="0"/>
              <a:ea typeface="Calibri" panose="020F0502020204030204" pitchFamily="34" charset="0"/>
              <a:cs typeface="Cavolini" panose="03000502040302020204" pitchFamily="66" charset="0"/>
            </a:endParaRPr>
          </a:p>
        </p:txBody>
      </p:sp>
      <p:pic>
        <p:nvPicPr>
          <p:cNvPr id="4" name="Picture 8" descr="boots shoes shoe print clip art">
            <a:extLst>
              <a:ext uri="{FF2B5EF4-FFF2-40B4-BE49-F238E27FC236}">
                <a16:creationId xmlns:a16="http://schemas.microsoft.com/office/drawing/2014/main" id="{092870AC-671F-4351-BCFF-34B4B6A5FB9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4945081">
            <a:off x="622022" y="5652394"/>
            <a:ext cx="685745" cy="1384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boots shoes shoe print clip art">
            <a:extLst>
              <a:ext uri="{FF2B5EF4-FFF2-40B4-BE49-F238E27FC236}">
                <a16:creationId xmlns:a16="http://schemas.microsoft.com/office/drawing/2014/main" id="{7B12D1F3-FD7A-4F16-AAB8-9A0CFE288FD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4945081">
            <a:off x="3726343" y="5765283"/>
            <a:ext cx="685745" cy="1384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boots shoes shoe print clip art">
            <a:extLst>
              <a:ext uri="{FF2B5EF4-FFF2-40B4-BE49-F238E27FC236}">
                <a16:creationId xmlns:a16="http://schemas.microsoft.com/office/drawing/2014/main" id="{5DE6069D-A12C-4464-A27C-9414448E873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4945081">
            <a:off x="6830662" y="5734771"/>
            <a:ext cx="685745" cy="13840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oots shoes shoe print clip art">
            <a:extLst>
              <a:ext uri="{FF2B5EF4-FFF2-40B4-BE49-F238E27FC236}">
                <a16:creationId xmlns:a16="http://schemas.microsoft.com/office/drawing/2014/main" id="{FB737714-A0C3-4015-995D-567D561610F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4945081">
            <a:off x="9646748" y="5801238"/>
            <a:ext cx="685745" cy="13840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boots shoes shoe print clip art">
            <a:extLst>
              <a:ext uri="{FF2B5EF4-FFF2-40B4-BE49-F238E27FC236}">
                <a16:creationId xmlns:a16="http://schemas.microsoft.com/office/drawing/2014/main" id="{383C64EA-8D53-468B-A230-344EC1A0A06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6304866" flipH="1">
            <a:off x="2236920" y="5096846"/>
            <a:ext cx="686964" cy="13840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oots shoes shoe print clip art">
            <a:extLst>
              <a:ext uri="{FF2B5EF4-FFF2-40B4-BE49-F238E27FC236}">
                <a16:creationId xmlns:a16="http://schemas.microsoft.com/office/drawing/2014/main" id="{E8E7360B-B6D9-48B9-8BF3-01A1DE07E65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6304866" flipH="1">
            <a:off x="5101137" y="5129934"/>
            <a:ext cx="686964" cy="13840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boots shoes shoe print clip art">
            <a:extLst>
              <a:ext uri="{FF2B5EF4-FFF2-40B4-BE49-F238E27FC236}">
                <a16:creationId xmlns:a16="http://schemas.microsoft.com/office/drawing/2014/main" id="{9AA74C91-B793-4B78-9B28-1346AF633F1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6304866" flipH="1">
            <a:off x="8157328" y="5096846"/>
            <a:ext cx="686964" cy="13840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oots shoes shoe print clip art">
            <a:extLst>
              <a:ext uri="{FF2B5EF4-FFF2-40B4-BE49-F238E27FC236}">
                <a16:creationId xmlns:a16="http://schemas.microsoft.com/office/drawing/2014/main" id="{67B55A88-2EA8-4C45-BE58-C2F78B42A60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21" t="20733"/>
          <a:stretch/>
        </p:blipFill>
        <p:spPr bwMode="auto">
          <a:xfrm rot="6304866" flipH="1">
            <a:off x="10973414" y="5096845"/>
            <a:ext cx="686964" cy="13840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oll Tickets - Admit One Student">
            <a:extLst>
              <a:ext uri="{FF2B5EF4-FFF2-40B4-BE49-F238E27FC236}">
                <a16:creationId xmlns:a16="http://schemas.microsoft.com/office/drawing/2014/main" id="{7D714BBB-5A54-449B-B82F-EDBB9FE5C4A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24" t="50164" r="50282" b="-753"/>
          <a:stretch/>
        </p:blipFill>
        <p:spPr bwMode="auto">
          <a:xfrm rot="2793411">
            <a:off x="10131320" y="568187"/>
            <a:ext cx="1379320" cy="13944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oll Tickets - Admit One Student">
            <a:extLst>
              <a:ext uri="{FF2B5EF4-FFF2-40B4-BE49-F238E27FC236}">
                <a16:creationId xmlns:a16="http://schemas.microsoft.com/office/drawing/2014/main" id="{8313E571-4CD6-4EFA-97A1-B18EDB3A7C02}"/>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9958" b="49411"/>
          <a:stretch/>
        </p:blipFill>
        <p:spPr bwMode="auto">
          <a:xfrm rot="2372556">
            <a:off x="10005517" y="36777"/>
            <a:ext cx="1379320" cy="139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6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9E1D54-0E9D-4AB1-ABD6-0C1FBA0AC651}"/>
              </a:ext>
            </a:extLst>
          </p:cNvPr>
          <p:cNvSpPr/>
          <p:nvPr/>
        </p:nvSpPr>
        <p:spPr>
          <a:xfrm>
            <a:off x="-84061" y="2362663"/>
            <a:ext cx="7407966" cy="3221395"/>
          </a:xfrm>
          <a:prstGeom prst="rect">
            <a:avLst/>
          </a:prstGeom>
        </p:spPr>
        <p:txBody>
          <a:bodyPr wrap="square">
            <a:spAutoFit/>
          </a:bodyPr>
          <a:lstStyle/>
          <a:p>
            <a:pPr marL="457200">
              <a:spcAft>
                <a:spcPts val="675"/>
              </a:spcAf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This iconic museum located in the heart of London allows virtual visitors to tour the Great Court and discover the ancient Rosetta Stone and Egyptian mummies. You can also find hundreds of artefacts on the museum’s </a:t>
            </a:r>
            <a:r>
              <a:rPr lang="en-GB" u="sng" dirty="0">
                <a:solidFill>
                  <a:srgbClr val="0E79C9"/>
                </a:solidFill>
                <a:latin typeface="Cavolini" panose="03000502040302020204" pitchFamily="66" charset="0"/>
                <a:ea typeface="Times New Roman" panose="02020603050405020304" pitchFamily="18" charset="0"/>
                <a:cs typeface="Cavolini" panose="03000502040302020204" pitchFamily="66" charset="0"/>
                <a:hlinkClick r:id="rId2"/>
              </a:rPr>
              <a:t>virtual tour</a:t>
            </a: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a:t>
            </a:r>
          </a:p>
          <a:p>
            <a:pPr marL="457200">
              <a:spcAft>
                <a:spcPts val="675"/>
              </a:spcAft>
            </a:pPr>
            <a:endParaRPr lang="en-GB" dirty="0">
              <a:solidFill>
                <a:srgbClr val="656D78"/>
              </a:solidFill>
              <a:latin typeface="Cavolini" panose="03000502040302020204" pitchFamily="66" charset="0"/>
              <a:ea typeface="Calibri" panose="020F0502020204030204" pitchFamily="34" charset="0"/>
              <a:cs typeface="Cavolini" panose="03000502040302020204" pitchFamily="66" charset="0"/>
            </a:endParaRPr>
          </a:p>
          <a:p>
            <a:pPr marL="457200">
              <a:spcAft>
                <a:spcPts val="675"/>
              </a:spcAft>
            </a:pPr>
            <a:r>
              <a:rPr lang="en-GB" dirty="0">
                <a:solidFill>
                  <a:srgbClr val="656D78"/>
                </a:solidFill>
                <a:latin typeface="Cavolini" panose="03000502040302020204" pitchFamily="66" charset="0"/>
                <a:ea typeface="Calibri" panose="020F0502020204030204" pitchFamily="34" charset="0"/>
                <a:cs typeface="Cavolini" panose="03000502040302020204" pitchFamily="66" charset="0"/>
              </a:rPr>
              <a:t>This museum will allow you to discover historical art and design pieces from different cultures… </a:t>
            </a:r>
          </a:p>
          <a:p>
            <a:pPr marL="457200">
              <a:spcAft>
                <a:spcPts val="675"/>
              </a:spcAft>
            </a:pPr>
            <a:endParaRPr lang="en-GB" dirty="0">
              <a:solidFill>
                <a:srgbClr val="656D78"/>
              </a:solidFill>
              <a:latin typeface="Cavolini" panose="03000502040302020204" pitchFamily="66" charset="0"/>
              <a:ea typeface="Calibri" panose="020F0502020204030204" pitchFamily="34" charset="0"/>
              <a:cs typeface="Cavolini" panose="03000502040302020204" pitchFamily="66" charset="0"/>
            </a:endParaRPr>
          </a:p>
          <a:p>
            <a:pPr marL="457200">
              <a:spcAft>
                <a:spcPts val="675"/>
              </a:spcAft>
            </a:pPr>
            <a:r>
              <a:rPr lang="en-GB" dirty="0">
                <a:solidFill>
                  <a:srgbClr val="656D78"/>
                </a:solidFill>
                <a:latin typeface="Cavolini" panose="03000502040302020204" pitchFamily="66" charset="0"/>
                <a:ea typeface="Calibri" panose="020F0502020204030204" pitchFamily="34" charset="0"/>
                <a:cs typeface="Cavolini" panose="03000502040302020204" pitchFamily="66" charset="0"/>
              </a:rPr>
              <a:t>Happy exploring!</a:t>
            </a:r>
            <a:endParaRPr lang="en-GB" dirty="0">
              <a:latin typeface="Cavolini" panose="03000502040302020204" pitchFamily="66" charset="0"/>
              <a:ea typeface="Calibri" panose="020F0502020204030204" pitchFamily="34" charset="0"/>
              <a:cs typeface="Cavolini" panose="03000502040302020204" pitchFamily="66" charset="0"/>
            </a:endParaRPr>
          </a:p>
        </p:txBody>
      </p:sp>
      <p:pic>
        <p:nvPicPr>
          <p:cNvPr id="2052" name="Picture 4" descr="Nhadiem Elans Demo Regular">
            <a:extLst>
              <a:ext uri="{FF2B5EF4-FFF2-40B4-BE49-F238E27FC236}">
                <a16:creationId xmlns:a16="http://schemas.microsoft.com/office/drawing/2014/main" id="{C2E4E9F5-8201-4352-BFF1-8453506480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256" b="-8884"/>
          <a:stretch/>
        </p:blipFill>
        <p:spPr bwMode="auto">
          <a:xfrm>
            <a:off x="1055709" y="325990"/>
            <a:ext cx="5128426" cy="9369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British Museum - definitely took this place for granted when I lived 2 blocks from it...">
            <a:extLst>
              <a:ext uri="{FF2B5EF4-FFF2-40B4-BE49-F238E27FC236}">
                <a16:creationId xmlns:a16="http://schemas.microsoft.com/office/drawing/2014/main" id="{963B55B7-6A5A-4C67-A898-340C262ED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637" y="126974"/>
            <a:ext cx="4591879" cy="6604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hadiem Elans Demo Regular">
            <a:extLst>
              <a:ext uri="{FF2B5EF4-FFF2-40B4-BE49-F238E27FC236}">
                <a16:creationId xmlns:a16="http://schemas.microsoft.com/office/drawing/2014/main" id="{404490D4-FE08-4C37-92D2-6C15F3A2CE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750" t="-3476" r="-34493" b="-5408"/>
          <a:stretch/>
        </p:blipFill>
        <p:spPr bwMode="auto">
          <a:xfrm>
            <a:off x="2046227" y="1226671"/>
            <a:ext cx="5641267" cy="10306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oots shoes shoe print clip art">
            <a:extLst>
              <a:ext uri="{FF2B5EF4-FFF2-40B4-BE49-F238E27FC236}">
                <a16:creationId xmlns:a16="http://schemas.microsoft.com/office/drawing/2014/main" id="{5B24447F-ACA0-47AC-B6A5-2CC6274C011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69" t="-1016"/>
          <a:stretch/>
        </p:blipFill>
        <p:spPr bwMode="auto">
          <a:xfrm rot="611353">
            <a:off x="5877484" y="4866044"/>
            <a:ext cx="1300666" cy="176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8E16D5-5C21-4883-B277-CE64D25A1639}"/>
              </a:ext>
            </a:extLst>
          </p:cNvPr>
          <p:cNvSpPr/>
          <p:nvPr/>
        </p:nvSpPr>
        <p:spPr>
          <a:xfrm>
            <a:off x="-153215" y="2977335"/>
            <a:ext cx="6096000" cy="3131627"/>
          </a:xfrm>
          <a:prstGeom prst="rect">
            <a:avLst/>
          </a:prstGeom>
        </p:spPr>
        <p:txBody>
          <a:bodyPr>
            <a:spAutoFit/>
          </a:bodyPr>
          <a:lstStyle/>
          <a:p>
            <a:pPr marL="457200">
              <a:spcAft>
                <a:spcPts val="675"/>
              </a:spcAf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Google’s </a:t>
            </a:r>
            <a:r>
              <a:rPr lang="en-GB" u="sng" dirty="0">
                <a:solidFill>
                  <a:srgbClr val="0E79C9"/>
                </a:solidFill>
                <a:latin typeface="Cavolini" panose="03000502040302020204" pitchFamily="66" charset="0"/>
                <a:ea typeface="Times New Roman" panose="02020603050405020304" pitchFamily="18" charset="0"/>
                <a:cs typeface="Cavolini" panose="03000502040302020204" pitchFamily="66" charset="0"/>
                <a:hlinkClick r:id="rId2"/>
              </a:rPr>
              <a:t>Street View</a:t>
            </a: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 feature lets visitors tour the Guggenheim’s famous spiral staircase without ever leaving home. From there, you can discover incredible works of art from the Impressionist, Post-Impressionist, Modern and Contemporary eras.</a:t>
            </a:r>
          </a:p>
          <a:p>
            <a:pPr marL="457200">
              <a:spcAft>
                <a:spcPts val="675"/>
              </a:spcAft>
            </a:pPr>
            <a:endParaRPr lang="en-GB" dirty="0">
              <a:solidFill>
                <a:srgbClr val="656D78"/>
              </a:solidFill>
              <a:latin typeface="Cavolini" panose="03000502040302020204" pitchFamily="66" charset="0"/>
              <a:ea typeface="Calibri" panose="020F0502020204030204" pitchFamily="34" charset="0"/>
              <a:cs typeface="Cavolini" panose="03000502040302020204" pitchFamily="66" charset="0"/>
            </a:endParaRPr>
          </a:p>
          <a:p>
            <a:pPr marL="457200">
              <a:spcAft>
                <a:spcPts val="675"/>
              </a:spcAft>
            </a:pPr>
            <a:r>
              <a:rPr lang="en-GB" dirty="0">
                <a:solidFill>
                  <a:srgbClr val="656D78"/>
                </a:solidFill>
                <a:latin typeface="Cavolini" panose="03000502040302020204" pitchFamily="66" charset="0"/>
                <a:ea typeface="Calibri" panose="020F0502020204030204" pitchFamily="34" charset="0"/>
                <a:cs typeface="Cavolini" panose="03000502040302020204" pitchFamily="66" charset="0"/>
              </a:rPr>
              <a:t>Happy exploring!</a:t>
            </a:r>
            <a:endParaRPr lang="en-GB" dirty="0">
              <a:latin typeface="Cavolini" panose="03000502040302020204" pitchFamily="66" charset="0"/>
              <a:ea typeface="Calibri" panose="020F0502020204030204" pitchFamily="34" charset="0"/>
              <a:cs typeface="Cavolini" panose="03000502040302020204" pitchFamily="66" charset="0"/>
            </a:endParaRPr>
          </a:p>
          <a:p>
            <a:pPr marL="457200">
              <a:spcAft>
                <a:spcPts val="675"/>
              </a:spcAft>
            </a:pPr>
            <a:endParaRPr lang="en-GB" dirty="0">
              <a:latin typeface="Cavolini" panose="03000502040302020204" pitchFamily="66" charset="0"/>
              <a:ea typeface="Calibri" panose="020F0502020204030204" pitchFamily="34" charset="0"/>
              <a:cs typeface="Cavolini" panose="03000502040302020204" pitchFamily="66" charset="0"/>
            </a:endParaRPr>
          </a:p>
        </p:txBody>
      </p:sp>
      <p:pic>
        <p:nvPicPr>
          <p:cNvPr id="3074" name="Picture 2" descr="Nhadiem Elans Demo Regular">
            <a:extLst>
              <a:ext uri="{FF2B5EF4-FFF2-40B4-BE49-F238E27FC236}">
                <a16:creationId xmlns:a16="http://schemas.microsoft.com/office/drawing/2014/main" id="{853F002A-7AE4-4F63-BF0F-7FD1713674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 r="35028" b="-13087"/>
          <a:stretch/>
        </p:blipFill>
        <p:spPr bwMode="auto">
          <a:xfrm>
            <a:off x="267702" y="447234"/>
            <a:ext cx="5951531" cy="10574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hadiem Elans Demo Regular">
            <a:extLst>
              <a:ext uri="{FF2B5EF4-FFF2-40B4-BE49-F238E27FC236}">
                <a16:creationId xmlns:a16="http://schemas.microsoft.com/office/drawing/2014/main" id="{CFDEC140-DC6E-4BD2-8F1E-3E3FAA9D4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787" t="-12778" r="-30760" b="-309"/>
          <a:stretch/>
        </p:blipFill>
        <p:spPr bwMode="auto">
          <a:xfrm>
            <a:off x="1074088" y="1435957"/>
            <a:ext cx="7921487" cy="14074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gendary Filmmaker Gus Van Sant on the Magic of Painting">
            <a:extLst>
              <a:ext uri="{FF2B5EF4-FFF2-40B4-BE49-F238E27FC236}">
                <a16:creationId xmlns:a16="http://schemas.microsoft.com/office/drawing/2014/main" id="{757C164E-C9E7-432F-BDB2-1418998E6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811" y="240320"/>
            <a:ext cx="4305487" cy="5146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boots shoes shoe print clip art">
            <a:extLst>
              <a:ext uri="{FF2B5EF4-FFF2-40B4-BE49-F238E27FC236}">
                <a16:creationId xmlns:a16="http://schemas.microsoft.com/office/drawing/2014/main" id="{6B5000E6-00D1-4B7E-9A5C-102FADA851C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69" t="-1016"/>
          <a:stretch/>
        </p:blipFill>
        <p:spPr bwMode="auto">
          <a:xfrm rot="6365894">
            <a:off x="8895859" y="5240589"/>
            <a:ext cx="1300666" cy="17638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ew York map illustrated print - Sarah Frances - Mapsy">
            <a:extLst>
              <a:ext uri="{FF2B5EF4-FFF2-40B4-BE49-F238E27FC236}">
                <a16:creationId xmlns:a16="http://schemas.microsoft.com/office/drawing/2014/main" id="{EF0EEEAB-CA8D-4182-98EF-F7F2A3AED4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3429000"/>
            <a:ext cx="24225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5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601CA0-2AA6-4E01-AEFB-1537BA9D5116}"/>
              </a:ext>
            </a:extLst>
          </p:cNvPr>
          <p:cNvSpPr/>
          <p:nvPr/>
        </p:nvSpPr>
        <p:spPr>
          <a:xfrm>
            <a:off x="343899" y="2747804"/>
            <a:ext cx="6096000" cy="3139321"/>
          </a:xfrm>
          <a:prstGeom prst="rect">
            <a:avLst/>
          </a:prstGeom>
        </p:spPr>
        <p:txBody>
          <a:bodyPr>
            <a:spAutoFit/>
          </a:bodyPr>
          <a:lstStyle/>
          <a:p>
            <a:pPr lvl="0">
              <a:spcAft>
                <a:spcPts val="0"/>
              </a:spcAft>
              <a:tabLst>
                <a:tab pos="457200" algn="l"/>
              </a:tabLs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This famous American art museum features </a:t>
            </a:r>
            <a:r>
              <a:rPr lang="en-GB" u="sng" dirty="0">
                <a:solidFill>
                  <a:srgbClr val="0E79C9"/>
                </a:solidFill>
                <a:latin typeface="Cavolini" panose="03000502040302020204" pitchFamily="66" charset="0"/>
                <a:ea typeface="Times New Roman" panose="02020603050405020304" pitchFamily="18" charset="0"/>
                <a:cs typeface="Cavolini" panose="03000502040302020204" pitchFamily="66" charset="0"/>
                <a:hlinkClick r:id="rId2"/>
              </a:rPr>
              <a:t>two online exhibits</a:t>
            </a: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 through Google. The first is an exhibit of American fashion from 1740 to 1895, including many renderings of clothes from the colonial and Revolutionary eras. </a:t>
            </a:r>
          </a:p>
          <a:p>
            <a:pPr lvl="0">
              <a:spcAft>
                <a:spcPts val="0"/>
              </a:spcAft>
              <a:tabLst>
                <a:tab pos="457200" algn="l"/>
              </a:tabLst>
            </a:pPr>
            <a:endPar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endParaRPr>
          </a:p>
          <a:p>
            <a:pPr lvl="0">
              <a:spcAft>
                <a:spcPts val="0"/>
              </a:spcAft>
              <a:tabLst>
                <a:tab pos="457200" algn="l"/>
              </a:tabLs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The second is a collection of works from Dutch Baroque painter Johannes Vermeer.</a:t>
            </a:r>
          </a:p>
          <a:p>
            <a:pPr lvl="0">
              <a:spcAft>
                <a:spcPts val="0"/>
              </a:spcAft>
              <a:tabLst>
                <a:tab pos="457200" algn="l"/>
              </a:tabLst>
            </a:pPr>
            <a:endParaRPr lang="en-GB" dirty="0">
              <a:solidFill>
                <a:srgbClr val="656D78"/>
              </a:solidFill>
              <a:latin typeface="Cavolini" panose="03000502040302020204" pitchFamily="66" charset="0"/>
              <a:ea typeface="Calibri" panose="020F0502020204030204" pitchFamily="34" charset="0"/>
              <a:cs typeface="Cavolini" panose="03000502040302020204" pitchFamily="66" charset="0"/>
            </a:endParaRPr>
          </a:p>
          <a:p>
            <a:pPr lvl="0">
              <a:spcAft>
                <a:spcPts val="0"/>
              </a:spcAft>
              <a:tabLst>
                <a:tab pos="457200" algn="l"/>
              </a:tabLst>
            </a:pPr>
            <a:r>
              <a:rPr lang="en-GB" dirty="0">
                <a:solidFill>
                  <a:srgbClr val="656D78"/>
                </a:solidFill>
                <a:latin typeface="Cavolini" panose="03000502040302020204" pitchFamily="66" charset="0"/>
                <a:ea typeface="Calibri" panose="020F0502020204030204" pitchFamily="34" charset="0"/>
                <a:cs typeface="Cavolini" panose="03000502040302020204" pitchFamily="66" charset="0"/>
              </a:rPr>
              <a:t>Happy Exploring!</a:t>
            </a:r>
            <a:endParaRPr lang="en-GB" dirty="0">
              <a:latin typeface="Cavolini" panose="03000502040302020204" pitchFamily="66" charset="0"/>
              <a:ea typeface="Calibri" panose="020F0502020204030204" pitchFamily="34" charset="0"/>
              <a:cs typeface="Cavolini" panose="03000502040302020204" pitchFamily="66" charset="0"/>
            </a:endParaRPr>
          </a:p>
        </p:txBody>
      </p:sp>
      <p:pic>
        <p:nvPicPr>
          <p:cNvPr id="7170" name="Picture 2" descr="Nhadiem Elans Demo Regular">
            <a:extLst>
              <a:ext uri="{FF2B5EF4-FFF2-40B4-BE49-F238E27FC236}">
                <a16:creationId xmlns:a16="http://schemas.microsoft.com/office/drawing/2014/main" id="{E400361C-7750-4A63-A07D-A222628066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632" b="-5155"/>
          <a:stretch/>
        </p:blipFill>
        <p:spPr bwMode="auto">
          <a:xfrm>
            <a:off x="480533" y="294591"/>
            <a:ext cx="8096048" cy="11348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hadiem Elans Demo Regular">
            <a:extLst>
              <a:ext uri="{FF2B5EF4-FFF2-40B4-BE49-F238E27FC236}">
                <a16:creationId xmlns:a16="http://schemas.microsoft.com/office/drawing/2014/main" id="{A36A130D-C6D5-402F-AB66-62FBB2D1AE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25" r="-20493" b="-5155"/>
          <a:stretch/>
        </p:blipFill>
        <p:spPr bwMode="auto">
          <a:xfrm>
            <a:off x="424519" y="1429401"/>
            <a:ext cx="8096048" cy="11348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National Gallery of Art, Washington, D.C.">
            <a:extLst>
              <a:ext uri="{FF2B5EF4-FFF2-40B4-BE49-F238E27FC236}">
                <a16:creationId xmlns:a16="http://schemas.microsoft.com/office/drawing/2014/main" id="{AA85794A-3F67-49CD-BF63-20584269F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770" y="1649139"/>
            <a:ext cx="5176509" cy="29796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boots shoes shoe print clip art">
            <a:extLst>
              <a:ext uri="{FF2B5EF4-FFF2-40B4-BE49-F238E27FC236}">
                <a16:creationId xmlns:a16="http://schemas.microsoft.com/office/drawing/2014/main" id="{25F950CE-9F02-4397-93B0-D66E1D9F0FDB}"/>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69" t="-1016"/>
          <a:stretch/>
        </p:blipFill>
        <p:spPr bwMode="auto">
          <a:xfrm rot="18800773">
            <a:off x="10231696" y="4667687"/>
            <a:ext cx="1300666" cy="176384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owntown Washington DC Illustrated Map Original Watercolor Printed Reproduction, 8.5&quot;x11&quot;">
            <a:extLst>
              <a:ext uri="{FF2B5EF4-FFF2-40B4-BE49-F238E27FC236}">
                <a16:creationId xmlns:a16="http://schemas.microsoft.com/office/drawing/2014/main" id="{DF58F5FB-54E4-4739-BB96-4E7249A05C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572" y="3960931"/>
            <a:ext cx="3563206" cy="276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8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Nhadiem Elans Demo Regular">
            <a:extLst>
              <a:ext uri="{FF2B5EF4-FFF2-40B4-BE49-F238E27FC236}">
                <a16:creationId xmlns:a16="http://schemas.microsoft.com/office/drawing/2014/main" id="{B9381552-8CC8-451B-BD27-992D9D723F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65" t="-8281" r="50992" b="3088"/>
          <a:stretch/>
        </p:blipFill>
        <p:spPr bwMode="auto">
          <a:xfrm>
            <a:off x="887321" y="332050"/>
            <a:ext cx="2895121" cy="1031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hadiem Elans Demo Regular">
            <a:extLst>
              <a:ext uri="{FF2B5EF4-FFF2-40B4-BE49-F238E27FC236}">
                <a16:creationId xmlns:a16="http://schemas.microsoft.com/office/drawing/2014/main" id="{CDC78F09-B8B5-4D9E-AF39-B233B0B1C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565" t="-8374" r="-41881" b="3180"/>
          <a:stretch/>
        </p:blipFill>
        <p:spPr bwMode="auto">
          <a:xfrm>
            <a:off x="2207162" y="1274320"/>
            <a:ext cx="5982967" cy="12483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hadiem Elans Demo Regular">
            <a:extLst>
              <a:ext uri="{FF2B5EF4-FFF2-40B4-BE49-F238E27FC236}">
                <a16:creationId xmlns:a16="http://schemas.microsoft.com/office/drawing/2014/main" id="{52D13A0F-08F5-4B3A-B6F7-5651D41EE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932" t="41167" r="-360" b="34279"/>
          <a:stretch/>
        </p:blipFill>
        <p:spPr bwMode="auto">
          <a:xfrm>
            <a:off x="2365513" y="526774"/>
            <a:ext cx="222365" cy="291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hadiem Elans Demo Regular">
            <a:extLst>
              <a:ext uri="{FF2B5EF4-FFF2-40B4-BE49-F238E27FC236}">
                <a16:creationId xmlns:a16="http://schemas.microsoft.com/office/drawing/2014/main" id="{D929DE9A-5F21-410B-A4C6-6AE287ED6D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932" t="41167" r="-360" b="34279"/>
          <a:stretch/>
        </p:blipFill>
        <p:spPr bwMode="auto">
          <a:xfrm rot="5867895">
            <a:off x="3511826" y="381080"/>
            <a:ext cx="222365" cy="2913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hadiem Elans Demo Regular">
            <a:extLst>
              <a:ext uri="{FF2B5EF4-FFF2-40B4-BE49-F238E27FC236}">
                <a16:creationId xmlns:a16="http://schemas.microsoft.com/office/drawing/2014/main" id="{B4D7F8E3-98AA-411E-A805-C31A8826C6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710" t="-9509" r="24543" b="-1750"/>
          <a:stretch/>
        </p:blipFill>
        <p:spPr bwMode="auto">
          <a:xfrm>
            <a:off x="3683577" y="272553"/>
            <a:ext cx="1949123" cy="109122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usée d'Orsay">
            <a:extLst>
              <a:ext uri="{FF2B5EF4-FFF2-40B4-BE49-F238E27FC236}">
                <a16:creationId xmlns:a16="http://schemas.microsoft.com/office/drawing/2014/main" id="{9BF55C03-B084-4246-9DEA-3BE4085C9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249" y="230098"/>
            <a:ext cx="4975189" cy="37313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oots shoes shoe print clip art">
            <a:extLst>
              <a:ext uri="{FF2B5EF4-FFF2-40B4-BE49-F238E27FC236}">
                <a16:creationId xmlns:a16="http://schemas.microsoft.com/office/drawing/2014/main" id="{4409FB80-E9BC-4462-B925-47448C763CF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69" t="-1016"/>
          <a:stretch/>
        </p:blipFill>
        <p:spPr bwMode="auto">
          <a:xfrm rot="7628270">
            <a:off x="9844070" y="3912314"/>
            <a:ext cx="1300666" cy="176384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aris Map by Josie Portillo, via Flickr">
            <a:extLst>
              <a:ext uri="{FF2B5EF4-FFF2-40B4-BE49-F238E27FC236}">
                <a16:creationId xmlns:a16="http://schemas.microsoft.com/office/drawing/2014/main" id="{44E4F5D4-DEE6-409E-87A6-972B8373F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603" y="3086424"/>
            <a:ext cx="2907738" cy="36346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9AE9294-ECC7-4645-B3DB-053AF9A1793B}"/>
              </a:ext>
            </a:extLst>
          </p:cNvPr>
          <p:cNvSpPr/>
          <p:nvPr/>
        </p:nvSpPr>
        <p:spPr>
          <a:xfrm>
            <a:off x="235562" y="2785808"/>
            <a:ext cx="6096000" cy="2487861"/>
          </a:xfrm>
          <a:prstGeom prst="rect">
            <a:avLst/>
          </a:prstGeom>
        </p:spPr>
        <p:txBody>
          <a:bodyPr>
            <a:spAutoFit/>
          </a:bodyPr>
          <a:lstStyle/>
          <a:p>
            <a:pPr marL="457200">
              <a:spcAft>
                <a:spcPts val="675"/>
              </a:spcAf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You can </a:t>
            </a:r>
            <a:r>
              <a:rPr lang="en-GB" u="sng" dirty="0">
                <a:solidFill>
                  <a:srgbClr val="0E79C9"/>
                </a:solidFill>
                <a:latin typeface="Cavolini" panose="03000502040302020204" pitchFamily="66" charset="0"/>
                <a:ea typeface="Times New Roman" panose="02020603050405020304" pitchFamily="18" charset="0"/>
                <a:cs typeface="Cavolini" panose="03000502040302020204" pitchFamily="66" charset="0"/>
                <a:hlinkClick r:id="rId6"/>
              </a:rPr>
              <a:t>virtually walk through</a:t>
            </a: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 this popular gallery that houses dozens of famous works from French artists who worked and lived between 1848 and 1914. Get a peek at artworks from Monet, Cézanne, and Gauguin, among others.</a:t>
            </a:r>
          </a:p>
          <a:p>
            <a:pPr marL="457200">
              <a:spcAft>
                <a:spcPts val="675"/>
              </a:spcAft>
            </a:pPr>
            <a:endParaRPr lang="en-GB" dirty="0">
              <a:solidFill>
                <a:srgbClr val="656D78"/>
              </a:solidFill>
              <a:latin typeface="Cavolini" panose="03000502040302020204" pitchFamily="66" charset="0"/>
              <a:ea typeface="Calibri" panose="020F0502020204030204" pitchFamily="34" charset="0"/>
              <a:cs typeface="Cavolini" panose="03000502040302020204" pitchFamily="66" charset="0"/>
            </a:endParaRPr>
          </a:p>
          <a:p>
            <a:pPr marL="457200">
              <a:spcAft>
                <a:spcPts val="675"/>
              </a:spcAft>
            </a:pPr>
            <a:r>
              <a:rPr lang="en-GB" dirty="0">
                <a:solidFill>
                  <a:srgbClr val="656D78"/>
                </a:solidFill>
                <a:latin typeface="Cavolini" panose="03000502040302020204" pitchFamily="66" charset="0"/>
                <a:ea typeface="Calibri" panose="020F0502020204030204" pitchFamily="34" charset="0"/>
                <a:cs typeface="Cavolini" panose="03000502040302020204" pitchFamily="66" charset="0"/>
              </a:rPr>
              <a:t>Happy Exploring!</a:t>
            </a:r>
            <a:endParaRPr lang="en-GB" dirty="0">
              <a:latin typeface="Cavolini" panose="03000502040302020204" pitchFamily="66" charset="0"/>
              <a:ea typeface="Calibri" panose="020F0502020204030204" pitchFamily="34" charset="0"/>
              <a:cs typeface="Cavolini" panose="03000502040302020204" pitchFamily="66" charset="0"/>
            </a:endParaRPr>
          </a:p>
        </p:txBody>
      </p:sp>
    </p:spTree>
    <p:extLst>
      <p:ext uri="{BB962C8B-B14F-4D97-AF65-F5344CB8AC3E}">
        <p14:creationId xmlns:p14="http://schemas.microsoft.com/office/powerpoint/2010/main" val="353527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D4FDDDB9-814B-45DD-8557-8FC065990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837" y="325921"/>
            <a:ext cx="537210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adiem Elans Demo Regular">
            <a:extLst>
              <a:ext uri="{FF2B5EF4-FFF2-40B4-BE49-F238E27FC236}">
                <a16:creationId xmlns:a16="http://schemas.microsoft.com/office/drawing/2014/main" id="{034B20DE-7DC1-4121-B5BD-FBBB17147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565" t="-8374" r="-41881" b="3180"/>
          <a:stretch/>
        </p:blipFill>
        <p:spPr bwMode="auto">
          <a:xfrm>
            <a:off x="1759901" y="1543303"/>
            <a:ext cx="5982967" cy="124838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hadiem Elans Demo Regular">
            <a:extLst>
              <a:ext uri="{FF2B5EF4-FFF2-40B4-BE49-F238E27FC236}">
                <a16:creationId xmlns:a16="http://schemas.microsoft.com/office/drawing/2014/main" id="{583C0892-C988-4E54-BCFF-B89CE3D37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373" y="384887"/>
            <a:ext cx="4545684" cy="1158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24FD49-CE9C-4A6A-A0B2-6824FC3B6ED3}"/>
              </a:ext>
            </a:extLst>
          </p:cNvPr>
          <p:cNvSpPr/>
          <p:nvPr/>
        </p:nvSpPr>
        <p:spPr>
          <a:xfrm>
            <a:off x="513522" y="3125457"/>
            <a:ext cx="6096000" cy="1656864"/>
          </a:xfrm>
          <a:prstGeom prst="rect">
            <a:avLst/>
          </a:prstGeom>
        </p:spPr>
        <p:txBody>
          <a:bodyPr>
            <a:spAutoFit/>
          </a:bodyPr>
          <a:lstStyle/>
          <a:p>
            <a:pPr lvl="0">
              <a:spcAft>
                <a:spcPts val="675"/>
              </a:spcAft>
              <a:tabLst>
                <a:tab pos="457200" algn="l"/>
              </a:tabLs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Visit the museum's exhibition rooms and galleries, contemplate the façades of the Louvre in it's very own </a:t>
            </a:r>
            <a:r>
              <a:rPr lang="en-GB" u="sng" dirty="0">
                <a:solidFill>
                  <a:srgbClr val="0E79C9"/>
                </a:solidFill>
                <a:latin typeface="Cavolini" panose="03000502040302020204" pitchFamily="66" charset="0"/>
                <a:ea typeface="Times New Roman" panose="02020603050405020304" pitchFamily="18" charset="0"/>
                <a:cs typeface="Cavolini" panose="03000502040302020204" pitchFamily="66" charset="0"/>
                <a:hlinkClick r:id="rId5"/>
              </a:rPr>
              <a:t>virtual tours</a:t>
            </a: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 </a:t>
            </a:r>
          </a:p>
          <a:p>
            <a:pPr lvl="0">
              <a:spcAft>
                <a:spcPts val="675"/>
              </a:spcAft>
              <a:tabLst>
                <a:tab pos="457200" algn="l"/>
              </a:tabLst>
            </a:pPr>
            <a:endParaRPr lang="en-GB" dirty="0">
              <a:solidFill>
                <a:srgbClr val="656D78"/>
              </a:solidFill>
              <a:latin typeface="Cavolini" panose="03000502040302020204" pitchFamily="66" charset="0"/>
              <a:ea typeface="Calibri" panose="020F0502020204030204" pitchFamily="34" charset="0"/>
              <a:cs typeface="Cavolini" panose="03000502040302020204" pitchFamily="66" charset="0"/>
            </a:endParaRPr>
          </a:p>
          <a:p>
            <a:pPr lvl="0">
              <a:spcAft>
                <a:spcPts val="675"/>
              </a:spcAft>
              <a:tabLst>
                <a:tab pos="457200" algn="l"/>
              </a:tabLst>
            </a:pPr>
            <a:r>
              <a:rPr lang="en-GB" dirty="0">
                <a:solidFill>
                  <a:srgbClr val="656D78"/>
                </a:solidFill>
                <a:latin typeface="Cavolini" panose="03000502040302020204" pitchFamily="66" charset="0"/>
                <a:ea typeface="Calibri" panose="020F0502020204030204" pitchFamily="34" charset="0"/>
                <a:cs typeface="Cavolini" panose="03000502040302020204" pitchFamily="66" charset="0"/>
              </a:rPr>
              <a:t>Happy Exploring!</a:t>
            </a:r>
          </a:p>
        </p:txBody>
      </p:sp>
    </p:spTree>
    <p:extLst>
      <p:ext uri="{BB962C8B-B14F-4D97-AF65-F5344CB8AC3E}">
        <p14:creationId xmlns:p14="http://schemas.microsoft.com/office/powerpoint/2010/main" val="362491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hadiem Elans Demo Regular">
            <a:extLst>
              <a:ext uri="{FF2B5EF4-FFF2-40B4-BE49-F238E27FC236}">
                <a16:creationId xmlns:a16="http://schemas.microsoft.com/office/drawing/2014/main" id="{A3773A29-7E49-47AE-BC0B-C5C0C9556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984" y="320654"/>
            <a:ext cx="4923378" cy="13908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hadiem Elans Demo Regular">
            <a:extLst>
              <a:ext uri="{FF2B5EF4-FFF2-40B4-BE49-F238E27FC236}">
                <a16:creationId xmlns:a16="http://schemas.microsoft.com/office/drawing/2014/main" id="{5008587D-E862-4A2B-A575-D9A5F7040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448" y="1489774"/>
            <a:ext cx="3628232" cy="8703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oots shoes shoe print clip art">
            <a:extLst>
              <a:ext uri="{FF2B5EF4-FFF2-40B4-BE49-F238E27FC236}">
                <a16:creationId xmlns:a16="http://schemas.microsoft.com/office/drawing/2014/main" id="{18AAD201-D13A-4008-AF3F-E9FCB0AF2467}"/>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69" t="-1016"/>
          <a:stretch/>
        </p:blipFill>
        <p:spPr bwMode="auto">
          <a:xfrm rot="18927093">
            <a:off x="6161070" y="5135861"/>
            <a:ext cx="1300666" cy="176384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ijksmuseum, Amsterdam">
            <a:extLst>
              <a:ext uri="{FF2B5EF4-FFF2-40B4-BE49-F238E27FC236}">
                <a16:creationId xmlns:a16="http://schemas.microsoft.com/office/drawing/2014/main" id="{67D34C88-C0B0-482E-B32F-73F4FA34BE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9739" y="232214"/>
            <a:ext cx="4156364" cy="6234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4D9C8D1-8E2A-46DB-854F-CBB0010238D1}"/>
              </a:ext>
            </a:extLst>
          </p:cNvPr>
          <p:cNvSpPr/>
          <p:nvPr/>
        </p:nvSpPr>
        <p:spPr>
          <a:xfrm>
            <a:off x="643499" y="2907919"/>
            <a:ext cx="6096000" cy="2487861"/>
          </a:xfrm>
          <a:prstGeom prst="rect">
            <a:avLst/>
          </a:prstGeom>
        </p:spPr>
        <p:txBody>
          <a:bodyPr>
            <a:spAutoFit/>
          </a:bodyPr>
          <a:lstStyle/>
          <a:p>
            <a:pPr marL="457200">
              <a:spcAft>
                <a:spcPts val="675"/>
              </a:spcAf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Explore the masterworks from the Dutch Golden Age, including works from Vermeer and Rembrandt. Google offers a </a:t>
            </a:r>
            <a:r>
              <a:rPr lang="en-GB" u="sng" dirty="0">
                <a:solidFill>
                  <a:srgbClr val="0E79C9"/>
                </a:solidFill>
                <a:latin typeface="Cavolini" panose="03000502040302020204" pitchFamily="66" charset="0"/>
                <a:ea typeface="Times New Roman" panose="02020603050405020304" pitchFamily="18" charset="0"/>
                <a:cs typeface="Cavolini" panose="03000502040302020204" pitchFamily="66" charset="0"/>
                <a:hlinkClick r:id="rId6"/>
              </a:rPr>
              <a:t>Street View tour</a:t>
            </a: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 of this iconic museum, so you can feel as if you’re actually wandering its halls.</a:t>
            </a:r>
          </a:p>
          <a:p>
            <a:pPr marL="457200">
              <a:spcAft>
                <a:spcPts val="675"/>
              </a:spcAft>
            </a:pPr>
            <a:endParaRPr lang="en-GB" dirty="0">
              <a:solidFill>
                <a:srgbClr val="656D78"/>
              </a:solidFill>
              <a:latin typeface="Cavolini" panose="03000502040302020204" pitchFamily="66" charset="0"/>
              <a:ea typeface="Calibri" panose="020F0502020204030204" pitchFamily="34" charset="0"/>
              <a:cs typeface="Cavolini" panose="03000502040302020204" pitchFamily="66" charset="0"/>
            </a:endParaRPr>
          </a:p>
          <a:p>
            <a:pPr marL="457200">
              <a:spcAft>
                <a:spcPts val="675"/>
              </a:spcAft>
            </a:pPr>
            <a:r>
              <a:rPr lang="en-GB" dirty="0">
                <a:solidFill>
                  <a:srgbClr val="656D78"/>
                </a:solidFill>
                <a:latin typeface="Cavolini" panose="03000502040302020204" pitchFamily="66" charset="0"/>
                <a:ea typeface="Calibri" panose="020F0502020204030204" pitchFamily="34" charset="0"/>
                <a:cs typeface="Cavolini" panose="03000502040302020204" pitchFamily="66" charset="0"/>
              </a:rPr>
              <a:t>Happy Exploring!</a:t>
            </a:r>
            <a:endParaRPr lang="en-GB" dirty="0">
              <a:latin typeface="Cavolini" panose="03000502040302020204" pitchFamily="66" charset="0"/>
              <a:ea typeface="Calibri" panose="020F0502020204030204" pitchFamily="34" charset="0"/>
              <a:cs typeface="Cavolini" panose="03000502040302020204" pitchFamily="66" charset="0"/>
            </a:endParaRPr>
          </a:p>
        </p:txBody>
      </p:sp>
    </p:spTree>
    <p:extLst>
      <p:ext uri="{BB962C8B-B14F-4D97-AF65-F5344CB8AC3E}">
        <p14:creationId xmlns:p14="http://schemas.microsoft.com/office/powerpoint/2010/main" val="322174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06DA78-2A42-47F3-9040-E465672B276F}"/>
              </a:ext>
            </a:extLst>
          </p:cNvPr>
          <p:cNvSpPr/>
          <p:nvPr/>
        </p:nvSpPr>
        <p:spPr>
          <a:xfrm>
            <a:off x="304801" y="2790376"/>
            <a:ext cx="6096000" cy="2764859"/>
          </a:xfrm>
          <a:prstGeom prst="rect">
            <a:avLst/>
          </a:prstGeom>
        </p:spPr>
        <p:txBody>
          <a:bodyPr>
            <a:spAutoFit/>
          </a:bodyPr>
          <a:lstStyle/>
          <a:p>
            <a:pPr marL="457200">
              <a:spcAft>
                <a:spcPts val="675"/>
              </a:spcAft>
            </a:pP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Anyone who is a fan of this tragic, ingenious painter can see his works up close (or, </a:t>
            </a:r>
            <a:r>
              <a:rPr lang="en-GB" u="sng" dirty="0">
                <a:solidFill>
                  <a:srgbClr val="0E79C9"/>
                </a:solidFill>
                <a:latin typeface="Cavolini" panose="03000502040302020204" pitchFamily="66" charset="0"/>
                <a:ea typeface="Times New Roman" panose="02020603050405020304" pitchFamily="18" charset="0"/>
                <a:cs typeface="Cavolini" panose="03000502040302020204" pitchFamily="66" charset="0"/>
                <a:hlinkClick r:id="rId2"/>
              </a:rPr>
              <a:t>almost up close</a:t>
            </a:r>
            <a:r>
              <a:rPr lang="en-GB" dirty="0">
                <a:solidFill>
                  <a:srgbClr val="656D78"/>
                </a:solidFill>
                <a:latin typeface="Cavolini" panose="03000502040302020204" pitchFamily="66" charset="0"/>
                <a:ea typeface="Times New Roman" panose="02020603050405020304" pitchFamily="18" charset="0"/>
                <a:cs typeface="Cavolini" panose="03000502040302020204" pitchFamily="66" charset="0"/>
              </a:rPr>
              <a:t>) by virtually visiting this museum – the largest collection of artworks by Vincent van Gogh, including over 200 paintings, 500 drawings, and over 750 personal letters.</a:t>
            </a:r>
          </a:p>
          <a:p>
            <a:pPr marL="457200">
              <a:spcAft>
                <a:spcPts val="675"/>
              </a:spcAft>
            </a:pPr>
            <a:endParaRPr lang="en-GB" dirty="0">
              <a:solidFill>
                <a:srgbClr val="656D78"/>
              </a:solidFill>
              <a:latin typeface="Cavolini" panose="03000502040302020204" pitchFamily="66" charset="0"/>
              <a:ea typeface="Calibri" panose="020F0502020204030204" pitchFamily="34" charset="0"/>
              <a:cs typeface="Cavolini" panose="03000502040302020204" pitchFamily="66" charset="0"/>
            </a:endParaRPr>
          </a:p>
          <a:p>
            <a:pPr marL="457200">
              <a:spcAft>
                <a:spcPts val="675"/>
              </a:spcAft>
            </a:pPr>
            <a:r>
              <a:rPr lang="en-GB" dirty="0">
                <a:solidFill>
                  <a:srgbClr val="656D78"/>
                </a:solidFill>
                <a:latin typeface="Cavolini" panose="03000502040302020204" pitchFamily="66" charset="0"/>
                <a:ea typeface="Calibri" panose="020F0502020204030204" pitchFamily="34" charset="0"/>
                <a:cs typeface="Cavolini" panose="03000502040302020204" pitchFamily="66" charset="0"/>
              </a:rPr>
              <a:t>Happy Exploring!</a:t>
            </a:r>
          </a:p>
        </p:txBody>
      </p:sp>
      <p:pic>
        <p:nvPicPr>
          <p:cNvPr id="4" name="Picture 3" descr="Nhadiem Elans Demo Regular">
            <a:extLst>
              <a:ext uri="{FF2B5EF4-FFF2-40B4-BE49-F238E27FC236}">
                <a16:creationId xmlns:a16="http://schemas.microsoft.com/office/drawing/2014/main" id="{5AC4C6D0-9425-47D5-8A19-40A98C97B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448" y="1489774"/>
            <a:ext cx="3628232" cy="8703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hadiem Elans Demo Regular">
            <a:extLst>
              <a:ext uri="{FF2B5EF4-FFF2-40B4-BE49-F238E27FC236}">
                <a16:creationId xmlns:a16="http://schemas.microsoft.com/office/drawing/2014/main" id="{F8C990B8-6A24-46AE-86D9-06FFABC27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79" y="380236"/>
            <a:ext cx="6256424" cy="11095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 on Twitter: &quot;125 000 sunflowers were planted outside of the Van Gogh Museum in Amsterdam for the 125th anniversary of his death… &quot;">
            <a:extLst>
              <a:ext uri="{FF2B5EF4-FFF2-40B4-BE49-F238E27FC236}">
                <a16:creationId xmlns:a16="http://schemas.microsoft.com/office/drawing/2014/main" id="{D56E3EA3-829D-4BE4-9B68-AD718EEE0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2732" y="226056"/>
            <a:ext cx="4674467" cy="62345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boots shoes shoe print clip art">
            <a:extLst>
              <a:ext uri="{FF2B5EF4-FFF2-40B4-BE49-F238E27FC236}">
                <a16:creationId xmlns:a16="http://schemas.microsoft.com/office/drawing/2014/main" id="{B13C12F2-A9C9-48F5-8E5F-DEE36A00D868}"/>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169" t="-1016"/>
          <a:stretch/>
        </p:blipFill>
        <p:spPr bwMode="auto">
          <a:xfrm rot="18221598">
            <a:off x="5467853" y="5198646"/>
            <a:ext cx="1300666" cy="176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29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43F4A1DE61F4C9C83E91A3085CD6F" ma:contentTypeVersion="0" ma:contentTypeDescription="Create a new document." ma:contentTypeScope="" ma:versionID="a4571839dede11bf1bd0131565137327">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44E645-736A-49BD-A805-82B40A58D203}"/>
</file>

<file path=customXml/itemProps2.xml><?xml version="1.0" encoding="utf-8"?>
<ds:datastoreItem xmlns:ds="http://schemas.openxmlformats.org/officeDocument/2006/customXml" ds:itemID="{BE636E99-9048-478C-A892-86B76E9ABDEF}">
  <ds:schemaRefs>
    <ds:schemaRef ds:uri="http://schemas.microsoft.com/sharepoint/v3/contenttype/forms"/>
  </ds:schemaRefs>
</ds:datastoreItem>
</file>

<file path=customXml/itemProps3.xml><?xml version="1.0" encoding="utf-8"?>
<ds:datastoreItem xmlns:ds="http://schemas.openxmlformats.org/officeDocument/2006/customXml" ds:itemID="{C6CEED0E-9A27-4967-97A3-D5F9A9827F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95</TotalTime>
  <Words>239</Words>
  <Application>Microsoft Office PowerPoint</Application>
  <PresentationFormat>Widescreen</PresentationFormat>
  <Paragraphs>35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Murray</dc:creator>
  <cp:lastModifiedBy>Helena Murray</cp:lastModifiedBy>
  <cp:revision>8</cp:revision>
  <dcterms:created xsi:type="dcterms:W3CDTF">2020-03-23T09:32:40Z</dcterms:created>
  <dcterms:modified xsi:type="dcterms:W3CDTF">2020-04-03T14:05:54Z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0x01010042043F4A1DE61F4C9C83E91A3085CD6F</vt:lpwstr>
  </property>
  <property fmtid="{D5CDD505-2E9C-101B-9397-08002B2CF9AE}" pid="3" name="Order">
    <vt:r8>611100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