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9" r:id="rId6"/>
    <p:sldId id="256" r:id="rId7"/>
    <p:sldId id="257" r:id="rId8"/>
    <p:sldId id="264" r:id="rId9"/>
    <p:sldId id="258" r:id="rId10"/>
    <p:sldId id="267" r:id="rId11"/>
    <p:sldId id="260" r:id="rId12"/>
    <p:sldId id="261" r:id="rId13"/>
    <p:sldId id="262" r:id="rId14"/>
    <p:sldId id="269" r:id="rId15"/>
    <p:sldId id="263" r:id="rId16"/>
    <p:sldId id="266" r:id="rId17"/>
    <p:sldId id="268" r:id="rId18"/>
    <p:sldId id="270" r:id="rId19"/>
    <p:sldId id="271" r:id="rId20"/>
    <p:sldId id="272" r:id="rId21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638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06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70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09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53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20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39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43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07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62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21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6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F6345-BAC5-4110-AC41-16CE457051FD}" type="datetimeFigureOut">
              <a:rPr lang="en-GB" smtClean="0"/>
              <a:t>03/04/2020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1926A-4D1F-4B09-A57C-83FC6135DC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78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0ms778vjdAhUIQBoKHZACCRoQjRx6BAgBEAU&amp;url=http://www.sgs.uk.net/growth-mindset/42953.html&amp;psig=AOvVaw06kq-g9TB9Shk-1i4QzAa_&amp;ust=153915856259651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jLi9nr3_bdAhXRTcAKHTcqCcgQjRx6BAgBEAU&amp;url=http://www.diethobby.com/blog.php?ax=v&amp;nid=1105&amp;topic=About_Self-Control_and_the_Marshmallow_test&amp;psi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clKLj4PbdAhUpL8AKHQHRAawQjRx6BAgBEAU&amp;url=http://friendsforphelps.com/growth-mindset-quotes/growth-mindset-quotes-growth-mindset-quotes-for-kids-parents-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MhK6M-fjdAhVOxoUKHTJMCxQQjRx6BAgBEAU&amp;url=https://www.shutterstock.com/search/motivation&amp;psig=AOvVaw3jMB-7IveRdTWgtOzb2CKL&amp;ust=153916021075719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om/url?sa=i&amp;rct=j&amp;q=&amp;esrc=s&amp;source=images&amp;cd=&amp;cad=rja&amp;uact=8&amp;ved=2ahUKEwjX96__tNTeAhWC_qQKHa2iARcQjRx6BAgBEAU&amp;url=https://www.slideshare.net/rachelt816/monochromatic-pop-art-celebrity-portraits&amp;psig=AOvVaw3ykrScd6W2c_eulSgB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jfz_GuvNTeAhVC-qQKHdx1CLUQjRx6BAgBEAU&amp;url=http://faithcarerosart.blogspot.com/2014/03/paintings.html&amp;psig=AOvVaw0u6FC6A5VmBtH070oY6lWa&amp;ust=15423050972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Hh6-oje_dAhUR2qQKHVQuBdkQjRx6BAgBEAU&amp;url=https://www.pinterest.com/pin/539869074054685488/&amp;psig=AOvVaw38_7R-Hl-cLEduvhngTr_y&amp;ust=153882211310665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MwNaf5e7dAhWPx4UKHdAVDNAQjRx6BAgBEAU&amp;url=https://quotefancy.com/effort-quotes&amp;psig=AOvVaw02ZCyWiIkpGYXbHeqtUY0u&amp;ust=153881131683864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Y_7715u7dAhXFgM4BHXcKB4EQjRx6BAgBEAU&amp;url=http://johnbmcdonald.com/tag/focus-the-marketing-effort/&amp;psig=AOvVaw0yFOmWzrHcRzQj-3qky94N&amp;ust=1538811810463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-8qza7vjdAhUNfxoKHY4OBOYQjRx6BAgBEAU&amp;url=http://likequote.com/top-90-growth-mindset-quotes-for-everyone/&amp;psig=AOvVaw3tcbV5FnoE24vcEju-OG-d&amp;ust=15391574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fp6fFye_dAhVDxYUKHZcDCasQjRx6BAgBEAU&amp;url=https://www.123rf.com/photo_40843182_stock-vector-hard-work-beats-talent-when-talent-doesnt-work-hard-motivatio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Ruufby-_dAhVGxYUKHXyiCGoQjRx6BAgBEAU&amp;url=https://www.teacherspayteachers.com/Product/Math-Growth-Mindset-Quotes-Display-3351983&amp;psig=AOvVaw3TFYg1S6CIM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/url?sa=i&amp;rct=j&amp;q=&amp;esrc=s&amp;source=images&amp;cd=&amp;cad=rja&amp;uact=8&amp;ved=&amp;url=http://www.jorgecrosetti.com/las-creencias/&amp;psig=AOvVaw1FaFRWlEMsFHBxuQc3HE5P&amp;ust=1538839747338011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google.com/url?sa=i&amp;rct=j&amp;q=&amp;esrc=s&amp;source=images&amp;cd=&amp;cad=rja&amp;uact=8&amp;ved=2ahUKEwj7jfi10u_dAhUBZVAKHelKBrAQjRx6BAgBEAU&amp;url=http://www.golfian.com/always-trust-in-your-own-abilities-even-when-you-think-you-cant-you-can/&amp;psig=AOvVaw2nLg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61"/>
            <a:ext cx="516882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6331" y="188640"/>
            <a:ext cx="3616149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This project is intended to improve your skills and increase your confidence.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dirty="0"/>
              <a:t>To become better at anything in life, you need to be able to focus on one thing at a time, to be patient, and not give up when you make a mistake or find something difficult. </a:t>
            </a:r>
          </a:p>
          <a:p>
            <a:r>
              <a:rPr lang="en-GB" dirty="0"/>
              <a:t>Aim to change your mindset, and think positively about how you learn.</a:t>
            </a:r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2" name="irc_mi" descr="Image result for growth minds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99638"/>
            <a:ext cx="1584176" cy="158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58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5229200"/>
            <a:ext cx="878497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58"/>
            <a:ext cx="7056784" cy="50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4552" y="1124744"/>
            <a:ext cx="1947928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5229200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Learning Intention: </a:t>
            </a:r>
            <a:r>
              <a:rPr lang="en-GB" dirty="0"/>
              <a:t>To experiment with lines, to create the contours of the face</a:t>
            </a:r>
          </a:p>
          <a:p>
            <a:endParaRPr lang="en-GB" sz="800" dirty="0"/>
          </a:p>
          <a:p>
            <a:r>
              <a:rPr lang="en-GB" b="1" dirty="0">
                <a:solidFill>
                  <a:srgbClr val="0070C0"/>
                </a:solidFill>
              </a:rPr>
              <a:t>Learning Outcome: </a:t>
            </a:r>
            <a:r>
              <a:rPr lang="en-GB" dirty="0"/>
              <a:t>Complete the drawing exercise above, in 2 periods.</a:t>
            </a:r>
          </a:p>
          <a:p>
            <a:endParaRPr lang="en-GB" sz="1000" dirty="0"/>
          </a:p>
          <a:p>
            <a:r>
              <a:rPr lang="en-GB" b="1" dirty="0">
                <a:solidFill>
                  <a:srgbClr val="00B050"/>
                </a:solidFill>
              </a:rPr>
              <a:t>Success = </a:t>
            </a:r>
            <a:r>
              <a:rPr lang="en-GB" dirty="0"/>
              <a:t>It looks like Jay Z . The amount, the direction and type of lines create the effect of an uneven, contoured surface.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76458"/>
            <a:ext cx="7632848" cy="50329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7" name="irc_mi" descr="Image result for self control quot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52" y="1124744"/>
            <a:ext cx="196581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53497" y="3162622"/>
            <a:ext cx="179496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944552" y="3212976"/>
            <a:ext cx="194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Control your behaviour, control your success</a:t>
            </a:r>
          </a:p>
        </p:txBody>
      </p:sp>
    </p:spTree>
    <p:extLst>
      <p:ext uri="{BB962C8B-B14F-4D97-AF65-F5344CB8AC3E}">
        <p14:creationId xmlns:p14="http://schemas.microsoft.com/office/powerpoint/2010/main" val="417921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810" y="307813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JAY Z    EXTENTION  WORK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31222" r="3148" b="9637"/>
          <a:stretch/>
        </p:blipFill>
        <p:spPr bwMode="auto">
          <a:xfrm>
            <a:off x="3275856" y="829363"/>
            <a:ext cx="5781938" cy="57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116" y="879775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colour to your line drawing…….</a:t>
            </a:r>
          </a:p>
          <a:p>
            <a:r>
              <a:rPr lang="en-GB" dirty="0"/>
              <a:t>It takes </a:t>
            </a:r>
            <a:r>
              <a:rPr lang="en-GB" b="1" dirty="0"/>
              <a:t>self control </a:t>
            </a:r>
            <a:r>
              <a:rPr lang="en-GB" dirty="0"/>
              <a:t>and </a:t>
            </a:r>
            <a:r>
              <a:rPr lang="en-GB" b="1" dirty="0"/>
              <a:t>patience </a:t>
            </a:r>
            <a:r>
              <a:rPr lang="en-GB" dirty="0"/>
              <a:t>to complete this task well.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"/>
          <a:stretch/>
        </p:blipFill>
        <p:spPr bwMode="auto">
          <a:xfrm>
            <a:off x="256116" y="3628890"/>
            <a:ext cx="2792972" cy="286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083" y="3573016"/>
            <a:ext cx="3003038" cy="297633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51083" y="2852936"/>
            <a:ext cx="289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Why is it important to control your impulses?</a:t>
            </a:r>
          </a:p>
        </p:txBody>
      </p:sp>
    </p:spTree>
    <p:extLst>
      <p:ext uri="{BB962C8B-B14F-4D97-AF65-F5344CB8AC3E}">
        <p14:creationId xmlns:p14="http://schemas.microsoft.com/office/powerpoint/2010/main" val="360660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4053" y="4763713"/>
            <a:ext cx="8784152" cy="1977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3" y="120680"/>
            <a:ext cx="6495994" cy="442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irc_mi" descr="Image result for growth mindset quot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05" y="120680"/>
            <a:ext cx="2088226" cy="270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46" y="4941167"/>
            <a:ext cx="87841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Learning Intention: </a:t>
            </a:r>
            <a:r>
              <a:rPr lang="en-GB" dirty="0"/>
              <a:t>To build skills using coloured pencils, by layering and blending. </a:t>
            </a:r>
          </a:p>
          <a:p>
            <a:endParaRPr lang="en-GB" sz="1000" dirty="0"/>
          </a:p>
          <a:p>
            <a:r>
              <a:rPr lang="en-GB" b="1" dirty="0">
                <a:solidFill>
                  <a:srgbClr val="0070C0"/>
                </a:solidFill>
              </a:rPr>
              <a:t>Learning Outcome: </a:t>
            </a:r>
            <a:r>
              <a:rPr lang="en-GB" dirty="0"/>
              <a:t>A realistic portrayal of the face, using appropriate colours.</a:t>
            </a:r>
          </a:p>
          <a:p>
            <a:endParaRPr lang="en-GB" sz="1000" dirty="0"/>
          </a:p>
          <a:p>
            <a:r>
              <a:rPr lang="en-GB" b="1" dirty="0">
                <a:solidFill>
                  <a:srgbClr val="00B050"/>
                </a:solidFill>
              </a:rPr>
              <a:t>Success = </a:t>
            </a:r>
            <a:r>
              <a:rPr lang="en-GB" dirty="0"/>
              <a:t>Colours match well with the photograph, evidence of mixing by layering, neatly applied, carefully blended technique.</a:t>
            </a:r>
          </a:p>
        </p:txBody>
      </p:sp>
    </p:spTree>
    <p:extLst>
      <p:ext uri="{BB962C8B-B14F-4D97-AF65-F5344CB8AC3E}">
        <p14:creationId xmlns:p14="http://schemas.microsoft.com/office/powerpoint/2010/main" val="78533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2080" y="896526"/>
            <a:ext cx="3672408" cy="3324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 t="16724" b="13949"/>
          <a:stretch/>
        </p:blipFill>
        <p:spPr bwMode="auto">
          <a:xfrm>
            <a:off x="92163" y="918646"/>
            <a:ext cx="5040560" cy="57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Your Final Task: </a:t>
            </a:r>
            <a:r>
              <a:rPr lang="en-GB" sz="4000" dirty="0">
                <a:solidFill>
                  <a:srgbClr val="00B050"/>
                </a:solidFill>
              </a:rPr>
              <a:t>Draw a Celebrity Portrait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080" y="931722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Learning Intention</a:t>
            </a:r>
            <a:r>
              <a:rPr lang="en-GB" sz="1400" dirty="0"/>
              <a:t>: To apply the skills you have learned in the project.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rgbClr val="0070C0"/>
                </a:solidFill>
              </a:rPr>
              <a:t>Learning Outcome: </a:t>
            </a:r>
            <a:r>
              <a:rPr lang="en-GB" sz="1400" dirty="0"/>
              <a:t>An A3 drawing of a celebrity, of your choice. Select the technique you feel most comfortable with.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rgbClr val="00B050"/>
                </a:solidFill>
              </a:rPr>
              <a:t>Success = </a:t>
            </a:r>
            <a:r>
              <a:rPr lang="en-GB" sz="1400" dirty="0"/>
              <a:t>Evidence that you have learned one of the techniques and can use it appropriately.</a:t>
            </a:r>
          </a:p>
          <a:p>
            <a:endParaRPr lang="en-GB" sz="1400" dirty="0"/>
          </a:p>
          <a:p>
            <a:r>
              <a:rPr lang="en-GB" sz="1400" dirty="0"/>
              <a:t>You can concentrate better on your work, for a longer period of time.</a:t>
            </a:r>
          </a:p>
          <a:p>
            <a:endParaRPr lang="en-GB" sz="1400" dirty="0"/>
          </a:p>
          <a:p>
            <a:r>
              <a:rPr lang="en-GB" sz="1400" dirty="0"/>
              <a:t>You feel more confident in drawing</a:t>
            </a:r>
          </a:p>
        </p:txBody>
      </p:sp>
      <p:pic>
        <p:nvPicPr>
          <p:cNvPr id="3076" name="irc_mi" descr="Image result for aim for success  poster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9" t="1714" r="9230" b="10284"/>
          <a:stretch>
            <a:fillRect/>
          </a:stretch>
        </p:blipFill>
        <p:spPr bwMode="auto">
          <a:xfrm>
            <a:off x="5235654" y="4365104"/>
            <a:ext cx="1820730" cy="23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28284" y="4365104"/>
            <a:ext cx="1836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Think: </a:t>
            </a:r>
            <a:r>
              <a:rPr lang="en-GB" sz="1600" dirty="0"/>
              <a:t>What made your celebrity a success?</a:t>
            </a:r>
          </a:p>
        </p:txBody>
      </p:sp>
    </p:spTree>
    <p:extLst>
      <p:ext uri="{BB962C8B-B14F-4D97-AF65-F5344CB8AC3E}">
        <p14:creationId xmlns:p14="http://schemas.microsoft.com/office/powerpoint/2010/main" val="71534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rc_mi" descr="Image result for monochrome pop art portrait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9241" r="1922" b="7089"/>
          <a:stretch/>
        </p:blipFill>
        <p:spPr bwMode="auto">
          <a:xfrm>
            <a:off x="683568" y="1196752"/>
            <a:ext cx="70887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79" y="1268760"/>
            <a:ext cx="364519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Celebrity Portrait Painting</a:t>
            </a:r>
          </a:p>
        </p:txBody>
      </p:sp>
    </p:spTree>
    <p:extLst>
      <p:ext uri="{BB962C8B-B14F-4D97-AF65-F5344CB8AC3E}">
        <p14:creationId xmlns:p14="http://schemas.microsoft.com/office/powerpoint/2010/main" val="2953175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0192" y="1156852"/>
            <a:ext cx="2448272" cy="33522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0" y="1196752"/>
            <a:ext cx="2105695" cy="264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1187624"/>
            <a:ext cx="2103437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14" y="1442077"/>
            <a:ext cx="2304256" cy="28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7864" y="1196752"/>
            <a:ext cx="2448272" cy="3056444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0" y="1196752"/>
            <a:ext cx="24574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20" y="1442077"/>
            <a:ext cx="2457450" cy="292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566" y="4797152"/>
            <a:ext cx="2610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 1:</a:t>
            </a:r>
          </a:p>
          <a:p>
            <a:r>
              <a:rPr lang="en-GB" dirty="0"/>
              <a:t>Trace your “Cut out effect” photo. </a:t>
            </a:r>
          </a:p>
          <a:p>
            <a:r>
              <a:rPr lang="en-GB" dirty="0"/>
              <a:t>Draw lines where you notice a change in the tones.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88452" y="4815827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Step2:</a:t>
            </a:r>
          </a:p>
          <a:p>
            <a:r>
              <a:rPr lang="en-GB" b="1" dirty="0">
                <a:solidFill>
                  <a:srgbClr val="FF0000"/>
                </a:solidFill>
              </a:rPr>
              <a:t>TURN THE TRACING PAPER OVER </a:t>
            </a:r>
            <a:r>
              <a:rPr lang="en-GB" dirty="0"/>
              <a:t>and trace the lines on the back.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7820" y="4843060"/>
            <a:ext cx="2610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 3:</a:t>
            </a:r>
          </a:p>
          <a:p>
            <a:r>
              <a:rPr lang="en-GB" b="1" dirty="0">
                <a:solidFill>
                  <a:srgbClr val="FF0000"/>
                </a:solidFill>
              </a:rPr>
              <a:t>TURN TRACING PAPER OVER AGAIN </a:t>
            </a:r>
            <a:r>
              <a:rPr lang="en-GB" dirty="0"/>
              <a:t>and trace onto a piece of paper.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566" y="332656"/>
            <a:ext cx="8851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Celebrity Portrait                Monochrome  Painting </a:t>
            </a:r>
          </a:p>
        </p:txBody>
      </p:sp>
    </p:spTree>
    <p:extLst>
      <p:ext uri="{BB962C8B-B14F-4D97-AF65-F5344CB8AC3E}">
        <p14:creationId xmlns:p14="http://schemas.microsoft.com/office/powerpoint/2010/main" val="258316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3420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7647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 4</a:t>
            </a:r>
            <a:r>
              <a:rPr lang="en-GB" dirty="0"/>
              <a:t>:  Paint the </a:t>
            </a:r>
            <a:r>
              <a:rPr lang="en-GB" b="1" dirty="0"/>
              <a:t>white areas first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79912" y="1134036"/>
            <a:ext cx="1440160" cy="854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55976" y="1134036"/>
            <a:ext cx="864096" cy="2078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03848" y="1134036"/>
            <a:ext cx="2016224" cy="2727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31372" y="21138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 5: </a:t>
            </a:r>
            <a:r>
              <a:rPr lang="en-GB" dirty="0"/>
              <a:t>Paint the </a:t>
            </a:r>
            <a:r>
              <a:rPr lang="en-GB" b="1" dirty="0"/>
              <a:t>black areas next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3470235" y="2298526"/>
            <a:ext cx="1761137" cy="303404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2843808" y="2298526"/>
            <a:ext cx="2387564" cy="249862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1"/>
          </p:cNvCxnSpPr>
          <p:nvPr/>
        </p:nvCxnSpPr>
        <p:spPr>
          <a:xfrm flipH="1" flipV="1">
            <a:off x="2555777" y="1268760"/>
            <a:ext cx="2675595" cy="102976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18875" y="2872095"/>
            <a:ext cx="24122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Step 6: </a:t>
            </a:r>
            <a:r>
              <a:rPr lang="en-GB" dirty="0"/>
              <a:t>Look at the rest of the tones. How light or how dark are they?</a:t>
            </a:r>
          </a:p>
          <a:p>
            <a:endParaRPr lang="en-GB" sz="1600" dirty="0"/>
          </a:p>
          <a:p>
            <a:r>
              <a:rPr lang="en-GB" sz="1600" dirty="0"/>
              <a:t>Choose </a:t>
            </a:r>
            <a:r>
              <a:rPr lang="en-GB" sz="1600" b="1" dirty="0">
                <a:solidFill>
                  <a:srgbClr val="0070C0"/>
                </a:solidFill>
              </a:rPr>
              <a:t>one colour </a:t>
            </a:r>
            <a:r>
              <a:rPr lang="en-GB" sz="1600" dirty="0"/>
              <a:t>and </a:t>
            </a:r>
            <a:r>
              <a:rPr lang="en-GB" sz="1600" b="1" dirty="0"/>
              <a:t>mix the correct tones </a:t>
            </a:r>
            <a:r>
              <a:rPr lang="en-GB" sz="1600" dirty="0"/>
              <a:t>to fill in all the other shapes.  </a:t>
            </a:r>
          </a:p>
          <a:p>
            <a:endParaRPr lang="en-GB" sz="1600" dirty="0"/>
          </a:p>
          <a:p>
            <a:r>
              <a:rPr lang="en-GB" sz="1600" i="1" dirty="0"/>
              <a:t>How much white </a:t>
            </a:r>
            <a:r>
              <a:rPr lang="en-GB" sz="1600" dirty="0"/>
              <a:t>do you need to add? </a:t>
            </a:r>
          </a:p>
          <a:p>
            <a:endParaRPr lang="en-GB" sz="1600" dirty="0"/>
          </a:p>
          <a:p>
            <a:r>
              <a:rPr lang="en-GB" sz="1600" i="1" dirty="0"/>
              <a:t>How much black </a:t>
            </a:r>
            <a:r>
              <a:rPr lang="en-GB" sz="1600" dirty="0"/>
              <a:t>do you need to add?</a:t>
            </a:r>
          </a:p>
        </p:txBody>
      </p:sp>
      <p:pic>
        <p:nvPicPr>
          <p:cNvPr id="3075" name="irc_mi" descr="Image result for blue tonal scal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1" t="11637" r="10663" b="8989"/>
          <a:stretch/>
        </p:blipFill>
        <p:spPr bwMode="auto">
          <a:xfrm>
            <a:off x="7740352" y="2845658"/>
            <a:ext cx="1058416" cy="390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7" name="Straight Arrow Connector 3076"/>
          <p:cNvCxnSpPr/>
          <p:nvPr/>
        </p:nvCxnSpPr>
        <p:spPr>
          <a:xfrm flipV="1">
            <a:off x="7380312" y="3547839"/>
            <a:ext cx="648072" cy="1537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9" name="Straight Arrow Connector 3078"/>
          <p:cNvCxnSpPr/>
          <p:nvPr/>
        </p:nvCxnSpPr>
        <p:spPr>
          <a:xfrm flipV="1">
            <a:off x="6425004" y="5949280"/>
            <a:ext cx="127934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3079"/>
          <p:cNvSpPr txBox="1"/>
          <p:nvPr/>
        </p:nvSpPr>
        <p:spPr>
          <a:xfrm>
            <a:off x="514419" y="151800"/>
            <a:ext cx="800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Painting technique</a:t>
            </a:r>
          </a:p>
        </p:txBody>
      </p:sp>
    </p:spTree>
    <p:extLst>
      <p:ext uri="{BB962C8B-B14F-4D97-AF65-F5344CB8AC3E}">
        <p14:creationId xmlns:p14="http://schemas.microsoft.com/office/powerpoint/2010/main" val="66652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7"/>
          <a:stretch/>
        </p:blipFill>
        <p:spPr bwMode="auto">
          <a:xfrm>
            <a:off x="501299" y="4036086"/>
            <a:ext cx="3027997" cy="108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2" b="3887"/>
          <a:stretch/>
        </p:blipFill>
        <p:spPr bwMode="auto">
          <a:xfrm>
            <a:off x="501299" y="1435225"/>
            <a:ext cx="3027997" cy="10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2" r="3508" b="32264"/>
          <a:stretch/>
        </p:blipFill>
        <p:spPr bwMode="auto">
          <a:xfrm>
            <a:off x="501299" y="2708920"/>
            <a:ext cx="2866415" cy="108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6300" y="143522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well  did this project help you to improve the detail in your drawings?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6300" y="2716287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well do think you improved your use of the visual elements  </a:t>
            </a:r>
            <a:r>
              <a:rPr lang="en-GB" dirty="0" err="1"/>
              <a:t>eg</a:t>
            </a:r>
            <a:r>
              <a:rPr lang="en-GB" dirty="0"/>
              <a:t> line, tone, colour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6300" y="393175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much more confident do you feel when experimenting with different techniques?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1448" y="188640"/>
            <a:ext cx="848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the end of this unit, you should, hopefully, feel a bit more confident in your drawing and painting skills.  Hopefully you have come to the conclusion that it’s best to keep going, and not give up! 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48" y="5407395"/>
            <a:ext cx="2259480" cy="127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1" y="5407395"/>
            <a:ext cx="1671996" cy="125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00205"/>
            <a:ext cx="1850524" cy="146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6" r="3395" b="18132"/>
          <a:stretch/>
        </p:blipFill>
        <p:spPr bwMode="auto">
          <a:xfrm>
            <a:off x="4393164" y="1983044"/>
            <a:ext cx="3355532" cy="52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64" y="3251258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32" y="4521644"/>
            <a:ext cx="3352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87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3" y="4293096"/>
            <a:ext cx="8928993" cy="2432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2900"/>
            <a:ext cx="5544618" cy="415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irc_mi" descr="Image result for respect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3380" r="4167" b="2548"/>
          <a:stretch/>
        </p:blipFill>
        <p:spPr bwMode="auto">
          <a:xfrm>
            <a:off x="5868144" y="142900"/>
            <a:ext cx="2994639" cy="406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509120"/>
            <a:ext cx="88569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Learning intention: </a:t>
            </a:r>
            <a:r>
              <a:rPr lang="en-GB" sz="2000" dirty="0"/>
              <a:t>To understand and recognise the correct proportions of the face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70C0"/>
                </a:solidFill>
              </a:rPr>
              <a:t>Learning Outcome: </a:t>
            </a:r>
            <a:r>
              <a:rPr lang="en-GB" sz="2000" dirty="0"/>
              <a:t>An A4 drawing of the face and head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B050"/>
                </a:solidFill>
              </a:rPr>
              <a:t>Success = </a:t>
            </a:r>
            <a:r>
              <a:rPr lang="en-GB" sz="2000" dirty="0"/>
              <a:t>All of the features in the correct place, and are the correct size &amp; shape, extra details, e.g. hairstyles, may be added if you wish.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91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059" y="204430"/>
            <a:ext cx="2705422" cy="64649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7" r="59114" b="11334"/>
          <a:stretch/>
        </p:blipFill>
        <p:spPr bwMode="auto">
          <a:xfrm>
            <a:off x="3174470" y="378013"/>
            <a:ext cx="5796891" cy="411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87824" y="278172"/>
            <a:ext cx="5998345" cy="4313967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11634" y="312962"/>
            <a:ext cx="2448271" cy="6001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Learning Intention: </a:t>
            </a:r>
          </a:p>
          <a:p>
            <a:r>
              <a:rPr lang="en-GB" sz="2000" dirty="0"/>
              <a:t>To develop your skills and understand how to use tone.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70C0"/>
                </a:solidFill>
              </a:rPr>
              <a:t>Learning Outcome:</a:t>
            </a:r>
          </a:p>
          <a:p>
            <a:r>
              <a:rPr lang="en-GB" sz="2000" dirty="0"/>
              <a:t>A drawing of a mouth using highlights and shadows.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B050"/>
                </a:solidFill>
              </a:rPr>
              <a:t>Success =</a:t>
            </a:r>
          </a:p>
          <a:p>
            <a:r>
              <a:rPr lang="en-GB" sz="2000" dirty="0"/>
              <a:t>Neat and careful drawing</a:t>
            </a:r>
          </a:p>
          <a:p>
            <a:endParaRPr lang="en-GB" sz="1200" dirty="0"/>
          </a:p>
          <a:p>
            <a:r>
              <a:rPr lang="en-GB" sz="2000" dirty="0"/>
              <a:t>Mouth and lips look rounded and realistic</a:t>
            </a:r>
          </a:p>
          <a:p>
            <a:endParaRPr lang="en-GB" sz="1200" dirty="0"/>
          </a:p>
          <a:p>
            <a:r>
              <a:rPr lang="en-GB" sz="2000" dirty="0"/>
              <a:t>Good control of pencil showing smooth shading </a:t>
            </a:r>
          </a:p>
        </p:txBody>
      </p:sp>
      <p:pic>
        <p:nvPicPr>
          <p:cNvPr id="1027" name="irc_mi" descr="Image result for effort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22434" r="7313" b="30810"/>
          <a:stretch/>
        </p:blipFill>
        <p:spPr bwMode="auto">
          <a:xfrm>
            <a:off x="3155179" y="4806726"/>
            <a:ext cx="5593283" cy="17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442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48064" y="188640"/>
            <a:ext cx="3744416" cy="446858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584632" cy="64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88640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Learning Intention:</a:t>
            </a:r>
          </a:p>
          <a:p>
            <a:r>
              <a:rPr lang="en-GB" sz="2000" dirty="0"/>
              <a:t>To observe and record detail and explore a new technique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70C0"/>
                </a:solidFill>
              </a:rPr>
              <a:t>Learning Outcome</a:t>
            </a:r>
          </a:p>
          <a:p>
            <a:r>
              <a:rPr lang="en-GB" sz="2000" dirty="0"/>
              <a:t>To create a drawing of an eye, in the Pointillist style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B050"/>
                </a:solidFill>
              </a:rPr>
              <a:t>Success =</a:t>
            </a:r>
          </a:p>
          <a:p>
            <a:r>
              <a:rPr lang="en-GB" sz="2000" dirty="0"/>
              <a:t>Accurate shape and size</a:t>
            </a:r>
          </a:p>
          <a:p>
            <a:r>
              <a:rPr lang="en-GB" sz="2000" dirty="0"/>
              <a:t>Lots of detail ( lids, lashes, waterline, pupil, iris. )</a:t>
            </a:r>
          </a:p>
          <a:p>
            <a:r>
              <a:rPr lang="en-GB" sz="2000" dirty="0"/>
              <a:t>Tone is created by controlling amount of dots.</a:t>
            </a:r>
          </a:p>
        </p:txBody>
      </p:sp>
      <p:pic>
        <p:nvPicPr>
          <p:cNvPr id="2051" name="irc_mi" descr="Image result for focus and effor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38" y="4797151"/>
            <a:ext cx="3744416" cy="18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59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32040" y="188640"/>
            <a:ext cx="3960440" cy="30243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/>
          <a:stretch/>
        </p:blipFill>
        <p:spPr bwMode="auto">
          <a:xfrm>
            <a:off x="0" y="0"/>
            <a:ext cx="4781294" cy="672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886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Learning Intention: </a:t>
            </a:r>
            <a:r>
              <a:rPr lang="en-GB" dirty="0"/>
              <a:t>To create an image which shows your understanding, and application of Pointillism.</a:t>
            </a:r>
          </a:p>
          <a:p>
            <a:endParaRPr lang="en-GB" dirty="0"/>
          </a:p>
          <a:p>
            <a:r>
              <a:rPr lang="en-GB" b="1" dirty="0">
                <a:solidFill>
                  <a:srgbClr val="0070C0"/>
                </a:solidFill>
              </a:rPr>
              <a:t>Learning Outcome: </a:t>
            </a:r>
            <a:r>
              <a:rPr lang="en-GB" dirty="0"/>
              <a:t>A colour drawing of an eye , This should take 1 hour.</a:t>
            </a:r>
          </a:p>
          <a:p>
            <a:endParaRPr lang="en-GB" dirty="0"/>
          </a:p>
          <a:p>
            <a:r>
              <a:rPr lang="en-GB" b="1" dirty="0">
                <a:solidFill>
                  <a:srgbClr val="00B050"/>
                </a:solidFill>
              </a:rPr>
              <a:t>Success = </a:t>
            </a:r>
            <a:r>
              <a:rPr lang="en-GB" dirty="0"/>
              <a:t>There is obvious use of  the optical mixing effect , when you look at your drawing from a distance.</a:t>
            </a:r>
          </a:p>
        </p:txBody>
      </p:sp>
      <p:pic>
        <p:nvPicPr>
          <p:cNvPr id="1027" name="irc_mi" descr="Image result for growth mindset quot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761" r="12428" b="1523"/>
          <a:stretch>
            <a:fillRect/>
          </a:stretch>
        </p:blipFill>
        <p:spPr bwMode="auto">
          <a:xfrm>
            <a:off x="4949996" y="3716337"/>
            <a:ext cx="3798468" cy="27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868" y="4725627"/>
            <a:ext cx="8788620" cy="2015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7" r="71758" b="47649"/>
          <a:stretch/>
        </p:blipFill>
        <p:spPr bwMode="auto">
          <a:xfrm>
            <a:off x="209831" y="148472"/>
            <a:ext cx="6506826" cy="457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868" y="4728392"/>
            <a:ext cx="87886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Learning intention: </a:t>
            </a:r>
            <a:r>
              <a:rPr lang="en-GB" sz="2000" dirty="0"/>
              <a:t>To create a drawing which identifies the planes of the face.</a:t>
            </a:r>
          </a:p>
          <a:p>
            <a:endParaRPr lang="en-GB" sz="1200" dirty="0"/>
          </a:p>
          <a:p>
            <a:r>
              <a:rPr lang="en-GB" sz="2000" b="1" dirty="0">
                <a:solidFill>
                  <a:srgbClr val="0070C0"/>
                </a:solidFill>
              </a:rPr>
              <a:t>Learning outcome:  </a:t>
            </a:r>
            <a:r>
              <a:rPr lang="en-GB" sz="2000" dirty="0"/>
              <a:t>A tonal drawing, using the code above. </a:t>
            </a:r>
          </a:p>
          <a:p>
            <a:endParaRPr lang="en-GB" sz="1200" dirty="0"/>
          </a:p>
          <a:p>
            <a:r>
              <a:rPr lang="en-GB" sz="2000" b="1" dirty="0">
                <a:solidFill>
                  <a:srgbClr val="00B050"/>
                </a:solidFill>
              </a:rPr>
              <a:t>Success = </a:t>
            </a:r>
            <a:r>
              <a:rPr lang="en-GB" sz="2000" dirty="0"/>
              <a:t>The tones are drawn in the correct places, showing where the light hits each plane. The head and face look 3D </a:t>
            </a:r>
          </a:p>
        </p:txBody>
      </p:sp>
      <p:pic>
        <p:nvPicPr>
          <p:cNvPr id="2050" name="irc_mi" descr="Image result for hard work quotes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10099" r="6694"/>
          <a:stretch/>
        </p:blipFill>
        <p:spPr bwMode="auto">
          <a:xfrm>
            <a:off x="6826684" y="9385"/>
            <a:ext cx="2137804" cy="349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868" y="148472"/>
            <a:ext cx="6540789" cy="45046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32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2" b="24088"/>
          <a:stretch/>
        </p:blipFill>
        <p:spPr bwMode="auto">
          <a:xfrm>
            <a:off x="395536" y="649734"/>
            <a:ext cx="8388424" cy="62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982" y="1898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EXTENTION TASK</a:t>
            </a:r>
          </a:p>
        </p:txBody>
      </p:sp>
    </p:spTree>
    <p:extLst>
      <p:ext uri="{BB962C8B-B14F-4D97-AF65-F5344CB8AC3E}">
        <p14:creationId xmlns:p14="http://schemas.microsoft.com/office/powerpoint/2010/main" val="165574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0" t="23712" r="6679"/>
          <a:stretch/>
        </p:blipFill>
        <p:spPr bwMode="auto">
          <a:xfrm>
            <a:off x="2267102" y="116630"/>
            <a:ext cx="6489941" cy="456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irc_mi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29841" r="18342" b="17321"/>
          <a:stretch/>
        </p:blipFill>
        <p:spPr bwMode="auto">
          <a:xfrm>
            <a:off x="6084168" y="4842523"/>
            <a:ext cx="2808312" cy="184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irc_mi" descr="Related image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3"/>
          <a:stretch/>
        </p:blipFill>
        <p:spPr bwMode="auto">
          <a:xfrm>
            <a:off x="4444493" y="4842523"/>
            <a:ext cx="1617505" cy="17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744" y="116631"/>
            <a:ext cx="6624736" cy="4562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5813" y="116630"/>
            <a:ext cx="20162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C00000"/>
                </a:solidFill>
              </a:rPr>
              <a:t>IMPROVING YOUR  DRAWING TECHNIQUE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114" y="2060848"/>
            <a:ext cx="2083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Learning Intention: </a:t>
            </a:r>
            <a:r>
              <a:rPr lang="en-GB" dirty="0"/>
              <a:t>To practice and improve your drawing technique</a:t>
            </a:r>
          </a:p>
          <a:p>
            <a:endParaRPr lang="en-GB" dirty="0"/>
          </a:p>
          <a:p>
            <a:r>
              <a:rPr lang="en-GB" b="1" dirty="0">
                <a:solidFill>
                  <a:srgbClr val="0070C0"/>
                </a:solidFill>
              </a:rPr>
              <a:t>Learning Outcome:</a:t>
            </a:r>
          </a:p>
          <a:p>
            <a:r>
              <a:rPr lang="en-GB" dirty="0"/>
              <a:t>Complete the 3 tasks showing how to draw </a:t>
            </a:r>
            <a:r>
              <a:rPr lang="en-GB" b="1" dirty="0"/>
              <a:t>hair textures.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14" y="5042118"/>
            <a:ext cx="4017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Success =  </a:t>
            </a:r>
          </a:p>
          <a:p>
            <a:r>
              <a:rPr lang="en-GB" dirty="0"/>
              <a:t>Textures observed closely</a:t>
            </a:r>
          </a:p>
          <a:p>
            <a:r>
              <a:rPr lang="en-GB" dirty="0"/>
              <a:t>Dark and light areas shown</a:t>
            </a:r>
          </a:p>
          <a:p>
            <a:r>
              <a:rPr lang="en-GB" dirty="0"/>
              <a:t>Lines show the direction of hair growth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    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355976" y="4842523"/>
            <a:ext cx="4536504" cy="18452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209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430" y="188640"/>
            <a:ext cx="3782861" cy="3744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875832" cy="657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7944" y="94320"/>
            <a:ext cx="4875832" cy="6669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5" name="irc_mi" descr="Image result for believe in your ability quotes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r="5465" b="50104"/>
          <a:stretch/>
        </p:blipFill>
        <p:spPr bwMode="auto">
          <a:xfrm>
            <a:off x="137786" y="4149081"/>
            <a:ext cx="3782861" cy="1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70718" r="10971" b="8894"/>
          <a:stretch/>
        </p:blipFill>
        <p:spPr bwMode="auto">
          <a:xfrm>
            <a:off x="602102" y="6087649"/>
            <a:ext cx="3091194" cy="4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1" t="1788" r="66107" b="19568"/>
          <a:stretch/>
        </p:blipFill>
        <p:spPr bwMode="auto">
          <a:xfrm>
            <a:off x="402510" y="5549030"/>
            <a:ext cx="1619928" cy="55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3"/>
          <a:stretch/>
        </p:blipFill>
        <p:spPr bwMode="auto">
          <a:xfrm>
            <a:off x="3606506" y="5942060"/>
            <a:ext cx="32478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52"/>
          <a:stretch/>
        </p:blipFill>
        <p:spPr bwMode="auto">
          <a:xfrm>
            <a:off x="2029216" y="5599177"/>
            <a:ext cx="46819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09" y="5605527"/>
            <a:ext cx="4699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09" y="5608789"/>
            <a:ext cx="4699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786" y="188640"/>
            <a:ext cx="37935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Learning Intention</a:t>
            </a:r>
            <a:r>
              <a:rPr lang="en-GB" dirty="0"/>
              <a:t>:</a:t>
            </a:r>
          </a:p>
          <a:p>
            <a:r>
              <a:rPr lang="en-GB" dirty="0"/>
              <a:t>To explore using crosshatching and pen techniques to create areas of tone.</a:t>
            </a:r>
          </a:p>
          <a:p>
            <a:endParaRPr lang="en-GB" dirty="0"/>
          </a:p>
          <a:p>
            <a:r>
              <a:rPr lang="en-GB" b="1" dirty="0">
                <a:solidFill>
                  <a:srgbClr val="0070C0"/>
                </a:solidFill>
              </a:rPr>
              <a:t>Learning Outcome: </a:t>
            </a:r>
            <a:r>
              <a:rPr lang="en-GB" dirty="0"/>
              <a:t>Pen drawing from booklet</a:t>
            </a:r>
          </a:p>
          <a:p>
            <a:endParaRPr lang="en-GB" dirty="0"/>
          </a:p>
          <a:p>
            <a:r>
              <a:rPr lang="en-GB" b="1" dirty="0">
                <a:solidFill>
                  <a:srgbClr val="00B050"/>
                </a:solidFill>
              </a:rPr>
              <a:t>Success = </a:t>
            </a:r>
            <a:r>
              <a:rPr lang="en-GB" dirty="0"/>
              <a:t>Accurate details, facial proportions. There is variety in the  tones, showing layers of pen built up in different amounts.</a:t>
            </a:r>
          </a:p>
        </p:txBody>
      </p:sp>
    </p:spTree>
    <p:extLst>
      <p:ext uri="{BB962C8B-B14F-4D97-AF65-F5344CB8AC3E}">
        <p14:creationId xmlns:p14="http://schemas.microsoft.com/office/powerpoint/2010/main" val="3595654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43F4A1DE61F4C9C83E91A3085CD6F" ma:contentTypeVersion="0" ma:contentTypeDescription="Create a new document." ma:contentTypeScope="" ma:versionID="a4571839dede11bf1bd013156513732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41C731-E242-4C84-AE68-D2B6522F4AF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5B1529E-240B-4FB9-9226-1B59AC7A32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7BFEFF-E969-4B61-BC55-97657ACDEA6E}"/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890</Words>
  <Application>Microsoft Office PowerPoint</Application>
  <PresentationFormat>On-screen Show (4:3)</PresentationFormat>
  <Paragraphs>112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Glasgow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GDorran</dc:creator>
  <cp:lastModifiedBy>GDorran</cp:lastModifiedBy>
  <cp:revision>49</cp:revision>
  <cp:lastPrinted>2019-10-28T11:02:20Z</cp:lastPrinted>
  <dcterms:created xsi:type="dcterms:W3CDTF">2018-10-05T07:27:27Z</dcterms:created>
  <dcterms:modified xsi:type="dcterms:W3CDTF">2020-04-03T13:50:37Z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0x01010042043F4A1DE61F4C9C83E91A3085CD6F</vt:lpwstr>
  </property>
  <property fmtid="{D5CDD505-2E9C-101B-9397-08002B2CF9AE}" pid="3" name="Order">
    <vt:r8>255600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