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4"/>
    <p:sldMasterId id="2147483660" r:id="rId5"/>
  </p:sldMasterIdLst>
  <p:notesMasterIdLst>
    <p:notesMasterId r:id="rId25"/>
  </p:notesMasterIdLst>
  <p:handoutMasterIdLst>
    <p:handoutMasterId r:id="rId26"/>
  </p:handoutMasterIdLst>
  <p:sldIdLst>
    <p:sldId id="301" r:id="rId6"/>
    <p:sldId id="302" r:id="rId7"/>
    <p:sldId id="303" r:id="rId8"/>
    <p:sldId id="304" r:id="rId9"/>
    <p:sldId id="307" r:id="rId10"/>
    <p:sldId id="308" r:id="rId11"/>
    <p:sldId id="309" r:id="rId12"/>
    <p:sldId id="326" r:id="rId13"/>
    <p:sldId id="332" r:id="rId14"/>
    <p:sldId id="333" r:id="rId15"/>
    <p:sldId id="334" r:id="rId16"/>
    <p:sldId id="335" r:id="rId17"/>
    <p:sldId id="336" r:id="rId18"/>
    <p:sldId id="338" r:id="rId19"/>
    <p:sldId id="340" r:id="rId20"/>
    <p:sldId id="339" r:id="rId21"/>
    <p:sldId id="327" r:id="rId22"/>
    <p:sldId id="341" r:id="rId23"/>
    <p:sldId id="342" r:id="rId24"/>
  </p:sldIdLst>
  <p:sldSz cx="9144000" cy="6858000" type="screen4x3"/>
  <p:notesSz cx="6669088"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ACA4"/>
    <a:srgbClr val="02AE8D"/>
    <a:srgbClr val="BE027F"/>
    <a:srgbClr val="BC0453"/>
    <a:srgbClr val="F79A81"/>
    <a:srgbClr val="1A02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DA11DE-2717-4AD1-AFFA-93C1BFDFD8CF}" v="381" dt="2020-01-31T09:45:15.297"/>
    <p1510:client id="{0D9FF466-E598-46A6-9B47-F0BD6EF9F409}" v="11" dt="2020-02-06T13:34:07.788"/>
    <p1510:client id="{15E717A9-83F6-4C86-B95C-5C6C95780406}" v="616" dt="2020-01-30T12:40:26.467"/>
    <p1510:client id="{25FE9F40-08F2-4327-A7E0-A24D2892C0AF}" v="297" dt="2020-01-28T13:35:31.190"/>
    <p1510:client id="{2FDC8D14-9A35-444C-B61D-7C1284E44C74}" v="77" dt="2020-02-28T15:04:33.586"/>
    <p1510:client id="{5C7D9868-CC59-4D07-A07E-BB89CB57F0BD}" v="82" dt="2020-01-30T17:28:59.213"/>
    <p1510:client id="{6BDB76DB-9EBA-471C-83B2-D171E46DF863}" v="1" dt="2020-02-16T15:29:14.139"/>
    <p1510:client id="{77229C25-01AB-4820-8494-9A83CBC313E8}" v="93" dt="2020-01-23T21:15:06.822"/>
    <p1510:client id="{788AA3B1-CFBD-44F3-84A2-4ACF8DF9ED19}" v="21" dt="2020-01-25T14:05:21.529"/>
    <p1510:client id="{85620957-BB59-4490-B73A-878EB3B93838}" v="258" dt="2020-01-31T10:21:22.084"/>
    <p1510:client id="{985A51CD-9F41-418A-932C-6745ED790A82}" v="4" dt="2020-03-06T12:04:43.556"/>
    <p1510:client id="{B3BDDB15-E325-429B-9D6F-4DD71B65B197}" v="27" dt="2020-02-16T15:51:22.097"/>
    <p1510:client id="{C562CB73-6FB7-4D1D-A2E3-1B3547EBFAAC}" v="180" dt="2020-01-29T17:18:40.824"/>
    <p1510:client id="{D5E09F6C-EBE0-483D-94E2-7FD312AB55A4}" v="9" dt="2020-01-30T10:50:04.309"/>
    <p1510:client id="{D6D46674-9B92-4944-B960-786480A27BED}" v="4" dt="2020-02-06T13:13:05.757"/>
    <p1510:client id="{D803918D-9146-4700-A2AA-C45B129B3241}" v="134" dt="2020-03-06T09:28:51.507"/>
    <p1510:client id="{DA920A31-6941-4C57-812E-8383BCAB3B86}" v="213" dt="2020-01-30T12:02:14.266"/>
    <p1510:client id="{E3018B6B-F87F-4847-B51C-33C15AC3EB69}" v="424" dt="2020-01-30T16:00:55.870"/>
    <p1510:client id="{ED154F9F-4F60-4F4F-888D-A0F42FC95910}" v="4" dt="2020-01-29T16:16:39.160"/>
    <p1510:client id="{FD3BF888-E9C8-45A8-90D9-F423B56B832E}" v="8" dt="2020-01-30T08:41:52.7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90" autoAdjust="0"/>
    <p:restoredTop sz="94660"/>
  </p:normalViewPr>
  <p:slideViewPr>
    <p:cSldViewPr snapToGrid="0">
      <p:cViewPr varScale="1">
        <p:scale>
          <a:sx n="80" d="100"/>
          <a:sy n="80" d="100"/>
        </p:scale>
        <p:origin x="1182"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362" cy="4953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155" y="0"/>
            <a:ext cx="2889362" cy="495300"/>
          </a:xfrm>
          <a:prstGeom prst="rect">
            <a:avLst/>
          </a:prstGeom>
        </p:spPr>
        <p:txBody>
          <a:bodyPr vert="horz" lIns="91440" tIns="45720" rIns="91440" bIns="45720" rtlCol="0"/>
          <a:lstStyle>
            <a:lvl1pPr algn="r">
              <a:defRPr sz="1200"/>
            </a:lvl1pPr>
          </a:lstStyle>
          <a:p>
            <a:fld id="{31E20FB6-894D-418E-92F9-CCAE8C262EB6}" type="datetimeFigureOut">
              <a:rPr lang="en-GB" smtClean="0"/>
              <a:t>03/04/2020</a:t>
            </a:fld>
            <a:endParaRPr lang="en-GB"/>
          </a:p>
        </p:txBody>
      </p:sp>
      <p:sp>
        <p:nvSpPr>
          <p:cNvPr id="4" name="Footer Placeholder 3"/>
          <p:cNvSpPr>
            <a:spLocks noGrp="1"/>
          </p:cNvSpPr>
          <p:nvPr>
            <p:ph type="ftr" sz="quarter" idx="2"/>
          </p:nvPr>
        </p:nvSpPr>
        <p:spPr>
          <a:xfrm>
            <a:off x="0" y="9377363"/>
            <a:ext cx="2889362" cy="4953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155" y="9377363"/>
            <a:ext cx="2889362" cy="495300"/>
          </a:xfrm>
          <a:prstGeom prst="rect">
            <a:avLst/>
          </a:prstGeom>
        </p:spPr>
        <p:txBody>
          <a:bodyPr vert="horz" lIns="91440" tIns="45720" rIns="91440" bIns="45720" rtlCol="0" anchor="b"/>
          <a:lstStyle>
            <a:lvl1pPr algn="r">
              <a:defRPr sz="1200"/>
            </a:lvl1pPr>
          </a:lstStyle>
          <a:p>
            <a:fld id="{BDF41E48-FA15-4228-B659-961EE55D400B}" type="slidenum">
              <a:rPr lang="en-GB" smtClean="0"/>
              <a:t>‹#›</a:t>
            </a:fld>
            <a:endParaRPr lang="en-GB"/>
          </a:p>
        </p:txBody>
      </p:sp>
    </p:spTree>
    <p:extLst>
      <p:ext uri="{BB962C8B-B14F-4D97-AF65-F5344CB8AC3E}">
        <p14:creationId xmlns:p14="http://schemas.microsoft.com/office/powerpoint/2010/main" val="22841384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889938" cy="49363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1"/>
            <a:ext cx="2889938" cy="493633"/>
          </a:xfrm>
          <a:prstGeom prst="rect">
            <a:avLst/>
          </a:prstGeom>
        </p:spPr>
        <p:txBody>
          <a:bodyPr vert="horz" lIns="91440" tIns="45720" rIns="91440" bIns="45720" rtlCol="0"/>
          <a:lstStyle>
            <a:lvl1pPr algn="r">
              <a:defRPr sz="1200"/>
            </a:lvl1pPr>
          </a:lstStyle>
          <a:p>
            <a:fld id="{7C56BD24-90CE-3244-A9D4-009A0BA77147}" type="datetimeFigureOut">
              <a:rPr lang="en-US" smtClean="0"/>
              <a:pPr/>
              <a:t>4/3/2020</a:t>
            </a:fld>
            <a:endParaRPr lang="en-US"/>
          </a:p>
        </p:txBody>
      </p:sp>
      <p:sp>
        <p:nvSpPr>
          <p:cNvPr id="4" name="Slide Image Placeholder 3"/>
          <p:cNvSpPr>
            <a:spLocks noGrp="1" noRot="1" noChangeAspect="1"/>
          </p:cNvSpPr>
          <p:nvPr>
            <p:ph type="sldImg" idx="2"/>
          </p:nvPr>
        </p:nvSpPr>
        <p:spPr>
          <a:xfrm>
            <a:off x="866775" y="739775"/>
            <a:ext cx="4935538" cy="37036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689515"/>
            <a:ext cx="5335270" cy="44426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7317"/>
            <a:ext cx="2889938" cy="4936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377317"/>
            <a:ext cx="2889938" cy="493633"/>
          </a:xfrm>
          <a:prstGeom prst="rect">
            <a:avLst/>
          </a:prstGeom>
        </p:spPr>
        <p:txBody>
          <a:bodyPr vert="horz" lIns="91440" tIns="45720" rIns="91440" bIns="45720" rtlCol="0" anchor="b"/>
          <a:lstStyle>
            <a:lvl1pPr algn="r">
              <a:defRPr sz="1200"/>
            </a:lvl1pPr>
          </a:lstStyle>
          <a:p>
            <a:fld id="{9D63AA21-C63D-3349-A2C4-26D59CB0393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79372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946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53518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75659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43402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32593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37666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128531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33071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67114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31363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34844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220932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179584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85389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56851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64708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69988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25205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22445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59964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53245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4/3/2020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22588546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4/3/2020</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3699032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8.xml"/><Relationship Id="rId4" Type="http://schemas.openxmlformats.org/officeDocument/2006/relationships/hyperlink" Target="https://www.youtube.com/watch?v=YV4YGUAHPJU"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OxOfQcCRaME" TargetMode="External"/><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A6A70-70C9-4712-A616-D7ED695D8CAA}"/>
              </a:ext>
            </a:extLst>
          </p:cNvPr>
          <p:cNvSpPr>
            <a:spLocks noGrp="1"/>
          </p:cNvSpPr>
          <p:nvPr>
            <p:ph type="title"/>
          </p:nvPr>
        </p:nvSpPr>
        <p:spPr>
          <a:xfrm>
            <a:off x="486696" y="629267"/>
            <a:ext cx="4939869" cy="855518"/>
          </a:xfrm>
        </p:spPr>
        <p:txBody>
          <a:bodyPr vert="horz" lIns="91440" tIns="45720" rIns="91440" bIns="45720" rtlCol="0" anchor="ctr">
            <a:normAutofit fontScale="90000"/>
          </a:bodyPr>
          <a:lstStyle/>
          <a:p>
            <a:pPr defTabSz="914400"/>
            <a:r>
              <a:rPr lang="en-US" sz="4400" b="1" err="1"/>
              <a:t>Watercolour</a:t>
            </a:r>
            <a:br>
              <a:rPr lang="en-US" sz="4400" b="1"/>
            </a:br>
            <a:endParaRPr lang="en-US" sz="4400"/>
          </a:p>
        </p:txBody>
      </p:sp>
      <p:sp>
        <p:nvSpPr>
          <p:cNvPr id="18" name="Rectangle 17">
            <a:extLst>
              <a:ext uri="{FF2B5EF4-FFF2-40B4-BE49-F238E27FC236}">
                <a16:creationId xmlns:a16="http://schemas.microsoft.com/office/drawing/2014/main" id="{6AD366DE-C8A4-499B-BE66-AEA66D4472BB}"/>
              </a:ext>
            </a:extLst>
          </p:cNvPr>
          <p:cNvSpPr/>
          <p:nvPr/>
        </p:nvSpPr>
        <p:spPr>
          <a:xfrm>
            <a:off x="486697" y="1700808"/>
            <a:ext cx="4939867" cy="4523011"/>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err="1"/>
              <a:t>Watercolour</a:t>
            </a:r>
            <a:r>
              <a:rPr lang="en-US"/>
              <a:t> comes in metal tubes or as dry tablets that need to be mixed with water. It also comes in a liquid form that is commonly used for airbrushing.</a:t>
            </a:r>
          </a:p>
          <a:p>
            <a:pPr indent="-228600">
              <a:lnSpc>
                <a:spcPct val="90000"/>
              </a:lnSpc>
              <a:spcAft>
                <a:spcPts val="600"/>
              </a:spcAft>
              <a:buFont typeface="Arial" panose="020B0604020202020204" pitchFamily="34" charset="0"/>
              <a:buChar char="•"/>
            </a:pPr>
            <a:r>
              <a:rPr lang="en-US" err="1"/>
              <a:t>Watercolour</a:t>
            </a:r>
            <a:r>
              <a:rPr lang="en-US"/>
              <a:t> paint is a translucent medium. </a:t>
            </a:r>
            <a:r>
              <a:rPr lang="en-US" err="1"/>
              <a:t>Watercolour</a:t>
            </a:r>
            <a:r>
              <a:rPr lang="en-US"/>
              <a:t> is often used to create a muted, subtle image and has a softened look.</a:t>
            </a:r>
          </a:p>
          <a:p>
            <a:pPr indent="-228600">
              <a:lnSpc>
                <a:spcPct val="90000"/>
              </a:lnSpc>
              <a:spcAft>
                <a:spcPts val="600"/>
              </a:spcAft>
              <a:buFont typeface="Arial" panose="020B0604020202020204" pitchFamily="34" charset="0"/>
              <a:buChar char="•"/>
            </a:pPr>
            <a:r>
              <a:rPr lang="en-US" err="1"/>
              <a:t>Watercolour</a:t>
            </a:r>
            <a:r>
              <a:rPr lang="en-US"/>
              <a:t> can be a good choice if you want to work quickly or if you are on location as it requires little extra equipment, dried quickly and can be cleaned from brushes with just water.</a:t>
            </a:r>
          </a:p>
          <a:p>
            <a:pPr indent="-228600">
              <a:lnSpc>
                <a:spcPct val="90000"/>
              </a:lnSpc>
              <a:spcAft>
                <a:spcPts val="600"/>
              </a:spcAft>
              <a:buFont typeface="Arial" panose="020B0604020202020204" pitchFamily="34" charset="0"/>
              <a:buChar char="•"/>
            </a:pPr>
            <a:r>
              <a:rPr lang="en-US"/>
              <a:t>A drawback of using </a:t>
            </a:r>
            <a:r>
              <a:rPr lang="en-US" err="1"/>
              <a:t>watercolour</a:t>
            </a:r>
            <a:r>
              <a:rPr lang="en-US"/>
              <a:t> is that it is difficult to fix mistakes. You need to know what you are doing because you can't make changes by painting over them. You also need to be careful that you don't damage the surface you are using by repeatedly wetting it.</a:t>
            </a:r>
            <a:endParaRPr lang="en-US" b="0" i="0" u="none" strike="noStrike">
              <a:effectLst/>
            </a:endParaRPr>
          </a:p>
        </p:txBody>
      </p:sp>
      <p:pic>
        <p:nvPicPr>
          <p:cNvPr id="16" name="Picture 15">
            <a:extLst>
              <a:ext uri="{FF2B5EF4-FFF2-40B4-BE49-F238E27FC236}">
                <a16:creationId xmlns:a16="http://schemas.microsoft.com/office/drawing/2014/main" id="{53AE34BA-13A4-4A98-B577-DBD465383616}"/>
              </a:ext>
            </a:extLst>
          </p:cNvPr>
          <p:cNvPicPr>
            <a:picLocks noChangeAspect="1"/>
          </p:cNvPicPr>
          <p:nvPr/>
        </p:nvPicPr>
        <p:blipFill rotWithShape="1">
          <a:blip r:embed="rId2"/>
          <a:srcRect l="24168" r="22104" b="3"/>
          <a:stretch/>
        </p:blipFill>
        <p:spPr>
          <a:xfrm>
            <a:off x="5667306" y="640082"/>
            <a:ext cx="2996946" cy="5577837"/>
          </a:xfrm>
          <a:prstGeom prst="rect">
            <a:avLst/>
          </a:prstGeom>
          <a:effectLst/>
        </p:spPr>
      </p:pic>
      <p:sp>
        <p:nvSpPr>
          <p:cNvPr id="3" name="Rectangle 2">
            <a:extLst>
              <a:ext uri="{FF2B5EF4-FFF2-40B4-BE49-F238E27FC236}">
                <a16:creationId xmlns:a16="http://schemas.microsoft.com/office/drawing/2014/main" id="{A42EC8A5-E30C-488C-9C41-FC26DB70FCA9}"/>
              </a:ext>
            </a:extLst>
          </p:cNvPr>
          <p:cNvSpPr/>
          <p:nvPr/>
        </p:nvSpPr>
        <p:spPr>
          <a:xfrm>
            <a:off x="486697" y="2438400"/>
            <a:ext cx="3845272"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b="0" i="0" u="none" strike="noStrike">
              <a:effectLst/>
            </a:endParaRPr>
          </a:p>
        </p:txBody>
      </p:sp>
      <p:sp>
        <p:nvSpPr>
          <p:cNvPr id="15" name="Rectangle 14">
            <a:extLst>
              <a:ext uri="{FF2B5EF4-FFF2-40B4-BE49-F238E27FC236}">
                <a16:creationId xmlns:a16="http://schemas.microsoft.com/office/drawing/2014/main" id="{54DE8935-E9AD-43FC-AD1A-331B3271AB6D}"/>
              </a:ext>
            </a:extLst>
          </p:cNvPr>
          <p:cNvSpPr/>
          <p:nvPr/>
        </p:nvSpPr>
        <p:spPr>
          <a:xfrm>
            <a:off x="486697" y="2438400"/>
            <a:ext cx="4939867"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600"/>
          </a:p>
        </p:txBody>
      </p:sp>
    </p:spTree>
    <p:extLst>
      <p:ext uri="{BB962C8B-B14F-4D97-AF65-F5344CB8AC3E}">
        <p14:creationId xmlns:p14="http://schemas.microsoft.com/office/powerpoint/2010/main" val="2555361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6F250-E491-49B1-ACFD-77DD2B9CA62A}"/>
              </a:ext>
            </a:extLst>
          </p:cNvPr>
          <p:cNvSpPr>
            <a:spLocks noGrp="1"/>
          </p:cNvSpPr>
          <p:nvPr>
            <p:ph type="title"/>
          </p:nvPr>
        </p:nvSpPr>
        <p:spPr>
          <a:xfrm>
            <a:off x="639824" y="646867"/>
            <a:ext cx="2949178" cy="871476"/>
          </a:xfrm>
        </p:spPr>
        <p:txBody>
          <a:bodyPr/>
          <a:lstStyle/>
          <a:p>
            <a:r>
              <a:rPr lang="en-US">
                <a:cs typeface="Calibri Light"/>
              </a:rPr>
              <a:t>Impasto</a:t>
            </a:r>
            <a:endParaRPr lang="en-US"/>
          </a:p>
        </p:txBody>
      </p:sp>
      <p:sp>
        <p:nvSpPr>
          <p:cNvPr id="4" name="Text Placeholder 3">
            <a:extLst>
              <a:ext uri="{FF2B5EF4-FFF2-40B4-BE49-F238E27FC236}">
                <a16:creationId xmlns:a16="http://schemas.microsoft.com/office/drawing/2014/main" id="{2ED25810-DA58-47AE-A82C-1BB79BFC9066}"/>
              </a:ext>
            </a:extLst>
          </p:cNvPr>
          <p:cNvSpPr>
            <a:spLocks noGrp="1"/>
          </p:cNvSpPr>
          <p:nvPr>
            <p:ph type="body" sz="half" idx="2"/>
          </p:nvPr>
        </p:nvSpPr>
        <p:spPr>
          <a:xfrm>
            <a:off x="559963" y="2057400"/>
            <a:ext cx="3298566" cy="3811588"/>
          </a:xfrm>
        </p:spPr>
        <p:txBody>
          <a:bodyPr vert="horz" lIns="91440" tIns="45720" rIns="91440" bIns="45720" rtlCol="0" anchor="t">
            <a:normAutofit lnSpcReduction="10000"/>
          </a:bodyPr>
          <a:lstStyle/>
          <a:p>
            <a:r>
              <a:rPr lang="en-US">
                <a:ea typeface="+mn-lt"/>
                <a:cs typeface="+mn-lt"/>
              </a:rPr>
              <a:t>In painting, impasto (from the Italian for dough) describes areas of the surface of a painting which are heavily built up with paint layers.</a:t>
            </a:r>
          </a:p>
          <a:p>
            <a:r>
              <a:rPr lang="en-US" err="1">
                <a:ea typeface="+mn-lt"/>
                <a:cs typeface="+mn-lt"/>
              </a:rPr>
              <a:t>Impastoed</a:t>
            </a:r>
            <a:r>
              <a:rPr lang="en-US">
                <a:ea typeface="+mn-lt"/>
                <a:cs typeface="+mn-lt"/>
              </a:rPr>
              <a:t> paint is highly textured; brush or palette knife marks are usually clearly evident. </a:t>
            </a:r>
          </a:p>
          <a:p>
            <a:r>
              <a:rPr lang="en-US">
                <a:ea typeface="+mn-lt"/>
                <a:cs typeface="+mn-lt"/>
              </a:rPr>
              <a:t>The intention is to make the light falling across the painting reflect in a particularly noticeable way.</a:t>
            </a:r>
            <a:endParaRPr lang="en-US">
              <a:cs typeface="Calibri"/>
            </a:endParaRPr>
          </a:p>
          <a:p>
            <a:r>
              <a:rPr lang="en-US">
                <a:ea typeface="+mn-lt"/>
                <a:cs typeface="+mn-lt"/>
              </a:rPr>
              <a:t>Highlights, or perhaps jewels on a costume, may be heavily </a:t>
            </a:r>
            <a:r>
              <a:rPr lang="en-US" err="1">
                <a:ea typeface="+mn-lt"/>
                <a:cs typeface="+mn-lt"/>
              </a:rPr>
              <a:t>impastoed</a:t>
            </a:r>
            <a:r>
              <a:rPr lang="en-US">
                <a:ea typeface="+mn-lt"/>
                <a:cs typeface="+mn-lt"/>
              </a:rPr>
              <a:t> for this reason, as in some of the works of Rembrandt.</a:t>
            </a:r>
            <a:br>
              <a:rPr lang="en-US">
                <a:ea typeface="+mn-lt"/>
                <a:cs typeface="+mn-lt"/>
              </a:rPr>
            </a:br>
            <a:br>
              <a:rPr lang="en-US">
                <a:ea typeface="+mn-lt"/>
                <a:cs typeface="+mn-lt"/>
              </a:rPr>
            </a:br>
            <a:endParaRPr lang="en-US">
              <a:cs typeface="Calibri"/>
            </a:endParaRPr>
          </a:p>
          <a:p>
            <a:endParaRPr lang="en-US">
              <a:cs typeface="Calibri"/>
            </a:endParaRPr>
          </a:p>
        </p:txBody>
      </p:sp>
      <p:pic>
        <p:nvPicPr>
          <p:cNvPr id="9" name="Picture 9" descr="A picture containing black, mirror&#10;&#10;Description generated with very high confidence">
            <a:extLst>
              <a:ext uri="{FF2B5EF4-FFF2-40B4-BE49-F238E27FC236}">
                <a16:creationId xmlns:a16="http://schemas.microsoft.com/office/drawing/2014/main" id="{F041E9D4-40D9-45F1-A1E7-AA412B0B6AC3}"/>
              </a:ext>
            </a:extLst>
          </p:cNvPr>
          <p:cNvPicPr>
            <a:picLocks noGrp="1" noChangeAspect="1"/>
          </p:cNvPicPr>
          <p:nvPr>
            <p:ph idx="1"/>
          </p:nvPr>
        </p:nvPicPr>
        <p:blipFill>
          <a:blip r:embed="rId2"/>
          <a:stretch>
            <a:fillRect/>
          </a:stretch>
        </p:blipFill>
        <p:spPr>
          <a:xfrm>
            <a:off x="5441964" y="4071772"/>
            <a:ext cx="2079028" cy="2079028"/>
          </a:xfrm>
        </p:spPr>
      </p:pic>
      <p:pic>
        <p:nvPicPr>
          <p:cNvPr id="13" name="Picture 13" descr="A picture containing text, indoor, building, man&#10;&#10;Description generated with very high confidence">
            <a:extLst>
              <a:ext uri="{FF2B5EF4-FFF2-40B4-BE49-F238E27FC236}">
                <a16:creationId xmlns:a16="http://schemas.microsoft.com/office/drawing/2014/main" id="{8DA01BB9-4A5F-4B43-BE4B-E5566EC65748}"/>
              </a:ext>
            </a:extLst>
          </p:cNvPr>
          <p:cNvPicPr>
            <a:picLocks noChangeAspect="1"/>
          </p:cNvPicPr>
          <p:nvPr/>
        </p:nvPicPr>
        <p:blipFill>
          <a:blip r:embed="rId3"/>
          <a:stretch>
            <a:fillRect/>
          </a:stretch>
        </p:blipFill>
        <p:spPr>
          <a:xfrm>
            <a:off x="4438234" y="619296"/>
            <a:ext cx="4010981" cy="3193651"/>
          </a:xfrm>
          <a:prstGeom prst="rect">
            <a:avLst/>
          </a:prstGeom>
        </p:spPr>
      </p:pic>
      <p:sp>
        <p:nvSpPr>
          <p:cNvPr id="15" name="TextBox 14">
            <a:extLst>
              <a:ext uri="{FF2B5EF4-FFF2-40B4-BE49-F238E27FC236}">
                <a16:creationId xmlns:a16="http://schemas.microsoft.com/office/drawing/2014/main" id="{D175A70A-6416-4438-9471-0D5C272E4B80}"/>
              </a:ext>
            </a:extLst>
          </p:cNvPr>
          <p:cNvSpPr txBox="1"/>
          <p:nvPr/>
        </p:nvSpPr>
        <p:spPr>
          <a:xfrm>
            <a:off x="5117046" y="3809335"/>
            <a:ext cx="306264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222222"/>
                </a:solidFill>
                <a:latin typeface="Arial"/>
                <a:cs typeface="Arial"/>
              </a:rPr>
              <a:t>Belshazzar's Feast by Rembrandt, Oil on Canvas</a:t>
            </a:r>
          </a:p>
        </p:txBody>
      </p:sp>
      <p:sp>
        <p:nvSpPr>
          <p:cNvPr id="16" name="TextBox 15">
            <a:extLst>
              <a:ext uri="{FF2B5EF4-FFF2-40B4-BE49-F238E27FC236}">
                <a16:creationId xmlns:a16="http://schemas.microsoft.com/office/drawing/2014/main" id="{E4B0C0AE-6835-4D0B-95B2-D36B344A75F1}"/>
              </a:ext>
            </a:extLst>
          </p:cNvPr>
          <p:cNvSpPr txBox="1"/>
          <p:nvPr/>
        </p:nvSpPr>
        <p:spPr>
          <a:xfrm>
            <a:off x="5216871" y="6175193"/>
            <a:ext cx="27431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t>Detail from headpiece with thickly applied paint highlighting the jewels in the crown</a:t>
            </a:r>
            <a:endParaRPr lang="en-US"/>
          </a:p>
        </p:txBody>
      </p:sp>
    </p:spTree>
    <p:extLst>
      <p:ext uri="{BB962C8B-B14F-4D97-AF65-F5344CB8AC3E}">
        <p14:creationId xmlns:p14="http://schemas.microsoft.com/office/powerpoint/2010/main" val="940676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BFE51-329D-4F4E-A84C-D2818FB0BD53}"/>
              </a:ext>
            </a:extLst>
          </p:cNvPr>
          <p:cNvSpPr>
            <a:spLocks noGrp="1"/>
          </p:cNvSpPr>
          <p:nvPr>
            <p:ph type="title"/>
          </p:nvPr>
        </p:nvSpPr>
        <p:spPr>
          <a:xfrm>
            <a:off x="628650" y="365125"/>
            <a:ext cx="3374596" cy="1325563"/>
          </a:xfrm>
        </p:spPr>
        <p:txBody>
          <a:bodyPr vert="horz" lIns="91440" tIns="45720" rIns="91440" bIns="45720" rtlCol="0" anchor="ctr">
            <a:normAutofit/>
          </a:bodyPr>
          <a:lstStyle/>
          <a:p>
            <a:r>
              <a:rPr lang="en-US" sz="4400">
                <a:ea typeface="+mj-lt"/>
                <a:cs typeface="+mj-lt"/>
              </a:rPr>
              <a:t>Impasto</a:t>
            </a:r>
            <a:endParaRPr lang="en-US"/>
          </a:p>
        </p:txBody>
      </p:sp>
      <p:sp>
        <p:nvSpPr>
          <p:cNvPr id="3" name="TextBox 2">
            <a:extLst>
              <a:ext uri="{FF2B5EF4-FFF2-40B4-BE49-F238E27FC236}">
                <a16:creationId xmlns:a16="http://schemas.microsoft.com/office/drawing/2014/main" id="{FD55D51E-0D4B-4392-94F8-6D7ED13FEF02}"/>
              </a:ext>
            </a:extLst>
          </p:cNvPr>
          <p:cNvSpPr txBox="1"/>
          <p:nvPr/>
        </p:nvSpPr>
        <p:spPr>
          <a:xfrm>
            <a:off x="624907" y="2172199"/>
            <a:ext cx="27432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a:t>
            </a:r>
            <a:r>
              <a:rPr lang="en-US" sz="2000"/>
              <a:t>ater, artists such as Van Gogh employed the impasto technique extensively for decorative and expressive purposes.</a:t>
            </a:r>
          </a:p>
        </p:txBody>
      </p:sp>
      <p:pic>
        <p:nvPicPr>
          <p:cNvPr id="4" name="Picture 4" descr="A picture containing table, fabric, sitting, old&#10;&#10;Description generated with very high confidence">
            <a:extLst>
              <a:ext uri="{FF2B5EF4-FFF2-40B4-BE49-F238E27FC236}">
                <a16:creationId xmlns:a16="http://schemas.microsoft.com/office/drawing/2014/main" id="{07718924-C03A-4389-A1C3-2FB5088F260E}"/>
              </a:ext>
            </a:extLst>
          </p:cNvPr>
          <p:cNvPicPr>
            <a:picLocks noChangeAspect="1"/>
          </p:cNvPicPr>
          <p:nvPr/>
        </p:nvPicPr>
        <p:blipFill rotWithShape="1">
          <a:blip r:embed="rId2"/>
          <a:srcRect l="16517" r="40754" b="35154"/>
          <a:stretch/>
        </p:blipFill>
        <p:spPr>
          <a:xfrm>
            <a:off x="4767659" y="4086978"/>
            <a:ext cx="3093738" cy="2476802"/>
          </a:xfrm>
          <a:prstGeom prst="rect">
            <a:avLst/>
          </a:prstGeom>
        </p:spPr>
      </p:pic>
      <p:pic>
        <p:nvPicPr>
          <p:cNvPr id="12" name="Picture 12" descr="A picture containing sitting, teddy, bear, brown&#10;&#10;Description generated with very high confidence">
            <a:extLst>
              <a:ext uri="{FF2B5EF4-FFF2-40B4-BE49-F238E27FC236}">
                <a16:creationId xmlns:a16="http://schemas.microsoft.com/office/drawing/2014/main" id="{BB59EC05-47DE-4753-A6CF-9C040E9B8184}"/>
              </a:ext>
            </a:extLst>
          </p:cNvPr>
          <p:cNvPicPr>
            <a:picLocks noGrp="1" noChangeAspect="1"/>
          </p:cNvPicPr>
          <p:nvPr>
            <p:ph idx="1"/>
          </p:nvPr>
        </p:nvPicPr>
        <p:blipFill>
          <a:blip r:embed="rId3"/>
          <a:stretch>
            <a:fillRect/>
          </a:stretch>
        </p:blipFill>
        <p:spPr>
          <a:xfrm>
            <a:off x="4865305" y="333522"/>
            <a:ext cx="2743200" cy="3486150"/>
          </a:xfrm>
        </p:spPr>
      </p:pic>
      <p:sp>
        <p:nvSpPr>
          <p:cNvPr id="14" name="TextBox 13">
            <a:extLst>
              <a:ext uri="{FF2B5EF4-FFF2-40B4-BE49-F238E27FC236}">
                <a16:creationId xmlns:a16="http://schemas.microsoft.com/office/drawing/2014/main" id="{97FA3649-BF32-48D1-8459-34F612EEC12A}"/>
              </a:ext>
            </a:extLst>
          </p:cNvPr>
          <p:cNvSpPr txBox="1"/>
          <p:nvPr/>
        </p:nvSpPr>
        <p:spPr>
          <a:xfrm>
            <a:off x="4807587" y="3849264"/>
            <a:ext cx="324232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Sunflowers by Vincent van Gogh, 1888, Oil on Canvas</a:t>
            </a:r>
          </a:p>
        </p:txBody>
      </p:sp>
      <p:sp>
        <p:nvSpPr>
          <p:cNvPr id="5" name="TextBox 4">
            <a:extLst>
              <a:ext uri="{FF2B5EF4-FFF2-40B4-BE49-F238E27FC236}">
                <a16:creationId xmlns:a16="http://schemas.microsoft.com/office/drawing/2014/main" id="{ECFFAA97-8C23-410A-A513-BD13B01C3DA3}"/>
              </a:ext>
            </a:extLst>
          </p:cNvPr>
          <p:cNvSpPr txBox="1"/>
          <p:nvPr/>
        </p:nvSpPr>
        <p:spPr>
          <a:xfrm>
            <a:off x="544749" y="6225702"/>
            <a:ext cx="541830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hlinkClick r:id="rId4"/>
              </a:rPr>
              <a:t>https://www.youtube.com/watch?v=YV4YGUAHPJU</a:t>
            </a:r>
            <a:endParaRPr lang="en-US"/>
          </a:p>
          <a:p>
            <a:endParaRPr lang="en-US" sz="1400" dirty="0">
              <a:cs typeface="Calibri"/>
            </a:endParaRPr>
          </a:p>
        </p:txBody>
      </p:sp>
    </p:spTree>
    <p:extLst>
      <p:ext uri="{BB962C8B-B14F-4D97-AF65-F5344CB8AC3E}">
        <p14:creationId xmlns:p14="http://schemas.microsoft.com/office/powerpoint/2010/main" val="3277153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BED0F-5887-49E4-873F-FBC87C7E15D1}"/>
              </a:ext>
            </a:extLst>
          </p:cNvPr>
          <p:cNvSpPr>
            <a:spLocks noGrp="1"/>
          </p:cNvSpPr>
          <p:nvPr>
            <p:ph type="title"/>
          </p:nvPr>
        </p:nvSpPr>
        <p:spPr>
          <a:xfrm>
            <a:off x="486696" y="629266"/>
            <a:ext cx="3845274" cy="1676603"/>
          </a:xfrm>
        </p:spPr>
        <p:txBody>
          <a:bodyPr vert="horz" lIns="91440" tIns="45720" rIns="91440" bIns="45720" rtlCol="0" anchor="ctr">
            <a:normAutofit/>
          </a:bodyPr>
          <a:lstStyle/>
          <a:p>
            <a:r>
              <a:rPr lang="en-US" sz="4400"/>
              <a:t>Scottish Colourists</a:t>
            </a:r>
          </a:p>
        </p:txBody>
      </p:sp>
      <p:sp>
        <p:nvSpPr>
          <p:cNvPr id="4" name="Text Placeholder 3">
            <a:extLst>
              <a:ext uri="{FF2B5EF4-FFF2-40B4-BE49-F238E27FC236}">
                <a16:creationId xmlns:a16="http://schemas.microsoft.com/office/drawing/2014/main" id="{DA20A6DB-9F3F-49AE-AB9D-4864F839F12B}"/>
              </a:ext>
            </a:extLst>
          </p:cNvPr>
          <p:cNvSpPr>
            <a:spLocks noGrp="1"/>
          </p:cNvSpPr>
          <p:nvPr>
            <p:ph type="body" sz="half" idx="2"/>
          </p:nvPr>
        </p:nvSpPr>
        <p:spPr>
          <a:xfrm>
            <a:off x="486697" y="2438400"/>
            <a:ext cx="3845272" cy="3785419"/>
          </a:xfrm>
        </p:spPr>
        <p:txBody>
          <a:bodyPr vert="horz" lIns="91440" tIns="45720" rIns="91440" bIns="45720" rtlCol="0" anchor="t">
            <a:normAutofit/>
          </a:bodyPr>
          <a:lstStyle/>
          <a:p>
            <a:r>
              <a:rPr lang="en-US" sz="2000" dirty="0"/>
              <a:t>A group of Scottish painters comprising S.J. </a:t>
            </a:r>
            <a:r>
              <a:rPr lang="en-US" sz="2000" dirty="0" err="1"/>
              <a:t>Peploe</a:t>
            </a:r>
            <a:r>
              <a:rPr lang="en-US" sz="2000" dirty="0"/>
              <a:t>, F.C.B. </a:t>
            </a:r>
            <a:r>
              <a:rPr lang="en-US" sz="2000" dirty="0" err="1"/>
              <a:t>Cadell</a:t>
            </a:r>
            <a:r>
              <a:rPr lang="en-US" sz="2000" dirty="0"/>
              <a:t>, Leslie Hunter and J.D. Fergusson who were active in the early twentieth century. </a:t>
            </a:r>
            <a:endParaRPr lang="en-US" sz="2000" dirty="0">
              <a:cs typeface="Calibri"/>
            </a:endParaRPr>
          </a:p>
          <a:p>
            <a:r>
              <a:rPr lang="en-US" sz="2000" dirty="0"/>
              <a:t>They all spent time in France and were influenced by French artists’ bold use of </a:t>
            </a:r>
            <a:r>
              <a:rPr lang="en-US" sz="2000" dirty="0" err="1"/>
              <a:t>colour</a:t>
            </a:r>
            <a:r>
              <a:rPr lang="en-US" sz="2000" dirty="0"/>
              <a:t> and free brushwork.</a:t>
            </a:r>
            <a:endParaRPr lang="en-US" sz="2000" dirty="0">
              <a:cs typeface="Calibri"/>
            </a:endParaRPr>
          </a:p>
        </p:txBody>
      </p:sp>
      <p:pic>
        <p:nvPicPr>
          <p:cNvPr id="5" name="Picture 5" descr="A picture containing indoor, sitting, table, dog&#10;&#10;Description generated with very high confidence">
            <a:extLst>
              <a:ext uri="{FF2B5EF4-FFF2-40B4-BE49-F238E27FC236}">
                <a16:creationId xmlns:a16="http://schemas.microsoft.com/office/drawing/2014/main" id="{6BBA02E2-602D-4AF4-81D8-4C08E292E547}"/>
              </a:ext>
            </a:extLst>
          </p:cNvPr>
          <p:cNvPicPr>
            <a:picLocks noGrp="1" noChangeAspect="1"/>
          </p:cNvPicPr>
          <p:nvPr>
            <p:ph idx="1"/>
          </p:nvPr>
        </p:nvPicPr>
        <p:blipFill rotWithShape="1">
          <a:blip r:embed="rId2"/>
          <a:srcRect l="29750" r="14804" b="2"/>
          <a:stretch/>
        </p:blipFill>
        <p:spPr>
          <a:xfrm>
            <a:off x="4567959" y="640082"/>
            <a:ext cx="4096293" cy="5577837"/>
          </a:xfrm>
          <a:prstGeom prst="rect">
            <a:avLst/>
          </a:prstGeom>
          <a:effectLst/>
        </p:spPr>
      </p:pic>
    </p:spTree>
    <p:extLst>
      <p:ext uri="{BB962C8B-B14F-4D97-AF65-F5344CB8AC3E}">
        <p14:creationId xmlns:p14="http://schemas.microsoft.com/office/powerpoint/2010/main" val="138363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806F7-B5B3-4597-92C7-04EF602D540C}"/>
              </a:ext>
            </a:extLst>
          </p:cNvPr>
          <p:cNvSpPr>
            <a:spLocks noGrp="1"/>
          </p:cNvSpPr>
          <p:nvPr>
            <p:ph type="title"/>
          </p:nvPr>
        </p:nvSpPr>
        <p:spPr>
          <a:xfrm>
            <a:off x="629841" y="457200"/>
            <a:ext cx="2949178" cy="1300725"/>
          </a:xfrm>
        </p:spPr>
        <p:txBody>
          <a:bodyPr/>
          <a:lstStyle/>
          <a:p>
            <a:r>
              <a:rPr lang="en-US" err="1">
                <a:cs typeface="Calibri Light"/>
              </a:rPr>
              <a:t>Peploe</a:t>
            </a:r>
            <a:endParaRPr lang="en-US" err="1"/>
          </a:p>
        </p:txBody>
      </p:sp>
      <p:pic>
        <p:nvPicPr>
          <p:cNvPr id="5" name="Picture 5" descr="A picture containing table, photo, sitting, plate&#10;&#10;Description generated with very high confidence">
            <a:extLst>
              <a:ext uri="{FF2B5EF4-FFF2-40B4-BE49-F238E27FC236}">
                <a16:creationId xmlns:a16="http://schemas.microsoft.com/office/drawing/2014/main" id="{09D85E36-3A7A-43A8-B3A3-29639CE07A67}"/>
              </a:ext>
            </a:extLst>
          </p:cNvPr>
          <p:cNvPicPr>
            <a:picLocks noGrp="1" noChangeAspect="1"/>
          </p:cNvPicPr>
          <p:nvPr>
            <p:ph idx="1"/>
          </p:nvPr>
        </p:nvPicPr>
        <p:blipFill rotWithShape="1">
          <a:blip r:embed="rId2"/>
          <a:srcRect b="13292"/>
          <a:stretch/>
        </p:blipFill>
        <p:spPr>
          <a:xfrm>
            <a:off x="4298206" y="987426"/>
            <a:ext cx="3807520" cy="4225804"/>
          </a:xfrm>
        </p:spPr>
      </p:pic>
      <p:sp>
        <p:nvSpPr>
          <p:cNvPr id="4" name="Text Placeholder 3">
            <a:extLst>
              <a:ext uri="{FF2B5EF4-FFF2-40B4-BE49-F238E27FC236}">
                <a16:creationId xmlns:a16="http://schemas.microsoft.com/office/drawing/2014/main" id="{ACAA7752-2880-4A3E-81EB-E87776C3B7EA}"/>
              </a:ext>
            </a:extLst>
          </p:cNvPr>
          <p:cNvSpPr>
            <a:spLocks noGrp="1"/>
          </p:cNvSpPr>
          <p:nvPr>
            <p:ph type="body" sz="half" idx="2"/>
          </p:nvPr>
        </p:nvSpPr>
        <p:spPr>
          <a:xfrm>
            <a:off x="629841" y="1827802"/>
            <a:ext cx="3168793" cy="4031204"/>
          </a:xfrm>
        </p:spPr>
        <p:txBody>
          <a:bodyPr vert="horz" lIns="91440" tIns="45720" rIns="91440" bIns="45720" rtlCol="0" anchor="t">
            <a:normAutofit fontScale="92500" lnSpcReduction="10000"/>
          </a:bodyPr>
          <a:lstStyle/>
          <a:p>
            <a:r>
              <a:rPr lang="en-US">
                <a:ea typeface="+mn-lt"/>
                <a:cs typeface="+mn-lt"/>
              </a:rPr>
              <a:t>This work was painted during a time when </a:t>
            </a:r>
            <a:r>
              <a:rPr lang="en-US" err="1">
                <a:ea typeface="+mn-lt"/>
                <a:cs typeface="+mn-lt"/>
              </a:rPr>
              <a:t>Peploe</a:t>
            </a:r>
            <a:r>
              <a:rPr lang="en-US">
                <a:ea typeface="+mn-lt"/>
                <a:cs typeface="+mn-lt"/>
              </a:rPr>
              <a:t> was experimenting with using areas of bright </a:t>
            </a:r>
            <a:r>
              <a:rPr lang="en-US" err="1">
                <a:ea typeface="+mn-lt"/>
                <a:cs typeface="+mn-lt"/>
              </a:rPr>
              <a:t>colour</a:t>
            </a:r>
            <a:r>
              <a:rPr lang="en-US">
                <a:ea typeface="+mn-lt"/>
                <a:cs typeface="+mn-lt"/>
              </a:rPr>
              <a:t> in his still life paintings. </a:t>
            </a:r>
          </a:p>
          <a:p>
            <a:r>
              <a:rPr lang="en-US" err="1">
                <a:ea typeface="+mn-lt"/>
                <a:cs typeface="+mn-lt"/>
              </a:rPr>
              <a:t>Peploe</a:t>
            </a:r>
            <a:r>
              <a:rPr lang="en-US">
                <a:ea typeface="+mn-lt"/>
                <a:cs typeface="+mn-lt"/>
              </a:rPr>
              <a:t> had spent time studying in Paris and was influenced by contemporary French painting. He felt that every plane was to be represented by a change of </a:t>
            </a:r>
            <a:r>
              <a:rPr lang="en-US" err="1">
                <a:ea typeface="+mn-lt"/>
                <a:cs typeface="+mn-lt"/>
              </a:rPr>
              <a:t>colour</a:t>
            </a:r>
            <a:r>
              <a:rPr lang="en-US">
                <a:ea typeface="+mn-lt"/>
                <a:cs typeface="+mn-lt"/>
              </a:rPr>
              <a:t> and selected material for his still </a:t>
            </a:r>
            <a:r>
              <a:rPr lang="en-US" err="1">
                <a:ea typeface="+mn-lt"/>
                <a:cs typeface="+mn-lt"/>
              </a:rPr>
              <a:t>lifes</a:t>
            </a:r>
            <a:r>
              <a:rPr lang="en-US">
                <a:ea typeface="+mn-lt"/>
                <a:cs typeface="+mn-lt"/>
              </a:rPr>
              <a:t> which could be treated in flat areas of strong </a:t>
            </a:r>
            <a:r>
              <a:rPr lang="en-US" err="1">
                <a:ea typeface="+mn-lt"/>
                <a:cs typeface="+mn-lt"/>
              </a:rPr>
              <a:t>colour</a:t>
            </a:r>
            <a:r>
              <a:rPr lang="en-US">
                <a:ea typeface="+mn-lt"/>
                <a:cs typeface="+mn-lt"/>
              </a:rPr>
              <a:t>: lemons, oranges, roses, tulips, blue and white china, bowls and drapes were his main subjects. </a:t>
            </a:r>
          </a:p>
          <a:p>
            <a:r>
              <a:rPr lang="en-US">
                <a:ea typeface="+mn-lt"/>
                <a:cs typeface="+mn-lt"/>
              </a:rPr>
              <a:t>In this work the outlines are bold - some are blue or dark red - to </a:t>
            </a:r>
            <a:r>
              <a:rPr lang="en-US" err="1">
                <a:ea typeface="+mn-lt"/>
                <a:cs typeface="+mn-lt"/>
              </a:rPr>
              <a:t>emphasise</a:t>
            </a:r>
            <a:r>
              <a:rPr lang="en-US">
                <a:ea typeface="+mn-lt"/>
                <a:cs typeface="+mn-lt"/>
              </a:rPr>
              <a:t> the objects and their relation to one another.</a:t>
            </a:r>
            <a:endParaRPr lang="en-US">
              <a:cs typeface="Calibri"/>
            </a:endParaRPr>
          </a:p>
        </p:txBody>
      </p:sp>
      <p:sp>
        <p:nvSpPr>
          <p:cNvPr id="7" name="TextBox 6">
            <a:extLst>
              <a:ext uri="{FF2B5EF4-FFF2-40B4-BE49-F238E27FC236}">
                <a16:creationId xmlns:a16="http://schemas.microsoft.com/office/drawing/2014/main" id="{B629CD80-F1DC-43DC-825B-69E59B413E01}"/>
              </a:ext>
            </a:extLst>
          </p:cNvPr>
          <p:cNvSpPr txBox="1"/>
          <p:nvPr/>
        </p:nvSpPr>
        <p:spPr>
          <a:xfrm>
            <a:off x="4897431" y="5316697"/>
            <a:ext cx="27432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b="1">
                <a:latin typeface="Graphik Web"/>
              </a:rPr>
              <a:t>Samuel John </a:t>
            </a:r>
            <a:r>
              <a:rPr lang="en-US" sz="1000" b="1" err="1">
                <a:latin typeface="Graphik Web"/>
              </a:rPr>
              <a:t>Peploe</a:t>
            </a:r>
            <a:endParaRPr lang="en-US" sz="1000" b="1">
              <a:latin typeface="Graphik Web"/>
            </a:endParaRPr>
          </a:p>
          <a:p>
            <a:pPr algn="ctr"/>
            <a:endParaRPr lang="en-US" sz="1000">
              <a:latin typeface="Graphik Web"/>
            </a:endParaRPr>
          </a:p>
          <a:p>
            <a:pPr algn="ctr"/>
            <a:r>
              <a:rPr lang="en-US" sz="1000">
                <a:latin typeface="Graphik Web"/>
              </a:rPr>
              <a:t>Pink Roses, Chinese Vase, Oil on Canvas</a:t>
            </a:r>
          </a:p>
        </p:txBody>
      </p:sp>
      <p:sp>
        <p:nvSpPr>
          <p:cNvPr id="3" name="TextBox 2">
            <a:extLst>
              <a:ext uri="{FF2B5EF4-FFF2-40B4-BE49-F238E27FC236}">
                <a16:creationId xmlns:a16="http://schemas.microsoft.com/office/drawing/2014/main" id="{97944F8B-D8FD-4D91-8AAD-FB1656FE1711}"/>
              </a:ext>
            </a:extLst>
          </p:cNvPr>
          <p:cNvSpPr txBox="1"/>
          <p:nvPr/>
        </p:nvSpPr>
        <p:spPr>
          <a:xfrm>
            <a:off x="632298" y="6215975"/>
            <a:ext cx="5466944"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hlinkClick r:id="rId3"/>
              </a:rPr>
              <a:t>https://www.youtube.com/watch?v=OxOfQcCRaME</a:t>
            </a:r>
            <a:endParaRPr lang="en-US" sz="1600"/>
          </a:p>
          <a:p>
            <a:endParaRPr lang="en-US" dirty="0">
              <a:cs typeface="Calibri"/>
            </a:endParaRPr>
          </a:p>
        </p:txBody>
      </p:sp>
    </p:spTree>
    <p:extLst>
      <p:ext uri="{BB962C8B-B14F-4D97-AF65-F5344CB8AC3E}">
        <p14:creationId xmlns:p14="http://schemas.microsoft.com/office/powerpoint/2010/main" val="4195531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4688F-091E-4B28-99AB-29857CCB7BE3}"/>
              </a:ext>
            </a:extLst>
          </p:cNvPr>
          <p:cNvSpPr>
            <a:spLocks noGrp="1"/>
          </p:cNvSpPr>
          <p:nvPr>
            <p:ph type="title"/>
          </p:nvPr>
        </p:nvSpPr>
        <p:spPr/>
        <p:txBody>
          <a:bodyPr>
            <a:normAutofit/>
          </a:bodyPr>
          <a:lstStyle/>
          <a:p>
            <a:r>
              <a:rPr lang="en-US" sz="3200" dirty="0">
                <a:cs typeface="Calibri Light"/>
              </a:rPr>
              <a:t>Michael Corr</a:t>
            </a:r>
            <a:endParaRPr lang="en-US" sz="3200" dirty="0"/>
          </a:p>
        </p:txBody>
      </p:sp>
      <p:pic>
        <p:nvPicPr>
          <p:cNvPr id="5" name="Picture 5" descr="A picture containing red, man, wearing, sitting&#10;&#10;Description generated with very high confidence">
            <a:extLst>
              <a:ext uri="{FF2B5EF4-FFF2-40B4-BE49-F238E27FC236}">
                <a16:creationId xmlns:a16="http://schemas.microsoft.com/office/drawing/2014/main" id="{E9D45C02-41BD-4D66-850E-4AC648D6FCED}"/>
              </a:ext>
            </a:extLst>
          </p:cNvPr>
          <p:cNvPicPr>
            <a:picLocks noGrp="1" noChangeAspect="1"/>
          </p:cNvPicPr>
          <p:nvPr>
            <p:ph type="pic" idx="1"/>
          </p:nvPr>
        </p:nvPicPr>
        <p:blipFill rotWithShape="1">
          <a:blip r:embed="rId2"/>
          <a:srcRect l="2508" r="2508"/>
          <a:stretch/>
        </p:blipFill>
        <p:spPr>
          <a:xfrm>
            <a:off x="3887391" y="1109665"/>
            <a:ext cx="4629150" cy="4629150"/>
          </a:xfrm>
        </p:spPr>
      </p:pic>
      <p:sp>
        <p:nvSpPr>
          <p:cNvPr id="4" name="Text Placeholder 3">
            <a:extLst>
              <a:ext uri="{FF2B5EF4-FFF2-40B4-BE49-F238E27FC236}">
                <a16:creationId xmlns:a16="http://schemas.microsoft.com/office/drawing/2014/main" id="{9BBDB1BF-6974-4B3A-BF08-F5C5341D8081}"/>
              </a:ext>
            </a:extLst>
          </p:cNvPr>
          <p:cNvSpPr>
            <a:spLocks noGrp="1"/>
          </p:cNvSpPr>
          <p:nvPr>
            <p:ph type="body" sz="half" idx="2"/>
          </p:nvPr>
        </p:nvSpPr>
        <p:spPr/>
        <p:txBody>
          <a:bodyPr vert="horz" lIns="91440" tIns="45720" rIns="91440" bIns="45720" rtlCol="0" anchor="t">
            <a:normAutofit/>
          </a:bodyPr>
          <a:lstStyle/>
          <a:p>
            <a:r>
              <a:rPr lang="en-US" sz="2000" dirty="0">
                <a:ea typeface="+mn-lt"/>
                <a:cs typeface="+mn-lt"/>
              </a:rPr>
              <a:t>Michael Corr is an award-winning contemporary painter and mural artist, who is based at his garden studio space in Alloa, Scotland.</a:t>
            </a:r>
            <a:endParaRPr lang="en-US" sz="2000" dirty="0">
              <a:cs typeface="Calibri"/>
            </a:endParaRPr>
          </a:p>
          <a:p>
            <a:r>
              <a:rPr lang="en-US" sz="2000" dirty="0">
                <a:ea typeface="+mn-lt"/>
                <a:cs typeface="+mn-lt"/>
              </a:rPr>
              <a:t>His work </a:t>
            </a:r>
            <a:r>
              <a:rPr lang="en-US" sz="2000" dirty="0" err="1">
                <a:ea typeface="+mn-lt"/>
                <a:cs typeface="+mn-lt"/>
              </a:rPr>
              <a:t>centres</a:t>
            </a:r>
            <a:r>
              <a:rPr lang="en-US" sz="2000" dirty="0">
                <a:ea typeface="+mn-lt"/>
                <a:cs typeface="+mn-lt"/>
              </a:rPr>
              <a:t> around portrait painting with an emphasis on </a:t>
            </a:r>
            <a:r>
              <a:rPr lang="en-US" sz="2000" dirty="0" err="1">
                <a:ea typeface="+mn-lt"/>
                <a:cs typeface="+mn-lt"/>
              </a:rPr>
              <a:t>colour</a:t>
            </a:r>
            <a:r>
              <a:rPr lang="en-US" sz="2000" dirty="0">
                <a:ea typeface="+mn-lt"/>
                <a:cs typeface="+mn-lt"/>
              </a:rPr>
              <a:t> and spontaneous mark making.</a:t>
            </a:r>
            <a:endParaRPr lang="en-US" sz="2000" dirty="0"/>
          </a:p>
          <a:p>
            <a:endParaRPr lang="en-US" dirty="0">
              <a:cs typeface="Calibri"/>
            </a:endParaRPr>
          </a:p>
        </p:txBody>
      </p:sp>
    </p:spTree>
    <p:extLst>
      <p:ext uri="{BB962C8B-B14F-4D97-AF65-F5344CB8AC3E}">
        <p14:creationId xmlns:p14="http://schemas.microsoft.com/office/powerpoint/2010/main" val="2880217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CAB32-B716-4D9F-8743-0ED7896981B9}"/>
              </a:ext>
            </a:extLst>
          </p:cNvPr>
          <p:cNvSpPr>
            <a:spLocks noGrp="1"/>
          </p:cNvSpPr>
          <p:nvPr>
            <p:ph type="title"/>
          </p:nvPr>
        </p:nvSpPr>
        <p:spPr/>
        <p:txBody>
          <a:bodyPr/>
          <a:lstStyle/>
          <a:p>
            <a:r>
              <a:rPr lang="en-US" dirty="0">
                <a:cs typeface="Calibri Light"/>
              </a:rPr>
              <a:t>Gary Hume</a:t>
            </a:r>
            <a:endParaRPr lang="en-US" dirty="0"/>
          </a:p>
        </p:txBody>
      </p:sp>
      <p:pic>
        <p:nvPicPr>
          <p:cNvPr id="5" name="Picture 5" descr="A picture containing computer, room&#10;&#10;Description generated with very high confidence">
            <a:extLst>
              <a:ext uri="{FF2B5EF4-FFF2-40B4-BE49-F238E27FC236}">
                <a16:creationId xmlns:a16="http://schemas.microsoft.com/office/drawing/2014/main" id="{3A11A74D-F67C-4D5F-858D-CAA97838FF99}"/>
              </a:ext>
            </a:extLst>
          </p:cNvPr>
          <p:cNvPicPr>
            <a:picLocks noGrp="1" noChangeAspect="1"/>
          </p:cNvPicPr>
          <p:nvPr>
            <p:ph type="pic" idx="1"/>
          </p:nvPr>
        </p:nvPicPr>
        <p:blipFill rotWithShape="1">
          <a:blip r:embed="rId2"/>
          <a:srcRect l="525" r="-350" b="252"/>
          <a:stretch/>
        </p:blipFill>
        <p:spPr>
          <a:xfrm>
            <a:off x="3268474" y="1255175"/>
            <a:ext cx="5688983" cy="4408022"/>
          </a:xfrm>
        </p:spPr>
      </p:pic>
      <p:sp>
        <p:nvSpPr>
          <p:cNvPr id="4" name="Text Placeholder 3">
            <a:extLst>
              <a:ext uri="{FF2B5EF4-FFF2-40B4-BE49-F238E27FC236}">
                <a16:creationId xmlns:a16="http://schemas.microsoft.com/office/drawing/2014/main" id="{64CE7FF1-F169-4072-8C48-A9FCEA46D9FC}"/>
              </a:ext>
            </a:extLst>
          </p:cNvPr>
          <p:cNvSpPr>
            <a:spLocks noGrp="1"/>
          </p:cNvSpPr>
          <p:nvPr>
            <p:ph type="body" sz="half" idx="2"/>
          </p:nvPr>
        </p:nvSpPr>
        <p:spPr>
          <a:xfrm>
            <a:off x="629841" y="2057400"/>
            <a:ext cx="2390157" cy="3811588"/>
          </a:xfrm>
        </p:spPr>
        <p:txBody>
          <a:bodyPr vert="horz" lIns="91440" tIns="45720" rIns="91440" bIns="45720" rtlCol="0" anchor="t">
            <a:normAutofit fontScale="92500" lnSpcReduction="10000"/>
          </a:bodyPr>
          <a:lstStyle/>
          <a:p>
            <a:pPr algn="r"/>
            <a:endParaRPr lang="en-US"/>
          </a:p>
          <a:p>
            <a:r>
              <a:rPr lang="en-US" sz="1800" dirty="0">
                <a:ea typeface="+mn-lt"/>
                <a:cs typeface="+mn-lt"/>
              </a:rPr>
              <a:t>This body of work focuses on a range of subjects, but at its core is a suite of highly personal paintings about memory and loss. </a:t>
            </a:r>
            <a:endParaRPr lang="en-US" sz="1800">
              <a:ea typeface="+mn-lt"/>
              <a:cs typeface="+mn-lt"/>
            </a:endParaRPr>
          </a:p>
          <a:p>
            <a:r>
              <a:rPr lang="en-US" sz="1800" dirty="0">
                <a:ea typeface="+mn-lt"/>
                <a:cs typeface="+mn-lt"/>
              </a:rPr>
              <a:t>Hume’s mother is 86 years old and suffers from dementia. And while the outward subjects of many of the new paintings are flowers, their titles — Mourning, Spent, Blind — reflect Hume’s thoughts of her.</a:t>
            </a:r>
            <a:endParaRPr lang="en-US" sz="1800" dirty="0">
              <a:cs typeface="Calibri"/>
            </a:endParaRPr>
          </a:p>
        </p:txBody>
      </p:sp>
      <p:sp>
        <p:nvSpPr>
          <p:cNvPr id="7" name="TextBox 6">
            <a:extLst>
              <a:ext uri="{FF2B5EF4-FFF2-40B4-BE49-F238E27FC236}">
                <a16:creationId xmlns:a16="http://schemas.microsoft.com/office/drawing/2014/main" id="{5F5A5EBB-198E-415E-82F2-94C67F5510BD}"/>
              </a:ext>
            </a:extLst>
          </p:cNvPr>
          <p:cNvSpPr txBox="1"/>
          <p:nvPr/>
        </p:nvSpPr>
        <p:spPr>
          <a:xfrm>
            <a:off x="4977291" y="5456453"/>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Segoe UI"/>
              </a:rPr>
              <a:t>​</a:t>
            </a:r>
          </a:p>
          <a:p>
            <a:r>
              <a:rPr lang="en-US" sz="1000" dirty="0">
                <a:cs typeface="Segoe UI"/>
              </a:rPr>
              <a:t>Grandma Looks at the Garden, 2017​</a:t>
            </a:r>
          </a:p>
          <a:p>
            <a:r>
              <a:rPr lang="en-US" sz="1000" dirty="0">
                <a:cs typeface="Segoe UI"/>
              </a:rPr>
              <a:t>Enamel paint on aluminum​</a:t>
            </a:r>
            <a:br>
              <a:rPr lang="en-US" sz="1000" dirty="0">
                <a:cs typeface="Segoe UI"/>
              </a:rPr>
            </a:br>
            <a:r>
              <a:rPr lang="en-US" sz="1000" dirty="0">
                <a:cs typeface="Segoe UI"/>
              </a:rPr>
              <a:t>40 1/8 x 48 inches (102 x 122 cm)</a:t>
            </a:r>
          </a:p>
        </p:txBody>
      </p:sp>
    </p:spTree>
    <p:extLst>
      <p:ext uri="{BB962C8B-B14F-4D97-AF65-F5344CB8AC3E}">
        <p14:creationId xmlns:p14="http://schemas.microsoft.com/office/powerpoint/2010/main" val="1146951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B74E1-B00A-4606-B104-D34A209F8F4D}"/>
              </a:ext>
            </a:extLst>
          </p:cNvPr>
          <p:cNvSpPr>
            <a:spLocks noGrp="1"/>
          </p:cNvSpPr>
          <p:nvPr>
            <p:ph type="title"/>
          </p:nvPr>
        </p:nvSpPr>
        <p:spPr/>
        <p:txBody>
          <a:bodyPr/>
          <a:lstStyle/>
          <a:p>
            <a:r>
              <a:rPr lang="en-US" dirty="0">
                <a:cs typeface="Calibri Light"/>
              </a:rPr>
              <a:t>Wayne </a:t>
            </a:r>
            <a:r>
              <a:rPr lang="en-US" dirty="0" err="1">
                <a:ea typeface="+mj-lt"/>
                <a:cs typeface="+mj-lt"/>
              </a:rPr>
              <a:t>Thiebaud</a:t>
            </a:r>
            <a:endParaRPr lang="en-US" dirty="0" err="1"/>
          </a:p>
        </p:txBody>
      </p:sp>
      <p:sp>
        <p:nvSpPr>
          <p:cNvPr id="4" name="Text Placeholder 3">
            <a:extLst>
              <a:ext uri="{FF2B5EF4-FFF2-40B4-BE49-F238E27FC236}">
                <a16:creationId xmlns:a16="http://schemas.microsoft.com/office/drawing/2014/main" id="{89C2632B-5045-46CB-91F9-FDEE1BFCCBB4}"/>
              </a:ext>
            </a:extLst>
          </p:cNvPr>
          <p:cNvSpPr>
            <a:spLocks noGrp="1"/>
          </p:cNvSpPr>
          <p:nvPr>
            <p:ph type="body" sz="half" idx="2"/>
          </p:nvPr>
        </p:nvSpPr>
        <p:spPr/>
        <p:txBody>
          <a:bodyPr/>
          <a:lstStyle/>
          <a:p>
            <a:endParaRPr lang="en-US"/>
          </a:p>
        </p:txBody>
      </p:sp>
      <p:pic>
        <p:nvPicPr>
          <p:cNvPr id="13" name="Picture 13" descr="A picture containing cat&#10;&#10;Description generated with very high confidence">
            <a:extLst>
              <a:ext uri="{FF2B5EF4-FFF2-40B4-BE49-F238E27FC236}">
                <a16:creationId xmlns:a16="http://schemas.microsoft.com/office/drawing/2014/main" id="{2866E815-47A2-4BDF-92B0-0D8C01B1B3A0}"/>
              </a:ext>
            </a:extLst>
          </p:cNvPr>
          <p:cNvPicPr>
            <a:picLocks noGrp="1" noChangeAspect="1"/>
          </p:cNvPicPr>
          <p:nvPr>
            <p:ph type="pic" idx="1"/>
          </p:nvPr>
        </p:nvPicPr>
        <p:blipFill rotWithShape="1">
          <a:blip r:embed="rId2"/>
          <a:srcRect l="12445" r="12445"/>
          <a:stretch/>
        </p:blipFill>
        <p:spPr>
          <a:xfrm>
            <a:off x="3927321" y="1274505"/>
            <a:ext cx="4629150" cy="4598947"/>
          </a:xfrm>
        </p:spPr>
      </p:pic>
    </p:spTree>
    <p:extLst>
      <p:ext uri="{BB962C8B-B14F-4D97-AF65-F5344CB8AC3E}">
        <p14:creationId xmlns:p14="http://schemas.microsoft.com/office/powerpoint/2010/main" val="3867686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CACC8D-E700-4EB7-8F07-25918D6CA0FD}"/>
              </a:ext>
            </a:extLst>
          </p:cNvPr>
          <p:cNvSpPr txBox="1"/>
          <p:nvPr/>
        </p:nvSpPr>
        <p:spPr>
          <a:xfrm>
            <a:off x="515815" y="1242646"/>
            <a:ext cx="2673424" cy="369331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Equipment</a:t>
            </a:r>
          </a:p>
          <a:p>
            <a:pPr algn="ctr"/>
            <a:endParaRPr lang="en-US">
              <a:cs typeface="Calibri"/>
            </a:endParaRPr>
          </a:p>
          <a:p>
            <a:r>
              <a:rPr lang="en-US">
                <a:cs typeface="Calibri"/>
              </a:rPr>
              <a:t>What equipment will you need?</a:t>
            </a:r>
          </a:p>
          <a:p>
            <a:endParaRPr lang="en-US">
              <a:cs typeface="Calibri"/>
            </a:endParaRPr>
          </a:p>
          <a:p>
            <a:r>
              <a:rPr lang="en-US">
                <a:cs typeface="Calibri"/>
              </a:rPr>
              <a:t>What surface will you paint on?</a:t>
            </a:r>
          </a:p>
          <a:p>
            <a:endParaRPr lang="en-US">
              <a:cs typeface="Calibri"/>
            </a:endParaRPr>
          </a:p>
          <a:p>
            <a:r>
              <a:rPr lang="en-US">
                <a:cs typeface="Calibri"/>
              </a:rPr>
              <a:t>What tools will you need?</a:t>
            </a:r>
          </a:p>
          <a:p>
            <a:endParaRPr lang="en-US">
              <a:cs typeface="Calibri"/>
            </a:endParaRPr>
          </a:p>
          <a:p>
            <a:r>
              <a:rPr lang="en-US">
                <a:cs typeface="Calibri"/>
              </a:rPr>
              <a:t>How will you set up your palette?</a:t>
            </a:r>
          </a:p>
          <a:p>
            <a:endParaRPr lang="en-US">
              <a:cs typeface="Calibri"/>
            </a:endParaRPr>
          </a:p>
        </p:txBody>
      </p:sp>
      <p:sp>
        <p:nvSpPr>
          <p:cNvPr id="4" name="TextBox 3">
            <a:extLst>
              <a:ext uri="{FF2B5EF4-FFF2-40B4-BE49-F238E27FC236}">
                <a16:creationId xmlns:a16="http://schemas.microsoft.com/office/drawing/2014/main" id="{1417BF2E-EB3B-437A-B35B-4C39956C1A6C}"/>
              </a:ext>
            </a:extLst>
          </p:cNvPr>
          <p:cNvSpPr txBox="1"/>
          <p:nvPr/>
        </p:nvSpPr>
        <p:spPr>
          <a:xfrm>
            <a:off x="668215" y="527538"/>
            <a:ext cx="45837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Calibri"/>
              </a:rPr>
              <a:t>Things to consider before you start a painting:</a:t>
            </a:r>
            <a:endParaRPr lang="en-US" b="1" dirty="0"/>
          </a:p>
        </p:txBody>
      </p:sp>
      <p:sp>
        <p:nvSpPr>
          <p:cNvPr id="5" name="TextBox 4">
            <a:extLst>
              <a:ext uri="{FF2B5EF4-FFF2-40B4-BE49-F238E27FC236}">
                <a16:creationId xmlns:a16="http://schemas.microsoft.com/office/drawing/2014/main" id="{A3733F2B-145C-4C52-B290-5AA7297684A6}"/>
              </a:ext>
            </a:extLst>
          </p:cNvPr>
          <p:cNvSpPr txBox="1"/>
          <p:nvPr/>
        </p:nvSpPr>
        <p:spPr>
          <a:xfrm>
            <a:off x="3309845" y="1241824"/>
            <a:ext cx="2743200" cy="369331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cs typeface="Calibri" panose="020F0502020204030204"/>
              </a:rPr>
              <a:t>Objects</a:t>
            </a:r>
          </a:p>
          <a:p>
            <a:pPr algn="ctr"/>
            <a:endParaRPr lang="en-US"/>
          </a:p>
          <a:p>
            <a:r>
              <a:rPr lang="en-US" dirty="0"/>
              <a:t>What will you paint?</a:t>
            </a:r>
            <a:endParaRPr lang="en-US" dirty="0">
              <a:cs typeface="Calibri"/>
            </a:endParaRPr>
          </a:p>
          <a:p>
            <a:endParaRPr lang="en-US">
              <a:ea typeface="+mn-lt"/>
              <a:cs typeface="+mn-lt"/>
            </a:endParaRPr>
          </a:p>
          <a:p>
            <a:r>
              <a:rPr lang="en-US" dirty="0">
                <a:ea typeface="+mn-lt"/>
                <a:cs typeface="+mn-lt"/>
              </a:rPr>
              <a:t>What viewpoint will you take?</a:t>
            </a:r>
          </a:p>
          <a:p>
            <a:endParaRPr lang="en-US">
              <a:ea typeface="+mn-lt"/>
              <a:cs typeface="+mn-lt"/>
            </a:endParaRPr>
          </a:p>
          <a:p>
            <a:r>
              <a:rPr lang="en-US" dirty="0">
                <a:ea typeface="+mn-lt"/>
                <a:cs typeface="+mn-lt"/>
              </a:rPr>
              <a:t>How will you compose your object(s)?</a:t>
            </a:r>
          </a:p>
          <a:p>
            <a:endParaRPr lang="en-US">
              <a:ea typeface="+mn-lt"/>
              <a:cs typeface="+mn-lt"/>
            </a:endParaRPr>
          </a:p>
          <a:p>
            <a:r>
              <a:rPr lang="en-US" dirty="0">
                <a:ea typeface="+mn-lt"/>
                <a:cs typeface="+mn-lt"/>
              </a:rPr>
              <a:t>What is the focal point of your composition?</a:t>
            </a:r>
          </a:p>
          <a:p>
            <a:endParaRPr lang="en-US" dirty="0">
              <a:ea typeface="+mn-lt"/>
              <a:cs typeface="+mn-lt"/>
            </a:endParaRPr>
          </a:p>
        </p:txBody>
      </p:sp>
      <p:sp>
        <p:nvSpPr>
          <p:cNvPr id="6" name="TextBox 5">
            <a:extLst>
              <a:ext uri="{FF2B5EF4-FFF2-40B4-BE49-F238E27FC236}">
                <a16:creationId xmlns:a16="http://schemas.microsoft.com/office/drawing/2014/main" id="{BF1554FA-3D58-4D95-BC28-9958D403CEA6}"/>
              </a:ext>
            </a:extLst>
          </p:cNvPr>
          <p:cNvSpPr txBox="1"/>
          <p:nvPr/>
        </p:nvSpPr>
        <p:spPr>
          <a:xfrm>
            <a:off x="6181178" y="1224057"/>
            <a:ext cx="2743200" cy="369331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cs typeface="Calibri"/>
              </a:rPr>
              <a:t>Idea</a:t>
            </a:r>
          </a:p>
          <a:p>
            <a:endParaRPr lang="en-US">
              <a:cs typeface="Calibri"/>
            </a:endParaRPr>
          </a:p>
          <a:p>
            <a:r>
              <a:rPr lang="en-US" dirty="0"/>
              <a:t>How will you respond?</a:t>
            </a:r>
            <a:endParaRPr lang="en-US" dirty="0">
              <a:cs typeface="Calibri"/>
            </a:endParaRPr>
          </a:p>
          <a:p>
            <a:endParaRPr lang="en-US">
              <a:ea typeface="+mn-lt"/>
              <a:cs typeface="+mn-lt"/>
            </a:endParaRPr>
          </a:p>
          <a:p>
            <a:r>
              <a:rPr lang="en-US" dirty="0">
                <a:ea typeface="+mn-lt"/>
                <a:cs typeface="+mn-lt"/>
              </a:rPr>
              <a:t>What size will you work on?</a:t>
            </a:r>
            <a:endParaRPr lang="en-US" dirty="0"/>
          </a:p>
          <a:p>
            <a:endParaRPr lang="en-US">
              <a:ea typeface="+mn-lt"/>
              <a:cs typeface="+mn-lt"/>
            </a:endParaRPr>
          </a:p>
          <a:p>
            <a:r>
              <a:rPr lang="en-US" dirty="0">
                <a:ea typeface="+mn-lt"/>
                <a:cs typeface="+mn-lt"/>
              </a:rPr>
              <a:t>What visuals elements will you focus on?</a:t>
            </a:r>
          </a:p>
          <a:p>
            <a:endParaRPr lang="en-US">
              <a:ea typeface="+mn-lt"/>
              <a:cs typeface="+mn-lt"/>
            </a:endParaRPr>
          </a:p>
          <a:p>
            <a:r>
              <a:rPr lang="en-US" dirty="0">
                <a:ea typeface="+mn-lt"/>
                <a:cs typeface="+mn-lt"/>
              </a:rPr>
              <a:t>What technique will you explore?</a:t>
            </a:r>
            <a:endParaRPr lang="en-US" dirty="0"/>
          </a:p>
          <a:p>
            <a:endParaRPr lang="en-US">
              <a:cs typeface="Calibri"/>
            </a:endParaRPr>
          </a:p>
        </p:txBody>
      </p:sp>
    </p:spTree>
    <p:extLst>
      <p:ext uri="{BB962C8B-B14F-4D97-AF65-F5344CB8AC3E}">
        <p14:creationId xmlns:p14="http://schemas.microsoft.com/office/powerpoint/2010/main" val="1332593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833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007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A6A70-70C9-4712-A616-D7ED695D8CAA}"/>
              </a:ext>
            </a:extLst>
          </p:cNvPr>
          <p:cNvSpPr>
            <a:spLocks noGrp="1"/>
          </p:cNvSpPr>
          <p:nvPr>
            <p:ph type="title"/>
          </p:nvPr>
        </p:nvSpPr>
        <p:spPr>
          <a:xfrm>
            <a:off x="486696" y="629266"/>
            <a:ext cx="4939869" cy="1676603"/>
          </a:xfrm>
        </p:spPr>
        <p:txBody>
          <a:bodyPr vert="horz" lIns="91440" tIns="45720" rIns="91440" bIns="45720" rtlCol="0" anchor="ctr">
            <a:normAutofit/>
          </a:bodyPr>
          <a:lstStyle/>
          <a:p>
            <a:pPr defTabSz="914400"/>
            <a:r>
              <a:rPr lang="en-US" sz="4400" b="1"/>
              <a:t>Gouache</a:t>
            </a:r>
            <a:br>
              <a:rPr lang="en-US" sz="4400" b="1"/>
            </a:br>
            <a:endParaRPr lang="en-US" sz="4400"/>
          </a:p>
        </p:txBody>
      </p:sp>
      <p:sp>
        <p:nvSpPr>
          <p:cNvPr id="6" name="Rectangle 5">
            <a:extLst>
              <a:ext uri="{FF2B5EF4-FFF2-40B4-BE49-F238E27FC236}">
                <a16:creationId xmlns:a16="http://schemas.microsoft.com/office/drawing/2014/main" id="{04EC3817-3A17-4EE9-9765-334A3FC41195}"/>
              </a:ext>
            </a:extLst>
          </p:cNvPr>
          <p:cNvSpPr/>
          <p:nvPr/>
        </p:nvSpPr>
        <p:spPr>
          <a:xfrm>
            <a:off x="486697" y="2438400"/>
            <a:ext cx="4939867"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100"/>
              <a:t>Gouache paint is often called 'Designers gouache.' It is opaque, dries quickly and produces a matt finish. </a:t>
            </a:r>
          </a:p>
          <a:p>
            <a:pPr indent="-228600">
              <a:lnSpc>
                <a:spcPct val="90000"/>
              </a:lnSpc>
              <a:spcAft>
                <a:spcPts val="600"/>
              </a:spcAft>
              <a:buFont typeface="Arial" panose="020B0604020202020204" pitchFamily="34" charset="0"/>
              <a:buChar char="•"/>
            </a:pPr>
            <a:endParaRPr lang="en-US" sz="2100"/>
          </a:p>
          <a:p>
            <a:pPr indent="-228600">
              <a:lnSpc>
                <a:spcPct val="90000"/>
              </a:lnSpc>
              <a:spcAft>
                <a:spcPts val="600"/>
              </a:spcAft>
              <a:buFont typeface="Arial" panose="020B0604020202020204" pitchFamily="34" charset="0"/>
              <a:buChar char="•"/>
            </a:pPr>
            <a:r>
              <a:rPr lang="en-US" sz="2100"/>
              <a:t>It is used by graphic designers, illustrators and commercial artists.</a:t>
            </a:r>
          </a:p>
          <a:p>
            <a:pPr indent="-228600">
              <a:lnSpc>
                <a:spcPct val="90000"/>
              </a:lnSpc>
              <a:spcAft>
                <a:spcPts val="600"/>
              </a:spcAft>
              <a:buFont typeface="Arial" panose="020B0604020202020204" pitchFamily="34" charset="0"/>
              <a:buChar char="•"/>
            </a:pPr>
            <a:endParaRPr lang="en-US" sz="2100"/>
          </a:p>
          <a:p>
            <a:pPr indent="-228600">
              <a:lnSpc>
                <a:spcPct val="90000"/>
              </a:lnSpc>
              <a:spcAft>
                <a:spcPts val="600"/>
              </a:spcAft>
              <a:buFont typeface="Arial" panose="020B0604020202020204" pitchFamily="34" charset="0"/>
              <a:buChar char="•"/>
            </a:pPr>
            <a:r>
              <a:rPr lang="en-US" sz="2100"/>
              <a:t>It is also referred to as 'opaque </a:t>
            </a:r>
            <a:r>
              <a:rPr lang="en-US" sz="2100" err="1"/>
              <a:t>watercolour</a:t>
            </a:r>
            <a:r>
              <a:rPr lang="en-US" sz="2100"/>
              <a:t>' because it can be used like </a:t>
            </a:r>
            <a:r>
              <a:rPr lang="en-US" sz="2100" err="1"/>
              <a:t>watercolour</a:t>
            </a:r>
            <a:r>
              <a:rPr lang="en-US" sz="2100"/>
              <a:t> but is not transparent.</a:t>
            </a:r>
          </a:p>
        </p:txBody>
      </p:sp>
      <p:pic>
        <p:nvPicPr>
          <p:cNvPr id="4" name="Picture 3" descr="A close up of a cage&#10;&#10;Description automatically generated">
            <a:extLst>
              <a:ext uri="{FF2B5EF4-FFF2-40B4-BE49-F238E27FC236}">
                <a16:creationId xmlns:a16="http://schemas.microsoft.com/office/drawing/2014/main" id="{0CE50B3B-1C6D-4A77-BF63-3EAE209475B6}"/>
              </a:ext>
            </a:extLst>
          </p:cNvPr>
          <p:cNvPicPr>
            <a:picLocks noChangeAspect="1"/>
          </p:cNvPicPr>
          <p:nvPr/>
        </p:nvPicPr>
        <p:blipFill rotWithShape="1">
          <a:blip r:embed="rId2"/>
          <a:srcRect l="34642" r="11899" b="2"/>
          <a:stretch/>
        </p:blipFill>
        <p:spPr>
          <a:xfrm>
            <a:off x="5667306" y="640082"/>
            <a:ext cx="2996946" cy="5577837"/>
          </a:xfrm>
          <a:prstGeom prst="rect">
            <a:avLst/>
          </a:prstGeom>
          <a:effectLst/>
        </p:spPr>
      </p:pic>
      <p:sp>
        <p:nvSpPr>
          <p:cNvPr id="15" name="Rectangle 14">
            <a:extLst>
              <a:ext uri="{FF2B5EF4-FFF2-40B4-BE49-F238E27FC236}">
                <a16:creationId xmlns:a16="http://schemas.microsoft.com/office/drawing/2014/main" id="{54DE8935-E9AD-43FC-AD1A-331B3271AB6D}"/>
              </a:ext>
            </a:extLst>
          </p:cNvPr>
          <p:cNvSpPr/>
          <p:nvPr/>
        </p:nvSpPr>
        <p:spPr>
          <a:xfrm>
            <a:off x="486697" y="2438400"/>
            <a:ext cx="4939867"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600"/>
          </a:p>
        </p:txBody>
      </p:sp>
    </p:spTree>
    <p:extLst>
      <p:ext uri="{BB962C8B-B14F-4D97-AF65-F5344CB8AC3E}">
        <p14:creationId xmlns:p14="http://schemas.microsoft.com/office/powerpoint/2010/main" val="3378829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A6A70-70C9-4712-A616-D7ED695D8CAA}"/>
              </a:ext>
            </a:extLst>
          </p:cNvPr>
          <p:cNvSpPr>
            <a:spLocks noGrp="1"/>
          </p:cNvSpPr>
          <p:nvPr>
            <p:ph type="title"/>
          </p:nvPr>
        </p:nvSpPr>
        <p:spPr>
          <a:xfrm>
            <a:off x="486696" y="629266"/>
            <a:ext cx="4939869" cy="1676603"/>
          </a:xfrm>
        </p:spPr>
        <p:txBody>
          <a:bodyPr vert="horz" lIns="91440" tIns="45720" rIns="91440" bIns="45720" rtlCol="0" anchor="ctr">
            <a:normAutofit/>
          </a:bodyPr>
          <a:lstStyle/>
          <a:p>
            <a:pPr defTabSz="914400"/>
            <a:r>
              <a:rPr lang="en-US" sz="4400" b="1"/>
              <a:t>Oil Paint</a:t>
            </a:r>
            <a:br>
              <a:rPr lang="en-US" sz="4400" b="1"/>
            </a:br>
            <a:endParaRPr lang="en-US" sz="4400"/>
          </a:p>
        </p:txBody>
      </p:sp>
      <p:sp>
        <p:nvSpPr>
          <p:cNvPr id="5" name="Rectangle 4">
            <a:extLst>
              <a:ext uri="{FF2B5EF4-FFF2-40B4-BE49-F238E27FC236}">
                <a16:creationId xmlns:a16="http://schemas.microsoft.com/office/drawing/2014/main" id="{7364F02E-B879-4153-A32B-4AF7C7462367}"/>
              </a:ext>
            </a:extLst>
          </p:cNvPr>
          <p:cNvSpPr/>
          <p:nvPr/>
        </p:nvSpPr>
        <p:spPr>
          <a:xfrm>
            <a:off x="486697" y="2438400"/>
            <a:ext cx="4939867"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100"/>
              <a:t>Oil paint is rich and vibrant. Oil paintings are often very detailed and colourful and are composed of many layers of paint.</a:t>
            </a:r>
          </a:p>
          <a:p>
            <a:pPr indent="-228600">
              <a:lnSpc>
                <a:spcPct val="90000"/>
              </a:lnSpc>
              <a:spcAft>
                <a:spcPts val="600"/>
              </a:spcAft>
              <a:buFont typeface="Arial" panose="020B0604020202020204" pitchFamily="34" charset="0"/>
              <a:buChar char="•"/>
            </a:pPr>
            <a:r>
              <a:rPr lang="en-US" sz="2100"/>
              <a:t>Oil paint is a permanent and durable medium. However it is expensive and can take a very long time to dry - between six months and a whole year where there are many layers.</a:t>
            </a:r>
          </a:p>
        </p:txBody>
      </p:sp>
      <p:pic>
        <p:nvPicPr>
          <p:cNvPr id="8" name="Picture 7">
            <a:extLst>
              <a:ext uri="{FF2B5EF4-FFF2-40B4-BE49-F238E27FC236}">
                <a16:creationId xmlns:a16="http://schemas.microsoft.com/office/drawing/2014/main" id="{FE8F687A-CFC4-4364-868D-7DDDF266E76F}"/>
              </a:ext>
            </a:extLst>
          </p:cNvPr>
          <p:cNvPicPr>
            <a:picLocks noChangeAspect="1"/>
          </p:cNvPicPr>
          <p:nvPr/>
        </p:nvPicPr>
        <p:blipFill rotWithShape="1">
          <a:blip r:embed="rId2"/>
          <a:srcRect l="19279" r="15199" b="3"/>
          <a:stretch/>
        </p:blipFill>
        <p:spPr>
          <a:xfrm>
            <a:off x="5667306" y="640082"/>
            <a:ext cx="2996946" cy="5577837"/>
          </a:xfrm>
          <a:prstGeom prst="rect">
            <a:avLst/>
          </a:prstGeom>
          <a:effectLst/>
        </p:spPr>
      </p:pic>
      <p:sp>
        <p:nvSpPr>
          <p:cNvPr id="6" name="Rectangle 5">
            <a:extLst>
              <a:ext uri="{FF2B5EF4-FFF2-40B4-BE49-F238E27FC236}">
                <a16:creationId xmlns:a16="http://schemas.microsoft.com/office/drawing/2014/main" id="{04EC3817-3A17-4EE9-9765-334A3FC41195}"/>
              </a:ext>
            </a:extLst>
          </p:cNvPr>
          <p:cNvSpPr/>
          <p:nvPr/>
        </p:nvSpPr>
        <p:spPr>
          <a:xfrm>
            <a:off x="486697" y="2438400"/>
            <a:ext cx="4939867"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100"/>
          </a:p>
        </p:txBody>
      </p:sp>
      <p:sp>
        <p:nvSpPr>
          <p:cNvPr id="15" name="Rectangle 14">
            <a:extLst>
              <a:ext uri="{FF2B5EF4-FFF2-40B4-BE49-F238E27FC236}">
                <a16:creationId xmlns:a16="http://schemas.microsoft.com/office/drawing/2014/main" id="{54DE8935-E9AD-43FC-AD1A-331B3271AB6D}"/>
              </a:ext>
            </a:extLst>
          </p:cNvPr>
          <p:cNvSpPr/>
          <p:nvPr/>
        </p:nvSpPr>
        <p:spPr>
          <a:xfrm>
            <a:off x="486697" y="2438400"/>
            <a:ext cx="4939867"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600"/>
          </a:p>
        </p:txBody>
      </p:sp>
    </p:spTree>
    <p:extLst>
      <p:ext uri="{BB962C8B-B14F-4D97-AF65-F5344CB8AC3E}">
        <p14:creationId xmlns:p14="http://schemas.microsoft.com/office/powerpoint/2010/main" val="1918371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A6A70-70C9-4712-A616-D7ED695D8CAA}"/>
              </a:ext>
            </a:extLst>
          </p:cNvPr>
          <p:cNvSpPr>
            <a:spLocks noGrp="1"/>
          </p:cNvSpPr>
          <p:nvPr>
            <p:ph type="title"/>
          </p:nvPr>
        </p:nvSpPr>
        <p:spPr>
          <a:xfrm>
            <a:off x="486696" y="629266"/>
            <a:ext cx="4939869" cy="1676603"/>
          </a:xfrm>
        </p:spPr>
        <p:txBody>
          <a:bodyPr vert="horz" lIns="91440" tIns="45720" rIns="91440" bIns="45720" rtlCol="0" anchor="ctr">
            <a:normAutofit/>
          </a:bodyPr>
          <a:lstStyle/>
          <a:p>
            <a:pPr defTabSz="914400"/>
            <a:r>
              <a:rPr lang="en-US" sz="4400" b="1"/>
              <a:t>Acrylic</a:t>
            </a:r>
            <a:br>
              <a:rPr lang="en-US" sz="4400" b="1"/>
            </a:br>
            <a:endParaRPr lang="en-US" sz="4400"/>
          </a:p>
        </p:txBody>
      </p:sp>
      <p:sp>
        <p:nvSpPr>
          <p:cNvPr id="3" name="Rectangle 2">
            <a:extLst>
              <a:ext uri="{FF2B5EF4-FFF2-40B4-BE49-F238E27FC236}">
                <a16:creationId xmlns:a16="http://schemas.microsoft.com/office/drawing/2014/main" id="{59412ABF-1BB3-462D-97FA-2A454F1C309C}"/>
              </a:ext>
            </a:extLst>
          </p:cNvPr>
          <p:cNvSpPr/>
          <p:nvPr/>
        </p:nvSpPr>
        <p:spPr>
          <a:xfrm>
            <a:off x="486697" y="2438400"/>
            <a:ext cx="4939867"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100"/>
              <a:t>Like oil paint, acrylic paint is well-suited for detail, but it is easy to use.</a:t>
            </a:r>
          </a:p>
          <a:p>
            <a:pPr indent="-228600">
              <a:lnSpc>
                <a:spcPct val="90000"/>
              </a:lnSpc>
              <a:spcAft>
                <a:spcPts val="600"/>
              </a:spcAft>
              <a:buFont typeface="Arial" panose="020B0604020202020204" pitchFamily="34" charset="0"/>
              <a:buChar char="•"/>
            </a:pPr>
            <a:r>
              <a:rPr lang="en-US" sz="2100"/>
              <a:t>Depending on the technique used by the artist, acrylic can produce results that are like oil or watercolor.</a:t>
            </a:r>
          </a:p>
          <a:p>
            <a:pPr indent="-228600">
              <a:lnSpc>
                <a:spcPct val="90000"/>
              </a:lnSpc>
              <a:spcAft>
                <a:spcPts val="600"/>
              </a:spcAft>
              <a:buFont typeface="Arial" panose="020B0604020202020204" pitchFamily="34" charset="0"/>
              <a:buChar char="•"/>
            </a:pPr>
            <a:r>
              <a:rPr lang="en-US" sz="2100"/>
              <a:t>Acrylics are water-based which means they can be cleaned from brushes more easily.</a:t>
            </a:r>
          </a:p>
          <a:p>
            <a:pPr indent="-228600">
              <a:lnSpc>
                <a:spcPct val="90000"/>
              </a:lnSpc>
              <a:spcAft>
                <a:spcPts val="600"/>
              </a:spcAft>
              <a:buFont typeface="Arial" panose="020B0604020202020204" pitchFamily="34" charset="0"/>
              <a:buChar char="•"/>
            </a:pPr>
            <a:r>
              <a:rPr lang="en-US" sz="2100"/>
              <a:t>Acrylic dries very quickly so should be kept moist on the palette to prevent drying out.</a:t>
            </a:r>
          </a:p>
        </p:txBody>
      </p:sp>
      <p:pic>
        <p:nvPicPr>
          <p:cNvPr id="4" name="Picture 3">
            <a:extLst>
              <a:ext uri="{FF2B5EF4-FFF2-40B4-BE49-F238E27FC236}">
                <a16:creationId xmlns:a16="http://schemas.microsoft.com/office/drawing/2014/main" id="{D3879AEE-B3D5-411F-B9FF-FDDA8F6A7756}"/>
              </a:ext>
            </a:extLst>
          </p:cNvPr>
          <p:cNvPicPr>
            <a:picLocks noChangeAspect="1"/>
          </p:cNvPicPr>
          <p:nvPr/>
        </p:nvPicPr>
        <p:blipFill rotWithShape="1">
          <a:blip r:embed="rId2"/>
          <a:srcRect l="22892" r="23914" b="-3"/>
          <a:stretch/>
        </p:blipFill>
        <p:spPr>
          <a:xfrm>
            <a:off x="5667306" y="640082"/>
            <a:ext cx="2996946" cy="5577837"/>
          </a:xfrm>
          <a:prstGeom prst="rect">
            <a:avLst/>
          </a:prstGeom>
          <a:effectLst/>
        </p:spPr>
      </p:pic>
      <p:sp>
        <p:nvSpPr>
          <p:cNvPr id="5" name="Rectangle 4">
            <a:extLst>
              <a:ext uri="{FF2B5EF4-FFF2-40B4-BE49-F238E27FC236}">
                <a16:creationId xmlns:a16="http://schemas.microsoft.com/office/drawing/2014/main" id="{7364F02E-B879-4153-A32B-4AF7C7462367}"/>
              </a:ext>
            </a:extLst>
          </p:cNvPr>
          <p:cNvSpPr/>
          <p:nvPr/>
        </p:nvSpPr>
        <p:spPr>
          <a:xfrm>
            <a:off x="486697" y="2438400"/>
            <a:ext cx="4939867"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100"/>
          </a:p>
        </p:txBody>
      </p:sp>
      <p:sp>
        <p:nvSpPr>
          <p:cNvPr id="6" name="Rectangle 5">
            <a:extLst>
              <a:ext uri="{FF2B5EF4-FFF2-40B4-BE49-F238E27FC236}">
                <a16:creationId xmlns:a16="http://schemas.microsoft.com/office/drawing/2014/main" id="{04EC3817-3A17-4EE9-9765-334A3FC41195}"/>
              </a:ext>
            </a:extLst>
          </p:cNvPr>
          <p:cNvSpPr/>
          <p:nvPr/>
        </p:nvSpPr>
        <p:spPr>
          <a:xfrm>
            <a:off x="486697" y="2438400"/>
            <a:ext cx="4939867"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100"/>
          </a:p>
        </p:txBody>
      </p:sp>
      <p:sp>
        <p:nvSpPr>
          <p:cNvPr id="15" name="Rectangle 14">
            <a:extLst>
              <a:ext uri="{FF2B5EF4-FFF2-40B4-BE49-F238E27FC236}">
                <a16:creationId xmlns:a16="http://schemas.microsoft.com/office/drawing/2014/main" id="{54DE8935-E9AD-43FC-AD1A-331B3271AB6D}"/>
              </a:ext>
            </a:extLst>
          </p:cNvPr>
          <p:cNvSpPr/>
          <p:nvPr/>
        </p:nvSpPr>
        <p:spPr>
          <a:xfrm>
            <a:off x="486697" y="2438400"/>
            <a:ext cx="4939867"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600"/>
          </a:p>
        </p:txBody>
      </p:sp>
    </p:spTree>
    <p:extLst>
      <p:ext uri="{BB962C8B-B14F-4D97-AF65-F5344CB8AC3E}">
        <p14:creationId xmlns:p14="http://schemas.microsoft.com/office/powerpoint/2010/main" val="345499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A6A70-70C9-4712-A616-D7ED695D8CAA}"/>
              </a:ext>
            </a:extLst>
          </p:cNvPr>
          <p:cNvSpPr>
            <a:spLocks noGrp="1"/>
          </p:cNvSpPr>
          <p:nvPr>
            <p:ph type="title"/>
          </p:nvPr>
        </p:nvSpPr>
        <p:spPr>
          <a:xfrm>
            <a:off x="486696" y="629266"/>
            <a:ext cx="4939869" cy="1676603"/>
          </a:xfrm>
        </p:spPr>
        <p:txBody>
          <a:bodyPr vert="horz" lIns="91440" tIns="45720" rIns="91440" bIns="45720" rtlCol="0" anchor="ctr">
            <a:normAutofit/>
          </a:bodyPr>
          <a:lstStyle/>
          <a:p>
            <a:pPr defTabSz="914400"/>
            <a:r>
              <a:rPr lang="en-US" sz="4400"/>
              <a:t>Brushes for Acrylics</a:t>
            </a:r>
            <a:br>
              <a:rPr lang="en-US" sz="4400" b="1"/>
            </a:br>
            <a:endParaRPr lang="en-US" sz="4400"/>
          </a:p>
        </p:txBody>
      </p:sp>
      <p:sp>
        <p:nvSpPr>
          <p:cNvPr id="3" name="Rectangle 2">
            <a:extLst>
              <a:ext uri="{FF2B5EF4-FFF2-40B4-BE49-F238E27FC236}">
                <a16:creationId xmlns:a16="http://schemas.microsoft.com/office/drawing/2014/main" id="{59412ABF-1BB3-462D-97FA-2A454F1C309C}"/>
              </a:ext>
            </a:extLst>
          </p:cNvPr>
          <p:cNvSpPr/>
          <p:nvPr/>
        </p:nvSpPr>
        <p:spPr>
          <a:xfrm>
            <a:off x="486697" y="2438400"/>
            <a:ext cx="4939867"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100"/>
          </a:p>
        </p:txBody>
      </p:sp>
      <p:sp>
        <p:nvSpPr>
          <p:cNvPr id="5" name="Rectangle 4">
            <a:extLst>
              <a:ext uri="{FF2B5EF4-FFF2-40B4-BE49-F238E27FC236}">
                <a16:creationId xmlns:a16="http://schemas.microsoft.com/office/drawing/2014/main" id="{7364F02E-B879-4153-A32B-4AF7C7462367}"/>
              </a:ext>
            </a:extLst>
          </p:cNvPr>
          <p:cNvSpPr/>
          <p:nvPr/>
        </p:nvSpPr>
        <p:spPr>
          <a:xfrm>
            <a:off x="486697" y="2438400"/>
            <a:ext cx="4939867"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100"/>
          </a:p>
        </p:txBody>
      </p:sp>
      <p:sp>
        <p:nvSpPr>
          <p:cNvPr id="6" name="Rectangle 5">
            <a:extLst>
              <a:ext uri="{FF2B5EF4-FFF2-40B4-BE49-F238E27FC236}">
                <a16:creationId xmlns:a16="http://schemas.microsoft.com/office/drawing/2014/main" id="{04EC3817-3A17-4EE9-9765-334A3FC41195}"/>
              </a:ext>
            </a:extLst>
          </p:cNvPr>
          <p:cNvSpPr/>
          <p:nvPr/>
        </p:nvSpPr>
        <p:spPr>
          <a:xfrm>
            <a:off x="486697" y="2438400"/>
            <a:ext cx="4939867"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100"/>
          </a:p>
        </p:txBody>
      </p:sp>
      <p:sp>
        <p:nvSpPr>
          <p:cNvPr id="15" name="Rectangle 14">
            <a:extLst>
              <a:ext uri="{FF2B5EF4-FFF2-40B4-BE49-F238E27FC236}">
                <a16:creationId xmlns:a16="http://schemas.microsoft.com/office/drawing/2014/main" id="{54DE8935-E9AD-43FC-AD1A-331B3271AB6D}"/>
              </a:ext>
            </a:extLst>
          </p:cNvPr>
          <p:cNvSpPr/>
          <p:nvPr/>
        </p:nvSpPr>
        <p:spPr>
          <a:xfrm>
            <a:off x="486697" y="2438400"/>
            <a:ext cx="4939867"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600"/>
          </a:p>
        </p:txBody>
      </p:sp>
      <p:sp>
        <p:nvSpPr>
          <p:cNvPr id="7" name="Rectangle 6">
            <a:extLst>
              <a:ext uri="{FF2B5EF4-FFF2-40B4-BE49-F238E27FC236}">
                <a16:creationId xmlns:a16="http://schemas.microsoft.com/office/drawing/2014/main" id="{B0E60E96-03BB-4028-B03F-11EE29158F03}"/>
              </a:ext>
            </a:extLst>
          </p:cNvPr>
          <p:cNvSpPr/>
          <p:nvPr/>
        </p:nvSpPr>
        <p:spPr>
          <a:xfrm>
            <a:off x="475083" y="1667973"/>
            <a:ext cx="4572000" cy="4521751"/>
          </a:xfrm>
          <a:prstGeom prst="rect">
            <a:avLst/>
          </a:prstGeom>
        </p:spPr>
        <p:txBody>
          <a:bodyPr>
            <a:spAutoFit/>
          </a:bodyPr>
          <a:lstStyle/>
          <a:p>
            <a:pPr marL="171450" lvl="0" indent="-228600" defTabSz="685800">
              <a:lnSpc>
                <a:spcPct val="90000"/>
              </a:lnSpc>
              <a:spcBef>
                <a:spcPts val="750"/>
              </a:spcBef>
              <a:spcAft>
                <a:spcPts val="600"/>
              </a:spcAft>
              <a:buFont typeface="Arial" panose="020B0604020202020204" pitchFamily="34" charset="0"/>
              <a:buChar char="•"/>
            </a:pPr>
            <a:r>
              <a:rPr lang="en-US" sz="1500" b="1">
                <a:solidFill>
                  <a:prstClr val="black"/>
                </a:solidFill>
              </a:rPr>
              <a:t>Round or pointed tip brushes</a:t>
            </a:r>
            <a:r>
              <a:rPr lang="en-US" sz="1500">
                <a:solidFill>
                  <a:prstClr val="black"/>
                </a:solidFill>
              </a:rPr>
              <a:t> are good for sketching, outlining, detailed work and filling in small areas.</a:t>
            </a:r>
          </a:p>
          <a:p>
            <a:pPr marL="171450" lvl="0" indent="-228600" defTabSz="685800">
              <a:lnSpc>
                <a:spcPct val="90000"/>
              </a:lnSpc>
              <a:spcBef>
                <a:spcPts val="750"/>
              </a:spcBef>
              <a:spcAft>
                <a:spcPts val="600"/>
              </a:spcAft>
              <a:buFont typeface="Arial" panose="020B0604020202020204" pitchFamily="34" charset="0"/>
              <a:buChar char="•"/>
            </a:pPr>
            <a:r>
              <a:rPr lang="en-US" sz="1500" b="1">
                <a:solidFill>
                  <a:prstClr val="black"/>
                </a:solidFill>
              </a:rPr>
              <a:t>Flat square end brushes</a:t>
            </a:r>
            <a:r>
              <a:rPr lang="en-US" sz="1500">
                <a:solidFill>
                  <a:prstClr val="black"/>
                </a:solidFill>
              </a:rPr>
              <a:t> are good for bold strokes, washes and filling wide spaces. The can also be used for fine lines, straight edges and stripes.</a:t>
            </a:r>
          </a:p>
          <a:p>
            <a:pPr marL="171450" lvl="0" indent="-228600" defTabSz="685800">
              <a:lnSpc>
                <a:spcPct val="90000"/>
              </a:lnSpc>
              <a:spcBef>
                <a:spcPts val="750"/>
              </a:spcBef>
              <a:spcAft>
                <a:spcPts val="600"/>
              </a:spcAft>
              <a:buFont typeface="Arial" panose="020B0604020202020204" pitchFamily="34" charset="0"/>
              <a:buChar char="•"/>
            </a:pPr>
            <a:r>
              <a:rPr lang="en-US" sz="1500" b="1">
                <a:solidFill>
                  <a:prstClr val="black"/>
                </a:solidFill>
              </a:rPr>
              <a:t>Filbert flat and oval-shaped end brushes</a:t>
            </a:r>
            <a:r>
              <a:rPr lang="en-US" sz="1500">
                <a:solidFill>
                  <a:prstClr val="black"/>
                </a:solidFill>
              </a:rPr>
              <a:t> work well for blending and creating soft-rounded edges like flower petals. </a:t>
            </a:r>
          </a:p>
          <a:p>
            <a:pPr marL="171450" lvl="0" indent="-228600" defTabSz="685800">
              <a:lnSpc>
                <a:spcPct val="90000"/>
              </a:lnSpc>
              <a:spcBef>
                <a:spcPts val="750"/>
              </a:spcBef>
              <a:spcAft>
                <a:spcPts val="600"/>
              </a:spcAft>
              <a:buFont typeface="Arial" panose="020B0604020202020204" pitchFamily="34" charset="0"/>
              <a:buChar char="•"/>
            </a:pPr>
            <a:r>
              <a:rPr lang="en-US" sz="1500" b="1">
                <a:solidFill>
                  <a:prstClr val="black"/>
                </a:solidFill>
              </a:rPr>
              <a:t>Fan flat brushes</a:t>
            </a:r>
            <a:r>
              <a:rPr lang="en-US" sz="1500">
                <a:solidFill>
                  <a:prstClr val="black"/>
                </a:solidFill>
              </a:rPr>
              <a:t> have hairs that spread. They are good for smoothing, blending and feathering. They are effective for textural effects, such as for clouds and leaves on trees. </a:t>
            </a:r>
          </a:p>
          <a:p>
            <a:pPr marL="171450" lvl="0" indent="-228600" defTabSz="685800">
              <a:lnSpc>
                <a:spcPct val="90000"/>
              </a:lnSpc>
              <a:spcBef>
                <a:spcPts val="750"/>
              </a:spcBef>
              <a:spcAft>
                <a:spcPts val="600"/>
              </a:spcAft>
              <a:buFont typeface="Arial" panose="020B0604020202020204" pitchFamily="34" charset="0"/>
              <a:buChar char="•"/>
            </a:pPr>
            <a:r>
              <a:rPr lang="en-US" sz="1500" b="1">
                <a:solidFill>
                  <a:prstClr val="black"/>
                </a:solidFill>
              </a:rPr>
              <a:t>Angular flat brushes</a:t>
            </a:r>
            <a:r>
              <a:rPr lang="en-US" sz="1500">
                <a:solidFill>
                  <a:prstClr val="black"/>
                </a:solidFill>
              </a:rPr>
              <a:t> have angled hairs. They are good for curved strokes and filling corners. </a:t>
            </a:r>
          </a:p>
          <a:p>
            <a:pPr marL="171450" lvl="0" indent="-228600" defTabSz="685800">
              <a:lnSpc>
                <a:spcPct val="90000"/>
              </a:lnSpc>
              <a:spcBef>
                <a:spcPts val="750"/>
              </a:spcBef>
              <a:spcAft>
                <a:spcPts val="600"/>
              </a:spcAft>
              <a:buFont typeface="Arial" panose="020B0604020202020204" pitchFamily="34" charset="0"/>
              <a:buChar char="•"/>
            </a:pPr>
            <a:r>
              <a:rPr lang="en-US" sz="1500" b="1">
                <a:solidFill>
                  <a:prstClr val="black"/>
                </a:solidFill>
              </a:rPr>
              <a:t>Detail round brushes</a:t>
            </a:r>
            <a:r>
              <a:rPr lang="en-US" sz="1500">
                <a:solidFill>
                  <a:prstClr val="black"/>
                </a:solidFill>
              </a:rPr>
              <a:t> have short hairs. They are a good choice for working on details and making short strokes.</a:t>
            </a:r>
          </a:p>
        </p:txBody>
      </p:sp>
      <p:pic>
        <p:nvPicPr>
          <p:cNvPr id="8" name="Picture 7">
            <a:extLst>
              <a:ext uri="{FF2B5EF4-FFF2-40B4-BE49-F238E27FC236}">
                <a16:creationId xmlns:a16="http://schemas.microsoft.com/office/drawing/2014/main" id="{203DBF7C-85FA-4BAF-8440-A2E0588E5C2F}"/>
              </a:ext>
            </a:extLst>
          </p:cNvPr>
          <p:cNvPicPr>
            <a:picLocks noChangeAspect="1"/>
          </p:cNvPicPr>
          <p:nvPr/>
        </p:nvPicPr>
        <p:blipFill rotWithShape="1">
          <a:blip r:embed="rId2"/>
          <a:srcRect t="15351" b="36803"/>
          <a:stretch/>
        </p:blipFill>
        <p:spPr>
          <a:xfrm rot="16200000">
            <a:off x="4341659" y="1898994"/>
            <a:ext cx="5853743" cy="2800773"/>
          </a:xfrm>
          <a:prstGeom prst="rect">
            <a:avLst/>
          </a:prstGeom>
        </p:spPr>
      </p:pic>
    </p:spTree>
    <p:extLst>
      <p:ext uri="{BB962C8B-B14F-4D97-AF65-F5344CB8AC3E}">
        <p14:creationId xmlns:p14="http://schemas.microsoft.com/office/powerpoint/2010/main" val="3398222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A6A70-70C9-4712-A616-D7ED695D8CAA}"/>
              </a:ext>
            </a:extLst>
          </p:cNvPr>
          <p:cNvSpPr>
            <a:spLocks noGrp="1"/>
          </p:cNvSpPr>
          <p:nvPr>
            <p:ph type="title"/>
          </p:nvPr>
        </p:nvSpPr>
        <p:spPr>
          <a:xfrm>
            <a:off x="486696" y="629266"/>
            <a:ext cx="4939869" cy="1676603"/>
          </a:xfrm>
        </p:spPr>
        <p:txBody>
          <a:bodyPr vert="horz" lIns="91440" tIns="45720" rIns="91440" bIns="45720" rtlCol="0" anchor="ctr">
            <a:normAutofit/>
          </a:bodyPr>
          <a:lstStyle/>
          <a:p>
            <a:pPr defTabSz="914400"/>
            <a:r>
              <a:rPr lang="en-US" sz="4400"/>
              <a:t>Palette Knives</a:t>
            </a:r>
            <a:br>
              <a:rPr lang="en-US" sz="4400" b="1"/>
            </a:br>
            <a:endParaRPr lang="en-US" sz="4400"/>
          </a:p>
        </p:txBody>
      </p:sp>
      <p:sp>
        <p:nvSpPr>
          <p:cNvPr id="3" name="Rectangle 2">
            <a:extLst>
              <a:ext uri="{FF2B5EF4-FFF2-40B4-BE49-F238E27FC236}">
                <a16:creationId xmlns:a16="http://schemas.microsoft.com/office/drawing/2014/main" id="{59412ABF-1BB3-462D-97FA-2A454F1C309C}"/>
              </a:ext>
            </a:extLst>
          </p:cNvPr>
          <p:cNvSpPr/>
          <p:nvPr/>
        </p:nvSpPr>
        <p:spPr>
          <a:xfrm>
            <a:off x="486697" y="2438400"/>
            <a:ext cx="4939867"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100"/>
          </a:p>
        </p:txBody>
      </p:sp>
      <p:sp>
        <p:nvSpPr>
          <p:cNvPr id="5" name="Rectangle 4">
            <a:extLst>
              <a:ext uri="{FF2B5EF4-FFF2-40B4-BE49-F238E27FC236}">
                <a16:creationId xmlns:a16="http://schemas.microsoft.com/office/drawing/2014/main" id="{7364F02E-B879-4153-A32B-4AF7C7462367}"/>
              </a:ext>
            </a:extLst>
          </p:cNvPr>
          <p:cNvSpPr/>
          <p:nvPr/>
        </p:nvSpPr>
        <p:spPr>
          <a:xfrm>
            <a:off x="486697" y="2438400"/>
            <a:ext cx="4939867"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100"/>
          </a:p>
        </p:txBody>
      </p:sp>
      <p:sp>
        <p:nvSpPr>
          <p:cNvPr id="6" name="Rectangle 5">
            <a:extLst>
              <a:ext uri="{FF2B5EF4-FFF2-40B4-BE49-F238E27FC236}">
                <a16:creationId xmlns:a16="http://schemas.microsoft.com/office/drawing/2014/main" id="{04EC3817-3A17-4EE9-9765-334A3FC41195}"/>
              </a:ext>
            </a:extLst>
          </p:cNvPr>
          <p:cNvSpPr/>
          <p:nvPr/>
        </p:nvSpPr>
        <p:spPr>
          <a:xfrm>
            <a:off x="486697" y="2438400"/>
            <a:ext cx="4939867"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100"/>
          </a:p>
        </p:txBody>
      </p:sp>
      <p:sp>
        <p:nvSpPr>
          <p:cNvPr id="15" name="Rectangle 14">
            <a:extLst>
              <a:ext uri="{FF2B5EF4-FFF2-40B4-BE49-F238E27FC236}">
                <a16:creationId xmlns:a16="http://schemas.microsoft.com/office/drawing/2014/main" id="{54DE8935-E9AD-43FC-AD1A-331B3271AB6D}"/>
              </a:ext>
            </a:extLst>
          </p:cNvPr>
          <p:cNvSpPr/>
          <p:nvPr/>
        </p:nvSpPr>
        <p:spPr>
          <a:xfrm>
            <a:off x="486697" y="2438400"/>
            <a:ext cx="4939867"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600"/>
          </a:p>
        </p:txBody>
      </p:sp>
      <p:pic>
        <p:nvPicPr>
          <p:cNvPr id="4" name="Picture 3">
            <a:extLst>
              <a:ext uri="{FF2B5EF4-FFF2-40B4-BE49-F238E27FC236}">
                <a16:creationId xmlns:a16="http://schemas.microsoft.com/office/drawing/2014/main" id="{A1539AC0-C038-493F-A876-2F09E0006C96}"/>
              </a:ext>
            </a:extLst>
          </p:cNvPr>
          <p:cNvPicPr>
            <a:picLocks noChangeAspect="1"/>
          </p:cNvPicPr>
          <p:nvPr/>
        </p:nvPicPr>
        <p:blipFill>
          <a:blip r:embed="rId2"/>
          <a:stretch>
            <a:fillRect/>
          </a:stretch>
        </p:blipFill>
        <p:spPr>
          <a:xfrm rot="16200000">
            <a:off x="4269914" y="2061410"/>
            <a:ext cx="5995257" cy="2654778"/>
          </a:xfrm>
          <a:prstGeom prst="rect">
            <a:avLst/>
          </a:prstGeom>
        </p:spPr>
      </p:pic>
      <p:sp>
        <p:nvSpPr>
          <p:cNvPr id="9" name="Rectangle 8">
            <a:extLst>
              <a:ext uri="{FF2B5EF4-FFF2-40B4-BE49-F238E27FC236}">
                <a16:creationId xmlns:a16="http://schemas.microsoft.com/office/drawing/2014/main" id="{0A7E7D28-314D-40FC-BB03-80789B0C978D}"/>
              </a:ext>
            </a:extLst>
          </p:cNvPr>
          <p:cNvSpPr/>
          <p:nvPr/>
        </p:nvSpPr>
        <p:spPr>
          <a:xfrm>
            <a:off x="482031" y="1874476"/>
            <a:ext cx="4572000" cy="2677656"/>
          </a:xfrm>
          <a:prstGeom prst="rect">
            <a:avLst/>
          </a:prstGeom>
        </p:spPr>
        <p:txBody>
          <a:bodyPr>
            <a:spAutoFit/>
          </a:bodyPr>
          <a:lstStyle/>
          <a:p>
            <a:r>
              <a:rPr lang="en-US" sz="2400" b="1">
                <a:solidFill>
                  <a:prstClr val="black"/>
                </a:solidFill>
                <a:latin typeface="Calibri Light" panose="020F0302020204030204"/>
                <a:ea typeface="+mj-ea"/>
                <a:cs typeface="+mj-cs"/>
              </a:rPr>
              <a:t>Acrylics often have a buttery consistency. Palette knives and painting knives are useful for mixing paints together into a consistent colour. They can be used to apply thick, textured paint directly onto the canvas.</a:t>
            </a:r>
            <a:endParaRPr lang="en-GB"/>
          </a:p>
        </p:txBody>
      </p:sp>
    </p:spTree>
    <p:extLst>
      <p:ext uri="{BB962C8B-B14F-4D97-AF65-F5344CB8AC3E}">
        <p14:creationId xmlns:p14="http://schemas.microsoft.com/office/powerpoint/2010/main" val="3768373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A6A70-70C9-4712-A616-D7ED695D8CAA}"/>
              </a:ext>
            </a:extLst>
          </p:cNvPr>
          <p:cNvSpPr>
            <a:spLocks noGrp="1"/>
          </p:cNvSpPr>
          <p:nvPr>
            <p:ph type="title"/>
          </p:nvPr>
        </p:nvSpPr>
        <p:spPr>
          <a:xfrm>
            <a:off x="486696" y="629266"/>
            <a:ext cx="4939869" cy="1676603"/>
          </a:xfrm>
        </p:spPr>
        <p:txBody>
          <a:bodyPr vert="horz" lIns="91440" tIns="45720" rIns="91440" bIns="45720" rtlCol="0" anchor="ctr">
            <a:normAutofit/>
          </a:bodyPr>
          <a:lstStyle/>
          <a:p>
            <a:pPr defTabSz="914400"/>
            <a:r>
              <a:rPr lang="en-US" sz="4400"/>
              <a:t>Painting Surfaces</a:t>
            </a:r>
            <a:br>
              <a:rPr lang="en-US" sz="4400" b="1"/>
            </a:br>
            <a:endParaRPr lang="en-US" sz="4400"/>
          </a:p>
        </p:txBody>
      </p:sp>
      <p:sp>
        <p:nvSpPr>
          <p:cNvPr id="15" name="Rectangle 14">
            <a:extLst>
              <a:ext uri="{FF2B5EF4-FFF2-40B4-BE49-F238E27FC236}">
                <a16:creationId xmlns:a16="http://schemas.microsoft.com/office/drawing/2014/main" id="{54DE8935-E9AD-43FC-AD1A-331B3271AB6D}"/>
              </a:ext>
            </a:extLst>
          </p:cNvPr>
          <p:cNvSpPr/>
          <p:nvPr/>
        </p:nvSpPr>
        <p:spPr>
          <a:xfrm>
            <a:off x="486697" y="1844824"/>
            <a:ext cx="4939867" cy="3785419"/>
          </a:xfrm>
          <a:prstGeom prst="rect">
            <a:avLst/>
          </a:prstGeom>
        </p:spPr>
        <p:txBody>
          <a:bodyPr vert="horz" lIns="91440" tIns="45720" rIns="91440" bIns="45720" rtlCol="0" anchor="t">
            <a:normAutofit/>
          </a:bodyPr>
          <a:lstStyle/>
          <a:p>
            <a:pPr>
              <a:lnSpc>
                <a:spcPct val="90000"/>
              </a:lnSpc>
              <a:spcAft>
                <a:spcPts val="600"/>
              </a:spcAft>
            </a:pPr>
            <a:r>
              <a:rPr lang="en-US" sz="1900" dirty="0"/>
              <a:t>Canvas, wood panels, MDF, cardboard and paper are all suitable surfaces for acrylics.</a:t>
            </a:r>
            <a:endParaRPr lang="en-US" dirty="0"/>
          </a:p>
          <a:p>
            <a:pPr indent="-228600">
              <a:lnSpc>
                <a:spcPct val="90000"/>
              </a:lnSpc>
              <a:spcAft>
                <a:spcPts val="600"/>
              </a:spcAft>
              <a:buFont typeface="Arial" panose="020B0604020202020204" pitchFamily="34" charset="0"/>
              <a:buChar char="•"/>
            </a:pPr>
            <a:endParaRPr lang="en-US" sz="1900"/>
          </a:p>
          <a:p>
            <a:pPr>
              <a:lnSpc>
                <a:spcPct val="90000"/>
              </a:lnSpc>
              <a:spcAft>
                <a:spcPts val="600"/>
              </a:spcAft>
            </a:pPr>
            <a:r>
              <a:rPr lang="en-US" sz="1900" dirty="0"/>
              <a:t>Canvas can be bought in </a:t>
            </a:r>
            <a:r>
              <a:rPr lang="en-US" sz="1900" b="1" u="sng" dirty="0"/>
              <a:t>primed</a:t>
            </a:r>
            <a:r>
              <a:rPr lang="en-US" sz="1900" dirty="0"/>
              <a:t> or </a:t>
            </a:r>
            <a:r>
              <a:rPr lang="en-US" sz="1900" b="1" u="sng" dirty="0"/>
              <a:t>unprimed</a:t>
            </a:r>
            <a:r>
              <a:rPr lang="en-US" sz="1900" dirty="0"/>
              <a:t> form. Primed canvas has already been coated with a primer, such as </a:t>
            </a:r>
            <a:r>
              <a:rPr lang="en-US" sz="1900" b="1" u="sng" dirty="0"/>
              <a:t>gesso</a:t>
            </a:r>
            <a:r>
              <a:rPr lang="en-US" sz="1900" dirty="0"/>
              <a:t>. Unprimed canvas has not been coated.</a:t>
            </a:r>
            <a:endParaRPr lang="en-US" sz="1900" dirty="0">
              <a:cs typeface="Calibri" panose="020F0502020204030204"/>
            </a:endParaRPr>
          </a:p>
          <a:p>
            <a:pPr indent="-228600">
              <a:lnSpc>
                <a:spcPct val="90000"/>
              </a:lnSpc>
              <a:spcAft>
                <a:spcPts val="600"/>
              </a:spcAft>
              <a:buFont typeface="Arial" panose="020B0604020202020204" pitchFamily="34" charset="0"/>
              <a:buChar char="•"/>
            </a:pPr>
            <a:endParaRPr lang="en-US" sz="1900"/>
          </a:p>
          <a:p>
            <a:pPr>
              <a:lnSpc>
                <a:spcPct val="90000"/>
              </a:lnSpc>
              <a:spcAft>
                <a:spcPts val="600"/>
              </a:spcAft>
            </a:pPr>
            <a:r>
              <a:rPr lang="en-US" sz="1900" dirty="0"/>
              <a:t>Canvas that has been primed will accept the paint more easily. Gesso and acrylic primer comes in jars, tubes, squeezable bottles and even spray cans.</a:t>
            </a:r>
            <a:endParaRPr lang="en-US" sz="1900" dirty="0">
              <a:cs typeface="Calibri" panose="020F0502020204030204"/>
            </a:endParaRPr>
          </a:p>
          <a:p>
            <a:pPr indent="-228600">
              <a:lnSpc>
                <a:spcPct val="90000"/>
              </a:lnSpc>
              <a:spcAft>
                <a:spcPts val="600"/>
              </a:spcAft>
              <a:buFont typeface="Arial" panose="020B0604020202020204" pitchFamily="34" charset="0"/>
              <a:buChar char="•"/>
            </a:pPr>
            <a:endParaRPr lang="en-US" sz="1900"/>
          </a:p>
        </p:txBody>
      </p:sp>
      <p:pic>
        <p:nvPicPr>
          <p:cNvPr id="8" name="Picture 7" descr="A picture containing outdoor, water, snow, covered&#10;&#10;Description automatically generated">
            <a:extLst>
              <a:ext uri="{FF2B5EF4-FFF2-40B4-BE49-F238E27FC236}">
                <a16:creationId xmlns:a16="http://schemas.microsoft.com/office/drawing/2014/main" id="{F007858B-B0CA-43F6-B345-293E1AAE5042}"/>
              </a:ext>
            </a:extLst>
          </p:cNvPr>
          <p:cNvPicPr>
            <a:picLocks noChangeAspect="1"/>
          </p:cNvPicPr>
          <p:nvPr/>
        </p:nvPicPr>
        <p:blipFill rotWithShape="1">
          <a:blip r:embed="rId2">
            <a:extLst>
              <a:ext uri="{28A0092B-C50C-407E-A947-70E740481C1C}">
                <a14:useLocalDpi xmlns:a14="http://schemas.microsoft.com/office/drawing/2010/main" val="0"/>
              </a:ext>
            </a:extLst>
          </a:blip>
          <a:srcRect l="25315" r="17068" b="3"/>
          <a:stretch/>
        </p:blipFill>
        <p:spPr>
          <a:xfrm>
            <a:off x="6346118" y="550240"/>
            <a:ext cx="1799043" cy="3351732"/>
          </a:xfrm>
          <a:prstGeom prst="rect">
            <a:avLst/>
          </a:prstGeom>
          <a:effectLst/>
        </p:spPr>
      </p:pic>
      <p:sp>
        <p:nvSpPr>
          <p:cNvPr id="9" name="Rectangle 8">
            <a:extLst>
              <a:ext uri="{FF2B5EF4-FFF2-40B4-BE49-F238E27FC236}">
                <a16:creationId xmlns:a16="http://schemas.microsoft.com/office/drawing/2014/main" id="{0A7E7D28-314D-40FC-BB03-80789B0C978D}"/>
              </a:ext>
            </a:extLst>
          </p:cNvPr>
          <p:cNvSpPr/>
          <p:nvPr/>
        </p:nvSpPr>
        <p:spPr>
          <a:xfrm>
            <a:off x="486697" y="2438400"/>
            <a:ext cx="4939867"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100"/>
          </a:p>
        </p:txBody>
      </p:sp>
      <p:sp>
        <p:nvSpPr>
          <p:cNvPr id="3" name="Rectangle 2">
            <a:extLst>
              <a:ext uri="{FF2B5EF4-FFF2-40B4-BE49-F238E27FC236}">
                <a16:creationId xmlns:a16="http://schemas.microsoft.com/office/drawing/2014/main" id="{59412ABF-1BB3-462D-97FA-2A454F1C309C}"/>
              </a:ext>
            </a:extLst>
          </p:cNvPr>
          <p:cNvSpPr/>
          <p:nvPr/>
        </p:nvSpPr>
        <p:spPr>
          <a:xfrm>
            <a:off x="486697" y="2438400"/>
            <a:ext cx="4939867"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100"/>
          </a:p>
        </p:txBody>
      </p:sp>
      <p:sp>
        <p:nvSpPr>
          <p:cNvPr id="5" name="Rectangle 4">
            <a:extLst>
              <a:ext uri="{FF2B5EF4-FFF2-40B4-BE49-F238E27FC236}">
                <a16:creationId xmlns:a16="http://schemas.microsoft.com/office/drawing/2014/main" id="{7364F02E-B879-4153-A32B-4AF7C7462367}"/>
              </a:ext>
            </a:extLst>
          </p:cNvPr>
          <p:cNvSpPr/>
          <p:nvPr/>
        </p:nvSpPr>
        <p:spPr>
          <a:xfrm>
            <a:off x="486697" y="2438400"/>
            <a:ext cx="4939867"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100"/>
          </a:p>
        </p:txBody>
      </p:sp>
      <p:sp>
        <p:nvSpPr>
          <p:cNvPr id="6" name="Rectangle 5">
            <a:extLst>
              <a:ext uri="{FF2B5EF4-FFF2-40B4-BE49-F238E27FC236}">
                <a16:creationId xmlns:a16="http://schemas.microsoft.com/office/drawing/2014/main" id="{04EC3817-3A17-4EE9-9765-334A3FC41195}"/>
              </a:ext>
            </a:extLst>
          </p:cNvPr>
          <p:cNvSpPr/>
          <p:nvPr/>
        </p:nvSpPr>
        <p:spPr>
          <a:xfrm>
            <a:off x="486697" y="2438400"/>
            <a:ext cx="4939867"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100"/>
          </a:p>
        </p:txBody>
      </p:sp>
      <p:pic>
        <p:nvPicPr>
          <p:cNvPr id="4" name="Picture 6" descr="A close up of a fish&#10;&#10;Description generated with very high confidence">
            <a:extLst>
              <a:ext uri="{FF2B5EF4-FFF2-40B4-BE49-F238E27FC236}">
                <a16:creationId xmlns:a16="http://schemas.microsoft.com/office/drawing/2014/main" id="{36EC6199-A3E2-4B37-83B3-F52890664912}"/>
              </a:ext>
            </a:extLst>
          </p:cNvPr>
          <p:cNvPicPr>
            <a:picLocks noChangeAspect="1"/>
          </p:cNvPicPr>
          <p:nvPr/>
        </p:nvPicPr>
        <p:blipFill>
          <a:blip r:embed="rId3"/>
          <a:stretch>
            <a:fillRect/>
          </a:stretch>
        </p:blipFill>
        <p:spPr>
          <a:xfrm>
            <a:off x="6275019" y="4277739"/>
            <a:ext cx="1874720" cy="2255606"/>
          </a:xfrm>
          <a:prstGeom prst="rect">
            <a:avLst/>
          </a:prstGeom>
        </p:spPr>
      </p:pic>
    </p:spTree>
    <p:extLst>
      <p:ext uri="{BB962C8B-B14F-4D97-AF65-F5344CB8AC3E}">
        <p14:creationId xmlns:p14="http://schemas.microsoft.com/office/powerpoint/2010/main" val="2903722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A6A70-70C9-4712-A616-D7ED695D8CAA}"/>
              </a:ext>
            </a:extLst>
          </p:cNvPr>
          <p:cNvSpPr>
            <a:spLocks noGrp="1"/>
          </p:cNvSpPr>
          <p:nvPr>
            <p:ph type="title"/>
          </p:nvPr>
        </p:nvSpPr>
        <p:spPr>
          <a:xfrm>
            <a:off x="486696" y="629266"/>
            <a:ext cx="4939869" cy="1676603"/>
          </a:xfrm>
        </p:spPr>
        <p:txBody>
          <a:bodyPr vert="horz" lIns="91440" tIns="45720" rIns="91440" bIns="45720" rtlCol="0" anchor="ctr">
            <a:normAutofit/>
          </a:bodyPr>
          <a:lstStyle/>
          <a:p>
            <a:pPr defTabSz="914400"/>
            <a:r>
              <a:rPr lang="en-US" sz="4400"/>
              <a:t>Techniques</a:t>
            </a:r>
            <a:br>
              <a:rPr lang="en-US" sz="4400" b="1"/>
            </a:br>
            <a:endParaRPr lang="en-US" sz="4400"/>
          </a:p>
        </p:txBody>
      </p:sp>
      <p:sp>
        <p:nvSpPr>
          <p:cNvPr id="15" name="Rectangle 14">
            <a:extLst>
              <a:ext uri="{FF2B5EF4-FFF2-40B4-BE49-F238E27FC236}">
                <a16:creationId xmlns:a16="http://schemas.microsoft.com/office/drawing/2014/main" id="{54DE8935-E9AD-43FC-AD1A-331B3271AB6D}"/>
              </a:ext>
            </a:extLst>
          </p:cNvPr>
          <p:cNvSpPr/>
          <p:nvPr/>
        </p:nvSpPr>
        <p:spPr>
          <a:xfrm>
            <a:off x="486697" y="2438400"/>
            <a:ext cx="4939867"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900"/>
          </a:p>
        </p:txBody>
      </p:sp>
      <p:sp>
        <p:nvSpPr>
          <p:cNvPr id="9" name="Rectangle 8">
            <a:extLst>
              <a:ext uri="{FF2B5EF4-FFF2-40B4-BE49-F238E27FC236}">
                <a16:creationId xmlns:a16="http://schemas.microsoft.com/office/drawing/2014/main" id="{0A7E7D28-314D-40FC-BB03-80789B0C978D}"/>
              </a:ext>
            </a:extLst>
          </p:cNvPr>
          <p:cNvSpPr/>
          <p:nvPr/>
        </p:nvSpPr>
        <p:spPr>
          <a:xfrm>
            <a:off x="486697" y="2438400"/>
            <a:ext cx="4939867"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100"/>
          </a:p>
        </p:txBody>
      </p:sp>
      <p:sp>
        <p:nvSpPr>
          <p:cNvPr id="3" name="Rectangle 2">
            <a:extLst>
              <a:ext uri="{FF2B5EF4-FFF2-40B4-BE49-F238E27FC236}">
                <a16:creationId xmlns:a16="http://schemas.microsoft.com/office/drawing/2014/main" id="{59412ABF-1BB3-462D-97FA-2A454F1C309C}"/>
              </a:ext>
            </a:extLst>
          </p:cNvPr>
          <p:cNvSpPr/>
          <p:nvPr/>
        </p:nvSpPr>
        <p:spPr>
          <a:xfrm>
            <a:off x="486697" y="2438400"/>
            <a:ext cx="4939867"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100"/>
          </a:p>
        </p:txBody>
      </p:sp>
      <p:sp>
        <p:nvSpPr>
          <p:cNvPr id="5" name="Rectangle 4">
            <a:extLst>
              <a:ext uri="{FF2B5EF4-FFF2-40B4-BE49-F238E27FC236}">
                <a16:creationId xmlns:a16="http://schemas.microsoft.com/office/drawing/2014/main" id="{7364F02E-B879-4153-A32B-4AF7C7462367}"/>
              </a:ext>
            </a:extLst>
          </p:cNvPr>
          <p:cNvSpPr/>
          <p:nvPr/>
        </p:nvSpPr>
        <p:spPr>
          <a:xfrm>
            <a:off x="486697" y="2438400"/>
            <a:ext cx="4939867"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100"/>
          </a:p>
        </p:txBody>
      </p:sp>
      <p:sp>
        <p:nvSpPr>
          <p:cNvPr id="6" name="Rectangle 5">
            <a:extLst>
              <a:ext uri="{FF2B5EF4-FFF2-40B4-BE49-F238E27FC236}">
                <a16:creationId xmlns:a16="http://schemas.microsoft.com/office/drawing/2014/main" id="{04EC3817-3A17-4EE9-9765-334A3FC41195}"/>
              </a:ext>
            </a:extLst>
          </p:cNvPr>
          <p:cNvSpPr/>
          <p:nvPr/>
        </p:nvSpPr>
        <p:spPr>
          <a:xfrm>
            <a:off x="486697" y="2438400"/>
            <a:ext cx="4939867"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100"/>
          </a:p>
        </p:txBody>
      </p:sp>
      <p:sp>
        <p:nvSpPr>
          <p:cNvPr id="4" name="Rectangle 3">
            <a:extLst>
              <a:ext uri="{FF2B5EF4-FFF2-40B4-BE49-F238E27FC236}">
                <a16:creationId xmlns:a16="http://schemas.microsoft.com/office/drawing/2014/main" id="{1A98F861-D5C1-4965-B601-1E3375D27F9D}"/>
              </a:ext>
            </a:extLst>
          </p:cNvPr>
          <p:cNvSpPr/>
          <p:nvPr/>
        </p:nvSpPr>
        <p:spPr>
          <a:xfrm>
            <a:off x="611560" y="1788856"/>
            <a:ext cx="3744416" cy="4524315"/>
          </a:xfrm>
          <a:prstGeom prst="rect">
            <a:avLst/>
          </a:prstGeom>
        </p:spPr>
        <p:txBody>
          <a:bodyPr wrap="square">
            <a:spAutoFit/>
          </a:bodyPr>
          <a:lstStyle/>
          <a:p>
            <a:pPr>
              <a:buFont typeface="Arial" panose="020B0604020202020204" pitchFamily="34" charset="0"/>
              <a:buChar char="•"/>
            </a:pPr>
            <a:r>
              <a:rPr lang="en-US">
                <a:solidFill>
                  <a:srgbClr val="231F20"/>
                </a:solidFill>
                <a:latin typeface="Helvetica" panose="020B0604020202020204" pitchFamily="34" charset="0"/>
              </a:rPr>
              <a:t>Water down acrylic to create transparent effects</a:t>
            </a:r>
          </a:p>
          <a:p>
            <a:pPr>
              <a:buFont typeface="Arial" panose="020B0604020202020204" pitchFamily="34" charset="0"/>
              <a:buChar char="•"/>
            </a:pPr>
            <a:endParaRPr lang="en-US">
              <a:solidFill>
                <a:srgbClr val="231F20"/>
              </a:solidFill>
              <a:latin typeface="Helvetica" panose="020B0604020202020204" pitchFamily="34" charset="0"/>
            </a:endParaRPr>
          </a:p>
          <a:p>
            <a:pPr>
              <a:buFont typeface="Arial" panose="020B0604020202020204" pitchFamily="34" charset="0"/>
              <a:buChar char="•"/>
            </a:pPr>
            <a:r>
              <a:rPr lang="en-US">
                <a:solidFill>
                  <a:srgbClr val="231F20"/>
                </a:solidFill>
                <a:latin typeface="Helvetica" panose="020B0604020202020204" pitchFamily="34" charset="0"/>
              </a:rPr>
              <a:t>Scratch into paint once it has dried</a:t>
            </a:r>
          </a:p>
          <a:p>
            <a:pPr>
              <a:buFont typeface="Arial" panose="020B0604020202020204" pitchFamily="34" charset="0"/>
              <a:buChar char="•"/>
            </a:pPr>
            <a:endParaRPr lang="en-US">
              <a:solidFill>
                <a:srgbClr val="231F20"/>
              </a:solidFill>
              <a:latin typeface="Helvetica" panose="020B0604020202020204" pitchFamily="34" charset="0"/>
            </a:endParaRPr>
          </a:p>
          <a:p>
            <a:pPr>
              <a:buFont typeface="Arial" panose="020B0604020202020204" pitchFamily="34" charset="0"/>
              <a:buChar char="•"/>
            </a:pPr>
            <a:r>
              <a:rPr lang="en-US">
                <a:solidFill>
                  <a:srgbClr val="231F20"/>
                </a:solidFill>
                <a:latin typeface="Helvetica" panose="020B0604020202020204" pitchFamily="34" charset="0"/>
              </a:rPr>
              <a:t>Use a little paint on a dry brush to bring out textures in your paper or other surface</a:t>
            </a:r>
          </a:p>
          <a:p>
            <a:pPr>
              <a:buFont typeface="Arial" panose="020B0604020202020204" pitchFamily="34" charset="0"/>
              <a:buChar char="•"/>
            </a:pPr>
            <a:endParaRPr lang="en-US">
              <a:solidFill>
                <a:srgbClr val="231F20"/>
              </a:solidFill>
              <a:latin typeface="Helvetica" panose="020B0604020202020204" pitchFamily="34" charset="0"/>
            </a:endParaRPr>
          </a:p>
          <a:p>
            <a:pPr>
              <a:buFont typeface="Arial" panose="020B0604020202020204" pitchFamily="34" charset="0"/>
              <a:buChar char="•"/>
            </a:pPr>
            <a:r>
              <a:rPr lang="en-US">
                <a:solidFill>
                  <a:srgbClr val="231F20"/>
                </a:solidFill>
                <a:latin typeface="Helvetica" panose="020B0604020202020204" pitchFamily="34" charset="0"/>
              </a:rPr>
              <a:t>Add matte medium or texture gels to acrylic to make creative effects</a:t>
            </a:r>
          </a:p>
          <a:p>
            <a:pPr>
              <a:buFont typeface="Arial" panose="020B0604020202020204" pitchFamily="34" charset="0"/>
              <a:buChar char="•"/>
            </a:pPr>
            <a:endParaRPr lang="en-US">
              <a:solidFill>
                <a:srgbClr val="231F20"/>
              </a:solidFill>
              <a:latin typeface="Helvetica" panose="020B0604020202020204" pitchFamily="34" charset="0"/>
            </a:endParaRPr>
          </a:p>
          <a:p>
            <a:pPr>
              <a:buFont typeface="Arial" panose="020B0604020202020204" pitchFamily="34" charset="0"/>
              <a:buChar char="•"/>
            </a:pPr>
            <a:r>
              <a:rPr lang="en-US">
                <a:solidFill>
                  <a:srgbClr val="231F20"/>
                </a:solidFill>
                <a:latin typeface="Helvetica" panose="020B0604020202020204" pitchFamily="34" charset="0"/>
              </a:rPr>
              <a:t>Try applying thick acrylic with a palette knife to create an impasto effect</a:t>
            </a:r>
            <a:endParaRPr lang="en-US" b="0" i="0" u="none" strike="noStrike">
              <a:solidFill>
                <a:srgbClr val="231F20"/>
              </a:solidFill>
              <a:effectLst/>
              <a:latin typeface="Helvetica" panose="020B0604020202020204" pitchFamily="34" charset="0"/>
            </a:endParaRPr>
          </a:p>
        </p:txBody>
      </p:sp>
      <p:pic>
        <p:nvPicPr>
          <p:cNvPr id="13" name="Picture 13" descr="A close up of a black background&#10;&#10;Description generated with high confidence">
            <a:extLst>
              <a:ext uri="{FF2B5EF4-FFF2-40B4-BE49-F238E27FC236}">
                <a16:creationId xmlns:a16="http://schemas.microsoft.com/office/drawing/2014/main" id="{D971246C-9F5B-4B6D-9250-8E7CD0E7F5A8}"/>
              </a:ext>
            </a:extLst>
          </p:cNvPr>
          <p:cNvPicPr>
            <a:picLocks noChangeAspect="1"/>
          </p:cNvPicPr>
          <p:nvPr/>
        </p:nvPicPr>
        <p:blipFill>
          <a:blip r:embed="rId2"/>
          <a:stretch>
            <a:fillRect/>
          </a:stretch>
        </p:blipFill>
        <p:spPr>
          <a:xfrm>
            <a:off x="5031100" y="523336"/>
            <a:ext cx="1497197" cy="2662687"/>
          </a:xfrm>
          <a:prstGeom prst="rect">
            <a:avLst/>
          </a:prstGeom>
        </p:spPr>
      </p:pic>
      <p:pic>
        <p:nvPicPr>
          <p:cNvPr id="16" name="Picture 16" descr="A picture containing table, food, doughnut, sitting&#10;&#10;Description generated with very high confidence">
            <a:extLst>
              <a:ext uri="{FF2B5EF4-FFF2-40B4-BE49-F238E27FC236}">
                <a16:creationId xmlns:a16="http://schemas.microsoft.com/office/drawing/2014/main" id="{B03B08E6-236C-4A42-B91D-191A0CE2E71B}"/>
              </a:ext>
            </a:extLst>
          </p:cNvPr>
          <p:cNvPicPr>
            <a:picLocks noChangeAspect="1"/>
          </p:cNvPicPr>
          <p:nvPr/>
        </p:nvPicPr>
        <p:blipFill>
          <a:blip r:embed="rId3"/>
          <a:stretch>
            <a:fillRect/>
          </a:stretch>
        </p:blipFill>
        <p:spPr>
          <a:xfrm>
            <a:off x="6692480" y="523335"/>
            <a:ext cx="1768776" cy="2662687"/>
          </a:xfrm>
          <a:prstGeom prst="rect">
            <a:avLst/>
          </a:prstGeom>
        </p:spPr>
      </p:pic>
      <p:pic>
        <p:nvPicPr>
          <p:cNvPr id="18" name="Picture 18" descr="A picture containing sitting, bed, laying, table&#10;&#10;Description generated with very high confidence">
            <a:extLst>
              <a:ext uri="{FF2B5EF4-FFF2-40B4-BE49-F238E27FC236}">
                <a16:creationId xmlns:a16="http://schemas.microsoft.com/office/drawing/2014/main" id="{D43A5BCF-506F-49E1-88C0-F2EB7B13AF36}"/>
              </a:ext>
            </a:extLst>
          </p:cNvPr>
          <p:cNvPicPr>
            <a:picLocks noChangeAspect="1"/>
          </p:cNvPicPr>
          <p:nvPr/>
        </p:nvPicPr>
        <p:blipFill>
          <a:blip r:embed="rId4"/>
          <a:stretch>
            <a:fillRect/>
          </a:stretch>
        </p:blipFill>
        <p:spPr>
          <a:xfrm>
            <a:off x="5038105" y="3255034"/>
            <a:ext cx="1195639" cy="2145102"/>
          </a:xfrm>
          <a:prstGeom prst="rect">
            <a:avLst/>
          </a:prstGeom>
        </p:spPr>
      </p:pic>
      <p:pic>
        <p:nvPicPr>
          <p:cNvPr id="31" name="Picture 31" descr="A pile of rocks&#10;&#10;Description generated with high confidence">
            <a:extLst>
              <a:ext uri="{FF2B5EF4-FFF2-40B4-BE49-F238E27FC236}">
                <a16:creationId xmlns:a16="http://schemas.microsoft.com/office/drawing/2014/main" id="{25815A34-9280-4743-B4A5-C93F39076A3B}"/>
              </a:ext>
            </a:extLst>
          </p:cNvPr>
          <p:cNvPicPr>
            <a:picLocks noChangeAspect="1"/>
          </p:cNvPicPr>
          <p:nvPr/>
        </p:nvPicPr>
        <p:blipFill>
          <a:blip r:embed="rId5"/>
          <a:stretch>
            <a:fillRect/>
          </a:stretch>
        </p:blipFill>
        <p:spPr>
          <a:xfrm>
            <a:off x="6334663" y="3249145"/>
            <a:ext cx="2196862" cy="2156882"/>
          </a:xfrm>
          <a:prstGeom prst="rect">
            <a:avLst/>
          </a:prstGeom>
        </p:spPr>
      </p:pic>
    </p:spTree>
    <p:extLst>
      <p:ext uri="{BB962C8B-B14F-4D97-AF65-F5344CB8AC3E}">
        <p14:creationId xmlns:p14="http://schemas.microsoft.com/office/powerpoint/2010/main" val="2843313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6BE2B-7504-49C1-AF56-C4D8E376D584}"/>
              </a:ext>
            </a:extLst>
          </p:cNvPr>
          <p:cNvSpPr>
            <a:spLocks noGrp="1"/>
          </p:cNvSpPr>
          <p:nvPr>
            <p:ph type="title"/>
          </p:nvPr>
        </p:nvSpPr>
        <p:spPr>
          <a:xfrm>
            <a:off x="486696" y="629266"/>
            <a:ext cx="3845274" cy="1676603"/>
          </a:xfrm>
        </p:spPr>
        <p:txBody>
          <a:bodyPr vert="horz" lIns="91440" tIns="45720" rIns="91440" bIns="45720" rtlCol="0" anchor="ctr">
            <a:normAutofit/>
          </a:bodyPr>
          <a:lstStyle/>
          <a:p>
            <a:r>
              <a:rPr lang="en-US" sz="4400"/>
              <a:t>Pointillism</a:t>
            </a:r>
          </a:p>
        </p:txBody>
      </p:sp>
      <p:sp>
        <p:nvSpPr>
          <p:cNvPr id="4" name="Text Placeholder 3">
            <a:extLst>
              <a:ext uri="{FF2B5EF4-FFF2-40B4-BE49-F238E27FC236}">
                <a16:creationId xmlns:a16="http://schemas.microsoft.com/office/drawing/2014/main" id="{7704692F-3FA3-4F08-8142-DD78BCCB6B8B}"/>
              </a:ext>
            </a:extLst>
          </p:cNvPr>
          <p:cNvSpPr>
            <a:spLocks noGrp="1"/>
          </p:cNvSpPr>
          <p:nvPr>
            <p:ph type="body" sz="half" idx="2"/>
          </p:nvPr>
        </p:nvSpPr>
        <p:spPr>
          <a:xfrm>
            <a:off x="486697" y="1679728"/>
            <a:ext cx="3845272" cy="3785419"/>
          </a:xfrm>
        </p:spPr>
        <p:txBody>
          <a:bodyPr vert="horz" lIns="91440" tIns="45720" rIns="91440" bIns="45720" rtlCol="0" anchor="t">
            <a:noAutofit/>
          </a:bodyPr>
          <a:lstStyle/>
          <a:p>
            <a:pPr indent="-228600">
              <a:buFont typeface="Arial" panose="020B0604020202020204" pitchFamily="34" charset="0"/>
              <a:buChar char="•"/>
            </a:pPr>
            <a:endParaRPr lang="en-US"/>
          </a:p>
          <a:p>
            <a:r>
              <a:rPr lang="en-US" sz="2000" dirty="0"/>
              <a:t>Pointillism is an Impressionist painting technique developed by Georges Seurat, based on </a:t>
            </a:r>
            <a:r>
              <a:rPr lang="en-US" sz="2000" dirty="0" err="1"/>
              <a:t>colour</a:t>
            </a:r>
            <a:r>
              <a:rPr lang="en-US" sz="2000" dirty="0"/>
              <a:t> theory and the use of complementary </a:t>
            </a:r>
            <a:r>
              <a:rPr lang="en-US" sz="2000" dirty="0" err="1"/>
              <a:t>colours</a:t>
            </a:r>
            <a:r>
              <a:rPr lang="en-US" sz="2000" dirty="0"/>
              <a:t> in particular. </a:t>
            </a:r>
            <a:endParaRPr lang="en-US" sz="2000" dirty="0">
              <a:cs typeface="Calibri"/>
            </a:endParaRPr>
          </a:p>
          <a:p>
            <a:r>
              <a:rPr lang="en-US" sz="2000" dirty="0"/>
              <a:t>The painting is created using countless tiny dots of pure </a:t>
            </a:r>
            <a:r>
              <a:rPr lang="en-US" sz="2000" dirty="0" err="1"/>
              <a:t>colour</a:t>
            </a:r>
            <a:r>
              <a:rPr lang="en-US" sz="2000" dirty="0"/>
              <a:t>, placed in close proximity to each other. </a:t>
            </a:r>
            <a:endParaRPr lang="en-US" sz="2000" dirty="0">
              <a:cs typeface="Calibri"/>
            </a:endParaRPr>
          </a:p>
          <a:p>
            <a:r>
              <a:rPr lang="en-US" sz="2000" dirty="0"/>
              <a:t>When viewed at a distance, the human eye is meant to fuse the individual dots together into areas of solid </a:t>
            </a:r>
            <a:r>
              <a:rPr lang="en-US" sz="2000" err="1"/>
              <a:t>colour</a:t>
            </a:r>
            <a:r>
              <a:rPr lang="en-US" sz="2000" dirty="0"/>
              <a:t>.</a:t>
            </a:r>
            <a:endParaRPr lang="en-US" sz="2000">
              <a:cs typeface="Calibri" panose="020F0502020204030204"/>
            </a:endParaRPr>
          </a:p>
          <a:p>
            <a:pPr indent="-228600">
              <a:buFont typeface="Arial" panose="020B0604020202020204" pitchFamily="34" charset="0"/>
              <a:buChar char="•"/>
            </a:pPr>
            <a:endParaRPr lang="en-US"/>
          </a:p>
        </p:txBody>
      </p:sp>
      <p:pic>
        <p:nvPicPr>
          <p:cNvPr id="5" name="Picture 5" descr="A picture containing clothing, fabric&#10;&#10;Description generated with very high confidence">
            <a:extLst>
              <a:ext uri="{FF2B5EF4-FFF2-40B4-BE49-F238E27FC236}">
                <a16:creationId xmlns:a16="http://schemas.microsoft.com/office/drawing/2014/main" id="{5AC6BC60-7F04-41AC-AC29-76D7CF0E0C2A}"/>
              </a:ext>
            </a:extLst>
          </p:cNvPr>
          <p:cNvPicPr>
            <a:picLocks noGrp="1" noChangeAspect="1"/>
          </p:cNvPicPr>
          <p:nvPr>
            <p:ph idx="1"/>
          </p:nvPr>
        </p:nvPicPr>
        <p:blipFill rotWithShape="1">
          <a:blip r:embed="rId2"/>
          <a:srcRect r="26560" b="-2"/>
          <a:stretch/>
        </p:blipFill>
        <p:spPr>
          <a:xfrm>
            <a:off x="5805792" y="3644824"/>
            <a:ext cx="1989979" cy="2712850"/>
          </a:xfrm>
          <a:prstGeom prst="rect">
            <a:avLst/>
          </a:prstGeom>
          <a:effectLst/>
        </p:spPr>
      </p:pic>
      <p:pic>
        <p:nvPicPr>
          <p:cNvPr id="11" name="Picture 11" descr="A group of people posing for a picture&#10;&#10;Description generated with high confidence">
            <a:extLst>
              <a:ext uri="{FF2B5EF4-FFF2-40B4-BE49-F238E27FC236}">
                <a16:creationId xmlns:a16="http://schemas.microsoft.com/office/drawing/2014/main" id="{EC394607-7314-4DD6-8620-79D5789EDBBA}"/>
              </a:ext>
            </a:extLst>
          </p:cNvPr>
          <p:cNvPicPr>
            <a:picLocks noChangeAspect="1"/>
          </p:cNvPicPr>
          <p:nvPr/>
        </p:nvPicPr>
        <p:blipFill>
          <a:blip r:embed="rId3"/>
          <a:stretch>
            <a:fillRect/>
          </a:stretch>
        </p:blipFill>
        <p:spPr>
          <a:xfrm>
            <a:off x="4677814" y="501178"/>
            <a:ext cx="4250562" cy="2890833"/>
          </a:xfrm>
          <a:prstGeom prst="rect">
            <a:avLst/>
          </a:prstGeom>
        </p:spPr>
      </p:pic>
      <p:sp>
        <p:nvSpPr>
          <p:cNvPr id="13" name="TextBox 12">
            <a:extLst>
              <a:ext uri="{FF2B5EF4-FFF2-40B4-BE49-F238E27FC236}">
                <a16:creationId xmlns:a16="http://schemas.microsoft.com/office/drawing/2014/main" id="{12AE5388-B064-47A5-A433-E1EE678A6714}"/>
              </a:ext>
            </a:extLst>
          </p:cNvPr>
          <p:cNvSpPr txBox="1"/>
          <p:nvPr/>
        </p:nvSpPr>
        <p:spPr>
          <a:xfrm>
            <a:off x="5216872" y="3400050"/>
            <a:ext cx="286299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1A1A1A"/>
                </a:solidFill>
                <a:latin typeface="Calibri Light"/>
                <a:cs typeface="Calibri Light"/>
              </a:rPr>
              <a:t>A Sunday on La Grande </a:t>
            </a:r>
            <a:r>
              <a:rPr lang="en-US" sz="1000" err="1">
                <a:solidFill>
                  <a:srgbClr val="1A1A1A"/>
                </a:solidFill>
                <a:latin typeface="Calibri Light"/>
                <a:cs typeface="Calibri Light"/>
              </a:rPr>
              <a:t>Jatte</a:t>
            </a:r>
            <a:r>
              <a:rPr lang="en-US" sz="1000">
                <a:solidFill>
                  <a:srgbClr val="1A1A1A"/>
                </a:solidFill>
                <a:latin typeface="Calibri Light"/>
                <a:cs typeface="Calibri Light"/>
              </a:rPr>
              <a:t> — 1884, Oil on Canvas</a:t>
            </a:r>
            <a:endParaRPr lang="en-US" sz="1000">
              <a:latin typeface="Calibri Light"/>
              <a:cs typeface="Calibri Light"/>
            </a:endParaRPr>
          </a:p>
        </p:txBody>
      </p:sp>
      <p:sp>
        <p:nvSpPr>
          <p:cNvPr id="14" name="TextBox 13">
            <a:extLst>
              <a:ext uri="{FF2B5EF4-FFF2-40B4-BE49-F238E27FC236}">
                <a16:creationId xmlns:a16="http://schemas.microsoft.com/office/drawing/2014/main" id="{7899B9CF-B17C-4BCD-8F0C-FCD2B1F9AD2B}"/>
              </a:ext>
            </a:extLst>
          </p:cNvPr>
          <p:cNvSpPr txBox="1"/>
          <p:nvPr/>
        </p:nvSpPr>
        <p:spPr>
          <a:xfrm>
            <a:off x="6005491" y="6364862"/>
            <a:ext cx="182480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Detail of painting technique</a:t>
            </a:r>
          </a:p>
        </p:txBody>
      </p:sp>
    </p:spTree>
    <p:extLst>
      <p:ext uri="{BB962C8B-B14F-4D97-AF65-F5344CB8AC3E}">
        <p14:creationId xmlns:p14="http://schemas.microsoft.com/office/powerpoint/2010/main" val="317584746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2043F4A1DE61F4C9C83E91A3085CD6F" ma:contentTypeVersion="0" ma:contentTypeDescription="Create a new document." ma:contentTypeScope="" ma:versionID="a4571839dede11bf1bd0131565137327">
  <xsd:schema xmlns:xsd="http://www.w3.org/2001/XMLSchema" xmlns:xs="http://www.w3.org/2001/XMLSchema" xmlns:p="http://schemas.microsoft.com/office/2006/metadata/properties" targetNamespace="http://schemas.microsoft.com/office/2006/metadata/properties" ma:root="true" ma:fieldsID="d413257cd9829394d17656a545d5fa4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F6D8116-BDF5-4DD9-887A-F467EF7F1EDB}">
  <ds:schemaRefs>
    <ds:schemaRef ds:uri="http://schemas.microsoft.com/office/2006/metadata/properties"/>
    <ds:schemaRef ds:uri="http://schemas.microsoft.com/office/infopath/2007/PartnerControls"/>
    <ds:schemaRef ds:uri="cab8bf90-7a36-4086-9e30-1b9e08b4ef99"/>
  </ds:schemaRefs>
</ds:datastoreItem>
</file>

<file path=customXml/itemProps2.xml><?xml version="1.0" encoding="utf-8"?>
<ds:datastoreItem xmlns:ds="http://schemas.openxmlformats.org/officeDocument/2006/customXml" ds:itemID="{773D5ACC-4BE6-4651-9879-63C101336D96}">
  <ds:schemaRefs>
    <ds:schemaRef ds:uri="http://schemas.microsoft.com/sharepoint/v3/contenttype/forms"/>
  </ds:schemaRefs>
</ds:datastoreItem>
</file>

<file path=customXml/itemProps3.xml><?xml version="1.0" encoding="utf-8"?>
<ds:datastoreItem xmlns:ds="http://schemas.openxmlformats.org/officeDocument/2006/customXml" ds:itemID="{D90A217D-3EFE-47EA-8B77-501046A43622}"/>
</file>

<file path=docProps/app.xml><?xml version="1.0" encoding="utf-8"?>
<Properties xmlns="http://schemas.openxmlformats.org/officeDocument/2006/extended-properties" xmlns:vt="http://schemas.openxmlformats.org/officeDocument/2006/docPropsVTypes">
  <TotalTime>479</TotalTime>
  <Words>1315</Words>
  <Application>Microsoft Office PowerPoint</Application>
  <PresentationFormat>On-screen Show (4:3)</PresentationFormat>
  <Paragraphs>112</Paragraphs>
  <Slides>19</Slides>
  <Notes>0</Notes>
  <HiddenSlides>0</HiddenSlides>
  <MMClips>0</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Office Theme</vt:lpstr>
      <vt:lpstr>1_Office Theme</vt:lpstr>
      <vt:lpstr>Watercolour </vt:lpstr>
      <vt:lpstr>Gouache </vt:lpstr>
      <vt:lpstr>Oil Paint </vt:lpstr>
      <vt:lpstr>Acrylic </vt:lpstr>
      <vt:lpstr>Brushes for Acrylics </vt:lpstr>
      <vt:lpstr>Palette Knives </vt:lpstr>
      <vt:lpstr>Painting Surfaces </vt:lpstr>
      <vt:lpstr>Techniques </vt:lpstr>
      <vt:lpstr>Pointillism</vt:lpstr>
      <vt:lpstr>Impasto</vt:lpstr>
      <vt:lpstr>Impasto</vt:lpstr>
      <vt:lpstr>Scottish Colourists</vt:lpstr>
      <vt:lpstr>Peploe</vt:lpstr>
      <vt:lpstr>Michael Corr</vt:lpstr>
      <vt:lpstr>Gary Hume</vt:lpstr>
      <vt:lpstr>Wayne Thiebaud</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irene barr</dc:creator>
  <cp:lastModifiedBy>Mrs Spicer</cp:lastModifiedBy>
  <cp:revision>121</cp:revision>
  <dcterms:created xsi:type="dcterms:W3CDTF">2020-01-23T21:11:15Z</dcterms:created>
  <dcterms:modified xsi:type="dcterms:W3CDTF">2020-04-03T13:54:18Z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0x01010042043F4A1DE61F4C9C83E91A3085CD6F</vt:lpwstr>
  </property>
</Properties>
</file>