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39"/>
  </p:notesMasterIdLst>
  <p:handoutMasterIdLst>
    <p:handoutMasterId r:id="rId40"/>
  </p:handoutMasterIdLst>
  <p:sldIdLst>
    <p:sldId id="272" r:id="rId5"/>
    <p:sldId id="303" r:id="rId6"/>
    <p:sldId id="302" r:id="rId7"/>
    <p:sldId id="257" r:id="rId8"/>
    <p:sldId id="275" r:id="rId9"/>
    <p:sldId id="276" r:id="rId10"/>
    <p:sldId id="274" r:id="rId11"/>
    <p:sldId id="267" r:id="rId12"/>
    <p:sldId id="277" r:id="rId13"/>
    <p:sldId id="271" r:id="rId14"/>
    <p:sldId id="279" r:id="rId15"/>
    <p:sldId id="278" r:id="rId16"/>
    <p:sldId id="281" r:id="rId17"/>
    <p:sldId id="283" r:id="rId18"/>
    <p:sldId id="284" r:id="rId19"/>
    <p:sldId id="282" r:id="rId20"/>
    <p:sldId id="286" r:id="rId21"/>
    <p:sldId id="288" r:id="rId22"/>
    <p:sldId id="285" r:id="rId23"/>
    <p:sldId id="287" r:id="rId24"/>
    <p:sldId id="280" r:id="rId25"/>
    <p:sldId id="291" r:id="rId26"/>
    <p:sldId id="292" r:id="rId27"/>
    <p:sldId id="289" r:id="rId28"/>
    <p:sldId id="293" r:id="rId29"/>
    <p:sldId id="294" r:id="rId30"/>
    <p:sldId id="256" r:id="rId31"/>
    <p:sldId id="305" r:id="rId32"/>
    <p:sldId id="307" r:id="rId33"/>
    <p:sldId id="295" r:id="rId34"/>
    <p:sldId id="297" r:id="rId35"/>
    <p:sldId id="298" r:id="rId36"/>
    <p:sldId id="270" r:id="rId37"/>
    <p:sldId id="269" r:id="rId38"/>
  </p:sldIdLst>
  <p:sldSz cx="9144000" cy="6858000" type="screen4x3"/>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ACA4"/>
    <a:srgbClr val="02AE8D"/>
    <a:srgbClr val="BE027F"/>
    <a:srgbClr val="BC0453"/>
    <a:srgbClr val="F79A81"/>
    <a:srgbClr val="1A02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0779A2-57D9-44D2-A549-A5F01C77184E}" v="1" dt="2020-02-04T09:58:51.986"/>
    <p1510:client id="{3AE99886-5B4A-4A60-B9C6-77D152161B97}" v="7" dt="2020-03-05T12:17:13.181"/>
    <p1510:client id="{484C9714-6729-4CF1-8464-8EF92B9642D7}" v="141" dt="2020-02-10T15:48:54.955"/>
    <p1510:client id="{51B60135-50E8-451D-8E24-8F97E5ACEE63}" v="4" dt="2020-01-14T08:24:44.831"/>
    <p1510:client id="{8F63D78C-89A7-451F-B945-11CE41B879BB}" v="22" dt="2020-02-21T10:15:14.234"/>
    <p1510:client id="{90624E2B-E9DC-4B99-B279-0C8F7A1E3667}" v="11" dt="2020-01-14T17:33:43.848"/>
    <p1510:client id="{9FBC4D88-3404-4AA5-8CA1-73471BED9377}" v="2" dt="2020-03-03T12:24:50.206"/>
    <p1510:client id="{A27B59FA-007C-4546-94E1-B32F3B34F365}" v="174" dt="2020-01-14T19:24:07.909"/>
    <p1510:client id="{C7D42CF3-D31C-4432-A332-EB8F9EA8AF50}" v="170" dt="2020-02-25T11:54:25.897"/>
    <p1510:client id="{D734615C-A4A6-4DF0-8DD2-24DC414CAB5F}" v="135" dt="2020-02-10T10:22:44.107"/>
    <p1510:client id="{D7AD169D-872B-4CEB-9279-52D8E47CE661}" v="2" dt="2020-01-29T16:15:36.155"/>
    <p1510:client id="{F2C8A7B2-56B3-47C9-9680-B6405C1DB635}" v="94" dt="2020-01-13T19:45:33.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11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362"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155" y="0"/>
            <a:ext cx="2889362" cy="495300"/>
          </a:xfrm>
          <a:prstGeom prst="rect">
            <a:avLst/>
          </a:prstGeom>
        </p:spPr>
        <p:txBody>
          <a:bodyPr vert="horz" lIns="91440" tIns="45720" rIns="91440" bIns="45720" rtlCol="0"/>
          <a:lstStyle>
            <a:lvl1pPr algn="r">
              <a:defRPr sz="1200"/>
            </a:lvl1pPr>
          </a:lstStyle>
          <a:p>
            <a:fld id="{31E20FB6-894D-418E-92F9-CCAE8C262EB6}" type="datetimeFigureOut">
              <a:rPr lang="en-GB" smtClean="0"/>
              <a:t>03/04/2020</a:t>
            </a:fld>
            <a:endParaRPr lang="en-GB"/>
          </a:p>
        </p:txBody>
      </p:sp>
      <p:sp>
        <p:nvSpPr>
          <p:cNvPr id="4" name="Footer Placeholder 3"/>
          <p:cNvSpPr>
            <a:spLocks noGrp="1"/>
          </p:cNvSpPr>
          <p:nvPr>
            <p:ph type="ftr" sz="quarter" idx="2"/>
          </p:nvPr>
        </p:nvSpPr>
        <p:spPr>
          <a:xfrm>
            <a:off x="0" y="9377363"/>
            <a:ext cx="2889362"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155" y="9377363"/>
            <a:ext cx="2889362" cy="495300"/>
          </a:xfrm>
          <a:prstGeom prst="rect">
            <a:avLst/>
          </a:prstGeom>
        </p:spPr>
        <p:txBody>
          <a:bodyPr vert="horz" lIns="91440" tIns="45720" rIns="91440" bIns="45720" rtlCol="0" anchor="b"/>
          <a:lstStyle>
            <a:lvl1pPr algn="r">
              <a:defRPr sz="1200"/>
            </a:lvl1pPr>
          </a:lstStyle>
          <a:p>
            <a:fld id="{BDF41E48-FA15-4228-B659-961EE55D400B}" type="slidenum">
              <a:rPr lang="en-GB" smtClean="0"/>
              <a:t>‹#›</a:t>
            </a:fld>
            <a:endParaRPr lang="en-GB"/>
          </a:p>
        </p:txBody>
      </p:sp>
    </p:spTree>
    <p:extLst>
      <p:ext uri="{BB962C8B-B14F-4D97-AF65-F5344CB8AC3E}">
        <p14:creationId xmlns:p14="http://schemas.microsoft.com/office/powerpoint/2010/main" val="2284138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938"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1"/>
            <a:ext cx="2889938" cy="493633"/>
          </a:xfrm>
          <a:prstGeom prst="rect">
            <a:avLst/>
          </a:prstGeom>
        </p:spPr>
        <p:txBody>
          <a:bodyPr vert="horz" lIns="91440" tIns="45720" rIns="91440" bIns="45720" rtlCol="0"/>
          <a:lstStyle>
            <a:lvl1pPr algn="r">
              <a:defRPr sz="1200"/>
            </a:lvl1pPr>
          </a:lstStyle>
          <a:p>
            <a:fld id="{7C56BD24-90CE-3244-A9D4-009A0BA77147}" type="datetimeFigureOut">
              <a:rPr lang="en-US" smtClean="0"/>
              <a:pPr/>
              <a:t>4/3/2020</a:t>
            </a:fld>
            <a:endParaRPr lang="en-US"/>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889938"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7"/>
            <a:ext cx="2889938" cy="493633"/>
          </a:xfrm>
          <a:prstGeom prst="rect">
            <a:avLst/>
          </a:prstGeom>
        </p:spPr>
        <p:txBody>
          <a:bodyPr vert="horz" lIns="91440" tIns="45720" rIns="91440" bIns="45720" rtlCol="0" anchor="b"/>
          <a:lstStyle>
            <a:lvl1pPr algn="r">
              <a:defRPr sz="1200"/>
            </a:lvl1pPr>
          </a:lstStyle>
          <a:p>
            <a:fld id="{9D63AA21-C63D-3349-A2C4-26D59CB0393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63AA21-C63D-3349-A2C4-26D59CB03939}" type="slidenum">
              <a:rPr lang="en-US" smtClean="0"/>
              <a:pPr/>
              <a:t>22</a:t>
            </a:fld>
            <a:endParaRPr lang="en-US"/>
          </a:p>
        </p:txBody>
      </p:sp>
    </p:spTree>
    <p:extLst>
      <p:ext uri="{BB962C8B-B14F-4D97-AF65-F5344CB8AC3E}">
        <p14:creationId xmlns:p14="http://schemas.microsoft.com/office/powerpoint/2010/main" val="2231675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63AA21-C63D-3349-A2C4-26D59CB03939}" type="slidenum">
              <a:rPr lang="en-US" smtClean="0"/>
              <a:pPr/>
              <a:t>23</a:t>
            </a:fld>
            <a:endParaRPr lang="en-US"/>
          </a:p>
        </p:txBody>
      </p:sp>
    </p:spTree>
    <p:extLst>
      <p:ext uri="{BB962C8B-B14F-4D97-AF65-F5344CB8AC3E}">
        <p14:creationId xmlns:p14="http://schemas.microsoft.com/office/powerpoint/2010/main" val="384533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63AA21-C63D-3349-A2C4-26D59CB03939}" type="slidenum">
              <a:rPr lang="en-US" smtClean="0"/>
              <a:pPr/>
              <a:t>26</a:t>
            </a:fld>
            <a:endParaRPr lang="en-US"/>
          </a:p>
        </p:txBody>
      </p:sp>
    </p:spTree>
    <p:extLst>
      <p:ext uri="{BB962C8B-B14F-4D97-AF65-F5344CB8AC3E}">
        <p14:creationId xmlns:p14="http://schemas.microsoft.com/office/powerpoint/2010/main" val="2533802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63AA21-C63D-3349-A2C4-26D59CB03939}" type="slidenum">
              <a:rPr lang="en-US" smtClean="0"/>
              <a:pPr/>
              <a:t>31</a:t>
            </a:fld>
            <a:endParaRPr lang="en-US"/>
          </a:p>
        </p:txBody>
      </p:sp>
    </p:spTree>
    <p:extLst>
      <p:ext uri="{BB962C8B-B14F-4D97-AF65-F5344CB8AC3E}">
        <p14:creationId xmlns:p14="http://schemas.microsoft.com/office/powerpoint/2010/main" val="1614137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63AA21-C63D-3349-A2C4-26D59CB03939}" type="slidenum">
              <a:rPr lang="en-US" smtClean="0"/>
              <a:pPr/>
              <a:t>32</a:t>
            </a:fld>
            <a:endParaRPr lang="en-US"/>
          </a:p>
        </p:txBody>
      </p:sp>
    </p:spTree>
    <p:extLst>
      <p:ext uri="{BB962C8B-B14F-4D97-AF65-F5344CB8AC3E}">
        <p14:creationId xmlns:p14="http://schemas.microsoft.com/office/powerpoint/2010/main" val="2633644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82706-E0BD-4094-B209-B348CE3D9A2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C8B87087-830E-45E3-89CA-50E5E3DDACB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20E5872-1882-45B7-BC63-8EE85E009348}"/>
              </a:ext>
            </a:extLst>
          </p:cNvPr>
          <p:cNvSpPr>
            <a:spLocks noGrp="1"/>
          </p:cNvSpPr>
          <p:nvPr>
            <p:ph type="dt" sz="half" idx="10"/>
          </p:nvPr>
        </p:nvSpPr>
        <p:spPr/>
        <p:txBody>
          <a:bodyPr/>
          <a:lstStyle/>
          <a:p>
            <a:fld id="{6BCDDF4E-B199-4A6B-A318-8BAF8ADE023F}" type="datetimeFigureOut">
              <a:rPr lang="en-US" smtClean="0"/>
              <a:pPr/>
              <a:t>4/3/2020</a:t>
            </a:fld>
            <a:endParaRPr lang="en-GB"/>
          </a:p>
        </p:txBody>
      </p:sp>
      <p:sp>
        <p:nvSpPr>
          <p:cNvPr id="5" name="Footer Placeholder 4">
            <a:extLst>
              <a:ext uri="{FF2B5EF4-FFF2-40B4-BE49-F238E27FC236}">
                <a16:creationId xmlns:a16="http://schemas.microsoft.com/office/drawing/2014/main" id="{4B3A2F7B-4C40-4205-B08F-2D49899975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FF7F2E-D9C9-4FF0-B182-30502DE5F0FF}"/>
              </a:ext>
            </a:extLst>
          </p:cNvPr>
          <p:cNvSpPr>
            <a:spLocks noGrp="1"/>
          </p:cNvSpPr>
          <p:nvPr>
            <p:ph type="sldNum" sz="quarter" idx="12"/>
          </p:nvPr>
        </p:nvSpPr>
        <p:spPr/>
        <p:txBody>
          <a:bodyPr/>
          <a:lstStyle/>
          <a:p>
            <a:fld id="{B5A73604-4C51-4D16-8F7B-C0F2F9CE1219}" type="slidenum">
              <a:rPr lang="en-GB" smtClean="0"/>
              <a:pPr/>
              <a:t>‹#›</a:t>
            </a:fld>
            <a:endParaRPr lang="en-GB"/>
          </a:p>
        </p:txBody>
      </p:sp>
    </p:spTree>
    <p:extLst>
      <p:ext uri="{BB962C8B-B14F-4D97-AF65-F5344CB8AC3E}">
        <p14:creationId xmlns:p14="http://schemas.microsoft.com/office/powerpoint/2010/main" val="192444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292E-8084-4B32-94E9-6A0BF19C8FB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188186-6276-4816-86D4-89970190BE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CEBF03-E5CD-4058-824B-0A024395BA54}"/>
              </a:ext>
            </a:extLst>
          </p:cNvPr>
          <p:cNvSpPr>
            <a:spLocks noGrp="1"/>
          </p:cNvSpPr>
          <p:nvPr>
            <p:ph type="dt" sz="half" idx="10"/>
          </p:nvPr>
        </p:nvSpPr>
        <p:spPr/>
        <p:txBody>
          <a:bodyPr/>
          <a:lstStyle/>
          <a:p>
            <a:fld id="{6BCDDF4E-B199-4A6B-A318-8BAF8ADE023F}" type="datetimeFigureOut">
              <a:rPr lang="en-US" smtClean="0"/>
              <a:pPr/>
              <a:t>4/3/2020</a:t>
            </a:fld>
            <a:endParaRPr lang="en-GB"/>
          </a:p>
        </p:txBody>
      </p:sp>
      <p:sp>
        <p:nvSpPr>
          <p:cNvPr id="5" name="Footer Placeholder 4">
            <a:extLst>
              <a:ext uri="{FF2B5EF4-FFF2-40B4-BE49-F238E27FC236}">
                <a16:creationId xmlns:a16="http://schemas.microsoft.com/office/drawing/2014/main" id="{A18D6421-D902-45DE-9833-EC44C19BDF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5BA07A-5C88-4E81-8F39-36F88712C452}"/>
              </a:ext>
            </a:extLst>
          </p:cNvPr>
          <p:cNvSpPr>
            <a:spLocks noGrp="1"/>
          </p:cNvSpPr>
          <p:nvPr>
            <p:ph type="sldNum" sz="quarter" idx="12"/>
          </p:nvPr>
        </p:nvSpPr>
        <p:spPr/>
        <p:txBody>
          <a:bodyPr/>
          <a:lstStyle/>
          <a:p>
            <a:fld id="{B5A73604-4C51-4D16-8F7B-C0F2F9CE1219}" type="slidenum">
              <a:rPr lang="en-GB" smtClean="0"/>
              <a:pPr/>
              <a:t>‹#›</a:t>
            </a:fld>
            <a:endParaRPr lang="en-GB"/>
          </a:p>
        </p:txBody>
      </p:sp>
    </p:spTree>
    <p:extLst>
      <p:ext uri="{BB962C8B-B14F-4D97-AF65-F5344CB8AC3E}">
        <p14:creationId xmlns:p14="http://schemas.microsoft.com/office/powerpoint/2010/main" val="860037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C1021-EF6A-44D6-8CA0-EA42AF37A833}"/>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C9B45E-1D99-4D74-829B-D842965892D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7CC002-7DBC-41FE-8C16-89EAE4A48C50}"/>
              </a:ext>
            </a:extLst>
          </p:cNvPr>
          <p:cNvSpPr>
            <a:spLocks noGrp="1"/>
          </p:cNvSpPr>
          <p:nvPr>
            <p:ph type="dt" sz="half" idx="10"/>
          </p:nvPr>
        </p:nvSpPr>
        <p:spPr/>
        <p:txBody>
          <a:bodyPr/>
          <a:lstStyle/>
          <a:p>
            <a:fld id="{6BCDDF4E-B199-4A6B-A318-8BAF8ADE023F}" type="datetimeFigureOut">
              <a:rPr lang="en-US" smtClean="0"/>
              <a:pPr/>
              <a:t>4/3/2020</a:t>
            </a:fld>
            <a:endParaRPr lang="en-GB"/>
          </a:p>
        </p:txBody>
      </p:sp>
      <p:sp>
        <p:nvSpPr>
          <p:cNvPr id="5" name="Footer Placeholder 4">
            <a:extLst>
              <a:ext uri="{FF2B5EF4-FFF2-40B4-BE49-F238E27FC236}">
                <a16:creationId xmlns:a16="http://schemas.microsoft.com/office/drawing/2014/main" id="{34240DFD-82DD-4F1F-B1B2-795530CCAD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0ACC7C-7849-4213-AC1E-014A6F656AB7}"/>
              </a:ext>
            </a:extLst>
          </p:cNvPr>
          <p:cNvSpPr>
            <a:spLocks noGrp="1"/>
          </p:cNvSpPr>
          <p:nvPr>
            <p:ph type="sldNum" sz="quarter" idx="12"/>
          </p:nvPr>
        </p:nvSpPr>
        <p:spPr/>
        <p:txBody>
          <a:bodyPr/>
          <a:lstStyle/>
          <a:p>
            <a:fld id="{B5A73604-4C51-4D16-8F7B-C0F2F9CE1219}" type="slidenum">
              <a:rPr lang="en-GB" smtClean="0"/>
              <a:pPr/>
              <a:t>‹#›</a:t>
            </a:fld>
            <a:endParaRPr lang="en-GB"/>
          </a:p>
        </p:txBody>
      </p:sp>
    </p:spTree>
    <p:extLst>
      <p:ext uri="{BB962C8B-B14F-4D97-AF65-F5344CB8AC3E}">
        <p14:creationId xmlns:p14="http://schemas.microsoft.com/office/powerpoint/2010/main" val="136379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B2C3-D1FA-419B-AC8B-4553177E45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9B88B9-4D19-4AA6-95A5-5D2BDB5445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993DA1-548F-475E-83BA-A94545BA7411}"/>
              </a:ext>
            </a:extLst>
          </p:cNvPr>
          <p:cNvSpPr>
            <a:spLocks noGrp="1"/>
          </p:cNvSpPr>
          <p:nvPr>
            <p:ph type="dt" sz="half" idx="10"/>
          </p:nvPr>
        </p:nvSpPr>
        <p:spPr/>
        <p:txBody>
          <a:bodyPr/>
          <a:lstStyle/>
          <a:p>
            <a:fld id="{6BCDDF4E-B199-4A6B-A318-8BAF8ADE023F}" type="datetimeFigureOut">
              <a:rPr lang="en-US" smtClean="0"/>
              <a:pPr/>
              <a:t>4/3/2020</a:t>
            </a:fld>
            <a:endParaRPr lang="en-GB"/>
          </a:p>
        </p:txBody>
      </p:sp>
      <p:sp>
        <p:nvSpPr>
          <p:cNvPr id="5" name="Footer Placeholder 4">
            <a:extLst>
              <a:ext uri="{FF2B5EF4-FFF2-40B4-BE49-F238E27FC236}">
                <a16:creationId xmlns:a16="http://schemas.microsoft.com/office/drawing/2014/main" id="{C141E2DA-39A6-4184-8D4E-312ECEC8F1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08EC2D-F912-44D2-91D6-FFF438E6F3F2}"/>
              </a:ext>
            </a:extLst>
          </p:cNvPr>
          <p:cNvSpPr>
            <a:spLocks noGrp="1"/>
          </p:cNvSpPr>
          <p:nvPr>
            <p:ph type="sldNum" sz="quarter" idx="12"/>
          </p:nvPr>
        </p:nvSpPr>
        <p:spPr/>
        <p:txBody>
          <a:bodyPr/>
          <a:lstStyle/>
          <a:p>
            <a:fld id="{B5A73604-4C51-4D16-8F7B-C0F2F9CE1219}" type="slidenum">
              <a:rPr lang="en-GB" smtClean="0"/>
              <a:pPr/>
              <a:t>‹#›</a:t>
            </a:fld>
            <a:endParaRPr lang="en-GB"/>
          </a:p>
        </p:txBody>
      </p:sp>
    </p:spTree>
    <p:extLst>
      <p:ext uri="{BB962C8B-B14F-4D97-AF65-F5344CB8AC3E}">
        <p14:creationId xmlns:p14="http://schemas.microsoft.com/office/powerpoint/2010/main" val="391850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247E-D2A6-4758-836D-7E4D2B1F47B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C42B09-95F7-4C15-998D-06846AE0394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E22656-65B5-4259-8C4E-BC5ACF8A384F}"/>
              </a:ext>
            </a:extLst>
          </p:cNvPr>
          <p:cNvSpPr>
            <a:spLocks noGrp="1"/>
          </p:cNvSpPr>
          <p:nvPr>
            <p:ph type="dt" sz="half" idx="10"/>
          </p:nvPr>
        </p:nvSpPr>
        <p:spPr/>
        <p:txBody>
          <a:bodyPr/>
          <a:lstStyle/>
          <a:p>
            <a:fld id="{6BCDDF4E-B199-4A6B-A318-8BAF8ADE023F}" type="datetimeFigureOut">
              <a:rPr lang="en-US" smtClean="0"/>
              <a:pPr/>
              <a:t>4/3/2020</a:t>
            </a:fld>
            <a:endParaRPr lang="en-GB"/>
          </a:p>
        </p:txBody>
      </p:sp>
      <p:sp>
        <p:nvSpPr>
          <p:cNvPr id="5" name="Footer Placeholder 4">
            <a:extLst>
              <a:ext uri="{FF2B5EF4-FFF2-40B4-BE49-F238E27FC236}">
                <a16:creationId xmlns:a16="http://schemas.microsoft.com/office/drawing/2014/main" id="{E935BB9F-C2BE-417A-9E6D-1F56D4CB21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DCD8A5-D354-49AE-922E-CCA9004D2208}"/>
              </a:ext>
            </a:extLst>
          </p:cNvPr>
          <p:cNvSpPr>
            <a:spLocks noGrp="1"/>
          </p:cNvSpPr>
          <p:nvPr>
            <p:ph type="sldNum" sz="quarter" idx="12"/>
          </p:nvPr>
        </p:nvSpPr>
        <p:spPr/>
        <p:txBody>
          <a:bodyPr/>
          <a:lstStyle/>
          <a:p>
            <a:fld id="{B5A73604-4C51-4D16-8F7B-C0F2F9CE1219}" type="slidenum">
              <a:rPr lang="en-GB" smtClean="0"/>
              <a:pPr/>
              <a:t>‹#›</a:t>
            </a:fld>
            <a:endParaRPr lang="en-GB"/>
          </a:p>
        </p:txBody>
      </p:sp>
    </p:spTree>
    <p:extLst>
      <p:ext uri="{BB962C8B-B14F-4D97-AF65-F5344CB8AC3E}">
        <p14:creationId xmlns:p14="http://schemas.microsoft.com/office/powerpoint/2010/main" val="278704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520D-D73A-4294-A5BA-06E7A75507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131D0A-2C0D-435D-B2EC-2354341DB42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C605ADB-DC9C-4535-A414-90D4F8CE79B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485BBA9-C469-4C07-B1ED-C3ADA370AE40}"/>
              </a:ext>
            </a:extLst>
          </p:cNvPr>
          <p:cNvSpPr>
            <a:spLocks noGrp="1"/>
          </p:cNvSpPr>
          <p:nvPr>
            <p:ph type="dt" sz="half" idx="10"/>
          </p:nvPr>
        </p:nvSpPr>
        <p:spPr/>
        <p:txBody>
          <a:bodyPr/>
          <a:lstStyle/>
          <a:p>
            <a:fld id="{6BCDDF4E-B199-4A6B-A318-8BAF8ADE023F}" type="datetimeFigureOut">
              <a:rPr lang="en-US" smtClean="0"/>
              <a:pPr/>
              <a:t>4/3/2020</a:t>
            </a:fld>
            <a:endParaRPr lang="en-GB"/>
          </a:p>
        </p:txBody>
      </p:sp>
      <p:sp>
        <p:nvSpPr>
          <p:cNvPr id="6" name="Footer Placeholder 5">
            <a:extLst>
              <a:ext uri="{FF2B5EF4-FFF2-40B4-BE49-F238E27FC236}">
                <a16:creationId xmlns:a16="http://schemas.microsoft.com/office/drawing/2014/main" id="{59D3FD92-38CF-479E-B1F5-BE0FFD430C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D39DC5-B065-4C97-8D71-4D3B805F4782}"/>
              </a:ext>
            </a:extLst>
          </p:cNvPr>
          <p:cNvSpPr>
            <a:spLocks noGrp="1"/>
          </p:cNvSpPr>
          <p:nvPr>
            <p:ph type="sldNum" sz="quarter" idx="12"/>
          </p:nvPr>
        </p:nvSpPr>
        <p:spPr/>
        <p:txBody>
          <a:bodyPr/>
          <a:lstStyle/>
          <a:p>
            <a:fld id="{B5A73604-4C51-4D16-8F7B-C0F2F9CE1219}" type="slidenum">
              <a:rPr lang="en-GB" smtClean="0"/>
              <a:pPr/>
              <a:t>‹#›</a:t>
            </a:fld>
            <a:endParaRPr lang="en-GB"/>
          </a:p>
        </p:txBody>
      </p:sp>
    </p:spTree>
    <p:extLst>
      <p:ext uri="{BB962C8B-B14F-4D97-AF65-F5344CB8AC3E}">
        <p14:creationId xmlns:p14="http://schemas.microsoft.com/office/powerpoint/2010/main" val="2860335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49F37-7552-4B51-AC99-00C3AF3A58EF}"/>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D21E50-BF88-40F3-AF78-835DA26F6ED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5F63636-84EE-4212-AF75-58A9F44F82C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FD4F482-6658-4F62-B2CE-AB25B626AB0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23247E9-2291-431A-A3D3-FC187B5206C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794163-E1D9-4371-97AA-1C685293C447}"/>
              </a:ext>
            </a:extLst>
          </p:cNvPr>
          <p:cNvSpPr>
            <a:spLocks noGrp="1"/>
          </p:cNvSpPr>
          <p:nvPr>
            <p:ph type="dt" sz="half" idx="10"/>
          </p:nvPr>
        </p:nvSpPr>
        <p:spPr/>
        <p:txBody>
          <a:bodyPr/>
          <a:lstStyle/>
          <a:p>
            <a:fld id="{6BCDDF4E-B199-4A6B-A318-8BAF8ADE023F}" type="datetimeFigureOut">
              <a:rPr lang="en-US" smtClean="0"/>
              <a:pPr/>
              <a:t>4/3/2020</a:t>
            </a:fld>
            <a:endParaRPr lang="en-GB"/>
          </a:p>
        </p:txBody>
      </p:sp>
      <p:sp>
        <p:nvSpPr>
          <p:cNvPr id="8" name="Footer Placeholder 7">
            <a:extLst>
              <a:ext uri="{FF2B5EF4-FFF2-40B4-BE49-F238E27FC236}">
                <a16:creationId xmlns:a16="http://schemas.microsoft.com/office/drawing/2014/main" id="{C08638C6-2309-4F13-AE0D-88ADA0C39F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E0C9F29-ED5F-44B2-89E0-60255C292383}"/>
              </a:ext>
            </a:extLst>
          </p:cNvPr>
          <p:cNvSpPr>
            <a:spLocks noGrp="1"/>
          </p:cNvSpPr>
          <p:nvPr>
            <p:ph type="sldNum" sz="quarter" idx="12"/>
          </p:nvPr>
        </p:nvSpPr>
        <p:spPr/>
        <p:txBody>
          <a:bodyPr/>
          <a:lstStyle/>
          <a:p>
            <a:fld id="{B5A73604-4C51-4D16-8F7B-C0F2F9CE1219}" type="slidenum">
              <a:rPr lang="en-GB" smtClean="0"/>
              <a:pPr/>
              <a:t>‹#›</a:t>
            </a:fld>
            <a:endParaRPr lang="en-GB"/>
          </a:p>
        </p:txBody>
      </p:sp>
    </p:spTree>
    <p:extLst>
      <p:ext uri="{BB962C8B-B14F-4D97-AF65-F5344CB8AC3E}">
        <p14:creationId xmlns:p14="http://schemas.microsoft.com/office/powerpoint/2010/main" val="421722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B306-E3E7-4543-8E21-989F0734076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7248FE6-90F5-41ED-99B7-74AC77352694}"/>
              </a:ext>
            </a:extLst>
          </p:cNvPr>
          <p:cNvSpPr>
            <a:spLocks noGrp="1"/>
          </p:cNvSpPr>
          <p:nvPr>
            <p:ph type="dt" sz="half" idx="10"/>
          </p:nvPr>
        </p:nvSpPr>
        <p:spPr/>
        <p:txBody>
          <a:bodyPr/>
          <a:lstStyle/>
          <a:p>
            <a:fld id="{6BCDDF4E-B199-4A6B-A318-8BAF8ADE023F}" type="datetimeFigureOut">
              <a:rPr lang="en-US" smtClean="0"/>
              <a:pPr/>
              <a:t>4/3/2020</a:t>
            </a:fld>
            <a:endParaRPr lang="en-GB"/>
          </a:p>
        </p:txBody>
      </p:sp>
      <p:sp>
        <p:nvSpPr>
          <p:cNvPr id="4" name="Footer Placeholder 3">
            <a:extLst>
              <a:ext uri="{FF2B5EF4-FFF2-40B4-BE49-F238E27FC236}">
                <a16:creationId xmlns:a16="http://schemas.microsoft.com/office/drawing/2014/main" id="{21164861-E77F-46DF-B2BD-8B7238974C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93A4F1-9726-4791-96AD-D591F0F9494B}"/>
              </a:ext>
            </a:extLst>
          </p:cNvPr>
          <p:cNvSpPr>
            <a:spLocks noGrp="1"/>
          </p:cNvSpPr>
          <p:nvPr>
            <p:ph type="sldNum" sz="quarter" idx="12"/>
          </p:nvPr>
        </p:nvSpPr>
        <p:spPr/>
        <p:txBody>
          <a:bodyPr/>
          <a:lstStyle/>
          <a:p>
            <a:fld id="{B5A73604-4C51-4D16-8F7B-C0F2F9CE1219}" type="slidenum">
              <a:rPr lang="en-GB" smtClean="0"/>
              <a:pPr/>
              <a:t>‹#›</a:t>
            </a:fld>
            <a:endParaRPr lang="en-GB"/>
          </a:p>
        </p:txBody>
      </p:sp>
    </p:spTree>
    <p:extLst>
      <p:ext uri="{BB962C8B-B14F-4D97-AF65-F5344CB8AC3E}">
        <p14:creationId xmlns:p14="http://schemas.microsoft.com/office/powerpoint/2010/main" val="109538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82B83-D0DA-41D0-815F-A81762E246B6}"/>
              </a:ext>
            </a:extLst>
          </p:cNvPr>
          <p:cNvSpPr>
            <a:spLocks noGrp="1"/>
          </p:cNvSpPr>
          <p:nvPr>
            <p:ph type="dt" sz="half" idx="10"/>
          </p:nvPr>
        </p:nvSpPr>
        <p:spPr/>
        <p:txBody>
          <a:bodyPr/>
          <a:lstStyle/>
          <a:p>
            <a:fld id="{6BCDDF4E-B199-4A6B-A318-8BAF8ADE023F}" type="datetimeFigureOut">
              <a:rPr lang="en-US" smtClean="0"/>
              <a:pPr/>
              <a:t>4/3/2020</a:t>
            </a:fld>
            <a:endParaRPr lang="en-GB"/>
          </a:p>
        </p:txBody>
      </p:sp>
      <p:sp>
        <p:nvSpPr>
          <p:cNvPr id="3" name="Footer Placeholder 2">
            <a:extLst>
              <a:ext uri="{FF2B5EF4-FFF2-40B4-BE49-F238E27FC236}">
                <a16:creationId xmlns:a16="http://schemas.microsoft.com/office/drawing/2014/main" id="{AF92954F-1D83-4705-A9F8-C8EECFBF678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982522A-73B9-4EF9-9330-D4CBBB71C923}"/>
              </a:ext>
            </a:extLst>
          </p:cNvPr>
          <p:cNvSpPr>
            <a:spLocks noGrp="1"/>
          </p:cNvSpPr>
          <p:nvPr>
            <p:ph type="sldNum" sz="quarter" idx="12"/>
          </p:nvPr>
        </p:nvSpPr>
        <p:spPr/>
        <p:txBody>
          <a:bodyPr/>
          <a:lstStyle/>
          <a:p>
            <a:fld id="{B5A73604-4C51-4D16-8F7B-C0F2F9CE1219}" type="slidenum">
              <a:rPr lang="en-GB" smtClean="0"/>
              <a:pPr/>
              <a:t>‹#›</a:t>
            </a:fld>
            <a:endParaRPr lang="en-GB"/>
          </a:p>
        </p:txBody>
      </p:sp>
    </p:spTree>
    <p:extLst>
      <p:ext uri="{BB962C8B-B14F-4D97-AF65-F5344CB8AC3E}">
        <p14:creationId xmlns:p14="http://schemas.microsoft.com/office/powerpoint/2010/main" val="1395327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8A10C-B1DF-41EB-9DBA-744C365728A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D9B1E29-CB6F-42E1-8EE1-BE834934802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24A00F9-3408-4DE8-ACEA-82BCCF12CDC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E75D524-0D24-4790-BF76-7E73B733BC30}"/>
              </a:ext>
            </a:extLst>
          </p:cNvPr>
          <p:cNvSpPr>
            <a:spLocks noGrp="1"/>
          </p:cNvSpPr>
          <p:nvPr>
            <p:ph type="dt" sz="half" idx="10"/>
          </p:nvPr>
        </p:nvSpPr>
        <p:spPr/>
        <p:txBody>
          <a:bodyPr/>
          <a:lstStyle/>
          <a:p>
            <a:fld id="{6BCDDF4E-B199-4A6B-A318-8BAF8ADE023F}" type="datetimeFigureOut">
              <a:rPr lang="en-US" smtClean="0"/>
              <a:pPr/>
              <a:t>4/3/2020</a:t>
            </a:fld>
            <a:endParaRPr lang="en-GB"/>
          </a:p>
        </p:txBody>
      </p:sp>
      <p:sp>
        <p:nvSpPr>
          <p:cNvPr id="6" name="Footer Placeholder 5">
            <a:extLst>
              <a:ext uri="{FF2B5EF4-FFF2-40B4-BE49-F238E27FC236}">
                <a16:creationId xmlns:a16="http://schemas.microsoft.com/office/drawing/2014/main" id="{C47018E9-0F35-44AF-AEF1-6BC04DB130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6D3F66-2021-4D91-8DA0-75F2720D4BBA}"/>
              </a:ext>
            </a:extLst>
          </p:cNvPr>
          <p:cNvSpPr>
            <a:spLocks noGrp="1"/>
          </p:cNvSpPr>
          <p:nvPr>
            <p:ph type="sldNum" sz="quarter" idx="12"/>
          </p:nvPr>
        </p:nvSpPr>
        <p:spPr/>
        <p:txBody>
          <a:bodyPr/>
          <a:lstStyle/>
          <a:p>
            <a:fld id="{B5A73604-4C51-4D16-8F7B-C0F2F9CE1219}" type="slidenum">
              <a:rPr lang="en-GB" smtClean="0"/>
              <a:pPr/>
              <a:t>‹#›</a:t>
            </a:fld>
            <a:endParaRPr lang="en-GB"/>
          </a:p>
        </p:txBody>
      </p:sp>
    </p:spTree>
    <p:extLst>
      <p:ext uri="{BB962C8B-B14F-4D97-AF65-F5344CB8AC3E}">
        <p14:creationId xmlns:p14="http://schemas.microsoft.com/office/powerpoint/2010/main" val="2225517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535C9-34AE-408B-BFC0-3C565447454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5FC53D-B367-4C4C-B143-596AD8590AE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594ECFFD-22E4-4861-A9DA-1C6B840BFA7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E408F01-04A9-420C-8DEB-7E2A40F54C8F}"/>
              </a:ext>
            </a:extLst>
          </p:cNvPr>
          <p:cNvSpPr>
            <a:spLocks noGrp="1"/>
          </p:cNvSpPr>
          <p:nvPr>
            <p:ph type="dt" sz="half" idx="10"/>
          </p:nvPr>
        </p:nvSpPr>
        <p:spPr/>
        <p:txBody>
          <a:bodyPr/>
          <a:lstStyle/>
          <a:p>
            <a:fld id="{6BCDDF4E-B199-4A6B-A318-8BAF8ADE023F}" type="datetimeFigureOut">
              <a:rPr lang="en-US" smtClean="0"/>
              <a:pPr/>
              <a:t>4/3/2020</a:t>
            </a:fld>
            <a:endParaRPr lang="en-GB"/>
          </a:p>
        </p:txBody>
      </p:sp>
      <p:sp>
        <p:nvSpPr>
          <p:cNvPr id="6" name="Footer Placeholder 5">
            <a:extLst>
              <a:ext uri="{FF2B5EF4-FFF2-40B4-BE49-F238E27FC236}">
                <a16:creationId xmlns:a16="http://schemas.microsoft.com/office/drawing/2014/main" id="{927C95FE-08B5-400E-AE0B-6EC256361D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3DF841-ACC5-4747-B0C5-76C7DA683F23}"/>
              </a:ext>
            </a:extLst>
          </p:cNvPr>
          <p:cNvSpPr>
            <a:spLocks noGrp="1"/>
          </p:cNvSpPr>
          <p:nvPr>
            <p:ph type="sldNum" sz="quarter" idx="12"/>
          </p:nvPr>
        </p:nvSpPr>
        <p:spPr/>
        <p:txBody>
          <a:bodyPr/>
          <a:lstStyle/>
          <a:p>
            <a:fld id="{B5A73604-4C51-4D16-8F7B-C0F2F9CE1219}" type="slidenum">
              <a:rPr lang="en-GB" smtClean="0"/>
              <a:pPr/>
              <a:t>‹#›</a:t>
            </a:fld>
            <a:endParaRPr lang="en-GB"/>
          </a:p>
        </p:txBody>
      </p:sp>
    </p:spTree>
    <p:extLst>
      <p:ext uri="{BB962C8B-B14F-4D97-AF65-F5344CB8AC3E}">
        <p14:creationId xmlns:p14="http://schemas.microsoft.com/office/powerpoint/2010/main" val="2267753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70A68F-3C53-4853-8637-8EEBD50B12C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4E8EE70-69F7-4AC5-8252-D0F3D786BBF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C80C81-3656-4DDA-BAA3-FA71D0EC3BA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BCDDF4E-B199-4A6B-A318-8BAF8ADE023F}" type="datetimeFigureOut">
              <a:rPr lang="en-US" smtClean="0"/>
              <a:pPr/>
              <a:t>4/3/2020</a:t>
            </a:fld>
            <a:endParaRPr lang="en-GB"/>
          </a:p>
        </p:txBody>
      </p:sp>
      <p:sp>
        <p:nvSpPr>
          <p:cNvPr id="5" name="Footer Placeholder 4">
            <a:extLst>
              <a:ext uri="{FF2B5EF4-FFF2-40B4-BE49-F238E27FC236}">
                <a16:creationId xmlns:a16="http://schemas.microsoft.com/office/drawing/2014/main" id="{7E87FF48-24F4-441E-963B-50B7C76C850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2FE981F-AB43-4939-AD4B-47412B32043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A73604-4C51-4D16-8F7B-C0F2F9CE1219}" type="slidenum">
              <a:rPr lang="en-GB" smtClean="0"/>
              <a:pPr/>
              <a:t>‹#›</a:t>
            </a:fld>
            <a:endParaRPr lang="en-GB"/>
          </a:p>
        </p:txBody>
      </p:sp>
    </p:spTree>
    <p:extLst>
      <p:ext uri="{BB962C8B-B14F-4D97-AF65-F5344CB8AC3E}">
        <p14:creationId xmlns:p14="http://schemas.microsoft.com/office/powerpoint/2010/main" val="12332613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dailymotion.com/video/x60ndy9"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bbc.co.uk/bitesize/guides/z3bqycw/video"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EA6A70-70C9-4712-A616-D7ED695D8CAA}"/>
              </a:ext>
            </a:extLst>
          </p:cNvPr>
          <p:cNvSpPr>
            <a:spLocks noGrp="1"/>
          </p:cNvSpPr>
          <p:nvPr>
            <p:ph type="title"/>
          </p:nvPr>
        </p:nvSpPr>
        <p:spPr>
          <a:xfrm>
            <a:off x="482601" y="623392"/>
            <a:ext cx="2522980" cy="1607060"/>
          </a:xfrm>
          <a:noFill/>
          <a:ln w="19050">
            <a:solidFill>
              <a:schemeClr val="tx1"/>
            </a:solidFill>
          </a:ln>
        </p:spPr>
        <p:txBody>
          <a:bodyPr wrap="square" anchor="ctr">
            <a:normAutofit/>
          </a:bodyPr>
          <a:lstStyle/>
          <a:p>
            <a:pPr algn="ctr"/>
            <a:br>
              <a:rPr lang="en-US" sz="2400" b="1" dirty="0"/>
            </a:br>
            <a:endParaRPr lang="en-GB" sz="2400" dirty="0"/>
          </a:p>
        </p:txBody>
      </p:sp>
      <p:sp>
        <p:nvSpPr>
          <p:cNvPr id="7" name="Rectangle 6"/>
          <p:cNvSpPr/>
          <p:nvPr/>
        </p:nvSpPr>
        <p:spPr>
          <a:xfrm>
            <a:off x="339935" y="2343623"/>
            <a:ext cx="2958049" cy="3539430"/>
          </a:xfrm>
          <a:prstGeom prst="rect">
            <a:avLst/>
          </a:prstGeom>
        </p:spPr>
        <p:txBody>
          <a:bodyPr wrap="square" anchor="t">
            <a:spAutoFit/>
          </a:bodyPr>
          <a:lstStyle/>
          <a:p>
            <a:pPr rtl="0"/>
            <a:r>
              <a:rPr lang="en-US" sz="1600" dirty="0">
                <a:solidFill>
                  <a:srgbClr val="FFFFFF"/>
                </a:solidFill>
                <a:latin typeface="Calibri"/>
                <a:ea typeface="Segoe UI"/>
                <a:cs typeface="Segoe UI"/>
              </a:rPr>
              <a:t>The effects of </a:t>
            </a:r>
            <a:r>
              <a:rPr lang="en-US" sz="1600" err="1">
                <a:solidFill>
                  <a:srgbClr val="FFFFFF"/>
                </a:solidFill>
                <a:latin typeface="Calibri"/>
                <a:ea typeface="Segoe UI"/>
                <a:cs typeface="Segoe UI"/>
              </a:rPr>
              <a:t>colour</a:t>
            </a:r>
            <a:r>
              <a:rPr lang="en-US" sz="1600" dirty="0">
                <a:solidFill>
                  <a:srgbClr val="FFFFFF"/>
                </a:solidFill>
                <a:latin typeface="Calibri"/>
                <a:ea typeface="Segoe UI"/>
                <a:cs typeface="Segoe UI"/>
              </a:rPr>
              <a:t> can be purely:​</a:t>
            </a:r>
          </a:p>
          <a:p>
            <a:endParaRPr lang="en-US" sz="1600" dirty="0">
              <a:solidFill>
                <a:srgbClr val="FFFFFF"/>
              </a:solidFill>
              <a:latin typeface="Calibri"/>
              <a:ea typeface="Arial"/>
              <a:cs typeface="Segoe UI"/>
            </a:endParaRPr>
          </a:p>
          <a:p>
            <a:pPr lvl="0" rtl="0">
              <a:buChar char="•"/>
            </a:pPr>
            <a:r>
              <a:rPr lang="en-US" sz="1600" b="1" dirty="0">
                <a:solidFill>
                  <a:srgbClr val="FFFFFF"/>
                </a:solidFill>
                <a:latin typeface="Calibri"/>
                <a:ea typeface="Arial"/>
                <a:cs typeface="Arial"/>
              </a:rPr>
              <a:t>optical</a:t>
            </a:r>
            <a:r>
              <a:rPr lang="en-US" sz="1600" dirty="0">
                <a:solidFill>
                  <a:srgbClr val="FFFFFF"/>
                </a:solidFill>
                <a:latin typeface="Calibri"/>
                <a:ea typeface="Arial"/>
                <a:cs typeface="Arial"/>
              </a:rPr>
              <a:t> - creating visual interest and drawing the viewers eye.​</a:t>
            </a:r>
          </a:p>
          <a:p>
            <a:pPr>
              <a:buChar char="•"/>
            </a:pPr>
            <a:endParaRPr lang="en-US" sz="1600" dirty="0">
              <a:solidFill>
                <a:srgbClr val="FFFFFF"/>
              </a:solidFill>
              <a:latin typeface="Calibri"/>
              <a:ea typeface="Arial"/>
              <a:cs typeface="Arial"/>
            </a:endParaRPr>
          </a:p>
          <a:p>
            <a:pPr lvl="0" rtl="0">
              <a:buChar char="•"/>
            </a:pPr>
            <a:r>
              <a:rPr lang="en-US" sz="1600" b="1" dirty="0">
                <a:solidFill>
                  <a:srgbClr val="FFFFFF"/>
                </a:solidFill>
                <a:latin typeface="Calibri"/>
                <a:ea typeface="Arial"/>
                <a:cs typeface="Arial"/>
              </a:rPr>
              <a:t>emotional</a:t>
            </a:r>
            <a:r>
              <a:rPr lang="en-US" sz="1600" dirty="0">
                <a:solidFill>
                  <a:srgbClr val="FFFFFF"/>
                </a:solidFill>
                <a:latin typeface="Calibri"/>
                <a:ea typeface="Arial"/>
                <a:cs typeface="Arial"/>
              </a:rPr>
              <a:t> - cool </a:t>
            </a:r>
            <a:r>
              <a:rPr lang="en-US" sz="1600" err="1">
                <a:solidFill>
                  <a:srgbClr val="FFFFFF"/>
                </a:solidFill>
                <a:latin typeface="Calibri"/>
                <a:ea typeface="Arial"/>
                <a:cs typeface="Arial"/>
              </a:rPr>
              <a:t>colours</a:t>
            </a:r>
            <a:r>
              <a:rPr lang="en-US" sz="1600" dirty="0">
                <a:solidFill>
                  <a:srgbClr val="FFFFFF"/>
                </a:solidFill>
                <a:latin typeface="Calibri"/>
                <a:ea typeface="Arial"/>
                <a:cs typeface="Arial"/>
              </a:rPr>
              <a:t> like blue or green have a calming effect. Red and yellow are more stimulating to the senses.​</a:t>
            </a:r>
          </a:p>
          <a:p>
            <a:pPr>
              <a:buChar char="•"/>
            </a:pPr>
            <a:endParaRPr lang="en-US" sz="1600" dirty="0">
              <a:solidFill>
                <a:srgbClr val="FFFFFF"/>
              </a:solidFill>
              <a:latin typeface="Calibri"/>
              <a:ea typeface="Arial"/>
              <a:cs typeface="Arial"/>
            </a:endParaRPr>
          </a:p>
          <a:p>
            <a:pPr>
              <a:buChar char="•"/>
            </a:pPr>
            <a:r>
              <a:rPr lang="en-US" sz="1600" b="1" dirty="0">
                <a:solidFill>
                  <a:srgbClr val="FFFFFF"/>
                </a:solidFill>
                <a:latin typeface="Calibri"/>
                <a:ea typeface="Arial"/>
                <a:cs typeface="Arial"/>
              </a:rPr>
              <a:t>aesthetic</a:t>
            </a:r>
            <a:r>
              <a:rPr lang="en-US" sz="1600" dirty="0">
                <a:solidFill>
                  <a:srgbClr val="FFFFFF"/>
                </a:solidFill>
                <a:latin typeface="Calibri"/>
                <a:ea typeface="Arial"/>
                <a:cs typeface="Arial"/>
              </a:rPr>
              <a:t> - the beauty that springs from the juxtaposition of two or more harmonious </a:t>
            </a:r>
            <a:r>
              <a:rPr lang="en-US" sz="1600" dirty="0" err="1">
                <a:solidFill>
                  <a:srgbClr val="FFFFFF"/>
                </a:solidFill>
                <a:latin typeface="Calibri"/>
                <a:ea typeface="Arial"/>
                <a:cs typeface="Arial"/>
              </a:rPr>
              <a:t>colours</a:t>
            </a:r>
            <a:r>
              <a:rPr lang="en-US" sz="1600" dirty="0">
                <a:solidFill>
                  <a:srgbClr val="FFFFFF"/>
                </a:solidFill>
                <a:latin typeface="Calibri"/>
                <a:ea typeface="Arial"/>
                <a:cs typeface="Arial"/>
              </a:rPr>
              <a:t>.</a:t>
            </a:r>
            <a:endParaRPr lang="en-US" sz="1600" dirty="0" err="1">
              <a:cs typeface="Arial"/>
            </a:endParaRPr>
          </a:p>
        </p:txBody>
      </p:sp>
      <p:sp>
        <p:nvSpPr>
          <p:cNvPr id="11" name="Content Placeholder 2">
            <a:extLst>
              <a:ext uri="{FF2B5EF4-FFF2-40B4-BE49-F238E27FC236}">
                <a16:creationId xmlns:a16="http://schemas.microsoft.com/office/drawing/2014/main" id="{ADC8791D-4EBF-4890-A529-D9ADCD9DB6E2}"/>
              </a:ext>
            </a:extLst>
          </p:cNvPr>
          <p:cNvSpPr>
            <a:spLocks noGrp="1"/>
          </p:cNvSpPr>
          <p:nvPr/>
        </p:nvSpPr>
        <p:spPr>
          <a:xfrm>
            <a:off x="3841832" y="534656"/>
            <a:ext cx="4783326" cy="2666577"/>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dirty="0" err="1">
                <a:solidFill>
                  <a:schemeClr val="bg1"/>
                </a:solidFill>
              </a:rPr>
              <a:t>Colour</a:t>
            </a:r>
            <a:r>
              <a:rPr lang="en-US" sz="1600" dirty="0">
                <a:solidFill>
                  <a:schemeClr val="bg1"/>
                </a:solidFill>
              </a:rPr>
              <a:t> can affect the </a:t>
            </a:r>
            <a:r>
              <a:rPr lang="en-US" sz="1600" b="1" u="sng" dirty="0">
                <a:solidFill>
                  <a:schemeClr val="bg1"/>
                </a:solidFill>
              </a:rPr>
              <a:t>composition</a:t>
            </a:r>
            <a:r>
              <a:rPr lang="en-US" sz="1600" dirty="0">
                <a:solidFill>
                  <a:schemeClr val="bg1"/>
                </a:solidFill>
              </a:rPr>
              <a:t> of a painting, it can be used to:</a:t>
            </a:r>
            <a:endParaRPr lang="en-US" sz="1600" dirty="0">
              <a:solidFill>
                <a:schemeClr val="bg1"/>
              </a:solidFill>
              <a:cs typeface="Calibri" panose="020F0502020204030204"/>
            </a:endParaRPr>
          </a:p>
          <a:p>
            <a:pPr algn="ctr"/>
            <a:r>
              <a:rPr lang="en-US" sz="1600" dirty="0">
                <a:solidFill>
                  <a:schemeClr val="bg1"/>
                </a:solidFill>
              </a:rPr>
              <a:t>harmonize or contrast</a:t>
            </a:r>
            <a:endParaRPr lang="en-US" sz="1600" dirty="0">
              <a:solidFill>
                <a:schemeClr val="bg1"/>
              </a:solidFill>
              <a:cs typeface="Calibri" panose="020F0502020204030204"/>
            </a:endParaRPr>
          </a:p>
          <a:p>
            <a:pPr algn="ctr"/>
            <a:r>
              <a:rPr lang="en-US" sz="1600" dirty="0">
                <a:solidFill>
                  <a:schemeClr val="bg1"/>
                </a:solidFill>
              </a:rPr>
              <a:t>unify a scene</a:t>
            </a:r>
            <a:endParaRPr lang="en-US" sz="1600" dirty="0">
              <a:solidFill>
                <a:schemeClr val="bg1"/>
              </a:solidFill>
              <a:cs typeface="Calibri" panose="020F0502020204030204"/>
            </a:endParaRPr>
          </a:p>
          <a:p>
            <a:pPr algn="ctr"/>
            <a:r>
              <a:rPr lang="en-US" sz="1600" dirty="0">
                <a:solidFill>
                  <a:schemeClr val="bg1"/>
                </a:solidFill>
              </a:rPr>
              <a:t>set a visual path</a:t>
            </a:r>
            <a:endParaRPr lang="en-US" sz="1600" dirty="0">
              <a:solidFill>
                <a:schemeClr val="bg1"/>
              </a:solidFill>
              <a:cs typeface="Calibri"/>
            </a:endParaRPr>
          </a:p>
          <a:p>
            <a:pPr algn="ctr"/>
            <a:r>
              <a:rPr lang="en-US" sz="1600" dirty="0">
                <a:solidFill>
                  <a:schemeClr val="bg1"/>
                </a:solidFill>
              </a:rPr>
              <a:t>produce a rhythm</a:t>
            </a:r>
            <a:endParaRPr lang="en-US" sz="1600" dirty="0">
              <a:solidFill>
                <a:schemeClr val="bg1"/>
              </a:solidFill>
              <a:cs typeface="Calibri"/>
            </a:endParaRPr>
          </a:p>
          <a:p>
            <a:pPr algn="ctr"/>
            <a:r>
              <a:rPr lang="en-US" sz="1600" dirty="0">
                <a:solidFill>
                  <a:schemeClr val="bg1"/>
                </a:solidFill>
              </a:rPr>
              <a:t>create emphasis</a:t>
            </a:r>
            <a:endParaRPr lang="en-US" sz="1600" dirty="0">
              <a:solidFill>
                <a:schemeClr val="bg1"/>
              </a:solidFill>
              <a:cs typeface="Calibri"/>
            </a:endParaRPr>
          </a:p>
          <a:p>
            <a:endParaRPr lang="en-GB" sz="1600" dirty="0">
              <a:solidFill>
                <a:schemeClr val="bg1"/>
              </a:solidFill>
            </a:endParaRPr>
          </a:p>
        </p:txBody>
      </p:sp>
      <p:sp>
        <p:nvSpPr>
          <p:cNvPr id="8" name="TextBox 7">
            <a:extLst>
              <a:ext uri="{FF2B5EF4-FFF2-40B4-BE49-F238E27FC236}">
                <a16:creationId xmlns:a16="http://schemas.microsoft.com/office/drawing/2014/main" id="{A09ECBC9-A3DA-4D48-9037-BB57A316686C}"/>
              </a:ext>
            </a:extLst>
          </p:cNvPr>
          <p:cNvSpPr txBox="1"/>
          <p:nvPr/>
        </p:nvSpPr>
        <p:spPr>
          <a:xfrm>
            <a:off x="614924" y="844523"/>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Light"/>
              </a:rPr>
              <a:t>The effect of </a:t>
            </a:r>
            <a:endParaRPr lang="en-US" sz="2400" dirty="0" err="1">
              <a:latin typeface="Calibri" panose="020F0502020204030204"/>
              <a:cs typeface="Calibri" panose="020F0502020204030204"/>
            </a:endParaRPr>
          </a:p>
          <a:p>
            <a:r>
              <a:rPr lang="en-US" sz="2400" b="1" dirty="0" err="1">
                <a:latin typeface="Calibri Light"/>
              </a:rPr>
              <a:t>colour</a:t>
            </a:r>
            <a:r>
              <a:rPr lang="en-US" sz="2400" b="1" dirty="0">
                <a:latin typeface="Calibri Light"/>
              </a:rPr>
              <a:t> in art</a:t>
            </a:r>
            <a:endParaRPr lang="en-US" sz="2400" dirty="0" err="1">
              <a:cs typeface="Calibri"/>
            </a:endParaRPr>
          </a:p>
        </p:txBody>
      </p:sp>
      <p:pic>
        <p:nvPicPr>
          <p:cNvPr id="3" name="Picture 2" descr="A picture containing water, boat, blue, colorful&#10;&#10;Description generated with very high confidence">
            <a:extLst>
              <a:ext uri="{FF2B5EF4-FFF2-40B4-BE49-F238E27FC236}">
                <a16:creationId xmlns:a16="http://schemas.microsoft.com/office/drawing/2014/main" id="{1119807C-2974-4ED2-A49A-4EB02AEC0D13}"/>
              </a:ext>
            </a:extLst>
          </p:cNvPr>
          <p:cNvPicPr>
            <a:picLocks noChangeAspect="1"/>
          </p:cNvPicPr>
          <p:nvPr/>
        </p:nvPicPr>
        <p:blipFill rotWithShape="1">
          <a:blip r:embed="rId2"/>
          <a:srcRect b="2654"/>
          <a:stretch/>
        </p:blipFill>
        <p:spPr>
          <a:xfrm>
            <a:off x="6858318" y="2821730"/>
            <a:ext cx="1398114" cy="1727742"/>
          </a:xfrm>
          <a:prstGeom prst="rect">
            <a:avLst/>
          </a:prstGeom>
        </p:spPr>
      </p:pic>
      <p:pic>
        <p:nvPicPr>
          <p:cNvPr id="4" name="Picture 3" descr="A picture containing person, man, holding, standing&#10;&#10;Description generated with very high confidence">
            <a:extLst>
              <a:ext uri="{FF2B5EF4-FFF2-40B4-BE49-F238E27FC236}">
                <a16:creationId xmlns:a16="http://schemas.microsoft.com/office/drawing/2014/main" id="{BF595F36-CA63-4B0A-9876-13DD1CBA955C}"/>
              </a:ext>
            </a:extLst>
          </p:cNvPr>
          <p:cNvPicPr>
            <a:picLocks noChangeAspect="1"/>
          </p:cNvPicPr>
          <p:nvPr/>
        </p:nvPicPr>
        <p:blipFill>
          <a:blip r:embed="rId3"/>
          <a:stretch>
            <a:fillRect/>
          </a:stretch>
        </p:blipFill>
        <p:spPr>
          <a:xfrm>
            <a:off x="4603075" y="2805092"/>
            <a:ext cx="1450946" cy="1754363"/>
          </a:xfrm>
          <a:prstGeom prst="rect">
            <a:avLst/>
          </a:prstGeom>
        </p:spPr>
      </p:pic>
      <p:pic>
        <p:nvPicPr>
          <p:cNvPr id="5" name="Picture 4" descr="A picture containing sitting, bed, covered, bus&#10;&#10;Description generated with very high confidence">
            <a:extLst>
              <a:ext uri="{FF2B5EF4-FFF2-40B4-BE49-F238E27FC236}">
                <a16:creationId xmlns:a16="http://schemas.microsoft.com/office/drawing/2014/main" id="{B562A0D5-9AD3-4B11-82A1-621735C14C69}"/>
              </a:ext>
            </a:extLst>
          </p:cNvPr>
          <p:cNvPicPr>
            <a:picLocks noChangeAspect="1"/>
          </p:cNvPicPr>
          <p:nvPr/>
        </p:nvPicPr>
        <p:blipFill rotWithShape="1">
          <a:blip r:embed="rId4"/>
          <a:srcRect l="7546" t="6318" b="17866"/>
          <a:stretch/>
        </p:blipFill>
        <p:spPr>
          <a:xfrm>
            <a:off x="4595383" y="4744267"/>
            <a:ext cx="1464893" cy="1781747"/>
          </a:xfrm>
          <a:prstGeom prst="rect">
            <a:avLst/>
          </a:prstGeom>
        </p:spPr>
      </p:pic>
      <p:pic>
        <p:nvPicPr>
          <p:cNvPr id="6" name="Picture 5" descr="A close up of a colorful wall&#10;&#10;Description generated with high confidence">
            <a:extLst>
              <a:ext uri="{FF2B5EF4-FFF2-40B4-BE49-F238E27FC236}">
                <a16:creationId xmlns:a16="http://schemas.microsoft.com/office/drawing/2014/main" id="{41F8DBC5-82E8-488C-8BF8-22DCF213ABA0}"/>
              </a:ext>
            </a:extLst>
          </p:cNvPr>
          <p:cNvPicPr>
            <a:picLocks noChangeAspect="1"/>
          </p:cNvPicPr>
          <p:nvPr/>
        </p:nvPicPr>
        <p:blipFill rotWithShape="1">
          <a:blip r:embed="rId5"/>
          <a:srcRect l="16483" r="13854"/>
          <a:stretch/>
        </p:blipFill>
        <p:spPr>
          <a:xfrm>
            <a:off x="6858001" y="4744266"/>
            <a:ext cx="1469440" cy="1780883"/>
          </a:xfrm>
          <a:prstGeom prst="rect">
            <a:avLst/>
          </a:prstGeom>
        </p:spPr>
      </p:pic>
    </p:spTree>
    <p:extLst>
      <p:ext uri="{BB962C8B-B14F-4D97-AF65-F5344CB8AC3E}">
        <p14:creationId xmlns:p14="http://schemas.microsoft.com/office/powerpoint/2010/main" val="151312679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algn="ctr" defTabSz="914400"/>
            <a:r>
              <a:rPr lang="en-US" sz="2400" dirty="0"/>
              <a:t>Tertiary</a:t>
            </a:r>
            <a:r>
              <a:rPr lang="en-US" sz="2400" kern="1200" dirty="0">
                <a:solidFill>
                  <a:schemeClr val="tx1"/>
                </a:solidFill>
                <a:latin typeface="+mj-lt"/>
                <a:ea typeface="+mj-ea"/>
                <a:cs typeface="+mj-cs"/>
              </a:rPr>
              <a:t> Colours</a:t>
            </a:r>
          </a:p>
        </p:txBody>
      </p:sp>
      <p:sp>
        <p:nvSpPr>
          <p:cNvPr id="7" name="Rectangle 6"/>
          <p:cNvSpPr/>
          <p:nvPr/>
        </p:nvSpPr>
        <p:spPr>
          <a:xfrm>
            <a:off x="482600" y="2638043"/>
            <a:ext cx="2721247" cy="3415623"/>
          </a:xfrm>
          <a:prstGeom prst="rect">
            <a:avLst/>
          </a:prstGeom>
        </p:spPr>
        <p:txBody>
          <a:bodyPr vert="horz" lIns="91440" tIns="45720" rIns="91440" bIns="45720" rtlCol="0">
            <a:noAutofit/>
          </a:bodyPr>
          <a:lstStyle/>
          <a:p>
            <a:r>
              <a:rPr lang="en-GB" dirty="0"/>
              <a:t>A </a:t>
            </a:r>
            <a:r>
              <a:rPr lang="en-GB" b="1" dirty="0"/>
              <a:t>tertiary</a:t>
            </a:r>
            <a:r>
              <a:rPr lang="en-GB" dirty="0"/>
              <a:t> colour is made by mixing equal amounts of a primary colour and a secondary colour together. There are six tertiary colours. On the colour wheel, they sit between the primary and secondary colour they are mixed from.</a:t>
            </a:r>
          </a:p>
        </p:txBody>
      </p:sp>
      <p:pic>
        <p:nvPicPr>
          <p:cNvPr id="5" name="Content Placeholder 4"/>
          <p:cNvPicPr>
            <a:picLocks noGrp="1" noChangeAspect="1"/>
          </p:cNvPicPr>
          <p:nvPr>
            <p:ph idx="1"/>
          </p:nvPr>
        </p:nvPicPr>
        <p:blipFill rotWithShape="1">
          <a:blip r:embed="rId2"/>
          <a:srcRect r="21809"/>
          <a:stretch/>
        </p:blipFill>
        <p:spPr>
          <a:xfrm>
            <a:off x="4139952" y="836712"/>
            <a:ext cx="3909889" cy="4351338"/>
          </a:xfrm>
          <a:prstGeom prst="rect">
            <a:avLst/>
          </a:prstGeom>
        </p:spPr>
      </p:pic>
    </p:spTree>
    <p:extLst>
      <p:ext uri="{BB962C8B-B14F-4D97-AF65-F5344CB8AC3E}">
        <p14:creationId xmlns:p14="http://schemas.microsoft.com/office/powerpoint/2010/main" val="158837739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6115050" y="640081"/>
            <a:ext cx="2546347" cy="5255364"/>
          </a:xfrm>
        </p:spPr>
        <p:txBody>
          <a:bodyPr vert="horz" lIns="91440" tIns="45720" rIns="91440" bIns="45720" rtlCol="0" anchor="ctr">
            <a:normAutofit fontScale="90000"/>
          </a:bodyPr>
          <a:lstStyle/>
          <a:p>
            <a:pPr defTabSz="914400"/>
            <a:r>
              <a:rPr lang="en-GB" sz="2100" dirty="0">
                <a:solidFill>
                  <a:srgbClr val="FFFFFF"/>
                </a:solidFill>
              </a:rPr>
              <a:t>In Woman with Parasol (1893), Paul Signac creates a vibrant image based on tertiary colours.</a:t>
            </a:r>
            <a:br>
              <a:rPr lang="en-GB" sz="2100" dirty="0">
                <a:solidFill>
                  <a:srgbClr val="FFFFFF"/>
                </a:solidFill>
              </a:rPr>
            </a:br>
            <a:br>
              <a:rPr lang="en-GB" sz="2100" dirty="0">
                <a:solidFill>
                  <a:srgbClr val="FFFFFF"/>
                </a:solidFill>
              </a:rPr>
            </a:br>
            <a:r>
              <a:rPr lang="en-GB" sz="2100" dirty="0">
                <a:solidFill>
                  <a:srgbClr val="FFFFFF"/>
                </a:solidFill>
              </a:rPr>
              <a:t>Instead of mixing different colours of paint Signac applied small dabs of red-orange, blue-green, red-purple (and yellow) to his canvas. From a distance our eyes mix these to see different hues, tints and tones.</a:t>
            </a:r>
            <a:br>
              <a:rPr lang="en-GB" sz="2100" dirty="0">
                <a:solidFill>
                  <a:srgbClr val="FFFFFF"/>
                </a:solidFill>
              </a:rPr>
            </a:br>
            <a:br>
              <a:rPr lang="en-GB" sz="2100" dirty="0">
                <a:solidFill>
                  <a:srgbClr val="FFFFFF"/>
                </a:solidFill>
              </a:rPr>
            </a:br>
            <a:r>
              <a:rPr lang="en-GB" sz="2100" dirty="0">
                <a:solidFill>
                  <a:srgbClr val="FFFFFF"/>
                </a:solidFill>
              </a:rPr>
              <a:t>Using pure contrasting tertiary colours results in an intense, bright image.</a:t>
            </a:r>
            <a:br>
              <a:rPr lang="en-US" sz="2100" dirty="0">
                <a:solidFill>
                  <a:srgbClr val="FFFFFF"/>
                </a:solidFill>
              </a:rPr>
            </a:br>
            <a:endParaRPr lang="en-US" sz="2100" dirty="0">
              <a:solidFill>
                <a:srgbClr val="FFFFFF"/>
              </a:solidFill>
            </a:endParaRPr>
          </a:p>
        </p:txBody>
      </p:sp>
      <p:sp>
        <p:nvSpPr>
          <p:cNvPr id="6" name="Rectangle 5"/>
          <p:cNvSpPr/>
          <p:nvPr/>
        </p:nvSpPr>
        <p:spPr>
          <a:xfrm>
            <a:off x="5832220" y="6535526"/>
            <a:ext cx="3060453" cy="246221"/>
          </a:xfrm>
          <a:prstGeom prst="rect">
            <a:avLst/>
          </a:prstGeom>
        </p:spPr>
        <p:txBody>
          <a:bodyPr wrap="none">
            <a:spAutoFit/>
          </a:bodyPr>
          <a:lstStyle/>
          <a:p>
            <a:r>
              <a:rPr lang="en-GB" sz="1000" i="1" dirty="0"/>
              <a:t>Woman with a Parasol</a:t>
            </a:r>
            <a:r>
              <a:rPr lang="en-GB" sz="1000" dirty="0"/>
              <a:t>, Paul Signac, 1893, oil on canvas</a:t>
            </a:r>
          </a:p>
        </p:txBody>
      </p:sp>
      <p:pic>
        <p:nvPicPr>
          <p:cNvPr id="2050" name="Picture 2" descr="Woman with a Parasol, Paul Signac, 1893, oil on canvas, The Print Collector / Alamy Stock Photo"/>
          <p:cNvPicPr>
            <a:picLocks noChangeAspect="1" noChangeArrowheads="1"/>
          </p:cNvPicPr>
          <p:nvPr/>
        </p:nvPicPr>
        <p:blipFill rotWithShape="1">
          <a:blip r:embed="rId2">
            <a:extLst>
              <a:ext uri="{28A0092B-C50C-407E-A947-70E740481C1C}">
                <a14:useLocalDpi xmlns:a14="http://schemas.microsoft.com/office/drawing/2010/main" val="0"/>
              </a:ext>
            </a:extLst>
          </a:blip>
          <a:srcRect b="2997"/>
          <a:stretch/>
        </p:blipFill>
        <p:spPr bwMode="auto">
          <a:xfrm>
            <a:off x="0" y="16271"/>
            <a:ext cx="5650992" cy="686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56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algn="ctr" defTabSz="914400"/>
            <a:r>
              <a:rPr lang="en-GB" b="1" dirty="0"/>
              <a:t>Temperature</a:t>
            </a:r>
            <a:br>
              <a:rPr lang="en-GB" b="1" dirty="0"/>
            </a:br>
            <a:endParaRPr lang="en-US" sz="2400" kern="1200" dirty="0">
              <a:solidFill>
                <a:schemeClr val="tx1"/>
              </a:solidFill>
              <a:latin typeface="+mj-lt"/>
              <a:ea typeface="+mj-ea"/>
              <a:cs typeface="+mj-cs"/>
            </a:endParaRPr>
          </a:p>
        </p:txBody>
      </p:sp>
      <p:sp>
        <p:nvSpPr>
          <p:cNvPr id="7" name="Rectangle 6"/>
          <p:cNvSpPr/>
          <p:nvPr/>
        </p:nvSpPr>
        <p:spPr>
          <a:xfrm>
            <a:off x="482600" y="2638043"/>
            <a:ext cx="2721247" cy="3415623"/>
          </a:xfrm>
          <a:prstGeom prst="rect">
            <a:avLst/>
          </a:prstGeom>
        </p:spPr>
        <p:txBody>
          <a:bodyPr vert="horz" lIns="91440" tIns="45720" rIns="91440" bIns="45720" rtlCol="0">
            <a:noAutofit/>
          </a:bodyPr>
          <a:lstStyle/>
          <a:p>
            <a:pPr>
              <a:lnSpc>
                <a:spcPct val="90000"/>
              </a:lnSpc>
              <a:spcAft>
                <a:spcPts val="600"/>
              </a:spcAft>
            </a:pPr>
            <a:endParaRPr lang="en-US" sz="2400" dirty="0"/>
          </a:p>
        </p:txBody>
      </p:sp>
      <p:sp>
        <p:nvSpPr>
          <p:cNvPr id="5" name="Rectangle 4"/>
          <p:cNvSpPr/>
          <p:nvPr/>
        </p:nvSpPr>
        <p:spPr>
          <a:xfrm>
            <a:off x="477745" y="2492896"/>
            <a:ext cx="2527835" cy="1754326"/>
          </a:xfrm>
          <a:prstGeom prst="rect">
            <a:avLst/>
          </a:prstGeom>
        </p:spPr>
        <p:txBody>
          <a:bodyPr wrap="square">
            <a:spAutoFit/>
          </a:bodyPr>
          <a:lstStyle/>
          <a:p>
            <a:r>
              <a:rPr lang="en-GB" dirty="0"/>
              <a:t>The twelve part colour wheel can be split in half into a section of six warm colours and a section of six cool colours.</a:t>
            </a:r>
          </a:p>
        </p:txBody>
      </p:sp>
      <p:pic>
        <p:nvPicPr>
          <p:cNvPr id="8" name="Content Placeholder 7"/>
          <p:cNvPicPr>
            <a:picLocks noGrp="1" noChangeAspect="1"/>
          </p:cNvPicPr>
          <p:nvPr>
            <p:ph idx="1"/>
          </p:nvPr>
        </p:nvPicPr>
        <p:blipFill rotWithShape="1">
          <a:blip r:embed="rId2"/>
          <a:srcRect r="42731"/>
          <a:stretch/>
        </p:blipFill>
        <p:spPr>
          <a:xfrm>
            <a:off x="3851919" y="1093738"/>
            <a:ext cx="5078729" cy="4959928"/>
          </a:xfrm>
          <a:prstGeom prst="rect">
            <a:avLst/>
          </a:prstGeom>
        </p:spPr>
      </p:pic>
    </p:spTree>
    <p:extLst>
      <p:ext uri="{BB962C8B-B14F-4D97-AF65-F5344CB8AC3E}">
        <p14:creationId xmlns:p14="http://schemas.microsoft.com/office/powerpoint/2010/main" val="230866459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fontScale="90000"/>
          </a:bodyPr>
          <a:lstStyle/>
          <a:p>
            <a:pPr algn="ctr" defTabSz="914400"/>
            <a:r>
              <a:rPr lang="en-GB" b="1" dirty="0"/>
              <a:t>Warm Colours</a:t>
            </a:r>
            <a:br>
              <a:rPr lang="en-GB" b="1" dirty="0"/>
            </a:br>
            <a:br>
              <a:rPr lang="en-GB" b="1" dirty="0"/>
            </a:br>
            <a:endParaRPr lang="en-US" sz="2400" kern="1200" dirty="0">
              <a:solidFill>
                <a:schemeClr val="tx1"/>
              </a:solidFill>
              <a:latin typeface="+mj-lt"/>
              <a:ea typeface="+mj-ea"/>
              <a:cs typeface="+mj-cs"/>
            </a:endParaRPr>
          </a:p>
        </p:txBody>
      </p:sp>
      <p:sp>
        <p:nvSpPr>
          <p:cNvPr id="7" name="Rectangle 6"/>
          <p:cNvSpPr/>
          <p:nvPr/>
        </p:nvSpPr>
        <p:spPr>
          <a:xfrm>
            <a:off x="482600" y="2638043"/>
            <a:ext cx="2721247" cy="3415623"/>
          </a:xfrm>
          <a:prstGeom prst="rect">
            <a:avLst/>
          </a:prstGeom>
        </p:spPr>
        <p:txBody>
          <a:bodyPr vert="horz" lIns="91440" tIns="45720" rIns="91440" bIns="45720" rtlCol="0">
            <a:noAutofit/>
          </a:bodyPr>
          <a:lstStyle/>
          <a:p>
            <a:pPr>
              <a:lnSpc>
                <a:spcPct val="90000"/>
              </a:lnSpc>
              <a:spcAft>
                <a:spcPts val="600"/>
              </a:spcAft>
            </a:pPr>
            <a:endParaRPr lang="en-US" sz="2400" dirty="0"/>
          </a:p>
        </p:txBody>
      </p:sp>
      <p:pic>
        <p:nvPicPr>
          <p:cNvPr id="8" name="Content Placeholder 7"/>
          <p:cNvPicPr>
            <a:picLocks noGrp="1" noChangeAspect="1"/>
          </p:cNvPicPr>
          <p:nvPr>
            <p:ph idx="1"/>
          </p:nvPr>
        </p:nvPicPr>
        <p:blipFill rotWithShape="1">
          <a:blip r:embed="rId2"/>
          <a:srcRect r="42731"/>
          <a:stretch/>
        </p:blipFill>
        <p:spPr>
          <a:xfrm>
            <a:off x="4917728" y="476672"/>
            <a:ext cx="2641002" cy="2579224"/>
          </a:xfrm>
          <a:prstGeom prst="rect">
            <a:avLst/>
          </a:prstGeom>
        </p:spPr>
      </p:pic>
      <p:sp>
        <p:nvSpPr>
          <p:cNvPr id="4" name="Rectangle 3"/>
          <p:cNvSpPr/>
          <p:nvPr/>
        </p:nvSpPr>
        <p:spPr>
          <a:xfrm>
            <a:off x="482600" y="2690336"/>
            <a:ext cx="2522981" cy="2585323"/>
          </a:xfrm>
          <a:prstGeom prst="rect">
            <a:avLst/>
          </a:prstGeom>
        </p:spPr>
        <p:txBody>
          <a:bodyPr wrap="square">
            <a:spAutoFit/>
          </a:bodyPr>
          <a:lstStyle/>
          <a:p>
            <a:r>
              <a:rPr lang="en-GB" dirty="0"/>
              <a:t>Warm colours are said to advance towards you as if they are jumping out of the painting. These colours can be exciting and energetic and will catch the viewer’s attention by drawing their eye towards them.</a:t>
            </a:r>
          </a:p>
        </p:txBody>
      </p:sp>
      <p:sp>
        <p:nvSpPr>
          <p:cNvPr id="11" name="TextBox 10"/>
          <p:cNvSpPr txBox="1"/>
          <p:nvPr/>
        </p:nvSpPr>
        <p:spPr>
          <a:xfrm>
            <a:off x="3972724" y="3429000"/>
            <a:ext cx="4531011" cy="2554545"/>
          </a:xfrm>
          <a:prstGeom prst="rect">
            <a:avLst/>
          </a:prstGeom>
          <a:solidFill>
            <a:srgbClr val="FFC000"/>
          </a:solidFill>
          <a:effectLst>
            <a:outerShdw blurRad="50800" dist="38100" dir="8100000" algn="tr" rotWithShape="0">
              <a:prstClr val="black">
                <a:alpha val="40000"/>
              </a:prstClr>
            </a:outerShdw>
          </a:effectLst>
        </p:spPr>
        <p:txBody>
          <a:bodyPr wrap="square" rtlCol="0">
            <a:spAutoFit/>
          </a:bodyPr>
          <a:lstStyle/>
          <a:p>
            <a:r>
              <a:rPr lang="en-GB" sz="1600" b="1" dirty="0">
                <a:latin typeface="Calibri Light" panose="020F0302020204030204" pitchFamily="34" charset="0"/>
                <a:cs typeface="Calibri Light" panose="020F0302020204030204" pitchFamily="34" charset="0"/>
              </a:rPr>
              <a:t>Warm</a:t>
            </a:r>
            <a:r>
              <a:rPr lang="en-GB" sz="1600" dirty="0">
                <a:latin typeface="Calibri Light" panose="020F0302020204030204" pitchFamily="34" charset="0"/>
                <a:cs typeface="Calibri Light" panose="020F0302020204030204" pitchFamily="34" charset="0"/>
              </a:rPr>
              <a:t> colours remind us of things associated with the concept of heat such as summer, beaches, the sun, fire etc. The warm colours are:</a:t>
            </a:r>
          </a:p>
          <a:p>
            <a:pPr>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Red-purple</a:t>
            </a:r>
          </a:p>
          <a:p>
            <a:pPr>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Red</a:t>
            </a:r>
          </a:p>
          <a:p>
            <a:pPr>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Red-orange</a:t>
            </a:r>
          </a:p>
          <a:p>
            <a:pPr>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Orange</a:t>
            </a:r>
          </a:p>
          <a:p>
            <a:pPr>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Yellow-orange</a:t>
            </a:r>
          </a:p>
          <a:p>
            <a:pPr>
              <a:buFont typeface="Arial" panose="020B0604020202020204" pitchFamily="34" charset="0"/>
              <a:buChar char="•"/>
            </a:pPr>
            <a:r>
              <a:rPr lang="en-GB" sz="1600" dirty="0">
                <a:latin typeface="Calibri Light" panose="020F0302020204030204" pitchFamily="34" charset="0"/>
                <a:cs typeface="Calibri Light" panose="020F0302020204030204" pitchFamily="34" charset="0"/>
              </a:rPr>
              <a:t>Yellow</a:t>
            </a:r>
          </a:p>
          <a:p>
            <a:pPr>
              <a:buFont typeface="Arial" panose="020B0604020202020204" pitchFamily="34" charset="0"/>
              <a:buChar char="•"/>
            </a:pPr>
            <a:r>
              <a:rPr lang="en-GB" sz="1600" b="0" i="0" dirty="0">
                <a:effectLst/>
                <a:latin typeface="Calibri Light" panose="020F0302020204030204" pitchFamily="34" charset="0"/>
                <a:cs typeface="Calibri Light" panose="020F0302020204030204" pitchFamily="34" charset="0"/>
              </a:rPr>
              <a:t>Brown and tans</a:t>
            </a:r>
          </a:p>
        </p:txBody>
      </p:sp>
    </p:spTree>
    <p:extLst>
      <p:ext uri="{BB962C8B-B14F-4D97-AF65-F5344CB8AC3E}">
        <p14:creationId xmlns:p14="http://schemas.microsoft.com/office/powerpoint/2010/main" val="25229596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6115050" y="640081"/>
            <a:ext cx="2546347" cy="5255364"/>
          </a:xfrm>
        </p:spPr>
        <p:txBody>
          <a:bodyPr vert="horz" lIns="91440" tIns="45720" rIns="91440" bIns="45720" rtlCol="0" anchor="ctr">
            <a:normAutofit fontScale="90000"/>
          </a:bodyPr>
          <a:lstStyle/>
          <a:p>
            <a:pPr defTabSz="914400"/>
            <a:r>
              <a:rPr lang="en-GB" sz="2100">
                <a:solidFill>
                  <a:srgbClr val="FFFFFF"/>
                </a:solidFill>
              </a:rPr>
              <a:t>Castle and Sun (Paul Klee, 1928) features a number of different colours but is dominated by the reddish brown of the background and the bright yellow sun.</a:t>
            </a:r>
            <a:br>
              <a:rPr lang="en-GB" sz="2100">
                <a:solidFill>
                  <a:srgbClr val="FFFFFF"/>
                </a:solidFill>
              </a:rPr>
            </a:br>
            <a:br>
              <a:rPr lang="en-GB" sz="2100">
                <a:solidFill>
                  <a:srgbClr val="FFFFFF"/>
                </a:solidFill>
              </a:rPr>
            </a:br>
            <a:r>
              <a:rPr lang="en-GB" sz="2100">
                <a:solidFill>
                  <a:srgbClr val="FFFFFF"/>
                </a:solidFill>
              </a:rPr>
              <a:t>These and the many red, yellow and orange shapes that make up the buildings create a warm image that suggests hot sunlight shining down on the scene.</a:t>
            </a:r>
            <a:br>
              <a:rPr lang="en-US" sz="2100">
                <a:solidFill>
                  <a:srgbClr val="FFFFFF"/>
                </a:solidFill>
              </a:rPr>
            </a:br>
            <a:endParaRPr lang="en-US" sz="2100" dirty="0">
              <a:solidFill>
                <a:srgbClr val="FFFFFF"/>
              </a:solidFill>
            </a:endParaRPr>
          </a:p>
        </p:txBody>
      </p:sp>
      <p:sp>
        <p:nvSpPr>
          <p:cNvPr id="6" name="Rectangle 5"/>
          <p:cNvSpPr/>
          <p:nvPr/>
        </p:nvSpPr>
        <p:spPr>
          <a:xfrm>
            <a:off x="5725748" y="6535526"/>
            <a:ext cx="3324949" cy="246221"/>
          </a:xfrm>
          <a:prstGeom prst="rect">
            <a:avLst/>
          </a:prstGeom>
        </p:spPr>
        <p:txBody>
          <a:bodyPr wrap="none">
            <a:spAutoFit/>
          </a:bodyPr>
          <a:lstStyle/>
          <a:p>
            <a:r>
              <a:rPr lang="en-GB" sz="1000" i="1"/>
              <a:t>Castle and Sun</a:t>
            </a:r>
            <a:r>
              <a:rPr lang="en-GB" sz="1000"/>
              <a:t>, 1928 (no 201), Paul Klee, 1928, oil on canvas</a:t>
            </a:r>
            <a:endParaRPr lang="en-GB" sz="1000" dirty="0"/>
          </a:p>
        </p:txBody>
      </p:sp>
      <p:pic>
        <p:nvPicPr>
          <p:cNvPr id="3" name="Picture 2">
            <a:extLst>
              <a:ext uri="{FF2B5EF4-FFF2-40B4-BE49-F238E27FC236}">
                <a16:creationId xmlns:a16="http://schemas.microsoft.com/office/drawing/2014/main" id="{036C49AF-3B43-4DD9-A6BD-D03BEC524700}"/>
              </a:ext>
            </a:extLst>
          </p:cNvPr>
          <p:cNvPicPr>
            <a:picLocks noChangeAspect="1"/>
          </p:cNvPicPr>
          <p:nvPr/>
        </p:nvPicPr>
        <p:blipFill rotWithShape="1">
          <a:blip r:embed="rId2"/>
          <a:srcRect l="16483" r="13854"/>
          <a:stretch/>
        </p:blipFill>
        <p:spPr>
          <a:xfrm>
            <a:off x="1" y="-27384"/>
            <a:ext cx="5652120" cy="6881956"/>
          </a:xfrm>
          <a:prstGeom prst="rect">
            <a:avLst/>
          </a:prstGeom>
        </p:spPr>
      </p:pic>
    </p:spTree>
    <p:extLst>
      <p:ext uri="{BB962C8B-B14F-4D97-AF65-F5344CB8AC3E}">
        <p14:creationId xmlns:p14="http://schemas.microsoft.com/office/powerpoint/2010/main" val="1521977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6115050" y="640081"/>
            <a:ext cx="2546347" cy="5255364"/>
          </a:xfrm>
        </p:spPr>
        <p:txBody>
          <a:bodyPr vert="horz" lIns="91440" tIns="45720" rIns="91440" bIns="45720" rtlCol="0" anchor="ctr">
            <a:normAutofit/>
          </a:bodyPr>
          <a:lstStyle/>
          <a:p>
            <a:pPr defTabSz="914400"/>
            <a:r>
              <a:rPr lang="en-GB" sz="2100" dirty="0">
                <a:solidFill>
                  <a:srgbClr val="FFFFFF"/>
                </a:solidFill>
              </a:rPr>
              <a:t>Andy Warhol’s Cow (1966) was one of a series of brightly coloured prints used as a wallpaper design.</a:t>
            </a:r>
            <a:br>
              <a:rPr lang="en-GB" sz="2100" dirty="0">
                <a:solidFill>
                  <a:srgbClr val="FFFFFF"/>
                </a:solidFill>
              </a:rPr>
            </a:br>
            <a:br>
              <a:rPr lang="en-GB" sz="2100" dirty="0">
                <a:solidFill>
                  <a:srgbClr val="FFFFFF"/>
                </a:solidFill>
              </a:rPr>
            </a:br>
            <a:r>
              <a:rPr lang="en-GB" sz="2100" dirty="0">
                <a:solidFill>
                  <a:srgbClr val="FFFFFF"/>
                </a:solidFill>
              </a:rPr>
              <a:t>Warhol deliberately used bright and unnatural warm colours. These strong colours advance and stand out so that they catch the viewer's eye when hung on a wall.</a:t>
            </a:r>
            <a:br>
              <a:rPr lang="en-US" sz="2100" dirty="0">
                <a:solidFill>
                  <a:srgbClr val="FFFFFF"/>
                </a:solidFill>
              </a:rPr>
            </a:br>
            <a:endParaRPr lang="en-US" sz="2100" dirty="0">
              <a:solidFill>
                <a:srgbClr val="FFFFFF"/>
              </a:solidFill>
            </a:endParaRPr>
          </a:p>
        </p:txBody>
      </p:sp>
      <p:sp>
        <p:nvSpPr>
          <p:cNvPr id="6" name="Rectangle 5"/>
          <p:cNvSpPr/>
          <p:nvPr/>
        </p:nvSpPr>
        <p:spPr>
          <a:xfrm>
            <a:off x="5828570" y="6535526"/>
            <a:ext cx="2832827" cy="246221"/>
          </a:xfrm>
          <a:prstGeom prst="rect">
            <a:avLst/>
          </a:prstGeom>
        </p:spPr>
        <p:txBody>
          <a:bodyPr wrap="none">
            <a:spAutoFit/>
          </a:bodyPr>
          <a:lstStyle/>
          <a:p>
            <a:r>
              <a:rPr lang="en-GB" sz="1000" dirty="0"/>
              <a:t>Andy Warhol, Cow (F. &amp; S. II.11), 1966, </a:t>
            </a:r>
            <a:r>
              <a:rPr lang="en-GB" sz="1000" dirty="0" err="1"/>
              <a:t>Screenprint</a:t>
            </a:r>
            <a:endParaRPr lang="en-GB" sz="1000" dirty="0"/>
          </a:p>
        </p:txBody>
      </p:sp>
      <p:pic>
        <p:nvPicPr>
          <p:cNvPr id="4098" name="Picture 2" descr="Andy Warhol, Cow (F. &amp; S. II.11), 1966, Screenprint, Christie's Images / Bridgeman Images"/>
          <p:cNvPicPr>
            <a:picLocks noChangeAspect="1" noChangeArrowheads="1"/>
          </p:cNvPicPr>
          <p:nvPr/>
        </p:nvPicPr>
        <p:blipFill rotWithShape="1">
          <a:blip r:embed="rId2">
            <a:extLst>
              <a:ext uri="{28A0092B-C50C-407E-A947-70E740481C1C}">
                <a14:useLocalDpi xmlns:a14="http://schemas.microsoft.com/office/drawing/2010/main" val="0"/>
              </a:ext>
            </a:extLst>
          </a:blip>
          <a:srcRect b="25964"/>
          <a:stretch/>
        </p:blipFill>
        <p:spPr bwMode="auto">
          <a:xfrm>
            <a:off x="0" y="-17841"/>
            <a:ext cx="5650992" cy="690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61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algn="ctr" defTabSz="914400"/>
            <a:r>
              <a:rPr lang="en-GB" b="1" dirty="0"/>
              <a:t>Cool Colours</a:t>
            </a:r>
            <a:br>
              <a:rPr lang="en-GB" b="1" dirty="0"/>
            </a:br>
            <a:endParaRPr lang="en-US" sz="2400" kern="1200" dirty="0">
              <a:solidFill>
                <a:schemeClr val="tx1"/>
              </a:solidFill>
              <a:latin typeface="+mj-lt"/>
              <a:ea typeface="+mj-ea"/>
              <a:cs typeface="+mj-cs"/>
            </a:endParaRPr>
          </a:p>
        </p:txBody>
      </p:sp>
      <p:sp>
        <p:nvSpPr>
          <p:cNvPr id="7" name="Rectangle 6"/>
          <p:cNvSpPr/>
          <p:nvPr/>
        </p:nvSpPr>
        <p:spPr>
          <a:xfrm>
            <a:off x="482600" y="2638043"/>
            <a:ext cx="2721247" cy="3415623"/>
          </a:xfrm>
          <a:prstGeom prst="rect">
            <a:avLst/>
          </a:prstGeom>
        </p:spPr>
        <p:txBody>
          <a:bodyPr vert="horz" lIns="91440" tIns="45720" rIns="91440" bIns="45720" rtlCol="0">
            <a:noAutofit/>
          </a:bodyPr>
          <a:lstStyle/>
          <a:p>
            <a:pPr>
              <a:lnSpc>
                <a:spcPct val="90000"/>
              </a:lnSpc>
              <a:spcAft>
                <a:spcPts val="600"/>
              </a:spcAft>
            </a:pPr>
            <a:endParaRPr lang="en-US" sz="2400" dirty="0"/>
          </a:p>
        </p:txBody>
      </p:sp>
      <p:sp>
        <p:nvSpPr>
          <p:cNvPr id="13" name="Rectangle 12"/>
          <p:cNvSpPr/>
          <p:nvPr/>
        </p:nvSpPr>
        <p:spPr>
          <a:xfrm>
            <a:off x="4427984" y="3499121"/>
            <a:ext cx="3888432" cy="2800767"/>
          </a:xfrm>
          <a:prstGeom prst="rect">
            <a:avLst/>
          </a:prstGeom>
          <a:solidFill>
            <a:srgbClr val="00B0F0"/>
          </a:solidFill>
          <a:effectLst>
            <a:outerShdw blurRad="50800" dist="38100" dir="8100000" algn="tr" rotWithShape="0">
              <a:prstClr val="black">
                <a:alpha val="40000"/>
              </a:prstClr>
            </a:outerShdw>
          </a:effectLst>
        </p:spPr>
        <p:txBody>
          <a:bodyPr wrap="square">
            <a:spAutoFit/>
          </a:bodyPr>
          <a:lstStyle/>
          <a:p>
            <a:r>
              <a:rPr lang="en-GB" sz="1600" b="1" dirty="0"/>
              <a:t>Cool</a:t>
            </a:r>
            <a:r>
              <a:rPr lang="en-GB" sz="1600" dirty="0"/>
              <a:t> colours remind us of things associated with the absence of heat – such as winter, ice, water, etc. The cool colours are:</a:t>
            </a:r>
          </a:p>
          <a:p>
            <a:endParaRPr lang="en-GB" sz="1600" dirty="0"/>
          </a:p>
          <a:p>
            <a:r>
              <a:rPr lang="en-GB" sz="1600" dirty="0"/>
              <a:t>Purple </a:t>
            </a:r>
          </a:p>
          <a:p>
            <a:r>
              <a:rPr lang="en-GB" sz="1600" dirty="0"/>
              <a:t>Blue-purple</a:t>
            </a:r>
          </a:p>
          <a:p>
            <a:r>
              <a:rPr lang="en-GB" sz="1600" dirty="0"/>
              <a:t>Blue</a:t>
            </a:r>
          </a:p>
          <a:p>
            <a:r>
              <a:rPr lang="en-GB" sz="1600" dirty="0"/>
              <a:t>Blue-green</a:t>
            </a:r>
          </a:p>
          <a:p>
            <a:r>
              <a:rPr lang="en-GB" sz="1600" dirty="0"/>
              <a:t>Green</a:t>
            </a:r>
          </a:p>
          <a:p>
            <a:r>
              <a:rPr lang="en-GB" sz="1600" dirty="0"/>
              <a:t>Yellow-green</a:t>
            </a:r>
          </a:p>
          <a:p>
            <a:r>
              <a:rPr lang="en-GB" sz="1600" dirty="0"/>
              <a:t>Most greys</a:t>
            </a:r>
          </a:p>
        </p:txBody>
      </p:sp>
      <p:sp>
        <p:nvSpPr>
          <p:cNvPr id="3" name="Rectangle 2"/>
          <p:cNvSpPr/>
          <p:nvPr/>
        </p:nvSpPr>
        <p:spPr>
          <a:xfrm>
            <a:off x="481037" y="2551186"/>
            <a:ext cx="2524543" cy="2585323"/>
          </a:xfrm>
          <a:prstGeom prst="rect">
            <a:avLst/>
          </a:prstGeom>
        </p:spPr>
        <p:txBody>
          <a:bodyPr wrap="square">
            <a:spAutoFit/>
          </a:bodyPr>
          <a:lstStyle/>
          <a:p>
            <a:r>
              <a:rPr lang="en-GB" dirty="0"/>
              <a:t>Cool colours are said to recede into the background, meaning that they move away from the viewer. Cool colours can be calming and relaxing but can also be used to signify sadness.</a:t>
            </a:r>
          </a:p>
        </p:txBody>
      </p:sp>
      <p:pic>
        <p:nvPicPr>
          <p:cNvPr id="9" name="Picture 8"/>
          <p:cNvPicPr>
            <a:picLocks noChangeAspect="1"/>
          </p:cNvPicPr>
          <p:nvPr/>
        </p:nvPicPr>
        <p:blipFill>
          <a:blip r:embed="rId2"/>
          <a:stretch>
            <a:fillRect/>
          </a:stretch>
        </p:blipFill>
        <p:spPr>
          <a:xfrm>
            <a:off x="5052301" y="623392"/>
            <a:ext cx="2639797" cy="2578832"/>
          </a:xfrm>
          <a:prstGeom prst="rect">
            <a:avLst/>
          </a:prstGeom>
        </p:spPr>
      </p:pic>
    </p:spTree>
    <p:extLst>
      <p:ext uri="{BB962C8B-B14F-4D97-AF65-F5344CB8AC3E}">
        <p14:creationId xmlns:p14="http://schemas.microsoft.com/office/powerpoint/2010/main" val="169213369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6115050" y="640081"/>
            <a:ext cx="2546347" cy="5255364"/>
          </a:xfrm>
        </p:spPr>
        <p:txBody>
          <a:bodyPr vert="horz" lIns="91440" tIns="45720" rIns="91440" bIns="45720" rtlCol="0" anchor="ctr">
            <a:normAutofit fontScale="90000"/>
          </a:bodyPr>
          <a:lstStyle/>
          <a:p>
            <a:pPr defTabSz="914400"/>
            <a:r>
              <a:rPr lang="en-GB" sz="2100" dirty="0">
                <a:solidFill>
                  <a:srgbClr val="FFFFFF"/>
                </a:solidFill>
              </a:rPr>
              <a:t>The Old Guitarist was painted by Picasso between 1903 and 1904, during his Blue Period.</a:t>
            </a:r>
            <a:br>
              <a:rPr lang="en-GB" sz="2100" dirty="0">
                <a:solidFill>
                  <a:srgbClr val="FFFFFF"/>
                </a:solidFill>
              </a:rPr>
            </a:br>
            <a:br>
              <a:rPr lang="en-GB" sz="2100" dirty="0">
                <a:solidFill>
                  <a:srgbClr val="FFFFFF"/>
                </a:solidFill>
              </a:rPr>
            </a:br>
            <a:r>
              <a:rPr lang="en-GB" sz="2100" dirty="0">
                <a:solidFill>
                  <a:srgbClr val="FFFFFF"/>
                </a:solidFill>
              </a:rPr>
              <a:t>It features cool colours including dark blues, light blues, some turquoises and greens. The mood seems sad or even bleak.</a:t>
            </a:r>
            <a:br>
              <a:rPr lang="en-GB" sz="2100" dirty="0">
                <a:solidFill>
                  <a:srgbClr val="FFFFFF"/>
                </a:solidFill>
              </a:rPr>
            </a:br>
            <a:br>
              <a:rPr lang="en-GB" sz="2100" dirty="0">
                <a:solidFill>
                  <a:srgbClr val="FFFFFF"/>
                </a:solidFill>
              </a:rPr>
            </a:br>
            <a:r>
              <a:rPr lang="en-GB" sz="2100" dirty="0">
                <a:solidFill>
                  <a:srgbClr val="FFFFFF"/>
                </a:solidFill>
              </a:rPr>
              <a:t>The only warmth comes from the brown of the guitar. This suggests a single source of comfort and warmth in the man’s life.</a:t>
            </a:r>
            <a:br>
              <a:rPr lang="en-US" sz="2100" dirty="0">
                <a:solidFill>
                  <a:srgbClr val="FFFFFF"/>
                </a:solidFill>
              </a:rPr>
            </a:br>
            <a:endParaRPr lang="en-US" sz="2100" dirty="0">
              <a:solidFill>
                <a:srgbClr val="FFFFFF"/>
              </a:solidFill>
            </a:endParaRPr>
          </a:p>
        </p:txBody>
      </p:sp>
      <p:sp>
        <p:nvSpPr>
          <p:cNvPr id="6" name="Rectangle 5"/>
          <p:cNvSpPr/>
          <p:nvPr/>
        </p:nvSpPr>
        <p:spPr>
          <a:xfrm>
            <a:off x="5828570" y="6535526"/>
            <a:ext cx="3044423" cy="246221"/>
          </a:xfrm>
          <a:prstGeom prst="rect">
            <a:avLst/>
          </a:prstGeom>
        </p:spPr>
        <p:txBody>
          <a:bodyPr wrap="none">
            <a:spAutoFit/>
          </a:bodyPr>
          <a:lstStyle/>
          <a:p>
            <a:r>
              <a:rPr lang="en-GB" sz="1000"/>
              <a:t>The Old Guitarist, Pablo Picasso, 1903-04, oil on canvas</a:t>
            </a:r>
            <a:endParaRPr lang="en-GB" sz="1000" dirty="0"/>
          </a:p>
        </p:txBody>
      </p:sp>
      <p:pic>
        <p:nvPicPr>
          <p:cNvPr id="3" name="Picture 2"/>
          <p:cNvPicPr>
            <a:picLocks noChangeAspect="1"/>
          </p:cNvPicPr>
          <p:nvPr/>
        </p:nvPicPr>
        <p:blipFill rotWithShape="1">
          <a:blip r:embed="rId2"/>
          <a:srcRect l="7546" t="6318" b="17866"/>
          <a:stretch/>
        </p:blipFill>
        <p:spPr>
          <a:xfrm>
            <a:off x="-36512" y="-27384"/>
            <a:ext cx="5687504" cy="6912768"/>
          </a:xfrm>
          <a:prstGeom prst="rect">
            <a:avLst/>
          </a:prstGeom>
        </p:spPr>
      </p:pic>
    </p:spTree>
    <p:extLst>
      <p:ext uri="{BB962C8B-B14F-4D97-AF65-F5344CB8AC3E}">
        <p14:creationId xmlns:p14="http://schemas.microsoft.com/office/powerpoint/2010/main" val="4221443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algn="ctr" defTabSz="914400"/>
            <a:r>
              <a:rPr lang="en-US" sz="2400" kern="1200" dirty="0">
                <a:solidFill>
                  <a:schemeClr val="tx1"/>
                </a:solidFill>
                <a:latin typeface="+mj-lt"/>
                <a:ea typeface="+mj-ea"/>
                <a:cs typeface="+mj-cs"/>
              </a:rPr>
              <a:t>Combining warm and cool</a:t>
            </a:r>
          </a:p>
        </p:txBody>
      </p:sp>
      <p:sp>
        <p:nvSpPr>
          <p:cNvPr id="7" name="Rectangle 6"/>
          <p:cNvSpPr/>
          <p:nvPr/>
        </p:nvSpPr>
        <p:spPr>
          <a:xfrm>
            <a:off x="482600" y="2638043"/>
            <a:ext cx="2721247" cy="3415623"/>
          </a:xfrm>
          <a:prstGeom prst="rect">
            <a:avLst/>
          </a:prstGeom>
        </p:spPr>
        <p:txBody>
          <a:bodyPr vert="horz" lIns="91440" tIns="45720" rIns="91440" bIns="45720" rtlCol="0">
            <a:noAutofit/>
          </a:bodyPr>
          <a:lstStyle/>
          <a:p>
            <a:pPr>
              <a:lnSpc>
                <a:spcPct val="90000"/>
              </a:lnSpc>
              <a:spcAft>
                <a:spcPts val="600"/>
              </a:spcAft>
            </a:pPr>
            <a:endParaRPr lang="en-US" sz="2400" dirty="0"/>
          </a:p>
        </p:txBody>
      </p:sp>
      <p:sp>
        <p:nvSpPr>
          <p:cNvPr id="3" name="Rectangle 2">
            <a:extLst>
              <a:ext uri="{FF2B5EF4-FFF2-40B4-BE49-F238E27FC236}">
                <a16:creationId xmlns:a16="http://schemas.microsoft.com/office/drawing/2014/main" id="{2403E223-AB22-4147-A60D-98455776854B}"/>
              </a:ext>
            </a:extLst>
          </p:cNvPr>
          <p:cNvSpPr/>
          <p:nvPr/>
        </p:nvSpPr>
        <p:spPr>
          <a:xfrm>
            <a:off x="462518" y="2453028"/>
            <a:ext cx="2522979" cy="2554545"/>
          </a:xfrm>
          <a:prstGeom prst="rect">
            <a:avLst/>
          </a:prstGeom>
        </p:spPr>
        <p:txBody>
          <a:bodyPr wrap="square">
            <a:spAutoFit/>
          </a:bodyPr>
          <a:lstStyle/>
          <a:p>
            <a:r>
              <a:rPr lang="en-GB" sz="2000" dirty="0"/>
              <a:t>Warm and cool colours can be used together to create a sense of drama, to add interest and contrast, or to balance the temperature of a composition.</a:t>
            </a:r>
          </a:p>
        </p:txBody>
      </p:sp>
      <p:pic>
        <p:nvPicPr>
          <p:cNvPr id="5" name="Picture 4"/>
          <p:cNvPicPr>
            <a:picLocks noChangeAspect="1"/>
          </p:cNvPicPr>
          <p:nvPr/>
        </p:nvPicPr>
        <p:blipFill>
          <a:blip r:embed="rId2"/>
          <a:stretch>
            <a:fillRect/>
          </a:stretch>
        </p:blipFill>
        <p:spPr>
          <a:xfrm>
            <a:off x="3779912" y="1484784"/>
            <a:ext cx="5260857" cy="3456384"/>
          </a:xfrm>
          <a:prstGeom prst="rect">
            <a:avLst/>
          </a:prstGeom>
        </p:spPr>
      </p:pic>
    </p:spTree>
    <p:extLst>
      <p:ext uri="{BB962C8B-B14F-4D97-AF65-F5344CB8AC3E}">
        <p14:creationId xmlns:p14="http://schemas.microsoft.com/office/powerpoint/2010/main" val="79187268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6115050" y="640081"/>
            <a:ext cx="2546347" cy="5255364"/>
          </a:xfrm>
        </p:spPr>
        <p:txBody>
          <a:bodyPr vert="horz" lIns="91440" tIns="45720" rIns="91440" bIns="45720" rtlCol="0" anchor="ctr">
            <a:noAutofit/>
          </a:bodyPr>
          <a:lstStyle/>
          <a:p>
            <a:pPr defTabSz="914400"/>
            <a:r>
              <a:rPr lang="en-GB" sz="1600" dirty="0">
                <a:solidFill>
                  <a:srgbClr val="FFFFFF"/>
                </a:solidFill>
              </a:rPr>
              <a:t>Paul Signac painted The Red Buoy using different temperatures of colour. The colours used make this a very bright and vibrant painting.</a:t>
            </a:r>
            <a:br>
              <a:rPr lang="en-GB" sz="1600" dirty="0">
                <a:solidFill>
                  <a:srgbClr val="FFFFFF"/>
                </a:solidFill>
              </a:rPr>
            </a:br>
            <a:br>
              <a:rPr lang="en-GB" sz="1600" dirty="0">
                <a:solidFill>
                  <a:srgbClr val="FFFFFF"/>
                </a:solidFill>
              </a:rPr>
            </a:br>
            <a:r>
              <a:rPr lang="en-GB" sz="1600" dirty="0">
                <a:solidFill>
                  <a:srgbClr val="FFFFFF"/>
                </a:solidFill>
              </a:rPr>
              <a:t>The painting of a harbour in the South of France uses warm colours such as reds, yellows and oranges to communicate a feeling about sunshine and heat.</a:t>
            </a:r>
            <a:br>
              <a:rPr lang="en-GB" sz="1600" dirty="0">
                <a:solidFill>
                  <a:srgbClr val="FFFFFF"/>
                </a:solidFill>
              </a:rPr>
            </a:br>
            <a:br>
              <a:rPr lang="en-GB" sz="1600" dirty="0">
                <a:solidFill>
                  <a:srgbClr val="FFFFFF"/>
                </a:solidFill>
              </a:rPr>
            </a:br>
            <a:r>
              <a:rPr lang="en-GB" sz="1600" dirty="0">
                <a:solidFill>
                  <a:srgbClr val="FFFFFF"/>
                </a:solidFill>
              </a:rPr>
              <a:t>These are balanced by the cool blue of the water and the green shutters.</a:t>
            </a:r>
            <a:br>
              <a:rPr lang="en-GB" sz="1600" dirty="0">
                <a:solidFill>
                  <a:srgbClr val="FFFFFF"/>
                </a:solidFill>
              </a:rPr>
            </a:br>
            <a:br>
              <a:rPr lang="en-GB" sz="1600" dirty="0">
                <a:solidFill>
                  <a:srgbClr val="FFFFFF"/>
                </a:solidFill>
              </a:rPr>
            </a:br>
            <a:r>
              <a:rPr lang="en-GB" sz="1600" dirty="0">
                <a:solidFill>
                  <a:srgbClr val="FFFFFF"/>
                </a:solidFill>
              </a:rPr>
              <a:t>This balance makes the scene look pleasantly warm rather than just hot. Signac’s choice of colour means that the viewer gets a feeling of a warm summer’s night as the sun sets on the village.</a:t>
            </a:r>
            <a:br>
              <a:rPr lang="en-US" sz="1600" dirty="0">
                <a:solidFill>
                  <a:srgbClr val="FFFFFF"/>
                </a:solidFill>
              </a:rPr>
            </a:br>
            <a:endParaRPr lang="en-US" sz="1600" dirty="0">
              <a:solidFill>
                <a:srgbClr val="FFFFFF"/>
              </a:solidFill>
            </a:endParaRPr>
          </a:p>
        </p:txBody>
      </p:sp>
      <p:sp>
        <p:nvSpPr>
          <p:cNvPr id="6" name="Rectangle 5"/>
          <p:cNvSpPr/>
          <p:nvPr/>
        </p:nvSpPr>
        <p:spPr>
          <a:xfrm>
            <a:off x="5828570" y="6535526"/>
            <a:ext cx="2547492" cy="246221"/>
          </a:xfrm>
          <a:prstGeom prst="rect">
            <a:avLst/>
          </a:prstGeom>
        </p:spPr>
        <p:txBody>
          <a:bodyPr wrap="none">
            <a:spAutoFit/>
          </a:bodyPr>
          <a:lstStyle/>
          <a:p>
            <a:r>
              <a:rPr lang="en-GB" sz="1000"/>
              <a:t>The Red Buoy, Paul Signac, 1895, oil on canva</a:t>
            </a:r>
            <a:endParaRPr lang="en-GB" sz="1000" dirty="0"/>
          </a:p>
        </p:txBody>
      </p:sp>
      <p:pic>
        <p:nvPicPr>
          <p:cNvPr id="3" name="Picture 2"/>
          <p:cNvPicPr>
            <a:picLocks noChangeAspect="1"/>
          </p:cNvPicPr>
          <p:nvPr/>
        </p:nvPicPr>
        <p:blipFill rotWithShape="1">
          <a:blip r:embed="rId2"/>
          <a:srcRect b="2654"/>
          <a:stretch/>
        </p:blipFill>
        <p:spPr>
          <a:xfrm>
            <a:off x="318" y="-23292"/>
            <a:ext cx="5650673" cy="6908676"/>
          </a:xfrm>
          <a:prstGeom prst="rect">
            <a:avLst/>
          </a:prstGeom>
        </p:spPr>
      </p:pic>
    </p:spTree>
    <p:extLst>
      <p:ext uri="{BB962C8B-B14F-4D97-AF65-F5344CB8AC3E}">
        <p14:creationId xmlns:p14="http://schemas.microsoft.com/office/powerpoint/2010/main" val="2640738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EA6A70-70C9-4712-A616-D7ED695D8CAA}"/>
              </a:ext>
            </a:extLst>
          </p:cNvPr>
          <p:cNvSpPr>
            <a:spLocks noGrp="1"/>
          </p:cNvSpPr>
          <p:nvPr>
            <p:ph type="title"/>
          </p:nvPr>
        </p:nvSpPr>
        <p:spPr>
          <a:xfrm>
            <a:off x="482601" y="623392"/>
            <a:ext cx="2522980" cy="1607060"/>
          </a:xfrm>
          <a:noFill/>
          <a:ln w="19050">
            <a:solidFill>
              <a:schemeClr val="tx1"/>
            </a:solidFill>
          </a:ln>
        </p:spPr>
        <p:txBody>
          <a:bodyPr wrap="square" anchor="ctr">
            <a:normAutofit/>
          </a:bodyPr>
          <a:lstStyle/>
          <a:p>
            <a:pPr algn="ctr"/>
            <a:r>
              <a:rPr lang="en-US" sz="2400" b="1" dirty="0"/>
              <a:t>Spectrum</a:t>
            </a:r>
            <a:br>
              <a:rPr lang="en-US" sz="2400" b="1" dirty="0"/>
            </a:br>
            <a:endParaRPr lang="en-GB" sz="2400" dirty="0"/>
          </a:p>
        </p:txBody>
      </p:sp>
      <p:sp>
        <p:nvSpPr>
          <p:cNvPr id="3" name="Content Placeholder 2">
            <a:extLst>
              <a:ext uri="{FF2B5EF4-FFF2-40B4-BE49-F238E27FC236}">
                <a16:creationId xmlns:a16="http://schemas.microsoft.com/office/drawing/2014/main" id="{C85D2621-9EFA-4FF4-A089-126B603C8FB9}"/>
              </a:ext>
            </a:extLst>
          </p:cNvPr>
          <p:cNvSpPr>
            <a:spLocks noGrp="1"/>
          </p:cNvSpPr>
          <p:nvPr>
            <p:ph idx="1"/>
          </p:nvPr>
        </p:nvSpPr>
        <p:spPr>
          <a:xfrm>
            <a:off x="4216947" y="3058034"/>
            <a:ext cx="4198292" cy="3415623"/>
          </a:xfrm>
          <a:solidFill>
            <a:srgbClr val="04ACA4"/>
          </a:solidFill>
        </p:spPr>
        <p:txBody>
          <a:bodyPr vert="horz" lIns="91440" tIns="45720" rIns="91440" bIns="45720" rtlCol="0" anchor="t">
            <a:normAutofit/>
          </a:bodyPr>
          <a:lstStyle/>
          <a:p>
            <a:r>
              <a:rPr lang="en-GB" sz="1800" dirty="0">
                <a:solidFill>
                  <a:schemeClr val="bg1"/>
                </a:solidFill>
              </a:rPr>
              <a:t>White light is a mixture of many different colours, each with a different </a:t>
            </a:r>
            <a:r>
              <a:rPr lang="en-GB" sz="1800" b="1" dirty="0">
                <a:solidFill>
                  <a:schemeClr val="bg1"/>
                </a:solidFill>
              </a:rPr>
              <a:t>frequency</a:t>
            </a:r>
            <a:r>
              <a:rPr lang="en-GB" sz="1800" dirty="0">
                <a:solidFill>
                  <a:schemeClr val="bg1"/>
                </a:solidFill>
              </a:rPr>
              <a:t>. White light can be split up into a </a:t>
            </a:r>
            <a:r>
              <a:rPr lang="en-GB" sz="1800" b="1" dirty="0">
                <a:solidFill>
                  <a:schemeClr val="bg1"/>
                </a:solidFill>
              </a:rPr>
              <a:t>spectrum</a:t>
            </a:r>
            <a:r>
              <a:rPr lang="en-GB" sz="1800" dirty="0">
                <a:solidFill>
                  <a:schemeClr val="bg1"/>
                </a:solidFill>
              </a:rPr>
              <a:t> of these colours using a prism, a triangular block of glass or Perspex.</a:t>
            </a:r>
            <a:endParaRPr lang="en-GB" sz="1800" dirty="0">
              <a:solidFill>
                <a:schemeClr val="bg1"/>
              </a:solidFill>
              <a:cs typeface="Calibri"/>
            </a:endParaRPr>
          </a:p>
          <a:p>
            <a:r>
              <a:rPr lang="en-GB" sz="1800" dirty="0">
                <a:solidFill>
                  <a:schemeClr val="bg1"/>
                </a:solidFill>
              </a:rPr>
              <a:t>Light is refracted when it enters the prism, and each colour is refracted by a different amount. This means that the light leaving the prism is spread out into its different colours, a process called </a:t>
            </a:r>
            <a:r>
              <a:rPr lang="en-GB" sz="1800" b="1" dirty="0">
                <a:solidFill>
                  <a:schemeClr val="bg1"/>
                </a:solidFill>
              </a:rPr>
              <a:t>dispersion</a:t>
            </a:r>
            <a:r>
              <a:rPr lang="en-GB" sz="1800" dirty="0">
                <a:solidFill>
                  <a:schemeClr val="bg1"/>
                </a:solidFill>
              </a:rPr>
              <a:t>.</a:t>
            </a:r>
            <a:endParaRPr lang="en-GB" sz="1800" dirty="0">
              <a:solidFill>
                <a:schemeClr val="bg1"/>
              </a:solidFill>
              <a:cs typeface="Calibri"/>
            </a:endParaRPr>
          </a:p>
          <a:p>
            <a:endParaRPr lang="en-GB" sz="1800" dirty="0">
              <a:solidFill>
                <a:schemeClr val="bg1"/>
              </a:solidFill>
              <a:cs typeface="Calibri"/>
            </a:endParaRPr>
          </a:p>
          <a:p>
            <a:endParaRPr lang="en-GB" sz="1700" dirty="0">
              <a:cs typeface="Calibri" panose="020F0502020204030204"/>
            </a:endParaRPr>
          </a:p>
        </p:txBody>
      </p:sp>
      <p:pic>
        <p:nvPicPr>
          <p:cNvPr id="1026" name="Picture 2" descr="A beam of white light passes through a prism and changes into a spectrum of colou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20457"/>
            <a:ext cx="4193296" cy="23587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27984" y="2662459"/>
            <a:ext cx="4572000" cy="276999"/>
          </a:xfrm>
          <a:prstGeom prst="rect">
            <a:avLst/>
          </a:prstGeom>
        </p:spPr>
        <p:txBody>
          <a:bodyPr>
            <a:spAutoFit/>
          </a:bodyPr>
          <a:lstStyle/>
          <a:p>
            <a:r>
              <a:rPr lang="en-GB" sz="1200" dirty="0">
                <a:solidFill>
                  <a:srgbClr val="000000"/>
                </a:solidFill>
                <a:latin typeface="ReithSans"/>
              </a:rPr>
              <a:t>Dispersion of white light by a prism into a spectrum</a:t>
            </a:r>
            <a:endParaRPr lang="en-GB" sz="1200" dirty="0"/>
          </a:p>
        </p:txBody>
      </p:sp>
      <p:sp>
        <p:nvSpPr>
          <p:cNvPr id="7" name="Rectangle 6"/>
          <p:cNvSpPr/>
          <p:nvPr/>
        </p:nvSpPr>
        <p:spPr>
          <a:xfrm>
            <a:off x="339935" y="2343623"/>
            <a:ext cx="2808312" cy="4247317"/>
          </a:xfrm>
          <a:prstGeom prst="rect">
            <a:avLst/>
          </a:prstGeom>
        </p:spPr>
        <p:txBody>
          <a:bodyPr wrap="square">
            <a:spAutoFit/>
          </a:bodyPr>
          <a:lstStyle/>
          <a:p>
            <a:r>
              <a:rPr lang="en-GB" sz="1600" b="1" dirty="0"/>
              <a:t>The Spectrum</a:t>
            </a:r>
          </a:p>
          <a:p>
            <a:r>
              <a:rPr lang="en-GB" sz="1600" dirty="0"/>
              <a:t>Here are the seven colours of the spectrum listed in order of their frequency, from the lowest frequency (fewest waves per second) to the highest frequency (most waves per second):</a:t>
            </a:r>
          </a:p>
          <a:p>
            <a:endParaRPr lang="en-GB" sz="1600" dirty="0"/>
          </a:p>
          <a:p>
            <a:r>
              <a:rPr lang="en-GB" sz="1600" dirty="0"/>
              <a:t>red</a:t>
            </a:r>
          </a:p>
          <a:p>
            <a:r>
              <a:rPr lang="en-GB" sz="1600" dirty="0"/>
              <a:t>orange</a:t>
            </a:r>
          </a:p>
          <a:p>
            <a:r>
              <a:rPr lang="en-GB" sz="1600" dirty="0"/>
              <a:t>yellow</a:t>
            </a:r>
          </a:p>
          <a:p>
            <a:r>
              <a:rPr lang="en-GB" sz="1600" dirty="0"/>
              <a:t>green</a:t>
            </a:r>
          </a:p>
          <a:p>
            <a:r>
              <a:rPr lang="en-GB" sz="1600" dirty="0"/>
              <a:t>blue</a:t>
            </a:r>
          </a:p>
          <a:p>
            <a:r>
              <a:rPr lang="en-GB" sz="1600" dirty="0"/>
              <a:t>indigo</a:t>
            </a:r>
          </a:p>
          <a:p>
            <a:r>
              <a:rPr lang="en-GB" sz="1600" dirty="0"/>
              <a:t>violet</a:t>
            </a:r>
          </a:p>
          <a:p>
            <a:endParaRPr lang="en-GB" sz="1400" dirty="0"/>
          </a:p>
        </p:txBody>
      </p:sp>
      <p:sp>
        <p:nvSpPr>
          <p:cNvPr id="4" name="TextBox 3">
            <a:extLst>
              <a:ext uri="{FF2B5EF4-FFF2-40B4-BE49-F238E27FC236}">
                <a16:creationId xmlns:a16="http://schemas.microsoft.com/office/drawing/2014/main" id="{B0C953FB-418E-410E-B929-D70BF769A038}"/>
              </a:ext>
            </a:extLst>
          </p:cNvPr>
          <p:cNvSpPr txBox="1"/>
          <p:nvPr/>
        </p:nvSpPr>
        <p:spPr>
          <a:xfrm>
            <a:off x="4727727" y="6404793"/>
            <a:ext cx="317244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hlinkClick r:id="rId3"/>
              </a:rPr>
              <a:t>https://www.dailymotion.com/video/x60ndy9</a:t>
            </a:r>
          </a:p>
        </p:txBody>
      </p:sp>
    </p:spTree>
    <p:extLst>
      <p:ext uri="{BB962C8B-B14F-4D97-AF65-F5344CB8AC3E}">
        <p14:creationId xmlns:p14="http://schemas.microsoft.com/office/powerpoint/2010/main" val="4346215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6115050" y="640081"/>
            <a:ext cx="2546347" cy="5255364"/>
          </a:xfrm>
        </p:spPr>
        <p:txBody>
          <a:bodyPr vert="horz" lIns="91440" tIns="45720" rIns="91440" bIns="45720" rtlCol="0" anchor="ctr">
            <a:normAutofit/>
          </a:bodyPr>
          <a:lstStyle/>
          <a:p>
            <a:pPr defTabSz="914400"/>
            <a:r>
              <a:rPr lang="en-GB" sz="2100" dirty="0">
                <a:solidFill>
                  <a:srgbClr val="FFFFFF"/>
                </a:solidFill>
              </a:rPr>
              <a:t>Monet's painting Houses of Parliament (1903) shows a dramatic scene suggesting a sunrise or sunset on a cold winter's day.</a:t>
            </a:r>
            <a:br>
              <a:rPr lang="en-GB" sz="2100" dirty="0">
                <a:solidFill>
                  <a:srgbClr val="FFFFFF"/>
                </a:solidFill>
              </a:rPr>
            </a:br>
            <a:br>
              <a:rPr lang="en-GB" sz="2100" dirty="0">
                <a:solidFill>
                  <a:srgbClr val="FFFFFF"/>
                </a:solidFill>
              </a:rPr>
            </a:br>
            <a:r>
              <a:rPr lang="en-GB" sz="2100" dirty="0">
                <a:solidFill>
                  <a:srgbClr val="FFFFFF"/>
                </a:solidFill>
              </a:rPr>
              <a:t>The warm red, orange and yellow of the sun advance and stand out against the contrasting cool blues and purples which recede into the background.</a:t>
            </a:r>
            <a:br>
              <a:rPr lang="en-US" sz="2100" dirty="0">
                <a:solidFill>
                  <a:srgbClr val="FFFFFF"/>
                </a:solidFill>
              </a:rPr>
            </a:br>
            <a:endParaRPr lang="en-US" sz="2100" dirty="0">
              <a:solidFill>
                <a:srgbClr val="FFFFFF"/>
              </a:solidFill>
            </a:endParaRPr>
          </a:p>
        </p:txBody>
      </p:sp>
      <p:sp>
        <p:nvSpPr>
          <p:cNvPr id="6" name="Rectangle 5"/>
          <p:cNvSpPr/>
          <p:nvPr/>
        </p:nvSpPr>
        <p:spPr>
          <a:xfrm>
            <a:off x="5828570" y="6535526"/>
            <a:ext cx="3145413" cy="246221"/>
          </a:xfrm>
          <a:prstGeom prst="rect">
            <a:avLst/>
          </a:prstGeom>
        </p:spPr>
        <p:txBody>
          <a:bodyPr wrap="none">
            <a:spAutoFit/>
          </a:bodyPr>
          <a:lstStyle/>
          <a:p>
            <a:r>
              <a:rPr lang="en-GB" sz="1000"/>
              <a:t>Houses of Parliament, Claude Monet, 1903, oil on canvas</a:t>
            </a:r>
            <a:endParaRPr lang="en-GB" sz="1000" dirty="0"/>
          </a:p>
        </p:txBody>
      </p:sp>
      <p:pic>
        <p:nvPicPr>
          <p:cNvPr id="3" name="Picture 2"/>
          <p:cNvPicPr>
            <a:picLocks noChangeAspect="1"/>
          </p:cNvPicPr>
          <p:nvPr/>
        </p:nvPicPr>
        <p:blipFill rotWithShape="1">
          <a:blip r:embed="rId2"/>
          <a:srcRect l="27984"/>
          <a:stretch/>
        </p:blipFill>
        <p:spPr>
          <a:xfrm>
            <a:off x="-36512" y="-13174"/>
            <a:ext cx="5687504" cy="6871174"/>
          </a:xfrm>
          <a:prstGeom prst="rect">
            <a:avLst/>
          </a:prstGeom>
        </p:spPr>
      </p:pic>
    </p:spTree>
    <p:extLst>
      <p:ext uri="{BB962C8B-B14F-4D97-AF65-F5344CB8AC3E}">
        <p14:creationId xmlns:p14="http://schemas.microsoft.com/office/powerpoint/2010/main" val="1214183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algn="ctr" defTabSz="914400"/>
            <a:r>
              <a:rPr lang="en-US" sz="2400" dirty="0"/>
              <a:t>Harmonious</a:t>
            </a:r>
            <a:r>
              <a:rPr lang="en-US" sz="2400" kern="1200" dirty="0">
                <a:solidFill>
                  <a:schemeClr val="tx1"/>
                </a:solidFill>
                <a:latin typeface="+mj-lt"/>
                <a:ea typeface="+mj-ea"/>
                <a:cs typeface="+mj-cs"/>
              </a:rPr>
              <a:t> Colours</a:t>
            </a:r>
          </a:p>
        </p:txBody>
      </p:sp>
      <p:sp>
        <p:nvSpPr>
          <p:cNvPr id="7" name="Rectangle 6"/>
          <p:cNvSpPr/>
          <p:nvPr/>
        </p:nvSpPr>
        <p:spPr>
          <a:xfrm>
            <a:off x="482600" y="2638043"/>
            <a:ext cx="2721247" cy="3415623"/>
          </a:xfrm>
          <a:prstGeom prst="rect">
            <a:avLst/>
          </a:prstGeom>
        </p:spPr>
        <p:txBody>
          <a:bodyPr vert="horz" lIns="91440" tIns="45720" rIns="91440" bIns="45720" rtlCol="0">
            <a:noAutofit/>
          </a:bodyPr>
          <a:lstStyle/>
          <a:p>
            <a:pPr>
              <a:lnSpc>
                <a:spcPct val="90000"/>
              </a:lnSpc>
              <a:spcAft>
                <a:spcPts val="600"/>
              </a:spcAft>
            </a:pPr>
            <a:r>
              <a:rPr lang="en-GB" dirty="0"/>
              <a:t>Harmonious colours sit beside each other on the colour wheel. These colours work well together and create an image which is pleasing to the eye.</a:t>
            </a:r>
          </a:p>
          <a:p>
            <a:pPr>
              <a:lnSpc>
                <a:spcPct val="90000"/>
              </a:lnSpc>
              <a:spcAft>
                <a:spcPts val="600"/>
              </a:spcAft>
            </a:pPr>
            <a:r>
              <a:rPr lang="en-GB" dirty="0"/>
              <a:t>Harmonious colours may also be referred to as analogous colours.</a:t>
            </a:r>
          </a:p>
          <a:p>
            <a:pPr>
              <a:lnSpc>
                <a:spcPct val="90000"/>
              </a:lnSpc>
              <a:spcAft>
                <a:spcPts val="600"/>
              </a:spcAft>
            </a:pPr>
            <a:r>
              <a:rPr lang="en-US" dirty="0"/>
              <a:t>A harmonious colour scheme uses 3 to 5 colours that are beside each other on the colour wheel. </a:t>
            </a:r>
          </a:p>
        </p:txBody>
      </p:sp>
      <p:pic>
        <p:nvPicPr>
          <p:cNvPr id="6" name="Picture 5"/>
          <p:cNvPicPr>
            <a:picLocks noChangeAspect="1"/>
          </p:cNvPicPr>
          <p:nvPr/>
        </p:nvPicPr>
        <p:blipFill>
          <a:blip r:embed="rId2"/>
          <a:stretch>
            <a:fillRect/>
          </a:stretch>
        </p:blipFill>
        <p:spPr>
          <a:xfrm>
            <a:off x="3851920" y="3212976"/>
            <a:ext cx="4394544" cy="2877770"/>
          </a:xfrm>
          <a:prstGeom prst="rect">
            <a:avLst/>
          </a:prstGeom>
          <a:gradFill>
            <a:gsLst>
              <a:gs pos="0">
                <a:srgbClr val="02AE8D"/>
              </a:gs>
              <a:gs pos="75000">
                <a:srgbClr val="7030A0"/>
              </a:gs>
              <a:gs pos="47000">
                <a:srgbClr val="0070C0"/>
              </a:gs>
              <a:gs pos="93000">
                <a:srgbClr val="BE027F"/>
              </a:gs>
            </a:gsLst>
            <a:lin ang="54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p:cNvPicPr>
            <a:picLocks noChangeAspect="1"/>
          </p:cNvPicPr>
          <p:nvPr/>
        </p:nvPicPr>
        <p:blipFill>
          <a:blip r:embed="rId3"/>
          <a:stretch>
            <a:fillRect/>
          </a:stretch>
        </p:blipFill>
        <p:spPr>
          <a:xfrm>
            <a:off x="3851920" y="836711"/>
            <a:ext cx="4394544" cy="2139881"/>
          </a:xfrm>
          <a:prstGeom prst="rect">
            <a:avLst/>
          </a:prstGeom>
          <a:gradFill>
            <a:gsLst>
              <a:gs pos="0">
                <a:srgbClr val="FFFF00"/>
              </a:gs>
              <a:gs pos="75000">
                <a:srgbClr val="00B050"/>
              </a:gs>
              <a:gs pos="47000">
                <a:srgbClr val="92D050"/>
              </a:gs>
              <a:gs pos="93000">
                <a:srgbClr val="00B050"/>
              </a:gs>
            </a:gsLst>
            <a:lin ang="54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56256133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6115050" y="640081"/>
            <a:ext cx="2546347" cy="5255364"/>
          </a:xfrm>
        </p:spPr>
        <p:txBody>
          <a:bodyPr vert="horz" lIns="91440" tIns="45720" rIns="91440" bIns="45720" rtlCol="0" anchor="ctr">
            <a:normAutofit/>
          </a:bodyPr>
          <a:lstStyle/>
          <a:p>
            <a:pPr defTabSz="914400"/>
            <a:br>
              <a:rPr lang="en-US" sz="2100" dirty="0">
                <a:solidFill>
                  <a:srgbClr val="FFFFFF"/>
                </a:solidFill>
              </a:rPr>
            </a:br>
            <a:endParaRPr lang="en-US" sz="2100" dirty="0">
              <a:solidFill>
                <a:srgbClr val="FFFFFF"/>
              </a:solidFill>
            </a:endParaRPr>
          </a:p>
        </p:txBody>
      </p:sp>
      <p:sp>
        <p:nvSpPr>
          <p:cNvPr id="6" name="Rectangle 5"/>
          <p:cNvSpPr/>
          <p:nvPr/>
        </p:nvSpPr>
        <p:spPr>
          <a:xfrm>
            <a:off x="5828570" y="6535526"/>
            <a:ext cx="2847254" cy="246221"/>
          </a:xfrm>
          <a:prstGeom prst="rect">
            <a:avLst/>
          </a:prstGeom>
        </p:spPr>
        <p:txBody>
          <a:bodyPr wrap="none">
            <a:spAutoFit/>
          </a:bodyPr>
          <a:lstStyle/>
          <a:p>
            <a:r>
              <a:rPr lang="en-US" sz="1000" dirty="0"/>
              <a:t>Blue Dancers, Edgar Degas, c.1899, pastel on paper</a:t>
            </a:r>
            <a:endParaRPr lang="en-GB" sz="1000" dirty="0"/>
          </a:p>
        </p:txBody>
      </p:sp>
      <p:sp>
        <p:nvSpPr>
          <p:cNvPr id="7" name="Rectangle 6">
            <a:extLst>
              <a:ext uri="{FF2B5EF4-FFF2-40B4-BE49-F238E27FC236}">
                <a16:creationId xmlns:a16="http://schemas.microsoft.com/office/drawing/2014/main" id="{FBD2AE27-AC0E-4660-9765-273E5238B8DB}"/>
              </a:ext>
            </a:extLst>
          </p:cNvPr>
          <p:cNvSpPr/>
          <p:nvPr/>
        </p:nvSpPr>
        <p:spPr>
          <a:xfrm>
            <a:off x="5893343" y="562287"/>
            <a:ext cx="2717707" cy="5324535"/>
          </a:xfrm>
          <a:prstGeom prst="rect">
            <a:avLst/>
          </a:prstGeom>
        </p:spPr>
        <p:txBody>
          <a:bodyPr wrap="square">
            <a:spAutoFit/>
          </a:bodyPr>
          <a:lstStyle/>
          <a:p>
            <a:r>
              <a:rPr lang="en-US" sz="2000" dirty="0">
                <a:solidFill>
                  <a:schemeClr val="bg1"/>
                </a:solidFill>
                <a:latin typeface="+mj-lt"/>
              </a:rPr>
              <a:t>In Blue Dancers (1899) Edgar Degas uses harmonious blue and green pastels that create a calm atmosphere.</a:t>
            </a:r>
          </a:p>
          <a:p>
            <a:endParaRPr lang="en-US" sz="2000" dirty="0">
              <a:solidFill>
                <a:schemeClr val="bg1"/>
              </a:solidFill>
              <a:latin typeface="+mj-lt"/>
            </a:endParaRPr>
          </a:p>
          <a:p>
            <a:r>
              <a:rPr lang="en-US" sz="2000" dirty="0">
                <a:solidFill>
                  <a:schemeClr val="bg1"/>
                </a:solidFill>
                <a:latin typeface="+mj-lt"/>
              </a:rPr>
              <a:t>Blue, blue-purple and blue-green tints in the dresses are repeated in the background, linking it and the subjects.</a:t>
            </a:r>
          </a:p>
          <a:p>
            <a:endParaRPr lang="en-US" sz="2000" dirty="0">
              <a:solidFill>
                <a:schemeClr val="bg1"/>
              </a:solidFill>
              <a:latin typeface="+mj-lt"/>
            </a:endParaRPr>
          </a:p>
          <a:p>
            <a:r>
              <a:rPr lang="en-US" sz="2000" dirty="0">
                <a:solidFill>
                  <a:schemeClr val="bg1"/>
                </a:solidFill>
                <a:latin typeface="+mj-lt"/>
              </a:rPr>
              <a:t>These cool colours contrast with warm red, pink and yellow-brown in the dancers’ skin and the space around them.</a:t>
            </a:r>
            <a:endParaRPr lang="en-GB" sz="2000" dirty="0">
              <a:solidFill>
                <a:schemeClr val="bg1"/>
              </a:solidFill>
              <a:latin typeface="+mj-lt"/>
            </a:endParaRPr>
          </a:p>
        </p:txBody>
      </p:sp>
      <p:pic>
        <p:nvPicPr>
          <p:cNvPr id="8" name="Picture 7">
            <a:extLst>
              <a:ext uri="{FF2B5EF4-FFF2-40B4-BE49-F238E27FC236}">
                <a16:creationId xmlns:a16="http://schemas.microsoft.com/office/drawing/2014/main" id="{CB9D2C18-A695-4894-AC66-02DBA7F6EA61}"/>
              </a:ext>
            </a:extLst>
          </p:cNvPr>
          <p:cNvPicPr>
            <a:picLocks noChangeAspect="1"/>
          </p:cNvPicPr>
          <p:nvPr/>
        </p:nvPicPr>
        <p:blipFill>
          <a:blip r:embed="rId3"/>
          <a:stretch>
            <a:fillRect/>
          </a:stretch>
        </p:blipFill>
        <p:spPr>
          <a:xfrm>
            <a:off x="0" y="-32049"/>
            <a:ext cx="5630971" cy="6858000"/>
          </a:xfrm>
          <a:prstGeom prst="rect">
            <a:avLst/>
          </a:prstGeom>
        </p:spPr>
      </p:pic>
    </p:spTree>
    <p:extLst>
      <p:ext uri="{BB962C8B-B14F-4D97-AF65-F5344CB8AC3E}">
        <p14:creationId xmlns:p14="http://schemas.microsoft.com/office/powerpoint/2010/main" val="3532964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6115050" y="640081"/>
            <a:ext cx="2546347" cy="5255364"/>
          </a:xfrm>
        </p:spPr>
        <p:txBody>
          <a:bodyPr vert="horz" lIns="91440" tIns="45720" rIns="91440" bIns="45720" rtlCol="0" anchor="ctr">
            <a:normAutofit fontScale="90000"/>
          </a:bodyPr>
          <a:lstStyle/>
          <a:p>
            <a:pPr defTabSz="914400"/>
            <a:r>
              <a:rPr lang="en-US" sz="2100" dirty="0">
                <a:solidFill>
                  <a:srgbClr val="FFFFFF"/>
                </a:solidFill>
              </a:rPr>
              <a:t>In this photograph of </a:t>
            </a:r>
            <a:r>
              <a:rPr lang="en-US" sz="2100" dirty="0" err="1">
                <a:solidFill>
                  <a:srgbClr val="FFFFFF"/>
                </a:solidFill>
              </a:rPr>
              <a:t>Mrs</a:t>
            </a:r>
            <a:r>
              <a:rPr lang="en-US" sz="2100" dirty="0">
                <a:solidFill>
                  <a:srgbClr val="FFFFFF"/>
                </a:solidFill>
              </a:rPr>
              <a:t> Selma </a:t>
            </a:r>
            <a:r>
              <a:rPr lang="en-US" sz="2100" dirty="0" err="1">
                <a:solidFill>
                  <a:srgbClr val="FFFFFF"/>
                </a:solidFill>
              </a:rPr>
              <a:t>Schubart</a:t>
            </a:r>
            <a:r>
              <a:rPr lang="en-US" sz="2100" dirty="0">
                <a:solidFill>
                  <a:srgbClr val="FFFFFF"/>
                </a:solidFill>
              </a:rPr>
              <a:t> (Arthur Stieglitz, 1907) the orange tone of the dress </a:t>
            </a:r>
            <a:r>
              <a:rPr lang="en-US" sz="2100" dirty="0" err="1">
                <a:solidFill>
                  <a:srgbClr val="FFFFFF"/>
                </a:solidFill>
              </a:rPr>
              <a:t>harmonises</a:t>
            </a:r>
            <a:r>
              <a:rPr lang="en-US" sz="2100" dirty="0">
                <a:solidFill>
                  <a:srgbClr val="FFFFFF"/>
                </a:solidFill>
              </a:rPr>
              <a:t> with the lighter tint of the cardigan and with the fallen leaves and red petals on the bench.</a:t>
            </a:r>
            <a:br>
              <a:rPr lang="en-US" sz="2100" dirty="0">
                <a:solidFill>
                  <a:srgbClr val="FFFFFF"/>
                </a:solidFill>
              </a:rPr>
            </a:br>
            <a:br>
              <a:rPr lang="en-US" sz="2100" dirty="0">
                <a:solidFill>
                  <a:srgbClr val="FFFFFF"/>
                </a:solidFill>
              </a:rPr>
            </a:br>
            <a:r>
              <a:rPr lang="en-US" sz="2100" dirty="0">
                <a:solidFill>
                  <a:srgbClr val="FFFFFF"/>
                </a:solidFill>
              </a:rPr>
              <a:t>The use of similar colours creates a sense of harmony between the dress and the natural autumn surroundings. The result is a warm and relaxed composition.</a:t>
            </a:r>
            <a:br>
              <a:rPr lang="en-US" sz="2100" dirty="0">
                <a:solidFill>
                  <a:srgbClr val="FFFFFF"/>
                </a:solidFill>
              </a:rPr>
            </a:br>
            <a:endParaRPr lang="en-US" sz="2100" dirty="0">
              <a:solidFill>
                <a:srgbClr val="FFFFFF"/>
              </a:solidFill>
            </a:endParaRPr>
          </a:p>
        </p:txBody>
      </p:sp>
      <p:sp>
        <p:nvSpPr>
          <p:cNvPr id="6" name="Rectangle 5"/>
          <p:cNvSpPr/>
          <p:nvPr/>
        </p:nvSpPr>
        <p:spPr>
          <a:xfrm>
            <a:off x="5796136" y="6335471"/>
            <a:ext cx="2459328" cy="400110"/>
          </a:xfrm>
          <a:prstGeom prst="rect">
            <a:avLst/>
          </a:prstGeom>
        </p:spPr>
        <p:txBody>
          <a:bodyPr wrap="none">
            <a:spAutoFit/>
          </a:bodyPr>
          <a:lstStyle/>
          <a:p>
            <a:r>
              <a:rPr lang="en-GB" sz="1000"/>
              <a:t>Mrs. Selma Schubart, Alfred Stieglitz, 1907, </a:t>
            </a:r>
          </a:p>
          <a:p>
            <a:r>
              <a:rPr lang="en-GB" sz="1000"/>
              <a:t>autochrome photograph</a:t>
            </a:r>
            <a:endParaRPr lang="en-GB" sz="1000" dirty="0"/>
          </a:p>
        </p:txBody>
      </p:sp>
      <p:pic>
        <p:nvPicPr>
          <p:cNvPr id="5" name="Picture 4">
            <a:extLst>
              <a:ext uri="{FF2B5EF4-FFF2-40B4-BE49-F238E27FC236}">
                <a16:creationId xmlns:a16="http://schemas.microsoft.com/office/drawing/2014/main" id="{B47AB263-A404-4D9B-A519-41863D971C43}"/>
              </a:ext>
            </a:extLst>
          </p:cNvPr>
          <p:cNvPicPr>
            <a:picLocks noChangeAspect="1"/>
          </p:cNvPicPr>
          <p:nvPr/>
        </p:nvPicPr>
        <p:blipFill>
          <a:blip r:embed="rId3"/>
          <a:stretch>
            <a:fillRect/>
          </a:stretch>
        </p:blipFill>
        <p:spPr>
          <a:xfrm>
            <a:off x="1127" y="0"/>
            <a:ext cx="5673557" cy="6885384"/>
          </a:xfrm>
          <a:prstGeom prst="rect">
            <a:avLst/>
          </a:prstGeom>
        </p:spPr>
      </p:pic>
    </p:spTree>
    <p:extLst>
      <p:ext uri="{BB962C8B-B14F-4D97-AF65-F5344CB8AC3E}">
        <p14:creationId xmlns:p14="http://schemas.microsoft.com/office/powerpoint/2010/main" val="3067691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algn="ctr" defTabSz="914400"/>
            <a:r>
              <a:rPr lang="en-US" sz="2400" kern="1200" dirty="0">
                <a:solidFill>
                  <a:schemeClr val="tx1"/>
                </a:solidFill>
                <a:latin typeface="+mj-lt"/>
                <a:ea typeface="+mj-ea"/>
                <a:cs typeface="+mj-cs"/>
              </a:rPr>
              <a:t>Complementary  Colours</a:t>
            </a:r>
          </a:p>
        </p:txBody>
      </p:sp>
      <p:sp>
        <p:nvSpPr>
          <p:cNvPr id="7" name="Rectangle 6"/>
          <p:cNvSpPr/>
          <p:nvPr/>
        </p:nvSpPr>
        <p:spPr>
          <a:xfrm>
            <a:off x="482600" y="2638043"/>
            <a:ext cx="2721247" cy="3415623"/>
          </a:xfrm>
          <a:prstGeom prst="rect">
            <a:avLst/>
          </a:prstGeom>
        </p:spPr>
        <p:txBody>
          <a:bodyPr vert="horz" lIns="91440" tIns="45720" rIns="91440" bIns="45720" rtlCol="0">
            <a:noAutofit/>
          </a:bodyPr>
          <a:lstStyle/>
          <a:p>
            <a:pPr>
              <a:lnSpc>
                <a:spcPct val="90000"/>
              </a:lnSpc>
              <a:spcAft>
                <a:spcPts val="600"/>
              </a:spcAft>
            </a:pPr>
            <a:endParaRPr lang="en-US" sz="2400" dirty="0"/>
          </a:p>
        </p:txBody>
      </p:sp>
      <p:sp>
        <p:nvSpPr>
          <p:cNvPr id="4" name="Rectangle 3">
            <a:extLst>
              <a:ext uri="{FF2B5EF4-FFF2-40B4-BE49-F238E27FC236}">
                <a16:creationId xmlns:a16="http://schemas.microsoft.com/office/drawing/2014/main" id="{E5144716-82FA-45DF-A7BB-7F4659D19B9E}"/>
              </a:ext>
            </a:extLst>
          </p:cNvPr>
          <p:cNvSpPr/>
          <p:nvPr/>
        </p:nvSpPr>
        <p:spPr>
          <a:xfrm>
            <a:off x="395536" y="2492896"/>
            <a:ext cx="2808311" cy="3785652"/>
          </a:xfrm>
          <a:prstGeom prst="rect">
            <a:avLst/>
          </a:prstGeom>
        </p:spPr>
        <p:txBody>
          <a:bodyPr wrap="square">
            <a:spAutoFit/>
          </a:bodyPr>
          <a:lstStyle/>
          <a:p>
            <a:r>
              <a:rPr lang="en-US" sz="2000" dirty="0"/>
              <a:t>Complementary colours sit across from each other on the colour wheel.</a:t>
            </a:r>
          </a:p>
          <a:p>
            <a:r>
              <a:rPr lang="en-US" sz="2000" dirty="0"/>
              <a:t>These are often referred to as opposite colours and even contrasting colours. </a:t>
            </a:r>
          </a:p>
          <a:p>
            <a:r>
              <a:rPr lang="en-US" sz="2000" dirty="0"/>
              <a:t>Don't be confused by the three different names, they all mean the same thing.</a:t>
            </a:r>
            <a:endParaRPr lang="en-GB" sz="2000" dirty="0"/>
          </a:p>
        </p:txBody>
      </p:sp>
      <p:pic>
        <p:nvPicPr>
          <p:cNvPr id="8" name="Content Placeholder 7">
            <a:extLst>
              <a:ext uri="{FF2B5EF4-FFF2-40B4-BE49-F238E27FC236}">
                <a16:creationId xmlns:a16="http://schemas.microsoft.com/office/drawing/2014/main" id="{31419B63-6110-4108-9C82-3BFDB443127F}"/>
              </a:ext>
            </a:extLst>
          </p:cNvPr>
          <p:cNvPicPr>
            <a:picLocks noGrp="1" noChangeAspect="1"/>
          </p:cNvPicPr>
          <p:nvPr>
            <p:ph idx="1"/>
          </p:nvPr>
        </p:nvPicPr>
        <p:blipFill>
          <a:blip r:embed="rId2"/>
          <a:stretch>
            <a:fillRect/>
          </a:stretch>
        </p:blipFill>
        <p:spPr>
          <a:xfrm>
            <a:off x="3876116" y="836712"/>
            <a:ext cx="5128446" cy="4968552"/>
          </a:xfrm>
          <a:prstGeom prst="rect">
            <a:avLst/>
          </a:prstGeom>
        </p:spPr>
      </p:pic>
    </p:spTree>
    <p:extLst>
      <p:ext uri="{BB962C8B-B14F-4D97-AF65-F5344CB8AC3E}">
        <p14:creationId xmlns:p14="http://schemas.microsoft.com/office/powerpoint/2010/main" val="396320089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algn="ctr" defTabSz="914400"/>
            <a:r>
              <a:rPr lang="en-US" sz="2400" kern="1200" dirty="0">
                <a:solidFill>
                  <a:schemeClr val="tx1"/>
                </a:solidFill>
                <a:latin typeface="+mj-lt"/>
                <a:ea typeface="+mj-ea"/>
                <a:cs typeface="+mj-cs"/>
              </a:rPr>
              <a:t>Complementary  Colours</a:t>
            </a:r>
          </a:p>
        </p:txBody>
      </p:sp>
      <p:sp>
        <p:nvSpPr>
          <p:cNvPr id="7" name="Rectangle 6"/>
          <p:cNvSpPr/>
          <p:nvPr/>
        </p:nvSpPr>
        <p:spPr>
          <a:xfrm>
            <a:off x="482600" y="2638043"/>
            <a:ext cx="2721247" cy="3415623"/>
          </a:xfrm>
          <a:prstGeom prst="rect">
            <a:avLst/>
          </a:prstGeom>
        </p:spPr>
        <p:txBody>
          <a:bodyPr vert="horz" lIns="91440" tIns="45720" rIns="91440" bIns="45720" rtlCol="0">
            <a:noAutofit/>
          </a:bodyPr>
          <a:lstStyle/>
          <a:p>
            <a:pPr>
              <a:lnSpc>
                <a:spcPct val="90000"/>
              </a:lnSpc>
              <a:spcAft>
                <a:spcPts val="600"/>
              </a:spcAft>
            </a:pPr>
            <a:endParaRPr lang="en-US" sz="2400" dirty="0"/>
          </a:p>
        </p:txBody>
      </p:sp>
      <p:sp>
        <p:nvSpPr>
          <p:cNvPr id="4" name="Rectangle 3">
            <a:extLst>
              <a:ext uri="{FF2B5EF4-FFF2-40B4-BE49-F238E27FC236}">
                <a16:creationId xmlns:a16="http://schemas.microsoft.com/office/drawing/2014/main" id="{E5144716-82FA-45DF-A7BB-7F4659D19B9E}"/>
              </a:ext>
            </a:extLst>
          </p:cNvPr>
          <p:cNvSpPr/>
          <p:nvPr/>
        </p:nvSpPr>
        <p:spPr>
          <a:xfrm>
            <a:off x="323527" y="2348880"/>
            <a:ext cx="2880320" cy="3477875"/>
          </a:xfrm>
          <a:prstGeom prst="rect">
            <a:avLst/>
          </a:prstGeom>
        </p:spPr>
        <p:txBody>
          <a:bodyPr wrap="square">
            <a:spAutoFit/>
          </a:bodyPr>
          <a:lstStyle/>
          <a:p>
            <a:r>
              <a:rPr lang="en-US" sz="2000" dirty="0"/>
              <a:t>When complementary colours are placed next to each other, a very strong contrast is created. The colours appear more vivid and brighter. Some people say these colours clash when used next to each other and create very visually stimulating artwork. </a:t>
            </a:r>
          </a:p>
        </p:txBody>
      </p:sp>
      <p:pic>
        <p:nvPicPr>
          <p:cNvPr id="8" name="Content Placeholder 7">
            <a:extLst>
              <a:ext uri="{FF2B5EF4-FFF2-40B4-BE49-F238E27FC236}">
                <a16:creationId xmlns:a16="http://schemas.microsoft.com/office/drawing/2014/main" id="{45B60D13-D1C6-42B7-A6E5-FDF7C2A8E5E0}"/>
              </a:ext>
            </a:extLst>
          </p:cNvPr>
          <p:cNvPicPr>
            <a:picLocks noGrp="1" noChangeAspect="1"/>
          </p:cNvPicPr>
          <p:nvPr>
            <p:ph idx="1"/>
          </p:nvPr>
        </p:nvPicPr>
        <p:blipFill>
          <a:blip r:embed="rId2"/>
          <a:stretch>
            <a:fillRect/>
          </a:stretch>
        </p:blipFill>
        <p:spPr>
          <a:xfrm>
            <a:off x="4196942" y="340385"/>
            <a:ext cx="4344077" cy="3705746"/>
          </a:xfrm>
          <a:prstGeom prst="rect">
            <a:avLst/>
          </a:prstGeom>
        </p:spPr>
      </p:pic>
      <p:pic>
        <p:nvPicPr>
          <p:cNvPr id="13" name="Picture 13" descr="A close up of a logo&#10;&#10;Description generated with very high confidence">
            <a:extLst>
              <a:ext uri="{FF2B5EF4-FFF2-40B4-BE49-F238E27FC236}">
                <a16:creationId xmlns:a16="http://schemas.microsoft.com/office/drawing/2014/main" id="{3BBF74D9-EF8B-47A7-847B-ABE14AD709E6}"/>
              </a:ext>
            </a:extLst>
          </p:cNvPr>
          <p:cNvPicPr>
            <a:picLocks noChangeAspect="1"/>
          </p:cNvPicPr>
          <p:nvPr/>
        </p:nvPicPr>
        <p:blipFill rotWithShape="1">
          <a:blip r:embed="rId3"/>
          <a:srcRect r="364" b="10540"/>
          <a:stretch/>
        </p:blipFill>
        <p:spPr>
          <a:xfrm>
            <a:off x="4677815" y="4128879"/>
            <a:ext cx="3392073" cy="2360451"/>
          </a:xfrm>
          <a:prstGeom prst="rect">
            <a:avLst/>
          </a:prstGeom>
        </p:spPr>
      </p:pic>
    </p:spTree>
    <p:extLst>
      <p:ext uri="{BB962C8B-B14F-4D97-AF65-F5344CB8AC3E}">
        <p14:creationId xmlns:p14="http://schemas.microsoft.com/office/powerpoint/2010/main" val="395067876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5940152" y="640081"/>
            <a:ext cx="2721245" cy="5255364"/>
          </a:xfrm>
        </p:spPr>
        <p:txBody>
          <a:bodyPr vert="horz" lIns="91440" tIns="45720" rIns="91440" bIns="45720" rtlCol="0" anchor="ctr">
            <a:normAutofit fontScale="90000"/>
          </a:bodyPr>
          <a:lstStyle/>
          <a:p>
            <a:pPr defTabSz="914400"/>
            <a:r>
              <a:rPr lang="en-US" sz="2100" dirty="0">
                <a:solidFill>
                  <a:srgbClr val="FFFFFF"/>
                </a:solidFill>
              </a:rPr>
              <a:t>In Van Gogh's Self portrait (1889), the blue of his shirt matches the background colour.</a:t>
            </a:r>
            <a:br>
              <a:rPr lang="en-US" sz="2100" dirty="0">
                <a:solidFill>
                  <a:srgbClr val="FFFFFF"/>
                </a:solidFill>
              </a:rPr>
            </a:br>
            <a:r>
              <a:rPr lang="en-US" sz="2100" dirty="0">
                <a:solidFill>
                  <a:srgbClr val="FFFFFF"/>
                </a:solidFill>
              </a:rPr>
              <a:t>The blue complements the bright orange of the beard and hair and the greenish colour of Van Gogh’s face.</a:t>
            </a:r>
            <a:br>
              <a:rPr lang="en-US" sz="2100" dirty="0">
                <a:solidFill>
                  <a:srgbClr val="FFFFFF"/>
                </a:solidFill>
              </a:rPr>
            </a:br>
            <a:r>
              <a:rPr lang="en-US" sz="2100" dirty="0">
                <a:solidFill>
                  <a:srgbClr val="FFFFFF"/>
                </a:solidFill>
              </a:rPr>
              <a:t>The painting palette and brushes are similar colours to the artist’s skin.</a:t>
            </a:r>
            <a:br>
              <a:rPr lang="en-US" sz="2100" dirty="0">
                <a:solidFill>
                  <a:srgbClr val="FFFFFF"/>
                </a:solidFill>
              </a:rPr>
            </a:br>
            <a:br>
              <a:rPr lang="en-US" sz="2100" dirty="0">
                <a:solidFill>
                  <a:srgbClr val="FFFFFF"/>
                </a:solidFill>
              </a:rPr>
            </a:br>
            <a:r>
              <a:rPr lang="en-US" sz="2100" dirty="0">
                <a:solidFill>
                  <a:srgbClr val="FFFFFF"/>
                </a:solidFill>
              </a:rPr>
              <a:t> There are patches of orange, green and pink paint on the palette. These make a visual link between the artist and his work that stands out against his surroundings.</a:t>
            </a:r>
            <a:br>
              <a:rPr lang="en-US" sz="2100" dirty="0">
                <a:solidFill>
                  <a:srgbClr val="FFFFFF"/>
                </a:solidFill>
              </a:rPr>
            </a:br>
            <a:endParaRPr lang="en-US" sz="2100" dirty="0">
              <a:solidFill>
                <a:srgbClr val="FFFFFF"/>
              </a:solidFill>
            </a:endParaRPr>
          </a:p>
        </p:txBody>
      </p:sp>
      <p:sp>
        <p:nvSpPr>
          <p:cNvPr id="6" name="Rectangle 5"/>
          <p:cNvSpPr/>
          <p:nvPr/>
        </p:nvSpPr>
        <p:spPr>
          <a:xfrm>
            <a:off x="5796136" y="6335471"/>
            <a:ext cx="2845651" cy="246221"/>
          </a:xfrm>
          <a:prstGeom prst="rect">
            <a:avLst/>
          </a:prstGeom>
        </p:spPr>
        <p:txBody>
          <a:bodyPr wrap="none">
            <a:spAutoFit/>
          </a:bodyPr>
          <a:lstStyle/>
          <a:p>
            <a:r>
              <a:rPr lang="en-GB" sz="1000"/>
              <a:t>Self-portrait, Vincent van Gogh, 1889, oil on canvas</a:t>
            </a:r>
            <a:endParaRPr lang="en-GB" sz="1000" dirty="0"/>
          </a:p>
        </p:txBody>
      </p:sp>
      <p:pic>
        <p:nvPicPr>
          <p:cNvPr id="3" name="Picture 2">
            <a:extLst>
              <a:ext uri="{FF2B5EF4-FFF2-40B4-BE49-F238E27FC236}">
                <a16:creationId xmlns:a16="http://schemas.microsoft.com/office/drawing/2014/main" id="{FF4416C4-3330-4C85-933A-A62536A19F26}"/>
              </a:ext>
            </a:extLst>
          </p:cNvPr>
          <p:cNvPicPr>
            <a:picLocks noChangeAspect="1"/>
          </p:cNvPicPr>
          <p:nvPr/>
        </p:nvPicPr>
        <p:blipFill rotWithShape="1">
          <a:blip r:embed="rId3"/>
          <a:srcRect l="-526" t="7479" r="526" b="-1564"/>
          <a:stretch/>
        </p:blipFill>
        <p:spPr>
          <a:xfrm>
            <a:off x="-36512" y="0"/>
            <a:ext cx="5668959" cy="6973957"/>
          </a:xfrm>
          <a:prstGeom prst="rect">
            <a:avLst/>
          </a:prstGeom>
        </p:spPr>
      </p:pic>
    </p:spTree>
    <p:extLst>
      <p:ext uri="{BB962C8B-B14F-4D97-AF65-F5344CB8AC3E}">
        <p14:creationId xmlns:p14="http://schemas.microsoft.com/office/powerpoint/2010/main" val="322639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0FF18EB-A6C9-4F68-97DF-986AD0AF0E87}"/>
              </a:ext>
            </a:extLst>
          </p:cNvPr>
          <p:cNvSpPr>
            <a:spLocks noGrp="1"/>
          </p:cNvSpPr>
          <p:nvPr>
            <p:ph type="ctr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defTabSz="914400"/>
            <a:r>
              <a:rPr lang="en-US" sz="2400" b="1" kern="1200" dirty="0">
                <a:solidFill>
                  <a:schemeClr val="tx1"/>
                </a:solidFill>
                <a:latin typeface="+mj-lt"/>
                <a:ea typeface="+mj-ea"/>
                <a:cs typeface="+mj-cs"/>
              </a:rPr>
              <a:t>Brown</a:t>
            </a:r>
            <a:endParaRPr lang="en-US" sz="2400" kern="1200" dirty="0">
              <a:solidFill>
                <a:schemeClr val="tx1"/>
              </a:solidFill>
              <a:latin typeface="+mj-lt"/>
              <a:ea typeface="+mj-ea"/>
              <a:cs typeface="+mj-cs"/>
            </a:endParaRPr>
          </a:p>
        </p:txBody>
      </p:sp>
      <p:sp>
        <p:nvSpPr>
          <p:cNvPr id="2" name="Rectangle 1">
            <a:extLst>
              <a:ext uri="{FF2B5EF4-FFF2-40B4-BE49-F238E27FC236}">
                <a16:creationId xmlns:a16="http://schemas.microsoft.com/office/drawing/2014/main" id="{5DA199C4-4FF1-42EB-A51B-BBA6D05D012A}"/>
              </a:ext>
            </a:extLst>
          </p:cNvPr>
          <p:cNvSpPr/>
          <p:nvPr/>
        </p:nvSpPr>
        <p:spPr>
          <a:xfrm>
            <a:off x="383467" y="2385301"/>
            <a:ext cx="2721247" cy="3477875"/>
          </a:xfrm>
          <a:prstGeom prst="rect">
            <a:avLst/>
          </a:prstGeom>
        </p:spPr>
        <p:txBody>
          <a:bodyPr wrap="square">
            <a:spAutoFit/>
          </a:bodyPr>
          <a:lstStyle/>
          <a:p>
            <a:r>
              <a:rPr lang="en-US" sz="2000" dirty="0"/>
              <a:t>Sometimes you may see brown referred to as a tertiary or a neutral colour.</a:t>
            </a:r>
          </a:p>
          <a:p>
            <a:r>
              <a:rPr lang="en-US" sz="2000" dirty="0"/>
              <a:t>Brown can be made in a variety of different ways, however three basic brown colours can be made by mixing complementary colours with each other.</a:t>
            </a:r>
            <a:endParaRPr lang="en-GB" sz="2000" dirty="0"/>
          </a:p>
        </p:txBody>
      </p:sp>
      <p:pic>
        <p:nvPicPr>
          <p:cNvPr id="3" name="Picture 2">
            <a:extLst>
              <a:ext uri="{FF2B5EF4-FFF2-40B4-BE49-F238E27FC236}">
                <a16:creationId xmlns:a16="http://schemas.microsoft.com/office/drawing/2014/main" id="{72DE1827-429E-4E68-8333-3889EF998AD1}"/>
              </a:ext>
            </a:extLst>
          </p:cNvPr>
          <p:cNvPicPr>
            <a:picLocks noChangeAspect="1"/>
          </p:cNvPicPr>
          <p:nvPr/>
        </p:nvPicPr>
        <p:blipFill rotWithShape="1">
          <a:blip r:embed="rId2"/>
          <a:srcRect r="26981"/>
          <a:stretch/>
        </p:blipFill>
        <p:spPr>
          <a:xfrm>
            <a:off x="3707904" y="811870"/>
            <a:ext cx="5295582" cy="3312368"/>
          </a:xfrm>
          <a:prstGeom prst="rect">
            <a:avLst/>
          </a:prstGeom>
        </p:spPr>
      </p:pic>
      <p:sp>
        <p:nvSpPr>
          <p:cNvPr id="5" name="Rectangle 4">
            <a:extLst>
              <a:ext uri="{FF2B5EF4-FFF2-40B4-BE49-F238E27FC236}">
                <a16:creationId xmlns:a16="http://schemas.microsoft.com/office/drawing/2014/main" id="{526D315C-A899-42C4-9017-40384D9816C1}"/>
              </a:ext>
            </a:extLst>
          </p:cNvPr>
          <p:cNvSpPr/>
          <p:nvPr/>
        </p:nvSpPr>
        <p:spPr>
          <a:xfrm>
            <a:off x="4069695" y="4365104"/>
            <a:ext cx="4572000" cy="2308324"/>
          </a:xfrm>
          <a:prstGeom prst="rect">
            <a:avLst/>
          </a:prstGeom>
          <a:solidFill>
            <a:srgbClr val="04ACA4"/>
          </a:solidFill>
          <a:ln>
            <a:solidFill>
              <a:schemeClr val="bg1"/>
            </a:solidFill>
          </a:ln>
        </p:spPr>
        <p:txBody>
          <a:bodyPr>
            <a:spAutoFit/>
          </a:bodyPr>
          <a:lstStyle/>
          <a:p>
            <a:r>
              <a:rPr lang="en-US" dirty="0"/>
              <a:t>Blue + a small amount of orange = Grey-brown</a:t>
            </a:r>
          </a:p>
          <a:p>
            <a:r>
              <a:rPr lang="en-US" dirty="0"/>
              <a:t>Red + a small amount of green = Red-brown</a:t>
            </a:r>
          </a:p>
          <a:p>
            <a:r>
              <a:rPr lang="en-US" dirty="0"/>
              <a:t>Yellow + a small amount of purple = Yellow-brown</a:t>
            </a:r>
          </a:p>
          <a:p>
            <a:endParaRPr lang="en-US" dirty="0"/>
          </a:p>
          <a:p>
            <a:r>
              <a:rPr lang="en-US" dirty="0"/>
              <a:t>By varying the amounts of each of these colours it is possible to make a large range of browns.</a:t>
            </a:r>
            <a:endParaRPr lang="en-GB" dirty="0"/>
          </a:p>
        </p:txBody>
      </p:sp>
    </p:spTree>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0FF18EB-A6C9-4F68-97DF-986AD0AF0E87}"/>
              </a:ext>
            </a:extLst>
          </p:cNvPr>
          <p:cNvSpPr>
            <a:spLocks noGrp="1"/>
          </p:cNvSpPr>
          <p:nvPr>
            <p:ph type="ctr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defTabSz="914400"/>
            <a:r>
              <a:rPr lang="en-US" sz="2400" b="1" dirty="0"/>
              <a:t>Tints </a:t>
            </a:r>
            <a:br>
              <a:rPr lang="en-US" sz="2400" b="1" dirty="0"/>
            </a:br>
            <a:r>
              <a:rPr lang="en-US" sz="2400" b="1" dirty="0"/>
              <a:t>Shades</a:t>
            </a:r>
            <a:br>
              <a:rPr lang="en-US" sz="2400" b="1" dirty="0"/>
            </a:br>
            <a:r>
              <a:rPr lang="en-US" sz="2400" b="1" dirty="0"/>
              <a:t>Tones</a:t>
            </a:r>
            <a:endParaRPr lang="en-US" sz="2400" kern="1200" dirty="0">
              <a:solidFill>
                <a:schemeClr val="tx1"/>
              </a:solidFill>
              <a:latin typeface="+mj-lt"/>
              <a:ea typeface="+mj-ea"/>
              <a:cs typeface="+mj-cs"/>
            </a:endParaRPr>
          </a:p>
        </p:txBody>
      </p:sp>
      <p:sp>
        <p:nvSpPr>
          <p:cNvPr id="2" name="Rectangle 1">
            <a:extLst>
              <a:ext uri="{FF2B5EF4-FFF2-40B4-BE49-F238E27FC236}">
                <a16:creationId xmlns:a16="http://schemas.microsoft.com/office/drawing/2014/main" id="{A3D366BA-CFC1-4400-83DC-47198D244E09}"/>
              </a:ext>
            </a:extLst>
          </p:cNvPr>
          <p:cNvSpPr/>
          <p:nvPr/>
        </p:nvSpPr>
        <p:spPr>
          <a:xfrm>
            <a:off x="329848" y="2341797"/>
            <a:ext cx="2880320" cy="3785652"/>
          </a:xfrm>
          <a:prstGeom prst="rect">
            <a:avLst/>
          </a:prstGeom>
        </p:spPr>
        <p:txBody>
          <a:bodyPr wrap="square">
            <a:spAutoFit/>
          </a:bodyPr>
          <a:lstStyle/>
          <a:p>
            <a:r>
              <a:rPr lang="en-US" sz="2000" dirty="0"/>
              <a:t>A tint is where an artist adds a colour to white to create a lighter version of the colour. An example of a tint is pink. Pink is a tint created by adding white to red.</a:t>
            </a:r>
          </a:p>
          <a:p>
            <a:r>
              <a:rPr lang="en-US" sz="2000" dirty="0"/>
              <a:t>A shade is where an artist adds black to a colour to darken it down.</a:t>
            </a:r>
          </a:p>
          <a:p>
            <a:r>
              <a:rPr lang="en-US" sz="2000" dirty="0"/>
              <a:t>A tone is where an artist adds grey to a colour.</a:t>
            </a:r>
            <a:endParaRPr lang="en-GB" sz="2000" dirty="0"/>
          </a:p>
        </p:txBody>
      </p:sp>
      <p:pic>
        <p:nvPicPr>
          <p:cNvPr id="3" name="Picture 2">
            <a:extLst>
              <a:ext uri="{FF2B5EF4-FFF2-40B4-BE49-F238E27FC236}">
                <a16:creationId xmlns:a16="http://schemas.microsoft.com/office/drawing/2014/main" id="{AA1996E5-6BEC-4612-8003-7C67E2FAE1CE}"/>
              </a:ext>
            </a:extLst>
          </p:cNvPr>
          <p:cNvPicPr>
            <a:picLocks noChangeAspect="1"/>
          </p:cNvPicPr>
          <p:nvPr/>
        </p:nvPicPr>
        <p:blipFill rotWithShape="1">
          <a:blip r:embed="rId2"/>
          <a:srcRect r="31808"/>
          <a:stretch/>
        </p:blipFill>
        <p:spPr>
          <a:xfrm>
            <a:off x="3808820" y="1340768"/>
            <a:ext cx="5106810" cy="4464496"/>
          </a:xfrm>
          <a:prstGeom prst="rect">
            <a:avLst/>
          </a:prstGeom>
        </p:spPr>
      </p:pic>
    </p:spTree>
    <p:extLst>
      <p:ext uri="{BB962C8B-B14F-4D97-AF65-F5344CB8AC3E}">
        <p14:creationId xmlns:p14="http://schemas.microsoft.com/office/powerpoint/2010/main" val="36563101"/>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0FF18EB-A6C9-4F68-97DF-986AD0AF0E87}"/>
              </a:ext>
            </a:extLst>
          </p:cNvPr>
          <p:cNvSpPr>
            <a:spLocks noGrp="1"/>
          </p:cNvSpPr>
          <p:nvPr>
            <p:ph type="ctr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defTabSz="914400"/>
            <a:r>
              <a:rPr lang="en-US" sz="2400" dirty="0"/>
              <a:t>Mono</a:t>
            </a:r>
            <a:r>
              <a:rPr lang="en-US" sz="2400" kern="1200" dirty="0">
                <a:solidFill>
                  <a:schemeClr val="tx1"/>
                </a:solidFill>
                <a:latin typeface="+mj-lt"/>
                <a:ea typeface="+mj-ea"/>
                <a:cs typeface="+mj-cs"/>
              </a:rPr>
              <a:t>chromatic </a:t>
            </a:r>
            <a:br>
              <a:rPr lang="en-US" sz="2400" kern="1200" dirty="0">
                <a:solidFill>
                  <a:schemeClr val="tx1"/>
                </a:solidFill>
                <a:latin typeface="+mj-lt"/>
                <a:ea typeface="+mj-ea"/>
                <a:cs typeface="+mj-cs"/>
              </a:rPr>
            </a:br>
            <a:r>
              <a:rPr lang="en-US" sz="2400" kern="1200" dirty="0" err="1">
                <a:solidFill>
                  <a:schemeClr val="tx1"/>
                </a:solidFill>
                <a:latin typeface="+mj-lt"/>
                <a:ea typeface="+mj-ea"/>
                <a:cs typeface="+mj-cs"/>
              </a:rPr>
              <a:t>Colours</a:t>
            </a:r>
            <a:endParaRPr lang="en-US" sz="2400"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3767A882-647D-467E-84B8-F41ED723A113}"/>
              </a:ext>
            </a:extLst>
          </p:cNvPr>
          <p:cNvSpPr txBox="1"/>
          <p:nvPr/>
        </p:nvSpPr>
        <p:spPr>
          <a:xfrm>
            <a:off x="482601" y="2638043"/>
            <a:ext cx="2522980" cy="341562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600"/>
              </a:spcAft>
            </a:pPr>
            <a:endParaRPr lang="en-US" sz="1700" dirty="0">
              <a:cs typeface="Calibri"/>
            </a:endParaRPr>
          </a:p>
        </p:txBody>
      </p:sp>
      <p:sp>
        <p:nvSpPr>
          <p:cNvPr id="2" name="Rectangle 1">
            <a:extLst>
              <a:ext uri="{FF2B5EF4-FFF2-40B4-BE49-F238E27FC236}">
                <a16:creationId xmlns:a16="http://schemas.microsoft.com/office/drawing/2014/main" id="{A3D366BA-CFC1-4400-83DC-47198D244E09}"/>
              </a:ext>
            </a:extLst>
          </p:cNvPr>
          <p:cNvSpPr/>
          <p:nvPr/>
        </p:nvSpPr>
        <p:spPr>
          <a:xfrm>
            <a:off x="329848" y="2341797"/>
            <a:ext cx="2880320" cy="400110"/>
          </a:xfrm>
          <a:prstGeom prst="rect">
            <a:avLst/>
          </a:prstGeom>
        </p:spPr>
        <p:txBody>
          <a:bodyPr wrap="square" anchor="t">
            <a:spAutoFit/>
          </a:bodyPr>
          <a:lstStyle/>
          <a:p>
            <a:endParaRPr lang="en-US" sz="2000" dirty="0">
              <a:cs typeface="Calibri"/>
            </a:endParaRPr>
          </a:p>
        </p:txBody>
      </p:sp>
      <p:sp>
        <p:nvSpPr>
          <p:cNvPr id="3" name="Rectangle 2"/>
          <p:cNvSpPr/>
          <p:nvPr/>
        </p:nvSpPr>
        <p:spPr>
          <a:xfrm>
            <a:off x="418800" y="2741907"/>
            <a:ext cx="2650581" cy="2585323"/>
          </a:xfrm>
          <a:prstGeom prst="rect">
            <a:avLst/>
          </a:prstGeom>
        </p:spPr>
        <p:txBody>
          <a:bodyPr wrap="square">
            <a:spAutoFit/>
          </a:bodyPr>
          <a:lstStyle/>
          <a:p>
            <a:r>
              <a:rPr lang="en-GB" dirty="0">
                <a:latin typeface="ReithSans"/>
              </a:rPr>
              <a:t>An artist may decide to create a piece of artwork which is </a:t>
            </a:r>
            <a:r>
              <a:rPr lang="en-GB" b="1" dirty="0">
                <a:latin typeface="ReithSans"/>
              </a:rPr>
              <a:t>monochromatic</a:t>
            </a:r>
            <a:r>
              <a:rPr lang="en-GB" dirty="0">
                <a:latin typeface="ReithSans"/>
              </a:rPr>
              <a:t>.</a:t>
            </a:r>
          </a:p>
          <a:p>
            <a:endParaRPr lang="en-GB" dirty="0">
              <a:latin typeface="ReithSans"/>
            </a:endParaRPr>
          </a:p>
          <a:p>
            <a:r>
              <a:rPr lang="en-GB" dirty="0">
                <a:latin typeface="ReithSans"/>
              </a:rPr>
              <a:t>This means that the artist uses tints, shades and tones of a single colour.</a:t>
            </a:r>
            <a:endParaRPr lang="en-GB" dirty="0"/>
          </a:p>
        </p:txBody>
      </p:sp>
      <p:pic>
        <p:nvPicPr>
          <p:cNvPr id="1026" name="Picture 2" descr="Image result for monochromatic painting"/>
          <p:cNvPicPr>
            <a:picLocks noChangeAspect="1" noChangeArrowheads="1"/>
          </p:cNvPicPr>
          <p:nvPr/>
        </p:nvPicPr>
        <p:blipFill rotWithShape="1">
          <a:blip r:embed="rId2">
            <a:extLst>
              <a:ext uri="{28A0092B-C50C-407E-A947-70E740481C1C}">
                <a14:useLocalDpi xmlns:a14="http://schemas.microsoft.com/office/drawing/2010/main" val="0"/>
              </a:ext>
            </a:extLst>
          </a:blip>
          <a:srcRect l="2455" r="10428" b="8871"/>
          <a:stretch/>
        </p:blipFill>
        <p:spPr bwMode="auto">
          <a:xfrm>
            <a:off x="3923927" y="1590674"/>
            <a:ext cx="4796313" cy="378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9119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EA6A70-70C9-4712-A616-D7ED695D8CAA}"/>
              </a:ext>
            </a:extLst>
          </p:cNvPr>
          <p:cNvSpPr>
            <a:spLocks noGrp="1"/>
          </p:cNvSpPr>
          <p:nvPr>
            <p:ph type="title"/>
          </p:nvPr>
        </p:nvSpPr>
        <p:spPr>
          <a:xfrm>
            <a:off x="482601" y="623392"/>
            <a:ext cx="2522980" cy="1607060"/>
          </a:xfrm>
          <a:noFill/>
          <a:ln w="19050">
            <a:solidFill>
              <a:schemeClr val="tx1"/>
            </a:solidFill>
          </a:ln>
        </p:spPr>
        <p:txBody>
          <a:bodyPr wrap="square" anchor="ctr">
            <a:normAutofit/>
          </a:bodyPr>
          <a:lstStyle/>
          <a:p>
            <a:pPr algn="ctr"/>
            <a:r>
              <a:rPr lang="en-US" sz="2400" b="1" dirty="0"/>
              <a:t>Colour Wheel</a:t>
            </a:r>
            <a:br>
              <a:rPr lang="en-US" sz="2400" b="1" dirty="0"/>
            </a:br>
            <a:endParaRPr lang="en-GB" sz="2400" dirty="0"/>
          </a:p>
        </p:txBody>
      </p:sp>
      <p:sp>
        <p:nvSpPr>
          <p:cNvPr id="3" name="Content Placeholder 2">
            <a:extLst>
              <a:ext uri="{FF2B5EF4-FFF2-40B4-BE49-F238E27FC236}">
                <a16:creationId xmlns:a16="http://schemas.microsoft.com/office/drawing/2014/main" id="{C85D2621-9EFA-4FF4-A089-126B603C8FB9}"/>
              </a:ext>
            </a:extLst>
          </p:cNvPr>
          <p:cNvSpPr>
            <a:spLocks noGrp="1"/>
          </p:cNvSpPr>
          <p:nvPr>
            <p:ph idx="1"/>
          </p:nvPr>
        </p:nvSpPr>
        <p:spPr>
          <a:xfrm>
            <a:off x="347463" y="2564904"/>
            <a:ext cx="2856385" cy="3415623"/>
          </a:xfrm>
        </p:spPr>
        <p:txBody>
          <a:bodyPr>
            <a:normAutofit/>
          </a:bodyPr>
          <a:lstStyle/>
          <a:p>
            <a:pPr marL="0" indent="0">
              <a:buNone/>
            </a:pPr>
            <a:r>
              <a:rPr lang="en-US" sz="2000" dirty="0"/>
              <a:t>The colour wheel helps us understand the relationships between colours. </a:t>
            </a:r>
          </a:p>
          <a:p>
            <a:pPr marL="0" indent="0">
              <a:buNone/>
            </a:pPr>
            <a:r>
              <a:rPr lang="en-US" sz="2000" dirty="0"/>
              <a:t>The 12 part, red, yellow and blue (RYB) wheel shown is called a subtractive model. </a:t>
            </a:r>
          </a:p>
          <a:p>
            <a:pPr marL="0" indent="0">
              <a:buNone/>
            </a:pPr>
            <a:r>
              <a:rPr lang="en-US" sz="2000" dirty="0"/>
              <a:t>This type of colour wheel is used when discussing art and design works.</a:t>
            </a:r>
          </a:p>
          <a:p>
            <a:endParaRPr lang="en-GB" sz="1700" dirty="0"/>
          </a:p>
        </p:txBody>
      </p:sp>
      <p:pic>
        <p:nvPicPr>
          <p:cNvPr id="5" name="Picture 4" descr="A picture containing drawing, clock&#10;&#10;Description automatically generated">
            <a:extLst>
              <a:ext uri="{FF2B5EF4-FFF2-40B4-BE49-F238E27FC236}">
                <a16:creationId xmlns:a16="http://schemas.microsoft.com/office/drawing/2014/main" id="{843C2D5A-E1B6-4840-B07A-158E7C3B6FA4}"/>
              </a:ext>
            </a:extLst>
          </p:cNvPr>
          <p:cNvPicPr>
            <a:picLocks noChangeAspect="1"/>
          </p:cNvPicPr>
          <p:nvPr/>
        </p:nvPicPr>
        <p:blipFill rotWithShape="1">
          <a:blip r:embed="rId2">
            <a:extLst>
              <a:ext uri="{28A0092B-C50C-407E-A947-70E740481C1C}">
                <a14:useLocalDpi xmlns:a14="http://schemas.microsoft.com/office/drawing/2010/main" val="0"/>
              </a:ext>
            </a:extLst>
          </a:blip>
          <a:srcRect r="47577"/>
          <a:stretch/>
        </p:blipFill>
        <p:spPr>
          <a:xfrm>
            <a:off x="4017565" y="1136188"/>
            <a:ext cx="4479927" cy="4395288"/>
          </a:xfrm>
          <a:prstGeom prst="rect">
            <a:avLst/>
          </a:prstGeom>
        </p:spPr>
      </p:pic>
      <p:sp>
        <p:nvSpPr>
          <p:cNvPr id="4" name="Rectangle 3">
            <a:extLst>
              <a:ext uri="{FF2B5EF4-FFF2-40B4-BE49-F238E27FC236}">
                <a16:creationId xmlns:a16="http://schemas.microsoft.com/office/drawing/2014/main" id="{FB00C2C6-BBB1-46DE-A8CA-261314522EF0}"/>
              </a:ext>
            </a:extLst>
          </p:cNvPr>
          <p:cNvSpPr/>
          <p:nvPr/>
        </p:nvSpPr>
        <p:spPr>
          <a:xfrm>
            <a:off x="3635896" y="6238657"/>
            <a:ext cx="5413177" cy="646331"/>
          </a:xfrm>
          <a:prstGeom prst="rect">
            <a:avLst/>
          </a:prstGeom>
        </p:spPr>
        <p:txBody>
          <a:bodyPr wrap="square">
            <a:spAutoFit/>
          </a:bodyPr>
          <a:lstStyle/>
          <a:p>
            <a:r>
              <a:rPr lang="en-GB" dirty="0">
                <a:solidFill>
                  <a:schemeClr val="bg1"/>
                </a:solidFill>
                <a:hlinkClick r:id="rId3"/>
              </a:rPr>
              <a:t>https://www.bbc.co.uk/bitesize/guides/z3bqycw/video</a:t>
            </a:r>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84810965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0FF18EB-A6C9-4F68-97DF-986AD0AF0E87}"/>
              </a:ext>
            </a:extLst>
          </p:cNvPr>
          <p:cNvSpPr>
            <a:spLocks noGrp="1"/>
          </p:cNvSpPr>
          <p:nvPr>
            <p:ph type="ctr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defTabSz="914400"/>
            <a:r>
              <a:rPr lang="en-US" sz="2400" kern="1200">
                <a:solidFill>
                  <a:schemeClr val="tx1"/>
                </a:solidFill>
                <a:latin typeface="+mj-lt"/>
                <a:ea typeface="+mj-ea"/>
                <a:cs typeface="+mj-cs"/>
              </a:rPr>
              <a:t>Achromatic </a:t>
            </a:r>
            <a:br>
              <a:rPr lang="en-US" sz="2400" kern="1200">
                <a:solidFill>
                  <a:schemeClr val="tx1"/>
                </a:solidFill>
                <a:latin typeface="+mj-lt"/>
                <a:ea typeface="+mj-ea"/>
                <a:cs typeface="+mj-cs"/>
              </a:rPr>
            </a:br>
            <a:r>
              <a:rPr lang="en-US" sz="2400" kern="1200">
                <a:solidFill>
                  <a:schemeClr val="tx1"/>
                </a:solidFill>
                <a:latin typeface="+mj-lt"/>
                <a:ea typeface="+mj-ea"/>
                <a:cs typeface="+mj-cs"/>
              </a:rPr>
              <a:t>Colours</a:t>
            </a:r>
          </a:p>
        </p:txBody>
      </p:sp>
      <p:sp>
        <p:nvSpPr>
          <p:cNvPr id="6" name="TextBox 5">
            <a:extLst>
              <a:ext uri="{FF2B5EF4-FFF2-40B4-BE49-F238E27FC236}">
                <a16:creationId xmlns:a16="http://schemas.microsoft.com/office/drawing/2014/main" id="{3767A882-647D-467E-84B8-F41ED723A113}"/>
              </a:ext>
            </a:extLst>
          </p:cNvPr>
          <p:cNvSpPr txBox="1"/>
          <p:nvPr/>
        </p:nvSpPr>
        <p:spPr>
          <a:xfrm>
            <a:off x="482601" y="2638043"/>
            <a:ext cx="2522980" cy="341562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600"/>
              </a:spcAft>
            </a:pPr>
            <a:r>
              <a:rPr lang="en-US" sz="1700" b="1" dirty="0"/>
              <a:t>Achromatic</a:t>
            </a:r>
            <a:r>
              <a:rPr lang="en-US" sz="1700" dirty="0"/>
              <a:t> means literally “without </a:t>
            </a:r>
            <a:r>
              <a:rPr lang="en-US" sz="1700" dirty="0" err="1"/>
              <a:t>colour</a:t>
            </a:r>
            <a:r>
              <a:rPr lang="en-US" sz="1700" dirty="0"/>
              <a:t>” or lacking hue.​</a:t>
            </a:r>
            <a:endParaRPr lang="en-US" dirty="0"/>
          </a:p>
          <a:p>
            <a:pPr indent="-228600">
              <a:lnSpc>
                <a:spcPct val="90000"/>
              </a:lnSpc>
              <a:spcAft>
                <a:spcPts val="600"/>
              </a:spcAft>
              <a:buFont typeface="Arial" panose="020B0604020202020204" pitchFamily="34" charset="0"/>
              <a:buChar char="•"/>
            </a:pPr>
            <a:endParaRPr lang="en-US" sz="1700" dirty="0">
              <a:cs typeface="Calibri" panose="020F0502020204030204"/>
            </a:endParaRPr>
          </a:p>
          <a:p>
            <a:pPr indent="-228600">
              <a:lnSpc>
                <a:spcPct val="90000"/>
              </a:lnSpc>
              <a:spcAft>
                <a:spcPts val="600"/>
              </a:spcAft>
              <a:buFont typeface="Arial" panose="020B0604020202020204" pitchFamily="34" charset="0"/>
              <a:buChar char="•"/>
            </a:pPr>
            <a:r>
              <a:rPr lang="en-US" sz="1700" dirty="0"/>
              <a:t>Black​</a:t>
            </a:r>
            <a:endParaRPr lang="en-US" sz="1700" dirty="0">
              <a:cs typeface="Calibri"/>
            </a:endParaRPr>
          </a:p>
          <a:p>
            <a:pPr indent="-228600">
              <a:lnSpc>
                <a:spcPct val="90000"/>
              </a:lnSpc>
              <a:spcAft>
                <a:spcPts val="600"/>
              </a:spcAft>
              <a:buFont typeface="Arial" panose="020B0604020202020204" pitchFamily="34" charset="0"/>
              <a:buChar char="•"/>
            </a:pPr>
            <a:r>
              <a:rPr lang="en-US" sz="1700" dirty="0"/>
              <a:t>Greys​</a:t>
            </a:r>
            <a:endParaRPr lang="en-US" sz="1700" dirty="0">
              <a:cs typeface="Calibri"/>
            </a:endParaRPr>
          </a:p>
          <a:p>
            <a:pPr indent="-228600">
              <a:lnSpc>
                <a:spcPct val="90000"/>
              </a:lnSpc>
              <a:spcAft>
                <a:spcPts val="600"/>
              </a:spcAft>
              <a:buFont typeface="Arial" panose="020B0604020202020204" pitchFamily="34" charset="0"/>
              <a:buChar char="•"/>
            </a:pPr>
            <a:r>
              <a:rPr lang="en-US" sz="1700" dirty="0"/>
              <a:t>Whites</a:t>
            </a:r>
            <a:endParaRPr lang="en-US" sz="1700" dirty="0">
              <a:cs typeface="Calibri"/>
            </a:endParaRPr>
          </a:p>
        </p:txBody>
      </p:sp>
      <p:pic>
        <p:nvPicPr>
          <p:cNvPr id="7" name="Picture 7" descr="A picture containing device&#10;&#10;Description generated with very high confidence">
            <a:extLst>
              <a:ext uri="{FF2B5EF4-FFF2-40B4-BE49-F238E27FC236}">
                <a16:creationId xmlns:a16="http://schemas.microsoft.com/office/drawing/2014/main" id="{358A82DC-3B72-4E5A-B99E-FC8FC734042D}"/>
              </a:ext>
            </a:extLst>
          </p:cNvPr>
          <p:cNvPicPr>
            <a:picLocks noChangeAspect="1"/>
          </p:cNvPicPr>
          <p:nvPr/>
        </p:nvPicPr>
        <p:blipFill>
          <a:blip r:embed="rId2"/>
          <a:stretch>
            <a:fillRect/>
          </a:stretch>
        </p:blipFill>
        <p:spPr>
          <a:xfrm>
            <a:off x="3973322" y="1156891"/>
            <a:ext cx="4688077" cy="4383351"/>
          </a:xfrm>
          <a:prstGeom prst="rect">
            <a:avLst/>
          </a:prstGeom>
        </p:spPr>
      </p:pic>
      <p:sp>
        <p:nvSpPr>
          <p:cNvPr id="2" name="Rectangle 1">
            <a:extLst>
              <a:ext uri="{FF2B5EF4-FFF2-40B4-BE49-F238E27FC236}">
                <a16:creationId xmlns:a16="http://schemas.microsoft.com/office/drawing/2014/main" id="{A3D366BA-CFC1-4400-83DC-47198D244E09}"/>
              </a:ext>
            </a:extLst>
          </p:cNvPr>
          <p:cNvSpPr/>
          <p:nvPr/>
        </p:nvSpPr>
        <p:spPr>
          <a:xfrm>
            <a:off x="329848" y="2341797"/>
            <a:ext cx="2880320" cy="400110"/>
          </a:xfrm>
          <a:prstGeom prst="rect">
            <a:avLst/>
          </a:prstGeom>
        </p:spPr>
        <p:txBody>
          <a:bodyPr wrap="square" anchor="t">
            <a:spAutoFit/>
          </a:bodyPr>
          <a:lstStyle/>
          <a:p>
            <a:endParaRPr lang="en-US" sz="2000" dirty="0">
              <a:cs typeface="Calibri"/>
            </a:endParaRPr>
          </a:p>
        </p:txBody>
      </p:sp>
    </p:spTree>
    <p:extLst>
      <p:ext uri="{BB962C8B-B14F-4D97-AF65-F5344CB8AC3E}">
        <p14:creationId xmlns:p14="http://schemas.microsoft.com/office/powerpoint/2010/main" val="363340166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5940152" y="640081"/>
            <a:ext cx="2721245" cy="5255364"/>
          </a:xfrm>
        </p:spPr>
        <p:txBody>
          <a:bodyPr vert="horz" lIns="91440" tIns="45720" rIns="91440" bIns="45720" rtlCol="0" anchor="ctr">
            <a:normAutofit/>
          </a:bodyPr>
          <a:lstStyle/>
          <a:p>
            <a:pPr defTabSz="914400"/>
            <a:br>
              <a:rPr lang="en-US" sz="2100" dirty="0">
                <a:solidFill>
                  <a:srgbClr val="FFFFFF"/>
                </a:solidFill>
              </a:rPr>
            </a:br>
            <a:endParaRPr lang="en-US" sz="2100" dirty="0">
              <a:solidFill>
                <a:srgbClr val="FFFFFF"/>
              </a:solidFill>
            </a:endParaRPr>
          </a:p>
        </p:txBody>
      </p:sp>
      <p:sp>
        <p:nvSpPr>
          <p:cNvPr id="6" name="Rectangle 5"/>
          <p:cNvSpPr/>
          <p:nvPr/>
        </p:nvSpPr>
        <p:spPr>
          <a:xfrm>
            <a:off x="5796136" y="6335471"/>
            <a:ext cx="2951449" cy="246221"/>
          </a:xfrm>
          <a:prstGeom prst="rect">
            <a:avLst/>
          </a:prstGeom>
        </p:spPr>
        <p:txBody>
          <a:bodyPr wrap="none">
            <a:spAutoFit/>
          </a:bodyPr>
          <a:lstStyle/>
          <a:p>
            <a:r>
              <a:rPr lang="en-US" sz="1000"/>
              <a:t>Green Apples, Paul Cezanne, c.1872-73, oil on canvas</a:t>
            </a:r>
            <a:endParaRPr lang="en-GB" sz="1000" dirty="0"/>
          </a:p>
        </p:txBody>
      </p:sp>
      <p:pic>
        <p:nvPicPr>
          <p:cNvPr id="4" name="Picture 3">
            <a:extLst>
              <a:ext uri="{FF2B5EF4-FFF2-40B4-BE49-F238E27FC236}">
                <a16:creationId xmlns:a16="http://schemas.microsoft.com/office/drawing/2014/main" id="{21113188-E1EB-44EE-87DF-814CF714AD6E}"/>
              </a:ext>
            </a:extLst>
          </p:cNvPr>
          <p:cNvPicPr>
            <a:picLocks noChangeAspect="1"/>
          </p:cNvPicPr>
          <p:nvPr/>
        </p:nvPicPr>
        <p:blipFill rotWithShape="1">
          <a:blip r:embed="rId3"/>
          <a:srcRect l="12861" r="18391"/>
          <a:stretch/>
        </p:blipFill>
        <p:spPr>
          <a:xfrm>
            <a:off x="0" y="0"/>
            <a:ext cx="5650992" cy="6858000"/>
          </a:xfrm>
          <a:prstGeom prst="rect">
            <a:avLst/>
          </a:prstGeom>
        </p:spPr>
      </p:pic>
      <p:sp>
        <p:nvSpPr>
          <p:cNvPr id="5" name="Rectangle 4">
            <a:extLst>
              <a:ext uri="{FF2B5EF4-FFF2-40B4-BE49-F238E27FC236}">
                <a16:creationId xmlns:a16="http://schemas.microsoft.com/office/drawing/2014/main" id="{5B102DB0-1697-4E61-87C8-CA579F90E251}"/>
              </a:ext>
            </a:extLst>
          </p:cNvPr>
          <p:cNvSpPr/>
          <p:nvPr/>
        </p:nvSpPr>
        <p:spPr>
          <a:xfrm>
            <a:off x="5799382" y="905578"/>
            <a:ext cx="3059832" cy="4801314"/>
          </a:xfrm>
          <a:prstGeom prst="rect">
            <a:avLst/>
          </a:prstGeom>
        </p:spPr>
        <p:txBody>
          <a:bodyPr wrap="square">
            <a:spAutoFit/>
          </a:bodyPr>
          <a:lstStyle/>
          <a:p>
            <a:r>
              <a:rPr lang="en-US" dirty="0">
                <a:solidFill>
                  <a:schemeClr val="bg1"/>
                </a:solidFill>
                <a:latin typeface="+mj-lt"/>
              </a:rPr>
              <a:t>Still Life with Green Apples (Paul Cezanne, 1873) is almost completely monochromatic. The apples are painted using greens that range from very pale near white tints to nearly black shades. The background is made up of green-browns.</a:t>
            </a:r>
          </a:p>
          <a:p>
            <a:endParaRPr lang="en-US" dirty="0">
              <a:solidFill>
                <a:schemeClr val="bg1"/>
              </a:solidFill>
              <a:latin typeface="+mj-lt"/>
            </a:endParaRPr>
          </a:p>
          <a:p>
            <a:r>
              <a:rPr lang="en-US" dirty="0">
                <a:solidFill>
                  <a:schemeClr val="bg1"/>
                </a:solidFill>
                <a:latin typeface="+mj-lt"/>
              </a:rPr>
              <a:t>Subtle contrast is made between all these greens and three strokes of red on one apple. A small amount of yellow is used to add more variety of colour to the bottom left corner and to the apples and their leaves.</a:t>
            </a:r>
            <a:endParaRPr lang="en-GB" dirty="0">
              <a:solidFill>
                <a:schemeClr val="bg1"/>
              </a:solidFill>
              <a:latin typeface="+mj-lt"/>
            </a:endParaRPr>
          </a:p>
        </p:txBody>
      </p:sp>
    </p:spTree>
    <p:extLst>
      <p:ext uri="{BB962C8B-B14F-4D97-AF65-F5344CB8AC3E}">
        <p14:creationId xmlns:p14="http://schemas.microsoft.com/office/powerpoint/2010/main" val="1795378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5940152" y="640080"/>
            <a:ext cx="3096344" cy="5525223"/>
          </a:xfrm>
        </p:spPr>
        <p:txBody>
          <a:bodyPr vert="horz" lIns="91440" tIns="45720" rIns="91440" bIns="45720" rtlCol="0" anchor="ctr">
            <a:normAutofit fontScale="90000"/>
          </a:bodyPr>
          <a:lstStyle/>
          <a:p>
            <a:pPr defTabSz="914400"/>
            <a:r>
              <a:rPr lang="en-US" sz="2100" dirty="0">
                <a:solidFill>
                  <a:srgbClr val="FFFFFF"/>
                </a:solidFill>
              </a:rPr>
              <a:t>Portrait of the Artist’s Mother (James Whistler, 1871) is almost without colour. The composition is dominated by the large patches of black created by the subject’s dress and the curtain, and the large rectangle of grey wall.</a:t>
            </a:r>
            <a:br>
              <a:rPr lang="en-US" sz="2100" dirty="0">
                <a:solidFill>
                  <a:srgbClr val="FFFFFF"/>
                </a:solidFill>
              </a:rPr>
            </a:br>
            <a:r>
              <a:rPr lang="en-US" sz="2100" dirty="0">
                <a:solidFill>
                  <a:srgbClr val="FFFFFF"/>
                </a:solidFill>
              </a:rPr>
              <a:t>There is stark contrast with the white of the picture frame, the woman’s bonnet, cuffs and handkerchief.</a:t>
            </a:r>
            <a:br>
              <a:rPr lang="en-US" sz="2100" dirty="0">
                <a:solidFill>
                  <a:srgbClr val="FFFFFF"/>
                </a:solidFill>
              </a:rPr>
            </a:br>
            <a:r>
              <a:rPr lang="en-US" sz="2100" dirty="0">
                <a:solidFill>
                  <a:srgbClr val="FFFFFF"/>
                </a:solidFill>
              </a:rPr>
              <a:t>Neutral browns are used for the floor and the step that the woman’s feet rest on.</a:t>
            </a:r>
            <a:br>
              <a:rPr lang="en-US" sz="2100" dirty="0">
                <a:solidFill>
                  <a:srgbClr val="FFFFFF"/>
                </a:solidFill>
              </a:rPr>
            </a:br>
            <a:r>
              <a:rPr lang="en-US" sz="2100" dirty="0">
                <a:solidFill>
                  <a:srgbClr val="FFFFFF"/>
                </a:solidFill>
              </a:rPr>
              <a:t>The woman’s face and hands stand out in this stark composition because the tints and tones of red and yellow used make her skin appear bright and warm.</a:t>
            </a:r>
            <a:br>
              <a:rPr lang="en-US" sz="2100" dirty="0">
                <a:solidFill>
                  <a:srgbClr val="FFFFFF"/>
                </a:solidFill>
              </a:rPr>
            </a:br>
            <a:endParaRPr lang="en-US" sz="2100" dirty="0">
              <a:solidFill>
                <a:srgbClr val="FFFFFF"/>
              </a:solidFill>
            </a:endParaRPr>
          </a:p>
        </p:txBody>
      </p:sp>
      <p:sp>
        <p:nvSpPr>
          <p:cNvPr id="6" name="Rectangle 5"/>
          <p:cNvSpPr/>
          <p:nvPr/>
        </p:nvSpPr>
        <p:spPr>
          <a:xfrm>
            <a:off x="5940152" y="6311596"/>
            <a:ext cx="2946640" cy="400110"/>
          </a:xfrm>
          <a:prstGeom prst="rect">
            <a:avLst/>
          </a:prstGeom>
        </p:spPr>
        <p:txBody>
          <a:bodyPr wrap="none">
            <a:spAutoFit/>
          </a:bodyPr>
          <a:lstStyle/>
          <a:p>
            <a:pPr algn="ctr"/>
            <a:r>
              <a:rPr lang="en-US" sz="1000" dirty="0"/>
              <a:t>Portrait of the Artist’s Mother, James Whistler, 1871,</a:t>
            </a:r>
          </a:p>
          <a:p>
            <a:pPr algn="ctr"/>
            <a:r>
              <a:rPr lang="en-US" sz="1000" dirty="0"/>
              <a:t> oil on canvas</a:t>
            </a:r>
            <a:endParaRPr lang="en-GB" sz="1000" dirty="0"/>
          </a:p>
        </p:txBody>
      </p:sp>
      <p:pic>
        <p:nvPicPr>
          <p:cNvPr id="3" name="Picture 2">
            <a:extLst>
              <a:ext uri="{FF2B5EF4-FFF2-40B4-BE49-F238E27FC236}">
                <a16:creationId xmlns:a16="http://schemas.microsoft.com/office/drawing/2014/main" id="{8A549B42-8476-4D79-91F2-3765788ADA89}"/>
              </a:ext>
            </a:extLst>
          </p:cNvPr>
          <p:cNvPicPr>
            <a:picLocks noChangeAspect="1"/>
          </p:cNvPicPr>
          <p:nvPr/>
        </p:nvPicPr>
        <p:blipFill rotWithShape="1">
          <a:blip r:embed="rId3"/>
          <a:srcRect l="22896" r="4250"/>
          <a:stretch/>
        </p:blipFill>
        <p:spPr>
          <a:xfrm>
            <a:off x="-129973" y="0"/>
            <a:ext cx="5782093" cy="6858000"/>
          </a:xfrm>
          <a:prstGeom prst="rect">
            <a:avLst/>
          </a:prstGeom>
        </p:spPr>
      </p:pic>
    </p:spTree>
    <p:extLst>
      <p:ext uri="{BB962C8B-B14F-4D97-AF65-F5344CB8AC3E}">
        <p14:creationId xmlns:p14="http://schemas.microsoft.com/office/powerpoint/2010/main" val="1507424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E96086F-49B2-4C15-ACCD-FF96EA3AF0EF}"/>
              </a:ext>
            </a:extLst>
          </p:cNvPr>
          <p:cNvPicPr>
            <a:picLocks noGrp="1" noChangeAspect="1"/>
          </p:cNvPicPr>
          <p:nvPr>
            <p:ph idx="1"/>
          </p:nvPr>
        </p:nvPicPr>
        <p:blipFill>
          <a:blip r:embed="rId2"/>
          <a:stretch>
            <a:fillRect/>
          </a:stretch>
        </p:blipFill>
        <p:spPr>
          <a:xfrm>
            <a:off x="323528" y="116632"/>
            <a:ext cx="4351338" cy="4351338"/>
          </a:xfrm>
          <a:prstGeom prst="rect">
            <a:avLst/>
          </a:prstGeom>
        </p:spPr>
      </p:pic>
      <p:pic>
        <p:nvPicPr>
          <p:cNvPr id="921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500495"/>
            <a:ext cx="5597195" cy="4197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3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3BD4FE79-F112-43C1-8942-FC3918A1FB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452" y="620688"/>
            <a:ext cx="7084074" cy="5503466"/>
          </a:xfrm>
        </p:spPr>
      </p:pic>
    </p:spTree>
    <p:extLst>
      <p:ext uri="{BB962C8B-B14F-4D97-AF65-F5344CB8AC3E}">
        <p14:creationId xmlns:p14="http://schemas.microsoft.com/office/powerpoint/2010/main" val="365457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algn="ctr" defTabSz="914400"/>
            <a:r>
              <a:rPr lang="en-US" sz="2400" kern="1200" dirty="0">
                <a:solidFill>
                  <a:schemeClr val="tx1"/>
                </a:solidFill>
                <a:latin typeface="+mj-lt"/>
                <a:ea typeface="+mj-ea"/>
                <a:cs typeface="+mj-cs"/>
              </a:rPr>
              <a:t>Primary </a:t>
            </a:r>
            <a:r>
              <a:rPr lang="en-US" sz="2400" dirty="0"/>
              <a:t>C</a:t>
            </a:r>
            <a:r>
              <a:rPr lang="en-US" sz="2400" kern="1200" dirty="0">
                <a:solidFill>
                  <a:schemeClr val="tx1"/>
                </a:solidFill>
                <a:latin typeface="+mj-lt"/>
                <a:ea typeface="+mj-ea"/>
                <a:cs typeface="+mj-cs"/>
              </a:rPr>
              <a:t>olours</a:t>
            </a:r>
          </a:p>
        </p:txBody>
      </p:sp>
      <p:sp>
        <p:nvSpPr>
          <p:cNvPr id="7" name="Rectangle 6"/>
          <p:cNvSpPr/>
          <p:nvPr/>
        </p:nvSpPr>
        <p:spPr>
          <a:xfrm>
            <a:off x="288423" y="2638043"/>
            <a:ext cx="2915424" cy="3415623"/>
          </a:xfrm>
          <a:prstGeom prst="rect">
            <a:avLst/>
          </a:prstGeom>
        </p:spPr>
        <p:txBody>
          <a:bodyPr vert="horz" lIns="91440" tIns="45720" rIns="91440" bIns="45720" rtlCol="0" anchor="t">
            <a:noAutofit/>
          </a:bodyPr>
          <a:lstStyle/>
          <a:p>
            <a:pPr>
              <a:lnSpc>
                <a:spcPct val="90000"/>
              </a:lnSpc>
              <a:spcAft>
                <a:spcPts val="600"/>
              </a:spcAft>
            </a:pPr>
            <a:r>
              <a:rPr lang="en-US" sz="2400" dirty="0"/>
              <a:t>These are the 3 pigment colours that cannot be mixed or formed by any combination of other colours. </a:t>
            </a:r>
          </a:p>
          <a:p>
            <a:pPr>
              <a:lnSpc>
                <a:spcPct val="90000"/>
              </a:lnSpc>
              <a:spcAft>
                <a:spcPts val="600"/>
              </a:spcAft>
            </a:pPr>
            <a:r>
              <a:rPr lang="en-US" sz="2400" dirty="0"/>
              <a:t>All other colours are derived from these 3 hues.</a:t>
            </a:r>
          </a:p>
        </p:txBody>
      </p:sp>
      <p:pic>
        <p:nvPicPr>
          <p:cNvPr id="14" name="Picture 13" descr="A picture containing drawing&#10;&#10;Description automatically generated">
            <a:extLst>
              <a:ext uri="{FF2B5EF4-FFF2-40B4-BE49-F238E27FC236}">
                <a16:creationId xmlns:a16="http://schemas.microsoft.com/office/drawing/2014/main" id="{A89FA31B-6B5F-4D11-AF66-EDB5A0EBB36F}"/>
              </a:ext>
            </a:extLst>
          </p:cNvPr>
          <p:cNvPicPr>
            <a:picLocks noChangeAspect="1"/>
          </p:cNvPicPr>
          <p:nvPr/>
        </p:nvPicPr>
        <p:blipFill rotWithShape="1">
          <a:blip r:embed="rId2">
            <a:extLst>
              <a:ext uri="{28A0092B-C50C-407E-A947-70E740481C1C}">
                <a14:useLocalDpi xmlns:a14="http://schemas.microsoft.com/office/drawing/2010/main" val="0"/>
              </a:ext>
            </a:extLst>
          </a:blip>
          <a:srcRect r="37252"/>
          <a:stretch/>
        </p:blipFill>
        <p:spPr>
          <a:xfrm>
            <a:off x="4029475" y="624280"/>
            <a:ext cx="4637783" cy="5101793"/>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6115050" y="640081"/>
            <a:ext cx="2546347" cy="5255364"/>
          </a:xfrm>
        </p:spPr>
        <p:txBody>
          <a:bodyPr vert="horz" lIns="91440" tIns="45720" rIns="91440" bIns="45720" rtlCol="0" anchor="ctr">
            <a:normAutofit/>
          </a:bodyPr>
          <a:lstStyle/>
          <a:p>
            <a:pPr defTabSz="914400"/>
            <a:br>
              <a:rPr lang="en-US" sz="2100" dirty="0">
                <a:solidFill>
                  <a:srgbClr val="FFFFFF"/>
                </a:solidFill>
              </a:rPr>
            </a:br>
            <a:endParaRPr lang="en-US" sz="2100" dirty="0">
              <a:solidFill>
                <a:srgbClr val="FFFFFF"/>
              </a:solidFill>
            </a:endParaRPr>
          </a:p>
        </p:txBody>
      </p:sp>
      <p:pic>
        <p:nvPicPr>
          <p:cNvPr id="23" name="Content Placeholder 4" descr="A screen shot of a building&#10;&#10;Description automatically generated">
            <a:extLst>
              <a:ext uri="{FF2B5EF4-FFF2-40B4-BE49-F238E27FC236}">
                <a16:creationId xmlns:a16="http://schemas.microsoft.com/office/drawing/2014/main" id="{543E1CC5-7768-423F-A198-59BDD1EDA3E1}"/>
              </a:ext>
            </a:extLst>
          </p:cNvPr>
          <p:cNvPicPr>
            <a:picLocks noChangeAspect="1"/>
          </p:cNvPicPr>
          <p:nvPr/>
        </p:nvPicPr>
        <p:blipFill rotWithShape="1">
          <a:blip r:embed="rId2">
            <a:extLst>
              <a:ext uri="{28A0092B-C50C-407E-A947-70E740481C1C}">
                <a14:useLocalDpi xmlns:a14="http://schemas.microsoft.com/office/drawing/2010/main" val="0"/>
              </a:ext>
            </a:extLst>
          </a:blip>
          <a:srcRect l="9980" r="3511"/>
          <a:stretch/>
        </p:blipFill>
        <p:spPr>
          <a:xfrm>
            <a:off x="20" y="10"/>
            <a:ext cx="5650972" cy="6857990"/>
          </a:xfrm>
          <a:prstGeom prst="rect">
            <a:avLst/>
          </a:prstGeom>
        </p:spPr>
      </p:pic>
      <p:sp>
        <p:nvSpPr>
          <p:cNvPr id="6" name="Rectangle 5">
            <a:extLst>
              <a:ext uri="{FF2B5EF4-FFF2-40B4-BE49-F238E27FC236}">
                <a16:creationId xmlns:a16="http://schemas.microsoft.com/office/drawing/2014/main" id="{74EC65C7-329B-4142-917E-FE3B44C16C77}"/>
              </a:ext>
            </a:extLst>
          </p:cNvPr>
          <p:cNvSpPr/>
          <p:nvPr/>
        </p:nvSpPr>
        <p:spPr>
          <a:xfrm>
            <a:off x="5829557" y="640081"/>
            <a:ext cx="2843808" cy="4939814"/>
          </a:xfrm>
          <a:prstGeom prst="rect">
            <a:avLst/>
          </a:prstGeom>
        </p:spPr>
        <p:txBody>
          <a:bodyPr wrap="square">
            <a:spAutoFit/>
          </a:bodyPr>
          <a:lstStyle/>
          <a:p>
            <a:r>
              <a:rPr lang="en-US" sz="2100" dirty="0">
                <a:solidFill>
                  <a:srgbClr val="FFFFFF"/>
                </a:solidFill>
                <a:latin typeface="Calibri Light" panose="020F0302020204030204" pitchFamily="34" charset="0"/>
                <a:cs typeface="Calibri Light" panose="020F0302020204030204" pitchFamily="34" charset="0"/>
              </a:rPr>
              <a:t>Piet Mondrian often used primary colours in his works.</a:t>
            </a:r>
            <a:br>
              <a:rPr lang="en-US" sz="2100" dirty="0">
                <a:solidFill>
                  <a:srgbClr val="FFFFFF"/>
                </a:solidFill>
                <a:latin typeface="Calibri Light" panose="020F0302020204030204" pitchFamily="34" charset="0"/>
                <a:cs typeface="Calibri Light" panose="020F0302020204030204" pitchFamily="34" charset="0"/>
              </a:rPr>
            </a:br>
            <a:br>
              <a:rPr lang="en-US" sz="2100" dirty="0">
                <a:solidFill>
                  <a:srgbClr val="FFFFFF"/>
                </a:solidFill>
                <a:latin typeface="Calibri Light" panose="020F0302020204030204" pitchFamily="34" charset="0"/>
                <a:cs typeface="Calibri Light" panose="020F0302020204030204" pitchFamily="34" charset="0"/>
              </a:rPr>
            </a:br>
            <a:r>
              <a:rPr lang="en-US" sz="2100" dirty="0">
                <a:solidFill>
                  <a:srgbClr val="FFFFFF"/>
                </a:solidFill>
                <a:latin typeface="Calibri Light" panose="020F0302020204030204" pitchFamily="34" charset="0"/>
                <a:cs typeface="Calibri Light" panose="020F0302020204030204" pitchFamily="34" charset="0"/>
              </a:rPr>
              <a:t>In </a:t>
            </a:r>
            <a:r>
              <a:rPr lang="en-US" sz="2100" i="1" dirty="0">
                <a:solidFill>
                  <a:srgbClr val="FFFFFF"/>
                </a:solidFill>
                <a:latin typeface="Calibri Light" panose="020F0302020204030204" pitchFamily="34" charset="0"/>
                <a:cs typeface="Calibri Light" panose="020F0302020204030204" pitchFamily="34" charset="0"/>
              </a:rPr>
              <a:t>Composition with Yellow, Blue and Red</a:t>
            </a:r>
            <a:r>
              <a:rPr lang="en-US" sz="2100" dirty="0">
                <a:solidFill>
                  <a:srgbClr val="FFFFFF"/>
                </a:solidFill>
                <a:latin typeface="Calibri Light" panose="020F0302020204030204" pitchFamily="34" charset="0"/>
                <a:cs typeface="Calibri Light" panose="020F0302020204030204" pitchFamily="34" charset="0"/>
              </a:rPr>
              <a:t> (1937-42) the solid blocks of colour are relatively small. But because they are bright, pure primary colours, they stand out boldly against the white background and black grid lines.</a:t>
            </a:r>
            <a:endParaRPr lang="en-GB" sz="2100" dirty="0">
              <a:latin typeface="Calibri Light" panose="020F0302020204030204" pitchFamily="34" charset="0"/>
              <a:cs typeface="Calibri Light" panose="020F0302020204030204" pitchFamily="34" charset="0"/>
            </a:endParaRPr>
          </a:p>
        </p:txBody>
      </p:sp>
      <p:sp>
        <p:nvSpPr>
          <p:cNvPr id="7" name="Rectangle 6">
            <a:extLst>
              <a:ext uri="{FF2B5EF4-FFF2-40B4-BE49-F238E27FC236}">
                <a16:creationId xmlns:a16="http://schemas.microsoft.com/office/drawing/2014/main" id="{BF66AA0A-9A56-41EB-9320-28C929C9F44F}"/>
              </a:ext>
            </a:extLst>
          </p:cNvPr>
          <p:cNvSpPr/>
          <p:nvPr/>
        </p:nvSpPr>
        <p:spPr>
          <a:xfrm>
            <a:off x="5809219" y="6217919"/>
            <a:ext cx="3158007" cy="461665"/>
          </a:xfrm>
          <a:prstGeom prst="rect">
            <a:avLst/>
          </a:prstGeom>
        </p:spPr>
        <p:txBody>
          <a:bodyPr wrap="square">
            <a:spAutoFit/>
          </a:bodyPr>
          <a:lstStyle/>
          <a:p>
            <a:r>
              <a:rPr lang="en-US" sz="1200" i="1" dirty="0">
                <a:solidFill>
                  <a:srgbClr val="000000"/>
                </a:solidFill>
                <a:latin typeface="ReithSans"/>
              </a:rPr>
              <a:t>Composition with Yellow, Blue and Red</a:t>
            </a:r>
            <a:r>
              <a:rPr lang="en-US" sz="1200" dirty="0">
                <a:solidFill>
                  <a:srgbClr val="000000"/>
                </a:solidFill>
                <a:latin typeface="ReithSans"/>
              </a:rPr>
              <a:t>, Piet Mondrian, 1937-42, oil on canvas</a:t>
            </a:r>
            <a:endParaRPr lang="en-GB" sz="1200" dirty="0"/>
          </a:p>
        </p:txBody>
      </p:sp>
    </p:spTree>
    <p:extLst>
      <p:ext uri="{BB962C8B-B14F-4D97-AF65-F5344CB8AC3E}">
        <p14:creationId xmlns:p14="http://schemas.microsoft.com/office/powerpoint/2010/main" val="387294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yellow, boat, bus, graffiti&#10;&#10;Description automatically generated">
            <a:extLst>
              <a:ext uri="{FF2B5EF4-FFF2-40B4-BE49-F238E27FC236}">
                <a16:creationId xmlns:a16="http://schemas.microsoft.com/office/drawing/2014/main" id="{E2C3D0A8-20E2-4DE5-AE0F-20EB15CFF0DB}"/>
              </a:ext>
            </a:extLst>
          </p:cNvPr>
          <p:cNvPicPr>
            <a:picLocks noChangeAspect="1"/>
          </p:cNvPicPr>
          <p:nvPr/>
        </p:nvPicPr>
        <p:blipFill rotWithShape="1">
          <a:blip r:embed="rId2">
            <a:extLst>
              <a:ext uri="{28A0092B-C50C-407E-A947-70E740481C1C}">
                <a14:useLocalDpi xmlns:a14="http://schemas.microsoft.com/office/drawing/2010/main" val="0"/>
              </a:ext>
            </a:extLst>
          </a:blip>
          <a:srcRect l="9839" r="30421" b="-1"/>
          <a:stretch/>
        </p:blipFill>
        <p:spPr>
          <a:xfrm>
            <a:off x="20" y="10"/>
            <a:ext cx="5650972" cy="6857990"/>
          </a:xfrm>
          <a:prstGeom prst="rect">
            <a:avLst/>
          </a:prstGeom>
        </p:spPr>
      </p:pic>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2FA7970-A22E-44CD-8DC1-4577FC289B68}"/>
              </a:ext>
            </a:extLst>
          </p:cNvPr>
          <p:cNvSpPr/>
          <p:nvPr/>
        </p:nvSpPr>
        <p:spPr>
          <a:xfrm>
            <a:off x="5748080" y="6397711"/>
            <a:ext cx="3493009" cy="400110"/>
          </a:xfrm>
          <a:prstGeom prst="rect">
            <a:avLst/>
          </a:prstGeom>
        </p:spPr>
        <p:txBody>
          <a:bodyPr wrap="square" anchor="t">
            <a:spAutoFit/>
          </a:bodyPr>
          <a:lstStyle/>
          <a:p>
            <a:r>
              <a:rPr lang="en-US" sz="1000" b="0" i="1" u="none" strike="noStrike" dirty="0">
                <a:solidFill>
                  <a:srgbClr val="000000"/>
                </a:solidFill>
                <a:effectLst/>
                <a:latin typeface="ReithSans"/>
              </a:rPr>
              <a:t>Fishing Boats on the Beach at Saintes-Maries-de-la-Mer</a:t>
            </a:r>
            <a:r>
              <a:rPr lang="en-US" sz="1000" b="0" i="0" u="none" strike="noStrike" dirty="0">
                <a:solidFill>
                  <a:srgbClr val="000000"/>
                </a:solidFill>
                <a:effectLst/>
                <a:latin typeface="ReithSans"/>
              </a:rPr>
              <a:t>, Vincent van Gogh, 1888, pen and ink with </a:t>
            </a:r>
            <a:r>
              <a:rPr lang="en-US" sz="1000" b="0" i="0" u="none" strike="noStrike" dirty="0" err="1">
                <a:solidFill>
                  <a:srgbClr val="000000"/>
                </a:solidFill>
                <a:effectLst/>
                <a:latin typeface="ReithSans"/>
              </a:rPr>
              <a:t>watercolour</a:t>
            </a:r>
            <a:endParaRPr lang="en-GB" sz="1000" dirty="0"/>
          </a:p>
        </p:txBody>
      </p:sp>
      <p:sp>
        <p:nvSpPr>
          <p:cNvPr id="6" name="Title 5">
            <a:extLst>
              <a:ext uri="{FF2B5EF4-FFF2-40B4-BE49-F238E27FC236}">
                <a16:creationId xmlns:a16="http://schemas.microsoft.com/office/drawing/2014/main" id="{C72F64C8-5B48-4EF4-BF7A-E0326AFC528B}"/>
              </a:ext>
            </a:extLst>
          </p:cNvPr>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CE16EBAE-7293-40A1-9BAA-6A35AAD261F9}"/>
              </a:ext>
            </a:extLst>
          </p:cNvPr>
          <p:cNvSpPr txBox="1"/>
          <p:nvPr/>
        </p:nvSpPr>
        <p:spPr>
          <a:xfrm>
            <a:off x="6025457" y="1243824"/>
            <a:ext cx="27432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Calibri Light"/>
              </a:rPr>
              <a:t>Van Gogh used primary colour to great effect in this version of his 1888 work Fishing Boats on the Beach at Saintes-Maries-de-la-Mer.</a:t>
            </a:r>
            <a:r>
              <a:rPr lang="en-US">
                <a:latin typeface="Calibri Light"/>
                <a:cs typeface="Calibri Light"/>
              </a:rPr>
              <a:t>​</a:t>
            </a:r>
            <a:br>
              <a:rPr lang="en-US">
                <a:latin typeface="Calibri Light"/>
                <a:cs typeface="Calibri Light"/>
              </a:rPr>
            </a:br>
            <a:r>
              <a:rPr lang="en-US">
                <a:latin typeface="Calibri Light"/>
                <a:cs typeface="Calibri Light"/>
              </a:rPr>
              <a:t>​</a:t>
            </a:r>
            <a:br>
              <a:rPr lang="en-US">
                <a:latin typeface="Calibri Light"/>
                <a:cs typeface="Calibri Light"/>
              </a:rPr>
            </a:br>
            <a:r>
              <a:rPr lang="en-US">
                <a:solidFill>
                  <a:srgbClr val="FFFFFF"/>
                </a:solidFill>
                <a:latin typeface="Calibri Light"/>
              </a:rPr>
              <a:t>The fact that the main colours in the painting are red, blue and yellow makes a striking image that stands out to the viewer.</a:t>
            </a:r>
            <a:endParaRPr lang="en-US"/>
          </a:p>
        </p:txBody>
      </p:sp>
    </p:spTree>
    <p:extLst>
      <p:ext uri="{BB962C8B-B14F-4D97-AF65-F5344CB8AC3E}">
        <p14:creationId xmlns:p14="http://schemas.microsoft.com/office/powerpoint/2010/main" val="3821457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6D77B132-2B01-4E8B-864D-81B4211AC949}"/>
              </a:ext>
            </a:extLst>
          </p:cNvPr>
          <p:cNvPicPr>
            <a:picLocks noChangeAspect="1"/>
          </p:cNvPicPr>
          <p:nvPr/>
        </p:nvPicPr>
        <p:blipFill rotWithShape="1">
          <a:blip r:embed="rId2">
            <a:extLst>
              <a:ext uri="{28A0092B-C50C-407E-A947-70E740481C1C}">
                <a14:useLocalDpi xmlns:a14="http://schemas.microsoft.com/office/drawing/2010/main" val="0"/>
              </a:ext>
            </a:extLst>
          </a:blip>
          <a:srcRect l="7675"/>
          <a:stretch/>
        </p:blipFill>
        <p:spPr>
          <a:xfrm>
            <a:off x="20" y="10"/>
            <a:ext cx="5650972" cy="6857990"/>
          </a:xfrm>
          <a:prstGeom prst="rect">
            <a:avLst/>
          </a:prstGeom>
        </p:spPr>
      </p:pic>
      <p:sp>
        <p:nvSpPr>
          <p:cNvPr id="49" name="Rectangle 48">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F5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6115050" y="640081"/>
            <a:ext cx="2546347" cy="5255364"/>
          </a:xfrm>
        </p:spPr>
        <p:txBody>
          <a:bodyPr vert="horz" lIns="91440" tIns="45720" rIns="91440" bIns="45720" rtlCol="0" anchor="ctr">
            <a:normAutofit fontScale="90000"/>
          </a:bodyPr>
          <a:lstStyle/>
          <a:p>
            <a:pPr defTabSz="914400"/>
            <a:r>
              <a:rPr lang="en-US" sz="2100" dirty="0">
                <a:solidFill>
                  <a:srgbClr val="FFFFFF"/>
                </a:solidFill>
              </a:rPr>
              <a:t>The bright colours of paint used by Mondrian and Van Gogh were not yet available for earlier painters.</a:t>
            </a:r>
            <a:br>
              <a:rPr lang="en-US" sz="2100" dirty="0">
                <a:solidFill>
                  <a:srgbClr val="FFFFFF"/>
                </a:solidFill>
              </a:rPr>
            </a:br>
            <a:br>
              <a:rPr lang="en-US" sz="2100" dirty="0">
                <a:solidFill>
                  <a:srgbClr val="FFFFFF"/>
                </a:solidFill>
              </a:rPr>
            </a:br>
            <a:r>
              <a:rPr lang="en-US" sz="2100" dirty="0">
                <a:solidFill>
                  <a:srgbClr val="FFFFFF"/>
                </a:solidFill>
              </a:rPr>
              <a:t>The Milkmaid by Vermeer (c.1658-60) uses tints, shades and tones of the primary colours and neutral browns in a way that is more subtle and natural looking.</a:t>
            </a:r>
            <a:br>
              <a:rPr lang="en-US" sz="2100" dirty="0">
                <a:solidFill>
                  <a:srgbClr val="FFFFFF"/>
                </a:solidFill>
              </a:rPr>
            </a:br>
            <a:r>
              <a:rPr lang="en-US" sz="2100" dirty="0">
                <a:solidFill>
                  <a:srgbClr val="FFFFFF"/>
                </a:solidFill>
              </a:rPr>
              <a:t>Placing the three colours next to each other in the woman’s clothes helps make them stand out in contrast to each other.</a:t>
            </a:r>
            <a:br>
              <a:rPr lang="en-US" sz="2100" dirty="0">
                <a:solidFill>
                  <a:srgbClr val="FFFFFF"/>
                </a:solidFill>
              </a:rPr>
            </a:br>
            <a:endParaRPr lang="en-US" sz="2100" dirty="0">
              <a:solidFill>
                <a:srgbClr val="FFFFFF"/>
              </a:solidFill>
            </a:endParaRPr>
          </a:p>
        </p:txBody>
      </p:sp>
      <p:sp>
        <p:nvSpPr>
          <p:cNvPr id="5" name="Rectangle 4">
            <a:extLst>
              <a:ext uri="{FF2B5EF4-FFF2-40B4-BE49-F238E27FC236}">
                <a16:creationId xmlns:a16="http://schemas.microsoft.com/office/drawing/2014/main" id="{D4D78E43-C3BD-4664-BD1F-5B3FB9B128BF}"/>
              </a:ext>
            </a:extLst>
          </p:cNvPr>
          <p:cNvSpPr/>
          <p:nvPr/>
        </p:nvSpPr>
        <p:spPr>
          <a:xfrm>
            <a:off x="5712776" y="6394306"/>
            <a:ext cx="3430015" cy="246221"/>
          </a:xfrm>
          <a:prstGeom prst="rect">
            <a:avLst/>
          </a:prstGeom>
        </p:spPr>
        <p:txBody>
          <a:bodyPr wrap="square" anchor="t">
            <a:spAutoFit/>
          </a:bodyPr>
          <a:lstStyle/>
          <a:p>
            <a:r>
              <a:rPr lang="en-US" sz="1000" b="0" i="1" u="none" strike="noStrike" dirty="0">
                <a:solidFill>
                  <a:srgbClr val="000000"/>
                </a:solidFill>
                <a:effectLst/>
                <a:latin typeface="ReithSans"/>
              </a:rPr>
              <a:t>The Milkmaid</a:t>
            </a:r>
            <a:r>
              <a:rPr lang="en-US" sz="1000" b="0" i="0" u="none" strike="noStrike" dirty="0">
                <a:solidFill>
                  <a:srgbClr val="000000"/>
                </a:solidFill>
                <a:effectLst/>
                <a:latin typeface="ReithSans"/>
              </a:rPr>
              <a:t>, Jan Vermeer, c.1658-60, oil on canvas</a:t>
            </a:r>
            <a:endParaRPr lang="en-GB" sz="1000">
              <a:cs typeface="Calibri"/>
            </a:endParaRPr>
          </a:p>
        </p:txBody>
      </p:sp>
    </p:spTree>
    <p:extLst>
      <p:ext uri="{BB962C8B-B14F-4D97-AF65-F5344CB8AC3E}">
        <p14:creationId xmlns:p14="http://schemas.microsoft.com/office/powerpoint/2010/main" val="1796571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2601" y="623392"/>
            <a:ext cx="2522980" cy="1607060"/>
          </a:xfrm>
          <a:noFill/>
          <a:ln w="19050">
            <a:solidFill>
              <a:schemeClr val="tx1"/>
            </a:solidFill>
          </a:ln>
        </p:spPr>
        <p:txBody>
          <a:bodyPr vert="horz" wrap="square" lIns="91440" tIns="45720" rIns="91440" bIns="45720" rtlCol="0" anchor="ctr">
            <a:normAutofit/>
          </a:bodyPr>
          <a:lstStyle/>
          <a:p>
            <a:pPr algn="ctr" defTabSz="914400"/>
            <a:r>
              <a:rPr lang="en-US" sz="2400" kern="1200" dirty="0">
                <a:solidFill>
                  <a:schemeClr val="tx1"/>
                </a:solidFill>
                <a:latin typeface="+mj-lt"/>
                <a:ea typeface="+mj-ea"/>
                <a:cs typeface="+mj-cs"/>
              </a:rPr>
              <a:t>Secondary  Colours</a:t>
            </a:r>
          </a:p>
        </p:txBody>
      </p:sp>
      <p:sp>
        <p:nvSpPr>
          <p:cNvPr id="7" name="Rectangle 6"/>
          <p:cNvSpPr/>
          <p:nvPr/>
        </p:nvSpPr>
        <p:spPr>
          <a:xfrm>
            <a:off x="482600" y="2638043"/>
            <a:ext cx="2721247" cy="3415623"/>
          </a:xfrm>
          <a:prstGeom prst="rect">
            <a:avLst/>
          </a:prstGeom>
        </p:spPr>
        <p:txBody>
          <a:bodyPr vert="horz" lIns="91440" tIns="45720" rIns="91440" bIns="45720" rtlCol="0">
            <a:noAutofit/>
          </a:bodyPr>
          <a:lstStyle/>
          <a:p>
            <a:pPr>
              <a:lnSpc>
                <a:spcPct val="90000"/>
              </a:lnSpc>
              <a:spcAft>
                <a:spcPts val="600"/>
              </a:spcAft>
            </a:pPr>
            <a:endParaRPr lang="en-US" sz="2400" dirty="0"/>
          </a:p>
        </p:txBody>
      </p:sp>
      <p:pic>
        <p:nvPicPr>
          <p:cNvPr id="3" name="Picture 2"/>
          <p:cNvPicPr>
            <a:picLocks noChangeAspect="1"/>
          </p:cNvPicPr>
          <p:nvPr/>
        </p:nvPicPr>
        <p:blipFill rotWithShape="1">
          <a:blip r:embed="rId2"/>
          <a:srcRect r="36673"/>
          <a:stretch/>
        </p:blipFill>
        <p:spPr>
          <a:xfrm>
            <a:off x="4355976" y="1249433"/>
            <a:ext cx="3763888" cy="4095750"/>
          </a:xfrm>
          <a:prstGeom prst="rect">
            <a:avLst/>
          </a:prstGeom>
        </p:spPr>
      </p:pic>
      <p:sp>
        <p:nvSpPr>
          <p:cNvPr id="5" name="Rectangle 4"/>
          <p:cNvSpPr/>
          <p:nvPr/>
        </p:nvSpPr>
        <p:spPr>
          <a:xfrm>
            <a:off x="269775" y="2453028"/>
            <a:ext cx="2934072" cy="3785652"/>
          </a:xfrm>
          <a:prstGeom prst="rect">
            <a:avLst/>
          </a:prstGeom>
        </p:spPr>
        <p:txBody>
          <a:bodyPr wrap="square">
            <a:spAutoFit/>
          </a:bodyPr>
          <a:lstStyle/>
          <a:p>
            <a:r>
              <a:rPr lang="en-GB" sz="1600" b="1" dirty="0">
                <a:latin typeface="ReithSans"/>
              </a:rPr>
              <a:t>Secondary</a:t>
            </a:r>
            <a:r>
              <a:rPr lang="en-GB" sz="1600" dirty="0">
                <a:latin typeface="ReithSans"/>
              </a:rPr>
              <a:t> colours are made by mixing equal amounts of primary colours together:</a:t>
            </a:r>
          </a:p>
          <a:p>
            <a:pPr>
              <a:buFont typeface="Arial" panose="020B0604020202020204" pitchFamily="34" charset="0"/>
              <a:buChar char="•"/>
            </a:pPr>
            <a:r>
              <a:rPr lang="en-GB" sz="1600" b="1" dirty="0">
                <a:latin typeface="ReithSans"/>
              </a:rPr>
              <a:t>Blue</a:t>
            </a:r>
            <a:r>
              <a:rPr lang="en-GB" sz="1600" dirty="0">
                <a:latin typeface="ReithSans"/>
              </a:rPr>
              <a:t> and </a:t>
            </a:r>
            <a:r>
              <a:rPr lang="en-GB" sz="1600" b="1" dirty="0">
                <a:latin typeface="ReithSans"/>
              </a:rPr>
              <a:t>red</a:t>
            </a:r>
            <a:r>
              <a:rPr lang="en-GB" sz="1600" dirty="0">
                <a:latin typeface="ReithSans"/>
              </a:rPr>
              <a:t> mixed together make </a:t>
            </a:r>
            <a:r>
              <a:rPr lang="en-GB" sz="1600" b="1" dirty="0">
                <a:latin typeface="ReithSans"/>
              </a:rPr>
              <a:t>purple</a:t>
            </a:r>
            <a:endParaRPr lang="en-GB" sz="1600" dirty="0">
              <a:latin typeface="ReithSans"/>
            </a:endParaRPr>
          </a:p>
          <a:p>
            <a:pPr>
              <a:buFont typeface="Arial" panose="020B0604020202020204" pitchFamily="34" charset="0"/>
              <a:buChar char="•"/>
            </a:pPr>
            <a:r>
              <a:rPr lang="en-GB" sz="1600" b="1" dirty="0">
                <a:latin typeface="ReithSans"/>
              </a:rPr>
              <a:t>Yellow</a:t>
            </a:r>
            <a:r>
              <a:rPr lang="en-GB" sz="1600" dirty="0">
                <a:latin typeface="ReithSans"/>
              </a:rPr>
              <a:t> and </a:t>
            </a:r>
            <a:r>
              <a:rPr lang="en-GB" sz="1600" b="1" dirty="0">
                <a:latin typeface="ReithSans"/>
              </a:rPr>
              <a:t>red</a:t>
            </a:r>
            <a:r>
              <a:rPr lang="en-GB" sz="1600" dirty="0">
                <a:latin typeface="ReithSans"/>
              </a:rPr>
              <a:t> mixed together make </a:t>
            </a:r>
            <a:r>
              <a:rPr lang="en-GB" sz="1600" b="1" dirty="0">
                <a:latin typeface="ReithSans"/>
              </a:rPr>
              <a:t>orange</a:t>
            </a:r>
            <a:endParaRPr lang="en-GB" sz="1600" dirty="0">
              <a:latin typeface="ReithSans"/>
            </a:endParaRPr>
          </a:p>
          <a:p>
            <a:pPr>
              <a:buFont typeface="Arial" panose="020B0604020202020204" pitchFamily="34" charset="0"/>
              <a:buChar char="•"/>
            </a:pPr>
            <a:r>
              <a:rPr lang="en-GB" sz="1600" b="1" dirty="0">
                <a:latin typeface="ReithSans"/>
              </a:rPr>
              <a:t>Blue</a:t>
            </a:r>
            <a:r>
              <a:rPr lang="en-GB" sz="1600" dirty="0">
                <a:latin typeface="ReithSans"/>
              </a:rPr>
              <a:t> and </a:t>
            </a:r>
            <a:r>
              <a:rPr lang="en-GB" sz="1600" b="1" dirty="0">
                <a:latin typeface="ReithSans"/>
              </a:rPr>
              <a:t>yellow</a:t>
            </a:r>
            <a:r>
              <a:rPr lang="en-GB" sz="1600" dirty="0">
                <a:latin typeface="ReithSans"/>
              </a:rPr>
              <a:t> mixed together make </a:t>
            </a:r>
            <a:r>
              <a:rPr lang="en-GB" sz="1600" b="1" dirty="0">
                <a:latin typeface="ReithSans"/>
              </a:rPr>
              <a:t>green</a:t>
            </a:r>
            <a:endParaRPr lang="en-GB" sz="1600" dirty="0">
              <a:latin typeface="ReithSans"/>
            </a:endParaRPr>
          </a:p>
          <a:p>
            <a:r>
              <a:rPr lang="en-GB" sz="1600" dirty="0">
                <a:latin typeface="ReithSans"/>
              </a:rPr>
              <a:t>Purple, orange and green are </a:t>
            </a:r>
            <a:r>
              <a:rPr lang="en-GB" sz="1600" b="1" dirty="0">
                <a:latin typeface="ReithSans"/>
              </a:rPr>
              <a:t>secondary</a:t>
            </a:r>
            <a:r>
              <a:rPr lang="en-GB" sz="1600" dirty="0">
                <a:latin typeface="ReithSans"/>
              </a:rPr>
              <a:t> colours. On the colour wheel, each secondary colour sits halfway between the two primary colours it is mixed from.</a:t>
            </a:r>
            <a:endParaRPr lang="en-GB" sz="1600" b="0" i="0" dirty="0">
              <a:effectLst/>
              <a:latin typeface="ReithSans"/>
            </a:endParaRPr>
          </a:p>
        </p:txBody>
      </p:sp>
    </p:spTree>
    <p:extLst>
      <p:ext uri="{BB962C8B-B14F-4D97-AF65-F5344CB8AC3E}">
        <p14:creationId xmlns:p14="http://schemas.microsoft.com/office/powerpoint/2010/main" val="213684747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yellow, boat, bus, graffiti&#10;&#10;Description automatically generated">
            <a:extLst>
              <a:ext uri="{FF2B5EF4-FFF2-40B4-BE49-F238E27FC236}">
                <a16:creationId xmlns:a16="http://schemas.microsoft.com/office/drawing/2014/main" id="{E2C3D0A8-20E2-4DE5-AE0F-20EB15CFF0DB}"/>
              </a:ext>
            </a:extLst>
          </p:cNvPr>
          <p:cNvPicPr>
            <a:picLocks noChangeAspect="1"/>
          </p:cNvPicPr>
          <p:nvPr/>
        </p:nvPicPr>
        <p:blipFill rotWithShape="1">
          <a:blip r:embed="rId2">
            <a:extLst>
              <a:ext uri="{28A0092B-C50C-407E-A947-70E740481C1C}">
                <a14:useLocalDpi xmlns:a14="http://schemas.microsoft.com/office/drawing/2010/main" val="0"/>
              </a:ext>
            </a:extLst>
          </a:blip>
          <a:srcRect l="9839" r="30421" b="-1"/>
          <a:stretch/>
        </p:blipFill>
        <p:spPr>
          <a:xfrm>
            <a:off x="20" y="10"/>
            <a:ext cx="5650972" cy="6857990"/>
          </a:xfrm>
          <a:prstGeom prst="rect">
            <a:avLst/>
          </a:prstGeom>
        </p:spPr>
      </p:pic>
      <p:sp>
        <p:nvSpPr>
          <p:cNvPr id="76" name="Rectangle 75">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0"/>
            <a:ext cx="3493008" cy="6858000"/>
          </a:xfrm>
          <a:prstGeom prst="rect">
            <a:avLst/>
          </a:prstGeom>
          <a:solidFill>
            <a:srgbClr val="357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17DEC-9E58-46A2-9FFF-FFF6FF29D3C0}"/>
              </a:ext>
            </a:extLst>
          </p:cNvPr>
          <p:cNvSpPr>
            <a:spLocks noGrp="1"/>
          </p:cNvSpPr>
          <p:nvPr>
            <p:ph type="title"/>
          </p:nvPr>
        </p:nvSpPr>
        <p:spPr>
          <a:xfrm>
            <a:off x="6115050" y="640081"/>
            <a:ext cx="2546347" cy="5255364"/>
          </a:xfrm>
        </p:spPr>
        <p:txBody>
          <a:bodyPr vert="horz" lIns="91440" tIns="45720" rIns="91440" bIns="45720" rtlCol="0" anchor="ctr">
            <a:normAutofit fontScale="90000"/>
          </a:bodyPr>
          <a:lstStyle/>
          <a:p>
            <a:pPr defTabSz="914400"/>
            <a:r>
              <a:rPr lang="en-GB" sz="2100" dirty="0">
                <a:solidFill>
                  <a:srgbClr val="FFFFFF"/>
                </a:solidFill>
              </a:rPr>
              <a:t>Franz Marc uses primary and secondary colours in The Tiger.</a:t>
            </a:r>
            <a:br>
              <a:rPr lang="en-GB" sz="2100" dirty="0">
                <a:solidFill>
                  <a:srgbClr val="FFFFFF"/>
                </a:solidFill>
              </a:rPr>
            </a:br>
            <a:br>
              <a:rPr lang="en-GB" sz="2100" dirty="0">
                <a:solidFill>
                  <a:srgbClr val="FFFFFF"/>
                </a:solidFill>
              </a:rPr>
            </a:br>
            <a:r>
              <a:rPr lang="en-GB" sz="2100" dirty="0">
                <a:solidFill>
                  <a:srgbClr val="FFFFFF"/>
                </a:solidFill>
              </a:rPr>
              <a:t>The tiger is made from bold yellow and black shapes. They stand out against the blue leaf shapes in the bottom left of frame and the purple areas to the top right.</a:t>
            </a:r>
            <a:br>
              <a:rPr lang="en-GB" sz="2100" dirty="0">
                <a:solidFill>
                  <a:srgbClr val="FFFFFF"/>
                </a:solidFill>
              </a:rPr>
            </a:br>
            <a:br>
              <a:rPr lang="en-GB" sz="2100" dirty="0">
                <a:solidFill>
                  <a:srgbClr val="FFFFFF"/>
                </a:solidFill>
              </a:rPr>
            </a:br>
            <a:r>
              <a:rPr lang="en-GB" sz="2100" dirty="0">
                <a:solidFill>
                  <a:srgbClr val="FFFFFF"/>
                </a:solidFill>
              </a:rPr>
              <a:t>There is a closer harmony with the green and orange – both secondary colours that contain yellow. These colour relationships and the similar shapes used suggest the tiger is at home in its surroundings.</a:t>
            </a:r>
            <a:br>
              <a:rPr lang="en-US" sz="2100" dirty="0">
                <a:solidFill>
                  <a:srgbClr val="FFFFFF"/>
                </a:solidFill>
              </a:rPr>
            </a:br>
            <a:endParaRPr lang="en-US" sz="2100" dirty="0">
              <a:solidFill>
                <a:srgbClr val="FFFFFF"/>
              </a:solidFill>
            </a:endParaRPr>
          </a:p>
        </p:txBody>
      </p:sp>
      <p:pic>
        <p:nvPicPr>
          <p:cNvPr id="3" name="Picture 2"/>
          <p:cNvPicPr>
            <a:picLocks noChangeAspect="1"/>
          </p:cNvPicPr>
          <p:nvPr/>
        </p:nvPicPr>
        <p:blipFill rotWithShape="1">
          <a:blip r:embed="rId3"/>
          <a:srcRect l="4238" t="5174" r="23589" b="17650"/>
          <a:stretch/>
        </p:blipFill>
        <p:spPr>
          <a:xfrm>
            <a:off x="-36512" y="0"/>
            <a:ext cx="5688632" cy="6858000"/>
          </a:xfrm>
          <a:prstGeom prst="rect">
            <a:avLst/>
          </a:prstGeom>
        </p:spPr>
      </p:pic>
      <p:sp>
        <p:nvSpPr>
          <p:cNvPr id="6" name="Rectangle 5"/>
          <p:cNvSpPr/>
          <p:nvPr/>
        </p:nvSpPr>
        <p:spPr>
          <a:xfrm>
            <a:off x="5832220" y="6535526"/>
            <a:ext cx="3112006" cy="276999"/>
          </a:xfrm>
          <a:prstGeom prst="rect">
            <a:avLst/>
          </a:prstGeom>
        </p:spPr>
        <p:txBody>
          <a:bodyPr wrap="none">
            <a:spAutoFit/>
          </a:bodyPr>
          <a:lstStyle/>
          <a:p>
            <a:r>
              <a:rPr lang="en-GB" sz="1200" i="1" dirty="0">
                <a:solidFill>
                  <a:srgbClr val="000000"/>
                </a:solidFill>
                <a:latin typeface="ReithSans"/>
              </a:rPr>
              <a:t>The Tiger</a:t>
            </a:r>
            <a:r>
              <a:rPr lang="en-GB" sz="1200" dirty="0">
                <a:solidFill>
                  <a:srgbClr val="000000"/>
                </a:solidFill>
                <a:latin typeface="ReithSans"/>
              </a:rPr>
              <a:t>, Franz Marc, 1912, oil on canvas</a:t>
            </a:r>
            <a:endParaRPr lang="en-GB" sz="1200" dirty="0"/>
          </a:p>
        </p:txBody>
      </p:sp>
    </p:spTree>
    <p:extLst>
      <p:ext uri="{BB962C8B-B14F-4D97-AF65-F5344CB8AC3E}">
        <p14:creationId xmlns:p14="http://schemas.microsoft.com/office/powerpoint/2010/main" val="7389878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043F4A1DE61F4C9C83E91A3085CD6F" ma:contentTypeVersion="0" ma:contentTypeDescription="Create a new document." ma:contentTypeScope="" ma:versionID="a4571839dede11bf1bd0131565137327">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6D8116-BDF5-4DD9-887A-F467EF7F1ED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5166D83-FF49-4FDE-A0D9-EB0252062B0D}"/>
</file>

<file path=customXml/itemProps3.xml><?xml version="1.0" encoding="utf-8"?>
<ds:datastoreItem xmlns:ds="http://schemas.openxmlformats.org/officeDocument/2006/customXml" ds:itemID="{773D5ACC-4BE6-4651-9879-63C101336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317</TotalTime>
  <Words>2392</Words>
  <Application>Microsoft Office PowerPoint</Application>
  <PresentationFormat>On-screen Show (4:3)</PresentationFormat>
  <Paragraphs>150</Paragraphs>
  <Slides>34</Slides>
  <Notes>5</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 </vt:lpstr>
      <vt:lpstr>Spectrum </vt:lpstr>
      <vt:lpstr>Colour Wheel </vt:lpstr>
      <vt:lpstr>Primary Colours</vt:lpstr>
      <vt:lpstr> </vt:lpstr>
      <vt:lpstr>PowerPoint Presentation</vt:lpstr>
      <vt:lpstr>The bright colours of paint used by Mondrian and Van Gogh were not yet available for earlier painters.  The Milkmaid by Vermeer (c.1658-60) uses tints, shades and tones of the primary colours and neutral browns in a way that is more subtle and natural looking. Placing the three colours next to each other in the woman’s clothes helps make them stand out in contrast to each other. </vt:lpstr>
      <vt:lpstr>Secondary  Colours</vt:lpstr>
      <vt:lpstr>Franz Marc uses primary and secondary colours in The Tiger.  The tiger is made from bold yellow and black shapes. They stand out against the blue leaf shapes in the bottom left of frame and the purple areas to the top right.  There is a closer harmony with the green and orange – both secondary colours that contain yellow. These colour relationships and the similar shapes used suggest the tiger is at home in its surroundings. </vt:lpstr>
      <vt:lpstr>Tertiary Colours</vt:lpstr>
      <vt:lpstr>In Woman with Parasol (1893), Paul Signac creates a vibrant image based on tertiary colours.  Instead of mixing different colours of paint Signac applied small dabs of red-orange, blue-green, red-purple (and yellow) to his canvas. From a distance our eyes mix these to see different hues, tints and tones.  Using pure contrasting tertiary colours results in an intense, bright image. </vt:lpstr>
      <vt:lpstr>Temperature </vt:lpstr>
      <vt:lpstr>Warm Colours  </vt:lpstr>
      <vt:lpstr>Castle and Sun (Paul Klee, 1928) features a number of different colours but is dominated by the reddish brown of the background and the bright yellow sun.  These and the many red, yellow and orange shapes that make up the buildings create a warm image that suggests hot sunlight shining down on the scene. </vt:lpstr>
      <vt:lpstr>Andy Warhol’s Cow (1966) was one of a series of brightly coloured prints used as a wallpaper design.  Warhol deliberately used bright and unnatural warm colours. These strong colours advance and stand out so that they catch the viewer's eye when hung on a wall. </vt:lpstr>
      <vt:lpstr>Cool Colours </vt:lpstr>
      <vt:lpstr>The Old Guitarist was painted by Picasso between 1903 and 1904, during his Blue Period.  It features cool colours including dark blues, light blues, some turquoises and greens. The mood seems sad or even bleak.  The only warmth comes from the brown of the guitar. This suggests a single source of comfort and warmth in the man’s life. </vt:lpstr>
      <vt:lpstr>Combining warm and cool</vt:lpstr>
      <vt:lpstr>Paul Signac painted The Red Buoy using different temperatures of colour. The colours used make this a very bright and vibrant painting.  The painting of a harbour in the South of France uses warm colours such as reds, yellows and oranges to communicate a feeling about sunshine and heat.  These are balanced by the cool blue of the water and the green shutters.  This balance makes the scene look pleasantly warm rather than just hot. Signac’s choice of colour means that the viewer gets a feeling of a warm summer’s night as the sun sets on the village. </vt:lpstr>
      <vt:lpstr>Monet's painting Houses of Parliament (1903) shows a dramatic scene suggesting a sunrise or sunset on a cold winter's day.  The warm red, orange and yellow of the sun advance and stand out against the contrasting cool blues and purples which recede into the background. </vt:lpstr>
      <vt:lpstr>Harmonious Colours</vt:lpstr>
      <vt:lpstr> </vt:lpstr>
      <vt:lpstr>In this photograph of Mrs Selma Schubart (Arthur Stieglitz, 1907) the orange tone of the dress harmonises with the lighter tint of the cardigan and with the fallen leaves and red petals on the bench.  The use of similar colours creates a sense of harmony between the dress and the natural autumn surroundings. The result is a warm and relaxed composition. </vt:lpstr>
      <vt:lpstr>Complementary  Colours</vt:lpstr>
      <vt:lpstr>Complementary  Colours</vt:lpstr>
      <vt:lpstr>In Van Gogh's Self portrait (1889), the blue of his shirt matches the background colour. The blue complements the bright orange of the beard and hair and the greenish colour of Van Gogh’s face. The painting palette and brushes are similar colours to the artist’s skin.   There are patches of orange, green and pink paint on the palette. These make a visual link between the artist and his work that stands out against his surroundings. </vt:lpstr>
      <vt:lpstr>Brown</vt:lpstr>
      <vt:lpstr>Tints  Shades Tones</vt:lpstr>
      <vt:lpstr>Monochromatic  Colours</vt:lpstr>
      <vt:lpstr>Achromatic  Colours</vt:lpstr>
      <vt:lpstr> </vt:lpstr>
      <vt:lpstr>Portrait of the Artist’s Mother (James Whistler, 1871) is almost without colour. The composition is dominated by the large patches of black created by the subject’s dress and the curtain, and the large rectangle of grey wall. There is stark contrast with the white of the picture frame, the woman’s bonnet, cuffs and handkerchief. Neutral browns are used for the floor and the step that the woman’s feet rest on. The woman’s face and hands stand out in this stark composition because the tints and tones of red and yellow used make her skin appear bright and warm.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 Wheel</dc:title>
  <dc:creator>irene barr</dc:creator>
  <cp:lastModifiedBy>Mrs Spicer</cp:lastModifiedBy>
  <cp:revision>198</cp:revision>
  <cp:lastPrinted>2020-01-23T10:57:49Z</cp:lastPrinted>
  <dcterms:created xsi:type="dcterms:W3CDTF">2020-01-14T19:25:33Z</dcterms:created>
  <dcterms:modified xsi:type="dcterms:W3CDTF">2020-04-03T13:52:33Z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0x01010042043F4A1DE61F4C9C83E91A3085CD6F</vt:lpwstr>
  </property>
</Properties>
</file>