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48" r:id="rId5"/>
  </p:sldMasterIdLst>
  <p:notesMasterIdLst>
    <p:notesMasterId r:id="rId38"/>
  </p:notesMasterIdLst>
  <p:sldIdLst>
    <p:sldId id="289" r:id="rId6"/>
    <p:sldId id="290" r:id="rId7"/>
    <p:sldId id="292" r:id="rId8"/>
    <p:sldId id="295" r:id="rId9"/>
    <p:sldId id="327" r:id="rId10"/>
    <p:sldId id="293" r:id="rId11"/>
    <p:sldId id="284" r:id="rId12"/>
    <p:sldId id="294" r:id="rId13"/>
    <p:sldId id="300" r:id="rId14"/>
    <p:sldId id="301" r:id="rId15"/>
    <p:sldId id="302" r:id="rId16"/>
    <p:sldId id="303" r:id="rId17"/>
    <p:sldId id="304" r:id="rId18"/>
    <p:sldId id="305" r:id="rId19"/>
    <p:sldId id="307" r:id="rId20"/>
    <p:sldId id="308" r:id="rId21"/>
    <p:sldId id="309" r:id="rId22"/>
    <p:sldId id="310" r:id="rId23"/>
    <p:sldId id="311" r:id="rId24"/>
    <p:sldId id="330" r:id="rId25"/>
    <p:sldId id="313" r:id="rId26"/>
    <p:sldId id="314" r:id="rId27"/>
    <p:sldId id="315" r:id="rId28"/>
    <p:sldId id="316" r:id="rId29"/>
    <p:sldId id="318" r:id="rId30"/>
    <p:sldId id="320" r:id="rId31"/>
    <p:sldId id="337" r:id="rId32"/>
    <p:sldId id="335" r:id="rId33"/>
    <p:sldId id="336" r:id="rId34"/>
    <p:sldId id="324" r:id="rId35"/>
    <p:sldId id="325" r:id="rId36"/>
    <p:sldId id="32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148F4-11A1-44B1-90EB-51B3A2C990AE}" v="2" dt="2026-01-21T14:39:25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9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Fisher" userId="bd64fff4-3cdc-4183-8dd4-b765ac118906" providerId="ADAL" clId="{CADC7B07-5CCE-448A-B658-0E5A0EBEA1CB}"/>
    <pc:docChg chg="custSel delSld modSld">
      <pc:chgData name="Mrs Fisher" userId="bd64fff4-3cdc-4183-8dd4-b765ac118906" providerId="ADAL" clId="{CADC7B07-5CCE-448A-B658-0E5A0EBEA1CB}" dt="2026-01-21T14:39:30.376" v="11" actId="1076"/>
      <pc:docMkLst>
        <pc:docMk/>
      </pc:docMkLst>
      <pc:sldChg chg="del">
        <pc:chgData name="Mrs Fisher" userId="bd64fff4-3cdc-4183-8dd4-b765ac118906" providerId="ADAL" clId="{CADC7B07-5CCE-448A-B658-0E5A0EBEA1CB}" dt="2026-01-21T14:39:16.478" v="5" actId="2696"/>
        <pc:sldMkLst>
          <pc:docMk/>
          <pc:sldMk cId="942469422" sldId="319"/>
        </pc:sldMkLst>
      </pc:sldChg>
      <pc:sldChg chg="delSp modSp mod">
        <pc:chgData name="Mrs Fisher" userId="bd64fff4-3cdc-4183-8dd4-b765ac118906" providerId="ADAL" clId="{CADC7B07-5CCE-448A-B658-0E5A0EBEA1CB}" dt="2026-01-21T14:39:30.376" v="11" actId="1076"/>
        <pc:sldMkLst>
          <pc:docMk/>
          <pc:sldMk cId="902495351" sldId="324"/>
        </pc:sldMkLst>
        <pc:picChg chg="mod">
          <ac:chgData name="Mrs Fisher" userId="bd64fff4-3cdc-4183-8dd4-b765ac118906" providerId="ADAL" clId="{CADC7B07-5CCE-448A-B658-0E5A0EBEA1CB}" dt="2026-01-21T14:39:30.376" v="11" actId="1076"/>
          <ac:picMkLst>
            <pc:docMk/>
            <pc:sldMk cId="902495351" sldId="324"/>
            <ac:picMk id="3" creationId="{CD5C0C7B-DD29-4B64-B8EE-9077E27F1190}"/>
          </ac:picMkLst>
        </pc:picChg>
        <pc:picChg chg="mod">
          <ac:chgData name="Mrs Fisher" userId="bd64fff4-3cdc-4183-8dd4-b765ac118906" providerId="ADAL" clId="{CADC7B07-5CCE-448A-B658-0E5A0EBEA1CB}" dt="2026-01-21T14:39:28.427" v="10" actId="14100"/>
          <ac:picMkLst>
            <pc:docMk/>
            <pc:sldMk cId="902495351" sldId="324"/>
            <ac:picMk id="6" creationId="{8B9D02F4-5C47-47A3-8C5F-3C1F5FB6B8EB}"/>
          </ac:picMkLst>
        </pc:picChg>
        <pc:picChg chg="del">
          <ac:chgData name="Mrs Fisher" userId="bd64fff4-3cdc-4183-8dd4-b765ac118906" providerId="ADAL" clId="{CADC7B07-5CCE-448A-B658-0E5A0EBEA1CB}" dt="2026-01-21T14:39:21.106" v="6" actId="478"/>
          <ac:picMkLst>
            <pc:docMk/>
            <pc:sldMk cId="902495351" sldId="324"/>
            <ac:picMk id="8" creationId="{F3AB4FAB-0039-4300-52B9-FFE1A077714E}"/>
          </ac:picMkLst>
        </pc:picChg>
        <pc:picChg chg="mod">
          <ac:chgData name="Mrs Fisher" userId="bd64fff4-3cdc-4183-8dd4-b765ac118906" providerId="ADAL" clId="{CADC7B07-5CCE-448A-B658-0E5A0EBEA1CB}" dt="2026-01-21T14:39:25.089" v="8" actId="14100"/>
          <ac:picMkLst>
            <pc:docMk/>
            <pc:sldMk cId="902495351" sldId="324"/>
            <ac:picMk id="3074" creationId="{FAAF6945-001E-8710-359F-FA69D3AF9B78}"/>
          </ac:picMkLst>
        </pc:picChg>
      </pc:sldChg>
      <pc:sldChg chg="del">
        <pc:chgData name="Mrs Fisher" userId="bd64fff4-3cdc-4183-8dd4-b765ac118906" providerId="ADAL" clId="{CADC7B07-5CCE-448A-B658-0E5A0EBEA1CB}" dt="2026-01-21T14:38:53.636" v="1" actId="2696"/>
        <pc:sldMkLst>
          <pc:docMk/>
          <pc:sldMk cId="3887714719" sldId="331"/>
        </pc:sldMkLst>
      </pc:sldChg>
      <pc:sldChg chg="del">
        <pc:chgData name="Mrs Fisher" userId="bd64fff4-3cdc-4183-8dd4-b765ac118906" providerId="ADAL" clId="{CADC7B07-5CCE-448A-B658-0E5A0EBEA1CB}" dt="2026-01-21T14:39:11.995" v="4" actId="2696"/>
        <pc:sldMkLst>
          <pc:docMk/>
          <pc:sldMk cId="3630468408" sldId="332"/>
        </pc:sldMkLst>
      </pc:sldChg>
      <pc:sldChg chg="del">
        <pc:chgData name="Mrs Fisher" userId="bd64fff4-3cdc-4183-8dd4-b765ac118906" providerId="ADAL" clId="{CADC7B07-5CCE-448A-B658-0E5A0EBEA1CB}" dt="2026-01-21T14:38:59.065" v="2" actId="2696"/>
        <pc:sldMkLst>
          <pc:docMk/>
          <pc:sldMk cId="3486225037" sldId="333"/>
        </pc:sldMkLst>
      </pc:sldChg>
      <pc:sldChg chg="del">
        <pc:chgData name="Mrs Fisher" userId="bd64fff4-3cdc-4183-8dd4-b765ac118906" providerId="ADAL" clId="{CADC7B07-5CCE-448A-B658-0E5A0EBEA1CB}" dt="2026-01-21T14:38:47.358" v="0" actId="2696"/>
        <pc:sldMkLst>
          <pc:docMk/>
          <pc:sldMk cId="934104018" sldId="334"/>
        </pc:sldMkLst>
      </pc:sldChg>
      <pc:sldChg chg="del">
        <pc:chgData name="Mrs Fisher" userId="bd64fff4-3cdc-4183-8dd4-b765ac118906" providerId="ADAL" clId="{CADC7B07-5CCE-448A-B658-0E5A0EBEA1CB}" dt="2026-01-21T14:39:08.573" v="3" actId="2696"/>
        <pc:sldMkLst>
          <pc:docMk/>
          <pc:sldMk cId="1087077476" sldId="33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DB59EA-D2A6-4787-9C68-8FC4BCEAF57A}" type="doc">
      <dgm:prSet loTypeId="urn:microsoft.com/office/officeart/2005/8/layout/cycle5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922B714-B308-4DC5-A8D3-535541BD367F}">
      <dgm:prSet custT="1"/>
      <dgm:spPr/>
      <dgm:t>
        <a:bodyPr/>
        <a:lstStyle/>
        <a:p>
          <a:pPr rtl="0"/>
          <a:r>
            <a:rPr lang="en-GB" sz="2800" b="1" u="none" dirty="0">
              <a:effectLst/>
              <a:latin typeface="Sassoon Infant" pitchFamily="2" charset="0"/>
              <a:ea typeface="Sassoon Infant" pitchFamily="2" charset="0"/>
            </a:rPr>
            <a:t> 1.Confidence</a:t>
          </a:r>
        </a:p>
      </dgm:t>
    </dgm:pt>
    <dgm:pt modelId="{A1097A6F-984B-45ED-8D99-7289E87CD2E9}" type="parTrans" cxnId="{0EE63E43-9784-4627-8EED-3228BC12B45D}">
      <dgm:prSet/>
      <dgm:spPr/>
      <dgm:t>
        <a:bodyPr/>
        <a:lstStyle/>
        <a:p>
          <a:endParaRPr lang="en-US"/>
        </a:p>
      </dgm:t>
    </dgm:pt>
    <dgm:pt modelId="{5FC9586D-004A-4233-B252-7B633223335C}" type="sibTrans" cxnId="{0EE63E43-9784-4627-8EED-3228BC12B45D}">
      <dgm:prSet/>
      <dgm:spPr/>
      <dgm:t>
        <a:bodyPr/>
        <a:lstStyle/>
        <a:p>
          <a:endParaRPr lang="en-US"/>
        </a:p>
      </dgm:t>
    </dgm:pt>
    <dgm:pt modelId="{801D8A2D-6CF3-4163-A296-700DEAD26A8A}">
      <dgm:prSet custT="1"/>
      <dgm:spPr/>
      <dgm:t>
        <a:bodyPr/>
        <a:lstStyle/>
        <a:p>
          <a:pPr rtl="0"/>
          <a:r>
            <a:rPr lang="en-GB" sz="2800" b="1" dirty="0">
              <a:effectLst/>
              <a:latin typeface="Sassoon Infant" pitchFamily="2" charset="0"/>
              <a:ea typeface="Sassoon Infant" pitchFamily="2" charset="0"/>
            </a:rPr>
            <a:t>2. Fluency</a:t>
          </a:r>
        </a:p>
      </dgm:t>
    </dgm:pt>
    <dgm:pt modelId="{6A34169F-F212-4453-820A-AAD35D036F5E}" type="parTrans" cxnId="{83499732-5892-4CC3-948E-8C877DC6B909}">
      <dgm:prSet/>
      <dgm:spPr/>
      <dgm:t>
        <a:bodyPr/>
        <a:lstStyle/>
        <a:p>
          <a:endParaRPr lang="en-US"/>
        </a:p>
      </dgm:t>
    </dgm:pt>
    <dgm:pt modelId="{6D8AC65F-3010-41BE-B280-B2C67EFBEBC2}" type="sibTrans" cxnId="{83499732-5892-4CC3-948E-8C877DC6B909}">
      <dgm:prSet/>
      <dgm:spPr/>
      <dgm:t>
        <a:bodyPr/>
        <a:lstStyle/>
        <a:p>
          <a:endParaRPr lang="en-US"/>
        </a:p>
      </dgm:t>
    </dgm:pt>
    <dgm:pt modelId="{BD9472E4-6224-43A1-BA2C-89599E85D4EF}">
      <dgm:prSet custT="1"/>
      <dgm:spPr/>
      <dgm:t>
        <a:bodyPr/>
        <a:lstStyle/>
        <a:p>
          <a:pPr rtl="0"/>
          <a:r>
            <a:rPr lang="en-GB" sz="2800" b="1" dirty="0">
              <a:effectLst/>
              <a:latin typeface="Sassoon Infant" pitchFamily="2" charset="0"/>
              <a:ea typeface="Sassoon Infant" pitchFamily="2" charset="0"/>
            </a:rPr>
            <a:t>3.Enjoyment</a:t>
          </a:r>
        </a:p>
      </dgm:t>
    </dgm:pt>
    <dgm:pt modelId="{3091E616-B4B3-4FF1-A0AE-2FF651BAF08F}" type="parTrans" cxnId="{BA322873-F3A9-4AC1-9E42-4A0F168C94F9}">
      <dgm:prSet/>
      <dgm:spPr/>
      <dgm:t>
        <a:bodyPr/>
        <a:lstStyle/>
        <a:p>
          <a:endParaRPr lang="en-US"/>
        </a:p>
      </dgm:t>
    </dgm:pt>
    <dgm:pt modelId="{DB7163EF-B914-42CC-BD68-84D31D504F5E}" type="sibTrans" cxnId="{BA322873-F3A9-4AC1-9E42-4A0F168C94F9}">
      <dgm:prSet/>
      <dgm:spPr/>
      <dgm:t>
        <a:bodyPr/>
        <a:lstStyle/>
        <a:p>
          <a:endParaRPr lang="en-US"/>
        </a:p>
      </dgm:t>
    </dgm:pt>
    <dgm:pt modelId="{A313EECD-F82E-49A7-8E60-4159B393CC83}">
      <dgm:prSet custT="1"/>
      <dgm:spPr/>
      <dgm:t>
        <a:bodyPr/>
        <a:lstStyle/>
        <a:p>
          <a:pPr rtl="0"/>
          <a:r>
            <a:rPr lang="en-GB" sz="2800" b="1" dirty="0">
              <a:effectLst/>
              <a:latin typeface="Sassoon Infant" pitchFamily="2" charset="0"/>
              <a:ea typeface="Sassoon Infant" pitchFamily="2" charset="0"/>
            </a:rPr>
            <a:t>4.Understanding</a:t>
          </a:r>
        </a:p>
      </dgm:t>
    </dgm:pt>
    <dgm:pt modelId="{9E104EC6-E1AF-4D72-ABAF-A56D120E81A0}" type="parTrans" cxnId="{71AF710E-F33E-47D5-BE37-13E9567CCA25}">
      <dgm:prSet/>
      <dgm:spPr/>
      <dgm:t>
        <a:bodyPr/>
        <a:lstStyle/>
        <a:p>
          <a:endParaRPr lang="en-US"/>
        </a:p>
      </dgm:t>
    </dgm:pt>
    <dgm:pt modelId="{8E781438-DD79-4FAC-98B5-B06D5EB6F503}" type="sibTrans" cxnId="{71AF710E-F33E-47D5-BE37-13E9567CCA25}">
      <dgm:prSet/>
      <dgm:spPr/>
      <dgm:t>
        <a:bodyPr/>
        <a:lstStyle/>
        <a:p>
          <a:endParaRPr lang="en-US"/>
        </a:p>
      </dgm:t>
    </dgm:pt>
    <dgm:pt modelId="{886A6080-0521-4229-BCDB-93E25C173297}" type="pres">
      <dgm:prSet presAssocID="{E1DB59EA-D2A6-4787-9C68-8FC4BCEAF57A}" presName="cycle" presStyleCnt="0">
        <dgm:presLayoutVars>
          <dgm:dir/>
          <dgm:resizeHandles val="exact"/>
        </dgm:presLayoutVars>
      </dgm:prSet>
      <dgm:spPr/>
    </dgm:pt>
    <dgm:pt modelId="{709DFEB3-D71E-4B8B-81D8-C3812B04D00D}" type="pres">
      <dgm:prSet presAssocID="{0922B714-B308-4DC5-A8D3-535541BD367F}" presName="node" presStyleLbl="node1" presStyleIdx="0" presStyleCnt="4" custScaleX="178390" custScaleY="106891" custRadScaleRad="99598" custRadScaleInc="11212">
        <dgm:presLayoutVars>
          <dgm:bulletEnabled val="1"/>
        </dgm:presLayoutVars>
      </dgm:prSet>
      <dgm:spPr/>
    </dgm:pt>
    <dgm:pt modelId="{AABFFEDA-38B7-4D4F-8FC2-E07EEA2CBB6A}" type="pres">
      <dgm:prSet presAssocID="{0922B714-B308-4DC5-A8D3-535541BD367F}" presName="spNode" presStyleCnt="0"/>
      <dgm:spPr/>
    </dgm:pt>
    <dgm:pt modelId="{C0B2849B-65A7-4FBC-8EE7-7FD504BC0ACD}" type="pres">
      <dgm:prSet presAssocID="{5FC9586D-004A-4233-B252-7B633223335C}" presName="sibTrans" presStyleLbl="sibTrans1D1" presStyleIdx="0" presStyleCnt="4"/>
      <dgm:spPr/>
    </dgm:pt>
    <dgm:pt modelId="{A620643B-8E39-41FA-9C13-E934A3185A70}" type="pres">
      <dgm:prSet presAssocID="{801D8A2D-6CF3-4163-A296-700DEAD26A8A}" presName="node" presStyleLbl="node1" presStyleIdx="1" presStyleCnt="4" custScaleX="162646" custRadScaleRad="161588" custRadScaleInc="-3371">
        <dgm:presLayoutVars>
          <dgm:bulletEnabled val="1"/>
        </dgm:presLayoutVars>
      </dgm:prSet>
      <dgm:spPr/>
    </dgm:pt>
    <dgm:pt modelId="{9CB08CD7-074B-47EA-8413-C065ECC0DBEE}" type="pres">
      <dgm:prSet presAssocID="{801D8A2D-6CF3-4163-A296-700DEAD26A8A}" presName="spNode" presStyleCnt="0"/>
      <dgm:spPr/>
    </dgm:pt>
    <dgm:pt modelId="{A5D2F258-584F-4D17-8FEB-D3003A02E7D2}" type="pres">
      <dgm:prSet presAssocID="{6D8AC65F-3010-41BE-B280-B2C67EFBEBC2}" presName="sibTrans" presStyleLbl="sibTrans1D1" presStyleIdx="1" presStyleCnt="4"/>
      <dgm:spPr/>
    </dgm:pt>
    <dgm:pt modelId="{727A4569-F299-4E6C-A0C7-A0CCFB76A01F}" type="pres">
      <dgm:prSet presAssocID="{BD9472E4-6224-43A1-BA2C-89599E85D4EF}" presName="node" presStyleLbl="node1" presStyleIdx="2" presStyleCnt="4" custScaleX="153421" custRadScaleRad="94545" custRadScaleInc="-6463">
        <dgm:presLayoutVars>
          <dgm:bulletEnabled val="1"/>
        </dgm:presLayoutVars>
      </dgm:prSet>
      <dgm:spPr/>
    </dgm:pt>
    <dgm:pt modelId="{03261D27-3BDB-4BA1-ABAF-1B4F36502E5C}" type="pres">
      <dgm:prSet presAssocID="{BD9472E4-6224-43A1-BA2C-89599E85D4EF}" presName="spNode" presStyleCnt="0"/>
      <dgm:spPr/>
    </dgm:pt>
    <dgm:pt modelId="{F839CFC6-5D16-4AC6-83C6-3845A4D9EFE0}" type="pres">
      <dgm:prSet presAssocID="{DB7163EF-B914-42CC-BD68-84D31D504F5E}" presName="sibTrans" presStyleLbl="sibTrans1D1" presStyleIdx="2" presStyleCnt="4"/>
      <dgm:spPr/>
    </dgm:pt>
    <dgm:pt modelId="{EAA3E463-CAB6-46E2-9A9A-921D4AC21954}" type="pres">
      <dgm:prSet presAssocID="{A313EECD-F82E-49A7-8E60-4159B393CC83}" presName="node" presStyleLbl="node1" presStyleIdx="3" presStyleCnt="4" custScaleX="191077" custScaleY="104412" custRadScaleRad="173705" custRadScaleInc="1145">
        <dgm:presLayoutVars>
          <dgm:bulletEnabled val="1"/>
        </dgm:presLayoutVars>
      </dgm:prSet>
      <dgm:spPr/>
    </dgm:pt>
    <dgm:pt modelId="{5FA47D3D-61F5-46D5-A4D6-686B735D253B}" type="pres">
      <dgm:prSet presAssocID="{A313EECD-F82E-49A7-8E60-4159B393CC83}" presName="spNode" presStyleCnt="0"/>
      <dgm:spPr/>
    </dgm:pt>
    <dgm:pt modelId="{FCEBFAA7-634E-4125-92D7-74BCCFE29E11}" type="pres">
      <dgm:prSet presAssocID="{8E781438-DD79-4FAC-98B5-B06D5EB6F503}" presName="sibTrans" presStyleLbl="sibTrans1D1" presStyleIdx="3" presStyleCnt="4"/>
      <dgm:spPr/>
    </dgm:pt>
  </dgm:ptLst>
  <dgm:cxnLst>
    <dgm:cxn modelId="{71AF710E-F33E-47D5-BE37-13E9567CCA25}" srcId="{E1DB59EA-D2A6-4787-9C68-8FC4BCEAF57A}" destId="{A313EECD-F82E-49A7-8E60-4159B393CC83}" srcOrd="3" destOrd="0" parTransId="{9E104EC6-E1AF-4D72-ABAF-A56D120E81A0}" sibTransId="{8E781438-DD79-4FAC-98B5-B06D5EB6F503}"/>
    <dgm:cxn modelId="{83499732-5892-4CC3-948E-8C877DC6B909}" srcId="{E1DB59EA-D2A6-4787-9C68-8FC4BCEAF57A}" destId="{801D8A2D-6CF3-4163-A296-700DEAD26A8A}" srcOrd="1" destOrd="0" parTransId="{6A34169F-F212-4453-820A-AAD35D036F5E}" sibTransId="{6D8AC65F-3010-41BE-B280-B2C67EFBEBC2}"/>
    <dgm:cxn modelId="{C5308038-564F-40AC-B502-292DAE923F5B}" type="presOf" srcId="{5FC9586D-004A-4233-B252-7B633223335C}" destId="{C0B2849B-65A7-4FBC-8EE7-7FD504BC0ACD}" srcOrd="0" destOrd="0" presId="urn:microsoft.com/office/officeart/2005/8/layout/cycle5"/>
    <dgm:cxn modelId="{7DB0C53A-6CF4-4BE1-9B6B-252BF42875F1}" type="presOf" srcId="{801D8A2D-6CF3-4163-A296-700DEAD26A8A}" destId="{A620643B-8E39-41FA-9C13-E934A3185A70}" srcOrd="0" destOrd="0" presId="urn:microsoft.com/office/officeart/2005/8/layout/cycle5"/>
    <dgm:cxn modelId="{75E1CC5F-B494-4E2E-BD6A-AA2B35C436A1}" type="presOf" srcId="{6D8AC65F-3010-41BE-B280-B2C67EFBEBC2}" destId="{A5D2F258-584F-4D17-8FEB-D3003A02E7D2}" srcOrd="0" destOrd="0" presId="urn:microsoft.com/office/officeart/2005/8/layout/cycle5"/>
    <dgm:cxn modelId="{0EE63E43-9784-4627-8EED-3228BC12B45D}" srcId="{E1DB59EA-D2A6-4787-9C68-8FC4BCEAF57A}" destId="{0922B714-B308-4DC5-A8D3-535541BD367F}" srcOrd="0" destOrd="0" parTransId="{A1097A6F-984B-45ED-8D99-7289E87CD2E9}" sibTransId="{5FC9586D-004A-4233-B252-7B633223335C}"/>
    <dgm:cxn modelId="{BA322873-F3A9-4AC1-9E42-4A0F168C94F9}" srcId="{E1DB59EA-D2A6-4787-9C68-8FC4BCEAF57A}" destId="{BD9472E4-6224-43A1-BA2C-89599E85D4EF}" srcOrd="2" destOrd="0" parTransId="{3091E616-B4B3-4FF1-A0AE-2FF651BAF08F}" sibTransId="{DB7163EF-B914-42CC-BD68-84D31D504F5E}"/>
    <dgm:cxn modelId="{5160A49B-C980-43AD-9DE4-671288CA3BFD}" type="presOf" srcId="{DB7163EF-B914-42CC-BD68-84D31D504F5E}" destId="{F839CFC6-5D16-4AC6-83C6-3845A4D9EFE0}" srcOrd="0" destOrd="0" presId="urn:microsoft.com/office/officeart/2005/8/layout/cycle5"/>
    <dgm:cxn modelId="{2F11C5BC-EB41-4658-A6A3-2880C489B9FD}" type="presOf" srcId="{BD9472E4-6224-43A1-BA2C-89599E85D4EF}" destId="{727A4569-F299-4E6C-A0C7-A0CCFB76A01F}" srcOrd="0" destOrd="0" presId="urn:microsoft.com/office/officeart/2005/8/layout/cycle5"/>
    <dgm:cxn modelId="{617CA8BF-6F3E-4012-92D5-BE284D845773}" type="presOf" srcId="{A313EECD-F82E-49A7-8E60-4159B393CC83}" destId="{EAA3E463-CAB6-46E2-9A9A-921D4AC21954}" srcOrd="0" destOrd="0" presId="urn:microsoft.com/office/officeart/2005/8/layout/cycle5"/>
    <dgm:cxn modelId="{91C6A7C7-81E3-49DA-8E23-32D3F2340FAB}" type="presOf" srcId="{E1DB59EA-D2A6-4787-9C68-8FC4BCEAF57A}" destId="{886A6080-0521-4229-BCDB-93E25C173297}" srcOrd="0" destOrd="0" presId="urn:microsoft.com/office/officeart/2005/8/layout/cycle5"/>
    <dgm:cxn modelId="{7CFEB0D3-9EDC-4D29-9FC2-501A6CCAF319}" type="presOf" srcId="{8E781438-DD79-4FAC-98B5-B06D5EB6F503}" destId="{FCEBFAA7-634E-4125-92D7-74BCCFE29E11}" srcOrd="0" destOrd="0" presId="urn:microsoft.com/office/officeart/2005/8/layout/cycle5"/>
    <dgm:cxn modelId="{321A63EA-040B-4470-BB3A-7EA53E90B892}" type="presOf" srcId="{0922B714-B308-4DC5-A8D3-535541BD367F}" destId="{709DFEB3-D71E-4B8B-81D8-C3812B04D00D}" srcOrd="0" destOrd="0" presId="urn:microsoft.com/office/officeart/2005/8/layout/cycle5"/>
    <dgm:cxn modelId="{F6E6A704-313C-41FB-8ED3-C367A972DFE9}" type="presParOf" srcId="{886A6080-0521-4229-BCDB-93E25C173297}" destId="{709DFEB3-D71E-4B8B-81D8-C3812B04D00D}" srcOrd="0" destOrd="0" presId="urn:microsoft.com/office/officeart/2005/8/layout/cycle5"/>
    <dgm:cxn modelId="{093D92D4-A6E7-490F-9D2B-7E1F626CB40B}" type="presParOf" srcId="{886A6080-0521-4229-BCDB-93E25C173297}" destId="{AABFFEDA-38B7-4D4F-8FC2-E07EEA2CBB6A}" srcOrd="1" destOrd="0" presId="urn:microsoft.com/office/officeart/2005/8/layout/cycle5"/>
    <dgm:cxn modelId="{9C12FC9C-2544-4137-A4EF-5ECEB6053280}" type="presParOf" srcId="{886A6080-0521-4229-BCDB-93E25C173297}" destId="{C0B2849B-65A7-4FBC-8EE7-7FD504BC0ACD}" srcOrd="2" destOrd="0" presId="urn:microsoft.com/office/officeart/2005/8/layout/cycle5"/>
    <dgm:cxn modelId="{6BAC0A21-99BB-4511-ABC3-B66860A85729}" type="presParOf" srcId="{886A6080-0521-4229-BCDB-93E25C173297}" destId="{A620643B-8E39-41FA-9C13-E934A3185A70}" srcOrd="3" destOrd="0" presId="urn:microsoft.com/office/officeart/2005/8/layout/cycle5"/>
    <dgm:cxn modelId="{1214469C-DA3E-4191-A75F-58FFBBCB83DC}" type="presParOf" srcId="{886A6080-0521-4229-BCDB-93E25C173297}" destId="{9CB08CD7-074B-47EA-8413-C065ECC0DBEE}" srcOrd="4" destOrd="0" presId="urn:microsoft.com/office/officeart/2005/8/layout/cycle5"/>
    <dgm:cxn modelId="{69C6AA0E-B857-4B76-A7CE-2F3244871762}" type="presParOf" srcId="{886A6080-0521-4229-BCDB-93E25C173297}" destId="{A5D2F258-584F-4D17-8FEB-D3003A02E7D2}" srcOrd="5" destOrd="0" presId="urn:microsoft.com/office/officeart/2005/8/layout/cycle5"/>
    <dgm:cxn modelId="{41B730A8-2799-44E9-BA7A-5EFE9EC589E1}" type="presParOf" srcId="{886A6080-0521-4229-BCDB-93E25C173297}" destId="{727A4569-F299-4E6C-A0C7-A0CCFB76A01F}" srcOrd="6" destOrd="0" presId="urn:microsoft.com/office/officeart/2005/8/layout/cycle5"/>
    <dgm:cxn modelId="{1E6B0C26-3B74-4C05-BF2F-ECA6E8C5E16B}" type="presParOf" srcId="{886A6080-0521-4229-BCDB-93E25C173297}" destId="{03261D27-3BDB-4BA1-ABAF-1B4F36502E5C}" srcOrd="7" destOrd="0" presId="urn:microsoft.com/office/officeart/2005/8/layout/cycle5"/>
    <dgm:cxn modelId="{1BBF0C6F-F5DE-4623-A368-7E97F236162F}" type="presParOf" srcId="{886A6080-0521-4229-BCDB-93E25C173297}" destId="{F839CFC6-5D16-4AC6-83C6-3845A4D9EFE0}" srcOrd="8" destOrd="0" presId="urn:microsoft.com/office/officeart/2005/8/layout/cycle5"/>
    <dgm:cxn modelId="{A3E9E8B5-58DE-431F-AF2D-B30EAA182021}" type="presParOf" srcId="{886A6080-0521-4229-BCDB-93E25C173297}" destId="{EAA3E463-CAB6-46E2-9A9A-921D4AC21954}" srcOrd="9" destOrd="0" presId="urn:microsoft.com/office/officeart/2005/8/layout/cycle5"/>
    <dgm:cxn modelId="{7663837F-8BD7-49A6-A2A9-7907658F6E09}" type="presParOf" srcId="{886A6080-0521-4229-BCDB-93E25C173297}" destId="{5FA47D3D-61F5-46D5-A4D6-686B735D253B}" srcOrd="10" destOrd="0" presId="urn:microsoft.com/office/officeart/2005/8/layout/cycle5"/>
    <dgm:cxn modelId="{623AF11F-3F8E-4EFD-B376-88B76C113A10}" type="presParOf" srcId="{886A6080-0521-4229-BCDB-93E25C173297}" destId="{FCEBFAA7-634E-4125-92D7-74BCCFE29E11}" srcOrd="11" destOrd="0" presId="urn:microsoft.com/office/officeart/2005/8/layout/cycle5"/>
  </dgm:cxnLst>
  <dgm:bg>
    <a:blipFill>
      <a:blip xmlns:r="http://schemas.openxmlformats.org/officeDocument/2006/relationships" r:embed="rId1"/>
      <a:tile tx="0" ty="0" sx="100000" sy="100000" flip="none" algn="tl"/>
    </a:blipFill>
  </dgm:bg>
  <dgm:whole>
    <a:ln w="285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DFEB3-D71E-4B8B-81D8-C3812B04D00D}">
      <dsp:nvSpPr>
        <dsp:cNvPr id="0" name=""/>
        <dsp:cNvSpPr/>
      </dsp:nvSpPr>
      <dsp:spPr>
        <a:xfrm>
          <a:off x="3996794" y="-7361"/>
          <a:ext cx="3289186" cy="128106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u="none" kern="1200" dirty="0">
              <a:effectLst/>
              <a:latin typeface="Sassoon Infant" pitchFamily="2" charset="0"/>
              <a:ea typeface="Sassoon Infant" pitchFamily="2" charset="0"/>
            </a:rPr>
            <a:t> 1.Confidence</a:t>
          </a:r>
        </a:p>
      </dsp:txBody>
      <dsp:txXfrm>
        <a:off x="4059331" y="55176"/>
        <a:ext cx="3164112" cy="1155994"/>
      </dsp:txXfrm>
    </dsp:sp>
    <dsp:sp modelId="{C0B2849B-65A7-4FBC-8EE7-7FD504BC0ACD}">
      <dsp:nvSpPr>
        <dsp:cNvPr id="0" name=""/>
        <dsp:cNvSpPr/>
      </dsp:nvSpPr>
      <dsp:spPr>
        <a:xfrm>
          <a:off x="4246839" y="1223150"/>
          <a:ext cx="3965003" cy="3965003"/>
        </a:xfrm>
        <a:custGeom>
          <a:avLst/>
          <a:gdLst/>
          <a:ahLst/>
          <a:cxnLst/>
          <a:rect l="0" t="0" r="0" b="0"/>
          <a:pathLst>
            <a:path>
              <a:moveTo>
                <a:pt x="2672504" y="123951"/>
              </a:moveTo>
              <a:arcTo wR="1982501" hR="1982501" stAng="17422073" swAng="137263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0643B-8E39-41FA-9C13-E934A3185A70}">
      <dsp:nvSpPr>
        <dsp:cNvPr id="0" name=""/>
        <dsp:cNvSpPr/>
      </dsp:nvSpPr>
      <dsp:spPr>
        <a:xfrm>
          <a:off x="7229076" y="1948522"/>
          <a:ext cx="2998895" cy="119848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effectLst/>
              <a:latin typeface="Sassoon Infant" pitchFamily="2" charset="0"/>
              <a:ea typeface="Sassoon Infant" pitchFamily="2" charset="0"/>
            </a:rPr>
            <a:t>2. Fluency</a:t>
          </a:r>
        </a:p>
      </dsp:txBody>
      <dsp:txXfrm>
        <a:off x="7287581" y="2007027"/>
        <a:ext cx="2881885" cy="1081471"/>
      </dsp:txXfrm>
    </dsp:sp>
    <dsp:sp modelId="{A5D2F258-584F-4D17-8FEB-D3003A02E7D2}">
      <dsp:nvSpPr>
        <dsp:cNvPr id="0" name=""/>
        <dsp:cNvSpPr/>
      </dsp:nvSpPr>
      <dsp:spPr>
        <a:xfrm>
          <a:off x="5151270" y="-72864"/>
          <a:ext cx="3965003" cy="3965003"/>
        </a:xfrm>
        <a:custGeom>
          <a:avLst/>
          <a:gdLst/>
          <a:ahLst/>
          <a:cxnLst/>
          <a:rect l="0" t="0" r="0" b="0"/>
          <a:pathLst>
            <a:path>
              <a:moveTo>
                <a:pt x="3263299" y="3495733"/>
              </a:moveTo>
              <a:arcTo wR="1982501" hR="1982501" stAng="2985327" swAng="215226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A4569-F299-4E6C-A0C7-A0CCFB76A01F}">
      <dsp:nvSpPr>
        <dsp:cNvPr id="0" name=""/>
        <dsp:cNvSpPr/>
      </dsp:nvSpPr>
      <dsp:spPr>
        <a:xfrm>
          <a:off x="4174552" y="3878345"/>
          <a:ext cx="2828803" cy="119848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effectLst/>
              <a:latin typeface="Sassoon Infant" pitchFamily="2" charset="0"/>
              <a:ea typeface="Sassoon Infant" pitchFamily="2" charset="0"/>
            </a:rPr>
            <a:t>3.Enjoyment</a:t>
          </a:r>
        </a:p>
      </dsp:txBody>
      <dsp:txXfrm>
        <a:off x="4233057" y="3936850"/>
        <a:ext cx="2711793" cy="1081471"/>
      </dsp:txXfrm>
    </dsp:sp>
    <dsp:sp modelId="{F839CFC6-5D16-4AC6-83C6-3845A4D9EFE0}">
      <dsp:nvSpPr>
        <dsp:cNvPr id="0" name=""/>
        <dsp:cNvSpPr/>
      </dsp:nvSpPr>
      <dsp:spPr>
        <a:xfrm>
          <a:off x="1708881" y="-1671"/>
          <a:ext cx="3965003" cy="3965003"/>
        </a:xfrm>
        <a:custGeom>
          <a:avLst/>
          <a:gdLst/>
          <a:ahLst/>
          <a:cxnLst/>
          <a:rect l="0" t="0" r="0" b="0"/>
          <a:pathLst>
            <a:path>
              <a:moveTo>
                <a:pt x="2039761" y="3964176"/>
              </a:moveTo>
              <a:arcTo wR="1982501" hR="1982501" stAng="5300695" swAng="245470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3E463-CAB6-46E2-9A9A-921D4AC21954}">
      <dsp:nvSpPr>
        <dsp:cNvPr id="0" name=""/>
        <dsp:cNvSpPr/>
      </dsp:nvSpPr>
      <dsp:spPr>
        <a:xfrm>
          <a:off x="320339" y="1957978"/>
          <a:ext cx="3523111" cy="125135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effectLst/>
              <a:latin typeface="Sassoon Infant" pitchFamily="2" charset="0"/>
              <a:ea typeface="Sassoon Infant" pitchFamily="2" charset="0"/>
            </a:rPr>
            <a:t>4.Understanding</a:t>
          </a:r>
        </a:p>
      </dsp:txBody>
      <dsp:txXfrm>
        <a:off x="381425" y="2019064"/>
        <a:ext cx="3400939" cy="1129186"/>
      </dsp:txXfrm>
    </dsp:sp>
    <dsp:sp modelId="{FCEBFAA7-634E-4125-92D7-74BCCFE29E11}">
      <dsp:nvSpPr>
        <dsp:cNvPr id="0" name=""/>
        <dsp:cNvSpPr/>
      </dsp:nvSpPr>
      <dsp:spPr>
        <a:xfrm>
          <a:off x="2754720" y="1255948"/>
          <a:ext cx="3965003" cy="3965003"/>
        </a:xfrm>
        <a:custGeom>
          <a:avLst/>
          <a:gdLst/>
          <a:ahLst/>
          <a:cxnLst/>
          <a:rect l="0" t="0" r="0" b="0"/>
          <a:pathLst>
            <a:path>
              <a:moveTo>
                <a:pt x="667891" y="498550"/>
              </a:moveTo>
              <a:arcTo wR="1982501" hR="1982501" stAng="13707765" swAng="153791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39B79-FCE6-4B50-AD7D-F40C8A3CCCD3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A732E-F891-400D-9578-79B4BF6F8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12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46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68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5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61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232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61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845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596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9A616-FAD5-435E-ACB9-68257E185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A7875-35AA-45C0-9DA7-284F121A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662E9-7312-4E48-976F-8F31F712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D680-0F66-448F-A2C2-12CDE0BE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E2B3E-FBFB-44BF-92E3-9063E0B8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194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8120-DFA9-40CD-B2D2-763C5D4F1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C56DB-F18B-4C6D-84D6-AF8817B66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A76B1-73E7-4899-A3EF-67B302C51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EB49F-A7F5-4552-BB84-914EAE7D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7BD8-567A-40CB-9CCF-2A614747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979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0E7C-09C1-4B5C-BAAB-82613B83B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28354-E376-45F2-A742-1A2CA7185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F10D9-2D1D-4C0D-A1FE-90D663405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78FEF-10C7-452B-8850-B44D9F93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10187-4993-4904-A1C2-6925104D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05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910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8171-E02F-4DA3-AA37-BD4306D46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91804-EFFA-4A31-B59B-35BA6466A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B8EE0-92EA-4D54-84FB-EB6FA698E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71379-E625-4928-95EC-1E5A0996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8F08E-D687-44EF-996E-C1FCD6C1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8E7FA-CB09-43AD-A781-F0097F11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66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600F-7564-42AE-8793-2BD90926C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8E4AE-8931-4BCC-AB27-DEB19C654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02951-0755-4607-A8C6-27DD0C385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14FC9-B00A-42F9-8B7A-67F18F1D1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FBCB5-7482-4D71-B532-83C28F6CB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760BFE-23FE-4991-9366-BCEAA3E0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B35AD-0F44-4E3F-976B-17F7359D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0AAFD7-D3F8-441E-BC2D-F56A3EAD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755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E89C4-4879-4F9C-9FA3-D87B91BC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42AF1-D7CE-43A0-B1F8-962FC869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59F32-9E80-45C2-AB5C-F2AC2684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49CF7-4DD9-4F28-936E-B6687A79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88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BAB034-888A-4411-9F33-98E54985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9C58B-E4B2-40A4-B782-EB7F31A52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27E76-7AE8-47FD-89E7-F3D64A44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221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866A-0714-4B1A-B42E-C3AAC7D4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1F07-FDB9-4F24-907B-D390CDF1D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4B5FA-2F95-477F-8682-EDBE61014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14F67-F45E-4DD3-BBF4-A388C9934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DD1D9-7B81-4B06-B138-8B0BC626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4D4EA-E870-4CCA-A23C-1F7C37BA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101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EAD5D-A1C4-42B6-AC5D-922DD7CD4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A6C766-216B-44A7-B2AC-C1E7AD12D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35418-812C-4728-BAD4-150D21FE8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D52C6-2D0C-470F-9BFE-4011F4F5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C9915-835E-4F11-9243-42DAA094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8877A-2483-47A5-95D1-62E2F7F9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32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5DB2E-DCB0-42FA-8568-504C87421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C91284-4C1C-46D6-BFCB-C7A4C3817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054C9-0B7F-45B4-AAC0-12A5E35CB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91099-4714-40E2-9EE5-BC15D91C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080E8-40FD-495A-BEBB-3DC131D8A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75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D5E7F-887F-4C13-A71C-487F21AAC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2E8BB-6C1B-40E2-9EBC-C11BAEC32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49D2-300E-4825-8BAB-3BE765E6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B7383-F948-487A-92C3-81A098BC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6BEAA-A1B4-4088-8EBA-6E040CAF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84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11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5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68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99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53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81BF4-E315-4743-AB45-9FBE4AB70565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8432A29-B6D1-4BDE-91B4-92B5C9F42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78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2B02E9-68F6-494D-850E-90833A14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5F482-4C04-482D-AF91-2048B8A0D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FDECD-EFE6-4B32-822D-978368E30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35F8C-FCB0-47D9-9662-F19A18B3989C}" type="datetimeFigureOut">
              <a:rPr lang="en-GB" smtClean="0"/>
              <a:t>21/01/2026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8A8D4-1421-436C-A430-2B740B614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41076-DFAD-409B-9DFC-3C25DBA0E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47FE5-B07F-487D-91E7-3A178939B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E05174-5F14-4947-ACCF-64DB7E8D1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337" y="2046911"/>
            <a:ext cx="9772357" cy="2137580"/>
          </a:xfrm>
        </p:spPr>
        <p:txBody>
          <a:bodyPr>
            <a:noAutofit/>
          </a:bodyPr>
          <a:lstStyle/>
          <a:p>
            <a:r>
              <a:rPr lang="en-GB" sz="6000" dirty="0">
                <a:latin typeface="Sassoon Infant" pitchFamily="2" charset="0"/>
                <a:ea typeface="Sassoon Infant" pitchFamily="2" charset="0"/>
              </a:rPr>
              <a:t>P1 Literacy </a:t>
            </a:r>
          </a:p>
          <a:p>
            <a:r>
              <a:rPr lang="en-GB" sz="6000" dirty="0">
                <a:latin typeface="Sassoon Infant" pitchFamily="2" charset="0"/>
                <a:ea typeface="Sassoon Infant" pitchFamily="2" charset="0"/>
              </a:rPr>
              <a:t>Parental Workshop</a:t>
            </a:r>
          </a:p>
          <a:p>
            <a:r>
              <a:rPr lang="en-GB" sz="6000" dirty="0">
                <a:latin typeface="Sassoon Infant" pitchFamily="2" charset="0"/>
                <a:ea typeface="Sassoon Infant" pitchFamily="2" charset="0"/>
              </a:rPr>
              <a:t>20</a:t>
            </a:r>
            <a:r>
              <a:rPr lang="en-GB" sz="6000" baseline="30000" dirty="0">
                <a:latin typeface="Sassoon Infant" pitchFamily="2" charset="0"/>
                <a:ea typeface="Sassoon Infant" pitchFamily="2" charset="0"/>
              </a:rPr>
              <a:t>th</a:t>
            </a:r>
            <a:r>
              <a:rPr lang="en-GB" sz="6000" dirty="0">
                <a:latin typeface="Sassoon Infant" pitchFamily="2" charset="0"/>
                <a:ea typeface="Sassoon Infant" pitchFamily="2" charset="0"/>
              </a:rPr>
              <a:t> January 2026 </a:t>
            </a:r>
          </a:p>
        </p:txBody>
      </p:sp>
      <p:pic>
        <p:nvPicPr>
          <p:cNvPr id="4" name="Picture 3" descr="A blue logo with white text&#10;&#10;Description automatically generated">
            <a:extLst>
              <a:ext uri="{FF2B5EF4-FFF2-40B4-BE49-F238E27FC236}">
                <a16:creationId xmlns:a16="http://schemas.microsoft.com/office/drawing/2014/main" id="{482EBE8B-7007-5327-4CC7-C30E63E44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70" y="267323"/>
            <a:ext cx="2092887" cy="2092887"/>
          </a:xfrm>
          <a:prstGeom prst="rect">
            <a:avLst/>
          </a:prstGeom>
        </p:spPr>
      </p:pic>
      <p:pic>
        <p:nvPicPr>
          <p:cNvPr id="5" name="Picture 4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91DE768A-86F7-5700-6F86-5F7604E41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71" y="2983879"/>
            <a:ext cx="2670629" cy="4005943"/>
          </a:xfrm>
          <a:prstGeom prst="rect">
            <a:avLst/>
          </a:prstGeom>
        </p:spPr>
      </p:pic>
      <p:pic>
        <p:nvPicPr>
          <p:cNvPr id="7" name="Picture 6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710BEA6B-57A9-F334-ECBB-48F02A9C3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89974" l="5762" r="90430">
                        <a14:foregroundMark x1="24902" y1="6380" x2="14258" y2="41602"/>
                        <a14:foregroundMark x1="43750" y1="29622" x2="43750" y2="29622"/>
                        <a14:foregroundMark x1="44922" y1="30534" x2="66211" y2="33333"/>
                        <a14:foregroundMark x1="40039" y1="42643" x2="50195" y2="48177"/>
                        <a14:foregroundMark x1="38672" y1="47396" x2="50977" y2="47917"/>
                        <a14:foregroundMark x1="50977" y1="47917" x2="53125" y2="47721"/>
                        <a14:foregroundMark x1="37598" y1="11523" x2="67773" y2="18490"/>
                        <a14:foregroundMark x1="34863" y1="55534" x2="42969" y2="62044"/>
                        <a14:foregroundMark x1="42969" y1="62044" x2="43555" y2="62240"/>
                        <a14:foregroundMark x1="34863" y1="55273" x2="45996" y2="56901"/>
                        <a14:foregroundMark x1="45996" y1="56901" x2="34570" y2="61784"/>
                        <a14:foregroundMark x1="34570" y1="61784" x2="37402" y2="54427"/>
                        <a14:foregroundMark x1="37402" y1="54427" x2="44629" y2="55143"/>
                        <a14:foregroundMark x1="90234" y1="60156" x2="90430" y2="67839"/>
                        <a14:foregroundMark x1="52441" y1="42513" x2="52441" y2="42513"/>
                        <a14:foregroundMark x1="51563" y1="41471" x2="51563" y2="41471"/>
                        <a14:foregroundMark x1="34473" y1="56445" x2="34473" y2="56445"/>
                        <a14:foregroundMark x1="5957" y1="40885" x2="5957" y2="40885"/>
                        <a14:foregroundMark x1="49316" y1="39974" x2="49316" y2="39974"/>
                        <a14:foregroundMark x1="86035" y1="64909" x2="73730" y2="71875"/>
                        <a14:foregroundMark x1="73730" y1="71875" x2="49121" y2="70833"/>
                        <a14:foregroundMark x1="49121" y1="70833" x2="47363" y2="70508"/>
                        <a14:foregroundMark x1="38184" y1="5469" x2="38184" y2="5469"/>
                        <a14:foregroundMark x1="25781" y1="5013" x2="25781" y2="5013"/>
                        <a14:foregroundMark x1="39063" y1="4167" x2="39063" y2="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3" y="3115701"/>
            <a:ext cx="2582747" cy="38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0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610" y="1567816"/>
            <a:ext cx="1116400" cy="1167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4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8000" b="1" dirty="0">
                <a:latin typeface="Sassoon Infant" pitchFamily="2" charset="0"/>
                <a:ea typeface="Sassoon Infant" pitchFamily="2" charset="0"/>
              </a:rPr>
              <a:t>What are they?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669" y="1425948"/>
            <a:ext cx="10515600" cy="4763911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dirty="0">
                <a:latin typeface="Sassoon Infant" pitchFamily="2" charset="0"/>
                <a:ea typeface="Sassoon Infant" pitchFamily="2" charset="0"/>
              </a:rPr>
              <a:t>Words </a:t>
            </a:r>
            <a:r>
              <a:rPr lang="en-GB" b="1" dirty="0">
                <a:latin typeface="Sassoon Infant" pitchFamily="2" charset="0"/>
                <a:ea typeface="Sassoon Infant" pitchFamily="2" charset="0"/>
              </a:rPr>
              <a:t> </a:t>
            </a:r>
            <a:r>
              <a:rPr lang="en-GB" b="1" u="sng" dirty="0">
                <a:latin typeface="Sassoon Infant" pitchFamily="2" charset="0"/>
                <a:ea typeface="Sassoon Infant" pitchFamily="2" charset="0"/>
              </a:rPr>
              <a:t>that cannot be sounded out</a:t>
            </a:r>
            <a:r>
              <a:rPr lang="en-GB" u="sng" dirty="0">
                <a:latin typeface="Sassoon Infant" pitchFamily="2" charset="0"/>
                <a:ea typeface="Sassoon Infant" pitchFamily="2" charset="0"/>
              </a:rPr>
              <a:t>. </a:t>
            </a:r>
          </a:p>
          <a:p>
            <a:r>
              <a:rPr lang="en-GB" dirty="0">
                <a:latin typeface="Sassoon Infant" pitchFamily="2" charset="0"/>
                <a:ea typeface="Sassoon Infant" pitchFamily="2" charset="0"/>
              </a:rPr>
              <a:t>For example the word dog – not tricky</a:t>
            </a:r>
          </a:p>
          <a:p>
            <a:pPr marL="0" indent="0">
              <a:buNone/>
            </a:pPr>
            <a:endParaRPr lang="en-GB" dirty="0">
              <a:latin typeface="Sassoon Infant" pitchFamily="2" charset="0"/>
              <a:ea typeface="Sassoon Infant" pitchFamily="2" charset="0"/>
            </a:endParaRPr>
          </a:p>
          <a:p>
            <a:endParaRPr lang="en-GB" dirty="0">
              <a:latin typeface="Sassoon Infant" pitchFamily="2" charset="0"/>
              <a:ea typeface="Sassoon Infant" pitchFamily="2" charset="0"/>
            </a:endParaRPr>
          </a:p>
          <a:p>
            <a:endParaRPr lang="en-GB" dirty="0">
              <a:latin typeface="Sassoon Infant" pitchFamily="2" charset="0"/>
              <a:ea typeface="Sassoon Infant" pitchFamily="2" charset="0"/>
            </a:endParaRPr>
          </a:p>
          <a:p>
            <a:r>
              <a:rPr lang="en-GB" dirty="0">
                <a:latin typeface="Sassoon Infant" pitchFamily="2" charset="0"/>
                <a:ea typeface="Sassoon Infant" pitchFamily="2" charset="0"/>
              </a:rPr>
              <a:t>With tricky words if you sound them out and then try to blend the sounds, you will get a word that does not sound right. </a:t>
            </a:r>
          </a:p>
          <a:p>
            <a:endParaRPr lang="en-GB" dirty="0">
              <a:latin typeface="Sassoon Infant" pitchFamily="2" charset="0"/>
              <a:ea typeface="Sassoon Infant" pitchFamily="2" charset="0"/>
            </a:endParaRPr>
          </a:p>
          <a:p>
            <a:r>
              <a:rPr lang="en-GB" dirty="0">
                <a:latin typeface="Sassoon Infant" pitchFamily="2" charset="0"/>
                <a:ea typeface="Sassoon Infant" pitchFamily="2" charset="0"/>
              </a:rPr>
              <a:t>They are words that must be recognised by sight.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83" y="2566125"/>
            <a:ext cx="4574145" cy="1241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65" b="90000" l="9091" r="94091">
                        <a14:foregroundMark x1="10000" y1="40435" x2="9091" y2="58696"/>
                        <a14:foregroundMark x1="90000" y1="40435" x2="94545" y2="56957"/>
                        <a14:foregroundMark x1="92727" y1="14783" x2="92727" y2="14783"/>
                        <a14:foregroundMark x1="91364" y1="21304" x2="91364" y2="21304"/>
                        <a14:foregroundMark x1="85909" y1="17826" x2="85909" y2="17826"/>
                        <a14:foregroundMark x1="76818" y1="9565" x2="76818" y2="9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8226" y="1711732"/>
            <a:ext cx="1634490" cy="170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>
                <a:latin typeface="Sassoon Infant" pitchFamily="2" charset="0"/>
                <a:ea typeface="Sassoon Infant" pitchFamily="2" charset="0"/>
              </a:rPr>
              <a:t>How do we teach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35245"/>
          </a:xfrm>
        </p:spPr>
        <p:txBody>
          <a:bodyPr/>
          <a:lstStyle/>
          <a:p>
            <a:r>
              <a:rPr lang="en-GB" dirty="0">
                <a:latin typeface="Sassoon Infant" pitchFamily="2" charset="0"/>
                <a:ea typeface="Sassoon Infant" pitchFamily="2" charset="0"/>
              </a:rPr>
              <a:t>Introduced after all initial sounds are taught- </a:t>
            </a:r>
            <a:r>
              <a:rPr lang="en-GB" b="1" u="sng" dirty="0">
                <a:latin typeface="Sassoon Infant" pitchFamily="2" charset="0"/>
                <a:ea typeface="Sassoon Infant" pitchFamily="2" charset="0"/>
              </a:rPr>
              <a:t>firm understanding.</a:t>
            </a:r>
          </a:p>
          <a:p>
            <a:r>
              <a:rPr lang="en-GB" b="1" u="sng" dirty="0">
                <a:latin typeface="Sassoon Infant" pitchFamily="2" charset="0"/>
                <a:ea typeface="Sassoon Infant" pitchFamily="2" charset="0"/>
              </a:rPr>
              <a:t>30 words in total for P1.</a:t>
            </a:r>
          </a:p>
          <a:p>
            <a:r>
              <a:rPr lang="en-GB" b="1" u="sng" dirty="0">
                <a:latin typeface="Sassoon Infant" pitchFamily="2" charset="0"/>
                <a:ea typeface="Sassoon Infant" pitchFamily="2" charset="0"/>
              </a:rPr>
              <a:t>We have grouped into “families” where possible</a:t>
            </a:r>
          </a:p>
          <a:p>
            <a:endParaRPr lang="en-GB" b="1" u="sng" dirty="0">
              <a:latin typeface="SassoonPrimaryInfantMedium" panose="00000500000000000000" pitchFamily="2" charset="0"/>
            </a:endParaRPr>
          </a:p>
          <a:p>
            <a:endParaRPr lang="en-GB" b="1" u="sng" dirty="0">
              <a:latin typeface="SassoonPrimaryInfantMedium" panose="00000500000000000000" pitchFamily="2" charset="0"/>
            </a:endParaRPr>
          </a:p>
          <a:p>
            <a:endParaRPr lang="en-GB" b="1" u="sng" dirty="0">
              <a:latin typeface="SassoonPrimaryInfantMedium" panose="00000500000000000000" pitchFamily="2" charset="0"/>
            </a:endParaRPr>
          </a:p>
          <a:p>
            <a:endParaRPr lang="en-GB" b="1" u="sng" dirty="0">
              <a:latin typeface="SassoonPrimaryInfantMedium" panose="00000500000000000000" pitchFamily="2" charset="0"/>
            </a:endParaRPr>
          </a:p>
          <a:p>
            <a:endParaRPr lang="en-GB" dirty="0">
              <a:latin typeface="SassoonPrimaryInfantMedium" panose="00000500000000000000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753032" y="3753166"/>
          <a:ext cx="360299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495">
                  <a:extLst>
                    <a:ext uri="{9D8B030D-6E8A-4147-A177-3AD203B41FA5}">
                      <a16:colId xmlns:a16="http://schemas.microsoft.com/office/drawing/2014/main" val="3684478478"/>
                    </a:ext>
                  </a:extLst>
                </a:gridCol>
                <a:gridCol w="1801495">
                  <a:extLst>
                    <a:ext uri="{9D8B030D-6E8A-4147-A177-3AD203B41FA5}">
                      <a16:colId xmlns:a16="http://schemas.microsoft.com/office/drawing/2014/main" val="2712537386"/>
                    </a:ext>
                  </a:extLst>
                </a:gridCol>
              </a:tblGrid>
              <a:tr h="58531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I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the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6412096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50059" y="4532869"/>
          <a:ext cx="8128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808943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89594478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562889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4264729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34348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he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me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be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she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we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8248328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0060" y="5421096"/>
          <a:ext cx="812799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662470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477336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20321747"/>
                    </a:ext>
                  </a:extLst>
                </a:gridCol>
              </a:tblGrid>
              <a:tr h="419775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go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so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tx1"/>
                          </a:solidFill>
                          <a:latin typeface="SassoonPrimaryInfantMedium" panose="00000500000000000000" pitchFamily="2" charset="0"/>
                        </a:rPr>
                        <a:t>no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29202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185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en-GB" dirty="0">
                <a:latin typeface="Sassoon Infant" pitchFamily="2" charset="0"/>
                <a:ea typeface="Sassoon Infant" pitchFamily="2" charset="0"/>
              </a:rPr>
              <a:t>Strategies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sz="3200" dirty="0">
                <a:latin typeface="Sassoon Infant" pitchFamily="2" charset="0"/>
                <a:ea typeface="Sassoon Infant" pitchFamily="2" charset="0"/>
              </a:rPr>
              <a:t>Look at the word</a:t>
            </a:r>
          </a:p>
          <a:p>
            <a:r>
              <a:rPr lang="en-GB" sz="3200" dirty="0">
                <a:latin typeface="Sassoon Infant" pitchFamily="2" charset="0"/>
                <a:ea typeface="Sassoon Infant" pitchFamily="2" charset="0"/>
              </a:rPr>
              <a:t>Sound it out</a:t>
            </a:r>
          </a:p>
          <a:p>
            <a:r>
              <a:rPr lang="en-GB" sz="3200" dirty="0">
                <a:latin typeface="Sassoon Infant" pitchFamily="2" charset="0"/>
                <a:ea typeface="Sassoon Infant" pitchFamily="2" charset="0"/>
              </a:rPr>
              <a:t>Tricky Letters – Looking at the position of tricky letters in the word</a:t>
            </a:r>
          </a:p>
          <a:p>
            <a:r>
              <a:rPr lang="en-GB" sz="3200" dirty="0">
                <a:latin typeface="Sassoon Infant" pitchFamily="2" charset="0"/>
                <a:ea typeface="Sassoon Infant" pitchFamily="2" charset="0"/>
              </a:rPr>
              <a:t>Give children a sentence with the tricky word</a:t>
            </a:r>
          </a:p>
          <a:p>
            <a:r>
              <a:rPr lang="en-GB" sz="3200" dirty="0">
                <a:latin typeface="Sassoon Infant" pitchFamily="2" charset="0"/>
                <a:ea typeface="Sassoon Infant" pitchFamily="2" charset="0"/>
              </a:rPr>
              <a:t>How many sounds are in word? Shape of the word? Tall letters, small letters.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812" y="513126"/>
            <a:ext cx="2288857" cy="3046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105" y1="38254" x2="28105" y2="38254"/>
                        <a14:foregroundMark x1="72386" y1="24324" x2="72386" y2="24324"/>
                        <a14:foregroundMark x1="28105" y1="32640" x2="28105" y2="32640"/>
                        <a14:foregroundMark x1="27614" y1="35759" x2="27614" y2="35759"/>
                        <a14:foregroundMark x1="27614" y1="35759" x2="27614" y2="35759"/>
                        <a14:foregroundMark x1="27614" y1="35759" x2="27614" y2="35759"/>
                        <a14:foregroundMark x1="30065" y1="36175" x2="25654" y2="36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080" y="513126"/>
            <a:ext cx="2419350" cy="19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06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955" y="100849"/>
            <a:ext cx="10495845" cy="1144872"/>
          </a:xfrm>
        </p:spPr>
        <p:txBody>
          <a:bodyPr/>
          <a:lstStyle/>
          <a:p>
            <a:pPr algn="ctr"/>
            <a:r>
              <a:rPr lang="en-GB" dirty="0">
                <a:latin typeface="SassoonPrimaryInfantMedium" panose="00000500000000000000" pitchFamily="2" charset="0"/>
              </a:rPr>
              <a:t>Examples  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2057"/>
            <a:ext cx="10515600" cy="2454208"/>
          </a:xfrm>
        </p:spPr>
      </p:pic>
      <p:sp>
        <p:nvSpPr>
          <p:cNvPr id="6" name="TextBox 5"/>
          <p:cNvSpPr txBox="1"/>
          <p:nvPr/>
        </p:nvSpPr>
        <p:spPr>
          <a:xfrm>
            <a:off x="2389717" y="4352870"/>
            <a:ext cx="8010878" cy="186204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500" dirty="0">
                <a:latin typeface="Sassoon Infant Com" panose="02000503040000020003" pitchFamily="2" charset="0"/>
              </a:rPr>
              <a:t>o</a:t>
            </a:r>
          </a:p>
        </p:txBody>
      </p:sp>
      <p:sp>
        <p:nvSpPr>
          <p:cNvPr id="9" name="Up Arrow 8"/>
          <p:cNvSpPr/>
          <p:nvPr/>
        </p:nvSpPr>
        <p:spPr>
          <a:xfrm rot="10800000">
            <a:off x="5887156" y="1245721"/>
            <a:ext cx="1016000" cy="140849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077326" y="1090716"/>
            <a:ext cx="466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SassoonPrimaryInfantMedium" panose="00000500000000000000" pitchFamily="2" charset="0"/>
              </a:rPr>
              <a:t>Tricky part highlighted in red </a:t>
            </a:r>
          </a:p>
        </p:txBody>
      </p:sp>
      <p:sp>
        <p:nvSpPr>
          <p:cNvPr id="11" name="Up Arrow 10"/>
          <p:cNvSpPr/>
          <p:nvPr/>
        </p:nvSpPr>
        <p:spPr>
          <a:xfrm rot="16200000">
            <a:off x="7099402" y="4712419"/>
            <a:ext cx="1016000" cy="140849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1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4" y="647461"/>
            <a:ext cx="10879667" cy="2562353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16200000">
            <a:off x="7794978" y="1359857"/>
            <a:ext cx="1016000" cy="140849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25" y="3623734"/>
            <a:ext cx="3916386" cy="2689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8200" y="450692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PrimaryInfantMedium" panose="00000500000000000000" pitchFamily="2" charset="0"/>
              </a:rPr>
              <a:t>We talk about “e” a lot!!!</a:t>
            </a:r>
          </a:p>
        </p:txBody>
      </p:sp>
    </p:spTree>
    <p:extLst>
      <p:ext uri="{BB962C8B-B14F-4D97-AF65-F5344CB8AC3E}">
        <p14:creationId xmlns:p14="http://schemas.microsoft.com/office/powerpoint/2010/main" val="34121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en-GB" dirty="0">
                <a:latin typeface="Sassoon Infant" pitchFamily="2" charset="0"/>
                <a:ea typeface="Sassoon Infant" pitchFamily="2" charset="0"/>
              </a:rPr>
              <a:t>Points to 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endParaRPr lang="en-GB" dirty="0">
              <a:latin typeface="Sassoon Infant" pitchFamily="2" charset="0"/>
              <a:ea typeface="Sassoon Infant" pitchFamily="2" charset="0"/>
            </a:endParaRPr>
          </a:p>
          <a:p>
            <a:r>
              <a:rPr lang="en-GB" dirty="0">
                <a:latin typeface="Sassoon Infant" pitchFamily="2" charset="0"/>
                <a:ea typeface="Sassoon Infant" pitchFamily="2" charset="0"/>
              </a:rPr>
              <a:t>Tricky words are called tricky for a reason……</a:t>
            </a:r>
          </a:p>
          <a:p>
            <a:r>
              <a:rPr lang="en-GB" dirty="0">
                <a:latin typeface="Sassoon Infant" pitchFamily="2" charset="0"/>
                <a:ea typeface="Sassoon Infant" pitchFamily="2" charset="0"/>
              </a:rPr>
              <a:t>Not all children can instantly recognise them</a:t>
            </a:r>
          </a:p>
          <a:p>
            <a:r>
              <a:rPr lang="en-GB" dirty="0">
                <a:latin typeface="Sassoon Infant" pitchFamily="2" charset="0"/>
                <a:ea typeface="Sassoon Infant" pitchFamily="2" charset="0"/>
              </a:rPr>
              <a:t>Every child has a different learning process of how they go about learning them- </a:t>
            </a:r>
            <a:r>
              <a:rPr lang="en-GB" sz="3600" b="1" u="sng" dirty="0">
                <a:latin typeface="Sassoon Infant" pitchFamily="2" charset="0"/>
                <a:ea typeface="Sassoon Infant" pitchFamily="2" charset="0"/>
              </a:rPr>
              <a:t>not one size fits all!!</a:t>
            </a:r>
          </a:p>
          <a:p>
            <a:r>
              <a:rPr lang="en-GB" dirty="0">
                <a:latin typeface="Sassoon Infant" pitchFamily="2" charset="0"/>
                <a:ea typeface="Sassoon Infant" pitchFamily="2" charset="0"/>
              </a:rPr>
              <a:t>Some children may need more support/time to help retain words</a:t>
            </a:r>
          </a:p>
          <a:p>
            <a:r>
              <a:rPr lang="en-GB" dirty="0">
                <a:latin typeface="Sassoon Infant" pitchFamily="2" charset="0"/>
                <a:ea typeface="Sassoon Infant" pitchFamily="2" charset="0"/>
              </a:rPr>
              <a:t>End goal is for the children to instantly recognise the tricky words and be able to apply this in their everyday writing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47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10" y="0"/>
            <a:ext cx="10515600" cy="1325563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GB" sz="8000" dirty="0">
                <a:latin typeface="Sassoon Infant" pitchFamily="2" charset="0"/>
                <a:ea typeface="Sassoon Infant" pitchFamily="2" charset="0"/>
              </a:rPr>
              <a:t>At Home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153543"/>
              </p:ext>
            </p:extLst>
          </p:nvPr>
        </p:nvGraphicFramePr>
        <p:xfrm>
          <a:off x="686752" y="1450657"/>
          <a:ext cx="10788968" cy="516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949189" y="3572648"/>
            <a:ext cx="2623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Sassoon Infant" pitchFamily="2" charset="0"/>
                <a:ea typeface="Sassoon Infant" pitchFamily="2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01357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101DBB-630A-4EB1-B69B-F706839A1A4A}"/>
              </a:ext>
            </a:extLst>
          </p:cNvPr>
          <p:cNvSpPr/>
          <p:nvPr/>
        </p:nvSpPr>
        <p:spPr>
          <a:xfrm>
            <a:off x="3217661" y="635550"/>
            <a:ext cx="602761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assoon Infant" pitchFamily="2" charset="0"/>
                <a:ea typeface="Sassoon Infant" pitchFamily="2" charset="0"/>
              </a:rPr>
              <a:t>Reading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  <p:pic>
        <p:nvPicPr>
          <p:cNvPr id="2" name="Picture 1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27816FF0-3540-3F48-CBF6-E3DA86858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89974" l="5762" r="90430">
                        <a14:foregroundMark x1="24902" y1="6380" x2="14258" y2="41602"/>
                        <a14:foregroundMark x1="43750" y1="29622" x2="43750" y2="29622"/>
                        <a14:foregroundMark x1="44922" y1="30534" x2="66211" y2="33333"/>
                        <a14:foregroundMark x1="40039" y1="42643" x2="50195" y2="48177"/>
                        <a14:foregroundMark x1="38672" y1="47396" x2="50977" y2="47917"/>
                        <a14:foregroundMark x1="50977" y1="47917" x2="53125" y2="47721"/>
                        <a14:foregroundMark x1="37598" y1="11523" x2="67773" y2="18490"/>
                        <a14:foregroundMark x1="34863" y1="55534" x2="42969" y2="62044"/>
                        <a14:foregroundMark x1="42969" y1="62044" x2="43555" y2="62240"/>
                        <a14:foregroundMark x1="34863" y1="55273" x2="45996" y2="56901"/>
                        <a14:foregroundMark x1="45996" y1="56901" x2="34570" y2="61784"/>
                        <a14:foregroundMark x1="34570" y1="61784" x2="37402" y2="54427"/>
                        <a14:foregroundMark x1="37402" y1="54427" x2="44629" y2="55143"/>
                        <a14:foregroundMark x1="90234" y1="60156" x2="90430" y2="67839"/>
                        <a14:foregroundMark x1="52441" y1="42513" x2="52441" y2="42513"/>
                        <a14:foregroundMark x1="51563" y1="41471" x2="51563" y2="41471"/>
                        <a14:foregroundMark x1="34473" y1="56445" x2="34473" y2="56445"/>
                        <a14:foregroundMark x1="5957" y1="40885" x2="5957" y2="40885"/>
                        <a14:foregroundMark x1="49316" y1="39974" x2="49316" y2="39974"/>
                        <a14:foregroundMark x1="86035" y1="64909" x2="73730" y2="71875"/>
                        <a14:foregroundMark x1="73730" y1="71875" x2="49121" y2="70833"/>
                        <a14:foregroundMark x1="49121" y1="70833" x2="47363" y2="70508"/>
                        <a14:foregroundMark x1="38184" y1="5469" x2="38184" y2="5469"/>
                        <a14:foregroundMark x1="25781" y1="5013" x2="25781" y2="5013"/>
                        <a14:foregroundMark x1="39063" y1="4167" x2="39063" y2="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20" y="2851541"/>
            <a:ext cx="2582747" cy="3874121"/>
          </a:xfrm>
          <a:prstGeom prst="rect">
            <a:avLst/>
          </a:prstGeom>
        </p:spPr>
      </p:pic>
      <p:pic>
        <p:nvPicPr>
          <p:cNvPr id="5" name="Picture 4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3DE0381B-24E9-D9F9-3E05-A293A31D9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7" y="2719719"/>
            <a:ext cx="2670629" cy="40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85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5584D-DB36-4144-8836-7B2AB005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95" b="89958" l="9954" r="89931">
                        <a14:foregroundMark x1="30324" y1="55858" x2="33102" y2="71548"/>
                        <a14:foregroundMark x1="33102" y1="71548" x2="37037" y2="80126"/>
                        <a14:foregroundMark x1="37037" y1="80126" x2="37153" y2="80335"/>
                        <a14:foregroundMark x1="42245" y1="18201" x2="53356" y2="16527"/>
                        <a14:foregroundMark x1="53356" y1="16527" x2="55671" y2="8159"/>
                        <a14:foregroundMark x1="55671" y1="8159" x2="55093" y2="6695"/>
                        <a14:foregroundMark x1="29282" y1="54603" x2="29282" y2="54603"/>
                        <a14:foregroundMark x1="29282" y1="52510" x2="37153" y2="60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30" y="997780"/>
            <a:ext cx="9410139" cy="5206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8E8A8-2370-4982-B337-4ACD0750DACB}"/>
              </a:ext>
            </a:extLst>
          </p:cNvPr>
          <p:cNvSpPr txBox="1"/>
          <p:nvPr/>
        </p:nvSpPr>
        <p:spPr>
          <a:xfrm>
            <a:off x="6963508" y="2096086"/>
            <a:ext cx="3418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Sassoon Infant" pitchFamily="2" charset="0"/>
                <a:ea typeface="Sassoon Infant" pitchFamily="2" charset="0"/>
              </a:rPr>
              <a:t>Spelling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49AD6-C520-4F3D-9DC5-2DE382728F3B}"/>
              </a:ext>
            </a:extLst>
          </p:cNvPr>
          <p:cNvSpPr txBox="1"/>
          <p:nvPr/>
        </p:nvSpPr>
        <p:spPr>
          <a:xfrm>
            <a:off x="2391795" y="2492820"/>
            <a:ext cx="3418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Sassoon Infant" pitchFamily="2" charset="0"/>
                <a:ea typeface="Sassoon Infant" pitchFamily="2" charset="0"/>
              </a:rPr>
              <a:t>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9600F-0CA9-46C9-B791-0F83DA83297B}"/>
              </a:ext>
            </a:extLst>
          </p:cNvPr>
          <p:cNvSpPr txBox="1"/>
          <p:nvPr/>
        </p:nvSpPr>
        <p:spPr>
          <a:xfrm>
            <a:off x="4935415" y="5306222"/>
            <a:ext cx="3418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Sassoon Infant" pitchFamily="2" charset="0"/>
                <a:ea typeface="Sassoon Infant" pitchFamily="2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1832884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59" y="286548"/>
            <a:ext cx="9273858" cy="64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01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6219A5-D691-41F4-A2BE-587462DD40CA}"/>
              </a:ext>
            </a:extLst>
          </p:cNvPr>
          <p:cNvSpPr txBox="1"/>
          <p:nvPr/>
        </p:nvSpPr>
        <p:spPr>
          <a:xfrm>
            <a:off x="1289147" y="504874"/>
            <a:ext cx="1031669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Blip>
                <a:blip r:embed="rId2"/>
              </a:buBlip>
            </a:pPr>
            <a:r>
              <a:rPr lang="en-GB" sz="5400" dirty="0">
                <a:latin typeface="Sassoon Infant" pitchFamily="2" charset="0"/>
                <a:ea typeface="Sassoon Infant" pitchFamily="2" charset="0"/>
              </a:rPr>
              <a:t>Phonics</a:t>
            </a:r>
          </a:p>
          <a:p>
            <a:pPr marL="685800" indent="-685800">
              <a:lnSpc>
                <a:spcPct val="150000"/>
              </a:lnSpc>
              <a:buBlip>
                <a:blip r:embed="rId2"/>
              </a:buBlip>
            </a:pPr>
            <a:r>
              <a:rPr lang="en-GB" sz="5400" dirty="0">
                <a:latin typeface="Sassoon Infant" pitchFamily="2" charset="0"/>
                <a:ea typeface="Sassoon Infant" pitchFamily="2" charset="0"/>
              </a:rPr>
              <a:t>Tricky Words</a:t>
            </a:r>
          </a:p>
          <a:p>
            <a:pPr marL="685800" indent="-685800">
              <a:lnSpc>
                <a:spcPct val="150000"/>
              </a:lnSpc>
              <a:buBlip>
                <a:blip r:embed="rId2"/>
              </a:buBlip>
            </a:pPr>
            <a:r>
              <a:rPr lang="en-GB" sz="5400" dirty="0">
                <a:latin typeface="Sassoon Infant" pitchFamily="2" charset="0"/>
                <a:ea typeface="Sassoon Infant" pitchFamily="2" charset="0"/>
              </a:rPr>
              <a:t>Reading</a:t>
            </a:r>
          </a:p>
          <a:p>
            <a:endParaRPr lang="en-GB" sz="5400" dirty="0">
              <a:latin typeface="Sassoon Infant" pitchFamily="2" charset="0"/>
              <a:ea typeface="Sassoon Infant" pitchFamily="2" charset="0"/>
            </a:endParaRPr>
          </a:p>
          <a:p>
            <a:pPr algn="ctr"/>
            <a:r>
              <a:rPr lang="en-GB" sz="5400" dirty="0">
                <a:latin typeface="Sassoon Infant" pitchFamily="2" charset="0"/>
                <a:ea typeface="Sassoon Infant" pitchFamily="2" charset="0"/>
              </a:rPr>
              <a:t>How can you help?</a:t>
            </a:r>
          </a:p>
        </p:txBody>
      </p:sp>
    </p:spTree>
    <p:extLst>
      <p:ext uri="{BB962C8B-B14F-4D97-AF65-F5344CB8AC3E}">
        <p14:creationId xmlns:p14="http://schemas.microsoft.com/office/powerpoint/2010/main" val="258709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59" y="286548"/>
            <a:ext cx="9273858" cy="6453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80D4F-22CB-9973-78CA-5C2ACD5847B2}"/>
              </a:ext>
            </a:extLst>
          </p:cNvPr>
          <p:cNvSpPr txBox="1"/>
          <p:nvPr/>
        </p:nvSpPr>
        <p:spPr>
          <a:xfrm>
            <a:off x="2042160" y="2865783"/>
            <a:ext cx="38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assoon Primary" pitchFamily="50" charset="0"/>
              </a:rPr>
              <a:t>The dog is in the park.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BEB72-EDD3-F150-846B-757CEC82824D}"/>
              </a:ext>
            </a:extLst>
          </p:cNvPr>
          <p:cNvSpPr txBox="1"/>
          <p:nvPr/>
        </p:nvSpPr>
        <p:spPr>
          <a:xfrm>
            <a:off x="6235388" y="2816088"/>
            <a:ext cx="38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assoon Primary" pitchFamily="50" charset="0"/>
              </a:rPr>
              <a:t>The dogs play.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CB80F-1A63-7BE5-6FB1-A81897A9B2E5}"/>
              </a:ext>
            </a:extLst>
          </p:cNvPr>
          <p:cNvSpPr txBox="1"/>
          <p:nvPr/>
        </p:nvSpPr>
        <p:spPr>
          <a:xfrm>
            <a:off x="2042160" y="5605317"/>
            <a:ext cx="38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assoon Primary" pitchFamily="50" charset="0"/>
              </a:rPr>
              <a:t>The dog likes bones.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BADD3-1706-9752-16E1-CE418B1BC598}"/>
              </a:ext>
            </a:extLst>
          </p:cNvPr>
          <p:cNvSpPr txBox="1"/>
          <p:nvPr/>
        </p:nvSpPr>
        <p:spPr>
          <a:xfrm>
            <a:off x="6235388" y="5585086"/>
            <a:ext cx="38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Sassoon Primary" pitchFamily="50" charset="0"/>
              </a:rPr>
              <a:t>I love the dog. </a:t>
            </a:r>
          </a:p>
        </p:txBody>
      </p:sp>
    </p:spTree>
    <p:extLst>
      <p:ext uri="{BB962C8B-B14F-4D97-AF65-F5344CB8AC3E}">
        <p14:creationId xmlns:p14="http://schemas.microsoft.com/office/powerpoint/2010/main" val="543082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BF7C5-7D23-4175-9F80-BFF0CAA95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6" b="97571" l="2410" r="98434">
                        <a14:foregroundMark x1="3373" y1="12955" x2="22530" y2="1518"/>
                        <a14:foregroundMark x1="24416" y1="14069" x2="25663" y2="22368"/>
                        <a14:foregroundMark x1="24365" y1="13729" x2="24416" y2="14069"/>
                        <a14:foregroundMark x1="22530" y1="1518" x2="24100" y2="11966"/>
                        <a14:foregroundMark x1="25663" y1="22368" x2="20000" y2="25506"/>
                        <a14:foregroundMark x1="18313" y1="37348" x2="18313" y2="37348"/>
                        <a14:foregroundMark x1="3373" y1="12247" x2="3373" y2="12247"/>
                        <a14:foregroundMark x1="2530" y1="21255" x2="2530" y2="21255"/>
                        <a14:foregroundMark x1="89518" y1="52429" x2="89518" y2="52429"/>
                        <a14:foregroundMark x1="91205" y1="46255" x2="91205" y2="46255"/>
                        <a14:foregroundMark x1="78434" y1="54858" x2="94217" y2="47368"/>
                        <a14:foregroundMark x1="91687" y1="46255" x2="77108" y2="55668"/>
                        <a14:foregroundMark x1="98554" y1="51316" x2="96386" y2="54150"/>
                        <a14:foregroundMark x1="74217" y1="85020" x2="74217" y2="85020"/>
                        <a14:foregroundMark x1="57108" y1="97571" x2="57108" y2="97571"/>
                        <a14:backgroundMark x1="24699" y1="14069" x2="24699" y2="14069"/>
                        <a14:backgroundMark x1="24699" y1="14069" x2="24699" y2="14069"/>
                        <a14:backgroundMark x1="24217" y1="11943" x2="24699" y2="13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51" y="3685348"/>
            <a:ext cx="2329961" cy="2773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F1452-9655-43EB-AD24-12E2050C0D8F}"/>
              </a:ext>
            </a:extLst>
          </p:cNvPr>
          <p:cNvSpPr txBox="1"/>
          <p:nvPr/>
        </p:nvSpPr>
        <p:spPr>
          <a:xfrm>
            <a:off x="2248486" y="495651"/>
            <a:ext cx="76950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Sassoon Infant" pitchFamily="2" charset="0"/>
                <a:ea typeface="Sassoon Infant" pitchFamily="2" charset="0"/>
              </a:rPr>
              <a:t>What strategies will help me? </a:t>
            </a:r>
          </a:p>
        </p:txBody>
      </p:sp>
    </p:spTree>
    <p:extLst>
      <p:ext uri="{BB962C8B-B14F-4D97-AF65-F5344CB8AC3E}">
        <p14:creationId xmlns:p14="http://schemas.microsoft.com/office/powerpoint/2010/main" val="32003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D7AADF-6346-41CD-81D8-7A5F32BE7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9" y="375507"/>
            <a:ext cx="3572070" cy="3554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F92C1-94ED-4351-AAF7-80E2ED5F1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90" y="375507"/>
            <a:ext cx="3572070" cy="3554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06E847-562A-4C9E-9823-0AF5859A4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62" y="375507"/>
            <a:ext cx="3572070" cy="3554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2AF60-7C15-4B0B-B6EC-87B775A6B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0" y="3303790"/>
            <a:ext cx="3572070" cy="3554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D93B50-72BD-4788-AF56-F0044F523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92" y="3158565"/>
            <a:ext cx="3572070" cy="3554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555AD-5B37-4947-B0C2-695A719E8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71" y="3158565"/>
            <a:ext cx="3572070" cy="3554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7A6961-13BE-42BD-B59C-8E02A0506460}"/>
              </a:ext>
            </a:extLst>
          </p:cNvPr>
          <p:cNvSpPr txBox="1"/>
          <p:nvPr/>
        </p:nvSpPr>
        <p:spPr>
          <a:xfrm>
            <a:off x="356290" y="706062"/>
            <a:ext cx="23622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SassoonPrimaryInfantMedium" panose="00000500000000000000" pitchFamily="2" charset="0"/>
              </a:rPr>
              <a:t>sound </a:t>
            </a:r>
          </a:p>
          <a:p>
            <a:pPr algn="ctr"/>
            <a:r>
              <a:rPr lang="en-GB" sz="4400" dirty="0">
                <a:latin typeface="SassoonPrimaryInfantMedium" panose="00000500000000000000" pitchFamily="2" charset="0"/>
              </a:rPr>
              <a:t>it 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A11F8-7430-41F8-8DEF-BBC2D9DCBFF8}"/>
              </a:ext>
            </a:extLst>
          </p:cNvPr>
          <p:cNvSpPr txBox="1"/>
          <p:nvPr/>
        </p:nvSpPr>
        <p:spPr>
          <a:xfrm>
            <a:off x="3673921" y="702214"/>
            <a:ext cx="2362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SassoonPrimaryInfantMedium" panose="00000500000000000000" pitchFamily="2" charset="0"/>
              </a:rPr>
              <a:t>look at </a:t>
            </a:r>
          </a:p>
          <a:p>
            <a:pPr algn="ctr"/>
            <a:r>
              <a:rPr lang="en-GB" sz="2800" dirty="0">
                <a:latin typeface="SassoonPrimaryInfantMedium" panose="00000500000000000000" pitchFamily="2" charset="0"/>
              </a:rPr>
              <a:t>the first /  last letters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91330-83AC-47DA-81DE-0F710D4B5F31}"/>
              </a:ext>
            </a:extLst>
          </p:cNvPr>
          <p:cNvSpPr txBox="1"/>
          <p:nvPr/>
        </p:nvSpPr>
        <p:spPr>
          <a:xfrm>
            <a:off x="7931177" y="661332"/>
            <a:ext cx="2249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SassoonPrimaryInfantMedium" panose="00000500000000000000" pitchFamily="2" charset="0"/>
              </a:rPr>
              <a:t>look at </a:t>
            </a:r>
          </a:p>
          <a:p>
            <a:pPr algn="ctr"/>
            <a:r>
              <a:rPr lang="en-GB" sz="3200" dirty="0">
                <a:latin typeface="SassoonPrimaryInfantMedium" panose="00000500000000000000" pitchFamily="2" charset="0"/>
              </a:rPr>
              <a:t>the </a:t>
            </a:r>
          </a:p>
          <a:p>
            <a:pPr algn="ctr"/>
            <a:r>
              <a:rPr lang="en-GB" sz="3200" dirty="0">
                <a:latin typeface="SassoonPrimaryInfantMedium" panose="00000500000000000000" pitchFamily="2" charset="0"/>
              </a:rPr>
              <a:t>pictures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5C026-E9FB-4BA8-AEB4-CCC9D413A5D7}"/>
              </a:ext>
            </a:extLst>
          </p:cNvPr>
          <p:cNvSpPr txBox="1"/>
          <p:nvPr/>
        </p:nvSpPr>
        <p:spPr>
          <a:xfrm>
            <a:off x="121925" y="3713012"/>
            <a:ext cx="2362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SassoonPrimaryInfantMedium" panose="00000500000000000000" pitchFamily="2" charset="0"/>
              </a:rPr>
              <a:t>break the word into syllables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244042-815E-4A16-B58D-3DF3E7FCC208}"/>
              </a:ext>
            </a:extLst>
          </p:cNvPr>
          <p:cNvSpPr txBox="1"/>
          <p:nvPr/>
        </p:nvSpPr>
        <p:spPr>
          <a:xfrm>
            <a:off x="4314097" y="3485272"/>
            <a:ext cx="2362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SassoonPrimaryInfantMedium" panose="00000500000000000000" pitchFamily="2" charset="0"/>
              </a:rPr>
              <a:t>read the sentence again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9A6AE6-3CFD-42B3-AF64-8A28B856F764}"/>
              </a:ext>
            </a:extLst>
          </p:cNvPr>
          <p:cNvSpPr txBox="1"/>
          <p:nvPr/>
        </p:nvSpPr>
        <p:spPr>
          <a:xfrm>
            <a:off x="8116301" y="3485272"/>
            <a:ext cx="2362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SassoonPrimaryInfantMedium" panose="00000500000000000000" pitchFamily="2" charset="0"/>
              </a:rPr>
              <a:t>Can you </a:t>
            </a:r>
          </a:p>
          <a:p>
            <a:pPr algn="ctr"/>
            <a:r>
              <a:rPr lang="en-GB" sz="2800" dirty="0">
                <a:latin typeface="SassoonPrimaryInfantMedium" panose="00000500000000000000" pitchFamily="2" charset="0"/>
              </a:rPr>
              <a:t>spot a phoneme? </a:t>
            </a:r>
          </a:p>
        </p:txBody>
      </p:sp>
    </p:spTree>
    <p:extLst>
      <p:ext uri="{BB962C8B-B14F-4D97-AF65-F5344CB8AC3E}">
        <p14:creationId xmlns:p14="http://schemas.microsoft.com/office/powerpoint/2010/main" val="263965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5705" y="351692"/>
            <a:ext cx="102292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Sassoon Infant" pitchFamily="2" charset="0"/>
                <a:ea typeface="Sassoon Infant" pitchFamily="2" charset="0"/>
              </a:rPr>
              <a:t>Guided Reading</a:t>
            </a:r>
          </a:p>
          <a:p>
            <a:endParaRPr lang="en-GB" sz="3600" dirty="0">
              <a:latin typeface="Sassoon Infant" pitchFamily="2" charset="0"/>
              <a:ea typeface="Sassoon Infant" pitchFamily="2" charset="0"/>
            </a:endParaRP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Sassoon Infant" pitchFamily="2" charset="0"/>
                <a:ea typeface="Sassoon Infant" pitchFamily="2" charset="0"/>
              </a:rPr>
              <a:t>Decodable books 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Sassoon Infant" pitchFamily="2" charset="0"/>
                <a:ea typeface="Sassoon Infant" pitchFamily="2" charset="0"/>
              </a:rPr>
              <a:t>Majority 2 books per week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Sassoon Infant" pitchFamily="2" charset="0"/>
                <a:ea typeface="Sassoon Infant" pitchFamily="2" charset="0"/>
              </a:rPr>
              <a:t>Soon introduce use of PM books 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Sassoon Infant" pitchFamily="2" charset="0"/>
                <a:ea typeface="Sassoon Infant" pitchFamily="2" charset="0"/>
              </a:rPr>
              <a:t>Day 1 – fluency, Day 2 – comprehension </a:t>
            </a:r>
          </a:p>
        </p:txBody>
      </p:sp>
      <p:pic>
        <p:nvPicPr>
          <p:cNvPr id="5122" name="Picture 2" descr="Jelly and Bean: No. 5 (A Series 5-10): Amazon.co.uk: Greenwood, Marlene,  Greenwood, Marlene: 9781903377154: Boo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20" y="351692"/>
            <a:ext cx="2523716" cy="357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0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76B056-F08E-4D73-8AB8-5F8458A13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03" y="404075"/>
            <a:ext cx="4860722" cy="3644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44636" y="700166"/>
            <a:ext cx="5085805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4400" dirty="0">
                <a:latin typeface="Sassoon Infant" pitchFamily="2" charset="0"/>
                <a:ea typeface="Sassoon Infant" pitchFamily="2" charset="0"/>
              </a:rPr>
              <a:t>Oral comprehension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4400" dirty="0">
                <a:latin typeface="Sassoon Infant" pitchFamily="2" charset="0"/>
                <a:ea typeface="Sassoon Infant" pitchFamily="2" charset="0"/>
              </a:rPr>
              <a:t>Find it / Prove It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4400" dirty="0">
                <a:latin typeface="Sassoon Infant" pitchFamily="2" charset="0"/>
                <a:ea typeface="Sassoon Infant" pitchFamily="2" charset="0"/>
              </a:rPr>
              <a:t>Read to write tasks</a:t>
            </a:r>
          </a:p>
        </p:txBody>
      </p:sp>
      <p:pic>
        <p:nvPicPr>
          <p:cNvPr id="2052" name="Picture 4" descr="Thinking cap clip art gallery - Cliparti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61" y="4589418"/>
            <a:ext cx="1396452" cy="20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81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12F90D0-2327-4421-8A37-54B2BD79A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545" y="1"/>
            <a:ext cx="3656848" cy="274263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ED4F181-530A-44D9-8C93-ED3FB819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8761" y="0"/>
            <a:ext cx="3656848" cy="27426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FEC3531-0C31-484B-9408-EA4EF1E8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7977" y="0"/>
            <a:ext cx="3656848" cy="274263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B231727-DAF4-4F26-81B5-F7C75985B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1718" y="3236791"/>
            <a:ext cx="3656848" cy="274263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22A0099-523A-4E8E-8E45-44F16111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553" y="3236791"/>
            <a:ext cx="3656848" cy="2742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7192BE-01BD-4102-9EF5-738734397DD3}"/>
              </a:ext>
            </a:extLst>
          </p:cNvPr>
          <p:cNvSpPr txBox="1"/>
          <p:nvPr/>
        </p:nvSpPr>
        <p:spPr>
          <a:xfrm>
            <a:off x="2398542" y="3730946"/>
            <a:ext cx="2743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00FF"/>
                </a:solidFill>
                <a:latin typeface="SassoonPrimaryInfantMedium" panose="00000500000000000000" pitchFamily="2" charset="0"/>
              </a:rPr>
              <a:t>Use the pictures for clues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513D1-A171-4546-9D11-E1F7F29EFD61}"/>
              </a:ext>
            </a:extLst>
          </p:cNvPr>
          <p:cNvSpPr txBox="1"/>
          <p:nvPr/>
        </p:nvSpPr>
        <p:spPr>
          <a:xfrm>
            <a:off x="1026942" y="635224"/>
            <a:ext cx="27432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00FF"/>
                </a:solidFill>
                <a:latin typeface="SassoonPrimaryInfantMedium" panose="00000500000000000000" pitchFamily="2" charset="0"/>
              </a:rPr>
              <a:t>Ask questions – can they find it?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B7A33-5A3E-4AB9-8766-717AC320CD8B}"/>
              </a:ext>
            </a:extLst>
          </p:cNvPr>
          <p:cNvSpPr txBox="1"/>
          <p:nvPr/>
        </p:nvSpPr>
        <p:spPr>
          <a:xfrm>
            <a:off x="4917789" y="512113"/>
            <a:ext cx="27432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00FF"/>
                </a:solidFill>
                <a:latin typeface="SassoonPrimaryInfantMedium" panose="00000500000000000000" pitchFamily="2" charset="0"/>
              </a:rPr>
              <a:t>Can they retell the story in their own words?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0B58E-7661-47FC-A096-73DD51A8E5C5}"/>
              </a:ext>
            </a:extLst>
          </p:cNvPr>
          <p:cNvSpPr txBox="1"/>
          <p:nvPr/>
        </p:nvSpPr>
        <p:spPr>
          <a:xfrm>
            <a:off x="8834801" y="771153"/>
            <a:ext cx="2743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00FF"/>
                </a:solidFill>
                <a:latin typeface="SassoonPrimaryInfantMedium" panose="00000500000000000000" pitchFamily="2" charset="0"/>
              </a:rPr>
              <a:t>Make predictions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C88C4-A31B-4C59-8644-315E1C3CE319}"/>
              </a:ext>
            </a:extLst>
          </p:cNvPr>
          <p:cNvSpPr txBox="1"/>
          <p:nvPr/>
        </p:nvSpPr>
        <p:spPr>
          <a:xfrm>
            <a:off x="7050258" y="3730946"/>
            <a:ext cx="2743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00FF"/>
                </a:solidFill>
                <a:latin typeface="SassoonPrimaryInfantMedium" panose="00000500000000000000" pitchFamily="2" charset="0"/>
              </a:rPr>
              <a:t>Always refer back to the book! </a:t>
            </a:r>
          </a:p>
        </p:txBody>
      </p:sp>
    </p:spTree>
    <p:extLst>
      <p:ext uri="{BB962C8B-B14F-4D97-AF65-F5344CB8AC3E}">
        <p14:creationId xmlns:p14="http://schemas.microsoft.com/office/powerpoint/2010/main" val="3044581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ottish Book Trust على X: &quot;Happy #WorldBookDay! Tweet us a picture of what  you're reading on this special day! 🤳 In case you need it, here is a list  of reasons about">
            <a:extLst>
              <a:ext uri="{FF2B5EF4-FFF2-40B4-BE49-F238E27FC236}">
                <a16:creationId xmlns:a16="http://schemas.microsoft.com/office/drawing/2014/main" id="{E098603E-C5C3-A508-C99E-0CA0C38DA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2" y="493821"/>
            <a:ext cx="5870358" cy="587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why reading 20 minutes a day matters – THE LIFELONG LEARNER">
            <a:extLst>
              <a:ext uri="{FF2B5EF4-FFF2-40B4-BE49-F238E27FC236}">
                <a16:creationId xmlns:a16="http://schemas.microsoft.com/office/drawing/2014/main" id="{C8C8B0F1-BD5C-1C60-F998-D57871E42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41" y="493821"/>
            <a:ext cx="5870358" cy="58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694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Power and Importance of...READING! _ Luke Bakic _ TEDxYouth@TBSWarsaw">
            <a:hlinkClick r:id="" action="ppaction://media"/>
            <a:extLst>
              <a:ext uri="{FF2B5EF4-FFF2-40B4-BE49-F238E27FC236}">
                <a16:creationId xmlns:a16="http://schemas.microsoft.com/office/drawing/2014/main" id="{D552215A-AEF6-0B2D-AE92-F62A161E6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03099"/>
            <a:ext cx="11114314" cy="62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9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oster with text and pictures of children&#10;&#10;AI-generated content may be incorrect.">
            <a:extLst>
              <a:ext uri="{FF2B5EF4-FFF2-40B4-BE49-F238E27FC236}">
                <a16:creationId xmlns:a16="http://schemas.microsoft.com/office/drawing/2014/main" id="{44854DC4-8965-899A-5101-CC5BBE7E8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5" y="57150"/>
            <a:ext cx="9067800" cy="13601700"/>
          </a:xfrm>
          <a:prstGeom prst="rect">
            <a:avLst/>
          </a:prstGeom>
        </p:spPr>
      </p:pic>
      <p:pic>
        <p:nvPicPr>
          <p:cNvPr id="10" name="Picture 9" descr="A blue logo with white text&#10;&#10;AI-generated content may be incorrect.">
            <a:extLst>
              <a:ext uri="{FF2B5EF4-FFF2-40B4-BE49-F238E27FC236}">
                <a16:creationId xmlns:a16="http://schemas.microsoft.com/office/drawing/2014/main" id="{F264F23C-EECF-0029-4CEE-85B032B82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85" y="57150"/>
            <a:ext cx="835479" cy="8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99185-7387-147C-5E23-4E8C1F585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oster with text and pictures of children&#10;&#10;AI-generated content may be incorrect.">
            <a:extLst>
              <a:ext uri="{FF2B5EF4-FFF2-40B4-BE49-F238E27FC236}">
                <a16:creationId xmlns:a16="http://schemas.microsoft.com/office/drawing/2014/main" id="{A5100F44-3F0B-F32F-CD06-27E3C058F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5" y="-7013122"/>
            <a:ext cx="9350829" cy="14026244"/>
          </a:xfrm>
          <a:prstGeom prst="rect">
            <a:avLst/>
          </a:prstGeom>
        </p:spPr>
      </p:pic>
      <p:pic>
        <p:nvPicPr>
          <p:cNvPr id="3" name="Picture 2" descr="A blue logo with white text&#10;&#10;AI-generated content may be incorrect.">
            <a:extLst>
              <a:ext uri="{FF2B5EF4-FFF2-40B4-BE49-F238E27FC236}">
                <a16:creationId xmlns:a16="http://schemas.microsoft.com/office/drawing/2014/main" id="{583FD825-503B-45E4-E560-CF0E30538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59" y="5223003"/>
            <a:ext cx="1544612" cy="15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8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1556" l="3055" r="97149">
                        <a14:foregroundMark x1="3055" y1="36444" x2="3055" y2="36444"/>
                        <a14:foregroundMark x1="19552" y1="44444" x2="19552" y2="44444"/>
                        <a14:foregroundMark x1="47251" y1="17333" x2="52546" y2="50222"/>
                        <a14:foregroundMark x1="52546" y1="50222" x2="55804" y2="61333"/>
                        <a14:foregroundMark x1="77597" y1="12889" x2="80041" y2="34222"/>
                        <a14:foregroundMark x1="80041" y1="34222" x2="79633" y2="50667"/>
                        <a14:foregroundMark x1="97352" y1="27556" x2="97352" y2="27556"/>
                        <a14:foregroundMark x1="73523" y1="30667" x2="73523" y2="30667"/>
                        <a14:foregroundMark x1="63951" y1="31111" x2="63951" y2="31111"/>
                        <a14:foregroundMark x1="26884" y1="91556" x2="26884" y2="9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65" y="377115"/>
            <a:ext cx="8584048" cy="3933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2469" y="4615543"/>
            <a:ext cx="74893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="1" dirty="0">
                <a:solidFill>
                  <a:srgbClr val="FF0000"/>
                </a:solidFill>
                <a:latin typeface="Sassoon Infant" pitchFamily="2" charset="0"/>
                <a:ea typeface="Sassoon Infant" pitchFamily="2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620934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C0C7B-DD29-4B64-B8EE-9077E27F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97" y="2292687"/>
            <a:ext cx="2616134" cy="3337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52EB2-ECAA-4A47-B811-A610166E34F2}"/>
              </a:ext>
            </a:extLst>
          </p:cNvPr>
          <p:cNvSpPr txBox="1"/>
          <p:nvPr/>
        </p:nvSpPr>
        <p:spPr>
          <a:xfrm>
            <a:off x="4802293" y="236157"/>
            <a:ext cx="6599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000FF"/>
                </a:solidFill>
                <a:latin typeface="Sassoon Infant" pitchFamily="2" charset="0"/>
                <a:ea typeface="Sassoon Infant" pitchFamily="2" charset="0"/>
              </a:rPr>
              <a:t>Some Websites / Apps to support Literacy at home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D02F4-5C47-47A3-8C5F-3C1F5FB6B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83" y="2771881"/>
            <a:ext cx="3507309" cy="1997834"/>
          </a:xfrm>
          <a:prstGeom prst="rect">
            <a:avLst/>
          </a:prstGeom>
        </p:spPr>
      </p:pic>
      <p:sp>
        <p:nvSpPr>
          <p:cNvPr id="7" name="AutoShape 2" descr="Image result for phonics play">
            <a:extLst>
              <a:ext uri="{FF2B5EF4-FFF2-40B4-BE49-F238E27FC236}">
                <a16:creationId xmlns:a16="http://schemas.microsoft.com/office/drawing/2014/main" id="{8D6B07E5-9AFE-4375-A2D0-9784A2FA62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E57F53-6A53-482F-9931-3F17FC6AF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5229330"/>
            <a:ext cx="6079067" cy="1215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E19D67-49F0-43EF-BC0F-31C3B39BE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839" y="3006289"/>
            <a:ext cx="2206929" cy="1150222"/>
          </a:xfrm>
          <a:prstGeom prst="rect">
            <a:avLst/>
          </a:prstGeom>
        </p:spPr>
      </p:pic>
      <p:pic>
        <p:nvPicPr>
          <p:cNvPr id="1026" name="Picture 2" descr="Digital Learning – Cumbernauld Academy">
            <a:extLst>
              <a:ext uri="{FF2B5EF4-FFF2-40B4-BE49-F238E27FC236}">
                <a16:creationId xmlns:a16="http://schemas.microsoft.com/office/drawing/2014/main" id="{3991DE98-866A-746F-D9D0-D35F5AA7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50" y="4695746"/>
            <a:ext cx="1520531" cy="15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49FFC-8164-172A-FD97-9C946FF5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548" y="2045037"/>
            <a:ext cx="2143125" cy="495300"/>
          </a:xfrm>
          <a:prstGeom prst="rect">
            <a:avLst/>
          </a:prstGeom>
        </p:spPr>
      </p:pic>
      <p:pic>
        <p:nvPicPr>
          <p:cNvPr id="3074" name="Picture 2" descr="Get Squiggling! - YouTube">
            <a:extLst>
              <a:ext uri="{FF2B5EF4-FFF2-40B4-BE49-F238E27FC236}">
                <a16:creationId xmlns:a16="http://schemas.microsoft.com/office/drawing/2014/main" id="{FAAF6945-001E-8710-359F-FA69D3AF9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4" y="672051"/>
            <a:ext cx="3014135" cy="168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95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8AA3F0-F694-171D-7DEF-62B74640F915}"/>
              </a:ext>
            </a:extLst>
          </p:cNvPr>
          <p:cNvSpPr txBox="1"/>
          <p:nvPr/>
        </p:nvSpPr>
        <p:spPr>
          <a:xfrm>
            <a:off x="812800" y="218243"/>
            <a:ext cx="5953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Sassoon Infant" pitchFamily="2" charset="0"/>
                <a:ea typeface="Sassoon Infant" pitchFamily="2" charset="0"/>
              </a:rPr>
              <a:t>Questions?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A7BB273-EDFA-A6F6-A6D7-519F87024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" y="1541682"/>
            <a:ext cx="11003280" cy="52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804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DDDB81-2C41-4C86-B9D2-679D6ED32DAA}"/>
              </a:ext>
            </a:extLst>
          </p:cNvPr>
          <p:cNvSpPr txBox="1"/>
          <p:nvPr/>
        </p:nvSpPr>
        <p:spPr>
          <a:xfrm>
            <a:off x="2065997" y="5186680"/>
            <a:ext cx="8496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Sassoon Infant" pitchFamily="2" charset="0"/>
                <a:ea typeface="Sassoon Infant" pitchFamily="2" charset="0"/>
              </a:rPr>
              <a:t>Thank You </a:t>
            </a:r>
          </a:p>
        </p:txBody>
      </p:sp>
      <p:pic>
        <p:nvPicPr>
          <p:cNvPr id="5" name="Picture 4" descr="A blue logo with white text&#10;&#10;Description automatically generated">
            <a:extLst>
              <a:ext uri="{FF2B5EF4-FFF2-40B4-BE49-F238E27FC236}">
                <a16:creationId xmlns:a16="http://schemas.microsoft.com/office/drawing/2014/main" id="{90CFBD79-1F44-14B8-3BBE-282D0DEB5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1671320"/>
            <a:ext cx="330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5326" y="487680"/>
            <a:ext cx="9771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Sassoon Infant" pitchFamily="2" charset="0"/>
                <a:ea typeface="Sassoon Infant" pitchFamily="2" charset="0"/>
              </a:rPr>
              <a:t>How do we introduce a new sound? 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96" y="1491187"/>
            <a:ext cx="2169132" cy="300243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9792" l="2947" r="96071">
                        <a14:foregroundMark x1="58350" y1="8958" x2="27505" y2="21458"/>
                        <a14:foregroundMark x1="27505" y1="21458" x2="11591" y2="40833"/>
                        <a14:foregroundMark x1="11591" y1="40833" x2="9823" y2="58542"/>
                        <a14:foregroundMark x1="9823" y1="58542" x2="18664" y2="72500"/>
                        <a14:foregroundMark x1="18664" y1="72500" x2="28291" y2="80208"/>
                        <a14:foregroundMark x1="62475" y1="12083" x2="54617" y2="48750"/>
                        <a14:foregroundMark x1="54617" y1="48750" x2="54617" y2="49792"/>
                        <a14:foregroundMark x1="41650" y1="27292" x2="28487" y2="63542"/>
                        <a14:foregroundMark x1="28487" y1="63542" x2="27308" y2="64792"/>
                        <a14:foregroundMark x1="32613" y1="11250" x2="81139" y2="28958"/>
                        <a14:foregroundMark x1="66208" y1="10833" x2="81139" y2="35833"/>
                        <a14:foregroundMark x1="81139" y1="35833" x2="94892" y2="47917"/>
                        <a14:foregroundMark x1="94892" y1="47917" x2="96071" y2="48125"/>
                        <a14:foregroundMark x1="93517" y1="41875" x2="83301" y2="23542"/>
                        <a14:foregroundMark x1="83301" y1="23542" x2="46955" y2="5417"/>
                        <a14:foregroundMark x1="46955" y1="5417" x2="20825" y2="15000"/>
                        <a14:foregroundMark x1="20825" y1="15000" x2="4322" y2="45000"/>
                        <a14:foregroundMark x1="4322" y1="45000" x2="6483" y2="62083"/>
                        <a14:foregroundMark x1="6483" y1="62083" x2="33595" y2="88750"/>
                        <a14:foregroundMark x1="33595" y1="88750" x2="55010" y2="93125"/>
                        <a14:foregroundMark x1="55010" y1="93125" x2="70727" y2="81250"/>
                        <a14:foregroundMark x1="70727" y1="81250" x2="73870" y2="63542"/>
                        <a14:foregroundMark x1="65029" y1="70000" x2="55599" y2="37083"/>
                        <a14:foregroundMark x1="44204" y1="27917" x2="26719" y2="34167"/>
                        <a14:foregroundMark x1="26719" y1="34167" x2="26719" y2="34167"/>
                        <a14:foregroundMark x1="42240" y1="22708" x2="39096" y2="55417"/>
                        <a14:foregroundMark x1="39096" y1="55417" x2="39882" y2="57292"/>
                        <a14:foregroundMark x1="48527" y1="32500" x2="48527" y2="32500"/>
                        <a14:foregroundMark x1="48134" y1="20625" x2="48134" y2="20625"/>
                        <a14:foregroundMark x1="36935" y1="22292" x2="36935" y2="22292"/>
                        <a14:foregroundMark x1="44794" y1="1875" x2="81139" y2="19167"/>
                        <a14:foregroundMark x1="96267" y1="54375" x2="71906" y2="89583"/>
                        <a14:foregroundMark x1="71906" y1="89583" x2="49902" y2="97292"/>
                        <a14:foregroundMark x1="49902" y1="97292" x2="25540" y2="89167"/>
                        <a14:foregroundMark x1="25540" y1="89167" x2="11591" y2="75000"/>
                        <a14:foregroundMark x1="11591" y1="75000" x2="5894" y2="48958"/>
                        <a14:foregroundMark x1="11788" y1="45833" x2="37328" y2="32500"/>
                        <a14:foregroundMark x1="23969" y1="32292" x2="23969" y2="32292"/>
                        <a14:foregroundMark x1="30255" y1="31250" x2="30255" y2="31250"/>
                        <a14:foregroundMark x1="30255" y1="42708" x2="30255" y2="42708"/>
                        <a14:foregroundMark x1="30255" y1="40417" x2="30255" y2="40417"/>
                        <a14:foregroundMark x1="26719" y1="40417" x2="26719" y2="40417"/>
                        <a14:foregroundMark x1="18468" y1="37083" x2="18468" y2="37083"/>
                        <a14:foregroundMark x1="51277" y1="98125" x2="51277" y2="98125"/>
                        <a14:foregroundMark x1="37328" y1="2708" x2="37328" y2="2708"/>
                        <a14:foregroundMark x1="33006" y1="5000" x2="33006" y2="5000"/>
                        <a14:foregroundMark x1="23576" y1="9167" x2="23576" y2="9167"/>
                        <a14:foregroundMark x1="16306" y1="16042" x2="16306" y2="16042"/>
                        <a14:foregroundMark x1="12181" y1="22083" x2="12181" y2="22083"/>
                        <a14:foregroundMark x1="9037" y1="26042" x2="9037" y2="26042"/>
                        <a14:foregroundMark x1="5305" y1="33333" x2="5305" y2="33333"/>
                        <a14:foregroundMark x1="3143" y1="41458" x2="3143" y2="41458"/>
                        <a14:foregroundMark x1="8841" y1="78333" x2="36346" y2="96667"/>
                        <a14:foregroundMark x1="9037" y1="74375" x2="3929" y2="56250"/>
                        <a14:foregroundMark x1="3929" y1="56250" x2="3929" y2="39167"/>
                        <a14:foregroundMark x1="3929" y1="39167" x2="10020" y2="24375"/>
                        <a14:foregroundMark x1="10020" y1="24375" x2="10020" y2="24375"/>
                        <a14:foregroundMark x1="38310" y1="2917" x2="55796" y2="1875"/>
                        <a14:foregroundMark x1="55796" y1="1875" x2="72495" y2="7292"/>
                        <a14:foregroundMark x1="72495" y1="7292" x2="80157" y2="12500"/>
                        <a14:foregroundMark x1="84479" y1="15417" x2="93910" y2="32083"/>
                        <a14:foregroundMark x1="93910" y1="32083" x2="95678" y2="41875"/>
                        <a14:foregroundMark x1="96857" y1="56875" x2="90766" y2="75625"/>
                        <a14:foregroundMark x1="90766" y1="75625" x2="67976" y2="99583"/>
                        <a14:foregroundMark x1="67976" y1="99583" x2="67780" y2="99792"/>
                        <a14:foregroundMark x1="34578" y1="97500" x2="15521" y2="86875"/>
                        <a14:foregroundMark x1="75835" y1="92708" x2="89194" y2="77083"/>
                        <a14:foregroundMark x1="89194" y1="77083" x2="94892" y2="61042"/>
                        <a14:foregroundMark x1="94892" y1="61042" x2="95088" y2="58958"/>
                        <a14:foregroundMark x1="89391" y1="20625" x2="95088" y2="32917"/>
                        <a14:foregroundMark x1="24361" y1="31667" x2="24361" y2="3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16" y="1491187"/>
            <a:ext cx="3202200" cy="3019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BD6811-CCDD-4B42-A260-97FFCFCA17B1}"/>
              </a:ext>
            </a:extLst>
          </p:cNvPr>
          <p:cNvSpPr/>
          <p:nvPr/>
        </p:nvSpPr>
        <p:spPr>
          <a:xfrm rot="20174323">
            <a:off x="8143359" y="4938303"/>
            <a:ext cx="3161056" cy="9566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dirty="0">
                <a:latin typeface="SassoonPrimaryInfantMedium" panose="00000500000000000000" pitchFamily="2" charset="0"/>
              </a:rPr>
              <a:t>   fi</a:t>
            </a:r>
            <a:r>
              <a:rPr lang="en-GB" sz="4800" u="sng" dirty="0">
                <a:latin typeface="SassoonPrimaryInfantMedium" panose="00000500000000000000" pitchFamily="2" charset="0"/>
              </a:rPr>
              <a:t>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5E2689-B9BE-42CC-BD2F-B94B311561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22" y="4673182"/>
            <a:ext cx="837321" cy="8373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AA0975-B256-4528-B066-BE382D008813}"/>
              </a:ext>
            </a:extLst>
          </p:cNvPr>
          <p:cNvSpPr/>
          <p:nvPr/>
        </p:nvSpPr>
        <p:spPr>
          <a:xfrm rot="20174323">
            <a:off x="4313988" y="5202348"/>
            <a:ext cx="3161056" cy="9566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dirty="0">
                <a:latin typeface="SassoonPrimaryInfantMedium" panose="00000500000000000000" pitchFamily="2" charset="0"/>
              </a:rPr>
              <a:t>   </a:t>
            </a:r>
            <a:r>
              <a:rPr lang="en-GB" sz="4800" u="sng" dirty="0">
                <a:latin typeface="SassoonPrimaryInfantMedium" panose="00000500000000000000" pitchFamily="2" charset="0"/>
              </a:rPr>
              <a:t>sh</a:t>
            </a:r>
            <a:r>
              <a:rPr lang="en-GB" sz="4800" dirty="0">
                <a:latin typeface="SassoonPrimaryInfantMedium" panose="00000500000000000000" pitchFamily="2" charset="0"/>
              </a:rPr>
              <a:t>eep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10F8BD-FC68-4717-848B-13C35AC431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8" b="95902" l="9058" r="93116">
                        <a14:foregroundMark x1="26812" y1="11885" x2="82971" y2="54918"/>
                        <a14:foregroundMark x1="82971" y1="54918" x2="84058" y2="59836"/>
                        <a14:foregroundMark x1="40217" y1="54918" x2="83333" y2="31557"/>
                        <a14:foregroundMark x1="71377" y1="59426" x2="71377" y2="59426"/>
                        <a14:foregroundMark x1="32971" y1="54508" x2="32971" y2="54508"/>
                        <a14:foregroundMark x1="9058" y1="23361" x2="9058" y2="23361"/>
                        <a14:foregroundMark x1="66304" y1="64754" x2="72464" y2="33607"/>
                        <a14:foregroundMark x1="22464" y1="52049" x2="75000" y2="67623"/>
                        <a14:foregroundMark x1="86957" y1="53279" x2="53261" y2="31148"/>
                        <a14:foregroundMark x1="91667" y1="29508" x2="91667" y2="29508"/>
                        <a14:foregroundMark x1="92754" y1="29918" x2="92754" y2="29918"/>
                        <a14:foregroundMark x1="65942" y1="21721" x2="65942" y2="21721"/>
                        <a14:foregroundMark x1="62319" y1="29918" x2="62319" y2="29918"/>
                        <a14:foregroundMark x1="93116" y1="35246" x2="93116" y2="35246"/>
                        <a14:foregroundMark x1="93116" y1="35246" x2="93116" y2="35246"/>
                        <a14:foregroundMark x1="93116" y1="35246" x2="93116" y2="35246"/>
                        <a14:foregroundMark x1="93116" y1="35246" x2="87319" y2="31967"/>
                        <a14:foregroundMark x1="34420" y1="7787" x2="21014" y2="11885"/>
                        <a14:foregroundMark x1="15217" y1="5328" x2="15217" y2="5328"/>
                        <a14:foregroundMark x1="19928" y1="78279" x2="19928" y2="78279"/>
                        <a14:foregroundMark x1="75725" y1="95902" x2="75725" y2="95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3541">
            <a:off x="6468895" y="4964618"/>
            <a:ext cx="765687" cy="6767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644434" y="4910339"/>
            <a:ext cx="6453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00FF"/>
                </a:solidFill>
                <a:latin typeface="Sassoon Infant" pitchFamily="2" charset="0"/>
                <a:ea typeface="Sassoon Infant" pitchFamily="2" charset="0"/>
              </a:rPr>
              <a:t>Multi Sensory </a:t>
            </a:r>
          </a:p>
          <a:p>
            <a:pPr algn="ctr"/>
            <a:r>
              <a:rPr lang="en-GB" sz="3600" dirty="0">
                <a:solidFill>
                  <a:srgbClr val="0000FF"/>
                </a:solidFill>
                <a:latin typeface="Sassoon Infant" pitchFamily="2" charset="0"/>
                <a:ea typeface="Sassoon Infant" pitchFamily="2" charset="0"/>
              </a:rPr>
              <a:t>Approach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04" y="1491187"/>
            <a:ext cx="2072640" cy="30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61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oard with pictures and letters&#10;&#10;AI-generated content may be incorrect.">
            <a:extLst>
              <a:ext uri="{FF2B5EF4-FFF2-40B4-BE49-F238E27FC236}">
                <a16:creationId xmlns:a16="http://schemas.microsoft.com/office/drawing/2014/main" id="{A220514C-8492-B84E-ABC1-9EDF4259F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30" b="877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160C5C0C-09DA-6467-6786-73E256F8D1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19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14" b="96634" l="6552" r="91732">
                        <a14:foregroundMark x1="17317" y1="43478" x2="26833" y2="38289"/>
                        <a14:foregroundMark x1="26833" y1="38289" x2="64431" y2="32959"/>
                        <a14:foregroundMark x1="64431" y1="32959" x2="75039" y2="35624"/>
                        <a14:foregroundMark x1="75039" y1="35624" x2="81591" y2="40813"/>
                        <a14:foregroundMark x1="81591" y1="40813" x2="81747" y2="41094"/>
                        <a14:foregroundMark x1="29173" y1="32398" x2="41030" y2="32118"/>
                        <a14:foregroundMark x1="41030" y1="32118" x2="59126" y2="32118"/>
                        <a14:foregroundMark x1="59126" y1="32118" x2="69735" y2="29453"/>
                        <a14:foregroundMark x1="32449" y1="26928" x2="60374" y2="28331"/>
                        <a14:foregroundMark x1="21685" y1="37027" x2="15289" y2="44039"/>
                        <a14:foregroundMark x1="15289" y1="44039" x2="14977" y2="44600"/>
                        <a14:foregroundMark x1="8892" y1="47125" x2="8424" y2="52735"/>
                        <a14:foregroundMark x1="91732" y1="45442" x2="91732" y2="50631"/>
                        <a14:foregroundMark x1="63027" y1="8555" x2="63027" y2="8555"/>
                        <a14:foregroundMark x1="36817" y1="7714" x2="36817" y2="7714"/>
                        <a14:foregroundMark x1="32137" y1="28892" x2="32137" y2="28892"/>
                        <a14:foregroundMark x1="24961" y1="34081" x2="24961" y2="34081"/>
                        <a14:foregroundMark x1="68487" y1="28050" x2="68487" y2="28050"/>
                        <a14:foregroundMark x1="76911" y1="34642" x2="76911" y2="34642"/>
                        <a14:foregroundMark x1="84867" y1="43619" x2="70359" y2="28331"/>
                        <a14:foregroundMark x1="68487" y1="37167" x2="76911" y2="41234"/>
                        <a14:foregroundMark x1="76911" y1="41234" x2="76911" y2="41234"/>
                        <a14:foregroundMark x1="22465" y1="35344" x2="22933" y2="35624"/>
                        <a14:foregroundMark x1="82683" y1="44741" x2="82683" y2="40252"/>
                        <a14:foregroundMark x1="19969" y1="68443" x2="44306" y2="77840"/>
                        <a14:foregroundMark x1="44306" y1="77840" x2="58502" y2="78121"/>
                        <a14:foregroundMark x1="58502" y1="78121" x2="79875" y2="67602"/>
                        <a14:foregroundMark x1="27613" y1="74334" x2="52886" y2="77840"/>
                        <a14:foregroundMark x1="52886" y1="77840" x2="74415" y2="75736"/>
                        <a14:foregroundMark x1="45398" y1="78822" x2="36193" y2="77980"/>
                        <a14:foregroundMark x1="36193" y1="77980" x2="36193" y2="77980"/>
                        <a14:foregroundMark x1="35569" y1="92707" x2="44306" y2="92707"/>
                        <a14:foregroundMark x1="44306" y1="92707" x2="63339" y2="91585"/>
                        <a14:foregroundMark x1="48206" y1="96774" x2="48206" y2="96774"/>
                        <a14:foregroundMark x1="6552" y1="49790" x2="6552" y2="49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04" y="313961"/>
            <a:ext cx="5600953" cy="6230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3881" y="866978"/>
            <a:ext cx="52887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Sassoon Infant" pitchFamily="2" charset="0"/>
                <a:ea typeface="Sassoon Infant" pitchFamily="2" charset="0"/>
              </a:rPr>
              <a:t>Sunnybank Colour Coding </a:t>
            </a:r>
          </a:p>
          <a:p>
            <a:endParaRPr lang="en-GB" sz="3600" dirty="0">
              <a:solidFill>
                <a:srgbClr val="FF0000"/>
              </a:solidFill>
              <a:latin typeface="Sassoon Infant" pitchFamily="2" charset="0"/>
              <a:ea typeface="Sassoon Infant" pitchFamily="2" charset="0"/>
            </a:endParaRPr>
          </a:p>
          <a:p>
            <a:pPr algn="ctr"/>
            <a:r>
              <a:rPr lang="en-GB" sz="6000" dirty="0">
                <a:solidFill>
                  <a:srgbClr val="FF0000"/>
                </a:solidFill>
                <a:latin typeface="Sassoon Infant" pitchFamily="2" charset="0"/>
                <a:ea typeface="Sassoon Infant" pitchFamily="2" charset="0"/>
              </a:rPr>
              <a:t>Red sounds</a:t>
            </a:r>
          </a:p>
          <a:p>
            <a:pPr algn="ctr"/>
            <a:r>
              <a:rPr lang="en-GB" sz="6000" dirty="0">
                <a:solidFill>
                  <a:srgbClr val="FFFF00"/>
                </a:solidFill>
                <a:latin typeface="Sassoon Infant" pitchFamily="2" charset="0"/>
                <a:ea typeface="Sassoon Infant" pitchFamily="2" charset="0"/>
              </a:rPr>
              <a:t>Yellow sounds</a:t>
            </a:r>
          </a:p>
          <a:p>
            <a:pPr algn="ctr"/>
            <a:r>
              <a:rPr lang="en-GB" sz="6000" dirty="0">
                <a:solidFill>
                  <a:srgbClr val="00B0F0"/>
                </a:solidFill>
                <a:latin typeface="Sassoon Infant" pitchFamily="2" charset="0"/>
                <a:ea typeface="Sassoon Infant" pitchFamily="2" charset="0"/>
              </a:rPr>
              <a:t>Blue sounds</a:t>
            </a:r>
          </a:p>
          <a:p>
            <a:pPr algn="ctr"/>
            <a:r>
              <a:rPr lang="en-GB" sz="6000" dirty="0">
                <a:latin typeface="Sassoon Infant" pitchFamily="2" charset="0"/>
                <a:ea typeface="Sassoon Infant" pitchFamily="2" charset="0"/>
              </a:rPr>
              <a:t>Black sounds </a:t>
            </a:r>
          </a:p>
        </p:txBody>
      </p:sp>
    </p:spTree>
    <p:extLst>
      <p:ext uri="{BB962C8B-B14F-4D97-AF65-F5344CB8AC3E}">
        <p14:creationId xmlns:p14="http://schemas.microsoft.com/office/powerpoint/2010/main" val="3201822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C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Task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C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9129F5-6E87-8361-44DD-BE0AA19FA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3EC653-6A34-23E5-49D4-701DCCD1DB11}"/>
              </a:ext>
            </a:extLst>
          </p:cNvPr>
          <p:cNvSpPr txBox="1"/>
          <p:nvPr/>
        </p:nvSpPr>
        <p:spPr>
          <a:xfrm>
            <a:off x="654549" y="1519105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Now, blend 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B5D8FD-B57F-E7E1-6774-70E8870AD1ED}"/>
              </a:ext>
            </a:extLst>
          </p:cNvPr>
          <p:cNvSpPr txBox="1"/>
          <p:nvPr/>
        </p:nvSpPr>
        <p:spPr>
          <a:xfrm>
            <a:off x="2415861" y="2107242"/>
            <a:ext cx="1669978" cy="2400657"/>
          </a:xfrm>
          <a:prstGeom prst="rect">
            <a:avLst/>
          </a:prstGeom>
          <a:noFill/>
          <a:ln w="57150">
            <a:solidFill>
              <a:srgbClr val="F46779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9E9B133-F876-793A-7543-0A0A4F7A0261}"/>
              </a:ext>
            </a:extLst>
          </p:cNvPr>
          <p:cNvSpPr/>
          <p:nvPr/>
        </p:nvSpPr>
        <p:spPr>
          <a:xfrm>
            <a:off x="10353218" y="-38452"/>
            <a:ext cx="1838782" cy="1838782"/>
          </a:xfrm>
          <a:prstGeom prst="ellipse">
            <a:avLst/>
          </a:prstGeom>
          <a:solidFill>
            <a:srgbClr val="F46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64824-2EBE-AD02-43C4-B2A92B5A554F}"/>
              </a:ext>
            </a:extLst>
          </p:cNvPr>
          <p:cNvSpPr txBox="1"/>
          <p:nvPr/>
        </p:nvSpPr>
        <p:spPr>
          <a:xfrm>
            <a:off x="10513994" y="440968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0DE287-BD56-3470-9E8F-896171088B02}"/>
              </a:ext>
            </a:extLst>
          </p:cNvPr>
          <p:cNvSpPr/>
          <p:nvPr/>
        </p:nvSpPr>
        <p:spPr>
          <a:xfrm>
            <a:off x="11468559" y="1333553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467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AD6340-FFD0-4605-4086-72B16AFC7FA0}"/>
              </a:ext>
            </a:extLst>
          </p:cNvPr>
          <p:cNvSpPr/>
          <p:nvPr/>
        </p:nvSpPr>
        <p:spPr>
          <a:xfrm>
            <a:off x="11254609" y="1567511"/>
            <a:ext cx="427895" cy="427895"/>
          </a:xfrm>
          <a:prstGeom prst="ellipse">
            <a:avLst/>
          </a:prstGeom>
          <a:solidFill>
            <a:srgbClr val="FC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C519346-FF25-548B-B276-0692A8EB00B0}"/>
              </a:ext>
            </a:extLst>
          </p:cNvPr>
          <p:cNvSpPr/>
          <p:nvPr/>
        </p:nvSpPr>
        <p:spPr>
          <a:xfrm>
            <a:off x="10300047" y="110074"/>
            <a:ext cx="427895" cy="427895"/>
          </a:xfrm>
          <a:prstGeom prst="ellipse">
            <a:avLst/>
          </a:prstGeom>
          <a:solidFill>
            <a:srgbClr val="FC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BA5759-11B5-E780-5DF7-17526AB7CE63}"/>
              </a:ext>
            </a:extLst>
          </p:cNvPr>
          <p:cNvSpPr/>
          <p:nvPr/>
        </p:nvSpPr>
        <p:spPr>
          <a:xfrm>
            <a:off x="10009397" y="409454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467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BB6E32-F080-6067-E270-362581D68AE9}"/>
              </a:ext>
            </a:extLst>
          </p:cNvPr>
          <p:cNvSpPr txBox="1"/>
          <p:nvPr/>
        </p:nvSpPr>
        <p:spPr>
          <a:xfrm>
            <a:off x="5150029" y="2107241"/>
            <a:ext cx="1669978" cy="2400657"/>
          </a:xfrm>
          <a:prstGeom prst="rect">
            <a:avLst/>
          </a:prstGeom>
          <a:noFill/>
          <a:ln w="57150">
            <a:solidFill>
              <a:srgbClr val="F46779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14CE71-6F9E-50DB-6622-2B740C990F25}"/>
              </a:ext>
            </a:extLst>
          </p:cNvPr>
          <p:cNvSpPr txBox="1"/>
          <p:nvPr/>
        </p:nvSpPr>
        <p:spPr>
          <a:xfrm>
            <a:off x="7908081" y="2130909"/>
            <a:ext cx="1669978" cy="2400657"/>
          </a:xfrm>
          <a:prstGeom prst="rect">
            <a:avLst/>
          </a:prstGeom>
          <a:noFill/>
          <a:ln w="57150">
            <a:solidFill>
              <a:srgbClr val="F46779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Dinosaur Pink">
                <a:extLst>
                  <a:ext uri="{FF2B5EF4-FFF2-40B4-BE49-F238E27FC236}">
                    <a16:creationId xmlns:a16="http://schemas.microsoft.com/office/drawing/2014/main" id="{E9F9C3A6-DCD1-8FC2-B628-50470EE694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84067" y="4487079"/>
              <a:ext cx="1831565" cy="15278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31565" cy="1527887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5646170" ay="4292823" az="565943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4009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Dinosaur Pink">
                <a:extLst>
                  <a:ext uri="{FF2B5EF4-FFF2-40B4-BE49-F238E27FC236}">
                    <a16:creationId xmlns:a16="http://schemas.microsoft.com/office/drawing/2014/main" id="{E9F9C3A6-DCD1-8FC2-B628-50470EE694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4067" y="4487079"/>
                <a:ext cx="1831565" cy="1527887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B88F916D-A760-3F2A-C19D-68F22E792B6A}"/>
              </a:ext>
            </a:extLst>
          </p:cNvPr>
          <p:cNvSpPr/>
          <p:nvPr/>
        </p:nvSpPr>
        <p:spPr>
          <a:xfrm>
            <a:off x="623947" y="2660791"/>
            <a:ext cx="1232086" cy="1155467"/>
          </a:xfrm>
          <a:prstGeom prst="ellipse">
            <a:avLst/>
          </a:prstGeom>
          <a:solidFill>
            <a:srgbClr val="F467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431CE5-FC1A-0E7F-F1B4-097C277C21E1}"/>
              </a:ext>
            </a:extLst>
          </p:cNvPr>
          <p:cNvSpPr txBox="1"/>
          <p:nvPr/>
        </p:nvSpPr>
        <p:spPr>
          <a:xfrm>
            <a:off x="528083" y="3031858"/>
            <a:ext cx="142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Click</a:t>
            </a:r>
            <a:r>
              <a:rPr lang="en-GB" sz="1200" dirty="0">
                <a:latin typeface="Century Gothic" panose="020B0502020202020204" pitchFamily="34" charset="0"/>
              </a:rPr>
              <a:t> when ready.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0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54544 -7.40741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113" y="365760"/>
            <a:ext cx="1077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Sassoon Infant" pitchFamily="2" charset="0"/>
                <a:ea typeface="Sassoon Infant" pitchFamily="2" charset="0"/>
              </a:rPr>
              <a:t>Blending and Segmenting Sounds </a:t>
            </a:r>
          </a:p>
        </p:txBody>
      </p:sp>
      <p:pic>
        <p:nvPicPr>
          <p:cNvPr id="3074" name="Picture 2" descr="Phonics | Crudgington Primary School, Telf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12" y="1438955"/>
            <a:ext cx="97536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42" y="3985490"/>
            <a:ext cx="3974997" cy="26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3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b="13949"/>
          <a:stretch/>
        </p:blipFill>
        <p:spPr>
          <a:xfrm>
            <a:off x="1277106" y="330926"/>
            <a:ext cx="10490215" cy="56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1975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888aee-ab96-405b-9b89-da435a68cd4d" xsi:nil="true"/>
    <lcf76f155ced4ddcb4097134ff3c332f xmlns="84343c26-ee26-4b7e-a464-e17ef855d8f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A95B414BFB514F95C4DBE83A73CF45" ma:contentTypeVersion="13" ma:contentTypeDescription="Create a new document." ma:contentTypeScope="" ma:versionID="8598f5316b1d9f568cd16e6026bf30c4">
  <xsd:schema xmlns:xsd="http://www.w3.org/2001/XMLSchema" xmlns:xs="http://www.w3.org/2001/XMLSchema" xmlns:p="http://schemas.microsoft.com/office/2006/metadata/properties" xmlns:ns2="84343c26-ee26-4b7e-a464-e17ef855d8f3" xmlns:ns3="3b888aee-ab96-405b-9b89-da435a68cd4d" targetNamespace="http://schemas.microsoft.com/office/2006/metadata/properties" ma:root="true" ma:fieldsID="ebaad587b4818a3164fd46f3be493e6a" ns2:_="" ns3:_="">
    <xsd:import namespace="84343c26-ee26-4b7e-a464-e17ef855d8f3"/>
    <xsd:import namespace="3b888aee-ab96-405b-9b89-da435a68cd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43c26-ee26-4b7e-a464-e17ef855d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8110b4-7946-418e-8ab0-d3d0ec8bf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88aee-ab96-405b-9b89-da435a68cd4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39b95f8-c911-41b0-b4c2-7638914298c2}" ma:internalName="TaxCatchAll" ma:showField="CatchAllData" ma:web="3b888aee-ab96-405b-9b89-da435a68cd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1CB15D-0C95-4A4B-9C7F-79A08B368A2D}">
  <ds:schemaRefs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3b888aee-ab96-405b-9b89-da435a68cd4d"/>
    <ds:schemaRef ds:uri="84343c26-ee26-4b7e-a464-e17ef855d8f3"/>
  </ds:schemaRefs>
</ds:datastoreItem>
</file>

<file path=customXml/itemProps2.xml><?xml version="1.0" encoding="utf-8"?>
<ds:datastoreItem xmlns:ds="http://schemas.openxmlformats.org/officeDocument/2006/customXml" ds:itemID="{368A8CB7-283C-4297-8218-52FF6821CA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343c26-ee26-4b7e-a464-e17ef855d8f3"/>
    <ds:schemaRef ds:uri="3b888aee-ab96-405b-9b89-da435a68cd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280826-20E3-4DD0-970E-950804CEC6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3796</TotalTime>
  <Words>468</Words>
  <Application>Microsoft Office PowerPoint</Application>
  <PresentationFormat>Widescreen</PresentationFormat>
  <Paragraphs>117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Sassoon Infant</vt:lpstr>
      <vt:lpstr>Sassoon Infant Com</vt:lpstr>
      <vt:lpstr>Sassoon Primary</vt:lpstr>
      <vt:lpstr>SassoonPrimaryInfantMedium</vt:lpstr>
      <vt:lpstr>Trebuchet MS</vt:lpstr>
      <vt:lpstr>Wingdings</vt:lpstr>
      <vt:lpstr>Wingdings 3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they? </vt:lpstr>
      <vt:lpstr>How do we teach them?</vt:lpstr>
      <vt:lpstr>Strategies </vt:lpstr>
      <vt:lpstr>Examples  </vt:lpstr>
      <vt:lpstr>PowerPoint Presentation</vt:lpstr>
      <vt:lpstr>Points to note</vt:lpstr>
      <vt:lpstr>At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Literacy</dc:title>
  <dc:creator>Mrs Convery</dc:creator>
  <cp:lastModifiedBy>Mrs Fisher</cp:lastModifiedBy>
  <cp:revision>39</cp:revision>
  <dcterms:created xsi:type="dcterms:W3CDTF">2025-02-11T13:07:27Z</dcterms:created>
  <dcterms:modified xsi:type="dcterms:W3CDTF">2026-01-21T14:39:34Z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0x010100D2A95B414BFB514F95C4DBE83A73CF45</vt:lpwstr>
  </property>
</Properties>
</file>