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52.jpg" ContentType="image/png"/>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57" r:id="rId6"/>
    <p:sldId id="299" r:id="rId7"/>
    <p:sldId id="300" r:id="rId8"/>
    <p:sldId id="301" r:id="rId9"/>
    <p:sldId id="303" r:id="rId10"/>
    <p:sldId id="355" r:id="rId11"/>
    <p:sldId id="335" r:id="rId12"/>
    <p:sldId id="304" r:id="rId13"/>
    <p:sldId id="309" r:id="rId14"/>
    <p:sldId id="308" r:id="rId15"/>
    <p:sldId id="307" r:id="rId16"/>
    <p:sldId id="333" r:id="rId17"/>
    <p:sldId id="305" r:id="rId18"/>
    <p:sldId id="354" r:id="rId19"/>
    <p:sldId id="306" r:id="rId20"/>
    <p:sldId id="356" r:id="rId21"/>
    <p:sldId id="311" r:id="rId22"/>
    <p:sldId id="312" r:id="rId23"/>
    <p:sldId id="262" r:id="rId24"/>
    <p:sldId id="265" r:id="rId25"/>
    <p:sldId id="339" r:id="rId26"/>
    <p:sldId id="338" r:id="rId27"/>
    <p:sldId id="347" r:id="rId28"/>
    <p:sldId id="336" r:id="rId29"/>
    <p:sldId id="341" r:id="rId30"/>
    <p:sldId id="273" r:id="rId31"/>
    <p:sldId id="350" r:id="rId32"/>
    <p:sldId id="352" r:id="rId33"/>
    <p:sldId id="351" r:id="rId34"/>
    <p:sldId id="343" r:id="rId35"/>
    <p:sldId id="337" r:id="rId36"/>
    <p:sldId id="344" r:id="rId37"/>
    <p:sldId id="327" r:id="rId38"/>
    <p:sldId id="345" r:id="rId39"/>
    <p:sldId id="331" r:id="rId40"/>
    <p:sldId id="280" r:id="rId41"/>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69B"/>
    <a:srgbClr val="33CC33"/>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12DD7-E8C3-49B3-B8C4-6DA7FB2AC229}" v="13" dt="2025-09-15T08:25:28.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3792" autoAdjust="0"/>
  </p:normalViewPr>
  <p:slideViewPr>
    <p:cSldViewPr snapToGrid="0">
      <p:cViewPr varScale="1">
        <p:scale>
          <a:sx n="59" d="100"/>
          <a:sy n="59" d="100"/>
        </p:scale>
        <p:origin x="9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Fisher" userId="bd64fff4-3cdc-4183-8dd4-b765ac118906" providerId="ADAL" clId="{66112DD7-E8C3-49B3-B8C4-6DA7FB2AC229}"/>
    <pc:docChg chg="custSel delSld modSld">
      <pc:chgData name="Mrs Fisher" userId="bd64fff4-3cdc-4183-8dd4-b765ac118906" providerId="ADAL" clId="{66112DD7-E8C3-49B3-B8C4-6DA7FB2AC229}" dt="2025-09-15T08:43:41.419" v="2878" actId="20577"/>
      <pc:docMkLst>
        <pc:docMk/>
      </pc:docMkLst>
      <pc:sldChg chg="modNotesTx">
        <pc:chgData name="Mrs Fisher" userId="bd64fff4-3cdc-4183-8dd4-b765ac118906" providerId="ADAL" clId="{66112DD7-E8C3-49B3-B8C4-6DA7FB2AC229}" dt="2025-09-15T08:15:52.333" v="147" actId="20577"/>
        <pc:sldMkLst>
          <pc:docMk/>
          <pc:sldMk cId="2587094994" sldId="257"/>
        </pc:sldMkLst>
      </pc:sldChg>
      <pc:sldChg chg="delSp mod modNotesTx">
        <pc:chgData name="Mrs Fisher" userId="bd64fff4-3cdc-4183-8dd4-b765ac118906" providerId="ADAL" clId="{66112DD7-E8C3-49B3-B8C4-6DA7FB2AC229}" dt="2025-09-15T08:28:38.566" v="484" actId="20577"/>
        <pc:sldMkLst>
          <pc:docMk/>
          <pc:sldMk cId="879784727" sldId="265"/>
        </pc:sldMkLst>
      </pc:sldChg>
      <pc:sldChg chg="delSp mod modNotesTx">
        <pc:chgData name="Mrs Fisher" userId="bd64fff4-3cdc-4183-8dd4-b765ac118906" providerId="ADAL" clId="{66112DD7-E8C3-49B3-B8C4-6DA7FB2AC229}" dt="2025-09-15T08:35:50.423" v="2068" actId="20577"/>
        <pc:sldMkLst>
          <pc:docMk/>
          <pc:sldMk cId="2639652447" sldId="273"/>
        </pc:sldMkLst>
      </pc:sldChg>
      <pc:sldChg chg="modNotesTx">
        <pc:chgData name="Mrs Fisher" userId="bd64fff4-3cdc-4183-8dd4-b765ac118906" providerId="ADAL" clId="{66112DD7-E8C3-49B3-B8C4-6DA7FB2AC229}" dt="2025-09-15T08:43:41.419" v="2878" actId="20577"/>
        <pc:sldMkLst>
          <pc:docMk/>
          <pc:sldMk cId="79797801" sldId="280"/>
        </pc:sldMkLst>
      </pc:sldChg>
      <pc:sldChg chg="del">
        <pc:chgData name="Mrs Fisher" userId="bd64fff4-3cdc-4183-8dd4-b765ac118906" providerId="ADAL" clId="{66112DD7-E8C3-49B3-B8C4-6DA7FB2AC229}" dt="2025-09-09T10:55:22.200" v="9" actId="2696"/>
        <pc:sldMkLst>
          <pc:docMk/>
          <pc:sldMk cId="1815092028" sldId="310"/>
        </pc:sldMkLst>
      </pc:sldChg>
      <pc:sldChg chg="modNotesTx">
        <pc:chgData name="Mrs Fisher" userId="bd64fff4-3cdc-4183-8dd4-b765ac118906" providerId="ADAL" clId="{66112DD7-E8C3-49B3-B8C4-6DA7FB2AC229}" dt="2025-09-15T08:43:02.877" v="2722" actId="20577"/>
        <pc:sldMkLst>
          <pc:docMk/>
          <pc:sldMk cId="3052949364" sldId="327"/>
        </pc:sldMkLst>
      </pc:sldChg>
      <pc:sldChg chg="del">
        <pc:chgData name="Mrs Fisher" userId="bd64fff4-3cdc-4183-8dd4-b765ac118906" providerId="ADAL" clId="{66112DD7-E8C3-49B3-B8C4-6DA7FB2AC229}" dt="2025-09-09T10:55:15.938" v="8" actId="2696"/>
        <pc:sldMkLst>
          <pc:docMk/>
          <pc:sldMk cId="378388204" sldId="334"/>
        </pc:sldMkLst>
      </pc:sldChg>
      <pc:sldChg chg="delSp mod delAnim">
        <pc:chgData name="Mrs Fisher" userId="bd64fff4-3cdc-4183-8dd4-b765ac118906" providerId="ADAL" clId="{66112DD7-E8C3-49B3-B8C4-6DA7FB2AC229}" dt="2025-09-09T10:55:05.397" v="7" actId="478"/>
        <pc:sldMkLst>
          <pc:docMk/>
          <pc:sldMk cId="2342136424" sldId="335"/>
        </pc:sldMkLst>
      </pc:sldChg>
      <pc:sldChg chg="modNotesTx">
        <pc:chgData name="Mrs Fisher" userId="bd64fff4-3cdc-4183-8dd4-b765ac118906" providerId="ADAL" clId="{66112DD7-E8C3-49B3-B8C4-6DA7FB2AC229}" dt="2025-09-15T08:34:19.475" v="1691" actId="20577"/>
        <pc:sldMkLst>
          <pc:docMk/>
          <pc:sldMk cId="581050682" sldId="336"/>
        </pc:sldMkLst>
      </pc:sldChg>
      <pc:sldChg chg="modNotesTx">
        <pc:chgData name="Mrs Fisher" userId="bd64fff4-3cdc-4183-8dd4-b765ac118906" providerId="ADAL" clId="{66112DD7-E8C3-49B3-B8C4-6DA7FB2AC229}" dt="2025-09-15T08:42:01.400" v="2459" actId="20577"/>
        <pc:sldMkLst>
          <pc:docMk/>
          <pc:sldMk cId="640431250" sldId="337"/>
        </pc:sldMkLst>
      </pc:sldChg>
      <pc:sldChg chg="modNotesTx">
        <pc:chgData name="Mrs Fisher" userId="bd64fff4-3cdc-4183-8dd4-b765ac118906" providerId="ADAL" clId="{66112DD7-E8C3-49B3-B8C4-6DA7FB2AC229}" dt="2025-09-15T08:32:56.913" v="1410" actId="20577"/>
        <pc:sldMkLst>
          <pc:docMk/>
          <pc:sldMk cId="2956304695" sldId="338"/>
        </pc:sldMkLst>
      </pc:sldChg>
      <pc:sldChg chg="modNotesTx">
        <pc:chgData name="Mrs Fisher" userId="bd64fff4-3cdc-4183-8dd4-b765ac118906" providerId="ADAL" clId="{66112DD7-E8C3-49B3-B8C4-6DA7FB2AC229}" dt="2025-09-15T08:29:05.307" v="562" actId="20577"/>
        <pc:sldMkLst>
          <pc:docMk/>
          <pc:sldMk cId="3184762464" sldId="339"/>
        </pc:sldMkLst>
      </pc:sldChg>
      <pc:sldChg chg="modNotesTx">
        <pc:chgData name="Mrs Fisher" userId="bd64fff4-3cdc-4183-8dd4-b765ac118906" providerId="ADAL" clId="{66112DD7-E8C3-49B3-B8C4-6DA7FB2AC229}" dt="2025-09-15T08:34:59.493" v="1819" actId="20577"/>
        <pc:sldMkLst>
          <pc:docMk/>
          <pc:sldMk cId="1351917641" sldId="341"/>
        </pc:sldMkLst>
      </pc:sldChg>
      <pc:sldChg chg="modNotesTx">
        <pc:chgData name="Mrs Fisher" userId="bd64fff4-3cdc-4183-8dd4-b765ac118906" providerId="ADAL" clId="{66112DD7-E8C3-49B3-B8C4-6DA7FB2AC229}" dt="2025-09-15T08:42:22.317" v="2526" actId="20577"/>
        <pc:sldMkLst>
          <pc:docMk/>
          <pc:sldMk cId="4065010427" sldId="344"/>
        </pc:sldMkLst>
      </pc:sldChg>
      <pc:sldChg chg="modNotesTx">
        <pc:chgData name="Mrs Fisher" userId="bd64fff4-3cdc-4183-8dd4-b765ac118906" providerId="ADAL" clId="{66112DD7-E8C3-49B3-B8C4-6DA7FB2AC229}" dt="2025-09-15T08:33:38.446" v="1547" actId="20577"/>
        <pc:sldMkLst>
          <pc:docMk/>
          <pc:sldMk cId="364283078" sldId="347"/>
        </pc:sldMkLst>
      </pc:sldChg>
      <pc:sldChg chg="modNotesTx">
        <pc:chgData name="Mrs Fisher" userId="bd64fff4-3cdc-4183-8dd4-b765ac118906" providerId="ADAL" clId="{66112DD7-E8C3-49B3-B8C4-6DA7FB2AC229}" dt="2025-09-15T08:38:13.593" v="2250" actId="20577"/>
        <pc:sldMkLst>
          <pc:docMk/>
          <pc:sldMk cId="2018506218"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0B874DA0-6684-40F8-9586-BA965234A9A7}" type="datetimeFigureOut">
              <a:rPr lang="en-GB" smtClean="0"/>
              <a:t>15/09/2025</a:t>
            </a:fld>
            <a:endParaRPr lang="en-GB"/>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65D7CB32-CD15-484D-AC32-A893F673F375}" type="slidenum">
              <a:rPr lang="en-GB" smtClean="0"/>
              <a:t>‹#›</a:t>
            </a:fld>
            <a:endParaRPr lang="en-GB"/>
          </a:p>
        </p:txBody>
      </p:sp>
    </p:spTree>
    <p:extLst>
      <p:ext uri="{BB962C8B-B14F-4D97-AF65-F5344CB8AC3E}">
        <p14:creationId xmlns:p14="http://schemas.microsoft.com/office/powerpoint/2010/main" val="18641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workshop is designed to give you an overview of Literacy in P4 and how we teach spelling, phonics, reading and writing. </a:t>
            </a:r>
          </a:p>
        </p:txBody>
      </p:sp>
      <p:sp>
        <p:nvSpPr>
          <p:cNvPr id="4" name="Slide Number Placeholder 3"/>
          <p:cNvSpPr>
            <a:spLocks noGrp="1"/>
          </p:cNvSpPr>
          <p:nvPr>
            <p:ph type="sldNum" sz="quarter" idx="5"/>
          </p:nvPr>
        </p:nvSpPr>
        <p:spPr/>
        <p:txBody>
          <a:bodyPr/>
          <a:lstStyle/>
          <a:p>
            <a:fld id="{65D7CB32-CD15-484D-AC32-A893F673F375}" type="slidenum">
              <a:rPr lang="en-GB" smtClean="0"/>
              <a:t>2</a:t>
            </a:fld>
            <a:endParaRPr lang="en-GB"/>
          </a:p>
        </p:txBody>
      </p:sp>
    </p:spTree>
    <p:extLst>
      <p:ext uri="{BB962C8B-B14F-4D97-AF65-F5344CB8AC3E}">
        <p14:creationId xmlns:p14="http://schemas.microsoft.com/office/powerpoint/2010/main" val="318615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wee reminder or health warning when it comes to phonics and spelling. Children spell a word how they hear it so correct use of phonics and speech is vital. We need to ensure that we are modelling correct use of language and encouraging the children to do so as well. Its not the first time I’ve said to children ‘there’s a t in that word’. So its just a polite reminder if you can do the same and just encourage the correct pronunciation and articulation of sounds in words. </a:t>
            </a:r>
          </a:p>
          <a:p>
            <a:r>
              <a:rPr lang="en-GB" sz="1200" kern="1200" dirty="0">
                <a:solidFill>
                  <a:schemeClr val="tx1"/>
                </a:solidFill>
                <a:effectLst/>
                <a:latin typeface="+mn-lt"/>
                <a:ea typeface="+mn-ea"/>
                <a:cs typeface="+mn-cs"/>
              </a:rPr>
              <a:t>In stages 6 and 7 there is more of a focus on the structure and meaning of words but phonological awareness is key to being able to access this. Phonological awareness links with spelling, reading and writing which is obviously at the centre of accessing most parts of the curriculum. Children can’t progress onto stage 6 and 7 literacy if the foundations aren’t there beforehand. </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13</a:t>
            </a:fld>
            <a:endParaRPr lang="en-GB"/>
          </a:p>
        </p:txBody>
      </p:sp>
    </p:spTree>
    <p:extLst>
      <p:ext uri="{BB962C8B-B14F-4D97-AF65-F5344CB8AC3E}">
        <p14:creationId xmlns:p14="http://schemas.microsoft.com/office/powerpoint/2010/main" val="349673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Within stage 4 and 5 the children are explicitly taught spelling strategies and spelling rules, within 6 and 7 the children the children are expected to use these automatically and independently.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strategies are </a:t>
            </a:r>
          </a:p>
          <a:p>
            <a:r>
              <a:rPr lang="en-GB" sz="1200" kern="1200" dirty="0">
                <a:solidFill>
                  <a:schemeClr val="tx1"/>
                </a:solidFill>
                <a:effectLst/>
                <a:latin typeface="+mn-lt"/>
                <a:ea typeface="+mn-ea"/>
                <a:cs typeface="+mn-cs"/>
              </a:rPr>
              <a:t>sounding out – links there with the diacritical marking</a:t>
            </a:r>
          </a:p>
          <a:p>
            <a:r>
              <a:rPr lang="en-GB" sz="1200" kern="1200" dirty="0">
                <a:solidFill>
                  <a:schemeClr val="tx1"/>
                </a:solidFill>
                <a:effectLst/>
                <a:latin typeface="+mn-lt"/>
                <a:ea typeface="+mn-ea"/>
                <a:cs typeface="+mn-cs"/>
              </a:rPr>
              <a:t>syllabification  - breaking words into syllables, each part syllable containing a vowel going, remember, yesterday</a:t>
            </a:r>
          </a:p>
          <a:p>
            <a:r>
              <a:rPr lang="en-GB" sz="1200" kern="1200" dirty="0">
                <a:solidFill>
                  <a:schemeClr val="tx1"/>
                </a:solidFill>
                <a:effectLst/>
                <a:latin typeface="+mn-lt"/>
                <a:ea typeface="+mn-ea"/>
                <a:cs typeface="+mn-cs"/>
              </a:rPr>
              <a:t>words within words – looking at smaller words hidden that they already know for example – example – exam, ample</a:t>
            </a:r>
          </a:p>
          <a:p>
            <a:r>
              <a:rPr lang="en-GB" sz="1200" kern="1200" dirty="0">
                <a:solidFill>
                  <a:schemeClr val="tx1"/>
                </a:solidFill>
                <a:effectLst/>
                <a:latin typeface="+mn-lt"/>
                <a:ea typeface="+mn-ea"/>
                <a:cs typeface="+mn-cs"/>
              </a:rPr>
              <a:t>compound words – two words joined to make one word, strawberry, homework</a:t>
            </a:r>
          </a:p>
          <a:p>
            <a:r>
              <a:rPr lang="en-GB" sz="1200" kern="1200" dirty="0">
                <a:solidFill>
                  <a:schemeClr val="tx1"/>
                </a:solidFill>
                <a:effectLst/>
                <a:latin typeface="+mn-lt"/>
                <a:ea typeface="+mn-ea"/>
                <a:cs typeface="+mn-cs"/>
              </a:rPr>
              <a:t>using analogy – if you know how to spell one word, you can do others, e.g. light, bright, might, fight etc</a:t>
            </a:r>
          </a:p>
          <a:p>
            <a:r>
              <a:rPr lang="en-GB" sz="1200" kern="1200" dirty="0">
                <a:solidFill>
                  <a:schemeClr val="tx1"/>
                </a:solidFill>
                <a:effectLst/>
                <a:latin typeface="+mn-lt"/>
                <a:ea typeface="+mn-ea"/>
                <a:cs typeface="+mn-cs"/>
              </a:rPr>
              <a:t>mnemonic – memory aid, because (big elephants) could – c, oh you lucky duck)</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14</a:t>
            </a:fld>
            <a:endParaRPr lang="en-GB"/>
          </a:p>
        </p:txBody>
      </p:sp>
    </p:spTree>
    <p:extLst>
      <p:ext uri="{BB962C8B-B14F-4D97-AF65-F5344CB8AC3E}">
        <p14:creationId xmlns:p14="http://schemas.microsoft.com/office/powerpoint/2010/main" val="292345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spelling rules – there are lots of spelling rules that children will look at such as I before e except after c, q is always followed by u, ed can make different sounds at the end of words for example jumped (t), wanted , lived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are encouraged to think about all of these strategies and rules if they become stuck at spelling a word. They will work on various activities throughout the week to explore these rules or strategies using a variety of words.</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16</a:t>
            </a:fld>
            <a:endParaRPr lang="en-GB"/>
          </a:p>
        </p:txBody>
      </p:sp>
    </p:spTree>
    <p:extLst>
      <p:ext uri="{BB962C8B-B14F-4D97-AF65-F5344CB8AC3E}">
        <p14:creationId xmlns:p14="http://schemas.microsoft.com/office/powerpoint/2010/main" val="863280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Children will be involved in many different activities to help support their phonics and spelling but spelling needs to be taught, heavily teacher input at the start of the week and then more child led nearer the end e.g. reciprocal teaching with partners or partner dictation. </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17</a:t>
            </a:fld>
            <a:endParaRPr lang="en-GB"/>
          </a:p>
        </p:txBody>
      </p:sp>
    </p:spTree>
    <p:extLst>
      <p:ext uri="{BB962C8B-B14F-4D97-AF65-F5344CB8AC3E}">
        <p14:creationId xmlns:p14="http://schemas.microsoft.com/office/powerpoint/2010/main" val="2809790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Grammar is tied in to the spelling programme where there are natural links, e.g. compound words / Proper Nouns.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18</a:t>
            </a:fld>
            <a:endParaRPr lang="en-GB"/>
          </a:p>
        </p:txBody>
      </p:sp>
    </p:spTree>
    <p:extLst>
      <p:ext uri="{BB962C8B-B14F-4D97-AF65-F5344CB8AC3E}">
        <p14:creationId xmlns:p14="http://schemas.microsoft.com/office/powerpoint/2010/main" val="97191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Literacy permeates everything in the curriculum and reading is such a huge part of this. Even just 20 minutes a day can make a big difference. We know that busy family life can get in the way but it can really help expose children to a wide range of vocabulary which can in turn help in assessments. </a:t>
            </a:r>
          </a:p>
        </p:txBody>
      </p:sp>
      <p:sp>
        <p:nvSpPr>
          <p:cNvPr id="4" name="Slide Number Placeholder 3"/>
          <p:cNvSpPr>
            <a:spLocks noGrp="1"/>
          </p:cNvSpPr>
          <p:nvPr>
            <p:ph type="sldNum" sz="quarter" idx="5"/>
          </p:nvPr>
        </p:nvSpPr>
        <p:spPr/>
        <p:txBody>
          <a:bodyPr/>
          <a:lstStyle/>
          <a:p>
            <a:fld id="{65D7CB32-CD15-484D-AC32-A893F673F375}" type="slidenum">
              <a:rPr lang="en-GB" smtClean="0"/>
              <a:t>21</a:t>
            </a:fld>
            <a:endParaRPr lang="en-GB"/>
          </a:p>
        </p:txBody>
      </p:sp>
    </p:spTree>
    <p:extLst>
      <p:ext uri="{BB962C8B-B14F-4D97-AF65-F5344CB8AC3E}">
        <p14:creationId xmlns:p14="http://schemas.microsoft.com/office/powerpoint/2010/main" val="3570675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class, the children will focus on these skills of reading. </a:t>
            </a:r>
          </a:p>
        </p:txBody>
      </p:sp>
      <p:sp>
        <p:nvSpPr>
          <p:cNvPr id="4" name="Slide Number Placeholder 3"/>
          <p:cNvSpPr>
            <a:spLocks noGrp="1"/>
          </p:cNvSpPr>
          <p:nvPr>
            <p:ph type="sldNum" sz="quarter" idx="5"/>
          </p:nvPr>
        </p:nvSpPr>
        <p:spPr/>
        <p:txBody>
          <a:bodyPr/>
          <a:lstStyle/>
          <a:p>
            <a:fld id="{65D7CB32-CD15-484D-AC32-A893F673F375}" type="slidenum">
              <a:rPr lang="en-GB" smtClean="0"/>
              <a:t>22</a:t>
            </a:fld>
            <a:endParaRPr lang="en-GB"/>
          </a:p>
        </p:txBody>
      </p:sp>
    </p:spTree>
    <p:extLst>
      <p:ext uri="{BB962C8B-B14F-4D97-AF65-F5344CB8AC3E}">
        <p14:creationId xmlns:p14="http://schemas.microsoft.com/office/powerpoint/2010/main" val="3679892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the NLC Active Literacy programme the children are taught these comprehension strategies to support them in their understanding of the texts. </a:t>
            </a:r>
          </a:p>
          <a:p>
            <a:endParaRPr lang="en-GB" dirty="0"/>
          </a:p>
          <a:p>
            <a:r>
              <a:rPr lang="en-GB" dirty="0"/>
              <a:t>Prior Knowledge – can we use what we know about an author / character / setting to help us understand and predict what might happen?</a:t>
            </a:r>
          </a:p>
          <a:p>
            <a:r>
              <a:rPr lang="en-GB" dirty="0"/>
              <a:t>Main Theme – what is this book about? Is it about friendship / love / good over evil etc?</a:t>
            </a:r>
          </a:p>
          <a:p>
            <a:r>
              <a:rPr lang="en-GB" dirty="0"/>
              <a:t>Inference – the little things that might not be sad explicitly but help to build a bigger picture.</a:t>
            </a:r>
          </a:p>
          <a:p>
            <a:r>
              <a:rPr lang="en-GB" dirty="0"/>
              <a:t>Metalinguistics – tricky words</a:t>
            </a:r>
          </a:p>
          <a:p>
            <a:r>
              <a:rPr lang="en-GB" dirty="0"/>
              <a:t>Visualisation – can you use words or phrases to help build an image of what is happening or what a character might look like?</a:t>
            </a:r>
          </a:p>
          <a:p>
            <a:r>
              <a:rPr lang="en-GB" dirty="0"/>
              <a:t>Summary – can you pick out the key parts of what is happening and put in your own words?</a:t>
            </a:r>
          </a:p>
        </p:txBody>
      </p:sp>
      <p:sp>
        <p:nvSpPr>
          <p:cNvPr id="4" name="Slide Number Placeholder 3"/>
          <p:cNvSpPr>
            <a:spLocks noGrp="1"/>
          </p:cNvSpPr>
          <p:nvPr>
            <p:ph type="sldNum" sz="quarter" idx="5"/>
          </p:nvPr>
        </p:nvSpPr>
        <p:spPr/>
        <p:txBody>
          <a:bodyPr/>
          <a:lstStyle/>
          <a:p>
            <a:fld id="{65D7CB32-CD15-484D-AC32-A893F673F375}" type="slidenum">
              <a:rPr lang="en-GB" smtClean="0"/>
              <a:t>23</a:t>
            </a:fld>
            <a:endParaRPr lang="en-GB"/>
          </a:p>
        </p:txBody>
      </p:sp>
    </p:spTree>
    <p:extLst>
      <p:ext uri="{BB962C8B-B14F-4D97-AF65-F5344CB8AC3E}">
        <p14:creationId xmlns:p14="http://schemas.microsoft.com/office/powerpoint/2010/main" val="1486759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will be given lots of opportunities for daily writing linked to the books, here are some examples of what these could be. </a:t>
            </a:r>
          </a:p>
        </p:txBody>
      </p:sp>
      <p:sp>
        <p:nvSpPr>
          <p:cNvPr id="4" name="Slide Number Placeholder 3"/>
          <p:cNvSpPr>
            <a:spLocks noGrp="1"/>
          </p:cNvSpPr>
          <p:nvPr>
            <p:ph type="sldNum" sz="quarter" idx="5"/>
          </p:nvPr>
        </p:nvSpPr>
        <p:spPr/>
        <p:txBody>
          <a:bodyPr/>
          <a:lstStyle/>
          <a:p>
            <a:fld id="{65D7CB32-CD15-484D-AC32-A893F673F375}" type="slidenum">
              <a:rPr lang="en-GB" smtClean="0"/>
              <a:t>24</a:t>
            </a:fld>
            <a:endParaRPr lang="en-GB"/>
          </a:p>
        </p:txBody>
      </p:sp>
    </p:spTree>
    <p:extLst>
      <p:ext uri="{BB962C8B-B14F-4D97-AF65-F5344CB8AC3E}">
        <p14:creationId xmlns:p14="http://schemas.microsoft.com/office/powerpoint/2010/main" val="1845949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school we are developing the children’s higher order thinking and will use this to help plan for discussions and writing tasks. </a:t>
            </a:r>
          </a:p>
        </p:txBody>
      </p:sp>
      <p:sp>
        <p:nvSpPr>
          <p:cNvPr id="4" name="Slide Number Placeholder 3"/>
          <p:cNvSpPr>
            <a:spLocks noGrp="1"/>
          </p:cNvSpPr>
          <p:nvPr>
            <p:ph type="sldNum" sz="quarter" idx="5"/>
          </p:nvPr>
        </p:nvSpPr>
        <p:spPr/>
        <p:txBody>
          <a:bodyPr/>
          <a:lstStyle/>
          <a:p>
            <a:fld id="{65D7CB32-CD15-484D-AC32-A893F673F375}" type="slidenum">
              <a:rPr lang="en-GB" smtClean="0"/>
              <a:t>25</a:t>
            </a:fld>
            <a:endParaRPr lang="en-GB"/>
          </a:p>
        </p:txBody>
      </p:sp>
    </p:spTree>
    <p:extLst>
      <p:ext uri="{BB962C8B-B14F-4D97-AF65-F5344CB8AC3E}">
        <p14:creationId xmlns:p14="http://schemas.microsoft.com/office/powerpoint/2010/main" val="428495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as a school and authority follow NLC Active Literacy Programme. Generally Stage 1 applies to children in P1, stage 2 – P2 and so on but we know that children don’t all follow the same levels at the same time and some of you here will have children who are ready to move on to stage 4 Literacy programme, others perhaps needing a bit more consolidation at different levels. This is just to give you an insight into what might be expected at P4 levels and in some cases beyond. </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3</a:t>
            </a:fld>
            <a:endParaRPr lang="en-GB"/>
          </a:p>
        </p:txBody>
      </p:sp>
    </p:spTree>
    <p:extLst>
      <p:ext uri="{BB962C8B-B14F-4D97-AF65-F5344CB8AC3E}">
        <p14:creationId xmlns:p14="http://schemas.microsoft.com/office/powerpoint/2010/main" val="198063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your child is reading at home, please have a look at how you could help them get the most from that. </a:t>
            </a:r>
          </a:p>
        </p:txBody>
      </p:sp>
      <p:sp>
        <p:nvSpPr>
          <p:cNvPr id="4" name="Slide Number Placeholder 3"/>
          <p:cNvSpPr>
            <a:spLocks noGrp="1"/>
          </p:cNvSpPr>
          <p:nvPr>
            <p:ph type="sldNum" sz="quarter" idx="5"/>
          </p:nvPr>
        </p:nvSpPr>
        <p:spPr/>
        <p:txBody>
          <a:bodyPr/>
          <a:lstStyle/>
          <a:p>
            <a:pPr rtl="0"/>
            <a:fld id="{8D18E0B9-48E4-499D-93B2-B07D00395BAC}" type="slidenum">
              <a:rPr lang="en-GB" smtClean="0"/>
              <a:t>26</a:t>
            </a:fld>
            <a:endParaRPr lang="en-GB"/>
          </a:p>
        </p:txBody>
      </p:sp>
    </p:spTree>
    <p:extLst>
      <p:ext uri="{BB962C8B-B14F-4D97-AF65-F5344CB8AC3E}">
        <p14:creationId xmlns:p14="http://schemas.microsoft.com/office/powerpoint/2010/main" val="929345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are always encouraged to read accurately but should also be encouraged to have a go at reading tricky words. A much as it can be tempting to just give your child the word, encourage them to try these word attack strategies. </a:t>
            </a:r>
          </a:p>
        </p:txBody>
      </p:sp>
      <p:sp>
        <p:nvSpPr>
          <p:cNvPr id="4" name="Slide Number Placeholder 3"/>
          <p:cNvSpPr>
            <a:spLocks noGrp="1"/>
          </p:cNvSpPr>
          <p:nvPr>
            <p:ph type="sldNum" sz="quarter" idx="5"/>
          </p:nvPr>
        </p:nvSpPr>
        <p:spPr/>
        <p:txBody>
          <a:bodyPr/>
          <a:lstStyle/>
          <a:p>
            <a:fld id="{65D7CB32-CD15-484D-AC32-A893F673F375}" type="slidenum">
              <a:rPr lang="en-GB" smtClean="0"/>
              <a:t>27</a:t>
            </a:fld>
            <a:endParaRPr lang="en-GB"/>
          </a:p>
        </p:txBody>
      </p:sp>
    </p:spTree>
    <p:extLst>
      <p:ext uri="{BB962C8B-B14F-4D97-AF65-F5344CB8AC3E}">
        <p14:creationId xmlns:p14="http://schemas.microsoft.com/office/powerpoint/2010/main" val="2516756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Metalinguistics just means tricky words. In school children are asked to try and work out the meaning of tricky words from clues in the text. </a:t>
            </a:r>
          </a:p>
        </p:txBody>
      </p:sp>
      <p:sp>
        <p:nvSpPr>
          <p:cNvPr id="4" name="Slide Number Placeholder 3"/>
          <p:cNvSpPr>
            <a:spLocks noGrp="1"/>
          </p:cNvSpPr>
          <p:nvPr>
            <p:ph type="sldNum" sz="quarter" idx="5"/>
          </p:nvPr>
        </p:nvSpPr>
        <p:spPr/>
        <p:txBody>
          <a:bodyPr/>
          <a:lstStyle/>
          <a:p>
            <a:fld id="{65D7CB32-CD15-484D-AC32-A893F673F375}" type="slidenum">
              <a:rPr lang="en-GB" smtClean="0"/>
              <a:t>30</a:t>
            </a:fld>
            <a:endParaRPr lang="en-GB"/>
          </a:p>
        </p:txBody>
      </p:sp>
    </p:spTree>
    <p:extLst>
      <p:ext uri="{BB962C8B-B14F-4D97-AF65-F5344CB8AC3E}">
        <p14:creationId xmlns:p14="http://schemas.microsoft.com/office/powerpoint/2010/main" val="879780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D18E0B9-48E4-499D-93B2-B07D00395BAC}" type="slidenum">
              <a:rPr lang="en-GB" smtClean="0"/>
              <a:t>31</a:t>
            </a:fld>
            <a:endParaRPr lang="en-GB"/>
          </a:p>
        </p:txBody>
      </p:sp>
    </p:spTree>
    <p:extLst>
      <p:ext uri="{BB962C8B-B14F-4D97-AF65-F5344CB8AC3E}">
        <p14:creationId xmlns:p14="http://schemas.microsoft.com/office/powerpoint/2010/main" val="3440126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school we are working towards becoming a Reading School and will be promoting reading for pleasure. All classes will be involved in DEAR time (Drop Everything And Read) to encourage a love of literature. </a:t>
            </a:r>
          </a:p>
        </p:txBody>
      </p:sp>
      <p:sp>
        <p:nvSpPr>
          <p:cNvPr id="4" name="Slide Number Placeholder 3"/>
          <p:cNvSpPr>
            <a:spLocks noGrp="1"/>
          </p:cNvSpPr>
          <p:nvPr>
            <p:ph type="sldNum" sz="quarter" idx="5"/>
          </p:nvPr>
        </p:nvSpPr>
        <p:spPr/>
        <p:txBody>
          <a:bodyPr/>
          <a:lstStyle/>
          <a:p>
            <a:fld id="{65D7CB32-CD15-484D-AC32-A893F673F375}" type="slidenum">
              <a:rPr lang="en-GB" smtClean="0"/>
              <a:t>32</a:t>
            </a:fld>
            <a:endParaRPr lang="en-GB"/>
          </a:p>
        </p:txBody>
      </p:sp>
    </p:spTree>
    <p:extLst>
      <p:ext uri="{BB962C8B-B14F-4D97-AF65-F5344CB8AC3E}">
        <p14:creationId xmlns:p14="http://schemas.microsoft.com/office/powerpoint/2010/main" val="25582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Writing – in school at P4 we will cover these types of writing. </a:t>
            </a:r>
          </a:p>
        </p:txBody>
      </p:sp>
      <p:sp>
        <p:nvSpPr>
          <p:cNvPr id="4" name="Slide Number Placeholder 3"/>
          <p:cNvSpPr>
            <a:spLocks noGrp="1"/>
          </p:cNvSpPr>
          <p:nvPr>
            <p:ph type="sldNum" sz="quarter" idx="5"/>
          </p:nvPr>
        </p:nvSpPr>
        <p:spPr/>
        <p:txBody>
          <a:bodyPr/>
          <a:lstStyle/>
          <a:p>
            <a:pPr rtl="0"/>
            <a:fld id="{8D18E0B9-48E4-499D-93B2-B07D00395BAC}" type="slidenum">
              <a:rPr lang="en-GB" smtClean="0"/>
              <a:t>33</a:t>
            </a:fld>
            <a:endParaRPr lang="en-GB"/>
          </a:p>
        </p:txBody>
      </p:sp>
    </p:spTree>
    <p:extLst>
      <p:ext uri="{BB962C8B-B14F-4D97-AF65-F5344CB8AC3E}">
        <p14:creationId xmlns:p14="http://schemas.microsoft.com/office/powerpoint/2010/main" val="4032409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will learn about writing targets and these are the core targets expected at P4 level. In order to achieve First Level within Primary 4, the majority of these targets should be met. </a:t>
            </a:r>
          </a:p>
        </p:txBody>
      </p:sp>
      <p:sp>
        <p:nvSpPr>
          <p:cNvPr id="4" name="Slide Number Placeholder 3"/>
          <p:cNvSpPr>
            <a:spLocks noGrp="1"/>
          </p:cNvSpPr>
          <p:nvPr>
            <p:ph type="sldNum" sz="quarter" idx="5"/>
          </p:nvPr>
        </p:nvSpPr>
        <p:spPr/>
        <p:txBody>
          <a:bodyPr/>
          <a:lstStyle/>
          <a:p>
            <a:pPr rtl="0"/>
            <a:fld id="{8D18E0B9-48E4-499D-93B2-B07D00395BAC}" type="slidenum">
              <a:rPr lang="en-GB" smtClean="0"/>
              <a:t>34</a:t>
            </a:fld>
            <a:endParaRPr lang="en-GB"/>
          </a:p>
        </p:txBody>
      </p:sp>
    </p:spTree>
    <p:extLst>
      <p:ext uri="{BB962C8B-B14F-4D97-AF65-F5344CB8AC3E}">
        <p14:creationId xmlns:p14="http://schemas.microsoft.com/office/powerpoint/2010/main" val="2133672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D18E0B9-48E4-499D-93B2-B07D00395BAC}" type="slidenum">
              <a:rPr lang="en-GB" smtClean="0"/>
              <a:t>35</a:t>
            </a:fld>
            <a:endParaRPr lang="en-GB"/>
          </a:p>
        </p:txBody>
      </p:sp>
    </p:spTree>
    <p:extLst>
      <p:ext uri="{BB962C8B-B14F-4D97-AF65-F5344CB8AC3E}">
        <p14:creationId xmlns:p14="http://schemas.microsoft.com/office/powerpoint/2010/main" val="3513198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taking the time to look over this, if you have any questions then please do not hesitate to contact the school. </a:t>
            </a:r>
          </a:p>
        </p:txBody>
      </p:sp>
      <p:sp>
        <p:nvSpPr>
          <p:cNvPr id="4" name="Slide Number Placeholder 3"/>
          <p:cNvSpPr>
            <a:spLocks noGrp="1"/>
          </p:cNvSpPr>
          <p:nvPr>
            <p:ph type="sldNum" sz="quarter" idx="5"/>
          </p:nvPr>
        </p:nvSpPr>
        <p:spPr/>
        <p:txBody>
          <a:bodyPr/>
          <a:lstStyle/>
          <a:p>
            <a:fld id="{65D7CB32-CD15-484D-AC32-A893F673F375}" type="slidenum">
              <a:rPr lang="en-GB" smtClean="0"/>
              <a:t>37</a:t>
            </a:fld>
            <a:endParaRPr lang="en-GB"/>
          </a:p>
        </p:txBody>
      </p:sp>
    </p:spTree>
    <p:extLst>
      <p:ext uri="{BB962C8B-B14F-4D97-AF65-F5344CB8AC3E}">
        <p14:creationId xmlns:p14="http://schemas.microsoft.com/office/powerpoint/2010/main" val="328161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From stage 1 – 3 phonics and spelling were taught as two separate subject areas to enhance children’s skills in word building, reading, writing and spelling. This was very much a multi sensory approach to develop their phonological skills. Children were generally introduced to a new phoneme each week, new spelling words each week and then after a block of 3 weeks would possibly have a consolidation week to revise the previous taught phonemes. </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4</a:t>
            </a:fld>
            <a:endParaRPr lang="en-GB"/>
          </a:p>
        </p:txBody>
      </p:sp>
    </p:spTree>
    <p:extLst>
      <p:ext uri="{BB962C8B-B14F-4D97-AF65-F5344CB8AC3E}">
        <p14:creationId xmlns:p14="http://schemas.microsoft.com/office/powerpoint/2010/main" val="380429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Stage 4 and 5 works on a 4 week approach. In week one and two it involves a problem solving approach  where the children are using their knowledge of phonics to help with spelling then in weeks three and four it is more of a thinking strategy approach in which children look at strategies to  help them spell and spelling rules. At stages 4 and 5 the two areas are combined in which the teacher now teaches one daily session. </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5</a:t>
            </a:fld>
            <a:endParaRPr lang="en-GB"/>
          </a:p>
        </p:txBody>
      </p:sp>
    </p:spTree>
    <p:extLst>
      <p:ext uri="{BB962C8B-B14F-4D97-AF65-F5344CB8AC3E}">
        <p14:creationId xmlns:p14="http://schemas.microsoft.com/office/powerpoint/2010/main" val="133961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Within the stage 4 -7 programme children are encouraged to think, investigate and build up words with different phoneme representations. They will use their knowledge of all previously taught phonemes (and by phonemes we mean two or more letters making one sound) but begin to group the phonemes into different families and looking at the different representations. There are 44 taught phonemes across stages 1 -3 that are introduced progressively to build reading and spelling skills. Now in stages 4 and 5 we look at those phonemes together to try and distinguish the correct way to spell words using these phonemes. So the example on the screen is ‘a’ – they would be investigating all of the different ways to make a which they have met before, for example ay, ai, a-e, </a:t>
            </a:r>
            <a:r>
              <a:rPr lang="en-GB" sz="1200" kern="1200" dirty="0" err="1">
                <a:solidFill>
                  <a:schemeClr val="tx1"/>
                </a:solidFill>
                <a:effectLst/>
                <a:latin typeface="+mn-lt"/>
                <a:ea typeface="+mn-ea"/>
                <a:cs typeface="+mn-cs"/>
              </a:rPr>
              <a:t>ea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ey</a:t>
            </a:r>
            <a:r>
              <a:rPr lang="en-GB" sz="1200" kern="1200" dirty="0">
                <a:solidFill>
                  <a:schemeClr val="tx1"/>
                </a:solidFill>
                <a:effectLst/>
                <a:latin typeface="+mn-lt"/>
                <a:ea typeface="+mn-ea"/>
                <a:cs typeface="+mn-cs"/>
              </a:rPr>
              <a:t>. Children would create a phoneme chart with the teacher and then by themselves another day to explore the different spellings of words with the same sound. There would be lots of discussion and playing about with words together when they introduce this. </a:t>
            </a:r>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6</a:t>
            </a:fld>
            <a:endParaRPr lang="en-GB"/>
          </a:p>
        </p:txBody>
      </p:sp>
    </p:spTree>
    <p:extLst>
      <p:ext uri="{BB962C8B-B14F-4D97-AF65-F5344CB8AC3E}">
        <p14:creationId xmlns:p14="http://schemas.microsoft.com/office/powerpoint/2010/main" val="232600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hard – we have so many different ways of pronouncing the same phoneme visually in the English Language! </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7</a:t>
            </a:fld>
            <a:endParaRPr lang="en-GB"/>
          </a:p>
        </p:txBody>
      </p:sp>
    </p:spTree>
    <p:extLst>
      <p:ext uri="{BB962C8B-B14F-4D97-AF65-F5344CB8AC3E}">
        <p14:creationId xmlns:p14="http://schemas.microsoft.com/office/powerpoint/2010/main" val="228663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Similar to stage 1 – 3, children are often introduced to the phoneme through a stimulus such as a phoneme story. This may be read aloud by the teacher or the children or accessed through ICT. Here is the phoneme ee as another example, children would be asked to think about the different representations of ee and then asked to identify examples of these in the text. </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9</a:t>
            </a:fld>
            <a:endParaRPr lang="en-GB"/>
          </a:p>
        </p:txBody>
      </p:sp>
    </p:spTree>
    <p:extLst>
      <p:ext uri="{BB962C8B-B14F-4D97-AF65-F5344CB8AC3E}">
        <p14:creationId xmlns:p14="http://schemas.microsoft.com/office/powerpoint/2010/main" val="1913084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part of the phonological awareness </a:t>
            </a:r>
            <a:r>
              <a:rPr lang="en-GB" sz="1200" kern="1200" dirty="0" err="1">
                <a:solidFill>
                  <a:schemeClr val="tx1"/>
                </a:solidFill>
                <a:effectLst/>
                <a:latin typeface="+mn-lt"/>
                <a:ea typeface="+mn-ea"/>
                <a:cs typeface="+mn-cs"/>
              </a:rPr>
              <a:t>elkonin</a:t>
            </a:r>
            <a:r>
              <a:rPr lang="en-GB" sz="1200" kern="1200" dirty="0">
                <a:solidFill>
                  <a:schemeClr val="tx1"/>
                </a:solidFill>
                <a:effectLst/>
                <a:latin typeface="+mn-lt"/>
                <a:ea typeface="+mn-ea"/>
                <a:cs typeface="+mn-cs"/>
              </a:rPr>
              <a:t> boxes may be used – this is when the children break down the word into the smallest units of sound. The rules with these boxes is one box for one sound. This is not something new to the children, they will have done this in stage 2 and 3. </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11</a:t>
            </a:fld>
            <a:endParaRPr lang="en-GB"/>
          </a:p>
        </p:txBody>
      </p:sp>
    </p:spTree>
    <p:extLst>
      <p:ext uri="{BB962C8B-B14F-4D97-AF65-F5344CB8AC3E}">
        <p14:creationId xmlns:p14="http://schemas.microsoft.com/office/powerpoint/2010/main" val="399502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method of Elkonin boxes then supports them with something that is new – Diacritical marking. Within diacritical marking there is a code. . is a single sound, _ is a joined phoneme and arch is a split phoneme, magic e. </a:t>
            </a:r>
          </a:p>
          <a:p>
            <a:endParaRPr lang="en-GB" dirty="0"/>
          </a:p>
        </p:txBody>
      </p:sp>
      <p:sp>
        <p:nvSpPr>
          <p:cNvPr id="4" name="Slide Number Placeholder 3"/>
          <p:cNvSpPr>
            <a:spLocks noGrp="1"/>
          </p:cNvSpPr>
          <p:nvPr>
            <p:ph type="sldNum" sz="quarter" idx="5"/>
          </p:nvPr>
        </p:nvSpPr>
        <p:spPr/>
        <p:txBody>
          <a:bodyPr/>
          <a:lstStyle/>
          <a:p>
            <a:fld id="{65D7CB32-CD15-484D-AC32-A893F673F375}" type="slidenum">
              <a:rPr lang="en-GB" smtClean="0"/>
              <a:t>12</a:t>
            </a:fld>
            <a:endParaRPr lang="en-GB"/>
          </a:p>
        </p:txBody>
      </p:sp>
    </p:spTree>
    <p:extLst>
      <p:ext uri="{BB962C8B-B14F-4D97-AF65-F5344CB8AC3E}">
        <p14:creationId xmlns:p14="http://schemas.microsoft.com/office/powerpoint/2010/main" val="316744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A616-FAD5-435E-ACB9-68257E1851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AA7875-35AA-45C0-9DA7-284F121AF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6662E9-7312-4E48-976F-8F31F712EE9C}"/>
              </a:ext>
            </a:extLst>
          </p:cNvPr>
          <p:cNvSpPr>
            <a:spLocks noGrp="1"/>
          </p:cNvSpPr>
          <p:nvPr>
            <p:ph type="dt" sz="half" idx="10"/>
          </p:nvPr>
        </p:nvSpPr>
        <p:spPr/>
        <p:txBody>
          <a:bodyPr/>
          <a:lstStyle/>
          <a:p>
            <a:fld id="{91C35F8C-FCB0-47D9-9662-F19A18B3989C}" type="datetimeFigureOut">
              <a:rPr lang="en-GB" smtClean="0"/>
              <a:t>15/09/2025</a:t>
            </a:fld>
            <a:endParaRPr lang="en-GB"/>
          </a:p>
        </p:txBody>
      </p:sp>
      <p:sp>
        <p:nvSpPr>
          <p:cNvPr id="5" name="Footer Placeholder 4">
            <a:extLst>
              <a:ext uri="{FF2B5EF4-FFF2-40B4-BE49-F238E27FC236}">
                <a16:creationId xmlns:a16="http://schemas.microsoft.com/office/drawing/2014/main" id="{129BD680-0F66-448F-A2C2-12CDE0BE57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AE2B3E-FBFB-44BF-92E3-9063E0B8028A}"/>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67319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DB2E-DCB0-42FA-8568-504C874216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C91284-4C1C-46D6-BFCB-C7A4C3817B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D054C9-0B7F-45B4-AAC0-12A5E35CB53C}"/>
              </a:ext>
            </a:extLst>
          </p:cNvPr>
          <p:cNvSpPr>
            <a:spLocks noGrp="1"/>
          </p:cNvSpPr>
          <p:nvPr>
            <p:ph type="dt" sz="half" idx="10"/>
          </p:nvPr>
        </p:nvSpPr>
        <p:spPr/>
        <p:txBody>
          <a:bodyPr/>
          <a:lstStyle/>
          <a:p>
            <a:fld id="{91C35F8C-FCB0-47D9-9662-F19A18B3989C}" type="datetimeFigureOut">
              <a:rPr lang="en-GB" smtClean="0"/>
              <a:t>15/09/2025</a:t>
            </a:fld>
            <a:endParaRPr lang="en-GB"/>
          </a:p>
        </p:txBody>
      </p:sp>
      <p:sp>
        <p:nvSpPr>
          <p:cNvPr id="5" name="Footer Placeholder 4">
            <a:extLst>
              <a:ext uri="{FF2B5EF4-FFF2-40B4-BE49-F238E27FC236}">
                <a16:creationId xmlns:a16="http://schemas.microsoft.com/office/drawing/2014/main" id="{8F491099-4714-40E2-9EE5-BC15D91C32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080E8-40FD-495A-BEBB-3DC131D8A035}"/>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05167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D5E7F-887F-4C13-A71C-487F21AAC6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C2E8BB-6C1B-40E2-9EBC-C11BAEC32B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C49D2-300E-4825-8BAB-3BE765E6343D}"/>
              </a:ext>
            </a:extLst>
          </p:cNvPr>
          <p:cNvSpPr>
            <a:spLocks noGrp="1"/>
          </p:cNvSpPr>
          <p:nvPr>
            <p:ph type="dt" sz="half" idx="10"/>
          </p:nvPr>
        </p:nvSpPr>
        <p:spPr/>
        <p:txBody>
          <a:bodyPr/>
          <a:lstStyle/>
          <a:p>
            <a:fld id="{91C35F8C-FCB0-47D9-9662-F19A18B3989C}" type="datetimeFigureOut">
              <a:rPr lang="en-GB" smtClean="0"/>
              <a:t>15/09/2025</a:t>
            </a:fld>
            <a:endParaRPr lang="en-GB"/>
          </a:p>
        </p:txBody>
      </p:sp>
      <p:sp>
        <p:nvSpPr>
          <p:cNvPr id="5" name="Footer Placeholder 4">
            <a:extLst>
              <a:ext uri="{FF2B5EF4-FFF2-40B4-BE49-F238E27FC236}">
                <a16:creationId xmlns:a16="http://schemas.microsoft.com/office/drawing/2014/main" id="{311B7383-F948-487A-92C3-81A098BC86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B6BEAA-A1B4-4088-8EBA-6E040CAF6830}"/>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209847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518686" y="365125"/>
            <a:ext cx="9986601" cy="1325563"/>
          </a:xfrm>
        </p:spPr>
        <p:txBody>
          <a:bodyPr rtlCol="0"/>
          <a:lstStyle>
            <a:lvl1pPr algn="l">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508692" y="1912336"/>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573892" y="1874838"/>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1508692" y="2388253"/>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573892" y="2337741"/>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1518687" y="3608720"/>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583887" y="3571222"/>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1518687" y="4084637"/>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583887" y="4034125"/>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a:p>
            <a:pPr lvl="1" rtl="0"/>
            <a:r>
              <a:rPr lang="en-GB" noProof="0"/>
              <a:t>Second level</a:t>
            </a:r>
          </a:p>
        </p:txBody>
      </p:sp>
      <p:sp>
        <p:nvSpPr>
          <p:cNvPr id="15" name="Picture Placeholder 10">
            <a:extLst>
              <a:ext uri="{FF2B5EF4-FFF2-40B4-BE49-F238E27FC236}">
                <a16:creationId xmlns:a16="http://schemas.microsoft.com/office/drawing/2014/main" id="{A12F2D63-1E00-4379-A32F-B52857A50211}"/>
              </a:ext>
            </a:extLst>
          </p:cNvPr>
          <p:cNvSpPr>
            <a:spLocks noGrp="1"/>
          </p:cNvSpPr>
          <p:nvPr>
            <p:ph type="pic" sz="quarter" idx="13"/>
          </p:nvPr>
        </p:nvSpPr>
        <p:spPr>
          <a:xfrm>
            <a:off x="1524" y="5943600"/>
            <a:ext cx="12188952" cy="914400"/>
          </a:xfrm>
          <a:solidFill>
            <a:schemeClr val="accent6"/>
          </a:solidFill>
        </p:spPr>
        <p:txBody>
          <a:bodyPr rtlCol="0"/>
          <a:lstStyle/>
          <a:p>
            <a:pPr rtl="0"/>
            <a:r>
              <a:rPr lang="en-GB" noProof="0"/>
              <a:t>Click icon to add picture</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bg1"/>
                </a:solidFill>
              </a:defRPr>
            </a:lvl1pPr>
          </a:lstStyle>
          <a:p>
            <a:pPr rtl="0"/>
            <a:r>
              <a:rPr lang="en-GB" noProof="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bg1"/>
                </a:solidFill>
              </a:defRPr>
            </a:lvl1pPr>
          </a:lstStyle>
          <a:p>
            <a:pPr rtl="0"/>
            <a:r>
              <a:rPr lang="en-GB" noProof="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bg1"/>
                </a:solidFill>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269822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8120-DFA9-40CD-B2D2-763C5D4F16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8C56DB-F18B-4C6D-84D6-AF8817B6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3A76B1-73E7-4899-A3EF-67B302C519A7}"/>
              </a:ext>
            </a:extLst>
          </p:cNvPr>
          <p:cNvSpPr>
            <a:spLocks noGrp="1"/>
          </p:cNvSpPr>
          <p:nvPr>
            <p:ph type="dt" sz="half" idx="10"/>
          </p:nvPr>
        </p:nvSpPr>
        <p:spPr/>
        <p:txBody>
          <a:bodyPr/>
          <a:lstStyle/>
          <a:p>
            <a:fld id="{91C35F8C-FCB0-47D9-9662-F19A18B3989C}" type="datetimeFigureOut">
              <a:rPr lang="en-GB" smtClean="0"/>
              <a:t>15/09/2025</a:t>
            </a:fld>
            <a:endParaRPr lang="en-GB"/>
          </a:p>
        </p:txBody>
      </p:sp>
      <p:sp>
        <p:nvSpPr>
          <p:cNvPr id="5" name="Footer Placeholder 4">
            <a:extLst>
              <a:ext uri="{FF2B5EF4-FFF2-40B4-BE49-F238E27FC236}">
                <a16:creationId xmlns:a16="http://schemas.microsoft.com/office/drawing/2014/main" id="{A0BEB49F-A7F5-4552-BB84-914EAE7D8C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217BD8-567A-40CB-9CCF-2A6147476807}"/>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68997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0E7C-09C1-4B5C-BAAB-82613B83B1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A28354-E376-45F2-A742-1A2CA7185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DF10D9-2D1D-4C0D-A1FE-90D66340566C}"/>
              </a:ext>
            </a:extLst>
          </p:cNvPr>
          <p:cNvSpPr>
            <a:spLocks noGrp="1"/>
          </p:cNvSpPr>
          <p:nvPr>
            <p:ph type="dt" sz="half" idx="10"/>
          </p:nvPr>
        </p:nvSpPr>
        <p:spPr/>
        <p:txBody>
          <a:bodyPr/>
          <a:lstStyle/>
          <a:p>
            <a:fld id="{91C35F8C-FCB0-47D9-9662-F19A18B3989C}" type="datetimeFigureOut">
              <a:rPr lang="en-GB" smtClean="0"/>
              <a:t>15/09/2025</a:t>
            </a:fld>
            <a:endParaRPr lang="en-GB"/>
          </a:p>
        </p:txBody>
      </p:sp>
      <p:sp>
        <p:nvSpPr>
          <p:cNvPr id="5" name="Footer Placeholder 4">
            <a:extLst>
              <a:ext uri="{FF2B5EF4-FFF2-40B4-BE49-F238E27FC236}">
                <a16:creationId xmlns:a16="http://schemas.microsoft.com/office/drawing/2014/main" id="{49278FEF-10C7-452B-8850-B44D9F938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10187-4993-4904-A1C2-6925104D7502}"/>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409005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8171-E02F-4DA3-AA37-BD4306D469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291804-EFFA-4A31-B59B-35BA6466A0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9B8EE0-92EA-4D54-84FB-EB6FA698EF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571379-E625-4928-95EC-1E5A0996DE3B}"/>
              </a:ext>
            </a:extLst>
          </p:cNvPr>
          <p:cNvSpPr>
            <a:spLocks noGrp="1"/>
          </p:cNvSpPr>
          <p:nvPr>
            <p:ph type="dt" sz="half" idx="10"/>
          </p:nvPr>
        </p:nvSpPr>
        <p:spPr/>
        <p:txBody>
          <a:bodyPr/>
          <a:lstStyle/>
          <a:p>
            <a:fld id="{91C35F8C-FCB0-47D9-9662-F19A18B3989C}" type="datetimeFigureOut">
              <a:rPr lang="en-GB" smtClean="0"/>
              <a:t>15/09/2025</a:t>
            </a:fld>
            <a:endParaRPr lang="en-GB"/>
          </a:p>
        </p:txBody>
      </p:sp>
      <p:sp>
        <p:nvSpPr>
          <p:cNvPr id="6" name="Footer Placeholder 5">
            <a:extLst>
              <a:ext uri="{FF2B5EF4-FFF2-40B4-BE49-F238E27FC236}">
                <a16:creationId xmlns:a16="http://schemas.microsoft.com/office/drawing/2014/main" id="{A168F08E-D687-44EF-996E-C1FCD6C16C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A8E7FA-CB09-43AD-A781-F0097F1120C5}"/>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1266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600F-7564-42AE-8793-2BD90926C2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48E4AE-8931-4BCC-AB27-DEB19C654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402951-0755-4607-A8C6-27DD0C3855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314FC9-B00A-42F9-8B7A-67F18F1D1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DFBCB5-7482-4D71-B532-83C28F6CB2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760BFE-23FE-4991-9366-BCEAA3E0A534}"/>
              </a:ext>
            </a:extLst>
          </p:cNvPr>
          <p:cNvSpPr>
            <a:spLocks noGrp="1"/>
          </p:cNvSpPr>
          <p:nvPr>
            <p:ph type="dt" sz="half" idx="10"/>
          </p:nvPr>
        </p:nvSpPr>
        <p:spPr/>
        <p:txBody>
          <a:bodyPr/>
          <a:lstStyle/>
          <a:p>
            <a:fld id="{91C35F8C-FCB0-47D9-9662-F19A18B3989C}" type="datetimeFigureOut">
              <a:rPr lang="en-GB" smtClean="0"/>
              <a:t>15/09/2025</a:t>
            </a:fld>
            <a:endParaRPr lang="en-GB"/>
          </a:p>
        </p:txBody>
      </p:sp>
      <p:sp>
        <p:nvSpPr>
          <p:cNvPr id="8" name="Footer Placeholder 7">
            <a:extLst>
              <a:ext uri="{FF2B5EF4-FFF2-40B4-BE49-F238E27FC236}">
                <a16:creationId xmlns:a16="http://schemas.microsoft.com/office/drawing/2014/main" id="{914B35AD-0F44-4E3F-976B-17F7359D44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0AAFD7-D3F8-441E-BC2D-F56A3EAD2C8D}"/>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379775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89C4-4879-4F9C-9FA3-D87B91BCC5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42AF1-D7CE-43A0-B1F8-962FC8698C93}"/>
              </a:ext>
            </a:extLst>
          </p:cNvPr>
          <p:cNvSpPr>
            <a:spLocks noGrp="1"/>
          </p:cNvSpPr>
          <p:nvPr>
            <p:ph type="dt" sz="half" idx="10"/>
          </p:nvPr>
        </p:nvSpPr>
        <p:spPr/>
        <p:txBody>
          <a:bodyPr/>
          <a:lstStyle/>
          <a:p>
            <a:fld id="{91C35F8C-FCB0-47D9-9662-F19A18B3989C}" type="datetimeFigureOut">
              <a:rPr lang="en-GB" smtClean="0"/>
              <a:t>15/09/2025</a:t>
            </a:fld>
            <a:endParaRPr lang="en-GB"/>
          </a:p>
        </p:txBody>
      </p:sp>
      <p:sp>
        <p:nvSpPr>
          <p:cNvPr id="4" name="Footer Placeholder 3">
            <a:extLst>
              <a:ext uri="{FF2B5EF4-FFF2-40B4-BE49-F238E27FC236}">
                <a16:creationId xmlns:a16="http://schemas.microsoft.com/office/drawing/2014/main" id="{52D59F32-9E80-45C2-AB5C-F2AC2684C6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149CF7-4DD9-4F28-936E-B6687A794FFE}"/>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137838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AB034-888A-4411-9F33-98E54985482A}"/>
              </a:ext>
            </a:extLst>
          </p:cNvPr>
          <p:cNvSpPr>
            <a:spLocks noGrp="1"/>
          </p:cNvSpPr>
          <p:nvPr>
            <p:ph type="dt" sz="half" idx="10"/>
          </p:nvPr>
        </p:nvSpPr>
        <p:spPr/>
        <p:txBody>
          <a:bodyPr/>
          <a:lstStyle/>
          <a:p>
            <a:fld id="{91C35F8C-FCB0-47D9-9662-F19A18B3989C}" type="datetimeFigureOut">
              <a:rPr lang="en-GB" smtClean="0"/>
              <a:t>15/09/2025</a:t>
            </a:fld>
            <a:endParaRPr lang="en-GB"/>
          </a:p>
        </p:txBody>
      </p:sp>
      <p:sp>
        <p:nvSpPr>
          <p:cNvPr id="3" name="Footer Placeholder 2">
            <a:extLst>
              <a:ext uri="{FF2B5EF4-FFF2-40B4-BE49-F238E27FC236}">
                <a16:creationId xmlns:a16="http://schemas.microsoft.com/office/drawing/2014/main" id="{1239C58B-E4B2-40A4-B782-EB7F31A524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427E76-7AE8-47FD-89E7-F3D64A4461BC}"/>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21022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866A-0714-4B1A-B42E-C3AAC7D46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C81F07-FDB9-4F24-907B-D390CDF1D8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F4B5FA-2F95-477F-8682-EDBE61014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714F67-F45E-4DD3-BBF4-A388C9934301}"/>
              </a:ext>
            </a:extLst>
          </p:cNvPr>
          <p:cNvSpPr>
            <a:spLocks noGrp="1"/>
          </p:cNvSpPr>
          <p:nvPr>
            <p:ph type="dt" sz="half" idx="10"/>
          </p:nvPr>
        </p:nvSpPr>
        <p:spPr/>
        <p:txBody>
          <a:bodyPr/>
          <a:lstStyle/>
          <a:p>
            <a:fld id="{91C35F8C-FCB0-47D9-9662-F19A18B3989C}" type="datetimeFigureOut">
              <a:rPr lang="en-GB" smtClean="0"/>
              <a:t>15/09/2025</a:t>
            </a:fld>
            <a:endParaRPr lang="en-GB"/>
          </a:p>
        </p:txBody>
      </p:sp>
      <p:sp>
        <p:nvSpPr>
          <p:cNvPr id="6" name="Footer Placeholder 5">
            <a:extLst>
              <a:ext uri="{FF2B5EF4-FFF2-40B4-BE49-F238E27FC236}">
                <a16:creationId xmlns:a16="http://schemas.microsoft.com/office/drawing/2014/main" id="{81FDD1D9-7B81-4B06-B138-8B0BC626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C4D4EA-E870-4CCA-A23C-1F7C37BA4AAB}"/>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98210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AD5D-A1C4-42B6-AC5D-922DD7CD4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A6C766-216B-44A7-B2AC-C1E7AD12D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535418-812C-4728-BAD4-150D21FE8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AD52C6-2D0C-470F-9BFE-4011F4F5DE4A}"/>
              </a:ext>
            </a:extLst>
          </p:cNvPr>
          <p:cNvSpPr>
            <a:spLocks noGrp="1"/>
          </p:cNvSpPr>
          <p:nvPr>
            <p:ph type="dt" sz="half" idx="10"/>
          </p:nvPr>
        </p:nvSpPr>
        <p:spPr/>
        <p:txBody>
          <a:bodyPr/>
          <a:lstStyle/>
          <a:p>
            <a:fld id="{91C35F8C-FCB0-47D9-9662-F19A18B3989C}" type="datetimeFigureOut">
              <a:rPr lang="en-GB" smtClean="0"/>
              <a:t>15/09/2025</a:t>
            </a:fld>
            <a:endParaRPr lang="en-GB"/>
          </a:p>
        </p:txBody>
      </p:sp>
      <p:sp>
        <p:nvSpPr>
          <p:cNvPr id="6" name="Footer Placeholder 5">
            <a:extLst>
              <a:ext uri="{FF2B5EF4-FFF2-40B4-BE49-F238E27FC236}">
                <a16:creationId xmlns:a16="http://schemas.microsoft.com/office/drawing/2014/main" id="{2E5C9915-835E-4F11-9243-42DAA094B0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98877A-2483-47A5-95D1-62E2F7F94C3D}"/>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72583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B02E9-68F6-494D-850E-90833A142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F5F482-4C04-482D-AF91-2048B8A0D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3FDECD-EFE6-4B32-822D-978368E30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35F8C-FCB0-47D9-9662-F19A18B3989C}" type="datetimeFigureOut">
              <a:rPr lang="en-GB" smtClean="0"/>
              <a:t>15/09/2025</a:t>
            </a:fld>
            <a:endParaRPr lang="en-GB"/>
          </a:p>
        </p:txBody>
      </p:sp>
      <p:sp>
        <p:nvSpPr>
          <p:cNvPr id="5" name="Footer Placeholder 4">
            <a:extLst>
              <a:ext uri="{FF2B5EF4-FFF2-40B4-BE49-F238E27FC236}">
                <a16:creationId xmlns:a16="http://schemas.microsoft.com/office/drawing/2014/main" id="{AD18A8D4-1421-436C-A430-2B740B614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E41076-DFAD-409B-9DFC-3C25DBA0E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47FE5-B07F-487D-91E7-3A178939B93B}" type="slidenum">
              <a:rPr lang="en-GB" smtClean="0"/>
              <a:t>‹#›</a:t>
            </a:fld>
            <a:endParaRPr lang="en-GB"/>
          </a:p>
        </p:txBody>
      </p:sp>
    </p:spTree>
    <p:extLst>
      <p:ext uri="{BB962C8B-B14F-4D97-AF65-F5344CB8AC3E}">
        <p14:creationId xmlns:p14="http://schemas.microsoft.com/office/powerpoint/2010/main" val="711395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21.tmp"/><Relationship Id="rId7" Type="http://schemas.openxmlformats.org/officeDocument/2006/relationships/image" Target="../media/image25.tm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 Id="rId9" Type="http://schemas.openxmlformats.org/officeDocument/2006/relationships/image" Target="../media/image27.tmp"/></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tmp"/><Relationship Id="rId5" Type="http://schemas.openxmlformats.org/officeDocument/2006/relationships/image" Target="../media/image32.tmp"/><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hyperlink" Target="https://pixabay.com/fr/film-graphique-symbole-bande-de-867234/"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9.jpeg"/><Relationship Id="rId7" Type="http://schemas.openxmlformats.org/officeDocument/2006/relationships/hyperlink" Target="https://pixabay.com/fr/film-graphique-symbole-bande-de-867234/"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hyperlink" Target="https://se.pinterest.com/pin/smiley--54254370505087152/"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bitcoindev.network/bitcoin-script-10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hyperlink" Target="https://www.vecteezy.com/free-png/penci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www.vecteezy.com/free-png/pencil"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clipground.com/shopping-list-clipart.html" TargetMode="External"/><Relationship Id="rId13"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2.jpg"/><Relationship Id="rId12" Type="http://schemas.openxmlformats.org/officeDocument/2006/relationships/hyperlink" Target="https://pixabay.com/en/paper-sheets-multiple-ruled-page-23700/"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s://clipartix.com/letter-clipart/" TargetMode="External"/><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hyperlink" Target="https://creazilla.com/nodes/3174785-diary-clipart" TargetMode="External"/><Relationship Id="rId4" Type="http://schemas.openxmlformats.org/officeDocument/2006/relationships/hyperlink" Target="https://www.onlygfx.com/blank-post-it-note-png-transparent/" TargetMode="External"/><Relationship Id="rId9" Type="http://schemas.openxmlformats.org/officeDocument/2006/relationships/image" Target="../media/image53.png"/><Relationship Id="rId14" Type="http://schemas.openxmlformats.org/officeDocument/2006/relationships/hyperlink" Target="https://creazilla.com/nodes/3164471-clipboard-clipart"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image" Target="../media/image5.tmp"/><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gif"/><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tmp"/><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E05174-5F14-4947-ACCF-64DB7E8D1BA3}"/>
              </a:ext>
            </a:extLst>
          </p:cNvPr>
          <p:cNvSpPr>
            <a:spLocks noGrp="1"/>
          </p:cNvSpPr>
          <p:nvPr>
            <p:ph type="subTitle" idx="1"/>
          </p:nvPr>
        </p:nvSpPr>
        <p:spPr>
          <a:xfrm>
            <a:off x="1495863" y="2983879"/>
            <a:ext cx="9772357" cy="2137580"/>
          </a:xfrm>
        </p:spPr>
        <p:txBody>
          <a:bodyPr>
            <a:noAutofit/>
          </a:bodyPr>
          <a:lstStyle/>
          <a:p>
            <a:r>
              <a:rPr lang="en-GB" sz="6000" dirty="0">
                <a:latin typeface="Sassoon Infant" pitchFamily="2" charset="0"/>
                <a:ea typeface="Sassoon Infant" pitchFamily="2" charset="0"/>
              </a:rPr>
              <a:t>P4 Literacy </a:t>
            </a:r>
          </a:p>
          <a:p>
            <a:r>
              <a:rPr lang="en-GB" sz="6000" dirty="0">
                <a:latin typeface="Sassoon Infant" pitchFamily="2" charset="0"/>
                <a:ea typeface="Sassoon Infant" pitchFamily="2" charset="0"/>
              </a:rPr>
              <a:t>Parental Workshop</a:t>
            </a:r>
          </a:p>
          <a:p>
            <a:r>
              <a:rPr lang="en-GB" sz="6000" dirty="0">
                <a:latin typeface="Sassoon Infant" pitchFamily="2" charset="0"/>
                <a:ea typeface="Sassoon Infant" pitchFamily="2" charset="0"/>
              </a:rPr>
              <a:t>11</a:t>
            </a:r>
            <a:r>
              <a:rPr lang="en-GB" sz="6000" baseline="30000" dirty="0">
                <a:latin typeface="Sassoon Infant" pitchFamily="2" charset="0"/>
                <a:ea typeface="Sassoon Infant" pitchFamily="2" charset="0"/>
              </a:rPr>
              <a:t>th</a:t>
            </a:r>
            <a:r>
              <a:rPr lang="en-GB" sz="6000" dirty="0">
                <a:latin typeface="Sassoon Infant" pitchFamily="2" charset="0"/>
                <a:ea typeface="Sassoon Infant" pitchFamily="2" charset="0"/>
              </a:rPr>
              <a:t> September 2025</a:t>
            </a:r>
          </a:p>
        </p:txBody>
      </p:sp>
      <p:pic>
        <p:nvPicPr>
          <p:cNvPr id="2" name="Picture 1" descr="A blue logo with white text&#10;&#10;AI-generated content may be incorrect.">
            <a:extLst>
              <a:ext uri="{FF2B5EF4-FFF2-40B4-BE49-F238E27FC236}">
                <a16:creationId xmlns:a16="http://schemas.microsoft.com/office/drawing/2014/main" id="{505487B4-53FC-A6CA-4B95-871CFB766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985" y="391885"/>
            <a:ext cx="2386112" cy="2386112"/>
          </a:xfrm>
          <a:prstGeom prst="rect">
            <a:avLst/>
          </a:prstGeom>
        </p:spPr>
      </p:pic>
    </p:spTree>
    <p:extLst>
      <p:ext uri="{BB962C8B-B14F-4D97-AF65-F5344CB8AC3E}">
        <p14:creationId xmlns:p14="http://schemas.microsoft.com/office/powerpoint/2010/main" val="141760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6B8C81-3C6C-C17D-5DE6-CC76338395B9}"/>
              </a:ext>
            </a:extLst>
          </p:cNvPr>
          <p:cNvSpPr txBox="1"/>
          <p:nvPr/>
        </p:nvSpPr>
        <p:spPr>
          <a:xfrm>
            <a:off x="971550" y="581025"/>
            <a:ext cx="6210300" cy="400110"/>
          </a:xfrm>
          <a:prstGeom prst="rect">
            <a:avLst/>
          </a:prstGeom>
          <a:noFill/>
        </p:spPr>
        <p:txBody>
          <a:bodyPr wrap="square" rtlCol="0">
            <a:spAutoFit/>
          </a:bodyPr>
          <a:lstStyle/>
          <a:p>
            <a:r>
              <a:rPr lang="en-GB" sz="2000" dirty="0">
                <a:latin typeface="Sassoon Infant" pitchFamily="2" charset="0"/>
                <a:ea typeface="Sassoon Infant" pitchFamily="2" charset="0"/>
              </a:rPr>
              <a:t>Phoneme Stories / Dictation </a:t>
            </a:r>
          </a:p>
        </p:txBody>
      </p:sp>
      <p:sp>
        <p:nvSpPr>
          <p:cNvPr id="3" name="TextBox 2">
            <a:extLst>
              <a:ext uri="{FF2B5EF4-FFF2-40B4-BE49-F238E27FC236}">
                <a16:creationId xmlns:a16="http://schemas.microsoft.com/office/drawing/2014/main" id="{B05EE9AF-E7D9-4596-7F4A-51F4AE61099D}"/>
              </a:ext>
            </a:extLst>
          </p:cNvPr>
          <p:cNvSpPr txBox="1"/>
          <p:nvPr/>
        </p:nvSpPr>
        <p:spPr>
          <a:xfrm>
            <a:off x="1076325" y="1400175"/>
            <a:ext cx="10839450" cy="3693319"/>
          </a:xfrm>
          <a:prstGeom prst="rect">
            <a:avLst/>
          </a:prstGeom>
          <a:noFill/>
          <a:ln w="57150">
            <a:solidFill>
              <a:schemeClr val="tx1"/>
            </a:solidFill>
          </a:ln>
        </p:spPr>
        <p:txBody>
          <a:bodyPr wrap="square" rtlCol="0">
            <a:spAutoFit/>
          </a:bodyPr>
          <a:lstStyle/>
          <a:p>
            <a:pPr algn="l"/>
            <a:r>
              <a:rPr lang="en-GB" b="0" i="0" dirty="0">
                <a:solidFill>
                  <a:srgbClr val="000000"/>
                </a:solidFill>
                <a:effectLst/>
                <a:latin typeface="Sassoon Infant" pitchFamily="2" charset="0"/>
                <a:ea typeface="Sassoon Infant" pitchFamily="2" charset="0"/>
              </a:rPr>
              <a:t>Unit 2 Phoneme Story (Core)</a:t>
            </a:r>
          </a:p>
          <a:p>
            <a:pPr algn="l"/>
            <a:r>
              <a:rPr lang="en-GB" b="0" i="0" dirty="0">
                <a:solidFill>
                  <a:srgbClr val="000000"/>
                </a:solidFill>
                <a:effectLst/>
                <a:latin typeface="Sassoon Infant" pitchFamily="2" charset="0"/>
                <a:ea typeface="Sassoon Infant" pitchFamily="2" charset="0"/>
              </a:rPr>
              <a:t>It happened yesterday on my way home from the shops. Mum had agr</a:t>
            </a:r>
            <a:r>
              <a:rPr lang="en-GB" b="0" i="0" dirty="0">
                <a:solidFill>
                  <a:srgbClr val="FF0000"/>
                </a:solidFill>
                <a:effectLst/>
                <a:latin typeface="Sassoon Infant" pitchFamily="2" charset="0"/>
                <a:ea typeface="Sassoon Infant" pitchFamily="2" charset="0"/>
              </a:rPr>
              <a:t>ee</a:t>
            </a:r>
            <a:r>
              <a:rPr lang="en-GB" b="0" i="0" dirty="0">
                <a:solidFill>
                  <a:srgbClr val="000000"/>
                </a:solidFill>
                <a:effectLst/>
                <a:latin typeface="Sassoon Infant" pitchFamily="2" charset="0"/>
                <a:ea typeface="Sassoon Infant" pitchFamily="2" charset="0"/>
              </a:rPr>
              <a:t>d to let m</a:t>
            </a:r>
            <a:r>
              <a:rPr lang="en-GB" b="0" i="0" dirty="0">
                <a:solidFill>
                  <a:srgbClr val="FF0000"/>
                </a:solidFill>
                <a:effectLst/>
                <a:latin typeface="Sassoon Infant" pitchFamily="2" charset="0"/>
                <a:ea typeface="Sassoon Infant" pitchFamily="2" charset="0"/>
              </a:rPr>
              <a:t>e</a:t>
            </a:r>
            <a:r>
              <a:rPr lang="en-GB" b="0" i="0" dirty="0">
                <a:solidFill>
                  <a:srgbClr val="000000"/>
                </a:solidFill>
                <a:effectLst/>
                <a:latin typeface="Sassoon Infant" pitchFamily="2" charset="0"/>
                <a:ea typeface="Sassoon Infant" pitchFamily="2" charset="0"/>
              </a:rPr>
              <a:t> go on ahead. As I walked along the str</a:t>
            </a:r>
            <a:r>
              <a:rPr lang="en-GB" b="0" i="0" dirty="0">
                <a:solidFill>
                  <a:srgbClr val="FF0000"/>
                </a:solidFill>
                <a:effectLst/>
                <a:latin typeface="Sassoon Infant" pitchFamily="2" charset="0"/>
                <a:ea typeface="Sassoon Infant" pitchFamily="2" charset="0"/>
              </a:rPr>
              <a:t>ee</a:t>
            </a:r>
            <a:r>
              <a:rPr lang="en-GB" b="0" i="0" dirty="0">
                <a:solidFill>
                  <a:srgbClr val="000000"/>
                </a:solidFill>
                <a:effectLst/>
                <a:latin typeface="Sassoon Infant" pitchFamily="2" charset="0"/>
                <a:ea typeface="Sassoon Infant" pitchFamily="2" charset="0"/>
              </a:rPr>
              <a:t>t towards my house, I could s</a:t>
            </a:r>
            <a:r>
              <a:rPr lang="en-GB" b="0" i="0" dirty="0">
                <a:solidFill>
                  <a:srgbClr val="FF0000"/>
                </a:solidFill>
                <a:effectLst/>
                <a:latin typeface="Sassoon Infant" pitchFamily="2" charset="0"/>
                <a:ea typeface="Sassoon Infant" pitchFamily="2" charset="0"/>
              </a:rPr>
              <a:t>ee</a:t>
            </a:r>
            <a:r>
              <a:rPr lang="en-GB" b="0" i="0" dirty="0">
                <a:solidFill>
                  <a:srgbClr val="000000"/>
                </a:solidFill>
                <a:effectLst/>
                <a:latin typeface="Sassoon Infant" pitchFamily="2" charset="0"/>
                <a:ea typeface="Sassoon Infant" pitchFamily="2" charset="0"/>
              </a:rPr>
              <a:t> the back door was lying open.</a:t>
            </a:r>
          </a:p>
          <a:p>
            <a:pPr algn="l"/>
            <a:r>
              <a:rPr lang="en-GB" b="0" i="0" dirty="0">
                <a:solidFill>
                  <a:srgbClr val="000000"/>
                </a:solidFill>
                <a:effectLst/>
                <a:latin typeface="Sassoon Infant" pitchFamily="2" charset="0"/>
                <a:ea typeface="Sassoon Infant" pitchFamily="2" charset="0"/>
              </a:rPr>
              <a:t>‘There is something strange going on h</a:t>
            </a:r>
            <a:r>
              <a:rPr lang="en-GB" b="0" i="0" dirty="0">
                <a:solidFill>
                  <a:srgbClr val="FF0000"/>
                </a:solidFill>
                <a:effectLst/>
                <a:latin typeface="Sassoon Infant" pitchFamily="2" charset="0"/>
                <a:ea typeface="Sassoon Infant" pitchFamily="2" charset="0"/>
              </a:rPr>
              <a:t>e</a:t>
            </a:r>
            <a:r>
              <a:rPr lang="en-GB" b="0" i="0" dirty="0">
                <a:solidFill>
                  <a:srgbClr val="000000"/>
                </a:solidFill>
                <a:effectLst/>
                <a:latin typeface="Sassoon Infant" pitchFamily="2" charset="0"/>
                <a:ea typeface="Sassoon Infant" pitchFamily="2" charset="0"/>
              </a:rPr>
              <a:t>r</a:t>
            </a:r>
            <a:r>
              <a:rPr lang="en-GB" b="0" i="0" dirty="0">
                <a:solidFill>
                  <a:srgbClr val="FF0000"/>
                </a:solidFill>
                <a:effectLst/>
                <a:latin typeface="Sassoon Infant" pitchFamily="2" charset="0"/>
                <a:ea typeface="Sassoon Infant" pitchFamily="2" charset="0"/>
              </a:rPr>
              <a:t>e</a:t>
            </a:r>
            <a:r>
              <a:rPr lang="en-GB" b="0" i="0" dirty="0">
                <a:solidFill>
                  <a:srgbClr val="000000"/>
                </a:solidFill>
                <a:effectLst/>
                <a:latin typeface="Sassoon Infant" pitchFamily="2" charset="0"/>
                <a:ea typeface="Sassoon Infant" pitchFamily="2" charset="0"/>
              </a:rPr>
              <a:t>,’ I thought.</a:t>
            </a:r>
          </a:p>
          <a:p>
            <a:pPr algn="l"/>
            <a:r>
              <a:rPr lang="en-GB" b="0" i="0" dirty="0">
                <a:solidFill>
                  <a:srgbClr val="000000"/>
                </a:solidFill>
                <a:effectLst/>
                <a:latin typeface="Sassoon Infant" pitchFamily="2" charset="0"/>
                <a:ea typeface="Sassoon Infant" pitchFamily="2" charset="0"/>
              </a:rPr>
              <a:t>Ind</a:t>
            </a:r>
            <a:r>
              <a:rPr lang="en-GB" b="0" i="0" dirty="0">
                <a:solidFill>
                  <a:srgbClr val="FF0000"/>
                </a:solidFill>
                <a:effectLst/>
                <a:latin typeface="Sassoon Infant" pitchFamily="2" charset="0"/>
                <a:ea typeface="Sassoon Infant" pitchFamily="2" charset="0"/>
              </a:rPr>
              <a:t>ee</a:t>
            </a:r>
            <a:r>
              <a:rPr lang="en-GB" b="0" i="0" dirty="0">
                <a:solidFill>
                  <a:srgbClr val="000000"/>
                </a:solidFill>
                <a:effectLst/>
                <a:latin typeface="Sassoon Infant" pitchFamily="2" charset="0"/>
                <a:ea typeface="Sassoon Infant" pitchFamily="2" charset="0"/>
              </a:rPr>
              <a:t>d there was. I couldn’t beli</a:t>
            </a:r>
            <a:r>
              <a:rPr lang="en-GB" b="0" i="0" dirty="0">
                <a:solidFill>
                  <a:srgbClr val="FF0000"/>
                </a:solidFill>
                <a:effectLst/>
                <a:latin typeface="Sassoon Infant" pitchFamily="2" charset="0"/>
                <a:ea typeface="Sassoon Infant" pitchFamily="2" charset="0"/>
              </a:rPr>
              <a:t>e</a:t>
            </a:r>
            <a:r>
              <a:rPr lang="en-GB" b="0" i="0" dirty="0">
                <a:solidFill>
                  <a:srgbClr val="000000"/>
                </a:solidFill>
                <a:effectLst/>
                <a:latin typeface="Sassoon Infant" pitchFamily="2" charset="0"/>
                <a:ea typeface="Sassoon Infant" pitchFamily="2" charset="0"/>
              </a:rPr>
              <a:t>v</a:t>
            </a:r>
            <a:r>
              <a:rPr lang="en-GB" b="0" i="0" dirty="0">
                <a:solidFill>
                  <a:srgbClr val="FF0000"/>
                </a:solidFill>
                <a:effectLst/>
                <a:latin typeface="Sassoon Infant" pitchFamily="2" charset="0"/>
                <a:ea typeface="Sassoon Infant" pitchFamily="2" charset="0"/>
              </a:rPr>
              <a:t>e</a:t>
            </a:r>
            <a:r>
              <a:rPr lang="en-GB" b="0" i="0" dirty="0">
                <a:solidFill>
                  <a:srgbClr val="000000"/>
                </a:solidFill>
                <a:effectLst/>
                <a:latin typeface="Sassoon Infant" pitchFamily="2" charset="0"/>
                <a:ea typeface="Sassoon Infant" pitchFamily="2" charset="0"/>
              </a:rPr>
              <a:t> my eyes. A man was l</a:t>
            </a:r>
            <a:r>
              <a:rPr lang="en-GB" b="0" i="0" dirty="0">
                <a:solidFill>
                  <a:srgbClr val="FF0000"/>
                </a:solidFill>
                <a:effectLst/>
                <a:latin typeface="Sassoon Infant" pitchFamily="2" charset="0"/>
                <a:ea typeface="Sassoon Infant" pitchFamily="2" charset="0"/>
              </a:rPr>
              <a:t>ea</a:t>
            </a:r>
            <a:r>
              <a:rPr lang="en-GB" b="0" i="0" dirty="0">
                <a:solidFill>
                  <a:srgbClr val="000000"/>
                </a:solidFill>
                <a:effectLst/>
                <a:latin typeface="Sassoon Infant" pitchFamily="2" charset="0"/>
                <a:ea typeface="Sassoon Infant" pitchFamily="2" charset="0"/>
              </a:rPr>
              <a:t>ving my house with p</a:t>
            </a:r>
            <a:r>
              <a:rPr lang="en-GB" b="0" i="0" dirty="0">
                <a:solidFill>
                  <a:srgbClr val="FF0000"/>
                </a:solidFill>
                <a:effectLst/>
                <a:latin typeface="Sassoon Infant" pitchFamily="2" charset="0"/>
                <a:ea typeface="Sassoon Infant" pitchFamily="2" charset="0"/>
              </a:rPr>
              <a:t>ie</a:t>
            </a:r>
            <a:r>
              <a:rPr lang="en-GB" b="0" i="0" dirty="0">
                <a:solidFill>
                  <a:srgbClr val="000000"/>
                </a:solidFill>
                <a:effectLst/>
                <a:latin typeface="Sassoon Infant" pitchFamily="2" charset="0"/>
                <a:ea typeface="Sassoon Infant" pitchFamily="2" charset="0"/>
              </a:rPr>
              <a:t>ces of jewellery in his hands. I was so shocked I was not able to sp</a:t>
            </a:r>
            <a:r>
              <a:rPr lang="en-GB" b="0" i="0" dirty="0">
                <a:solidFill>
                  <a:srgbClr val="FF0000"/>
                </a:solidFill>
                <a:effectLst/>
                <a:latin typeface="Sassoon Infant" pitchFamily="2" charset="0"/>
                <a:ea typeface="Sassoon Infant" pitchFamily="2" charset="0"/>
              </a:rPr>
              <a:t>ea</a:t>
            </a:r>
            <a:r>
              <a:rPr lang="en-GB" b="0" i="0" dirty="0">
                <a:solidFill>
                  <a:srgbClr val="000000"/>
                </a:solidFill>
                <a:effectLst/>
                <a:latin typeface="Sassoon Infant" pitchFamily="2" charset="0"/>
                <a:ea typeface="Sassoon Infant" pitchFamily="2" charset="0"/>
              </a:rPr>
              <a:t>k. Thankfully, a quick acting neighbour saw the th</a:t>
            </a:r>
            <a:r>
              <a:rPr lang="en-GB" b="0" i="0" dirty="0">
                <a:solidFill>
                  <a:srgbClr val="FF0000"/>
                </a:solidFill>
                <a:effectLst/>
                <a:latin typeface="Sassoon Infant" pitchFamily="2" charset="0"/>
                <a:ea typeface="Sassoon Infant" pitchFamily="2" charset="0"/>
              </a:rPr>
              <a:t>ie</a:t>
            </a:r>
            <a:r>
              <a:rPr lang="en-GB" b="0" i="0" dirty="0">
                <a:solidFill>
                  <a:srgbClr val="000000"/>
                </a:solidFill>
                <a:effectLst/>
                <a:latin typeface="Sassoon Infant" pitchFamily="2" charset="0"/>
                <a:ea typeface="Sassoon Infant" pitchFamily="2" charset="0"/>
              </a:rPr>
              <a:t>f and chased him down the str</a:t>
            </a:r>
            <a:r>
              <a:rPr lang="en-GB" b="0" i="0" dirty="0">
                <a:solidFill>
                  <a:srgbClr val="FF0000"/>
                </a:solidFill>
                <a:effectLst/>
                <a:latin typeface="Sassoon Infant" pitchFamily="2" charset="0"/>
                <a:ea typeface="Sassoon Infant" pitchFamily="2" charset="0"/>
              </a:rPr>
              <a:t>ee</a:t>
            </a:r>
            <a:r>
              <a:rPr lang="en-GB" b="0" i="0" dirty="0">
                <a:solidFill>
                  <a:srgbClr val="000000"/>
                </a:solidFill>
                <a:effectLst/>
                <a:latin typeface="Sassoon Infant" pitchFamily="2" charset="0"/>
                <a:ea typeface="Sassoon Infant" pitchFamily="2" charset="0"/>
              </a:rPr>
              <a:t>t and into a field. Others r</a:t>
            </a:r>
            <a:r>
              <a:rPr lang="en-GB" b="0" i="0" dirty="0">
                <a:solidFill>
                  <a:srgbClr val="FF0000"/>
                </a:solidFill>
                <a:effectLst/>
                <a:latin typeface="Sassoon Infant" pitchFamily="2" charset="0"/>
                <a:ea typeface="Sassoon Infant" pitchFamily="2" charset="0"/>
              </a:rPr>
              <a:t>e</a:t>
            </a:r>
            <a:r>
              <a:rPr lang="en-GB" b="0" i="0" dirty="0">
                <a:solidFill>
                  <a:srgbClr val="000000"/>
                </a:solidFill>
                <a:effectLst/>
                <a:latin typeface="Sassoon Infant" pitchFamily="2" charset="0"/>
                <a:ea typeface="Sassoon Infant" pitchFamily="2" charset="0"/>
              </a:rPr>
              <a:t>alised what was happening and thr</a:t>
            </a:r>
            <a:r>
              <a:rPr lang="en-GB" b="0" i="0" dirty="0">
                <a:solidFill>
                  <a:srgbClr val="FF0000"/>
                </a:solidFill>
                <a:effectLst/>
                <a:latin typeface="Sassoon Infant" pitchFamily="2" charset="0"/>
                <a:ea typeface="Sassoon Infant" pitchFamily="2" charset="0"/>
              </a:rPr>
              <a:t>ee</a:t>
            </a:r>
            <a:r>
              <a:rPr lang="en-GB" b="0" i="0" dirty="0">
                <a:solidFill>
                  <a:srgbClr val="000000"/>
                </a:solidFill>
                <a:effectLst/>
                <a:latin typeface="Sassoon Infant" pitchFamily="2" charset="0"/>
                <a:ea typeface="Sassoon Infant" pitchFamily="2" charset="0"/>
              </a:rPr>
              <a:t> more men joined in the chase. But the young th</a:t>
            </a:r>
            <a:r>
              <a:rPr lang="en-GB" b="0" i="0" dirty="0">
                <a:solidFill>
                  <a:srgbClr val="FF0000"/>
                </a:solidFill>
                <a:effectLst/>
                <a:latin typeface="Sassoon Infant" pitchFamily="2" charset="0"/>
                <a:ea typeface="Sassoon Infant" pitchFamily="2" charset="0"/>
              </a:rPr>
              <a:t>ie</a:t>
            </a:r>
            <a:r>
              <a:rPr lang="en-GB" b="0" i="0" dirty="0">
                <a:solidFill>
                  <a:srgbClr val="000000"/>
                </a:solidFill>
                <a:effectLst/>
                <a:latin typeface="Sassoon Infant" pitchFamily="2" charset="0"/>
                <a:ea typeface="Sassoon Infant" pitchFamily="2" charset="0"/>
              </a:rPr>
              <a:t>f was too quick and h</a:t>
            </a:r>
            <a:r>
              <a:rPr lang="en-GB" b="0" i="0" dirty="0">
                <a:solidFill>
                  <a:srgbClr val="FF0000"/>
                </a:solidFill>
                <a:effectLst/>
                <a:latin typeface="Sassoon Infant" pitchFamily="2" charset="0"/>
                <a:ea typeface="Sassoon Infant" pitchFamily="2" charset="0"/>
              </a:rPr>
              <a:t>e</a:t>
            </a:r>
            <a:r>
              <a:rPr lang="en-GB" b="0" i="0" dirty="0">
                <a:solidFill>
                  <a:srgbClr val="000000"/>
                </a:solidFill>
                <a:effectLst/>
                <a:latin typeface="Sassoon Infant" pitchFamily="2" charset="0"/>
                <a:ea typeface="Sassoon Infant" pitchFamily="2" charset="0"/>
              </a:rPr>
              <a:t> got away.</a:t>
            </a:r>
          </a:p>
          <a:p>
            <a:pPr algn="l"/>
            <a:r>
              <a:rPr lang="en-GB" b="0" i="0" dirty="0">
                <a:solidFill>
                  <a:srgbClr val="000000"/>
                </a:solidFill>
                <a:effectLst/>
                <a:latin typeface="Sassoon Infant" pitchFamily="2" charset="0"/>
                <a:ea typeface="Sassoon Infant" pitchFamily="2" charset="0"/>
              </a:rPr>
              <a:t>When Mother r</a:t>
            </a:r>
            <a:r>
              <a:rPr lang="en-GB" b="0" i="0" dirty="0">
                <a:solidFill>
                  <a:srgbClr val="FF0000"/>
                </a:solidFill>
                <a:effectLst/>
                <a:latin typeface="Sassoon Infant" pitchFamily="2" charset="0"/>
                <a:ea typeface="Sassoon Infant" pitchFamily="2" charset="0"/>
              </a:rPr>
              <a:t>ea</a:t>
            </a:r>
            <a:r>
              <a:rPr lang="en-GB" b="0" i="0" dirty="0">
                <a:solidFill>
                  <a:srgbClr val="000000"/>
                </a:solidFill>
                <a:effectLst/>
                <a:latin typeface="Sassoon Infant" pitchFamily="2" charset="0"/>
                <a:ea typeface="Sassoon Infant" pitchFamily="2" charset="0"/>
              </a:rPr>
              <a:t>ched the house sh</a:t>
            </a:r>
            <a:r>
              <a:rPr lang="en-GB" b="0" i="0" dirty="0">
                <a:solidFill>
                  <a:srgbClr val="FF0000"/>
                </a:solidFill>
                <a:effectLst/>
                <a:latin typeface="Sassoon Infant" pitchFamily="2" charset="0"/>
                <a:ea typeface="Sassoon Infant" pitchFamily="2" charset="0"/>
              </a:rPr>
              <a:t>e</a:t>
            </a:r>
            <a:r>
              <a:rPr lang="en-GB" b="0" i="0" dirty="0">
                <a:solidFill>
                  <a:srgbClr val="000000"/>
                </a:solidFill>
                <a:effectLst/>
                <a:latin typeface="Sassoon Infant" pitchFamily="2" charset="0"/>
                <a:ea typeface="Sassoon Infant" pitchFamily="2" charset="0"/>
              </a:rPr>
              <a:t> was upset but rel</a:t>
            </a:r>
            <a:r>
              <a:rPr lang="en-GB" b="0" i="0" dirty="0">
                <a:solidFill>
                  <a:srgbClr val="FF0000"/>
                </a:solidFill>
                <a:effectLst/>
                <a:latin typeface="Sassoon Infant" pitchFamily="2" charset="0"/>
                <a:ea typeface="Sassoon Infant" pitchFamily="2" charset="0"/>
              </a:rPr>
              <a:t>ie</a:t>
            </a:r>
            <a:r>
              <a:rPr lang="en-GB" b="0" i="0" dirty="0">
                <a:solidFill>
                  <a:srgbClr val="000000"/>
                </a:solidFill>
                <a:effectLst/>
                <a:latin typeface="Sassoon Infant" pitchFamily="2" charset="0"/>
                <a:ea typeface="Sassoon Infant" pitchFamily="2" charset="0"/>
              </a:rPr>
              <a:t>ved that the th</a:t>
            </a:r>
            <a:r>
              <a:rPr lang="en-GB" b="0" i="0" dirty="0">
                <a:solidFill>
                  <a:srgbClr val="FF0000"/>
                </a:solidFill>
                <a:effectLst/>
                <a:latin typeface="Sassoon Infant" pitchFamily="2" charset="0"/>
                <a:ea typeface="Sassoon Infant" pitchFamily="2" charset="0"/>
              </a:rPr>
              <a:t>ie</a:t>
            </a:r>
            <a:r>
              <a:rPr lang="en-GB" b="0" i="0" dirty="0">
                <a:solidFill>
                  <a:srgbClr val="000000"/>
                </a:solidFill>
                <a:effectLst/>
                <a:latin typeface="Sassoon Infant" pitchFamily="2" charset="0"/>
                <a:ea typeface="Sassoon Infant" pitchFamily="2" charset="0"/>
              </a:rPr>
              <a:t>f had been disturbed and had not taken very much.</a:t>
            </a:r>
          </a:p>
          <a:p>
            <a:pPr algn="l"/>
            <a:r>
              <a:rPr lang="en-GB" b="0" i="0" dirty="0">
                <a:solidFill>
                  <a:srgbClr val="000000"/>
                </a:solidFill>
                <a:effectLst/>
                <a:latin typeface="Sassoon Infant" pitchFamily="2" charset="0"/>
                <a:ea typeface="Sassoon Infant" pitchFamily="2" charset="0"/>
              </a:rPr>
              <a:t>‘This will t</a:t>
            </a:r>
            <a:r>
              <a:rPr lang="en-GB" b="0" i="0" dirty="0">
                <a:solidFill>
                  <a:srgbClr val="FF0000"/>
                </a:solidFill>
                <a:effectLst/>
                <a:latin typeface="Sassoon Infant" pitchFamily="2" charset="0"/>
                <a:ea typeface="Sassoon Infant" pitchFamily="2" charset="0"/>
              </a:rPr>
              <a:t>ea</a:t>
            </a:r>
            <a:r>
              <a:rPr lang="en-GB" b="0" i="0" dirty="0">
                <a:solidFill>
                  <a:srgbClr val="000000"/>
                </a:solidFill>
                <a:effectLst/>
                <a:latin typeface="Sassoon Infant" pitchFamily="2" charset="0"/>
                <a:ea typeface="Sassoon Infant" pitchFamily="2" charset="0"/>
              </a:rPr>
              <a:t>ch us all a lesson. We must b</a:t>
            </a:r>
            <a:r>
              <a:rPr lang="en-GB" b="0" i="0" dirty="0">
                <a:solidFill>
                  <a:srgbClr val="FF0000"/>
                </a:solidFill>
                <a:effectLst/>
                <a:latin typeface="Sassoon Infant" pitchFamily="2" charset="0"/>
                <a:ea typeface="Sassoon Infant" pitchFamily="2" charset="0"/>
              </a:rPr>
              <a:t>e</a:t>
            </a:r>
            <a:r>
              <a:rPr lang="en-GB" b="0" i="0" dirty="0">
                <a:solidFill>
                  <a:srgbClr val="000000"/>
                </a:solidFill>
                <a:effectLst/>
                <a:latin typeface="Sassoon Infant" pitchFamily="2" charset="0"/>
                <a:ea typeface="Sassoon Infant" pitchFamily="2" charset="0"/>
              </a:rPr>
              <a:t> more careful and make sure w</a:t>
            </a:r>
            <a:r>
              <a:rPr lang="en-GB" b="0" i="0" dirty="0">
                <a:solidFill>
                  <a:srgbClr val="FF0000"/>
                </a:solidFill>
                <a:effectLst/>
                <a:latin typeface="Sassoon Infant" pitchFamily="2" charset="0"/>
                <a:ea typeface="Sassoon Infant" pitchFamily="2" charset="0"/>
              </a:rPr>
              <a:t>e</a:t>
            </a:r>
            <a:r>
              <a:rPr lang="en-GB" b="0" i="0" dirty="0">
                <a:solidFill>
                  <a:srgbClr val="000000"/>
                </a:solidFill>
                <a:effectLst/>
                <a:latin typeface="Sassoon Infant" pitchFamily="2" charset="0"/>
                <a:ea typeface="Sassoon Infant" pitchFamily="2" charset="0"/>
              </a:rPr>
              <a:t> lock up carefully. We shouldn’t make it </a:t>
            </a:r>
            <a:r>
              <a:rPr lang="en-GB" b="0" i="0" dirty="0">
                <a:solidFill>
                  <a:srgbClr val="FF0000"/>
                </a:solidFill>
                <a:effectLst/>
                <a:latin typeface="Sassoon Infant" pitchFamily="2" charset="0"/>
                <a:ea typeface="Sassoon Infant" pitchFamily="2" charset="0"/>
              </a:rPr>
              <a:t>ea</a:t>
            </a:r>
            <a:r>
              <a:rPr lang="en-GB" b="0" i="0" dirty="0">
                <a:solidFill>
                  <a:srgbClr val="000000"/>
                </a:solidFill>
                <a:effectLst/>
                <a:latin typeface="Sassoon Infant" pitchFamily="2" charset="0"/>
                <a:ea typeface="Sassoon Infant" pitchFamily="2" charset="0"/>
              </a:rPr>
              <a:t>sy for a th</a:t>
            </a:r>
            <a:r>
              <a:rPr lang="en-GB" b="0" i="0" dirty="0">
                <a:solidFill>
                  <a:srgbClr val="FF0000"/>
                </a:solidFill>
                <a:effectLst/>
                <a:latin typeface="Sassoon Infant" pitchFamily="2" charset="0"/>
                <a:ea typeface="Sassoon Infant" pitchFamily="2" charset="0"/>
              </a:rPr>
              <a:t>ie</a:t>
            </a:r>
            <a:r>
              <a:rPr lang="en-GB" b="0" i="0" dirty="0">
                <a:solidFill>
                  <a:srgbClr val="000000"/>
                </a:solidFill>
                <a:effectLst/>
                <a:latin typeface="Sassoon Infant" pitchFamily="2" charset="0"/>
                <a:ea typeface="Sassoon Infant" pitchFamily="2" charset="0"/>
              </a:rPr>
              <a:t>f to get into houses,’ she said to m</a:t>
            </a:r>
            <a:r>
              <a:rPr lang="en-GB" b="0" i="0" dirty="0">
                <a:solidFill>
                  <a:srgbClr val="FF0000"/>
                </a:solidFill>
                <a:effectLst/>
                <a:latin typeface="Sassoon Infant" pitchFamily="2" charset="0"/>
                <a:ea typeface="Sassoon Infant" pitchFamily="2" charset="0"/>
              </a:rPr>
              <a:t>e</a:t>
            </a:r>
            <a:r>
              <a:rPr lang="en-GB" b="0" i="0" dirty="0">
                <a:solidFill>
                  <a:srgbClr val="000000"/>
                </a:solidFill>
                <a:effectLst/>
                <a:latin typeface="Sassoon Infant" pitchFamily="2" charset="0"/>
                <a:ea typeface="Sassoon Infant" pitchFamily="2" charset="0"/>
              </a:rPr>
              <a:t>.</a:t>
            </a:r>
          </a:p>
          <a:p>
            <a:endParaRPr lang="en-GB" dirty="0">
              <a:latin typeface="SassoonPrimaryInfantMedium" panose="00000500000000000000" pitchFamily="2" charset="0"/>
            </a:endParaRPr>
          </a:p>
        </p:txBody>
      </p:sp>
      <p:pic>
        <p:nvPicPr>
          <p:cNvPr id="2050" name="Picture 2" descr="A Listening Ear – WCT Mitzvah Challenge">
            <a:extLst>
              <a:ext uri="{FF2B5EF4-FFF2-40B4-BE49-F238E27FC236}">
                <a16:creationId xmlns:a16="http://schemas.microsoft.com/office/drawing/2014/main" id="{05484F6E-00C6-6478-3F02-7290FC41BB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00" b="96800" l="10000" r="90000">
                        <a14:foregroundMark x1="31667" y1="7200" x2="31667" y2="7200"/>
                        <a14:foregroundMark x1="51667" y1="6800" x2="51667" y2="6800"/>
                        <a14:foregroundMark x1="64333" y1="4800" x2="64333" y2="4800"/>
                        <a14:foregroundMark x1="60667" y1="92400" x2="60667" y2="92400"/>
                        <a14:foregroundMark x1="34333" y1="94400" x2="34333" y2="94400"/>
                        <a14:foregroundMark x1="60667" y1="96800" x2="60667" y2="96800"/>
                      </a14:backgroundRemoval>
                    </a14:imgEffect>
                  </a14:imgLayer>
                </a14:imgProps>
              </a:ext>
              <a:ext uri="{28A0092B-C50C-407E-A947-70E740481C1C}">
                <a14:useLocalDpi xmlns:a14="http://schemas.microsoft.com/office/drawing/2010/main" val="0"/>
              </a:ext>
            </a:extLst>
          </a:blip>
          <a:srcRect/>
          <a:stretch>
            <a:fillRect/>
          </a:stretch>
        </p:blipFill>
        <p:spPr bwMode="auto">
          <a:xfrm>
            <a:off x="-422275" y="5002742"/>
            <a:ext cx="2203450" cy="1836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6E8C7E4-1630-DAF2-7F6E-2218DDEC3F8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78" b="97778" l="9778" r="89778">
                        <a14:foregroundMark x1="23111" y1="8000" x2="23111" y2="8000"/>
                        <a14:foregroundMark x1="54222" y1="4889" x2="54222" y2="4889"/>
                        <a14:foregroundMark x1="79111" y1="11556" x2="79111" y2="11556"/>
                        <a14:foregroundMark x1="74667" y1="40000" x2="74667" y2="40000"/>
                        <a14:foregroundMark x1="54222" y1="57333" x2="54222" y2="57333"/>
                        <a14:foregroundMark x1="26667" y1="71556" x2="26667" y2="71556"/>
                        <a14:foregroundMark x1="24444" y1="90667" x2="24444" y2="90667"/>
                        <a14:foregroundMark x1="44000" y1="92000" x2="44000" y2="92000"/>
                        <a14:foregroundMark x1="62667" y1="93333" x2="62667" y2="93333"/>
                        <a14:foregroundMark x1="84000" y1="93333" x2="84000" y2="93333"/>
                        <a14:foregroundMark x1="84000" y1="82667" x2="84000" y2="82667"/>
                        <a14:foregroundMark x1="20000" y1="4000" x2="20000" y2="4000"/>
                        <a14:foregroundMark x1="24889" y1="2222" x2="24889" y2="2222"/>
                        <a14:foregroundMark x1="36000" y1="2222" x2="36000" y2="2222"/>
                        <a14:foregroundMark x1="44444" y1="2222" x2="44444" y2="2222"/>
                        <a14:foregroundMark x1="57333" y1="2222" x2="57333" y2="2222"/>
                        <a14:foregroundMark x1="65778" y1="2222" x2="65778" y2="2222"/>
                        <a14:foregroundMark x1="75111" y1="4444" x2="75111" y2="4444"/>
                        <a14:foregroundMark x1="80444" y1="8444" x2="80444" y2="8444"/>
                        <a14:foregroundMark x1="84000" y1="9778" x2="84000" y2="9778"/>
                        <a14:foregroundMark x1="42222" y1="5778" x2="42222" y2="5778"/>
                        <a14:foregroundMark x1="16889" y1="14667" x2="16889" y2="14667"/>
                        <a14:foregroundMark x1="16000" y1="81778" x2="16000" y2="81778"/>
                        <a14:foregroundMark x1="15556" y1="60889" x2="15556" y2="60889"/>
                        <a14:foregroundMark x1="15556" y1="49778" x2="15556" y2="49778"/>
                        <a14:foregroundMark x1="16444" y1="92889" x2="16444" y2="92889"/>
                        <a14:foregroundMark x1="22667" y1="97778" x2="22667" y2="97778"/>
                      </a14:backgroundRemoval>
                    </a14:imgEffect>
                  </a14:imgLayer>
                </a14:imgProps>
              </a:ext>
              <a:ext uri="{28A0092B-C50C-407E-A947-70E740481C1C}">
                <a14:useLocalDpi xmlns:a14="http://schemas.microsoft.com/office/drawing/2010/main" val="0"/>
              </a:ext>
            </a:extLst>
          </a:blip>
          <a:srcRect/>
          <a:stretch>
            <a:fillRect/>
          </a:stretch>
        </p:blipFill>
        <p:spPr bwMode="auto">
          <a:xfrm>
            <a:off x="10981848" y="85704"/>
            <a:ext cx="1008857" cy="100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48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D3012CE-DD66-14FB-CDF6-19BF8E5FFF23}"/>
              </a:ext>
            </a:extLst>
          </p:cNvPr>
          <p:cNvGraphicFramePr>
            <a:graphicFrameLocks noGrp="1"/>
          </p:cNvGraphicFramePr>
          <p:nvPr>
            <p:extLst>
              <p:ext uri="{D42A27DB-BD31-4B8C-83A1-F6EECF244321}">
                <p14:modId xmlns:p14="http://schemas.microsoft.com/office/powerpoint/2010/main" val="1190693325"/>
              </p:ext>
            </p:extLst>
          </p:nvPr>
        </p:nvGraphicFramePr>
        <p:xfrm>
          <a:off x="3233420" y="923417"/>
          <a:ext cx="5725160" cy="587058"/>
        </p:xfrm>
        <a:graphic>
          <a:graphicData uri="http://schemas.openxmlformats.org/drawingml/2006/table">
            <a:tbl>
              <a:tblPr firstRow="1" firstCol="1" bandRow="1">
                <a:tableStyleId>{5C22544A-7EE6-4342-B048-85BDC9FD1C3A}</a:tableStyleId>
              </a:tblPr>
              <a:tblGrid>
                <a:gridCol w="817880">
                  <a:extLst>
                    <a:ext uri="{9D8B030D-6E8A-4147-A177-3AD203B41FA5}">
                      <a16:colId xmlns:a16="http://schemas.microsoft.com/office/drawing/2014/main" val="4113705121"/>
                    </a:ext>
                  </a:extLst>
                </a:gridCol>
                <a:gridCol w="817880">
                  <a:extLst>
                    <a:ext uri="{9D8B030D-6E8A-4147-A177-3AD203B41FA5}">
                      <a16:colId xmlns:a16="http://schemas.microsoft.com/office/drawing/2014/main" val="1608430525"/>
                    </a:ext>
                  </a:extLst>
                </a:gridCol>
                <a:gridCol w="817880">
                  <a:extLst>
                    <a:ext uri="{9D8B030D-6E8A-4147-A177-3AD203B41FA5}">
                      <a16:colId xmlns:a16="http://schemas.microsoft.com/office/drawing/2014/main" val="3568713229"/>
                    </a:ext>
                  </a:extLst>
                </a:gridCol>
                <a:gridCol w="817880">
                  <a:extLst>
                    <a:ext uri="{9D8B030D-6E8A-4147-A177-3AD203B41FA5}">
                      <a16:colId xmlns:a16="http://schemas.microsoft.com/office/drawing/2014/main" val="1650995169"/>
                    </a:ext>
                  </a:extLst>
                </a:gridCol>
                <a:gridCol w="817880">
                  <a:extLst>
                    <a:ext uri="{9D8B030D-6E8A-4147-A177-3AD203B41FA5}">
                      <a16:colId xmlns:a16="http://schemas.microsoft.com/office/drawing/2014/main" val="2121822262"/>
                    </a:ext>
                  </a:extLst>
                </a:gridCol>
                <a:gridCol w="817880">
                  <a:extLst>
                    <a:ext uri="{9D8B030D-6E8A-4147-A177-3AD203B41FA5}">
                      <a16:colId xmlns:a16="http://schemas.microsoft.com/office/drawing/2014/main" val="2897499150"/>
                    </a:ext>
                  </a:extLst>
                </a:gridCol>
                <a:gridCol w="817880">
                  <a:extLst>
                    <a:ext uri="{9D8B030D-6E8A-4147-A177-3AD203B41FA5}">
                      <a16:colId xmlns:a16="http://schemas.microsoft.com/office/drawing/2014/main" val="659452898"/>
                    </a:ext>
                  </a:extLst>
                </a:gridCol>
              </a:tblGrid>
              <a:tr h="0">
                <a:tc>
                  <a:txBody>
                    <a:bodyPr/>
                    <a:lstStyle/>
                    <a:p>
                      <a:pPr algn="ctr">
                        <a:lnSpc>
                          <a:spcPct val="107000"/>
                        </a:lnSpc>
                        <a:spcAft>
                          <a:spcPts val="800"/>
                        </a:spcAft>
                      </a:pPr>
                      <a:r>
                        <a:rPr lang="en-GB" sz="3600" b="0" kern="100" dirty="0">
                          <a:solidFill>
                            <a:schemeClr val="tx1"/>
                          </a:solidFill>
                          <a:effectLst/>
                          <a:latin typeface="Sassoon Infant" pitchFamily="2" charset="0"/>
                          <a:ea typeface="Sassoon Infant" pitchFamily="2" charset="0"/>
                        </a:rPr>
                        <a:t>G</a:t>
                      </a:r>
                      <a:endParaRPr lang="en-GB" sz="1100" b="0" kern="100" dirty="0">
                        <a:solidFill>
                          <a:schemeClr val="tx1"/>
                        </a:solidFill>
                        <a:effectLst/>
                        <a:latin typeface="Sassoon Infant" pitchFamily="2" charset="0"/>
                        <a:ea typeface="Sassoon Infant"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a:solidFill>
                            <a:schemeClr val="tx1"/>
                          </a:solidFill>
                          <a:effectLst/>
                          <a:latin typeface="Sassoon Infant" pitchFamily="2" charset="0"/>
                          <a:ea typeface="Sassoon Infant" pitchFamily="2" charset="0"/>
                        </a:rPr>
                        <a:t>a</a:t>
                      </a:r>
                      <a:endParaRPr lang="en-GB" sz="1100" b="0" kern="100" dirty="0">
                        <a:solidFill>
                          <a:schemeClr val="tx1"/>
                        </a:solidFill>
                        <a:effectLst/>
                        <a:latin typeface="Sassoon Infant" pitchFamily="2" charset="0"/>
                        <a:ea typeface="Sassoon Infant"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a:solidFill>
                            <a:schemeClr val="tx1"/>
                          </a:solidFill>
                          <a:effectLst/>
                          <a:latin typeface="Sassoon Infant" pitchFamily="2" charset="0"/>
                          <a:ea typeface="Sassoon Infant" pitchFamily="2" charset="0"/>
                        </a:rPr>
                        <a:t>r</a:t>
                      </a:r>
                      <a:endParaRPr lang="en-GB" sz="1100" b="0" kern="100" dirty="0">
                        <a:solidFill>
                          <a:schemeClr val="tx1"/>
                        </a:solidFill>
                        <a:effectLst/>
                        <a:latin typeface="Sassoon Infant" pitchFamily="2" charset="0"/>
                        <a:ea typeface="Sassoon Infant"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a:solidFill>
                            <a:schemeClr val="tx1"/>
                          </a:solidFill>
                          <a:effectLst/>
                          <a:latin typeface="Sassoon Infant" pitchFamily="2" charset="0"/>
                          <a:ea typeface="Sassoon Infant" pitchFamily="2" charset="0"/>
                        </a:rPr>
                        <a:t>t</a:t>
                      </a:r>
                      <a:endParaRPr lang="en-GB" sz="1100" b="0" kern="100" dirty="0">
                        <a:solidFill>
                          <a:schemeClr val="tx1"/>
                        </a:solidFill>
                        <a:effectLst/>
                        <a:latin typeface="Sassoon Infant" pitchFamily="2" charset="0"/>
                        <a:ea typeface="Sassoon Infant"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a:solidFill>
                            <a:schemeClr val="tx1"/>
                          </a:solidFill>
                          <a:effectLst/>
                          <a:latin typeface="Sassoon Infant" pitchFamily="2" charset="0"/>
                          <a:ea typeface="Sassoon Infant" pitchFamily="2" charset="0"/>
                        </a:rPr>
                        <a:t>c</a:t>
                      </a:r>
                      <a:endParaRPr lang="en-GB" sz="1100" b="0" kern="100" dirty="0">
                        <a:solidFill>
                          <a:schemeClr val="tx1"/>
                        </a:solidFill>
                        <a:effectLst/>
                        <a:latin typeface="Sassoon Infant" pitchFamily="2" charset="0"/>
                        <a:ea typeface="Sassoon Infant"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a:solidFill>
                            <a:schemeClr val="tx1"/>
                          </a:solidFill>
                          <a:effectLst/>
                          <a:latin typeface="Sassoon Infant" pitchFamily="2" charset="0"/>
                          <a:ea typeface="Sassoon Infant" pitchFamily="2" charset="0"/>
                        </a:rPr>
                        <a:t>o</a:t>
                      </a:r>
                      <a:endParaRPr lang="en-GB" sz="1100" b="0" kern="100" dirty="0">
                        <a:solidFill>
                          <a:schemeClr val="tx1"/>
                        </a:solidFill>
                        <a:effectLst/>
                        <a:latin typeface="Sassoon Infant" pitchFamily="2" charset="0"/>
                        <a:ea typeface="Sassoon Infant"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err="1">
                          <a:solidFill>
                            <a:schemeClr val="tx1"/>
                          </a:solidFill>
                          <a:effectLst/>
                          <a:latin typeface="Sassoon Infant" pitchFamily="2" charset="0"/>
                          <a:ea typeface="Sassoon Infant" pitchFamily="2" charset="0"/>
                        </a:rPr>
                        <a:t>sh</a:t>
                      </a:r>
                      <a:endParaRPr lang="en-GB" sz="1100" b="0" kern="100" dirty="0">
                        <a:solidFill>
                          <a:schemeClr val="tx1"/>
                        </a:solidFill>
                        <a:effectLst/>
                        <a:latin typeface="Sassoon Infant" pitchFamily="2" charset="0"/>
                        <a:ea typeface="Sassoon Infant"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294468"/>
                  </a:ext>
                </a:extLst>
              </a:tr>
            </a:tbl>
          </a:graphicData>
        </a:graphic>
      </p:graphicFrame>
      <p:pic>
        <p:nvPicPr>
          <p:cNvPr id="4098" name="Picture 2">
            <a:extLst>
              <a:ext uri="{FF2B5EF4-FFF2-40B4-BE49-F238E27FC236}">
                <a16:creationId xmlns:a16="http://schemas.microsoft.com/office/drawing/2014/main" id="{C5788354-689B-508C-90E4-9758A6686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46255" y="1939926"/>
            <a:ext cx="3501388" cy="46685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0123E84-758D-D5AB-FC71-CB489F2E45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360920" y="1939925"/>
            <a:ext cx="3501390" cy="466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15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334750-68F5-C26A-02E1-29EA52EAE4C2}"/>
              </a:ext>
            </a:extLst>
          </p:cNvPr>
          <p:cNvSpPr txBox="1"/>
          <p:nvPr/>
        </p:nvSpPr>
        <p:spPr>
          <a:xfrm>
            <a:off x="-1" y="314170"/>
            <a:ext cx="8448675" cy="923330"/>
          </a:xfrm>
          <a:prstGeom prst="rect">
            <a:avLst/>
          </a:prstGeom>
          <a:noFill/>
        </p:spPr>
        <p:txBody>
          <a:bodyPr wrap="square" rtlCol="0">
            <a:spAutoFit/>
          </a:bodyPr>
          <a:lstStyle/>
          <a:p>
            <a:pPr algn="ctr"/>
            <a:r>
              <a:rPr lang="en-GB" sz="5400" dirty="0">
                <a:latin typeface="Sassoon Infant" pitchFamily="2" charset="0"/>
                <a:ea typeface="Sassoon Infant" pitchFamily="2" charset="0"/>
              </a:rPr>
              <a:t>Diacritical Marking??</a:t>
            </a:r>
          </a:p>
        </p:txBody>
      </p:sp>
      <p:sp>
        <p:nvSpPr>
          <p:cNvPr id="3" name="TextBox 2">
            <a:extLst>
              <a:ext uri="{FF2B5EF4-FFF2-40B4-BE49-F238E27FC236}">
                <a16:creationId xmlns:a16="http://schemas.microsoft.com/office/drawing/2014/main" id="{57A513D8-FF65-B20B-DE45-544C1AE42A70}"/>
              </a:ext>
            </a:extLst>
          </p:cNvPr>
          <p:cNvSpPr txBox="1"/>
          <p:nvPr/>
        </p:nvSpPr>
        <p:spPr>
          <a:xfrm>
            <a:off x="2447925" y="3576016"/>
            <a:ext cx="6000750" cy="2308324"/>
          </a:xfrm>
          <a:prstGeom prst="rect">
            <a:avLst/>
          </a:prstGeom>
          <a:noFill/>
        </p:spPr>
        <p:txBody>
          <a:bodyPr wrap="square" rtlCol="0">
            <a:spAutoFit/>
          </a:bodyPr>
          <a:lstStyle/>
          <a:p>
            <a:r>
              <a:rPr lang="en-GB" sz="4800" dirty="0">
                <a:solidFill>
                  <a:srgbClr val="FF00FF"/>
                </a:solidFill>
                <a:latin typeface="Sassoon Infant" pitchFamily="2" charset="0"/>
                <a:ea typeface="Sassoon Infant" pitchFamily="2" charset="0"/>
              </a:rPr>
              <a:t>Single sound</a:t>
            </a:r>
          </a:p>
          <a:p>
            <a:r>
              <a:rPr lang="en-GB" sz="4800" dirty="0">
                <a:solidFill>
                  <a:srgbClr val="0000FF"/>
                </a:solidFill>
                <a:latin typeface="Sassoon Infant" pitchFamily="2" charset="0"/>
                <a:ea typeface="Sassoon Infant" pitchFamily="2" charset="0"/>
              </a:rPr>
              <a:t>Joined Phoneme</a:t>
            </a:r>
          </a:p>
          <a:p>
            <a:r>
              <a:rPr lang="en-GB" sz="4800" dirty="0">
                <a:solidFill>
                  <a:srgbClr val="33CC33"/>
                </a:solidFill>
                <a:latin typeface="Sassoon Infant" pitchFamily="2" charset="0"/>
                <a:ea typeface="Sassoon Infant" pitchFamily="2" charset="0"/>
              </a:rPr>
              <a:t>Split Phoneme </a:t>
            </a:r>
          </a:p>
        </p:txBody>
      </p:sp>
      <p:sp>
        <p:nvSpPr>
          <p:cNvPr id="4" name="Oval 3">
            <a:extLst>
              <a:ext uri="{FF2B5EF4-FFF2-40B4-BE49-F238E27FC236}">
                <a16:creationId xmlns:a16="http://schemas.microsoft.com/office/drawing/2014/main" id="{88A39CEA-0E24-29D3-9F2B-CD51F118EDD8}"/>
              </a:ext>
            </a:extLst>
          </p:cNvPr>
          <p:cNvSpPr/>
          <p:nvPr/>
        </p:nvSpPr>
        <p:spPr>
          <a:xfrm>
            <a:off x="7504457" y="3701498"/>
            <a:ext cx="476250" cy="476250"/>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BA7A6C15-CC14-C51C-507D-941E2BAA78B6}"/>
              </a:ext>
            </a:extLst>
          </p:cNvPr>
          <p:cNvSpPr/>
          <p:nvPr/>
        </p:nvSpPr>
        <p:spPr>
          <a:xfrm>
            <a:off x="7190132" y="4686817"/>
            <a:ext cx="1104900" cy="190500"/>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Block Arc 5">
            <a:extLst>
              <a:ext uri="{FF2B5EF4-FFF2-40B4-BE49-F238E27FC236}">
                <a16:creationId xmlns:a16="http://schemas.microsoft.com/office/drawing/2014/main" id="{F33A124E-B887-4873-B8A9-F7B2E029D9CB}"/>
              </a:ext>
            </a:extLst>
          </p:cNvPr>
          <p:cNvSpPr/>
          <p:nvPr/>
        </p:nvSpPr>
        <p:spPr>
          <a:xfrm>
            <a:off x="7285382" y="5288549"/>
            <a:ext cx="914400" cy="838200"/>
          </a:xfrm>
          <a:prstGeom prst="blockArc">
            <a:avLst/>
          </a:prstGeom>
          <a:solidFill>
            <a:srgbClr val="33CC33"/>
          </a:solidFill>
          <a:ln>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hought Bubble: Cloud 6">
            <a:extLst>
              <a:ext uri="{FF2B5EF4-FFF2-40B4-BE49-F238E27FC236}">
                <a16:creationId xmlns:a16="http://schemas.microsoft.com/office/drawing/2014/main" id="{77D25030-0C20-05DD-253D-6439177AC099}"/>
              </a:ext>
            </a:extLst>
          </p:cNvPr>
          <p:cNvSpPr/>
          <p:nvPr/>
        </p:nvSpPr>
        <p:spPr>
          <a:xfrm>
            <a:off x="1212352" y="2290763"/>
            <a:ext cx="9164928" cy="4567237"/>
          </a:xfrm>
          <a:prstGeom prst="cloudCallout">
            <a:avLst>
              <a:gd name="adj1" fmla="val -119961"/>
              <a:gd name="adj2" fmla="val 89194"/>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Pencil Clipart, Download Free Transparent PNG Format Clipart Images on  Pngtree">
            <a:extLst>
              <a:ext uri="{FF2B5EF4-FFF2-40B4-BE49-F238E27FC236}">
                <a16:creationId xmlns:a16="http://schemas.microsoft.com/office/drawing/2014/main" id="{16CB496A-4CAD-080F-5B5B-686B583D2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653" y="468381"/>
            <a:ext cx="1985342" cy="198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53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E8D48-5DDD-566D-511E-B88257F95224}"/>
              </a:ext>
            </a:extLst>
          </p:cNvPr>
          <p:cNvSpPr txBox="1"/>
          <p:nvPr/>
        </p:nvSpPr>
        <p:spPr>
          <a:xfrm>
            <a:off x="1208405" y="332990"/>
            <a:ext cx="6000750" cy="2308324"/>
          </a:xfrm>
          <a:prstGeom prst="rect">
            <a:avLst/>
          </a:prstGeom>
          <a:noFill/>
        </p:spPr>
        <p:txBody>
          <a:bodyPr wrap="square" rtlCol="0">
            <a:spAutoFit/>
          </a:bodyPr>
          <a:lstStyle/>
          <a:p>
            <a:r>
              <a:rPr lang="en-GB" sz="4800" dirty="0">
                <a:solidFill>
                  <a:srgbClr val="FF00FF"/>
                </a:solidFill>
                <a:latin typeface="Sassoon Infant" pitchFamily="2" charset="0"/>
                <a:ea typeface="Sassoon Infant" pitchFamily="2" charset="0"/>
              </a:rPr>
              <a:t>Single sound</a:t>
            </a:r>
          </a:p>
          <a:p>
            <a:r>
              <a:rPr lang="en-GB" sz="4800" dirty="0">
                <a:solidFill>
                  <a:srgbClr val="0000FF"/>
                </a:solidFill>
                <a:latin typeface="Sassoon Infant" pitchFamily="2" charset="0"/>
                <a:ea typeface="Sassoon Infant" pitchFamily="2" charset="0"/>
              </a:rPr>
              <a:t>Joined Phoneme</a:t>
            </a:r>
          </a:p>
          <a:p>
            <a:r>
              <a:rPr lang="en-GB" sz="4800" dirty="0">
                <a:solidFill>
                  <a:srgbClr val="33CC33"/>
                </a:solidFill>
                <a:latin typeface="Sassoon Infant" pitchFamily="2" charset="0"/>
                <a:ea typeface="Sassoon Infant" pitchFamily="2" charset="0"/>
              </a:rPr>
              <a:t>Split Phoneme </a:t>
            </a:r>
          </a:p>
        </p:txBody>
      </p:sp>
      <p:sp>
        <p:nvSpPr>
          <p:cNvPr id="3" name="Oval 2">
            <a:extLst>
              <a:ext uri="{FF2B5EF4-FFF2-40B4-BE49-F238E27FC236}">
                <a16:creationId xmlns:a16="http://schemas.microsoft.com/office/drawing/2014/main" id="{74E0473D-FB77-776A-3E3F-FAACB024CAE0}"/>
              </a:ext>
            </a:extLst>
          </p:cNvPr>
          <p:cNvSpPr/>
          <p:nvPr/>
        </p:nvSpPr>
        <p:spPr>
          <a:xfrm>
            <a:off x="6285257" y="511258"/>
            <a:ext cx="476250" cy="476250"/>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98A39500-2861-F236-9BDC-DF50C47FEEA6}"/>
              </a:ext>
            </a:extLst>
          </p:cNvPr>
          <p:cNvSpPr/>
          <p:nvPr/>
        </p:nvSpPr>
        <p:spPr>
          <a:xfrm>
            <a:off x="5970932" y="1424368"/>
            <a:ext cx="1104900" cy="190500"/>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Block Arc 4">
            <a:extLst>
              <a:ext uri="{FF2B5EF4-FFF2-40B4-BE49-F238E27FC236}">
                <a16:creationId xmlns:a16="http://schemas.microsoft.com/office/drawing/2014/main" id="{5AC11816-B7CB-8B9F-C019-89FA88AA55D2}"/>
              </a:ext>
            </a:extLst>
          </p:cNvPr>
          <p:cNvSpPr/>
          <p:nvPr/>
        </p:nvSpPr>
        <p:spPr>
          <a:xfrm>
            <a:off x="6096000" y="2046420"/>
            <a:ext cx="914400" cy="838200"/>
          </a:xfrm>
          <a:prstGeom prst="blockArc">
            <a:avLst/>
          </a:prstGeom>
          <a:solidFill>
            <a:srgbClr val="33CC33"/>
          </a:solidFill>
          <a:ln>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TextBox 5">
            <a:extLst>
              <a:ext uri="{FF2B5EF4-FFF2-40B4-BE49-F238E27FC236}">
                <a16:creationId xmlns:a16="http://schemas.microsoft.com/office/drawing/2014/main" id="{1DB2E313-4590-67B7-8C22-6ABD25A54357}"/>
              </a:ext>
            </a:extLst>
          </p:cNvPr>
          <p:cNvSpPr txBox="1"/>
          <p:nvPr/>
        </p:nvSpPr>
        <p:spPr>
          <a:xfrm>
            <a:off x="325120" y="3667760"/>
            <a:ext cx="12242800" cy="1323439"/>
          </a:xfrm>
          <a:prstGeom prst="rect">
            <a:avLst/>
          </a:prstGeom>
          <a:noFill/>
        </p:spPr>
        <p:txBody>
          <a:bodyPr wrap="square" rtlCol="0">
            <a:spAutoFit/>
          </a:bodyPr>
          <a:lstStyle/>
          <a:p>
            <a:r>
              <a:rPr lang="en-GB" sz="8000" dirty="0">
                <a:latin typeface="Sassoon Infant" pitchFamily="2" charset="0"/>
                <a:ea typeface="Sassoon Infant" pitchFamily="2" charset="0"/>
              </a:rPr>
              <a:t>cat	 shop	 shape 	shaken</a:t>
            </a:r>
          </a:p>
        </p:txBody>
      </p:sp>
    </p:spTree>
    <p:extLst>
      <p:ext uri="{BB962C8B-B14F-4D97-AF65-F5344CB8AC3E}">
        <p14:creationId xmlns:p14="http://schemas.microsoft.com/office/powerpoint/2010/main" val="19759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C2AD3-81E0-5EF0-C907-5FB80D65A47F}"/>
              </a:ext>
            </a:extLst>
          </p:cNvPr>
          <p:cNvSpPr txBox="1"/>
          <p:nvPr/>
        </p:nvSpPr>
        <p:spPr>
          <a:xfrm>
            <a:off x="1114425" y="409575"/>
            <a:ext cx="5819775" cy="646331"/>
          </a:xfrm>
          <a:prstGeom prst="rect">
            <a:avLst/>
          </a:prstGeom>
          <a:noFill/>
        </p:spPr>
        <p:txBody>
          <a:bodyPr wrap="square" rtlCol="0">
            <a:spAutoFit/>
          </a:bodyPr>
          <a:lstStyle/>
          <a:p>
            <a:r>
              <a:rPr lang="en-GB" sz="3600" dirty="0">
                <a:latin typeface="Sassoon Infant" pitchFamily="2" charset="0"/>
                <a:ea typeface="Sassoon Infant" pitchFamily="2" charset="0"/>
              </a:rPr>
              <a:t>Weeks 3 and 4 – Spelling </a:t>
            </a:r>
          </a:p>
        </p:txBody>
      </p:sp>
      <p:sp>
        <p:nvSpPr>
          <p:cNvPr id="3" name="TextBox 2">
            <a:extLst>
              <a:ext uri="{FF2B5EF4-FFF2-40B4-BE49-F238E27FC236}">
                <a16:creationId xmlns:a16="http://schemas.microsoft.com/office/drawing/2014/main" id="{78CA4759-2CB6-2324-7017-D77BF44C2F27}"/>
              </a:ext>
            </a:extLst>
          </p:cNvPr>
          <p:cNvSpPr txBox="1"/>
          <p:nvPr/>
        </p:nvSpPr>
        <p:spPr>
          <a:xfrm>
            <a:off x="4656277" y="4684355"/>
            <a:ext cx="2589668" cy="954107"/>
          </a:xfrm>
          <a:prstGeom prst="rect">
            <a:avLst/>
          </a:prstGeom>
          <a:noFill/>
          <a:ln w="38100">
            <a:solidFill>
              <a:schemeClr val="tx1"/>
            </a:solidFill>
          </a:ln>
        </p:spPr>
        <p:txBody>
          <a:bodyPr wrap="square" rtlCol="0">
            <a:spAutoFit/>
          </a:bodyPr>
          <a:lstStyle/>
          <a:p>
            <a:pPr algn="ctr"/>
            <a:r>
              <a:rPr lang="en-GB" sz="2800" dirty="0">
                <a:latin typeface="Sassoon Infant" pitchFamily="2" charset="0"/>
                <a:ea typeface="Sassoon Infant" pitchFamily="2" charset="0"/>
              </a:rPr>
              <a:t>Spelling </a:t>
            </a:r>
          </a:p>
          <a:p>
            <a:pPr algn="ctr"/>
            <a:r>
              <a:rPr lang="en-GB" sz="2800" dirty="0">
                <a:latin typeface="Sassoon Infant" pitchFamily="2" charset="0"/>
                <a:ea typeface="Sassoon Infant" pitchFamily="2" charset="0"/>
              </a:rPr>
              <a:t>Strategies</a:t>
            </a:r>
          </a:p>
        </p:txBody>
      </p:sp>
      <p:pic>
        <p:nvPicPr>
          <p:cNvPr id="5" name="Picture 4" descr="A coffee cup with a lid&#10;&#10;Description automatically generated">
            <a:extLst>
              <a:ext uri="{FF2B5EF4-FFF2-40B4-BE49-F238E27FC236}">
                <a16:creationId xmlns:a16="http://schemas.microsoft.com/office/drawing/2014/main" id="{E751BDE5-334B-547B-812C-C21BAC2F8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45" y="1502335"/>
            <a:ext cx="1638935" cy="2452865"/>
          </a:xfrm>
          <a:prstGeom prst="rect">
            <a:avLst/>
          </a:prstGeom>
          <a:ln w="28575">
            <a:solidFill>
              <a:schemeClr val="tx1"/>
            </a:solidFill>
          </a:ln>
        </p:spPr>
      </p:pic>
      <p:pic>
        <p:nvPicPr>
          <p:cNvPr id="7" name="Picture 6" descr="A close-up of a cup&#10;&#10;Description automatically generated">
            <a:extLst>
              <a:ext uri="{FF2B5EF4-FFF2-40B4-BE49-F238E27FC236}">
                <a16:creationId xmlns:a16="http://schemas.microsoft.com/office/drawing/2014/main" id="{27D5354F-AC54-96E4-8E14-2C00BF64C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180" y="1502335"/>
            <a:ext cx="1564852" cy="2452865"/>
          </a:xfrm>
          <a:prstGeom prst="rect">
            <a:avLst/>
          </a:prstGeom>
          <a:ln w="28575">
            <a:solidFill>
              <a:schemeClr val="tx1"/>
            </a:solidFill>
          </a:ln>
        </p:spPr>
      </p:pic>
      <p:pic>
        <p:nvPicPr>
          <p:cNvPr id="9" name="Picture 8" descr="A coffee cup with a lid&#10;&#10;Description automatically generated">
            <a:extLst>
              <a:ext uri="{FF2B5EF4-FFF2-40B4-BE49-F238E27FC236}">
                <a16:creationId xmlns:a16="http://schemas.microsoft.com/office/drawing/2014/main" id="{DF9DF5DC-6454-FF40-5855-28BEB92C2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132" y="1502335"/>
            <a:ext cx="1627959" cy="2452865"/>
          </a:xfrm>
          <a:prstGeom prst="rect">
            <a:avLst/>
          </a:prstGeom>
          <a:ln w="28575">
            <a:solidFill>
              <a:schemeClr val="tx1"/>
            </a:solidFill>
          </a:ln>
        </p:spPr>
      </p:pic>
      <p:pic>
        <p:nvPicPr>
          <p:cNvPr id="11" name="Picture 10" descr="A coffee cup with a lid&#10;&#10;Description automatically generated">
            <a:extLst>
              <a:ext uri="{FF2B5EF4-FFF2-40B4-BE49-F238E27FC236}">
                <a16:creationId xmlns:a16="http://schemas.microsoft.com/office/drawing/2014/main" id="{E556D8CC-CEDE-3867-83EE-C537D43117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8674" y="1435656"/>
            <a:ext cx="1658260" cy="2484616"/>
          </a:xfrm>
          <a:prstGeom prst="rect">
            <a:avLst/>
          </a:prstGeom>
          <a:ln w="28575">
            <a:solidFill>
              <a:schemeClr val="tx1"/>
            </a:solidFill>
          </a:ln>
        </p:spPr>
      </p:pic>
      <p:pic>
        <p:nvPicPr>
          <p:cNvPr id="13" name="Picture 12" descr="A cup with a logo&#10;&#10;Description automatically generated">
            <a:extLst>
              <a:ext uri="{FF2B5EF4-FFF2-40B4-BE49-F238E27FC236}">
                <a16:creationId xmlns:a16="http://schemas.microsoft.com/office/drawing/2014/main" id="{A942083F-2EBB-59EB-BDBC-748F48E7C3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4881" y="1537261"/>
            <a:ext cx="1563514" cy="2383011"/>
          </a:xfrm>
          <a:prstGeom prst="rect">
            <a:avLst/>
          </a:prstGeom>
          <a:ln w="28575">
            <a:solidFill>
              <a:schemeClr val="tx1"/>
            </a:solidFill>
          </a:ln>
        </p:spPr>
      </p:pic>
      <p:pic>
        <p:nvPicPr>
          <p:cNvPr id="15" name="Picture 14" descr="A close-up of a cup&#10;&#10;Description automatically generated">
            <a:extLst>
              <a:ext uri="{FF2B5EF4-FFF2-40B4-BE49-F238E27FC236}">
                <a16:creationId xmlns:a16="http://schemas.microsoft.com/office/drawing/2014/main" id="{F153BDAD-B9F3-A214-F494-5648F3E926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8699" y="4117265"/>
            <a:ext cx="1660076" cy="2484617"/>
          </a:xfrm>
          <a:prstGeom prst="rect">
            <a:avLst/>
          </a:prstGeom>
          <a:ln w="28575">
            <a:solidFill>
              <a:schemeClr val="tx1"/>
            </a:solidFill>
          </a:ln>
        </p:spPr>
      </p:pic>
      <p:pic>
        <p:nvPicPr>
          <p:cNvPr id="17" name="Picture 16" descr="A cup with a lid&#10;&#10;Description automatically generated">
            <a:extLst>
              <a:ext uri="{FF2B5EF4-FFF2-40B4-BE49-F238E27FC236}">
                <a16:creationId xmlns:a16="http://schemas.microsoft.com/office/drawing/2014/main" id="{AED93D38-961E-86CA-F1E4-BCCBFC446C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5251" y="4117266"/>
            <a:ext cx="1605105" cy="2484616"/>
          </a:xfrm>
          <a:prstGeom prst="rect">
            <a:avLst/>
          </a:prstGeom>
          <a:ln w="28575">
            <a:solidFill>
              <a:schemeClr val="tx1"/>
            </a:solidFill>
          </a:ln>
        </p:spPr>
      </p:pic>
    </p:spTree>
    <p:extLst>
      <p:ext uri="{BB962C8B-B14F-4D97-AF65-F5344CB8AC3E}">
        <p14:creationId xmlns:p14="http://schemas.microsoft.com/office/powerpoint/2010/main" val="13404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D5437-6216-7C73-0838-8F02B7D415D9}"/>
              </a:ext>
            </a:extLst>
          </p:cNvPr>
          <p:cNvPicPr>
            <a:picLocks noChangeAspect="1"/>
          </p:cNvPicPr>
          <p:nvPr/>
        </p:nvPicPr>
        <p:blipFill>
          <a:blip r:embed="rId2"/>
          <a:stretch>
            <a:fillRect/>
          </a:stretch>
        </p:blipFill>
        <p:spPr>
          <a:xfrm>
            <a:off x="1930399" y="388630"/>
            <a:ext cx="8113395" cy="6080740"/>
          </a:xfrm>
          <a:prstGeom prst="rect">
            <a:avLst/>
          </a:prstGeom>
        </p:spPr>
      </p:pic>
    </p:spTree>
    <p:extLst>
      <p:ext uri="{BB962C8B-B14F-4D97-AF65-F5344CB8AC3E}">
        <p14:creationId xmlns:p14="http://schemas.microsoft.com/office/powerpoint/2010/main" val="120827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rvie School Active Literacy A Guide for Parents">
            <a:extLst>
              <a:ext uri="{FF2B5EF4-FFF2-40B4-BE49-F238E27FC236}">
                <a16:creationId xmlns:a16="http://schemas.microsoft.com/office/drawing/2014/main" id="{BD387280-CCF1-AF2B-F046-296389D570E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83" b="93151" l="9091" r="92614">
                        <a14:foregroundMark x1="26705" y1="5023" x2="26705" y2="5023"/>
                        <a14:foregroundMark x1="51136" y1="34703" x2="51136" y2="34703"/>
                        <a14:foregroundMark x1="80682" y1="40639" x2="80682" y2="40639"/>
                        <a14:foregroundMark x1="92614" y1="40183" x2="92614" y2="40183"/>
                        <a14:foregroundMark x1="85795" y1="71689" x2="85795" y2="71689"/>
                        <a14:foregroundMark x1="77273" y1="89954" x2="77273" y2="89954"/>
                        <a14:foregroundMark x1="44318" y1="85388" x2="44318" y2="85388"/>
                        <a14:foregroundMark x1="85227" y1="93607" x2="85227" y2="93607"/>
                        <a14:foregroundMark x1="20455" y1="34703" x2="20455" y2="34703"/>
                        <a14:foregroundMark x1="31818" y1="41096" x2="31818" y2="41096"/>
                        <a14:foregroundMark x1="35795" y1="36073" x2="35795" y2="36073"/>
                        <a14:foregroundMark x1="32386" y1="31963" x2="32386" y2="31963"/>
                        <a14:foregroundMark x1="30682" y1="2283" x2="30682" y2="2283"/>
                        <a14:foregroundMark x1="26136" y1="3653" x2="26136" y2="3653"/>
                      </a14:backgroundRemoval>
                    </a14:imgEffect>
                  </a14:imgLayer>
                </a14:imgProps>
              </a:ext>
              <a:ext uri="{28A0092B-C50C-407E-A947-70E740481C1C}">
                <a14:useLocalDpi xmlns:a14="http://schemas.microsoft.com/office/drawing/2010/main" val="0"/>
              </a:ext>
            </a:extLst>
          </a:blip>
          <a:srcRect/>
          <a:stretch>
            <a:fillRect/>
          </a:stretch>
        </p:blipFill>
        <p:spPr bwMode="auto">
          <a:xfrm>
            <a:off x="962024" y="0"/>
            <a:ext cx="2131095" cy="2651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7E5FE6-40F0-BFEC-D1FA-1796DC7F98FD}"/>
              </a:ext>
            </a:extLst>
          </p:cNvPr>
          <p:cNvSpPr txBox="1"/>
          <p:nvPr/>
        </p:nvSpPr>
        <p:spPr>
          <a:xfrm rot="1681129">
            <a:off x="3686175" y="1148782"/>
            <a:ext cx="2962275" cy="1077218"/>
          </a:xfrm>
          <a:prstGeom prst="rect">
            <a:avLst/>
          </a:prstGeom>
          <a:noFill/>
          <a:ln w="38100">
            <a:solidFill>
              <a:srgbClr val="FF0000"/>
            </a:solidFill>
          </a:ln>
        </p:spPr>
        <p:txBody>
          <a:bodyPr wrap="square" rtlCol="0">
            <a:spAutoFit/>
          </a:bodyPr>
          <a:lstStyle/>
          <a:p>
            <a:pPr algn="ctr"/>
            <a:r>
              <a:rPr lang="en-GB" sz="3200" dirty="0">
                <a:latin typeface="Sassoon Infant" pitchFamily="2" charset="0"/>
                <a:ea typeface="Sassoon Infant" pitchFamily="2" charset="0"/>
              </a:rPr>
              <a:t>i before e except after c</a:t>
            </a:r>
          </a:p>
        </p:txBody>
      </p:sp>
      <p:sp>
        <p:nvSpPr>
          <p:cNvPr id="4" name="TextBox 3">
            <a:extLst>
              <a:ext uri="{FF2B5EF4-FFF2-40B4-BE49-F238E27FC236}">
                <a16:creationId xmlns:a16="http://schemas.microsoft.com/office/drawing/2014/main" id="{2689430A-E293-F2A6-B23B-C2FBCA233D12}"/>
              </a:ext>
            </a:extLst>
          </p:cNvPr>
          <p:cNvSpPr txBox="1"/>
          <p:nvPr/>
        </p:nvSpPr>
        <p:spPr>
          <a:xfrm rot="20393037">
            <a:off x="269430" y="3402733"/>
            <a:ext cx="2962275" cy="584775"/>
          </a:xfrm>
          <a:prstGeom prst="rect">
            <a:avLst/>
          </a:prstGeom>
          <a:noFill/>
          <a:ln w="38100">
            <a:solidFill>
              <a:srgbClr val="0000FF"/>
            </a:solidFill>
          </a:ln>
        </p:spPr>
        <p:txBody>
          <a:bodyPr wrap="square" rtlCol="0">
            <a:spAutoFit/>
          </a:bodyPr>
          <a:lstStyle/>
          <a:p>
            <a:pPr algn="ctr"/>
            <a:r>
              <a:rPr lang="en-GB" sz="3200" dirty="0">
                <a:latin typeface="Sassoon Infant" pitchFamily="2" charset="0"/>
                <a:ea typeface="Sassoon Infant" pitchFamily="2" charset="0"/>
              </a:rPr>
              <a:t>soft c</a:t>
            </a:r>
          </a:p>
        </p:txBody>
      </p:sp>
      <p:sp>
        <p:nvSpPr>
          <p:cNvPr id="5" name="TextBox 4">
            <a:extLst>
              <a:ext uri="{FF2B5EF4-FFF2-40B4-BE49-F238E27FC236}">
                <a16:creationId xmlns:a16="http://schemas.microsoft.com/office/drawing/2014/main" id="{46CA188A-8107-E9BC-BBD9-A4797ECBF4C0}"/>
              </a:ext>
            </a:extLst>
          </p:cNvPr>
          <p:cNvSpPr txBox="1"/>
          <p:nvPr/>
        </p:nvSpPr>
        <p:spPr>
          <a:xfrm rot="356610">
            <a:off x="4525533" y="3223187"/>
            <a:ext cx="2962275" cy="1077218"/>
          </a:xfrm>
          <a:prstGeom prst="rect">
            <a:avLst/>
          </a:prstGeom>
          <a:noFill/>
          <a:ln w="38100">
            <a:solidFill>
              <a:srgbClr val="33CC33"/>
            </a:solidFill>
          </a:ln>
        </p:spPr>
        <p:txBody>
          <a:bodyPr wrap="square" rtlCol="0">
            <a:spAutoFit/>
          </a:bodyPr>
          <a:lstStyle/>
          <a:p>
            <a:pPr algn="ctr"/>
            <a:r>
              <a:rPr lang="en-GB" sz="3200" dirty="0">
                <a:latin typeface="Sassoon Infant" pitchFamily="2" charset="0"/>
                <a:ea typeface="Sassoon Infant" pitchFamily="2" charset="0"/>
              </a:rPr>
              <a:t>q is always followed by u</a:t>
            </a:r>
          </a:p>
        </p:txBody>
      </p:sp>
      <p:sp>
        <p:nvSpPr>
          <p:cNvPr id="6" name="TextBox 5">
            <a:extLst>
              <a:ext uri="{FF2B5EF4-FFF2-40B4-BE49-F238E27FC236}">
                <a16:creationId xmlns:a16="http://schemas.microsoft.com/office/drawing/2014/main" id="{74FC572E-BF19-DF52-3910-09424D363912}"/>
              </a:ext>
            </a:extLst>
          </p:cNvPr>
          <p:cNvSpPr txBox="1"/>
          <p:nvPr/>
        </p:nvSpPr>
        <p:spPr>
          <a:xfrm rot="20535407">
            <a:off x="7115175" y="646301"/>
            <a:ext cx="2962275" cy="1077218"/>
          </a:xfrm>
          <a:prstGeom prst="rect">
            <a:avLst/>
          </a:prstGeom>
          <a:noFill/>
          <a:ln w="38100">
            <a:solidFill>
              <a:srgbClr val="FFFF00"/>
            </a:solidFill>
          </a:ln>
        </p:spPr>
        <p:txBody>
          <a:bodyPr wrap="square" rtlCol="0">
            <a:spAutoFit/>
          </a:bodyPr>
          <a:lstStyle/>
          <a:p>
            <a:pPr algn="ctr"/>
            <a:r>
              <a:rPr lang="en-GB" sz="3200" dirty="0">
                <a:latin typeface="Sassoon Infant" pitchFamily="2" charset="0"/>
                <a:ea typeface="Sassoon Infant" pitchFamily="2" charset="0"/>
              </a:rPr>
              <a:t>ck is used after a short vowel.</a:t>
            </a:r>
          </a:p>
        </p:txBody>
      </p:sp>
      <p:sp>
        <p:nvSpPr>
          <p:cNvPr id="7" name="TextBox 6">
            <a:extLst>
              <a:ext uri="{FF2B5EF4-FFF2-40B4-BE49-F238E27FC236}">
                <a16:creationId xmlns:a16="http://schemas.microsoft.com/office/drawing/2014/main" id="{F8F043D9-8663-F670-3163-14065CF7C7F6}"/>
              </a:ext>
            </a:extLst>
          </p:cNvPr>
          <p:cNvSpPr txBox="1"/>
          <p:nvPr/>
        </p:nvSpPr>
        <p:spPr>
          <a:xfrm rot="1681129">
            <a:off x="8442832" y="2781491"/>
            <a:ext cx="2962275" cy="1077218"/>
          </a:xfrm>
          <a:prstGeom prst="rect">
            <a:avLst/>
          </a:prstGeom>
          <a:noFill/>
          <a:ln w="38100">
            <a:solidFill>
              <a:srgbClr val="7030A0"/>
            </a:solidFill>
          </a:ln>
        </p:spPr>
        <p:txBody>
          <a:bodyPr wrap="square" rtlCol="0">
            <a:spAutoFit/>
          </a:bodyPr>
          <a:lstStyle/>
          <a:p>
            <a:pPr algn="ctr"/>
            <a:r>
              <a:rPr lang="en-GB" sz="3200" dirty="0">
                <a:latin typeface="Sassoon Infant" pitchFamily="2" charset="0"/>
                <a:ea typeface="Sassoon Infant" pitchFamily="2" charset="0"/>
              </a:rPr>
              <a:t>prefix </a:t>
            </a:r>
            <a:r>
              <a:rPr lang="en-GB" sz="3200" i="1" dirty="0">
                <a:latin typeface="Sassoon Infant" pitchFamily="2" charset="0"/>
                <a:ea typeface="Sassoon Infant" pitchFamily="2" charset="0"/>
              </a:rPr>
              <a:t>all</a:t>
            </a:r>
            <a:r>
              <a:rPr lang="en-GB" sz="3200" dirty="0">
                <a:latin typeface="Sassoon Infant" pitchFamily="2" charset="0"/>
                <a:ea typeface="Sassoon Infant" pitchFamily="2" charset="0"/>
              </a:rPr>
              <a:t> written with one l</a:t>
            </a:r>
          </a:p>
        </p:txBody>
      </p:sp>
      <p:sp>
        <p:nvSpPr>
          <p:cNvPr id="8" name="TextBox 7">
            <a:extLst>
              <a:ext uri="{FF2B5EF4-FFF2-40B4-BE49-F238E27FC236}">
                <a16:creationId xmlns:a16="http://schemas.microsoft.com/office/drawing/2014/main" id="{031ADA49-A0BA-9048-2469-C6FE87A21D78}"/>
              </a:ext>
            </a:extLst>
          </p:cNvPr>
          <p:cNvSpPr txBox="1"/>
          <p:nvPr/>
        </p:nvSpPr>
        <p:spPr>
          <a:xfrm rot="21222061">
            <a:off x="1118773" y="4575233"/>
            <a:ext cx="2962275" cy="2062103"/>
          </a:xfrm>
          <a:prstGeom prst="rect">
            <a:avLst/>
          </a:prstGeom>
          <a:noFill/>
          <a:ln w="38100">
            <a:solidFill>
              <a:srgbClr val="FFC000"/>
            </a:solidFill>
          </a:ln>
        </p:spPr>
        <p:txBody>
          <a:bodyPr wrap="square" rtlCol="0">
            <a:spAutoFit/>
          </a:bodyPr>
          <a:lstStyle/>
          <a:p>
            <a:pPr algn="ctr"/>
            <a:r>
              <a:rPr lang="en-GB" sz="3200" dirty="0">
                <a:latin typeface="Sassoon Infant" pitchFamily="2" charset="0"/>
                <a:ea typeface="Sassoon Infant" pitchFamily="2" charset="0"/>
              </a:rPr>
              <a:t>ed at the end of words can have 3 different sounds</a:t>
            </a:r>
          </a:p>
        </p:txBody>
      </p:sp>
      <p:sp>
        <p:nvSpPr>
          <p:cNvPr id="9" name="TextBox 8">
            <a:extLst>
              <a:ext uri="{FF2B5EF4-FFF2-40B4-BE49-F238E27FC236}">
                <a16:creationId xmlns:a16="http://schemas.microsoft.com/office/drawing/2014/main" id="{3C433BE9-2D02-8424-B0EC-FD0E071DECB9}"/>
              </a:ext>
            </a:extLst>
          </p:cNvPr>
          <p:cNvSpPr txBox="1"/>
          <p:nvPr/>
        </p:nvSpPr>
        <p:spPr>
          <a:xfrm>
            <a:off x="7115174" y="4673430"/>
            <a:ext cx="2962275" cy="584775"/>
          </a:xfrm>
          <a:prstGeom prst="rect">
            <a:avLst/>
          </a:prstGeom>
          <a:noFill/>
          <a:ln w="38100">
            <a:solidFill>
              <a:schemeClr val="tx1"/>
            </a:solidFill>
          </a:ln>
        </p:spPr>
        <p:txBody>
          <a:bodyPr wrap="square" rtlCol="0">
            <a:spAutoFit/>
          </a:bodyPr>
          <a:lstStyle/>
          <a:p>
            <a:pPr algn="ctr"/>
            <a:r>
              <a:rPr lang="en-GB" sz="3200" dirty="0">
                <a:latin typeface="Sassoon Infant" pitchFamily="2" charset="0"/>
                <a:ea typeface="Sassoon Infant" pitchFamily="2" charset="0"/>
              </a:rPr>
              <a:t>soft g</a:t>
            </a:r>
          </a:p>
        </p:txBody>
      </p:sp>
      <p:sp>
        <p:nvSpPr>
          <p:cNvPr id="10" name="TextBox 9">
            <a:extLst>
              <a:ext uri="{FF2B5EF4-FFF2-40B4-BE49-F238E27FC236}">
                <a16:creationId xmlns:a16="http://schemas.microsoft.com/office/drawing/2014/main" id="{AA5D3FB4-8A94-E3B3-300D-E67A45141CEF}"/>
              </a:ext>
            </a:extLst>
          </p:cNvPr>
          <p:cNvSpPr txBox="1"/>
          <p:nvPr/>
        </p:nvSpPr>
        <p:spPr>
          <a:xfrm>
            <a:off x="5050726" y="5560240"/>
            <a:ext cx="3702749" cy="1077218"/>
          </a:xfrm>
          <a:prstGeom prst="rect">
            <a:avLst/>
          </a:prstGeom>
          <a:noFill/>
          <a:ln w="38100">
            <a:solidFill>
              <a:srgbClr val="CA069B"/>
            </a:solidFill>
          </a:ln>
        </p:spPr>
        <p:txBody>
          <a:bodyPr wrap="square" rtlCol="0">
            <a:spAutoFit/>
          </a:bodyPr>
          <a:lstStyle/>
          <a:p>
            <a:pPr algn="ctr"/>
            <a:r>
              <a:rPr lang="en-GB" sz="3200" dirty="0">
                <a:latin typeface="Sassoon Infant" pitchFamily="2" charset="0"/>
                <a:ea typeface="Sassoon Infant" pitchFamily="2" charset="0"/>
              </a:rPr>
              <a:t>suffix </a:t>
            </a:r>
            <a:r>
              <a:rPr lang="en-GB" sz="3200" i="1" dirty="0">
                <a:latin typeface="Sassoon Infant" pitchFamily="2" charset="0"/>
                <a:ea typeface="Sassoon Infant" pitchFamily="2" charset="0"/>
              </a:rPr>
              <a:t>full</a:t>
            </a:r>
            <a:r>
              <a:rPr lang="en-GB" sz="3200" dirty="0">
                <a:latin typeface="Sassoon Infant" pitchFamily="2" charset="0"/>
                <a:ea typeface="Sassoon Infant" pitchFamily="2" charset="0"/>
              </a:rPr>
              <a:t> written with one l</a:t>
            </a:r>
          </a:p>
        </p:txBody>
      </p:sp>
      <p:pic>
        <p:nvPicPr>
          <p:cNvPr id="11" name="Picture 2" descr="Pencil Clipart, Download Free Transparent PNG Format Clipart Images on  Pngtree">
            <a:extLst>
              <a:ext uri="{FF2B5EF4-FFF2-40B4-BE49-F238E27FC236}">
                <a16:creationId xmlns:a16="http://schemas.microsoft.com/office/drawing/2014/main" id="{E40667D6-59BD-4707-2FBD-5B9AE8D7E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7352" y="4622795"/>
            <a:ext cx="1985342" cy="198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0019E-AD5E-93A8-7402-9BE9829E6842}"/>
              </a:ext>
            </a:extLst>
          </p:cNvPr>
          <p:cNvPicPr>
            <a:picLocks noChangeAspect="1"/>
          </p:cNvPicPr>
          <p:nvPr/>
        </p:nvPicPr>
        <p:blipFill>
          <a:blip r:embed="rId3"/>
          <a:stretch>
            <a:fillRect/>
          </a:stretch>
        </p:blipFill>
        <p:spPr>
          <a:xfrm>
            <a:off x="1284515" y="276183"/>
            <a:ext cx="9829800" cy="6493190"/>
          </a:xfrm>
          <a:prstGeom prst="rect">
            <a:avLst/>
          </a:prstGeom>
        </p:spPr>
      </p:pic>
    </p:spTree>
    <p:extLst>
      <p:ext uri="{BB962C8B-B14F-4D97-AF65-F5344CB8AC3E}">
        <p14:creationId xmlns:p14="http://schemas.microsoft.com/office/powerpoint/2010/main" val="82424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to write with good grammar in English - Quora">
            <a:extLst>
              <a:ext uri="{FF2B5EF4-FFF2-40B4-BE49-F238E27FC236}">
                <a16:creationId xmlns:a16="http://schemas.microsoft.com/office/drawing/2014/main" id="{DEBC9C0E-E172-EB0C-B7AF-E6DD34EC4E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018" b="89474" l="8306" r="93023">
                        <a14:foregroundMark x1="8306" y1="56140" x2="8306" y2="56140"/>
                        <a14:foregroundMark x1="65615" y1="7018" x2="65615" y2="7018"/>
                        <a14:foregroundMark x1="93023" y1="47807" x2="93023" y2="47807"/>
                        <a14:foregroundMark x1="55648" y1="27632" x2="55648" y2="27632"/>
                        <a14:foregroundMark x1="63123" y1="36404" x2="63123" y2="36404"/>
                        <a14:foregroundMark x1="70930" y1="35088" x2="70930" y2="35088"/>
                        <a14:foregroundMark x1="77907" y1="38158" x2="77907" y2="38158"/>
                      </a14:backgroundRemoval>
                    </a14:imgEffect>
                  </a14:imgLayer>
                </a14:imgProps>
              </a:ext>
              <a:ext uri="{28A0092B-C50C-407E-A947-70E740481C1C}">
                <a14:useLocalDpi xmlns:a14="http://schemas.microsoft.com/office/drawing/2010/main" val="0"/>
              </a:ext>
            </a:extLst>
          </a:blip>
          <a:srcRect/>
          <a:stretch>
            <a:fillRect/>
          </a:stretch>
        </p:blipFill>
        <p:spPr bwMode="auto">
          <a:xfrm>
            <a:off x="4004624" y="155575"/>
            <a:ext cx="4182751" cy="15841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table with words on it&#10;&#10;Description automatically generated">
            <a:extLst>
              <a:ext uri="{FF2B5EF4-FFF2-40B4-BE49-F238E27FC236}">
                <a16:creationId xmlns:a16="http://schemas.microsoft.com/office/drawing/2014/main" id="{7E8A2DD5-1735-571A-DB11-B56AD90D0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9" y="2092960"/>
            <a:ext cx="5944272" cy="4426585"/>
          </a:xfrm>
          <a:prstGeom prst="rect">
            <a:avLst/>
          </a:prstGeom>
        </p:spPr>
      </p:pic>
      <p:pic>
        <p:nvPicPr>
          <p:cNvPr id="5" name="Picture 4" descr="A table with words and a few letters&#10;&#10;Description automatically generated with medium confidence">
            <a:extLst>
              <a:ext uri="{FF2B5EF4-FFF2-40B4-BE49-F238E27FC236}">
                <a16:creationId xmlns:a16="http://schemas.microsoft.com/office/drawing/2014/main" id="{A129D2AC-ABD5-0FD4-9F8E-70D1ECC38A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8001" y="2092959"/>
            <a:ext cx="6104510" cy="4426585"/>
          </a:xfrm>
          <a:prstGeom prst="rect">
            <a:avLst/>
          </a:prstGeom>
        </p:spPr>
      </p:pic>
    </p:spTree>
    <p:extLst>
      <p:ext uri="{BB962C8B-B14F-4D97-AF65-F5344CB8AC3E}">
        <p14:creationId xmlns:p14="http://schemas.microsoft.com/office/powerpoint/2010/main" val="267647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AA3F0-F694-171D-7DEF-62B74640F915}"/>
              </a:ext>
            </a:extLst>
          </p:cNvPr>
          <p:cNvSpPr txBox="1"/>
          <p:nvPr/>
        </p:nvSpPr>
        <p:spPr>
          <a:xfrm>
            <a:off x="812800" y="218243"/>
            <a:ext cx="5953760" cy="1323439"/>
          </a:xfrm>
          <a:prstGeom prst="rect">
            <a:avLst/>
          </a:prstGeom>
          <a:noFill/>
        </p:spPr>
        <p:txBody>
          <a:bodyPr wrap="square" rtlCol="0">
            <a:spAutoFit/>
          </a:bodyPr>
          <a:lstStyle/>
          <a:p>
            <a:r>
              <a:rPr lang="en-GB" sz="8000" dirty="0">
                <a:latin typeface="Sassoon Infant" pitchFamily="2" charset="0"/>
                <a:ea typeface="Sassoon Infant" pitchFamily="2" charset="0"/>
              </a:rPr>
              <a:t>Questions?</a:t>
            </a:r>
          </a:p>
        </p:txBody>
      </p:sp>
      <p:pic>
        <p:nvPicPr>
          <p:cNvPr id="8196" name="Picture 4">
            <a:extLst>
              <a:ext uri="{FF2B5EF4-FFF2-40B4-BE49-F238E27FC236}">
                <a16:creationId xmlns:a16="http://schemas.microsoft.com/office/drawing/2014/main" id="{3A7BB273-EDFA-A6F6-A6D7-519F87024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20" y="1541682"/>
            <a:ext cx="11003280" cy="522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83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6219A5-D691-41F4-A2BE-587462DD40CA}"/>
              </a:ext>
            </a:extLst>
          </p:cNvPr>
          <p:cNvSpPr txBox="1"/>
          <p:nvPr/>
        </p:nvSpPr>
        <p:spPr>
          <a:xfrm>
            <a:off x="1289147" y="504874"/>
            <a:ext cx="10316699" cy="5493812"/>
          </a:xfrm>
          <a:prstGeom prst="rect">
            <a:avLst/>
          </a:prstGeom>
          <a:noFill/>
        </p:spPr>
        <p:txBody>
          <a:bodyPr wrap="square" rtlCol="0">
            <a:spAutoFit/>
          </a:bodyPr>
          <a:lstStyle/>
          <a:p>
            <a:pPr marL="685800" indent="-685800">
              <a:lnSpc>
                <a:spcPct val="150000"/>
              </a:lnSpc>
              <a:buBlip>
                <a:blip r:embed="rId3"/>
              </a:buBlip>
            </a:pPr>
            <a:r>
              <a:rPr lang="en-GB" sz="5400" dirty="0">
                <a:latin typeface="Sassoon Infant" pitchFamily="2" charset="0"/>
                <a:ea typeface="Sassoon Infant" pitchFamily="2" charset="0"/>
              </a:rPr>
              <a:t>Phonics into Spelling </a:t>
            </a:r>
          </a:p>
          <a:p>
            <a:pPr marL="685800" indent="-685800">
              <a:lnSpc>
                <a:spcPct val="150000"/>
              </a:lnSpc>
              <a:buBlip>
                <a:blip r:embed="rId3"/>
              </a:buBlip>
            </a:pPr>
            <a:r>
              <a:rPr lang="en-GB" sz="5400" dirty="0">
                <a:latin typeface="Sassoon Infant" pitchFamily="2" charset="0"/>
                <a:ea typeface="Sassoon Infant" pitchFamily="2" charset="0"/>
              </a:rPr>
              <a:t>Reading </a:t>
            </a:r>
          </a:p>
          <a:p>
            <a:pPr marL="685800" indent="-685800">
              <a:lnSpc>
                <a:spcPct val="150000"/>
              </a:lnSpc>
              <a:buBlip>
                <a:blip r:embed="rId3"/>
              </a:buBlip>
            </a:pPr>
            <a:r>
              <a:rPr lang="en-GB" sz="5400" dirty="0">
                <a:latin typeface="Sassoon Infant" pitchFamily="2" charset="0"/>
                <a:ea typeface="Sassoon Infant" pitchFamily="2" charset="0"/>
              </a:rPr>
              <a:t>Writing</a:t>
            </a:r>
          </a:p>
          <a:p>
            <a:endParaRPr lang="en-GB" sz="5400" dirty="0">
              <a:latin typeface="Sassoon Infant" pitchFamily="2" charset="0"/>
              <a:ea typeface="Sassoon Infant" pitchFamily="2" charset="0"/>
            </a:endParaRPr>
          </a:p>
          <a:p>
            <a:pPr algn="ctr"/>
            <a:r>
              <a:rPr lang="en-GB" sz="5400" dirty="0">
                <a:latin typeface="Sassoon Infant" pitchFamily="2" charset="0"/>
                <a:ea typeface="Sassoon Infant" pitchFamily="2" charset="0"/>
              </a:rPr>
              <a:t>How can you help?</a:t>
            </a:r>
          </a:p>
        </p:txBody>
      </p:sp>
    </p:spTree>
    <p:extLst>
      <p:ext uri="{BB962C8B-B14F-4D97-AF65-F5344CB8AC3E}">
        <p14:creationId xmlns:p14="http://schemas.microsoft.com/office/powerpoint/2010/main" val="258709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02AE26-C45D-426B-A8A2-DF22F19A7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5" y="2432579"/>
            <a:ext cx="5238750" cy="3533775"/>
          </a:xfrm>
          <a:prstGeom prst="rect">
            <a:avLst/>
          </a:prstGeom>
        </p:spPr>
      </p:pic>
      <p:sp>
        <p:nvSpPr>
          <p:cNvPr id="4" name="Rectangle 3">
            <a:extLst>
              <a:ext uri="{FF2B5EF4-FFF2-40B4-BE49-F238E27FC236}">
                <a16:creationId xmlns:a16="http://schemas.microsoft.com/office/drawing/2014/main" id="{46101DBB-630A-4EB1-B69B-F706839A1A4A}"/>
              </a:ext>
            </a:extLst>
          </p:cNvPr>
          <p:cNvSpPr/>
          <p:nvPr/>
        </p:nvSpPr>
        <p:spPr>
          <a:xfrm>
            <a:off x="3914152" y="114069"/>
            <a:ext cx="4363695" cy="1569660"/>
          </a:xfrm>
          <a:prstGeom prst="rect">
            <a:avLst/>
          </a:prstGeom>
          <a:noFill/>
        </p:spPr>
        <p:txBody>
          <a:bodyPr wrap="none" lIns="91440" tIns="45720" rIns="91440" bIns="45720">
            <a:spAutoFit/>
          </a:bodyPr>
          <a:lstStyle/>
          <a:p>
            <a:pPr algn="ctr"/>
            <a:r>
              <a:rPr lang="en-US" sz="9600" b="1" cap="none" spc="50" dirty="0">
                <a:ln w="9525" cmpd="sng">
                  <a:solidFill>
                    <a:schemeClr val="accent1"/>
                  </a:solidFill>
                  <a:prstDash val="solid"/>
                </a:ln>
                <a:solidFill>
                  <a:srgbClr val="00B050"/>
                </a:solidFill>
                <a:effectLst>
                  <a:glow rad="38100">
                    <a:schemeClr val="accent1">
                      <a:alpha val="40000"/>
                    </a:schemeClr>
                  </a:glow>
                </a:effectLst>
                <a:latin typeface="Sassoon Infant" pitchFamily="2" charset="0"/>
                <a:ea typeface="Sassoon Infant" pitchFamily="2" charset="0"/>
              </a:rPr>
              <a:t>Reading</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Sassoon Infant" pitchFamily="2" charset="0"/>
                <a:ea typeface="Sassoon Infant" pitchFamily="2" charset="0"/>
              </a:rPr>
              <a:t> </a:t>
            </a:r>
          </a:p>
        </p:txBody>
      </p:sp>
    </p:spTree>
    <p:extLst>
      <p:ext uri="{BB962C8B-B14F-4D97-AF65-F5344CB8AC3E}">
        <p14:creationId xmlns:p14="http://schemas.microsoft.com/office/powerpoint/2010/main" val="407128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reading 20 minutes a day matters – THE LIFELONG LEA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512" y="360047"/>
            <a:ext cx="6096000" cy="61055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02807" y="0"/>
            <a:ext cx="3094892" cy="2800767"/>
          </a:xfrm>
          <a:prstGeom prst="rect">
            <a:avLst/>
          </a:prstGeom>
          <a:noFill/>
        </p:spPr>
        <p:txBody>
          <a:bodyPr wrap="square" rtlCol="0">
            <a:spAutoFit/>
          </a:bodyPr>
          <a:lstStyle/>
          <a:p>
            <a:pPr algn="ctr"/>
            <a:r>
              <a:rPr lang="en-GB" sz="8800" dirty="0">
                <a:latin typeface="Sassoon Infant" pitchFamily="2" charset="0"/>
                <a:ea typeface="Sassoon Infant" pitchFamily="2" charset="0"/>
              </a:rPr>
              <a:t>Why read?</a:t>
            </a:r>
          </a:p>
        </p:txBody>
      </p:sp>
    </p:spTree>
    <p:extLst>
      <p:ext uri="{BB962C8B-B14F-4D97-AF65-F5344CB8AC3E}">
        <p14:creationId xmlns:p14="http://schemas.microsoft.com/office/powerpoint/2010/main" val="87978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A close-up of a cell phone">
            <a:extLst>
              <a:ext uri="{FF2B5EF4-FFF2-40B4-BE49-F238E27FC236}">
                <a16:creationId xmlns:a16="http://schemas.microsoft.com/office/drawing/2014/main" id="{0AD8E451-AFED-89B0-4B5D-44D349C5A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203" y="1371817"/>
            <a:ext cx="5408612" cy="49726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E8E2C26-52E9-496B-4C11-C4DA7AD2245A}"/>
              </a:ext>
            </a:extLst>
          </p:cNvPr>
          <p:cNvSpPr txBox="1"/>
          <p:nvPr/>
        </p:nvSpPr>
        <p:spPr>
          <a:xfrm>
            <a:off x="3575916" y="2539676"/>
            <a:ext cx="4968644" cy="3539430"/>
          </a:xfrm>
          <a:prstGeom prst="rect">
            <a:avLst/>
          </a:prstGeom>
          <a:noFill/>
        </p:spPr>
        <p:txBody>
          <a:bodyPr wrap="square" rtlCol="0">
            <a:spAutoFit/>
          </a:bodyPr>
          <a:lstStyle/>
          <a:p>
            <a:pPr marL="342900" indent="-342900" fontAlgn="base">
              <a:buFont typeface="Arial" panose="020B0604020202020204" pitchFamily="34" charset="0"/>
              <a:buChar char="•"/>
            </a:pPr>
            <a:r>
              <a:rPr lang="en-GB" sz="2800" dirty="0">
                <a:latin typeface="Sassoon Infant" pitchFamily="2" charset="0"/>
                <a:ea typeface="Sassoon Infant" pitchFamily="2" charset="0"/>
              </a:rPr>
              <a:t>Fluency, expression, pace, accuracy</a:t>
            </a:r>
            <a:r>
              <a:rPr lang="en-US" sz="2800" dirty="0">
                <a:latin typeface="Sassoon Infant" pitchFamily="2" charset="0"/>
                <a:ea typeface="Sassoon Infant" pitchFamily="2" charset="0"/>
              </a:rPr>
              <a:t>​.</a:t>
            </a:r>
          </a:p>
          <a:p>
            <a:pPr marL="342900" indent="-342900" fontAlgn="base">
              <a:buFont typeface="Arial" panose="020B0604020202020204" pitchFamily="34" charset="0"/>
              <a:buChar char="•"/>
            </a:pPr>
            <a:r>
              <a:rPr lang="en-GB" sz="2800" dirty="0">
                <a:latin typeface="Sassoon Infant" pitchFamily="2" charset="0"/>
                <a:ea typeface="Sassoon Infant" pitchFamily="2" charset="0"/>
              </a:rPr>
              <a:t>Reading unfamiliar words.</a:t>
            </a:r>
          </a:p>
          <a:p>
            <a:pPr marL="342900" indent="-342900" fontAlgn="base">
              <a:buFont typeface="Arial" panose="020B0604020202020204" pitchFamily="34" charset="0"/>
              <a:buChar char="•"/>
            </a:pPr>
            <a:r>
              <a:rPr lang="en-GB" sz="2800" dirty="0">
                <a:latin typeface="Sassoon Infant" pitchFamily="2" charset="0"/>
                <a:ea typeface="Sassoon Infant" pitchFamily="2" charset="0"/>
              </a:rPr>
              <a:t>Skimming and scanning. </a:t>
            </a:r>
          </a:p>
          <a:p>
            <a:pPr marL="342900" indent="-342900" fontAlgn="base">
              <a:buFont typeface="Arial" panose="020B0604020202020204" pitchFamily="34" charset="0"/>
              <a:buChar char="•"/>
            </a:pPr>
            <a:r>
              <a:rPr lang="en-GB" sz="2800" dirty="0">
                <a:latin typeface="Sassoon Infant" pitchFamily="2" charset="0"/>
                <a:ea typeface="Sassoon Infant" pitchFamily="2" charset="0"/>
              </a:rPr>
              <a:t>Answering different types of questions.</a:t>
            </a:r>
          </a:p>
          <a:p>
            <a:pPr marL="342900" indent="-342900" fontAlgn="base">
              <a:buFont typeface="Arial" panose="020B0604020202020204" pitchFamily="34" charset="0"/>
              <a:buChar char="•"/>
            </a:pPr>
            <a:r>
              <a:rPr lang="en-GB" sz="2800" dirty="0">
                <a:latin typeface="Sassoon Infant" pitchFamily="2" charset="0"/>
                <a:ea typeface="Sassoon Infant" pitchFamily="2" charset="0"/>
              </a:rPr>
              <a:t>Predicting and summarising</a:t>
            </a:r>
            <a:r>
              <a:rPr lang="en-US" sz="2800" dirty="0">
                <a:latin typeface="Sassoon Infant" pitchFamily="2" charset="0"/>
                <a:ea typeface="Sassoon Infant" pitchFamily="2" charset="0"/>
              </a:rPr>
              <a:t>​.</a:t>
            </a:r>
          </a:p>
          <a:p>
            <a:pPr marL="342900" indent="-342900" fontAlgn="base">
              <a:buFont typeface="Arial" panose="020B0604020202020204" pitchFamily="34" charset="0"/>
              <a:buChar char="•"/>
            </a:pPr>
            <a:endParaRPr lang="en-GB" sz="2800" dirty="0">
              <a:latin typeface="Sassoon"/>
            </a:endParaRPr>
          </a:p>
        </p:txBody>
      </p:sp>
      <p:sp>
        <p:nvSpPr>
          <p:cNvPr id="14" name="TextBox 13">
            <a:extLst>
              <a:ext uri="{FF2B5EF4-FFF2-40B4-BE49-F238E27FC236}">
                <a16:creationId xmlns:a16="http://schemas.microsoft.com/office/drawing/2014/main" id="{7068E35C-18EB-EE28-F3C8-8F9E9F91BE9F}"/>
              </a:ext>
            </a:extLst>
          </p:cNvPr>
          <p:cNvSpPr txBox="1"/>
          <p:nvPr/>
        </p:nvSpPr>
        <p:spPr>
          <a:xfrm>
            <a:off x="1673631" y="413339"/>
            <a:ext cx="8418543" cy="646331"/>
          </a:xfrm>
          <a:prstGeom prst="rect">
            <a:avLst/>
          </a:prstGeom>
          <a:noFill/>
        </p:spPr>
        <p:txBody>
          <a:bodyPr wrap="square" rtlCol="0">
            <a:spAutoFit/>
          </a:bodyPr>
          <a:lstStyle/>
          <a:p>
            <a:pPr algn="ctr"/>
            <a:r>
              <a:rPr lang="en-GB" sz="3600" dirty="0">
                <a:latin typeface="Sassoon Infant" pitchFamily="2" charset="0"/>
                <a:ea typeface="Sassoon Infant" pitchFamily="2" charset="0"/>
              </a:rPr>
              <a:t>The Skills of Reading</a:t>
            </a:r>
          </a:p>
        </p:txBody>
      </p:sp>
      <p:pic>
        <p:nvPicPr>
          <p:cNvPr id="3076" name="Picture 4" descr="A yellow pencil with pink eraser&#10;&#10;Description automatically generated">
            <a:extLst>
              <a:ext uri="{FF2B5EF4-FFF2-40B4-BE49-F238E27FC236}">
                <a16:creationId xmlns:a16="http://schemas.microsoft.com/office/drawing/2014/main" id="{2D9F772F-151B-7EC0-63C9-8DB3AD412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1006" y="1025078"/>
            <a:ext cx="2142610" cy="2142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he Best Dog in the World By Sylvia Green">
            <a:extLst>
              <a:ext uri="{FF2B5EF4-FFF2-40B4-BE49-F238E27FC236}">
                <a16:creationId xmlns:a16="http://schemas.microsoft.com/office/drawing/2014/main" id="{712A440F-0507-707D-D634-A6DD0A3FA2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07565">
            <a:off x="569993" y="1772015"/>
            <a:ext cx="1290475" cy="20038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E937771-2D3C-6F59-BF92-184F85D5DC70}"/>
              </a:ext>
            </a:extLst>
          </p:cNvPr>
          <p:cNvPicPr>
            <a:picLocks noChangeAspect="1"/>
          </p:cNvPicPr>
          <p:nvPr/>
        </p:nvPicPr>
        <p:blipFill>
          <a:blip r:embed="rId6"/>
          <a:stretch>
            <a:fillRect/>
          </a:stretch>
        </p:blipFill>
        <p:spPr>
          <a:xfrm>
            <a:off x="835438" y="4309391"/>
            <a:ext cx="1418991" cy="2041194"/>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1FF8F134-E431-954C-19BF-94DA54069139}"/>
              </a:ext>
            </a:extLst>
          </p:cNvPr>
          <p:cNvPicPr>
            <a:picLocks noChangeAspect="1"/>
          </p:cNvPicPr>
          <p:nvPr/>
        </p:nvPicPr>
        <p:blipFill>
          <a:blip r:embed="rId7"/>
          <a:stretch>
            <a:fillRect/>
          </a:stretch>
        </p:blipFill>
        <p:spPr>
          <a:xfrm>
            <a:off x="9939558" y="4309391"/>
            <a:ext cx="1288830" cy="1956655"/>
          </a:xfrm>
          <a:prstGeom prst="rect">
            <a:avLst/>
          </a:prstGeom>
          <a:ln>
            <a:noFill/>
          </a:ln>
          <a:effectLst>
            <a:outerShdw blurRad="190500" algn="tl" rotWithShape="0">
              <a:srgbClr val="000000">
                <a:alpha val="70000"/>
              </a:srgbClr>
            </a:outerShdw>
          </a:effectLst>
        </p:spPr>
      </p:pic>
      <p:pic>
        <p:nvPicPr>
          <p:cNvPr id="15" name="Picture 14" descr="A film strip with white circles&#10;&#10;Description automatically generated with medium confidence">
            <a:extLst>
              <a:ext uri="{FF2B5EF4-FFF2-40B4-BE49-F238E27FC236}">
                <a16:creationId xmlns:a16="http://schemas.microsoft.com/office/drawing/2014/main" id="{ED2CFAA5-9F3B-1229-5E60-1C0EFFFC580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737642">
            <a:off x="9886373" y="1574103"/>
            <a:ext cx="1919771" cy="1688799"/>
          </a:xfrm>
          <a:prstGeom prst="rect">
            <a:avLst/>
          </a:prstGeom>
        </p:spPr>
      </p:pic>
    </p:spTree>
    <p:extLst>
      <p:ext uri="{BB962C8B-B14F-4D97-AF65-F5344CB8AC3E}">
        <p14:creationId xmlns:p14="http://schemas.microsoft.com/office/powerpoint/2010/main" val="318476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The Best Dog in the World By Sylvia Green">
            <a:extLst>
              <a:ext uri="{FF2B5EF4-FFF2-40B4-BE49-F238E27FC236}">
                <a16:creationId xmlns:a16="http://schemas.microsoft.com/office/drawing/2014/main" id="{C312AA38-AD0D-C437-4E33-7DF64EE3C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07565">
            <a:off x="569993" y="1772015"/>
            <a:ext cx="1290475" cy="20038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068E35C-18EB-EE28-F3C8-8F9E9F91BE9F}"/>
              </a:ext>
            </a:extLst>
          </p:cNvPr>
          <p:cNvSpPr txBox="1"/>
          <p:nvPr/>
        </p:nvSpPr>
        <p:spPr>
          <a:xfrm>
            <a:off x="2047870" y="289484"/>
            <a:ext cx="8418543" cy="1200329"/>
          </a:xfrm>
          <a:prstGeom prst="rect">
            <a:avLst/>
          </a:prstGeom>
          <a:noFill/>
        </p:spPr>
        <p:txBody>
          <a:bodyPr wrap="square" rtlCol="0">
            <a:spAutoFit/>
          </a:bodyPr>
          <a:lstStyle/>
          <a:p>
            <a:pPr algn="ctr"/>
            <a:r>
              <a:rPr lang="en-GB" sz="3600" dirty="0">
                <a:latin typeface="Sassoon Infant" pitchFamily="2" charset="0"/>
                <a:ea typeface="Sassoon Infant" pitchFamily="2" charset="0"/>
              </a:rPr>
              <a:t>North Lanarkshire Reading Programme</a:t>
            </a:r>
          </a:p>
          <a:p>
            <a:pPr algn="ctr"/>
            <a:r>
              <a:rPr lang="en-GB" sz="3600" dirty="0">
                <a:latin typeface="Sassoon Infant" pitchFamily="2" charset="0"/>
                <a:ea typeface="Sassoon Infant" pitchFamily="2" charset="0"/>
              </a:rPr>
              <a:t>Comprehension Strategies </a:t>
            </a:r>
          </a:p>
        </p:txBody>
      </p:sp>
      <p:pic>
        <p:nvPicPr>
          <p:cNvPr id="3" name="Picture 2">
            <a:extLst>
              <a:ext uri="{FF2B5EF4-FFF2-40B4-BE49-F238E27FC236}">
                <a16:creationId xmlns:a16="http://schemas.microsoft.com/office/drawing/2014/main" id="{0A44CE05-1DC7-8245-FDBE-24D0187A5285}"/>
              </a:ext>
            </a:extLst>
          </p:cNvPr>
          <p:cNvPicPr>
            <a:picLocks noChangeAspect="1"/>
          </p:cNvPicPr>
          <p:nvPr/>
        </p:nvPicPr>
        <p:blipFill>
          <a:blip r:embed="rId4"/>
          <a:stretch>
            <a:fillRect/>
          </a:stretch>
        </p:blipFill>
        <p:spPr>
          <a:xfrm>
            <a:off x="835438" y="4309391"/>
            <a:ext cx="1418991" cy="204119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FABD6EBD-A25D-7573-BC66-52CEE1A3C77F}"/>
              </a:ext>
            </a:extLst>
          </p:cNvPr>
          <p:cNvPicPr>
            <a:picLocks noChangeAspect="1"/>
          </p:cNvPicPr>
          <p:nvPr/>
        </p:nvPicPr>
        <p:blipFill>
          <a:blip r:embed="rId5"/>
          <a:stretch>
            <a:fillRect/>
          </a:stretch>
        </p:blipFill>
        <p:spPr>
          <a:xfrm>
            <a:off x="9939558" y="4309391"/>
            <a:ext cx="1288830" cy="1956655"/>
          </a:xfrm>
          <a:prstGeom prst="rect">
            <a:avLst/>
          </a:prstGeom>
          <a:ln>
            <a:noFill/>
          </a:ln>
          <a:effectLst>
            <a:outerShdw blurRad="190500" algn="tl" rotWithShape="0">
              <a:srgbClr val="000000">
                <a:alpha val="70000"/>
              </a:srgbClr>
            </a:outerShdw>
          </a:effectLst>
        </p:spPr>
      </p:pic>
      <p:pic>
        <p:nvPicPr>
          <p:cNvPr id="6" name="Picture 5" descr="A film strip with white circles&#10;&#10;Description automatically generated with medium confidence">
            <a:extLst>
              <a:ext uri="{FF2B5EF4-FFF2-40B4-BE49-F238E27FC236}">
                <a16:creationId xmlns:a16="http://schemas.microsoft.com/office/drawing/2014/main" id="{70F29FF8-520E-1AA9-3147-58FFF0DF248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737642">
            <a:off x="9886373" y="1574103"/>
            <a:ext cx="1919771" cy="1688799"/>
          </a:xfrm>
          <a:prstGeom prst="rect">
            <a:avLst/>
          </a:prstGeom>
        </p:spPr>
      </p:pic>
      <p:pic>
        <p:nvPicPr>
          <p:cNvPr id="8" name="Picture 2" descr="A close-up of a cell phone">
            <a:extLst>
              <a:ext uri="{FF2B5EF4-FFF2-40B4-BE49-F238E27FC236}">
                <a16:creationId xmlns:a16="http://schemas.microsoft.com/office/drawing/2014/main" id="{6BCBBC70-583F-9654-CBF1-7B6672833F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7203" y="1371817"/>
            <a:ext cx="5408612" cy="49726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E8E2C26-52E9-496B-4C11-C4DA7AD2245A}"/>
              </a:ext>
            </a:extLst>
          </p:cNvPr>
          <p:cNvSpPr txBox="1"/>
          <p:nvPr/>
        </p:nvSpPr>
        <p:spPr>
          <a:xfrm>
            <a:off x="3759395" y="2670976"/>
            <a:ext cx="5817235" cy="3046988"/>
          </a:xfrm>
          <a:prstGeom prst="rect">
            <a:avLst/>
          </a:prstGeom>
          <a:noFill/>
        </p:spPr>
        <p:txBody>
          <a:bodyPr wrap="square" rtlCol="0">
            <a:spAutoFit/>
          </a:bodyPr>
          <a:lstStyle/>
          <a:p>
            <a:pPr marL="571500" indent="-571500">
              <a:buFont typeface="Arial" panose="020B0604020202020204" pitchFamily="34" charset="0"/>
              <a:buChar char="•"/>
            </a:pPr>
            <a:r>
              <a:rPr lang="en-GB" sz="3200" dirty="0">
                <a:latin typeface="Sassoon Infant" pitchFamily="2" charset="0"/>
                <a:ea typeface="Sassoon Infant" pitchFamily="2" charset="0"/>
              </a:rPr>
              <a:t>Prior Knowledge</a:t>
            </a:r>
          </a:p>
          <a:p>
            <a:pPr marL="571500" indent="-571500">
              <a:buFont typeface="Arial" panose="020B0604020202020204" pitchFamily="34" charset="0"/>
              <a:buChar char="•"/>
            </a:pPr>
            <a:r>
              <a:rPr lang="en-GB" sz="3200" dirty="0">
                <a:latin typeface="Sassoon Infant" pitchFamily="2" charset="0"/>
                <a:ea typeface="Sassoon Infant" pitchFamily="2" charset="0"/>
              </a:rPr>
              <a:t>Main Theme</a:t>
            </a:r>
          </a:p>
          <a:p>
            <a:pPr marL="571500" indent="-571500">
              <a:buFont typeface="Arial" panose="020B0604020202020204" pitchFamily="34" charset="0"/>
              <a:buChar char="•"/>
            </a:pPr>
            <a:r>
              <a:rPr lang="en-GB" sz="3200" dirty="0">
                <a:latin typeface="Sassoon Infant" pitchFamily="2" charset="0"/>
                <a:ea typeface="Sassoon Infant" pitchFamily="2" charset="0"/>
              </a:rPr>
              <a:t>Inference</a:t>
            </a:r>
          </a:p>
          <a:p>
            <a:pPr marL="571500" indent="-571500">
              <a:buFont typeface="Arial" panose="020B0604020202020204" pitchFamily="34" charset="0"/>
              <a:buChar char="•"/>
            </a:pPr>
            <a:r>
              <a:rPr lang="en-GB" sz="3200" dirty="0">
                <a:latin typeface="Sassoon Infant" pitchFamily="2" charset="0"/>
                <a:ea typeface="Sassoon Infant" pitchFamily="2" charset="0"/>
              </a:rPr>
              <a:t>Metalinguistics</a:t>
            </a:r>
          </a:p>
          <a:p>
            <a:pPr marL="571500" indent="-571500">
              <a:buFont typeface="Arial" panose="020B0604020202020204" pitchFamily="34" charset="0"/>
              <a:buChar char="•"/>
            </a:pPr>
            <a:r>
              <a:rPr lang="en-GB" sz="3200" dirty="0">
                <a:latin typeface="Sassoon Infant" pitchFamily="2" charset="0"/>
                <a:ea typeface="Sassoon Infant" pitchFamily="2" charset="0"/>
              </a:rPr>
              <a:t>Visualisation</a:t>
            </a:r>
          </a:p>
          <a:p>
            <a:pPr marL="571500" indent="-571500">
              <a:buFont typeface="Arial" panose="020B0604020202020204" pitchFamily="34" charset="0"/>
              <a:buChar char="•"/>
            </a:pPr>
            <a:r>
              <a:rPr lang="en-GB" sz="3200" dirty="0">
                <a:latin typeface="Sassoon Infant" pitchFamily="2" charset="0"/>
                <a:ea typeface="Sassoon Infant" pitchFamily="2" charset="0"/>
              </a:rPr>
              <a:t>Summary</a:t>
            </a:r>
          </a:p>
        </p:txBody>
      </p:sp>
      <p:pic>
        <p:nvPicPr>
          <p:cNvPr id="3076" name="Picture 4" descr="A yellow pencil with pink eraser&#10;&#10;Description automatically generated">
            <a:extLst>
              <a:ext uri="{FF2B5EF4-FFF2-40B4-BE49-F238E27FC236}">
                <a16:creationId xmlns:a16="http://schemas.microsoft.com/office/drawing/2014/main" id="{2D9F772F-151B-7EC0-63C9-8DB3AD4121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1006" y="1025078"/>
            <a:ext cx="2142610" cy="214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30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stack of colorful post-it notes&#10;&#10;Description automatically generated">
            <a:extLst>
              <a:ext uri="{FF2B5EF4-FFF2-40B4-BE49-F238E27FC236}">
                <a16:creationId xmlns:a16="http://schemas.microsoft.com/office/drawing/2014/main" id="{9550FC16-1E43-7C7E-66D3-5637B26ED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327425" y="1068274"/>
            <a:ext cx="2602854" cy="22590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6">
            <a:extLst>
              <a:ext uri="{FF2B5EF4-FFF2-40B4-BE49-F238E27FC236}">
                <a16:creationId xmlns:a16="http://schemas.microsoft.com/office/drawing/2014/main" id="{1742DE38-A290-F455-478A-23B6E76743C4}"/>
              </a:ext>
            </a:extLst>
          </p:cNvPr>
          <p:cNvSpPr txBox="1"/>
          <p:nvPr/>
        </p:nvSpPr>
        <p:spPr>
          <a:xfrm rot="20539887">
            <a:off x="1182993" y="1104821"/>
            <a:ext cx="1701125" cy="1384995"/>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800" b="1" dirty="0">
              <a:latin typeface="Bradley Hand ITC" panose="03070402050302030203" pitchFamily="66" charset="0"/>
            </a:endParaRPr>
          </a:p>
          <a:p>
            <a:r>
              <a:rPr lang="en-GB" sz="2800" b="1" dirty="0">
                <a:latin typeface="Bradley Hand ITC" panose="03070402050302030203" pitchFamily="66" charset="0"/>
              </a:rPr>
              <a:t>Diary entry</a:t>
            </a:r>
          </a:p>
        </p:txBody>
      </p:sp>
      <p:pic>
        <p:nvPicPr>
          <p:cNvPr id="3" name="Picture 2" descr="A stack of colorful post-it notes&#10;&#10;Description automatically generated">
            <a:extLst>
              <a:ext uri="{FF2B5EF4-FFF2-40B4-BE49-F238E27FC236}">
                <a16:creationId xmlns:a16="http://schemas.microsoft.com/office/drawing/2014/main" id="{482F8040-701D-EA9C-9DBD-0640AC6C5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4580662" y="2023155"/>
            <a:ext cx="2602854" cy="22590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tack of colorful post-it notes&#10;&#10;Description automatically generated">
            <a:extLst>
              <a:ext uri="{FF2B5EF4-FFF2-40B4-BE49-F238E27FC236}">
                <a16:creationId xmlns:a16="http://schemas.microsoft.com/office/drawing/2014/main" id="{75582DCF-48F2-C66D-2B20-7906C4C11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8727500" y="1024660"/>
            <a:ext cx="2602854" cy="2259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tack of colorful post-it notes&#10;&#10;Description automatically generated">
            <a:extLst>
              <a:ext uri="{FF2B5EF4-FFF2-40B4-BE49-F238E27FC236}">
                <a16:creationId xmlns:a16="http://schemas.microsoft.com/office/drawing/2014/main" id="{D1D3F749-8ED8-FF1D-5BF9-ECA6C2723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7302177" y="3888637"/>
            <a:ext cx="2602854" cy="22590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tack of colorful post-it notes&#10;&#10;Description automatically generated">
            <a:extLst>
              <a:ext uri="{FF2B5EF4-FFF2-40B4-BE49-F238E27FC236}">
                <a16:creationId xmlns:a16="http://schemas.microsoft.com/office/drawing/2014/main" id="{3FBFE088-A08A-EE4E-D4A7-1C2425847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1955476" y="4171226"/>
            <a:ext cx="2602854" cy="22590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a:extLst>
              <a:ext uri="{FF2B5EF4-FFF2-40B4-BE49-F238E27FC236}">
                <a16:creationId xmlns:a16="http://schemas.microsoft.com/office/drawing/2014/main" id="{A7FBB2AE-2421-07DB-3209-7DFD03D4156A}"/>
              </a:ext>
            </a:extLst>
          </p:cNvPr>
          <p:cNvSpPr txBox="1"/>
          <p:nvPr/>
        </p:nvSpPr>
        <p:spPr>
          <a:xfrm rot="20539887">
            <a:off x="4981606" y="2252133"/>
            <a:ext cx="1944267" cy="1384995"/>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800" b="1" dirty="0">
              <a:latin typeface="Bradley Hand ITC" panose="03070402050302030203" pitchFamily="66" charset="0"/>
            </a:endParaRPr>
          </a:p>
          <a:p>
            <a:pPr algn="ctr"/>
            <a:r>
              <a:rPr lang="en-GB" sz="2800" b="1" dirty="0">
                <a:latin typeface="Bradley Hand ITC" panose="03070402050302030203" pitchFamily="66" charset="0"/>
              </a:rPr>
              <a:t>Newspaper report</a:t>
            </a:r>
          </a:p>
        </p:txBody>
      </p:sp>
      <p:sp>
        <p:nvSpPr>
          <p:cNvPr id="9" name="TextBox 16">
            <a:extLst>
              <a:ext uri="{FF2B5EF4-FFF2-40B4-BE49-F238E27FC236}">
                <a16:creationId xmlns:a16="http://schemas.microsoft.com/office/drawing/2014/main" id="{83593F37-ACC1-464B-DA02-643BDC0197DE}"/>
              </a:ext>
            </a:extLst>
          </p:cNvPr>
          <p:cNvSpPr txBox="1"/>
          <p:nvPr/>
        </p:nvSpPr>
        <p:spPr>
          <a:xfrm rot="20539887">
            <a:off x="9170300" y="1185333"/>
            <a:ext cx="2042979" cy="1384995"/>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800" b="1" dirty="0">
              <a:latin typeface="Bradley Hand ITC" panose="03070402050302030203" pitchFamily="66" charset="0"/>
            </a:endParaRPr>
          </a:p>
          <a:p>
            <a:pPr algn="ctr"/>
            <a:r>
              <a:rPr lang="en-GB" sz="2800" b="1" dirty="0">
                <a:latin typeface="Bradley Hand ITC" panose="03070402050302030203" pitchFamily="66" charset="0"/>
              </a:rPr>
              <a:t>Alternative ending</a:t>
            </a:r>
          </a:p>
        </p:txBody>
      </p:sp>
      <p:sp>
        <p:nvSpPr>
          <p:cNvPr id="10" name="TextBox 16">
            <a:extLst>
              <a:ext uri="{FF2B5EF4-FFF2-40B4-BE49-F238E27FC236}">
                <a16:creationId xmlns:a16="http://schemas.microsoft.com/office/drawing/2014/main" id="{434E2303-7C11-F5F3-C906-DEE3F1F3C2C3}"/>
              </a:ext>
            </a:extLst>
          </p:cNvPr>
          <p:cNvSpPr txBox="1"/>
          <p:nvPr/>
        </p:nvSpPr>
        <p:spPr>
          <a:xfrm rot="20539887">
            <a:off x="2518942" y="4325647"/>
            <a:ext cx="1701125" cy="1384995"/>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800" b="1" dirty="0">
              <a:latin typeface="Bradley Hand ITC" panose="03070402050302030203" pitchFamily="66" charset="0"/>
            </a:endParaRPr>
          </a:p>
          <a:p>
            <a:pPr algn="ctr"/>
            <a:r>
              <a:rPr lang="en-GB" sz="2800" b="1" dirty="0">
                <a:latin typeface="Bradley Hand ITC" panose="03070402050302030203" pitchFamily="66" charset="0"/>
              </a:rPr>
              <a:t>Write a new blurb</a:t>
            </a:r>
          </a:p>
        </p:txBody>
      </p:sp>
      <p:sp>
        <p:nvSpPr>
          <p:cNvPr id="11" name="TextBox 16">
            <a:extLst>
              <a:ext uri="{FF2B5EF4-FFF2-40B4-BE49-F238E27FC236}">
                <a16:creationId xmlns:a16="http://schemas.microsoft.com/office/drawing/2014/main" id="{82EAB43F-47B2-B2EF-ED1C-10C0905F4CD8}"/>
              </a:ext>
            </a:extLst>
          </p:cNvPr>
          <p:cNvSpPr txBox="1"/>
          <p:nvPr/>
        </p:nvSpPr>
        <p:spPr>
          <a:xfrm rot="20539887">
            <a:off x="7857634" y="3968800"/>
            <a:ext cx="1701125" cy="1384995"/>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800" b="1" dirty="0">
              <a:latin typeface="Bradley Hand ITC" panose="03070402050302030203" pitchFamily="66" charset="0"/>
            </a:endParaRPr>
          </a:p>
          <a:p>
            <a:pPr algn="ctr"/>
            <a:r>
              <a:rPr lang="en-GB" sz="2800" b="1" dirty="0">
                <a:latin typeface="Bradley Hand ITC" panose="03070402050302030203" pitchFamily="66" charset="0"/>
              </a:rPr>
              <a:t>Film synopsis</a:t>
            </a:r>
          </a:p>
        </p:txBody>
      </p:sp>
      <p:pic>
        <p:nvPicPr>
          <p:cNvPr id="12" name="Picture 4" descr="A yellow pencil with pink eraser&#10;&#10;Description automatically generated">
            <a:extLst>
              <a:ext uri="{FF2B5EF4-FFF2-40B4-BE49-F238E27FC236}">
                <a16:creationId xmlns:a16="http://schemas.microsoft.com/office/drawing/2014/main" id="{A2B9196A-F77F-2B45-51A2-0176A3F71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484" y="3186679"/>
            <a:ext cx="2142610" cy="21426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C958AEC-29EE-61E2-8DE9-894BC1C96C10}"/>
              </a:ext>
            </a:extLst>
          </p:cNvPr>
          <p:cNvSpPr txBox="1"/>
          <p:nvPr/>
        </p:nvSpPr>
        <p:spPr>
          <a:xfrm>
            <a:off x="1744467" y="369664"/>
            <a:ext cx="8418543" cy="646331"/>
          </a:xfrm>
          <a:prstGeom prst="rect">
            <a:avLst/>
          </a:prstGeom>
          <a:noFill/>
        </p:spPr>
        <p:txBody>
          <a:bodyPr wrap="square" rtlCol="0">
            <a:spAutoFit/>
          </a:bodyPr>
          <a:lstStyle/>
          <a:p>
            <a:pPr algn="ctr"/>
            <a:r>
              <a:rPr lang="en-GB" sz="3600" dirty="0">
                <a:latin typeface="Sassoon Infant" pitchFamily="2" charset="0"/>
                <a:ea typeface="Sassoon Infant" pitchFamily="2" charset="0"/>
              </a:rPr>
              <a:t>Read to Write Tasks</a:t>
            </a:r>
          </a:p>
        </p:txBody>
      </p:sp>
    </p:spTree>
    <p:extLst>
      <p:ext uri="{BB962C8B-B14F-4D97-AF65-F5344CB8AC3E}">
        <p14:creationId xmlns:p14="http://schemas.microsoft.com/office/powerpoint/2010/main" val="364283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80A8FF-F7D9-EAAE-8FE7-DCFC7644EF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273" b="93182" l="9945" r="89503">
                        <a14:foregroundMark x1="30110" y1="11591" x2="44475" y2="5455"/>
                        <a14:foregroundMark x1="44475" y1="5455" x2="57459" y2="7273"/>
                        <a14:foregroundMark x1="57459" y1="7273" x2="71547" y2="13864"/>
                        <a14:foregroundMark x1="23757" y1="50000" x2="64641" y2="47273"/>
                        <a14:foregroundMark x1="64641" y1="47273" x2="79006" y2="48864"/>
                        <a14:foregroundMark x1="35359" y1="64545" x2="70166" y2="62273"/>
                        <a14:foregroundMark x1="40055" y1="72273" x2="65470" y2="71364"/>
                        <a14:foregroundMark x1="65470" y1="71364" x2="65470" y2="71364"/>
                        <a14:foregroundMark x1="45580" y1="84318" x2="62707" y2="84318"/>
                        <a14:foregroundMark x1="46409" y1="89091" x2="61326" y2="88409"/>
                        <a14:foregroundMark x1="51934" y1="92727" x2="56354" y2="93182"/>
                        <a14:foregroundMark x1="48619" y1="10909" x2="64088" y2="11136"/>
                        <a14:foregroundMark x1="58840" y1="75000" x2="64641" y2="75000"/>
                        <a14:foregroundMark x1="25414" y1="55682" x2="64917" y2="54773"/>
                        <a14:foregroundMark x1="64917" y1="54773" x2="75691" y2="56364"/>
                        <a14:foregroundMark x1="75691" y1="56364" x2="79282" y2="56136"/>
                        <a14:foregroundMark x1="41989" y1="76136" x2="55249" y2="76136"/>
                        <a14:foregroundMark x1="55249" y1="76136" x2="63260" y2="75909"/>
                        <a14:foregroundMark x1="70718" y1="59545" x2="33702" y2="58864"/>
                      </a14:backgroundRemoval>
                    </a14:imgEffect>
                  </a14:imgLayer>
                </a14:imgProps>
              </a:ext>
            </a:extLst>
          </a:blip>
          <a:stretch>
            <a:fillRect/>
          </a:stretch>
        </p:blipFill>
        <p:spPr>
          <a:xfrm>
            <a:off x="986022" y="837398"/>
            <a:ext cx="4619536" cy="5614906"/>
          </a:xfrm>
          <a:prstGeom prst="rect">
            <a:avLst/>
          </a:prstGeom>
        </p:spPr>
      </p:pic>
      <p:sp>
        <p:nvSpPr>
          <p:cNvPr id="4" name="TextBox 3">
            <a:extLst>
              <a:ext uri="{FF2B5EF4-FFF2-40B4-BE49-F238E27FC236}">
                <a16:creationId xmlns:a16="http://schemas.microsoft.com/office/drawing/2014/main" id="{85FBB453-65A7-EC6D-5068-8241EBD81860}"/>
              </a:ext>
            </a:extLst>
          </p:cNvPr>
          <p:cNvSpPr txBox="1"/>
          <p:nvPr/>
        </p:nvSpPr>
        <p:spPr>
          <a:xfrm>
            <a:off x="5798141" y="2075394"/>
            <a:ext cx="5771322" cy="2369880"/>
          </a:xfrm>
          <a:prstGeom prst="rect">
            <a:avLst/>
          </a:prstGeom>
          <a:noFill/>
        </p:spPr>
        <p:txBody>
          <a:bodyPr wrap="square" rtlCol="0">
            <a:spAutoFit/>
          </a:bodyPr>
          <a:lstStyle/>
          <a:p>
            <a:pPr algn="ctr"/>
            <a:r>
              <a:rPr lang="en-GB" sz="4000" dirty="0">
                <a:latin typeface="Sassoon Infant" pitchFamily="2" charset="0"/>
                <a:ea typeface="Sassoon Infant" pitchFamily="2" charset="0"/>
              </a:rPr>
              <a:t>Blooms Taxonomy</a:t>
            </a:r>
          </a:p>
          <a:p>
            <a:pPr algn="ctr"/>
            <a:endParaRPr lang="en-GB" sz="3600" dirty="0">
              <a:latin typeface="Sassoon Infant" pitchFamily="2" charset="0"/>
              <a:ea typeface="Sassoon Infant" pitchFamily="2" charset="0"/>
            </a:endParaRPr>
          </a:p>
          <a:p>
            <a:pPr algn="ctr"/>
            <a:r>
              <a:rPr lang="en-GB" sz="3600" dirty="0">
                <a:latin typeface="Sassoon Infant" pitchFamily="2" charset="0"/>
                <a:ea typeface="Sassoon Infant" pitchFamily="2" charset="0"/>
              </a:rPr>
              <a:t> Questioning that develops Higher Order Thinking skills. </a:t>
            </a:r>
          </a:p>
        </p:txBody>
      </p:sp>
    </p:spTree>
    <p:extLst>
      <p:ext uri="{BB962C8B-B14F-4D97-AF65-F5344CB8AC3E}">
        <p14:creationId xmlns:p14="http://schemas.microsoft.com/office/powerpoint/2010/main" val="581050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26</a:t>
            </a:fld>
            <a:endParaRPr lang="en-GB"/>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2672031" y="459859"/>
            <a:ext cx="6466203" cy="1082389"/>
          </a:xfrm>
        </p:spPr>
        <p:txBody>
          <a:bodyPr rtlCol="0">
            <a:normAutofit fontScale="90000"/>
          </a:bodyPr>
          <a:lstStyle/>
          <a:p>
            <a:pPr algn="ctr" rtl="0"/>
            <a:r>
              <a:rPr lang="en-GB" sz="3800" b="1" dirty="0">
                <a:solidFill>
                  <a:schemeClr val="tx1"/>
                </a:solidFill>
                <a:latin typeface="Sassoon Infant" pitchFamily="2" charset="0"/>
                <a:ea typeface="Sassoon Infant" pitchFamily="2" charset="0"/>
              </a:rPr>
              <a:t>Reading at Home</a:t>
            </a:r>
            <a:br>
              <a:rPr lang="en-GB" sz="3800" dirty="0">
                <a:solidFill>
                  <a:schemeClr val="tx1"/>
                </a:solidFill>
                <a:latin typeface="Sassoon" panose="02000503040000090004" pitchFamily="2" charset="0"/>
              </a:rPr>
            </a:br>
            <a:endParaRPr lang="en-GB" sz="3800" dirty="0">
              <a:solidFill>
                <a:schemeClr val="tx1"/>
              </a:solidFill>
              <a:latin typeface="Sassoon" panose="02000503040000090004" pitchFamily="2" charset="0"/>
            </a:endParaRPr>
          </a:p>
        </p:txBody>
      </p:sp>
      <p:sp>
        <p:nvSpPr>
          <p:cNvPr id="5" name="Arrow: Right 4">
            <a:extLst>
              <a:ext uri="{FF2B5EF4-FFF2-40B4-BE49-F238E27FC236}">
                <a16:creationId xmlns:a16="http://schemas.microsoft.com/office/drawing/2014/main" id="{9F1A34F5-33F5-89F4-5D05-0AAA9F7B5909}"/>
              </a:ext>
            </a:extLst>
          </p:cNvPr>
          <p:cNvSpPr/>
          <p:nvPr/>
        </p:nvSpPr>
        <p:spPr>
          <a:xfrm>
            <a:off x="8166288" y="4931670"/>
            <a:ext cx="656237" cy="24925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A stack of colorful post-it notes&#10;&#10;Description automatically generated">
            <a:extLst>
              <a:ext uri="{FF2B5EF4-FFF2-40B4-BE49-F238E27FC236}">
                <a16:creationId xmlns:a16="http://schemas.microsoft.com/office/drawing/2014/main" id="{FC80CA28-D679-74A8-3D58-DFD672F1F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163103" y="1452704"/>
            <a:ext cx="2957211" cy="25665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a:extLst>
              <a:ext uri="{FF2B5EF4-FFF2-40B4-BE49-F238E27FC236}">
                <a16:creationId xmlns:a16="http://schemas.microsoft.com/office/drawing/2014/main" id="{4214E6EE-9208-4537-4A51-ED00C7655379}"/>
              </a:ext>
            </a:extLst>
          </p:cNvPr>
          <p:cNvSpPr txBox="1"/>
          <p:nvPr/>
        </p:nvSpPr>
        <p:spPr>
          <a:xfrm rot="20539887">
            <a:off x="912707" y="1860447"/>
            <a:ext cx="1878622" cy="1569660"/>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Sassoon Primary" pitchFamily="50" charset="0"/>
              </a:rPr>
              <a:t>Support your child in reading accurately</a:t>
            </a:r>
            <a:endParaRPr lang="en-GB" sz="2400" u="sng" dirty="0">
              <a:latin typeface="Sassoon Primary" pitchFamily="50" charset="0"/>
            </a:endParaRPr>
          </a:p>
        </p:txBody>
      </p:sp>
      <p:pic>
        <p:nvPicPr>
          <p:cNvPr id="11" name="Picture 2" descr="A stack of colorful post-it notes&#10;&#10;Description automatically generated">
            <a:extLst>
              <a:ext uri="{FF2B5EF4-FFF2-40B4-BE49-F238E27FC236}">
                <a16:creationId xmlns:a16="http://schemas.microsoft.com/office/drawing/2014/main" id="{17E0D1B8-2460-0AC6-0513-1DDE6CE8A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2291998" y="4114320"/>
            <a:ext cx="2957211" cy="25665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 stack of colorful post-it notes&#10;&#10;Description automatically generated">
            <a:extLst>
              <a:ext uri="{FF2B5EF4-FFF2-40B4-BE49-F238E27FC236}">
                <a16:creationId xmlns:a16="http://schemas.microsoft.com/office/drawing/2014/main" id="{767BE411-0F5F-D545-9CCE-014526782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6759380" y="4059932"/>
            <a:ext cx="2957211" cy="2566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6">
            <a:extLst>
              <a:ext uri="{FF2B5EF4-FFF2-40B4-BE49-F238E27FC236}">
                <a16:creationId xmlns:a16="http://schemas.microsoft.com/office/drawing/2014/main" id="{7934130C-30D3-B0CA-3FAF-AA289DF5E40D}"/>
              </a:ext>
            </a:extLst>
          </p:cNvPr>
          <p:cNvSpPr txBox="1"/>
          <p:nvPr/>
        </p:nvSpPr>
        <p:spPr>
          <a:xfrm rot="20635936">
            <a:off x="7481061" y="4674325"/>
            <a:ext cx="2026689" cy="1446550"/>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dirty="0">
                <a:latin typeface="Sassoon Primary" pitchFamily="50" charset="0"/>
              </a:rPr>
              <a:t>Ask questions about what they have read.</a:t>
            </a:r>
            <a:endParaRPr lang="en-GB" sz="2200" u="sng" dirty="0">
              <a:latin typeface="Sassoon Primary" pitchFamily="50" charset="0"/>
            </a:endParaRPr>
          </a:p>
        </p:txBody>
      </p:sp>
      <p:pic>
        <p:nvPicPr>
          <p:cNvPr id="15" name="Picture 2" descr="A stack of colorful post-it notes&#10;&#10;Description automatically generated">
            <a:extLst>
              <a:ext uri="{FF2B5EF4-FFF2-40B4-BE49-F238E27FC236}">
                <a16:creationId xmlns:a16="http://schemas.microsoft.com/office/drawing/2014/main" id="{22ECD25B-E259-6A26-3570-232F7E3DB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8543823" y="1380076"/>
            <a:ext cx="2957211" cy="25665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6">
            <a:extLst>
              <a:ext uri="{FF2B5EF4-FFF2-40B4-BE49-F238E27FC236}">
                <a16:creationId xmlns:a16="http://schemas.microsoft.com/office/drawing/2014/main" id="{DAFCDC54-ABD0-A4D2-AA3C-0B82503AAE07}"/>
              </a:ext>
            </a:extLst>
          </p:cNvPr>
          <p:cNvSpPr txBox="1"/>
          <p:nvPr/>
        </p:nvSpPr>
        <p:spPr>
          <a:xfrm rot="20635936">
            <a:off x="3046710" y="4660756"/>
            <a:ext cx="1980646" cy="1446550"/>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dirty="0">
                <a:latin typeface="Sassoon Primary" pitchFamily="50" charset="0"/>
              </a:rPr>
              <a:t>Support with the meaning of unfamiliar words.</a:t>
            </a:r>
            <a:endParaRPr lang="en-GB" sz="2200" u="sng" dirty="0">
              <a:latin typeface="Sassoon Primary" pitchFamily="50" charset="0"/>
            </a:endParaRPr>
          </a:p>
        </p:txBody>
      </p:sp>
      <p:sp>
        <p:nvSpPr>
          <p:cNvPr id="12" name="TextBox 16">
            <a:extLst>
              <a:ext uri="{FF2B5EF4-FFF2-40B4-BE49-F238E27FC236}">
                <a16:creationId xmlns:a16="http://schemas.microsoft.com/office/drawing/2014/main" id="{8B732C27-21C4-AA52-86BF-26F7FFA5AFE3}"/>
              </a:ext>
            </a:extLst>
          </p:cNvPr>
          <p:cNvSpPr txBox="1"/>
          <p:nvPr/>
        </p:nvSpPr>
        <p:spPr>
          <a:xfrm rot="20635936">
            <a:off x="9318760" y="1976480"/>
            <a:ext cx="1878622" cy="1200329"/>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Sassoon Primary" pitchFamily="50" charset="0"/>
              </a:rPr>
              <a:t>Encourage expressive reading.</a:t>
            </a:r>
          </a:p>
        </p:txBody>
      </p:sp>
      <p:pic>
        <p:nvPicPr>
          <p:cNvPr id="17" name="Picture 16">
            <a:extLst>
              <a:ext uri="{FF2B5EF4-FFF2-40B4-BE49-F238E27FC236}">
                <a16:creationId xmlns:a16="http://schemas.microsoft.com/office/drawing/2014/main" id="{E78FD1D6-0E5A-01EF-78CB-A626CCE41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7034" y="1516145"/>
            <a:ext cx="3325404" cy="2243136"/>
          </a:xfrm>
          <a:prstGeom prst="rect">
            <a:avLst/>
          </a:prstGeom>
        </p:spPr>
      </p:pic>
    </p:spTree>
    <p:extLst>
      <p:ext uri="{BB962C8B-B14F-4D97-AF65-F5344CB8AC3E}">
        <p14:creationId xmlns:p14="http://schemas.microsoft.com/office/powerpoint/2010/main" val="1351917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D7AADF-6346-41CD-81D8-7A5F32BE7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665" y="1186001"/>
            <a:ext cx="2922539" cy="2907927"/>
          </a:xfrm>
          <a:prstGeom prst="rect">
            <a:avLst/>
          </a:prstGeom>
        </p:spPr>
      </p:pic>
      <p:pic>
        <p:nvPicPr>
          <p:cNvPr id="16" name="Picture 2" descr="A stack of colorful post-it notes&#10;&#10;Description automatically generated">
            <a:extLst>
              <a:ext uri="{FF2B5EF4-FFF2-40B4-BE49-F238E27FC236}">
                <a16:creationId xmlns:a16="http://schemas.microsoft.com/office/drawing/2014/main" id="{A8405949-3EBB-98CC-7850-8DA639E7F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94442">
            <a:off x="16805" y="1006007"/>
            <a:ext cx="2957211" cy="2566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53AA6B8-9403-175F-FD42-ABA0EB508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97" y="3811069"/>
            <a:ext cx="2922539" cy="2907927"/>
          </a:xfrm>
          <a:prstGeom prst="rect">
            <a:avLst/>
          </a:prstGeom>
        </p:spPr>
      </p:pic>
      <p:sp>
        <p:nvSpPr>
          <p:cNvPr id="11" name="TextBox 10">
            <a:extLst>
              <a:ext uri="{FF2B5EF4-FFF2-40B4-BE49-F238E27FC236}">
                <a16:creationId xmlns:a16="http://schemas.microsoft.com/office/drawing/2014/main" id="{D785C026-E9FB-4BA8-AEB4-CCC9D413A5D7}"/>
              </a:ext>
            </a:extLst>
          </p:cNvPr>
          <p:cNvSpPr txBox="1"/>
          <p:nvPr/>
        </p:nvSpPr>
        <p:spPr>
          <a:xfrm>
            <a:off x="240373" y="4166857"/>
            <a:ext cx="1948175" cy="1200329"/>
          </a:xfrm>
          <a:prstGeom prst="rect">
            <a:avLst/>
          </a:prstGeom>
          <a:noFill/>
        </p:spPr>
        <p:txBody>
          <a:bodyPr wrap="square" rtlCol="0">
            <a:spAutoFit/>
          </a:bodyPr>
          <a:lstStyle/>
          <a:p>
            <a:pPr algn="ctr"/>
            <a:r>
              <a:rPr lang="en-GB" sz="2400" dirty="0">
                <a:latin typeface="SassoonPrimaryInfantMedium" panose="00000500000000000000" pitchFamily="2" charset="0"/>
              </a:rPr>
              <a:t>break the word into syllables</a:t>
            </a:r>
          </a:p>
        </p:txBody>
      </p:sp>
      <p:pic>
        <p:nvPicPr>
          <p:cNvPr id="18" name="Picture 17">
            <a:extLst>
              <a:ext uri="{FF2B5EF4-FFF2-40B4-BE49-F238E27FC236}">
                <a16:creationId xmlns:a16="http://schemas.microsoft.com/office/drawing/2014/main" id="{168B5A12-20A1-CB78-B90A-8D86C87EA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944" y="3571203"/>
            <a:ext cx="2922539" cy="2907927"/>
          </a:xfrm>
          <a:prstGeom prst="rect">
            <a:avLst/>
          </a:prstGeom>
        </p:spPr>
      </p:pic>
      <p:pic>
        <p:nvPicPr>
          <p:cNvPr id="19" name="Picture 18">
            <a:extLst>
              <a:ext uri="{FF2B5EF4-FFF2-40B4-BE49-F238E27FC236}">
                <a16:creationId xmlns:a16="http://schemas.microsoft.com/office/drawing/2014/main" id="{161C7D3D-4FB1-567F-3CDC-612172BBD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437" y="3653145"/>
            <a:ext cx="2922539" cy="2907927"/>
          </a:xfrm>
          <a:prstGeom prst="rect">
            <a:avLst/>
          </a:prstGeom>
        </p:spPr>
      </p:pic>
      <p:pic>
        <p:nvPicPr>
          <p:cNvPr id="20" name="Picture 19">
            <a:extLst>
              <a:ext uri="{FF2B5EF4-FFF2-40B4-BE49-F238E27FC236}">
                <a16:creationId xmlns:a16="http://schemas.microsoft.com/office/drawing/2014/main" id="{AAC9618F-BBDF-8029-136C-FB9D3BDEE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051" y="3653389"/>
            <a:ext cx="2922539" cy="2907927"/>
          </a:xfrm>
          <a:prstGeom prst="rect">
            <a:avLst/>
          </a:prstGeom>
        </p:spPr>
      </p:pic>
      <p:sp>
        <p:nvSpPr>
          <p:cNvPr id="12" name="TextBox 11">
            <a:extLst>
              <a:ext uri="{FF2B5EF4-FFF2-40B4-BE49-F238E27FC236}">
                <a16:creationId xmlns:a16="http://schemas.microsoft.com/office/drawing/2014/main" id="{8E244042-815E-4A16-B58D-3DF3E7FCC208}"/>
              </a:ext>
            </a:extLst>
          </p:cNvPr>
          <p:cNvSpPr txBox="1"/>
          <p:nvPr/>
        </p:nvSpPr>
        <p:spPr>
          <a:xfrm>
            <a:off x="6090311" y="3957803"/>
            <a:ext cx="1817937" cy="1200329"/>
          </a:xfrm>
          <a:prstGeom prst="rect">
            <a:avLst/>
          </a:prstGeom>
          <a:noFill/>
        </p:spPr>
        <p:txBody>
          <a:bodyPr wrap="square" rtlCol="0">
            <a:spAutoFit/>
          </a:bodyPr>
          <a:lstStyle/>
          <a:p>
            <a:pPr algn="ctr"/>
            <a:r>
              <a:rPr lang="en-GB" sz="2400" dirty="0">
                <a:latin typeface="SassoonPrimaryInfantMedium" panose="00000500000000000000" pitchFamily="2" charset="0"/>
              </a:rPr>
              <a:t>read the sentence again</a:t>
            </a:r>
          </a:p>
        </p:txBody>
      </p:sp>
      <p:sp>
        <p:nvSpPr>
          <p:cNvPr id="10" name="TextBox 9">
            <a:extLst>
              <a:ext uri="{FF2B5EF4-FFF2-40B4-BE49-F238E27FC236}">
                <a16:creationId xmlns:a16="http://schemas.microsoft.com/office/drawing/2014/main" id="{8AA91330-83AC-47DA-81DE-0F710D4B5F31}"/>
              </a:ext>
            </a:extLst>
          </p:cNvPr>
          <p:cNvSpPr txBox="1"/>
          <p:nvPr/>
        </p:nvSpPr>
        <p:spPr>
          <a:xfrm>
            <a:off x="8445775" y="3747278"/>
            <a:ext cx="2249143" cy="1200329"/>
          </a:xfrm>
          <a:prstGeom prst="rect">
            <a:avLst/>
          </a:prstGeom>
          <a:noFill/>
        </p:spPr>
        <p:txBody>
          <a:bodyPr wrap="square" rtlCol="0">
            <a:spAutoFit/>
          </a:bodyPr>
          <a:lstStyle/>
          <a:p>
            <a:pPr algn="ctr"/>
            <a:r>
              <a:rPr lang="en-GB" sz="2400" dirty="0">
                <a:latin typeface="SassoonPrimaryInfantMedium" panose="00000500000000000000" pitchFamily="2" charset="0"/>
              </a:rPr>
              <a:t>look at </a:t>
            </a:r>
          </a:p>
          <a:p>
            <a:pPr algn="ctr"/>
            <a:r>
              <a:rPr lang="en-GB" sz="2400" dirty="0">
                <a:latin typeface="SassoonPrimaryInfantMedium" panose="00000500000000000000" pitchFamily="2" charset="0"/>
              </a:rPr>
              <a:t>the </a:t>
            </a:r>
          </a:p>
          <a:p>
            <a:pPr algn="ctr"/>
            <a:r>
              <a:rPr lang="en-GB" sz="2400" dirty="0">
                <a:latin typeface="SassoonPrimaryInfantMedium" panose="00000500000000000000" pitchFamily="2" charset="0"/>
              </a:rPr>
              <a:t>pictures</a:t>
            </a:r>
          </a:p>
        </p:txBody>
      </p:sp>
      <p:sp>
        <p:nvSpPr>
          <p:cNvPr id="13" name="TextBox 12">
            <a:extLst>
              <a:ext uri="{FF2B5EF4-FFF2-40B4-BE49-F238E27FC236}">
                <a16:creationId xmlns:a16="http://schemas.microsoft.com/office/drawing/2014/main" id="{1C9A6AE6-3CFD-42B3-AF64-8A28B856F764}"/>
              </a:ext>
            </a:extLst>
          </p:cNvPr>
          <p:cNvSpPr txBox="1"/>
          <p:nvPr/>
        </p:nvSpPr>
        <p:spPr>
          <a:xfrm>
            <a:off x="2933620" y="3849080"/>
            <a:ext cx="2016504" cy="1200329"/>
          </a:xfrm>
          <a:prstGeom prst="rect">
            <a:avLst/>
          </a:prstGeom>
          <a:noFill/>
        </p:spPr>
        <p:txBody>
          <a:bodyPr wrap="square" rtlCol="0">
            <a:spAutoFit/>
          </a:bodyPr>
          <a:lstStyle/>
          <a:p>
            <a:pPr algn="ctr"/>
            <a:r>
              <a:rPr lang="en-GB" sz="2400" dirty="0">
                <a:latin typeface="SassoonPrimaryInfantMedium" panose="00000500000000000000" pitchFamily="2" charset="0"/>
              </a:rPr>
              <a:t>Can you </a:t>
            </a:r>
          </a:p>
          <a:p>
            <a:pPr algn="ctr"/>
            <a:r>
              <a:rPr lang="en-GB" sz="2400" dirty="0">
                <a:latin typeface="SassoonPrimaryInfantMedium" panose="00000500000000000000" pitchFamily="2" charset="0"/>
              </a:rPr>
              <a:t>spot a phoneme? </a:t>
            </a:r>
          </a:p>
        </p:txBody>
      </p:sp>
      <p:pic>
        <p:nvPicPr>
          <p:cNvPr id="21" name="Picture 20">
            <a:extLst>
              <a:ext uri="{FF2B5EF4-FFF2-40B4-BE49-F238E27FC236}">
                <a16:creationId xmlns:a16="http://schemas.microsoft.com/office/drawing/2014/main" id="{16E87AC8-A6E0-1446-3B7C-AE8CF3852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8316">
            <a:off x="3105174" y="1253420"/>
            <a:ext cx="2922539" cy="2907927"/>
          </a:xfrm>
          <a:prstGeom prst="rect">
            <a:avLst/>
          </a:prstGeom>
        </p:spPr>
      </p:pic>
      <p:sp>
        <p:nvSpPr>
          <p:cNvPr id="9" name="TextBox 8">
            <a:extLst>
              <a:ext uri="{FF2B5EF4-FFF2-40B4-BE49-F238E27FC236}">
                <a16:creationId xmlns:a16="http://schemas.microsoft.com/office/drawing/2014/main" id="{06DA11F8-7430-41F8-8DEF-BBC2D9DCBFF8}"/>
              </a:ext>
            </a:extLst>
          </p:cNvPr>
          <p:cNvSpPr txBox="1"/>
          <p:nvPr/>
        </p:nvSpPr>
        <p:spPr>
          <a:xfrm>
            <a:off x="5293310" y="1651607"/>
            <a:ext cx="2362247" cy="1015663"/>
          </a:xfrm>
          <a:prstGeom prst="rect">
            <a:avLst/>
          </a:prstGeom>
          <a:noFill/>
        </p:spPr>
        <p:txBody>
          <a:bodyPr wrap="square" rtlCol="0">
            <a:spAutoFit/>
          </a:bodyPr>
          <a:lstStyle/>
          <a:p>
            <a:pPr algn="ctr"/>
            <a:r>
              <a:rPr lang="en-GB" sz="2000" dirty="0">
                <a:latin typeface="SassoonPrimaryInfantMedium" panose="00000500000000000000" pitchFamily="2" charset="0"/>
              </a:rPr>
              <a:t>look at </a:t>
            </a:r>
          </a:p>
          <a:p>
            <a:pPr algn="ctr"/>
            <a:r>
              <a:rPr lang="en-GB" sz="2000" dirty="0">
                <a:latin typeface="SassoonPrimaryInfantMedium" panose="00000500000000000000" pitchFamily="2" charset="0"/>
              </a:rPr>
              <a:t>the first /last </a:t>
            </a:r>
          </a:p>
          <a:p>
            <a:pPr algn="ctr"/>
            <a:r>
              <a:rPr lang="en-GB" sz="2000" dirty="0">
                <a:latin typeface="SassoonPrimaryInfantMedium" panose="00000500000000000000" pitchFamily="2" charset="0"/>
              </a:rPr>
              <a:t>letters</a:t>
            </a:r>
          </a:p>
        </p:txBody>
      </p:sp>
      <p:sp>
        <p:nvSpPr>
          <p:cNvPr id="8" name="TextBox 7">
            <a:extLst>
              <a:ext uri="{FF2B5EF4-FFF2-40B4-BE49-F238E27FC236}">
                <a16:creationId xmlns:a16="http://schemas.microsoft.com/office/drawing/2014/main" id="{237A6961-13BE-42BD-B59C-8E02A0506460}"/>
              </a:ext>
            </a:extLst>
          </p:cNvPr>
          <p:cNvSpPr txBox="1"/>
          <p:nvPr/>
        </p:nvSpPr>
        <p:spPr>
          <a:xfrm>
            <a:off x="2908577" y="1682517"/>
            <a:ext cx="2362247" cy="830997"/>
          </a:xfrm>
          <a:prstGeom prst="rect">
            <a:avLst/>
          </a:prstGeom>
          <a:noFill/>
        </p:spPr>
        <p:txBody>
          <a:bodyPr wrap="square" rtlCol="0">
            <a:spAutoFit/>
          </a:bodyPr>
          <a:lstStyle/>
          <a:p>
            <a:pPr algn="ctr"/>
            <a:r>
              <a:rPr lang="en-GB" sz="2400" dirty="0">
                <a:latin typeface="SassoonPrimaryInfantMedium" panose="00000500000000000000" pitchFamily="2" charset="0"/>
              </a:rPr>
              <a:t>sound </a:t>
            </a:r>
          </a:p>
          <a:p>
            <a:pPr algn="ctr"/>
            <a:r>
              <a:rPr lang="en-GB" sz="2400" dirty="0">
                <a:latin typeface="SassoonPrimaryInfantMedium" panose="00000500000000000000" pitchFamily="2" charset="0"/>
              </a:rPr>
              <a:t>it out</a:t>
            </a:r>
          </a:p>
        </p:txBody>
      </p:sp>
      <p:sp>
        <p:nvSpPr>
          <p:cNvPr id="22" name="TextBox 16">
            <a:extLst>
              <a:ext uri="{FF2B5EF4-FFF2-40B4-BE49-F238E27FC236}">
                <a16:creationId xmlns:a16="http://schemas.microsoft.com/office/drawing/2014/main" id="{09326289-2FE6-3B8C-5D2A-8EA1DA4E16F7}"/>
              </a:ext>
            </a:extLst>
          </p:cNvPr>
          <p:cNvSpPr txBox="1"/>
          <p:nvPr/>
        </p:nvSpPr>
        <p:spPr>
          <a:xfrm rot="20539887">
            <a:off x="784977" y="1418207"/>
            <a:ext cx="1878622" cy="1569660"/>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Sassoon Primary" pitchFamily="50" charset="0"/>
              </a:rPr>
              <a:t>Support your child in reading accurately</a:t>
            </a:r>
            <a:endParaRPr lang="en-GB" sz="2400" u="sng" dirty="0">
              <a:latin typeface="Sassoon Primary" pitchFamily="50" charset="0"/>
            </a:endParaRPr>
          </a:p>
        </p:txBody>
      </p:sp>
      <p:sp>
        <p:nvSpPr>
          <p:cNvPr id="4" name="Title 1">
            <a:extLst>
              <a:ext uri="{FF2B5EF4-FFF2-40B4-BE49-F238E27FC236}">
                <a16:creationId xmlns:a16="http://schemas.microsoft.com/office/drawing/2014/main" id="{1CDFAD7C-2714-AC9F-6E75-2D76CAFCA738}"/>
              </a:ext>
            </a:extLst>
          </p:cNvPr>
          <p:cNvSpPr txBox="1">
            <a:spLocks/>
          </p:cNvSpPr>
          <p:nvPr/>
        </p:nvSpPr>
        <p:spPr>
          <a:xfrm>
            <a:off x="2672031" y="459859"/>
            <a:ext cx="6466203" cy="1082389"/>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latin typeface="Sassoon Infant" pitchFamily="2" charset="0"/>
                <a:ea typeface="Sassoon Infant" pitchFamily="2" charset="0"/>
              </a:rPr>
              <a:t>Reading at Home</a:t>
            </a:r>
            <a:br>
              <a:rPr lang="en-GB" sz="3800" dirty="0">
                <a:latin typeface="Sassoon" panose="02000503040000090004" pitchFamily="2" charset="0"/>
              </a:rPr>
            </a:br>
            <a:endParaRPr lang="en-GB" sz="3800" dirty="0">
              <a:latin typeface="Sassoon" panose="02000503040000090004" pitchFamily="2" charset="0"/>
            </a:endParaRPr>
          </a:p>
        </p:txBody>
      </p:sp>
    </p:spTree>
    <p:extLst>
      <p:ext uri="{BB962C8B-B14F-4D97-AF65-F5344CB8AC3E}">
        <p14:creationId xmlns:p14="http://schemas.microsoft.com/office/powerpoint/2010/main" val="263965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tack of colorful post-it notes&#10;&#10;Description automatically generated">
            <a:extLst>
              <a:ext uri="{FF2B5EF4-FFF2-40B4-BE49-F238E27FC236}">
                <a16:creationId xmlns:a16="http://schemas.microsoft.com/office/drawing/2014/main" id="{6C70ACBC-5D3C-5D0D-20D4-8586ED949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4442">
            <a:off x="269015" y="1086355"/>
            <a:ext cx="2957211" cy="2566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artoon characters with hands on sides&#10;&#10;Description automatically generated with medium confidence">
            <a:extLst>
              <a:ext uri="{FF2B5EF4-FFF2-40B4-BE49-F238E27FC236}">
                <a16:creationId xmlns:a16="http://schemas.microsoft.com/office/drawing/2014/main" id="{2A698BF2-BC38-15AE-AD2C-9087BD83D47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52447" y="2369636"/>
            <a:ext cx="3789400" cy="3400987"/>
          </a:xfrm>
          <a:prstGeom prst="rect">
            <a:avLst/>
          </a:prstGeom>
        </p:spPr>
      </p:pic>
      <p:sp>
        <p:nvSpPr>
          <p:cNvPr id="7" name="Title 1">
            <a:extLst>
              <a:ext uri="{FF2B5EF4-FFF2-40B4-BE49-F238E27FC236}">
                <a16:creationId xmlns:a16="http://schemas.microsoft.com/office/drawing/2014/main" id="{F74C69EE-53DC-FD52-69DD-6068FDC7D909}"/>
              </a:ext>
            </a:extLst>
          </p:cNvPr>
          <p:cNvSpPr txBox="1">
            <a:spLocks/>
          </p:cNvSpPr>
          <p:nvPr/>
        </p:nvSpPr>
        <p:spPr>
          <a:xfrm>
            <a:off x="2672031" y="459859"/>
            <a:ext cx="6466203" cy="1082389"/>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latin typeface="Sassoon Infant" pitchFamily="2" charset="0"/>
                <a:ea typeface="Sassoon Infant" pitchFamily="2" charset="0"/>
              </a:rPr>
              <a:t>Reading at Home</a:t>
            </a:r>
            <a:br>
              <a:rPr lang="en-GB" sz="3800" dirty="0">
                <a:latin typeface="Sassoon Infant" pitchFamily="2" charset="0"/>
                <a:ea typeface="Sassoon Infant" pitchFamily="2" charset="0"/>
              </a:rPr>
            </a:br>
            <a:endParaRPr lang="en-GB" sz="3800" dirty="0">
              <a:latin typeface="Sassoon Infant" pitchFamily="2" charset="0"/>
              <a:ea typeface="Sassoon Infant" pitchFamily="2" charset="0"/>
            </a:endParaRPr>
          </a:p>
        </p:txBody>
      </p:sp>
      <p:sp>
        <p:nvSpPr>
          <p:cNvPr id="8" name="TextBox 16">
            <a:extLst>
              <a:ext uri="{FF2B5EF4-FFF2-40B4-BE49-F238E27FC236}">
                <a16:creationId xmlns:a16="http://schemas.microsoft.com/office/drawing/2014/main" id="{7118241D-3073-D304-3723-E6BEAA2A8846}"/>
              </a:ext>
            </a:extLst>
          </p:cNvPr>
          <p:cNvSpPr txBox="1"/>
          <p:nvPr/>
        </p:nvSpPr>
        <p:spPr>
          <a:xfrm rot="20635936">
            <a:off x="1075767" y="1670040"/>
            <a:ext cx="1878622" cy="1200329"/>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Sassoon Primary" pitchFamily="50" charset="0"/>
              </a:rPr>
              <a:t>Encourage expressive reading.</a:t>
            </a:r>
          </a:p>
        </p:txBody>
      </p:sp>
    </p:spTree>
    <p:extLst>
      <p:ext uri="{BB962C8B-B14F-4D97-AF65-F5344CB8AC3E}">
        <p14:creationId xmlns:p14="http://schemas.microsoft.com/office/powerpoint/2010/main" val="373143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tack of colorful post-it notes&#10;&#10;Description automatically generated">
            <a:extLst>
              <a:ext uri="{FF2B5EF4-FFF2-40B4-BE49-F238E27FC236}">
                <a16:creationId xmlns:a16="http://schemas.microsoft.com/office/drawing/2014/main" id="{6C70ACBC-5D3C-5D0D-20D4-8586ED949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4442">
            <a:off x="269015" y="1086355"/>
            <a:ext cx="2957211" cy="2566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6">
            <a:extLst>
              <a:ext uri="{FF2B5EF4-FFF2-40B4-BE49-F238E27FC236}">
                <a16:creationId xmlns:a16="http://schemas.microsoft.com/office/drawing/2014/main" id="{73916C39-BBE8-4E2D-25E0-4900ABF4B220}"/>
              </a:ext>
            </a:extLst>
          </p:cNvPr>
          <p:cNvSpPr txBox="1"/>
          <p:nvPr/>
        </p:nvSpPr>
        <p:spPr>
          <a:xfrm rot="20635936">
            <a:off x="1071360" y="1646360"/>
            <a:ext cx="2026689" cy="1446550"/>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dirty="0">
                <a:latin typeface="Sassoon Primary" pitchFamily="50" charset="0"/>
              </a:rPr>
              <a:t>Ask questions about what they have read.</a:t>
            </a:r>
            <a:endParaRPr lang="en-GB" sz="2200" u="sng" dirty="0">
              <a:latin typeface="Sassoon Primary" pitchFamily="50" charset="0"/>
            </a:endParaRPr>
          </a:p>
        </p:txBody>
      </p:sp>
      <p:sp>
        <p:nvSpPr>
          <p:cNvPr id="6" name="TextBox 5">
            <a:extLst>
              <a:ext uri="{FF2B5EF4-FFF2-40B4-BE49-F238E27FC236}">
                <a16:creationId xmlns:a16="http://schemas.microsoft.com/office/drawing/2014/main" id="{39D1BB23-9D39-2355-AAD0-A4779BCF18BA}"/>
              </a:ext>
            </a:extLst>
          </p:cNvPr>
          <p:cNvSpPr txBox="1"/>
          <p:nvPr/>
        </p:nvSpPr>
        <p:spPr>
          <a:xfrm>
            <a:off x="3499452" y="1647952"/>
            <a:ext cx="8824627" cy="6863417"/>
          </a:xfrm>
          <a:prstGeom prst="rect">
            <a:avLst/>
          </a:prstGeom>
          <a:noFill/>
        </p:spPr>
        <p:txBody>
          <a:bodyPr wrap="square" rtlCol="0">
            <a:spAutoFit/>
          </a:bodyPr>
          <a:lstStyle/>
          <a:p>
            <a:pPr marL="342900" indent="-342900">
              <a:buFont typeface="Arial" panose="020B0604020202020204" pitchFamily="34" charset="0"/>
              <a:buChar char="•"/>
            </a:pPr>
            <a:r>
              <a:rPr lang="en-GB" sz="2800" dirty="0">
                <a:latin typeface="Sassoon Infant" pitchFamily="2" charset="0"/>
                <a:ea typeface="Sassoon Infant" pitchFamily="2" charset="0"/>
              </a:rPr>
              <a:t>Can you summarise what has just happened?</a:t>
            </a:r>
          </a:p>
          <a:p>
            <a:pPr marL="342900" indent="-342900">
              <a:buFont typeface="Arial" panose="020B0604020202020204" pitchFamily="34" charset="0"/>
              <a:buChar char="•"/>
            </a:pPr>
            <a:endParaRPr lang="en-GB" sz="2800" dirty="0">
              <a:latin typeface="Sassoon Infant" pitchFamily="2" charset="0"/>
              <a:ea typeface="Sassoon Infant" pitchFamily="2" charset="0"/>
            </a:endParaRPr>
          </a:p>
          <a:p>
            <a:pPr marL="342900" indent="-342900">
              <a:buFont typeface="Arial" panose="020B0604020202020204" pitchFamily="34" charset="0"/>
              <a:buChar char="•"/>
            </a:pPr>
            <a:r>
              <a:rPr lang="en-GB" sz="2800" dirty="0">
                <a:latin typeface="Sassoon Infant" pitchFamily="2" charset="0"/>
                <a:ea typeface="Sassoon Infant" pitchFamily="2" charset="0"/>
              </a:rPr>
              <a:t>Why do you think that happened? </a:t>
            </a:r>
          </a:p>
          <a:p>
            <a:pPr marL="342900" indent="-342900">
              <a:buFont typeface="Arial" panose="020B0604020202020204" pitchFamily="34" charset="0"/>
              <a:buChar char="•"/>
            </a:pPr>
            <a:endParaRPr lang="en-GB" sz="2800" dirty="0">
              <a:latin typeface="Sassoon Infant" pitchFamily="2" charset="0"/>
              <a:ea typeface="Sassoon Infant" pitchFamily="2" charset="0"/>
            </a:endParaRPr>
          </a:p>
          <a:p>
            <a:pPr marL="342900" indent="-342900">
              <a:buFont typeface="Arial" panose="020B0604020202020204" pitchFamily="34" charset="0"/>
              <a:buChar char="•"/>
            </a:pPr>
            <a:r>
              <a:rPr lang="en-GB" sz="2800" dirty="0">
                <a:latin typeface="Sassoon Infant" pitchFamily="2" charset="0"/>
                <a:ea typeface="Sassoon Infant" pitchFamily="2" charset="0"/>
              </a:rPr>
              <a:t>What do you think is going to happen next? </a:t>
            </a:r>
          </a:p>
          <a:p>
            <a:pPr marL="342900" indent="-342900">
              <a:buFont typeface="Arial" panose="020B0604020202020204" pitchFamily="34" charset="0"/>
              <a:buChar char="•"/>
            </a:pPr>
            <a:endParaRPr lang="en-GB" sz="2800" dirty="0">
              <a:latin typeface="Sassoon Infant" pitchFamily="2" charset="0"/>
              <a:ea typeface="Sassoon Infant" pitchFamily="2" charset="0"/>
            </a:endParaRPr>
          </a:p>
          <a:p>
            <a:pPr marL="342900" indent="-342900">
              <a:buFont typeface="Arial" panose="020B0604020202020204" pitchFamily="34" charset="0"/>
              <a:buChar char="•"/>
            </a:pPr>
            <a:r>
              <a:rPr lang="en-GB" sz="2800" dirty="0">
                <a:latin typeface="Sassoon Infant" pitchFamily="2" charset="0"/>
                <a:ea typeface="Sassoon Infant" pitchFamily="2" charset="0"/>
              </a:rPr>
              <a:t>Which words tell you that the character is feeling……?</a:t>
            </a:r>
          </a:p>
          <a:p>
            <a:endParaRPr lang="en-GB" sz="2800" dirty="0">
              <a:latin typeface="Sassoon Infant" pitchFamily="2" charset="0"/>
              <a:ea typeface="Sassoon Infant" pitchFamily="2" charset="0"/>
            </a:endParaRPr>
          </a:p>
          <a:p>
            <a:pPr marL="342900" indent="-342900">
              <a:buFont typeface="Arial" panose="020B0604020202020204" pitchFamily="34" charset="0"/>
              <a:buChar char="•"/>
            </a:pPr>
            <a:r>
              <a:rPr lang="en-GB" sz="2800" dirty="0">
                <a:latin typeface="Sassoon Infant" pitchFamily="2" charset="0"/>
                <a:ea typeface="Sassoon Infant" pitchFamily="2" charset="0"/>
              </a:rPr>
              <a:t>What would you have done if…..?</a:t>
            </a:r>
          </a:p>
          <a:p>
            <a:endParaRPr lang="en-GB" sz="2800" dirty="0">
              <a:latin typeface="Sassoon" panose="02000503040000090004" pitchFamily="2" charset="0"/>
            </a:endParaRPr>
          </a:p>
          <a:p>
            <a:endParaRPr lang="en-GB" sz="2000" dirty="0">
              <a:latin typeface="Sassoon" panose="02000503040000090004" pitchFamily="2" charset="0"/>
            </a:endParaRPr>
          </a:p>
          <a:p>
            <a:pPr marL="0" lvl="1"/>
            <a:endParaRPr lang="en-GB" sz="2000" dirty="0">
              <a:latin typeface="Sassoon" panose="02000503040000090004" pitchFamily="2" charset="0"/>
            </a:endParaRPr>
          </a:p>
          <a:p>
            <a:pPr marL="0" lvl="1"/>
            <a:endParaRPr lang="en-GB" sz="2000" dirty="0">
              <a:latin typeface="Sassoon" panose="02000503040000090004" pitchFamily="2" charset="0"/>
            </a:endParaRPr>
          </a:p>
          <a:p>
            <a:pPr lvl="1"/>
            <a:endParaRPr lang="en-GB" sz="2000" dirty="0">
              <a:latin typeface="Sassoon" panose="02000503040000090004" pitchFamily="2" charset="0"/>
            </a:endParaRPr>
          </a:p>
          <a:p>
            <a:pPr marL="800100" lvl="1" indent="-342900">
              <a:buFont typeface="Arial" panose="020B0604020202020204" pitchFamily="34" charset="0"/>
              <a:buChar char="•"/>
            </a:pPr>
            <a:endParaRPr lang="en-GB" sz="2000" dirty="0">
              <a:latin typeface="Sassoon" panose="02000503040000090004" pitchFamily="2" charset="0"/>
            </a:endParaRPr>
          </a:p>
          <a:p>
            <a:pPr marL="800100" lvl="1" indent="-342900">
              <a:buFont typeface="Arial" panose="020B0604020202020204" pitchFamily="34" charset="0"/>
              <a:buChar char="•"/>
            </a:pPr>
            <a:endParaRPr lang="en-GB" sz="2000" dirty="0">
              <a:latin typeface="Sassoon" panose="02000503040000090004" pitchFamily="2" charset="0"/>
            </a:endParaRPr>
          </a:p>
          <a:p>
            <a:pPr marL="342900" indent="-342900">
              <a:buFont typeface="Arial" panose="020B0604020202020204" pitchFamily="34" charset="0"/>
              <a:buChar char="•"/>
            </a:pPr>
            <a:endParaRPr lang="en-GB" sz="2000" dirty="0">
              <a:latin typeface="Sassoon" panose="02000503040000090004" pitchFamily="2" charset="0"/>
            </a:endParaRPr>
          </a:p>
          <a:p>
            <a:pPr marL="342900" indent="-342900">
              <a:buFont typeface="Arial" panose="020B0604020202020204" pitchFamily="34" charset="0"/>
              <a:buChar char="•"/>
            </a:pPr>
            <a:endParaRPr lang="en-GB" sz="2000" dirty="0">
              <a:latin typeface="Sassoon" panose="02000503040000090004" pitchFamily="2" charset="0"/>
            </a:endParaRPr>
          </a:p>
        </p:txBody>
      </p:sp>
      <p:sp>
        <p:nvSpPr>
          <p:cNvPr id="3" name="Title 1">
            <a:extLst>
              <a:ext uri="{FF2B5EF4-FFF2-40B4-BE49-F238E27FC236}">
                <a16:creationId xmlns:a16="http://schemas.microsoft.com/office/drawing/2014/main" id="{CCAA6A3C-8959-CC7D-0217-2639E22845EE}"/>
              </a:ext>
            </a:extLst>
          </p:cNvPr>
          <p:cNvSpPr txBox="1">
            <a:spLocks/>
          </p:cNvSpPr>
          <p:nvPr/>
        </p:nvSpPr>
        <p:spPr>
          <a:xfrm>
            <a:off x="2672031" y="459859"/>
            <a:ext cx="6466203" cy="1082389"/>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latin typeface="Sassoon Infant" pitchFamily="2" charset="0"/>
                <a:ea typeface="Sassoon Infant" pitchFamily="2" charset="0"/>
              </a:rPr>
              <a:t>Reading at Home</a:t>
            </a:r>
            <a:br>
              <a:rPr lang="en-GB" sz="3800" dirty="0">
                <a:latin typeface="Sassoon Primary" pitchFamily="50" charset="0"/>
              </a:rPr>
            </a:br>
            <a:endParaRPr lang="en-GB" sz="3800" dirty="0">
              <a:latin typeface="Sassoon Primary" pitchFamily="50" charset="0"/>
            </a:endParaRPr>
          </a:p>
        </p:txBody>
      </p:sp>
    </p:spTree>
    <p:extLst>
      <p:ext uri="{BB962C8B-B14F-4D97-AF65-F5344CB8AC3E}">
        <p14:creationId xmlns:p14="http://schemas.microsoft.com/office/powerpoint/2010/main" val="211198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9778" b="91556" l="3870" r="95927">
                        <a14:foregroundMark x1="52546" y1="51111" x2="62729" y2="84889"/>
                        <a14:foregroundMark x1="46843" y1="16444" x2="46843" y2="16444"/>
                        <a14:foregroundMark x1="45825" y1="17333" x2="48676" y2="40444"/>
                        <a14:foregroundMark x1="51120" y1="31111" x2="51120" y2="31111"/>
                        <a14:foregroundMark x1="51935" y1="30667" x2="49287" y2="32889"/>
                        <a14:foregroundMark x1="52749" y1="31111" x2="51527" y2="31111"/>
                        <a14:foregroundMark x1="57026" y1="76000" x2="61507" y2="91556"/>
                        <a14:foregroundMark x1="77189" y1="10222" x2="80652" y2="34222"/>
                        <a14:foregroundMark x1="80652" y1="34222" x2="79022" y2="47556"/>
                        <a14:foregroundMark x1="79022" y1="47556" x2="82485" y2="58667"/>
                        <a14:foregroundMark x1="82485" y1="58667" x2="89613" y2="54667"/>
                        <a14:foregroundMark x1="89613" y1="54667" x2="90631" y2="48889"/>
                        <a14:foregroundMark x1="15886" y1="31556" x2="15886" y2="31556"/>
                        <a14:foregroundMark x1="4073" y1="38222" x2="4073" y2="38222"/>
                        <a14:foregroundMark x1="63544" y1="31111" x2="63544" y2="31111"/>
                        <a14:foregroundMark x1="73523" y1="31111" x2="73523" y2="31111"/>
                        <a14:foregroundMark x1="95927" y1="29333" x2="95927" y2="29333"/>
                        <a14:foregroundMark x1="95927" y1="24444" x2="95927" y2="24444"/>
                        <a14:foregroundMark x1="51935" y1="32000" x2="51935" y2="32000"/>
                        <a14:foregroundMark x1="51935" y1="30667" x2="51935" y2="30667"/>
                      </a14:backgroundRemoval>
                    </a14:imgEffect>
                  </a14:imgLayer>
                </a14:imgProps>
              </a:ext>
              <a:ext uri="{28A0092B-C50C-407E-A947-70E740481C1C}">
                <a14:useLocalDpi xmlns:a14="http://schemas.microsoft.com/office/drawing/2010/main" val="0"/>
              </a:ext>
            </a:extLst>
          </a:blip>
          <a:stretch>
            <a:fillRect/>
          </a:stretch>
        </p:blipFill>
        <p:spPr>
          <a:xfrm>
            <a:off x="1926065" y="377115"/>
            <a:ext cx="8584048" cy="3933628"/>
          </a:xfrm>
          <a:prstGeom prst="rect">
            <a:avLst/>
          </a:prstGeom>
        </p:spPr>
      </p:pic>
      <p:sp>
        <p:nvSpPr>
          <p:cNvPr id="5" name="TextBox 4"/>
          <p:cNvSpPr txBox="1"/>
          <p:nvPr/>
        </p:nvSpPr>
        <p:spPr>
          <a:xfrm>
            <a:off x="3422469" y="4615543"/>
            <a:ext cx="7489372" cy="1862048"/>
          </a:xfrm>
          <a:prstGeom prst="rect">
            <a:avLst/>
          </a:prstGeom>
          <a:noFill/>
        </p:spPr>
        <p:txBody>
          <a:bodyPr wrap="square" rtlCol="0">
            <a:spAutoFit/>
          </a:bodyPr>
          <a:lstStyle/>
          <a:p>
            <a:r>
              <a:rPr lang="en-GB" sz="11500" dirty="0">
                <a:latin typeface="Sassoon Infant" pitchFamily="2" charset="0"/>
                <a:ea typeface="Sassoon Infant" pitchFamily="2" charset="0"/>
              </a:rPr>
              <a:t>Phonics</a:t>
            </a:r>
          </a:p>
        </p:txBody>
      </p:sp>
    </p:spTree>
    <p:extLst>
      <p:ext uri="{BB962C8B-B14F-4D97-AF65-F5344CB8AC3E}">
        <p14:creationId xmlns:p14="http://schemas.microsoft.com/office/powerpoint/2010/main" val="620934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tack of colorful post-it notes&#10;&#10;Description automatically generated">
            <a:extLst>
              <a:ext uri="{FF2B5EF4-FFF2-40B4-BE49-F238E27FC236}">
                <a16:creationId xmlns:a16="http://schemas.microsoft.com/office/drawing/2014/main" id="{6C70ACBC-5D3C-5D0D-20D4-8586ED949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269015" y="1086355"/>
            <a:ext cx="2957211" cy="25665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a:extLst>
              <a:ext uri="{FF2B5EF4-FFF2-40B4-BE49-F238E27FC236}">
                <a16:creationId xmlns:a16="http://schemas.microsoft.com/office/drawing/2014/main" id="{4BB1EE12-242D-4A9F-71DD-A5F3AFBA4E8B}"/>
              </a:ext>
            </a:extLst>
          </p:cNvPr>
          <p:cNvSpPr txBox="1"/>
          <p:nvPr/>
        </p:nvSpPr>
        <p:spPr>
          <a:xfrm rot="20635936">
            <a:off x="999717" y="1400140"/>
            <a:ext cx="1878622" cy="1938992"/>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Sassoon Primary" pitchFamily="50" charset="0"/>
              </a:rPr>
              <a:t>Support with the meaning of unfamiliar words.</a:t>
            </a:r>
            <a:endParaRPr lang="en-GB" sz="2400" u="sng" dirty="0">
              <a:latin typeface="Sassoon Primary" pitchFamily="50" charset="0"/>
            </a:endParaRPr>
          </a:p>
        </p:txBody>
      </p:sp>
      <p:sp>
        <p:nvSpPr>
          <p:cNvPr id="7" name="TextBox 6">
            <a:extLst>
              <a:ext uri="{FF2B5EF4-FFF2-40B4-BE49-F238E27FC236}">
                <a16:creationId xmlns:a16="http://schemas.microsoft.com/office/drawing/2014/main" id="{8533791D-CFC1-DADB-FD1E-8EEA809801AA}"/>
              </a:ext>
            </a:extLst>
          </p:cNvPr>
          <p:cNvSpPr txBox="1"/>
          <p:nvPr/>
        </p:nvSpPr>
        <p:spPr>
          <a:xfrm>
            <a:off x="819190" y="3889556"/>
            <a:ext cx="11137900" cy="4770537"/>
          </a:xfrm>
          <a:prstGeom prst="rect">
            <a:avLst/>
          </a:prstGeom>
          <a:noFill/>
        </p:spPr>
        <p:txBody>
          <a:bodyPr wrap="square" rtlCol="0">
            <a:spAutoFit/>
          </a:bodyPr>
          <a:lstStyle/>
          <a:p>
            <a:pPr algn="just"/>
            <a:endParaRPr lang="en-GB" sz="2400" dirty="0">
              <a:latin typeface="Sassoon Primary" pitchFamily="50" charset="0"/>
            </a:endParaRPr>
          </a:p>
          <a:p>
            <a:pPr algn="just"/>
            <a:r>
              <a:rPr lang="en-GB" sz="2400" dirty="0">
                <a:latin typeface="Sassoon Infant" pitchFamily="2" charset="0"/>
                <a:ea typeface="Sassoon Infant" pitchFamily="2" charset="0"/>
              </a:rPr>
              <a:t>‘He stood there for a moment longer, thinking back to that morning when she’d come with him to the north end and he’d </a:t>
            </a:r>
            <a:r>
              <a:rPr lang="en-GB" sz="2400" b="1" dirty="0">
                <a:solidFill>
                  <a:srgbClr val="FF0000"/>
                </a:solidFill>
                <a:latin typeface="Sassoon Infant" pitchFamily="2" charset="0"/>
                <a:ea typeface="Sassoon Infant" pitchFamily="2" charset="0"/>
              </a:rPr>
              <a:t>blurted</a:t>
            </a:r>
            <a:r>
              <a:rPr lang="en-GB" sz="2400" dirty="0">
                <a:latin typeface="Sassoon Infant" pitchFamily="2" charset="0"/>
                <a:ea typeface="Sassoon Infant" pitchFamily="2" charset="0"/>
              </a:rPr>
              <a:t> out that question about her mother. Whatever had happened must have been awful or else she would never have been so upset. He looked inside the window and saw Maria’s long hair shining and </a:t>
            </a:r>
            <a:r>
              <a:rPr lang="en-GB" sz="2400" b="1" dirty="0">
                <a:solidFill>
                  <a:srgbClr val="FF0000"/>
                </a:solidFill>
                <a:latin typeface="Sassoon Infant" pitchFamily="2" charset="0"/>
                <a:ea typeface="Sassoon Infant" pitchFamily="2" charset="0"/>
              </a:rPr>
              <a:t>glistening</a:t>
            </a:r>
            <a:r>
              <a:rPr lang="en-GB" sz="2400" dirty="0">
                <a:latin typeface="Sassoon Infant" pitchFamily="2" charset="0"/>
                <a:ea typeface="Sassoon Infant" pitchFamily="2" charset="0"/>
              </a:rPr>
              <a:t> in the light. He had to find some way of saying sorry. He had to.’</a:t>
            </a:r>
          </a:p>
          <a:p>
            <a:endParaRPr lang="en-GB" sz="2000" dirty="0">
              <a:latin typeface="Sassoon" panose="02000503040000090004" pitchFamily="2" charset="0"/>
            </a:endParaRPr>
          </a:p>
          <a:p>
            <a:pPr marL="0" lvl="1"/>
            <a:endParaRPr lang="en-GB" sz="2000" dirty="0">
              <a:latin typeface="Sassoon" panose="02000503040000090004" pitchFamily="2" charset="0"/>
            </a:endParaRPr>
          </a:p>
          <a:p>
            <a:pPr marL="0" lvl="1"/>
            <a:endParaRPr lang="en-GB" sz="2000" dirty="0">
              <a:latin typeface="Sassoon" panose="02000503040000090004" pitchFamily="2" charset="0"/>
            </a:endParaRPr>
          </a:p>
          <a:p>
            <a:pPr lvl="1"/>
            <a:endParaRPr lang="en-GB" sz="2000" dirty="0">
              <a:latin typeface="Sassoon" panose="02000503040000090004" pitchFamily="2" charset="0"/>
            </a:endParaRPr>
          </a:p>
          <a:p>
            <a:pPr marL="800100" lvl="1" indent="-342900">
              <a:buFont typeface="Arial" panose="020B0604020202020204" pitchFamily="34" charset="0"/>
              <a:buChar char="•"/>
            </a:pPr>
            <a:endParaRPr lang="en-GB" sz="2000" dirty="0">
              <a:latin typeface="Sassoon" panose="02000503040000090004" pitchFamily="2" charset="0"/>
            </a:endParaRPr>
          </a:p>
          <a:p>
            <a:pPr marL="800100" lvl="1" indent="-342900">
              <a:buFont typeface="Arial" panose="020B0604020202020204" pitchFamily="34" charset="0"/>
              <a:buChar char="•"/>
            </a:pPr>
            <a:endParaRPr lang="en-GB" sz="2000" dirty="0">
              <a:latin typeface="Sassoon" panose="02000503040000090004" pitchFamily="2" charset="0"/>
            </a:endParaRPr>
          </a:p>
          <a:p>
            <a:pPr marL="342900" indent="-342900">
              <a:buFont typeface="Arial" panose="020B0604020202020204" pitchFamily="34" charset="0"/>
              <a:buChar char="•"/>
            </a:pPr>
            <a:endParaRPr lang="en-GB" sz="2000" dirty="0">
              <a:latin typeface="Sassoon" panose="02000503040000090004" pitchFamily="2" charset="0"/>
            </a:endParaRPr>
          </a:p>
          <a:p>
            <a:pPr marL="342900" indent="-342900">
              <a:buFont typeface="Arial" panose="020B0604020202020204" pitchFamily="34" charset="0"/>
              <a:buChar char="•"/>
            </a:pPr>
            <a:endParaRPr lang="en-GB" sz="2000" dirty="0">
              <a:latin typeface="Sassoon" panose="02000503040000090004" pitchFamily="2" charset="0"/>
            </a:endParaRPr>
          </a:p>
        </p:txBody>
      </p:sp>
      <p:sp>
        <p:nvSpPr>
          <p:cNvPr id="8" name="TextBox 7">
            <a:extLst>
              <a:ext uri="{FF2B5EF4-FFF2-40B4-BE49-F238E27FC236}">
                <a16:creationId xmlns:a16="http://schemas.microsoft.com/office/drawing/2014/main" id="{71E7A997-F630-DF9C-168C-41BF4CC60D6B}"/>
              </a:ext>
            </a:extLst>
          </p:cNvPr>
          <p:cNvSpPr txBox="1"/>
          <p:nvPr/>
        </p:nvSpPr>
        <p:spPr>
          <a:xfrm>
            <a:off x="8474829" y="771040"/>
            <a:ext cx="3406785" cy="2308324"/>
          </a:xfrm>
          <a:prstGeom prst="rect">
            <a:avLst/>
          </a:prstGeom>
          <a:solidFill>
            <a:schemeClr val="bg2">
              <a:lumMod val="90000"/>
            </a:schemeClr>
          </a:solidFill>
          <a:ln w="82550">
            <a:solidFill>
              <a:schemeClr val="tx1"/>
            </a:solidFill>
          </a:ln>
        </p:spPr>
        <p:txBody>
          <a:bodyPr wrap="square" rtlCol="0">
            <a:spAutoFit/>
          </a:bodyPr>
          <a:lstStyle/>
          <a:p>
            <a:pPr algn="ctr"/>
            <a:r>
              <a:rPr lang="en-GB" sz="2400" b="1" dirty="0">
                <a:latin typeface="Sassoon Infant" pitchFamily="2" charset="0"/>
                <a:ea typeface="Sassoon Infant" pitchFamily="2" charset="0"/>
              </a:rPr>
              <a:t>Metalinguistic Strategies:</a:t>
            </a:r>
            <a:endParaRPr lang="en-GB" sz="2400" dirty="0">
              <a:latin typeface="Sassoon Infant" pitchFamily="2" charset="0"/>
              <a:ea typeface="Sassoon Infant" pitchFamily="2" charset="0"/>
            </a:endParaRPr>
          </a:p>
          <a:p>
            <a:endParaRPr lang="en-GB" sz="2400" dirty="0">
              <a:latin typeface="Sassoon Infant" pitchFamily="2" charset="0"/>
              <a:ea typeface="Sassoon Infant" pitchFamily="2" charset="0"/>
            </a:endParaRPr>
          </a:p>
          <a:p>
            <a:pPr marL="342900" indent="-342900">
              <a:buFont typeface="Arial" panose="020B0604020202020204" pitchFamily="34" charset="0"/>
              <a:buChar char="•"/>
            </a:pPr>
            <a:r>
              <a:rPr lang="en-GB" sz="2400" dirty="0">
                <a:latin typeface="Sassoon Infant" pitchFamily="2" charset="0"/>
                <a:ea typeface="Sassoon Infant" pitchFamily="2" charset="0"/>
              </a:rPr>
              <a:t>Re-read the sentence</a:t>
            </a:r>
          </a:p>
          <a:p>
            <a:pPr marL="342900" indent="-342900">
              <a:buFont typeface="Arial" panose="020B0604020202020204" pitchFamily="34" charset="0"/>
              <a:buChar char="•"/>
            </a:pPr>
            <a:r>
              <a:rPr lang="en-GB" sz="2400" dirty="0">
                <a:latin typeface="Sassoon Infant" pitchFamily="2" charset="0"/>
                <a:ea typeface="Sassoon Infant" pitchFamily="2" charset="0"/>
              </a:rPr>
              <a:t>Read the section before/after</a:t>
            </a:r>
          </a:p>
          <a:p>
            <a:pPr marL="342900" indent="-342900">
              <a:buFont typeface="Arial" panose="020B0604020202020204" pitchFamily="34" charset="0"/>
              <a:buChar char="•"/>
            </a:pPr>
            <a:r>
              <a:rPr lang="en-GB" sz="2400" dirty="0">
                <a:latin typeface="Sassoon Infant" pitchFamily="2" charset="0"/>
                <a:ea typeface="Sassoon Infant" pitchFamily="2" charset="0"/>
              </a:rPr>
              <a:t>Find similar words</a:t>
            </a:r>
          </a:p>
        </p:txBody>
      </p:sp>
      <p:sp>
        <p:nvSpPr>
          <p:cNvPr id="3" name="Title 1">
            <a:extLst>
              <a:ext uri="{FF2B5EF4-FFF2-40B4-BE49-F238E27FC236}">
                <a16:creationId xmlns:a16="http://schemas.microsoft.com/office/drawing/2014/main" id="{B42EB7DE-5EDA-83E9-6758-5ADC5AC0E3C2}"/>
              </a:ext>
            </a:extLst>
          </p:cNvPr>
          <p:cNvSpPr txBox="1">
            <a:spLocks/>
          </p:cNvSpPr>
          <p:nvPr/>
        </p:nvSpPr>
        <p:spPr>
          <a:xfrm>
            <a:off x="2672031" y="459859"/>
            <a:ext cx="6466203" cy="1082389"/>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latin typeface="Sassoon Infant" pitchFamily="2" charset="0"/>
                <a:ea typeface="Sassoon Infant" pitchFamily="2" charset="0"/>
              </a:rPr>
              <a:t>Reading at Home</a:t>
            </a:r>
            <a:br>
              <a:rPr lang="en-GB" sz="3800" dirty="0">
                <a:latin typeface="Sassoon" panose="02000503040000090004" pitchFamily="2" charset="0"/>
              </a:rPr>
            </a:br>
            <a:endParaRPr lang="en-GB" sz="3800" dirty="0">
              <a:latin typeface="Sassoon" panose="02000503040000090004" pitchFamily="2" charset="0"/>
            </a:endParaRPr>
          </a:p>
        </p:txBody>
      </p:sp>
    </p:spTree>
    <p:extLst>
      <p:ext uri="{BB962C8B-B14F-4D97-AF65-F5344CB8AC3E}">
        <p14:creationId xmlns:p14="http://schemas.microsoft.com/office/powerpoint/2010/main" val="2018506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31</a:t>
            </a:fld>
            <a:endParaRPr lang="en-GB"/>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2451716" y="543699"/>
            <a:ext cx="6466203" cy="881485"/>
          </a:xfrm>
        </p:spPr>
        <p:txBody>
          <a:bodyPr rtlCol="0">
            <a:normAutofit fontScale="90000"/>
          </a:bodyPr>
          <a:lstStyle/>
          <a:p>
            <a:pPr algn="ctr" rtl="0"/>
            <a:r>
              <a:rPr lang="en-GB" sz="3800" b="1" dirty="0">
                <a:solidFill>
                  <a:schemeClr val="tx1"/>
                </a:solidFill>
                <a:latin typeface="Sassoon Infant" pitchFamily="2" charset="0"/>
                <a:ea typeface="Sassoon Infant" pitchFamily="2" charset="0"/>
              </a:rPr>
              <a:t>Reading at Home</a:t>
            </a:r>
            <a:br>
              <a:rPr lang="en-GB" sz="3800" dirty="0">
                <a:solidFill>
                  <a:schemeClr val="tx1"/>
                </a:solidFill>
                <a:latin typeface="Sassoon" panose="02000503040000090004" pitchFamily="2" charset="0"/>
              </a:rPr>
            </a:br>
            <a:endParaRPr lang="en-GB" sz="3800" dirty="0">
              <a:solidFill>
                <a:schemeClr val="tx1"/>
              </a:solidFill>
              <a:latin typeface="Sassoon" panose="02000503040000090004" pitchFamily="2" charset="0"/>
            </a:endParaRPr>
          </a:p>
        </p:txBody>
      </p:sp>
      <p:sp>
        <p:nvSpPr>
          <p:cNvPr id="35" name="TextBox 34">
            <a:extLst>
              <a:ext uri="{FF2B5EF4-FFF2-40B4-BE49-F238E27FC236}">
                <a16:creationId xmlns:a16="http://schemas.microsoft.com/office/drawing/2014/main" id="{F469B59E-9BC0-F6F1-6D86-52944EE2BA14}"/>
              </a:ext>
            </a:extLst>
          </p:cNvPr>
          <p:cNvSpPr txBox="1"/>
          <p:nvPr/>
        </p:nvSpPr>
        <p:spPr>
          <a:xfrm>
            <a:off x="1691751" y="1665818"/>
            <a:ext cx="5005136" cy="9202519"/>
          </a:xfrm>
          <a:prstGeom prst="rect">
            <a:avLst/>
          </a:prstGeom>
          <a:noFill/>
        </p:spPr>
        <p:txBody>
          <a:bodyPr wrap="square" rtlCol="0">
            <a:spAutoFit/>
          </a:bodyPr>
          <a:lstStyle/>
          <a:p>
            <a:pPr marL="0" lvl="1"/>
            <a:r>
              <a:rPr lang="en-GB" sz="2800" b="1" dirty="0">
                <a:latin typeface="Sassoon Infant" pitchFamily="2" charset="0"/>
                <a:ea typeface="Sassoon Infant" pitchFamily="2" charset="0"/>
              </a:rPr>
              <a:t>Encourage independent reading:</a:t>
            </a:r>
          </a:p>
          <a:p>
            <a:pPr marL="0" lvl="1"/>
            <a:endParaRPr lang="en-GB" sz="2800" b="1" dirty="0">
              <a:latin typeface="Sassoon Infant" pitchFamily="2" charset="0"/>
              <a:ea typeface="Sassoon Infant" pitchFamily="2" charset="0"/>
            </a:endParaRPr>
          </a:p>
          <a:p>
            <a:pPr marL="342900" lvl="1" indent="-342900">
              <a:buFont typeface="Arial" panose="020B0604020202020204" pitchFamily="34" charset="0"/>
              <a:buChar char="•"/>
            </a:pPr>
            <a:r>
              <a:rPr lang="en-GB" sz="2800" dirty="0">
                <a:latin typeface="Sassoon Infant" pitchFamily="2" charset="0"/>
                <a:ea typeface="Sassoon Infant" pitchFamily="2" charset="0"/>
              </a:rPr>
              <a:t>Visit the local library</a:t>
            </a:r>
          </a:p>
          <a:p>
            <a:pPr marL="342900" lvl="1" indent="-342900">
              <a:buFont typeface="Arial" panose="020B0604020202020204" pitchFamily="34" charset="0"/>
              <a:buChar char="•"/>
            </a:pPr>
            <a:r>
              <a:rPr lang="en-GB" sz="2800" dirty="0">
                <a:latin typeface="Sassoon Infant" pitchFamily="2" charset="0"/>
                <a:ea typeface="Sassoon Infant" pitchFamily="2" charset="0"/>
              </a:rPr>
              <a:t>Give books as presents</a:t>
            </a:r>
          </a:p>
          <a:p>
            <a:pPr marL="342900" lvl="1" indent="-342900">
              <a:buFont typeface="Arial" panose="020B0604020202020204" pitchFamily="34" charset="0"/>
              <a:buChar char="•"/>
            </a:pPr>
            <a:r>
              <a:rPr lang="en-GB" sz="2800" dirty="0">
                <a:latin typeface="Sassoon Infant" pitchFamily="2" charset="0"/>
                <a:ea typeface="Sassoon Infant" pitchFamily="2" charset="0"/>
              </a:rPr>
              <a:t>Make reading an enjoyable activity that you do at the same time</a:t>
            </a:r>
          </a:p>
          <a:p>
            <a:pPr marL="342900" lvl="1" indent="-342900">
              <a:buFont typeface="Arial" panose="020B0604020202020204" pitchFamily="34" charset="0"/>
              <a:buChar char="•"/>
            </a:pPr>
            <a:r>
              <a:rPr lang="en-GB" sz="2800" dirty="0">
                <a:latin typeface="Sassoon Infant" pitchFamily="2" charset="0"/>
                <a:ea typeface="Sassoon Infant" pitchFamily="2" charset="0"/>
              </a:rPr>
              <a:t>No distractions</a:t>
            </a:r>
          </a:p>
          <a:p>
            <a:pPr marL="342900" lvl="1" indent="-342900">
              <a:buFont typeface="Arial" panose="020B0604020202020204" pitchFamily="34" charset="0"/>
              <a:buChar char="•"/>
            </a:pPr>
            <a:r>
              <a:rPr lang="en-GB" sz="2800" dirty="0">
                <a:latin typeface="Sassoon Infant" pitchFamily="2" charset="0"/>
                <a:ea typeface="Sassoon Infant" pitchFamily="2" charset="0"/>
              </a:rPr>
              <a:t>Set up a bookshelf</a:t>
            </a:r>
          </a:p>
          <a:p>
            <a:pPr marL="342900" lvl="1" indent="-342900">
              <a:buFont typeface="Arial" panose="020B0604020202020204" pitchFamily="34" charset="0"/>
              <a:buChar char="•"/>
            </a:pPr>
            <a:r>
              <a:rPr lang="en-GB" sz="2800" dirty="0">
                <a:latin typeface="Sassoon Infant" pitchFamily="2" charset="0"/>
                <a:ea typeface="Sassoon Infant" pitchFamily="2" charset="0"/>
              </a:rPr>
              <a:t>Don’t force it!</a:t>
            </a:r>
          </a:p>
          <a:p>
            <a:pPr marL="342900" lvl="1" indent="-342900">
              <a:buFont typeface="Arial" panose="020B0604020202020204" pitchFamily="34" charset="0"/>
              <a:buChar char="•"/>
            </a:pPr>
            <a:endParaRPr lang="en-GB" sz="2400" dirty="0">
              <a:latin typeface="Sassoon" panose="02000503040000090004" pitchFamily="2" charset="0"/>
            </a:endParaRPr>
          </a:p>
          <a:p>
            <a:pPr marL="342900" lvl="1" indent="-342900">
              <a:buFont typeface="Arial" panose="020B0604020202020204" pitchFamily="34" charset="0"/>
              <a:buChar char="•"/>
            </a:pPr>
            <a:endParaRPr lang="en-GB" sz="2400" dirty="0">
              <a:latin typeface="Sassoon" panose="02000503040000090004" pitchFamily="2" charset="0"/>
            </a:endParaRPr>
          </a:p>
          <a:p>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0" lvl="1"/>
            <a:endParaRPr lang="en-GB" sz="2400" dirty="0">
              <a:latin typeface="Sassoon" panose="02000503040000090004" pitchFamily="2" charset="0"/>
            </a:endParaRPr>
          </a:p>
          <a:p>
            <a:pPr marL="0" lvl="1"/>
            <a:endParaRPr lang="en-GB" sz="2400" dirty="0">
              <a:latin typeface="Sassoon" panose="02000503040000090004" pitchFamily="2" charset="0"/>
            </a:endParaRPr>
          </a:p>
          <a:p>
            <a:pPr lvl="1"/>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p:txBody>
      </p:sp>
      <p:pic>
        <p:nvPicPr>
          <p:cNvPr id="5" name="Picture 4" descr="A stack of books with green blue and pink pages&#10;&#10;Description automatically generated">
            <a:extLst>
              <a:ext uri="{FF2B5EF4-FFF2-40B4-BE49-F238E27FC236}">
                <a16:creationId xmlns:a16="http://schemas.microsoft.com/office/drawing/2014/main" id="{A0FF4B17-A06B-410C-B988-CC8AE939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0402" y="5587846"/>
            <a:ext cx="1431349" cy="1133629"/>
          </a:xfrm>
          <a:prstGeom prst="rect">
            <a:avLst/>
          </a:prstGeom>
        </p:spPr>
      </p:pic>
      <p:sp>
        <p:nvSpPr>
          <p:cNvPr id="7" name="TextBox 6">
            <a:extLst>
              <a:ext uri="{FF2B5EF4-FFF2-40B4-BE49-F238E27FC236}">
                <a16:creationId xmlns:a16="http://schemas.microsoft.com/office/drawing/2014/main" id="{21C5230B-4C05-4382-0329-D96CCF26B970}"/>
              </a:ext>
            </a:extLst>
          </p:cNvPr>
          <p:cNvSpPr txBox="1"/>
          <p:nvPr/>
        </p:nvSpPr>
        <p:spPr>
          <a:xfrm>
            <a:off x="6973232" y="1665818"/>
            <a:ext cx="6466203" cy="8833187"/>
          </a:xfrm>
          <a:prstGeom prst="rect">
            <a:avLst/>
          </a:prstGeom>
          <a:noFill/>
        </p:spPr>
        <p:txBody>
          <a:bodyPr wrap="square" rtlCol="0">
            <a:spAutoFit/>
          </a:bodyPr>
          <a:lstStyle/>
          <a:p>
            <a:pPr marL="0" lvl="1"/>
            <a:r>
              <a:rPr lang="en-GB" sz="2800" b="1" dirty="0">
                <a:latin typeface="Sassoon Infant" pitchFamily="2" charset="0"/>
                <a:ea typeface="Sassoon Infant" pitchFamily="2" charset="0"/>
              </a:rPr>
              <a:t>Reading doesn’t just mean books!</a:t>
            </a:r>
          </a:p>
          <a:p>
            <a:pPr marL="0" lvl="1"/>
            <a:endParaRPr lang="en-GB" sz="2800" dirty="0">
              <a:latin typeface="Sassoon Infant" pitchFamily="2" charset="0"/>
              <a:ea typeface="Sassoon Infant" pitchFamily="2" charset="0"/>
            </a:endParaRPr>
          </a:p>
          <a:p>
            <a:pPr marL="342900" lvl="1" indent="-342900">
              <a:buFont typeface="Arial" panose="020B0604020202020204" pitchFamily="34" charset="0"/>
              <a:buChar char="•"/>
            </a:pPr>
            <a:r>
              <a:rPr lang="en-GB" sz="2800" dirty="0">
                <a:latin typeface="Sassoon Infant" pitchFamily="2" charset="0"/>
                <a:ea typeface="Sassoon Infant" pitchFamily="2" charset="0"/>
              </a:rPr>
              <a:t>Audio books – listen together and </a:t>
            </a:r>
          </a:p>
          <a:p>
            <a:pPr marL="0" lvl="1"/>
            <a:r>
              <a:rPr lang="en-GB" sz="2800" dirty="0">
                <a:latin typeface="Sassoon Infant" pitchFamily="2" charset="0"/>
                <a:ea typeface="Sassoon Infant" pitchFamily="2" charset="0"/>
              </a:rPr>
              <a:t>    then talk about it afterwards </a:t>
            </a:r>
          </a:p>
          <a:p>
            <a:pPr marL="342900" lvl="1" indent="-342900">
              <a:buFont typeface="Arial" panose="020B0604020202020204" pitchFamily="34" charset="0"/>
              <a:buChar char="•"/>
            </a:pPr>
            <a:r>
              <a:rPr lang="en-GB" sz="2800" dirty="0">
                <a:latin typeface="Sassoon Infant" pitchFamily="2" charset="0"/>
                <a:ea typeface="Sassoon Infant" pitchFamily="2" charset="0"/>
              </a:rPr>
              <a:t>Instructions</a:t>
            </a:r>
          </a:p>
          <a:p>
            <a:pPr marL="342900" lvl="1" indent="-342900">
              <a:buFont typeface="Arial" panose="020B0604020202020204" pitchFamily="34" charset="0"/>
              <a:buChar char="•"/>
            </a:pPr>
            <a:r>
              <a:rPr lang="en-GB" sz="2800" dirty="0">
                <a:latin typeface="Sassoon Infant" pitchFamily="2" charset="0"/>
                <a:ea typeface="Sassoon Infant" pitchFamily="2" charset="0"/>
              </a:rPr>
              <a:t>Websites</a:t>
            </a:r>
          </a:p>
          <a:p>
            <a:pPr marL="342900" lvl="1" indent="-342900">
              <a:buFont typeface="Arial" panose="020B0604020202020204" pitchFamily="34" charset="0"/>
              <a:buChar char="•"/>
            </a:pPr>
            <a:r>
              <a:rPr lang="en-GB" sz="2800" dirty="0">
                <a:latin typeface="Sassoon Infant" pitchFamily="2" charset="0"/>
                <a:ea typeface="Sassoon Infant" pitchFamily="2" charset="0"/>
              </a:rPr>
              <a:t>Recipes</a:t>
            </a:r>
          </a:p>
          <a:p>
            <a:pPr marL="342900" lvl="1" indent="-342900">
              <a:buFont typeface="Arial" panose="020B0604020202020204" pitchFamily="34" charset="0"/>
              <a:buChar char="•"/>
            </a:pPr>
            <a:r>
              <a:rPr lang="en-GB" sz="2800" dirty="0">
                <a:latin typeface="Sassoon Infant" pitchFamily="2" charset="0"/>
                <a:ea typeface="Sassoon Infant" pitchFamily="2" charset="0"/>
              </a:rPr>
              <a:t>Song lyrics</a:t>
            </a:r>
          </a:p>
          <a:p>
            <a:pPr marL="342900" lvl="1" indent="-342900">
              <a:buFont typeface="Arial" panose="020B0604020202020204" pitchFamily="34" charset="0"/>
              <a:buChar char="•"/>
            </a:pPr>
            <a:r>
              <a:rPr lang="en-GB" sz="2800" dirty="0">
                <a:latin typeface="Sassoon Infant" pitchFamily="2" charset="0"/>
                <a:ea typeface="Sassoon Infant" pitchFamily="2" charset="0"/>
              </a:rPr>
              <a:t>Magazines and comics</a:t>
            </a:r>
          </a:p>
          <a:p>
            <a:pPr marL="342900" lvl="1" indent="-342900">
              <a:buFont typeface="Arial" panose="020B0604020202020204" pitchFamily="34" charset="0"/>
              <a:buChar char="•"/>
            </a:pPr>
            <a:r>
              <a:rPr lang="en-GB" sz="2800" dirty="0">
                <a:latin typeface="Sassoon Infant" pitchFamily="2" charset="0"/>
                <a:ea typeface="Sassoon Infant" pitchFamily="2" charset="0"/>
              </a:rPr>
              <a:t>Even subtitles on the TV!</a:t>
            </a:r>
          </a:p>
          <a:p>
            <a:pPr marL="0" lvl="1"/>
            <a:endParaRPr lang="en-GB" sz="2400" dirty="0">
              <a:latin typeface="Sassoon" panose="02000503040000090004" pitchFamily="2" charset="0"/>
            </a:endParaRPr>
          </a:p>
          <a:p>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0" lvl="1"/>
            <a:endParaRPr lang="en-GB" sz="2400" dirty="0">
              <a:latin typeface="Sassoon" panose="02000503040000090004" pitchFamily="2" charset="0"/>
            </a:endParaRPr>
          </a:p>
          <a:p>
            <a:pPr marL="0" lvl="1"/>
            <a:endParaRPr lang="en-GB" sz="2400" dirty="0">
              <a:latin typeface="Sassoon" panose="02000503040000090004" pitchFamily="2" charset="0"/>
            </a:endParaRPr>
          </a:p>
          <a:p>
            <a:pPr lvl="1"/>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p:txBody>
      </p:sp>
    </p:spTree>
    <p:extLst>
      <p:ext uri="{BB962C8B-B14F-4D97-AF65-F5344CB8AC3E}">
        <p14:creationId xmlns:p14="http://schemas.microsoft.com/office/powerpoint/2010/main" val="3336151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ading Schools - Scottish Book Trust">
            <a:extLst>
              <a:ext uri="{FF2B5EF4-FFF2-40B4-BE49-F238E27FC236}">
                <a16:creationId xmlns:a16="http://schemas.microsoft.com/office/drawing/2014/main" id="{066A9864-87A4-2AAC-29AE-9BF346F36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896" y="275397"/>
            <a:ext cx="3810000" cy="1390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D0A622-6BC2-779D-5C03-1811F91FC8F6}"/>
              </a:ext>
            </a:extLst>
          </p:cNvPr>
          <p:cNvSpPr txBox="1"/>
          <p:nvPr/>
        </p:nvSpPr>
        <p:spPr>
          <a:xfrm>
            <a:off x="608274" y="2400190"/>
            <a:ext cx="11756004" cy="29019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4200" dirty="0">
                <a:latin typeface="Sassoon Infant" pitchFamily="2" charset="0"/>
                <a:ea typeface="Sassoon Infant" pitchFamily="2" charset="0"/>
              </a:rPr>
              <a:t>Promoting Reading for Pleasure</a:t>
            </a:r>
          </a:p>
          <a:p>
            <a:pPr marL="285750" indent="-285750">
              <a:lnSpc>
                <a:spcPct val="150000"/>
              </a:lnSpc>
              <a:buFont typeface="Arial" panose="020B0604020202020204" pitchFamily="34" charset="0"/>
              <a:buChar char="•"/>
            </a:pPr>
            <a:r>
              <a:rPr lang="en-GB" sz="4200" dirty="0">
                <a:latin typeface="Sassoon Infant" pitchFamily="2" charset="0"/>
                <a:ea typeface="Sassoon Infant" pitchFamily="2" charset="0"/>
              </a:rPr>
              <a:t>Encouraging children to read different texts</a:t>
            </a:r>
          </a:p>
          <a:p>
            <a:pPr marL="285750" indent="-285750">
              <a:lnSpc>
                <a:spcPct val="150000"/>
              </a:lnSpc>
              <a:buFont typeface="Arial" panose="020B0604020202020204" pitchFamily="34" charset="0"/>
              <a:buChar char="•"/>
            </a:pPr>
            <a:r>
              <a:rPr lang="en-GB" sz="4200" dirty="0">
                <a:latin typeface="Sassoon Infant" pitchFamily="2" charset="0"/>
                <a:ea typeface="Sassoon Infant" pitchFamily="2" charset="0"/>
              </a:rPr>
              <a:t>Developing a positive culture of Reading </a:t>
            </a:r>
          </a:p>
        </p:txBody>
      </p:sp>
    </p:spTree>
    <p:extLst>
      <p:ext uri="{BB962C8B-B14F-4D97-AF65-F5344CB8AC3E}">
        <p14:creationId xmlns:p14="http://schemas.microsoft.com/office/powerpoint/2010/main" val="640431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33</a:t>
            </a:fld>
            <a:endParaRPr lang="en-GB"/>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022237" y="494565"/>
            <a:ext cx="6466203" cy="881485"/>
          </a:xfrm>
        </p:spPr>
        <p:txBody>
          <a:bodyPr rtlCol="0">
            <a:normAutofit fontScale="90000"/>
          </a:bodyPr>
          <a:lstStyle/>
          <a:p>
            <a:pPr algn="ctr" rtl="0"/>
            <a:r>
              <a:rPr lang="en-GB" b="1" dirty="0">
                <a:solidFill>
                  <a:schemeClr val="tx1"/>
                </a:solidFill>
                <a:latin typeface="Sassoon Infant" pitchFamily="2" charset="0"/>
                <a:ea typeface="Sassoon Infant" pitchFamily="2" charset="0"/>
              </a:rPr>
              <a:t>Writing</a:t>
            </a:r>
            <a:br>
              <a:rPr lang="en-GB" sz="3800" dirty="0">
                <a:solidFill>
                  <a:schemeClr val="tx1"/>
                </a:solidFill>
                <a:latin typeface="Sassoon Infant" pitchFamily="2" charset="0"/>
                <a:ea typeface="Sassoon Infant" pitchFamily="2" charset="0"/>
              </a:rPr>
            </a:br>
            <a:endParaRPr lang="en-GB" sz="3800" dirty="0">
              <a:solidFill>
                <a:schemeClr val="tx1"/>
              </a:solidFill>
              <a:latin typeface="Sassoon Infant" pitchFamily="2" charset="0"/>
              <a:ea typeface="Sassoon Infant" pitchFamily="2" charset="0"/>
            </a:endParaRPr>
          </a:p>
        </p:txBody>
      </p:sp>
      <p:pic>
        <p:nvPicPr>
          <p:cNvPr id="4" name="Picture 3" descr="A yellow pencil with pink eraser&#10;&#10;Description automatically generated">
            <a:extLst>
              <a:ext uri="{FF2B5EF4-FFF2-40B4-BE49-F238E27FC236}">
                <a16:creationId xmlns:a16="http://schemas.microsoft.com/office/drawing/2014/main" id="{79A9EE01-FEDE-3E3A-3BFC-029E08BADAE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7656499" y="177232"/>
            <a:ext cx="1987649" cy="2077998"/>
          </a:xfrm>
          <a:prstGeom prst="rect">
            <a:avLst/>
          </a:prstGeom>
        </p:spPr>
      </p:pic>
      <p:pic>
        <p:nvPicPr>
          <p:cNvPr id="3" name="Picture 2" descr="A close-up of a cell phone">
            <a:extLst>
              <a:ext uri="{FF2B5EF4-FFF2-40B4-BE49-F238E27FC236}">
                <a16:creationId xmlns:a16="http://schemas.microsoft.com/office/drawing/2014/main" id="{A1A7CA4D-C69A-243B-2A76-8EB966826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7" y="695687"/>
            <a:ext cx="4680645" cy="4303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cell phone">
            <a:extLst>
              <a:ext uri="{FF2B5EF4-FFF2-40B4-BE49-F238E27FC236}">
                <a16:creationId xmlns:a16="http://schemas.microsoft.com/office/drawing/2014/main" id="{8B546BD4-D811-006C-8B2F-121D03783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494" y="2235593"/>
            <a:ext cx="4680645" cy="43033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7E68DA-B70F-B232-526C-C3754E3EE183}"/>
              </a:ext>
            </a:extLst>
          </p:cNvPr>
          <p:cNvSpPr txBox="1"/>
          <p:nvPr/>
        </p:nvSpPr>
        <p:spPr>
          <a:xfrm>
            <a:off x="379632" y="1174928"/>
            <a:ext cx="4112856" cy="5632311"/>
          </a:xfrm>
          <a:prstGeom prst="rect">
            <a:avLst/>
          </a:prstGeom>
          <a:noFill/>
        </p:spPr>
        <p:txBody>
          <a:bodyPr wrap="square" rtlCol="0">
            <a:spAutoFit/>
          </a:bodyPr>
          <a:lstStyle/>
          <a:p>
            <a:endParaRPr lang="en-GB" sz="2400" dirty="0">
              <a:latin typeface="Sassoon" panose="02000503040000090004" pitchFamily="2" charset="0"/>
            </a:endParaRPr>
          </a:p>
          <a:p>
            <a:r>
              <a:rPr lang="en-GB" sz="2400" b="1" dirty="0">
                <a:latin typeface="Sassoon Infant" pitchFamily="2" charset="0"/>
                <a:ea typeface="Sassoon Infant" pitchFamily="2" charset="0"/>
              </a:rPr>
              <a:t>Fictional/narrative writing</a:t>
            </a:r>
          </a:p>
          <a:p>
            <a:endParaRPr lang="en-GB" sz="2400" b="1" dirty="0">
              <a:latin typeface="Sassoon Infant" pitchFamily="2" charset="0"/>
              <a:ea typeface="Sassoon Infant" pitchFamily="2" charset="0"/>
            </a:endParaRPr>
          </a:p>
          <a:p>
            <a:pPr marL="342900" indent="-342900">
              <a:buFont typeface="Arial" panose="020B0604020202020204" pitchFamily="34" charset="0"/>
              <a:buChar char="•"/>
            </a:pPr>
            <a:r>
              <a:rPr lang="en-GB" sz="2400" dirty="0">
                <a:latin typeface="Sassoon Infant" pitchFamily="2" charset="0"/>
                <a:ea typeface="Sassoon Infant" pitchFamily="2" charset="0"/>
              </a:rPr>
              <a:t>characterisation</a:t>
            </a:r>
          </a:p>
          <a:p>
            <a:pPr marL="342900" indent="-342900">
              <a:buFont typeface="Arial" panose="020B0604020202020204" pitchFamily="34" charset="0"/>
              <a:buChar char="•"/>
            </a:pPr>
            <a:r>
              <a:rPr lang="en-GB" sz="2400" dirty="0">
                <a:latin typeface="Sassoon Infant" pitchFamily="2" charset="0"/>
                <a:ea typeface="Sassoon Infant" pitchFamily="2" charset="0"/>
              </a:rPr>
              <a:t>plot and setting development</a:t>
            </a:r>
          </a:p>
          <a:p>
            <a:pPr marL="342900" indent="-342900">
              <a:buFont typeface="Arial" panose="020B0604020202020204" pitchFamily="34" charset="0"/>
              <a:buChar char="•"/>
            </a:pPr>
            <a:r>
              <a:rPr lang="en-GB" sz="2400" dirty="0">
                <a:latin typeface="Sassoon Infant" pitchFamily="2" charset="0"/>
                <a:ea typeface="Sassoon Infant" pitchFamily="2" charset="0"/>
              </a:rPr>
              <a:t>dialogue</a:t>
            </a:r>
          </a:p>
          <a:p>
            <a:pPr marL="342900" indent="-342900">
              <a:buFont typeface="Arial" panose="020B0604020202020204" pitchFamily="34" charset="0"/>
              <a:buChar char="•"/>
            </a:pPr>
            <a:r>
              <a:rPr lang="en-GB" sz="2400" dirty="0">
                <a:latin typeface="Sassoon Infant" pitchFamily="2" charset="0"/>
                <a:ea typeface="Sassoon Infant" pitchFamily="2" charset="0"/>
              </a:rPr>
              <a:t>suspense</a:t>
            </a:r>
          </a:p>
          <a:p>
            <a:endParaRPr lang="en-GB" sz="2400" dirty="0">
              <a:latin typeface="Sassoon" panose="02000503040000090004" pitchFamily="2" charset="0"/>
            </a:endParaRPr>
          </a:p>
          <a:p>
            <a:endParaRPr lang="en-GB" sz="2400" dirty="0">
              <a:latin typeface="Sassoon" panose="02000503040000090004" pitchFamily="2" charset="0"/>
            </a:endParaRPr>
          </a:p>
          <a:p>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p:txBody>
      </p:sp>
      <p:sp>
        <p:nvSpPr>
          <p:cNvPr id="5" name="TextBox 4">
            <a:extLst>
              <a:ext uri="{FF2B5EF4-FFF2-40B4-BE49-F238E27FC236}">
                <a16:creationId xmlns:a16="http://schemas.microsoft.com/office/drawing/2014/main" id="{91102726-E81D-ED5F-A7E9-136878191DB3}"/>
              </a:ext>
            </a:extLst>
          </p:cNvPr>
          <p:cNvSpPr txBox="1"/>
          <p:nvPr/>
        </p:nvSpPr>
        <p:spPr>
          <a:xfrm>
            <a:off x="7248010" y="2596666"/>
            <a:ext cx="6908442" cy="6001643"/>
          </a:xfrm>
          <a:prstGeom prst="rect">
            <a:avLst/>
          </a:prstGeom>
          <a:noFill/>
        </p:spPr>
        <p:txBody>
          <a:bodyPr wrap="square" rtlCol="0">
            <a:spAutoFit/>
          </a:bodyPr>
          <a:lstStyle/>
          <a:p>
            <a:endParaRPr lang="en-GB" sz="2400" dirty="0">
              <a:latin typeface="Sassoon" panose="02000503040000090004" pitchFamily="2" charset="0"/>
            </a:endParaRPr>
          </a:p>
          <a:p>
            <a:r>
              <a:rPr lang="en-GB" sz="2400" b="1" dirty="0">
                <a:latin typeface="Sassoon Infant" pitchFamily="2" charset="0"/>
                <a:ea typeface="Sassoon Infant" pitchFamily="2" charset="0"/>
              </a:rPr>
              <a:t>Non fiction genres</a:t>
            </a:r>
          </a:p>
          <a:p>
            <a:endParaRPr lang="en-GB" sz="2400" dirty="0">
              <a:latin typeface="Sassoon Infant" pitchFamily="2" charset="0"/>
              <a:ea typeface="Sassoon Infant" pitchFamily="2" charset="0"/>
            </a:endParaRPr>
          </a:p>
          <a:p>
            <a:pPr marL="342900" indent="-342900">
              <a:buFont typeface="Arial" panose="020B0604020202020204" pitchFamily="34" charset="0"/>
              <a:buChar char="•"/>
            </a:pPr>
            <a:r>
              <a:rPr lang="en-GB" sz="2400" dirty="0">
                <a:latin typeface="Sassoon Infant" pitchFamily="2" charset="0"/>
                <a:ea typeface="Sassoon Infant" pitchFamily="2" charset="0"/>
              </a:rPr>
              <a:t>Information report</a:t>
            </a:r>
          </a:p>
          <a:p>
            <a:pPr marL="342900" indent="-342900">
              <a:buFont typeface="Arial" panose="020B0604020202020204" pitchFamily="34" charset="0"/>
              <a:buChar char="•"/>
            </a:pPr>
            <a:r>
              <a:rPr lang="en-GB" sz="2400" dirty="0">
                <a:latin typeface="Sassoon Infant" pitchFamily="2" charset="0"/>
                <a:ea typeface="Sassoon Infant" pitchFamily="2" charset="0"/>
              </a:rPr>
              <a:t>Instructions</a:t>
            </a:r>
          </a:p>
          <a:p>
            <a:pPr marL="342900" indent="-342900">
              <a:buFont typeface="Arial" panose="020B0604020202020204" pitchFamily="34" charset="0"/>
              <a:buChar char="•"/>
            </a:pPr>
            <a:r>
              <a:rPr lang="en-GB" sz="2400" dirty="0">
                <a:latin typeface="Sassoon Infant" pitchFamily="2" charset="0"/>
                <a:ea typeface="Sassoon Infant" pitchFamily="2" charset="0"/>
              </a:rPr>
              <a:t>Explanation text</a:t>
            </a:r>
          </a:p>
          <a:p>
            <a:pPr marL="342900" indent="-342900">
              <a:buFont typeface="Arial" panose="020B0604020202020204" pitchFamily="34" charset="0"/>
              <a:buChar char="•"/>
            </a:pPr>
            <a:r>
              <a:rPr lang="en-GB" sz="2400" dirty="0">
                <a:latin typeface="Sassoon Infant" pitchFamily="2" charset="0"/>
                <a:ea typeface="Sassoon Infant" pitchFamily="2" charset="0"/>
              </a:rPr>
              <a:t>Recount</a:t>
            </a:r>
          </a:p>
          <a:p>
            <a:pPr marL="342900" indent="-342900">
              <a:buFont typeface="Arial" panose="020B0604020202020204" pitchFamily="34" charset="0"/>
              <a:buChar char="•"/>
            </a:pPr>
            <a:r>
              <a:rPr lang="en-GB" sz="2400" dirty="0">
                <a:latin typeface="Sassoon Infant" pitchFamily="2" charset="0"/>
                <a:ea typeface="Sassoon Infant" pitchFamily="2" charset="0"/>
              </a:rPr>
              <a:t>Persuasive</a:t>
            </a:r>
          </a:p>
          <a:p>
            <a:pPr marL="342900" indent="-342900">
              <a:buFont typeface="Arial" panose="020B0604020202020204" pitchFamily="34" charset="0"/>
              <a:buChar char="•"/>
            </a:pPr>
            <a:r>
              <a:rPr lang="en-GB" sz="2400" dirty="0">
                <a:latin typeface="Sassoon Infant" pitchFamily="2" charset="0"/>
                <a:ea typeface="Sassoon Infant" pitchFamily="2" charset="0"/>
              </a:rPr>
              <a:t>Discursive (later stages)</a:t>
            </a:r>
          </a:p>
          <a:p>
            <a:endParaRPr lang="en-GB" sz="2400" dirty="0">
              <a:latin typeface="Sassoon" panose="02000503040000090004" pitchFamily="2" charset="0"/>
            </a:endParaRPr>
          </a:p>
          <a:p>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p:txBody>
      </p:sp>
    </p:spTree>
    <p:extLst>
      <p:ext uri="{BB962C8B-B14F-4D97-AF65-F5344CB8AC3E}">
        <p14:creationId xmlns:p14="http://schemas.microsoft.com/office/powerpoint/2010/main" val="4065010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a:xfrm>
            <a:off x="838200" y="6356350"/>
            <a:ext cx="2743200" cy="365125"/>
          </a:xfrm>
        </p:spPr>
        <p:txBody>
          <a:bodyPr rtlCol="0"/>
          <a:lstStyle/>
          <a:p>
            <a:pPr rtl="0"/>
            <a:r>
              <a:rPr lang="en-GB"/>
              <a:t>20XX</a:t>
            </a:r>
          </a:p>
        </p:txBody>
      </p:sp>
      <p:sp>
        <p:nvSpPr>
          <p:cNvPr id="45" name="Footer Placeholder 44">
            <a:extLst>
              <a:ext uri="{FF2B5EF4-FFF2-40B4-BE49-F238E27FC236}">
                <a16:creationId xmlns:a16="http://schemas.microsoft.com/office/drawing/2014/main" id="{6F1B995D-1532-48CE-A2C5-425EE1771DD6}"/>
              </a:ext>
            </a:extLst>
          </p:cNvPr>
          <p:cNvSpPr>
            <a:spLocks noGrp="1"/>
          </p:cNvSpPr>
          <p:nvPr>
            <p:ph type="ftr" sz="quarter" idx="11"/>
          </p:nvPr>
        </p:nvSpPr>
        <p:spPr>
          <a:xfrm>
            <a:off x="4038600" y="6356350"/>
            <a:ext cx="4114800" cy="365125"/>
          </a:xfrm>
        </p:spPr>
        <p:txBody>
          <a:bodyPr rtlCol="0"/>
          <a:lstStyle/>
          <a:p>
            <a:pPr rtl="0"/>
            <a:r>
              <a:rPr lang="en-GB"/>
              <a:t>Pitch deck title</a:t>
            </a: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34</a:t>
            </a:fld>
            <a:endParaRPr lang="en-GB"/>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008999" y="537953"/>
            <a:ext cx="6466203" cy="881485"/>
          </a:xfrm>
        </p:spPr>
        <p:txBody>
          <a:bodyPr rtlCol="0">
            <a:normAutofit fontScale="90000"/>
          </a:bodyPr>
          <a:lstStyle/>
          <a:p>
            <a:pPr algn="ctr" rtl="0"/>
            <a:r>
              <a:rPr lang="en-GB" sz="4900" b="1" dirty="0">
                <a:solidFill>
                  <a:schemeClr val="tx1"/>
                </a:solidFill>
                <a:latin typeface="Sassoon Infant" pitchFamily="2" charset="0"/>
                <a:ea typeface="Sassoon Infant" pitchFamily="2" charset="0"/>
              </a:rPr>
              <a:t>Writing – Core Targets</a:t>
            </a:r>
            <a:br>
              <a:rPr lang="en-GB" sz="3800" dirty="0">
                <a:solidFill>
                  <a:schemeClr val="tx1"/>
                </a:solidFill>
                <a:latin typeface="Sassoon" panose="02000503040000090004" pitchFamily="2" charset="0"/>
              </a:rPr>
            </a:br>
            <a:endParaRPr lang="en-GB" sz="3800" dirty="0">
              <a:solidFill>
                <a:schemeClr val="tx1"/>
              </a:solidFill>
              <a:latin typeface="Sassoon" panose="02000503040000090004" pitchFamily="2" charset="0"/>
            </a:endParaRPr>
          </a:p>
        </p:txBody>
      </p:sp>
      <p:sp>
        <p:nvSpPr>
          <p:cNvPr id="35" name="TextBox 34">
            <a:extLst>
              <a:ext uri="{FF2B5EF4-FFF2-40B4-BE49-F238E27FC236}">
                <a16:creationId xmlns:a16="http://schemas.microsoft.com/office/drawing/2014/main" id="{F469B59E-9BC0-F6F1-6D86-52944EE2BA14}"/>
              </a:ext>
            </a:extLst>
          </p:cNvPr>
          <p:cNvSpPr txBox="1"/>
          <p:nvPr/>
        </p:nvSpPr>
        <p:spPr>
          <a:xfrm>
            <a:off x="938908" y="731770"/>
            <a:ext cx="11395553" cy="7677230"/>
          </a:xfrm>
          <a:prstGeom prst="rect">
            <a:avLst/>
          </a:prstGeom>
          <a:noFill/>
        </p:spPr>
        <p:txBody>
          <a:bodyPr wrap="square" rtlCol="0">
            <a:spAutoFit/>
          </a:bodyPr>
          <a:lstStyle/>
          <a:p>
            <a:endParaRPr lang="en-GB" sz="2000" b="1" dirty="0">
              <a:ln>
                <a:noFill/>
              </a:ln>
              <a:solidFill>
                <a:schemeClr val="tx1">
                  <a:lumMod val="75000"/>
                  <a:lumOff val="25000"/>
                </a:schemeClr>
              </a:solidFill>
              <a:effectLst/>
              <a:latin typeface="Sassoon Infant" pitchFamily="2" charset="0"/>
              <a:ea typeface="Sassoon Infant" pitchFamily="2" charset="0"/>
              <a:cs typeface="Arial" panose="020B0604020202020204" pitchFamily="34" charset="0"/>
            </a:endParaRPr>
          </a:p>
          <a:p>
            <a:pPr lvl="0">
              <a:lnSpc>
                <a:spcPct val="107000"/>
              </a:lnSpc>
            </a:pPr>
            <a:r>
              <a:rPr lang="en-GB" dirty="0">
                <a:solidFill>
                  <a:srgbClr val="000000"/>
                </a:solidFill>
                <a:latin typeface="Sassoon Infant" pitchFamily="2" charset="0"/>
                <a:ea typeface="Sassoon Infant" pitchFamily="2" charset="0"/>
                <a:cs typeface="Arial" panose="020B0604020202020204" pitchFamily="34" charset="0"/>
              </a:rPr>
              <a:t>Legible</a:t>
            </a:r>
            <a:r>
              <a:rPr lang="en-GB" dirty="0">
                <a:ln>
                  <a:noFill/>
                </a:ln>
                <a:solidFill>
                  <a:srgbClr val="000000"/>
                </a:solidFill>
                <a:effectLst/>
                <a:latin typeface="Sassoon Infant" pitchFamily="2" charset="0"/>
                <a:ea typeface="Sassoon Infant" pitchFamily="2" charset="0"/>
                <a:cs typeface="Arial" panose="020B0604020202020204" pitchFamily="34" charset="0"/>
              </a:rPr>
              <a:t> writing:</a:t>
            </a:r>
            <a:endParaRPr lang="en-GB" dirty="0">
              <a:effectLst/>
              <a:latin typeface="Sassoon Infant" pitchFamily="2" charset="0"/>
              <a:ea typeface="Sassoon Infant" pitchFamily="2" charset="0"/>
              <a:cs typeface="Times New Roman" panose="02020603050405020304" pitchFamily="18" charset="0"/>
            </a:endParaRPr>
          </a:p>
          <a:p>
            <a:pPr lvl="1">
              <a:lnSpc>
                <a:spcPct val="107000"/>
              </a:lnSpc>
              <a:tabLst>
                <a:tab pos="-90170" algn="l"/>
              </a:tabLst>
            </a:pPr>
            <a:r>
              <a:rPr lang="en-GB" dirty="0">
                <a:ln>
                  <a:noFill/>
                </a:ln>
                <a:solidFill>
                  <a:srgbClr val="000000"/>
                </a:solidFill>
                <a:effectLst/>
                <a:latin typeface="Sassoon Infant" pitchFamily="2" charset="0"/>
                <a:ea typeface="Sassoon Infant" pitchFamily="2" charset="0"/>
                <a:cs typeface="Arial" panose="020B0604020202020204" pitchFamily="34" charset="0"/>
              </a:rPr>
              <a:t>Small letters are the same size.</a:t>
            </a:r>
            <a:endParaRPr lang="en-GB" dirty="0">
              <a:effectLst/>
              <a:latin typeface="Sassoon Infant" pitchFamily="2" charset="0"/>
              <a:ea typeface="Sassoon Infant" pitchFamily="2" charset="0"/>
              <a:cs typeface="Times New Roman" panose="02020603050405020304" pitchFamily="18" charset="0"/>
            </a:endParaRPr>
          </a:p>
          <a:p>
            <a:pPr lvl="1">
              <a:lnSpc>
                <a:spcPct val="107000"/>
              </a:lnSpc>
              <a:tabLst>
                <a:tab pos="-90170" algn="l"/>
              </a:tabLst>
            </a:pPr>
            <a:r>
              <a:rPr lang="en-GB" dirty="0">
                <a:ln>
                  <a:noFill/>
                </a:ln>
                <a:solidFill>
                  <a:srgbClr val="000000"/>
                </a:solidFill>
                <a:effectLst/>
                <a:latin typeface="Sassoon Infant" pitchFamily="2" charset="0"/>
                <a:ea typeface="Sassoon Infant" pitchFamily="2" charset="0"/>
                <a:cs typeface="Arial" panose="020B0604020202020204" pitchFamily="34" charset="0"/>
              </a:rPr>
              <a:t>Tall letters touch the top line.</a:t>
            </a:r>
            <a:endParaRPr lang="en-GB" dirty="0">
              <a:effectLst/>
              <a:latin typeface="Sassoon Infant" pitchFamily="2" charset="0"/>
              <a:ea typeface="Sassoon Infant" pitchFamily="2" charset="0"/>
              <a:cs typeface="Times New Roman" panose="02020603050405020304" pitchFamily="18" charset="0"/>
            </a:endParaRPr>
          </a:p>
          <a:p>
            <a:pPr lvl="1">
              <a:lnSpc>
                <a:spcPct val="107000"/>
              </a:lnSpc>
              <a:tabLst>
                <a:tab pos="-90170" algn="l"/>
              </a:tabLst>
            </a:pPr>
            <a:r>
              <a:rPr lang="en-GB" dirty="0">
                <a:ln>
                  <a:noFill/>
                </a:ln>
                <a:solidFill>
                  <a:srgbClr val="000000"/>
                </a:solidFill>
                <a:effectLst/>
                <a:latin typeface="Sassoon Infant" pitchFamily="2" charset="0"/>
                <a:ea typeface="Sassoon Infant" pitchFamily="2" charset="0"/>
                <a:cs typeface="Arial" panose="020B0604020202020204" pitchFamily="34" charset="0"/>
              </a:rPr>
              <a:t>Letters like j, p and y are </a:t>
            </a:r>
            <a:r>
              <a:rPr lang="en-GB" u="sng" dirty="0">
                <a:ln>
                  <a:noFill/>
                </a:ln>
                <a:solidFill>
                  <a:srgbClr val="000000"/>
                </a:solidFill>
                <a:effectLst/>
                <a:latin typeface="Sassoon Infant" pitchFamily="2" charset="0"/>
                <a:ea typeface="Sassoon Infant" pitchFamily="2" charset="0"/>
                <a:cs typeface="Arial" panose="020B0604020202020204" pitchFamily="34" charset="0"/>
              </a:rPr>
              <a:t>under</a:t>
            </a:r>
            <a:r>
              <a:rPr lang="en-GB" dirty="0">
                <a:ln>
                  <a:noFill/>
                </a:ln>
                <a:solidFill>
                  <a:srgbClr val="000000"/>
                </a:solidFill>
                <a:effectLst/>
                <a:latin typeface="Sassoon Infant" pitchFamily="2" charset="0"/>
                <a:ea typeface="Sassoon Infant" pitchFamily="2" charset="0"/>
                <a:cs typeface="Arial" panose="020B0604020202020204" pitchFamily="34" charset="0"/>
              </a:rPr>
              <a:t> the line.</a:t>
            </a:r>
            <a:endParaRPr lang="en-GB" dirty="0">
              <a:effectLst/>
              <a:latin typeface="Sassoon Infant" pitchFamily="2" charset="0"/>
              <a:ea typeface="Sassoon Infant" pitchFamily="2" charset="0"/>
              <a:cs typeface="Times New Roman" panose="02020603050405020304" pitchFamily="18" charset="0"/>
            </a:endParaRPr>
          </a:p>
          <a:p>
            <a:pPr marL="270510">
              <a:lnSpc>
                <a:spcPct val="107000"/>
              </a:lnSpc>
              <a:tabLst>
                <a:tab pos="-90170" algn="l"/>
              </a:tabLst>
            </a:pPr>
            <a:r>
              <a:rPr lang="en-GB" dirty="0">
                <a:effectLst/>
                <a:latin typeface="Sassoon Infant" pitchFamily="2" charset="0"/>
                <a:ea typeface="Sassoon Infant" pitchFamily="2" charset="0"/>
                <a:cs typeface="Times New Roman" panose="02020603050405020304" pitchFamily="18" charset="0"/>
              </a:rPr>
              <a:t> </a:t>
            </a:r>
          </a:p>
          <a:p>
            <a:pPr lvl="0">
              <a:lnSpc>
                <a:spcPct val="107000"/>
              </a:lnSpc>
            </a:pPr>
            <a:r>
              <a:rPr lang="en-GB" dirty="0">
                <a:solidFill>
                  <a:srgbClr val="000000"/>
                </a:solidFill>
                <a:latin typeface="Sassoon Infant" pitchFamily="2" charset="0"/>
                <a:ea typeface="Sassoon Infant" pitchFamily="2" charset="0"/>
                <a:cs typeface="Times New Roman" panose="02020603050405020304" pitchFamily="18" charset="0"/>
              </a:rPr>
              <a:t>Accurate spelling of most commonly used words	      		Use full stops and capital letters with increasing</a:t>
            </a:r>
          </a:p>
          <a:p>
            <a:pPr lvl="0">
              <a:lnSpc>
                <a:spcPct val="107000"/>
              </a:lnSpc>
            </a:pPr>
            <a:r>
              <a:rPr lang="en-GB" dirty="0">
                <a:solidFill>
                  <a:srgbClr val="000000"/>
                </a:solidFill>
                <a:latin typeface="Sassoon Infant" pitchFamily="2" charset="0"/>
                <a:ea typeface="Sassoon Infant" pitchFamily="2" charset="0"/>
                <a:cs typeface="Times New Roman" panose="02020603050405020304" pitchFamily="18" charset="0"/>
              </a:rPr>
              <a:t>                                                                                            accuracy</a:t>
            </a:r>
          </a:p>
          <a:p>
            <a:pPr lvl="0">
              <a:lnSpc>
                <a:spcPct val="107000"/>
              </a:lnSpc>
            </a:pPr>
            <a:endParaRPr lang="en-GB" sz="700" dirty="0">
              <a:solidFill>
                <a:srgbClr val="000000"/>
              </a:solidFill>
              <a:latin typeface="Sassoon Infant" pitchFamily="2" charset="0"/>
              <a:ea typeface="Sassoon Infant" pitchFamily="2" charset="0"/>
              <a:cs typeface="Times New Roman" panose="02020603050405020304" pitchFamily="18" charset="0"/>
            </a:endParaRPr>
          </a:p>
          <a:p>
            <a:pPr lvl="0">
              <a:lnSpc>
                <a:spcPct val="107000"/>
              </a:lnSpc>
            </a:pPr>
            <a:r>
              <a:rPr lang="en-GB" dirty="0">
                <a:solidFill>
                  <a:srgbClr val="000000"/>
                </a:solidFill>
                <a:latin typeface="Sassoon Infant" pitchFamily="2" charset="0"/>
                <a:ea typeface="Sassoon Infant" pitchFamily="2" charset="0"/>
                <a:cs typeface="Times New Roman" panose="02020603050405020304" pitchFamily="18" charset="0"/>
              </a:rPr>
              <a:t>Use some other forms of punctuation ? !		     	 </a:t>
            </a:r>
            <a:r>
              <a:rPr lang="en-GB" dirty="0">
                <a:ln>
                  <a:noFill/>
                </a:ln>
                <a:solidFill>
                  <a:srgbClr val="000000"/>
                </a:solidFill>
                <a:effectLst/>
                <a:latin typeface="Sassoon Infant" pitchFamily="2" charset="0"/>
                <a:ea typeface="Sassoon Infant" pitchFamily="2" charset="0"/>
                <a:cs typeface="Times New Roman" panose="02020603050405020304" pitchFamily="18" charset="0"/>
              </a:rPr>
              <a:t>Starting sentences in different ways.</a:t>
            </a:r>
            <a:endParaRPr lang="en-GB" dirty="0">
              <a:effectLst/>
              <a:latin typeface="Sassoon Infant" pitchFamily="2" charset="0"/>
              <a:ea typeface="Sassoon Infant" pitchFamily="2" charset="0"/>
              <a:cs typeface="Times New Roman" panose="02020603050405020304" pitchFamily="18" charset="0"/>
            </a:endParaRPr>
          </a:p>
          <a:p>
            <a:pPr marL="457200">
              <a:lnSpc>
                <a:spcPct val="107000"/>
              </a:lnSpc>
            </a:pPr>
            <a:r>
              <a:rPr lang="en-GB" dirty="0">
                <a:ln>
                  <a:noFill/>
                </a:ln>
                <a:solidFill>
                  <a:srgbClr val="000000"/>
                </a:solidFill>
                <a:effectLst/>
                <a:latin typeface="Sassoon Infant" pitchFamily="2" charset="0"/>
                <a:ea typeface="Sassoon Infant" pitchFamily="2" charset="0"/>
                <a:cs typeface="Times New Roman" panose="02020603050405020304" pitchFamily="18" charset="0"/>
              </a:rPr>
              <a:t> </a:t>
            </a:r>
            <a:endParaRPr lang="en-GB" dirty="0">
              <a:effectLst/>
              <a:latin typeface="Sassoon Infant" pitchFamily="2" charset="0"/>
              <a:ea typeface="Sassoon Infant" pitchFamily="2" charset="0"/>
              <a:cs typeface="Times New Roman" panose="02020603050405020304" pitchFamily="18" charset="0"/>
            </a:endParaRPr>
          </a:p>
          <a:p>
            <a:pPr lvl="0">
              <a:lnSpc>
                <a:spcPct val="107000"/>
              </a:lnSpc>
            </a:pPr>
            <a:r>
              <a:rPr lang="en-GB" dirty="0">
                <a:ln>
                  <a:noFill/>
                </a:ln>
                <a:solidFill>
                  <a:srgbClr val="000000"/>
                </a:solidFill>
                <a:effectLst/>
                <a:latin typeface="Sassoon Infant" pitchFamily="2" charset="0"/>
                <a:ea typeface="Sassoon Infant" pitchFamily="2" charset="0"/>
                <a:cs typeface="Times New Roman" panose="02020603050405020304" pitchFamily="18" charset="0"/>
              </a:rPr>
              <a:t>Using the correct tense.</a:t>
            </a:r>
            <a:r>
              <a:rPr lang="en-GB" dirty="0">
                <a:latin typeface="Sassoon Infant" pitchFamily="2" charset="0"/>
                <a:ea typeface="Sassoon Infant" pitchFamily="2" charset="0"/>
                <a:cs typeface="Times New Roman" panose="02020603050405020304" pitchFamily="18" charset="0"/>
              </a:rPr>
              <a:t>			                      	 </a:t>
            </a:r>
            <a:r>
              <a:rPr lang="en-GB" dirty="0">
                <a:ln>
                  <a:noFill/>
                </a:ln>
                <a:solidFill>
                  <a:srgbClr val="000000"/>
                </a:solidFill>
                <a:effectLst/>
                <a:latin typeface="Sassoon Infant" pitchFamily="2" charset="0"/>
                <a:ea typeface="Sassoon Infant" pitchFamily="2" charset="0"/>
                <a:cs typeface="Times New Roman" panose="02020603050405020304" pitchFamily="18" charset="0"/>
              </a:rPr>
              <a:t>Using paragraphs to separate thoughts / ideas</a:t>
            </a:r>
            <a:endParaRPr lang="en-GB" dirty="0">
              <a:solidFill>
                <a:srgbClr val="000000"/>
              </a:solidFill>
              <a:latin typeface="Sassoon Infant" pitchFamily="2" charset="0"/>
              <a:ea typeface="Sassoon Infant" pitchFamily="2" charset="0"/>
              <a:cs typeface="Times New Roman" panose="02020603050405020304" pitchFamily="18" charset="0"/>
            </a:endParaRPr>
          </a:p>
          <a:p>
            <a:pPr lvl="0">
              <a:lnSpc>
                <a:spcPct val="107000"/>
              </a:lnSpc>
            </a:pPr>
            <a:endParaRPr lang="en-GB" dirty="0">
              <a:ln>
                <a:noFill/>
              </a:ln>
              <a:solidFill>
                <a:srgbClr val="000000"/>
              </a:solidFill>
              <a:effectLst/>
              <a:latin typeface="Sassoon Infant" pitchFamily="2" charset="0"/>
              <a:ea typeface="Sassoon Infant" pitchFamily="2" charset="0"/>
              <a:cs typeface="Times New Roman" panose="02020603050405020304" pitchFamily="18" charset="0"/>
            </a:endParaRPr>
          </a:p>
          <a:p>
            <a:pPr>
              <a:lnSpc>
                <a:spcPct val="107000"/>
              </a:lnSpc>
            </a:pPr>
            <a:r>
              <a:rPr lang="en-GB" dirty="0">
                <a:ln>
                  <a:noFill/>
                </a:ln>
                <a:solidFill>
                  <a:srgbClr val="000000"/>
                </a:solidFill>
                <a:effectLst/>
                <a:latin typeface="Sassoon Infant" pitchFamily="2" charset="0"/>
                <a:ea typeface="Sassoon Infant" pitchFamily="2" charset="0"/>
                <a:cs typeface="Times New Roman" panose="02020603050405020304" pitchFamily="18" charset="0"/>
              </a:rPr>
              <a:t>Making sure that capital letters are used where 			</a:t>
            </a:r>
            <a:r>
              <a:rPr lang="en-GB" dirty="0">
                <a:solidFill>
                  <a:srgbClr val="000000"/>
                </a:solidFill>
                <a:latin typeface="Sassoon Infant" pitchFamily="2" charset="0"/>
                <a:ea typeface="Sassoon Infant" pitchFamily="2" charset="0"/>
                <a:cs typeface="Arial" panose="020B0604020202020204" pitchFamily="34" charset="0"/>
              </a:rPr>
              <a:t>Using common conjunctions to link sentences</a:t>
            </a:r>
            <a:r>
              <a:rPr lang="en-GB" dirty="0">
                <a:latin typeface="Sassoon Infant" pitchFamily="2" charset="0"/>
                <a:ea typeface="Sassoon Infant" pitchFamily="2" charset="0"/>
                <a:cs typeface="Times New Roman" panose="02020603050405020304" pitchFamily="18" charset="0"/>
              </a:rPr>
              <a:t> </a:t>
            </a:r>
          </a:p>
          <a:p>
            <a:pPr lvl="0">
              <a:lnSpc>
                <a:spcPct val="107000"/>
              </a:lnSpc>
            </a:pPr>
            <a:endParaRPr lang="en-GB" dirty="0">
              <a:ln>
                <a:noFill/>
              </a:ln>
              <a:solidFill>
                <a:srgbClr val="000000"/>
              </a:solidFill>
              <a:effectLst/>
              <a:latin typeface="Sassoon Infant" pitchFamily="2" charset="0"/>
              <a:ea typeface="Sassoon Infant" pitchFamily="2" charset="0"/>
              <a:cs typeface="Times New Roman" panose="02020603050405020304" pitchFamily="18" charset="0"/>
            </a:endParaRPr>
          </a:p>
          <a:p>
            <a:pPr>
              <a:lnSpc>
                <a:spcPct val="107000"/>
              </a:lnSpc>
            </a:pPr>
            <a:r>
              <a:rPr lang="en-GB" dirty="0">
                <a:ln>
                  <a:noFill/>
                </a:ln>
                <a:solidFill>
                  <a:srgbClr val="000000"/>
                </a:solidFill>
                <a:effectLst/>
                <a:latin typeface="Sassoon Infant" pitchFamily="2" charset="0"/>
                <a:ea typeface="Sassoon Infant" pitchFamily="2" charset="0"/>
                <a:cs typeface="Times New Roman" panose="02020603050405020304" pitchFamily="18" charset="0"/>
              </a:rPr>
              <a:t>needed.</a:t>
            </a:r>
            <a:r>
              <a:rPr lang="en-GB" dirty="0">
                <a:latin typeface="Sassoon Infant" pitchFamily="2" charset="0"/>
                <a:ea typeface="Sassoon Infant" pitchFamily="2" charset="0"/>
                <a:cs typeface="Times New Roman" panose="02020603050405020304" pitchFamily="18" charset="0"/>
              </a:rPr>
              <a:t>							</a:t>
            </a:r>
            <a:r>
              <a:rPr lang="en-GB" dirty="0">
                <a:solidFill>
                  <a:srgbClr val="000000"/>
                </a:solidFill>
                <a:latin typeface="Sassoon Infant" pitchFamily="2" charset="0"/>
                <a:ea typeface="Sassoon Infant" pitchFamily="2" charset="0"/>
                <a:cs typeface="Arial" panose="020B0604020202020204" pitchFamily="34" charset="0"/>
              </a:rPr>
              <a:t>(</a:t>
            </a:r>
            <a:r>
              <a:rPr lang="en-GB" dirty="0" err="1">
                <a:solidFill>
                  <a:srgbClr val="000000"/>
                </a:solidFill>
                <a:latin typeface="Sassoon Infant" pitchFamily="2" charset="0"/>
                <a:ea typeface="Sassoon Infant" pitchFamily="2" charset="0"/>
                <a:cs typeface="Arial" panose="020B0604020202020204" pitchFamily="34" charset="0"/>
              </a:rPr>
              <a:t>eg.</a:t>
            </a:r>
            <a:r>
              <a:rPr lang="en-GB" dirty="0">
                <a:solidFill>
                  <a:srgbClr val="000000"/>
                </a:solidFill>
                <a:latin typeface="Sassoon Infant" pitchFamily="2" charset="0"/>
                <a:ea typeface="Sassoon Infant" pitchFamily="2" charset="0"/>
                <a:cs typeface="Arial" panose="020B0604020202020204" pitchFamily="34" charset="0"/>
              </a:rPr>
              <a:t> and, because, but, so, then).</a:t>
            </a:r>
            <a:endParaRPr lang="en-GB" dirty="0">
              <a:latin typeface="Sassoon Infant" pitchFamily="2" charset="0"/>
              <a:ea typeface="Sassoon Infant" pitchFamily="2" charset="0"/>
              <a:cs typeface="Times New Roman" panose="02020603050405020304" pitchFamily="18" charset="0"/>
            </a:endParaRPr>
          </a:p>
          <a:p>
            <a:pPr lvl="0">
              <a:lnSpc>
                <a:spcPct val="107000"/>
              </a:lnSpc>
            </a:pPr>
            <a:endParaRPr lang="en-GB" dirty="0">
              <a:latin typeface="Sassoon Infant" pitchFamily="2" charset="0"/>
              <a:ea typeface="Sassoon Infant" pitchFamily="2" charset="0"/>
              <a:cs typeface="Times New Roman" panose="02020603050405020304" pitchFamily="18" charset="0"/>
            </a:endParaRPr>
          </a:p>
          <a:p>
            <a:pPr lvl="0">
              <a:lnSpc>
                <a:spcPct val="107000"/>
              </a:lnSpc>
            </a:pPr>
            <a:endParaRPr lang="en-GB" dirty="0">
              <a:ln>
                <a:noFill/>
              </a:ln>
              <a:solidFill>
                <a:srgbClr val="000000"/>
              </a:solidFill>
              <a:effectLst/>
              <a:latin typeface="Sassoon Infant" pitchFamily="2" charset="0"/>
              <a:ea typeface="Sassoon Infant" pitchFamily="2" charset="0"/>
              <a:cs typeface="Times New Roman" panose="02020603050405020304" pitchFamily="18" charset="0"/>
            </a:endParaRPr>
          </a:p>
          <a:p>
            <a:pPr lvl="0">
              <a:lnSpc>
                <a:spcPct val="107000"/>
              </a:lnSpc>
            </a:pPr>
            <a:r>
              <a:rPr lang="en-GB" dirty="0">
                <a:ln>
                  <a:noFill/>
                </a:ln>
                <a:solidFill>
                  <a:srgbClr val="000000"/>
                </a:solidFill>
                <a:effectLst/>
                <a:latin typeface="Sassoon Infant" pitchFamily="2" charset="0"/>
                <a:ea typeface="Sassoon Infant" pitchFamily="2" charset="0"/>
                <a:cs typeface="Arial" panose="020B0604020202020204" pitchFamily="34" charset="0"/>
              </a:rPr>
              <a:t>Checking and editing work. </a:t>
            </a:r>
            <a:r>
              <a:rPr lang="en-GB" dirty="0">
                <a:ln>
                  <a:noFill/>
                </a:ln>
                <a:solidFill>
                  <a:srgbClr val="000000"/>
                </a:solidFill>
                <a:effectLst/>
                <a:latin typeface="Sassoon Infant" pitchFamily="2" charset="0"/>
                <a:ea typeface="Sassoon Infant" pitchFamily="2" charset="0"/>
                <a:cs typeface="Times New Roman" panose="02020603050405020304" pitchFamily="18" charset="0"/>
              </a:rPr>
              <a:t> </a:t>
            </a:r>
            <a:r>
              <a:rPr lang="en-GB" dirty="0">
                <a:ln>
                  <a:noFill/>
                </a:ln>
                <a:solidFill>
                  <a:srgbClr val="000000"/>
                </a:solidFill>
                <a:effectLst/>
                <a:latin typeface="Sassoon Infant" pitchFamily="2" charset="0"/>
                <a:ea typeface="Sassoon Infant" pitchFamily="2" charset="0"/>
                <a:cs typeface="Arial" panose="020B0604020202020204" pitchFamily="34" charset="0"/>
              </a:rPr>
              <a:t> </a:t>
            </a:r>
            <a:endParaRPr lang="en-GB" b="1" dirty="0">
              <a:solidFill>
                <a:schemeClr val="tx1">
                  <a:lumMod val="75000"/>
                  <a:lumOff val="25000"/>
                </a:schemeClr>
              </a:solidFill>
              <a:latin typeface="Sassoon Infant" pitchFamily="2" charset="0"/>
              <a:ea typeface="Sassoon Infant" pitchFamily="2" charset="0"/>
            </a:endParaRPr>
          </a:p>
          <a:p>
            <a:pPr marL="342900" indent="-342900">
              <a:buFont typeface="Arial" panose="020B0604020202020204" pitchFamily="34" charset="0"/>
              <a:buChar char="•"/>
            </a:pPr>
            <a:endParaRPr lang="en-GB" sz="1400" dirty="0">
              <a:solidFill>
                <a:schemeClr val="tx1">
                  <a:lumMod val="75000"/>
                  <a:lumOff val="25000"/>
                </a:schemeClr>
              </a:solidFill>
              <a:latin typeface="Sassoon Primary" pitchFamily="50" charset="0"/>
            </a:endParaRPr>
          </a:p>
          <a:p>
            <a:endParaRPr lang="en-GB" sz="1400" dirty="0">
              <a:solidFill>
                <a:schemeClr val="tx1">
                  <a:lumMod val="75000"/>
                  <a:lumOff val="25000"/>
                </a:schemeClr>
              </a:solidFill>
              <a:latin typeface="Sassoon Primary" pitchFamily="50" charset="0"/>
            </a:endParaRPr>
          </a:p>
          <a:p>
            <a:endParaRPr lang="en-GB" dirty="0">
              <a:solidFill>
                <a:schemeClr val="tx1">
                  <a:lumMod val="75000"/>
                  <a:lumOff val="25000"/>
                </a:schemeClr>
              </a:solidFill>
              <a:latin typeface="Sassoon Primary" pitchFamily="50" charset="0"/>
            </a:endParaRPr>
          </a:p>
          <a:p>
            <a:pPr marL="800100" lvl="1" indent="-342900">
              <a:buFont typeface="Arial" panose="020B0604020202020204" pitchFamily="34" charset="0"/>
              <a:buChar char="•"/>
            </a:pPr>
            <a:endParaRPr lang="en-GB" dirty="0">
              <a:solidFill>
                <a:schemeClr val="tx1">
                  <a:lumMod val="75000"/>
                  <a:lumOff val="25000"/>
                </a:schemeClr>
              </a:solidFill>
              <a:latin typeface="Sassoon Primary" pitchFamily="50" charset="0"/>
            </a:endParaRPr>
          </a:p>
          <a:p>
            <a:pPr marL="800100" lvl="1" indent="-342900">
              <a:buFont typeface="Arial" panose="020B0604020202020204" pitchFamily="34" charset="0"/>
              <a:buChar char="•"/>
            </a:pPr>
            <a:endParaRPr lang="en-GB" dirty="0">
              <a:solidFill>
                <a:schemeClr val="tx1">
                  <a:lumMod val="75000"/>
                  <a:lumOff val="25000"/>
                </a:schemeClr>
              </a:solidFill>
              <a:latin typeface="Sassoon Primary" pitchFamily="50" charset="0"/>
            </a:endParaRPr>
          </a:p>
          <a:p>
            <a:pPr marL="800100" lvl="1" indent="-342900">
              <a:buFont typeface="Arial" panose="020B0604020202020204" pitchFamily="34" charset="0"/>
              <a:buChar char="•"/>
            </a:pPr>
            <a:endParaRPr lang="en-GB" dirty="0">
              <a:solidFill>
                <a:schemeClr val="tx1">
                  <a:lumMod val="75000"/>
                  <a:lumOff val="25000"/>
                </a:schemeClr>
              </a:solidFill>
              <a:latin typeface="Sassoon Primary" pitchFamily="50" charset="0"/>
            </a:endParaRPr>
          </a:p>
          <a:p>
            <a:pPr marL="342900" indent="-342900">
              <a:buFont typeface="Arial" panose="020B0604020202020204" pitchFamily="34" charset="0"/>
              <a:buChar char="•"/>
            </a:pPr>
            <a:endParaRPr lang="en-GB" dirty="0">
              <a:solidFill>
                <a:schemeClr val="tx1">
                  <a:lumMod val="75000"/>
                  <a:lumOff val="25000"/>
                </a:schemeClr>
              </a:solidFill>
              <a:latin typeface="Sassoon Primary" pitchFamily="50" charset="0"/>
            </a:endParaRPr>
          </a:p>
          <a:p>
            <a:pPr marL="342900" indent="-342900">
              <a:buFont typeface="Arial" panose="020B0604020202020204" pitchFamily="34" charset="0"/>
              <a:buChar char="•"/>
            </a:pPr>
            <a:endParaRPr lang="en-GB" sz="2000" dirty="0">
              <a:solidFill>
                <a:schemeClr val="tx1">
                  <a:lumMod val="75000"/>
                  <a:lumOff val="25000"/>
                </a:schemeClr>
              </a:solidFill>
              <a:latin typeface="Sassoon" panose="02000503040000090004" pitchFamily="2" charset="0"/>
            </a:endParaRPr>
          </a:p>
        </p:txBody>
      </p:sp>
      <p:pic>
        <p:nvPicPr>
          <p:cNvPr id="5" name="Picture 4" descr="A yellow pencil with pink eraser&#10;&#10;Description automatically generated">
            <a:extLst>
              <a:ext uri="{FF2B5EF4-FFF2-40B4-BE49-F238E27FC236}">
                <a16:creationId xmlns:a16="http://schemas.microsoft.com/office/drawing/2014/main" id="{4D9BCDC4-9823-6D5E-DBB7-1743D38711A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262780" y="909435"/>
            <a:ext cx="612140" cy="639965"/>
          </a:xfrm>
          <a:prstGeom prst="rect">
            <a:avLst/>
          </a:prstGeom>
        </p:spPr>
      </p:pic>
      <p:pic>
        <p:nvPicPr>
          <p:cNvPr id="3" name="Picture 2" descr="A yellow pencil with pink eraser&#10;&#10;Description automatically generated">
            <a:extLst>
              <a:ext uri="{FF2B5EF4-FFF2-40B4-BE49-F238E27FC236}">
                <a16:creationId xmlns:a16="http://schemas.microsoft.com/office/drawing/2014/main" id="{B26A59B0-A2A3-AE9F-6234-B7A02190095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226060" y="2584113"/>
            <a:ext cx="612140" cy="639965"/>
          </a:xfrm>
          <a:prstGeom prst="rect">
            <a:avLst/>
          </a:prstGeom>
        </p:spPr>
      </p:pic>
      <p:pic>
        <p:nvPicPr>
          <p:cNvPr id="4" name="Picture 3" descr="A yellow pencil with pink eraser&#10;&#10;Description automatically generated">
            <a:extLst>
              <a:ext uri="{FF2B5EF4-FFF2-40B4-BE49-F238E27FC236}">
                <a16:creationId xmlns:a16="http://schemas.microsoft.com/office/drawing/2014/main" id="{49ABC032-C14D-2C72-FCAF-81FE6FD0DB1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6803819" y="3190237"/>
            <a:ext cx="612140" cy="639965"/>
          </a:xfrm>
          <a:prstGeom prst="rect">
            <a:avLst/>
          </a:prstGeom>
        </p:spPr>
      </p:pic>
      <p:pic>
        <p:nvPicPr>
          <p:cNvPr id="6" name="Picture 5" descr="A yellow pencil with pink eraser&#10;&#10;Description automatically generated">
            <a:extLst>
              <a:ext uri="{FF2B5EF4-FFF2-40B4-BE49-F238E27FC236}">
                <a16:creationId xmlns:a16="http://schemas.microsoft.com/office/drawing/2014/main" id="{4E8CBDDC-FC19-6F31-D5F1-11E39BE1E11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6708140" y="2550272"/>
            <a:ext cx="612140" cy="639965"/>
          </a:xfrm>
          <a:prstGeom prst="rect">
            <a:avLst/>
          </a:prstGeom>
        </p:spPr>
      </p:pic>
      <p:pic>
        <p:nvPicPr>
          <p:cNvPr id="8" name="Picture 7" descr="A yellow pencil with pink eraser&#10;&#10;Description automatically generated">
            <a:extLst>
              <a:ext uri="{FF2B5EF4-FFF2-40B4-BE49-F238E27FC236}">
                <a16:creationId xmlns:a16="http://schemas.microsoft.com/office/drawing/2014/main" id="{6337AE44-F3D8-FED1-D165-359F834862F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6808848" y="3748788"/>
            <a:ext cx="612140" cy="639965"/>
          </a:xfrm>
          <a:prstGeom prst="rect">
            <a:avLst/>
          </a:prstGeom>
        </p:spPr>
      </p:pic>
      <p:pic>
        <p:nvPicPr>
          <p:cNvPr id="9" name="Picture 8" descr="A yellow pencil with pink eraser&#10;&#10;Description automatically generated">
            <a:extLst>
              <a:ext uri="{FF2B5EF4-FFF2-40B4-BE49-F238E27FC236}">
                <a16:creationId xmlns:a16="http://schemas.microsoft.com/office/drawing/2014/main" id="{4C3629C2-5049-6068-57B2-9B317838719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226060" y="3247929"/>
            <a:ext cx="612140" cy="639965"/>
          </a:xfrm>
          <a:prstGeom prst="rect">
            <a:avLst/>
          </a:prstGeom>
        </p:spPr>
      </p:pic>
      <p:pic>
        <p:nvPicPr>
          <p:cNvPr id="10" name="Picture 9" descr="A yellow pencil with pink eraser&#10;&#10;Description automatically generated">
            <a:extLst>
              <a:ext uri="{FF2B5EF4-FFF2-40B4-BE49-F238E27FC236}">
                <a16:creationId xmlns:a16="http://schemas.microsoft.com/office/drawing/2014/main" id="{6ED71E3C-9D88-BCDF-2AE6-19DC0576D85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264579" y="3818341"/>
            <a:ext cx="612140" cy="639965"/>
          </a:xfrm>
          <a:prstGeom prst="rect">
            <a:avLst/>
          </a:prstGeom>
        </p:spPr>
      </p:pic>
      <p:pic>
        <p:nvPicPr>
          <p:cNvPr id="11" name="Picture 10" descr="A yellow pencil with pink eraser&#10;&#10;Description automatically generated">
            <a:extLst>
              <a:ext uri="{FF2B5EF4-FFF2-40B4-BE49-F238E27FC236}">
                <a16:creationId xmlns:a16="http://schemas.microsoft.com/office/drawing/2014/main" id="{91703590-4794-4071-8471-6A1AEC1C000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326768" y="4539258"/>
            <a:ext cx="612140" cy="639965"/>
          </a:xfrm>
          <a:prstGeom prst="rect">
            <a:avLst/>
          </a:prstGeom>
        </p:spPr>
      </p:pic>
      <p:pic>
        <p:nvPicPr>
          <p:cNvPr id="12" name="Picture 11" descr="A yellow pencil with pink eraser&#10;&#10;Description automatically generated">
            <a:extLst>
              <a:ext uri="{FF2B5EF4-FFF2-40B4-BE49-F238E27FC236}">
                <a16:creationId xmlns:a16="http://schemas.microsoft.com/office/drawing/2014/main" id="{4ECCE74B-00BA-A8A6-C453-5CE84F706AB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6708140" y="4321070"/>
            <a:ext cx="612140" cy="639965"/>
          </a:xfrm>
          <a:prstGeom prst="rect">
            <a:avLst/>
          </a:prstGeom>
        </p:spPr>
      </p:pic>
      <p:pic>
        <p:nvPicPr>
          <p:cNvPr id="13" name="Picture 12" descr="A yellow pencil with pink eraser&#10;&#10;Description automatically generated">
            <a:extLst>
              <a:ext uri="{FF2B5EF4-FFF2-40B4-BE49-F238E27FC236}">
                <a16:creationId xmlns:a16="http://schemas.microsoft.com/office/drawing/2014/main" id="{4D0E7EC4-5D88-DD90-555C-F32B38B1108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301897" y="5716385"/>
            <a:ext cx="612140" cy="639965"/>
          </a:xfrm>
          <a:prstGeom prst="rect">
            <a:avLst/>
          </a:prstGeom>
        </p:spPr>
      </p:pic>
    </p:spTree>
    <p:extLst>
      <p:ext uri="{BB962C8B-B14F-4D97-AF65-F5344CB8AC3E}">
        <p14:creationId xmlns:p14="http://schemas.microsoft.com/office/powerpoint/2010/main" val="305294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35</a:t>
            </a:fld>
            <a:endParaRPr lang="en-GB"/>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2367404" y="479422"/>
            <a:ext cx="6466203" cy="881485"/>
          </a:xfrm>
        </p:spPr>
        <p:txBody>
          <a:bodyPr rtlCol="0">
            <a:normAutofit fontScale="90000"/>
          </a:bodyPr>
          <a:lstStyle/>
          <a:p>
            <a:pPr algn="ctr" rtl="0"/>
            <a:r>
              <a:rPr lang="en-GB" sz="3800" b="1" dirty="0">
                <a:solidFill>
                  <a:schemeClr val="tx1"/>
                </a:solidFill>
                <a:latin typeface="Sassoon Infant" pitchFamily="2" charset="0"/>
                <a:ea typeface="Sassoon Infant" pitchFamily="2" charset="0"/>
              </a:rPr>
              <a:t>Writing at Home</a:t>
            </a:r>
            <a:br>
              <a:rPr lang="en-GB" sz="3800" dirty="0">
                <a:solidFill>
                  <a:schemeClr val="tx1"/>
                </a:solidFill>
                <a:latin typeface="Sassoon" panose="02000503040000090004" pitchFamily="2" charset="0"/>
              </a:rPr>
            </a:br>
            <a:endParaRPr lang="en-GB" sz="3800" dirty="0">
              <a:solidFill>
                <a:schemeClr val="tx1"/>
              </a:solidFill>
              <a:latin typeface="Sassoon" panose="02000503040000090004" pitchFamily="2" charset="0"/>
            </a:endParaRPr>
          </a:p>
        </p:txBody>
      </p:sp>
      <p:pic>
        <p:nvPicPr>
          <p:cNvPr id="5" name="Picture 4" descr="A stack of colorful post-it notes&#10;&#10;Description automatically generated">
            <a:extLst>
              <a:ext uri="{FF2B5EF4-FFF2-40B4-BE49-F238E27FC236}">
                <a16:creationId xmlns:a16="http://schemas.microsoft.com/office/drawing/2014/main" id="{7080B9DF-CCE7-E1E8-1BCC-CFF8BE6E71A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80482" y="3564293"/>
            <a:ext cx="1781993" cy="1825390"/>
          </a:xfrm>
          <a:prstGeom prst="rect">
            <a:avLst/>
          </a:prstGeom>
        </p:spPr>
      </p:pic>
      <p:pic>
        <p:nvPicPr>
          <p:cNvPr id="7" name="Picture 6" descr="A white envelope with blue square&#10;&#10;Description automatically generated">
            <a:extLst>
              <a:ext uri="{FF2B5EF4-FFF2-40B4-BE49-F238E27FC236}">
                <a16:creationId xmlns:a16="http://schemas.microsoft.com/office/drawing/2014/main" id="{874CC84C-6176-A3E9-B762-6D1D3584E7F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806804">
            <a:off x="463992" y="3588667"/>
            <a:ext cx="2522907" cy="2018326"/>
          </a:xfrm>
          <a:prstGeom prst="rect">
            <a:avLst/>
          </a:prstGeom>
        </p:spPr>
      </p:pic>
      <p:pic>
        <p:nvPicPr>
          <p:cNvPr id="9" name="Picture 8" descr="A shopping list with check marks&#10;&#10;Description automatically generated">
            <a:extLst>
              <a:ext uri="{FF2B5EF4-FFF2-40B4-BE49-F238E27FC236}">
                <a16:creationId xmlns:a16="http://schemas.microsoft.com/office/drawing/2014/main" id="{5F8A24D4-88C7-0399-8B7C-32C9D2F938A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300801">
            <a:off x="9944598" y="357511"/>
            <a:ext cx="1622955" cy="2383146"/>
          </a:xfrm>
          <a:prstGeom prst="rect">
            <a:avLst/>
          </a:prstGeom>
        </p:spPr>
      </p:pic>
      <p:pic>
        <p:nvPicPr>
          <p:cNvPr id="11" name="Picture 10" descr="A pink diary with snowflakes&#10;&#10;Description automatically generated">
            <a:extLst>
              <a:ext uri="{FF2B5EF4-FFF2-40B4-BE49-F238E27FC236}">
                <a16:creationId xmlns:a16="http://schemas.microsoft.com/office/drawing/2014/main" id="{2F233692-47EC-BECB-6F95-FBDD40C86A8C}"/>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rot="20982276">
            <a:off x="430129" y="549946"/>
            <a:ext cx="1563292" cy="2001013"/>
          </a:xfrm>
          <a:prstGeom prst="rect">
            <a:avLst/>
          </a:prstGeom>
        </p:spPr>
      </p:pic>
      <p:pic>
        <p:nvPicPr>
          <p:cNvPr id="6" name="Picture 5" descr="A stack of papers with lines&#10;&#10;Description automatically generated">
            <a:extLst>
              <a:ext uri="{FF2B5EF4-FFF2-40B4-BE49-F238E27FC236}">
                <a16:creationId xmlns:a16="http://schemas.microsoft.com/office/drawing/2014/main" id="{FA420441-A658-B8EB-62A7-6B576473F160}"/>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620724" y="1075341"/>
            <a:ext cx="1781993" cy="2310994"/>
          </a:xfrm>
          <a:prstGeom prst="rect">
            <a:avLst/>
          </a:prstGeom>
        </p:spPr>
      </p:pic>
      <p:pic>
        <p:nvPicPr>
          <p:cNvPr id="4" name="Picture 3" descr="A close-up of a cell phone">
            <a:extLst>
              <a:ext uri="{FF2B5EF4-FFF2-40B4-BE49-F238E27FC236}">
                <a16:creationId xmlns:a16="http://schemas.microsoft.com/office/drawing/2014/main" id="{BF0EA420-EA85-8929-8398-C7A043190946}"/>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373887" y="3694801"/>
            <a:ext cx="4889532" cy="2907163"/>
          </a:xfrm>
          <a:prstGeom prst="rect">
            <a:avLst/>
          </a:prstGeom>
        </p:spPr>
      </p:pic>
      <p:sp>
        <p:nvSpPr>
          <p:cNvPr id="8" name="TextBox 7">
            <a:extLst>
              <a:ext uri="{FF2B5EF4-FFF2-40B4-BE49-F238E27FC236}">
                <a16:creationId xmlns:a16="http://schemas.microsoft.com/office/drawing/2014/main" id="{8B2CD0F7-09A5-53BE-EE2F-6948D7A2505D}"/>
              </a:ext>
            </a:extLst>
          </p:cNvPr>
          <p:cNvSpPr txBox="1"/>
          <p:nvPr/>
        </p:nvSpPr>
        <p:spPr>
          <a:xfrm>
            <a:off x="3641422" y="4287619"/>
            <a:ext cx="4259922" cy="3385542"/>
          </a:xfrm>
          <a:prstGeom prst="rect">
            <a:avLst/>
          </a:prstGeom>
          <a:noFill/>
        </p:spPr>
        <p:txBody>
          <a:bodyPr wrap="square">
            <a:spAutoFit/>
          </a:bodyPr>
          <a:lstStyle/>
          <a:p>
            <a:pPr marL="342900" indent="-342900">
              <a:buFont typeface="Wingdings" panose="05000000000000000000" pitchFamily="2" charset="2"/>
              <a:buChar char="Ø"/>
            </a:pPr>
            <a:r>
              <a:rPr lang="en-GB" dirty="0">
                <a:latin typeface="Sassoon Infant" pitchFamily="2" charset="0"/>
                <a:ea typeface="Sassoon Infant" pitchFamily="2" charset="0"/>
              </a:rPr>
              <a:t>Don’t force it</a:t>
            </a:r>
          </a:p>
          <a:p>
            <a:pPr marL="342900" indent="-342900">
              <a:buFont typeface="Wingdings" panose="05000000000000000000" pitchFamily="2" charset="2"/>
              <a:buChar char="Ø"/>
            </a:pPr>
            <a:r>
              <a:rPr lang="en-GB" dirty="0">
                <a:latin typeface="Sassoon Infant" pitchFamily="2" charset="0"/>
                <a:ea typeface="Sassoon Infant" pitchFamily="2" charset="0"/>
              </a:rPr>
              <a:t>Be positive – give praise and make it specific</a:t>
            </a:r>
          </a:p>
          <a:p>
            <a:pPr marL="342900" indent="-342900">
              <a:buFont typeface="Wingdings" panose="05000000000000000000" pitchFamily="2" charset="2"/>
              <a:buChar char="Ø"/>
            </a:pPr>
            <a:r>
              <a:rPr lang="en-GB" dirty="0">
                <a:latin typeface="Sassoon Infant" pitchFamily="2" charset="0"/>
                <a:ea typeface="Sassoon Infant" pitchFamily="2" charset="0"/>
              </a:rPr>
              <a:t>Don’t point out every mistake – focus on one or 2 core targets.</a:t>
            </a:r>
          </a:p>
          <a:p>
            <a:pPr marL="342900" indent="-342900">
              <a:buFont typeface="Wingdings" panose="05000000000000000000" pitchFamily="2" charset="2"/>
              <a:buChar char="Ø"/>
            </a:pPr>
            <a:r>
              <a:rPr lang="en-GB" dirty="0">
                <a:latin typeface="Sassoon Infant" pitchFamily="2" charset="0"/>
                <a:ea typeface="Sassoon Infant" pitchFamily="2" charset="0"/>
              </a:rPr>
              <a:t>Remember that every child learns at a different pace.</a:t>
            </a:r>
          </a:p>
          <a:p>
            <a:pPr marL="342900" indent="-342900">
              <a:buFont typeface="Wingdings" panose="05000000000000000000" pitchFamily="2" charset="2"/>
              <a:buChar char="Ø"/>
            </a:pPr>
            <a:endParaRPr lang="en-GB" sz="1600" dirty="0">
              <a:latin typeface="Sassoon" panose="02000503040000090004" pitchFamily="2" charset="0"/>
            </a:endParaRPr>
          </a:p>
          <a:p>
            <a:pPr marL="342900" indent="-342900">
              <a:buFont typeface="Wingdings" panose="05000000000000000000" pitchFamily="2" charset="2"/>
              <a:buChar char="Ø"/>
            </a:pPr>
            <a:endParaRPr lang="en-GB" dirty="0">
              <a:latin typeface="Sassoon" panose="02000503040000090004" pitchFamily="2" charset="0"/>
            </a:endParaRPr>
          </a:p>
          <a:p>
            <a:pPr marL="342900" indent="-342900">
              <a:buFont typeface="Wingdings" panose="05000000000000000000" pitchFamily="2" charset="2"/>
              <a:buChar char="Ø"/>
            </a:pPr>
            <a:endParaRPr lang="en-GB" dirty="0">
              <a:latin typeface="Sassoon" panose="02000503040000090004" pitchFamily="2" charset="0"/>
            </a:endParaRPr>
          </a:p>
          <a:p>
            <a:pPr marL="342900" indent="-342900">
              <a:buFont typeface="Wingdings" panose="05000000000000000000" pitchFamily="2" charset="2"/>
              <a:buChar char="Ø"/>
            </a:pPr>
            <a:endParaRPr lang="en-GB" dirty="0">
              <a:latin typeface="Sassoon" panose="02000503040000090004" pitchFamily="2" charset="0"/>
            </a:endParaRPr>
          </a:p>
          <a:p>
            <a:endParaRPr lang="en-GB" sz="1800" dirty="0">
              <a:latin typeface="Sassoon" panose="02000503040000090004" pitchFamily="2" charset="0"/>
            </a:endParaRPr>
          </a:p>
        </p:txBody>
      </p:sp>
    </p:spTree>
    <p:extLst>
      <p:ext uri="{BB962C8B-B14F-4D97-AF65-F5344CB8AC3E}">
        <p14:creationId xmlns:p14="http://schemas.microsoft.com/office/powerpoint/2010/main" val="3461598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AA3F0-F694-171D-7DEF-62B74640F915}"/>
              </a:ext>
            </a:extLst>
          </p:cNvPr>
          <p:cNvSpPr txBox="1"/>
          <p:nvPr/>
        </p:nvSpPr>
        <p:spPr>
          <a:xfrm>
            <a:off x="812800" y="218243"/>
            <a:ext cx="5953760" cy="1323439"/>
          </a:xfrm>
          <a:prstGeom prst="rect">
            <a:avLst/>
          </a:prstGeom>
          <a:noFill/>
        </p:spPr>
        <p:txBody>
          <a:bodyPr wrap="square" rtlCol="0">
            <a:spAutoFit/>
          </a:bodyPr>
          <a:lstStyle/>
          <a:p>
            <a:r>
              <a:rPr lang="en-GB" sz="8000" dirty="0">
                <a:latin typeface="Sassoon Infant" pitchFamily="2" charset="0"/>
                <a:ea typeface="Sassoon Infant" pitchFamily="2" charset="0"/>
              </a:rPr>
              <a:t>Questions?</a:t>
            </a:r>
          </a:p>
        </p:txBody>
      </p:sp>
      <p:pic>
        <p:nvPicPr>
          <p:cNvPr id="8196" name="Picture 4">
            <a:extLst>
              <a:ext uri="{FF2B5EF4-FFF2-40B4-BE49-F238E27FC236}">
                <a16:creationId xmlns:a16="http://schemas.microsoft.com/office/drawing/2014/main" id="{3A7BB273-EDFA-A6F6-A6D7-519F87024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20" y="1541682"/>
            <a:ext cx="11003280" cy="522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80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DDDB81-2C41-4C86-B9D2-679D6ED32DAA}"/>
              </a:ext>
            </a:extLst>
          </p:cNvPr>
          <p:cNvSpPr txBox="1"/>
          <p:nvPr/>
        </p:nvSpPr>
        <p:spPr>
          <a:xfrm>
            <a:off x="1978185" y="4688484"/>
            <a:ext cx="8496886" cy="1015663"/>
          </a:xfrm>
          <a:prstGeom prst="rect">
            <a:avLst/>
          </a:prstGeom>
          <a:noFill/>
        </p:spPr>
        <p:txBody>
          <a:bodyPr wrap="square" rtlCol="0">
            <a:spAutoFit/>
          </a:bodyPr>
          <a:lstStyle/>
          <a:p>
            <a:pPr algn="ctr"/>
            <a:r>
              <a:rPr lang="en-GB" sz="6000" dirty="0">
                <a:latin typeface="Sassoon Infant" pitchFamily="2" charset="0"/>
                <a:ea typeface="Sassoon Infant" pitchFamily="2" charset="0"/>
              </a:rPr>
              <a:t>Thank you </a:t>
            </a:r>
          </a:p>
        </p:txBody>
      </p:sp>
      <p:pic>
        <p:nvPicPr>
          <p:cNvPr id="5" name="Picture 4" descr="A blue logo with white text&#10;&#10;AI-generated content may be incorrect.">
            <a:extLst>
              <a:ext uri="{FF2B5EF4-FFF2-40B4-BE49-F238E27FC236}">
                <a16:creationId xmlns:a16="http://schemas.microsoft.com/office/drawing/2014/main" id="{C53C082B-79A0-7BA7-35E9-0D80C7393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558" y="1357086"/>
            <a:ext cx="3042883" cy="3042883"/>
          </a:xfrm>
          <a:prstGeom prst="rect">
            <a:avLst/>
          </a:prstGeom>
        </p:spPr>
      </p:pic>
    </p:spTree>
    <p:extLst>
      <p:ext uri="{BB962C8B-B14F-4D97-AF65-F5344CB8AC3E}">
        <p14:creationId xmlns:p14="http://schemas.microsoft.com/office/powerpoint/2010/main" val="7979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5326" y="487680"/>
            <a:ext cx="9771017" cy="769441"/>
          </a:xfrm>
          <a:prstGeom prst="rect">
            <a:avLst/>
          </a:prstGeom>
          <a:noFill/>
        </p:spPr>
        <p:txBody>
          <a:bodyPr wrap="square" rtlCol="0">
            <a:spAutoFit/>
          </a:bodyPr>
          <a:lstStyle/>
          <a:p>
            <a:pPr algn="ctr"/>
            <a:r>
              <a:rPr lang="en-GB" sz="4400" dirty="0">
                <a:latin typeface="Sassoon Infant" pitchFamily="2" charset="0"/>
                <a:ea typeface="Sassoon Infant" pitchFamily="2" charset="0"/>
              </a:rPr>
              <a:t>P1 – P3 phonics and spelling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496" y="1491187"/>
            <a:ext cx="2169132" cy="3002436"/>
          </a:xfrm>
          <a:prstGeom prst="rect">
            <a:avLst/>
          </a:prstGeom>
        </p:spPr>
      </p:pic>
      <p:pic>
        <p:nvPicPr>
          <p:cNvPr id="6" name="Picture 5"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5000" b="96042" l="3340" r="93124">
                        <a14:foregroundMark x1="58546" y1="11458" x2="34381" y2="14792"/>
                        <a14:foregroundMark x1="34381" y1="14792" x2="5501" y2="29375"/>
                        <a14:foregroundMark x1="5501" y1="29375" x2="3536" y2="48542"/>
                        <a14:foregroundMark x1="3536" y1="48542" x2="24361" y2="70833"/>
                        <a14:foregroundMark x1="24361" y1="70833" x2="50884" y2="77708"/>
                        <a14:foregroundMark x1="50884" y1="77708" x2="65226" y2="60000"/>
                        <a14:foregroundMark x1="65226" y1="60000" x2="65226" y2="59375"/>
                        <a14:foregroundMark x1="49902" y1="21250" x2="29273" y2="58958"/>
                        <a14:foregroundMark x1="29273" y1="58958" x2="28487" y2="62083"/>
                        <a14:foregroundMark x1="50295" y1="7917" x2="80747" y2="28750"/>
                        <a14:foregroundMark x1="80747" y1="28750" x2="92731" y2="46250"/>
                        <a14:foregroundMark x1="59921" y1="26667" x2="68369" y2="76875"/>
                        <a14:foregroundMark x1="56385" y1="20833" x2="41650" y2="73333"/>
                        <a14:foregroundMark x1="44204" y1="21667" x2="12967" y2="38125"/>
                        <a14:foregroundMark x1="12574" y1="40417" x2="49312" y2="27292"/>
                        <a14:foregroundMark x1="60118" y1="7917" x2="35756" y2="9583"/>
                        <a14:foregroundMark x1="35756" y1="9583" x2="22004" y2="16667"/>
                        <a14:foregroundMark x1="22004" y1="16667" x2="21415" y2="17292"/>
                        <a14:foregroundMark x1="68173" y1="10417" x2="85658" y2="31458"/>
                        <a14:foregroundMark x1="85658" y1="31458" x2="93124" y2="53750"/>
                        <a14:foregroundMark x1="93124" y1="53750" x2="93124" y2="55625"/>
                        <a14:foregroundMark x1="77014" y1="11250" x2="43026" y2="5208"/>
                        <a14:foregroundMark x1="28094" y1="90833" x2="46758" y2="90000"/>
                        <a14:foregroundMark x1="46758" y1="90000" x2="53242" y2="91250"/>
                        <a14:foregroundMark x1="41650" y1="96042" x2="58546" y2="93333"/>
                        <a14:foregroundMark x1="58546" y1="93333" x2="59528" y2="93333"/>
                        <a14:foregroundMark x1="55403" y1="20000" x2="39882" y2="55833"/>
                        <a14:foregroundMark x1="30648" y1="21875" x2="12181" y2="29375"/>
                        <a14:foregroundMark x1="36739" y1="20625" x2="60511" y2="24792"/>
                        <a14:foregroundMark x1="60511" y1="24792" x2="65815" y2="27708"/>
                        <a14:foregroundMark x1="79764" y1="17917" x2="88409" y2="34583"/>
                        <a14:foregroundMark x1="88409" y1="34583" x2="93124" y2="63750"/>
                        <a14:foregroundMark x1="90570" y1="74375" x2="74853" y2="82500"/>
                        <a14:foregroundMark x1="74853" y1="82500" x2="59136" y2="83333"/>
                        <a14:foregroundMark x1="59136" y1="83333" x2="67976" y2="67917"/>
                        <a14:foregroundMark x1="67976" y1="67917" x2="69352" y2="67708"/>
                        <a14:foregroundMark x1="74656" y1="48958" x2="74656" y2="48958"/>
                        <a14:foregroundMark x1="73870" y1="48125" x2="59528" y2="38333"/>
                        <a14:foregroundMark x1="10413" y1="41042" x2="9823" y2="65208"/>
                        <a14:foregroundMark x1="9823" y1="65208" x2="17682" y2="85833"/>
                        <a14:foregroundMark x1="21415" y1="46458" x2="39293" y2="38333"/>
                        <a14:foregroundMark x1="22397" y1="64375" x2="34381" y2="69792"/>
                        <a14:foregroundMark x1="35953" y1="93958" x2="54224" y2="96042"/>
                        <a14:foregroundMark x1="54224" y1="96042" x2="68762" y2="93333"/>
                        <a14:foregroundMark x1="14538" y1="44792" x2="38310" y2="33958"/>
                        <a14:foregroundMark x1="12574" y1="46458" x2="12574" y2="46458"/>
                      </a14:backgroundRemoval>
                    </a14:imgEffect>
                  </a14:imgLayer>
                </a14:imgProps>
              </a:ext>
              <a:ext uri="{28A0092B-C50C-407E-A947-70E740481C1C}">
                <a14:useLocalDpi xmlns:a14="http://schemas.microsoft.com/office/drawing/2010/main" val="0"/>
              </a:ext>
            </a:extLst>
          </a:blip>
          <a:stretch>
            <a:fillRect/>
          </a:stretch>
        </p:blipFill>
        <p:spPr>
          <a:xfrm>
            <a:off x="3804216" y="1491187"/>
            <a:ext cx="3202200" cy="3019757"/>
          </a:xfrm>
          <a:prstGeom prst="rect">
            <a:avLst/>
          </a:prstGeom>
        </p:spPr>
      </p:pic>
      <p:sp>
        <p:nvSpPr>
          <p:cNvPr id="8" name="Rectangle 7">
            <a:extLst>
              <a:ext uri="{FF2B5EF4-FFF2-40B4-BE49-F238E27FC236}">
                <a16:creationId xmlns:a16="http://schemas.microsoft.com/office/drawing/2014/main" id="{58BD6811-CCDD-4B42-A260-97FFCFCA17B1}"/>
              </a:ext>
            </a:extLst>
          </p:cNvPr>
          <p:cNvSpPr/>
          <p:nvPr/>
        </p:nvSpPr>
        <p:spPr>
          <a:xfrm rot="20174323">
            <a:off x="8143359" y="4938303"/>
            <a:ext cx="3161056" cy="9566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a:latin typeface="SassoonPrimaryInfantMedium" panose="00000500000000000000" pitchFamily="2" charset="0"/>
              </a:rPr>
              <a:t>   </a:t>
            </a:r>
            <a:r>
              <a:rPr lang="en-GB" sz="4800" dirty="0">
                <a:latin typeface="Sassoon Infant" pitchFamily="2" charset="0"/>
                <a:ea typeface="Sassoon Infant" pitchFamily="2" charset="0"/>
              </a:rPr>
              <a:t>fi</a:t>
            </a:r>
            <a:r>
              <a:rPr lang="en-GB" sz="4800" u="sng" dirty="0">
                <a:latin typeface="Sassoon Infant" pitchFamily="2" charset="0"/>
                <a:ea typeface="Sassoon Infant" pitchFamily="2" charset="0"/>
              </a:rPr>
              <a:t>sh</a:t>
            </a:r>
          </a:p>
        </p:txBody>
      </p:sp>
      <p:pic>
        <p:nvPicPr>
          <p:cNvPr id="9" name="Picture 8">
            <a:extLst>
              <a:ext uri="{FF2B5EF4-FFF2-40B4-BE49-F238E27FC236}">
                <a16:creationId xmlns:a16="http://schemas.microsoft.com/office/drawing/2014/main" id="{715E2689-B9BE-42CC-BD2F-B94B3115611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179022" y="4673182"/>
            <a:ext cx="837321" cy="837321"/>
          </a:xfrm>
          <a:prstGeom prst="rect">
            <a:avLst/>
          </a:prstGeom>
        </p:spPr>
      </p:pic>
      <p:sp>
        <p:nvSpPr>
          <p:cNvPr id="10" name="Rectangle 9">
            <a:extLst>
              <a:ext uri="{FF2B5EF4-FFF2-40B4-BE49-F238E27FC236}">
                <a16:creationId xmlns:a16="http://schemas.microsoft.com/office/drawing/2014/main" id="{FDAA0975-B256-4528-B066-BE382D008813}"/>
              </a:ext>
            </a:extLst>
          </p:cNvPr>
          <p:cNvSpPr/>
          <p:nvPr/>
        </p:nvSpPr>
        <p:spPr>
          <a:xfrm rot="20174323">
            <a:off x="4313988" y="5202348"/>
            <a:ext cx="3161056" cy="9566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a:latin typeface="SassoonPrimaryInfantMedium" panose="00000500000000000000" pitchFamily="2" charset="0"/>
              </a:rPr>
              <a:t>   </a:t>
            </a:r>
            <a:r>
              <a:rPr lang="en-GB" sz="4800" u="sng" dirty="0">
                <a:latin typeface="Sassoon Infant" pitchFamily="2" charset="0"/>
                <a:ea typeface="Sassoon Infant" pitchFamily="2" charset="0"/>
              </a:rPr>
              <a:t>sh</a:t>
            </a:r>
            <a:r>
              <a:rPr lang="en-GB" sz="4800" dirty="0">
                <a:latin typeface="Sassoon Infant" pitchFamily="2" charset="0"/>
                <a:ea typeface="Sassoon Infant" pitchFamily="2" charset="0"/>
              </a:rPr>
              <a:t>eep</a:t>
            </a:r>
          </a:p>
        </p:txBody>
      </p:sp>
      <p:pic>
        <p:nvPicPr>
          <p:cNvPr id="11" name="Picture 10">
            <a:extLst>
              <a:ext uri="{FF2B5EF4-FFF2-40B4-BE49-F238E27FC236}">
                <a16:creationId xmlns:a16="http://schemas.microsoft.com/office/drawing/2014/main" id="{8610F8BD-FC68-4717-848B-13C35AC4317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043541">
            <a:off x="6468895" y="4964618"/>
            <a:ext cx="765687" cy="676750"/>
          </a:xfrm>
          <a:prstGeom prst="rect">
            <a:avLst/>
          </a:prstGeom>
        </p:spPr>
      </p:pic>
      <p:sp>
        <p:nvSpPr>
          <p:cNvPr id="12" name="TextBox 11"/>
          <p:cNvSpPr txBox="1"/>
          <p:nvPr/>
        </p:nvSpPr>
        <p:spPr>
          <a:xfrm>
            <a:off x="-644434" y="4910339"/>
            <a:ext cx="6453051" cy="1200329"/>
          </a:xfrm>
          <a:prstGeom prst="rect">
            <a:avLst/>
          </a:prstGeom>
          <a:noFill/>
        </p:spPr>
        <p:txBody>
          <a:bodyPr wrap="square" rtlCol="0">
            <a:spAutoFit/>
          </a:bodyPr>
          <a:lstStyle/>
          <a:p>
            <a:pPr algn="ctr"/>
            <a:r>
              <a:rPr lang="en-GB" sz="3600" dirty="0">
                <a:solidFill>
                  <a:srgbClr val="0000FF"/>
                </a:solidFill>
                <a:latin typeface="Sassoon Infant" pitchFamily="2" charset="0"/>
                <a:ea typeface="Sassoon Infant" pitchFamily="2" charset="0"/>
              </a:rPr>
              <a:t>Multi Sensory </a:t>
            </a:r>
          </a:p>
          <a:p>
            <a:pPr algn="ctr"/>
            <a:r>
              <a:rPr lang="en-GB" sz="3600" dirty="0">
                <a:solidFill>
                  <a:srgbClr val="0000FF"/>
                </a:solidFill>
                <a:latin typeface="Sassoon Infant" pitchFamily="2" charset="0"/>
                <a:ea typeface="Sassoon Infant" pitchFamily="2" charset="0"/>
              </a:rPr>
              <a:t>Approach</a:t>
            </a:r>
          </a:p>
        </p:txBody>
      </p:sp>
      <p:pic>
        <p:nvPicPr>
          <p:cNvPr id="13" name="Picture 12"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5004" y="1491187"/>
            <a:ext cx="2072640" cy="3058139"/>
          </a:xfrm>
          <a:prstGeom prst="rect">
            <a:avLst/>
          </a:prstGeom>
        </p:spPr>
      </p:pic>
    </p:spTree>
    <p:extLst>
      <p:ext uri="{BB962C8B-B14F-4D97-AF65-F5344CB8AC3E}">
        <p14:creationId xmlns:p14="http://schemas.microsoft.com/office/powerpoint/2010/main" val="153026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C0CC9A-6D52-C03D-5476-0D5BB6D5DDF7}"/>
              </a:ext>
            </a:extLst>
          </p:cNvPr>
          <p:cNvSpPr txBox="1"/>
          <p:nvPr/>
        </p:nvSpPr>
        <p:spPr>
          <a:xfrm>
            <a:off x="957262" y="371475"/>
            <a:ext cx="7648575" cy="707886"/>
          </a:xfrm>
          <a:prstGeom prst="rect">
            <a:avLst/>
          </a:prstGeom>
          <a:noFill/>
        </p:spPr>
        <p:txBody>
          <a:bodyPr wrap="square" rtlCol="0">
            <a:spAutoFit/>
          </a:bodyPr>
          <a:lstStyle/>
          <a:p>
            <a:r>
              <a:rPr lang="en-GB" sz="4000" dirty="0">
                <a:latin typeface="Sassoon Infant" pitchFamily="2" charset="0"/>
                <a:ea typeface="Sassoon Infant" pitchFamily="2" charset="0"/>
              </a:rPr>
              <a:t>Phonics into Spelling </a:t>
            </a:r>
          </a:p>
        </p:txBody>
      </p:sp>
      <p:sp>
        <p:nvSpPr>
          <p:cNvPr id="3" name="TextBox 2">
            <a:extLst>
              <a:ext uri="{FF2B5EF4-FFF2-40B4-BE49-F238E27FC236}">
                <a16:creationId xmlns:a16="http://schemas.microsoft.com/office/drawing/2014/main" id="{A30308F9-473B-5F44-FEB7-22E7FB6A676A}"/>
              </a:ext>
            </a:extLst>
          </p:cNvPr>
          <p:cNvSpPr txBox="1"/>
          <p:nvPr/>
        </p:nvSpPr>
        <p:spPr>
          <a:xfrm>
            <a:off x="957262" y="1266825"/>
            <a:ext cx="11234738" cy="3703834"/>
          </a:xfrm>
          <a:prstGeom prst="rect">
            <a:avLst/>
          </a:prstGeom>
          <a:noFill/>
        </p:spPr>
        <p:txBody>
          <a:bodyPr wrap="square" rtlCol="0">
            <a:spAutoFit/>
          </a:bodyPr>
          <a:lstStyle/>
          <a:p>
            <a:pPr algn="ctr">
              <a:lnSpc>
                <a:spcPct val="150000"/>
              </a:lnSpc>
            </a:pPr>
            <a:r>
              <a:rPr lang="en-GB" sz="4000" dirty="0">
                <a:latin typeface="Sassoon Infant" pitchFamily="2" charset="0"/>
                <a:ea typeface="Sassoon Infant" pitchFamily="2" charset="0"/>
              </a:rPr>
              <a:t>4 week Programme</a:t>
            </a:r>
          </a:p>
          <a:p>
            <a:pPr marL="285750" indent="-285750">
              <a:lnSpc>
                <a:spcPct val="150000"/>
              </a:lnSpc>
              <a:buFont typeface="Arial" panose="020B0604020202020204" pitchFamily="34" charset="0"/>
              <a:buChar char="•"/>
            </a:pPr>
            <a:r>
              <a:rPr lang="en-GB" sz="4000" dirty="0">
                <a:latin typeface="Sassoon Infant" pitchFamily="2" charset="0"/>
                <a:ea typeface="Sassoon Infant" pitchFamily="2" charset="0"/>
              </a:rPr>
              <a:t>2 weeks on Phonics – </a:t>
            </a:r>
            <a:r>
              <a:rPr lang="en-GB" sz="4000" dirty="0">
                <a:solidFill>
                  <a:srgbClr val="00B050"/>
                </a:solidFill>
                <a:latin typeface="Sassoon Infant" pitchFamily="2" charset="0"/>
                <a:ea typeface="Sassoon Infant" pitchFamily="2" charset="0"/>
              </a:rPr>
              <a:t>problem solving approach</a:t>
            </a:r>
          </a:p>
          <a:p>
            <a:pPr marL="285750" indent="-285750">
              <a:lnSpc>
                <a:spcPct val="150000"/>
              </a:lnSpc>
              <a:buFont typeface="Arial" panose="020B0604020202020204" pitchFamily="34" charset="0"/>
              <a:buChar char="•"/>
            </a:pPr>
            <a:r>
              <a:rPr lang="en-GB" sz="4000" dirty="0">
                <a:latin typeface="Sassoon Infant" pitchFamily="2" charset="0"/>
                <a:ea typeface="Sassoon Infant" pitchFamily="2" charset="0"/>
              </a:rPr>
              <a:t>2 weeks on Common Words / Spelling Rules – </a:t>
            </a:r>
            <a:r>
              <a:rPr lang="en-GB" sz="4000" dirty="0">
                <a:solidFill>
                  <a:srgbClr val="00B050"/>
                </a:solidFill>
                <a:latin typeface="Sassoon Infant" pitchFamily="2" charset="0"/>
                <a:ea typeface="Sassoon Infant" pitchFamily="2" charset="0"/>
              </a:rPr>
              <a:t>thinking strategies approach </a:t>
            </a:r>
          </a:p>
        </p:txBody>
      </p:sp>
      <p:pic>
        <p:nvPicPr>
          <p:cNvPr id="1028" name="Picture 4" descr="Cycle Rotation Clip Art">
            <a:extLst>
              <a:ext uri="{FF2B5EF4-FFF2-40B4-BE49-F238E27FC236}">
                <a16:creationId xmlns:a16="http://schemas.microsoft.com/office/drawing/2014/main" id="{8A2C8C47-6741-063C-C2B3-367E54C31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241" y="4300688"/>
            <a:ext cx="1999614" cy="204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54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a:extLst>
              <a:ext uri="{FF2B5EF4-FFF2-40B4-BE49-F238E27FC236}">
                <a16:creationId xmlns:a16="http://schemas.microsoft.com/office/drawing/2014/main" id="{E8B6C97A-BEEE-4855-AB52-FD8379156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084" y="246225"/>
            <a:ext cx="5442230" cy="3010055"/>
          </a:xfrm>
          <a:prstGeom prst="rect">
            <a:avLst/>
          </a:prstGeom>
          <a:ln w="38100">
            <a:solidFill>
              <a:schemeClr val="tx1"/>
            </a:solidFill>
          </a:ln>
        </p:spPr>
      </p:pic>
      <p:sp>
        <p:nvSpPr>
          <p:cNvPr id="4" name="TextBox 3">
            <a:extLst>
              <a:ext uri="{FF2B5EF4-FFF2-40B4-BE49-F238E27FC236}">
                <a16:creationId xmlns:a16="http://schemas.microsoft.com/office/drawing/2014/main" id="{AF226833-E474-2AD6-DD7E-6D165A8AD65D}"/>
              </a:ext>
            </a:extLst>
          </p:cNvPr>
          <p:cNvSpPr txBox="1"/>
          <p:nvPr/>
        </p:nvSpPr>
        <p:spPr>
          <a:xfrm>
            <a:off x="6867526" y="418945"/>
            <a:ext cx="5143500" cy="1754326"/>
          </a:xfrm>
          <a:prstGeom prst="rect">
            <a:avLst/>
          </a:prstGeom>
          <a:noFill/>
        </p:spPr>
        <p:txBody>
          <a:bodyPr wrap="square" rtlCol="0">
            <a:spAutoFit/>
          </a:bodyPr>
          <a:lstStyle/>
          <a:p>
            <a:pPr algn="ctr"/>
            <a:r>
              <a:rPr lang="en-GB" sz="5400" dirty="0">
                <a:latin typeface="Sassoon Infant" pitchFamily="2" charset="0"/>
                <a:ea typeface="Sassoon Infant" pitchFamily="2" charset="0"/>
              </a:rPr>
              <a:t>Phoneme Representations</a:t>
            </a:r>
          </a:p>
        </p:txBody>
      </p:sp>
      <p:pic>
        <p:nvPicPr>
          <p:cNvPr id="1026" name="Picture 2" descr="Educandy - Making Learning Sweeter! Create and share your own games!">
            <a:extLst>
              <a:ext uri="{FF2B5EF4-FFF2-40B4-BE49-F238E27FC236}">
                <a16:creationId xmlns:a16="http://schemas.microsoft.com/office/drawing/2014/main" id="{2CBEA7BE-F572-7AC4-47F1-E5E09C0A8D5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8" b="89778" l="9778" r="90667">
                        <a14:foregroundMark x1="11556" y1="17333" x2="11556" y2="17333"/>
                        <a14:foregroundMark x1="24444" y1="13778" x2="24444" y2="13778"/>
                        <a14:foregroundMark x1="32000" y1="16000" x2="32000" y2="16000"/>
                        <a14:foregroundMark x1="47111" y1="17333" x2="47111" y2="17333"/>
                        <a14:foregroundMark x1="56444" y1="23111" x2="56444" y2="23111"/>
                        <a14:foregroundMark x1="67111" y1="19556" x2="67111" y2="19556"/>
                        <a14:foregroundMark x1="80000" y1="17333" x2="80000" y2="17333"/>
                        <a14:foregroundMark x1="90667" y1="20000" x2="90667" y2="20000"/>
                        <a14:foregroundMark x1="56889" y1="48889" x2="56889" y2="48889"/>
                        <a14:foregroundMark x1="45333" y1="49778" x2="45333" y2="49778"/>
                        <a14:foregroundMark x1="45333" y1="49778" x2="45333" y2="49778"/>
                        <a14:foregroundMark x1="46222" y1="50222" x2="46222" y2="50222"/>
                        <a14:foregroundMark x1="62667" y1="52444" x2="62667" y2="52444"/>
                        <a14:foregroundMark x1="62667" y1="52444" x2="37778" y2="48889"/>
                        <a14:foregroundMark x1="38222" y1="52000" x2="62222" y2="53778"/>
                        <a14:foregroundMark x1="62222" y1="47556" x2="41778" y2="48889"/>
                        <a14:foregroundMark x1="38222" y1="56889" x2="45333" y2="56889"/>
                      </a14:backgroundRemoval>
                    </a14:imgEffect>
                  </a14:imgLayer>
                </a14:imgProps>
              </a:ext>
              <a:ext uri="{28A0092B-C50C-407E-A947-70E740481C1C}">
                <a14:useLocalDpi xmlns:a14="http://schemas.microsoft.com/office/drawing/2010/main" val="0"/>
              </a:ext>
            </a:extLst>
          </a:blip>
          <a:srcRect/>
          <a:stretch>
            <a:fillRect/>
          </a:stretch>
        </p:blipFill>
        <p:spPr bwMode="auto">
          <a:xfrm>
            <a:off x="0" y="5230332"/>
            <a:ext cx="1381443" cy="13814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606BBB5-F2F0-014E-76A2-0F7FE34421B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778" b="97778" l="9778" r="89778">
                        <a14:foregroundMark x1="23111" y1="8000" x2="23111" y2="8000"/>
                        <a14:foregroundMark x1="54222" y1="4889" x2="54222" y2="4889"/>
                        <a14:foregroundMark x1="79111" y1="11556" x2="79111" y2="11556"/>
                        <a14:foregroundMark x1="74667" y1="40000" x2="74667" y2="40000"/>
                        <a14:foregroundMark x1="54222" y1="57333" x2="54222" y2="57333"/>
                        <a14:foregroundMark x1="26667" y1="71556" x2="26667" y2="71556"/>
                        <a14:foregroundMark x1="24444" y1="90667" x2="24444" y2="90667"/>
                        <a14:foregroundMark x1="44000" y1="92000" x2="44000" y2="92000"/>
                        <a14:foregroundMark x1="62667" y1="93333" x2="62667" y2="93333"/>
                        <a14:foregroundMark x1="84000" y1="93333" x2="84000" y2="93333"/>
                        <a14:foregroundMark x1="84000" y1="82667" x2="84000" y2="82667"/>
                        <a14:foregroundMark x1="20000" y1="4000" x2="20000" y2="4000"/>
                        <a14:foregroundMark x1="24889" y1="2222" x2="24889" y2="2222"/>
                        <a14:foregroundMark x1="36000" y1="2222" x2="36000" y2="2222"/>
                        <a14:foregroundMark x1="44444" y1="2222" x2="44444" y2="2222"/>
                        <a14:foregroundMark x1="57333" y1="2222" x2="57333" y2="2222"/>
                        <a14:foregroundMark x1="65778" y1="2222" x2="65778" y2="2222"/>
                        <a14:foregroundMark x1="75111" y1="4444" x2="75111" y2="4444"/>
                        <a14:foregroundMark x1="80444" y1="8444" x2="80444" y2="8444"/>
                        <a14:foregroundMark x1="84000" y1="9778" x2="84000" y2="9778"/>
                        <a14:foregroundMark x1="42222" y1="5778" x2="42222" y2="5778"/>
                        <a14:foregroundMark x1="16889" y1="14667" x2="16889" y2="14667"/>
                        <a14:foregroundMark x1="16000" y1="81778" x2="16000" y2="81778"/>
                        <a14:foregroundMark x1="15556" y1="60889" x2="15556" y2="60889"/>
                        <a14:foregroundMark x1="15556" y1="49778" x2="15556" y2="49778"/>
                        <a14:foregroundMark x1="16444" y1="92889" x2="16444" y2="92889"/>
                        <a14:foregroundMark x1="22667" y1="97778" x2="22667" y2="97778"/>
                      </a14:backgroundRemoval>
                    </a14:imgEffect>
                  </a14:imgLayer>
                </a14:imgProps>
              </a:ext>
              <a:ext uri="{28A0092B-C50C-407E-A947-70E740481C1C}">
                <a14:useLocalDpi xmlns:a14="http://schemas.microsoft.com/office/drawing/2010/main" val="0"/>
              </a:ext>
            </a:extLst>
          </a:blip>
          <a:srcRect/>
          <a:stretch>
            <a:fillRect/>
          </a:stretch>
        </p:blipFill>
        <p:spPr bwMode="auto">
          <a:xfrm>
            <a:off x="132080" y="3601721"/>
            <a:ext cx="1457008" cy="1457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4B3C60-7940-3E43-041B-477EE37CF8CA}"/>
              </a:ext>
            </a:extLst>
          </p:cNvPr>
          <p:cNvSpPr txBox="1"/>
          <p:nvPr/>
        </p:nvSpPr>
        <p:spPr>
          <a:xfrm>
            <a:off x="7058343" y="2589344"/>
            <a:ext cx="4941253" cy="830997"/>
          </a:xfrm>
          <a:prstGeom prst="rect">
            <a:avLst/>
          </a:prstGeom>
          <a:noFill/>
        </p:spPr>
        <p:txBody>
          <a:bodyPr wrap="square" rtlCol="0">
            <a:spAutoFit/>
          </a:bodyPr>
          <a:lstStyle/>
          <a:p>
            <a:pPr algn="ctr"/>
            <a:r>
              <a:rPr lang="en-GB" sz="2400" dirty="0">
                <a:latin typeface="Sassoon Infant" pitchFamily="2" charset="0"/>
                <a:ea typeface="Sassoon Infant" pitchFamily="2" charset="0"/>
              </a:rPr>
              <a:t>15 Units</a:t>
            </a:r>
          </a:p>
          <a:p>
            <a:pPr algn="ctr"/>
            <a:r>
              <a:rPr lang="en-GB" sz="2400" dirty="0">
                <a:latin typeface="Sassoon Infant" pitchFamily="2" charset="0"/>
                <a:ea typeface="Sassoon Infant" pitchFamily="2" charset="0"/>
              </a:rPr>
              <a:t>P4 – units 1 – 7, P5 – Units 8 - 15</a:t>
            </a:r>
          </a:p>
        </p:txBody>
      </p:sp>
      <p:pic>
        <p:nvPicPr>
          <p:cNvPr id="3074" name="Picture 2">
            <a:extLst>
              <a:ext uri="{FF2B5EF4-FFF2-40B4-BE49-F238E27FC236}">
                <a16:creationId xmlns:a16="http://schemas.microsoft.com/office/drawing/2014/main" id="{70EEA6D4-D019-755B-18CF-797CF8B31C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2560418" y="2939055"/>
            <a:ext cx="3140469" cy="43913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3241551-65CA-17D8-09B4-30609E2C532E}"/>
              </a:ext>
            </a:extLst>
          </p:cNvPr>
          <p:cNvPicPr>
            <a:picLocks noChangeAspect="1"/>
          </p:cNvPicPr>
          <p:nvPr/>
        </p:nvPicPr>
        <p:blipFill>
          <a:blip r:embed="rId9"/>
          <a:stretch>
            <a:fillRect/>
          </a:stretch>
        </p:blipFill>
        <p:spPr>
          <a:xfrm>
            <a:off x="6672217" y="3564492"/>
            <a:ext cx="5327379" cy="3140470"/>
          </a:xfrm>
          <a:prstGeom prst="rect">
            <a:avLst/>
          </a:prstGeom>
        </p:spPr>
      </p:pic>
    </p:spTree>
    <p:extLst>
      <p:ext uri="{BB962C8B-B14F-4D97-AF65-F5344CB8AC3E}">
        <p14:creationId xmlns:p14="http://schemas.microsoft.com/office/powerpoint/2010/main" val="46460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lish is hard. Source: imgflip.com">
            <a:extLst>
              <a:ext uri="{FF2B5EF4-FFF2-40B4-BE49-F238E27FC236}">
                <a16:creationId xmlns:a16="http://schemas.microsoft.com/office/drawing/2014/main" id="{48EDAC9B-5D5C-B148-918C-BF71253C6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889" y="376918"/>
            <a:ext cx="6104164" cy="610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21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71823A9-ACCD-4030-7680-90CA64106FB4}"/>
              </a:ext>
            </a:extLst>
          </p:cNvPr>
          <p:cNvGraphicFramePr>
            <a:graphicFrameLocks noGrp="1"/>
          </p:cNvGraphicFramePr>
          <p:nvPr>
            <p:extLst>
              <p:ext uri="{D42A27DB-BD31-4B8C-83A1-F6EECF244321}">
                <p14:modId xmlns:p14="http://schemas.microsoft.com/office/powerpoint/2010/main" val="1707903715"/>
              </p:ext>
            </p:extLst>
          </p:nvPr>
        </p:nvGraphicFramePr>
        <p:xfrm>
          <a:off x="2184400" y="1414991"/>
          <a:ext cx="8128000" cy="3657600"/>
        </p:xfrm>
        <a:graphic>
          <a:graphicData uri="http://schemas.openxmlformats.org/drawingml/2006/table">
            <a:tbl>
              <a:tblPr firstRow="1" bandRow="1">
                <a:tableStyleId>{073A0DAA-6AF3-43AB-8588-CEC1D06C72B9}</a:tableStyleId>
              </a:tblPr>
              <a:tblGrid>
                <a:gridCol w="1625600">
                  <a:extLst>
                    <a:ext uri="{9D8B030D-6E8A-4147-A177-3AD203B41FA5}">
                      <a16:colId xmlns:a16="http://schemas.microsoft.com/office/drawing/2014/main" val="937309447"/>
                    </a:ext>
                  </a:extLst>
                </a:gridCol>
                <a:gridCol w="1625600">
                  <a:extLst>
                    <a:ext uri="{9D8B030D-6E8A-4147-A177-3AD203B41FA5}">
                      <a16:colId xmlns:a16="http://schemas.microsoft.com/office/drawing/2014/main" val="3705004015"/>
                    </a:ext>
                  </a:extLst>
                </a:gridCol>
                <a:gridCol w="1625600">
                  <a:extLst>
                    <a:ext uri="{9D8B030D-6E8A-4147-A177-3AD203B41FA5}">
                      <a16:colId xmlns:a16="http://schemas.microsoft.com/office/drawing/2014/main" val="1367595960"/>
                    </a:ext>
                  </a:extLst>
                </a:gridCol>
                <a:gridCol w="1625600">
                  <a:extLst>
                    <a:ext uri="{9D8B030D-6E8A-4147-A177-3AD203B41FA5}">
                      <a16:colId xmlns:a16="http://schemas.microsoft.com/office/drawing/2014/main" val="2251367796"/>
                    </a:ext>
                  </a:extLst>
                </a:gridCol>
                <a:gridCol w="1625600">
                  <a:extLst>
                    <a:ext uri="{9D8B030D-6E8A-4147-A177-3AD203B41FA5}">
                      <a16:colId xmlns:a16="http://schemas.microsoft.com/office/drawing/2014/main" val="2216798506"/>
                    </a:ext>
                  </a:extLst>
                </a:gridCol>
              </a:tblGrid>
              <a:tr h="370840">
                <a:tc>
                  <a:txBody>
                    <a:bodyPr/>
                    <a:lstStyle/>
                    <a:p>
                      <a:pPr algn="ctr"/>
                      <a:endParaRPr lang="en-GB" sz="2400" dirty="0">
                        <a:solidFill>
                          <a:schemeClr val="tx1"/>
                        </a:solidFill>
                        <a:latin typeface="SassoonPrimaryInfantMedium"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SassoonPrimaryInfantMedium"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SassoonPrimaryInfantMedium"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SassoonPrimaryInfantMedium" panose="00000500000000000000" pitchFamily="2" charset="0"/>
                      </a:endParaRPr>
                    </a:p>
                    <a:p>
                      <a:pPr algn="ctr"/>
                      <a:endParaRPr lang="en-GB" sz="2400" dirty="0">
                        <a:solidFill>
                          <a:schemeClr val="tx1"/>
                        </a:solidFill>
                        <a:latin typeface="SassoonPrimaryInfantMedium"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SassoonPrimaryInfantMedium"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9789883"/>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155336"/>
                  </a:ext>
                </a:extLst>
              </a:tr>
            </a:tbl>
          </a:graphicData>
        </a:graphic>
      </p:graphicFrame>
      <p:sp>
        <p:nvSpPr>
          <p:cNvPr id="3" name="TextBox 2">
            <a:extLst>
              <a:ext uri="{FF2B5EF4-FFF2-40B4-BE49-F238E27FC236}">
                <a16:creationId xmlns:a16="http://schemas.microsoft.com/office/drawing/2014/main" id="{994461BD-31B0-AE71-53D5-393217A4A2BC}"/>
              </a:ext>
            </a:extLst>
          </p:cNvPr>
          <p:cNvSpPr txBox="1"/>
          <p:nvPr/>
        </p:nvSpPr>
        <p:spPr>
          <a:xfrm>
            <a:off x="4200525" y="419100"/>
            <a:ext cx="6610350" cy="584775"/>
          </a:xfrm>
          <a:prstGeom prst="rect">
            <a:avLst/>
          </a:prstGeom>
          <a:noFill/>
        </p:spPr>
        <p:txBody>
          <a:bodyPr wrap="square" rtlCol="0">
            <a:spAutoFit/>
          </a:bodyPr>
          <a:lstStyle/>
          <a:p>
            <a:r>
              <a:rPr lang="en-GB" sz="3200" dirty="0">
                <a:latin typeface="Sassoon Infant" pitchFamily="2" charset="0"/>
                <a:ea typeface="Sassoon Infant" pitchFamily="2" charset="0"/>
              </a:rPr>
              <a:t>The phoneme ‘</a:t>
            </a:r>
            <a:r>
              <a:rPr lang="en-GB" sz="3200" dirty="0" err="1">
                <a:latin typeface="Sassoon Infant" pitchFamily="2" charset="0"/>
                <a:ea typeface="Sassoon Infant" pitchFamily="2" charset="0"/>
              </a:rPr>
              <a:t>oe</a:t>
            </a:r>
            <a:r>
              <a:rPr lang="en-GB" sz="3200" dirty="0">
                <a:latin typeface="Sassoon Infant" pitchFamily="2" charset="0"/>
                <a:ea typeface="Sassoon Infant" pitchFamily="2" charset="0"/>
              </a:rPr>
              <a:t>’</a:t>
            </a:r>
          </a:p>
        </p:txBody>
      </p:sp>
    </p:spTree>
    <p:extLst>
      <p:ext uri="{BB962C8B-B14F-4D97-AF65-F5344CB8AC3E}">
        <p14:creationId xmlns:p14="http://schemas.microsoft.com/office/powerpoint/2010/main" val="234213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6B8C81-3C6C-C17D-5DE6-CC76338395B9}"/>
              </a:ext>
            </a:extLst>
          </p:cNvPr>
          <p:cNvSpPr txBox="1"/>
          <p:nvPr/>
        </p:nvSpPr>
        <p:spPr>
          <a:xfrm>
            <a:off x="971550" y="581025"/>
            <a:ext cx="6210300" cy="400110"/>
          </a:xfrm>
          <a:prstGeom prst="rect">
            <a:avLst/>
          </a:prstGeom>
          <a:noFill/>
        </p:spPr>
        <p:txBody>
          <a:bodyPr wrap="square" rtlCol="0">
            <a:spAutoFit/>
          </a:bodyPr>
          <a:lstStyle/>
          <a:p>
            <a:r>
              <a:rPr lang="en-GB" sz="2000" dirty="0">
                <a:latin typeface="Sassoon Infant" pitchFamily="2" charset="0"/>
                <a:ea typeface="Sassoon Infant" pitchFamily="2" charset="0"/>
              </a:rPr>
              <a:t>Phoneme Stories / Dictation - </a:t>
            </a:r>
            <a:r>
              <a:rPr lang="en-GB" sz="2000" dirty="0" err="1">
                <a:latin typeface="Sassoon Infant" pitchFamily="2" charset="0"/>
                <a:ea typeface="Sassoon Infant" pitchFamily="2" charset="0"/>
              </a:rPr>
              <a:t>ee</a:t>
            </a:r>
            <a:endParaRPr lang="en-GB" sz="2000" dirty="0">
              <a:latin typeface="Sassoon Infant" pitchFamily="2" charset="0"/>
              <a:ea typeface="Sassoon Infant" pitchFamily="2" charset="0"/>
            </a:endParaRPr>
          </a:p>
        </p:txBody>
      </p:sp>
      <p:sp>
        <p:nvSpPr>
          <p:cNvPr id="3" name="TextBox 2">
            <a:extLst>
              <a:ext uri="{FF2B5EF4-FFF2-40B4-BE49-F238E27FC236}">
                <a16:creationId xmlns:a16="http://schemas.microsoft.com/office/drawing/2014/main" id="{B05EE9AF-E7D9-4596-7F4A-51F4AE61099D}"/>
              </a:ext>
            </a:extLst>
          </p:cNvPr>
          <p:cNvSpPr txBox="1"/>
          <p:nvPr/>
        </p:nvSpPr>
        <p:spPr>
          <a:xfrm>
            <a:off x="1076325" y="1425575"/>
            <a:ext cx="10839450" cy="3693319"/>
          </a:xfrm>
          <a:prstGeom prst="rect">
            <a:avLst/>
          </a:prstGeom>
          <a:noFill/>
          <a:ln w="57150">
            <a:solidFill>
              <a:schemeClr val="tx1"/>
            </a:solidFill>
          </a:ln>
        </p:spPr>
        <p:txBody>
          <a:bodyPr wrap="square" rtlCol="0">
            <a:spAutoFit/>
          </a:bodyPr>
          <a:lstStyle/>
          <a:p>
            <a:pPr algn="l"/>
            <a:r>
              <a:rPr lang="en-GB" b="0" i="0" dirty="0">
                <a:solidFill>
                  <a:srgbClr val="000000"/>
                </a:solidFill>
                <a:effectLst/>
                <a:latin typeface="Sassoon Infant" pitchFamily="2" charset="0"/>
                <a:ea typeface="Sassoon Infant" pitchFamily="2" charset="0"/>
              </a:rPr>
              <a:t>Unit 2 Phoneme Story (Core)</a:t>
            </a:r>
          </a:p>
          <a:p>
            <a:pPr algn="l"/>
            <a:r>
              <a:rPr lang="en-GB" b="0" i="0" dirty="0">
                <a:effectLst/>
                <a:latin typeface="Sassoon Infant" pitchFamily="2" charset="0"/>
                <a:ea typeface="Sassoon Infant" pitchFamily="2" charset="0"/>
              </a:rPr>
              <a:t>It happened yesterday on my way home from the shops. Mum had agreed to let me go on ahead. As I walked along the street towards my house, I could see the back door was lying open.</a:t>
            </a:r>
          </a:p>
          <a:p>
            <a:pPr algn="l"/>
            <a:r>
              <a:rPr lang="en-GB" b="0" i="0" dirty="0">
                <a:effectLst/>
                <a:latin typeface="Sassoon Infant" pitchFamily="2" charset="0"/>
                <a:ea typeface="Sassoon Infant" pitchFamily="2" charset="0"/>
              </a:rPr>
              <a:t>‘There is something strange going on here,’ I thought.</a:t>
            </a:r>
          </a:p>
          <a:p>
            <a:pPr algn="l"/>
            <a:r>
              <a:rPr lang="en-GB" b="0" i="0" dirty="0">
                <a:effectLst/>
                <a:latin typeface="Sassoon Infant" pitchFamily="2" charset="0"/>
                <a:ea typeface="Sassoon Infant" pitchFamily="2" charset="0"/>
              </a:rPr>
              <a:t>Indeed there was. I couldn’t believe my eyes. A man was leaving my house with pieces of jewellery in his hands. I was so shocked I was not able to speak. Thankfully, a quick acting neighbour saw the thief and chased him down the street and into a field. Others realised what was happening and three more men joined in the chase. But the young thief was too quick and he got away.</a:t>
            </a:r>
          </a:p>
          <a:p>
            <a:pPr algn="l"/>
            <a:r>
              <a:rPr lang="en-GB" b="0" i="0" dirty="0">
                <a:effectLst/>
                <a:latin typeface="Sassoon Infant" pitchFamily="2" charset="0"/>
                <a:ea typeface="Sassoon Infant" pitchFamily="2" charset="0"/>
              </a:rPr>
              <a:t>When Mother reached the house she was upset but relieved that the thief had been disturbed and had not taken very much.</a:t>
            </a:r>
          </a:p>
          <a:p>
            <a:pPr algn="l"/>
            <a:r>
              <a:rPr lang="en-GB" b="0" i="0" dirty="0">
                <a:effectLst/>
                <a:latin typeface="Sassoon Infant" pitchFamily="2" charset="0"/>
                <a:ea typeface="Sassoon Infant" pitchFamily="2" charset="0"/>
              </a:rPr>
              <a:t>‘This will teach us all a lesson. We must be more careful and make sure we lock up carefully. We shouldn’t make it easy for a thief to get into houses,’ she said to me.</a:t>
            </a:r>
          </a:p>
          <a:p>
            <a:endParaRPr lang="en-GB" dirty="0">
              <a:latin typeface="SassoonPrimaryInfantMedium" panose="00000500000000000000" pitchFamily="2" charset="0"/>
            </a:endParaRPr>
          </a:p>
        </p:txBody>
      </p:sp>
      <p:pic>
        <p:nvPicPr>
          <p:cNvPr id="2050" name="Picture 2" descr="A Listening Ear – WCT Mitzvah Challenge">
            <a:extLst>
              <a:ext uri="{FF2B5EF4-FFF2-40B4-BE49-F238E27FC236}">
                <a16:creationId xmlns:a16="http://schemas.microsoft.com/office/drawing/2014/main" id="{05484F6E-00C6-6478-3F02-7290FC41BB4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800" b="96800" l="10000" r="90000">
                        <a14:foregroundMark x1="31667" y1="7200" x2="31667" y2="7200"/>
                        <a14:foregroundMark x1="51667" y1="6800" x2="51667" y2="6800"/>
                        <a14:foregroundMark x1="64333" y1="4800" x2="64333" y2="4800"/>
                        <a14:foregroundMark x1="60667" y1="92400" x2="60667" y2="92400"/>
                        <a14:foregroundMark x1="34333" y1="94400" x2="34333" y2="94400"/>
                        <a14:foregroundMark x1="60667" y1="96800" x2="60667" y2="96800"/>
                      </a14:backgroundRemoval>
                    </a14:imgEffect>
                  </a14:imgLayer>
                </a14:imgProps>
              </a:ext>
              <a:ext uri="{28A0092B-C50C-407E-A947-70E740481C1C}">
                <a14:useLocalDpi xmlns:a14="http://schemas.microsoft.com/office/drawing/2010/main" val="0"/>
              </a:ext>
            </a:extLst>
          </a:blip>
          <a:srcRect/>
          <a:stretch>
            <a:fillRect/>
          </a:stretch>
        </p:blipFill>
        <p:spPr bwMode="auto">
          <a:xfrm>
            <a:off x="-422275" y="5002742"/>
            <a:ext cx="2203450" cy="183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81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6EFCC4BB2924AA00A4096FE0C178E" ma:contentTypeVersion="13" ma:contentTypeDescription="Create a new document." ma:contentTypeScope="" ma:versionID="418bc71d8a000c0e10edf55c43a7204e">
  <xsd:schema xmlns:xsd="http://www.w3.org/2001/XMLSchema" xmlns:xs="http://www.w3.org/2001/XMLSchema" xmlns:p="http://schemas.microsoft.com/office/2006/metadata/properties" xmlns:ns2="569f76a2-0e0c-439b-b321-cb367d87dadd" xmlns:ns3="498d5b80-ec77-4d18-9ab2-a717d6c709d8" targetNamespace="http://schemas.microsoft.com/office/2006/metadata/properties" ma:root="true" ma:fieldsID="1e8bf6c71e739f33ef4d5a86d00e9d7f" ns2:_="" ns3:_="">
    <xsd:import namespace="569f76a2-0e0c-439b-b321-cb367d87dadd"/>
    <xsd:import namespace="498d5b80-ec77-4d18-9ab2-a717d6c709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f76a2-0e0c-439b-b321-cb367d87d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8d5b80-ec77-4d18-9ab2-a717d6c709d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16970c5-c5cf-4f2c-adbe-311d69cd1f95}" ma:internalName="TaxCatchAll" ma:showField="CatchAllData" ma:web="498d5b80-ec77-4d18-9ab2-a717d6c709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9f76a2-0e0c-439b-b321-cb367d87dadd">
      <Terms xmlns="http://schemas.microsoft.com/office/infopath/2007/PartnerControls"/>
    </lcf76f155ced4ddcb4097134ff3c332f>
    <TaxCatchAll xmlns="498d5b80-ec77-4d18-9ab2-a717d6c709d8" xsi:nil="true"/>
  </documentManagement>
</p:properties>
</file>

<file path=customXml/itemProps1.xml><?xml version="1.0" encoding="utf-8"?>
<ds:datastoreItem xmlns:ds="http://schemas.openxmlformats.org/officeDocument/2006/customXml" ds:itemID="{F1B71790-A7D7-45DA-9859-F07C22DA1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f76a2-0e0c-439b-b321-cb367d87dadd"/>
    <ds:schemaRef ds:uri="498d5b80-ec77-4d18-9ab2-a717d6c70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8BE814-1FCA-4540-B28C-39A006E74039}">
  <ds:schemaRefs>
    <ds:schemaRef ds:uri="http://schemas.microsoft.com/sharepoint/v3/contenttype/forms"/>
  </ds:schemaRefs>
</ds:datastoreItem>
</file>

<file path=customXml/itemProps3.xml><?xml version="1.0" encoding="utf-8"?>
<ds:datastoreItem xmlns:ds="http://schemas.openxmlformats.org/officeDocument/2006/customXml" ds:itemID="{CEF25931-3EB0-4CFF-A2AD-570240C1AA8F}">
  <ds:schemaRefs>
    <ds:schemaRef ds:uri="http://purl.org/dc/elements/1.1/"/>
    <ds:schemaRef ds:uri="http://purl.org/dc/dcmitype/"/>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98d5b80-ec77-4d18-9ab2-a717d6c709d8"/>
    <ds:schemaRef ds:uri="569f76a2-0e0c-439b-b321-cb367d87dad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4874</TotalTime>
  <Words>2868</Words>
  <Application>Microsoft Office PowerPoint</Application>
  <PresentationFormat>Widescreen</PresentationFormat>
  <Paragraphs>344</Paragraphs>
  <Slides>37</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Bradley Hand ITC</vt:lpstr>
      <vt:lpstr>Calibri</vt:lpstr>
      <vt:lpstr>Calibri Light</vt:lpstr>
      <vt:lpstr>Sassoon</vt:lpstr>
      <vt:lpstr>Sassoon Infant</vt:lpstr>
      <vt:lpstr>Sassoon Primary</vt:lpstr>
      <vt:lpstr>SassoonPrimaryInfantMedium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at Home </vt:lpstr>
      <vt:lpstr>PowerPoint Presentation</vt:lpstr>
      <vt:lpstr>PowerPoint Presentation</vt:lpstr>
      <vt:lpstr>PowerPoint Presentation</vt:lpstr>
      <vt:lpstr>PowerPoint Presentation</vt:lpstr>
      <vt:lpstr>Reading at Home </vt:lpstr>
      <vt:lpstr>PowerPoint Presentation</vt:lpstr>
      <vt:lpstr>Writing </vt:lpstr>
      <vt:lpstr>Writing – Core Targets </vt:lpstr>
      <vt:lpstr>Writing at Home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Fishers</dc:creator>
  <cp:lastModifiedBy>Mrs Fisher</cp:lastModifiedBy>
  <cp:revision>82</cp:revision>
  <cp:lastPrinted>2025-09-08T10:37:28Z</cp:lastPrinted>
  <dcterms:created xsi:type="dcterms:W3CDTF">2018-03-06T20:36:52Z</dcterms:created>
  <dcterms:modified xsi:type="dcterms:W3CDTF">2025-09-15T08:44:06Z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0x010100D336EFCC4BB2924AA00A4096FE0C178E</vt:lpwstr>
  </property>
</Properties>
</file>