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</p:sldMasterIdLst>
  <p:notesMasterIdLst>
    <p:notesMasterId r:id="rId35"/>
  </p:notesMasterIdLst>
  <p:sldIdLst>
    <p:sldId id="289" r:id="rId3"/>
    <p:sldId id="290" r:id="rId4"/>
    <p:sldId id="292" r:id="rId5"/>
    <p:sldId id="295" r:id="rId6"/>
    <p:sldId id="293" r:id="rId7"/>
    <p:sldId id="284" r:id="rId8"/>
    <p:sldId id="294" r:id="rId9"/>
    <p:sldId id="300" r:id="rId10"/>
    <p:sldId id="301" r:id="rId11"/>
    <p:sldId id="302" r:id="rId12"/>
    <p:sldId id="303" r:id="rId13"/>
    <p:sldId id="304" r:id="rId14"/>
    <p:sldId id="305" r:id="rId15"/>
    <p:sldId id="307" r:id="rId16"/>
    <p:sldId id="308" r:id="rId17"/>
    <p:sldId id="309" r:id="rId18"/>
    <p:sldId id="310" r:id="rId19"/>
    <p:sldId id="311" r:id="rId20"/>
    <p:sldId id="330" r:id="rId21"/>
    <p:sldId id="313" r:id="rId22"/>
    <p:sldId id="314" r:id="rId23"/>
    <p:sldId id="315" r:id="rId24"/>
    <p:sldId id="316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B59EA-D2A6-4787-9C68-8FC4BCEAF57A}" type="doc">
      <dgm:prSet loTypeId="urn:microsoft.com/office/officeart/2005/8/layout/cycle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922B714-B308-4DC5-A8D3-535541BD367F}">
      <dgm:prSet custT="1"/>
      <dgm:spPr/>
      <dgm:t>
        <a:bodyPr/>
        <a:lstStyle/>
        <a:p>
          <a:pPr rtl="0"/>
          <a:r>
            <a:rPr lang="en-GB" sz="2800" b="1" u="none" dirty="0">
              <a:effectLst/>
              <a:latin typeface="Sassoon Infant Com" panose="02000503040000020003" pitchFamily="2" charset="0"/>
            </a:rPr>
            <a:t> </a:t>
          </a:r>
          <a:r>
            <a:rPr lang="en-GB" sz="2800" b="1" u="none" dirty="0">
              <a:effectLst/>
              <a:latin typeface="Sassoon Primary" pitchFamily="50" charset="0"/>
            </a:rPr>
            <a:t>1.Confidence</a:t>
          </a:r>
        </a:p>
      </dgm:t>
    </dgm:pt>
    <dgm:pt modelId="{A1097A6F-984B-45ED-8D99-7289E87CD2E9}" type="parTrans" cxnId="{0EE63E43-9784-4627-8EED-3228BC12B45D}">
      <dgm:prSet/>
      <dgm:spPr/>
      <dgm:t>
        <a:bodyPr/>
        <a:lstStyle/>
        <a:p>
          <a:endParaRPr lang="en-US"/>
        </a:p>
      </dgm:t>
    </dgm:pt>
    <dgm:pt modelId="{5FC9586D-004A-4233-B252-7B633223335C}" type="sibTrans" cxnId="{0EE63E43-9784-4627-8EED-3228BC12B45D}">
      <dgm:prSet/>
      <dgm:spPr/>
      <dgm:t>
        <a:bodyPr/>
        <a:lstStyle/>
        <a:p>
          <a:endParaRPr lang="en-US"/>
        </a:p>
      </dgm:t>
    </dgm:pt>
    <dgm:pt modelId="{801D8A2D-6CF3-4163-A296-700DEAD26A8A}">
      <dgm:prSet custT="1"/>
      <dgm:spPr/>
      <dgm:t>
        <a:bodyPr/>
        <a:lstStyle/>
        <a:p>
          <a:pPr rtl="0"/>
          <a:r>
            <a:rPr lang="en-GB" sz="2800" b="1" dirty="0">
              <a:effectLst/>
              <a:latin typeface="Sassoon Primary" pitchFamily="50" charset="0"/>
            </a:rPr>
            <a:t>2. Fluency</a:t>
          </a:r>
        </a:p>
      </dgm:t>
    </dgm:pt>
    <dgm:pt modelId="{6A34169F-F212-4453-820A-AAD35D036F5E}" type="parTrans" cxnId="{83499732-5892-4CC3-948E-8C877DC6B909}">
      <dgm:prSet/>
      <dgm:spPr/>
      <dgm:t>
        <a:bodyPr/>
        <a:lstStyle/>
        <a:p>
          <a:endParaRPr lang="en-US"/>
        </a:p>
      </dgm:t>
    </dgm:pt>
    <dgm:pt modelId="{6D8AC65F-3010-41BE-B280-B2C67EFBEBC2}" type="sibTrans" cxnId="{83499732-5892-4CC3-948E-8C877DC6B909}">
      <dgm:prSet/>
      <dgm:spPr/>
      <dgm:t>
        <a:bodyPr/>
        <a:lstStyle/>
        <a:p>
          <a:endParaRPr lang="en-US"/>
        </a:p>
      </dgm:t>
    </dgm:pt>
    <dgm:pt modelId="{BD9472E4-6224-43A1-BA2C-89599E85D4EF}">
      <dgm:prSet custT="1"/>
      <dgm:spPr/>
      <dgm:t>
        <a:bodyPr/>
        <a:lstStyle/>
        <a:p>
          <a:pPr rtl="0"/>
          <a:r>
            <a:rPr lang="en-GB" sz="2800" b="1" dirty="0">
              <a:effectLst/>
              <a:latin typeface="Sassoon Primary" pitchFamily="50" charset="0"/>
            </a:rPr>
            <a:t>3.Enjoyment</a:t>
          </a:r>
        </a:p>
      </dgm:t>
    </dgm:pt>
    <dgm:pt modelId="{3091E616-B4B3-4FF1-A0AE-2FF651BAF08F}" type="parTrans" cxnId="{BA322873-F3A9-4AC1-9E42-4A0F168C94F9}">
      <dgm:prSet/>
      <dgm:spPr/>
      <dgm:t>
        <a:bodyPr/>
        <a:lstStyle/>
        <a:p>
          <a:endParaRPr lang="en-US"/>
        </a:p>
      </dgm:t>
    </dgm:pt>
    <dgm:pt modelId="{DB7163EF-B914-42CC-BD68-84D31D504F5E}" type="sibTrans" cxnId="{BA322873-F3A9-4AC1-9E42-4A0F168C94F9}">
      <dgm:prSet/>
      <dgm:spPr/>
      <dgm:t>
        <a:bodyPr/>
        <a:lstStyle/>
        <a:p>
          <a:endParaRPr lang="en-US"/>
        </a:p>
      </dgm:t>
    </dgm:pt>
    <dgm:pt modelId="{A313EECD-F82E-49A7-8E60-4159B393CC83}">
      <dgm:prSet custT="1"/>
      <dgm:spPr/>
      <dgm:t>
        <a:bodyPr/>
        <a:lstStyle/>
        <a:p>
          <a:pPr rtl="0"/>
          <a:r>
            <a:rPr lang="en-GB" sz="2800" b="1" dirty="0">
              <a:effectLst/>
              <a:latin typeface="Sassoon Primary" pitchFamily="50" charset="0"/>
            </a:rPr>
            <a:t>4.Understanding</a:t>
          </a:r>
        </a:p>
      </dgm:t>
    </dgm:pt>
    <dgm:pt modelId="{9E104EC6-E1AF-4D72-ABAF-A56D120E81A0}" type="parTrans" cxnId="{71AF710E-F33E-47D5-BE37-13E9567CCA25}">
      <dgm:prSet/>
      <dgm:spPr/>
      <dgm:t>
        <a:bodyPr/>
        <a:lstStyle/>
        <a:p>
          <a:endParaRPr lang="en-US"/>
        </a:p>
      </dgm:t>
    </dgm:pt>
    <dgm:pt modelId="{8E781438-DD79-4FAC-98B5-B06D5EB6F503}" type="sibTrans" cxnId="{71AF710E-F33E-47D5-BE37-13E9567CCA25}">
      <dgm:prSet/>
      <dgm:spPr/>
      <dgm:t>
        <a:bodyPr/>
        <a:lstStyle/>
        <a:p>
          <a:endParaRPr lang="en-US"/>
        </a:p>
      </dgm:t>
    </dgm:pt>
    <dgm:pt modelId="{886A6080-0521-4229-BCDB-93E25C173297}" type="pres">
      <dgm:prSet presAssocID="{E1DB59EA-D2A6-4787-9C68-8FC4BCEAF57A}" presName="cycle" presStyleCnt="0">
        <dgm:presLayoutVars>
          <dgm:dir/>
          <dgm:resizeHandles val="exact"/>
        </dgm:presLayoutVars>
      </dgm:prSet>
      <dgm:spPr/>
    </dgm:pt>
    <dgm:pt modelId="{709DFEB3-D71E-4B8B-81D8-C3812B04D00D}" type="pres">
      <dgm:prSet presAssocID="{0922B714-B308-4DC5-A8D3-535541BD367F}" presName="node" presStyleLbl="node1" presStyleIdx="0" presStyleCnt="4" custScaleX="178390" custScaleY="106891" custRadScaleRad="99598" custRadScaleInc="11212">
        <dgm:presLayoutVars>
          <dgm:bulletEnabled val="1"/>
        </dgm:presLayoutVars>
      </dgm:prSet>
      <dgm:spPr/>
    </dgm:pt>
    <dgm:pt modelId="{AABFFEDA-38B7-4D4F-8FC2-E07EEA2CBB6A}" type="pres">
      <dgm:prSet presAssocID="{0922B714-B308-4DC5-A8D3-535541BD367F}" presName="spNode" presStyleCnt="0"/>
      <dgm:spPr/>
    </dgm:pt>
    <dgm:pt modelId="{C0B2849B-65A7-4FBC-8EE7-7FD504BC0ACD}" type="pres">
      <dgm:prSet presAssocID="{5FC9586D-004A-4233-B252-7B633223335C}" presName="sibTrans" presStyleLbl="sibTrans1D1" presStyleIdx="0" presStyleCnt="4"/>
      <dgm:spPr/>
    </dgm:pt>
    <dgm:pt modelId="{A620643B-8E39-41FA-9C13-E934A3185A70}" type="pres">
      <dgm:prSet presAssocID="{801D8A2D-6CF3-4163-A296-700DEAD26A8A}" presName="node" presStyleLbl="node1" presStyleIdx="1" presStyleCnt="4" custScaleX="162646" custRadScaleRad="161588" custRadScaleInc="-3371">
        <dgm:presLayoutVars>
          <dgm:bulletEnabled val="1"/>
        </dgm:presLayoutVars>
      </dgm:prSet>
      <dgm:spPr/>
    </dgm:pt>
    <dgm:pt modelId="{9CB08CD7-074B-47EA-8413-C065ECC0DBEE}" type="pres">
      <dgm:prSet presAssocID="{801D8A2D-6CF3-4163-A296-700DEAD26A8A}" presName="spNode" presStyleCnt="0"/>
      <dgm:spPr/>
    </dgm:pt>
    <dgm:pt modelId="{A5D2F258-584F-4D17-8FEB-D3003A02E7D2}" type="pres">
      <dgm:prSet presAssocID="{6D8AC65F-3010-41BE-B280-B2C67EFBEBC2}" presName="sibTrans" presStyleLbl="sibTrans1D1" presStyleIdx="1" presStyleCnt="4"/>
      <dgm:spPr/>
    </dgm:pt>
    <dgm:pt modelId="{727A4569-F299-4E6C-A0C7-A0CCFB76A01F}" type="pres">
      <dgm:prSet presAssocID="{BD9472E4-6224-43A1-BA2C-89599E85D4EF}" presName="node" presStyleLbl="node1" presStyleIdx="2" presStyleCnt="4" custScaleX="153421" custRadScaleRad="94545" custRadScaleInc="-6463">
        <dgm:presLayoutVars>
          <dgm:bulletEnabled val="1"/>
        </dgm:presLayoutVars>
      </dgm:prSet>
      <dgm:spPr/>
    </dgm:pt>
    <dgm:pt modelId="{03261D27-3BDB-4BA1-ABAF-1B4F36502E5C}" type="pres">
      <dgm:prSet presAssocID="{BD9472E4-6224-43A1-BA2C-89599E85D4EF}" presName="spNode" presStyleCnt="0"/>
      <dgm:spPr/>
    </dgm:pt>
    <dgm:pt modelId="{F839CFC6-5D16-4AC6-83C6-3845A4D9EFE0}" type="pres">
      <dgm:prSet presAssocID="{DB7163EF-B914-42CC-BD68-84D31D504F5E}" presName="sibTrans" presStyleLbl="sibTrans1D1" presStyleIdx="2" presStyleCnt="4"/>
      <dgm:spPr/>
    </dgm:pt>
    <dgm:pt modelId="{EAA3E463-CAB6-46E2-9A9A-921D4AC21954}" type="pres">
      <dgm:prSet presAssocID="{A313EECD-F82E-49A7-8E60-4159B393CC83}" presName="node" presStyleLbl="node1" presStyleIdx="3" presStyleCnt="4" custScaleX="191077" custScaleY="104412" custRadScaleRad="173705" custRadScaleInc="1145">
        <dgm:presLayoutVars>
          <dgm:bulletEnabled val="1"/>
        </dgm:presLayoutVars>
      </dgm:prSet>
      <dgm:spPr/>
    </dgm:pt>
    <dgm:pt modelId="{5FA47D3D-61F5-46D5-A4D6-686B735D253B}" type="pres">
      <dgm:prSet presAssocID="{A313EECD-F82E-49A7-8E60-4159B393CC83}" presName="spNode" presStyleCnt="0"/>
      <dgm:spPr/>
    </dgm:pt>
    <dgm:pt modelId="{FCEBFAA7-634E-4125-92D7-74BCCFE29E11}" type="pres">
      <dgm:prSet presAssocID="{8E781438-DD79-4FAC-98B5-B06D5EB6F503}" presName="sibTrans" presStyleLbl="sibTrans1D1" presStyleIdx="3" presStyleCnt="4"/>
      <dgm:spPr/>
    </dgm:pt>
  </dgm:ptLst>
  <dgm:cxnLst>
    <dgm:cxn modelId="{71AF710E-F33E-47D5-BE37-13E9567CCA25}" srcId="{E1DB59EA-D2A6-4787-9C68-8FC4BCEAF57A}" destId="{A313EECD-F82E-49A7-8E60-4159B393CC83}" srcOrd="3" destOrd="0" parTransId="{9E104EC6-E1AF-4D72-ABAF-A56D120E81A0}" sibTransId="{8E781438-DD79-4FAC-98B5-B06D5EB6F503}"/>
    <dgm:cxn modelId="{83499732-5892-4CC3-948E-8C877DC6B909}" srcId="{E1DB59EA-D2A6-4787-9C68-8FC4BCEAF57A}" destId="{801D8A2D-6CF3-4163-A296-700DEAD26A8A}" srcOrd="1" destOrd="0" parTransId="{6A34169F-F212-4453-820A-AAD35D036F5E}" sibTransId="{6D8AC65F-3010-41BE-B280-B2C67EFBEBC2}"/>
    <dgm:cxn modelId="{C5308038-564F-40AC-B502-292DAE923F5B}" type="presOf" srcId="{5FC9586D-004A-4233-B252-7B633223335C}" destId="{C0B2849B-65A7-4FBC-8EE7-7FD504BC0ACD}" srcOrd="0" destOrd="0" presId="urn:microsoft.com/office/officeart/2005/8/layout/cycle5"/>
    <dgm:cxn modelId="{7DB0C53A-6CF4-4BE1-9B6B-252BF42875F1}" type="presOf" srcId="{801D8A2D-6CF3-4163-A296-700DEAD26A8A}" destId="{A620643B-8E39-41FA-9C13-E934A3185A70}" srcOrd="0" destOrd="0" presId="urn:microsoft.com/office/officeart/2005/8/layout/cycle5"/>
    <dgm:cxn modelId="{75E1CC5F-B494-4E2E-BD6A-AA2B35C436A1}" type="presOf" srcId="{6D8AC65F-3010-41BE-B280-B2C67EFBEBC2}" destId="{A5D2F258-584F-4D17-8FEB-D3003A02E7D2}" srcOrd="0" destOrd="0" presId="urn:microsoft.com/office/officeart/2005/8/layout/cycle5"/>
    <dgm:cxn modelId="{0EE63E43-9784-4627-8EED-3228BC12B45D}" srcId="{E1DB59EA-D2A6-4787-9C68-8FC4BCEAF57A}" destId="{0922B714-B308-4DC5-A8D3-535541BD367F}" srcOrd="0" destOrd="0" parTransId="{A1097A6F-984B-45ED-8D99-7289E87CD2E9}" sibTransId="{5FC9586D-004A-4233-B252-7B633223335C}"/>
    <dgm:cxn modelId="{BA322873-F3A9-4AC1-9E42-4A0F168C94F9}" srcId="{E1DB59EA-D2A6-4787-9C68-8FC4BCEAF57A}" destId="{BD9472E4-6224-43A1-BA2C-89599E85D4EF}" srcOrd="2" destOrd="0" parTransId="{3091E616-B4B3-4FF1-A0AE-2FF651BAF08F}" sibTransId="{DB7163EF-B914-42CC-BD68-84D31D504F5E}"/>
    <dgm:cxn modelId="{5160A49B-C980-43AD-9DE4-671288CA3BFD}" type="presOf" srcId="{DB7163EF-B914-42CC-BD68-84D31D504F5E}" destId="{F839CFC6-5D16-4AC6-83C6-3845A4D9EFE0}" srcOrd="0" destOrd="0" presId="urn:microsoft.com/office/officeart/2005/8/layout/cycle5"/>
    <dgm:cxn modelId="{2F11C5BC-EB41-4658-A6A3-2880C489B9FD}" type="presOf" srcId="{BD9472E4-6224-43A1-BA2C-89599E85D4EF}" destId="{727A4569-F299-4E6C-A0C7-A0CCFB76A01F}" srcOrd="0" destOrd="0" presId="urn:microsoft.com/office/officeart/2005/8/layout/cycle5"/>
    <dgm:cxn modelId="{617CA8BF-6F3E-4012-92D5-BE284D845773}" type="presOf" srcId="{A313EECD-F82E-49A7-8E60-4159B393CC83}" destId="{EAA3E463-CAB6-46E2-9A9A-921D4AC21954}" srcOrd="0" destOrd="0" presId="urn:microsoft.com/office/officeart/2005/8/layout/cycle5"/>
    <dgm:cxn modelId="{91C6A7C7-81E3-49DA-8E23-32D3F2340FAB}" type="presOf" srcId="{E1DB59EA-D2A6-4787-9C68-8FC4BCEAF57A}" destId="{886A6080-0521-4229-BCDB-93E25C173297}" srcOrd="0" destOrd="0" presId="urn:microsoft.com/office/officeart/2005/8/layout/cycle5"/>
    <dgm:cxn modelId="{7CFEB0D3-9EDC-4D29-9FC2-501A6CCAF319}" type="presOf" srcId="{8E781438-DD79-4FAC-98B5-B06D5EB6F503}" destId="{FCEBFAA7-634E-4125-92D7-74BCCFE29E11}" srcOrd="0" destOrd="0" presId="urn:microsoft.com/office/officeart/2005/8/layout/cycle5"/>
    <dgm:cxn modelId="{321A63EA-040B-4470-BB3A-7EA53E90B892}" type="presOf" srcId="{0922B714-B308-4DC5-A8D3-535541BD367F}" destId="{709DFEB3-D71E-4B8B-81D8-C3812B04D00D}" srcOrd="0" destOrd="0" presId="urn:microsoft.com/office/officeart/2005/8/layout/cycle5"/>
    <dgm:cxn modelId="{F6E6A704-313C-41FB-8ED3-C367A972DFE9}" type="presParOf" srcId="{886A6080-0521-4229-BCDB-93E25C173297}" destId="{709DFEB3-D71E-4B8B-81D8-C3812B04D00D}" srcOrd="0" destOrd="0" presId="urn:microsoft.com/office/officeart/2005/8/layout/cycle5"/>
    <dgm:cxn modelId="{093D92D4-A6E7-490F-9D2B-7E1F626CB40B}" type="presParOf" srcId="{886A6080-0521-4229-BCDB-93E25C173297}" destId="{AABFFEDA-38B7-4D4F-8FC2-E07EEA2CBB6A}" srcOrd="1" destOrd="0" presId="urn:microsoft.com/office/officeart/2005/8/layout/cycle5"/>
    <dgm:cxn modelId="{9C12FC9C-2544-4137-A4EF-5ECEB6053280}" type="presParOf" srcId="{886A6080-0521-4229-BCDB-93E25C173297}" destId="{C0B2849B-65A7-4FBC-8EE7-7FD504BC0ACD}" srcOrd="2" destOrd="0" presId="urn:microsoft.com/office/officeart/2005/8/layout/cycle5"/>
    <dgm:cxn modelId="{6BAC0A21-99BB-4511-ABC3-B66860A85729}" type="presParOf" srcId="{886A6080-0521-4229-BCDB-93E25C173297}" destId="{A620643B-8E39-41FA-9C13-E934A3185A70}" srcOrd="3" destOrd="0" presId="urn:microsoft.com/office/officeart/2005/8/layout/cycle5"/>
    <dgm:cxn modelId="{1214469C-DA3E-4191-A75F-58FFBBCB83DC}" type="presParOf" srcId="{886A6080-0521-4229-BCDB-93E25C173297}" destId="{9CB08CD7-074B-47EA-8413-C065ECC0DBEE}" srcOrd="4" destOrd="0" presId="urn:microsoft.com/office/officeart/2005/8/layout/cycle5"/>
    <dgm:cxn modelId="{69C6AA0E-B857-4B76-A7CE-2F3244871762}" type="presParOf" srcId="{886A6080-0521-4229-BCDB-93E25C173297}" destId="{A5D2F258-584F-4D17-8FEB-D3003A02E7D2}" srcOrd="5" destOrd="0" presId="urn:microsoft.com/office/officeart/2005/8/layout/cycle5"/>
    <dgm:cxn modelId="{41B730A8-2799-44E9-BA7A-5EFE9EC589E1}" type="presParOf" srcId="{886A6080-0521-4229-BCDB-93E25C173297}" destId="{727A4569-F299-4E6C-A0C7-A0CCFB76A01F}" srcOrd="6" destOrd="0" presId="urn:microsoft.com/office/officeart/2005/8/layout/cycle5"/>
    <dgm:cxn modelId="{1E6B0C26-3B74-4C05-BF2F-ECA6E8C5E16B}" type="presParOf" srcId="{886A6080-0521-4229-BCDB-93E25C173297}" destId="{03261D27-3BDB-4BA1-ABAF-1B4F36502E5C}" srcOrd="7" destOrd="0" presId="urn:microsoft.com/office/officeart/2005/8/layout/cycle5"/>
    <dgm:cxn modelId="{1BBF0C6F-F5DE-4623-A368-7E97F236162F}" type="presParOf" srcId="{886A6080-0521-4229-BCDB-93E25C173297}" destId="{F839CFC6-5D16-4AC6-83C6-3845A4D9EFE0}" srcOrd="8" destOrd="0" presId="urn:microsoft.com/office/officeart/2005/8/layout/cycle5"/>
    <dgm:cxn modelId="{A3E9E8B5-58DE-431F-AF2D-B30EAA182021}" type="presParOf" srcId="{886A6080-0521-4229-BCDB-93E25C173297}" destId="{EAA3E463-CAB6-46E2-9A9A-921D4AC21954}" srcOrd="9" destOrd="0" presId="urn:microsoft.com/office/officeart/2005/8/layout/cycle5"/>
    <dgm:cxn modelId="{7663837F-8BD7-49A6-A2A9-7907658F6E09}" type="presParOf" srcId="{886A6080-0521-4229-BCDB-93E25C173297}" destId="{5FA47D3D-61F5-46D5-A4D6-686B735D253B}" srcOrd="10" destOrd="0" presId="urn:microsoft.com/office/officeart/2005/8/layout/cycle5"/>
    <dgm:cxn modelId="{623AF11F-3F8E-4EFD-B376-88B76C113A10}" type="presParOf" srcId="{886A6080-0521-4229-BCDB-93E25C173297}" destId="{FCEBFAA7-634E-4125-92D7-74BCCFE29E11}" srcOrd="11" destOrd="0" presId="urn:microsoft.com/office/officeart/2005/8/layout/cycle5"/>
  </dgm:cxnLst>
  <dgm:bg>
    <a:blipFill>
      <a:blip xmlns:r="http://schemas.openxmlformats.org/officeDocument/2006/relationships" r:embed="rId1"/>
      <a:tile tx="0" ty="0" sx="100000" sy="100000" flip="none" algn="tl"/>
    </a:blipFill>
  </dgm:bg>
  <dgm:whole>
    <a:ln w="285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DFEB3-D71E-4B8B-81D8-C3812B04D00D}">
      <dsp:nvSpPr>
        <dsp:cNvPr id="0" name=""/>
        <dsp:cNvSpPr/>
      </dsp:nvSpPr>
      <dsp:spPr>
        <a:xfrm>
          <a:off x="3996794" y="-7361"/>
          <a:ext cx="3289186" cy="12810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u="none" kern="1200" dirty="0">
              <a:effectLst/>
              <a:latin typeface="Sassoon Infant Com" panose="02000503040000020003" pitchFamily="2" charset="0"/>
            </a:rPr>
            <a:t> </a:t>
          </a:r>
          <a:r>
            <a:rPr lang="en-GB" sz="2800" b="1" u="none" kern="1200" dirty="0">
              <a:effectLst/>
              <a:latin typeface="Sassoon Primary" pitchFamily="50" charset="0"/>
            </a:rPr>
            <a:t>1.Confidence</a:t>
          </a:r>
        </a:p>
      </dsp:txBody>
      <dsp:txXfrm>
        <a:off x="4059331" y="55176"/>
        <a:ext cx="3164112" cy="1155994"/>
      </dsp:txXfrm>
    </dsp:sp>
    <dsp:sp modelId="{C0B2849B-65A7-4FBC-8EE7-7FD504BC0ACD}">
      <dsp:nvSpPr>
        <dsp:cNvPr id="0" name=""/>
        <dsp:cNvSpPr/>
      </dsp:nvSpPr>
      <dsp:spPr>
        <a:xfrm>
          <a:off x="4246839" y="1223150"/>
          <a:ext cx="3965003" cy="3965003"/>
        </a:xfrm>
        <a:custGeom>
          <a:avLst/>
          <a:gdLst/>
          <a:ahLst/>
          <a:cxnLst/>
          <a:rect l="0" t="0" r="0" b="0"/>
          <a:pathLst>
            <a:path>
              <a:moveTo>
                <a:pt x="2672504" y="123951"/>
              </a:moveTo>
              <a:arcTo wR="1982501" hR="1982501" stAng="17422073" swAng="137263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0643B-8E39-41FA-9C13-E934A3185A70}">
      <dsp:nvSpPr>
        <dsp:cNvPr id="0" name=""/>
        <dsp:cNvSpPr/>
      </dsp:nvSpPr>
      <dsp:spPr>
        <a:xfrm>
          <a:off x="7229076" y="1948522"/>
          <a:ext cx="2998895" cy="119848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/>
              <a:latin typeface="Sassoon Primary" pitchFamily="50" charset="0"/>
            </a:rPr>
            <a:t>2. Fluency</a:t>
          </a:r>
        </a:p>
      </dsp:txBody>
      <dsp:txXfrm>
        <a:off x="7287581" y="2007027"/>
        <a:ext cx="2881885" cy="1081471"/>
      </dsp:txXfrm>
    </dsp:sp>
    <dsp:sp modelId="{A5D2F258-584F-4D17-8FEB-D3003A02E7D2}">
      <dsp:nvSpPr>
        <dsp:cNvPr id="0" name=""/>
        <dsp:cNvSpPr/>
      </dsp:nvSpPr>
      <dsp:spPr>
        <a:xfrm>
          <a:off x="5151270" y="-72864"/>
          <a:ext cx="3965003" cy="3965003"/>
        </a:xfrm>
        <a:custGeom>
          <a:avLst/>
          <a:gdLst/>
          <a:ahLst/>
          <a:cxnLst/>
          <a:rect l="0" t="0" r="0" b="0"/>
          <a:pathLst>
            <a:path>
              <a:moveTo>
                <a:pt x="3263299" y="3495733"/>
              </a:moveTo>
              <a:arcTo wR="1982501" hR="1982501" stAng="2985327" swAng="215226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A4569-F299-4E6C-A0C7-A0CCFB76A01F}">
      <dsp:nvSpPr>
        <dsp:cNvPr id="0" name=""/>
        <dsp:cNvSpPr/>
      </dsp:nvSpPr>
      <dsp:spPr>
        <a:xfrm>
          <a:off x="4174552" y="3878345"/>
          <a:ext cx="2828803" cy="119848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/>
              <a:latin typeface="Sassoon Primary" pitchFamily="50" charset="0"/>
            </a:rPr>
            <a:t>3.Enjoyment</a:t>
          </a:r>
        </a:p>
      </dsp:txBody>
      <dsp:txXfrm>
        <a:off x="4233057" y="3936850"/>
        <a:ext cx="2711793" cy="1081471"/>
      </dsp:txXfrm>
    </dsp:sp>
    <dsp:sp modelId="{F839CFC6-5D16-4AC6-83C6-3845A4D9EFE0}">
      <dsp:nvSpPr>
        <dsp:cNvPr id="0" name=""/>
        <dsp:cNvSpPr/>
      </dsp:nvSpPr>
      <dsp:spPr>
        <a:xfrm>
          <a:off x="1708881" y="-1671"/>
          <a:ext cx="3965003" cy="3965003"/>
        </a:xfrm>
        <a:custGeom>
          <a:avLst/>
          <a:gdLst/>
          <a:ahLst/>
          <a:cxnLst/>
          <a:rect l="0" t="0" r="0" b="0"/>
          <a:pathLst>
            <a:path>
              <a:moveTo>
                <a:pt x="2039761" y="3964176"/>
              </a:moveTo>
              <a:arcTo wR="1982501" hR="1982501" stAng="5300695" swAng="245470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3E463-CAB6-46E2-9A9A-921D4AC21954}">
      <dsp:nvSpPr>
        <dsp:cNvPr id="0" name=""/>
        <dsp:cNvSpPr/>
      </dsp:nvSpPr>
      <dsp:spPr>
        <a:xfrm>
          <a:off x="320339" y="1957978"/>
          <a:ext cx="3523111" cy="125135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/>
              <a:latin typeface="Sassoon Primary" pitchFamily="50" charset="0"/>
            </a:rPr>
            <a:t>4.Understanding</a:t>
          </a:r>
        </a:p>
      </dsp:txBody>
      <dsp:txXfrm>
        <a:off x="381425" y="2019064"/>
        <a:ext cx="3400939" cy="1129186"/>
      </dsp:txXfrm>
    </dsp:sp>
    <dsp:sp modelId="{FCEBFAA7-634E-4125-92D7-74BCCFE29E11}">
      <dsp:nvSpPr>
        <dsp:cNvPr id="0" name=""/>
        <dsp:cNvSpPr/>
      </dsp:nvSpPr>
      <dsp:spPr>
        <a:xfrm>
          <a:off x="2754720" y="1255948"/>
          <a:ext cx="3965003" cy="3965003"/>
        </a:xfrm>
        <a:custGeom>
          <a:avLst/>
          <a:gdLst/>
          <a:ahLst/>
          <a:cxnLst/>
          <a:rect l="0" t="0" r="0" b="0"/>
          <a:pathLst>
            <a:path>
              <a:moveTo>
                <a:pt x="667891" y="498550"/>
              </a:moveTo>
              <a:arcTo wR="1982501" hR="1982501" stAng="13707765" swAng="153791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39B79-FCE6-4B50-AD7D-F40C8A3CCCD3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A732E-F891-400D-9578-79B4BF6F8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2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12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BF4-E315-4743-AB45-9FBE4AB7056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A29-B6D1-4BDE-91B4-92B5C9F42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6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BF4-E315-4743-AB45-9FBE4AB7056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A29-B6D1-4BDE-91B4-92B5C9F42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68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BF4-E315-4743-AB45-9FBE4AB7056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A29-B6D1-4BDE-91B4-92B5C9F4254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5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BF4-E315-4743-AB45-9FBE4AB7056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A29-B6D1-4BDE-91B4-92B5C9F42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1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BF4-E315-4743-AB45-9FBE4AB7056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A29-B6D1-4BDE-91B4-92B5C9F4254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32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BF4-E315-4743-AB45-9FBE4AB7056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A29-B6D1-4BDE-91B4-92B5C9F42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061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BF4-E315-4743-AB45-9FBE4AB7056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A29-B6D1-4BDE-91B4-92B5C9F42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4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BF4-E315-4743-AB45-9FBE4AB7056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A29-B6D1-4BDE-91B4-92B5C9F42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96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9A616-FAD5-435E-ACB9-68257E185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A7875-35AA-45C0-9DA7-284F121AF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662E9-7312-4E48-976F-8F31F712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5F8C-FCB0-47D9-9662-F19A18B3989C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BD680-0F66-448F-A2C2-12CDE0BE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E2B3E-FBFB-44BF-92E3-9063E0B8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7FE5-B07F-487D-91E7-3A178939B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194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8120-DFA9-40CD-B2D2-763C5D4F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C56DB-F18B-4C6D-84D6-AF8817B6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A76B1-73E7-4899-A3EF-67B302C5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5F8C-FCB0-47D9-9662-F19A18B3989C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EB49F-A7F5-4552-BB84-914EAE7D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7BD8-567A-40CB-9CCF-2A614747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7FE5-B07F-487D-91E7-3A178939B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979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0E7C-09C1-4B5C-BAAB-82613B83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28354-E376-45F2-A742-1A2CA7185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F10D9-2D1D-4C0D-A1FE-90D66340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5F8C-FCB0-47D9-9662-F19A18B3989C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78FEF-10C7-452B-8850-B44D9F93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0187-4993-4904-A1C2-6925104D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7FE5-B07F-487D-91E7-3A178939B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05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BF4-E315-4743-AB45-9FBE4AB7056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A29-B6D1-4BDE-91B4-92B5C9F42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10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8171-E02F-4DA3-AA37-BD4306D46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91804-EFFA-4A31-B59B-35BA6466A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B8EE0-92EA-4D54-84FB-EB6FA698E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71379-E625-4928-95EC-1E5A0996D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5F8C-FCB0-47D9-9662-F19A18B3989C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8F08E-D687-44EF-996E-C1FCD6C1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8E7FA-CB09-43AD-A781-F0097F11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7FE5-B07F-487D-91E7-3A178939B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6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A600F-7564-42AE-8793-2BD90926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8E4AE-8931-4BCC-AB27-DEB19C654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02951-0755-4607-A8C6-27DD0C385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14FC9-B00A-42F9-8B7A-67F18F1D1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FBCB5-7482-4D71-B532-83C28F6CB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760BFE-23FE-4991-9366-BCEAA3E0A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5F8C-FCB0-47D9-9662-F19A18B3989C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B35AD-0F44-4E3F-976B-17F7359D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AAFD7-D3F8-441E-BC2D-F56A3EAD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7FE5-B07F-487D-91E7-3A178939B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755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E89C4-4879-4F9C-9FA3-D87B91BC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42AF1-D7CE-43A0-B1F8-962FC869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5F8C-FCB0-47D9-9662-F19A18B3989C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59F32-9E80-45C2-AB5C-F2AC2684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49CF7-4DD9-4F28-936E-B6687A79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7FE5-B07F-487D-91E7-3A178939B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388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BAB034-888A-4411-9F33-98E54985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5F8C-FCB0-47D9-9662-F19A18B3989C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9C58B-E4B2-40A4-B782-EB7F31A5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27E76-7AE8-47FD-89E7-F3D64A44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7FE5-B07F-487D-91E7-3A178939B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21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866A-0714-4B1A-B42E-C3AAC7D4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81F07-FDB9-4F24-907B-D390CDF1D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4B5FA-2F95-477F-8682-EDBE61014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14F67-F45E-4DD3-BBF4-A388C993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5F8C-FCB0-47D9-9662-F19A18B3989C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DD1D9-7B81-4B06-B138-8B0BC626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4D4EA-E870-4CCA-A23C-1F7C37BA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7FE5-B07F-487D-91E7-3A178939B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101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AD5D-A1C4-42B6-AC5D-922DD7CD4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6C766-216B-44A7-B2AC-C1E7AD12D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35418-812C-4728-BAD4-150D21FE8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D52C6-2D0C-470F-9BFE-4011F4F5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5F8C-FCB0-47D9-9662-F19A18B3989C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C9915-835E-4F11-9243-42DAA094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8877A-2483-47A5-95D1-62E2F7F9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7FE5-B07F-487D-91E7-3A178939B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832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5DB2E-DCB0-42FA-8568-504C87421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91284-4C1C-46D6-BFCB-C7A4C3817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054C9-0B7F-45B4-AAC0-12A5E35C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5F8C-FCB0-47D9-9662-F19A18B3989C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91099-4714-40E2-9EE5-BC15D91C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080E8-40FD-495A-BEBB-3DC131D8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7FE5-B07F-487D-91E7-3A178939B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675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D5E7F-887F-4C13-A71C-487F21AAC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2E8BB-6C1B-40E2-9EBC-C11BAEC32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C49D2-300E-4825-8BAB-3BE765E6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5F8C-FCB0-47D9-9662-F19A18B3989C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B7383-F948-487A-92C3-81A098BC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6BEAA-A1B4-4088-8EBA-6E040CAF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7FE5-B07F-487D-91E7-3A178939B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847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7413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BF4-E315-4743-AB45-9FBE4AB7056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A29-B6D1-4BDE-91B4-92B5C9F42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1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BF4-E315-4743-AB45-9FBE4AB7056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A29-B6D1-4BDE-91B4-92B5C9F42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05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BF4-E315-4743-AB45-9FBE4AB7056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A29-B6D1-4BDE-91B4-92B5C9F42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68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BF4-E315-4743-AB45-9FBE4AB7056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A29-B6D1-4BDE-91B4-92B5C9F42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BF4-E315-4743-AB45-9FBE4AB7056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A29-B6D1-4BDE-91B4-92B5C9F42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BF4-E315-4743-AB45-9FBE4AB7056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A29-B6D1-4BDE-91B4-92B5C9F42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9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BF4-E315-4743-AB45-9FBE4AB7056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A29-B6D1-4BDE-91B4-92B5C9F42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3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81BF4-E315-4743-AB45-9FBE4AB7056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432A29-B6D1-4BDE-91B4-92B5C9F42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8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2B02E9-68F6-494D-850E-90833A14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5F482-4C04-482D-AF91-2048B8A0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FDECD-EFE6-4B32-822D-978368E30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35F8C-FCB0-47D9-9662-F19A18B3989C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8A8D4-1421-436C-A430-2B740B614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41076-DFAD-409B-9DFC-3C25DBA0E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47FE5-B07F-487D-91E7-3A178939B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39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bitcoindev.network/bitcoin-script-101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4E05174-5F14-4947-ACCF-64DB7E8D1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5863" y="2983879"/>
            <a:ext cx="9772357" cy="2137580"/>
          </a:xfrm>
        </p:spPr>
        <p:txBody>
          <a:bodyPr>
            <a:noAutofit/>
          </a:bodyPr>
          <a:lstStyle/>
          <a:p>
            <a:r>
              <a:rPr lang="en-GB" sz="6000" dirty="0">
                <a:latin typeface="SassoonPrimaryInfantMedium" panose="00000500000000000000" pitchFamily="2" charset="0"/>
              </a:rPr>
              <a:t>P1 Literacy </a:t>
            </a:r>
          </a:p>
          <a:p>
            <a:r>
              <a:rPr lang="en-GB" sz="6000" dirty="0">
                <a:latin typeface="SassoonPrimaryInfantMedium" panose="00000500000000000000" pitchFamily="2" charset="0"/>
              </a:rPr>
              <a:t>Parental Workshop</a:t>
            </a:r>
          </a:p>
          <a:p>
            <a:r>
              <a:rPr lang="en-GB" sz="6000" dirty="0">
                <a:latin typeface="SassoonPrimaryInfantMedium" panose="00000500000000000000" pitchFamily="2" charset="0"/>
              </a:rPr>
              <a:t>26</a:t>
            </a:r>
            <a:r>
              <a:rPr lang="en-GB" sz="6000" baseline="30000" dirty="0">
                <a:latin typeface="SassoonPrimaryInfantMedium" panose="00000500000000000000" pitchFamily="2" charset="0"/>
              </a:rPr>
              <a:t>th</a:t>
            </a:r>
            <a:r>
              <a:rPr lang="en-GB" sz="6000" dirty="0">
                <a:latin typeface="SassoonPrimaryInfantMedium" panose="00000500000000000000" pitchFamily="2" charset="0"/>
              </a:rPr>
              <a:t>  February 2025</a:t>
            </a:r>
          </a:p>
        </p:txBody>
      </p:sp>
      <p:pic>
        <p:nvPicPr>
          <p:cNvPr id="4" name="Picture 3" descr="A blue logo with white text&#10;&#10;Description automatically generated">
            <a:extLst>
              <a:ext uri="{FF2B5EF4-FFF2-40B4-BE49-F238E27FC236}">
                <a16:creationId xmlns:a16="http://schemas.microsoft.com/office/drawing/2014/main" id="{482EBE8B-7007-5327-4CC7-C30E63E44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73" y="656383"/>
            <a:ext cx="2092887" cy="20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0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dirty="0">
                <a:latin typeface="SassoonPrimaryInfantMedium" panose="00000500000000000000" pitchFamily="2" charset="0"/>
              </a:rPr>
              <a:t>How do we teach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35245"/>
          </a:xfrm>
        </p:spPr>
        <p:txBody>
          <a:bodyPr/>
          <a:lstStyle/>
          <a:p>
            <a:r>
              <a:rPr lang="en-GB" dirty="0">
                <a:latin typeface="SassoonPrimaryInfantMedium" panose="00000500000000000000" pitchFamily="2" charset="0"/>
              </a:rPr>
              <a:t>Introduced after all initial sounds are taught- </a:t>
            </a:r>
            <a:r>
              <a:rPr lang="en-GB" b="1" u="sng" dirty="0">
                <a:latin typeface="SassoonPrimaryInfantMedium" panose="00000500000000000000" pitchFamily="2" charset="0"/>
              </a:rPr>
              <a:t>firm understanding.</a:t>
            </a:r>
          </a:p>
          <a:p>
            <a:r>
              <a:rPr lang="en-GB" b="1" u="sng" dirty="0">
                <a:latin typeface="SassoonPrimaryInfantMedium" panose="00000500000000000000" pitchFamily="2" charset="0"/>
              </a:rPr>
              <a:t>30 words in total for P1.</a:t>
            </a:r>
          </a:p>
          <a:p>
            <a:r>
              <a:rPr lang="en-GB" b="1" u="sng" dirty="0">
                <a:latin typeface="SassoonPrimaryInfantMedium" panose="00000500000000000000" pitchFamily="2" charset="0"/>
              </a:rPr>
              <a:t>We have grouped into “families” where possible</a:t>
            </a:r>
          </a:p>
          <a:p>
            <a:endParaRPr lang="en-GB" b="1" u="sng" dirty="0">
              <a:latin typeface="SassoonPrimaryInfantMedium" panose="00000500000000000000" pitchFamily="2" charset="0"/>
            </a:endParaRPr>
          </a:p>
          <a:p>
            <a:endParaRPr lang="en-GB" b="1" u="sng" dirty="0">
              <a:latin typeface="SassoonPrimaryInfantMedium" panose="00000500000000000000" pitchFamily="2" charset="0"/>
            </a:endParaRPr>
          </a:p>
          <a:p>
            <a:endParaRPr lang="en-GB" b="1" u="sng" dirty="0">
              <a:latin typeface="SassoonPrimaryInfantMedium" panose="00000500000000000000" pitchFamily="2" charset="0"/>
            </a:endParaRPr>
          </a:p>
          <a:p>
            <a:endParaRPr lang="en-GB" b="1" u="sng" dirty="0">
              <a:latin typeface="SassoonPrimaryInfantMedium" panose="00000500000000000000" pitchFamily="2" charset="0"/>
            </a:endParaRPr>
          </a:p>
          <a:p>
            <a:endParaRPr lang="en-GB" dirty="0">
              <a:latin typeface="SassoonPrimaryInfantMedium" panose="000005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53032" y="3753166"/>
          <a:ext cx="360299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495">
                  <a:extLst>
                    <a:ext uri="{9D8B030D-6E8A-4147-A177-3AD203B41FA5}">
                      <a16:colId xmlns:a16="http://schemas.microsoft.com/office/drawing/2014/main" val="3684478478"/>
                    </a:ext>
                  </a:extLst>
                </a:gridCol>
                <a:gridCol w="1801495">
                  <a:extLst>
                    <a:ext uri="{9D8B030D-6E8A-4147-A177-3AD203B41FA5}">
                      <a16:colId xmlns:a16="http://schemas.microsoft.com/office/drawing/2014/main" val="2712537386"/>
                    </a:ext>
                  </a:extLst>
                </a:gridCol>
              </a:tblGrid>
              <a:tr h="58531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PrimaryInfantMedium" panose="00000500000000000000" pitchFamily="2" charset="0"/>
                        </a:rPr>
                        <a:t>I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PrimaryInfantMedium" panose="00000500000000000000" pitchFamily="2" charset="0"/>
                        </a:rPr>
                        <a:t>the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76412096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0059" y="4532869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8089435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9594478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5628896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74264729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34348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PrimaryInfantMedium" panose="00000500000000000000" pitchFamily="2" charset="0"/>
                        </a:rPr>
                        <a:t>he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PrimaryInfantMedium" panose="00000500000000000000" pitchFamily="2" charset="0"/>
                        </a:rPr>
                        <a:t>me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PrimaryInfantMedium" panose="00000500000000000000" pitchFamily="2" charset="0"/>
                        </a:rPr>
                        <a:t>be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PrimaryInfantMedium" panose="00000500000000000000" pitchFamily="2" charset="0"/>
                        </a:rPr>
                        <a:t>she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PrimaryInfantMedium" panose="00000500000000000000" pitchFamily="2" charset="0"/>
                        </a:rPr>
                        <a:t>we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38248328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0060" y="5421096"/>
          <a:ext cx="812799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5662470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047733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20321747"/>
                    </a:ext>
                  </a:extLst>
                </a:gridCol>
              </a:tblGrid>
              <a:tr h="41977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SassoonPrimaryInfantMedium" panose="00000500000000000000" pitchFamily="2" charset="0"/>
                        </a:rPr>
                        <a:t>go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SassoonPrimaryInfantMedium" panose="00000500000000000000" pitchFamily="2" charset="0"/>
                        </a:rPr>
                        <a:t>so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SassoonPrimaryInfantMedium" panose="00000500000000000000" pitchFamily="2" charset="0"/>
                        </a:rPr>
                        <a:t>no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129202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18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GB" dirty="0">
                <a:latin typeface="Sassoon Infant Com" panose="02000503040000020003" pitchFamily="2" charset="0"/>
              </a:rPr>
              <a:t>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3200" dirty="0">
                <a:latin typeface="Sassoon Primary" pitchFamily="50" charset="0"/>
              </a:rPr>
              <a:t>Look at the word</a:t>
            </a:r>
          </a:p>
          <a:p>
            <a:r>
              <a:rPr lang="en-GB" sz="3200" dirty="0">
                <a:latin typeface="Sassoon Primary" pitchFamily="50" charset="0"/>
              </a:rPr>
              <a:t>Sound it out</a:t>
            </a:r>
          </a:p>
          <a:p>
            <a:r>
              <a:rPr lang="en-GB" sz="3200" dirty="0">
                <a:latin typeface="Sassoon Primary" pitchFamily="50" charset="0"/>
              </a:rPr>
              <a:t>Tricky Letters – Looking at the position of tricky letters in the word</a:t>
            </a:r>
          </a:p>
          <a:p>
            <a:r>
              <a:rPr lang="en-GB" sz="3200" dirty="0">
                <a:latin typeface="Sassoon Primary" pitchFamily="50" charset="0"/>
              </a:rPr>
              <a:t>Give children a sentence with the tricky word</a:t>
            </a:r>
          </a:p>
          <a:p>
            <a:r>
              <a:rPr lang="en-GB" sz="3200" dirty="0">
                <a:latin typeface="Sassoon Primary" pitchFamily="50" charset="0"/>
              </a:rPr>
              <a:t>How many sounds are in word? Shape of the word? Tall letters, small letters.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812" y="513126"/>
            <a:ext cx="2288857" cy="3046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8105" y1="38254" x2="28105" y2="38254"/>
                        <a14:foregroundMark x1="72386" y1="24324" x2="72386" y2="24324"/>
                        <a14:foregroundMark x1="28105" y1="32640" x2="28105" y2="32640"/>
                        <a14:foregroundMark x1="27614" y1="35759" x2="27614" y2="35759"/>
                        <a14:foregroundMark x1="27614" y1="35759" x2="27614" y2="35759"/>
                        <a14:foregroundMark x1="27614" y1="35759" x2="27614" y2="35759"/>
                        <a14:foregroundMark x1="30065" y1="36175" x2="25654" y2="361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080" y="513126"/>
            <a:ext cx="2419350" cy="19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0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5" y="100849"/>
            <a:ext cx="10495845" cy="1144872"/>
          </a:xfrm>
        </p:spPr>
        <p:txBody>
          <a:bodyPr/>
          <a:lstStyle/>
          <a:p>
            <a:pPr algn="ctr"/>
            <a:r>
              <a:rPr lang="en-GB" dirty="0">
                <a:latin typeface="SassoonPrimaryInfantMedium" panose="00000500000000000000" pitchFamily="2" charset="0"/>
              </a:rPr>
              <a:t>Examples  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2057"/>
            <a:ext cx="10515600" cy="2454208"/>
          </a:xfrm>
        </p:spPr>
      </p:pic>
      <p:sp>
        <p:nvSpPr>
          <p:cNvPr id="6" name="TextBox 5"/>
          <p:cNvSpPr txBox="1"/>
          <p:nvPr/>
        </p:nvSpPr>
        <p:spPr>
          <a:xfrm>
            <a:off x="2389717" y="4352870"/>
            <a:ext cx="8010878" cy="18620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latin typeface="Sassoon Infant Com" panose="02000503040000020003" pitchFamily="2" charset="0"/>
              </a:rPr>
              <a:t>o</a:t>
            </a:r>
          </a:p>
        </p:txBody>
      </p:sp>
      <p:sp>
        <p:nvSpPr>
          <p:cNvPr id="9" name="Up Arrow 8"/>
          <p:cNvSpPr/>
          <p:nvPr/>
        </p:nvSpPr>
        <p:spPr>
          <a:xfrm rot="10800000">
            <a:off x="5887156" y="1245721"/>
            <a:ext cx="1016000" cy="140849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7326" y="1090716"/>
            <a:ext cx="466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SassoonPrimaryInfantMedium" panose="00000500000000000000" pitchFamily="2" charset="0"/>
              </a:rPr>
              <a:t>Tricky part highlighted in red </a:t>
            </a:r>
          </a:p>
        </p:txBody>
      </p:sp>
      <p:sp>
        <p:nvSpPr>
          <p:cNvPr id="11" name="Up Arrow 10"/>
          <p:cNvSpPr/>
          <p:nvPr/>
        </p:nvSpPr>
        <p:spPr>
          <a:xfrm rot="16200000">
            <a:off x="7099402" y="4712419"/>
            <a:ext cx="1016000" cy="140849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4" y="647461"/>
            <a:ext cx="10879667" cy="256235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6200000">
            <a:off x="7794978" y="1359857"/>
            <a:ext cx="1016000" cy="140849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25" y="3623734"/>
            <a:ext cx="3916386" cy="2689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8200" y="450692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PrimaryInfantMedium" panose="00000500000000000000" pitchFamily="2" charset="0"/>
              </a:rPr>
              <a:t>We talk about “e” a lot!!!</a:t>
            </a:r>
          </a:p>
        </p:txBody>
      </p:sp>
    </p:spTree>
    <p:extLst>
      <p:ext uri="{BB962C8B-B14F-4D97-AF65-F5344CB8AC3E}">
        <p14:creationId xmlns:p14="http://schemas.microsoft.com/office/powerpoint/2010/main" val="34121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GB" dirty="0">
                <a:latin typeface="SassoonPrimaryInfantMedium" panose="00000500000000000000" pitchFamily="2" charset="0"/>
              </a:rPr>
              <a:t>Points to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>
                <a:latin typeface="SassoonPrimaryInfantMedium" panose="00000500000000000000" pitchFamily="2" charset="0"/>
              </a:rPr>
              <a:t>Tricky words are called tricky for a reason……</a:t>
            </a:r>
          </a:p>
          <a:p>
            <a:r>
              <a:rPr lang="en-GB" dirty="0">
                <a:latin typeface="SassoonPrimaryInfantMedium" panose="00000500000000000000" pitchFamily="2" charset="0"/>
              </a:rPr>
              <a:t>Not all children can instantly recognise them</a:t>
            </a:r>
          </a:p>
          <a:p>
            <a:r>
              <a:rPr lang="en-GB" dirty="0">
                <a:latin typeface="SassoonPrimaryInfantMedium" panose="00000500000000000000" pitchFamily="2" charset="0"/>
              </a:rPr>
              <a:t>Every child has a different learning process of how they go about learning them- </a:t>
            </a:r>
            <a:r>
              <a:rPr lang="en-GB" sz="3600" b="1" u="sng" dirty="0">
                <a:latin typeface="SassoonPrimaryInfantMedium" panose="00000500000000000000" pitchFamily="2" charset="0"/>
              </a:rPr>
              <a:t>not one size fits all!!</a:t>
            </a:r>
          </a:p>
          <a:p>
            <a:r>
              <a:rPr lang="en-GB" dirty="0">
                <a:latin typeface="SassoonPrimaryInfantMedium" panose="00000500000000000000" pitchFamily="2" charset="0"/>
              </a:rPr>
              <a:t>Some children may need more support/time to help retain words</a:t>
            </a:r>
          </a:p>
          <a:p>
            <a:r>
              <a:rPr lang="en-GB" dirty="0">
                <a:latin typeface="SassoonPrimaryInfantMedium" panose="00000500000000000000" pitchFamily="2" charset="0"/>
              </a:rPr>
              <a:t>End goal is for the children to instantly recognise the tricky words and be able to apply this in their everyday writing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47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0"/>
            <a:ext cx="105156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GB" sz="8000" dirty="0">
                <a:latin typeface="SassoonPrimaryInfantMedium" panose="00000500000000000000" pitchFamily="2" charset="0"/>
              </a:rPr>
              <a:t>At Home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686752" y="1450657"/>
          <a:ext cx="10788968" cy="516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49189" y="3572648"/>
            <a:ext cx="2623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SassoonPrimaryInfantMedium" panose="00000500000000000000" pitchFamily="2" charset="0"/>
              </a:rPr>
              <a:t>Practise</a:t>
            </a:r>
          </a:p>
        </p:txBody>
      </p:sp>
    </p:spTree>
    <p:extLst>
      <p:ext uri="{BB962C8B-B14F-4D97-AF65-F5344CB8AC3E}">
        <p14:creationId xmlns:p14="http://schemas.microsoft.com/office/powerpoint/2010/main" val="3013576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2AE26-C45D-426B-A8A2-DF22F19A7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2864379"/>
            <a:ext cx="5238750" cy="3533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101DBB-630A-4EB1-B69B-F706839A1A4A}"/>
              </a:ext>
            </a:extLst>
          </p:cNvPr>
          <p:cNvSpPr/>
          <p:nvPr/>
        </p:nvSpPr>
        <p:spPr>
          <a:xfrm>
            <a:off x="3879701" y="1155469"/>
            <a:ext cx="47035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assoonPrimaryInfantMedium" panose="00000500000000000000" pitchFamily="2" charset="0"/>
              </a:rPr>
              <a:t>Reading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128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5584D-DB36-4144-8836-7B2AB0053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95" b="89958" l="9954" r="89931">
                        <a14:foregroundMark x1="30324" y1="55858" x2="33102" y2="71548"/>
                        <a14:foregroundMark x1="33102" y1="71548" x2="37037" y2="80126"/>
                        <a14:foregroundMark x1="37037" y1="80126" x2="37153" y2="80335"/>
                        <a14:foregroundMark x1="42245" y1="18201" x2="53356" y2="16527"/>
                        <a14:foregroundMark x1="53356" y1="16527" x2="55671" y2="8159"/>
                        <a14:foregroundMark x1="55671" y1="8159" x2="55093" y2="6695"/>
                        <a14:foregroundMark x1="29282" y1="54603" x2="29282" y2="54603"/>
                        <a14:foregroundMark x1="29282" y1="52510" x2="37153" y2="60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30" y="997780"/>
            <a:ext cx="9410139" cy="5206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8E8A8-2370-4982-B337-4ACD0750DACB}"/>
              </a:ext>
            </a:extLst>
          </p:cNvPr>
          <p:cNvSpPr txBox="1"/>
          <p:nvPr/>
        </p:nvSpPr>
        <p:spPr>
          <a:xfrm>
            <a:off x="6963508" y="2096086"/>
            <a:ext cx="34184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SassoonPrimaryInfantMedium" panose="00000500000000000000" pitchFamily="2" charset="0"/>
              </a:rPr>
              <a:t>Spelling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49AD6-C520-4F3D-9DC5-2DE382728F3B}"/>
              </a:ext>
            </a:extLst>
          </p:cNvPr>
          <p:cNvSpPr txBox="1"/>
          <p:nvPr/>
        </p:nvSpPr>
        <p:spPr>
          <a:xfrm>
            <a:off x="2391795" y="2492820"/>
            <a:ext cx="34184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SassoonPrimaryInfantMedium" panose="00000500000000000000" pitchFamily="2" charset="0"/>
              </a:rPr>
              <a:t>Reading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9600F-0CA9-46C9-B791-0F83DA83297B}"/>
              </a:ext>
            </a:extLst>
          </p:cNvPr>
          <p:cNvSpPr txBox="1"/>
          <p:nvPr/>
        </p:nvSpPr>
        <p:spPr>
          <a:xfrm>
            <a:off x="4935415" y="5306222"/>
            <a:ext cx="34184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SassoonPrimaryInfantMedium" panose="00000500000000000000" pitchFamily="2" charset="0"/>
              </a:rPr>
              <a:t>Phonics</a:t>
            </a:r>
          </a:p>
        </p:txBody>
      </p:sp>
    </p:spTree>
    <p:extLst>
      <p:ext uri="{BB962C8B-B14F-4D97-AF65-F5344CB8AC3E}">
        <p14:creationId xmlns:p14="http://schemas.microsoft.com/office/powerpoint/2010/main" val="1832884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9" y="286548"/>
            <a:ext cx="9273858" cy="64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01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9" y="286548"/>
            <a:ext cx="9273858" cy="6453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480D4F-22CB-9973-78CA-5C2ACD5847B2}"/>
              </a:ext>
            </a:extLst>
          </p:cNvPr>
          <p:cNvSpPr txBox="1"/>
          <p:nvPr/>
        </p:nvSpPr>
        <p:spPr>
          <a:xfrm>
            <a:off x="2042160" y="2865783"/>
            <a:ext cx="38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Sassoon Primary" pitchFamily="50" charset="0"/>
              </a:rPr>
              <a:t>The dog is in the park.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BEB72-EDD3-F150-846B-757CEC82824D}"/>
              </a:ext>
            </a:extLst>
          </p:cNvPr>
          <p:cNvSpPr txBox="1"/>
          <p:nvPr/>
        </p:nvSpPr>
        <p:spPr>
          <a:xfrm>
            <a:off x="6235388" y="2816088"/>
            <a:ext cx="38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Sassoon Primary" pitchFamily="50" charset="0"/>
              </a:rPr>
              <a:t>The dogs play.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CB80F-1A63-7BE5-6FB1-A81897A9B2E5}"/>
              </a:ext>
            </a:extLst>
          </p:cNvPr>
          <p:cNvSpPr txBox="1"/>
          <p:nvPr/>
        </p:nvSpPr>
        <p:spPr>
          <a:xfrm>
            <a:off x="2042160" y="5605317"/>
            <a:ext cx="38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Sassoon Primary" pitchFamily="50" charset="0"/>
              </a:rPr>
              <a:t>The dog likes bones.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BADD3-1706-9752-16E1-CE418B1BC598}"/>
              </a:ext>
            </a:extLst>
          </p:cNvPr>
          <p:cNvSpPr txBox="1"/>
          <p:nvPr/>
        </p:nvSpPr>
        <p:spPr>
          <a:xfrm>
            <a:off x="6235388" y="5585086"/>
            <a:ext cx="38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Sassoon Primary" pitchFamily="50" charset="0"/>
              </a:rPr>
              <a:t>I love the dog. </a:t>
            </a:r>
          </a:p>
        </p:txBody>
      </p:sp>
    </p:spTree>
    <p:extLst>
      <p:ext uri="{BB962C8B-B14F-4D97-AF65-F5344CB8AC3E}">
        <p14:creationId xmlns:p14="http://schemas.microsoft.com/office/powerpoint/2010/main" val="54308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6219A5-D691-41F4-A2BE-587462DD40CA}"/>
              </a:ext>
            </a:extLst>
          </p:cNvPr>
          <p:cNvSpPr txBox="1"/>
          <p:nvPr/>
        </p:nvSpPr>
        <p:spPr>
          <a:xfrm>
            <a:off x="1289147" y="504874"/>
            <a:ext cx="1031669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Blip>
                <a:blip r:embed="rId2"/>
              </a:buBlip>
            </a:pPr>
            <a:r>
              <a:rPr lang="en-GB" sz="5400" dirty="0">
                <a:latin typeface="SassoonPrimaryInfantMedium" panose="00000500000000000000" pitchFamily="2" charset="0"/>
              </a:rPr>
              <a:t>Phonics</a:t>
            </a:r>
          </a:p>
          <a:p>
            <a:pPr marL="685800" indent="-685800">
              <a:lnSpc>
                <a:spcPct val="150000"/>
              </a:lnSpc>
              <a:buBlip>
                <a:blip r:embed="rId2"/>
              </a:buBlip>
            </a:pPr>
            <a:r>
              <a:rPr lang="en-GB" sz="5400" dirty="0">
                <a:latin typeface="SassoonPrimaryInfantMedium" panose="00000500000000000000" pitchFamily="2" charset="0"/>
              </a:rPr>
              <a:t>Tricky Words</a:t>
            </a:r>
          </a:p>
          <a:p>
            <a:pPr marL="685800" indent="-685800">
              <a:lnSpc>
                <a:spcPct val="150000"/>
              </a:lnSpc>
              <a:buBlip>
                <a:blip r:embed="rId2"/>
              </a:buBlip>
            </a:pPr>
            <a:r>
              <a:rPr lang="en-GB" sz="5400" dirty="0">
                <a:latin typeface="SassoonPrimaryInfantMedium" panose="00000500000000000000" pitchFamily="2" charset="0"/>
              </a:rPr>
              <a:t>Reading</a:t>
            </a:r>
          </a:p>
          <a:p>
            <a:endParaRPr lang="en-GB" sz="5400" dirty="0">
              <a:latin typeface="SassoonPrimaryInfantMedium" panose="00000500000000000000" pitchFamily="2" charset="0"/>
            </a:endParaRPr>
          </a:p>
          <a:p>
            <a:pPr algn="ctr"/>
            <a:r>
              <a:rPr lang="en-GB" sz="5400" dirty="0">
                <a:latin typeface="SassoonPrimaryInfantMedium" panose="00000500000000000000" pitchFamily="2" charset="0"/>
              </a:rPr>
              <a:t>How can you help</a:t>
            </a:r>
            <a:r>
              <a:rPr lang="en-GB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7094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BF7C5-7D23-4175-9F80-BFF0CAA95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7571" l="2410" r="98434">
                        <a14:foregroundMark x1="3373" y1="12955" x2="22530" y2="1518"/>
                        <a14:foregroundMark x1="24416" y1="14069" x2="25663" y2="22368"/>
                        <a14:foregroundMark x1="24365" y1="13729" x2="24416" y2="14069"/>
                        <a14:foregroundMark x1="22530" y1="1518" x2="24100" y2="11966"/>
                        <a14:foregroundMark x1="25663" y1="22368" x2="20000" y2="25506"/>
                        <a14:foregroundMark x1="18313" y1="37348" x2="18313" y2="37348"/>
                        <a14:foregroundMark x1="3373" y1="12247" x2="3373" y2="12247"/>
                        <a14:foregroundMark x1="2530" y1="21255" x2="2530" y2="21255"/>
                        <a14:foregroundMark x1="89518" y1="52429" x2="89518" y2="52429"/>
                        <a14:foregroundMark x1="91205" y1="46255" x2="91205" y2="46255"/>
                        <a14:foregroundMark x1="78434" y1="54858" x2="94217" y2="47368"/>
                        <a14:foregroundMark x1="91687" y1="46255" x2="77108" y2="55668"/>
                        <a14:foregroundMark x1="98554" y1="51316" x2="96386" y2="54150"/>
                        <a14:foregroundMark x1="74217" y1="85020" x2="74217" y2="85020"/>
                        <a14:foregroundMark x1="57108" y1="97571" x2="57108" y2="97571"/>
                        <a14:backgroundMark x1="24699" y1="14069" x2="24699" y2="14069"/>
                        <a14:backgroundMark x1="24699" y1="14069" x2="24699" y2="14069"/>
                        <a14:backgroundMark x1="24217" y1="11943" x2="24699" y2="1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51" y="3685348"/>
            <a:ext cx="2329961" cy="2773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BF1452-9655-43EB-AD24-12E2050C0D8F}"/>
              </a:ext>
            </a:extLst>
          </p:cNvPr>
          <p:cNvSpPr txBox="1"/>
          <p:nvPr/>
        </p:nvSpPr>
        <p:spPr>
          <a:xfrm>
            <a:off x="2248486" y="495651"/>
            <a:ext cx="76950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SassoonPrimaryInfantMedium" panose="00000500000000000000" pitchFamily="2" charset="0"/>
              </a:rPr>
              <a:t>What strategies will help me? </a:t>
            </a:r>
          </a:p>
        </p:txBody>
      </p:sp>
    </p:spTree>
    <p:extLst>
      <p:ext uri="{BB962C8B-B14F-4D97-AF65-F5344CB8AC3E}">
        <p14:creationId xmlns:p14="http://schemas.microsoft.com/office/powerpoint/2010/main" val="320030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D7AADF-6346-41CD-81D8-7A5F32BE7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9" y="375507"/>
            <a:ext cx="3572070" cy="3554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CF92C1-94ED-4351-AAF7-80E2ED5F1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90" y="375507"/>
            <a:ext cx="3572070" cy="35542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6E847-562A-4C9E-9823-0AF5859A4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62" y="375507"/>
            <a:ext cx="3572070" cy="3554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2AF60-7C15-4B0B-B6EC-87B775A6B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0" y="3303790"/>
            <a:ext cx="3572070" cy="3554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D93B50-72BD-4788-AF56-F0044F523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92" y="3158565"/>
            <a:ext cx="3572070" cy="3554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6555AD-5B37-4947-B0C2-695A719E8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571" y="3158565"/>
            <a:ext cx="3572070" cy="3554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7A6961-13BE-42BD-B59C-8E02A0506460}"/>
              </a:ext>
            </a:extLst>
          </p:cNvPr>
          <p:cNvSpPr txBox="1"/>
          <p:nvPr/>
        </p:nvSpPr>
        <p:spPr>
          <a:xfrm>
            <a:off x="356290" y="706062"/>
            <a:ext cx="2362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SassoonPrimaryInfantMedium" panose="00000500000000000000" pitchFamily="2" charset="0"/>
              </a:rPr>
              <a:t>sound </a:t>
            </a:r>
          </a:p>
          <a:p>
            <a:pPr algn="ctr"/>
            <a:r>
              <a:rPr lang="en-GB" sz="4400" dirty="0">
                <a:latin typeface="SassoonPrimaryInfantMedium" panose="00000500000000000000" pitchFamily="2" charset="0"/>
              </a:rPr>
              <a:t>it out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A11F8-7430-41F8-8DEF-BBC2D9DCBFF8}"/>
              </a:ext>
            </a:extLst>
          </p:cNvPr>
          <p:cNvSpPr txBox="1"/>
          <p:nvPr/>
        </p:nvSpPr>
        <p:spPr>
          <a:xfrm>
            <a:off x="3673921" y="702214"/>
            <a:ext cx="2362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SassoonPrimaryInfantMedium" panose="00000500000000000000" pitchFamily="2" charset="0"/>
              </a:rPr>
              <a:t>look at </a:t>
            </a:r>
          </a:p>
          <a:p>
            <a:pPr algn="ctr"/>
            <a:r>
              <a:rPr lang="en-GB" sz="2800" dirty="0">
                <a:latin typeface="SassoonPrimaryInfantMedium" panose="00000500000000000000" pitchFamily="2" charset="0"/>
              </a:rPr>
              <a:t>the first /  last letters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91330-83AC-47DA-81DE-0F710D4B5F31}"/>
              </a:ext>
            </a:extLst>
          </p:cNvPr>
          <p:cNvSpPr txBox="1"/>
          <p:nvPr/>
        </p:nvSpPr>
        <p:spPr>
          <a:xfrm>
            <a:off x="7931177" y="661332"/>
            <a:ext cx="2249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SassoonPrimaryInfantMedium" panose="00000500000000000000" pitchFamily="2" charset="0"/>
              </a:rPr>
              <a:t>look at </a:t>
            </a:r>
          </a:p>
          <a:p>
            <a:pPr algn="ctr"/>
            <a:r>
              <a:rPr lang="en-GB" sz="3200" dirty="0">
                <a:latin typeface="SassoonPrimaryInfantMedium" panose="00000500000000000000" pitchFamily="2" charset="0"/>
              </a:rPr>
              <a:t>the </a:t>
            </a:r>
          </a:p>
          <a:p>
            <a:pPr algn="ctr"/>
            <a:r>
              <a:rPr lang="en-GB" sz="3200" dirty="0">
                <a:latin typeface="SassoonPrimaryInfantMedium" panose="00000500000000000000" pitchFamily="2" charset="0"/>
              </a:rPr>
              <a:t>pictures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5C026-E9FB-4BA8-AEB4-CCC9D413A5D7}"/>
              </a:ext>
            </a:extLst>
          </p:cNvPr>
          <p:cNvSpPr txBox="1"/>
          <p:nvPr/>
        </p:nvSpPr>
        <p:spPr>
          <a:xfrm>
            <a:off x="121925" y="3713012"/>
            <a:ext cx="2362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SassoonPrimaryInfantMedium" panose="00000500000000000000" pitchFamily="2" charset="0"/>
              </a:rPr>
              <a:t>break the word into syllables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244042-815E-4A16-B58D-3DF3E7FCC208}"/>
              </a:ext>
            </a:extLst>
          </p:cNvPr>
          <p:cNvSpPr txBox="1"/>
          <p:nvPr/>
        </p:nvSpPr>
        <p:spPr>
          <a:xfrm>
            <a:off x="4314097" y="3485272"/>
            <a:ext cx="2362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SassoonPrimaryInfantMedium" panose="00000500000000000000" pitchFamily="2" charset="0"/>
              </a:rPr>
              <a:t>read the sentence again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A6AE6-3CFD-42B3-AF64-8A28B856F764}"/>
              </a:ext>
            </a:extLst>
          </p:cNvPr>
          <p:cNvSpPr txBox="1"/>
          <p:nvPr/>
        </p:nvSpPr>
        <p:spPr>
          <a:xfrm>
            <a:off x="8116301" y="3485272"/>
            <a:ext cx="2362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SassoonPrimaryInfantMedium" panose="00000500000000000000" pitchFamily="2" charset="0"/>
              </a:rPr>
              <a:t>Can you </a:t>
            </a:r>
          </a:p>
          <a:p>
            <a:pPr algn="ctr"/>
            <a:r>
              <a:rPr lang="en-GB" sz="2800" dirty="0">
                <a:latin typeface="SassoonPrimaryInfantMedium" panose="00000500000000000000" pitchFamily="2" charset="0"/>
              </a:rPr>
              <a:t>spot a phoneme? </a:t>
            </a:r>
          </a:p>
        </p:txBody>
      </p:sp>
    </p:spTree>
    <p:extLst>
      <p:ext uri="{BB962C8B-B14F-4D97-AF65-F5344CB8AC3E}">
        <p14:creationId xmlns:p14="http://schemas.microsoft.com/office/powerpoint/2010/main" val="2639652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705" y="351692"/>
            <a:ext cx="10229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SassoonPrimaryInfantMedium" panose="00000500000000000000" pitchFamily="2" charset="0"/>
              </a:rPr>
              <a:t>Guided Reading</a:t>
            </a:r>
          </a:p>
          <a:p>
            <a:endParaRPr lang="en-GB" sz="3600" dirty="0">
              <a:latin typeface="SassoonPrimaryInfantMedium" panose="00000500000000000000" pitchFamily="2" charset="0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SassoonPrimaryInfantMedium" panose="00000500000000000000" pitchFamily="2" charset="0"/>
              </a:rPr>
              <a:t>Decodable books 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SassoonPrimaryInfantMedium" panose="00000500000000000000" pitchFamily="2" charset="0"/>
              </a:rPr>
              <a:t>Majority 2 books per week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SassoonPrimaryInfantMedium" panose="00000500000000000000" pitchFamily="2" charset="0"/>
              </a:rPr>
              <a:t>Soon introduce use of PM books 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SassoonPrimaryInfantMedium" panose="00000500000000000000" pitchFamily="2" charset="0"/>
              </a:rPr>
              <a:t>Day 1 – fluency, Day 2 – comprehension </a:t>
            </a:r>
          </a:p>
        </p:txBody>
      </p:sp>
      <p:pic>
        <p:nvPicPr>
          <p:cNvPr id="5122" name="Picture 2" descr="Jelly and Bean: No. 5 (A Series 5-10): Amazon.co.uk: Greenwood, Marlene,  Greenwood, Marlene: 9781903377154: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20" y="351692"/>
            <a:ext cx="2523716" cy="35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05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76B056-F08E-4D73-8AB8-5F8458A13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03" y="404075"/>
            <a:ext cx="4860722" cy="36441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44636" y="700166"/>
            <a:ext cx="5085805" cy="5080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4400" dirty="0">
                <a:latin typeface="SassoonPrimaryInfantMedium" panose="00000500000000000000" pitchFamily="2" charset="0"/>
              </a:rPr>
              <a:t>Oral comprehension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4400" dirty="0">
                <a:latin typeface="SassoonPrimaryInfantMedium" panose="00000500000000000000" pitchFamily="2" charset="0"/>
              </a:rPr>
              <a:t>Find it / Prove It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4400" dirty="0">
                <a:latin typeface="SassoonPrimaryInfantMedium" panose="00000500000000000000" pitchFamily="2" charset="0"/>
              </a:rPr>
              <a:t>Read to write tasks</a:t>
            </a:r>
          </a:p>
        </p:txBody>
      </p:sp>
      <p:pic>
        <p:nvPicPr>
          <p:cNvPr id="2052" name="Picture 4" descr="Thinking cap clip art gallery - Cliparti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61" y="4589418"/>
            <a:ext cx="1396452" cy="204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81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12F90D0-2327-4421-8A37-54B2BD79A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545" y="1"/>
            <a:ext cx="3656848" cy="2742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ED4F181-530A-44D9-8C93-ED3FB8194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8761" y="0"/>
            <a:ext cx="3656848" cy="274263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FEC3531-0C31-484B-9408-EA4EF1E8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7977" y="0"/>
            <a:ext cx="3656848" cy="274263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B231727-DAF4-4F26-81B5-F7C75985B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1718" y="3236791"/>
            <a:ext cx="3656848" cy="274263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22A0099-523A-4E8E-8E45-44F161115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9553" y="3236791"/>
            <a:ext cx="3656848" cy="2742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7192BE-01BD-4102-9EF5-738734397DD3}"/>
              </a:ext>
            </a:extLst>
          </p:cNvPr>
          <p:cNvSpPr txBox="1"/>
          <p:nvPr/>
        </p:nvSpPr>
        <p:spPr>
          <a:xfrm>
            <a:off x="2398542" y="3730946"/>
            <a:ext cx="27432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  <a:latin typeface="SassoonPrimaryInfantMedium" panose="00000500000000000000" pitchFamily="2" charset="0"/>
              </a:rPr>
              <a:t>Use the pictures for clues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513D1-A171-4546-9D11-E1F7F29EFD61}"/>
              </a:ext>
            </a:extLst>
          </p:cNvPr>
          <p:cNvSpPr txBox="1"/>
          <p:nvPr/>
        </p:nvSpPr>
        <p:spPr>
          <a:xfrm>
            <a:off x="1026942" y="635224"/>
            <a:ext cx="2743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  <a:latin typeface="SassoonPrimaryInfantMedium" panose="00000500000000000000" pitchFamily="2" charset="0"/>
              </a:rPr>
              <a:t>Ask questions – can they find it?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B7A33-5A3E-4AB9-8766-717AC320CD8B}"/>
              </a:ext>
            </a:extLst>
          </p:cNvPr>
          <p:cNvSpPr txBox="1"/>
          <p:nvPr/>
        </p:nvSpPr>
        <p:spPr>
          <a:xfrm>
            <a:off x="4917789" y="512113"/>
            <a:ext cx="27432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00FF"/>
                </a:solidFill>
                <a:latin typeface="SassoonPrimaryInfantMedium" panose="00000500000000000000" pitchFamily="2" charset="0"/>
              </a:rPr>
              <a:t>Can they retell the story in their own words?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0B58E-7661-47FC-A096-73DD51A8E5C5}"/>
              </a:ext>
            </a:extLst>
          </p:cNvPr>
          <p:cNvSpPr txBox="1"/>
          <p:nvPr/>
        </p:nvSpPr>
        <p:spPr>
          <a:xfrm>
            <a:off x="8834801" y="771153"/>
            <a:ext cx="2743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  <a:latin typeface="SassoonPrimaryInfantMedium" panose="00000500000000000000" pitchFamily="2" charset="0"/>
              </a:rPr>
              <a:t>Make predictions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6C88C4-A31B-4C59-8644-315E1C3CE319}"/>
              </a:ext>
            </a:extLst>
          </p:cNvPr>
          <p:cNvSpPr txBox="1"/>
          <p:nvPr/>
        </p:nvSpPr>
        <p:spPr>
          <a:xfrm>
            <a:off x="7050258" y="3730946"/>
            <a:ext cx="27432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  <a:latin typeface="SassoonPrimaryInfantMedium" panose="00000500000000000000" pitchFamily="2" charset="0"/>
              </a:rPr>
              <a:t>Always refer back to the book! </a:t>
            </a:r>
          </a:p>
        </p:txBody>
      </p:sp>
    </p:spTree>
    <p:extLst>
      <p:ext uri="{BB962C8B-B14F-4D97-AF65-F5344CB8AC3E}">
        <p14:creationId xmlns:p14="http://schemas.microsoft.com/office/powerpoint/2010/main" val="3044581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350" y="1792773"/>
            <a:ext cx="107823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SassoonPrimaryInfantMedium" panose="00000500000000000000" pitchFamily="2" charset="0"/>
              </a:rPr>
              <a:t>Have a go! </a:t>
            </a:r>
          </a:p>
        </p:txBody>
      </p:sp>
    </p:spTree>
    <p:extLst>
      <p:ext uri="{BB962C8B-B14F-4D97-AF65-F5344CB8AC3E}">
        <p14:creationId xmlns:p14="http://schemas.microsoft.com/office/powerpoint/2010/main" val="942469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ottish Book Trust على X: &quot;Happy #WorldBookDay! Tweet us a picture of what  you're reading on this special day! 🤳 In case you need it, here is a list  of reasons about">
            <a:extLst>
              <a:ext uri="{FF2B5EF4-FFF2-40B4-BE49-F238E27FC236}">
                <a16:creationId xmlns:a16="http://schemas.microsoft.com/office/drawing/2014/main" id="{E098603E-C5C3-A508-C99E-0CA0C38DA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2" y="493821"/>
            <a:ext cx="5870358" cy="58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hy reading 20 minutes a day matters – THE LIFELONG LEARNER">
            <a:extLst>
              <a:ext uri="{FF2B5EF4-FFF2-40B4-BE49-F238E27FC236}">
                <a16:creationId xmlns:a16="http://schemas.microsoft.com/office/drawing/2014/main" id="{C8C8B0F1-BD5C-1C60-F998-D57871E42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41" y="493821"/>
            <a:ext cx="5870358" cy="587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694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smtClean="0"/>
              <a:pPr rtl="0"/>
              <a:t>27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716" y="543699"/>
            <a:ext cx="6466203" cy="88148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GB" sz="3800" b="1" dirty="0">
                <a:solidFill>
                  <a:schemeClr val="tx1"/>
                </a:solidFill>
                <a:latin typeface="Sassoon Primary" pitchFamily="50" charset="0"/>
              </a:rPr>
              <a:t>Reading at Home</a:t>
            </a:r>
            <a:br>
              <a:rPr lang="en-GB" sz="3800" dirty="0">
                <a:solidFill>
                  <a:schemeClr val="tx1"/>
                </a:solidFill>
                <a:latin typeface="Sassoon" panose="02000503040000090004" pitchFamily="2" charset="0"/>
              </a:rPr>
            </a:br>
            <a:endParaRPr lang="en-GB" sz="3800" dirty="0">
              <a:solidFill>
                <a:schemeClr val="tx1"/>
              </a:solidFill>
              <a:latin typeface="Sassoon" panose="0200050304000009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69B59E-9BC0-F6F1-6D86-52944EE2BA14}"/>
              </a:ext>
            </a:extLst>
          </p:cNvPr>
          <p:cNvSpPr txBox="1"/>
          <p:nvPr/>
        </p:nvSpPr>
        <p:spPr>
          <a:xfrm>
            <a:off x="1254086" y="1665818"/>
            <a:ext cx="5005136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b="1" dirty="0">
                <a:latin typeface="Sassoon Primary" pitchFamily="50" charset="0"/>
              </a:rPr>
              <a:t>Encourage independent reading:</a:t>
            </a:r>
          </a:p>
          <a:p>
            <a:pPr marL="0" lvl="1"/>
            <a:endParaRPr lang="en-GB" sz="2400" b="1" dirty="0">
              <a:latin typeface="Sassoon Primary" pitchFamily="50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" pitchFamily="50" charset="0"/>
              </a:rPr>
              <a:t>Visit the local library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" pitchFamily="50" charset="0"/>
              </a:rPr>
              <a:t>Give books as presents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" pitchFamily="50" charset="0"/>
              </a:rPr>
              <a:t>Make reading an enjoyable activity that you do at the same time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" pitchFamily="50" charset="0"/>
              </a:rPr>
              <a:t>No distractions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" pitchFamily="50" charset="0"/>
              </a:rPr>
              <a:t>Set up a bookshelf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" pitchFamily="50" charset="0"/>
              </a:rPr>
              <a:t>Don’t force it!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" panose="02000503040000090004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" panose="02000503040000090004" pitchFamily="2" charset="0"/>
            </a:endParaRPr>
          </a:p>
          <a:p>
            <a:endParaRPr lang="en-GB" sz="2400" dirty="0">
              <a:latin typeface="Sassoon" panose="0200050304000009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" panose="02000503040000090004" pitchFamily="2" charset="0"/>
            </a:endParaRPr>
          </a:p>
          <a:p>
            <a:endParaRPr lang="en-GB" sz="2400" dirty="0">
              <a:latin typeface="Sassoon" panose="0200050304000009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" panose="02000503040000090004" pitchFamily="2" charset="0"/>
            </a:endParaRPr>
          </a:p>
          <a:p>
            <a:pPr marL="0" lvl="1"/>
            <a:endParaRPr lang="en-GB" sz="2400" dirty="0">
              <a:latin typeface="Sassoon" panose="02000503040000090004" pitchFamily="2" charset="0"/>
            </a:endParaRPr>
          </a:p>
          <a:p>
            <a:pPr marL="0" lvl="1"/>
            <a:endParaRPr lang="en-GB" sz="2400" dirty="0">
              <a:latin typeface="Sassoon" panose="02000503040000090004" pitchFamily="2" charset="0"/>
            </a:endParaRPr>
          </a:p>
          <a:p>
            <a:pPr lvl="1"/>
            <a:endParaRPr lang="en-GB" sz="2400" dirty="0">
              <a:latin typeface="Sassoon" panose="02000503040000090004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" panose="02000503040000090004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" panose="0200050304000009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" panose="0200050304000009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" panose="02000503040000090004" pitchFamily="2" charset="0"/>
            </a:endParaRPr>
          </a:p>
        </p:txBody>
      </p:sp>
      <p:pic>
        <p:nvPicPr>
          <p:cNvPr id="5" name="Picture 4" descr="A stack of books with green blue and pink pages&#10;&#10;Description automatically generated">
            <a:extLst>
              <a:ext uri="{FF2B5EF4-FFF2-40B4-BE49-F238E27FC236}">
                <a16:creationId xmlns:a16="http://schemas.microsoft.com/office/drawing/2014/main" id="{A0FF4B17-A06B-410C-B988-CC8AE939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0402" y="5587846"/>
            <a:ext cx="1431349" cy="1133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C5230B-4C05-4382-0329-D96CCF26B970}"/>
              </a:ext>
            </a:extLst>
          </p:cNvPr>
          <p:cNvSpPr txBox="1"/>
          <p:nvPr/>
        </p:nvSpPr>
        <p:spPr>
          <a:xfrm>
            <a:off x="6973232" y="1665818"/>
            <a:ext cx="6466203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b="1" dirty="0">
                <a:latin typeface="Sassoon Primary" pitchFamily="50" charset="0"/>
              </a:rPr>
              <a:t>Reading doesn’t just mean books!</a:t>
            </a:r>
          </a:p>
          <a:p>
            <a:pPr marL="0" lvl="1"/>
            <a:endParaRPr lang="en-GB" sz="2400" dirty="0">
              <a:latin typeface="Sassoon Primary" pitchFamily="50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" pitchFamily="50" charset="0"/>
              </a:rPr>
              <a:t>Audio books – listen together and </a:t>
            </a:r>
          </a:p>
          <a:p>
            <a:pPr marL="0" lvl="1"/>
            <a:r>
              <a:rPr lang="en-GB" sz="2400" dirty="0">
                <a:latin typeface="Sassoon Primary" pitchFamily="50" charset="0"/>
              </a:rPr>
              <a:t>    then talk about it afterwards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" pitchFamily="50" charset="0"/>
              </a:rPr>
              <a:t>Instructions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" pitchFamily="50" charset="0"/>
              </a:rPr>
              <a:t>Websites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" pitchFamily="50" charset="0"/>
              </a:rPr>
              <a:t>Recipes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" pitchFamily="50" charset="0"/>
              </a:rPr>
              <a:t>Song lyrics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" pitchFamily="50" charset="0"/>
              </a:rPr>
              <a:t>Magazines and comics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" pitchFamily="50" charset="0"/>
              </a:rPr>
              <a:t>Even subtitles on the TV!</a:t>
            </a:r>
          </a:p>
          <a:p>
            <a:pPr marL="0" lvl="1"/>
            <a:endParaRPr lang="en-GB" sz="2400" dirty="0">
              <a:latin typeface="Sassoon" panose="02000503040000090004" pitchFamily="2" charset="0"/>
            </a:endParaRPr>
          </a:p>
          <a:p>
            <a:endParaRPr lang="en-GB" sz="2400" dirty="0">
              <a:latin typeface="Sassoon" panose="0200050304000009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" panose="02000503040000090004" pitchFamily="2" charset="0"/>
            </a:endParaRPr>
          </a:p>
          <a:p>
            <a:endParaRPr lang="en-GB" sz="2400" dirty="0">
              <a:latin typeface="Sassoon" panose="0200050304000009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" panose="02000503040000090004" pitchFamily="2" charset="0"/>
            </a:endParaRPr>
          </a:p>
          <a:p>
            <a:pPr marL="0" lvl="1"/>
            <a:endParaRPr lang="en-GB" sz="2400" dirty="0">
              <a:latin typeface="Sassoon" panose="02000503040000090004" pitchFamily="2" charset="0"/>
            </a:endParaRPr>
          </a:p>
          <a:p>
            <a:pPr marL="0" lvl="1"/>
            <a:endParaRPr lang="en-GB" sz="2400" dirty="0">
              <a:latin typeface="Sassoon" panose="02000503040000090004" pitchFamily="2" charset="0"/>
            </a:endParaRPr>
          </a:p>
          <a:p>
            <a:pPr lvl="1"/>
            <a:endParaRPr lang="en-GB" sz="2400" dirty="0">
              <a:latin typeface="Sassoon" panose="02000503040000090004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" panose="02000503040000090004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" panose="0200050304000009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" panose="0200050304000009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" panose="0200050304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51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ading Schools - Scottish Book Trust">
            <a:extLst>
              <a:ext uri="{FF2B5EF4-FFF2-40B4-BE49-F238E27FC236}">
                <a16:creationId xmlns:a16="http://schemas.microsoft.com/office/drawing/2014/main" id="{066A9864-87A4-2AAC-29AE-9BF346F3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96" y="275397"/>
            <a:ext cx="38100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D0A622-6BC2-779D-5C03-1811F91FC8F6}"/>
              </a:ext>
            </a:extLst>
          </p:cNvPr>
          <p:cNvSpPr txBox="1"/>
          <p:nvPr/>
        </p:nvSpPr>
        <p:spPr>
          <a:xfrm>
            <a:off x="608274" y="2400190"/>
            <a:ext cx="11756004" cy="2901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200" dirty="0">
                <a:latin typeface="Sassoon Primary" pitchFamily="50" charset="0"/>
              </a:rPr>
              <a:t>Promoting Reading for Pleasure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200" dirty="0">
                <a:latin typeface="Sassoon Primary" pitchFamily="50" charset="0"/>
              </a:rPr>
              <a:t>Encouraging children to read different texts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200" dirty="0">
                <a:latin typeface="Sassoon Primary" pitchFamily="50" charset="0"/>
              </a:rPr>
              <a:t>Developing a positive culture of Reading </a:t>
            </a:r>
          </a:p>
        </p:txBody>
      </p:sp>
    </p:spTree>
    <p:extLst>
      <p:ext uri="{BB962C8B-B14F-4D97-AF65-F5344CB8AC3E}">
        <p14:creationId xmlns:p14="http://schemas.microsoft.com/office/powerpoint/2010/main" val="640431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What's On – Page 3 – Pittenweem Community Library &amp; Information Centre">
            <a:extLst>
              <a:ext uri="{FF2B5EF4-FFF2-40B4-BE49-F238E27FC236}">
                <a16:creationId xmlns:a16="http://schemas.microsoft.com/office/drawing/2014/main" id="{CE212846-CB62-C0E3-66AD-38BCABF47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5536" l="4000" r="98667">
                        <a14:foregroundMark x1="90222" y1="21875" x2="71556" y2="40179"/>
                        <a14:foregroundMark x1="7556" y1="36161" x2="12000" y2="50893"/>
                        <a14:foregroundMark x1="12000" y1="50893" x2="23111" y2="53125"/>
                        <a14:foregroundMark x1="23111" y1="53125" x2="26222" y2="53125"/>
                        <a14:foregroundMark x1="4000" y1="40625" x2="6667" y2="49554"/>
                        <a14:foregroundMark x1="94667" y1="23214" x2="94667" y2="35714"/>
                        <a14:foregroundMark x1="98667" y1="30804" x2="98667" y2="30804"/>
                        <a14:foregroundMark x1="51556" y1="85268" x2="43111" y2="95536"/>
                        <a14:foregroundMark x1="55111" y1="4018" x2="52000" y2="8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57" y="556075"/>
            <a:ext cx="5377069" cy="535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3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65" y="377115"/>
            <a:ext cx="8584048" cy="3933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2469" y="4615543"/>
            <a:ext cx="7489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>
                <a:latin typeface="SassoonPrimaryInfantMedium" panose="00000500000000000000" pitchFamily="2" charset="0"/>
              </a:rPr>
              <a:t>Phonics</a:t>
            </a:r>
          </a:p>
        </p:txBody>
      </p:sp>
    </p:spTree>
    <p:extLst>
      <p:ext uri="{BB962C8B-B14F-4D97-AF65-F5344CB8AC3E}">
        <p14:creationId xmlns:p14="http://schemas.microsoft.com/office/powerpoint/2010/main" val="620934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C0C7B-DD29-4B64-B8EE-9077E27F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1" y="846666"/>
            <a:ext cx="3212769" cy="40986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452EB2-ECAA-4A47-B811-A610166E34F2}"/>
              </a:ext>
            </a:extLst>
          </p:cNvPr>
          <p:cNvSpPr txBox="1"/>
          <p:nvPr/>
        </p:nvSpPr>
        <p:spPr>
          <a:xfrm>
            <a:off x="4741333" y="846666"/>
            <a:ext cx="6599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00FF"/>
                </a:solidFill>
                <a:latin typeface="SassoonPrimaryInfantMedium" panose="00000500000000000000" pitchFamily="2" charset="0"/>
              </a:rPr>
              <a:t>Some Websites / Apps to support Literacy at home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D02F4-5C47-47A3-8C5F-3C1F5FB6B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3" y="2626910"/>
            <a:ext cx="2816225" cy="1604179"/>
          </a:xfrm>
          <a:prstGeom prst="rect">
            <a:avLst/>
          </a:prstGeom>
        </p:spPr>
      </p:pic>
      <p:sp>
        <p:nvSpPr>
          <p:cNvPr id="7" name="AutoShape 2" descr="Image result for phonics play">
            <a:extLst>
              <a:ext uri="{FF2B5EF4-FFF2-40B4-BE49-F238E27FC236}">
                <a16:creationId xmlns:a16="http://schemas.microsoft.com/office/drawing/2014/main" id="{8D6B07E5-9AFE-4375-A2D0-9784A2FA62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4E6B4B-0313-4634-8935-5E2DF4733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24" y="5482696"/>
            <a:ext cx="5295900" cy="1057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E57F53-6A53-482F-9931-3F17FC6AF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5229330"/>
            <a:ext cx="6079067" cy="12158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E19D67-49F0-43EF-BC0F-31C3B39BEB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595" y="4079108"/>
            <a:ext cx="2206929" cy="1150222"/>
          </a:xfrm>
          <a:prstGeom prst="rect">
            <a:avLst/>
          </a:prstGeom>
        </p:spPr>
      </p:pic>
      <p:pic>
        <p:nvPicPr>
          <p:cNvPr id="1026" name="Picture 2" descr="Digital Learning – Cumbernauld Academy">
            <a:extLst>
              <a:ext uri="{FF2B5EF4-FFF2-40B4-BE49-F238E27FC236}">
                <a16:creationId xmlns:a16="http://schemas.microsoft.com/office/drawing/2014/main" id="{3991DE98-866A-746F-D9D0-D35F5AA7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116" y="2401815"/>
            <a:ext cx="1520531" cy="156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49FFC-8164-172A-FD97-9C946FF5E6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4976" y="2690862"/>
            <a:ext cx="21431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95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8AA3F0-F694-171D-7DEF-62B74640F915}"/>
              </a:ext>
            </a:extLst>
          </p:cNvPr>
          <p:cNvSpPr txBox="1"/>
          <p:nvPr/>
        </p:nvSpPr>
        <p:spPr>
          <a:xfrm>
            <a:off x="812800" y="218243"/>
            <a:ext cx="5953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SassoonPrimaryInfantMedium" panose="00000500000000000000" pitchFamily="2" charset="0"/>
              </a:rPr>
              <a:t>Questions?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A7BB273-EDFA-A6F6-A6D7-519F87024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" y="1541682"/>
            <a:ext cx="11003280" cy="52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804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DDDB81-2C41-4C86-B9D2-679D6ED32DAA}"/>
              </a:ext>
            </a:extLst>
          </p:cNvPr>
          <p:cNvSpPr txBox="1"/>
          <p:nvPr/>
        </p:nvSpPr>
        <p:spPr>
          <a:xfrm>
            <a:off x="2065997" y="5186680"/>
            <a:ext cx="8496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SassoonPrimaryInfantMedium" panose="00000500000000000000" pitchFamily="2" charset="0"/>
              </a:rPr>
              <a:t>Thank You </a:t>
            </a:r>
          </a:p>
        </p:txBody>
      </p:sp>
      <p:pic>
        <p:nvPicPr>
          <p:cNvPr id="5" name="Picture 4" descr="A blue logo with white text&#10;&#10;Description automatically generated">
            <a:extLst>
              <a:ext uri="{FF2B5EF4-FFF2-40B4-BE49-F238E27FC236}">
                <a16:creationId xmlns:a16="http://schemas.microsoft.com/office/drawing/2014/main" id="{90CFBD79-1F44-14B8-3BBE-282D0DEB5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1671320"/>
            <a:ext cx="3302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326" y="487680"/>
            <a:ext cx="9771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SassoonPrimaryInfantMedium" panose="00000500000000000000" pitchFamily="2" charset="0"/>
              </a:rPr>
              <a:t>How do we introduce a new sound?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96" y="1491187"/>
            <a:ext cx="2169132" cy="300243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9792" l="2947" r="96071">
                        <a14:foregroundMark x1="58350" y1="8958" x2="27505" y2="21458"/>
                        <a14:foregroundMark x1="27505" y1="21458" x2="11591" y2="40833"/>
                        <a14:foregroundMark x1="11591" y1="40833" x2="9823" y2="58542"/>
                        <a14:foregroundMark x1="9823" y1="58542" x2="18664" y2="72500"/>
                        <a14:foregroundMark x1="18664" y1="72500" x2="28291" y2="80208"/>
                        <a14:foregroundMark x1="62475" y1="12083" x2="54617" y2="48750"/>
                        <a14:foregroundMark x1="54617" y1="48750" x2="54617" y2="49792"/>
                        <a14:foregroundMark x1="41650" y1="27292" x2="28487" y2="63542"/>
                        <a14:foregroundMark x1="28487" y1="63542" x2="27308" y2="64792"/>
                        <a14:foregroundMark x1="32613" y1="11250" x2="81139" y2="28958"/>
                        <a14:foregroundMark x1="66208" y1="10833" x2="81139" y2="35833"/>
                        <a14:foregroundMark x1="81139" y1="35833" x2="94892" y2="47917"/>
                        <a14:foregroundMark x1="94892" y1="47917" x2="96071" y2="48125"/>
                        <a14:foregroundMark x1="93517" y1="41875" x2="83301" y2="23542"/>
                        <a14:foregroundMark x1="83301" y1="23542" x2="46955" y2="5417"/>
                        <a14:foregroundMark x1="46955" y1="5417" x2="20825" y2="15000"/>
                        <a14:foregroundMark x1="20825" y1="15000" x2="4322" y2="45000"/>
                        <a14:foregroundMark x1="4322" y1="45000" x2="6483" y2="62083"/>
                        <a14:foregroundMark x1="6483" y1="62083" x2="33595" y2="88750"/>
                        <a14:foregroundMark x1="33595" y1="88750" x2="55010" y2="93125"/>
                        <a14:foregroundMark x1="55010" y1="93125" x2="70727" y2="81250"/>
                        <a14:foregroundMark x1="70727" y1="81250" x2="73870" y2="63542"/>
                        <a14:foregroundMark x1="65029" y1="70000" x2="55599" y2="37083"/>
                        <a14:foregroundMark x1="44204" y1="27917" x2="26719" y2="34167"/>
                        <a14:foregroundMark x1="26719" y1="34167" x2="26719" y2="34167"/>
                        <a14:foregroundMark x1="42240" y1="22708" x2="39096" y2="55417"/>
                        <a14:foregroundMark x1="39096" y1="55417" x2="39882" y2="57292"/>
                        <a14:foregroundMark x1="48527" y1="32500" x2="48527" y2="32500"/>
                        <a14:foregroundMark x1="48134" y1="20625" x2="48134" y2="20625"/>
                        <a14:foregroundMark x1="36935" y1="22292" x2="36935" y2="22292"/>
                        <a14:foregroundMark x1="44794" y1="1875" x2="81139" y2="19167"/>
                        <a14:foregroundMark x1="96267" y1="54375" x2="71906" y2="89583"/>
                        <a14:foregroundMark x1="71906" y1="89583" x2="49902" y2="97292"/>
                        <a14:foregroundMark x1="49902" y1="97292" x2="25540" y2="89167"/>
                        <a14:foregroundMark x1="25540" y1="89167" x2="11591" y2="75000"/>
                        <a14:foregroundMark x1="11591" y1="75000" x2="5894" y2="48958"/>
                        <a14:foregroundMark x1="11788" y1="45833" x2="37328" y2="32500"/>
                        <a14:foregroundMark x1="23969" y1="32292" x2="23969" y2="32292"/>
                        <a14:foregroundMark x1="30255" y1="31250" x2="30255" y2="31250"/>
                        <a14:foregroundMark x1="30255" y1="42708" x2="30255" y2="42708"/>
                        <a14:foregroundMark x1="30255" y1="40417" x2="30255" y2="40417"/>
                        <a14:foregroundMark x1="26719" y1="40417" x2="26719" y2="40417"/>
                        <a14:foregroundMark x1="18468" y1="37083" x2="18468" y2="37083"/>
                        <a14:foregroundMark x1="51277" y1="98125" x2="51277" y2="98125"/>
                        <a14:foregroundMark x1="37328" y1="2708" x2="37328" y2="2708"/>
                        <a14:foregroundMark x1="33006" y1="5000" x2="33006" y2="5000"/>
                        <a14:foregroundMark x1="23576" y1="9167" x2="23576" y2="9167"/>
                        <a14:foregroundMark x1="16306" y1="16042" x2="16306" y2="16042"/>
                        <a14:foregroundMark x1="12181" y1="22083" x2="12181" y2="22083"/>
                        <a14:foregroundMark x1="9037" y1="26042" x2="9037" y2="26042"/>
                        <a14:foregroundMark x1="5305" y1="33333" x2="5305" y2="33333"/>
                        <a14:foregroundMark x1="3143" y1="41458" x2="3143" y2="41458"/>
                        <a14:foregroundMark x1="8841" y1="78333" x2="36346" y2="96667"/>
                        <a14:foregroundMark x1="9037" y1="74375" x2="3929" y2="56250"/>
                        <a14:foregroundMark x1="3929" y1="56250" x2="3929" y2="39167"/>
                        <a14:foregroundMark x1="3929" y1="39167" x2="10020" y2="24375"/>
                        <a14:foregroundMark x1="10020" y1="24375" x2="10020" y2="24375"/>
                        <a14:foregroundMark x1="38310" y1="2917" x2="55796" y2="1875"/>
                        <a14:foregroundMark x1="55796" y1="1875" x2="72495" y2="7292"/>
                        <a14:foregroundMark x1="72495" y1="7292" x2="80157" y2="12500"/>
                        <a14:foregroundMark x1="84479" y1="15417" x2="93910" y2="32083"/>
                        <a14:foregroundMark x1="93910" y1="32083" x2="95678" y2="41875"/>
                        <a14:foregroundMark x1="96857" y1="56875" x2="90766" y2="75625"/>
                        <a14:foregroundMark x1="90766" y1="75625" x2="67976" y2="99583"/>
                        <a14:foregroundMark x1="67976" y1="99583" x2="67780" y2="99792"/>
                        <a14:foregroundMark x1="34578" y1="97500" x2="15521" y2="86875"/>
                        <a14:foregroundMark x1="75835" y1="92708" x2="89194" y2="77083"/>
                        <a14:foregroundMark x1="89194" y1="77083" x2="94892" y2="61042"/>
                        <a14:foregroundMark x1="94892" y1="61042" x2="95088" y2="58958"/>
                        <a14:foregroundMark x1="89391" y1="20625" x2="95088" y2="32917"/>
                        <a14:foregroundMark x1="24361" y1="31667" x2="24361" y2="3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16" y="1491187"/>
            <a:ext cx="3202200" cy="30197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BD6811-CCDD-4B42-A260-97FFCFCA17B1}"/>
              </a:ext>
            </a:extLst>
          </p:cNvPr>
          <p:cNvSpPr/>
          <p:nvPr/>
        </p:nvSpPr>
        <p:spPr>
          <a:xfrm rot="20174323">
            <a:off x="8143359" y="4938303"/>
            <a:ext cx="3161056" cy="9566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latin typeface="SassoonPrimaryInfantMedium" panose="00000500000000000000" pitchFamily="2" charset="0"/>
              </a:rPr>
              <a:t>   fi</a:t>
            </a:r>
            <a:r>
              <a:rPr lang="en-GB" sz="4800" u="sng" dirty="0">
                <a:latin typeface="SassoonPrimaryInfantMedium" panose="00000500000000000000" pitchFamily="2" charset="0"/>
              </a:rPr>
              <a:t>sh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5E2689-B9BE-42CC-BD2F-B94B3115611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22" y="4673182"/>
            <a:ext cx="837321" cy="8373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AA0975-B256-4528-B066-BE382D008813}"/>
              </a:ext>
            </a:extLst>
          </p:cNvPr>
          <p:cNvSpPr/>
          <p:nvPr/>
        </p:nvSpPr>
        <p:spPr>
          <a:xfrm rot="20174323">
            <a:off x="4313988" y="5202348"/>
            <a:ext cx="3161056" cy="9566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latin typeface="SassoonPrimaryInfantMedium" panose="00000500000000000000" pitchFamily="2" charset="0"/>
              </a:rPr>
              <a:t>   </a:t>
            </a:r>
            <a:r>
              <a:rPr lang="en-GB" sz="4800" u="sng" dirty="0">
                <a:latin typeface="SassoonPrimaryInfantMedium" panose="00000500000000000000" pitchFamily="2" charset="0"/>
              </a:rPr>
              <a:t>sh</a:t>
            </a:r>
            <a:r>
              <a:rPr lang="en-GB" sz="4800" dirty="0">
                <a:latin typeface="SassoonPrimaryInfantMedium" panose="00000500000000000000" pitchFamily="2" charset="0"/>
              </a:rPr>
              <a:t>eep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0F8BD-FC68-4717-848B-13C35AC4317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28" b="95902" l="9058" r="93116">
                        <a14:foregroundMark x1="26812" y1="11885" x2="82971" y2="54918"/>
                        <a14:foregroundMark x1="82971" y1="54918" x2="84058" y2="59836"/>
                        <a14:foregroundMark x1="40217" y1="54918" x2="83333" y2="31557"/>
                        <a14:foregroundMark x1="71377" y1="59426" x2="71377" y2="59426"/>
                        <a14:foregroundMark x1="32971" y1="54508" x2="32971" y2="54508"/>
                        <a14:foregroundMark x1="9058" y1="23361" x2="9058" y2="23361"/>
                        <a14:foregroundMark x1="66304" y1="64754" x2="72464" y2="33607"/>
                        <a14:foregroundMark x1="22464" y1="52049" x2="75000" y2="67623"/>
                        <a14:foregroundMark x1="86957" y1="53279" x2="53261" y2="31148"/>
                        <a14:foregroundMark x1="91667" y1="29508" x2="91667" y2="29508"/>
                        <a14:foregroundMark x1="92754" y1="29918" x2="92754" y2="29918"/>
                        <a14:foregroundMark x1="65942" y1="21721" x2="65942" y2="21721"/>
                        <a14:foregroundMark x1="62319" y1="29918" x2="62319" y2="29918"/>
                        <a14:foregroundMark x1="93116" y1="35246" x2="93116" y2="35246"/>
                        <a14:foregroundMark x1="93116" y1="35246" x2="93116" y2="35246"/>
                        <a14:foregroundMark x1="93116" y1="35246" x2="93116" y2="35246"/>
                        <a14:foregroundMark x1="93116" y1="35246" x2="87319" y2="31967"/>
                        <a14:foregroundMark x1="34420" y1="7787" x2="21014" y2="11885"/>
                        <a14:foregroundMark x1="15217" y1="5328" x2="15217" y2="5328"/>
                        <a14:foregroundMark x1="19928" y1="78279" x2="19928" y2="78279"/>
                        <a14:foregroundMark x1="75725" y1="95902" x2="75725" y2="95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3541">
            <a:off x="6468895" y="4964618"/>
            <a:ext cx="765687" cy="676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644434" y="4910339"/>
            <a:ext cx="6453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  <a:latin typeface="SassoonPrimaryInfantMedium" panose="00000500000000000000" pitchFamily="2" charset="0"/>
              </a:rPr>
              <a:t>Multi Sensory 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latin typeface="SassoonPrimaryInfantMedium" panose="00000500000000000000" pitchFamily="2" charset="0"/>
              </a:rPr>
              <a:t>Approach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04" y="1491187"/>
            <a:ext cx="2072640" cy="30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6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14" b="96634" l="6552" r="91732">
                        <a14:foregroundMark x1="17317" y1="43478" x2="26833" y2="38289"/>
                        <a14:foregroundMark x1="26833" y1="38289" x2="64431" y2="32959"/>
                        <a14:foregroundMark x1="64431" y1="32959" x2="75039" y2="35624"/>
                        <a14:foregroundMark x1="75039" y1="35624" x2="81591" y2="40813"/>
                        <a14:foregroundMark x1="81591" y1="40813" x2="81747" y2="41094"/>
                        <a14:foregroundMark x1="29173" y1="32398" x2="41030" y2="32118"/>
                        <a14:foregroundMark x1="41030" y1="32118" x2="59126" y2="32118"/>
                        <a14:foregroundMark x1="59126" y1="32118" x2="69735" y2="29453"/>
                        <a14:foregroundMark x1="32449" y1="26928" x2="60374" y2="28331"/>
                        <a14:foregroundMark x1="21685" y1="37027" x2="15289" y2="44039"/>
                        <a14:foregroundMark x1="15289" y1="44039" x2="14977" y2="44600"/>
                        <a14:foregroundMark x1="8892" y1="47125" x2="8424" y2="52735"/>
                        <a14:foregroundMark x1="91732" y1="45442" x2="91732" y2="50631"/>
                        <a14:foregroundMark x1="63027" y1="8555" x2="63027" y2="8555"/>
                        <a14:foregroundMark x1="36817" y1="7714" x2="36817" y2="7714"/>
                        <a14:foregroundMark x1="32137" y1="28892" x2="32137" y2="28892"/>
                        <a14:foregroundMark x1="24961" y1="34081" x2="24961" y2="34081"/>
                        <a14:foregroundMark x1="68487" y1="28050" x2="68487" y2="28050"/>
                        <a14:foregroundMark x1="76911" y1="34642" x2="76911" y2="34642"/>
                        <a14:foregroundMark x1="84867" y1="43619" x2="70359" y2="28331"/>
                        <a14:foregroundMark x1="68487" y1="37167" x2="76911" y2="41234"/>
                        <a14:foregroundMark x1="76911" y1="41234" x2="76911" y2="41234"/>
                        <a14:foregroundMark x1="22465" y1="35344" x2="22933" y2="35624"/>
                        <a14:foregroundMark x1="82683" y1="44741" x2="82683" y2="40252"/>
                        <a14:foregroundMark x1="19969" y1="68443" x2="44306" y2="77840"/>
                        <a14:foregroundMark x1="44306" y1="77840" x2="58502" y2="78121"/>
                        <a14:foregroundMark x1="58502" y1="78121" x2="79875" y2="67602"/>
                        <a14:foregroundMark x1="27613" y1="74334" x2="52886" y2="77840"/>
                        <a14:foregroundMark x1="52886" y1="77840" x2="74415" y2="75736"/>
                        <a14:foregroundMark x1="45398" y1="78822" x2="36193" y2="77980"/>
                        <a14:foregroundMark x1="36193" y1="77980" x2="36193" y2="77980"/>
                        <a14:foregroundMark x1="35569" y1="92707" x2="44306" y2="92707"/>
                        <a14:foregroundMark x1="44306" y1="92707" x2="63339" y2="91585"/>
                        <a14:foregroundMark x1="48206" y1="96774" x2="48206" y2="96774"/>
                        <a14:foregroundMark x1="6552" y1="49790" x2="6552" y2="49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04" y="313961"/>
            <a:ext cx="5600953" cy="6230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3881" y="866978"/>
            <a:ext cx="528878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SassoonPrimaryInfantMedium" panose="00000500000000000000" pitchFamily="2" charset="0"/>
              </a:rPr>
              <a:t>Sunnybank Colour Coding </a:t>
            </a:r>
          </a:p>
          <a:p>
            <a:endParaRPr lang="en-GB" sz="3600" dirty="0">
              <a:solidFill>
                <a:srgbClr val="FF0000"/>
              </a:solidFill>
              <a:latin typeface="SassoonPrimaryInfantMedium" panose="00000500000000000000" pitchFamily="2" charset="0"/>
            </a:endParaRPr>
          </a:p>
          <a:p>
            <a:pPr algn="ctr"/>
            <a:r>
              <a:rPr lang="en-GB" sz="6000" dirty="0">
                <a:solidFill>
                  <a:srgbClr val="FF0000"/>
                </a:solidFill>
                <a:latin typeface="SassoonPrimaryInfantMedium" panose="00000500000000000000" pitchFamily="2" charset="0"/>
              </a:rPr>
              <a:t>Red sounds</a:t>
            </a:r>
          </a:p>
          <a:p>
            <a:pPr algn="ctr"/>
            <a:r>
              <a:rPr lang="en-GB" sz="6000" dirty="0">
                <a:solidFill>
                  <a:srgbClr val="FFFF00"/>
                </a:solidFill>
                <a:latin typeface="SassoonPrimaryInfantMedium" panose="00000500000000000000" pitchFamily="2" charset="0"/>
              </a:rPr>
              <a:t>Yellow sounds</a:t>
            </a:r>
          </a:p>
          <a:p>
            <a:pPr algn="ctr"/>
            <a:r>
              <a:rPr lang="en-GB" sz="6000" dirty="0">
                <a:solidFill>
                  <a:srgbClr val="00B0F0"/>
                </a:solidFill>
                <a:latin typeface="SassoonPrimaryInfantMedium" panose="00000500000000000000" pitchFamily="2" charset="0"/>
              </a:rPr>
              <a:t>Blue sounds</a:t>
            </a:r>
          </a:p>
          <a:p>
            <a:pPr algn="ctr"/>
            <a:r>
              <a:rPr lang="en-GB" sz="6000" dirty="0">
                <a:latin typeface="SassoonPrimaryInfantMedium" panose="00000500000000000000" pitchFamily="2" charset="0"/>
              </a:rPr>
              <a:t>Black sounds </a:t>
            </a:r>
          </a:p>
        </p:txBody>
      </p:sp>
    </p:spTree>
    <p:extLst>
      <p:ext uri="{BB962C8B-B14F-4D97-AF65-F5344CB8AC3E}">
        <p14:creationId xmlns:p14="http://schemas.microsoft.com/office/powerpoint/2010/main" val="320182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Now, blend 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with the dinosaur as it moves along.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415861" y="2107242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5150029" y="2107241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7908081" y="213090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t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3D Model 17" descr="Dinosaur Pink">
                <a:extLst>
                  <a:ext uri="{FF2B5EF4-FFF2-40B4-BE49-F238E27FC236}">
                    <a16:creationId xmlns:a16="http://schemas.microsoft.com/office/drawing/2014/main" id="{E9F9C3A6-DCD1-8FC2-B628-50470EE6940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84067" y="4487079"/>
              <a:ext cx="1831565" cy="152788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831565" cy="1527887"/>
                    </a:xfrm>
                    <a:prstGeom prst="rect">
                      <a:avLst/>
                    </a:prstGeom>
                  </am3d:spPr>
                  <am3d:camera>
                    <am3d:pos x="0" y="0" z="627503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68455" d="1000000"/>
                    <am3d:preTrans dx="10" dy="-13860684" dz="-4505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46170" ay="4292823" az="5659437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4009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3D Model 17" descr="Dinosaur Pink">
                <a:extLst>
                  <a:ext uri="{FF2B5EF4-FFF2-40B4-BE49-F238E27FC236}">
                    <a16:creationId xmlns:a16="http://schemas.microsoft.com/office/drawing/2014/main" id="{E9F9C3A6-DCD1-8FC2-B628-50470EE694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4067" y="4487079"/>
                <a:ext cx="1831565" cy="1527887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B88F916D-A760-3F2A-C19D-68F22E792B6A}"/>
              </a:ext>
            </a:extLst>
          </p:cNvPr>
          <p:cNvSpPr/>
          <p:nvPr/>
        </p:nvSpPr>
        <p:spPr>
          <a:xfrm>
            <a:off x="623947" y="2660791"/>
            <a:ext cx="1232086" cy="1155467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431CE5-FC1A-0E7F-F1B4-097C277C21E1}"/>
              </a:ext>
            </a:extLst>
          </p:cNvPr>
          <p:cNvSpPr txBox="1"/>
          <p:nvPr/>
        </p:nvSpPr>
        <p:spPr>
          <a:xfrm>
            <a:off x="528083" y="3031858"/>
            <a:ext cx="142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Click</a:t>
            </a:r>
            <a:r>
              <a:rPr lang="en-GB" sz="1200" dirty="0">
                <a:latin typeface="Century Gothic" panose="020B0502020202020204" pitchFamily="34" charset="0"/>
              </a:rPr>
              <a:t> when ready.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0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54544 -7.40741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113" y="365760"/>
            <a:ext cx="10772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PrimaryInfantMedium" panose="00000500000000000000" pitchFamily="2" charset="0"/>
              </a:rPr>
              <a:t>Blending and Segmenting Sounds </a:t>
            </a:r>
          </a:p>
        </p:txBody>
      </p:sp>
      <p:pic>
        <p:nvPicPr>
          <p:cNvPr id="3074" name="Picture 2" descr="Phonics | Crudgington Primary School, Tel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12" y="1438955"/>
            <a:ext cx="97536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42" y="3985490"/>
            <a:ext cx="3974997" cy="26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3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b="13949"/>
          <a:stretch/>
        </p:blipFill>
        <p:spPr>
          <a:xfrm>
            <a:off x="1277106" y="330926"/>
            <a:ext cx="10490215" cy="565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1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610" y="1567816"/>
            <a:ext cx="1116400" cy="1167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44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8000" b="1" dirty="0">
                <a:latin typeface="SassoonPrimaryInfantMedium" panose="00000500000000000000" pitchFamily="2" charset="0"/>
              </a:rPr>
              <a:t>What are they?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669" y="1425948"/>
            <a:ext cx="10515600" cy="4763911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dirty="0">
                <a:latin typeface="SassoonPrimaryInfantMedium" panose="00000500000000000000" pitchFamily="2" charset="0"/>
              </a:rPr>
              <a:t>Words </a:t>
            </a:r>
            <a:r>
              <a:rPr lang="en-GB" b="1" dirty="0">
                <a:latin typeface="SassoonPrimaryInfantMedium" panose="00000500000000000000" pitchFamily="2" charset="0"/>
              </a:rPr>
              <a:t> </a:t>
            </a:r>
            <a:r>
              <a:rPr lang="en-GB" b="1" u="sng" dirty="0">
                <a:latin typeface="SassoonPrimaryInfantMedium" panose="00000500000000000000" pitchFamily="2" charset="0"/>
              </a:rPr>
              <a:t>that cannot be sounded out</a:t>
            </a:r>
            <a:r>
              <a:rPr lang="en-GB" u="sng" dirty="0">
                <a:latin typeface="SassoonPrimaryInfantMedium" panose="00000500000000000000" pitchFamily="2" charset="0"/>
              </a:rPr>
              <a:t>. </a:t>
            </a:r>
          </a:p>
          <a:p>
            <a:r>
              <a:rPr lang="en-GB" dirty="0">
                <a:latin typeface="SassoonPrimaryInfantMedium" panose="00000500000000000000" pitchFamily="2" charset="0"/>
              </a:rPr>
              <a:t>For example the word dog – not tricky</a:t>
            </a:r>
          </a:p>
          <a:p>
            <a:pPr marL="0" indent="0">
              <a:buNone/>
            </a:pPr>
            <a:endParaRPr lang="en-GB" dirty="0">
              <a:latin typeface="SassoonPrimaryInfantMedium" panose="00000500000000000000" pitchFamily="2" charset="0"/>
            </a:endParaRPr>
          </a:p>
          <a:p>
            <a:endParaRPr lang="en-GB" dirty="0">
              <a:latin typeface="SassoonPrimaryInfantMedium" panose="00000500000000000000" pitchFamily="2" charset="0"/>
            </a:endParaRPr>
          </a:p>
          <a:p>
            <a:endParaRPr lang="en-GB" dirty="0">
              <a:latin typeface="SassoonPrimaryInfantMedium" panose="00000500000000000000" pitchFamily="2" charset="0"/>
            </a:endParaRPr>
          </a:p>
          <a:p>
            <a:r>
              <a:rPr lang="en-GB" dirty="0">
                <a:latin typeface="SassoonPrimaryInfantMedium" panose="00000500000000000000" pitchFamily="2" charset="0"/>
              </a:rPr>
              <a:t>With tricky words if you sound them out and then try to blend the sounds, you will get a word that does not sound right. </a:t>
            </a:r>
          </a:p>
          <a:p>
            <a:endParaRPr lang="en-GB" dirty="0">
              <a:latin typeface="SassoonPrimaryInfantMedium" panose="00000500000000000000" pitchFamily="2" charset="0"/>
            </a:endParaRPr>
          </a:p>
          <a:p>
            <a:r>
              <a:rPr lang="en-GB" dirty="0">
                <a:latin typeface="SassoonPrimaryInfantMedium" panose="00000500000000000000" pitchFamily="2" charset="0"/>
              </a:rPr>
              <a:t>They are words that must be recognised by sight.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83" y="2566125"/>
            <a:ext cx="4574145" cy="1241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65" b="90000" l="9091" r="94091">
                        <a14:foregroundMark x1="10000" y1="40435" x2="9091" y2="58696"/>
                        <a14:foregroundMark x1="90000" y1="40435" x2="94545" y2="56957"/>
                        <a14:foregroundMark x1="92727" y1="14783" x2="92727" y2="14783"/>
                        <a14:foregroundMark x1="91364" y1="21304" x2="91364" y2="21304"/>
                        <a14:foregroundMark x1="85909" y1="17826" x2="85909" y2="17826"/>
                        <a14:foregroundMark x1="76818" y1="9565" x2="76818" y2="95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8226" y="1711732"/>
            <a:ext cx="1634490" cy="170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09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3665</TotalTime>
  <Words>560</Words>
  <Application>Microsoft Office PowerPoint</Application>
  <PresentationFormat>Widescreen</PresentationFormat>
  <Paragraphs>163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Calibri</vt:lpstr>
      <vt:lpstr>Calibri Light</vt:lpstr>
      <vt:lpstr>Century Gothic</vt:lpstr>
      <vt:lpstr>Sassoon</vt:lpstr>
      <vt:lpstr>Sassoon Infant Com</vt:lpstr>
      <vt:lpstr>Sassoon Primary</vt:lpstr>
      <vt:lpstr>SassoonPrimaryInfantMedium</vt:lpstr>
      <vt:lpstr>Trebuchet MS</vt:lpstr>
      <vt:lpstr>Wingdings</vt:lpstr>
      <vt:lpstr>Wingdings 3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they? </vt:lpstr>
      <vt:lpstr>How do we teach them?</vt:lpstr>
      <vt:lpstr>Strategies </vt:lpstr>
      <vt:lpstr>Examples  </vt:lpstr>
      <vt:lpstr>PowerPoint Presentation</vt:lpstr>
      <vt:lpstr>Points to note</vt:lpstr>
      <vt:lpstr>At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at Home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Literacy</dc:title>
  <dc:creator>Mrs Convery</dc:creator>
  <cp:lastModifiedBy>Mrs Fisher</cp:lastModifiedBy>
  <cp:revision>38</cp:revision>
  <dcterms:created xsi:type="dcterms:W3CDTF">2025-02-11T13:07:27Z</dcterms:created>
  <dcterms:modified xsi:type="dcterms:W3CDTF">2025-02-26T18:26:37Z</dcterms:modified>
</cp:coreProperties>
</file>