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50.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7" r:id="rId6"/>
    <p:sldId id="299" r:id="rId7"/>
    <p:sldId id="300" r:id="rId8"/>
    <p:sldId id="301" r:id="rId9"/>
    <p:sldId id="303" r:id="rId10"/>
    <p:sldId id="335" r:id="rId11"/>
    <p:sldId id="353" r:id="rId12"/>
    <p:sldId id="304" r:id="rId13"/>
    <p:sldId id="309" r:id="rId14"/>
    <p:sldId id="307" r:id="rId15"/>
    <p:sldId id="333" r:id="rId16"/>
    <p:sldId id="334" r:id="rId17"/>
    <p:sldId id="308" r:id="rId18"/>
    <p:sldId id="305" r:id="rId19"/>
    <p:sldId id="354" r:id="rId20"/>
    <p:sldId id="306" r:id="rId21"/>
    <p:sldId id="311" r:id="rId22"/>
    <p:sldId id="312" r:id="rId23"/>
    <p:sldId id="262" r:id="rId24"/>
    <p:sldId id="265" r:id="rId25"/>
    <p:sldId id="339" r:id="rId26"/>
    <p:sldId id="338" r:id="rId27"/>
    <p:sldId id="347" r:id="rId28"/>
    <p:sldId id="336" r:id="rId29"/>
    <p:sldId id="341" r:id="rId30"/>
    <p:sldId id="273" r:id="rId31"/>
    <p:sldId id="350" r:id="rId32"/>
    <p:sldId id="352" r:id="rId33"/>
    <p:sldId id="351" r:id="rId34"/>
    <p:sldId id="343" r:id="rId35"/>
    <p:sldId id="337" r:id="rId36"/>
    <p:sldId id="344" r:id="rId37"/>
    <p:sldId id="327" r:id="rId38"/>
    <p:sldId id="345" r:id="rId39"/>
    <p:sldId id="331"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69B"/>
    <a:srgbClr val="33CC33"/>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3792" autoAdjust="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74DA0-6684-40F8-9586-BA965234A9A7}"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7CB32-CD15-484D-AC32-A893F673F375}" type="slidenum">
              <a:rPr lang="en-GB" smtClean="0"/>
              <a:t>‹#›</a:t>
            </a:fld>
            <a:endParaRPr lang="en-GB"/>
          </a:p>
        </p:txBody>
      </p:sp>
    </p:spTree>
    <p:extLst>
      <p:ext uri="{BB962C8B-B14F-4D97-AF65-F5344CB8AC3E}">
        <p14:creationId xmlns:p14="http://schemas.microsoft.com/office/powerpoint/2010/main" val="18641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26</a:t>
            </a:fld>
            <a:endParaRPr lang="en-GB"/>
          </a:p>
        </p:txBody>
      </p:sp>
    </p:spTree>
    <p:extLst>
      <p:ext uri="{BB962C8B-B14F-4D97-AF65-F5344CB8AC3E}">
        <p14:creationId xmlns:p14="http://schemas.microsoft.com/office/powerpoint/2010/main" val="92934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31</a:t>
            </a:fld>
            <a:endParaRPr lang="en-GB"/>
          </a:p>
        </p:txBody>
      </p:sp>
    </p:spTree>
    <p:extLst>
      <p:ext uri="{BB962C8B-B14F-4D97-AF65-F5344CB8AC3E}">
        <p14:creationId xmlns:p14="http://schemas.microsoft.com/office/powerpoint/2010/main" val="344012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33</a:t>
            </a:fld>
            <a:endParaRPr lang="en-GB"/>
          </a:p>
        </p:txBody>
      </p:sp>
    </p:spTree>
    <p:extLst>
      <p:ext uri="{BB962C8B-B14F-4D97-AF65-F5344CB8AC3E}">
        <p14:creationId xmlns:p14="http://schemas.microsoft.com/office/powerpoint/2010/main" val="403240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34</a:t>
            </a:fld>
            <a:endParaRPr lang="en-GB"/>
          </a:p>
        </p:txBody>
      </p:sp>
    </p:spTree>
    <p:extLst>
      <p:ext uri="{BB962C8B-B14F-4D97-AF65-F5344CB8AC3E}">
        <p14:creationId xmlns:p14="http://schemas.microsoft.com/office/powerpoint/2010/main" val="213367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18E0B9-48E4-499D-93B2-B07D00395BAC}" type="slidenum">
              <a:rPr lang="en-GB" smtClean="0"/>
              <a:t>35</a:t>
            </a:fld>
            <a:endParaRPr lang="en-GB"/>
          </a:p>
        </p:txBody>
      </p:sp>
    </p:spTree>
    <p:extLst>
      <p:ext uri="{BB962C8B-B14F-4D97-AF65-F5344CB8AC3E}">
        <p14:creationId xmlns:p14="http://schemas.microsoft.com/office/powerpoint/2010/main" val="351319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A616-FAD5-435E-ACB9-68257E1851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AA7875-35AA-45C0-9DA7-284F121AF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6662E9-7312-4E48-976F-8F31F712EE9C}"/>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5" name="Footer Placeholder 4">
            <a:extLst>
              <a:ext uri="{FF2B5EF4-FFF2-40B4-BE49-F238E27FC236}">
                <a16:creationId xmlns:a16="http://schemas.microsoft.com/office/drawing/2014/main" id="{129BD680-0F66-448F-A2C2-12CDE0BE57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AE2B3E-FBFB-44BF-92E3-9063E0B8028A}"/>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67319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DB2E-DCB0-42FA-8568-504C874216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C91284-4C1C-46D6-BFCB-C7A4C3817B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D054C9-0B7F-45B4-AAC0-12A5E35CB53C}"/>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5" name="Footer Placeholder 4">
            <a:extLst>
              <a:ext uri="{FF2B5EF4-FFF2-40B4-BE49-F238E27FC236}">
                <a16:creationId xmlns:a16="http://schemas.microsoft.com/office/drawing/2014/main" id="{8F491099-4714-40E2-9EE5-BC15D91C32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080E8-40FD-495A-BEBB-3DC131D8A035}"/>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05167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D5E7F-887F-4C13-A71C-487F21AAC6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C2E8BB-6C1B-40E2-9EBC-C11BAEC32B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C49D2-300E-4825-8BAB-3BE765E6343D}"/>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5" name="Footer Placeholder 4">
            <a:extLst>
              <a:ext uri="{FF2B5EF4-FFF2-40B4-BE49-F238E27FC236}">
                <a16:creationId xmlns:a16="http://schemas.microsoft.com/office/drawing/2014/main" id="{311B7383-F948-487A-92C3-81A098BC86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6BEAA-A1B4-4088-8EBA-6E040CAF6830}"/>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20984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518686" y="365125"/>
            <a:ext cx="9986601" cy="1325563"/>
          </a:xfrm>
        </p:spPr>
        <p:txBody>
          <a:bodyPr rtlCol="0"/>
          <a:lstStyle>
            <a:lvl1pPr algn="l">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508692" y="1912336"/>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573892" y="1874838"/>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1508692" y="2388253"/>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573892" y="2337741"/>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1518687" y="3608720"/>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583887" y="3571222"/>
            <a:ext cx="4114800" cy="457200"/>
          </a:xfrm>
        </p:spPr>
        <p:txBody>
          <a:bodyPr rtlCol="0"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1518687" y="4084637"/>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583887" y="4034125"/>
            <a:ext cx="4114800" cy="914400"/>
          </a:xfrm>
        </p:spPr>
        <p:txBody>
          <a:bodyPr rtlCol="0">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en-GB" noProof="0"/>
              <a:t>Click to edit Master text styles</a:t>
            </a:r>
          </a:p>
          <a:p>
            <a:pPr lvl="1" rtl="0"/>
            <a:r>
              <a:rPr lang="en-GB" noProof="0"/>
              <a:t>Second level</a:t>
            </a:r>
          </a:p>
        </p:txBody>
      </p:sp>
      <p:sp>
        <p:nvSpPr>
          <p:cNvPr id="15" name="Picture Placeholder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rtlCol="0"/>
          <a:lstStyle/>
          <a:p>
            <a:pPr rtl="0"/>
            <a:r>
              <a:rPr lang="en-GB" noProof="0"/>
              <a:t>Click icon to add picture</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bg1"/>
                </a:solidFill>
              </a:defRPr>
            </a:lvl1pPr>
          </a:lstStyle>
          <a:p>
            <a:pPr rtl="0"/>
            <a:r>
              <a:rPr lang="en-GB" noProof="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bg1"/>
                </a:solidFill>
              </a:defRPr>
            </a:lvl1pPr>
          </a:lstStyle>
          <a:p>
            <a:pPr rtl="0"/>
            <a:r>
              <a:rPr lang="en-GB" noProof="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269822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8120-DFA9-40CD-B2D2-763C5D4F16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8C56DB-F18B-4C6D-84D6-AF8817B6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A76B1-73E7-4899-A3EF-67B302C519A7}"/>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5" name="Footer Placeholder 4">
            <a:extLst>
              <a:ext uri="{FF2B5EF4-FFF2-40B4-BE49-F238E27FC236}">
                <a16:creationId xmlns:a16="http://schemas.microsoft.com/office/drawing/2014/main" id="{A0BEB49F-A7F5-4552-BB84-914EAE7D8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217BD8-567A-40CB-9CCF-2A6147476807}"/>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6899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0E7C-09C1-4B5C-BAAB-82613B83B1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A28354-E376-45F2-A742-1A2CA7185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DF10D9-2D1D-4C0D-A1FE-90D66340566C}"/>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5" name="Footer Placeholder 4">
            <a:extLst>
              <a:ext uri="{FF2B5EF4-FFF2-40B4-BE49-F238E27FC236}">
                <a16:creationId xmlns:a16="http://schemas.microsoft.com/office/drawing/2014/main" id="{49278FEF-10C7-452B-8850-B44D9F938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10187-4993-4904-A1C2-6925104D7502}"/>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409005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8171-E02F-4DA3-AA37-BD4306D46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291804-EFFA-4A31-B59B-35BA6466A0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9B8EE0-92EA-4D54-84FB-EB6FA698EF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571379-E625-4928-95EC-1E5A0996DE3B}"/>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6" name="Footer Placeholder 5">
            <a:extLst>
              <a:ext uri="{FF2B5EF4-FFF2-40B4-BE49-F238E27FC236}">
                <a16:creationId xmlns:a16="http://schemas.microsoft.com/office/drawing/2014/main" id="{A168F08E-D687-44EF-996E-C1FCD6C16C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A8E7FA-CB09-43AD-A781-F0097F1120C5}"/>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1266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600F-7564-42AE-8793-2BD90926C2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48E4AE-8931-4BCC-AB27-DEB19C654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402951-0755-4607-A8C6-27DD0C3855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314FC9-B00A-42F9-8B7A-67F18F1D1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DFBCB5-7482-4D71-B532-83C28F6CB2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760BFE-23FE-4991-9366-BCEAA3E0A534}"/>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8" name="Footer Placeholder 7">
            <a:extLst>
              <a:ext uri="{FF2B5EF4-FFF2-40B4-BE49-F238E27FC236}">
                <a16:creationId xmlns:a16="http://schemas.microsoft.com/office/drawing/2014/main" id="{914B35AD-0F44-4E3F-976B-17F7359D44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0AAFD7-D3F8-441E-BC2D-F56A3EAD2C8D}"/>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379775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89C4-4879-4F9C-9FA3-D87B91BCC5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42AF1-D7CE-43A0-B1F8-962FC8698C93}"/>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4" name="Footer Placeholder 3">
            <a:extLst>
              <a:ext uri="{FF2B5EF4-FFF2-40B4-BE49-F238E27FC236}">
                <a16:creationId xmlns:a16="http://schemas.microsoft.com/office/drawing/2014/main" id="{52D59F32-9E80-45C2-AB5C-F2AC2684C6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49CF7-4DD9-4F28-936E-B6687A794FFE}"/>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137838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AB034-888A-4411-9F33-98E54985482A}"/>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3" name="Footer Placeholder 2">
            <a:extLst>
              <a:ext uri="{FF2B5EF4-FFF2-40B4-BE49-F238E27FC236}">
                <a16:creationId xmlns:a16="http://schemas.microsoft.com/office/drawing/2014/main" id="{1239C58B-E4B2-40A4-B782-EB7F31A524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427E76-7AE8-47FD-89E7-F3D64A4461BC}"/>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21022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866A-0714-4B1A-B42E-C3AAC7D46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C81F07-FDB9-4F24-907B-D390CDF1D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F4B5FA-2F95-477F-8682-EDBE61014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714F67-F45E-4DD3-BBF4-A388C9934301}"/>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6" name="Footer Placeholder 5">
            <a:extLst>
              <a:ext uri="{FF2B5EF4-FFF2-40B4-BE49-F238E27FC236}">
                <a16:creationId xmlns:a16="http://schemas.microsoft.com/office/drawing/2014/main" id="{81FDD1D9-7B81-4B06-B138-8B0BC626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4D4EA-E870-4CCA-A23C-1F7C37BA4AAB}"/>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298210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AD5D-A1C4-42B6-AC5D-922DD7CD4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A6C766-216B-44A7-B2AC-C1E7AD12D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535418-812C-4728-BAD4-150D21FE8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AD52C6-2D0C-470F-9BFE-4011F4F5DE4A}"/>
              </a:ext>
            </a:extLst>
          </p:cNvPr>
          <p:cNvSpPr>
            <a:spLocks noGrp="1"/>
          </p:cNvSpPr>
          <p:nvPr>
            <p:ph type="dt" sz="half" idx="10"/>
          </p:nvPr>
        </p:nvSpPr>
        <p:spPr/>
        <p:txBody>
          <a:bodyPr/>
          <a:lstStyle/>
          <a:p>
            <a:fld id="{91C35F8C-FCB0-47D9-9662-F19A18B3989C}" type="datetimeFigureOut">
              <a:rPr lang="en-GB" smtClean="0"/>
              <a:t>20/02/2025</a:t>
            </a:fld>
            <a:endParaRPr lang="en-GB"/>
          </a:p>
        </p:txBody>
      </p:sp>
      <p:sp>
        <p:nvSpPr>
          <p:cNvPr id="6" name="Footer Placeholder 5">
            <a:extLst>
              <a:ext uri="{FF2B5EF4-FFF2-40B4-BE49-F238E27FC236}">
                <a16:creationId xmlns:a16="http://schemas.microsoft.com/office/drawing/2014/main" id="{2E5C9915-835E-4F11-9243-42DAA094B0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98877A-2483-47A5-95D1-62E2F7F94C3D}"/>
              </a:ext>
            </a:extLst>
          </p:cNvPr>
          <p:cNvSpPr>
            <a:spLocks noGrp="1"/>
          </p:cNvSpPr>
          <p:nvPr>
            <p:ph type="sldNum" sz="quarter" idx="12"/>
          </p:nvPr>
        </p:nvSpPr>
        <p:spPr/>
        <p:txBody>
          <a:bodyPr/>
          <a:lstStyle/>
          <a:p>
            <a:fld id="{A3847FE5-B07F-487D-91E7-3A178939B93B}" type="slidenum">
              <a:rPr lang="en-GB" smtClean="0"/>
              <a:t>‹#›</a:t>
            </a:fld>
            <a:endParaRPr lang="en-GB"/>
          </a:p>
        </p:txBody>
      </p:sp>
    </p:spTree>
    <p:extLst>
      <p:ext uri="{BB962C8B-B14F-4D97-AF65-F5344CB8AC3E}">
        <p14:creationId xmlns:p14="http://schemas.microsoft.com/office/powerpoint/2010/main" val="72583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B02E9-68F6-494D-850E-90833A142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F5F482-4C04-482D-AF91-2048B8A0D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3FDECD-EFE6-4B32-822D-978368E30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35F8C-FCB0-47D9-9662-F19A18B3989C}" type="datetimeFigureOut">
              <a:rPr lang="en-GB" smtClean="0"/>
              <a:t>20/02/2025</a:t>
            </a:fld>
            <a:endParaRPr lang="en-GB"/>
          </a:p>
        </p:txBody>
      </p:sp>
      <p:sp>
        <p:nvSpPr>
          <p:cNvPr id="5" name="Footer Placeholder 4">
            <a:extLst>
              <a:ext uri="{FF2B5EF4-FFF2-40B4-BE49-F238E27FC236}">
                <a16:creationId xmlns:a16="http://schemas.microsoft.com/office/drawing/2014/main" id="{AD18A8D4-1421-436C-A430-2B740B614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E41076-DFAD-409B-9DFC-3C25DBA0E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47FE5-B07F-487D-91E7-3A178939B93B}" type="slidenum">
              <a:rPr lang="en-GB" smtClean="0"/>
              <a:t>‹#›</a:t>
            </a:fld>
            <a:endParaRPr lang="en-GB"/>
          </a:p>
        </p:txBody>
      </p:sp>
    </p:spTree>
    <p:extLst>
      <p:ext uri="{BB962C8B-B14F-4D97-AF65-F5344CB8AC3E}">
        <p14:creationId xmlns:p14="http://schemas.microsoft.com/office/powerpoint/2010/main" val="71139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image" Target="../media/image20.tmp"/><Relationship Id="rId1" Type="http://schemas.openxmlformats.org/officeDocument/2006/relationships/slideLayout" Target="../slideLayouts/slideLayout7.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tmp"/><Relationship Id="rId4" Type="http://schemas.openxmlformats.org/officeDocument/2006/relationships/image" Target="../media/image30.tmp"/></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fr/film-graphique-symbole-bande-de-867234/" TargetMode="External"/><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hyperlink" Target="https://pixabay.com/fr/film-graphique-symbole-bande-de-867234/"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hyperlink" Target="https://se.pinterest.com/pin/smiley--54254370505087152/"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bitcoindev.network/bitcoin-script-10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hyperlink" Target="https://www.vecteezy.com/free-png/penci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vecteezy.com/free-png/pencil"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clipground.com/shopping-list-clipart.html" TargetMode="External"/><Relationship Id="rId13"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0.jpg"/><Relationship Id="rId12" Type="http://schemas.openxmlformats.org/officeDocument/2006/relationships/hyperlink" Target="https://pixabay.com/en/paper-sheets-multiple-ruled-page-237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clipartix.com/letter-clipart/" TargetMode="External"/><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hyperlink" Target="https://creazilla.com/nodes/3174785-diary-clipart" TargetMode="External"/><Relationship Id="rId4" Type="http://schemas.openxmlformats.org/officeDocument/2006/relationships/hyperlink" Target="https://www.onlygfx.com/blank-post-it-note-png-transparent/" TargetMode="External"/><Relationship Id="rId9" Type="http://schemas.openxmlformats.org/officeDocument/2006/relationships/image" Target="../media/image51.png"/><Relationship Id="rId14" Type="http://schemas.openxmlformats.org/officeDocument/2006/relationships/hyperlink" Target="https://creazilla.com/nodes/3164471-clipboard-clipart"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6" Type="http://schemas.openxmlformats.org/officeDocument/2006/relationships/image" Target="../media/image9.tmp"/><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tmp"/><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E05174-5F14-4947-ACCF-64DB7E8D1BA3}"/>
              </a:ext>
            </a:extLst>
          </p:cNvPr>
          <p:cNvSpPr>
            <a:spLocks noGrp="1"/>
          </p:cNvSpPr>
          <p:nvPr>
            <p:ph type="subTitle" idx="1"/>
          </p:nvPr>
        </p:nvSpPr>
        <p:spPr>
          <a:xfrm>
            <a:off x="1495863" y="2983879"/>
            <a:ext cx="9772357" cy="2137580"/>
          </a:xfrm>
        </p:spPr>
        <p:txBody>
          <a:bodyPr>
            <a:noAutofit/>
          </a:bodyPr>
          <a:lstStyle/>
          <a:p>
            <a:r>
              <a:rPr lang="en-GB" sz="6000" dirty="0">
                <a:latin typeface="SassoonPrimaryInfantMedium" panose="00000500000000000000" pitchFamily="2" charset="0"/>
              </a:rPr>
              <a:t>P4 Literacy </a:t>
            </a:r>
          </a:p>
          <a:p>
            <a:r>
              <a:rPr lang="en-GB" sz="6000" dirty="0">
                <a:latin typeface="SassoonPrimaryInfantMedium" panose="00000500000000000000" pitchFamily="2" charset="0"/>
              </a:rPr>
              <a:t>Parental Workshop</a:t>
            </a:r>
          </a:p>
          <a:p>
            <a:r>
              <a:rPr lang="en-GB" sz="6000" dirty="0">
                <a:latin typeface="SassoonPrimaryInfantMedium" panose="00000500000000000000" pitchFamily="2" charset="0"/>
              </a:rPr>
              <a:t>20</a:t>
            </a:r>
            <a:r>
              <a:rPr lang="en-GB" sz="6000" baseline="30000" dirty="0">
                <a:latin typeface="SassoonPrimaryInfantMedium" panose="00000500000000000000" pitchFamily="2" charset="0"/>
              </a:rPr>
              <a:t>th</a:t>
            </a:r>
            <a:r>
              <a:rPr lang="en-GB" sz="6000" dirty="0">
                <a:latin typeface="SassoonPrimaryInfantMedium" panose="00000500000000000000" pitchFamily="2" charset="0"/>
              </a:rPr>
              <a:t> February 2024</a:t>
            </a:r>
          </a:p>
        </p:txBody>
      </p:sp>
      <p:pic>
        <p:nvPicPr>
          <p:cNvPr id="5" name="Picture 4">
            <a:extLst>
              <a:ext uri="{FF2B5EF4-FFF2-40B4-BE49-F238E27FC236}">
                <a16:creationId xmlns:a16="http://schemas.microsoft.com/office/drawing/2014/main" id="{CDC2CFF1-4D5A-457A-AB07-C5D237EAE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366" y="382529"/>
            <a:ext cx="2601350" cy="2601350"/>
          </a:xfrm>
          <a:prstGeom prst="rect">
            <a:avLst/>
          </a:prstGeom>
        </p:spPr>
      </p:pic>
    </p:spTree>
    <p:extLst>
      <p:ext uri="{BB962C8B-B14F-4D97-AF65-F5344CB8AC3E}">
        <p14:creationId xmlns:p14="http://schemas.microsoft.com/office/powerpoint/2010/main" val="141760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6B8C81-3C6C-C17D-5DE6-CC76338395B9}"/>
              </a:ext>
            </a:extLst>
          </p:cNvPr>
          <p:cNvSpPr txBox="1"/>
          <p:nvPr/>
        </p:nvSpPr>
        <p:spPr>
          <a:xfrm>
            <a:off x="971550" y="581025"/>
            <a:ext cx="6210300" cy="400110"/>
          </a:xfrm>
          <a:prstGeom prst="rect">
            <a:avLst/>
          </a:prstGeom>
          <a:noFill/>
        </p:spPr>
        <p:txBody>
          <a:bodyPr wrap="square" rtlCol="0">
            <a:spAutoFit/>
          </a:bodyPr>
          <a:lstStyle/>
          <a:p>
            <a:r>
              <a:rPr lang="en-GB" sz="2000" dirty="0">
                <a:latin typeface="SassoonPrimaryInfantMedium" panose="00000500000000000000" pitchFamily="2" charset="0"/>
              </a:rPr>
              <a:t>Phoneme Stories / Dictation </a:t>
            </a:r>
          </a:p>
        </p:txBody>
      </p:sp>
      <p:sp>
        <p:nvSpPr>
          <p:cNvPr id="3" name="TextBox 2">
            <a:extLst>
              <a:ext uri="{FF2B5EF4-FFF2-40B4-BE49-F238E27FC236}">
                <a16:creationId xmlns:a16="http://schemas.microsoft.com/office/drawing/2014/main" id="{B05EE9AF-E7D9-4596-7F4A-51F4AE61099D}"/>
              </a:ext>
            </a:extLst>
          </p:cNvPr>
          <p:cNvSpPr txBox="1"/>
          <p:nvPr/>
        </p:nvSpPr>
        <p:spPr>
          <a:xfrm>
            <a:off x="1076325" y="1400175"/>
            <a:ext cx="10839450" cy="3693319"/>
          </a:xfrm>
          <a:prstGeom prst="rect">
            <a:avLst/>
          </a:prstGeom>
          <a:noFill/>
          <a:ln w="57150">
            <a:solidFill>
              <a:schemeClr val="tx1"/>
            </a:solidFill>
          </a:ln>
        </p:spPr>
        <p:txBody>
          <a:bodyPr wrap="square" rtlCol="0">
            <a:spAutoFit/>
          </a:bodyPr>
          <a:lstStyle/>
          <a:p>
            <a:pPr algn="l"/>
            <a:r>
              <a:rPr lang="en-GB" b="0" i="0" dirty="0">
                <a:solidFill>
                  <a:srgbClr val="000000"/>
                </a:solidFill>
                <a:effectLst/>
                <a:latin typeface="SassoonPrimaryInfantMedium" panose="00000500000000000000" pitchFamily="2" charset="0"/>
              </a:rPr>
              <a:t>Unit 2 Phoneme Story (Core)</a:t>
            </a:r>
          </a:p>
          <a:p>
            <a:pPr algn="l"/>
            <a:r>
              <a:rPr lang="en-GB" b="0" i="0" dirty="0">
                <a:solidFill>
                  <a:srgbClr val="000000"/>
                </a:solidFill>
                <a:effectLst/>
                <a:latin typeface="SassoonPrimaryInfantMedium" panose="00000500000000000000" pitchFamily="2" charset="0"/>
              </a:rPr>
              <a:t>It happened yesterday on my way home from the shops. Mum had agr</a:t>
            </a:r>
            <a:r>
              <a:rPr lang="en-GB" b="0" i="0" dirty="0">
                <a:solidFill>
                  <a:srgbClr val="FF0000"/>
                </a:solidFill>
                <a:effectLst/>
                <a:latin typeface="SassoonPrimaryInfantMedium" panose="00000500000000000000" pitchFamily="2" charset="0"/>
              </a:rPr>
              <a:t>ee</a:t>
            </a:r>
            <a:r>
              <a:rPr lang="en-GB" b="0" i="0" dirty="0">
                <a:solidFill>
                  <a:srgbClr val="000000"/>
                </a:solidFill>
                <a:effectLst/>
                <a:latin typeface="SassoonPrimaryInfantMedium" panose="00000500000000000000" pitchFamily="2" charset="0"/>
              </a:rPr>
              <a:t>d to let m</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 go on ahead. As I walked along the str</a:t>
            </a:r>
            <a:r>
              <a:rPr lang="en-GB" b="0" i="0" dirty="0">
                <a:solidFill>
                  <a:srgbClr val="FF0000"/>
                </a:solidFill>
                <a:effectLst/>
                <a:latin typeface="SassoonPrimaryInfantMedium" panose="00000500000000000000" pitchFamily="2" charset="0"/>
              </a:rPr>
              <a:t>ee</a:t>
            </a:r>
            <a:r>
              <a:rPr lang="en-GB" b="0" i="0" dirty="0">
                <a:solidFill>
                  <a:srgbClr val="000000"/>
                </a:solidFill>
                <a:effectLst/>
                <a:latin typeface="SassoonPrimaryInfantMedium" panose="00000500000000000000" pitchFamily="2" charset="0"/>
              </a:rPr>
              <a:t>t towards my house, I could s</a:t>
            </a:r>
            <a:r>
              <a:rPr lang="en-GB" b="0" i="0" dirty="0">
                <a:solidFill>
                  <a:srgbClr val="FF0000"/>
                </a:solidFill>
                <a:effectLst/>
                <a:latin typeface="SassoonPrimaryInfantMedium" panose="00000500000000000000" pitchFamily="2" charset="0"/>
              </a:rPr>
              <a:t>ee</a:t>
            </a:r>
            <a:r>
              <a:rPr lang="en-GB" b="0" i="0" dirty="0">
                <a:solidFill>
                  <a:srgbClr val="000000"/>
                </a:solidFill>
                <a:effectLst/>
                <a:latin typeface="SassoonPrimaryInfantMedium" panose="00000500000000000000" pitchFamily="2" charset="0"/>
              </a:rPr>
              <a:t> the back door was lying open.</a:t>
            </a:r>
          </a:p>
          <a:p>
            <a:pPr algn="l"/>
            <a:r>
              <a:rPr lang="en-GB" b="0" i="0" dirty="0">
                <a:solidFill>
                  <a:srgbClr val="000000"/>
                </a:solidFill>
                <a:effectLst/>
                <a:latin typeface="SassoonPrimaryInfantMedium" panose="00000500000000000000" pitchFamily="2" charset="0"/>
              </a:rPr>
              <a:t>‘There is something strange going on h</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r</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 I thought.</a:t>
            </a:r>
          </a:p>
          <a:p>
            <a:pPr algn="l"/>
            <a:r>
              <a:rPr lang="en-GB" b="0" i="0" dirty="0">
                <a:solidFill>
                  <a:srgbClr val="000000"/>
                </a:solidFill>
                <a:effectLst/>
                <a:latin typeface="SassoonPrimaryInfantMedium" panose="00000500000000000000" pitchFamily="2" charset="0"/>
              </a:rPr>
              <a:t>Ind</a:t>
            </a:r>
            <a:r>
              <a:rPr lang="en-GB" b="0" i="0" dirty="0">
                <a:solidFill>
                  <a:srgbClr val="FF0000"/>
                </a:solidFill>
                <a:effectLst/>
                <a:latin typeface="SassoonPrimaryInfantMedium" panose="00000500000000000000" pitchFamily="2" charset="0"/>
              </a:rPr>
              <a:t>ee</a:t>
            </a:r>
            <a:r>
              <a:rPr lang="en-GB" b="0" i="0" dirty="0">
                <a:solidFill>
                  <a:srgbClr val="000000"/>
                </a:solidFill>
                <a:effectLst/>
                <a:latin typeface="SassoonPrimaryInfantMedium" panose="00000500000000000000" pitchFamily="2" charset="0"/>
              </a:rPr>
              <a:t>d there was. I couldn’t beli</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v</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 my eyes. A man was l</a:t>
            </a:r>
            <a:r>
              <a:rPr lang="en-GB" b="0" i="0" dirty="0">
                <a:solidFill>
                  <a:srgbClr val="FF0000"/>
                </a:solidFill>
                <a:effectLst/>
                <a:latin typeface="SassoonPrimaryInfantMedium" panose="00000500000000000000" pitchFamily="2" charset="0"/>
              </a:rPr>
              <a:t>ea</a:t>
            </a:r>
            <a:r>
              <a:rPr lang="en-GB" b="0" i="0" dirty="0">
                <a:solidFill>
                  <a:srgbClr val="000000"/>
                </a:solidFill>
                <a:effectLst/>
                <a:latin typeface="SassoonPrimaryInfantMedium" panose="00000500000000000000" pitchFamily="2" charset="0"/>
              </a:rPr>
              <a:t>ving my house with p</a:t>
            </a:r>
            <a:r>
              <a:rPr lang="en-GB" b="0" i="0" dirty="0">
                <a:solidFill>
                  <a:srgbClr val="FF0000"/>
                </a:solidFill>
                <a:effectLst/>
                <a:latin typeface="SassoonPrimaryInfantMedium" panose="00000500000000000000" pitchFamily="2" charset="0"/>
              </a:rPr>
              <a:t>ie</a:t>
            </a:r>
            <a:r>
              <a:rPr lang="en-GB" b="0" i="0" dirty="0">
                <a:solidFill>
                  <a:srgbClr val="000000"/>
                </a:solidFill>
                <a:effectLst/>
                <a:latin typeface="SassoonPrimaryInfantMedium" panose="00000500000000000000" pitchFamily="2" charset="0"/>
              </a:rPr>
              <a:t>ces of jewellery in his hands. I was so shocked I was not able to sp</a:t>
            </a:r>
            <a:r>
              <a:rPr lang="en-GB" b="0" i="0" dirty="0">
                <a:solidFill>
                  <a:srgbClr val="FF0000"/>
                </a:solidFill>
                <a:effectLst/>
                <a:latin typeface="SassoonPrimaryInfantMedium" panose="00000500000000000000" pitchFamily="2" charset="0"/>
              </a:rPr>
              <a:t>ea</a:t>
            </a:r>
            <a:r>
              <a:rPr lang="en-GB" b="0" i="0" dirty="0">
                <a:solidFill>
                  <a:srgbClr val="000000"/>
                </a:solidFill>
                <a:effectLst/>
                <a:latin typeface="SassoonPrimaryInfantMedium" panose="00000500000000000000" pitchFamily="2" charset="0"/>
              </a:rPr>
              <a:t>k. Thankfully, a quick acting neighbour saw the th</a:t>
            </a:r>
            <a:r>
              <a:rPr lang="en-GB" b="0" i="0" dirty="0">
                <a:solidFill>
                  <a:srgbClr val="FF0000"/>
                </a:solidFill>
                <a:effectLst/>
                <a:latin typeface="SassoonPrimaryInfantMedium" panose="00000500000000000000" pitchFamily="2" charset="0"/>
              </a:rPr>
              <a:t>ie</a:t>
            </a:r>
            <a:r>
              <a:rPr lang="en-GB" b="0" i="0" dirty="0">
                <a:solidFill>
                  <a:srgbClr val="000000"/>
                </a:solidFill>
                <a:effectLst/>
                <a:latin typeface="SassoonPrimaryInfantMedium" panose="00000500000000000000" pitchFamily="2" charset="0"/>
              </a:rPr>
              <a:t>f and chased him down the str</a:t>
            </a:r>
            <a:r>
              <a:rPr lang="en-GB" b="0" i="0" dirty="0">
                <a:solidFill>
                  <a:srgbClr val="FF0000"/>
                </a:solidFill>
                <a:effectLst/>
                <a:latin typeface="SassoonPrimaryInfantMedium" panose="00000500000000000000" pitchFamily="2" charset="0"/>
              </a:rPr>
              <a:t>ee</a:t>
            </a:r>
            <a:r>
              <a:rPr lang="en-GB" b="0" i="0" dirty="0">
                <a:solidFill>
                  <a:srgbClr val="000000"/>
                </a:solidFill>
                <a:effectLst/>
                <a:latin typeface="SassoonPrimaryInfantMedium" panose="00000500000000000000" pitchFamily="2" charset="0"/>
              </a:rPr>
              <a:t>t and into a field. Others r</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alised what was happening and thr</a:t>
            </a:r>
            <a:r>
              <a:rPr lang="en-GB" b="0" i="0" dirty="0">
                <a:solidFill>
                  <a:srgbClr val="FF0000"/>
                </a:solidFill>
                <a:effectLst/>
                <a:latin typeface="SassoonPrimaryInfantMedium" panose="00000500000000000000" pitchFamily="2" charset="0"/>
              </a:rPr>
              <a:t>ee</a:t>
            </a:r>
            <a:r>
              <a:rPr lang="en-GB" b="0" i="0" dirty="0">
                <a:solidFill>
                  <a:srgbClr val="000000"/>
                </a:solidFill>
                <a:effectLst/>
                <a:latin typeface="SassoonPrimaryInfantMedium" panose="00000500000000000000" pitchFamily="2" charset="0"/>
              </a:rPr>
              <a:t> more men joined in the chase. But the young th</a:t>
            </a:r>
            <a:r>
              <a:rPr lang="en-GB" b="0" i="0" dirty="0">
                <a:solidFill>
                  <a:srgbClr val="FF0000"/>
                </a:solidFill>
                <a:effectLst/>
                <a:latin typeface="SassoonPrimaryInfantMedium" panose="00000500000000000000" pitchFamily="2" charset="0"/>
              </a:rPr>
              <a:t>ie</a:t>
            </a:r>
            <a:r>
              <a:rPr lang="en-GB" b="0" i="0" dirty="0">
                <a:solidFill>
                  <a:srgbClr val="000000"/>
                </a:solidFill>
                <a:effectLst/>
                <a:latin typeface="SassoonPrimaryInfantMedium" panose="00000500000000000000" pitchFamily="2" charset="0"/>
              </a:rPr>
              <a:t>f was too quick and h</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 got away.</a:t>
            </a:r>
          </a:p>
          <a:p>
            <a:pPr algn="l"/>
            <a:r>
              <a:rPr lang="en-GB" b="0" i="0" dirty="0">
                <a:solidFill>
                  <a:srgbClr val="000000"/>
                </a:solidFill>
                <a:effectLst/>
                <a:latin typeface="SassoonPrimaryInfantMedium" panose="00000500000000000000" pitchFamily="2" charset="0"/>
              </a:rPr>
              <a:t>When Mother r</a:t>
            </a:r>
            <a:r>
              <a:rPr lang="en-GB" b="0" i="0" dirty="0">
                <a:solidFill>
                  <a:srgbClr val="FF0000"/>
                </a:solidFill>
                <a:effectLst/>
                <a:latin typeface="SassoonPrimaryInfantMedium" panose="00000500000000000000" pitchFamily="2" charset="0"/>
              </a:rPr>
              <a:t>ea</a:t>
            </a:r>
            <a:r>
              <a:rPr lang="en-GB" b="0" i="0" dirty="0">
                <a:solidFill>
                  <a:srgbClr val="000000"/>
                </a:solidFill>
                <a:effectLst/>
                <a:latin typeface="SassoonPrimaryInfantMedium" panose="00000500000000000000" pitchFamily="2" charset="0"/>
              </a:rPr>
              <a:t>ched the house sh</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 was upset but rel</a:t>
            </a:r>
            <a:r>
              <a:rPr lang="en-GB" b="0" i="0" dirty="0">
                <a:solidFill>
                  <a:srgbClr val="FF0000"/>
                </a:solidFill>
                <a:effectLst/>
                <a:latin typeface="SassoonPrimaryInfantMedium" panose="00000500000000000000" pitchFamily="2" charset="0"/>
              </a:rPr>
              <a:t>ie</a:t>
            </a:r>
            <a:r>
              <a:rPr lang="en-GB" b="0" i="0" dirty="0">
                <a:solidFill>
                  <a:srgbClr val="000000"/>
                </a:solidFill>
                <a:effectLst/>
                <a:latin typeface="SassoonPrimaryInfantMedium" panose="00000500000000000000" pitchFamily="2" charset="0"/>
              </a:rPr>
              <a:t>ved that the th</a:t>
            </a:r>
            <a:r>
              <a:rPr lang="en-GB" b="0" i="0" dirty="0">
                <a:solidFill>
                  <a:srgbClr val="FF0000"/>
                </a:solidFill>
                <a:effectLst/>
                <a:latin typeface="SassoonPrimaryInfantMedium" panose="00000500000000000000" pitchFamily="2" charset="0"/>
              </a:rPr>
              <a:t>ie</a:t>
            </a:r>
            <a:r>
              <a:rPr lang="en-GB" b="0" i="0" dirty="0">
                <a:solidFill>
                  <a:srgbClr val="000000"/>
                </a:solidFill>
                <a:effectLst/>
                <a:latin typeface="SassoonPrimaryInfantMedium" panose="00000500000000000000" pitchFamily="2" charset="0"/>
              </a:rPr>
              <a:t>f had been disturbed and had not taken very much.</a:t>
            </a:r>
          </a:p>
          <a:p>
            <a:pPr algn="l"/>
            <a:r>
              <a:rPr lang="en-GB" b="0" i="0" dirty="0">
                <a:solidFill>
                  <a:srgbClr val="000000"/>
                </a:solidFill>
                <a:effectLst/>
                <a:latin typeface="SassoonPrimaryInfantMedium" panose="00000500000000000000" pitchFamily="2" charset="0"/>
              </a:rPr>
              <a:t>‘This will t</a:t>
            </a:r>
            <a:r>
              <a:rPr lang="en-GB" b="0" i="0" dirty="0">
                <a:solidFill>
                  <a:srgbClr val="FF0000"/>
                </a:solidFill>
                <a:effectLst/>
                <a:latin typeface="SassoonPrimaryInfantMedium" panose="00000500000000000000" pitchFamily="2" charset="0"/>
              </a:rPr>
              <a:t>ea</a:t>
            </a:r>
            <a:r>
              <a:rPr lang="en-GB" b="0" i="0" dirty="0">
                <a:solidFill>
                  <a:srgbClr val="000000"/>
                </a:solidFill>
                <a:effectLst/>
                <a:latin typeface="SassoonPrimaryInfantMedium" panose="00000500000000000000" pitchFamily="2" charset="0"/>
              </a:rPr>
              <a:t>ch us all a lesson. We must b</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 more careful and make sure w</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 lock up carefully. We shouldn’t make it </a:t>
            </a:r>
            <a:r>
              <a:rPr lang="en-GB" b="0" i="0" dirty="0">
                <a:solidFill>
                  <a:srgbClr val="FF0000"/>
                </a:solidFill>
                <a:effectLst/>
                <a:latin typeface="SassoonPrimaryInfantMedium" panose="00000500000000000000" pitchFamily="2" charset="0"/>
              </a:rPr>
              <a:t>ea</a:t>
            </a:r>
            <a:r>
              <a:rPr lang="en-GB" b="0" i="0" dirty="0">
                <a:solidFill>
                  <a:srgbClr val="000000"/>
                </a:solidFill>
                <a:effectLst/>
                <a:latin typeface="SassoonPrimaryInfantMedium" panose="00000500000000000000" pitchFamily="2" charset="0"/>
              </a:rPr>
              <a:t>sy for a th</a:t>
            </a:r>
            <a:r>
              <a:rPr lang="en-GB" b="0" i="0" dirty="0">
                <a:solidFill>
                  <a:srgbClr val="FF0000"/>
                </a:solidFill>
                <a:effectLst/>
                <a:latin typeface="SassoonPrimaryInfantMedium" panose="00000500000000000000" pitchFamily="2" charset="0"/>
              </a:rPr>
              <a:t>ie</a:t>
            </a:r>
            <a:r>
              <a:rPr lang="en-GB" b="0" i="0" dirty="0">
                <a:solidFill>
                  <a:srgbClr val="000000"/>
                </a:solidFill>
                <a:effectLst/>
                <a:latin typeface="SassoonPrimaryInfantMedium" panose="00000500000000000000" pitchFamily="2" charset="0"/>
              </a:rPr>
              <a:t>f to get into houses,’ she said to m</a:t>
            </a:r>
            <a:r>
              <a:rPr lang="en-GB" b="0" i="0" dirty="0">
                <a:solidFill>
                  <a:srgbClr val="FF0000"/>
                </a:solidFill>
                <a:effectLst/>
                <a:latin typeface="SassoonPrimaryInfantMedium" panose="00000500000000000000" pitchFamily="2" charset="0"/>
              </a:rPr>
              <a:t>e</a:t>
            </a:r>
            <a:r>
              <a:rPr lang="en-GB" b="0" i="0" dirty="0">
                <a:solidFill>
                  <a:srgbClr val="000000"/>
                </a:solidFill>
                <a:effectLst/>
                <a:latin typeface="SassoonPrimaryInfantMedium" panose="00000500000000000000" pitchFamily="2" charset="0"/>
              </a:rPr>
              <a:t>.</a:t>
            </a:r>
          </a:p>
          <a:p>
            <a:endParaRPr lang="en-GB" dirty="0">
              <a:latin typeface="SassoonPrimaryInfantMedium" panose="00000500000000000000" pitchFamily="2" charset="0"/>
            </a:endParaRPr>
          </a:p>
        </p:txBody>
      </p:sp>
      <p:pic>
        <p:nvPicPr>
          <p:cNvPr id="2050" name="Picture 2" descr="A Listening Ear – WCT Mitzvah Challenge">
            <a:extLst>
              <a:ext uri="{FF2B5EF4-FFF2-40B4-BE49-F238E27FC236}">
                <a16:creationId xmlns:a16="http://schemas.microsoft.com/office/drawing/2014/main" id="{05484F6E-00C6-6478-3F02-7290FC41BB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00" b="96800" l="10000" r="90000">
                        <a14:foregroundMark x1="31667" y1="7200" x2="31667" y2="7200"/>
                        <a14:foregroundMark x1="51667" y1="6800" x2="51667" y2="6800"/>
                        <a14:foregroundMark x1="64333" y1="4800" x2="64333" y2="4800"/>
                        <a14:foregroundMark x1="60667" y1="92400" x2="60667" y2="92400"/>
                        <a14:foregroundMark x1="34333" y1="94400" x2="34333" y2="94400"/>
                        <a14:foregroundMark x1="60667" y1="96800" x2="60667" y2="96800"/>
                      </a14:backgroundRemoval>
                    </a14:imgEffect>
                  </a14:imgLayer>
                </a14:imgProps>
              </a:ext>
              <a:ext uri="{28A0092B-C50C-407E-A947-70E740481C1C}">
                <a14:useLocalDpi xmlns:a14="http://schemas.microsoft.com/office/drawing/2010/main" val="0"/>
              </a:ext>
            </a:extLst>
          </a:blip>
          <a:srcRect/>
          <a:stretch>
            <a:fillRect/>
          </a:stretch>
        </p:blipFill>
        <p:spPr bwMode="auto">
          <a:xfrm>
            <a:off x="-422275" y="5002742"/>
            <a:ext cx="2203450" cy="1836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6E8C7E4-1630-DAF2-7F6E-2218DDEC3F8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78" b="97778" l="9778" r="89778">
                        <a14:foregroundMark x1="23111" y1="8000" x2="23111" y2="8000"/>
                        <a14:foregroundMark x1="54222" y1="4889" x2="54222" y2="4889"/>
                        <a14:foregroundMark x1="79111" y1="11556" x2="79111" y2="11556"/>
                        <a14:foregroundMark x1="74667" y1="40000" x2="74667" y2="40000"/>
                        <a14:foregroundMark x1="54222" y1="57333" x2="54222" y2="57333"/>
                        <a14:foregroundMark x1="26667" y1="71556" x2="26667" y2="71556"/>
                        <a14:foregroundMark x1="24444" y1="90667" x2="24444" y2="90667"/>
                        <a14:foregroundMark x1="44000" y1="92000" x2="44000" y2="92000"/>
                        <a14:foregroundMark x1="62667" y1="93333" x2="62667" y2="93333"/>
                        <a14:foregroundMark x1="84000" y1="93333" x2="84000" y2="93333"/>
                        <a14:foregroundMark x1="84000" y1="82667" x2="84000" y2="82667"/>
                        <a14:foregroundMark x1="20000" y1="4000" x2="20000" y2="4000"/>
                        <a14:foregroundMark x1="24889" y1="2222" x2="24889" y2="2222"/>
                        <a14:foregroundMark x1="36000" y1="2222" x2="36000" y2="2222"/>
                        <a14:foregroundMark x1="44444" y1="2222" x2="44444" y2="2222"/>
                        <a14:foregroundMark x1="57333" y1="2222" x2="57333" y2="2222"/>
                        <a14:foregroundMark x1="65778" y1="2222" x2="65778" y2="2222"/>
                        <a14:foregroundMark x1="75111" y1="4444" x2="75111" y2="4444"/>
                        <a14:foregroundMark x1="80444" y1="8444" x2="80444" y2="8444"/>
                        <a14:foregroundMark x1="84000" y1="9778" x2="84000" y2="9778"/>
                        <a14:foregroundMark x1="42222" y1="5778" x2="42222" y2="5778"/>
                        <a14:foregroundMark x1="16889" y1="14667" x2="16889" y2="14667"/>
                        <a14:foregroundMark x1="16000" y1="81778" x2="16000" y2="81778"/>
                        <a14:foregroundMark x1="15556" y1="60889" x2="15556" y2="60889"/>
                        <a14:foregroundMark x1="15556" y1="49778" x2="15556" y2="49778"/>
                        <a14:foregroundMark x1="16444" y1="92889" x2="16444" y2="92889"/>
                        <a14:foregroundMark x1="22667" y1="97778" x2="22667" y2="97778"/>
                      </a14:backgroundRemoval>
                    </a14:imgEffect>
                  </a14:imgLayer>
                </a14:imgProps>
              </a:ext>
              <a:ext uri="{28A0092B-C50C-407E-A947-70E740481C1C}">
                <a14:useLocalDpi xmlns:a14="http://schemas.microsoft.com/office/drawing/2010/main" val="0"/>
              </a:ext>
            </a:extLst>
          </a:blip>
          <a:srcRect/>
          <a:stretch>
            <a:fillRect/>
          </a:stretch>
        </p:blipFill>
        <p:spPr bwMode="auto">
          <a:xfrm>
            <a:off x="10981848" y="85704"/>
            <a:ext cx="1008857" cy="100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8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34750-68F5-C26A-02E1-29EA52EAE4C2}"/>
              </a:ext>
            </a:extLst>
          </p:cNvPr>
          <p:cNvSpPr txBox="1"/>
          <p:nvPr/>
        </p:nvSpPr>
        <p:spPr>
          <a:xfrm>
            <a:off x="0" y="314170"/>
            <a:ext cx="5143500" cy="1754326"/>
          </a:xfrm>
          <a:prstGeom prst="rect">
            <a:avLst/>
          </a:prstGeom>
          <a:noFill/>
        </p:spPr>
        <p:txBody>
          <a:bodyPr wrap="square" rtlCol="0">
            <a:spAutoFit/>
          </a:bodyPr>
          <a:lstStyle/>
          <a:p>
            <a:pPr algn="ctr"/>
            <a:r>
              <a:rPr lang="en-GB" sz="5400" dirty="0">
                <a:latin typeface="SassoonPrimaryInfantMedium" panose="00000500000000000000" pitchFamily="2" charset="0"/>
              </a:rPr>
              <a:t>Diacritical Marking??</a:t>
            </a:r>
          </a:p>
        </p:txBody>
      </p:sp>
      <p:sp>
        <p:nvSpPr>
          <p:cNvPr id="3" name="TextBox 2">
            <a:extLst>
              <a:ext uri="{FF2B5EF4-FFF2-40B4-BE49-F238E27FC236}">
                <a16:creationId xmlns:a16="http://schemas.microsoft.com/office/drawing/2014/main" id="{57A513D8-FF65-B20B-DE45-544C1AE42A70}"/>
              </a:ext>
            </a:extLst>
          </p:cNvPr>
          <p:cNvSpPr txBox="1"/>
          <p:nvPr/>
        </p:nvSpPr>
        <p:spPr>
          <a:xfrm>
            <a:off x="2447925" y="3576016"/>
            <a:ext cx="6000750" cy="2308324"/>
          </a:xfrm>
          <a:prstGeom prst="rect">
            <a:avLst/>
          </a:prstGeom>
          <a:noFill/>
        </p:spPr>
        <p:txBody>
          <a:bodyPr wrap="square" rtlCol="0">
            <a:spAutoFit/>
          </a:bodyPr>
          <a:lstStyle/>
          <a:p>
            <a:r>
              <a:rPr lang="en-GB" sz="4800" dirty="0">
                <a:solidFill>
                  <a:srgbClr val="FF00FF"/>
                </a:solidFill>
                <a:latin typeface="SassoonPrimaryInfantMedium" panose="00000500000000000000" pitchFamily="2" charset="0"/>
              </a:rPr>
              <a:t>Single sound</a:t>
            </a:r>
          </a:p>
          <a:p>
            <a:r>
              <a:rPr lang="en-GB" sz="4800" dirty="0">
                <a:solidFill>
                  <a:srgbClr val="0000FF"/>
                </a:solidFill>
                <a:latin typeface="SassoonPrimaryInfantMedium" panose="00000500000000000000" pitchFamily="2" charset="0"/>
              </a:rPr>
              <a:t>Joined Phoneme</a:t>
            </a:r>
          </a:p>
          <a:p>
            <a:r>
              <a:rPr lang="en-GB" sz="4800" dirty="0">
                <a:solidFill>
                  <a:srgbClr val="33CC33"/>
                </a:solidFill>
                <a:latin typeface="SassoonPrimaryInfantMedium" panose="00000500000000000000" pitchFamily="2" charset="0"/>
              </a:rPr>
              <a:t>Split Phoneme </a:t>
            </a:r>
          </a:p>
        </p:txBody>
      </p:sp>
      <p:sp>
        <p:nvSpPr>
          <p:cNvPr id="4" name="Oval 3">
            <a:extLst>
              <a:ext uri="{FF2B5EF4-FFF2-40B4-BE49-F238E27FC236}">
                <a16:creationId xmlns:a16="http://schemas.microsoft.com/office/drawing/2014/main" id="{88A39CEA-0E24-29D3-9F2B-CD51F118EDD8}"/>
              </a:ext>
            </a:extLst>
          </p:cNvPr>
          <p:cNvSpPr/>
          <p:nvPr/>
        </p:nvSpPr>
        <p:spPr>
          <a:xfrm>
            <a:off x="7504457" y="3701498"/>
            <a:ext cx="476250" cy="476250"/>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BA7A6C15-CC14-C51C-507D-941E2BAA78B6}"/>
              </a:ext>
            </a:extLst>
          </p:cNvPr>
          <p:cNvSpPr/>
          <p:nvPr/>
        </p:nvSpPr>
        <p:spPr>
          <a:xfrm>
            <a:off x="7190132" y="4686817"/>
            <a:ext cx="1104900" cy="1905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Block Arc 5">
            <a:extLst>
              <a:ext uri="{FF2B5EF4-FFF2-40B4-BE49-F238E27FC236}">
                <a16:creationId xmlns:a16="http://schemas.microsoft.com/office/drawing/2014/main" id="{F33A124E-B887-4873-B8A9-F7B2E029D9CB}"/>
              </a:ext>
            </a:extLst>
          </p:cNvPr>
          <p:cNvSpPr/>
          <p:nvPr/>
        </p:nvSpPr>
        <p:spPr>
          <a:xfrm>
            <a:off x="7285382" y="5288549"/>
            <a:ext cx="914400" cy="838200"/>
          </a:xfrm>
          <a:prstGeom prst="blockArc">
            <a:avLst/>
          </a:prstGeom>
          <a:solidFill>
            <a:srgbClr val="33CC33"/>
          </a:solidFill>
          <a:ln>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hought Bubble: Cloud 6">
            <a:extLst>
              <a:ext uri="{FF2B5EF4-FFF2-40B4-BE49-F238E27FC236}">
                <a16:creationId xmlns:a16="http://schemas.microsoft.com/office/drawing/2014/main" id="{77D25030-0C20-05DD-253D-6439177AC099}"/>
              </a:ext>
            </a:extLst>
          </p:cNvPr>
          <p:cNvSpPr/>
          <p:nvPr/>
        </p:nvSpPr>
        <p:spPr>
          <a:xfrm>
            <a:off x="1212352" y="2290763"/>
            <a:ext cx="9164928" cy="4567237"/>
          </a:xfrm>
          <a:prstGeom prst="cloudCallout">
            <a:avLst>
              <a:gd name="adj1" fmla="val -119961"/>
              <a:gd name="adj2" fmla="val 89194"/>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Pencil Clipart, Download Free Transparent PNG Format Clipart Images on  Pngtree">
            <a:extLst>
              <a:ext uri="{FF2B5EF4-FFF2-40B4-BE49-F238E27FC236}">
                <a16:creationId xmlns:a16="http://schemas.microsoft.com/office/drawing/2014/main" id="{16CB496A-4CAD-080F-5B5B-686B583D2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9653" y="468381"/>
            <a:ext cx="1985342" cy="198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E8D48-5DDD-566D-511E-B88257F95224}"/>
              </a:ext>
            </a:extLst>
          </p:cNvPr>
          <p:cNvSpPr txBox="1"/>
          <p:nvPr/>
        </p:nvSpPr>
        <p:spPr>
          <a:xfrm>
            <a:off x="964565" y="365456"/>
            <a:ext cx="6000750" cy="2308324"/>
          </a:xfrm>
          <a:prstGeom prst="rect">
            <a:avLst/>
          </a:prstGeom>
          <a:noFill/>
        </p:spPr>
        <p:txBody>
          <a:bodyPr wrap="square" rtlCol="0">
            <a:spAutoFit/>
          </a:bodyPr>
          <a:lstStyle/>
          <a:p>
            <a:r>
              <a:rPr lang="en-GB" sz="4800" dirty="0">
                <a:solidFill>
                  <a:srgbClr val="FF00FF"/>
                </a:solidFill>
                <a:latin typeface="SassoonPrimaryInfantMedium" panose="00000500000000000000" pitchFamily="2" charset="0"/>
              </a:rPr>
              <a:t>Single sound</a:t>
            </a:r>
          </a:p>
          <a:p>
            <a:r>
              <a:rPr lang="en-GB" sz="4800" dirty="0">
                <a:solidFill>
                  <a:srgbClr val="0000FF"/>
                </a:solidFill>
                <a:latin typeface="SassoonPrimaryInfantMedium" panose="00000500000000000000" pitchFamily="2" charset="0"/>
              </a:rPr>
              <a:t>Joined Phoneme</a:t>
            </a:r>
          </a:p>
          <a:p>
            <a:r>
              <a:rPr lang="en-GB" sz="4800" dirty="0">
                <a:solidFill>
                  <a:srgbClr val="33CC33"/>
                </a:solidFill>
                <a:latin typeface="SassoonPrimaryInfantMedium" panose="00000500000000000000" pitchFamily="2" charset="0"/>
              </a:rPr>
              <a:t>Split Phoneme </a:t>
            </a:r>
          </a:p>
        </p:txBody>
      </p:sp>
      <p:sp>
        <p:nvSpPr>
          <p:cNvPr id="3" name="Oval 2">
            <a:extLst>
              <a:ext uri="{FF2B5EF4-FFF2-40B4-BE49-F238E27FC236}">
                <a16:creationId xmlns:a16="http://schemas.microsoft.com/office/drawing/2014/main" id="{74E0473D-FB77-776A-3E3F-FAACB024CAE0}"/>
              </a:ext>
            </a:extLst>
          </p:cNvPr>
          <p:cNvSpPr/>
          <p:nvPr/>
        </p:nvSpPr>
        <p:spPr>
          <a:xfrm>
            <a:off x="6285257" y="511258"/>
            <a:ext cx="476250" cy="476250"/>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8A39500-2861-F236-9BDC-DF50C47FEEA6}"/>
              </a:ext>
            </a:extLst>
          </p:cNvPr>
          <p:cNvSpPr/>
          <p:nvPr/>
        </p:nvSpPr>
        <p:spPr>
          <a:xfrm>
            <a:off x="5970932" y="1424368"/>
            <a:ext cx="1104900" cy="1905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lock Arc 4">
            <a:extLst>
              <a:ext uri="{FF2B5EF4-FFF2-40B4-BE49-F238E27FC236}">
                <a16:creationId xmlns:a16="http://schemas.microsoft.com/office/drawing/2014/main" id="{5AC11816-B7CB-8B9F-C019-89FA88AA55D2}"/>
              </a:ext>
            </a:extLst>
          </p:cNvPr>
          <p:cNvSpPr/>
          <p:nvPr/>
        </p:nvSpPr>
        <p:spPr>
          <a:xfrm>
            <a:off x="6096000" y="2046420"/>
            <a:ext cx="914400" cy="838200"/>
          </a:xfrm>
          <a:prstGeom prst="blockArc">
            <a:avLst/>
          </a:prstGeom>
          <a:solidFill>
            <a:srgbClr val="33CC33"/>
          </a:solidFill>
          <a:ln>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a:extLst>
              <a:ext uri="{FF2B5EF4-FFF2-40B4-BE49-F238E27FC236}">
                <a16:creationId xmlns:a16="http://schemas.microsoft.com/office/drawing/2014/main" id="{1DB2E313-4590-67B7-8C22-6ABD25A54357}"/>
              </a:ext>
            </a:extLst>
          </p:cNvPr>
          <p:cNvSpPr txBox="1"/>
          <p:nvPr/>
        </p:nvSpPr>
        <p:spPr>
          <a:xfrm>
            <a:off x="325120" y="3667760"/>
            <a:ext cx="12242800" cy="1323439"/>
          </a:xfrm>
          <a:prstGeom prst="rect">
            <a:avLst/>
          </a:prstGeom>
          <a:noFill/>
        </p:spPr>
        <p:txBody>
          <a:bodyPr wrap="square" rtlCol="0">
            <a:spAutoFit/>
          </a:bodyPr>
          <a:lstStyle/>
          <a:p>
            <a:r>
              <a:rPr lang="en-GB" sz="8000" dirty="0">
                <a:latin typeface="SassoonPrimaryInfantMedium" panose="00000500000000000000" pitchFamily="2" charset="0"/>
              </a:rPr>
              <a:t>cat	 shop	 shape 	shaken</a:t>
            </a:r>
          </a:p>
        </p:txBody>
      </p:sp>
    </p:spTree>
    <p:extLst>
      <p:ext uri="{BB962C8B-B14F-4D97-AF65-F5344CB8AC3E}">
        <p14:creationId xmlns:p14="http://schemas.microsoft.com/office/powerpoint/2010/main" val="19759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E8D48-5DDD-566D-511E-B88257F95224}"/>
              </a:ext>
            </a:extLst>
          </p:cNvPr>
          <p:cNvSpPr txBox="1"/>
          <p:nvPr/>
        </p:nvSpPr>
        <p:spPr>
          <a:xfrm>
            <a:off x="964565" y="365456"/>
            <a:ext cx="6000750" cy="2308324"/>
          </a:xfrm>
          <a:prstGeom prst="rect">
            <a:avLst/>
          </a:prstGeom>
          <a:noFill/>
        </p:spPr>
        <p:txBody>
          <a:bodyPr wrap="square" rtlCol="0">
            <a:spAutoFit/>
          </a:bodyPr>
          <a:lstStyle/>
          <a:p>
            <a:r>
              <a:rPr lang="en-GB" sz="4800" dirty="0">
                <a:solidFill>
                  <a:srgbClr val="FF00FF"/>
                </a:solidFill>
                <a:latin typeface="SassoonPrimaryInfantMedium" panose="00000500000000000000" pitchFamily="2" charset="0"/>
              </a:rPr>
              <a:t>Single sound</a:t>
            </a:r>
          </a:p>
          <a:p>
            <a:r>
              <a:rPr lang="en-GB" sz="4800" dirty="0">
                <a:solidFill>
                  <a:srgbClr val="0000FF"/>
                </a:solidFill>
                <a:latin typeface="SassoonPrimaryInfantMedium" panose="00000500000000000000" pitchFamily="2" charset="0"/>
              </a:rPr>
              <a:t>Joined Phoneme</a:t>
            </a:r>
          </a:p>
          <a:p>
            <a:r>
              <a:rPr lang="en-GB" sz="4800" dirty="0">
                <a:solidFill>
                  <a:srgbClr val="33CC33"/>
                </a:solidFill>
                <a:latin typeface="SassoonPrimaryInfantMedium" panose="00000500000000000000" pitchFamily="2" charset="0"/>
              </a:rPr>
              <a:t>Split Phoneme </a:t>
            </a:r>
          </a:p>
        </p:txBody>
      </p:sp>
      <p:sp>
        <p:nvSpPr>
          <p:cNvPr id="3" name="Oval 2">
            <a:extLst>
              <a:ext uri="{FF2B5EF4-FFF2-40B4-BE49-F238E27FC236}">
                <a16:creationId xmlns:a16="http://schemas.microsoft.com/office/drawing/2014/main" id="{74E0473D-FB77-776A-3E3F-FAACB024CAE0}"/>
              </a:ext>
            </a:extLst>
          </p:cNvPr>
          <p:cNvSpPr/>
          <p:nvPr/>
        </p:nvSpPr>
        <p:spPr>
          <a:xfrm>
            <a:off x="6285257" y="511258"/>
            <a:ext cx="476250" cy="476250"/>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8A39500-2861-F236-9BDC-DF50C47FEEA6}"/>
              </a:ext>
            </a:extLst>
          </p:cNvPr>
          <p:cNvSpPr/>
          <p:nvPr/>
        </p:nvSpPr>
        <p:spPr>
          <a:xfrm>
            <a:off x="5970932" y="1424368"/>
            <a:ext cx="1104900" cy="1905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lock Arc 4">
            <a:extLst>
              <a:ext uri="{FF2B5EF4-FFF2-40B4-BE49-F238E27FC236}">
                <a16:creationId xmlns:a16="http://schemas.microsoft.com/office/drawing/2014/main" id="{5AC11816-B7CB-8B9F-C019-89FA88AA55D2}"/>
              </a:ext>
            </a:extLst>
          </p:cNvPr>
          <p:cNvSpPr/>
          <p:nvPr/>
        </p:nvSpPr>
        <p:spPr>
          <a:xfrm>
            <a:off x="6096000" y="2046420"/>
            <a:ext cx="914400" cy="838200"/>
          </a:xfrm>
          <a:prstGeom prst="blockArc">
            <a:avLst/>
          </a:prstGeom>
          <a:solidFill>
            <a:srgbClr val="33CC33"/>
          </a:solidFill>
          <a:ln>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a:extLst>
              <a:ext uri="{FF2B5EF4-FFF2-40B4-BE49-F238E27FC236}">
                <a16:creationId xmlns:a16="http://schemas.microsoft.com/office/drawing/2014/main" id="{1DB2E313-4590-67B7-8C22-6ABD25A54357}"/>
              </a:ext>
            </a:extLst>
          </p:cNvPr>
          <p:cNvSpPr txBox="1"/>
          <p:nvPr/>
        </p:nvSpPr>
        <p:spPr>
          <a:xfrm>
            <a:off x="325120" y="3667760"/>
            <a:ext cx="12242800" cy="1323439"/>
          </a:xfrm>
          <a:prstGeom prst="rect">
            <a:avLst/>
          </a:prstGeom>
          <a:noFill/>
        </p:spPr>
        <p:txBody>
          <a:bodyPr wrap="square" rtlCol="0">
            <a:spAutoFit/>
          </a:bodyPr>
          <a:lstStyle/>
          <a:p>
            <a:r>
              <a:rPr lang="en-GB" sz="8000" dirty="0">
                <a:latin typeface="SassoonPrimaryInfantMedium" panose="00000500000000000000" pitchFamily="2" charset="0"/>
              </a:rPr>
              <a:t>cat	 shop	 shape 	shaken</a:t>
            </a:r>
          </a:p>
        </p:txBody>
      </p:sp>
      <p:sp>
        <p:nvSpPr>
          <p:cNvPr id="7" name="Oval 6">
            <a:extLst>
              <a:ext uri="{FF2B5EF4-FFF2-40B4-BE49-F238E27FC236}">
                <a16:creationId xmlns:a16="http://schemas.microsoft.com/office/drawing/2014/main" id="{24A497FC-2468-E135-826B-AC9A15B684AB}"/>
              </a:ext>
            </a:extLst>
          </p:cNvPr>
          <p:cNvSpPr/>
          <p:nvPr/>
        </p:nvSpPr>
        <p:spPr>
          <a:xfrm>
            <a:off x="502947" y="4860748"/>
            <a:ext cx="248893" cy="260902"/>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F4EB46A-D1E3-AE14-2B71-552ED6E4E6DB}"/>
              </a:ext>
            </a:extLst>
          </p:cNvPr>
          <p:cNvSpPr/>
          <p:nvPr/>
        </p:nvSpPr>
        <p:spPr>
          <a:xfrm>
            <a:off x="964565" y="4860748"/>
            <a:ext cx="248893" cy="260902"/>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59D8DD91-0CE0-20DF-15D5-CDCE2352EDBD}"/>
              </a:ext>
            </a:extLst>
          </p:cNvPr>
          <p:cNvSpPr/>
          <p:nvPr/>
        </p:nvSpPr>
        <p:spPr>
          <a:xfrm>
            <a:off x="1426183" y="4860748"/>
            <a:ext cx="248893" cy="260902"/>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C9189386-0D81-38C2-5577-F3B5336B506C}"/>
              </a:ext>
            </a:extLst>
          </p:cNvPr>
          <p:cNvSpPr/>
          <p:nvPr/>
        </p:nvSpPr>
        <p:spPr>
          <a:xfrm>
            <a:off x="3675407" y="4860748"/>
            <a:ext cx="248893" cy="260902"/>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2553DA8C-7450-0974-BD40-FCC2D88D6238}"/>
              </a:ext>
            </a:extLst>
          </p:cNvPr>
          <p:cNvSpPr/>
          <p:nvPr/>
        </p:nvSpPr>
        <p:spPr>
          <a:xfrm>
            <a:off x="4130026" y="5071860"/>
            <a:ext cx="248893" cy="260902"/>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4229533-547B-2AE7-7EEB-0C64B33B0551}"/>
              </a:ext>
            </a:extLst>
          </p:cNvPr>
          <p:cNvSpPr/>
          <p:nvPr/>
        </p:nvSpPr>
        <p:spPr>
          <a:xfrm>
            <a:off x="6840868" y="5071860"/>
            <a:ext cx="248893" cy="260902"/>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1F660BF1-0A4A-0303-6A3E-4D087533506E}"/>
              </a:ext>
            </a:extLst>
          </p:cNvPr>
          <p:cNvSpPr/>
          <p:nvPr/>
        </p:nvSpPr>
        <p:spPr>
          <a:xfrm>
            <a:off x="11303026" y="4779597"/>
            <a:ext cx="248893" cy="260902"/>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2B9D13F4-BCCA-E0CD-AC3E-5A0DFF8CFFC1}"/>
              </a:ext>
            </a:extLst>
          </p:cNvPr>
          <p:cNvSpPr/>
          <p:nvPr/>
        </p:nvSpPr>
        <p:spPr>
          <a:xfrm>
            <a:off x="2467644" y="4901079"/>
            <a:ext cx="1104900" cy="1905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4BAD5B6-ECFF-E917-000F-96C9B1A57F2F}"/>
              </a:ext>
            </a:extLst>
          </p:cNvPr>
          <p:cNvSpPr/>
          <p:nvPr/>
        </p:nvSpPr>
        <p:spPr>
          <a:xfrm>
            <a:off x="5180357" y="4859587"/>
            <a:ext cx="1104900" cy="180912"/>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B5D2494-40CF-DFC8-0B95-F993A05F507B}"/>
              </a:ext>
            </a:extLst>
          </p:cNvPr>
          <p:cNvSpPr/>
          <p:nvPr/>
        </p:nvSpPr>
        <p:spPr>
          <a:xfrm>
            <a:off x="8594083" y="4805829"/>
            <a:ext cx="1104900" cy="190500"/>
          </a:xfrm>
          <a:prstGeom prst="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lock Arc 16">
            <a:extLst>
              <a:ext uri="{FF2B5EF4-FFF2-40B4-BE49-F238E27FC236}">
                <a16:creationId xmlns:a16="http://schemas.microsoft.com/office/drawing/2014/main" id="{1E54DFED-71EB-14EB-E0FA-B17CB12AA94D}"/>
              </a:ext>
            </a:extLst>
          </p:cNvPr>
          <p:cNvSpPr/>
          <p:nvPr/>
        </p:nvSpPr>
        <p:spPr>
          <a:xfrm>
            <a:off x="6523382" y="3662630"/>
            <a:ext cx="1104900" cy="838200"/>
          </a:xfrm>
          <a:prstGeom prst="blockArc">
            <a:avLst/>
          </a:prstGeom>
          <a:solidFill>
            <a:srgbClr val="33CC33"/>
          </a:solidFill>
          <a:ln>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Block Arc 17">
            <a:extLst>
              <a:ext uri="{FF2B5EF4-FFF2-40B4-BE49-F238E27FC236}">
                <a16:creationId xmlns:a16="http://schemas.microsoft.com/office/drawing/2014/main" id="{89AAA506-A159-D417-A5F7-6E8D92FCFB17}"/>
              </a:ext>
            </a:extLst>
          </p:cNvPr>
          <p:cNvSpPr/>
          <p:nvPr/>
        </p:nvSpPr>
        <p:spPr>
          <a:xfrm>
            <a:off x="9855200" y="3562498"/>
            <a:ext cx="1104900" cy="838200"/>
          </a:xfrm>
          <a:prstGeom prst="blockArc">
            <a:avLst>
              <a:gd name="adj1" fmla="val 10626451"/>
              <a:gd name="adj2" fmla="val 0"/>
              <a:gd name="adj3" fmla="val 25000"/>
            </a:avLst>
          </a:prstGeom>
          <a:solidFill>
            <a:srgbClr val="33CC33"/>
          </a:solidFill>
          <a:ln>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Oval 18">
            <a:extLst>
              <a:ext uri="{FF2B5EF4-FFF2-40B4-BE49-F238E27FC236}">
                <a16:creationId xmlns:a16="http://schemas.microsoft.com/office/drawing/2014/main" id="{86494389-2BC6-E72E-591D-C68FD4478A1E}"/>
              </a:ext>
            </a:extLst>
          </p:cNvPr>
          <p:cNvSpPr/>
          <p:nvPr/>
        </p:nvSpPr>
        <p:spPr>
          <a:xfrm>
            <a:off x="10287027" y="4779597"/>
            <a:ext cx="248893" cy="260902"/>
          </a:xfrm>
          <a:prstGeom prst="ellipse">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3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ppt_x"/>
                                          </p:val>
                                        </p:tav>
                                        <p:tav tm="100000">
                                          <p:val>
                                            <p:strVal val="#ppt_x"/>
                                          </p:val>
                                        </p:tav>
                                      </p:tavLst>
                                    </p:anim>
                                    <p:anim calcmode="lin" valueType="num">
                                      <p:cBhvr additive="base">
                                        <p:cTn id="8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D3012CE-DD66-14FB-CDF6-19BF8E5FFF23}"/>
              </a:ext>
            </a:extLst>
          </p:cNvPr>
          <p:cNvGraphicFramePr>
            <a:graphicFrameLocks noGrp="1"/>
          </p:cNvGraphicFramePr>
          <p:nvPr>
            <p:extLst>
              <p:ext uri="{D42A27DB-BD31-4B8C-83A1-F6EECF244321}">
                <p14:modId xmlns:p14="http://schemas.microsoft.com/office/powerpoint/2010/main" val="3642586964"/>
              </p:ext>
            </p:extLst>
          </p:nvPr>
        </p:nvGraphicFramePr>
        <p:xfrm>
          <a:off x="3233420" y="923417"/>
          <a:ext cx="5725160" cy="573151"/>
        </p:xfrm>
        <a:graphic>
          <a:graphicData uri="http://schemas.openxmlformats.org/drawingml/2006/table">
            <a:tbl>
              <a:tblPr firstRow="1" firstCol="1" bandRow="1">
                <a:tableStyleId>{5C22544A-7EE6-4342-B048-85BDC9FD1C3A}</a:tableStyleId>
              </a:tblPr>
              <a:tblGrid>
                <a:gridCol w="817880">
                  <a:extLst>
                    <a:ext uri="{9D8B030D-6E8A-4147-A177-3AD203B41FA5}">
                      <a16:colId xmlns:a16="http://schemas.microsoft.com/office/drawing/2014/main" val="4113705121"/>
                    </a:ext>
                  </a:extLst>
                </a:gridCol>
                <a:gridCol w="817880">
                  <a:extLst>
                    <a:ext uri="{9D8B030D-6E8A-4147-A177-3AD203B41FA5}">
                      <a16:colId xmlns:a16="http://schemas.microsoft.com/office/drawing/2014/main" val="1608430525"/>
                    </a:ext>
                  </a:extLst>
                </a:gridCol>
                <a:gridCol w="817880">
                  <a:extLst>
                    <a:ext uri="{9D8B030D-6E8A-4147-A177-3AD203B41FA5}">
                      <a16:colId xmlns:a16="http://schemas.microsoft.com/office/drawing/2014/main" val="3568713229"/>
                    </a:ext>
                  </a:extLst>
                </a:gridCol>
                <a:gridCol w="817880">
                  <a:extLst>
                    <a:ext uri="{9D8B030D-6E8A-4147-A177-3AD203B41FA5}">
                      <a16:colId xmlns:a16="http://schemas.microsoft.com/office/drawing/2014/main" val="1650995169"/>
                    </a:ext>
                  </a:extLst>
                </a:gridCol>
                <a:gridCol w="817880">
                  <a:extLst>
                    <a:ext uri="{9D8B030D-6E8A-4147-A177-3AD203B41FA5}">
                      <a16:colId xmlns:a16="http://schemas.microsoft.com/office/drawing/2014/main" val="2121822262"/>
                    </a:ext>
                  </a:extLst>
                </a:gridCol>
                <a:gridCol w="817880">
                  <a:extLst>
                    <a:ext uri="{9D8B030D-6E8A-4147-A177-3AD203B41FA5}">
                      <a16:colId xmlns:a16="http://schemas.microsoft.com/office/drawing/2014/main" val="2897499150"/>
                    </a:ext>
                  </a:extLst>
                </a:gridCol>
                <a:gridCol w="817880">
                  <a:extLst>
                    <a:ext uri="{9D8B030D-6E8A-4147-A177-3AD203B41FA5}">
                      <a16:colId xmlns:a16="http://schemas.microsoft.com/office/drawing/2014/main" val="659452898"/>
                    </a:ext>
                  </a:extLst>
                </a:gridCol>
              </a:tblGrid>
              <a:tr h="0">
                <a:tc>
                  <a:txBody>
                    <a:bodyPr/>
                    <a:lstStyle/>
                    <a:p>
                      <a:pPr algn="ctr">
                        <a:lnSpc>
                          <a:spcPct val="107000"/>
                        </a:lnSpc>
                        <a:spcAft>
                          <a:spcPts val="800"/>
                        </a:spcAft>
                      </a:pPr>
                      <a:r>
                        <a:rPr lang="en-GB" sz="3600" b="0" kern="100" dirty="0">
                          <a:solidFill>
                            <a:schemeClr val="tx1"/>
                          </a:solidFill>
                          <a:effectLst/>
                          <a:latin typeface="SassoonPrimaryInfantMedium" panose="00000500000000000000" pitchFamily="2" charset="0"/>
                        </a:rPr>
                        <a:t>G</a:t>
                      </a:r>
                      <a:endParaRPr lang="en-GB" sz="1100" b="0" kern="100" dirty="0">
                        <a:solidFill>
                          <a:schemeClr val="tx1"/>
                        </a:solidFill>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PrimaryInfantMedium" panose="00000500000000000000" pitchFamily="2" charset="0"/>
                        </a:rPr>
                        <a:t>a</a:t>
                      </a:r>
                      <a:endParaRPr lang="en-GB" sz="1100" b="0" kern="100" dirty="0">
                        <a:solidFill>
                          <a:schemeClr val="tx1"/>
                        </a:solidFill>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PrimaryInfantMedium" panose="00000500000000000000" pitchFamily="2" charset="0"/>
                        </a:rPr>
                        <a:t>r</a:t>
                      </a:r>
                      <a:endParaRPr lang="en-GB" sz="1100" b="0" kern="100" dirty="0">
                        <a:solidFill>
                          <a:schemeClr val="tx1"/>
                        </a:solidFill>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PrimaryInfantMedium" panose="00000500000000000000" pitchFamily="2" charset="0"/>
                        </a:rPr>
                        <a:t>t</a:t>
                      </a:r>
                      <a:endParaRPr lang="en-GB" sz="1100" b="0" kern="100" dirty="0">
                        <a:solidFill>
                          <a:schemeClr val="tx1"/>
                        </a:solidFill>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PrimaryInfantMedium" panose="00000500000000000000" pitchFamily="2" charset="0"/>
                        </a:rPr>
                        <a:t>c</a:t>
                      </a:r>
                      <a:endParaRPr lang="en-GB" sz="1100" b="0" kern="100" dirty="0">
                        <a:solidFill>
                          <a:schemeClr val="tx1"/>
                        </a:solidFill>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a:solidFill>
                            <a:schemeClr val="tx1"/>
                          </a:solidFill>
                          <a:effectLst/>
                          <a:latin typeface="SassoonPrimaryInfantMedium" panose="00000500000000000000" pitchFamily="2" charset="0"/>
                        </a:rPr>
                        <a:t>o</a:t>
                      </a:r>
                      <a:endParaRPr lang="en-GB" sz="1100" b="0" kern="100" dirty="0">
                        <a:solidFill>
                          <a:schemeClr val="tx1"/>
                        </a:solidFill>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3600" b="0" kern="100" dirty="0" err="1">
                          <a:solidFill>
                            <a:schemeClr val="tx1"/>
                          </a:solidFill>
                          <a:effectLst/>
                          <a:latin typeface="SassoonPrimaryInfantMedium" panose="00000500000000000000" pitchFamily="2" charset="0"/>
                        </a:rPr>
                        <a:t>sh</a:t>
                      </a:r>
                      <a:endParaRPr lang="en-GB" sz="1100" b="0" kern="100" dirty="0">
                        <a:solidFill>
                          <a:schemeClr val="tx1"/>
                        </a:solidFill>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294468"/>
                  </a:ext>
                </a:extLst>
              </a:tr>
            </a:tbl>
          </a:graphicData>
        </a:graphic>
      </p:graphicFrame>
      <p:pic>
        <p:nvPicPr>
          <p:cNvPr id="4098" name="Picture 2">
            <a:extLst>
              <a:ext uri="{FF2B5EF4-FFF2-40B4-BE49-F238E27FC236}">
                <a16:creationId xmlns:a16="http://schemas.microsoft.com/office/drawing/2014/main" id="{C5788354-689B-508C-90E4-9758A6686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746255" y="1939926"/>
            <a:ext cx="3501388" cy="46685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0123E84-758D-D5AB-FC71-CB489F2E4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360920" y="1939925"/>
            <a:ext cx="3501390" cy="466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5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C2AD3-81E0-5EF0-C907-5FB80D65A47F}"/>
              </a:ext>
            </a:extLst>
          </p:cNvPr>
          <p:cNvSpPr txBox="1"/>
          <p:nvPr/>
        </p:nvSpPr>
        <p:spPr>
          <a:xfrm>
            <a:off x="1114425" y="409575"/>
            <a:ext cx="5819775" cy="646331"/>
          </a:xfrm>
          <a:prstGeom prst="rect">
            <a:avLst/>
          </a:prstGeom>
          <a:noFill/>
        </p:spPr>
        <p:txBody>
          <a:bodyPr wrap="square" rtlCol="0">
            <a:spAutoFit/>
          </a:bodyPr>
          <a:lstStyle/>
          <a:p>
            <a:r>
              <a:rPr lang="en-GB" sz="3600" dirty="0">
                <a:latin typeface="SassoonPrimaryInfantMedium" panose="00000500000000000000" pitchFamily="2" charset="0"/>
              </a:rPr>
              <a:t>Weeks 3 and 4 – Spelling </a:t>
            </a:r>
          </a:p>
        </p:txBody>
      </p:sp>
      <p:sp>
        <p:nvSpPr>
          <p:cNvPr id="3" name="TextBox 2">
            <a:extLst>
              <a:ext uri="{FF2B5EF4-FFF2-40B4-BE49-F238E27FC236}">
                <a16:creationId xmlns:a16="http://schemas.microsoft.com/office/drawing/2014/main" id="{78CA4759-2CB6-2324-7017-D77BF44C2F27}"/>
              </a:ext>
            </a:extLst>
          </p:cNvPr>
          <p:cNvSpPr txBox="1"/>
          <p:nvPr/>
        </p:nvSpPr>
        <p:spPr>
          <a:xfrm>
            <a:off x="4656277" y="4684355"/>
            <a:ext cx="2589668" cy="954107"/>
          </a:xfrm>
          <a:prstGeom prst="rect">
            <a:avLst/>
          </a:prstGeom>
          <a:noFill/>
          <a:ln w="38100">
            <a:solidFill>
              <a:schemeClr val="tx1"/>
            </a:solidFill>
          </a:ln>
        </p:spPr>
        <p:txBody>
          <a:bodyPr wrap="square" rtlCol="0">
            <a:spAutoFit/>
          </a:bodyPr>
          <a:lstStyle/>
          <a:p>
            <a:pPr algn="ctr"/>
            <a:r>
              <a:rPr lang="en-GB" sz="2800" dirty="0">
                <a:latin typeface="SassoonPrimaryInfantMedium" panose="00000500000000000000" pitchFamily="2" charset="0"/>
              </a:rPr>
              <a:t>Spelling </a:t>
            </a:r>
          </a:p>
          <a:p>
            <a:pPr algn="ctr"/>
            <a:r>
              <a:rPr lang="en-GB" sz="2800" dirty="0">
                <a:latin typeface="SassoonPrimaryInfantMedium" panose="00000500000000000000" pitchFamily="2" charset="0"/>
              </a:rPr>
              <a:t>Strategies</a:t>
            </a:r>
          </a:p>
        </p:txBody>
      </p:sp>
      <p:pic>
        <p:nvPicPr>
          <p:cNvPr id="5" name="Picture 4" descr="A coffee cup with a lid&#10;&#10;Description automatically generated">
            <a:extLst>
              <a:ext uri="{FF2B5EF4-FFF2-40B4-BE49-F238E27FC236}">
                <a16:creationId xmlns:a16="http://schemas.microsoft.com/office/drawing/2014/main" id="{E751BDE5-334B-547B-812C-C21BAC2F8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45" y="1502335"/>
            <a:ext cx="1638935" cy="2452865"/>
          </a:xfrm>
          <a:prstGeom prst="rect">
            <a:avLst/>
          </a:prstGeom>
        </p:spPr>
      </p:pic>
      <p:pic>
        <p:nvPicPr>
          <p:cNvPr id="7" name="Picture 6" descr="A close-up of a cup&#10;&#10;Description automatically generated">
            <a:extLst>
              <a:ext uri="{FF2B5EF4-FFF2-40B4-BE49-F238E27FC236}">
                <a16:creationId xmlns:a16="http://schemas.microsoft.com/office/drawing/2014/main" id="{27D5354F-AC54-96E4-8E14-2C00BF64C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180" y="1502335"/>
            <a:ext cx="1564852" cy="2452865"/>
          </a:xfrm>
          <a:prstGeom prst="rect">
            <a:avLst/>
          </a:prstGeom>
        </p:spPr>
      </p:pic>
      <p:pic>
        <p:nvPicPr>
          <p:cNvPr id="9" name="Picture 8" descr="A coffee cup with a lid&#10;&#10;Description automatically generated">
            <a:extLst>
              <a:ext uri="{FF2B5EF4-FFF2-40B4-BE49-F238E27FC236}">
                <a16:creationId xmlns:a16="http://schemas.microsoft.com/office/drawing/2014/main" id="{DF9DF5DC-6454-FF40-5855-28BEB92C2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132" y="1502335"/>
            <a:ext cx="1627959" cy="2452865"/>
          </a:xfrm>
          <a:prstGeom prst="rect">
            <a:avLst/>
          </a:prstGeom>
        </p:spPr>
      </p:pic>
      <p:pic>
        <p:nvPicPr>
          <p:cNvPr id="11" name="Picture 10" descr="A coffee cup with a lid&#10;&#10;Description automatically generated">
            <a:extLst>
              <a:ext uri="{FF2B5EF4-FFF2-40B4-BE49-F238E27FC236}">
                <a16:creationId xmlns:a16="http://schemas.microsoft.com/office/drawing/2014/main" id="{E556D8CC-CEDE-3867-83EE-C537D4311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8674" y="1435656"/>
            <a:ext cx="1658260" cy="2484616"/>
          </a:xfrm>
          <a:prstGeom prst="rect">
            <a:avLst/>
          </a:prstGeom>
        </p:spPr>
      </p:pic>
      <p:pic>
        <p:nvPicPr>
          <p:cNvPr id="13" name="Picture 12" descr="A cup with a logo&#10;&#10;Description automatically generated">
            <a:extLst>
              <a:ext uri="{FF2B5EF4-FFF2-40B4-BE49-F238E27FC236}">
                <a16:creationId xmlns:a16="http://schemas.microsoft.com/office/drawing/2014/main" id="{A942083F-2EBB-59EB-BDBC-748F48E7C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4881" y="1537261"/>
            <a:ext cx="1563514" cy="2383011"/>
          </a:xfrm>
          <a:prstGeom prst="rect">
            <a:avLst/>
          </a:prstGeom>
        </p:spPr>
      </p:pic>
      <p:pic>
        <p:nvPicPr>
          <p:cNvPr id="15" name="Picture 14" descr="A close-up of a cup&#10;&#10;Description automatically generated">
            <a:extLst>
              <a:ext uri="{FF2B5EF4-FFF2-40B4-BE49-F238E27FC236}">
                <a16:creationId xmlns:a16="http://schemas.microsoft.com/office/drawing/2014/main" id="{F153BDAD-B9F3-A214-F494-5648F3E926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8699" y="4117265"/>
            <a:ext cx="1660076" cy="2484617"/>
          </a:xfrm>
          <a:prstGeom prst="rect">
            <a:avLst/>
          </a:prstGeom>
        </p:spPr>
      </p:pic>
      <p:pic>
        <p:nvPicPr>
          <p:cNvPr id="17" name="Picture 16" descr="A cup with a lid&#10;&#10;Description automatically generated">
            <a:extLst>
              <a:ext uri="{FF2B5EF4-FFF2-40B4-BE49-F238E27FC236}">
                <a16:creationId xmlns:a16="http://schemas.microsoft.com/office/drawing/2014/main" id="{AED93D38-961E-86CA-F1E4-BCCBFC446C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5251" y="4117266"/>
            <a:ext cx="1605105" cy="2484616"/>
          </a:xfrm>
          <a:prstGeom prst="rect">
            <a:avLst/>
          </a:prstGeom>
        </p:spPr>
      </p:pic>
    </p:spTree>
    <p:extLst>
      <p:ext uri="{BB962C8B-B14F-4D97-AF65-F5344CB8AC3E}">
        <p14:creationId xmlns:p14="http://schemas.microsoft.com/office/powerpoint/2010/main" val="13404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D5437-6216-7C73-0838-8F02B7D415D9}"/>
              </a:ext>
            </a:extLst>
          </p:cNvPr>
          <p:cNvPicPr>
            <a:picLocks noChangeAspect="1"/>
          </p:cNvPicPr>
          <p:nvPr/>
        </p:nvPicPr>
        <p:blipFill>
          <a:blip r:embed="rId2"/>
          <a:stretch>
            <a:fillRect/>
          </a:stretch>
        </p:blipFill>
        <p:spPr>
          <a:xfrm>
            <a:off x="1930399" y="388630"/>
            <a:ext cx="8113395" cy="6080740"/>
          </a:xfrm>
          <a:prstGeom prst="rect">
            <a:avLst/>
          </a:prstGeom>
        </p:spPr>
      </p:pic>
    </p:spTree>
    <p:extLst>
      <p:ext uri="{BB962C8B-B14F-4D97-AF65-F5344CB8AC3E}">
        <p14:creationId xmlns:p14="http://schemas.microsoft.com/office/powerpoint/2010/main" val="120827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rvie School Active Literacy A Guide for Parents">
            <a:extLst>
              <a:ext uri="{FF2B5EF4-FFF2-40B4-BE49-F238E27FC236}">
                <a16:creationId xmlns:a16="http://schemas.microsoft.com/office/drawing/2014/main" id="{BD387280-CCF1-AF2B-F046-296389D570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83" b="93151" l="9091" r="92614">
                        <a14:foregroundMark x1="26705" y1="5023" x2="26705" y2="5023"/>
                        <a14:foregroundMark x1="51136" y1="34703" x2="51136" y2="34703"/>
                        <a14:foregroundMark x1="80682" y1="40639" x2="80682" y2="40639"/>
                        <a14:foregroundMark x1="92614" y1="40183" x2="92614" y2="40183"/>
                        <a14:foregroundMark x1="85795" y1="71689" x2="85795" y2="71689"/>
                        <a14:foregroundMark x1="77273" y1="89954" x2="77273" y2="89954"/>
                        <a14:foregroundMark x1="44318" y1="85388" x2="44318" y2="85388"/>
                        <a14:foregroundMark x1="85227" y1="93607" x2="85227" y2="93607"/>
                        <a14:foregroundMark x1="20455" y1="34703" x2="20455" y2="34703"/>
                        <a14:foregroundMark x1="31818" y1="41096" x2="31818" y2="41096"/>
                        <a14:foregroundMark x1="35795" y1="36073" x2="35795" y2="36073"/>
                        <a14:foregroundMark x1="32386" y1="31963" x2="32386" y2="31963"/>
                        <a14:foregroundMark x1="30682" y1="2283" x2="30682" y2="2283"/>
                        <a14:foregroundMark x1="26136" y1="3653" x2="26136" y2="3653"/>
                      </a14:backgroundRemoval>
                    </a14:imgEffect>
                  </a14:imgLayer>
                </a14:imgProps>
              </a:ext>
              <a:ext uri="{28A0092B-C50C-407E-A947-70E740481C1C}">
                <a14:useLocalDpi xmlns:a14="http://schemas.microsoft.com/office/drawing/2010/main" val="0"/>
              </a:ext>
            </a:extLst>
          </a:blip>
          <a:srcRect/>
          <a:stretch>
            <a:fillRect/>
          </a:stretch>
        </p:blipFill>
        <p:spPr bwMode="auto">
          <a:xfrm>
            <a:off x="962024" y="0"/>
            <a:ext cx="2131095" cy="2651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7E5FE6-40F0-BFEC-D1FA-1796DC7F98FD}"/>
              </a:ext>
            </a:extLst>
          </p:cNvPr>
          <p:cNvSpPr txBox="1"/>
          <p:nvPr/>
        </p:nvSpPr>
        <p:spPr>
          <a:xfrm rot="1681129">
            <a:off x="3686175" y="1148782"/>
            <a:ext cx="2962275" cy="1077218"/>
          </a:xfrm>
          <a:prstGeom prst="rect">
            <a:avLst/>
          </a:prstGeom>
          <a:noFill/>
          <a:ln w="38100">
            <a:solidFill>
              <a:srgbClr val="FF0000"/>
            </a:solidFill>
          </a:ln>
        </p:spPr>
        <p:txBody>
          <a:bodyPr wrap="square" rtlCol="0">
            <a:spAutoFit/>
          </a:bodyPr>
          <a:lstStyle/>
          <a:p>
            <a:pPr algn="ctr"/>
            <a:r>
              <a:rPr lang="en-GB" sz="3200" dirty="0">
                <a:latin typeface="SassoonPrimaryInfantMedium" panose="00000500000000000000" pitchFamily="2" charset="0"/>
              </a:rPr>
              <a:t>i before e except after c</a:t>
            </a:r>
          </a:p>
        </p:txBody>
      </p:sp>
      <p:sp>
        <p:nvSpPr>
          <p:cNvPr id="4" name="TextBox 3">
            <a:extLst>
              <a:ext uri="{FF2B5EF4-FFF2-40B4-BE49-F238E27FC236}">
                <a16:creationId xmlns:a16="http://schemas.microsoft.com/office/drawing/2014/main" id="{2689430A-E293-F2A6-B23B-C2FBCA233D12}"/>
              </a:ext>
            </a:extLst>
          </p:cNvPr>
          <p:cNvSpPr txBox="1"/>
          <p:nvPr/>
        </p:nvSpPr>
        <p:spPr>
          <a:xfrm rot="20393037">
            <a:off x="269430" y="3402733"/>
            <a:ext cx="2962275" cy="584775"/>
          </a:xfrm>
          <a:prstGeom prst="rect">
            <a:avLst/>
          </a:prstGeom>
          <a:noFill/>
          <a:ln w="38100">
            <a:solidFill>
              <a:srgbClr val="0000FF"/>
            </a:solidFill>
          </a:ln>
        </p:spPr>
        <p:txBody>
          <a:bodyPr wrap="square" rtlCol="0">
            <a:spAutoFit/>
          </a:bodyPr>
          <a:lstStyle/>
          <a:p>
            <a:pPr algn="ctr"/>
            <a:r>
              <a:rPr lang="en-GB" sz="3200" dirty="0">
                <a:latin typeface="SassoonPrimaryInfantMedium" panose="00000500000000000000" pitchFamily="2" charset="0"/>
              </a:rPr>
              <a:t>soft c</a:t>
            </a:r>
          </a:p>
        </p:txBody>
      </p:sp>
      <p:sp>
        <p:nvSpPr>
          <p:cNvPr id="5" name="TextBox 4">
            <a:extLst>
              <a:ext uri="{FF2B5EF4-FFF2-40B4-BE49-F238E27FC236}">
                <a16:creationId xmlns:a16="http://schemas.microsoft.com/office/drawing/2014/main" id="{46CA188A-8107-E9BC-BBD9-A4797ECBF4C0}"/>
              </a:ext>
            </a:extLst>
          </p:cNvPr>
          <p:cNvSpPr txBox="1"/>
          <p:nvPr/>
        </p:nvSpPr>
        <p:spPr>
          <a:xfrm rot="356610">
            <a:off x="4525533" y="3223187"/>
            <a:ext cx="2962275" cy="1077218"/>
          </a:xfrm>
          <a:prstGeom prst="rect">
            <a:avLst/>
          </a:prstGeom>
          <a:noFill/>
          <a:ln w="38100">
            <a:solidFill>
              <a:srgbClr val="33CC33"/>
            </a:solidFill>
          </a:ln>
        </p:spPr>
        <p:txBody>
          <a:bodyPr wrap="square" rtlCol="0">
            <a:spAutoFit/>
          </a:bodyPr>
          <a:lstStyle/>
          <a:p>
            <a:pPr algn="ctr"/>
            <a:r>
              <a:rPr lang="en-GB" sz="3200" dirty="0">
                <a:latin typeface="SassoonPrimaryInfantMedium" panose="00000500000000000000" pitchFamily="2" charset="0"/>
              </a:rPr>
              <a:t>q is always followed by u</a:t>
            </a:r>
          </a:p>
        </p:txBody>
      </p:sp>
      <p:sp>
        <p:nvSpPr>
          <p:cNvPr id="6" name="TextBox 5">
            <a:extLst>
              <a:ext uri="{FF2B5EF4-FFF2-40B4-BE49-F238E27FC236}">
                <a16:creationId xmlns:a16="http://schemas.microsoft.com/office/drawing/2014/main" id="{74FC572E-BF19-DF52-3910-09424D363912}"/>
              </a:ext>
            </a:extLst>
          </p:cNvPr>
          <p:cNvSpPr txBox="1"/>
          <p:nvPr/>
        </p:nvSpPr>
        <p:spPr>
          <a:xfrm rot="20535407">
            <a:off x="7115175" y="646301"/>
            <a:ext cx="2962275" cy="1077218"/>
          </a:xfrm>
          <a:prstGeom prst="rect">
            <a:avLst/>
          </a:prstGeom>
          <a:noFill/>
          <a:ln w="38100">
            <a:solidFill>
              <a:srgbClr val="FFFF00"/>
            </a:solidFill>
          </a:ln>
        </p:spPr>
        <p:txBody>
          <a:bodyPr wrap="square" rtlCol="0">
            <a:spAutoFit/>
          </a:bodyPr>
          <a:lstStyle/>
          <a:p>
            <a:pPr algn="ctr"/>
            <a:r>
              <a:rPr lang="en-GB" sz="3200" dirty="0">
                <a:latin typeface="SassoonPrimaryInfantMedium" panose="00000500000000000000" pitchFamily="2" charset="0"/>
              </a:rPr>
              <a:t>ck is used after a short vowel.</a:t>
            </a:r>
          </a:p>
        </p:txBody>
      </p:sp>
      <p:sp>
        <p:nvSpPr>
          <p:cNvPr id="7" name="TextBox 6">
            <a:extLst>
              <a:ext uri="{FF2B5EF4-FFF2-40B4-BE49-F238E27FC236}">
                <a16:creationId xmlns:a16="http://schemas.microsoft.com/office/drawing/2014/main" id="{F8F043D9-8663-F670-3163-14065CF7C7F6}"/>
              </a:ext>
            </a:extLst>
          </p:cNvPr>
          <p:cNvSpPr txBox="1"/>
          <p:nvPr/>
        </p:nvSpPr>
        <p:spPr>
          <a:xfrm rot="1681129">
            <a:off x="8442832" y="2535270"/>
            <a:ext cx="2962275" cy="1569660"/>
          </a:xfrm>
          <a:prstGeom prst="rect">
            <a:avLst/>
          </a:prstGeom>
          <a:noFill/>
          <a:ln w="38100">
            <a:solidFill>
              <a:srgbClr val="7030A0"/>
            </a:solidFill>
          </a:ln>
        </p:spPr>
        <p:txBody>
          <a:bodyPr wrap="square" rtlCol="0">
            <a:spAutoFit/>
          </a:bodyPr>
          <a:lstStyle/>
          <a:p>
            <a:pPr algn="ctr"/>
            <a:r>
              <a:rPr lang="en-GB" sz="3200" dirty="0">
                <a:latin typeface="SassoonPrimaryInfantMedium" panose="00000500000000000000" pitchFamily="2" charset="0"/>
              </a:rPr>
              <a:t>prefix </a:t>
            </a:r>
            <a:r>
              <a:rPr lang="en-GB" sz="3200" i="1" dirty="0">
                <a:latin typeface="SassoonPrimaryInfantMedium" panose="00000500000000000000" pitchFamily="2" charset="0"/>
              </a:rPr>
              <a:t>all</a:t>
            </a:r>
            <a:r>
              <a:rPr lang="en-GB" sz="3200" dirty="0">
                <a:latin typeface="SassoonPrimaryInfantMedium" panose="00000500000000000000" pitchFamily="2" charset="0"/>
              </a:rPr>
              <a:t> written with one l</a:t>
            </a:r>
          </a:p>
        </p:txBody>
      </p:sp>
      <p:sp>
        <p:nvSpPr>
          <p:cNvPr id="8" name="TextBox 7">
            <a:extLst>
              <a:ext uri="{FF2B5EF4-FFF2-40B4-BE49-F238E27FC236}">
                <a16:creationId xmlns:a16="http://schemas.microsoft.com/office/drawing/2014/main" id="{031ADA49-A0BA-9048-2469-C6FE87A21D78}"/>
              </a:ext>
            </a:extLst>
          </p:cNvPr>
          <p:cNvSpPr txBox="1"/>
          <p:nvPr/>
        </p:nvSpPr>
        <p:spPr>
          <a:xfrm rot="21222061">
            <a:off x="1118773" y="4575233"/>
            <a:ext cx="2962275" cy="2062103"/>
          </a:xfrm>
          <a:prstGeom prst="rect">
            <a:avLst/>
          </a:prstGeom>
          <a:noFill/>
          <a:ln w="38100">
            <a:solidFill>
              <a:srgbClr val="FFC000"/>
            </a:solidFill>
          </a:ln>
        </p:spPr>
        <p:txBody>
          <a:bodyPr wrap="square" rtlCol="0">
            <a:spAutoFit/>
          </a:bodyPr>
          <a:lstStyle/>
          <a:p>
            <a:pPr algn="ctr"/>
            <a:r>
              <a:rPr lang="en-GB" sz="3200" dirty="0">
                <a:latin typeface="SassoonPrimaryInfantMedium" panose="00000500000000000000" pitchFamily="2" charset="0"/>
              </a:rPr>
              <a:t>ed at the end of words can have 3 different sounds</a:t>
            </a:r>
          </a:p>
        </p:txBody>
      </p:sp>
      <p:sp>
        <p:nvSpPr>
          <p:cNvPr id="9" name="TextBox 8">
            <a:extLst>
              <a:ext uri="{FF2B5EF4-FFF2-40B4-BE49-F238E27FC236}">
                <a16:creationId xmlns:a16="http://schemas.microsoft.com/office/drawing/2014/main" id="{3C433BE9-2D02-8424-B0EC-FD0E071DECB9}"/>
              </a:ext>
            </a:extLst>
          </p:cNvPr>
          <p:cNvSpPr txBox="1"/>
          <p:nvPr/>
        </p:nvSpPr>
        <p:spPr>
          <a:xfrm>
            <a:off x="7115174" y="4673430"/>
            <a:ext cx="2962275" cy="584775"/>
          </a:xfrm>
          <a:prstGeom prst="rect">
            <a:avLst/>
          </a:prstGeom>
          <a:noFill/>
          <a:ln w="38100">
            <a:solidFill>
              <a:schemeClr val="tx1"/>
            </a:solidFill>
          </a:ln>
        </p:spPr>
        <p:txBody>
          <a:bodyPr wrap="square" rtlCol="0">
            <a:spAutoFit/>
          </a:bodyPr>
          <a:lstStyle/>
          <a:p>
            <a:pPr algn="ctr"/>
            <a:r>
              <a:rPr lang="en-GB" sz="3200" dirty="0">
                <a:latin typeface="SassoonPrimaryInfantMedium" panose="00000500000000000000" pitchFamily="2" charset="0"/>
              </a:rPr>
              <a:t>soft g</a:t>
            </a:r>
          </a:p>
        </p:txBody>
      </p:sp>
      <p:sp>
        <p:nvSpPr>
          <p:cNvPr id="10" name="TextBox 9">
            <a:extLst>
              <a:ext uri="{FF2B5EF4-FFF2-40B4-BE49-F238E27FC236}">
                <a16:creationId xmlns:a16="http://schemas.microsoft.com/office/drawing/2014/main" id="{AA5D3FB4-8A94-E3B3-300D-E67A45141CEF}"/>
              </a:ext>
            </a:extLst>
          </p:cNvPr>
          <p:cNvSpPr txBox="1"/>
          <p:nvPr/>
        </p:nvSpPr>
        <p:spPr>
          <a:xfrm>
            <a:off x="5050726" y="5560240"/>
            <a:ext cx="3702749" cy="1077218"/>
          </a:xfrm>
          <a:prstGeom prst="rect">
            <a:avLst/>
          </a:prstGeom>
          <a:noFill/>
          <a:ln w="38100">
            <a:solidFill>
              <a:srgbClr val="CA069B"/>
            </a:solidFill>
          </a:ln>
        </p:spPr>
        <p:txBody>
          <a:bodyPr wrap="square" rtlCol="0">
            <a:spAutoFit/>
          </a:bodyPr>
          <a:lstStyle/>
          <a:p>
            <a:pPr algn="ctr"/>
            <a:r>
              <a:rPr lang="en-GB" sz="3200" dirty="0">
                <a:latin typeface="SassoonPrimaryInfantMedium" panose="00000500000000000000" pitchFamily="2" charset="0"/>
              </a:rPr>
              <a:t>suffix </a:t>
            </a:r>
            <a:r>
              <a:rPr lang="en-GB" sz="3200" i="1" dirty="0">
                <a:latin typeface="SassoonPrimaryInfantMedium" panose="00000500000000000000" pitchFamily="2" charset="0"/>
              </a:rPr>
              <a:t>full</a:t>
            </a:r>
            <a:r>
              <a:rPr lang="en-GB" sz="3200" dirty="0">
                <a:latin typeface="SassoonPrimaryInfantMedium" panose="00000500000000000000" pitchFamily="2" charset="0"/>
              </a:rPr>
              <a:t> written with one l</a:t>
            </a:r>
          </a:p>
        </p:txBody>
      </p:sp>
      <p:pic>
        <p:nvPicPr>
          <p:cNvPr id="11" name="Picture 2" descr="Pencil Clipart, Download Free Transparent PNG Format Clipart Images on  Pngtree">
            <a:extLst>
              <a:ext uri="{FF2B5EF4-FFF2-40B4-BE49-F238E27FC236}">
                <a16:creationId xmlns:a16="http://schemas.microsoft.com/office/drawing/2014/main" id="{E40667D6-59BD-4707-2FBD-5B9AE8D7E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7352" y="4622795"/>
            <a:ext cx="1985342" cy="198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write with good grammar in English - Quora">
            <a:extLst>
              <a:ext uri="{FF2B5EF4-FFF2-40B4-BE49-F238E27FC236}">
                <a16:creationId xmlns:a16="http://schemas.microsoft.com/office/drawing/2014/main" id="{DEBC9C0E-E172-EB0C-B7AF-E6DD34EC4E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018" b="89474" l="8306" r="93023">
                        <a14:foregroundMark x1="8306" y1="56140" x2="8306" y2="56140"/>
                        <a14:foregroundMark x1="65615" y1="7018" x2="65615" y2="7018"/>
                        <a14:foregroundMark x1="93023" y1="47807" x2="93023" y2="47807"/>
                        <a14:foregroundMark x1="55648" y1="27632" x2="55648" y2="27632"/>
                        <a14:foregroundMark x1="63123" y1="36404" x2="63123" y2="36404"/>
                        <a14:foregroundMark x1="70930" y1="35088" x2="70930" y2="35088"/>
                        <a14:foregroundMark x1="77907" y1="38158" x2="77907" y2="38158"/>
                      </a14:backgroundRemoval>
                    </a14:imgEffect>
                  </a14:imgLayer>
                </a14:imgProps>
              </a:ext>
              <a:ext uri="{28A0092B-C50C-407E-A947-70E740481C1C}">
                <a14:useLocalDpi xmlns:a14="http://schemas.microsoft.com/office/drawing/2010/main" val="0"/>
              </a:ext>
            </a:extLst>
          </a:blip>
          <a:srcRect/>
          <a:stretch>
            <a:fillRect/>
          </a:stretch>
        </p:blipFill>
        <p:spPr bwMode="auto">
          <a:xfrm>
            <a:off x="4004624" y="155575"/>
            <a:ext cx="4182751" cy="1584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table with words on it&#10;&#10;Description automatically generated">
            <a:extLst>
              <a:ext uri="{FF2B5EF4-FFF2-40B4-BE49-F238E27FC236}">
                <a16:creationId xmlns:a16="http://schemas.microsoft.com/office/drawing/2014/main" id="{7E8A2DD5-1735-571A-DB11-B56AD90D0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9" y="2092960"/>
            <a:ext cx="5944272" cy="4426585"/>
          </a:xfrm>
          <a:prstGeom prst="rect">
            <a:avLst/>
          </a:prstGeom>
        </p:spPr>
      </p:pic>
      <p:pic>
        <p:nvPicPr>
          <p:cNvPr id="5" name="Picture 4" descr="A table with words and a few letters&#10;&#10;Description automatically generated with medium confidence">
            <a:extLst>
              <a:ext uri="{FF2B5EF4-FFF2-40B4-BE49-F238E27FC236}">
                <a16:creationId xmlns:a16="http://schemas.microsoft.com/office/drawing/2014/main" id="{A129D2AC-ABD5-0FD4-9F8E-70D1ECC38A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8001" y="2092959"/>
            <a:ext cx="6104510" cy="4426585"/>
          </a:xfrm>
          <a:prstGeom prst="rect">
            <a:avLst/>
          </a:prstGeom>
        </p:spPr>
      </p:pic>
    </p:spTree>
    <p:extLst>
      <p:ext uri="{BB962C8B-B14F-4D97-AF65-F5344CB8AC3E}">
        <p14:creationId xmlns:p14="http://schemas.microsoft.com/office/powerpoint/2010/main" val="267647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AA3F0-F694-171D-7DEF-62B74640F915}"/>
              </a:ext>
            </a:extLst>
          </p:cNvPr>
          <p:cNvSpPr txBox="1"/>
          <p:nvPr/>
        </p:nvSpPr>
        <p:spPr>
          <a:xfrm>
            <a:off x="812800" y="218243"/>
            <a:ext cx="5953760" cy="1323439"/>
          </a:xfrm>
          <a:prstGeom prst="rect">
            <a:avLst/>
          </a:prstGeom>
          <a:noFill/>
        </p:spPr>
        <p:txBody>
          <a:bodyPr wrap="square" rtlCol="0">
            <a:spAutoFit/>
          </a:bodyPr>
          <a:lstStyle/>
          <a:p>
            <a:r>
              <a:rPr lang="en-GB" sz="8000" dirty="0">
                <a:latin typeface="SassoonPrimaryInfantMedium" panose="00000500000000000000" pitchFamily="2" charset="0"/>
              </a:rPr>
              <a:t>Questions?</a:t>
            </a:r>
          </a:p>
        </p:txBody>
      </p:sp>
      <p:pic>
        <p:nvPicPr>
          <p:cNvPr id="8196" name="Picture 4">
            <a:extLst>
              <a:ext uri="{FF2B5EF4-FFF2-40B4-BE49-F238E27FC236}">
                <a16:creationId xmlns:a16="http://schemas.microsoft.com/office/drawing/2014/main" id="{3A7BB273-EDFA-A6F6-A6D7-519F87024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0" y="1541682"/>
            <a:ext cx="11003280" cy="522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19A5-D691-41F4-A2BE-587462DD40CA}"/>
              </a:ext>
            </a:extLst>
          </p:cNvPr>
          <p:cNvSpPr txBox="1"/>
          <p:nvPr/>
        </p:nvSpPr>
        <p:spPr>
          <a:xfrm>
            <a:off x="1289147" y="504874"/>
            <a:ext cx="10316699" cy="5493812"/>
          </a:xfrm>
          <a:prstGeom prst="rect">
            <a:avLst/>
          </a:prstGeom>
          <a:noFill/>
        </p:spPr>
        <p:txBody>
          <a:bodyPr wrap="square" rtlCol="0">
            <a:spAutoFit/>
          </a:bodyPr>
          <a:lstStyle/>
          <a:p>
            <a:pPr marL="685800" indent="-685800">
              <a:lnSpc>
                <a:spcPct val="150000"/>
              </a:lnSpc>
              <a:buBlip>
                <a:blip r:embed="rId2"/>
              </a:buBlip>
            </a:pPr>
            <a:r>
              <a:rPr lang="en-GB" sz="5400" dirty="0">
                <a:latin typeface="SassoonPrimaryInfantMedium" panose="00000500000000000000" pitchFamily="2" charset="0"/>
              </a:rPr>
              <a:t>Phonics into Spelling </a:t>
            </a:r>
          </a:p>
          <a:p>
            <a:pPr marL="685800" indent="-685800">
              <a:lnSpc>
                <a:spcPct val="150000"/>
              </a:lnSpc>
              <a:buBlip>
                <a:blip r:embed="rId2"/>
              </a:buBlip>
            </a:pPr>
            <a:r>
              <a:rPr lang="en-GB" sz="5400" dirty="0">
                <a:latin typeface="SassoonPrimaryInfantMedium" panose="00000500000000000000" pitchFamily="2" charset="0"/>
              </a:rPr>
              <a:t>Reading </a:t>
            </a:r>
          </a:p>
          <a:p>
            <a:pPr marL="685800" indent="-685800">
              <a:lnSpc>
                <a:spcPct val="150000"/>
              </a:lnSpc>
              <a:buBlip>
                <a:blip r:embed="rId2"/>
              </a:buBlip>
            </a:pPr>
            <a:r>
              <a:rPr lang="en-GB" sz="5400" dirty="0">
                <a:latin typeface="SassoonPrimaryInfantMedium" panose="00000500000000000000" pitchFamily="2" charset="0"/>
              </a:rPr>
              <a:t>Writing</a:t>
            </a:r>
          </a:p>
          <a:p>
            <a:endParaRPr lang="en-GB" sz="5400" dirty="0">
              <a:latin typeface="SassoonPrimaryInfantMedium" panose="00000500000000000000" pitchFamily="2" charset="0"/>
            </a:endParaRPr>
          </a:p>
          <a:p>
            <a:pPr algn="ctr"/>
            <a:r>
              <a:rPr lang="en-GB" sz="5400" dirty="0">
                <a:latin typeface="SassoonPrimaryInfantMedium" panose="00000500000000000000" pitchFamily="2" charset="0"/>
              </a:rPr>
              <a:t>How can you help</a:t>
            </a:r>
            <a:r>
              <a:rPr lang="en-GB" sz="5400" dirty="0"/>
              <a:t>?</a:t>
            </a:r>
          </a:p>
        </p:txBody>
      </p:sp>
    </p:spTree>
    <p:extLst>
      <p:ext uri="{BB962C8B-B14F-4D97-AF65-F5344CB8AC3E}">
        <p14:creationId xmlns:p14="http://schemas.microsoft.com/office/powerpoint/2010/main" val="258709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02AE26-C45D-426B-A8A2-DF22F19A7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5" y="2432579"/>
            <a:ext cx="5238750" cy="3533775"/>
          </a:xfrm>
          <a:prstGeom prst="rect">
            <a:avLst/>
          </a:prstGeom>
        </p:spPr>
      </p:pic>
      <p:sp>
        <p:nvSpPr>
          <p:cNvPr id="4" name="Rectangle 3">
            <a:extLst>
              <a:ext uri="{FF2B5EF4-FFF2-40B4-BE49-F238E27FC236}">
                <a16:creationId xmlns:a16="http://schemas.microsoft.com/office/drawing/2014/main" id="{46101DBB-630A-4EB1-B69B-F706839A1A4A}"/>
              </a:ext>
            </a:extLst>
          </p:cNvPr>
          <p:cNvSpPr/>
          <p:nvPr/>
        </p:nvSpPr>
        <p:spPr>
          <a:xfrm>
            <a:off x="3744234" y="114069"/>
            <a:ext cx="4703532" cy="1569660"/>
          </a:xfrm>
          <a:prstGeom prst="rect">
            <a:avLst/>
          </a:prstGeom>
          <a:noFill/>
        </p:spPr>
        <p:txBody>
          <a:bodyPr wrap="none" lIns="91440" tIns="45720" rIns="91440" bIns="45720">
            <a:spAutoFit/>
          </a:bodyPr>
          <a:lstStyle/>
          <a:p>
            <a:pPr algn="ctr"/>
            <a:r>
              <a:rPr lang="en-US" sz="9600" b="1" cap="none" spc="50" dirty="0">
                <a:ln w="9525" cmpd="sng">
                  <a:solidFill>
                    <a:schemeClr val="accent1"/>
                  </a:solidFill>
                  <a:prstDash val="solid"/>
                </a:ln>
                <a:solidFill>
                  <a:srgbClr val="00B050"/>
                </a:solidFill>
                <a:effectLst>
                  <a:glow rad="38100">
                    <a:schemeClr val="accent1">
                      <a:alpha val="40000"/>
                    </a:schemeClr>
                  </a:glow>
                </a:effectLst>
                <a:latin typeface="SassoonPrimaryInfantMedium" panose="00000500000000000000" pitchFamily="2" charset="0"/>
              </a:rPr>
              <a:t>Reading</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407128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reading 20 minutes a day matters – THE LIFELONG LEA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512" y="360047"/>
            <a:ext cx="6096000" cy="61055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35464" y="1225899"/>
            <a:ext cx="3094892" cy="2800767"/>
          </a:xfrm>
          <a:prstGeom prst="rect">
            <a:avLst/>
          </a:prstGeom>
          <a:noFill/>
        </p:spPr>
        <p:txBody>
          <a:bodyPr wrap="square" rtlCol="0">
            <a:spAutoFit/>
          </a:bodyPr>
          <a:lstStyle/>
          <a:p>
            <a:r>
              <a:rPr lang="en-GB" sz="8800" dirty="0">
                <a:latin typeface="SassoonPrimaryInfantMedium" panose="00000500000000000000" pitchFamily="2" charset="0"/>
              </a:rPr>
              <a:t>Why read?</a:t>
            </a:r>
          </a:p>
        </p:txBody>
      </p:sp>
    </p:spTree>
    <p:extLst>
      <p:ext uri="{BB962C8B-B14F-4D97-AF65-F5344CB8AC3E}">
        <p14:creationId xmlns:p14="http://schemas.microsoft.com/office/powerpoint/2010/main" val="87978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A close-up of a cell phone">
            <a:extLst>
              <a:ext uri="{FF2B5EF4-FFF2-40B4-BE49-F238E27FC236}">
                <a16:creationId xmlns:a16="http://schemas.microsoft.com/office/drawing/2014/main" id="{0AD8E451-AFED-89B0-4B5D-44D349C5A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203" y="1371817"/>
            <a:ext cx="5408612" cy="49726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E8E2C26-52E9-496B-4C11-C4DA7AD2245A}"/>
              </a:ext>
            </a:extLst>
          </p:cNvPr>
          <p:cNvSpPr txBox="1"/>
          <p:nvPr/>
        </p:nvSpPr>
        <p:spPr>
          <a:xfrm>
            <a:off x="3575916" y="2539676"/>
            <a:ext cx="4968644" cy="3970318"/>
          </a:xfrm>
          <a:prstGeom prst="rect">
            <a:avLst/>
          </a:prstGeom>
          <a:noFill/>
        </p:spPr>
        <p:txBody>
          <a:bodyPr wrap="square" rtlCol="0">
            <a:spAutoFit/>
          </a:bodyPr>
          <a:lstStyle/>
          <a:p>
            <a:pPr marL="342900" indent="-342900" fontAlgn="base">
              <a:buFont typeface="Arial" panose="020B0604020202020204" pitchFamily="34" charset="0"/>
              <a:buChar char="•"/>
            </a:pPr>
            <a:r>
              <a:rPr lang="en-GB" sz="2800" dirty="0">
                <a:latin typeface="Sassoon Primary" pitchFamily="50" charset="0"/>
              </a:rPr>
              <a:t>Fluency, expression, pace, accuracy</a:t>
            </a:r>
            <a:r>
              <a:rPr lang="en-US" sz="2800" dirty="0">
                <a:latin typeface="Sassoon Primary" pitchFamily="50" charset="0"/>
              </a:rPr>
              <a:t>​.</a:t>
            </a:r>
          </a:p>
          <a:p>
            <a:pPr marL="342900" indent="-342900" fontAlgn="base">
              <a:buFont typeface="Arial" panose="020B0604020202020204" pitchFamily="34" charset="0"/>
              <a:buChar char="•"/>
            </a:pPr>
            <a:r>
              <a:rPr lang="en-GB" sz="2800" dirty="0">
                <a:latin typeface="Sassoon Primary" pitchFamily="50" charset="0"/>
              </a:rPr>
              <a:t>Reading unfamiliar words.</a:t>
            </a:r>
          </a:p>
          <a:p>
            <a:pPr marL="342900" indent="-342900" fontAlgn="base">
              <a:buFont typeface="Arial" panose="020B0604020202020204" pitchFamily="34" charset="0"/>
              <a:buChar char="•"/>
            </a:pPr>
            <a:r>
              <a:rPr lang="en-GB" sz="2800" dirty="0">
                <a:latin typeface="Sassoon Primary" pitchFamily="50" charset="0"/>
              </a:rPr>
              <a:t>Skimming and scanning. </a:t>
            </a:r>
          </a:p>
          <a:p>
            <a:pPr marL="342900" indent="-342900" fontAlgn="base">
              <a:buFont typeface="Arial" panose="020B0604020202020204" pitchFamily="34" charset="0"/>
              <a:buChar char="•"/>
            </a:pPr>
            <a:r>
              <a:rPr lang="en-GB" sz="2800" dirty="0">
                <a:latin typeface="Sassoon Primary" pitchFamily="50" charset="0"/>
              </a:rPr>
              <a:t>Answering different types of questions.</a:t>
            </a:r>
          </a:p>
          <a:p>
            <a:pPr marL="342900" indent="-342900" fontAlgn="base">
              <a:buFont typeface="Arial" panose="020B0604020202020204" pitchFamily="34" charset="0"/>
              <a:buChar char="•"/>
            </a:pPr>
            <a:r>
              <a:rPr lang="en-GB" sz="2800" dirty="0">
                <a:latin typeface="Sassoon Primary" pitchFamily="50" charset="0"/>
              </a:rPr>
              <a:t>Predicting and summarising</a:t>
            </a:r>
            <a:r>
              <a:rPr lang="en-US" sz="2800" dirty="0">
                <a:latin typeface="Sassoon Primary" pitchFamily="50" charset="0"/>
              </a:rPr>
              <a:t>​.</a:t>
            </a:r>
          </a:p>
          <a:p>
            <a:pPr marL="342900" indent="-342900" fontAlgn="base">
              <a:buFont typeface="Arial" panose="020B0604020202020204" pitchFamily="34" charset="0"/>
              <a:buChar char="•"/>
            </a:pPr>
            <a:endParaRPr lang="en-GB" sz="2800" dirty="0">
              <a:latin typeface="Sassoon"/>
            </a:endParaRPr>
          </a:p>
        </p:txBody>
      </p:sp>
      <p:sp>
        <p:nvSpPr>
          <p:cNvPr id="14" name="TextBox 13">
            <a:extLst>
              <a:ext uri="{FF2B5EF4-FFF2-40B4-BE49-F238E27FC236}">
                <a16:creationId xmlns:a16="http://schemas.microsoft.com/office/drawing/2014/main" id="{7068E35C-18EB-EE28-F3C8-8F9E9F91BE9F}"/>
              </a:ext>
            </a:extLst>
          </p:cNvPr>
          <p:cNvSpPr txBox="1"/>
          <p:nvPr/>
        </p:nvSpPr>
        <p:spPr>
          <a:xfrm>
            <a:off x="1673631" y="413339"/>
            <a:ext cx="8418543" cy="646331"/>
          </a:xfrm>
          <a:prstGeom prst="rect">
            <a:avLst/>
          </a:prstGeom>
          <a:noFill/>
        </p:spPr>
        <p:txBody>
          <a:bodyPr wrap="square" rtlCol="0">
            <a:spAutoFit/>
          </a:bodyPr>
          <a:lstStyle/>
          <a:p>
            <a:pPr algn="ctr"/>
            <a:r>
              <a:rPr lang="en-GB" sz="3600" dirty="0">
                <a:latin typeface="SassoonPrimaryInfantMedium" panose="00000500000000000000" pitchFamily="2" charset="0"/>
              </a:rPr>
              <a:t>The Skills of Reading</a:t>
            </a:r>
          </a:p>
        </p:txBody>
      </p:sp>
      <p:pic>
        <p:nvPicPr>
          <p:cNvPr id="3076" name="Picture 4" descr="A yellow pencil with pink eraser&#10;&#10;Description automatically generated">
            <a:extLst>
              <a:ext uri="{FF2B5EF4-FFF2-40B4-BE49-F238E27FC236}">
                <a16:creationId xmlns:a16="http://schemas.microsoft.com/office/drawing/2014/main" id="{2D9F772F-151B-7EC0-63C9-8DB3AD412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006" y="1025078"/>
            <a:ext cx="2142610" cy="2142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e Best Dog in the World By Sylvia Green">
            <a:extLst>
              <a:ext uri="{FF2B5EF4-FFF2-40B4-BE49-F238E27FC236}">
                <a16:creationId xmlns:a16="http://schemas.microsoft.com/office/drawing/2014/main" id="{712A440F-0507-707D-D634-A6DD0A3FA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7565">
            <a:off x="569993" y="1772015"/>
            <a:ext cx="1290475" cy="2003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E937771-2D3C-6F59-BF92-184F85D5DC70}"/>
              </a:ext>
            </a:extLst>
          </p:cNvPr>
          <p:cNvPicPr>
            <a:picLocks noChangeAspect="1"/>
          </p:cNvPicPr>
          <p:nvPr/>
        </p:nvPicPr>
        <p:blipFill>
          <a:blip r:embed="rId5"/>
          <a:stretch>
            <a:fillRect/>
          </a:stretch>
        </p:blipFill>
        <p:spPr>
          <a:xfrm>
            <a:off x="835438" y="4309391"/>
            <a:ext cx="1418991" cy="2041194"/>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1FF8F134-E431-954C-19BF-94DA54069139}"/>
              </a:ext>
            </a:extLst>
          </p:cNvPr>
          <p:cNvPicPr>
            <a:picLocks noChangeAspect="1"/>
          </p:cNvPicPr>
          <p:nvPr/>
        </p:nvPicPr>
        <p:blipFill>
          <a:blip r:embed="rId6"/>
          <a:stretch>
            <a:fillRect/>
          </a:stretch>
        </p:blipFill>
        <p:spPr>
          <a:xfrm>
            <a:off x="9939558" y="4309391"/>
            <a:ext cx="1288830" cy="1956655"/>
          </a:xfrm>
          <a:prstGeom prst="rect">
            <a:avLst/>
          </a:prstGeom>
          <a:ln>
            <a:noFill/>
          </a:ln>
          <a:effectLst>
            <a:outerShdw blurRad="190500" algn="tl" rotWithShape="0">
              <a:srgbClr val="000000">
                <a:alpha val="70000"/>
              </a:srgbClr>
            </a:outerShdw>
          </a:effectLst>
        </p:spPr>
      </p:pic>
      <p:pic>
        <p:nvPicPr>
          <p:cNvPr id="15" name="Picture 14" descr="A film strip with white circles&#10;&#10;Description automatically generated with medium confidence">
            <a:extLst>
              <a:ext uri="{FF2B5EF4-FFF2-40B4-BE49-F238E27FC236}">
                <a16:creationId xmlns:a16="http://schemas.microsoft.com/office/drawing/2014/main" id="{ED2CFAA5-9F3B-1229-5E60-1C0EFFFC580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737642">
            <a:off x="9886373" y="1574103"/>
            <a:ext cx="1919771" cy="1688799"/>
          </a:xfrm>
          <a:prstGeom prst="rect">
            <a:avLst/>
          </a:prstGeom>
        </p:spPr>
      </p:pic>
    </p:spTree>
    <p:extLst>
      <p:ext uri="{BB962C8B-B14F-4D97-AF65-F5344CB8AC3E}">
        <p14:creationId xmlns:p14="http://schemas.microsoft.com/office/powerpoint/2010/main" val="318476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The Best Dog in the World By Sylvia Green">
            <a:extLst>
              <a:ext uri="{FF2B5EF4-FFF2-40B4-BE49-F238E27FC236}">
                <a16:creationId xmlns:a16="http://schemas.microsoft.com/office/drawing/2014/main" id="{C312AA38-AD0D-C437-4E33-7DF64EE3C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7565">
            <a:off x="569993" y="1772015"/>
            <a:ext cx="1290475" cy="2003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068E35C-18EB-EE28-F3C8-8F9E9F91BE9F}"/>
              </a:ext>
            </a:extLst>
          </p:cNvPr>
          <p:cNvSpPr txBox="1"/>
          <p:nvPr/>
        </p:nvSpPr>
        <p:spPr>
          <a:xfrm>
            <a:off x="1782237" y="165729"/>
            <a:ext cx="8418543" cy="1200329"/>
          </a:xfrm>
          <a:prstGeom prst="rect">
            <a:avLst/>
          </a:prstGeom>
          <a:noFill/>
        </p:spPr>
        <p:txBody>
          <a:bodyPr wrap="square" rtlCol="0">
            <a:spAutoFit/>
          </a:bodyPr>
          <a:lstStyle/>
          <a:p>
            <a:pPr algn="ctr"/>
            <a:r>
              <a:rPr lang="en-GB" sz="3600" dirty="0">
                <a:latin typeface="SassoonPrimaryInfantMedium" panose="00000500000000000000" pitchFamily="2" charset="0"/>
              </a:rPr>
              <a:t>North Lanarkshire Reading Programme</a:t>
            </a:r>
          </a:p>
          <a:p>
            <a:pPr algn="ctr"/>
            <a:r>
              <a:rPr lang="en-GB" sz="3600" dirty="0">
                <a:latin typeface="SassoonPrimaryInfantMedium" panose="00000500000000000000" pitchFamily="2" charset="0"/>
              </a:rPr>
              <a:t>Comprehension Strategies </a:t>
            </a:r>
          </a:p>
        </p:txBody>
      </p:sp>
      <p:pic>
        <p:nvPicPr>
          <p:cNvPr id="3" name="Picture 2">
            <a:extLst>
              <a:ext uri="{FF2B5EF4-FFF2-40B4-BE49-F238E27FC236}">
                <a16:creationId xmlns:a16="http://schemas.microsoft.com/office/drawing/2014/main" id="{0A44CE05-1DC7-8245-FDBE-24D0187A5285}"/>
              </a:ext>
            </a:extLst>
          </p:cNvPr>
          <p:cNvPicPr>
            <a:picLocks noChangeAspect="1"/>
          </p:cNvPicPr>
          <p:nvPr/>
        </p:nvPicPr>
        <p:blipFill>
          <a:blip r:embed="rId3"/>
          <a:stretch>
            <a:fillRect/>
          </a:stretch>
        </p:blipFill>
        <p:spPr>
          <a:xfrm>
            <a:off x="835438" y="4309391"/>
            <a:ext cx="1418991" cy="204119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FABD6EBD-A25D-7573-BC66-52CEE1A3C77F}"/>
              </a:ext>
            </a:extLst>
          </p:cNvPr>
          <p:cNvPicPr>
            <a:picLocks noChangeAspect="1"/>
          </p:cNvPicPr>
          <p:nvPr/>
        </p:nvPicPr>
        <p:blipFill>
          <a:blip r:embed="rId4"/>
          <a:stretch>
            <a:fillRect/>
          </a:stretch>
        </p:blipFill>
        <p:spPr>
          <a:xfrm>
            <a:off x="9939558" y="4309391"/>
            <a:ext cx="1288830" cy="1956655"/>
          </a:xfrm>
          <a:prstGeom prst="rect">
            <a:avLst/>
          </a:prstGeom>
          <a:ln>
            <a:noFill/>
          </a:ln>
          <a:effectLst>
            <a:outerShdw blurRad="190500" algn="tl" rotWithShape="0">
              <a:srgbClr val="000000">
                <a:alpha val="70000"/>
              </a:srgbClr>
            </a:outerShdw>
          </a:effectLst>
        </p:spPr>
      </p:pic>
      <p:pic>
        <p:nvPicPr>
          <p:cNvPr id="6" name="Picture 5" descr="A film strip with white circles&#10;&#10;Description automatically generated with medium confidence">
            <a:extLst>
              <a:ext uri="{FF2B5EF4-FFF2-40B4-BE49-F238E27FC236}">
                <a16:creationId xmlns:a16="http://schemas.microsoft.com/office/drawing/2014/main" id="{70F29FF8-520E-1AA9-3147-58FFF0DF248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737642">
            <a:off x="9886373" y="1574103"/>
            <a:ext cx="1919771" cy="1688799"/>
          </a:xfrm>
          <a:prstGeom prst="rect">
            <a:avLst/>
          </a:prstGeom>
        </p:spPr>
      </p:pic>
      <p:pic>
        <p:nvPicPr>
          <p:cNvPr id="8" name="Picture 2" descr="A close-up of a cell phone">
            <a:extLst>
              <a:ext uri="{FF2B5EF4-FFF2-40B4-BE49-F238E27FC236}">
                <a16:creationId xmlns:a16="http://schemas.microsoft.com/office/drawing/2014/main" id="{6BCBBC70-583F-9654-CBF1-7B6672833F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203" y="1371817"/>
            <a:ext cx="5408612" cy="49726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E8E2C26-52E9-496B-4C11-C4DA7AD2245A}"/>
              </a:ext>
            </a:extLst>
          </p:cNvPr>
          <p:cNvSpPr txBox="1"/>
          <p:nvPr/>
        </p:nvSpPr>
        <p:spPr>
          <a:xfrm>
            <a:off x="3759395" y="2670976"/>
            <a:ext cx="5817235" cy="3046988"/>
          </a:xfrm>
          <a:prstGeom prst="rect">
            <a:avLst/>
          </a:prstGeom>
          <a:noFill/>
        </p:spPr>
        <p:txBody>
          <a:bodyPr wrap="square" rtlCol="0">
            <a:spAutoFit/>
          </a:bodyPr>
          <a:lstStyle/>
          <a:p>
            <a:pPr marL="571500" indent="-571500">
              <a:buFont typeface="Arial" panose="020B0604020202020204" pitchFamily="34" charset="0"/>
              <a:buChar char="•"/>
            </a:pPr>
            <a:r>
              <a:rPr lang="en-GB" sz="3200" dirty="0">
                <a:latin typeface="Sassoon Primary" pitchFamily="50" charset="0"/>
              </a:rPr>
              <a:t>Prior Knowledge</a:t>
            </a:r>
          </a:p>
          <a:p>
            <a:pPr marL="571500" indent="-571500">
              <a:buFont typeface="Arial" panose="020B0604020202020204" pitchFamily="34" charset="0"/>
              <a:buChar char="•"/>
            </a:pPr>
            <a:r>
              <a:rPr lang="en-GB" sz="3200" dirty="0">
                <a:latin typeface="Sassoon Primary" pitchFamily="50" charset="0"/>
              </a:rPr>
              <a:t>Main Theme</a:t>
            </a:r>
          </a:p>
          <a:p>
            <a:pPr marL="571500" indent="-571500">
              <a:buFont typeface="Arial" panose="020B0604020202020204" pitchFamily="34" charset="0"/>
              <a:buChar char="•"/>
            </a:pPr>
            <a:r>
              <a:rPr lang="en-GB" sz="3200" dirty="0">
                <a:latin typeface="Sassoon Primary" pitchFamily="50" charset="0"/>
              </a:rPr>
              <a:t>Inference</a:t>
            </a:r>
          </a:p>
          <a:p>
            <a:pPr marL="571500" indent="-571500">
              <a:buFont typeface="Arial" panose="020B0604020202020204" pitchFamily="34" charset="0"/>
              <a:buChar char="•"/>
            </a:pPr>
            <a:r>
              <a:rPr lang="en-GB" sz="3200" dirty="0">
                <a:latin typeface="Sassoon Primary" pitchFamily="50" charset="0"/>
              </a:rPr>
              <a:t>Metalinguistics</a:t>
            </a:r>
          </a:p>
          <a:p>
            <a:pPr marL="571500" indent="-571500">
              <a:buFont typeface="Arial" panose="020B0604020202020204" pitchFamily="34" charset="0"/>
              <a:buChar char="•"/>
            </a:pPr>
            <a:r>
              <a:rPr lang="en-GB" sz="3200" dirty="0">
                <a:latin typeface="Sassoon Primary" pitchFamily="50" charset="0"/>
              </a:rPr>
              <a:t>Visualisation</a:t>
            </a:r>
          </a:p>
          <a:p>
            <a:pPr marL="571500" indent="-571500">
              <a:buFont typeface="Arial" panose="020B0604020202020204" pitchFamily="34" charset="0"/>
              <a:buChar char="•"/>
            </a:pPr>
            <a:r>
              <a:rPr lang="en-GB" sz="3200" dirty="0">
                <a:latin typeface="Sassoon Primary" pitchFamily="50" charset="0"/>
              </a:rPr>
              <a:t>Summary</a:t>
            </a:r>
          </a:p>
        </p:txBody>
      </p:sp>
      <p:pic>
        <p:nvPicPr>
          <p:cNvPr id="3076" name="Picture 4" descr="A yellow pencil with pink eraser&#10;&#10;Description automatically generated">
            <a:extLst>
              <a:ext uri="{FF2B5EF4-FFF2-40B4-BE49-F238E27FC236}">
                <a16:creationId xmlns:a16="http://schemas.microsoft.com/office/drawing/2014/main" id="{2D9F772F-151B-7EC0-63C9-8DB3AD4121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1006" y="1025078"/>
            <a:ext cx="2142610" cy="214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0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stack of colorful post-it notes&#10;&#10;Description automatically generated">
            <a:extLst>
              <a:ext uri="{FF2B5EF4-FFF2-40B4-BE49-F238E27FC236}">
                <a16:creationId xmlns:a16="http://schemas.microsoft.com/office/drawing/2014/main" id="{9550FC16-1E43-7C7E-66D3-5637B26E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327425" y="1068274"/>
            <a:ext cx="2602854" cy="2259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6">
            <a:extLst>
              <a:ext uri="{FF2B5EF4-FFF2-40B4-BE49-F238E27FC236}">
                <a16:creationId xmlns:a16="http://schemas.microsoft.com/office/drawing/2014/main" id="{1742DE38-A290-F455-478A-23B6E76743C4}"/>
              </a:ext>
            </a:extLst>
          </p:cNvPr>
          <p:cNvSpPr txBox="1"/>
          <p:nvPr/>
        </p:nvSpPr>
        <p:spPr>
          <a:xfrm rot="20539887">
            <a:off x="1182993" y="1104821"/>
            <a:ext cx="1701125"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800" b="1" dirty="0">
              <a:latin typeface="Bradley Hand ITC" panose="03070402050302030203" pitchFamily="66" charset="0"/>
            </a:endParaRPr>
          </a:p>
          <a:p>
            <a:r>
              <a:rPr lang="en-GB" sz="2800" b="1" dirty="0">
                <a:latin typeface="Bradley Hand ITC" panose="03070402050302030203" pitchFamily="66" charset="0"/>
              </a:rPr>
              <a:t>Diary entry</a:t>
            </a:r>
          </a:p>
        </p:txBody>
      </p:sp>
      <p:pic>
        <p:nvPicPr>
          <p:cNvPr id="3" name="Picture 2" descr="A stack of colorful post-it notes&#10;&#10;Description automatically generated">
            <a:extLst>
              <a:ext uri="{FF2B5EF4-FFF2-40B4-BE49-F238E27FC236}">
                <a16:creationId xmlns:a16="http://schemas.microsoft.com/office/drawing/2014/main" id="{482F8040-701D-EA9C-9DBD-0640AC6C5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4580662" y="2023155"/>
            <a:ext cx="2602854" cy="22590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tack of colorful post-it notes&#10;&#10;Description automatically generated">
            <a:extLst>
              <a:ext uri="{FF2B5EF4-FFF2-40B4-BE49-F238E27FC236}">
                <a16:creationId xmlns:a16="http://schemas.microsoft.com/office/drawing/2014/main" id="{75582DCF-48F2-C66D-2B20-7906C4C11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8727500" y="1024660"/>
            <a:ext cx="2602854" cy="2259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tack of colorful post-it notes&#10;&#10;Description automatically generated">
            <a:extLst>
              <a:ext uri="{FF2B5EF4-FFF2-40B4-BE49-F238E27FC236}">
                <a16:creationId xmlns:a16="http://schemas.microsoft.com/office/drawing/2014/main" id="{D1D3F749-8ED8-FF1D-5BF9-ECA6C2723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7302177" y="3888637"/>
            <a:ext cx="2602854" cy="22590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tack of colorful post-it notes&#10;&#10;Description automatically generated">
            <a:extLst>
              <a:ext uri="{FF2B5EF4-FFF2-40B4-BE49-F238E27FC236}">
                <a16:creationId xmlns:a16="http://schemas.microsoft.com/office/drawing/2014/main" id="{3FBFE088-A08A-EE4E-D4A7-1C2425847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1955476" y="4171226"/>
            <a:ext cx="2602854" cy="2259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a:extLst>
              <a:ext uri="{FF2B5EF4-FFF2-40B4-BE49-F238E27FC236}">
                <a16:creationId xmlns:a16="http://schemas.microsoft.com/office/drawing/2014/main" id="{A7FBB2AE-2421-07DB-3209-7DFD03D4156A}"/>
              </a:ext>
            </a:extLst>
          </p:cNvPr>
          <p:cNvSpPr txBox="1"/>
          <p:nvPr/>
        </p:nvSpPr>
        <p:spPr>
          <a:xfrm rot="20539887">
            <a:off x="4981606" y="2252133"/>
            <a:ext cx="1944267"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Newspaper report</a:t>
            </a:r>
          </a:p>
        </p:txBody>
      </p:sp>
      <p:sp>
        <p:nvSpPr>
          <p:cNvPr id="9" name="TextBox 16">
            <a:extLst>
              <a:ext uri="{FF2B5EF4-FFF2-40B4-BE49-F238E27FC236}">
                <a16:creationId xmlns:a16="http://schemas.microsoft.com/office/drawing/2014/main" id="{83593F37-ACC1-464B-DA02-643BDC0197DE}"/>
              </a:ext>
            </a:extLst>
          </p:cNvPr>
          <p:cNvSpPr txBox="1"/>
          <p:nvPr/>
        </p:nvSpPr>
        <p:spPr>
          <a:xfrm rot="20539887">
            <a:off x="9170300" y="1185333"/>
            <a:ext cx="2042979"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Alternative ending</a:t>
            </a:r>
          </a:p>
        </p:txBody>
      </p:sp>
      <p:sp>
        <p:nvSpPr>
          <p:cNvPr id="10" name="TextBox 16">
            <a:extLst>
              <a:ext uri="{FF2B5EF4-FFF2-40B4-BE49-F238E27FC236}">
                <a16:creationId xmlns:a16="http://schemas.microsoft.com/office/drawing/2014/main" id="{434E2303-7C11-F5F3-C906-DEE3F1F3C2C3}"/>
              </a:ext>
            </a:extLst>
          </p:cNvPr>
          <p:cNvSpPr txBox="1"/>
          <p:nvPr/>
        </p:nvSpPr>
        <p:spPr>
          <a:xfrm rot="20539887">
            <a:off x="2518942" y="4325647"/>
            <a:ext cx="1701125"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Write a new blurb</a:t>
            </a:r>
          </a:p>
        </p:txBody>
      </p:sp>
      <p:sp>
        <p:nvSpPr>
          <p:cNvPr id="11" name="TextBox 16">
            <a:extLst>
              <a:ext uri="{FF2B5EF4-FFF2-40B4-BE49-F238E27FC236}">
                <a16:creationId xmlns:a16="http://schemas.microsoft.com/office/drawing/2014/main" id="{82EAB43F-47B2-B2EF-ED1C-10C0905F4CD8}"/>
              </a:ext>
            </a:extLst>
          </p:cNvPr>
          <p:cNvSpPr txBox="1"/>
          <p:nvPr/>
        </p:nvSpPr>
        <p:spPr>
          <a:xfrm rot="20539887">
            <a:off x="7857634" y="3968800"/>
            <a:ext cx="1701125" cy="1384995"/>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Film synopsis</a:t>
            </a:r>
          </a:p>
        </p:txBody>
      </p:sp>
      <p:pic>
        <p:nvPicPr>
          <p:cNvPr id="12" name="Picture 4" descr="A yellow pencil with pink eraser&#10;&#10;Description automatically generated">
            <a:extLst>
              <a:ext uri="{FF2B5EF4-FFF2-40B4-BE49-F238E27FC236}">
                <a16:creationId xmlns:a16="http://schemas.microsoft.com/office/drawing/2014/main" id="{A2B9196A-F77F-2B45-51A2-0176A3F71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484" y="3186679"/>
            <a:ext cx="2142610" cy="21426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C958AEC-29EE-61E2-8DE9-894BC1C96C10}"/>
              </a:ext>
            </a:extLst>
          </p:cNvPr>
          <p:cNvSpPr txBox="1"/>
          <p:nvPr/>
        </p:nvSpPr>
        <p:spPr>
          <a:xfrm>
            <a:off x="1744467" y="369664"/>
            <a:ext cx="8418543" cy="646331"/>
          </a:xfrm>
          <a:prstGeom prst="rect">
            <a:avLst/>
          </a:prstGeom>
          <a:noFill/>
        </p:spPr>
        <p:txBody>
          <a:bodyPr wrap="square" rtlCol="0">
            <a:spAutoFit/>
          </a:bodyPr>
          <a:lstStyle/>
          <a:p>
            <a:pPr algn="ctr"/>
            <a:r>
              <a:rPr lang="en-GB" sz="3600" dirty="0">
                <a:latin typeface="SassoonPrimaryInfantMedium" panose="00000500000000000000" pitchFamily="2" charset="0"/>
              </a:rPr>
              <a:t>Read to Write Tasks</a:t>
            </a:r>
          </a:p>
        </p:txBody>
      </p:sp>
    </p:spTree>
    <p:extLst>
      <p:ext uri="{BB962C8B-B14F-4D97-AF65-F5344CB8AC3E}">
        <p14:creationId xmlns:p14="http://schemas.microsoft.com/office/powerpoint/2010/main" val="364283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0A8FF-F7D9-EAAE-8FE7-DCFC7644EF5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273" b="93182" l="9945" r="89503">
                        <a14:foregroundMark x1="30110" y1="11591" x2="44475" y2="5455"/>
                        <a14:foregroundMark x1="44475" y1="5455" x2="57459" y2="7273"/>
                        <a14:foregroundMark x1="57459" y1="7273" x2="71547" y2="13864"/>
                        <a14:foregroundMark x1="23757" y1="50000" x2="64641" y2="47273"/>
                        <a14:foregroundMark x1="64641" y1="47273" x2="79006" y2="48864"/>
                        <a14:foregroundMark x1="35359" y1="64545" x2="70166" y2="62273"/>
                        <a14:foregroundMark x1="40055" y1="72273" x2="65470" y2="71364"/>
                        <a14:foregroundMark x1="65470" y1="71364" x2="65470" y2="71364"/>
                        <a14:foregroundMark x1="45580" y1="84318" x2="62707" y2="84318"/>
                        <a14:foregroundMark x1="46409" y1="89091" x2="61326" y2="88409"/>
                        <a14:foregroundMark x1="51934" y1="92727" x2="56354" y2="93182"/>
                        <a14:foregroundMark x1="48619" y1="10909" x2="64088" y2="11136"/>
                        <a14:foregroundMark x1="58840" y1="75000" x2="64641" y2="75000"/>
                        <a14:foregroundMark x1="25414" y1="55682" x2="64917" y2="54773"/>
                        <a14:foregroundMark x1="64917" y1="54773" x2="75691" y2="56364"/>
                        <a14:foregroundMark x1="75691" y1="56364" x2="79282" y2="56136"/>
                        <a14:foregroundMark x1="41989" y1="76136" x2="55249" y2="76136"/>
                        <a14:foregroundMark x1="55249" y1="76136" x2="63260" y2="75909"/>
                        <a14:foregroundMark x1="70718" y1="59545" x2="33702" y2="58864"/>
                      </a14:backgroundRemoval>
                    </a14:imgEffect>
                  </a14:imgLayer>
                </a14:imgProps>
              </a:ext>
            </a:extLst>
          </a:blip>
          <a:stretch>
            <a:fillRect/>
          </a:stretch>
        </p:blipFill>
        <p:spPr>
          <a:xfrm>
            <a:off x="986022" y="837398"/>
            <a:ext cx="4619536" cy="5614906"/>
          </a:xfrm>
          <a:prstGeom prst="rect">
            <a:avLst/>
          </a:prstGeom>
        </p:spPr>
      </p:pic>
      <p:sp>
        <p:nvSpPr>
          <p:cNvPr id="4" name="TextBox 3">
            <a:extLst>
              <a:ext uri="{FF2B5EF4-FFF2-40B4-BE49-F238E27FC236}">
                <a16:creationId xmlns:a16="http://schemas.microsoft.com/office/drawing/2014/main" id="{85FBB453-65A7-EC6D-5068-8241EBD81860}"/>
              </a:ext>
            </a:extLst>
          </p:cNvPr>
          <p:cNvSpPr txBox="1"/>
          <p:nvPr/>
        </p:nvSpPr>
        <p:spPr>
          <a:xfrm>
            <a:off x="5798141" y="2075394"/>
            <a:ext cx="5771322" cy="2369880"/>
          </a:xfrm>
          <a:prstGeom prst="rect">
            <a:avLst/>
          </a:prstGeom>
          <a:noFill/>
        </p:spPr>
        <p:txBody>
          <a:bodyPr wrap="square" rtlCol="0">
            <a:spAutoFit/>
          </a:bodyPr>
          <a:lstStyle/>
          <a:p>
            <a:pPr algn="ctr"/>
            <a:r>
              <a:rPr lang="en-GB" sz="4000" dirty="0">
                <a:latin typeface="Sassoon Primary" pitchFamily="50" charset="0"/>
              </a:rPr>
              <a:t>Blooms Taxonomy</a:t>
            </a:r>
          </a:p>
          <a:p>
            <a:pPr algn="ctr"/>
            <a:endParaRPr lang="en-GB" sz="3600" dirty="0">
              <a:latin typeface="Sassoon Primary" pitchFamily="50" charset="0"/>
            </a:endParaRPr>
          </a:p>
          <a:p>
            <a:pPr algn="ctr"/>
            <a:r>
              <a:rPr lang="en-GB" sz="3600" dirty="0">
                <a:latin typeface="Sassoon Primary" pitchFamily="50" charset="0"/>
              </a:rPr>
              <a:t> Questioning that develops Higher Order Thinking skills. </a:t>
            </a:r>
          </a:p>
        </p:txBody>
      </p:sp>
    </p:spTree>
    <p:extLst>
      <p:ext uri="{BB962C8B-B14F-4D97-AF65-F5344CB8AC3E}">
        <p14:creationId xmlns:p14="http://schemas.microsoft.com/office/powerpoint/2010/main" val="581050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26</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2672031" y="459859"/>
            <a:ext cx="6466203" cy="1082389"/>
          </a:xfrm>
        </p:spPr>
        <p:txBody>
          <a:bodyPr rtlCol="0">
            <a:normAutofit fontScale="90000"/>
          </a:bodyPr>
          <a:lstStyle/>
          <a:p>
            <a:pPr algn="ctr" rtl="0"/>
            <a:r>
              <a:rPr lang="en-GB" sz="3800" b="1" dirty="0">
                <a:solidFill>
                  <a:schemeClr val="tx1"/>
                </a:solidFill>
                <a:latin typeface="Sassoon Primary" pitchFamily="50" charset="0"/>
              </a:rPr>
              <a:t>Reading at Home</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sp>
        <p:nvSpPr>
          <p:cNvPr id="5" name="Arrow: Right 4">
            <a:extLst>
              <a:ext uri="{FF2B5EF4-FFF2-40B4-BE49-F238E27FC236}">
                <a16:creationId xmlns:a16="http://schemas.microsoft.com/office/drawing/2014/main" id="{9F1A34F5-33F5-89F4-5D05-0AAA9F7B5909}"/>
              </a:ext>
            </a:extLst>
          </p:cNvPr>
          <p:cNvSpPr/>
          <p:nvPr/>
        </p:nvSpPr>
        <p:spPr>
          <a:xfrm>
            <a:off x="8166288" y="4931670"/>
            <a:ext cx="656237" cy="2492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A stack of colorful post-it notes&#10;&#10;Description automatically generated">
            <a:extLst>
              <a:ext uri="{FF2B5EF4-FFF2-40B4-BE49-F238E27FC236}">
                <a16:creationId xmlns:a16="http://schemas.microsoft.com/office/drawing/2014/main" id="{FC80CA28-D679-74A8-3D58-DFD672F1F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163103" y="1452704"/>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a:extLst>
              <a:ext uri="{FF2B5EF4-FFF2-40B4-BE49-F238E27FC236}">
                <a16:creationId xmlns:a16="http://schemas.microsoft.com/office/drawing/2014/main" id="{4214E6EE-9208-4537-4A51-ED00C7655379}"/>
              </a:ext>
            </a:extLst>
          </p:cNvPr>
          <p:cNvSpPr txBox="1"/>
          <p:nvPr/>
        </p:nvSpPr>
        <p:spPr>
          <a:xfrm rot="20539887">
            <a:off x="912707" y="1860447"/>
            <a:ext cx="1878622" cy="156966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Support your child in reading accurately</a:t>
            </a:r>
            <a:endParaRPr lang="en-GB" sz="2400" u="sng" dirty="0">
              <a:latin typeface="Sassoon Primary" pitchFamily="50" charset="0"/>
            </a:endParaRPr>
          </a:p>
        </p:txBody>
      </p:sp>
      <p:pic>
        <p:nvPicPr>
          <p:cNvPr id="11" name="Picture 2" descr="A stack of colorful post-it notes&#10;&#10;Description automatically generated">
            <a:extLst>
              <a:ext uri="{FF2B5EF4-FFF2-40B4-BE49-F238E27FC236}">
                <a16:creationId xmlns:a16="http://schemas.microsoft.com/office/drawing/2014/main" id="{17E0D1B8-2460-0AC6-0513-1DDE6CE8A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2291998" y="4114320"/>
            <a:ext cx="2957211" cy="25665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stack of colorful post-it notes&#10;&#10;Description automatically generated">
            <a:extLst>
              <a:ext uri="{FF2B5EF4-FFF2-40B4-BE49-F238E27FC236}">
                <a16:creationId xmlns:a16="http://schemas.microsoft.com/office/drawing/2014/main" id="{767BE411-0F5F-D545-9CCE-014526782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6759380" y="4059932"/>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6">
            <a:extLst>
              <a:ext uri="{FF2B5EF4-FFF2-40B4-BE49-F238E27FC236}">
                <a16:creationId xmlns:a16="http://schemas.microsoft.com/office/drawing/2014/main" id="{7934130C-30D3-B0CA-3FAF-AA289DF5E40D}"/>
              </a:ext>
            </a:extLst>
          </p:cNvPr>
          <p:cNvSpPr txBox="1"/>
          <p:nvPr/>
        </p:nvSpPr>
        <p:spPr>
          <a:xfrm rot="20635936">
            <a:off x="7481061" y="4674325"/>
            <a:ext cx="2026689" cy="144655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dirty="0">
                <a:latin typeface="Sassoon Primary" pitchFamily="50" charset="0"/>
              </a:rPr>
              <a:t>Ask questions about what they have read.</a:t>
            </a:r>
            <a:endParaRPr lang="en-GB" sz="2200" u="sng" dirty="0">
              <a:latin typeface="Sassoon Primary" pitchFamily="50" charset="0"/>
            </a:endParaRPr>
          </a:p>
        </p:txBody>
      </p:sp>
      <p:pic>
        <p:nvPicPr>
          <p:cNvPr id="15" name="Picture 2" descr="A stack of colorful post-it notes&#10;&#10;Description automatically generated">
            <a:extLst>
              <a:ext uri="{FF2B5EF4-FFF2-40B4-BE49-F238E27FC236}">
                <a16:creationId xmlns:a16="http://schemas.microsoft.com/office/drawing/2014/main" id="{22ECD25B-E259-6A26-3570-232F7E3DB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8543823" y="1380076"/>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6">
            <a:extLst>
              <a:ext uri="{FF2B5EF4-FFF2-40B4-BE49-F238E27FC236}">
                <a16:creationId xmlns:a16="http://schemas.microsoft.com/office/drawing/2014/main" id="{DAFCDC54-ABD0-A4D2-AA3C-0B82503AAE07}"/>
              </a:ext>
            </a:extLst>
          </p:cNvPr>
          <p:cNvSpPr txBox="1"/>
          <p:nvPr/>
        </p:nvSpPr>
        <p:spPr>
          <a:xfrm rot="20635936">
            <a:off x="3046710" y="4660756"/>
            <a:ext cx="1980646" cy="144655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dirty="0">
                <a:latin typeface="Sassoon Primary" pitchFamily="50" charset="0"/>
              </a:rPr>
              <a:t>Support with the meaning of unfamiliar words.</a:t>
            </a:r>
            <a:endParaRPr lang="en-GB" sz="2200" u="sng" dirty="0">
              <a:latin typeface="Sassoon Primary" pitchFamily="50" charset="0"/>
            </a:endParaRPr>
          </a:p>
        </p:txBody>
      </p:sp>
      <p:sp>
        <p:nvSpPr>
          <p:cNvPr id="12" name="TextBox 16">
            <a:extLst>
              <a:ext uri="{FF2B5EF4-FFF2-40B4-BE49-F238E27FC236}">
                <a16:creationId xmlns:a16="http://schemas.microsoft.com/office/drawing/2014/main" id="{8B732C27-21C4-AA52-86BF-26F7FFA5AFE3}"/>
              </a:ext>
            </a:extLst>
          </p:cNvPr>
          <p:cNvSpPr txBox="1"/>
          <p:nvPr/>
        </p:nvSpPr>
        <p:spPr>
          <a:xfrm rot="20635936">
            <a:off x="9318760" y="1976480"/>
            <a:ext cx="1878622" cy="1200329"/>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Encourage expressive reading.</a:t>
            </a:r>
          </a:p>
        </p:txBody>
      </p:sp>
      <p:pic>
        <p:nvPicPr>
          <p:cNvPr id="17" name="Picture 16">
            <a:extLst>
              <a:ext uri="{FF2B5EF4-FFF2-40B4-BE49-F238E27FC236}">
                <a16:creationId xmlns:a16="http://schemas.microsoft.com/office/drawing/2014/main" id="{E78FD1D6-0E5A-01EF-78CB-A626CCE41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034" y="1516145"/>
            <a:ext cx="3325404" cy="2243136"/>
          </a:xfrm>
          <a:prstGeom prst="rect">
            <a:avLst/>
          </a:prstGeom>
        </p:spPr>
      </p:pic>
    </p:spTree>
    <p:extLst>
      <p:ext uri="{BB962C8B-B14F-4D97-AF65-F5344CB8AC3E}">
        <p14:creationId xmlns:p14="http://schemas.microsoft.com/office/powerpoint/2010/main" val="1351917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7AADF-6346-41CD-81D8-7A5F32BE7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3717" y="1439515"/>
            <a:ext cx="2922539" cy="2907927"/>
          </a:xfrm>
          <a:prstGeom prst="rect">
            <a:avLst/>
          </a:prstGeom>
        </p:spPr>
      </p:pic>
      <p:pic>
        <p:nvPicPr>
          <p:cNvPr id="16" name="Picture 2" descr="A stack of colorful post-it notes&#10;&#10;Description automatically generated">
            <a:extLst>
              <a:ext uri="{FF2B5EF4-FFF2-40B4-BE49-F238E27FC236}">
                <a16:creationId xmlns:a16="http://schemas.microsoft.com/office/drawing/2014/main" id="{A8405949-3EBB-98CC-7850-8DA639E7F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442">
            <a:off x="16805" y="1006007"/>
            <a:ext cx="2957211" cy="2566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53AA6B8-9403-175F-FD42-ABA0EB508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97" y="3811069"/>
            <a:ext cx="2922539" cy="2907927"/>
          </a:xfrm>
          <a:prstGeom prst="rect">
            <a:avLst/>
          </a:prstGeom>
        </p:spPr>
      </p:pic>
      <p:sp>
        <p:nvSpPr>
          <p:cNvPr id="11" name="TextBox 10">
            <a:extLst>
              <a:ext uri="{FF2B5EF4-FFF2-40B4-BE49-F238E27FC236}">
                <a16:creationId xmlns:a16="http://schemas.microsoft.com/office/drawing/2014/main" id="{D785C026-E9FB-4BA8-AEB4-CCC9D413A5D7}"/>
              </a:ext>
            </a:extLst>
          </p:cNvPr>
          <p:cNvSpPr txBox="1"/>
          <p:nvPr/>
        </p:nvSpPr>
        <p:spPr>
          <a:xfrm>
            <a:off x="240373" y="4166857"/>
            <a:ext cx="1948175" cy="1200329"/>
          </a:xfrm>
          <a:prstGeom prst="rect">
            <a:avLst/>
          </a:prstGeom>
          <a:noFill/>
        </p:spPr>
        <p:txBody>
          <a:bodyPr wrap="square" rtlCol="0">
            <a:spAutoFit/>
          </a:bodyPr>
          <a:lstStyle/>
          <a:p>
            <a:pPr algn="ctr"/>
            <a:r>
              <a:rPr lang="en-GB" sz="2400" dirty="0">
                <a:latin typeface="SassoonPrimaryInfantMedium" panose="00000500000000000000" pitchFamily="2" charset="0"/>
              </a:rPr>
              <a:t>break the word into syllables</a:t>
            </a:r>
          </a:p>
        </p:txBody>
      </p:sp>
      <p:pic>
        <p:nvPicPr>
          <p:cNvPr id="18" name="Picture 17">
            <a:extLst>
              <a:ext uri="{FF2B5EF4-FFF2-40B4-BE49-F238E27FC236}">
                <a16:creationId xmlns:a16="http://schemas.microsoft.com/office/drawing/2014/main" id="{168B5A12-20A1-CB78-B90A-8D86C87EA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4944" y="3571203"/>
            <a:ext cx="2922539" cy="2907927"/>
          </a:xfrm>
          <a:prstGeom prst="rect">
            <a:avLst/>
          </a:prstGeom>
        </p:spPr>
      </p:pic>
      <p:pic>
        <p:nvPicPr>
          <p:cNvPr id="19" name="Picture 18">
            <a:extLst>
              <a:ext uri="{FF2B5EF4-FFF2-40B4-BE49-F238E27FC236}">
                <a16:creationId xmlns:a16="http://schemas.microsoft.com/office/drawing/2014/main" id="{161C7D3D-4FB1-567F-3CDC-612172BBD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437" y="3653145"/>
            <a:ext cx="2922539" cy="2907927"/>
          </a:xfrm>
          <a:prstGeom prst="rect">
            <a:avLst/>
          </a:prstGeom>
        </p:spPr>
      </p:pic>
      <p:pic>
        <p:nvPicPr>
          <p:cNvPr id="20" name="Picture 19">
            <a:extLst>
              <a:ext uri="{FF2B5EF4-FFF2-40B4-BE49-F238E27FC236}">
                <a16:creationId xmlns:a16="http://schemas.microsoft.com/office/drawing/2014/main" id="{AAC9618F-BBDF-8029-136C-FB9D3BDEE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051" y="3653389"/>
            <a:ext cx="2922539" cy="2907927"/>
          </a:xfrm>
          <a:prstGeom prst="rect">
            <a:avLst/>
          </a:prstGeom>
        </p:spPr>
      </p:pic>
      <p:sp>
        <p:nvSpPr>
          <p:cNvPr id="12" name="TextBox 11">
            <a:extLst>
              <a:ext uri="{FF2B5EF4-FFF2-40B4-BE49-F238E27FC236}">
                <a16:creationId xmlns:a16="http://schemas.microsoft.com/office/drawing/2014/main" id="{8E244042-815E-4A16-B58D-3DF3E7FCC208}"/>
              </a:ext>
            </a:extLst>
          </p:cNvPr>
          <p:cNvSpPr txBox="1"/>
          <p:nvPr/>
        </p:nvSpPr>
        <p:spPr>
          <a:xfrm>
            <a:off x="6090311" y="3957803"/>
            <a:ext cx="1817937" cy="1200329"/>
          </a:xfrm>
          <a:prstGeom prst="rect">
            <a:avLst/>
          </a:prstGeom>
          <a:noFill/>
        </p:spPr>
        <p:txBody>
          <a:bodyPr wrap="square" rtlCol="0">
            <a:spAutoFit/>
          </a:bodyPr>
          <a:lstStyle/>
          <a:p>
            <a:pPr algn="ctr"/>
            <a:r>
              <a:rPr lang="en-GB" sz="2400" dirty="0">
                <a:latin typeface="SassoonPrimaryInfantMedium" panose="00000500000000000000" pitchFamily="2" charset="0"/>
              </a:rPr>
              <a:t>read the sentence again</a:t>
            </a:r>
          </a:p>
        </p:txBody>
      </p:sp>
      <p:sp>
        <p:nvSpPr>
          <p:cNvPr id="10" name="TextBox 9">
            <a:extLst>
              <a:ext uri="{FF2B5EF4-FFF2-40B4-BE49-F238E27FC236}">
                <a16:creationId xmlns:a16="http://schemas.microsoft.com/office/drawing/2014/main" id="{8AA91330-83AC-47DA-81DE-0F710D4B5F31}"/>
              </a:ext>
            </a:extLst>
          </p:cNvPr>
          <p:cNvSpPr txBox="1"/>
          <p:nvPr/>
        </p:nvSpPr>
        <p:spPr>
          <a:xfrm>
            <a:off x="8445775" y="3747278"/>
            <a:ext cx="2249143" cy="1200329"/>
          </a:xfrm>
          <a:prstGeom prst="rect">
            <a:avLst/>
          </a:prstGeom>
          <a:noFill/>
        </p:spPr>
        <p:txBody>
          <a:bodyPr wrap="square" rtlCol="0">
            <a:spAutoFit/>
          </a:bodyPr>
          <a:lstStyle/>
          <a:p>
            <a:pPr algn="ctr"/>
            <a:r>
              <a:rPr lang="en-GB" sz="2400" dirty="0">
                <a:latin typeface="SassoonPrimaryInfantMedium" panose="00000500000000000000" pitchFamily="2" charset="0"/>
              </a:rPr>
              <a:t>look at </a:t>
            </a:r>
          </a:p>
          <a:p>
            <a:pPr algn="ctr"/>
            <a:r>
              <a:rPr lang="en-GB" sz="2400" dirty="0">
                <a:latin typeface="SassoonPrimaryInfantMedium" panose="00000500000000000000" pitchFamily="2" charset="0"/>
              </a:rPr>
              <a:t>the </a:t>
            </a:r>
          </a:p>
          <a:p>
            <a:pPr algn="ctr"/>
            <a:r>
              <a:rPr lang="en-GB" sz="2400" dirty="0">
                <a:latin typeface="SassoonPrimaryInfantMedium" panose="00000500000000000000" pitchFamily="2" charset="0"/>
              </a:rPr>
              <a:t>pictures</a:t>
            </a:r>
          </a:p>
        </p:txBody>
      </p:sp>
      <p:sp>
        <p:nvSpPr>
          <p:cNvPr id="13" name="TextBox 12">
            <a:extLst>
              <a:ext uri="{FF2B5EF4-FFF2-40B4-BE49-F238E27FC236}">
                <a16:creationId xmlns:a16="http://schemas.microsoft.com/office/drawing/2014/main" id="{1C9A6AE6-3CFD-42B3-AF64-8A28B856F764}"/>
              </a:ext>
            </a:extLst>
          </p:cNvPr>
          <p:cNvSpPr txBox="1"/>
          <p:nvPr/>
        </p:nvSpPr>
        <p:spPr>
          <a:xfrm>
            <a:off x="2933620" y="3849080"/>
            <a:ext cx="2016504" cy="1200329"/>
          </a:xfrm>
          <a:prstGeom prst="rect">
            <a:avLst/>
          </a:prstGeom>
          <a:noFill/>
        </p:spPr>
        <p:txBody>
          <a:bodyPr wrap="square" rtlCol="0">
            <a:spAutoFit/>
          </a:bodyPr>
          <a:lstStyle/>
          <a:p>
            <a:pPr algn="ctr"/>
            <a:r>
              <a:rPr lang="en-GB" sz="2400" dirty="0">
                <a:latin typeface="SassoonPrimaryInfantMedium" panose="00000500000000000000" pitchFamily="2" charset="0"/>
              </a:rPr>
              <a:t>Can you </a:t>
            </a:r>
          </a:p>
          <a:p>
            <a:pPr algn="ctr"/>
            <a:r>
              <a:rPr lang="en-GB" sz="2400" dirty="0">
                <a:latin typeface="SassoonPrimaryInfantMedium" panose="00000500000000000000" pitchFamily="2" charset="0"/>
              </a:rPr>
              <a:t>spot a phoneme? </a:t>
            </a:r>
          </a:p>
        </p:txBody>
      </p:sp>
      <p:pic>
        <p:nvPicPr>
          <p:cNvPr id="21" name="Picture 20">
            <a:extLst>
              <a:ext uri="{FF2B5EF4-FFF2-40B4-BE49-F238E27FC236}">
                <a16:creationId xmlns:a16="http://schemas.microsoft.com/office/drawing/2014/main" id="{16E87AC8-A6E0-1446-3B7C-AE8CF3852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8316">
            <a:off x="9079424" y="847380"/>
            <a:ext cx="2922539" cy="2907927"/>
          </a:xfrm>
          <a:prstGeom prst="rect">
            <a:avLst/>
          </a:prstGeom>
        </p:spPr>
      </p:pic>
      <p:sp>
        <p:nvSpPr>
          <p:cNvPr id="9" name="TextBox 8">
            <a:extLst>
              <a:ext uri="{FF2B5EF4-FFF2-40B4-BE49-F238E27FC236}">
                <a16:creationId xmlns:a16="http://schemas.microsoft.com/office/drawing/2014/main" id="{06DA11F8-7430-41F8-8DEF-BBC2D9DCBFF8}"/>
              </a:ext>
            </a:extLst>
          </p:cNvPr>
          <p:cNvSpPr txBox="1"/>
          <p:nvPr/>
        </p:nvSpPr>
        <p:spPr>
          <a:xfrm>
            <a:off x="5132834" y="1876756"/>
            <a:ext cx="2362247" cy="1015663"/>
          </a:xfrm>
          <a:prstGeom prst="rect">
            <a:avLst/>
          </a:prstGeom>
          <a:noFill/>
        </p:spPr>
        <p:txBody>
          <a:bodyPr wrap="square" rtlCol="0">
            <a:spAutoFit/>
          </a:bodyPr>
          <a:lstStyle/>
          <a:p>
            <a:pPr algn="ctr"/>
            <a:r>
              <a:rPr lang="en-GB" sz="2000" dirty="0">
                <a:latin typeface="SassoonPrimaryInfantMedium" panose="00000500000000000000" pitchFamily="2" charset="0"/>
              </a:rPr>
              <a:t>look at </a:t>
            </a:r>
          </a:p>
          <a:p>
            <a:pPr algn="ctr"/>
            <a:r>
              <a:rPr lang="en-GB" sz="2000" dirty="0">
                <a:latin typeface="SassoonPrimaryInfantMedium" panose="00000500000000000000" pitchFamily="2" charset="0"/>
              </a:rPr>
              <a:t>the first /last </a:t>
            </a:r>
          </a:p>
          <a:p>
            <a:pPr algn="ctr"/>
            <a:r>
              <a:rPr lang="en-GB" sz="2000" dirty="0">
                <a:latin typeface="SassoonPrimaryInfantMedium" panose="00000500000000000000" pitchFamily="2" charset="0"/>
              </a:rPr>
              <a:t>letters</a:t>
            </a:r>
          </a:p>
        </p:txBody>
      </p:sp>
      <p:sp>
        <p:nvSpPr>
          <p:cNvPr id="8" name="TextBox 7">
            <a:extLst>
              <a:ext uri="{FF2B5EF4-FFF2-40B4-BE49-F238E27FC236}">
                <a16:creationId xmlns:a16="http://schemas.microsoft.com/office/drawing/2014/main" id="{237A6961-13BE-42BD-B59C-8E02A0506460}"/>
              </a:ext>
            </a:extLst>
          </p:cNvPr>
          <p:cNvSpPr txBox="1"/>
          <p:nvPr/>
        </p:nvSpPr>
        <p:spPr>
          <a:xfrm>
            <a:off x="8775040" y="1195395"/>
            <a:ext cx="2362247" cy="830997"/>
          </a:xfrm>
          <a:prstGeom prst="rect">
            <a:avLst/>
          </a:prstGeom>
          <a:noFill/>
        </p:spPr>
        <p:txBody>
          <a:bodyPr wrap="square" rtlCol="0">
            <a:spAutoFit/>
          </a:bodyPr>
          <a:lstStyle/>
          <a:p>
            <a:pPr algn="ctr"/>
            <a:r>
              <a:rPr lang="en-GB" sz="2400" dirty="0">
                <a:latin typeface="SassoonPrimaryInfantMedium" panose="00000500000000000000" pitchFamily="2" charset="0"/>
              </a:rPr>
              <a:t>sound </a:t>
            </a:r>
          </a:p>
          <a:p>
            <a:pPr algn="ctr"/>
            <a:r>
              <a:rPr lang="en-GB" sz="2400" dirty="0">
                <a:latin typeface="SassoonPrimaryInfantMedium" panose="00000500000000000000" pitchFamily="2" charset="0"/>
              </a:rPr>
              <a:t>it out</a:t>
            </a:r>
          </a:p>
        </p:txBody>
      </p:sp>
      <p:sp>
        <p:nvSpPr>
          <p:cNvPr id="22" name="TextBox 16">
            <a:extLst>
              <a:ext uri="{FF2B5EF4-FFF2-40B4-BE49-F238E27FC236}">
                <a16:creationId xmlns:a16="http://schemas.microsoft.com/office/drawing/2014/main" id="{09326289-2FE6-3B8C-5D2A-8EA1DA4E16F7}"/>
              </a:ext>
            </a:extLst>
          </p:cNvPr>
          <p:cNvSpPr txBox="1"/>
          <p:nvPr/>
        </p:nvSpPr>
        <p:spPr>
          <a:xfrm rot="20539887">
            <a:off x="784977" y="1418207"/>
            <a:ext cx="1878622" cy="156966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Support your child in reading accurately</a:t>
            </a:r>
            <a:endParaRPr lang="en-GB" sz="2400" u="sng" dirty="0">
              <a:latin typeface="Sassoon Primary" pitchFamily="50" charset="0"/>
            </a:endParaRPr>
          </a:p>
        </p:txBody>
      </p:sp>
      <p:sp>
        <p:nvSpPr>
          <p:cNvPr id="4" name="Title 1">
            <a:extLst>
              <a:ext uri="{FF2B5EF4-FFF2-40B4-BE49-F238E27FC236}">
                <a16:creationId xmlns:a16="http://schemas.microsoft.com/office/drawing/2014/main" id="{1CDFAD7C-2714-AC9F-6E75-2D76CAFCA738}"/>
              </a:ext>
            </a:extLst>
          </p:cNvPr>
          <p:cNvSpPr txBox="1">
            <a:spLocks/>
          </p:cNvSpPr>
          <p:nvPr/>
        </p:nvSpPr>
        <p:spPr>
          <a:xfrm>
            <a:off x="2672031" y="459859"/>
            <a:ext cx="6466203" cy="1082389"/>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a:latin typeface="Sassoon" panose="02000503040000090004" pitchFamily="2" charset="0"/>
              </a:rPr>
              <a:t>Reading at Home</a:t>
            </a:r>
            <a:br>
              <a:rPr lang="en-GB" sz="3800">
                <a:latin typeface="Sassoon" panose="02000503040000090004" pitchFamily="2" charset="0"/>
              </a:rPr>
            </a:br>
            <a:endParaRPr lang="en-GB" sz="3800" dirty="0">
              <a:latin typeface="Sassoon" panose="02000503040000090004" pitchFamily="2" charset="0"/>
            </a:endParaRPr>
          </a:p>
        </p:txBody>
      </p:sp>
    </p:spTree>
    <p:extLst>
      <p:ext uri="{BB962C8B-B14F-4D97-AF65-F5344CB8AC3E}">
        <p14:creationId xmlns:p14="http://schemas.microsoft.com/office/powerpoint/2010/main" val="263965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tack of colorful post-it notes&#10;&#10;Description automatically generated">
            <a:extLst>
              <a:ext uri="{FF2B5EF4-FFF2-40B4-BE49-F238E27FC236}">
                <a16:creationId xmlns:a16="http://schemas.microsoft.com/office/drawing/2014/main" id="{6C70ACBC-5D3C-5D0D-20D4-8586ED949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269015" y="1086355"/>
            <a:ext cx="2957211" cy="2566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artoon characters with hands on sides&#10;&#10;Description automatically generated with medium confidence">
            <a:extLst>
              <a:ext uri="{FF2B5EF4-FFF2-40B4-BE49-F238E27FC236}">
                <a16:creationId xmlns:a16="http://schemas.microsoft.com/office/drawing/2014/main" id="{2A698BF2-BC38-15AE-AD2C-9087BD83D4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52447" y="2369636"/>
            <a:ext cx="3789400" cy="3400987"/>
          </a:xfrm>
          <a:prstGeom prst="rect">
            <a:avLst/>
          </a:prstGeom>
        </p:spPr>
      </p:pic>
      <p:sp>
        <p:nvSpPr>
          <p:cNvPr id="7" name="Title 1">
            <a:extLst>
              <a:ext uri="{FF2B5EF4-FFF2-40B4-BE49-F238E27FC236}">
                <a16:creationId xmlns:a16="http://schemas.microsoft.com/office/drawing/2014/main" id="{F74C69EE-53DC-FD52-69DD-6068FDC7D909}"/>
              </a:ext>
            </a:extLst>
          </p:cNvPr>
          <p:cNvSpPr txBox="1">
            <a:spLocks/>
          </p:cNvSpPr>
          <p:nvPr/>
        </p:nvSpPr>
        <p:spPr>
          <a:xfrm>
            <a:off x="2672031" y="459859"/>
            <a:ext cx="6466203" cy="1082389"/>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Sassoon Primary" pitchFamily="50" charset="0"/>
              </a:rPr>
              <a:t>Reading at Home</a:t>
            </a:r>
            <a:br>
              <a:rPr lang="en-GB" sz="3800" dirty="0">
                <a:latin typeface="Sassoon" panose="02000503040000090004" pitchFamily="2" charset="0"/>
              </a:rPr>
            </a:br>
            <a:endParaRPr lang="en-GB" sz="3800" dirty="0">
              <a:latin typeface="Sassoon" panose="02000503040000090004" pitchFamily="2" charset="0"/>
            </a:endParaRPr>
          </a:p>
        </p:txBody>
      </p:sp>
      <p:sp>
        <p:nvSpPr>
          <p:cNvPr id="8" name="TextBox 16">
            <a:extLst>
              <a:ext uri="{FF2B5EF4-FFF2-40B4-BE49-F238E27FC236}">
                <a16:creationId xmlns:a16="http://schemas.microsoft.com/office/drawing/2014/main" id="{7118241D-3073-D304-3723-E6BEAA2A8846}"/>
              </a:ext>
            </a:extLst>
          </p:cNvPr>
          <p:cNvSpPr txBox="1"/>
          <p:nvPr/>
        </p:nvSpPr>
        <p:spPr>
          <a:xfrm rot="20635936">
            <a:off x="1075767" y="1670040"/>
            <a:ext cx="1878622" cy="1200329"/>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Encourage expressive reading.</a:t>
            </a:r>
          </a:p>
        </p:txBody>
      </p:sp>
    </p:spTree>
    <p:extLst>
      <p:ext uri="{BB962C8B-B14F-4D97-AF65-F5344CB8AC3E}">
        <p14:creationId xmlns:p14="http://schemas.microsoft.com/office/powerpoint/2010/main" val="373143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tack of colorful post-it notes&#10;&#10;Description automatically generated">
            <a:extLst>
              <a:ext uri="{FF2B5EF4-FFF2-40B4-BE49-F238E27FC236}">
                <a16:creationId xmlns:a16="http://schemas.microsoft.com/office/drawing/2014/main" id="{6C70ACBC-5D3C-5D0D-20D4-8586ED949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269015" y="1086355"/>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a:extLst>
              <a:ext uri="{FF2B5EF4-FFF2-40B4-BE49-F238E27FC236}">
                <a16:creationId xmlns:a16="http://schemas.microsoft.com/office/drawing/2014/main" id="{73916C39-BBE8-4E2D-25E0-4900ABF4B220}"/>
              </a:ext>
            </a:extLst>
          </p:cNvPr>
          <p:cNvSpPr txBox="1"/>
          <p:nvPr/>
        </p:nvSpPr>
        <p:spPr>
          <a:xfrm rot="20635936">
            <a:off x="1071360" y="1646360"/>
            <a:ext cx="2026689" cy="1446550"/>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dirty="0">
                <a:latin typeface="Sassoon Primary" pitchFamily="50" charset="0"/>
              </a:rPr>
              <a:t>Ask questions about what they have read.</a:t>
            </a:r>
            <a:endParaRPr lang="en-GB" sz="2200" u="sng" dirty="0">
              <a:latin typeface="Sassoon Primary" pitchFamily="50" charset="0"/>
            </a:endParaRPr>
          </a:p>
        </p:txBody>
      </p:sp>
      <p:sp>
        <p:nvSpPr>
          <p:cNvPr id="6" name="TextBox 5">
            <a:extLst>
              <a:ext uri="{FF2B5EF4-FFF2-40B4-BE49-F238E27FC236}">
                <a16:creationId xmlns:a16="http://schemas.microsoft.com/office/drawing/2014/main" id="{39D1BB23-9D39-2355-AAD0-A4779BCF18BA}"/>
              </a:ext>
            </a:extLst>
          </p:cNvPr>
          <p:cNvSpPr txBox="1"/>
          <p:nvPr/>
        </p:nvSpPr>
        <p:spPr>
          <a:xfrm>
            <a:off x="3621373" y="1627632"/>
            <a:ext cx="8317248" cy="7294305"/>
          </a:xfrm>
          <a:prstGeom prst="rect">
            <a:avLst/>
          </a:prstGeom>
          <a:noFill/>
        </p:spPr>
        <p:txBody>
          <a:bodyPr wrap="square" rtlCol="0">
            <a:spAutoFit/>
          </a:bodyPr>
          <a:lstStyle/>
          <a:p>
            <a:pPr marL="342900" indent="-342900">
              <a:buFont typeface="Arial" panose="020B0604020202020204" pitchFamily="34" charset="0"/>
              <a:buChar char="•"/>
            </a:pPr>
            <a:r>
              <a:rPr lang="en-GB" sz="2800" dirty="0">
                <a:latin typeface="Sassoon Primary" pitchFamily="50" charset="0"/>
              </a:rPr>
              <a:t>Can you summarise what has just happened?</a:t>
            </a:r>
          </a:p>
          <a:p>
            <a:pPr marL="342900" indent="-342900">
              <a:buFont typeface="Arial" panose="020B0604020202020204" pitchFamily="34" charset="0"/>
              <a:buChar char="•"/>
            </a:pPr>
            <a:endParaRPr lang="en-GB" sz="2800" dirty="0">
              <a:latin typeface="Sassoon Primary" pitchFamily="50" charset="0"/>
            </a:endParaRPr>
          </a:p>
          <a:p>
            <a:pPr marL="342900" indent="-342900">
              <a:buFont typeface="Arial" panose="020B0604020202020204" pitchFamily="34" charset="0"/>
              <a:buChar char="•"/>
            </a:pPr>
            <a:r>
              <a:rPr lang="en-GB" sz="2800" dirty="0">
                <a:latin typeface="Sassoon Primary" pitchFamily="50" charset="0"/>
              </a:rPr>
              <a:t>Why do you think that happened? </a:t>
            </a:r>
          </a:p>
          <a:p>
            <a:pPr marL="342900" indent="-342900">
              <a:buFont typeface="Arial" panose="020B0604020202020204" pitchFamily="34" charset="0"/>
              <a:buChar char="•"/>
            </a:pPr>
            <a:endParaRPr lang="en-GB" sz="2800" dirty="0">
              <a:latin typeface="Sassoon Primary" pitchFamily="50" charset="0"/>
            </a:endParaRPr>
          </a:p>
          <a:p>
            <a:pPr marL="342900" indent="-342900">
              <a:buFont typeface="Arial" panose="020B0604020202020204" pitchFamily="34" charset="0"/>
              <a:buChar char="•"/>
            </a:pPr>
            <a:r>
              <a:rPr lang="en-GB" sz="2800" dirty="0">
                <a:latin typeface="Sassoon Primary" pitchFamily="50" charset="0"/>
              </a:rPr>
              <a:t>What do you think is going to happen next? </a:t>
            </a:r>
          </a:p>
          <a:p>
            <a:pPr marL="342900" indent="-342900">
              <a:buFont typeface="Arial" panose="020B0604020202020204" pitchFamily="34" charset="0"/>
              <a:buChar char="•"/>
            </a:pPr>
            <a:endParaRPr lang="en-GB" sz="2800" dirty="0">
              <a:latin typeface="Sassoon Primary" pitchFamily="50" charset="0"/>
            </a:endParaRPr>
          </a:p>
          <a:p>
            <a:pPr marL="342900" indent="-342900">
              <a:buFont typeface="Arial" panose="020B0604020202020204" pitchFamily="34" charset="0"/>
              <a:buChar char="•"/>
            </a:pPr>
            <a:r>
              <a:rPr lang="en-GB" sz="2800" dirty="0">
                <a:latin typeface="Sassoon Primary" pitchFamily="50" charset="0"/>
              </a:rPr>
              <a:t>Which words tell you that the character is feeling……?</a:t>
            </a:r>
          </a:p>
          <a:p>
            <a:endParaRPr lang="en-GB" sz="2800" dirty="0">
              <a:latin typeface="Sassoon Primary" pitchFamily="50" charset="0"/>
            </a:endParaRPr>
          </a:p>
          <a:p>
            <a:pPr marL="342900" indent="-342900">
              <a:buFont typeface="Arial" panose="020B0604020202020204" pitchFamily="34" charset="0"/>
              <a:buChar char="•"/>
            </a:pPr>
            <a:r>
              <a:rPr lang="en-GB" sz="2800" dirty="0">
                <a:latin typeface="Sassoon Primary" pitchFamily="50" charset="0"/>
              </a:rPr>
              <a:t>What would you have done if…..?</a:t>
            </a:r>
          </a:p>
          <a:p>
            <a:endParaRPr lang="en-GB" sz="2800" dirty="0">
              <a:latin typeface="Sassoon" panose="02000503040000090004" pitchFamily="2" charset="0"/>
            </a:endParaRPr>
          </a:p>
          <a:p>
            <a:endParaRPr lang="en-GB" sz="2000" dirty="0">
              <a:latin typeface="Sassoon" panose="02000503040000090004" pitchFamily="2" charset="0"/>
            </a:endParaRPr>
          </a:p>
          <a:p>
            <a:pPr marL="0" lvl="1"/>
            <a:endParaRPr lang="en-GB" sz="2000" dirty="0">
              <a:latin typeface="Sassoon" panose="02000503040000090004" pitchFamily="2" charset="0"/>
            </a:endParaRPr>
          </a:p>
          <a:p>
            <a:pPr marL="0" lvl="1"/>
            <a:endParaRPr lang="en-GB" sz="2000" dirty="0">
              <a:latin typeface="Sassoon" panose="02000503040000090004" pitchFamily="2" charset="0"/>
            </a:endParaRPr>
          </a:p>
          <a:p>
            <a:pPr lvl="1"/>
            <a:endParaRPr lang="en-GB" sz="2000" dirty="0">
              <a:latin typeface="Sassoon" panose="02000503040000090004" pitchFamily="2" charset="0"/>
            </a:endParaRPr>
          </a:p>
          <a:p>
            <a:pPr marL="800100" lvl="1" indent="-342900">
              <a:buFont typeface="Arial" panose="020B0604020202020204" pitchFamily="34" charset="0"/>
              <a:buChar char="•"/>
            </a:pPr>
            <a:endParaRPr lang="en-GB" sz="2000" dirty="0">
              <a:latin typeface="Sassoon" panose="02000503040000090004" pitchFamily="2" charset="0"/>
            </a:endParaRPr>
          </a:p>
          <a:p>
            <a:pPr marL="800100" lvl="1" indent="-342900">
              <a:buFont typeface="Arial" panose="020B0604020202020204" pitchFamily="34" charset="0"/>
              <a:buChar char="•"/>
            </a:pPr>
            <a:endParaRPr lang="en-GB" sz="2000" dirty="0">
              <a:latin typeface="Sassoon" panose="02000503040000090004" pitchFamily="2" charset="0"/>
            </a:endParaRPr>
          </a:p>
          <a:p>
            <a:pPr marL="342900" indent="-342900">
              <a:buFont typeface="Arial" panose="020B0604020202020204" pitchFamily="34" charset="0"/>
              <a:buChar char="•"/>
            </a:pPr>
            <a:endParaRPr lang="en-GB" sz="2000" dirty="0">
              <a:latin typeface="Sassoon" panose="02000503040000090004" pitchFamily="2" charset="0"/>
            </a:endParaRPr>
          </a:p>
          <a:p>
            <a:pPr marL="342900" indent="-342900">
              <a:buFont typeface="Arial" panose="020B0604020202020204" pitchFamily="34" charset="0"/>
              <a:buChar char="•"/>
            </a:pPr>
            <a:endParaRPr lang="en-GB" sz="2000" dirty="0">
              <a:latin typeface="Sassoon" panose="02000503040000090004" pitchFamily="2" charset="0"/>
            </a:endParaRPr>
          </a:p>
        </p:txBody>
      </p:sp>
      <p:sp>
        <p:nvSpPr>
          <p:cNvPr id="3" name="Title 1">
            <a:extLst>
              <a:ext uri="{FF2B5EF4-FFF2-40B4-BE49-F238E27FC236}">
                <a16:creationId xmlns:a16="http://schemas.microsoft.com/office/drawing/2014/main" id="{CCAA6A3C-8959-CC7D-0217-2639E22845EE}"/>
              </a:ext>
            </a:extLst>
          </p:cNvPr>
          <p:cNvSpPr txBox="1">
            <a:spLocks/>
          </p:cNvSpPr>
          <p:nvPr/>
        </p:nvSpPr>
        <p:spPr>
          <a:xfrm>
            <a:off x="2672031" y="459859"/>
            <a:ext cx="6466203" cy="1082389"/>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Sassoon Primary" pitchFamily="50" charset="0"/>
              </a:rPr>
              <a:t>Reading at Home</a:t>
            </a:r>
            <a:br>
              <a:rPr lang="en-GB" sz="3800" dirty="0">
                <a:latin typeface="Sassoon Primary" pitchFamily="50" charset="0"/>
              </a:rPr>
            </a:br>
            <a:endParaRPr lang="en-GB" sz="3800" dirty="0">
              <a:latin typeface="Sassoon Primary" pitchFamily="50" charset="0"/>
            </a:endParaRPr>
          </a:p>
        </p:txBody>
      </p:sp>
    </p:spTree>
    <p:extLst>
      <p:ext uri="{BB962C8B-B14F-4D97-AF65-F5344CB8AC3E}">
        <p14:creationId xmlns:p14="http://schemas.microsoft.com/office/powerpoint/2010/main" val="211198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065" y="377115"/>
            <a:ext cx="8584048" cy="3933628"/>
          </a:xfrm>
          <a:prstGeom prst="rect">
            <a:avLst/>
          </a:prstGeom>
        </p:spPr>
      </p:pic>
      <p:sp>
        <p:nvSpPr>
          <p:cNvPr id="5" name="TextBox 4"/>
          <p:cNvSpPr txBox="1"/>
          <p:nvPr/>
        </p:nvSpPr>
        <p:spPr>
          <a:xfrm>
            <a:off x="3422469" y="4615543"/>
            <a:ext cx="7489372" cy="1862048"/>
          </a:xfrm>
          <a:prstGeom prst="rect">
            <a:avLst/>
          </a:prstGeom>
          <a:noFill/>
        </p:spPr>
        <p:txBody>
          <a:bodyPr wrap="square" rtlCol="0">
            <a:spAutoFit/>
          </a:bodyPr>
          <a:lstStyle/>
          <a:p>
            <a:r>
              <a:rPr lang="en-GB" sz="11500" dirty="0">
                <a:latin typeface="SassoonPrimaryInfantMedium" panose="00000500000000000000" pitchFamily="2" charset="0"/>
              </a:rPr>
              <a:t>Phonics</a:t>
            </a:r>
          </a:p>
        </p:txBody>
      </p:sp>
    </p:spTree>
    <p:extLst>
      <p:ext uri="{BB962C8B-B14F-4D97-AF65-F5344CB8AC3E}">
        <p14:creationId xmlns:p14="http://schemas.microsoft.com/office/powerpoint/2010/main" val="620934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tack of colorful post-it notes&#10;&#10;Description automatically generated">
            <a:extLst>
              <a:ext uri="{FF2B5EF4-FFF2-40B4-BE49-F238E27FC236}">
                <a16:creationId xmlns:a16="http://schemas.microsoft.com/office/drawing/2014/main" id="{6C70ACBC-5D3C-5D0D-20D4-8586ED949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4442">
            <a:off x="269015" y="1086355"/>
            <a:ext cx="2957211" cy="25665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a:extLst>
              <a:ext uri="{FF2B5EF4-FFF2-40B4-BE49-F238E27FC236}">
                <a16:creationId xmlns:a16="http://schemas.microsoft.com/office/drawing/2014/main" id="{4BB1EE12-242D-4A9F-71DD-A5F3AFBA4E8B}"/>
              </a:ext>
            </a:extLst>
          </p:cNvPr>
          <p:cNvSpPr txBox="1"/>
          <p:nvPr/>
        </p:nvSpPr>
        <p:spPr>
          <a:xfrm rot="20635936">
            <a:off x="999717" y="1400140"/>
            <a:ext cx="1878622" cy="1938992"/>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Sassoon Primary" pitchFamily="50" charset="0"/>
              </a:rPr>
              <a:t>Support with the meaning of unfamiliar words.</a:t>
            </a:r>
            <a:endParaRPr lang="en-GB" sz="2400" u="sng" dirty="0">
              <a:latin typeface="Sassoon Primary" pitchFamily="50" charset="0"/>
            </a:endParaRPr>
          </a:p>
        </p:txBody>
      </p:sp>
      <p:sp>
        <p:nvSpPr>
          <p:cNvPr id="7" name="TextBox 6">
            <a:extLst>
              <a:ext uri="{FF2B5EF4-FFF2-40B4-BE49-F238E27FC236}">
                <a16:creationId xmlns:a16="http://schemas.microsoft.com/office/drawing/2014/main" id="{8533791D-CFC1-DADB-FD1E-8EEA809801AA}"/>
              </a:ext>
            </a:extLst>
          </p:cNvPr>
          <p:cNvSpPr txBox="1"/>
          <p:nvPr/>
        </p:nvSpPr>
        <p:spPr>
          <a:xfrm>
            <a:off x="819190" y="3889556"/>
            <a:ext cx="11137900" cy="5139869"/>
          </a:xfrm>
          <a:prstGeom prst="rect">
            <a:avLst/>
          </a:prstGeom>
          <a:noFill/>
        </p:spPr>
        <p:txBody>
          <a:bodyPr wrap="square" rtlCol="0">
            <a:spAutoFit/>
          </a:bodyPr>
          <a:lstStyle/>
          <a:p>
            <a:pPr algn="just"/>
            <a:endParaRPr lang="en-GB" sz="2400" dirty="0">
              <a:latin typeface="Sassoon Primary" pitchFamily="50" charset="0"/>
            </a:endParaRPr>
          </a:p>
          <a:p>
            <a:pPr algn="just"/>
            <a:r>
              <a:rPr lang="en-GB" sz="2400" dirty="0">
                <a:latin typeface="Sassoon Primary" pitchFamily="50" charset="0"/>
              </a:rPr>
              <a:t>‘He stood there for a moment longer, thinking back to that morning when she’d come with him to the north end and he’d </a:t>
            </a:r>
            <a:r>
              <a:rPr lang="en-GB" sz="2400" b="1" dirty="0">
                <a:solidFill>
                  <a:srgbClr val="FF0000"/>
                </a:solidFill>
                <a:latin typeface="Sassoon Primary" pitchFamily="50" charset="0"/>
              </a:rPr>
              <a:t>blurted</a:t>
            </a:r>
            <a:r>
              <a:rPr lang="en-GB" sz="2400" dirty="0">
                <a:latin typeface="Sassoon Primary" pitchFamily="50" charset="0"/>
              </a:rPr>
              <a:t> out that question about her mother. Whatever had happened must have been awful or else she would never have been so upset. He looked inside the window and saw Maria’s long hair shining and </a:t>
            </a:r>
            <a:r>
              <a:rPr lang="en-GB" sz="2400" b="1" dirty="0">
                <a:solidFill>
                  <a:srgbClr val="FF0000"/>
                </a:solidFill>
                <a:latin typeface="Sassoon Primary" pitchFamily="50" charset="0"/>
              </a:rPr>
              <a:t>glistening</a:t>
            </a:r>
            <a:r>
              <a:rPr lang="en-GB" sz="2400" dirty="0">
                <a:latin typeface="Sassoon Primary" pitchFamily="50" charset="0"/>
              </a:rPr>
              <a:t> in the light. He had to find some way of saying sorry. He had to.’</a:t>
            </a:r>
          </a:p>
          <a:p>
            <a:endParaRPr lang="en-GB" sz="2000" dirty="0">
              <a:latin typeface="Sassoon" panose="02000503040000090004" pitchFamily="2" charset="0"/>
            </a:endParaRPr>
          </a:p>
          <a:p>
            <a:pPr marL="0" lvl="1"/>
            <a:endParaRPr lang="en-GB" sz="2000" dirty="0">
              <a:latin typeface="Sassoon" panose="02000503040000090004" pitchFamily="2" charset="0"/>
            </a:endParaRPr>
          </a:p>
          <a:p>
            <a:pPr marL="0" lvl="1"/>
            <a:endParaRPr lang="en-GB" sz="2000" dirty="0">
              <a:latin typeface="Sassoon" panose="02000503040000090004" pitchFamily="2" charset="0"/>
            </a:endParaRPr>
          </a:p>
          <a:p>
            <a:pPr lvl="1"/>
            <a:endParaRPr lang="en-GB" sz="2000" dirty="0">
              <a:latin typeface="Sassoon" panose="02000503040000090004" pitchFamily="2" charset="0"/>
            </a:endParaRPr>
          </a:p>
          <a:p>
            <a:pPr marL="800100" lvl="1" indent="-342900">
              <a:buFont typeface="Arial" panose="020B0604020202020204" pitchFamily="34" charset="0"/>
              <a:buChar char="•"/>
            </a:pPr>
            <a:endParaRPr lang="en-GB" sz="2000" dirty="0">
              <a:latin typeface="Sassoon" panose="02000503040000090004" pitchFamily="2" charset="0"/>
            </a:endParaRPr>
          </a:p>
          <a:p>
            <a:pPr marL="800100" lvl="1" indent="-342900">
              <a:buFont typeface="Arial" panose="020B0604020202020204" pitchFamily="34" charset="0"/>
              <a:buChar char="•"/>
            </a:pPr>
            <a:endParaRPr lang="en-GB" sz="2000" dirty="0">
              <a:latin typeface="Sassoon" panose="02000503040000090004" pitchFamily="2" charset="0"/>
            </a:endParaRPr>
          </a:p>
          <a:p>
            <a:pPr marL="342900" indent="-342900">
              <a:buFont typeface="Arial" panose="020B0604020202020204" pitchFamily="34" charset="0"/>
              <a:buChar char="•"/>
            </a:pPr>
            <a:endParaRPr lang="en-GB" sz="2000" dirty="0">
              <a:latin typeface="Sassoon" panose="02000503040000090004" pitchFamily="2" charset="0"/>
            </a:endParaRPr>
          </a:p>
          <a:p>
            <a:pPr marL="342900" indent="-342900">
              <a:buFont typeface="Arial" panose="020B0604020202020204" pitchFamily="34" charset="0"/>
              <a:buChar char="•"/>
            </a:pPr>
            <a:endParaRPr lang="en-GB" sz="2000" dirty="0">
              <a:latin typeface="Sassoon" panose="02000503040000090004" pitchFamily="2" charset="0"/>
            </a:endParaRPr>
          </a:p>
        </p:txBody>
      </p:sp>
      <p:sp>
        <p:nvSpPr>
          <p:cNvPr id="8" name="TextBox 7">
            <a:extLst>
              <a:ext uri="{FF2B5EF4-FFF2-40B4-BE49-F238E27FC236}">
                <a16:creationId xmlns:a16="http://schemas.microsoft.com/office/drawing/2014/main" id="{71E7A997-F630-DF9C-168C-41BF4CC60D6B}"/>
              </a:ext>
            </a:extLst>
          </p:cNvPr>
          <p:cNvSpPr txBox="1"/>
          <p:nvPr/>
        </p:nvSpPr>
        <p:spPr>
          <a:xfrm>
            <a:off x="8474829" y="771040"/>
            <a:ext cx="3406785" cy="3046988"/>
          </a:xfrm>
          <a:prstGeom prst="rect">
            <a:avLst/>
          </a:prstGeom>
          <a:solidFill>
            <a:schemeClr val="bg2">
              <a:lumMod val="90000"/>
            </a:schemeClr>
          </a:solidFill>
          <a:ln w="82550">
            <a:solidFill>
              <a:schemeClr val="tx1"/>
            </a:solidFill>
          </a:ln>
        </p:spPr>
        <p:txBody>
          <a:bodyPr wrap="square" rtlCol="0">
            <a:spAutoFit/>
          </a:bodyPr>
          <a:lstStyle/>
          <a:p>
            <a:pPr algn="ctr"/>
            <a:r>
              <a:rPr lang="en-GB" sz="2400" b="1" dirty="0">
                <a:latin typeface="Sassoon Primary" pitchFamily="50" charset="0"/>
              </a:rPr>
              <a:t>Metalinguistic Strategies:</a:t>
            </a:r>
            <a:endParaRPr lang="en-GB" sz="2400" dirty="0">
              <a:latin typeface="Sassoon Primary" pitchFamily="50" charset="0"/>
            </a:endParaRPr>
          </a:p>
          <a:p>
            <a:endParaRPr lang="en-GB" sz="2400" dirty="0">
              <a:latin typeface="Sassoon Primary" pitchFamily="50" charset="0"/>
            </a:endParaRPr>
          </a:p>
          <a:p>
            <a:pPr marL="342900" indent="-342900">
              <a:buFont typeface="Arial" panose="020B0604020202020204" pitchFamily="34" charset="0"/>
              <a:buChar char="•"/>
            </a:pPr>
            <a:r>
              <a:rPr lang="en-GB" sz="2400" dirty="0">
                <a:latin typeface="Sassoon Primary" pitchFamily="50" charset="0"/>
              </a:rPr>
              <a:t>Re-read the sentence</a:t>
            </a:r>
          </a:p>
          <a:p>
            <a:pPr marL="342900" indent="-342900">
              <a:buFont typeface="Arial" panose="020B0604020202020204" pitchFamily="34" charset="0"/>
              <a:buChar char="•"/>
            </a:pPr>
            <a:r>
              <a:rPr lang="en-GB" sz="2400" dirty="0">
                <a:latin typeface="Sassoon Primary" pitchFamily="50" charset="0"/>
              </a:rPr>
              <a:t>Read the section before/after</a:t>
            </a:r>
          </a:p>
          <a:p>
            <a:pPr marL="342900" indent="-342900">
              <a:buFont typeface="Arial" panose="020B0604020202020204" pitchFamily="34" charset="0"/>
              <a:buChar char="•"/>
            </a:pPr>
            <a:r>
              <a:rPr lang="en-GB" sz="2400" dirty="0">
                <a:latin typeface="Sassoon Primary" pitchFamily="50" charset="0"/>
              </a:rPr>
              <a:t>Find similar words</a:t>
            </a:r>
          </a:p>
        </p:txBody>
      </p:sp>
      <p:sp>
        <p:nvSpPr>
          <p:cNvPr id="3" name="Title 1">
            <a:extLst>
              <a:ext uri="{FF2B5EF4-FFF2-40B4-BE49-F238E27FC236}">
                <a16:creationId xmlns:a16="http://schemas.microsoft.com/office/drawing/2014/main" id="{B42EB7DE-5EDA-83E9-6758-5ADC5AC0E3C2}"/>
              </a:ext>
            </a:extLst>
          </p:cNvPr>
          <p:cNvSpPr txBox="1">
            <a:spLocks/>
          </p:cNvSpPr>
          <p:nvPr/>
        </p:nvSpPr>
        <p:spPr>
          <a:xfrm>
            <a:off x="2672031" y="459859"/>
            <a:ext cx="6466203" cy="1082389"/>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Sassoon Primary" pitchFamily="50" charset="0"/>
              </a:rPr>
              <a:t>Reading at Home</a:t>
            </a:r>
            <a:br>
              <a:rPr lang="en-GB" sz="3800" dirty="0">
                <a:latin typeface="Sassoon" panose="02000503040000090004" pitchFamily="2" charset="0"/>
              </a:rPr>
            </a:br>
            <a:endParaRPr lang="en-GB" sz="3800" dirty="0">
              <a:latin typeface="Sassoon" panose="02000503040000090004" pitchFamily="2" charset="0"/>
            </a:endParaRPr>
          </a:p>
        </p:txBody>
      </p:sp>
    </p:spTree>
    <p:extLst>
      <p:ext uri="{BB962C8B-B14F-4D97-AF65-F5344CB8AC3E}">
        <p14:creationId xmlns:p14="http://schemas.microsoft.com/office/powerpoint/2010/main" val="2018506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31</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2451716" y="543699"/>
            <a:ext cx="6466203" cy="881485"/>
          </a:xfrm>
        </p:spPr>
        <p:txBody>
          <a:bodyPr rtlCol="0">
            <a:normAutofit fontScale="90000"/>
          </a:bodyPr>
          <a:lstStyle/>
          <a:p>
            <a:pPr algn="ctr" rtl="0"/>
            <a:r>
              <a:rPr lang="en-GB" sz="3800" b="1" dirty="0">
                <a:solidFill>
                  <a:schemeClr val="tx1"/>
                </a:solidFill>
                <a:latin typeface="Sassoon Primary" pitchFamily="50" charset="0"/>
              </a:rPr>
              <a:t>Reading at Home</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sp>
        <p:nvSpPr>
          <p:cNvPr id="35" name="TextBox 34">
            <a:extLst>
              <a:ext uri="{FF2B5EF4-FFF2-40B4-BE49-F238E27FC236}">
                <a16:creationId xmlns:a16="http://schemas.microsoft.com/office/drawing/2014/main" id="{F469B59E-9BC0-F6F1-6D86-52944EE2BA14}"/>
              </a:ext>
            </a:extLst>
          </p:cNvPr>
          <p:cNvSpPr txBox="1"/>
          <p:nvPr/>
        </p:nvSpPr>
        <p:spPr>
          <a:xfrm>
            <a:off x="1254086" y="1665818"/>
            <a:ext cx="5005136" cy="8586966"/>
          </a:xfrm>
          <a:prstGeom prst="rect">
            <a:avLst/>
          </a:prstGeom>
          <a:noFill/>
        </p:spPr>
        <p:txBody>
          <a:bodyPr wrap="square" rtlCol="0">
            <a:spAutoFit/>
          </a:bodyPr>
          <a:lstStyle/>
          <a:p>
            <a:pPr marL="0" lvl="1"/>
            <a:r>
              <a:rPr lang="en-GB" sz="2400" b="1" dirty="0">
                <a:latin typeface="Sassoon Primary" pitchFamily="50" charset="0"/>
              </a:rPr>
              <a:t>Encourage independent reading:</a:t>
            </a:r>
          </a:p>
          <a:p>
            <a:pPr marL="0" lvl="1"/>
            <a:endParaRPr lang="en-GB" sz="2400" b="1" dirty="0">
              <a:latin typeface="Sassoon Primary" pitchFamily="50" charset="0"/>
            </a:endParaRPr>
          </a:p>
          <a:p>
            <a:pPr marL="342900" lvl="1" indent="-342900">
              <a:buFont typeface="Arial" panose="020B0604020202020204" pitchFamily="34" charset="0"/>
              <a:buChar char="•"/>
            </a:pPr>
            <a:r>
              <a:rPr lang="en-GB" sz="2400" dirty="0">
                <a:latin typeface="Sassoon Primary" pitchFamily="50" charset="0"/>
              </a:rPr>
              <a:t>Visit the local library</a:t>
            </a:r>
          </a:p>
          <a:p>
            <a:pPr marL="342900" lvl="1" indent="-342900">
              <a:buFont typeface="Arial" panose="020B0604020202020204" pitchFamily="34" charset="0"/>
              <a:buChar char="•"/>
            </a:pPr>
            <a:r>
              <a:rPr lang="en-GB" sz="2400" dirty="0">
                <a:latin typeface="Sassoon Primary" pitchFamily="50" charset="0"/>
              </a:rPr>
              <a:t>Give books as presents</a:t>
            </a:r>
          </a:p>
          <a:p>
            <a:pPr marL="342900" lvl="1" indent="-342900">
              <a:buFont typeface="Arial" panose="020B0604020202020204" pitchFamily="34" charset="0"/>
              <a:buChar char="•"/>
            </a:pPr>
            <a:r>
              <a:rPr lang="en-GB" sz="2400" dirty="0">
                <a:latin typeface="Sassoon Primary" pitchFamily="50" charset="0"/>
              </a:rPr>
              <a:t>Make reading an enjoyable activity that you do at the same time</a:t>
            </a:r>
          </a:p>
          <a:p>
            <a:pPr marL="342900" lvl="1" indent="-342900">
              <a:buFont typeface="Arial" panose="020B0604020202020204" pitchFamily="34" charset="0"/>
              <a:buChar char="•"/>
            </a:pPr>
            <a:r>
              <a:rPr lang="en-GB" sz="2400" dirty="0">
                <a:latin typeface="Sassoon Primary" pitchFamily="50" charset="0"/>
              </a:rPr>
              <a:t>No distractions</a:t>
            </a:r>
          </a:p>
          <a:p>
            <a:pPr marL="342900" lvl="1" indent="-342900">
              <a:buFont typeface="Arial" panose="020B0604020202020204" pitchFamily="34" charset="0"/>
              <a:buChar char="•"/>
            </a:pPr>
            <a:r>
              <a:rPr lang="en-GB" sz="2400" dirty="0">
                <a:latin typeface="Sassoon Primary" pitchFamily="50" charset="0"/>
              </a:rPr>
              <a:t>Set up a bookshelf</a:t>
            </a:r>
          </a:p>
          <a:p>
            <a:pPr marL="342900" lvl="1" indent="-342900">
              <a:buFont typeface="Arial" panose="020B0604020202020204" pitchFamily="34" charset="0"/>
              <a:buChar char="•"/>
            </a:pPr>
            <a:r>
              <a:rPr lang="en-GB" sz="2400" dirty="0">
                <a:latin typeface="Sassoon Primary" pitchFamily="50" charset="0"/>
              </a:rPr>
              <a:t>Don’t force it!</a:t>
            </a:r>
          </a:p>
          <a:p>
            <a:pPr marL="342900" lvl="1" indent="-342900">
              <a:buFont typeface="Arial" panose="020B0604020202020204" pitchFamily="34" charset="0"/>
              <a:buChar char="•"/>
            </a:pPr>
            <a:endParaRPr lang="en-GB" sz="2400" dirty="0">
              <a:latin typeface="Sassoon" panose="02000503040000090004" pitchFamily="2" charset="0"/>
            </a:endParaRPr>
          </a:p>
          <a:p>
            <a:pPr marL="342900" lvl="1" indent="-342900">
              <a:buFont typeface="Arial" panose="020B0604020202020204" pitchFamily="34" charset="0"/>
              <a:buChar char="•"/>
            </a:pPr>
            <a:endParaRPr lang="en-GB" sz="2400" dirty="0">
              <a:latin typeface="Sassoon" panose="02000503040000090004" pitchFamily="2" charset="0"/>
            </a:endParaRPr>
          </a:p>
          <a:p>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0" lvl="1"/>
            <a:endParaRPr lang="en-GB" sz="2400" dirty="0">
              <a:latin typeface="Sassoon" panose="02000503040000090004" pitchFamily="2" charset="0"/>
            </a:endParaRPr>
          </a:p>
          <a:p>
            <a:pPr marL="0" lvl="1"/>
            <a:endParaRPr lang="en-GB" sz="2400" dirty="0">
              <a:latin typeface="Sassoon" panose="02000503040000090004" pitchFamily="2" charset="0"/>
            </a:endParaRPr>
          </a:p>
          <a:p>
            <a:pPr lvl="1"/>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p:txBody>
      </p:sp>
      <p:pic>
        <p:nvPicPr>
          <p:cNvPr id="5" name="Picture 4" descr="A stack of books with green blue and pink pages&#10;&#10;Description automatically generated">
            <a:extLst>
              <a:ext uri="{FF2B5EF4-FFF2-40B4-BE49-F238E27FC236}">
                <a16:creationId xmlns:a16="http://schemas.microsoft.com/office/drawing/2014/main" id="{A0FF4B17-A06B-410C-B988-CC8AE939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0402" y="5587846"/>
            <a:ext cx="1431349" cy="1133629"/>
          </a:xfrm>
          <a:prstGeom prst="rect">
            <a:avLst/>
          </a:prstGeom>
        </p:spPr>
      </p:pic>
      <p:sp>
        <p:nvSpPr>
          <p:cNvPr id="7" name="TextBox 6">
            <a:extLst>
              <a:ext uri="{FF2B5EF4-FFF2-40B4-BE49-F238E27FC236}">
                <a16:creationId xmlns:a16="http://schemas.microsoft.com/office/drawing/2014/main" id="{21C5230B-4C05-4382-0329-D96CCF26B970}"/>
              </a:ext>
            </a:extLst>
          </p:cNvPr>
          <p:cNvSpPr txBox="1"/>
          <p:nvPr/>
        </p:nvSpPr>
        <p:spPr>
          <a:xfrm>
            <a:off x="6973232" y="1665818"/>
            <a:ext cx="6466203" cy="8217634"/>
          </a:xfrm>
          <a:prstGeom prst="rect">
            <a:avLst/>
          </a:prstGeom>
          <a:noFill/>
        </p:spPr>
        <p:txBody>
          <a:bodyPr wrap="square" rtlCol="0">
            <a:spAutoFit/>
          </a:bodyPr>
          <a:lstStyle/>
          <a:p>
            <a:pPr marL="0" lvl="1"/>
            <a:r>
              <a:rPr lang="en-GB" sz="2400" b="1" dirty="0">
                <a:latin typeface="Sassoon Primary" pitchFamily="50" charset="0"/>
              </a:rPr>
              <a:t>Reading doesn’t just mean books!</a:t>
            </a:r>
          </a:p>
          <a:p>
            <a:pPr marL="0" lvl="1"/>
            <a:endParaRPr lang="en-GB" sz="2400" dirty="0">
              <a:latin typeface="Sassoon Primary" pitchFamily="50" charset="0"/>
            </a:endParaRPr>
          </a:p>
          <a:p>
            <a:pPr marL="342900" lvl="1" indent="-342900">
              <a:buFont typeface="Arial" panose="020B0604020202020204" pitchFamily="34" charset="0"/>
              <a:buChar char="•"/>
            </a:pPr>
            <a:r>
              <a:rPr lang="en-GB" sz="2400" dirty="0">
                <a:latin typeface="Sassoon Primary" pitchFamily="50" charset="0"/>
              </a:rPr>
              <a:t>Audio books – listen together and </a:t>
            </a:r>
          </a:p>
          <a:p>
            <a:pPr marL="0" lvl="1"/>
            <a:r>
              <a:rPr lang="en-GB" sz="2400" dirty="0">
                <a:latin typeface="Sassoon Primary" pitchFamily="50" charset="0"/>
              </a:rPr>
              <a:t>    then talk about it afterwards </a:t>
            </a:r>
          </a:p>
          <a:p>
            <a:pPr marL="342900" lvl="1" indent="-342900">
              <a:buFont typeface="Arial" panose="020B0604020202020204" pitchFamily="34" charset="0"/>
              <a:buChar char="•"/>
            </a:pPr>
            <a:r>
              <a:rPr lang="en-GB" sz="2400" dirty="0">
                <a:latin typeface="Sassoon Primary" pitchFamily="50" charset="0"/>
              </a:rPr>
              <a:t>Instructions</a:t>
            </a:r>
          </a:p>
          <a:p>
            <a:pPr marL="342900" lvl="1" indent="-342900">
              <a:buFont typeface="Arial" panose="020B0604020202020204" pitchFamily="34" charset="0"/>
              <a:buChar char="•"/>
            </a:pPr>
            <a:r>
              <a:rPr lang="en-GB" sz="2400" dirty="0">
                <a:latin typeface="Sassoon Primary" pitchFamily="50" charset="0"/>
              </a:rPr>
              <a:t>Websites</a:t>
            </a:r>
          </a:p>
          <a:p>
            <a:pPr marL="342900" lvl="1" indent="-342900">
              <a:buFont typeface="Arial" panose="020B0604020202020204" pitchFamily="34" charset="0"/>
              <a:buChar char="•"/>
            </a:pPr>
            <a:r>
              <a:rPr lang="en-GB" sz="2400" dirty="0">
                <a:latin typeface="Sassoon Primary" pitchFamily="50" charset="0"/>
              </a:rPr>
              <a:t>Recipes</a:t>
            </a:r>
          </a:p>
          <a:p>
            <a:pPr marL="342900" lvl="1" indent="-342900">
              <a:buFont typeface="Arial" panose="020B0604020202020204" pitchFamily="34" charset="0"/>
              <a:buChar char="•"/>
            </a:pPr>
            <a:r>
              <a:rPr lang="en-GB" sz="2400" dirty="0">
                <a:latin typeface="Sassoon Primary" pitchFamily="50" charset="0"/>
              </a:rPr>
              <a:t>Song lyrics</a:t>
            </a:r>
          </a:p>
          <a:p>
            <a:pPr marL="342900" lvl="1" indent="-342900">
              <a:buFont typeface="Arial" panose="020B0604020202020204" pitchFamily="34" charset="0"/>
              <a:buChar char="•"/>
            </a:pPr>
            <a:r>
              <a:rPr lang="en-GB" sz="2400" dirty="0">
                <a:latin typeface="Sassoon Primary" pitchFamily="50" charset="0"/>
              </a:rPr>
              <a:t>Magazines and comics</a:t>
            </a:r>
          </a:p>
          <a:p>
            <a:pPr marL="342900" lvl="1" indent="-342900">
              <a:buFont typeface="Arial" panose="020B0604020202020204" pitchFamily="34" charset="0"/>
              <a:buChar char="•"/>
            </a:pPr>
            <a:r>
              <a:rPr lang="en-GB" sz="2400" dirty="0">
                <a:latin typeface="Sassoon Primary" pitchFamily="50" charset="0"/>
              </a:rPr>
              <a:t>Even subtitles on the TV!</a:t>
            </a:r>
          </a:p>
          <a:p>
            <a:pPr marL="0" lvl="1"/>
            <a:endParaRPr lang="en-GB" sz="2400" dirty="0">
              <a:latin typeface="Sassoon" panose="02000503040000090004" pitchFamily="2" charset="0"/>
            </a:endParaRPr>
          </a:p>
          <a:p>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0" lvl="1"/>
            <a:endParaRPr lang="en-GB" sz="2400" dirty="0">
              <a:latin typeface="Sassoon" panose="02000503040000090004" pitchFamily="2" charset="0"/>
            </a:endParaRPr>
          </a:p>
          <a:p>
            <a:pPr marL="0" lvl="1"/>
            <a:endParaRPr lang="en-GB" sz="2400" dirty="0">
              <a:latin typeface="Sassoon" panose="02000503040000090004" pitchFamily="2" charset="0"/>
            </a:endParaRPr>
          </a:p>
          <a:p>
            <a:pPr lvl="1"/>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p:txBody>
      </p:sp>
    </p:spTree>
    <p:extLst>
      <p:ext uri="{BB962C8B-B14F-4D97-AF65-F5344CB8AC3E}">
        <p14:creationId xmlns:p14="http://schemas.microsoft.com/office/powerpoint/2010/main" val="333615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ading Schools - Scottish Book Trust">
            <a:extLst>
              <a:ext uri="{FF2B5EF4-FFF2-40B4-BE49-F238E27FC236}">
                <a16:creationId xmlns:a16="http://schemas.microsoft.com/office/drawing/2014/main" id="{066A9864-87A4-2AAC-29AE-9BF346F36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896" y="275397"/>
            <a:ext cx="3810000" cy="1390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D0A622-6BC2-779D-5C03-1811F91FC8F6}"/>
              </a:ext>
            </a:extLst>
          </p:cNvPr>
          <p:cNvSpPr txBox="1"/>
          <p:nvPr/>
        </p:nvSpPr>
        <p:spPr>
          <a:xfrm>
            <a:off x="608274" y="2400190"/>
            <a:ext cx="11756004" cy="29019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4200" dirty="0">
                <a:latin typeface="Sassoon Primary" pitchFamily="50" charset="0"/>
              </a:rPr>
              <a:t>Promoting Reading for Pleasure</a:t>
            </a:r>
          </a:p>
          <a:p>
            <a:pPr marL="285750" indent="-285750">
              <a:lnSpc>
                <a:spcPct val="150000"/>
              </a:lnSpc>
              <a:buFont typeface="Arial" panose="020B0604020202020204" pitchFamily="34" charset="0"/>
              <a:buChar char="•"/>
            </a:pPr>
            <a:r>
              <a:rPr lang="en-GB" sz="4200" dirty="0">
                <a:latin typeface="Sassoon Primary" pitchFamily="50" charset="0"/>
              </a:rPr>
              <a:t>Encouraging children to read different texts</a:t>
            </a:r>
          </a:p>
          <a:p>
            <a:pPr marL="285750" indent="-285750">
              <a:lnSpc>
                <a:spcPct val="150000"/>
              </a:lnSpc>
              <a:buFont typeface="Arial" panose="020B0604020202020204" pitchFamily="34" charset="0"/>
              <a:buChar char="•"/>
            </a:pPr>
            <a:r>
              <a:rPr lang="en-GB" sz="4200" dirty="0">
                <a:latin typeface="Sassoon Primary" pitchFamily="50" charset="0"/>
              </a:rPr>
              <a:t>Developing a positive culture of Reading </a:t>
            </a:r>
          </a:p>
        </p:txBody>
      </p:sp>
    </p:spTree>
    <p:extLst>
      <p:ext uri="{BB962C8B-B14F-4D97-AF65-F5344CB8AC3E}">
        <p14:creationId xmlns:p14="http://schemas.microsoft.com/office/powerpoint/2010/main" val="640431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33</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022237" y="494565"/>
            <a:ext cx="6466203" cy="881485"/>
          </a:xfrm>
        </p:spPr>
        <p:txBody>
          <a:bodyPr rtlCol="0">
            <a:normAutofit fontScale="90000"/>
          </a:bodyPr>
          <a:lstStyle/>
          <a:p>
            <a:pPr algn="ctr" rtl="0"/>
            <a:r>
              <a:rPr lang="en-GB" b="1" dirty="0">
                <a:solidFill>
                  <a:schemeClr val="tx1"/>
                </a:solidFill>
                <a:latin typeface="Sassoon Primary" pitchFamily="50" charset="0"/>
              </a:rPr>
              <a:t>Writing</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pic>
        <p:nvPicPr>
          <p:cNvPr id="4" name="Picture 3" descr="A yellow pencil with pink eraser&#10;&#10;Description automatically generated">
            <a:extLst>
              <a:ext uri="{FF2B5EF4-FFF2-40B4-BE49-F238E27FC236}">
                <a16:creationId xmlns:a16="http://schemas.microsoft.com/office/drawing/2014/main" id="{79A9EE01-FEDE-3E3A-3BFC-029E08BADAE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7656499" y="177232"/>
            <a:ext cx="1987649" cy="2077998"/>
          </a:xfrm>
          <a:prstGeom prst="rect">
            <a:avLst/>
          </a:prstGeom>
        </p:spPr>
      </p:pic>
      <p:pic>
        <p:nvPicPr>
          <p:cNvPr id="3" name="Picture 2" descr="A close-up of a cell phone">
            <a:extLst>
              <a:ext uri="{FF2B5EF4-FFF2-40B4-BE49-F238E27FC236}">
                <a16:creationId xmlns:a16="http://schemas.microsoft.com/office/drawing/2014/main" id="{A1A7CA4D-C69A-243B-2A76-8EB966826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7" y="695687"/>
            <a:ext cx="4680645" cy="4303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cell phone">
            <a:extLst>
              <a:ext uri="{FF2B5EF4-FFF2-40B4-BE49-F238E27FC236}">
                <a16:creationId xmlns:a16="http://schemas.microsoft.com/office/drawing/2014/main" id="{8B546BD4-D811-006C-8B2F-121D03783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494" y="2235593"/>
            <a:ext cx="4680645" cy="43033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7E68DA-B70F-B232-526C-C3754E3EE183}"/>
              </a:ext>
            </a:extLst>
          </p:cNvPr>
          <p:cNvSpPr txBox="1"/>
          <p:nvPr/>
        </p:nvSpPr>
        <p:spPr>
          <a:xfrm>
            <a:off x="379632" y="1174928"/>
            <a:ext cx="4112856" cy="6001643"/>
          </a:xfrm>
          <a:prstGeom prst="rect">
            <a:avLst/>
          </a:prstGeom>
          <a:noFill/>
        </p:spPr>
        <p:txBody>
          <a:bodyPr wrap="square" rtlCol="0">
            <a:spAutoFit/>
          </a:bodyPr>
          <a:lstStyle/>
          <a:p>
            <a:endParaRPr lang="en-GB" sz="2400" dirty="0">
              <a:latin typeface="Sassoon" panose="02000503040000090004" pitchFamily="2" charset="0"/>
            </a:endParaRPr>
          </a:p>
          <a:p>
            <a:r>
              <a:rPr lang="en-GB" sz="2400" b="1" dirty="0">
                <a:latin typeface="Sassoon Primary" pitchFamily="50" charset="0"/>
              </a:rPr>
              <a:t>Fictional/narrative writing</a:t>
            </a:r>
          </a:p>
          <a:p>
            <a:endParaRPr lang="en-GB" sz="2400" b="1" dirty="0">
              <a:latin typeface="Sassoon Primary" pitchFamily="50" charset="0"/>
            </a:endParaRPr>
          </a:p>
          <a:p>
            <a:pPr marL="342900" indent="-342900">
              <a:buFont typeface="Arial" panose="020B0604020202020204" pitchFamily="34" charset="0"/>
              <a:buChar char="•"/>
            </a:pPr>
            <a:r>
              <a:rPr lang="en-GB" sz="2400" dirty="0">
                <a:latin typeface="Sassoon Primary" pitchFamily="50" charset="0"/>
              </a:rPr>
              <a:t>characterisation</a:t>
            </a:r>
          </a:p>
          <a:p>
            <a:pPr marL="342900" indent="-342900">
              <a:buFont typeface="Arial" panose="020B0604020202020204" pitchFamily="34" charset="0"/>
              <a:buChar char="•"/>
            </a:pPr>
            <a:r>
              <a:rPr lang="en-GB" sz="2400" dirty="0">
                <a:latin typeface="Sassoon Primary" pitchFamily="50" charset="0"/>
              </a:rPr>
              <a:t>plot and setting development</a:t>
            </a:r>
          </a:p>
          <a:p>
            <a:pPr marL="342900" indent="-342900">
              <a:buFont typeface="Arial" panose="020B0604020202020204" pitchFamily="34" charset="0"/>
              <a:buChar char="•"/>
            </a:pPr>
            <a:r>
              <a:rPr lang="en-GB" sz="2400" dirty="0">
                <a:latin typeface="Sassoon Primary" pitchFamily="50" charset="0"/>
              </a:rPr>
              <a:t>dialogue</a:t>
            </a:r>
          </a:p>
          <a:p>
            <a:pPr marL="342900" indent="-342900">
              <a:buFont typeface="Arial" panose="020B0604020202020204" pitchFamily="34" charset="0"/>
              <a:buChar char="•"/>
            </a:pPr>
            <a:r>
              <a:rPr lang="en-GB" sz="2400" dirty="0">
                <a:latin typeface="Sassoon Primary" pitchFamily="50" charset="0"/>
              </a:rPr>
              <a:t>suspense</a:t>
            </a:r>
          </a:p>
          <a:p>
            <a:endParaRPr lang="en-GB" sz="2400" dirty="0">
              <a:latin typeface="Sassoon" panose="02000503040000090004" pitchFamily="2" charset="0"/>
            </a:endParaRPr>
          </a:p>
          <a:p>
            <a:endParaRPr lang="en-GB" sz="2400" dirty="0">
              <a:latin typeface="Sassoon" panose="02000503040000090004" pitchFamily="2" charset="0"/>
            </a:endParaRPr>
          </a:p>
          <a:p>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p:txBody>
      </p:sp>
      <p:sp>
        <p:nvSpPr>
          <p:cNvPr id="5" name="TextBox 4">
            <a:extLst>
              <a:ext uri="{FF2B5EF4-FFF2-40B4-BE49-F238E27FC236}">
                <a16:creationId xmlns:a16="http://schemas.microsoft.com/office/drawing/2014/main" id="{91102726-E81D-ED5F-A7E9-136878191DB3}"/>
              </a:ext>
            </a:extLst>
          </p:cNvPr>
          <p:cNvSpPr txBox="1"/>
          <p:nvPr/>
        </p:nvSpPr>
        <p:spPr>
          <a:xfrm>
            <a:off x="7248010" y="2596666"/>
            <a:ext cx="6908442" cy="6001643"/>
          </a:xfrm>
          <a:prstGeom prst="rect">
            <a:avLst/>
          </a:prstGeom>
          <a:noFill/>
        </p:spPr>
        <p:txBody>
          <a:bodyPr wrap="square" rtlCol="0">
            <a:spAutoFit/>
          </a:bodyPr>
          <a:lstStyle/>
          <a:p>
            <a:endParaRPr lang="en-GB" sz="2400" dirty="0">
              <a:latin typeface="Sassoon" panose="02000503040000090004" pitchFamily="2" charset="0"/>
            </a:endParaRPr>
          </a:p>
          <a:p>
            <a:r>
              <a:rPr lang="en-GB" sz="2400" b="1" dirty="0">
                <a:latin typeface="Sassoon Primary" pitchFamily="50" charset="0"/>
              </a:rPr>
              <a:t>Non fiction genres</a:t>
            </a:r>
          </a:p>
          <a:p>
            <a:endParaRPr lang="en-GB" sz="2400" dirty="0">
              <a:latin typeface="Sassoon Primary" pitchFamily="50" charset="0"/>
            </a:endParaRPr>
          </a:p>
          <a:p>
            <a:pPr marL="342900" indent="-342900">
              <a:buFont typeface="Arial" panose="020B0604020202020204" pitchFamily="34" charset="0"/>
              <a:buChar char="•"/>
            </a:pPr>
            <a:r>
              <a:rPr lang="en-GB" sz="2400" dirty="0">
                <a:latin typeface="Sassoon Primary" pitchFamily="50" charset="0"/>
              </a:rPr>
              <a:t>Information report</a:t>
            </a:r>
          </a:p>
          <a:p>
            <a:pPr marL="342900" indent="-342900">
              <a:buFont typeface="Arial" panose="020B0604020202020204" pitchFamily="34" charset="0"/>
              <a:buChar char="•"/>
            </a:pPr>
            <a:r>
              <a:rPr lang="en-GB" sz="2400" dirty="0">
                <a:latin typeface="Sassoon Primary" pitchFamily="50" charset="0"/>
              </a:rPr>
              <a:t>Instructions</a:t>
            </a:r>
          </a:p>
          <a:p>
            <a:pPr marL="342900" indent="-342900">
              <a:buFont typeface="Arial" panose="020B0604020202020204" pitchFamily="34" charset="0"/>
              <a:buChar char="•"/>
            </a:pPr>
            <a:r>
              <a:rPr lang="en-GB" sz="2400" dirty="0">
                <a:latin typeface="Sassoon Primary" pitchFamily="50" charset="0"/>
              </a:rPr>
              <a:t>Explanation text</a:t>
            </a:r>
          </a:p>
          <a:p>
            <a:pPr marL="342900" indent="-342900">
              <a:buFont typeface="Arial" panose="020B0604020202020204" pitchFamily="34" charset="0"/>
              <a:buChar char="•"/>
            </a:pPr>
            <a:r>
              <a:rPr lang="en-GB" sz="2400" dirty="0">
                <a:latin typeface="Sassoon Primary" pitchFamily="50" charset="0"/>
              </a:rPr>
              <a:t>Recount</a:t>
            </a:r>
          </a:p>
          <a:p>
            <a:pPr marL="342900" indent="-342900">
              <a:buFont typeface="Arial" panose="020B0604020202020204" pitchFamily="34" charset="0"/>
              <a:buChar char="•"/>
            </a:pPr>
            <a:r>
              <a:rPr lang="en-GB" sz="2400" dirty="0">
                <a:latin typeface="Sassoon Primary" pitchFamily="50" charset="0"/>
              </a:rPr>
              <a:t>Persuasive</a:t>
            </a:r>
          </a:p>
          <a:p>
            <a:pPr marL="342900" indent="-342900">
              <a:buFont typeface="Arial" panose="020B0604020202020204" pitchFamily="34" charset="0"/>
              <a:buChar char="•"/>
            </a:pPr>
            <a:r>
              <a:rPr lang="en-GB" sz="2400" dirty="0">
                <a:latin typeface="Sassoon Primary" pitchFamily="50" charset="0"/>
              </a:rPr>
              <a:t>Discursive (later stages)</a:t>
            </a:r>
          </a:p>
          <a:p>
            <a:endParaRPr lang="en-GB" sz="2400" dirty="0">
              <a:latin typeface="Sassoon" panose="02000503040000090004" pitchFamily="2" charset="0"/>
            </a:endParaRPr>
          </a:p>
          <a:p>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800100" lvl="1"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a:p>
            <a:pPr marL="342900" indent="-342900">
              <a:buFont typeface="Arial" panose="020B0604020202020204" pitchFamily="34" charset="0"/>
              <a:buChar char="•"/>
            </a:pPr>
            <a:endParaRPr lang="en-GB" sz="2400" dirty="0">
              <a:latin typeface="Sassoon" panose="02000503040000090004" pitchFamily="2" charset="0"/>
            </a:endParaRPr>
          </a:p>
        </p:txBody>
      </p:sp>
    </p:spTree>
    <p:extLst>
      <p:ext uri="{BB962C8B-B14F-4D97-AF65-F5344CB8AC3E}">
        <p14:creationId xmlns:p14="http://schemas.microsoft.com/office/powerpoint/2010/main" val="406501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a:xfrm>
            <a:off x="838200" y="6356350"/>
            <a:ext cx="2743200" cy="365125"/>
          </a:xfrm>
        </p:spPr>
        <p:txBody>
          <a:bodyPr rtlCol="0"/>
          <a:lstStyle/>
          <a:p>
            <a:pPr rtl="0"/>
            <a:r>
              <a:rPr lang="en-GB"/>
              <a:t>20XX</a:t>
            </a:r>
          </a:p>
        </p:txBody>
      </p:sp>
      <p:sp>
        <p:nvSpPr>
          <p:cNvPr id="45" name="Footer Placeholder 44">
            <a:extLst>
              <a:ext uri="{FF2B5EF4-FFF2-40B4-BE49-F238E27FC236}">
                <a16:creationId xmlns:a16="http://schemas.microsoft.com/office/drawing/2014/main" id="{6F1B995D-1532-48CE-A2C5-425EE1771DD6}"/>
              </a:ext>
            </a:extLst>
          </p:cNvPr>
          <p:cNvSpPr>
            <a:spLocks noGrp="1"/>
          </p:cNvSpPr>
          <p:nvPr>
            <p:ph type="ftr" sz="quarter" idx="11"/>
          </p:nvPr>
        </p:nvSpPr>
        <p:spPr>
          <a:xfrm>
            <a:off x="4038600" y="6356350"/>
            <a:ext cx="4114800" cy="365125"/>
          </a:xfrm>
        </p:spPr>
        <p:txBody>
          <a:bodyPr rtlCol="0"/>
          <a:lstStyle/>
          <a:p>
            <a:pPr rtl="0"/>
            <a:r>
              <a:rPr lang="en-GB"/>
              <a:t>Pitch deck title</a:t>
            </a: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34</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008999" y="537953"/>
            <a:ext cx="6466203" cy="881485"/>
          </a:xfrm>
        </p:spPr>
        <p:txBody>
          <a:bodyPr rtlCol="0">
            <a:normAutofit fontScale="90000"/>
          </a:bodyPr>
          <a:lstStyle/>
          <a:p>
            <a:pPr algn="ctr" rtl="0"/>
            <a:r>
              <a:rPr lang="en-GB" sz="3800" b="1" dirty="0">
                <a:solidFill>
                  <a:schemeClr val="tx1"/>
                </a:solidFill>
                <a:latin typeface="Sassoon Primary" pitchFamily="50" charset="0"/>
              </a:rPr>
              <a:t>Writing – Core Targets</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sp>
        <p:nvSpPr>
          <p:cNvPr id="35" name="TextBox 34">
            <a:extLst>
              <a:ext uri="{FF2B5EF4-FFF2-40B4-BE49-F238E27FC236}">
                <a16:creationId xmlns:a16="http://schemas.microsoft.com/office/drawing/2014/main" id="{F469B59E-9BC0-F6F1-6D86-52944EE2BA14}"/>
              </a:ext>
            </a:extLst>
          </p:cNvPr>
          <p:cNvSpPr txBox="1"/>
          <p:nvPr/>
        </p:nvSpPr>
        <p:spPr>
          <a:xfrm>
            <a:off x="938908" y="731770"/>
            <a:ext cx="11395553" cy="8269956"/>
          </a:xfrm>
          <a:prstGeom prst="rect">
            <a:avLst/>
          </a:prstGeom>
          <a:noFill/>
        </p:spPr>
        <p:txBody>
          <a:bodyPr wrap="square" rtlCol="0">
            <a:spAutoFit/>
          </a:bodyPr>
          <a:lstStyle/>
          <a:p>
            <a:endParaRPr lang="en-GB" sz="2000" b="1" dirty="0">
              <a:ln>
                <a:noFill/>
              </a:ln>
              <a:solidFill>
                <a:schemeClr val="tx1">
                  <a:lumMod val="75000"/>
                  <a:lumOff val="25000"/>
                </a:schemeClr>
              </a:solidFill>
              <a:effectLst/>
              <a:latin typeface="Sassoon" panose="02000503040000090004" pitchFamily="2" charset="0"/>
              <a:ea typeface="Calibri" panose="020F0502020204030204" pitchFamily="34" charset="0"/>
              <a:cs typeface="Arial" panose="020B0604020202020204" pitchFamily="34" charset="0"/>
            </a:endParaRPr>
          </a:p>
          <a:p>
            <a:pPr lvl="0">
              <a:lnSpc>
                <a:spcPct val="107000"/>
              </a:lnSpc>
            </a:pPr>
            <a:r>
              <a:rPr lang="en-GB" dirty="0">
                <a:solidFill>
                  <a:srgbClr val="000000"/>
                </a:solidFill>
                <a:latin typeface="Sassoon Primary" pitchFamily="50" charset="0"/>
                <a:ea typeface="Calibri" panose="020F0502020204030204" pitchFamily="34" charset="0"/>
                <a:cs typeface="Arial" panose="020B0604020202020204" pitchFamily="34" charset="0"/>
              </a:rPr>
              <a:t>Legible</a:t>
            </a: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 writing:</a:t>
            </a:r>
            <a:endParaRPr lang="en-GB" dirty="0">
              <a:effectLst/>
              <a:latin typeface="Sassoon Primary" pitchFamily="50" charset="0"/>
              <a:ea typeface="Calibri" panose="020F0502020204030204" pitchFamily="34" charset="0"/>
              <a:cs typeface="Times New Roman" panose="02020603050405020304" pitchFamily="18" charset="0"/>
            </a:endParaRPr>
          </a:p>
          <a:p>
            <a:pPr lvl="1">
              <a:lnSpc>
                <a:spcPct val="107000"/>
              </a:lnSpc>
              <a:tabLst>
                <a:tab pos="-90170" algn="l"/>
              </a:tabLst>
            </a:pP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Small letters are the same size.</a:t>
            </a:r>
            <a:endParaRPr lang="en-GB" dirty="0">
              <a:effectLst/>
              <a:latin typeface="Sassoon Primary" pitchFamily="50" charset="0"/>
              <a:ea typeface="Calibri" panose="020F0502020204030204" pitchFamily="34" charset="0"/>
              <a:cs typeface="Times New Roman" panose="02020603050405020304" pitchFamily="18" charset="0"/>
            </a:endParaRPr>
          </a:p>
          <a:p>
            <a:pPr lvl="1">
              <a:lnSpc>
                <a:spcPct val="107000"/>
              </a:lnSpc>
              <a:tabLst>
                <a:tab pos="-90170" algn="l"/>
              </a:tabLst>
            </a:pP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Tall letters touch the top line.</a:t>
            </a:r>
            <a:endParaRPr lang="en-GB" dirty="0">
              <a:effectLst/>
              <a:latin typeface="Sassoon Primary" pitchFamily="50" charset="0"/>
              <a:ea typeface="Calibri" panose="020F0502020204030204" pitchFamily="34" charset="0"/>
              <a:cs typeface="Times New Roman" panose="02020603050405020304" pitchFamily="18" charset="0"/>
            </a:endParaRPr>
          </a:p>
          <a:p>
            <a:pPr lvl="1">
              <a:lnSpc>
                <a:spcPct val="107000"/>
              </a:lnSpc>
              <a:tabLst>
                <a:tab pos="-90170" algn="l"/>
              </a:tabLst>
            </a:pP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Letters like j, p and y are </a:t>
            </a:r>
            <a:r>
              <a:rPr lang="en-GB" u="sng" dirty="0">
                <a:ln>
                  <a:noFill/>
                </a:ln>
                <a:solidFill>
                  <a:srgbClr val="000000"/>
                </a:solidFill>
                <a:effectLst/>
                <a:latin typeface="Sassoon Primary" pitchFamily="50" charset="0"/>
                <a:ea typeface="Calibri" panose="020F0502020204030204" pitchFamily="34" charset="0"/>
                <a:cs typeface="Arial" panose="020B0604020202020204" pitchFamily="34" charset="0"/>
              </a:rPr>
              <a:t>under</a:t>
            </a: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 the line.</a:t>
            </a:r>
            <a:endParaRPr lang="en-GB" dirty="0">
              <a:effectLst/>
              <a:latin typeface="Sassoon Primary" pitchFamily="50" charset="0"/>
              <a:ea typeface="Calibri" panose="020F0502020204030204" pitchFamily="34" charset="0"/>
              <a:cs typeface="Times New Roman" panose="02020603050405020304" pitchFamily="18" charset="0"/>
            </a:endParaRPr>
          </a:p>
          <a:p>
            <a:pPr marL="270510">
              <a:lnSpc>
                <a:spcPct val="107000"/>
              </a:lnSpc>
              <a:tabLst>
                <a:tab pos="-90170" algn="l"/>
              </a:tabLst>
            </a:pPr>
            <a:r>
              <a:rPr lang="en-GB" dirty="0">
                <a:effectLst/>
                <a:latin typeface="Sassoon Primary" pitchFamily="50" charset="0"/>
                <a:ea typeface="Calibri" panose="020F0502020204030204" pitchFamily="34" charset="0"/>
                <a:cs typeface="Times New Roman" panose="02020603050405020304" pitchFamily="18" charset="0"/>
              </a:rPr>
              <a:t> </a:t>
            </a:r>
          </a:p>
          <a:p>
            <a:pPr lvl="0">
              <a:lnSpc>
                <a:spcPct val="107000"/>
              </a:lnSpc>
            </a:pPr>
            <a:r>
              <a:rPr lang="en-GB" dirty="0">
                <a:solidFill>
                  <a:srgbClr val="000000"/>
                </a:solidFill>
                <a:latin typeface="Sassoon Primary" pitchFamily="50" charset="0"/>
                <a:ea typeface="Calibri" panose="020F0502020204030204" pitchFamily="34" charset="0"/>
                <a:cs typeface="Times New Roman" panose="02020603050405020304" pitchFamily="18" charset="0"/>
              </a:rPr>
              <a:t>Accurate spelling of most commonly used words	      Use full stops and capital letters with increasing</a:t>
            </a:r>
          </a:p>
          <a:p>
            <a:pPr lvl="0">
              <a:lnSpc>
                <a:spcPct val="107000"/>
              </a:lnSpc>
            </a:pPr>
            <a:r>
              <a:rPr lang="en-GB" dirty="0">
                <a:solidFill>
                  <a:srgbClr val="000000"/>
                </a:solidFill>
                <a:latin typeface="Sassoon Primary" pitchFamily="50" charset="0"/>
                <a:ea typeface="Calibri" panose="020F0502020204030204" pitchFamily="34" charset="0"/>
                <a:cs typeface="Times New Roman" panose="02020603050405020304" pitchFamily="18" charset="0"/>
              </a:rPr>
              <a:t>                                                                                                       accuracy</a:t>
            </a:r>
          </a:p>
          <a:p>
            <a:pPr lvl="0">
              <a:lnSpc>
                <a:spcPct val="107000"/>
              </a:lnSpc>
            </a:pPr>
            <a:endParaRPr lang="en-GB" sz="700" dirty="0">
              <a:solidFill>
                <a:srgbClr val="000000"/>
              </a:solidFill>
              <a:latin typeface="Sassoon Primary" pitchFamily="50" charset="0"/>
              <a:ea typeface="Calibri" panose="020F0502020204030204" pitchFamily="34" charset="0"/>
              <a:cs typeface="Times New Roman" panose="02020603050405020304" pitchFamily="18" charset="0"/>
            </a:endParaRPr>
          </a:p>
          <a:p>
            <a:pPr lvl="0">
              <a:lnSpc>
                <a:spcPct val="107000"/>
              </a:lnSpc>
            </a:pPr>
            <a:r>
              <a:rPr lang="en-GB" dirty="0">
                <a:solidFill>
                  <a:srgbClr val="000000"/>
                </a:solidFill>
                <a:latin typeface="Sassoon Primary" pitchFamily="50" charset="0"/>
                <a:ea typeface="Calibri" panose="020F0502020204030204" pitchFamily="34" charset="0"/>
                <a:cs typeface="Times New Roman" panose="02020603050405020304" pitchFamily="18" charset="0"/>
              </a:rPr>
              <a:t>Use some other forms of punctuation ? !		      </a:t>
            </a:r>
            <a:r>
              <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rPr>
              <a:t>Starting sentences in different ways.</a:t>
            </a:r>
            <a:endParaRPr lang="en-GB" dirty="0">
              <a:effectLst/>
              <a:latin typeface="Sassoon Primary" pitchFamily="50" charset="0"/>
              <a:ea typeface="Calibri" panose="020F0502020204030204" pitchFamily="34" charset="0"/>
              <a:cs typeface="Times New Roman" panose="02020603050405020304" pitchFamily="18" charset="0"/>
            </a:endParaRPr>
          </a:p>
          <a:p>
            <a:pPr marL="457200">
              <a:lnSpc>
                <a:spcPct val="107000"/>
              </a:lnSpc>
            </a:pPr>
            <a:r>
              <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rPr>
              <a:t> </a:t>
            </a:r>
            <a:endParaRPr lang="en-GB" dirty="0">
              <a:effectLst/>
              <a:latin typeface="Sassoon Primary" pitchFamily="50" charset="0"/>
              <a:ea typeface="Calibri" panose="020F0502020204030204" pitchFamily="34" charset="0"/>
              <a:cs typeface="Times New Roman" panose="02020603050405020304" pitchFamily="18" charset="0"/>
            </a:endParaRPr>
          </a:p>
          <a:p>
            <a:pPr lvl="0">
              <a:lnSpc>
                <a:spcPct val="107000"/>
              </a:lnSpc>
            </a:pPr>
            <a:r>
              <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rPr>
              <a:t>Using the correct tense.</a:t>
            </a:r>
            <a:r>
              <a:rPr lang="en-GB" dirty="0">
                <a:latin typeface="Sassoon Primary" pitchFamily="50" charset="0"/>
                <a:ea typeface="Calibri" panose="020F0502020204030204" pitchFamily="34" charset="0"/>
                <a:cs typeface="Times New Roman" panose="02020603050405020304" pitchFamily="18" charset="0"/>
              </a:rPr>
              <a:t>			                       </a:t>
            </a:r>
            <a:r>
              <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rPr>
              <a:t>Using paragraphs to separate thoughts / ideas</a:t>
            </a:r>
            <a:endParaRPr lang="en-GB" dirty="0">
              <a:solidFill>
                <a:srgbClr val="000000"/>
              </a:solidFill>
              <a:latin typeface="Sassoon Primary" pitchFamily="50" charset="0"/>
              <a:ea typeface="Calibri" panose="020F0502020204030204" pitchFamily="34" charset="0"/>
              <a:cs typeface="Times New Roman" panose="02020603050405020304" pitchFamily="18" charset="0"/>
            </a:endParaRPr>
          </a:p>
          <a:p>
            <a:pPr lvl="0">
              <a:lnSpc>
                <a:spcPct val="107000"/>
              </a:lnSpc>
            </a:pPr>
            <a:endPar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endParaRPr>
          </a:p>
          <a:p>
            <a:pPr lvl="0">
              <a:lnSpc>
                <a:spcPct val="107000"/>
              </a:lnSpc>
            </a:pPr>
            <a:r>
              <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rPr>
              <a:t>Making sure that capital letters are used where </a:t>
            </a:r>
          </a:p>
          <a:p>
            <a:pPr lvl="0">
              <a:lnSpc>
                <a:spcPct val="107000"/>
              </a:lnSpc>
            </a:pPr>
            <a:r>
              <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rPr>
              <a:t>needed.</a:t>
            </a:r>
            <a:r>
              <a:rPr lang="en-GB" dirty="0">
                <a:latin typeface="Sassoon Primary" pitchFamily="50" charset="0"/>
                <a:ea typeface="Calibri" panose="020F0502020204030204" pitchFamily="34" charset="0"/>
                <a:cs typeface="Times New Roman" panose="02020603050405020304" pitchFamily="18" charset="0"/>
              </a:rPr>
              <a:t>	</a:t>
            </a:r>
          </a:p>
          <a:p>
            <a:pPr lvl="0">
              <a:lnSpc>
                <a:spcPct val="107000"/>
              </a:lnSpc>
            </a:pPr>
            <a:endPar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endParaRPr>
          </a:p>
          <a:p>
            <a:pPr lvl="0">
              <a:lnSpc>
                <a:spcPct val="107000"/>
              </a:lnSpc>
            </a:pP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Checking and editing work. </a:t>
            </a:r>
            <a:r>
              <a:rPr lang="en-GB" dirty="0">
                <a:latin typeface="Sassoon Primary" pitchFamily="50" charset="0"/>
                <a:ea typeface="Calibri" panose="020F0502020204030204" pitchFamily="34" charset="0"/>
                <a:cs typeface="Times New Roman" panose="02020603050405020304" pitchFamily="18" charset="0"/>
              </a:rPr>
              <a:t>                                                     </a:t>
            </a: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Using common conjunctions to link sentences</a:t>
            </a:r>
            <a:r>
              <a:rPr lang="en-GB" dirty="0">
                <a:latin typeface="Sassoon Primary" pitchFamily="50" charset="0"/>
                <a:ea typeface="Calibri" panose="020F0502020204030204" pitchFamily="34" charset="0"/>
                <a:cs typeface="Times New Roman" panose="02020603050405020304" pitchFamily="18" charset="0"/>
              </a:rPr>
              <a:t> </a:t>
            </a:r>
          </a:p>
          <a:p>
            <a:pPr lvl="0">
              <a:lnSpc>
                <a:spcPct val="107000"/>
              </a:lnSpc>
            </a:pPr>
            <a:r>
              <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rPr>
              <a:t>                                                                                                      </a:t>
            </a: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a:t>
            </a:r>
            <a:r>
              <a:rPr lang="en-GB" dirty="0" err="1">
                <a:ln>
                  <a:noFill/>
                </a:ln>
                <a:solidFill>
                  <a:srgbClr val="000000"/>
                </a:solidFill>
                <a:effectLst/>
                <a:latin typeface="Sassoon Primary" pitchFamily="50" charset="0"/>
                <a:ea typeface="Calibri" panose="020F0502020204030204" pitchFamily="34" charset="0"/>
                <a:cs typeface="Arial" panose="020B0604020202020204" pitchFamily="34" charset="0"/>
              </a:rPr>
              <a:t>eg.</a:t>
            </a: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 and, because, but, so, then).</a:t>
            </a:r>
            <a:endParaRPr lang="en-GB" dirty="0">
              <a:effectLst/>
              <a:latin typeface="Sassoon Primary" pitchFamily="50" charset="0"/>
              <a:ea typeface="Calibri" panose="020F0502020204030204" pitchFamily="34" charset="0"/>
              <a:cs typeface="Times New Roman" panose="02020603050405020304" pitchFamily="18" charset="0"/>
            </a:endParaRPr>
          </a:p>
          <a:p>
            <a:pPr marL="270510">
              <a:lnSpc>
                <a:spcPct val="107000"/>
              </a:lnSpc>
            </a:pPr>
            <a:r>
              <a:rPr lang="en-GB" dirty="0">
                <a:ln>
                  <a:noFill/>
                </a:ln>
                <a:solidFill>
                  <a:srgbClr val="000000"/>
                </a:solidFill>
                <a:effectLst/>
                <a:latin typeface="Sassoon Primary" pitchFamily="50" charset="0"/>
                <a:ea typeface="Calibri" panose="020F0502020204030204" pitchFamily="34" charset="0"/>
                <a:cs typeface="Times New Roman" panose="02020603050405020304" pitchFamily="18" charset="0"/>
              </a:rPr>
              <a:t> </a:t>
            </a:r>
            <a:r>
              <a:rPr lang="en-GB" dirty="0">
                <a:ln>
                  <a:noFill/>
                </a:ln>
                <a:solidFill>
                  <a:srgbClr val="000000"/>
                </a:solidFill>
                <a:effectLst/>
                <a:latin typeface="Sassoon Primary" pitchFamily="50" charset="0"/>
                <a:ea typeface="Calibri" panose="020F0502020204030204" pitchFamily="34" charset="0"/>
                <a:cs typeface="Arial" panose="020B0604020202020204" pitchFamily="34" charset="0"/>
              </a:rPr>
              <a:t> </a:t>
            </a:r>
            <a:endParaRPr lang="en-GB" b="1" dirty="0">
              <a:solidFill>
                <a:schemeClr val="tx1">
                  <a:lumMod val="75000"/>
                  <a:lumOff val="25000"/>
                </a:schemeClr>
              </a:solidFill>
              <a:latin typeface="Sassoon Primary" pitchFamily="50" charset="0"/>
            </a:endParaRPr>
          </a:p>
          <a:p>
            <a:pPr marL="342900" indent="-342900">
              <a:buFont typeface="Arial" panose="020B0604020202020204" pitchFamily="34" charset="0"/>
              <a:buChar char="•"/>
            </a:pPr>
            <a:endParaRPr lang="en-GB" sz="1400" dirty="0">
              <a:solidFill>
                <a:schemeClr val="tx1">
                  <a:lumMod val="75000"/>
                  <a:lumOff val="25000"/>
                </a:schemeClr>
              </a:solidFill>
              <a:latin typeface="Sassoon Primary" pitchFamily="50" charset="0"/>
            </a:endParaRPr>
          </a:p>
          <a:p>
            <a:endParaRPr lang="en-GB" sz="1400" dirty="0">
              <a:solidFill>
                <a:schemeClr val="tx1">
                  <a:lumMod val="75000"/>
                  <a:lumOff val="25000"/>
                </a:schemeClr>
              </a:solidFill>
              <a:latin typeface="Sassoon Primary" pitchFamily="50" charset="0"/>
            </a:endParaRPr>
          </a:p>
          <a:p>
            <a:endParaRPr lang="en-GB" dirty="0">
              <a:solidFill>
                <a:schemeClr val="tx1">
                  <a:lumMod val="75000"/>
                  <a:lumOff val="25000"/>
                </a:schemeClr>
              </a:solidFill>
              <a:latin typeface="Sassoon Primary" pitchFamily="50" charset="0"/>
            </a:endParaRPr>
          </a:p>
          <a:p>
            <a:pPr marL="800100" lvl="1" indent="-342900">
              <a:buFont typeface="Arial" panose="020B0604020202020204" pitchFamily="34" charset="0"/>
              <a:buChar char="•"/>
            </a:pPr>
            <a:endParaRPr lang="en-GB" dirty="0">
              <a:solidFill>
                <a:schemeClr val="tx1">
                  <a:lumMod val="75000"/>
                  <a:lumOff val="25000"/>
                </a:schemeClr>
              </a:solidFill>
              <a:latin typeface="Sassoon Primary" pitchFamily="50" charset="0"/>
            </a:endParaRPr>
          </a:p>
          <a:p>
            <a:pPr marL="800100" lvl="1" indent="-342900">
              <a:buFont typeface="Arial" panose="020B0604020202020204" pitchFamily="34" charset="0"/>
              <a:buChar char="•"/>
            </a:pPr>
            <a:endParaRPr lang="en-GB" dirty="0">
              <a:solidFill>
                <a:schemeClr val="tx1">
                  <a:lumMod val="75000"/>
                  <a:lumOff val="25000"/>
                </a:schemeClr>
              </a:solidFill>
              <a:latin typeface="Sassoon Primary" pitchFamily="50" charset="0"/>
            </a:endParaRPr>
          </a:p>
          <a:p>
            <a:pPr marL="800100" lvl="1" indent="-342900">
              <a:buFont typeface="Arial" panose="020B0604020202020204" pitchFamily="34" charset="0"/>
              <a:buChar char="•"/>
            </a:pPr>
            <a:endParaRPr lang="en-GB" dirty="0">
              <a:solidFill>
                <a:schemeClr val="tx1">
                  <a:lumMod val="75000"/>
                  <a:lumOff val="25000"/>
                </a:schemeClr>
              </a:solidFill>
              <a:latin typeface="Sassoon Primary" pitchFamily="50" charset="0"/>
            </a:endParaRPr>
          </a:p>
          <a:p>
            <a:pPr marL="342900" indent="-342900">
              <a:buFont typeface="Arial" panose="020B0604020202020204" pitchFamily="34" charset="0"/>
              <a:buChar char="•"/>
            </a:pPr>
            <a:endParaRPr lang="en-GB" dirty="0">
              <a:solidFill>
                <a:schemeClr val="tx1">
                  <a:lumMod val="75000"/>
                  <a:lumOff val="25000"/>
                </a:schemeClr>
              </a:solidFill>
              <a:latin typeface="Sassoon Primary" pitchFamily="50" charset="0"/>
            </a:endParaRPr>
          </a:p>
          <a:p>
            <a:pPr marL="342900" indent="-342900">
              <a:buFont typeface="Arial" panose="020B0604020202020204" pitchFamily="34" charset="0"/>
              <a:buChar char="•"/>
            </a:pPr>
            <a:endParaRPr lang="en-GB" sz="2000" dirty="0">
              <a:solidFill>
                <a:schemeClr val="tx1">
                  <a:lumMod val="75000"/>
                  <a:lumOff val="25000"/>
                </a:schemeClr>
              </a:solidFill>
              <a:latin typeface="Sassoon" panose="02000503040000090004" pitchFamily="2" charset="0"/>
            </a:endParaRPr>
          </a:p>
        </p:txBody>
      </p:sp>
      <p:pic>
        <p:nvPicPr>
          <p:cNvPr id="5" name="Picture 4" descr="A yellow pencil with pink eraser&#10;&#10;Description automatically generated">
            <a:extLst>
              <a:ext uri="{FF2B5EF4-FFF2-40B4-BE49-F238E27FC236}">
                <a16:creationId xmlns:a16="http://schemas.microsoft.com/office/drawing/2014/main" id="{4D9BCDC4-9823-6D5E-DBB7-1743D38711A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62780" y="909435"/>
            <a:ext cx="612140" cy="639965"/>
          </a:xfrm>
          <a:prstGeom prst="rect">
            <a:avLst/>
          </a:prstGeom>
        </p:spPr>
      </p:pic>
      <p:pic>
        <p:nvPicPr>
          <p:cNvPr id="3" name="Picture 2" descr="A yellow pencil with pink eraser&#10;&#10;Description automatically generated">
            <a:extLst>
              <a:ext uri="{FF2B5EF4-FFF2-40B4-BE49-F238E27FC236}">
                <a16:creationId xmlns:a16="http://schemas.microsoft.com/office/drawing/2014/main" id="{B26A59B0-A2A3-AE9F-6234-B7A02190095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26060" y="2584113"/>
            <a:ext cx="612140" cy="639965"/>
          </a:xfrm>
          <a:prstGeom prst="rect">
            <a:avLst/>
          </a:prstGeom>
        </p:spPr>
      </p:pic>
      <p:pic>
        <p:nvPicPr>
          <p:cNvPr id="4" name="Picture 3" descr="A yellow pencil with pink eraser&#10;&#10;Description automatically generated">
            <a:extLst>
              <a:ext uri="{FF2B5EF4-FFF2-40B4-BE49-F238E27FC236}">
                <a16:creationId xmlns:a16="http://schemas.microsoft.com/office/drawing/2014/main" id="{49ABC032-C14D-2C72-FCAF-81FE6FD0DB1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6096000" y="3445656"/>
            <a:ext cx="612140" cy="639965"/>
          </a:xfrm>
          <a:prstGeom prst="rect">
            <a:avLst/>
          </a:prstGeom>
        </p:spPr>
      </p:pic>
      <p:pic>
        <p:nvPicPr>
          <p:cNvPr id="6" name="Picture 5" descr="A yellow pencil with pink eraser&#10;&#10;Description automatically generated">
            <a:extLst>
              <a:ext uri="{FF2B5EF4-FFF2-40B4-BE49-F238E27FC236}">
                <a16:creationId xmlns:a16="http://schemas.microsoft.com/office/drawing/2014/main" id="{4E8CBDDC-FC19-6F31-D5F1-11E39BE1E11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6242101" y="2584113"/>
            <a:ext cx="612140" cy="639965"/>
          </a:xfrm>
          <a:prstGeom prst="rect">
            <a:avLst/>
          </a:prstGeom>
        </p:spPr>
      </p:pic>
      <p:pic>
        <p:nvPicPr>
          <p:cNvPr id="8" name="Picture 7" descr="A yellow pencil with pink eraser&#10;&#10;Description automatically generated">
            <a:extLst>
              <a:ext uri="{FF2B5EF4-FFF2-40B4-BE49-F238E27FC236}">
                <a16:creationId xmlns:a16="http://schemas.microsoft.com/office/drawing/2014/main" id="{6337AE44-F3D8-FED1-D165-359F834862F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6402070" y="3875442"/>
            <a:ext cx="612140" cy="639965"/>
          </a:xfrm>
          <a:prstGeom prst="rect">
            <a:avLst/>
          </a:prstGeom>
        </p:spPr>
      </p:pic>
      <p:pic>
        <p:nvPicPr>
          <p:cNvPr id="9" name="Picture 8" descr="A yellow pencil with pink eraser&#10;&#10;Description automatically generated">
            <a:extLst>
              <a:ext uri="{FF2B5EF4-FFF2-40B4-BE49-F238E27FC236}">
                <a16:creationId xmlns:a16="http://schemas.microsoft.com/office/drawing/2014/main" id="{4C3629C2-5049-6068-57B2-9B317838719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26060" y="3247929"/>
            <a:ext cx="612140" cy="639965"/>
          </a:xfrm>
          <a:prstGeom prst="rect">
            <a:avLst/>
          </a:prstGeom>
        </p:spPr>
      </p:pic>
      <p:pic>
        <p:nvPicPr>
          <p:cNvPr id="10" name="Picture 9" descr="A yellow pencil with pink eraser&#10;&#10;Description automatically generated">
            <a:extLst>
              <a:ext uri="{FF2B5EF4-FFF2-40B4-BE49-F238E27FC236}">
                <a16:creationId xmlns:a16="http://schemas.microsoft.com/office/drawing/2014/main" id="{6ED71E3C-9D88-BCDF-2AE6-19DC0576D85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03729" y="3875442"/>
            <a:ext cx="612140" cy="639965"/>
          </a:xfrm>
          <a:prstGeom prst="rect">
            <a:avLst/>
          </a:prstGeom>
        </p:spPr>
      </p:pic>
      <p:pic>
        <p:nvPicPr>
          <p:cNvPr id="11" name="Picture 10" descr="A yellow pencil with pink eraser&#10;&#10;Description automatically generated">
            <a:extLst>
              <a:ext uri="{FF2B5EF4-FFF2-40B4-BE49-F238E27FC236}">
                <a16:creationId xmlns:a16="http://schemas.microsoft.com/office/drawing/2014/main" id="{91703590-4794-4071-8471-6A1AEC1C00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20617" y="4546765"/>
            <a:ext cx="612140" cy="639965"/>
          </a:xfrm>
          <a:prstGeom prst="rect">
            <a:avLst/>
          </a:prstGeom>
        </p:spPr>
      </p:pic>
      <p:pic>
        <p:nvPicPr>
          <p:cNvPr id="12" name="Picture 11" descr="A yellow pencil with pink eraser&#10;&#10;Description automatically generated">
            <a:extLst>
              <a:ext uri="{FF2B5EF4-FFF2-40B4-BE49-F238E27FC236}">
                <a16:creationId xmlns:a16="http://schemas.microsoft.com/office/drawing/2014/main" id="{4ECCE74B-00BA-A8A6-C453-5CE84F706AB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6891342" y="5586523"/>
            <a:ext cx="612140" cy="639965"/>
          </a:xfrm>
          <a:prstGeom prst="rect">
            <a:avLst/>
          </a:prstGeom>
        </p:spPr>
      </p:pic>
      <p:pic>
        <p:nvPicPr>
          <p:cNvPr id="13" name="Picture 12" descr="A yellow pencil with pink eraser&#10;&#10;Description automatically generated">
            <a:extLst>
              <a:ext uri="{FF2B5EF4-FFF2-40B4-BE49-F238E27FC236}">
                <a16:creationId xmlns:a16="http://schemas.microsoft.com/office/drawing/2014/main" id="{4D0E7EC4-5D88-DD90-555C-F32B38B1108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489" t="16254" r="15311" b="10601"/>
          <a:stretch/>
        </p:blipFill>
        <p:spPr>
          <a:xfrm>
            <a:off x="220617" y="5451557"/>
            <a:ext cx="612140" cy="639965"/>
          </a:xfrm>
          <a:prstGeom prst="rect">
            <a:avLst/>
          </a:prstGeom>
        </p:spPr>
      </p:pic>
    </p:spTree>
    <p:extLst>
      <p:ext uri="{BB962C8B-B14F-4D97-AF65-F5344CB8AC3E}">
        <p14:creationId xmlns:p14="http://schemas.microsoft.com/office/powerpoint/2010/main" val="305294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35</a:t>
            </a:fld>
            <a:endParaRPr lang="en-GB"/>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2367404" y="479422"/>
            <a:ext cx="6466203" cy="881485"/>
          </a:xfrm>
        </p:spPr>
        <p:txBody>
          <a:bodyPr rtlCol="0">
            <a:normAutofit fontScale="90000"/>
          </a:bodyPr>
          <a:lstStyle/>
          <a:p>
            <a:pPr algn="ctr" rtl="0"/>
            <a:r>
              <a:rPr lang="en-GB" sz="3800" b="1" dirty="0">
                <a:solidFill>
                  <a:schemeClr val="tx1"/>
                </a:solidFill>
                <a:latin typeface="Sassoon Primary" pitchFamily="50" charset="0"/>
              </a:rPr>
              <a:t>Writing at Home</a:t>
            </a:r>
            <a:br>
              <a:rPr lang="en-GB" sz="3800" dirty="0">
                <a:solidFill>
                  <a:schemeClr val="tx1"/>
                </a:solidFill>
                <a:latin typeface="Sassoon" panose="02000503040000090004" pitchFamily="2" charset="0"/>
              </a:rPr>
            </a:br>
            <a:endParaRPr lang="en-GB" sz="3800" dirty="0">
              <a:solidFill>
                <a:schemeClr val="tx1"/>
              </a:solidFill>
              <a:latin typeface="Sassoon" panose="02000503040000090004" pitchFamily="2" charset="0"/>
            </a:endParaRPr>
          </a:p>
        </p:txBody>
      </p:sp>
      <p:pic>
        <p:nvPicPr>
          <p:cNvPr id="5" name="Picture 4" descr="A stack of colorful post-it notes&#10;&#10;Description automatically generated">
            <a:extLst>
              <a:ext uri="{FF2B5EF4-FFF2-40B4-BE49-F238E27FC236}">
                <a16:creationId xmlns:a16="http://schemas.microsoft.com/office/drawing/2014/main" id="{7080B9DF-CCE7-E1E8-1BCC-CFF8BE6E71A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80482" y="3564293"/>
            <a:ext cx="1781993" cy="1825390"/>
          </a:xfrm>
          <a:prstGeom prst="rect">
            <a:avLst/>
          </a:prstGeom>
        </p:spPr>
      </p:pic>
      <p:pic>
        <p:nvPicPr>
          <p:cNvPr id="7" name="Picture 6" descr="A white envelope with blue square&#10;&#10;Description automatically generated">
            <a:extLst>
              <a:ext uri="{FF2B5EF4-FFF2-40B4-BE49-F238E27FC236}">
                <a16:creationId xmlns:a16="http://schemas.microsoft.com/office/drawing/2014/main" id="{874CC84C-6176-A3E9-B762-6D1D3584E7F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806804">
            <a:off x="463992" y="3588667"/>
            <a:ext cx="2522907" cy="2018326"/>
          </a:xfrm>
          <a:prstGeom prst="rect">
            <a:avLst/>
          </a:prstGeom>
        </p:spPr>
      </p:pic>
      <p:pic>
        <p:nvPicPr>
          <p:cNvPr id="9" name="Picture 8" descr="A shopping list with check marks&#10;&#10;Description automatically generated">
            <a:extLst>
              <a:ext uri="{FF2B5EF4-FFF2-40B4-BE49-F238E27FC236}">
                <a16:creationId xmlns:a16="http://schemas.microsoft.com/office/drawing/2014/main" id="{5F8A24D4-88C7-0399-8B7C-32C9D2F938A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300801">
            <a:off x="9944598" y="357511"/>
            <a:ext cx="1622955" cy="2383146"/>
          </a:xfrm>
          <a:prstGeom prst="rect">
            <a:avLst/>
          </a:prstGeom>
        </p:spPr>
      </p:pic>
      <p:pic>
        <p:nvPicPr>
          <p:cNvPr id="11" name="Picture 10" descr="A pink diary with snowflakes&#10;&#10;Description automatically generated">
            <a:extLst>
              <a:ext uri="{FF2B5EF4-FFF2-40B4-BE49-F238E27FC236}">
                <a16:creationId xmlns:a16="http://schemas.microsoft.com/office/drawing/2014/main" id="{2F233692-47EC-BECB-6F95-FBDD40C86A8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rot="20982276">
            <a:off x="430129" y="549946"/>
            <a:ext cx="1563292" cy="2001013"/>
          </a:xfrm>
          <a:prstGeom prst="rect">
            <a:avLst/>
          </a:prstGeom>
        </p:spPr>
      </p:pic>
      <p:pic>
        <p:nvPicPr>
          <p:cNvPr id="6" name="Picture 5" descr="A stack of papers with lines&#10;&#10;Description automatically generated">
            <a:extLst>
              <a:ext uri="{FF2B5EF4-FFF2-40B4-BE49-F238E27FC236}">
                <a16:creationId xmlns:a16="http://schemas.microsoft.com/office/drawing/2014/main" id="{FA420441-A658-B8EB-62A7-6B576473F160}"/>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620724" y="1075341"/>
            <a:ext cx="1781993" cy="2310994"/>
          </a:xfrm>
          <a:prstGeom prst="rect">
            <a:avLst/>
          </a:prstGeom>
        </p:spPr>
      </p:pic>
      <p:pic>
        <p:nvPicPr>
          <p:cNvPr id="4" name="Picture 3" descr="A close-up of a cell phone">
            <a:extLst>
              <a:ext uri="{FF2B5EF4-FFF2-40B4-BE49-F238E27FC236}">
                <a16:creationId xmlns:a16="http://schemas.microsoft.com/office/drawing/2014/main" id="{BF0EA420-EA85-8929-8398-C7A043190946}"/>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373887" y="3694801"/>
            <a:ext cx="4889532" cy="2907163"/>
          </a:xfrm>
          <a:prstGeom prst="rect">
            <a:avLst/>
          </a:prstGeom>
        </p:spPr>
      </p:pic>
      <p:sp>
        <p:nvSpPr>
          <p:cNvPr id="8" name="TextBox 7">
            <a:extLst>
              <a:ext uri="{FF2B5EF4-FFF2-40B4-BE49-F238E27FC236}">
                <a16:creationId xmlns:a16="http://schemas.microsoft.com/office/drawing/2014/main" id="{8B2CD0F7-09A5-53BE-EE2F-6948D7A2505D}"/>
              </a:ext>
            </a:extLst>
          </p:cNvPr>
          <p:cNvSpPr txBox="1"/>
          <p:nvPr/>
        </p:nvSpPr>
        <p:spPr>
          <a:xfrm>
            <a:off x="3641422" y="4287619"/>
            <a:ext cx="4259922" cy="3385542"/>
          </a:xfrm>
          <a:prstGeom prst="rect">
            <a:avLst/>
          </a:prstGeom>
          <a:noFill/>
        </p:spPr>
        <p:txBody>
          <a:bodyPr wrap="square">
            <a:spAutoFit/>
          </a:bodyPr>
          <a:lstStyle/>
          <a:p>
            <a:pPr marL="342900" indent="-342900">
              <a:buFont typeface="Wingdings" panose="05000000000000000000" pitchFamily="2" charset="2"/>
              <a:buChar char="Ø"/>
            </a:pPr>
            <a:r>
              <a:rPr lang="en-GB" dirty="0">
                <a:latin typeface="Sassoon Primary" pitchFamily="50" charset="0"/>
              </a:rPr>
              <a:t>Don’t force it</a:t>
            </a:r>
          </a:p>
          <a:p>
            <a:pPr marL="342900" indent="-342900">
              <a:buFont typeface="Wingdings" panose="05000000000000000000" pitchFamily="2" charset="2"/>
              <a:buChar char="Ø"/>
            </a:pPr>
            <a:r>
              <a:rPr lang="en-GB" dirty="0">
                <a:latin typeface="Sassoon Primary" pitchFamily="50" charset="0"/>
              </a:rPr>
              <a:t>Be positive – give praise and make it specific</a:t>
            </a:r>
          </a:p>
          <a:p>
            <a:pPr marL="342900" indent="-342900">
              <a:buFont typeface="Wingdings" panose="05000000000000000000" pitchFamily="2" charset="2"/>
              <a:buChar char="Ø"/>
            </a:pPr>
            <a:r>
              <a:rPr lang="en-GB" dirty="0">
                <a:latin typeface="Sassoon Primary" pitchFamily="50" charset="0"/>
              </a:rPr>
              <a:t>Don’t point out every mistake – focus on one or 2 core targets.</a:t>
            </a:r>
          </a:p>
          <a:p>
            <a:pPr marL="342900" indent="-342900">
              <a:buFont typeface="Wingdings" panose="05000000000000000000" pitchFamily="2" charset="2"/>
              <a:buChar char="Ø"/>
            </a:pPr>
            <a:r>
              <a:rPr lang="en-GB" dirty="0">
                <a:latin typeface="Sassoon Primary" pitchFamily="50" charset="0"/>
              </a:rPr>
              <a:t>Remember that every child learns at a different pace.</a:t>
            </a:r>
          </a:p>
          <a:p>
            <a:pPr marL="342900" indent="-342900">
              <a:buFont typeface="Wingdings" panose="05000000000000000000" pitchFamily="2" charset="2"/>
              <a:buChar char="Ø"/>
            </a:pPr>
            <a:endParaRPr lang="en-GB" sz="1600" dirty="0">
              <a:latin typeface="Sassoon" panose="02000503040000090004" pitchFamily="2" charset="0"/>
            </a:endParaRPr>
          </a:p>
          <a:p>
            <a:pPr marL="342900" indent="-342900">
              <a:buFont typeface="Wingdings" panose="05000000000000000000" pitchFamily="2" charset="2"/>
              <a:buChar char="Ø"/>
            </a:pPr>
            <a:endParaRPr lang="en-GB" dirty="0">
              <a:latin typeface="Sassoon" panose="02000503040000090004" pitchFamily="2" charset="0"/>
            </a:endParaRPr>
          </a:p>
          <a:p>
            <a:pPr marL="342900" indent="-342900">
              <a:buFont typeface="Wingdings" panose="05000000000000000000" pitchFamily="2" charset="2"/>
              <a:buChar char="Ø"/>
            </a:pPr>
            <a:endParaRPr lang="en-GB" dirty="0">
              <a:latin typeface="Sassoon" panose="02000503040000090004" pitchFamily="2" charset="0"/>
            </a:endParaRPr>
          </a:p>
          <a:p>
            <a:pPr marL="342900" indent="-342900">
              <a:buFont typeface="Wingdings" panose="05000000000000000000" pitchFamily="2" charset="2"/>
              <a:buChar char="Ø"/>
            </a:pPr>
            <a:endParaRPr lang="en-GB" dirty="0">
              <a:latin typeface="Sassoon" panose="02000503040000090004" pitchFamily="2" charset="0"/>
            </a:endParaRPr>
          </a:p>
          <a:p>
            <a:endParaRPr lang="en-GB" sz="1800" dirty="0">
              <a:latin typeface="Sassoon" panose="02000503040000090004" pitchFamily="2" charset="0"/>
            </a:endParaRPr>
          </a:p>
        </p:txBody>
      </p:sp>
    </p:spTree>
    <p:extLst>
      <p:ext uri="{BB962C8B-B14F-4D97-AF65-F5344CB8AC3E}">
        <p14:creationId xmlns:p14="http://schemas.microsoft.com/office/powerpoint/2010/main" val="3461598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AA3F0-F694-171D-7DEF-62B74640F915}"/>
              </a:ext>
            </a:extLst>
          </p:cNvPr>
          <p:cNvSpPr txBox="1"/>
          <p:nvPr/>
        </p:nvSpPr>
        <p:spPr>
          <a:xfrm>
            <a:off x="812800" y="218243"/>
            <a:ext cx="5953760" cy="1323439"/>
          </a:xfrm>
          <a:prstGeom prst="rect">
            <a:avLst/>
          </a:prstGeom>
          <a:noFill/>
        </p:spPr>
        <p:txBody>
          <a:bodyPr wrap="square" rtlCol="0">
            <a:spAutoFit/>
          </a:bodyPr>
          <a:lstStyle/>
          <a:p>
            <a:r>
              <a:rPr lang="en-GB" sz="8000" dirty="0">
                <a:latin typeface="SassoonPrimaryInfantMedium" panose="00000500000000000000" pitchFamily="2" charset="0"/>
              </a:rPr>
              <a:t>Questions?</a:t>
            </a:r>
          </a:p>
        </p:txBody>
      </p:sp>
      <p:pic>
        <p:nvPicPr>
          <p:cNvPr id="8196" name="Picture 4">
            <a:extLst>
              <a:ext uri="{FF2B5EF4-FFF2-40B4-BE49-F238E27FC236}">
                <a16:creationId xmlns:a16="http://schemas.microsoft.com/office/drawing/2014/main" id="{3A7BB273-EDFA-A6F6-A6D7-519F87024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0" y="1541682"/>
            <a:ext cx="11003280" cy="522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0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6A7C5-F713-4EFA-9FD5-F58582EBB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606" y="551341"/>
            <a:ext cx="4878788" cy="4878788"/>
          </a:xfrm>
          <a:prstGeom prst="rect">
            <a:avLst/>
          </a:prstGeom>
        </p:spPr>
      </p:pic>
      <p:sp>
        <p:nvSpPr>
          <p:cNvPr id="3" name="TextBox 2">
            <a:extLst>
              <a:ext uri="{FF2B5EF4-FFF2-40B4-BE49-F238E27FC236}">
                <a16:creationId xmlns:a16="http://schemas.microsoft.com/office/drawing/2014/main" id="{E4DDDB81-2C41-4C86-B9D2-679D6ED32DAA}"/>
              </a:ext>
            </a:extLst>
          </p:cNvPr>
          <p:cNvSpPr txBox="1"/>
          <p:nvPr/>
        </p:nvSpPr>
        <p:spPr>
          <a:xfrm>
            <a:off x="1847557" y="5798827"/>
            <a:ext cx="8496886" cy="1015663"/>
          </a:xfrm>
          <a:prstGeom prst="rect">
            <a:avLst/>
          </a:prstGeom>
          <a:noFill/>
        </p:spPr>
        <p:txBody>
          <a:bodyPr wrap="square" rtlCol="0">
            <a:spAutoFit/>
          </a:bodyPr>
          <a:lstStyle/>
          <a:p>
            <a:pPr algn="ctr"/>
            <a:r>
              <a:rPr lang="en-GB" sz="6000" dirty="0">
                <a:latin typeface="SassoonPrimaryInfantMedium" panose="00000500000000000000" pitchFamily="2" charset="0"/>
              </a:rPr>
              <a:t>Thank you </a:t>
            </a:r>
          </a:p>
        </p:txBody>
      </p:sp>
    </p:spTree>
    <p:extLst>
      <p:ext uri="{BB962C8B-B14F-4D97-AF65-F5344CB8AC3E}">
        <p14:creationId xmlns:p14="http://schemas.microsoft.com/office/powerpoint/2010/main" val="7979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326" y="487680"/>
            <a:ext cx="9771017" cy="769441"/>
          </a:xfrm>
          <a:prstGeom prst="rect">
            <a:avLst/>
          </a:prstGeom>
          <a:noFill/>
        </p:spPr>
        <p:txBody>
          <a:bodyPr wrap="square" rtlCol="0">
            <a:spAutoFit/>
          </a:bodyPr>
          <a:lstStyle/>
          <a:p>
            <a:pPr algn="ctr"/>
            <a:r>
              <a:rPr lang="en-GB" sz="4400" dirty="0">
                <a:latin typeface="SassoonPrimaryInfantMedium" panose="00000500000000000000" pitchFamily="2" charset="0"/>
              </a:rPr>
              <a:t>P1 – P3 phonics and spelling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496" y="1491187"/>
            <a:ext cx="2169132" cy="3002436"/>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216" y="1491187"/>
            <a:ext cx="3202200" cy="3019757"/>
          </a:xfrm>
          <a:prstGeom prst="rect">
            <a:avLst/>
          </a:prstGeom>
        </p:spPr>
      </p:pic>
      <p:sp>
        <p:nvSpPr>
          <p:cNvPr id="8" name="Rectangle 7">
            <a:extLst>
              <a:ext uri="{FF2B5EF4-FFF2-40B4-BE49-F238E27FC236}">
                <a16:creationId xmlns:a16="http://schemas.microsoft.com/office/drawing/2014/main" id="{58BD6811-CCDD-4B42-A260-97FFCFCA17B1}"/>
              </a:ext>
            </a:extLst>
          </p:cNvPr>
          <p:cNvSpPr/>
          <p:nvPr/>
        </p:nvSpPr>
        <p:spPr>
          <a:xfrm rot="20174323">
            <a:off x="8143359" y="4938303"/>
            <a:ext cx="3161056" cy="9566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latin typeface="SassoonPrimaryInfantMedium" panose="00000500000000000000" pitchFamily="2" charset="0"/>
              </a:rPr>
              <a:t>   fi</a:t>
            </a:r>
            <a:r>
              <a:rPr lang="en-GB" sz="4800" u="sng" dirty="0">
                <a:latin typeface="SassoonPrimaryInfantMedium" panose="00000500000000000000" pitchFamily="2" charset="0"/>
              </a:rPr>
              <a:t>sh</a:t>
            </a:r>
          </a:p>
        </p:txBody>
      </p:sp>
      <p:pic>
        <p:nvPicPr>
          <p:cNvPr id="9" name="Picture 8">
            <a:extLst>
              <a:ext uri="{FF2B5EF4-FFF2-40B4-BE49-F238E27FC236}">
                <a16:creationId xmlns:a16="http://schemas.microsoft.com/office/drawing/2014/main" id="{715E2689-B9BE-42CC-BD2F-B94B311561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79022" y="4673182"/>
            <a:ext cx="837321" cy="837321"/>
          </a:xfrm>
          <a:prstGeom prst="rect">
            <a:avLst/>
          </a:prstGeom>
        </p:spPr>
      </p:pic>
      <p:sp>
        <p:nvSpPr>
          <p:cNvPr id="10" name="Rectangle 9">
            <a:extLst>
              <a:ext uri="{FF2B5EF4-FFF2-40B4-BE49-F238E27FC236}">
                <a16:creationId xmlns:a16="http://schemas.microsoft.com/office/drawing/2014/main" id="{FDAA0975-B256-4528-B066-BE382D008813}"/>
              </a:ext>
            </a:extLst>
          </p:cNvPr>
          <p:cNvSpPr/>
          <p:nvPr/>
        </p:nvSpPr>
        <p:spPr>
          <a:xfrm rot="20174323">
            <a:off x="4313988" y="5202348"/>
            <a:ext cx="3161056" cy="9566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latin typeface="SassoonPrimaryInfantMedium" panose="00000500000000000000" pitchFamily="2" charset="0"/>
              </a:rPr>
              <a:t>   </a:t>
            </a:r>
            <a:r>
              <a:rPr lang="en-GB" sz="4800" u="sng" dirty="0">
                <a:latin typeface="SassoonPrimaryInfantMedium" panose="00000500000000000000" pitchFamily="2" charset="0"/>
              </a:rPr>
              <a:t>sh</a:t>
            </a:r>
            <a:r>
              <a:rPr lang="en-GB" sz="4800" dirty="0">
                <a:latin typeface="SassoonPrimaryInfantMedium" panose="00000500000000000000" pitchFamily="2" charset="0"/>
              </a:rPr>
              <a:t>eep</a:t>
            </a:r>
          </a:p>
        </p:txBody>
      </p:sp>
      <p:pic>
        <p:nvPicPr>
          <p:cNvPr id="11" name="Picture 10">
            <a:extLst>
              <a:ext uri="{FF2B5EF4-FFF2-40B4-BE49-F238E27FC236}">
                <a16:creationId xmlns:a16="http://schemas.microsoft.com/office/drawing/2014/main" id="{8610F8BD-FC68-4717-848B-13C35AC431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043541">
            <a:off x="6468895" y="4964618"/>
            <a:ext cx="765687" cy="676750"/>
          </a:xfrm>
          <a:prstGeom prst="rect">
            <a:avLst/>
          </a:prstGeom>
        </p:spPr>
      </p:pic>
      <p:sp>
        <p:nvSpPr>
          <p:cNvPr id="12" name="TextBox 11"/>
          <p:cNvSpPr txBox="1"/>
          <p:nvPr/>
        </p:nvSpPr>
        <p:spPr>
          <a:xfrm>
            <a:off x="-644434" y="4910339"/>
            <a:ext cx="6453051" cy="1200329"/>
          </a:xfrm>
          <a:prstGeom prst="rect">
            <a:avLst/>
          </a:prstGeom>
          <a:noFill/>
        </p:spPr>
        <p:txBody>
          <a:bodyPr wrap="square" rtlCol="0">
            <a:spAutoFit/>
          </a:bodyPr>
          <a:lstStyle/>
          <a:p>
            <a:pPr algn="ctr"/>
            <a:r>
              <a:rPr lang="en-GB" sz="3600" dirty="0">
                <a:solidFill>
                  <a:srgbClr val="0000FF"/>
                </a:solidFill>
                <a:latin typeface="SassoonPrimaryInfantMedium" panose="00000500000000000000" pitchFamily="2" charset="0"/>
              </a:rPr>
              <a:t>Multi Sensory </a:t>
            </a:r>
          </a:p>
          <a:p>
            <a:pPr algn="ctr"/>
            <a:r>
              <a:rPr lang="en-GB" sz="3600" dirty="0">
                <a:solidFill>
                  <a:srgbClr val="0000FF"/>
                </a:solidFill>
                <a:latin typeface="SassoonPrimaryInfantMedium" panose="00000500000000000000" pitchFamily="2" charset="0"/>
              </a:rPr>
              <a:t>Approach</a:t>
            </a:r>
          </a:p>
        </p:txBody>
      </p:sp>
      <p:pic>
        <p:nvPicPr>
          <p:cNvPr id="13" name="Picture 1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5004" y="1491187"/>
            <a:ext cx="2072640" cy="3058139"/>
          </a:xfrm>
          <a:prstGeom prst="rect">
            <a:avLst/>
          </a:prstGeom>
        </p:spPr>
      </p:pic>
    </p:spTree>
    <p:extLst>
      <p:ext uri="{BB962C8B-B14F-4D97-AF65-F5344CB8AC3E}">
        <p14:creationId xmlns:p14="http://schemas.microsoft.com/office/powerpoint/2010/main" val="153026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C0CC9A-6D52-C03D-5476-0D5BB6D5DDF7}"/>
              </a:ext>
            </a:extLst>
          </p:cNvPr>
          <p:cNvSpPr txBox="1"/>
          <p:nvPr/>
        </p:nvSpPr>
        <p:spPr>
          <a:xfrm>
            <a:off x="957262" y="371475"/>
            <a:ext cx="7648575" cy="707886"/>
          </a:xfrm>
          <a:prstGeom prst="rect">
            <a:avLst/>
          </a:prstGeom>
          <a:noFill/>
        </p:spPr>
        <p:txBody>
          <a:bodyPr wrap="square" rtlCol="0">
            <a:spAutoFit/>
          </a:bodyPr>
          <a:lstStyle/>
          <a:p>
            <a:r>
              <a:rPr lang="en-GB" sz="4000" dirty="0">
                <a:latin typeface="SassoonPrimaryInfantMedium" panose="00000500000000000000" pitchFamily="2" charset="0"/>
              </a:rPr>
              <a:t>Phonics into Spelling </a:t>
            </a:r>
          </a:p>
        </p:txBody>
      </p:sp>
      <p:sp>
        <p:nvSpPr>
          <p:cNvPr id="3" name="TextBox 2">
            <a:extLst>
              <a:ext uri="{FF2B5EF4-FFF2-40B4-BE49-F238E27FC236}">
                <a16:creationId xmlns:a16="http://schemas.microsoft.com/office/drawing/2014/main" id="{A30308F9-473B-5F44-FEB7-22E7FB6A676A}"/>
              </a:ext>
            </a:extLst>
          </p:cNvPr>
          <p:cNvSpPr txBox="1"/>
          <p:nvPr/>
        </p:nvSpPr>
        <p:spPr>
          <a:xfrm>
            <a:off x="957262" y="1266825"/>
            <a:ext cx="11234738" cy="3703834"/>
          </a:xfrm>
          <a:prstGeom prst="rect">
            <a:avLst/>
          </a:prstGeom>
          <a:noFill/>
        </p:spPr>
        <p:txBody>
          <a:bodyPr wrap="square" rtlCol="0">
            <a:spAutoFit/>
          </a:bodyPr>
          <a:lstStyle/>
          <a:p>
            <a:pPr algn="ctr">
              <a:lnSpc>
                <a:spcPct val="150000"/>
              </a:lnSpc>
            </a:pPr>
            <a:r>
              <a:rPr lang="en-GB" sz="4000" dirty="0">
                <a:latin typeface="SassoonPrimaryInfantMedium" panose="00000500000000000000" pitchFamily="2" charset="0"/>
              </a:rPr>
              <a:t>4 week Programme</a:t>
            </a:r>
          </a:p>
          <a:p>
            <a:pPr marL="285750" indent="-285750">
              <a:lnSpc>
                <a:spcPct val="150000"/>
              </a:lnSpc>
              <a:buFont typeface="Arial" panose="020B0604020202020204" pitchFamily="34" charset="0"/>
              <a:buChar char="•"/>
            </a:pPr>
            <a:r>
              <a:rPr lang="en-GB" sz="4000" dirty="0">
                <a:latin typeface="SassoonPrimaryInfantMedium" panose="00000500000000000000" pitchFamily="2" charset="0"/>
              </a:rPr>
              <a:t>2 weeks on Phonics – </a:t>
            </a:r>
            <a:r>
              <a:rPr lang="en-GB" sz="4000" dirty="0">
                <a:solidFill>
                  <a:srgbClr val="00B050"/>
                </a:solidFill>
                <a:latin typeface="SassoonPrimaryInfantMedium" panose="00000500000000000000" pitchFamily="2" charset="0"/>
              </a:rPr>
              <a:t>problem solving approach</a:t>
            </a:r>
          </a:p>
          <a:p>
            <a:pPr marL="285750" indent="-285750">
              <a:lnSpc>
                <a:spcPct val="150000"/>
              </a:lnSpc>
              <a:buFont typeface="Arial" panose="020B0604020202020204" pitchFamily="34" charset="0"/>
              <a:buChar char="•"/>
            </a:pPr>
            <a:r>
              <a:rPr lang="en-GB" sz="4000" dirty="0">
                <a:latin typeface="SassoonPrimaryInfantMedium" panose="00000500000000000000" pitchFamily="2" charset="0"/>
              </a:rPr>
              <a:t>2 weeks on Common Words / Spelling Rules – </a:t>
            </a:r>
            <a:r>
              <a:rPr lang="en-GB" sz="4000" dirty="0">
                <a:solidFill>
                  <a:srgbClr val="00B050"/>
                </a:solidFill>
                <a:latin typeface="SassoonPrimaryInfantMedium" panose="00000500000000000000" pitchFamily="2" charset="0"/>
              </a:rPr>
              <a:t>thinking strategies approach </a:t>
            </a:r>
          </a:p>
        </p:txBody>
      </p:sp>
      <p:pic>
        <p:nvPicPr>
          <p:cNvPr id="1028" name="Picture 4" descr="Cycle Rotation Clip Art">
            <a:extLst>
              <a:ext uri="{FF2B5EF4-FFF2-40B4-BE49-F238E27FC236}">
                <a16:creationId xmlns:a16="http://schemas.microsoft.com/office/drawing/2014/main" id="{8A2C8C47-6741-063C-C2B3-367E54C31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241" y="4300688"/>
            <a:ext cx="1999614" cy="204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54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a:extLst>
              <a:ext uri="{FF2B5EF4-FFF2-40B4-BE49-F238E27FC236}">
                <a16:creationId xmlns:a16="http://schemas.microsoft.com/office/drawing/2014/main" id="{E8B6C97A-BEEE-4855-AB52-FD8379156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085" y="418945"/>
            <a:ext cx="5442230" cy="3010055"/>
          </a:xfrm>
          <a:prstGeom prst="rect">
            <a:avLst/>
          </a:prstGeom>
        </p:spPr>
      </p:pic>
      <p:sp>
        <p:nvSpPr>
          <p:cNvPr id="4" name="TextBox 3">
            <a:extLst>
              <a:ext uri="{FF2B5EF4-FFF2-40B4-BE49-F238E27FC236}">
                <a16:creationId xmlns:a16="http://schemas.microsoft.com/office/drawing/2014/main" id="{AF226833-E474-2AD6-DD7E-6D165A8AD65D}"/>
              </a:ext>
            </a:extLst>
          </p:cNvPr>
          <p:cNvSpPr txBox="1"/>
          <p:nvPr/>
        </p:nvSpPr>
        <p:spPr>
          <a:xfrm>
            <a:off x="6867526" y="418945"/>
            <a:ext cx="5143500" cy="1754326"/>
          </a:xfrm>
          <a:prstGeom prst="rect">
            <a:avLst/>
          </a:prstGeom>
          <a:noFill/>
        </p:spPr>
        <p:txBody>
          <a:bodyPr wrap="square" rtlCol="0">
            <a:spAutoFit/>
          </a:bodyPr>
          <a:lstStyle/>
          <a:p>
            <a:pPr algn="ctr"/>
            <a:r>
              <a:rPr lang="en-GB" sz="5400" dirty="0">
                <a:latin typeface="SassoonPrimaryInfantMedium" panose="00000500000000000000" pitchFamily="2" charset="0"/>
              </a:rPr>
              <a:t>Phoneme Representations</a:t>
            </a:r>
          </a:p>
        </p:txBody>
      </p:sp>
      <p:pic>
        <p:nvPicPr>
          <p:cNvPr id="1026" name="Picture 2" descr="Educandy - Making Learning Sweeter! Create and share your own games!">
            <a:extLst>
              <a:ext uri="{FF2B5EF4-FFF2-40B4-BE49-F238E27FC236}">
                <a16:creationId xmlns:a16="http://schemas.microsoft.com/office/drawing/2014/main" id="{2CBEA7BE-F572-7AC4-47F1-E5E09C0A8D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89778" l="9778" r="90667">
                        <a14:foregroundMark x1="11556" y1="17333" x2="11556" y2="17333"/>
                        <a14:foregroundMark x1="24444" y1="13778" x2="24444" y2="13778"/>
                        <a14:foregroundMark x1="32000" y1="16000" x2="32000" y2="16000"/>
                        <a14:foregroundMark x1="47111" y1="17333" x2="47111" y2="17333"/>
                        <a14:foregroundMark x1="56444" y1="23111" x2="56444" y2="23111"/>
                        <a14:foregroundMark x1="67111" y1="19556" x2="67111" y2="19556"/>
                        <a14:foregroundMark x1="80000" y1="17333" x2="80000" y2="17333"/>
                        <a14:foregroundMark x1="90667" y1="20000" x2="90667" y2="20000"/>
                        <a14:foregroundMark x1="56889" y1="48889" x2="56889" y2="48889"/>
                        <a14:foregroundMark x1="45333" y1="49778" x2="45333" y2="49778"/>
                        <a14:foregroundMark x1="45333" y1="49778" x2="45333" y2="49778"/>
                        <a14:foregroundMark x1="46222" y1="50222" x2="46222" y2="50222"/>
                        <a14:foregroundMark x1="62667" y1="52444" x2="62667" y2="52444"/>
                        <a14:foregroundMark x1="62667" y1="52444" x2="37778" y2="48889"/>
                        <a14:foregroundMark x1="38222" y1="52000" x2="62222" y2="53778"/>
                        <a14:foregroundMark x1="62222" y1="47556" x2="41778" y2="48889"/>
                        <a14:foregroundMark x1="38222" y1="56889" x2="45333" y2="56889"/>
                      </a14:backgroundRemoval>
                    </a14:imgEffect>
                  </a14:imgLayer>
                </a14:imgProps>
              </a:ext>
              <a:ext uri="{28A0092B-C50C-407E-A947-70E740481C1C}">
                <a14:useLocalDpi xmlns:a14="http://schemas.microsoft.com/office/drawing/2010/main" val="0"/>
              </a:ext>
            </a:extLst>
          </a:blip>
          <a:srcRect/>
          <a:stretch>
            <a:fillRect/>
          </a:stretch>
        </p:blipFill>
        <p:spPr bwMode="auto">
          <a:xfrm>
            <a:off x="10403612" y="5287176"/>
            <a:ext cx="1381443" cy="13814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06BBB5-F2F0-014E-76A2-0F7FE34421B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78" b="97778" l="9778" r="89778">
                        <a14:foregroundMark x1="23111" y1="8000" x2="23111" y2="8000"/>
                        <a14:foregroundMark x1="54222" y1="4889" x2="54222" y2="4889"/>
                        <a14:foregroundMark x1="79111" y1="11556" x2="79111" y2="11556"/>
                        <a14:foregroundMark x1="74667" y1="40000" x2="74667" y2="40000"/>
                        <a14:foregroundMark x1="54222" y1="57333" x2="54222" y2="57333"/>
                        <a14:foregroundMark x1="26667" y1="71556" x2="26667" y2="71556"/>
                        <a14:foregroundMark x1="24444" y1="90667" x2="24444" y2="90667"/>
                        <a14:foregroundMark x1="44000" y1="92000" x2="44000" y2="92000"/>
                        <a14:foregroundMark x1="62667" y1="93333" x2="62667" y2="93333"/>
                        <a14:foregroundMark x1="84000" y1="93333" x2="84000" y2="93333"/>
                        <a14:foregroundMark x1="84000" y1="82667" x2="84000" y2="82667"/>
                        <a14:foregroundMark x1="20000" y1="4000" x2="20000" y2="4000"/>
                        <a14:foregroundMark x1="24889" y1="2222" x2="24889" y2="2222"/>
                        <a14:foregroundMark x1="36000" y1="2222" x2="36000" y2="2222"/>
                        <a14:foregroundMark x1="44444" y1="2222" x2="44444" y2="2222"/>
                        <a14:foregroundMark x1="57333" y1="2222" x2="57333" y2="2222"/>
                        <a14:foregroundMark x1="65778" y1="2222" x2="65778" y2="2222"/>
                        <a14:foregroundMark x1="75111" y1="4444" x2="75111" y2="4444"/>
                        <a14:foregroundMark x1="80444" y1="8444" x2="80444" y2="8444"/>
                        <a14:foregroundMark x1="84000" y1="9778" x2="84000" y2="9778"/>
                        <a14:foregroundMark x1="42222" y1="5778" x2="42222" y2="5778"/>
                        <a14:foregroundMark x1="16889" y1="14667" x2="16889" y2="14667"/>
                        <a14:foregroundMark x1="16000" y1="81778" x2="16000" y2="81778"/>
                        <a14:foregroundMark x1="15556" y1="60889" x2="15556" y2="60889"/>
                        <a14:foregroundMark x1="15556" y1="49778" x2="15556" y2="49778"/>
                        <a14:foregroundMark x1="16444" y1="92889" x2="16444" y2="92889"/>
                        <a14:foregroundMark x1="22667" y1="97778" x2="22667" y2="97778"/>
                      </a14:backgroundRemoval>
                    </a14:imgEffect>
                  </a14:imgLayer>
                </a14:imgProps>
              </a:ext>
              <a:ext uri="{28A0092B-C50C-407E-A947-70E740481C1C}">
                <a14:useLocalDpi xmlns:a14="http://schemas.microsoft.com/office/drawing/2010/main" val="0"/>
              </a:ext>
            </a:extLst>
          </a:blip>
          <a:srcRect/>
          <a:stretch>
            <a:fillRect/>
          </a:stretch>
        </p:blipFill>
        <p:spPr bwMode="auto">
          <a:xfrm>
            <a:off x="1402080" y="4295140"/>
            <a:ext cx="1457008" cy="1457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4B3C60-7940-3E43-041B-477EE37CF8CA}"/>
              </a:ext>
            </a:extLst>
          </p:cNvPr>
          <p:cNvSpPr txBox="1"/>
          <p:nvPr/>
        </p:nvSpPr>
        <p:spPr>
          <a:xfrm>
            <a:off x="7058343" y="2589344"/>
            <a:ext cx="4941253" cy="646331"/>
          </a:xfrm>
          <a:prstGeom prst="rect">
            <a:avLst/>
          </a:prstGeom>
          <a:noFill/>
        </p:spPr>
        <p:txBody>
          <a:bodyPr wrap="square" rtlCol="0">
            <a:spAutoFit/>
          </a:bodyPr>
          <a:lstStyle/>
          <a:p>
            <a:pPr algn="ctr"/>
            <a:r>
              <a:rPr lang="en-GB" dirty="0">
                <a:latin typeface="SassoonPrimaryInfantMedium" panose="00000500000000000000" pitchFamily="2" charset="0"/>
              </a:rPr>
              <a:t>15 Units</a:t>
            </a:r>
          </a:p>
          <a:p>
            <a:pPr algn="ctr"/>
            <a:r>
              <a:rPr lang="en-GB" dirty="0">
                <a:latin typeface="SassoonPrimaryInfantMedium" panose="00000500000000000000" pitchFamily="2" charset="0"/>
              </a:rPr>
              <a:t>P4 – units 1 – 7, P5 – Units 8 - 15</a:t>
            </a:r>
          </a:p>
        </p:txBody>
      </p:sp>
      <p:pic>
        <p:nvPicPr>
          <p:cNvPr id="3074" name="Picture 2">
            <a:extLst>
              <a:ext uri="{FF2B5EF4-FFF2-40B4-BE49-F238E27FC236}">
                <a16:creationId xmlns:a16="http://schemas.microsoft.com/office/drawing/2014/main" id="{70EEA6D4-D019-755B-18CF-797CF8B31C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308118" y="2975768"/>
            <a:ext cx="3293507" cy="439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0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1823A9-ACCD-4030-7680-90CA64106FB4}"/>
              </a:ext>
            </a:extLst>
          </p:cNvPr>
          <p:cNvGraphicFramePr>
            <a:graphicFrameLocks noGrp="1"/>
          </p:cNvGraphicFramePr>
          <p:nvPr>
            <p:extLst>
              <p:ext uri="{D42A27DB-BD31-4B8C-83A1-F6EECF244321}">
                <p14:modId xmlns:p14="http://schemas.microsoft.com/office/powerpoint/2010/main" val="1707903715"/>
              </p:ext>
            </p:extLst>
          </p:nvPr>
        </p:nvGraphicFramePr>
        <p:xfrm>
          <a:off x="2184400" y="1414991"/>
          <a:ext cx="8128000" cy="3657600"/>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937309447"/>
                    </a:ext>
                  </a:extLst>
                </a:gridCol>
                <a:gridCol w="1625600">
                  <a:extLst>
                    <a:ext uri="{9D8B030D-6E8A-4147-A177-3AD203B41FA5}">
                      <a16:colId xmlns:a16="http://schemas.microsoft.com/office/drawing/2014/main" val="3705004015"/>
                    </a:ext>
                  </a:extLst>
                </a:gridCol>
                <a:gridCol w="1625600">
                  <a:extLst>
                    <a:ext uri="{9D8B030D-6E8A-4147-A177-3AD203B41FA5}">
                      <a16:colId xmlns:a16="http://schemas.microsoft.com/office/drawing/2014/main" val="1367595960"/>
                    </a:ext>
                  </a:extLst>
                </a:gridCol>
                <a:gridCol w="1625600">
                  <a:extLst>
                    <a:ext uri="{9D8B030D-6E8A-4147-A177-3AD203B41FA5}">
                      <a16:colId xmlns:a16="http://schemas.microsoft.com/office/drawing/2014/main" val="2251367796"/>
                    </a:ext>
                  </a:extLst>
                </a:gridCol>
                <a:gridCol w="1625600">
                  <a:extLst>
                    <a:ext uri="{9D8B030D-6E8A-4147-A177-3AD203B41FA5}">
                      <a16:colId xmlns:a16="http://schemas.microsoft.com/office/drawing/2014/main" val="2216798506"/>
                    </a:ext>
                  </a:extLst>
                </a:gridCol>
              </a:tblGrid>
              <a:tr h="370840">
                <a:tc>
                  <a:txBody>
                    <a:bodyPr/>
                    <a:lstStyle/>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SassoonPrimaryInfantMedium" panose="00000500000000000000" pitchFamily="2" charset="0"/>
                      </a:endParaRPr>
                    </a:p>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chemeClr val="tx1"/>
                        </a:solidFill>
                        <a:latin typeface="SassoonPrimaryInfantMedium"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9789883"/>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55336"/>
                  </a:ext>
                </a:extLst>
              </a:tr>
            </a:tbl>
          </a:graphicData>
        </a:graphic>
      </p:graphicFrame>
      <p:sp>
        <p:nvSpPr>
          <p:cNvPr id="3" name="TextBox 2">
            <a:extLst>
              <a:ext uri="{FF2B5EF4-FFF2-40B4-BE49-F238E27FC236}">
                <a16:creationId xmlns:a16="http://schemas.microsoft.com/office/drawing/2014/main" id="{994461BD-31B0-AE71-53D5-393217A4A2BC}"/>
              </a:ext>
            </a:extLst>
          </p:cNvPr>
          <p:cNvSpPr txBox="1"/>
          <p:nvPr/>
        </p:nvSpPr>
        <p:spPr>
          <a:xfrm>
            <a:off x="4200525" y="419100"/>
            <a:ext cx="6610350" cy="584775"/>
          </a:xfrm>
          <a:prstGeom prst="rect">
            <a:avLst/>
          </a:prstGeom>
          <a:noFill/>
        </p:spPr>
        <p:txBody>
          <a:bodyPr wrap="square" rtlCol="0">
            <a:spAutoFit/>
          </a:bodyPr>
          <a:lstStyle/>
          <a:p>
            <a:r>
              <a:rPr lang="en-GB" sz="3200" dirty="0">
                <a:latin typeface="SassoonPrimaryInfantMedium" panose="00000500000000000000" pitchFamily="2" charset="0"/>
              </a:rPr>
              <a:t>The phoneme ‘</a:t>
            </a:r>
            <a:r>
              <a:rPr lang="en-GB" sz="3200" dirty="0" err="1">
                <a:latin typeface="SassoonPrimaryInfantMedium" panose="00000500000000000000" pitchFamily="2" charset="0"/>
              </a:rPr>
              <a:t>oe</a:t>
            </a:r>
            <a:r>
              <a:rPr lang="en-GB" sz="3200" dirty="0">
                <a:latin typeface="SassoonPrimaryInfantMedium" panose="00000500000000000000" pitchFamily="2" charset="0"/>
              </a:rPr>
              <a:t>’</a:t>
            </a:r>
          </a:p>
        </p:txBody>
      </p:sp>
      <p:sp>
        <p:nvSpPr>
          <p:cNvPr id="4" name="TextBox 3">
            <a:extLst>
              <a:ext uri="{FF2B5EF4-FFF2-40B4-BE49-F238E27FC236}">
                <a16:creationId xmlns:a16="http://schemas.microsoft.com/office/drawing/2014/main" id="{4A0B4ECC-B72C-6315-215D-B8B5707E2A4F}"/>
              </a:ext>
            </a:extLst>
          </p:cNvPr>
          <p:cNvSpPr txBox="1"/>
          <p:nvPr/>
        </p:nvSpPr>
        <p:spPr>
          <a:xfrm>
            <a:off x="2257425" y="1485900"/>
            <a:ext cx="1219200" cy="707886"/>
          </a:xfrm>
          <a:prstGeom prst="rect">
            <a:avLst/>
          </a:prstGeom>
          <a:noFill/>
        </p:spPr>
        <p:txBody>
          <a:bodyPr wrap="square" rtlCol="0">
            <a:spAutoFit/>
          </a:bodyPr>
          <a:lstStyle/>
          <a:p>
            <a:pPr algn="ctr"/>
            <a:r>
              <a:rPr lang="en-GB" sz="4000" dirty="0" err="1">
                <a:solidFill>
                  <a:srgbClr val="FF0000"/>
                </a:solidFill>
                <a:latin typeface="SassoonPrimaryInfantMedium" panose="00000500000000000000" pitchFamily="2" charset="0"/>
              </a:rPr>
              <a:t>oe</a:t>
            </a:r>
            <a:endParaRPr lang="en-GB" sz="4000" dirty="0">
              <a:solidFill>
                <a:srgbClr val="FF0000"/>
              </a:solidFill>
              <a:latin typeface="SassoonPrimaryInfantMedium" panose="00000500000000000000" pitchFamily="2" charset="0"/>
            </a:endParaRPr>
          </a:p>
        </p:txBody>
      </p:sp>
      <p:sp>
        <p:nvSpPr>
          <p:cNvPr id="5" name="TextBox 4">
            <a:extLst>
              <a:ext uri="{FF2B5EF4-FFF2-40B4-BE49-F238E27FC236}">
                <a16:creationId xmlns:a16="http://schemas.microsoft.com/office/drawing/2014/main" id="{BACC9E04-A710-2CB8-24A2-8B4EC8AD8BD4}"/>
              </a:ext>
            </a:extLst>
          </p:cNvPr>
          <p:cNvSpPr txBox="1"/>
          <p:nvPr/>
        </p:nvSpPr>
        <p:spPr>
          <a:xfrm>
            <a:off x="3924300" y="1479411"/>
            <a:ext cx="1219200" cy="707886"/>
          </a:xfrm>
          <a:prstGeom prst="rect">
            <a:avLst/>
          </a:prstGeom>
          <a:noFill/>
        </p:spPr>
        <p:txBody>
          <a:bodyPr wrap="square" rtlCol="0">
            <a:spAutoFit/>
          </a:bodyPr>
          <a:lstStyle/>
          <a:p>
            <a:pPr algn="ctr"/>
            <a:r>
              <a:rPr lang="en-GB" sz="4000" dirty="0" err="1">
                <a:solidFill>
                  <a:srgbClr val="FF0000"/>
                </a:solidFill>
                <a:latin typeface="SassoonPrimaryInfantMedium" panose="00000500000000000000" pitchFamily="2" charset="0"/>
              </a:rPr>
              <a:t>oa</a:t>
            </a:r>
            <a:endParaRPr lang="en-GB" sz="4000" dirty="0">
              <a:solidFill>
                <a:srgbClr val="FF0000"/>
              </a:solidFill>
              <a:latin typeface="SassoonPrimaryInfantMedium" panose="00000500000000000000" pitchFamily="2" charset="0"/>
            </a:endParaRPr>
          </a:p>
        </p:txBody>
      </p:sp>
      <p:sp>
        <p:nvSpPr>
          <p:cNvPr id="6" name="TextBox 5">
            <a:extLst>
              <a:ext uri="{FF2B5EF4-FFF2-40B4-BE49-F238E27FC236}">
                <a16:creationId xmlns:a16="http://schemas.microsoft.com/office/drawing/2014/main" id="{3ADFB630-8049-B31B-FC46-4D7C144E1B18}"/>
              </a:ext>
            </a:extLst>
          </p:cNvPr>
          <p:cNvSpPr txBox="1"/>
          <p:nvPr/>
        </p:nvSpPr>
        <p:spPr>
          <a:xfrm>
            <a:off x="5627687" y="1485900"/>
            <a:ext cx="1219200" cy="707886"/>
          </a:xfrm>
          <a:prstGeom prst="rect">
            <a:avLst/>
          </a:prstGeom>
          <a:noFill/>
        </p:spPr>
        <p:txBody>
          <a:bodyPr wrap="square" rtlCol="0">
            <a:spAutoFit/>
          </a:bodyPr>
          <a:lstStyle/>
          <a:p>
            <a:pPr algn="ctr"/>
            <a:r>
              <a:rPr lang="en-GB" sz="4000" dirty="0">
                <a:solidFill>
                  <a:srgbClr val="FF0000"/>
                </a:solidFill>
                <a:latin typeface="SassoonPrimaryInfantMedium" panose="00000500000000000000" pitchFamily="2" charset="0"/>
              </a:rPr>
              <a:t>o - e</a:t>
            </a:r>
          </a:p>
        </p:txBody>
      </p:sp>
      <p:sp>
        <p:nvSpPr>
          <p:cNvPr id="7" name="TextBox 6">
            <a:extLst>
              <a:ext uri="{FF2B5EF4-FFF2-40B4-BE49-F238E27FC236}">
                <a16:creationId xmlns:a16="http://schemas.microsoft.com/office/drawing/2014/main" id="{FE7EFA3A-9308-D3F3-6604-0A4A2E4315AD}"/>
              </a:ext>
            </a:extLst>
          </p:cNvPr>
          <p:cNvSpPr txBox="1"/>
          <p:nvPr/>
        </p:nvSpPr>
        <p:spPr>
          <a:xfrm>
            <a:off x="7294562" y="1485900"/>
            <a:ext cx="1219200" cy="707886"/>
          </a:xfrm>
          <a:prstGeom prst="rect">
            <a:avLst/>
          </a:prstGeom>
          <a:noFill/>
        </p:spPr>
        <p:txBody>
          <a:bodyPr wrap="square" rtlCol="0">
            <a:spAutoFit/>
          </a:bodyPr>
          <a:lstStyle/>
          <a:p>
            <a:pPr algn="ctr"/>
            <a:r>
              <a:rPr lang="en-GB" sz="4000" dirty="0">
                <a:solidFill>
                  <a:srgbClr val="FF0000"/>
                </a:solidFill>
                <a:latin typeface="SassoonPrimaryInfantMedium" panose="00000500000000000000" pitchFamily="2" charset="0"/>
              </a:rPr>
              <a:t>ow</a:t>
            </a:r>
          </a:p>
        </p:txBody>
      </p:sp>
      <p:sp>
        <p:nvSpPr>
          <p:cNvPr id="8" name="TextBox 7">
            <a:extLst>
              <a:ext uri="{FF2B5EF4-FFF2-40B4-BE49-F238E27FC236}">
                <a16:creationId xmlns:a16="http://schemas.microsoft.com/office/drawing/2014/main" id="{6B8DBE2F-C6C8-08E9-D638-4239CA1A02A1}"/>
              </a:ext>
            </a:extLst>
          </p:cNvPr>
          <p:cNvSpPr txBox="1"/>
          <p:nvPr/>
        </p:nvSpPr>
        <p:spPr>
          <a:xfrm>
            <a:off x="2257425" y="2486025"/>
            <a:ext cx="8277225" cy="1661993"/>
          </a:xfrm>
          <a:prstGeom prst="rect">
            <a:avLst/>
          </a:prstGeom>
          <a:noFill/>
        </p:spPr>
        <p:txBody>
          <a:bodyPr wrap="square" rtlCol="0">
            <a:spAutoFit/>
          </a:bodyPr>
          <a:lstStyle/>
          <a:p>
            <a:r>
              <a:rPr lang="en-GB" sz="2800" dirty="0">
                <a:solidFill>
                  <a:srgbClr val="00B050"/>
                </a:solidFill>
                <a:latin typeface="SassoonPrimaryInfantMedium" panose="00000500000000000000" pitchFamily="2" charset="0"/>
              </a:rPr>
              <a:t>potatoes	 coach     whole	   window	    no</a:t>
            </a:r>
          </a:p>
          <a:p>
            <a:r>
              <a:rPr lang="en-GB" sz="2800" dirty="0">
                <a:solidFill>
                  <a:srgbClr val="00B050"/>
                </a:solidFill>
                <a:latin typeface="SassoonPrimaryInfantMedium" panose="00000500000000000000" pitchFamily="2" charset="0"/>
              </a:rPr>
              <a:t>goes		 toast	     those	    know	    so</a:t>
            </a:r>
          </a:p>
          <a:p>
            <a:r>
              <a:rPr lang="en-GB" sz="2800" dirty="0">
                <a:solidFill>
                  <a:srgbClr val="00B050"/>
                </a:solidFill>
                <a:latin typeface="SassoonPrimaryInfantMedium" panose="00000500000000000000" pitchFamily="2" charset="0"/>
              </a:rPr>
              <a:t>heroes	 groan   telephone   shallow	    go</a:t>
            </a:r>
          </a:p>
          <a:p>
            <a:endParaRPr lang="en-GB" dirty="0"/>
          </a:p>
        </p:txBody>
      </p:sp>
      <p:sp>
        <p:nvSpPr>
          <p:cNvPr id="9" name="TextBox 8">
            <a:extLst>
              <a:ext uri="{FF2B5EF4-FFF2-40B4-BE49-F238E27FC236}">
                <a16:creationId xmlns:a16="http://schemas.microsoft.com/office/drawing/2014/main" id="{AC183758-0066-7B0D-B893-4AE8EA33D28A}"/>
              </a:ext>
            </a:extLst>
          </p:cNvPr>
          <p:cNvSpPr txBox="1"/>
          <p:nvPr/>
        </p:nvSpPr>
        <p:spPr>
          <a:xfrm>
            <a:off x="8961437" y="1479411"/>
            <a:ext cx="1219200" cy="707886"/>
          </a:xfrm>
          <a:prstGeom prst="rect">
            <a:avLst/>
          </a:prstGeom>
          <a:noFill/>
        </p:spPr>
        <p:txBody>
          <a:bodyPr wrap="square" rtlCol="0">
            <a:spAutoFit/>
          </a:bodyPr>
          <a:lstStyle/>
          <a:p>
            <a:pPr algn="ctr"/>
            <a:r>
              <a:rPr lang="en-GB" sz="4000" dirty="0">
                <a:solidFill>
                  <a:srgbClr val="FF0000"/>
                </a:solidFill>
                <a:latin typeface="SassoonPrimaryInfantMedium" panose="00000500000000000000" pitchFamily="2" charset="0"/>
              </a:rPr>
              <a:t>o</a:t>
            </a:r>
          </a:p>
        </p:txBody>
      </p:sp>
    </p:spTree>
    <p:extLst>
      <p:ext uri="{BB962C8B-B14F-4D97-AF65-F5344CB8AC3E}">
        <p14:creationId xmlns:p14="http://schemas.microsoft.com/office/powerpoint/2010/main" val="23421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E804F7-ED8F-4D98-F582-16855569D736}"/>
              </a:ext>
            </a:extLst>
          </p:cNvPr>
          <p:cNvPicPr>
            <a:picLocks noChangeAspect="1"/>
          </p:cNvPicPr>
          <p:nvPr/>
        </p:nvPicPr>
        <p:blipFill>
          <a:blip r:embed="rId2"/>
          <a:stretch>
            <a:fillRect/>
          </a:stretch>
        </p:blipFill>
        <p:spPr>
          <a:xfrm>
            <a:off x="1563135" y="710234"/>
            <a:ext cx="8886825" cy="5238750"/>
          </a:xfrm>
          <a:prstGeom prst="rect">
            <a:avLst/>
          </a:prstGeom>
        </p:spPr>
      </p:pic>
    </p:spTree>
    <p:extLst>
      <p:ext uri="{BB962C8B-B14F-4D97-AF65-F5344CB8AC3E}">
        <p14:creationId xmlns:p14="http://schemas.microsoft.com/office/powerpoint/2010/main" val="123070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6B8C81-3C6C-C17D-5DE6-CC76338395B9}"/>
              </a:ext>
            </a:extLst>
          </p:cNvPr>
          <p:cNvSpPr txBox="1"/>
          <p:nvPr/>
        </p:nvSpPr>
        <p:spPr>
          <a:xfrm>
            <a:off x="971550" y="581025"/>
            <a:ext cx="6210300" cy="400110"/>
          </a:xfrm>
          <a:prstGeom prst="rect">
            <a:avLst/>
          </a:prstGeom>
          <a:noFill/>
        </p:spPr>
        <p:txBody>
          <a:bodyPr wrap="square" rtlCol="0">
            <a:spAutoFit/>
          </a:bodyPr>
          <a:lstStyle/>
          <a:p>
            <a:r>
              <a:rPr lang="en-GB" sz="2000" dirty="0">
                <a:latin typeface="SassoonPrimaryInfantMedium" panose="00000500000000000000" pitchFamily="2" charset="0"/>
              </a:rPr>
              <a:t>Phoneme Stories / Dictation - </a:t>
            </a:r>
            <a:r>
              <a:rPr lang="en-GB" sz="2000" dirty="0" err="1">
                <a:latin typeface="SassoonPrimaryInfantMedium" panose="00000500000000000000" pitchFamily="2" charset="0"/>
              </a:rPr>
              <a:t>ee</a:t>
            </a:r>
            <a:endParaRPr lang="en-GB" sz="2000" dirty="0">
              <a:latin typeface="SassoonPrimaryInfantMedium" panose="00000500000000000000" pitchFamily="2" charset="0"/>
            </a:endParaRPr>
          </a:p>
        </p:txBody>
      </p:sp>
      <p:sp>
        <p:nvSpPr>
          <p:cNvPr id="3" name="TextBox 2">
            <a:extLst>
              <a:ext uri="{FF2B5EF4-FFF2-40B4-BE49-F238E27FC236}">
                <a16:creationId xmlns:a16="http://schemas.microsoft.com/office/drawing/2014/main" id="{B05EE9AF-E7D9-4596-7F4A-51F4AE61099D}"/>
              </a:ext>
            </a:extLst>
          </p:cNvPr>
          <p:cNvSpPr txBox="1"/>
          <p:nvPr/>
        </p:nvSpPr>
        <p:spPr>
          <a:xfrm>
            <a:off x="1076325" y="1425575"/>
            <a:ext cx="10839450" cy="3693319"/>
          </a:xfrm>
          <a:prstGeom prst="rect">
            <a:avLst/>
          </a:prstGeom>
          <a:noFill/>
          <a:ln w="57150">
            <a:solidFill>
              <a:schemeClr val="tx1"/>
            </a:solidFill>
          </a:ln>
        </p:spPr>
        <p:txBody>
          <a:bodyPr wrap="square" rtlCol="0">
            <a:spAutoFit/>
          </a:bodyPr>
          <a:lstStyle/>
          <a:p>
            <a:pPr algn="l"/>
            <a:r>
              <a:rPr lang="en-GB" b="0" i="0" dirty="0">
                <a:solidFill>
                  <a:srgbClr val="000000"/>
                </a:solidFill>
                <a:effectLst/>
                <a:latin typeface="SassoonPrimaryInfantMedium" panose="00000500000000000000" pitchFamily="2" charset="0"/>
              </a:rPr>
              <a:t>Unit 2 Phoneme Story (Core)</a:t>
            </a:r>
          </a:p>
          <a:p>
            <a:pPr algn="l"/>
            <a:r>
              <a:rPr lang="en-GB" b="0" i="0" dirty="0">
                <a:effectLst/>
                <a:latin typeface="SassoonPrimaryInfantMedium" panose="00000500000000000000" pitchFamily="2" charset="0"/>
              </a:rPr>
              <a:t>It happened yesterday on my way home from the shops. Mum had agreed to let me go on ahead. As I walked along the street towards my house, I could see the back door was lying open.</a:t>
            </a:r>
          </a:p>
          <a:p>
            <a:pPr algn="l"/>
            <a:r>
              <a:rPr lang="en-GB" b="0" i="0" dirty="0">
                <a:effectLst/>
                <a:latin typeface="SassoonPrimaryInfantMedium" panose="00000500000000000000" pitchFamily="2" charset="0"/>
              </a:rPr>
              <a:t>‘There is something strange going on here,’ I thought.</a:t>
            </a:r>
          </a:p>
          <a:p>
            <a:pPr algn="l"/>
            <a:r>
              <a:rPr lang="en-GB" b="0" i="0" dirty="0">
                <a:effectLst/>
                <a:latin typeface="SassoonPrimaryInfantMedium" panose="00000500000000000000" pitchFamily="2" charset="0"/>
              </a:rPr>
              <a:t>Indeed there was. I couldn’t believe my eyes. A man was leaving my house with pieces of jewellery in his hands. I was so shocked I was not able to speak. Thankfully, a quick acting neighbour saw the thief and chased him down the street and into a field. Others realised what was happening and three more men joined in the chase. But the young thief was too quick and he got away.</a:t>
            </a:r>
          </a:p>
          <a:p>
            <a:pPr algn="l"/>
            <a:r>
              <a:rPr lang="en-GB" b="0" i="0" dirty="0">
                <a:effectLst/>
                <a:latin typeface="SassoonPrimaryInfantMedium" panose="00000500000000000000" pitchFamily="2" charset="0"/>
              </a:rPr>
              <a:t>When Mother reached the house she was upset but relieved that the thief had been disturbed and had not taken very much.</a:t>
            </a:r>
          </a:p>
          <a:p>
            <a:pPr algn="l"/>
            <a:r>
              <a:rPr lang="en-GB" b="0" i="0" dirty="0">
                <a:effectLst/>
                <a:latin typeface="SassoonPrimaryInfantMedium" panose="00000500000000000000" pitchFamily="2" charset="0"/>
              </a:rPr>
              <a:t>‘This will teach us all a lesson. We must be more careful and make sure we lock up carefully. We shouldn’t make it easy for a thief to get into houses,’ she said to me.</a:t>
            </a:r>
          </a:p>
          <a:p>
            <a:endParaRPr lang="en-GB" dirty="0">
              <a:latin typeface="SassoonPrimaryInfantMedium" panose="00000500000000000000" pitchFamily="2" charset="0"/>
            </a:endParaRPr>
          </a:p>
        </p:txBody>
      </p:sp>
      <p:pic>
        <p:nvPicPr>
          <p:cNvPr id="2050" name="Picture 2" descr="A Listening Ear – WCT Mitzvah Challenge">
            <a:extLst>
              <a:ext uri="{FF2B5EF4-FFF2-40B4-BE49-F238E27FC236}">
                <a16:creationId xmlns:a16="http://schemas.microsoft.com/office/drawing/2014/main" id="{05484F6E-00C6-6478-3F02-7290FC41BB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00" b="96800" l="10000" r="90000">
                        <a14:foregroundMark x1="31667" y1="7200" x2="31667" y2="7200"/>
                        <a14:foregroundMark x1="51667" y1="6800" x2="51667" y2="6800"/>
                        <a14:foregroundMark x1="64333" y1="4800" x2="64333" y2="4800"/>
                        <a14:foregroundMark x1="60667" y1="92400" x2="60667" y2="92400"/>
                        <a14:foregroundMark x1="34333" y1="94400" x2="34333" y2="94400"/>
                        <a14:foregroundMark x1="60667" y1="96800" x2="60667" y2="96800"/>
                      </a14:backgroundRemoval>
                    </a14:imgEffect>
                  </a14:imgLayer>
                </a14:imgProps>
              </a:ext>
              <a:ext uri="{28A0092B-C50C-407E-A947-70E740481C1C}">
                <a14:useLocalDpi xmlns:a14="http://schemas.microsoft.com/office/drawing/2010/main" val="0"/>
              </a:ext>
            </a:extLst>
          </a:blip>
          <a:srcRect/>
          <a:stretch>
            <a:fillRect/>
          </a:stretch>
        </p:blipFill>
        <p:spPr bwMode="auto">
          <a:xfrm>
            <a:off x="-422275" y="5002742"/>
            <a:ext cx="2203450" cy="183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81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6EFCC4BB2924AA00A4096FE0C178E" ma:contentTypeVersion="13" ma:contentTypeDescription="Create a new document." ma:contentTypeScope="" ma:versionID="418bc71d8a000c0e10edf55c43a7204e">
  <xsd:schema xmlns:xsd="http://www.w3.org/2001/XMLSchema" xmlns:xs="http://www.w3.org/2001/XMLSchema" xmlns:p="http://schemas.microsoft.com/office/2006/metadata/properties" xmlns:ns2="569f76a2-0e0c-439b-b321-cb367d87dadd" xmlns:ns3="498d5b80-ec77-4d18-9ab2-a717d6c709d8" targetNamespace="http://schemas.microsoft.com/office/2006/metadata/properties" ma:root="true" ma:fieldsID="1e8bf6c71e739f33ef4d5a86d00e9d7f" ns2:_="" ns3:_="">
    <xsd:import namespace="569f76a2-0e0c-439b-b321-cb367d87dadd"/>
    <xsd:import namespace="498d5b80-ec77-4d18-9ab2-a717d6c709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f76a2-0e0c-439b-b321-cb367d87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8d5b80-ec77-4d18-9ab2-a717d6c709d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16970c5-c5cf-4f2c-adbe-311d69cd1f95}" ma:internalName="TaxCatchAll" ma:showField="CatchAllData" ma:web="498d5b80-ec77-4d18-9ab2-a717d6c709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9f76a2-0e0c-439b-b321-cb367d87dadd">
      <Terms xmlns="http://schemas.microsoft.com/office/infopath/2007/PartnerControls"/>
    </lcf76f155ced4ddcb4097134ff3c332f>
    <TaxCatchAll xmlns="498d5b80-ec77-4d18-9ab2-a717d6c709d8" xsi:nil="true"/>
  </documentManagement>
</p:properties>
</file>

<file path=customXml/itemProps1.xml><?xml version="1.0" encoding="utf-8"?>
<ds:datastoreItem xmlns:ds="http://schemas.openxmlformats.org/officeDocument/2006/customXml" ds:itemID="{438BE814-1FCA-4540-B28C-39A006E74039}">
  <ds:schemaRefs>
    <ds:schemaRef ds:uri="http://schemas.microsoft.com/sharepoint/v3/contenttype/forms"/>
  </ds:schemaRefs>
</ds:datastoreItem>
</file>

<file path=customXml/itemProps2.xml><?xml version="1.0" encoding="utf-8"?>
<ds:datastoreItem xmlns:ds="http://schemas.openxmlformats.org/officeDocument/2006/customXml" ds:itemID="{F1B71790-A7D7-45DA-9859-F07C22DA1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f76a2-0e0c-439b-b321-cb367d87dadd"/>
    <ds:schemaRef ds:uri="498d5b80-ec77-4d18-9ab2-a717d6c70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F25931-3EB0-4CFF-A2AD-570240C1AA8F}">
  <ds:schemaRefs>
    <ds:schemaRef ds:uri="http://schemas.microsoft.com/office/2006/metadata/properties"/>
    <ds:schemaRef ds:uri="http://schemas.microsoft.com/office/infopath/2007/PartnerControls"/>
    <ds:schemaRef ds:uri="7520cc4f-515f-43b8-9b5b-8ee526b01ac9"/>
    <ds:schemaRef ds:uri="b42bb52a-0292-4a36-b199-0d72169da4b0"/>
    <ds:schemaRef ds:uri="569f76a2-0e0c-439b-b321-cb367d87dadd"/>
    <ds:schemaRef ds:uri="498d5b80-ec77-4d18-9ab2-a717d6c709d8"/>
  </ds:schemaRefs>
</ds:datastoreItem>
</file>

<file path=docProps/app.xml><?xml version="1.0" encoding="utf-8"?>
<Properties xmlns="http://schemas.openxmlformats.org/officeDocument/2006/extended-properties" xmlns:vt="http://schemas.openxmlformats.org/officeDocument/2006/docPropsVTypes">
  <Template/>
  <TotalTime>4768</TotalTime>
  <Words>1254</Words>
  <Application>Microsoft Office PowerPoint</Application>
  <PresentationFormat>Widescreen</PresentationFormat>
  <Paragraphs>286</Paragraphs>
  <Slides>37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Bradley Hand ITC</vt:lpstr>
      <vt:lpstr>Calibri</vt:lpstr>
      <vt:lpstr>Calibri Light</vt:lpstr>
      <vt:lpstr>Sassoon</vt:lpstr>
      <vt:lpstr>Sassoon Primary</vt:lpstr>
      <vt:lpstr>SassoonPrimaryInfantMedium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at Home </vt:lpstr>
      <vt:lpstr>PowerPoint Presentation</vt:lpstr>
      <vt:lpstr>PowerPoint Presentation</vt:lpstr>
      <vt:lpstr>PowerPoint Presentation</vt:lpstr>
      <vt:lpstr>PowerPoint Presentation</vt:lpstr>
      <vt:lpstr>Reading at Home </vt:lpstr>
      <vt:lpstr>PowerPoint Presentation</vt:lpstr>
      <vt:lpstr>Writing </vt:lpstr>
      <vt:lpstr>Writing – Core Targets </vt:lpstr>
      <vt:lpstr>Writing at Home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Fishers</dc:creator>
  <cp:lastModifiedBy>Mrs Fisher</cp:lastModifiedBy>
  <cp:revision>79</cp:revision>
  <dcterms:created xsi:type="dcterms:W3CDTF">2018-03-06T20:36:52Z</dcterms:created>
  <dcterms:modified xsi:type="dcterms:W3CDTF">2025-02-20T15:29:05Z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0x010100D336EFCC4BB2924AA00A4096FE0C178E</vt:lpwstr>
  </property>
</Properties>
</file>