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4"/>
  </p:notesMasterIdLst>
  <p:handoutMasterIdLst>
    <p:handoutMasterId r:id="rId155"/>
  </p:handoutMasterIdLst>
  <p:sldIdLst>
    <p:sldId id="266" r:id="rId2"/>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 id="413" r:id="rId16"/>
    <p:sldId id="257" r:id="rId17"/>
    <p:sldId id="606" r:id="rId18"/>
    <p:sldId id="258" r:id="rId19"/>
    <p:sldId id="259" r:id="rId20"/>
    <p:sldId id="418" r:id="rId21"/>
    <p:sldId id="416" r:id="rId22"/>
    <p:sldId id="417" r:id="rId23"/>
    <p:sldId id="616" r:id="rId24"/>
    <p:sldId id="617" r:id="rId25"/>
    <p:sldId id="618" r:id="rId26"/>
    <p:sldId id="619" r:id="rId27"/>
    <p:sldId id="620" r:id="rId28"/>
    <p:sldId id="621" r:id="rId29"/>
    <p:sldId id="622" r:id="rId30"/>
    <p:sldId id="623" r:id="rId31"/>
    <p:sldId id="624" r:id="rId32"/>
    <p:sldId id="625" r:id="rId33"/>
    <p:sldId id="626" r:id="rId34"/>
    <p:sldId id="627" r:id="rId35"/>
    <p:sldId id="608" r:id="rId36"/>
    <p:sldId id="260" r:id="rId37"/>
    <p:sldId id="428" r:id="rId38"/>
    <p:sldId id="607" r:id="rId39"/>
    <p:sldId id="429" r:id="rId40"/>
    <p:sldId id="609" r:id="rId41"/>
    <p:sldId id="610" r:id="rId42"/>
    <p:sldId id="487" r:id="rId43"/>
    <p:sldId id="500" r:id="rId44"/>
    <p:sldId id="501" r:id="rId45"/>
    <p:sldId id="502" r:id="rId46"/>
    <p:sldId id="613" r:id="rId47"/>
    <p:sldId id="498" r:id="rId48"/>
    <p:sldId id="499" r:id="rId49"/>
    <p:sldId id="504" r:id="rId50"/>
    <p:sldId id="505" r:id="rId51"/>
    <p:sldId id="611" r:id="rId52"/>
    <p:sldId id="614" r:id="rId53"/>
    <p:sldId id="615" r:id="rId54"/>
    <p:sldId id="454" r:id="rId55"/>
    <p:sldId id="630" r:id="rId56"/>
    <p:sldId id="639" r:id="rId57"/>
    <p:sldId id="632" r:id="rId58"/>
    <p:sldId id="640" r:id="rId59"/>
    <p:sldId id="634" r:id="rId60"/>
    <p:sldId id="641" r:id="rId61"/>
    <p:sldId id="642" r:id="rId62"/>
    <p:sldId id="637" r:id="rId63"/>
    <p:sldId id="643" r:id="rId64"/>
    <p:sldId id="644" r:id="rId65"/>
    <p:sldId id="655" r:id="rId66"/>
    <p:sldId id="645" r:id="rId67"/>
    <p:sldId id="646" r:id="rId68"/>
    <p:sldId id="647" r:id="rId69"/>
    <p:sldId id="648" r:id="rId70"/>
    <p:sldId id="649" r:id="rId71"/>
    <p:sldId id="650" r:id="rId72"/>
    <p:sldId id="651" r:id="rId73"/>
    <p:sldId id="652" r:id="rId74"/>
    <p:sldId id="653" r:id="rId75"/>
    <p:sldId id="654" r:id="rId76"/>
    <p:sldId id="445" r:id="rId77"/>
    <p:sldId id="656" r:id="rId78"/>
    <p:sldId id="657" r:id="rId79"/>
    <p:sldId id="658" r:id="rId80"/>
    <p:sldId id="430" r:id="rId81"/>
    <p:sldId id="442" r:id="rId82"/>
    <p:sldId id="438" r:id="rId83"/>
    <p:sldId id="439" r:id="rId84"/>
    <p:sldId id="440" r:id="rId85"/>
    <p:sldId id="287" r:id="rId86"/>
    <p:sldId id="304" r:id="rId87"/>
    <p:sldId id="305" r:id="rId88"/>
    <p:sldId id="298" r:id="rId89"/>
    <p:sldId id="314" r:id="rId90"/>
    <p:sldId id="447" r:id="rId91"/>
    <p:sldId id="448" r:id="rId92"/>
    <p:sldId id="299" r:id="rId93"/>
    <p:sldId id="374" r:id="rId94"/>
    <p:sldId id="327" r:id="rId95"/>
    <p:sldId id="331" r:id="rId96"/>
    <p:sldId id="332" r:id="rId97"/>
    <p:sldId id="333" r:id="rId98"/>
    <p:sldId id="334" r:id="rId99"/>
    <p:sldId id="558" r:id="rId100"/>
    <p:sldId id="604" r:id="rId101"/>
    <p:sldId id="526" r:id="rId102"/>
    <p:sldId id="527" r:id="rId103"/>
    <p:sldId id="528" r:id="rId104"/>
    <p:sldId id="529" r:id="rId105"/>
    <p:sldId id="310" r:id="rId106"/>
    <p:sldId id="530" r:id="rId107"/>
    <p:sldId id="312" r:id="rId108"/>
    <p:sldId id="540" r:id="rId109"/>
    <p:sldId id="342" r:id="rId110"/>
    <p:sldId id="531" r:id="rId111"/>
    <p:sldId id="662" r:id="rId112"/>
    <p:sldId id="533" r:id="rId113"/>
    <p:sldId id="318" r:id="rId114"/>
    <p:sldId id="664" r:id="rId115"/>
    <p:sldId id="665" r:id="rId116"/>
    <p:sldId id="666" r:id="rId117"/>
    <p:sldId id="667" r:id="rId118"/>
    <p:sldId id="668" r:id="rId119"/>
    <p:sldId id="670" r:id="rId120"/>
    <p:sldId id="669" r:id="rId121"/>
    <p:sldId id="672" r:id="rId122"/>
    <p:sldId id="663" r:id="rId123"/>
    <p:sldId id="320" r:id="rId124"/>
    <p:sldId id="559" r:id="rId125"/>
    <p:sldId id="560" r:id="rId126"/>
    <p:sldId id="321" r:id="rId127"/>
    <p:sldId id="535" r:id="rId128"/>
    <p:sldId id="323" r:id="rId129"/>
    <p:sldId id="561" r:id="rId130"/>
    <p:sldId id="330" r:id="rId131"/>
    <p:sldId id="671" r:id="rId132"/>
    <p:sldId id="544" r:id="rId133"/>
    <p:sldId id="335" r:id="rId134"/>
    <p:sldId id="562" r:id="rId135"/>
    <p:sldId id="565" r:id="rId136"/>
    <p:sldId id="569" r:id="rId137"/>
    <p:sldId id="567" r:id="rId138"/>
    <p:sldId id="660" r:id="rId139"/>
    <p:sldId id="661" r:id="rId140"/>
    <p:sldId id="534" r:id="rId141"/>
    <p:sldId id="326" r:id="rId142"/>
    <p:sldId id="673" r:id="rId143"/>
    <p:sldId id="536" r:id="rId144"/>
    <p:sldId id="537" r:id="rId145"/>
    <p:sldId id="538" r:id="rId146"/>
    <p:sldId id="539" r:id="rId147"/>
    <p:sldId id="286" r:id="rId148"/>
    <p:sldId id="285" r:id="rId149"/>
    <p:sldId id="546" r:id="rId150"/>
    <p:sldId id="363" r:id="rId151"/>
    <p:sldId id="364" r:id="rId152"/>
    <p:sldId id="557" r:id="rId153"/>
  </p:sldIdLst>
  <p:sldSz cx="9144000" cy="6858000" type="screen4x3"/>
  <p:notesSz cx="666273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2557DE-E1A4-4C7A-8AFB-D30862750E62}" v="4898" dt="2018-08-03T16:57:36.474"/>
  </p1510:revLst>
</p1510:revInfo>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36" autoAdjust="0"/>
    <p:restoredTop sz="81550" autoAdjust="0"/>
  </p:normalViewPr>
  <p:slideViewPr>
    <p:cSldViewPr snapToGrid="0">
      <p:cViewPr varScale="1">
        <p:scale>
          <a:sx n="48" d="100"/>
          <a:sy n="48" d="100"/>
        </p:scale>
        <p:origin x="1446"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notesMaster" Target="notesMasters/notesMaster1.xml"/><Relationship Id="rId159"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handoutMaster" Target="handoutMasters/handout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 Type="http://schemas.openxmlformats.org/officeDocument/2006/relationships/slideMaster" Target="slideMasters/slideMaster1.xml"/><Relationship Id="rId6" Type="http://schemas.openxmlformats.org/officeDocument/2006/relationships/slide" Target="slides/slide5.xml"/><Relationship Id="rId225" Type="http://schemas.microsoft.com/office/2015/10/relationships/revisionInfo" Target="revisionInfo.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3.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5.png"/></Relationships>
</file>

<file path=ppt/diagrams/_rels/data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22.svg"/><Relationship Id="rId1" Type="http://schemas.openxmlformats.org/officeDocument/2006/relationships/image" Target="../media/image22.png"/><Relationship Id="rId6" Type="http://schemas.openxmlformats.org/officeDocument/2006/relationships/image" Target="../media/image26.svg"/><Relationship Id="rId5" Type="http://schemas.openxmlformats.org/officeDocument/2006/relationships/image" Target="../media/image24.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3.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5.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22.svg"/><Relationship Id="rId1" Type="http://schemas.openxmlformats.org/officeDocument/2006/relationships/image" Target="../media/image22.png"/><Relationship Id="rId6" Type="http://schemas.openxmlformats.org/officeDocument/2006/relationships/image" Target="../media/image26.svg"/><Relationship Id="rId5" Type="http://schemas.openxmlformats.org/officeDocument/2006/relationships/image" Target="../media/image24.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037550-1CC8-4FB8-A1AB-C0AFA02DFE10}"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DAC5BD7-5E7C-4D8C-9DF2-ED8F650548C9}">
      <dgm:prSet custT="1"/>
      <dgm:spPr/>
      <dgm:t>
        <a:bodyPr/>
        <a:lstStyle/>
        <a:p>
          <a:pPr>
            <a:lnSpc>
              <a:spcPct val="100000"/>
            </a:lnSpc>
            <a:defRPr cap="all"/>
          </a:pPr>
          <a:r>
            <a:rPr lang="en-GB" sz="1800" dirty="0"/>
            <a:t>Wearing an </a:t>
          </a:r>
          <a:r>
            <a:rPr lang="en-GB" sz="1800" dirty="0" err="1"/>
            <a:t>unironed</a:t>
          </a:r>
          <a:r>
            <a:rPr lang="en-GB" sz="1800" dirty="0"/>
            <a:t> school uniform</a:t>
          </a:r>
          <a:endParaRPr lang="en-US" sz="1800" dirty="0"/>
        </a:p>
      </dgm:t>
    </dgm:pt>
    <dgm:pt modelId="{FBA612D6-1FAB-4B0C-B13A-55D12741EC49}" type="parTrans" cxnId="{B9739E09-7429-4CCA-8F17-05DAB03880E8}">
      <dgm:prSet/>
      <dgm:spPr/>
      <dgm:t>
        <a:bodyPr/>
        <a:lstStyle/>
        <a:p>
          <a:endParaRPr lang="en-US" sz="3200"/>
        </a:p>
      </dgm:t>
    </dgm:pt>
    <dgm:pt modelId="{D95F2957-CC99-4BC8-900E-29035E2BAB60}" type="sibTrans" cxnId="{B9739E09-7429-4CCA-8F17-05DAB03880E8}">
      <dgm:prSet/>
      <dgm:spPr/>
      <dgm:t>
        <a:bodyPr/>
        <a:lstStyle/>
        <a:p>
          <a:endParaRPr lang="en-US" sz="3200"/>
        </a:p>
      </dgm:t>
    </dgm:pt>
    <dgm:pt modelId="{A25483C9-EF9B-4C39-84C5-C045752DA62A}">
      <dgm:prSet custT="1"/>
      <dgm:spPr/>
      <dgm:t>
        <a:bodyPr/>
        <a:lstStyle/>
        <a:p>
          <a:pPr>
            <a:lnSpc>
              <a:spcPct val="100000"/>
            </a:lnSpc>
            <a:defRPr cap="all"/>
          </a:pPr>
          <a:r>
            <a:rPr lang="en-GB" sz="1800"/>
            <a:t>Going out with socks and sandals on </a:t>
          </a:r>
          <a:endParaRPr lang="en-US" sz="1800"/>
        </a:p>
      </dgm:t>
    </dgm:pt>
    <dgm:pt modelId="{3CAA45EA-11CF-4B86-B673-2DE9339FFA56}" type="parTrans" cxnId="{34A8C0CF-0B58-42AE-9323-FB1B26B1CE8F}">
      <dgm:prSet/>
      <dgm:spPr/>
      <dgm:t>
        <a:bodyPr/>
        <a:lstStyle/>
        <a:p>
          <a:endParaRPr lang="en-US" sz="3200"/>
        </a:p>
      </dgm:t>
    </dgm:pt>
    <dgm:pt modelId="{90AC741A-6297-4F2A-BD2F-A5887CA38EAA}" type="sibTrans" cxnId="{34A8C0CF-0B58-42AE-9323-FB1B26B1CE8F}">
      <dgm:prSet/>
      <dgm:spPr/>
      <dgm:t>
        <a:bodyPr/>
        <a:lstStyle/>
        <a:p>
          <a:endParaRPr lang="en-US" sz="3200"/>
        </a:p>
      </dgm:t>
    </dgm:pt>
    <dgm:pt modelId="{035FC723-724E-41F9-8F34-10E9F2073DE5}">
      <dgm:prSet custT="1"/>
      <dgm:spPr/>
      <dgm:t>
        <a:bodyPr/>
        <a:lstStyle/>
        <a:p>
          <a:pPr>
            <a:lnSpc>
              <a:spcPct val="100000"/>
            </a:lnSpc>
            <a:defRPr cap="all"/>
          </a:pPr>
          <a:r>
            <a:rPr lang="en-GB" sz="1800"/>
            <a:t>Whispering instead of talking</a:t>
          </a:r>
          <a:endParaRPr lang="en-US" sz="1800"/>
        </a:p>
      </dgm:t>
    </dgm:pt>
    <dgm:pt modelId="{975DFAE1-C9DD-4602-8A68-87548EC0A93A}" type="parTrans" cxnId="{DF04B9FD-3DA5-4998-A706-8C9C4E56EF9B}">
      <dgm:prSet/>
      <dgm:spPr/>
      <dgm:t>
        <a:bodyPr/>
        <a:lstStyle/>
        <a:p>
          <a:endParaRPr lang="en-US" sz="3200"/>
        </a:p>
      </dgm:t>
    </dgm:pt>
    <dgm:pt modelId="{8FB7C5A9-96CD-4F88-8510-2A3C3B5878E9}" type="sibTrans" cxnId="{DF04B9FD-3DA5-4998-A706-8C9C4E56EF9B}">
      <dgm:prSet/>
      <dgm:spPr/>
      <dgm:t>
        <a:bodyPr/>
        <a:lstStyle/>
        <a:p>
          <a:endParaRPr lang="en-US" sz="3200"/>
        </a:p>
      </dgm:t>
    </dgm:pt>
    <dgm:pt modelId="{B8940ADC-99B8-4137-A7FA-9C43B4C46E60}">
      <dgm:prSet custT="1"/>
      <dgm:spPr/>
      <dgm:t>
        <a:bodyPr/>
        <a:lstStyle/>
        <a:p>
          <a:pPr>
            <a:lnSpc>
              <a:spcPct val="100000"/>
            </a:lnSpc>
            <a:defRPr cap="all"/>
          </a:pPr>
          <a:r>
            <a:rPr lang="en-GB" sz="1800"/>
            <a:t>Facing the wrong way in a queue in shop</a:t>
          </a:r>
          <a:endParaRPr lang="en-US" sz="1800"/>
        </a:p>
      </dgm:t>
    </dgm:pt>
    <dgm:pt modelId="{A65137E7-2433-40BD-A02A-F18EF03E57CB}" type="parTrans" cxnId="{EE6252E8-33D2-43FD-AA9C-B4AD43D43683}">
      <dgm:prSet/>
      <dgm:spPr/>
      <dgm:t>
        <a:bodyPr/>
        <a:lstStyle/>
        <a:p>
          <a:endParaRPr lang="en-US" sz="3200"/>
        </a:p>
      </dgm:t>
    </dgm:pt>
    <dgm:pt modelId="{EF41C077-DACD-449E-A315-71F9D03A425B}" type="sibTrans" cxnId="{EE6252E8-33D2-43FD-AA9C-B4AD43D43683}">
      <dgm:prSet/>
      <dgm:spPr/>
      <dgm:t>
        <a:bodyPr/>
        <a:lstStyle/>
        <a:p>
          <a:endParaRPr lang="en-US" sz="3200"/>
        </a:p>
      </dgm:t>
    </dgm:pt>
    <dgm:pt modelId="{EC079221-16A2-49A1-A141-E877682E8891}">
      <dgm:prSet custT="1"/>
      <dgm:spPr/>
      <dgm:t>
        <a:bodyPr/>
        <a:lstStyle/>
        <a:p>
          <a:pPr>
            <a:lnSpc>
              <a:spcPct val="100000"/>
            </a:lnSpc>
            <a:defRPr cap="all"/>
          </a:pPr>
          <a:r>
            <a:rPr lang="en-GB" sz="1800"/>
            <a:t>Saying ‘I love you’ at the end of every conversation</a:t>
          </a:r>
          <a:endParaRPr lang="en-US" sz="1800"/>
        </a:p>
      </dgm:t>
    </dgm:pt>
    <dgm:pt modelId="{76F1AD6C-34CE-47F2-AC31-0B7B043CF86D}" type="parTrans" cxnId="{8C428B8B-B2B1-4815-BBAB-F7116138B92D}">
      <dgm:prSet/>
      <dgm:spPr/>
      <dgm:t>
        <a:bodyPr/>
        <a:lstStyle/>
        <a:p>
          <a:endParaRPr lang="en-US" sz="3200"/>
        </a:p>
      </dgm:t>
    </dgm:pt>
    <dgm:pt modelId="{8FB7C76D-F217-45B5-874D-ECC20F881EBC}" type="sibTrans" cxnId="{8C428B8B-B2B1-4815-BBAB-F7116138B92D}">
      <dgm:prSet/>
      <dgm:spPr/>
      <dgm:t>
        <a:bodyPr/>
        <a:lstStyle/>
        <a:p>
          <a:endParaRPr lang="en-US" sz="3200"/>
        </a:p>
      </dgm:t>
    </dgm:pt>
    <dgm:pt modelId="{874E0608-AA3B-49C4-8894-9C71567F3356}">
      <dgm:prSet/>
      <dgm:spPr/>
      <dgm:t>
        <a:bodyPr/>
        <a:lstStyle/>
        <a:p>
          <a:endParaRPr lang="en-GB" sz="3200"/>
        </a:p>
      </dgm:t>
    </dgm:pt>
    <dgm:pt modelId="{9E582DC9-DC60-4A48-B5DE-FD5D80ED6AE3}" type="parTrans" cxnId="{1E87F83A-5B29-475B-B146-6567C0FE1548}">
      <dgm:prSet/>
      <dgm:spPr/>
      <dgm:t>
        <a:bodyPr/>
        <a:lstStyle/>
        <a:p>
          <a:endParaRPr lang="en-US" sz="3200"/>
        </a:p>
      </dgm:t>
    </dgm:pt>
    <dgm:pt modelId="{D705763B-654B-45D4-9B7F-335FD687E90A}" type="sibTrans" cxnId="{1E87F83A-5B29-475B-B146-6567C0FE1548}">
      <dgm:prSet/>
      <dgm:spPr/>
      <dgm:t>
        <a:bodyPr/>
        <a:lstStyle/>
        <a:p>
          <a:endParaRPr lang="en-US" sz="3200"/>
        </a:p>
      </dgm:t>
    </dgm:pt>
    <dgm:pt modelId="{3EDEFC77-BDEF-499B-AB98-D150661B9B6C}" type="pres">
      <dgm:prSet presAssocID="{33037550-1CC8-4FB8-A1AB-C0AFA02DFE10}" presName="root" presStyleCnt="0">
        <dgm:presLayoutVars>
          <dgm:dir/>
          <dgm:resizeHandles val="exact"/>
        </dgm:presLayoutVars>
      </dgm:prSet>
      <dgm:spPr/>
      <dgm:t>
        <a:bodyPr/>
        <a:lstStyle/>
        <a:p>
          <a:endParaRPr lang="en-US"/>
        </a:p>
      </dgm:t>
    </dgm:pt>
    <dgm:pt modelId="{7E8F1B77-E0A0-4B5B-9FE5-DC107C088950}" type="pres">
      <dgm:prSet presAssocID="{0DAC5BD7-5E7C-4D8C-9DF2-ED8F650548C9}" presName="compNode" presStyleCnt="0"/>
      <dgm:spPr/>
    </dgm:pt>
    <dgm:pt modelId="{6A64A2F3-C9D9-43A5-8A71-2DC24EAF455B}" type="pres">
      <dgm:prSet presAssocID="{0DAC5BD7-5E7C-4D8C-9DF2-ED8F650548C9}" presName="iconBgRect" presStyleLbl="bgShp" presStyleIdx="0" presStyleCnt="5"/>
      <dgm:spPr/>
    </dgm:pt>
    <dgm:pt modelId="{D359E666-31A1-45D5-891D-6803093A9F09}" type="pres">
      <dgm:prSet presAssocID="{0DAC5BD7-5E7C-4D8C-9DF2-ED8F650548C9}"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Baseball Hat"/>
        </a:ext>
      </dgm:extLst>
    </dgm:pt>
    <dgm:pt modelId="{9143551B-EB2A-4067-B30D-99A9989F6D29}" type="pres">
      <dgm:prSet presAssocID="{0DAC5BD7-5E7C-4D8C-9DF2-ED8F650548C9}" presName="spaceRect" presStyleCnt="0"/>
      <dgm:spPr/>
    </dgm:pt>
    <dgm:pt modelId="{BE4E769A-1F88-4BC5-BBF3-4FD78817B42C}" type="pres">
      <dgm:prSet presAssocID="{0DAC5BD7-5E7C-4D8C-9DF2-ED8F650548C9}" presName="textRect" presStyleLbl="revTx" presStyleIdx="0" presStyleCnt="5">
        <dgm:presLayoutVars>
          <dgm:chMax val="1"/>
          <dgm:chPref val="1"/>
        </dgm:presLayoutVars>
      </dgm:prSet>
      <dgm:spPr/>
      <dgm:t>
        <a:bodyPr/>
        <a:lstStyle/>
        <a:p>
          <a:endParaRPr lang="en-US"/>
        </a:p>
      </dgm:t>
    </dgm:pt>
    <dgm:pt modelId="{BD98C543-6910-486F-86A1-E6ECD9E82F11}" type="pres">
      <dgm:prSet presAssocID="{D95F2957-CC99-4BC8-900E-29035E2BAB60}" presName="sibTrans" presStyleCnt="0"/>
      <dgm:spPr/>
    </dgm:pt>
    <dgm:pt modelId="{E9F42A12-A4F3-4EE4-BEA6-5BE1EC3F9837}" type="pres">
      <dgm:prSet presAssocID="{A25483C9-EF9B-4C39-84C5-C045752DA62A}" presName="compNode" presStyleCnt="0"/>
      <dgm:spPr/>
    </dgm:pt>
    <dgm:pt modelId="{A39BFF0D-6115-4A0F-BCFD-B9CB55E65CB2}" type="pres">
      <dgm:prSet presAssocID="{A25483C9-EF9B-4C39-84C5-C045752DA62A}" presName="iconBgRect" presStyleLbl="bgShp" presStyleIdx="1" presStyleCnt="5"/>
      <dgm:spPr/>
    </dgm:pt>
    <dgm:pt modelId="{54C63F3A-8BAD-4538-B9B5-E83330901F54}" type="pres">
      <dgm:prSet presAssocID="{A25483C9-EF9B-4C39-84C5-C045752DA62A}" presName="iconRect" presStyleLbl="node1" presStyleIdx="1" presStyleCnt="5"/>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Shoe"/>
        </a:ext>
      </dgm:extLst>
    </dgm:pt>
    <dgm:pt modelId="{34FE3419-9F6C-47F7-975E-E9E3ECA14EBB}" type="pres">
      <dgm:prSet presAssocID="{A25483C9-EF9B-4C39-84C5-C045752DA62A}" presName="spaceRect" presStyleCnt="0"/>
      <dgm:spPr/>
    </dgm:pt>
    <dgm:pt modelId="{418014F2-9151-4C91-AE5F-9E42011900D3}" type="pres">
      <dgm:prSet presAssocID="{A25483C9-EF9B-4C39-84C5-C045752DA62A}" presName="textRect" presStyleLbl="revTx" presStyleIdx="1" presStyleCnt="5">
        <dgm:presLayoutVars>
          <dgm:chMax val="1"/>
          <dgm:chPref val="1"/>
        </dgm:presLayoutVars>
      </dgm:prSet>
      <dgm:spPr/>
      <dgm:t>
        <a:bodyPr/>
        <a:lstStyle/>
        <a:p>
          <a:endParaRPr lang="en-US"/>
        </a:p>
      </dgm:t>
    </dgm:pt>
    <dgm:pt modelId="{11B2E3F8-4804-41CA-9287-4F704B99EC7A}" type="pres">
      <dgm:prSet presAssocID="{90AC741A-6297-4F2A-BD2F-A5887CA38EAA}" presName="sibTrans" presStyleCnt="0"/>
      <dgm:spPr/>
    </dgm:pt>
    <dgm:pt modelId="{F0C940A7-989D-44AF-9E2B-F26EBEA7F667}" type="pres">
      <dgm:prSet presAssocID="{035FC723-724E-41F9-8F34-10E9F2073DE5}" presName="compNode" presStyleCnt="0"/>
      <dgm:spPr/>
    </dgm:pt>
    <dgm:pt modelId="{31140C96-7154-4E4F-9FDF-754B823DC393}" type="pres">
      <dgm:prSet presAssocID="{035FC723-724E-41F9-8F34-10E9F2073DE5}" presName="iconBgRect" presStyleLbl="bgShp" presStyleIdx="2" presStyleCnt="5"/>
      <dgm:spPr/>
    </dgm:pt>
    <dgm:pt modelId="{97081C3F-C92D-42DB-B943-BFE3E7043867}" type="pres">
      <dgm:prSet presAssocID="{035FC723-724E-41F9-8F34-10E9F2073DE5}"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Deaf"/>
        </a:ext>
      </dgm:extLst>
    </dgm:pt>
    <dgm:pt modelId="{2F0BF4C8-9D5B-4F9F-ACD1-EFFE560229E3}" type="pres">
      <dgm:prSet presAssocID="{035FC723-724E-41F9-8F34-10E9F2073DE5}" presName="spaceRect" presStyleCnt="0"/>
      <dgm:spPr/>
    </dgm:pt>
    <dgm:pt modelId="{7E93E70A-D6B2-424C-8882-1C327B88CA7D}" type="pres">
      <dgm:prSet presAssocID="{035FC723-724E-41F9-8F34-10E9F2073DE5}" presName="textRect" presStyleLbl="revTx" presStyleIdx="2" presStyleCnt="5">
        <dgm:presLayoutVars>
          <dgm:chMax val="1"/>
          <dgm:chPref val="1"/>
        </dgm:presLayoutVars>
      </dgm:prSet>
      <dgm:spPr/>
      <dgm:t>
        <a:bodyPr/>
        <a:lstStyle/>
        <a:p>
          <a:endParaRPr lang="en-US"/>
        </a:p>
      </dgm:t>
    </dgm:pt>
    <dgm:pt modelId="{D0E4BF86-BBCC-47AF-97B0-E43D57263B90}" type="pres">
      <dgm:prSet presAssocID="{8FB7C5A9-96CD-4F88-8510-2A3C3B5878E9}" presName="sibTrans" presStyleCnt="0"/>
      <dgm:spPr/>
    </dgm:pt>
    <dgm:pt modelId="{AD1914BA-518C-4C62-870E-7630B4A83BFF}" type="pres">
      <dgm:prSet presAssocID="{B8940ADC-99B8-4137-A7FA-9C43B4C46E60}" presName="compNode" presStyleCnt="0"/>
      <dgm:spPr/>
    </dgm:pt>
    <dgm:pt modelId="{2EA96C04-3B47-48AB-9A9E-B1127BA168C4}" type="pres">
      <dgm:prSet presAssocID="{B8940ADC-99B8-4137-A7FA-9C43B4C46E60}" presName="iconBgRect" presStyleLbl="bgShp" presStyleIdx="3" presStyleCnt="5"/>
      <dgm:spPr/>
    </dgm:pt>
    <dgm:pt modelId="{4D0DD57E-8C2D-4C50-B5EF-E391C4D006D5}" type="pres">
      <dgm:prSet presAssocID="{B8940ADC-99B8-4137-A7FA-9C43B4C46E60}" presName="iconRect" presStyleLbl="node1" presStyleIdx="3" presStyleCnt="5"/>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Kiosk"/>
        </a:ext>
      </dgm:extLst>
    </dgm:pt>
    <dgm:pt modelId="{79EF8238-F106-4F72-87A2-EC4307535B0F}" type="pres">
      <dgm:prSet presAssocID="{B8940ADC-99B8-4137-A7FA-9C43B4C46E60}" presName="spaceRect" presStyleCnt="0"/>
      <dgm:spPr/>
    </dgm:pt>
    <dgm:pt modelId="{9FC0DCBC-330E-48C7-AAF3-BEE1D925E5C8}" type="pres">
      <dgm:prSet presAssocID="{B8940ADC-99B8-4137-A7FA-9C43B4C46E60}" presName="textRect" presStyleLbl="revTx" presStyleIdx="3" presStyleCnt="5">
        <dgm:presLayoutVars>
          <dgm:chMax val="1"/>
          <dgm:chPref val="1"/>
        </dgm:presLayoutVars>
      </dgm:prSet>
      <dgm:spPr/>
      <dgm:t>
        <a:bodyPr/>
        <a:lstStyle/>
        <a:p>
          <a:endParaRPr lang="en-US"/>
        </a:p>
      </dgm:t>
    </dgm:pt>
    <dgm:pt modelId="{E12202ED-75F1-45E0-A78B-EE463FD0512B}" type="pres">
      <dgm:prSet presAssocID="{EF41C077-DACD-449E-A315-71F9D03A425B}" presName="sibTrans" presStyleCnt="0"/>
      <dgm:spPr/>
    </dgm:pt>
    <dgm:pt modelId="{A3338799-9A85-4B4A-80DD-C63DCEF2DAC8}" type="pres">
      <dgm:prSet presAssocID="{EC079221-16A2-49A1-A141-E877682E8891}" presName="compNode" presStyleCnt="0"/>
      <dgm:spPr/>
    </dgm:pt>
    <dgm:pt modelId="{193EE55C-638F-45E0-A6F8-58AB03A485E4}" type="pres">
      <dgm:prSet presAssocID="{EC079221-16A2-49A1-A141-E877682E8891}" presName="iconBgRect" presStyleLbl="bgShp" presStyleIdx="4" presStyleCnt="5"/>
      <dgm:spPr/>
    </dgm:pt>
    <dgm:pt modelId="{45F706BE-C7FB-4681-A944-0AA62F3FCABF}" type="pres">
      <dgm:prSet presAssocID="{EC079221-16A2-49A1-A141-E877682E8891}" presName="iconRect" presStyleLbl="node1" presStyleIdx="4" presStyleCnt="5"/>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Love Letter"/>
        </a:ext>
      </dgm:extLst>
    </dgm:pt>
    <dgm:pt modelId="{E2CD78BE-5E03-4761-B7AD-7462EFDB590B}" type="pres">
      <dgm:prSet presAssocID="{EC079221-16A2-49A1-A141-E877682E8891}" presName="spaceRect" presStyleCnt="0"/>
      <dgm:spPr/>
    </dgm:pt>
    <dgm:pt modelId="{18469BE7-3030-46E6-87FA-5F6EDC9FB4B8}" type="pres">
      <dgm:prSet presAssocID="{EC079221-16A2-49A1-A141-E877682E8891}" presName="textRect" presStyleLbl="revTx" presStyleIdx="4" presStyleCnt="5">
        <dgm:presLayoutVars>
          <dgm:chMax val="1"/>
          <dgm:chPref val="1"/>
        </dgm:presLayoutVars>
      </dgm:prSet>
      <dgm:spPr/>
      <dgm:t>
        <a:bodyPr/>
        <a:lstStyle/>
        <a:p>
          <a:endParaRPr lang="en-US"/>
        </a:p>
      </dgm:t>
    </dgm:pt>
  </dgm:ptLst>
  <dgm:cxnLst>
    <dgm:cxn modelId="{F19B806A-6B66-49FE-B0A9-3FB428E1C6A1}" type="presOf" srcId="{33037550-1CC8-4FB8-A1AB-C0AFA02DFE10}" destId="{3EDEFC77-BDEF-499B-AB98-D150661B9B6C}" srcOrd="0" destOrd="0" presId="urn:microsoft.com/office/officeart/2018/5/layout/IconCircleLabelList"/>
    <dgm:cxn modelId="{B9739E09-7429-4CCA-8F17-05DAB03880E8}" srcId="{33037550-1CC8-4FB8-A1AB-C0AFA02DFE10}" destId="{0DAC5BD7-5E7C-4D8C-9DF2-ED8F650548C9}" srcOrd="0" destOrd="0" parTransId="{FBA612D6-1FAB-4B0C-B13A-55D12741EC49}" sibTransId="{D95F2957-CC99-4BC8-900E-29035E2BAB60}"/>
    <dgm:cxn modelId="{DF04B9FD-3DA5-4998-A706-8C9C4E56EF9B}" srcId="{33037550-1CC8-4FB8-A1AB-C0AFA02DFE10}" destId="{035FC723-724E-41F9-8F34-10E9F2073DE5}" srcOrd="2" destOrd="0" parTransId="{975DFAE1-C9DD-4602-8A68-87548EC0A93A}" sibTransId="{8FB7C5A9-96CD-4F88-8510-2A3C3B5878E9}"/>
    <dgm:cxn modelId="{110FD3CE-DBDA-4964-A7AC-D20B1ED4D475}" type="presOf" srcId="{0DAC5BD7-5E7C-4D8C-9DF2-ED8F650548C9}" destId="{BE4E769A-1F88-4BC5-BBF3-4FD78817B42C}" srcOrd="0" destOrd="0" presId="urn:microsoft.com/office/officeart/2018/5/layout/IconCircleLabelList"/>
    <dgm:cxn modelId="{6AF17932-A279-449E-BB16-7719F30A9470}" type="presOf" srcId="{B8940ADC-99B8-4137-A7FA-9C43B4C46E60}" destId="{9FC0DCBC-330E-48C7-AAF3-BEE1D925E5C8}" srcOrd="0" destOrd="0" presId="urn:microsoft.com/office/officeart/2018/5/layout/IconCircleLabelList"/>
    <dgm:cxn modelId="{EE6252E8-33D2-43FD-AA9C-B4AD43D43683}" srcId="{33037550-1CC8-4FB8-A1AB-C0AFA02DFE10}" destId="{B8940ADC-99B8-4137-A7FA-9C43B4C46E60}" srcOrd="3" destOrd="0" parTransId="{A65137E7-2433-40BD-A02A-F18EF03E57CB}" sibTransId="{EF41C077-DACD-449E-A315-71F9D03A425B}"/>
    <dgm:cxn modelId="{AB039733-06DC-411A-BB7D-87F426F7EAB1}" type="presOf" srcId="{EC079221-16A2-49A1-A141-E877682E8891}" destId="{18469BE7-3030-46E6-87FA-5F6EDC9FB4B8}" srcOrd="0" destOrd="0" presId="urn:microsoft.com/office/officeart/2018/5/layout/IconCircleLabelList"/>
    <dgm:cxn modelId="{E346DBC9-BFE9-4504-A3D1-909C5CF9F586}" type="presOf" srcId="{035FC723-724E-41F9-8F34-10E9F2073DE5}" destId="{7E93E70A-D6B2-424C-8882-1C327B88CA7D}" srcOrd="0" destOrd="0" presId="urn:microsoft.com/office/officeart/2018/5/layout/IconCircleLabelList"/>
    <dgm:cxn modelId="{1E87F83A-5B29-475B-B146-6567C0FE1548}" srcId="{EC079221-16A2-49A1-A141-E877682E8891}" destId="{874E0608-AA3B-49C4-8894-9C71567F3356}" srcOrd="0" destOrd="0" parTransId="{9E582DC9-DC60-4A48-B5DE-FD5D80ED6AE3}" sibTransId="{D705763B-654B-45D4-9B7F-335FD687E90A}"/>
    <dgm:cxn modelId="{34A8C0CF-0B58-42AE-9323-FB1B26B1CE8F}" srcId="{33037550-1CC8-4FB8-A1AB-C0AFA02DFE10}" destId="{A25483C9-EF9B-4C39-84C5-C045752DA62A}" srcOrd="1" destOrd="0" parTransId="{3CAA45EA-11CF-4B86-B673-2DE9339FFA56}" sibTransId="{90AC741A-6297-4F2A-BD2F-A5887CA38EAA}"/>
    <dgm:cxn modelId="{8C428B8B-B2B1-4815-BBAB-F7116138B92D}" srcId="{33037550-1CC8-4FB8-A1AB-C0AFA02DFE10}" destId="{EC079221-16A2-49A1-A141-E877682E8891}" srcOrd="4" destOrd="0" parTransId="{76F1AD6C-34CE-47F2-AC31-0B7B043CF86D}" sibTransId="{8FB7C76D-F217-45B5-874D-ECC20F881EBC}"/>
    <dgm:cxn modelId="{64B31BAF-9CF3-47E2-9948-9548A2402BAB}" type="presOf" srcId="{A25483C9-EF9B-4C39-84C5-C045752DA62A}" destId="{418014F2-9151-4C91-AE5F-9E42011900D3}" srcOrd="0" destOrd="0" presId="urn:microsoft.com/office/officeart/2018/5/layout/IconCircleLabelList"/>
    <dgm:cxn modelId="{D5017E1F-D7DC-4422-B209-D3D0CDD8DD2E}" type="presParOf" srcId="{3EDEFC77-BDEF-499B-AB98-D150661B9B6C}" destId="{7E8F1B77-E0A0-4B5B-9FE5-DC107C088950}" srcOrd="0" destOrd="0" presId="urn:microsoft.com/office/officeart/2018/5/layout/IconCircleLabelList"/>
    <dgm:cxn modelId="{D6763132-5559-4407-9F30-5D90EDCF9D9A}" type="presParOf" srcId="{7E8F1B77-E0A0-4B5B-9FE5-DC107C088950}" destId="{6A64A2F3-C9D9-43A5-8A71-2DC24EAF455B}" srcOrd="0" destOrd="0" presId="urn:microsoft.com/office/officeart/2018/5/layout/IconCircleLabelList"/>
    <dgm:cxn modelId="{A9BDFA09-11F6-4DA3-B140-3821E9318707}" type="presParOf" srcId="{7E8F1B77-E0A0-4B5B-9FE5-DC107C088950}" destId="{D359E666-31A1-45D5-891D-6803093A9F09}" srcOrd="1" destOrd="0" presId="urn:microsoft.com/office/officeart/2018/5/layout/IconCircleLabelList"/>
    <dgm:cxn modelId="{5CCEF2CD-629B-4111-8716-17BC7C9E893A}" type="presParOf" srcId="{7E8F1B77-E0A0-4B5B-9FE5-DC107C088950}" destId="{9143551B-EB2A-4067-B30D-99A9989F6D29}" srcOrd="2" destOrd="0" presId="urn:microsoft.com/office/officeart/2018/5/layout/IconCircleLabelList"/>
    <dgm:cxn modelId="{C3B76D3C-51CB-43A7-8A2D-69BADD7541E2}" type="presParOf" srcId="{7E8F1B77-E0A0-4B5B-9FE5-DC107C088950}" destId="{BE4E769A-1F88-4BC5-BBF3-4FD78817B42C}" srcOrd="3" destOrd="0" presId="urn:microsoft.com/office/officeart/2018/5/layout/IconCircleLabelList"/>
    <dgm:cxn modelId="{A98D2775-ACD3-44E5-8811-E3B3B5DA7A8E}" type="presParOf" srcId="{3EDEFC77-BDEF-499B-AB98-D150661B9B6C}" destId="{BD98C543-6910-486F-86A1-E6ECD9E82F11}" srcOrd="1" destOrd="0" presId="urn:microsoft.com/office/officeart/2018/5/layout/IconCircleLabelList"/>
    <dgm:cxn modelId="{70976581-B64C-449F-BA26-E46A7CDC808D}" type="presParOf" srcId="{3EDEFC77-BDEF-499B-AB98-D150661B9B6C}" destId="{E9F42A12-A4F3-4EE4-BEA6-5BE1EC3F9837}" srcOrd="2" destOrd="0" presId="urn:microsoft.com/office/officeart/2018/5/layout/IconCircleLabelList"/>
    <dgm:cxn modelId="{07FB7915-FFCD-412D-862A-57F5BD796946}" type="presParOf" srcId="{E9F42A12-A4F3-4EE4-BEA6-5BE1EC3F9837}" destId="{A39BFF0D-6115-4A0F-BCFD-B9CB55E65CB2}" srcOrd="0" destOrd="0" presId="urn:microsoft.com/office/officeart/2018/5/layout/IconCircleLabelList"/>
    <dgm:cxn modelId="{37DD8B98-5808-4ED6-A43E-783537A435AB}" type="presParOf" srcId="{E9F42A12-A4F3-4EE4-BEA6-5BE1EC3F9837}" destId="{54C63F3A-8BAD-4538-B9B5-E83330901F54}" srcOrd="1" destOrd="0" presId="urn:microsoft.com/office/officeart/2018/5/layout/IconCircleLabelList"/>
    <dgm:cxn modelId="{7B9887BB-2DC8-48D7-AEB7-4E60C7E00753}" type="presParOf" srcId="{E9F42A12-A4F3-4EE4-BEA6-5BE1EC3F9837}" destId="{34FE3419-9F6C-47F7-975E-E9E3ECA14EBB}" srcOrd="2" destOrd="0" presId="urn:microsoft.com/office/officeart/2018/5/layout/IconCircleLabelList"/>
    <dgm:cxn modelId="{D754CA57-CF48-4B40-93C4-7DDEAC078867}" type="presParOf" srcId="{E9F42A12-A4F3-4EE4-BEA6-5BE1EC3F9837}" destId="{418014F2-9151-4C91-AE5F-9E42011900D3}" srcOrd="3" destOrd="0" presId="urn:microsoft.com/office/officeart/2018/5/layout/IconCircleLabelList"/>
    <dgm:cxn modelId="{CC811A17-0412-4AC2-8071-5E3015A07604}" type="presParOf" srcId="{3EDEFC77-BDEF-499B-AB98-D150661B9B6C}" destId="{11B2E3F8-4804-41CA-9287-4F704B99EC7A}" srcOrd="3" destOrd="0" presId="urn:microsoft.com/office/officeart/2018/5/layout/IconCircleLabelList"/>
    <dgm:cxn modelId="{1D12636B-498E-42F7-A904-75C786EACD91}" type="presParOf" srcId="{3EDEFC77-BDEF-499B-AB98-D150661B9B6C}" destId="{F0C940A7-989D-44AF-9E2B-F26EBEA7F667}" srcOrd="4" destOrd="0" presId="urn:microsoft.com/office/officeart/2018/5/layout/IconCircleLabelList"/>
    <dgm:cxn modelId="{00192033-5DC2-4D42-A6E4-C4CACD52FC7F}" type="presParOf" srcId="{F0C940A7-989D-44AF-9E2B-F26EBEA7F667}" destId="{31140C96-7154-4E4F-9FDF-754B823DC393}" srcOrd="0" destOrd="0" presId="urn:microsoft.com/office/officeart/2018/5/layout/IconCircleLabelList"/>
    <dgm:cxn modelId="{7E61C8B5-0150-474B-AAE5-A6AAFCE93955}" type="presParOf" srcId="{F0C940A7-989D-44AF-9E2B-F26EBEA7F667}" destId="{97081C3F-C92D-42DB-B943-BFE3E7043867}" srcOrd="1" destOrd="0" presId="urn:microsoft.com/office/officeart/2018/5/layout/IconCircleLabelList"/>
    <dgm:cxn modelId="{CDB4F4CB-19E0-4209-B044-20E897BD3948}" type="presParOf" srcId="{F0C940A7-989D-44AF-9E2B-F26EBEA7F667}" destId="{2F0BF4C8-9D5B-4F9F-ACD1-EFFE560229E3}" srcOrd="2" destOrd="0" presId="urn:microsoft.com/office/officeart/2018/5/layout/IconCircleLabelList"/>
    <dgm:cxn modelId="{77410058-D1DF-4BBD-A05E-9EA90A4D9499}" type="presParOf" srcId="{F0C940A7-989D-44AF-9E2B-F26EBEA7F667}" destId="{7E93E70A-D6B2-424C-8882-1C327B88CA7D}" srcOrd="3" destOrd="0" presId="urn:microsoft.com/office/officeart/2018/5/layout/IconCircleLabelList"/>
    <dgm:cxn modelId="{950E308F-E20A-4B28-B8D5-FC83EF3BD3FC}" type="presParOf" srcId="{3EDEFC77-BDEF-499B-AB98-D150661B9B6C}" destId="{D0E4BF86-BBCC-47AF-97B0-E43D57263B90}" srcOrd="5" destOrd="0" presId="urn:microsoft.com/office/officeart/2018/5/layout/IconCircleLabelList"/>
    <dgm:cxn modelId="{53F23EB7-E0F0-440A-A3C7-14238474F0A4}" type="presParOf" srcId="{3EDEFC77-BDEF-499B-AB98-D150661B9B6C}" destId="{AD1914BA-518C-4C62-870E-7630B4A83BFF}" srcOrd="6" destOrd="0" presId="urn:microsoft.com/office/officeart/2018/5/layout/IconCircleLabelList"/>
    <dgm:cxn modelId="{BBE99DB9-9364-4C94-B900-4611A6904559}" type="presParOf" srcId="{AD1914BA-518C-4C62-870E-7630B4A83BFF}" destId="{2EA96C04-3B47-48AB-9A9E-B1127BA168C4}" srcOrd="0" destOrd="0" presId="urn:microsoft.com/office/officeart/2018/5/layout/IconCircleLabelList"/>
    <dgm:cxn modelId="{86F240B1-982E-4DC1-81B7-7BE6C830B946}" type="presParOf" srcId="{AD1914BA-518C-4C62-870E-7630B4A83BFF}" destId="{4D0DD57E-8C2D-4C50-B5EF-E391C4D006D5}" srcOrd="1" destOrd="0" presId="urn:microsoft.com/office/officeart/2018/5/layout/IconCircleLabelList"/>
    <dgm:cxn modelId="{D9AB299F-9D38-4839-8B2B-F2F7FB450DE1}" type="presParOf" srcId="{AD1914BA-518C-4C62-870E-7630B4A83BFF}" destId="{79EF8238-F106-4F72-87A2-EC4307535B0F}" srcOrd="2" destOrd="0" presId="urn:microsoft.com/office/officeart/2018/5/layout/IconCircleLabelList"/>
    <dgm:cxn modelId="{4B171514-3F07-4397-B323-FD36D4D98EC9}" type="presParOf" srcId="{AD1914BA-518C-4C62-870E-7630B4A83BFF}" destId="{9FC0DCBC-330E-48C7-AAF3-BEE1D925E5C8}" srcOrd="3" destOrd="0" presId="urn:microsoft.com/office/officeart/2018/5/layout/IconCircleLabelList"/>
    <dgm:cxn modelId="{F8F14EA1-556C-4E0A-BD28-5A7BD5789920}" type="presParOf" srcId="{3EDEFC77-BDEF-499B-AB98-D150661B9B6C}" destId="{E12202ED-75F1-45E0-A78B-EE463FD0512B}" srcOrd="7" destOrd="0" presId="urn:microsoft.com/office/officeart/2018/5/layout/IconCircleLabelList"/>
    <dgm:cxn modelId="{F36006D5-1D7B-402C-8455-885BF7636F53}" type="presParOf" srcId="{3EDEFC77-BDEF-499B-AB98-D150661B9B6C}" destId="{A3338799-9A85-4B4A-80DD-C63DCEF2DAC8}" srcOrd="8" destOrd="0" presId="urn:microsoft.com/office/officeart/2018/5/layout/IconCircleLabelList"/>
    <dgm:cxn modelId="{00A4C557-1B94-4A42-AFD7-BC59D9982B0A}" type="presParOf" srcId="{A3338799-9A85-4B4A-80DD-C63DCEF2DAC8}" destId="{193EE55C-638F-45E0-A6F8-58AB03A485E4}" srcOrd="0" destOrd="0" presId="urn:microsoft.com/office/officeart/2018/5/layout/IconCircleLabelList"/>
    <dgm:cxn modelId="{070C899A-FA58-433D-AA74-C5C338C0BDA4}" type="presParOf" srcId="{A3338799-9A85-4B4A-80DD-C63DCEF2DAC8}" destId="{45F706BE-C7FB-4681-A944-0AA62F3FCABF}" srcOrd="1" destOrd="0" presId="urn:microsoft.com/office/officeart/2018/5/layout/IconCircleLabelList"/>
    <dgm:cxn modelId="{467CC6AB-C89B-4CD0-B8AA-14FE823C074A}" type="presParOf" srcId="{A3338799-9A85-4B4A-80DD-C63DCEF2DAC8}" destId="{E2CD78BE-5E03-4761-B7AD-7462EFDB590B}" srcOrd="2" destOrd="0" presId="urn:microsoft.com/office/officeart/2018/5/layout/IconCircleLabelList"/>
    <dgm:cxn modelId="{CE1D6935-D2A0-4B76-9E52-338021D131D9}" type="presParOf" srcId="{A3338799-9A85-4B4A-80DD-C63DCEF2DAC8}" destId="{18469BE7-3030-46E6-87FA-5F6EDC9FB4B8}"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1E6FCC-0F54-42E2-B0EF-7369F1BEBB94}" type="doc">
      <dgm:prSet loTypeId="urn:microsoft.com/office/officeart/2008/layout/LinedList" loCatId="list" qsTypeId="urn:microsoft.com/office/officeart/2005/8/quickstyle/simple3" qsCatId="simple" csTypeId="urn:microsoft.com/office/officeart/2005/8/colors/accent2_2" csCatId="accent2"/>
      <dgm:spPr/>
      <dgm:t>
        <a:bodyPr/>
        <a:lstStyle/>
        <a:p>
          <a:endParaRPr lang="en-US"/>
        </a:p>
      </dgm:t>
    </dgm:pt>
    <dgm:pt modelId="{E7B3B384-21EB-4D53-B6FC-2E945AE693A7}">
      <dgm:prSet/>
      <dgm:spPr/>
      <dgm:t>
        <a:bodyPr/>
        <a:lstStyle/>
        <a:p>
          <a:r>
            <a:rPr lang="en-GB"/>
            <a:t>In your groups try and come up with examples of each type of conformity.</a:t>
          </a:r>
          <a:endParaRPr lang="en-US"/>
        </a:p>
      </dgm:t>
    </dgm:pt>
    <dgm:pt modelId="{3E2247BB-59C5-4541-8E00-4EBE72D25D90}" type="parTrans" cxnId="{8B5ADC79-826F-4F9F-859E-72F6A01797D6}">
      <dgm:prSet/>
      <dgm:spPr/>
      <dgm:t>
        <a:bodyPr/>
        <a:lstStyle/>
        <a:p>
          <a:endParaRPr lang="en-US"/>
        </a:p>
      </dgm:t>
    </dgm:pt>
    <dgm:pt modelId="{5015F1AD-6192-4B7D-A2E2-0AFEBD02DFB9}" type="sibTrans" cxnId="{8B5ADC79-826F-4F9F-859E-72F6A01797D6}">
      <dgm:prSet/>
      <dgm:spPr/>
      <dgm:t>
        <a:bodyPr/>
        <a:lstStyle/>
        <a:p>
          <a:endParaRPr lang="en-US"/>
        </a:p>
      </dgm:t>
    </dgm:pt>
    <dgm:pt modelId="{7ADEA1B6-8CC8-4684-A670-A14DD4CB0879}">
      <dgm:prSet/>
      <dgm:spPr/>
      <dgm:t>
        <a:bodyPr/>
        <a:lstStyle/>
        <a:p>
          <a:r>
            <a:rPr lang="en-GB"/>
            <a:t>You should be prepared to share your ideas with the rest of the class.</a:t>
          </a:r>
          <a:endParaRPr lang="en-US"/>
        </a:p>
      </dgm:t>
    </dgm:pt>
    <dgm:pt modelId="{6401053E-4FE5-4128-8F3E-1D5783FB017F}" type="parTrans" cxnId="{06608A5E-627C-4928-A6E9-51AB38E2C6EF}">
      <dgm:prSet/>
      <dgm:spPr/>
      <dgm:t>
        <a:bodyPr/>
        <a:lstStyle/>
        <a:p>
          <a:endParaRPr lang="en-US"/>
        </a:p>
      </dgm:t>
    </dgm:pt>
    <dgm:pt modelId="{A7C8A993-17F3-49A2-B630-90A8BE346C51}" type="sibTrans" cxnId="{06608A5E-627C-4928-A6E9-51AB38E2C6EF}">
      <dgm:prSet/>
      <dgm:spPr/>
      <dgm:t>
        <a:bodyPr/>
        <a:lstStyle/>
        <a:p>
          <a:endParaRPr lang="en-US"/>
        </a:p>
      </dgm:t>
    </dgm:pt>
    <dgm:pt modelId="{DB00ADF7-6AB6-478D-AF73-30D0685A854B}">
      <dgm:prSet/>
      <dgm:spPr/>
      <dgm:t>
        <a:bodyPr/>
        <a:lstStyle/>
        <a:p>
          <a:r>
            <a:rPr lang="en-GB"/>
            <a:t>These ideas should help prompt your memory of the types later on.</a:t>
          </a:r>
          <a:endParaRPr lang="en-US"/>
        </a:p>
      </dgm:t>
    </dgm:pt>
    <dgm:pt modelId="{EFBF7D1B-874F-4EA0-8777-3166B6C2CCE5}" type="parTrans" cxnId="{1D8BD528-46DB-471D-BA66-4ECF2AA899F8}">
      <dgm:prSet/>
      <dgm:spPr/>
      <dgm:t>
        <a:bodyPr/>
        <a:lstStyle/>
        <a:p>
          <a:endParaRPr lang="en-US"/>
        </a:p>
      </dgm:t>
    </dgm:pt>
    <dgm:pt modelId="{63CF71DF-4430-4A1B-9D57-05EFCC726673}" type="sibTrans" cxnId="{1D8BD528-46DB-471D-BA66-4ECF2AA899F8}">
      <dgm:prSet/>
      <dgm:spPr/>
      <dgm:t>
        <a:bodyPr/>
        <a:lstStyle/>
        <a:p>
          <a:endParaRPr lang="en-US"/>
        </a:p>
      </dgm:t>
    </dgm:pt>
    <dgm:pt modelId="{4678FF91-1651-4266-BDBE-FBEC5B74A713}" type="pres">
      <dgm:prSet presAssocID="{581E6FCC-0F54-42E2-B0EF-7369F1BEBB94}" presName="vert0" presStyleCnt="0">
        <dgm:presLayoutVars>
          <dgm:dir/>
          <dgm:animOne val="branch"/>
          <dgm:animLvl val="lvl"/>
        </dgm:presLayoutVars>
      </dgm:prSet>
      <dgm:spPr/>
      <dgm:t>
        <a:bodyPr/>
        <a:lstStyle/>
        <a:p>
          <a:endParaRPr lang="en-US"/>
        </a:p>
      </dgm:t>
    </dgm:pt>
    <dgm:pt modelId="{5795ADB1-6702-400A-9468-B098E82DAEB1}" type="pres">
      <dgm:prSet presAssocID="{E7B3B384-21EB-4D53-B6FC-2E945AE693A7}" presName="thickLine" presStyleLbl="alignNode1" presStyleIdx="0" presStyleCnt="3"/>
      <dgm:spPr/>
    </dgm:pt>
    <dgm:pt modelId="{7C277839-D819-4D62-A0C2-C61A542B5297}" type="pres">
      <dgm:prSet presAssocID="{E7B3B384-21EB-4D53-B6FC-2E945AE693A7}" presName="horz1" presStyleCnt="0"/>
      <dgm:spPr/>
    </dgm:pt>
    <dgm:pt modelId="{DA56CC26-7C3A-4877-B778-B38E87F15D97}" type="pres">
      <dgm:prSet presAssocID="{E7B3B384-21EB-4D53-B6FC-2E945AE693A7}" presName="tx1" presStyleLbl="revTx" presStyleIdx="0" presStyleCnt="3"/>
      <dgm:spPr/>
      <dgm:t>
        <a:bodyPr/>
        <a:lstStyle/>
        <a:p>
          <a:endParaRPr lang="en-US"/>
        </a:p>
      </dgm:t>
    </dgm:pt>
    <dgm:pt modelId="{810B0A37-13B5-416C-AA7E-8B8DAABCB41B}" type="pres">
      <dgm:prSet presAssocID="{E7B3B384-21EB-4D53-B6FC-2E945AE693A7}" presName="vert1" presStyleCnt="0"/>
      <dgm:spPr/>
    </dgm:pt>
    <dgm:pt modelId="{3F99209F-0607-42C0-97E0-3EF54F2C06F0}" type="pres">
      <dgm:prSet presAssocID="{7ADEA1B6-8CC8-4684-A670-A14DD4CB0879}" presName="thickLine" presStyleLbl="alignNode1" presStyleIdx="1" presStyleCnt="3"/>
      <dgm:spPr/>
    </dgm:pt>
    <dgm:pt modelId="{F45F2867-ABCA-472F-B928-A1E596C4D7A7}" type="pres">
      <dgm:prSet presAssocID="{7ADEA1B6-8CC8-4684-A670-A14DD4CB0879}" presName="horz1" presStyleCnt="0"/>
      <dgm:spPr/>
    </dgm:pt>
    <dgm:pt modelId="{AFDD4357-2651-4F3B-8470-F345F412C1C9}" type="pres">
      <dgm:prSet presAssocID="{7ADEA1B6-8CC8-4684-A670-A14DD4CB0879}" presName="tx1" presStyleLbl="revTx" presStyleIdx="1" presStyleCnt="3"/>
      <dgm:spPr/>
      <dgm:t>
        <a:bodyPr/>
        <a:lstStyle/>
        <a:p>
          <a:endParaRPr lang="en-US"/>
        </a:p>
      </dgm:t>
    </dgm:pt>
    <dgm:pt modelId="{DAC34C47-4BED-4BFC-976B-752E4FB91574}" type="pres">
      <dgm:prSet presAssocID="{7ADEA1B6-8CC8-4684-A670-A14DD4CB0879}" presName="vert1" presStyleCnt="0"/>
      <dgm:spPr/>
    </dgm:pt>
    <dgm:pt modelId="{571E7EAF-7EB0-4A85-A831-9CF30E33D565}" type="pres">
      <dgm:prSet presAssocID="{DB00ADF7-6AB6-478D-AF73-30D0685A854B}" presName="thickLine" presStyleLbl="alignNode1" presStyleIdx="2" presStyleCnt="3"/>
      <dgm:spPr/>
    </dgm:pt>
    <dgm:pt modelId="{7D245634-66F8-4F10-8A8E-AE6BBFB30670}" type="pres">
      <dgm:prSet presAssocID="{DB00ADF7-6AB6-478D-AF73-30D0685A854B}" presName="horz1" presStyleCnt="0"/>
      <dgm:spPr/>
    </dgm:pt>
    <dgm:pt modelId="{2A56F44D-98CA-4117-83D4-C0BE4AE335C2}" type="pres">
      <dgm:prSet presAssocID="{DB00ADF7-6AB6-478D-AF73-30D0685A854B}" presName="tx1" presStyleLbl="revTx" presStyleIdx="2" presStyleCnt="3"/>
      <dgm:spPr/>
      <dgm:t>
        <a:bodyPr/>
        <a:lstStyle/>
        <a:p>
          <a:endParaRPr lang="en-US"/>
        </a:p>
      </dgm:t>
    </dgm:pt>
    <dgm:pt modelId="{2DFE278A-108E-4E5D-ACA9-4A43B66636A8}" type="pres">
      <dgm:prSet presAssocID="{DB00ADF7-6AB6-478D-AF73-30D0685A854B}" presName="vert1" presStyleCnt="0"/>
      <dgm:spPr/>
    </dgm:pt>
  </dgm:ptLst>
  <dgm:cxnLst>
    <dgm:cxn modelId="{A4A2B72C-D4B1-44D9-A153-EC26F7C06072}" type="presOf" srcId="{E7B3B384-21EB-4D53-B6FC-2E945AE693A7}" destId="{DA56CC26-7C3A-4877-B778-B38E87F15D97}" srcOrd="0" destOrd="0" presId="urn:microsoft.com/office/officeart/2008/layout/LinedList"/>
    <dgm:cxn modelId="{8B5ADC79-826F-4F9F-859E-72F6A01797D6}" srcId="{581E6FCC-0F54-42E2-B0EF-7369F1BEBB94}" destId="{E7B3B384-21EB-4D53-B6FC-2E945AE693A7}" srcOrd="0" destOrd="0" parTransId="{3E2247BB-59C5-4541-8E00-4EBE72D25D90}" sibTransId="{5015F1AD-6192-4B7D-A2E2-0AFEBD02DFB9}"/>
    <dgm:cxn modelId="{10756832-8CF9-4C0B-A305-5E3ADACE6ACA}" type="presOf" srcId="{7ADEA1B6-8CC8-4684-A670-A14DD4CB0879}" destId="{AFDD4357-2651-4F3B-8470-F345F412C1C9}" srcOrd="0" destOrd="0" presId="urn:microsoft.com/office/officeart/2008/layout/LinedList"/>
    <dgm:cxn modelId="{23E88748-80C1-45A8-AC99-46E0E3A995AD}" type="presOf" srcId="{581E6FCC-0F54-42E2-B0EF-7369F1BEBB94}" destId="{4678FF91-1651-4266-BDBE-FBEC5B74A713}" srcOrd="0" destOrd="0" presId="urn:microsoft.com/office/officeart/2008/layout/LinedList"/>
    <dgm:cxn modelId="{1D8BD528-46DB-471D-BA66-4ECF2AA899F8}" srcId="{581E6FCC-0F54-42E2-B0EF-7369F1BEBB94}" destId="{DB00ADF7-6AB6-478D-AF73-30D0685A854B}" srcOrd="2" destOrd="0" parTransId="{EFBF7D1B-874F-4EA0-8777-3166B6C2CCE5}" sibTransId="{63CF71DF-4430-4A1B-9D57-05EFCC726673}"/>
    <dgm:cxn modelId="{06608A5E-627C-4928-A6E9-51AB38E2C6EF}" srcId="{581E6FCC-0F54-42E2-B0EF-7369F1BEBB94}" destId="{7ADEA1B6-8CC8-4684-A670-A14DD4CB0879}" srcOrd="1" destOrd="0" parTransId="{6401053E-4FE5-4128-8F3E-1D5783FB017F}" sibTransId="{A7C8A993-17F3-49A2-B630-90A8BE346C51}"/>
    <dgm:cxn modelId="{0D8F926D-FDC0-4672-9041-B5D03F873116}" type="presOf" srcId="{DB00ADF7-6AB6-478D-AF73-30D0685A854B}" destId="{2A56F44D-98CA-4117-83D4-C0BE4AE335C2}" srcOrd="0" destOrd="0" presId="urn:microsoft.com/office/officeart/2008/layout/LinedList"/>
    <dgm:cxn modelId="{EAC5EFC7-2ED7-45E1-987B-119673992739}" type="presParOf" srcId="{4678FF91-1651-4266-BDBE-FBEC5B74A713}" destId="{5795ADB1-6702-400A-9468-B098E82DAEB1}" srcOrd="0" destOrd="0" presId="urn:microsoft.com/office/officeart/2008/layout/LinedList"/>
    <dgm:cxn modelId="{0E14E42A-AAB3-4066-BE46-81464D3192FB}" type="presParOf" srcId="{4678FF91-1651-4266-BDBE-FBEC5B74A713}" destId="{7C277839-D819-4D62-A0C2-C61A542B5297}" srcOrd="1" destOrd="0" presId="urn:microsoft.com/office/officeart/2008/layout/LinedList"/>
    <dgm:cxn modelId="{1B038832-5506-4400-86DB-AA307D2CDF2C}" type="presParOf" srcId="{7C277839-D819-4D62-A0C2-C61A542B5297}" destId="{DA56CC26-7C3A-4877-B778-B38E87F15D97}" srcOrd="0" destOrd="0" presId="urn:microsoft.com/office/officeart/2008/layout/LinedList"/>
    <dgm:cxn modelId="{D25EFA55-722E-4D2D-8E07-48B415FF0E8C}" type="presParOf" srcId="{7C277839-D819-4D62-A0C2-C61A542B5297}" destId="{810B0A37-13B5-416C-AA7E-8B8DAABCB41B}" srcOrd="1" destOrd="0" presId="urn:microsoft.com/office/officeart/2008/layout/LinedList"/>
    <dgm:cxn modelId="{D206C2F3-8FC5-4E8C-A1B7-546493E7F46B}" type="presParOf" srcId="{4678FF91-1651-4266-BDBE-FBEC5B74A713}" destId="{3F99209F-0607-42C0-97E0-3EF54F2C06F0}" srcOrd="2" destOrd="0" presId="urn:microsoft.com/office/officeart/2008/layout/LinedList"/>
    <dgm:cxn modelId="{3019858F-3D06-4D29-91DB-65896D3871FB}" type="presParOf" srcId="{4678FF91-1651-4266-BDBE-FBEC5B74A713}" destId="{F45F2867-ABCA-472F-B928-A1E596C4D7A7}" srcOrd="3" destOrd="0" presId="urn:microsoft.com/office/officeart/2008/layout/LinedList"/>
    <dgm:cxn modelId="{954494FA-5967-4659-AA16-61D59298EFC4}" type="presParOf" srcId="{F45F2867-ABCA-472F-B928-A1E596C4D7A7}" destId="{AFDD4357-2651-4F3B-8470-F345F412C1C9}" srcOrd="0" destOrd="0" presId="urn:microsoft.com/office/officeart/2008/layout/LinedList"/>
    <dgm:cxn modelId="{43C332BE-0CB6-45FC-9F1A-8503A2E8DB9D}" type="presParOf" srcId="{F45F2867-ABCA-472F-B928-A1E596C4D7A7}" destId="{DAC34C47-4BED-4BFC-976B-752E4FB91574}" srcOrd="1" destOrd="0" presId="urn:microsoft.com/office/officeart/2008/layout/LinedList"/>
    <dgm:cxn modelId="{2D86BFEC-2911-4FE3-9FFD-1BBA4A97A703}" type="presParOf" srcId="{4678FF91-1651-4266-BDBE-FBEC5B74A713}" destId="{571E7EAF-7EB0-4A85-A831-9CF30E33D565}" srcOrd="4" destOrd="0" presId="urn:microsoft.com/office/officeart/2008/layout/LinedList"/>
    <dgm:cxn modelId="{2D18DF51-C8F9-4339-B491-9D37C69902F5}" type="presParOf" srcId="{4678FF91-1651-4266-BDBE-FBEC5B74A713}" destId="{7D245634-66F8-4F10-8A8E-AE6BBFB30670}" srcOrd="5" destOrd="0" presId="urn:microsoft.com/office/officeart/2008/layout/LinedList"/>
    <dgm:cxn modelId="{0737F5D0-CE25-45B6-929D-0F90C5CE3B94}" type="presParOf" srcId="{7D245634-66F8-4F10-8A8E-AE6BBFB30670}" destId="{2A56F44D-98CA-4117-83D4-C0BE4AE335C2}" srcOrd="0" destOrd="0" presId="urn:microsoft.com/office/officeart/2008/layout/LinedList"/>
    <dgm:cxn modelId="{C6AE4B62-0E08-4929-BC63-D65294C7255D}" type="presParOf" srcId="{7D245634-66F8-4F10-8A8E-AE6BBFB30670}" destId="{2DFE278A-108E-4E5D-ACA9-4A43B66636A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7DC52A-42F9-4598-A2AE-F733F89DF421}"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BA49A8CE-59CE-4138-A898-6BAF673A9FCF}">
      <dgm:prSet custT="1"/>
      <dgm:spPr/>
      <dgm:t>
        <a:bodyPr/>
        <a:lstStyle/>
        <a:p>
          <a:pPr>
            <a:lnSpc>
              <a:spcPct val="100000"/>
            </a:lnSpc>
            <a:defRPr b="1"/>
          </a:pPr>
          <a:r>
            <a:rPr lang="en-GB" sz="2000" dirty="0"/>
            <a:t>Informational social influence </a:t>
          </a:r>
          <a:endParaRPr lang="en-US" sz="2000" dirty="0"/>
        </a:p>
      </dgm:t>
    </dgm:pt>
    <dgm:pt modelId="{4D3AB094-ED56-4AC6-ABB5-898B40B00EFC}" type="parTrans" cxnId="{51566366-2F5C-4647-A1C6-8FAA1D8F996E}">
      <dgm:prSet/>
      <dgm:spPr/>
      <dgm:t>
        <a:bodyPr/>
        <a:lstStyle/>
        <a:p>
          <a:endParaRPr lang="en-US" sz="2800"/>
        </a:p>
      </dgm:t>
    </dgm:pt>
    <dgm:pt modelId="{4782456E-3218-4B77-AFF9-C0C89C866E48}" type="sibTrans" cxnId="{51566366-2F5C-4647-A1C6-8FAA1D8F996E}">
      <dgm:prSet/>
      <dgm:spPr/>
      <dgm:t>
        <a:bodyPr/>
        <a:lstStyle/>
        <a:p>
          <a:endParaRPr lang="en-US" sz="2800"/>
        </a:p>
      </dgm:t>
    </dgm:pt>
    <dgm:pt modelId="{1A61E9F9-4EA2-45A4-9699-E458295DE99B}">
      <dgm:prSet custT="1"/>
      <dgm:spPr/>
      <dgm:t>
        <a:bodyPr/>
        <a:lstStyle/>
        <a:p>
          <a:pPr>
            <a:lnSpc>
              <a:spcPct val="100000"/>
            </a:lnSpc>
            <a:defRPr b="1"/>
          </a:pPr>
          <a:r>
            <a:rPr lang="en-GB" sz="2000"/>
            <a:t>Normative social influence </a:t>
          </a:r>
          <a:endParaRPr lang="en-US" sz="2000"/>
        </a:p>
      </dgm:t>
    </dgm:pt>
    <dgm:pt modelId="{8F5E66B7-86FB-4B2E-94A2-E4A0812685A1}" type="parTrans" cxnId="{21D9F459-A154-42A8-A8F7-F180F740A0F1}">
      <dgm:prSet/>
      <dgm:spPr/>
      <dgm:t>
        <a:bodyPr/>
        <a:lstStyle/>
        <a:p>
          <a:endParaRPr lang="en-US" sz="2800"/>
        </a:p>
      </dgm:t>
    </dgm:pt>
    <dgm:pt modelId="{D8782A4F-8226-4EE6-AB45-221857DE70DF}" type="sibTrans" cxnId="{21D9F459-A154-42A8-A8F7-F180F740A0F1}">
      <dgm:prSet/>
      <dgm:spPr/>
      <dgm:t>
        <a:bodyPr/>
        <a:lstStyle/>
        <a:p>
          <a:endParaRPr lang="en-US" sz="2800"/>
        </a:p>
      </dgm:t>
    </dgm:pt>
    <dgm:pt modelId="{94A2BE3E-8BFA-45F4-B46F-BB063B9B5D16}">
      <dgm:prSet custT="1"/>
      <dgm:spPr/>
      <dgm:t>
        <a:bodyPr/>
        <a:lstStyle/>
        <a:p>
          <a:pPr>
            <a:lnSpc>
              <a:spcPct val="100000"/>
            </a:lnSpc>
            <a:defRPr b="1"/>
          </a:pPr>
          <a:r>
            <a:rPr lang="en-GB" sz="2000"/>
            <a:t>Individual factors</a:t>
          </a:r>
          <a:endParaRPr lang="en-US" sz="2000"/>
        </a:p>
      </dgm:t>
    </dgm:pt>
    <dgm:pt modelId="{FF076AB1-E9EF-42D7-B1E7-BB7174512EA3}" type="parTrans" cxnId="{27C9A65F-E1FF-4828-8645-A17E071D51F9}">
      <dgm:prSet/>
      <dgm:spPr/>
      <dgm:t>
        <a:bodyPr/>
        <a:lstStyle/>
        <a:p>
          <a:endParaRPr lang="en-US" sz="2800"/>
        </a:p>
      </dgm:t>
    </dgm:pt>
    <dgm:pt modelId="{6BE5108F-CE82-4154-BD63-404475B24EF6}" type="sibTrans" cxnId="{27C9A65F-E1FF-4828-8645-A17E071D51F9}">
      <dgm:prSet/>
      <dgm:spPr/>
      <dgm:t>
        <a:bodyPr/>
        <a:lstStyle/>
        <a:p>
          <a:endParaRPr lang="en-US" sz="2800"/>
        </a:p>
      </dgm:t>
    </dgm:pt>
    <dgm:pt modelId="{D7886505-7322-471D-8317-3FF14624E112}">
      <dgm:prSet custT="1"/>
      <dgm:spPr/>
      <dgm:t>
        <a:bodyPr/>
        <a:lstStyle/>
        <a:p>
          <a:pPr>
            <a:lnSpc>
              <a:spcPct val="100000"/>
            </a:lnSpc>
          </a:pPr>
          <a:r>
            <a:rPr lang="en-GB" sz="1600"/>
            <a:t>Gender </a:t>
          </a:r>
          <a:endParaRPr lang="en-US" sz="1600"/>
        </a:p>
      </dgm:t>
    </dgm:pt>
    <dgm:pt modelId="{4353485A-D881-4F80-8820-E38E3A8B433E}" type="parTrans" cxnId="{FEAE5953-9341-4A67-812E-7E17E6F8812D}">
      <dgm:prSet/>
      <dgm:spPr/>
      <dgm:t>
        <a:bodyPr/>
        <a:lstStyle/>
        <a:p>
          <a:endParaRPr lang="en-US" sz="2800"/>
        </a:p>
      </dgm:t>
    </dgm:pt>
    <dgm:pt modelId="{3F7F3D4C-C300-4C43-ACB9-E86DCA42C40F}" type="sibTrans" cxnId="{FEAE5953-9341-4A67-812E-7E17E6F8812D}">
      <dgm:prSet/>
      <dgm:spPr/>
      <dgm:t>
        <a:bodyPr/>
        <a:lstStyle/>
        <a:p>
          <a:endParaRPr lang="en-US" sz="2800"/>
        </a:p>
      </dgm:t>
    </dgm:pt>
    <dgm:pt modelId="{90F1D789-C419-475C-918D-910C6F1F5D5B}">
      <dgm:prSet custT="1"/>
      <dgm:spPr/>
      <dgm:t>
        <a:bodyPr/>
        <a:lstStyle/>
        <a:p>
          <a:pPr>
            <a:lnSpc>
              <a:spcPct val="100000"/>
            </a:lnSpc>
          </a:pPr>
          <a:r>
            <a:rPr lang="en-GB" sz="1600"/>
            <a:t>Self- Esteem</a:t>
          </a:r>
          <a:endParaRPr lang="en-US" sz="1600"/>
        </a:p>
      </dgm:t>
    </dgm:pt>
    <dgm:pt modelId="{02BA4CCC-0441-4E62-B4C9-39E827250D22}" type="parTrans" cxnId="{0A03EB36-D4A5-4DC1-AA0A-195A8165CB39}">
      <dgm:prSet/>
      <dgm:spPr/>
      <dgm:t>
        <a:bodyPr/>
        <a:lstStyle/>
        <a:p>
          <a:endParaRPr lang="en-US" sz="2800"/>
        </a:p>
      </dgm:t>
    </dgm:pt>
    <dgm:pt modelId="{D5AC800E-D618-434D-B04F-E400913E7532}" type="sibTrans" cxnId="{0A03EB36-D4A5-4DC1-AA0A-195A8165CB39}">
      <dgm:prSet/>
      <dgm:spPr/>
      <dgm:t>
        <a:bodyPr/>
        <a:lstStyle/>
        <a:p>
          <a:endParaRPr lang="en-US" sz="2800"/>
        </a:p>
      </dgm:t>
    </dgm:pt>
    <dgm:pt modelId="{2D95DD9F-FF21-4144-A48B-E5D9974A855F}">
      <dgm:prSet custT="1"/>
      <dgm:spPr/>
      <dgm:t>
        <a:bodyPr/>
        <a:lstStyle/>
        <a:p>
          <a:pPr>
            <a:lnSpc>
              <a:spcPct val="100000"/>
            </a:lnSpc>
            <a:defRPr b="1"/>
          </a:pPr>
          <a:r>
            <a:rPr lang="en-GB" sz="2000"/>
            <a:t>Situational factors </a:t>
          </a:r>
          <a:endParaRPr lang="en-US" sz="2000"/>
        </a:p>
      </dgm:t>
    </dgm:pt>
    <dgm:pt modelId="{DA6D112E-85B9-494C-98DF-22AD25B95DD2}" type="parTrans" cxnId="{8CD73260-3B5F-48D6-8516-E23BB0E97D3C}">
      <dgm:prSet/>
      <dgm:spPr/>
      <dgm:t>
        <a:bodyPr/>
        <a:lstStyle/>
        <a:p>
          <a:endParaRPr lang="en-US" sz="2800"/>
        </a:p>
      </dgm:t>
    </dgm:pt>
    <dgm:pt modelId="{31623738-E566-4020-AB26-3107A6AB923D}" type="sibTrans" cxnId="{8CD73260-3B5F-48D6-8516-E23BB0E97D3C}">
      <dgm:prSet/>
      <dgm:spPr/>
      <dgm:t>
        <a:bodyPr/>
        <a:lstStyle/>
        <a:p>
          <a:endParaRPr lang="en-US" sz="2800"/>
        </a:p>
      </dgm:t>
    </dgm:pt>
    <dgm:pt modelId="{9161F6CA-0DFF-4FE2-832E-28436311A2A9}">
      <dgm:prSet custT="1"/>
      <dgm:spPr/>
      <dgm:t>
        <a:bodyPr/>
        <a:lstStyle/>
        <a:p>
          <a:pPr>
            <a:lnSpc>
              <a:spcPct val="100000"/>
            </a:lnSpc>
          </a:pPr>
          <a:r>
            <a:rPr lang="en-GB" sz="1600"/>
            <a:t>Group size</a:t>
          </a:r>
          <a:endParaRPr lang="en-US" sz="1600"/>
        </a:p>
      </dgm:t>
    </dgm:pt>
    <dgm:pt modelId="{E104F26B-ABDE-4BA8-8225-A53CA73F8053}" type="parTrans" cxnId="{5E1B1AE1-FBF5-4C59-8BF9-F9B8B61F6A33}">
      <dgm:prSet/>
      <dgm:spPr/>
      <dgm:t>
        <a:bodyPr/>
        <a:lstStyle/>
        <a:p>
          <a:endParaRPr lang="en-US" sz="2800"/>
        </a:p>
      </dgm:t>
    </dgm:pt>
    <dgm:pt modelId="{DF03FB7A-E2BD-43AA-BC40-F5D589DEEBA7}" type="sibTrans" cxnId="{5E1B1AE1-FBF5-4C59-8BF9-F9B8B61F6A33}">
      <dgm:prSet/>
      <dgm:spPr/>
      <dgm:t>
        <a:bodyPr/>
        <a:lstStyle/>
        <a:p>
          <a:endParaRPr lang="en-US" sz="2800"/>
        </a:p>
      </dgm:t>
    </dgm:pt>
    <dgm:pt modelId="{1204B73A-A48E-4FA8-8C65-86889EE47287}">
      <dgm:prSet custT="1"/>
      <dgm:spPr/>
      <dgm:t>
        <a:bodyPr/>
        <a:lstStyle/>
        <a:p>
          <a:pPr>
            <a:lnSpc>
              <a:spcPct val="100000"/>
            </a:lnSpc>
          </a:pPr>
          <a:r>
            <a:rPr lang="en-GB" sz="1600"/>
            <a:t>Group unanimity </a:t>
          </a:r>
          <a:endParaRPr lang="en-US" sz="1600"/>
        </a:p>
      </dgm:t>
    </dgm:pt>
    <dgm:pt modelId="{CD3E6F34-1236-41DA-AC38-22544B66829E}" type="parTrans" cxnId="{C31A5489-5D2F-458E-BDCF-ED5895821276}">
      <dgm:prSet/>
      <dgm:spPr/>
      <dgm:t>
        <a:bodyPr/>
        <a:lstStyle/>
        <a:p>
          <a:endParaRPr lang="en-US" sz="2800"/>
        </a:p>
      </dgm:t>
    </dgm:pt>
    <dgm:pt modelId="{4D33E21E-B613-4B39-97FB-6A666AFF342D}" type="sibTrans" cxnId="{C31A5489-5D2F-458E-BDCF-ED5895821276}">
      <dgm:prSet/>
      <dgm:spPr/>
      <dgm:t>
        <a:bodyPr/>
        <a:lstStyle/>
        <a:p>
          <a:endParaRPr lang="en-US" sz="2800"/>
        </a:p>
      </dgm:t>
    </dgm:pt>
    <dgm:pt modelId="{863CDFD6-1950-4047-9389-C36A9A9202DB}">
      <dgm:prSet custT="1"/>
      <dgm:spPr/>
      <dgm:t>
        <a:bodyPr/>
        <a:lstStyle/>
        <a:p>
          <a:pPr>
            <a:lnSpc>
              <a:spcPct val="100000"/>
            </a:lnSpc>
          </a:pPr>
          <a:r>
            <a:rPr lang="en-GB" sz="1600"/>
            <a:t>Task difficulty </a:t>
          </a:r>
          <a:endParaRPr lang="en-US" sz="1600"/>
        </a:p>
      </dgm:t>
    </dgm:pt>
    <dgm:pt modelId="{A6B3BD1F-DF90-4489-B920-CAC166BB2FFC}" type="parTrans" cxnId="{C4B4023A-1544-48AA-A782-DCB151A49FAB}">
      <dgm:prSet/>
      <dgm:spPr/>
      <dgm:t>
        <a:bodyPr/>
        <a:lstStyle/>
        <a:p>
          <a:endParaRPr lang="en-US" sz="2800"/>
        </a:p>
      </dgm:t>
    </dgm:pt>
    <dgm:pt modelId="{2FEA17E8-CD56-40E6-8D21-0DB084C6F6F4}" type="sibTrans" cxnId="{C4B4023A-1544-48AA-A782-DCB151A49FAB}">
      <dgm:prSet/>
      <dgm:spPr/>
      <dgm:t>
        <a:bodyPr/>
        <a:lstStyle/>
        <a:p>
          <a:endParaRPr lang="en-US" sz="2800"/>
        </a:p>
      </dgm:t>
    </dgm:pt>
    <dgm:pt modelId="{5D4FC97C-B6D5-40F0-9FA1-E96CC3245459}">
      <dgm:prSet custT="1"/>
      <dgm:spPr/>
      <dgm:t>
        <a:bodyPr/>
        <a:lstStyle/>
        <a:p>
          <a:pPr>
            <a:lnSpc>
              <a:spcPct val="100000"/>
            </a:lnSpc>
            <a:defRPr b="1"/>
          </a:pPr>
          <a:r>
            <a:rPr lang="en-GB" sz="2000"/>
            <a:t>Cultural factors </a:t>
          </a:r>
          <a:endParaRPr lang="en-US" sz="2000"/>
        </a:p>
      </dgm:t>
    </dgm:pt>
    <dgm:pt modelId="{2101839F-CB1A-4976-975A-A6DC66F52F37}" type="parTrans" cxnId="{E36656D6-7CDF-4664-B4E5-D8B9C5B8EB17}">
      <dgm:prSet/>
      <dgm:spPr/>
      <dgm:t>
        <a:bodyPr/>
        <a:lstStyle/>
        <a:p>
          <a:endParaRPr lang="en-US" sz="2800"/>
        </a:p>
      </dgm:t>
    </dgm:pt>
    <dgm:pt modelId="{C9928FA0-6B49-4CBB-9174-E576C8E6D90C}" type="sibTrans" cxnId="{E36656D6-7CDF-4664-B4E5-D8B9C5B8EB17}">
      <dgm:prSet/>
      <dgm:spPr/>
      <dgm:t>
        <a:bodyPr/>
        <a:lstStyle/>
        <a:p>
          <a:endParaRPr lang="en-US" sz="2800"/>
        </a:p>
      </dgm:t>
    </dgm:pt>
    <dgm:pt modelId="{BB98E07D-5B36-410D-92B6-FD5925B677F8}">
      <dgm:prSet custT="1"/>
      <dgm:spPr/>
      <dgm:t>
        <a:bodyPr/>
        <a:lstStyle/>
        <a:p>
          <a:pPr>
            <a:lnSpc>
              <a:spcPct val="100000"/>
            </a:lnSpc>
          </a:pPr>
          <a:r>
            <a:rPr lang="en-GB" sz="1600"/>
            <a:t>Collectivist </a:t>
          </a:r>
          <a:endParaRPr lang="en-US" sz="1600"/>
        </a:p>
      </dgm:t>
    </dgm:pt>
    <dgm:pt modelId="{FA9048D0-EFEC-4CC1-825E-66BDEDB78CB8}" type="parTrans" cxnId="{C1A5CF9C-8885-43BB-9842-DBE0E9AE13F0}">
      <dgm:prSet/>
      <dgm:spPr/>
      <dgm:t>
        <a:bodyPr/>
        <a:lstStyle/>
        <a:p>
          <a:endParaRPr lang="en-US" sz="2800"/>
        </a:p>
      </dgm:t>
    </dgm:pt>
    <dgm:pt modelId="{26628FA0-788A-4F71-A25E-8558E7D0F2C4}" type="sibTrans" cxnId="{C1A5CF9C-8885-43BB-9842-DBE0E9AE13F0}">
      <dgm:prSet/>
      <dgm:spPr/>
      <dgm:t>
        <a:bodyPr/>
        <a:lstStyle/>
        <a:p>
          <a:endParaRPr lang="en-US" sz="2800"/>
        </a:p>
      </dgm:t>
    </dgm:pt>
    <dgm:pt modelId="{C25EA413-2FF9-4D24-A9E6-EBFED0DAD34F}">
      <dgm:prSet custT="1"/>
      <dgm:spPr/>
      <dgm:t>
        <a:bodyPr/>
        <a:lstStyle/>
        <a:p>
          <a:pPr>
            <a:lnSpc>
              <a:spcPct val="100000"/>
            </a:lnSpc>
          </a:pPr>
          <a:r>
            <a:rPr lang="en-GB" sz="1600"/>
            <a:t>Individualistic</a:t>
          </a:r>
          <a:endParaRPr lang="en-US" sz="1600"/>
        </a:p>
      </dgm:t>
    </dgm:pt>
    <dgm:pt modelId="{159FDBD0-FDEF-452A-A3E7-DE1B9E5AADF6}" type="parTrans" cxnId="{72516140-D99B-4188-A2C6-F4A0E9B9C9DD}">
      <dgm:prSet/>
      <dgm:spPr/>
      <dgm:t>
        <a:bodyPr/>
        <a:lstStyle/>
        <a:p>
          <a:endParaRPr lang="en-US" sz="2800"/>
        </a:p>
      </dgm:t>
    </dgm:pt>
    <dgm:pt modelId="{82561948-E6BD-4874-9994-1375586C58FF}" type="sibTrans" cxnId="{72516140-D99B-4188-A2C6-F4A0E9B9C9DD}">
      <dgm:prSet/>
      <dgm:spPr/>
      <dgm:t>
        <a:bodyPr/>
        <a:lstStyle/>
        <a:p>
          <a:endParaRPr lang="en-US" sz="2800"/>
        </a:p>
      </dgm:t>
    </dgm:pt>
    <dgm:pt modelId="{2450D1F3-299F-4753-9274-5B2E581D31D8}" type="pres">
      <dgm:prSet presAssocID="{DA7DC52A-42F9-4598-A2AE-F733F89DF421}" presName="root" presStyleCnt="0">
        <dgm:presLayoutVars>
          <dgm:dir/>
          <dgm:resizeHandles val="exact"/>
        </dgm:presLayoutVars>
      </dgm:prSet>
      <dgm:spPr/>
      <dgm:t>
        <a:bodyPr/>
        <a:lstStyle/>
        <a:p>
          <a:endParaRPr lang="en-US"/>
        </a:p>
      </dgm:t>
    </dgm:pt>
    <dgm:pt modelId="{90E4A21D-8728-41B3-9CE0-848EDDC32360}" type="pres">
      <dgm:prSet presAssocID="{BA49A8CE-59CE-4138-A898-6BAF673A9FCF}" presName="compNode" presStyleCnt="0"/>
      <dgm:spPr/>
    </dgm:pt>
    <dgm:pt modelId="{3F65E089-6306-4E7F-9BF9-74491BE45B33}" type="pres">
      <dgm:prSet presAssocID="{BA49A8CE-59CE-4138-A898-6BAF673A9FCF}"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Group"/>
        </a:ext>
      </dgm:extLst>
    </dgm:pt>
    <dgm:pt modelId="{525268E1-AC68-4C67-9CAD-3F191E366DD0}" type="pres">
      <dgm:prSet presAssocID="{BA49A8CE-59CE-4138-A898-6BAF673A9FCF}" presName="iconSpace" presStyleCnt="0"/>
      <dgm:spPr/>
    </dgm:pt>
    <dgm:pt modelId="{2DBFF4FD-D94F-4F1A-96D1-8B3BAC765C08}" type="pres">
      <dgm:prSet presAssocID="{BA49A8CE-59CE-4138-A898-6BAF673A9FCF}" presName="parTx" presStyleLbl="revTx" presStyleIdx="0" presStyleCnt="10">
        <dgm:presLayoutVars>
          <dgm:chMax val="0"/>
          <dgm:chPref val="0"/>
        </dgm:presLayoutVars>
      </dgm:prSet>
      <dgm:spPr/>
      <dgm:t>
        <a:bodyPr/>
        <a:lstStyle/>
        <a:p>
          <a:endParaRPr lang="en-US"/>
        </a:p>
      </dgm:t>
    </dgm:pt>
    <dgm:pt modelId="{102B9ACB-FBC6-47A1-8F30-24AF86D5FC28}" type="pres">
      <dgm:prSet presAssocID="{BA49A8CE-59CE-4138-A898-6BAF673A9FCF}" presName="txSpace" presStyleCnt="0"/>
      <dgm:spPr/>
    </dgm:pt>
    <dgm:pt modelId="{DAF2E59B-B480-4239-BA99-39889440FE30}" type="pres">
      <dgm:prSet presAssocID="{BA49A8CE-59CE-4138-A898-6BAF673A9FCF}" presName="desTx" presStyleLbl="revTx" presStyleIdx="1" presStyleCnt="10">
        <dgm:presLayoutVars/>
      </dgm:prSet>
      <dgm:spPr/>
    </dgm:pt>
    <dgm:pt modelId="{6DC08BFD-E6D0-427F-900D-B08C8711DD12}" type="pres">
      <dgm:prSet presAssocID="{4782456E-3218-4B77-AFF9-C0C89C866E48}" presName="sibTrans" presStyleCnt="0"/>
      <dgm:spPr/>
    </dgm:pt>
    <dgm:pt modelId="{AE60DFF9-9828-40F3-8296-2CAD187185EF}" type="pres">
      <dgm:prSet presAssocID="{1A61E9F9-4EA2-45A4-9699-E458295DE99B}" presName="compNode" presStyleCnt="0"/>
      <dgm:spPr/>
    </dgm:pt>
    <dgm:pt modelId="{C03E7E6E-A77D-4091-9D86-E777EBAD6469}" type="pres">
      <dgm:prSet presAssocID="{1A61E9F9-4EA2-45A4-9699-E458295DE99B}" presName="iconRect" presStyleLbl="node1" presStyleIdx="1" presStyleCnt="5"/>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Team"/>
        </a:ext>
      </dgm:extLst>
    </dgm:pt>
    <dgm:pt modelId="{B9AD296B-5B29-4AE2-854D-735E3B9E9565}" type="pres">
      <dgm:prSet presAssocID="{1A61E9F9-4EA2-45A4-9699-E458295DE99B}" presName="iconSpace" presStyleCnt="0"/>
      <dgm:spPr/>
    </dgm:pt>
    <dgm:pt modelId="{E9681CD5-FE38-4347-96A1-11172FD898D7}" type="pres">
      <dgm:prSet presAssocID="{1A61E9F9-4EA2-45A4-9699-E458295DE99B}" presName="parTx" presStyleLbl="revTx" presStyleIdx="2" presStyleCnt="10">
        <dgm:presLayoutVars>
          <dgm:chMax val="0"/>
          <dgm:chPref val="0"/>
        </dgm:presLayoutVars>
      </dgm:prSet>
      <dgm:spPr/>
      <dgm:t>
        <a:bodyPr/>
        <a:lstStyle/>
        <a:p>
          <a:endParaRPr lang="en-US"/>
        </a:p>
      </dgm:t>
    </dgm:pt>
    <dgm:pt modelId="{C917F2E0-C2C5-461C-B93F-33C2E27625DE}" type="pres">
      <dgm:prSet presAssocID="{1A61E9F9-4EA2-45A4-9699-E458295DE99B}" presName="txSpace" presStyleCnt="0"/>
      <dgm:spPr/>
    </dgm:pt>
    <dgm:pt modelId="{7390FE06-4DFE-41F9-8249-2B2C6398B3A9}" type="pres">
      <dgm:prSet presAssocID="{1A61E9F9-4EA2-45A4-9699-E458295DE99B}" presName="desTx" presStyleLbl="revTx" presStyleIdx="3" presStyleCnt="10">
        <dgm:presLayoutVars/>
      </dgm:prSet>
      <dgm:spPr/>
    </dgm:pt>
    <dgm:pt modelId="{FC469978-7DA1-4AE3-9051-60C65EE7FE23}" type="pres">
      <dgm:prSet presAssocID="{D8782A4F-8226-4EE6-AB45-221857DE70DF}" presName="sibTrans" presStyleCnt="0"/>
      <dgm:spPr/>
    </dgm:pt>
    <dgm:pt modelId="{BAD09BF4-F9DF-4B8D-86A4-746A1538C79C}" type="pres">
      <dgm:prSet presAssocID="{94A2BE3E-8BFA-45F4-B46F-BB063B9B5D16}" presName="compNode" presStyleCnt="0"/>
      <dgm:spPr/>
    </dgm:pt>
    <dgm:pt modelId="{98A6D0B4-8E94-45A4-BDC8-88FAC07A80FC}" type="pres">
      <dgm:prSet presAssocID="{94A2BE3E-8BFA-45F4-B46F-BB063B9B5D16}"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Aspiration2"/>
        </a:ext>
      </dgm:extLst>
    </dgm:pt>
    <dgm:pt modelId="{BA54A49F-6E79-41BB-93F3-D29E0520EAF8}" type="pres">
      <dgm:prSet presAssocID="{94A2BE3E-8BFA-45F4-B46F-BB063B9B5D16}" presName="iconSpace" presStyleCnt="0"/>
      <dgm:spPr/>
    </dgm:pt>
    <dgm:pt modelId="{45741AD4-7A3D-4DA5-883B-38A746288B27}" type="pres">
      <dgm:prSet presAssocID="{94A2BE3E-8BFA-45F4-B46F-BB063B9B5D16}" presName="parTx" presStyleLbl="revTx" presStyleIdx="4" presStyleCnt="10">
        <dgm:presLayoutVars>
          <dgm:chMax val="0"/>
          <dgm:chPref val="0"/>
        </dgm:presLayoutVars>
      </dgm:prSet>
      <dgm:spPr/>
      <dgm:t>
        <a:bodyPr/>
        <a:lstStyle/>
        <a:p>
          <a:endParaRPr lang="en-US"/>
        </a:p>
      </dgm:t>
    </dgm:pt>
    <dgm:pt modelId="{603F7BFA-4EBA-4856-B2BF-8CDA1FA0CD23}" type="pres">
      <dgm:prSet presAssocID="{94A2BE3E-8BFA-45F4-B46F-BB063B9B5D16}" presName="txSpace" presStyleCnt="0"/>
      <dgm:spPr/>
    </dgm:pt>
    <dgm:pt modelId="{0F8D3D89-8FC8-4B93-A9E5-385A356508A0}" type="pres">
      <dgm:prSet presAssocID="{94A2BE3E-8BFA-45F4-B46F-BB063B9B5D16}" presName="desTx" presStyleLbl="revTx" presStyleIdx="5" presStyleCnt="10">
        <dgm:presLayoutVars/>
      </dgm:prSet>
      <dgm:spPr/>
      <dgm:t>
        <a:bodyPr/>
        <a:lstStyle/>
        <a:p>
          <a:endParaRPr lang="en-US"/>
        </a:p>
      </dgm:t>
    </dgm:pt>
    <dgm:pt modelId="{C1A77ACE-E412-4782-B772-CD2ADE4A374B}" type="pres">
      <dgm:prSet presAssocID="{6BE5108F-CE82-4154-BD63-404475B24EF6}" presName="sibTrans" presStyleCnt="0"/>
      <dgm:spPr/>
    </dgm:pt>
    <dgm:pt modelId="{1FE6633C-C86B-4D5A-9F32-5F26EC11BB91}" type="pres">
      <dgm:prSet presAssocID="{2D95DD9F-FF21-4144-A48B-E5D9974A855F}" presName="compNode" presStyleCnt="0"/>
      <dgm:spPr/>
    </dgm:pt>
    <dgm:pt modelId="{0D354D12-FC19-43A5-816B-EEBBE809608D}" type="pres">
      <dgm:prSet presAssocID="{2D95DD9F-FF21-4144-A48B-E5D9974A855F}" presName="iconRect" presStyleLbl="node1" presStyleIdx="3" presStyleCnt="5"/>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Users"/>
        </a:ext>
      </dgm:extLst>
    </dgm:pt>
    <dgm:pt modelId="{A0ACB893-D460-40E2-A7B5-FF9D0CE34A14}" type="pres">
      <dgm:prSet presAssocID="{2D95DD9F-FF21-4144-A48B-E5D9974A855F}" presName="iconSpace" presStyleCnt="0"/>
      <dgm:spPr/>
    </dgm:pt>
    <dgm:pt modelId="{7EACC599-7322-4422-806E-EC9250574CE3}" type="pres">
      <dgm:prSet presAssocID="{2D95DD9F-FF21-4144-A48B-E5D9974A855F}" presName="parTx" presStyleLbl="revTx" presStyleIdx="6" presStyleCnt="10">
        <dgm:presLayoutVars>
          <dgm:chMax val="0"/>
          <dgm:chPref val="0"/>
        </dgm:presLayoutVars>
      </dgm:prSet>
      <dgm:spPr/>
      <dgm:t>
        <a:bodyPr/>
        <a:lstStyle/>
        <a:p>
          <a:endParaRPr lang="en-US"/>
        </a:p>
      </dgm:t>
    </dgm:pt>
    <dgm:pt modelId="{7053F835-7F43-4975-A675-7384E772DBF2}" type="pres">
      <dgm:prSet presAssocID="{2D95DD9F-FF21-4144-A48B-E5D9974A855F}" presName="txSpace" presStyleCnt="0"/>
      <dgm:spPr/>
    </dgm:pt>
    <dgm:pt modelId="{680A8B22-6AA2-43AF-96CD-F03BB46728A4}" type="pres">
      <dgm:prSet presAssocID="{2D95DD9F-FF21-4144-A48B-E5D9974A855F}" presName="desTx" presStyleLbl="revTx" presStyleIdx="7" presStyleCnt="10">
        <dgm:presLayoutVars/>
      </dgm:prSet>
      <dgm:spPr/>
      <dgm:t>
        <a:bodyPr/>
        <a:lstStyle/>
        <a:p>
          <a:endParaRPr lang="en-US"/>
        </a:p>
      </dgm:t>
    </dgm:pt>
    <dgm:pt modelId="{0F6ABBB9-040F-4ABB-90D1-0D3E3E3F07BA}" type="pres">
      <dgm:prSet presAssocID="{31623738-E566-4020-AB26-3107A6AB923D}" presName="sibTrans" presStyleCnt="0"/>
      <dgm:spPr/>
    </dgm:pt>
    <dgm:pt modelId="{7E88C7A1-A75F-411B-8B09-E983FA2CD2F1}" type="pres">
      <dgm:prSet presAssocID="{5D4FC97C-B6D5-40F0-9FA1-E96CC3245459}" presName="compNode" presStyleCnt="0"/>
      <dgm:spPr/>
    </dgm:pt>
    <dgm:pt modelId="{C4F07535-5EB8-494B-BC27-ECD9C7A1C8EB}" type="pres">
      <dgm:prSet presAssocID="{5D4FC97C-B6D5-40F0-9FA1-E96CC3245459}" presName="iconRect" presStyleLbl="node1" presStyleIdx="4" presStyleCnt="5"/>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Asia"/>
        </a:ext>
      </dgm:extLst>
    </dgm:pt>
    <dgm:pt modelId="{8F0CEDF5-A89C-4D5C-8DCC-3148078B7670}" type="pres">
      <dgm:prSet presAssocID="{5D4FC97C-B6D5-40F0-9FA1-E96CC3245459}" presName="iconSpace" presStyleCnt="0"/>
      <dgm:spPr/>
    </dgm:pt>
    <dgm:pt modelId="{DA3F6074-7D8E-4890-97EC-3B412573847D}" type="pres">
      <dgm:prSet presAssocID="{5D4FC97C-B6D5-40F0-9FA1-E96CC3245459}" presName="parTx" presStyleLbl="revTx" presStyleIdx="8" presStyleCnt="10">
        <dgm:presLayoutVars>
          <dgm:chMax val="0"/>
          <dgm:chPref val="0"/>
        </dgm:presLayoutVars>
      </dgm:prSet>
      <dgm:spPr/>
      <dgm:t>
        <a:bodyPr/>
        <a:lstStyle/>
        <a:p>
          <a:endParaRPr lang="en-US"/>
        </a:p>
      </dgm:t>
    </dgm:pt>
    <dgm:pt modelId="{9BBD5A9F-3B2B-42F2-826C-ADFAC5475D61}" type="pres">
      <dgm:prSet presAssocID="{5D4FC97C-B6D5-40F0-9FA1-E96CC3245459}" presName="txSpace" presStyleCnt="0"/>
      <dgm:spPr/>
    </dgm:pt>
    <dgm:pt modelId="{481EAA6B-276D-4537-93E2-800F6C928C18}" type="pres">
      <dgm:prSet presAssocID="{5D4FC97C-B6D5-40F0-9FA1-E96CC3245459}" presName="desTx" presStyleLbl="revTx" presStyleIdx="9" presStyleCnt="10">
        <dgm:presLayoutVars/>
      </dgm:prSet>
      <dgm:spPr/>
      <dgm:t>
        <a:bodyPr/>
        <a:lstStyle/>
        <a:p>
          <a:endParaRPr lang="en-US"/>
        </a:p>
      </dgm:t>
    </dgm:pt>
  </dgm:ptLst>
  <dgm:cxnLst>
    <dgm:cxn modelId="{AE0C27C2-721B-4779-98C6-40945220C0F0}" type="presOf" srcId="{5D4FC97C-B6D5-40F0-9FA1-E96CC3245459}" destId="{DA3F6074-7D8E-4890-97EC-3B412573847D}" srcOrd="0" destOrd="0" presId="urn:microsoft.com/office/officeart/2018/2/layout/IconLabelDescriptionList"/>
    <dgm:cxn modelId="{DFC3E5CE-ED66-496A-9294-4E938732E340}" type="presOf" srcId="{BA49A8CE-59CE-4138-A898-6BAF673A9FCF}" destId="{2DBFF4FD-D94F-4F1A-96D1-8B3BAC765C08}" srcOrd="0" destOrd="0" presId="urn:microsoft.com/office/officeart/2018/2/layout/IconLabelDescriptionList"/>
    <dgm:cxn modelId="{0E1AC173-AC04-4919-B188-F942D724B7AB}" type="presOf" srcId="{2D95DD9F-FF21-4144-A48B-E5D9974A855F}" destId="{7EACC599-7322-4422-806E-EC9250574CE3}" srcOrd="0" destOrd="0" presId="urn:microsoft.com/office/officeart/2018/2/layout/IconLabelDescriptionList"/>
    <dgm:cxn modelId="{75846FBD-5319-497D-AA79-4C1EAC682278}" type="presOf" srcId="{DA7DC52A-42F9-4598-A2AE-F733F89DF421}" destId="{2450D1F3-299F-4753-9274-5B2E581D31D8}" srcOrd="0" destOrd="0" presId="urn:microsoft.com/office/officeart/2018/2/layout/IconLabelDescriptionList"/>
    <dgm:cxn modelId="{8CD73260-3B5F-48D6-8516-E23BB0E97D3C}" srcId="{DA7DC52A-42F9-4598-A2AE-F733F89DF421}" destId="{2D95DD9F-FF21-4144-A48B-E5D9974A855F}" srcOrd="3" destOrd="0" parTransId="{DA6D112E-85B9-494C-98DF-22AD25B95DD2}" sibTransId="{31623738-E566-4020-AB26-3107A6AB923D}"/>
    <dgm:cxn modelId="{21D9F459-A154-42A8-A8F7-F180F740A0F1}" srcId="{DA7DC52A-42F9-4598-A2AE-F733F89DF421}" destId="{1A61E9F9-4EA2-45A4-9699-E458295DE99B}" srcOrd="1" destOrd="0" parTransId="{8F5E66B7-86FB-4B2E-94A2-E4A0812685A1}" sibTransId="{D8782A4F-8226-4EE6-AB45-221857DE70DF}"/>
    <dgm:cxn modelId="{D12ACDF9-A11C-49E0-9DD3-AC061675EBD1}" type="presOf" srcId="{BB98E07D-5B36-410D-92B6-FD5925B677F8}" destId="{481EAA6B-276D-4537-93E2-800F6C928C18}" srcOrd="0" destOrd="0" presId="urn:microsoft.com/office/officeart/2018/2/layout/IconLabelDescriptionList"/>
    <dgm:cxn modelId="{8B8737B9-5050-4E6B-A4F5-331832DACB9D}" type="presOf" srcId="{C25EA413-2FF9-4D24-A9E6-EBFED0DAD34F}" destId="{481EAA6B-276D-4537-93E2-800F6C928C18}" srcOrd="0" destOrd="1" presId="urn:microsoft.com/office/officeart/2018/2/layout/IconLabelDescriptionList"/>
    <dgm:cxn modelId="{72516140-D99B-4188-A2C6-F4A0E9B9C9DD}" srcId="{5D4FC97C-B6D5-40F0-9FA1-E96CC3245459}" destId="{C25EA413-2FF9-4D24-A9E6-EBFED0DAD34F}" srcOrd="1" destOrd="0" parTransId="{159FDBD0-FDEF-452A-A3E7-DE1B9E5AADF6}" sibTransId="{82561948-E6BD-4874-9994-1375586C58FF}"/>
    <dgm:cxn modelId="{51566366-2F5C-4647-A1C6-8FAA1D8F996E}" srcId="{DA7DC52A-42F9-4598-A2AE-F733F89DF421}" destId="{BA49A8CE-59CE-4138-A898-6BAF673A9FCF}" srcOrd="0" destOrd="0" parTransId="{4D3AB094-ED56-4AC6-ABB5-898B40B00EFC}" sibTransId="{4782456E-3218-4B77-AFF9-C0C89C866E48}"/>
    <dgm:cxn modelId="{C1A5CF9C-8885-43BB-9842-DBE0E9AE13F0}" srcId="{5D4FC97C-B6D5-40F0-9FA1-E96CC3245459}" destId="{BB98E07D-5B36-410D-92B6-FD5925B677F8}" srcOrd="0" destOrd="0" parTransId="{FA9048D0-EFEC-4CC1-825E-66BDEDB78CB8}" sibTransId="{26628FA0-788A-4F71-A25E-8558E7D0F2C4}"/>
    <dgm:cxn modelId="{C31A5489-5D2F-458E-BDCF-ED5895821276}" srcId="{2D95DD9F-FF21-4144-A48B-E5D9974A855F}" destId="{1204B73A-A48E-4FA8-8C65-86889EE47287}" srcOrd="1" destOrd="0" parTransId="{CD3E6F34-1236-41DA-AC38-22544B66829E}" sibTransId="{4D33E21E-B613-4B39-97FB-6A666AFF342D}"/>
    <dgm:cxn modelId="{83845B6B-18CE-41D1-9482-DDDC3796B7F7}" type="presOf" srcId="{D7886505-7322-471D-8317-3FF14624E112}" destId="{0F8D3D89-8FC8-4B93-A9E5-385A356508A0}" srcOrd="0" destOrd="0" presId="urn:microsoft.com/office/officeart/2018/2/layout/IconLabelDescriptionList"/>
    <dgm:cxn modelId="{27C9A65F-E1FF-4828-8645-A17E071D51F9}" srcId="{DA7DC52A-42F9-4598-A2AE-F733F89DF421}" destId="{94A2BE3E-8BFA-45F4-B46F-BB063B9B5D16}" srcOrd="2" destOrd="0" parTransId="{FF076AB1-E9EF-42D7-B1E7-BB7174512EA3}" sibTransId="{6BE5108F-CE82-4154-BD63-404475B24EF6}"/>
    <dgm:cxn modelId="{3AD67545-BD72-47F7-88DD-F40B0077F0F1}" type="presOf" srcId="{863CDFD6-1950-4047-9389-C36A9A9202DB}" destId="{680A8B22-6AA2-43AF-96CD-F03BB46728A4}" srcOrd="0" destOrd="2" presId="urn:microsoft.com/office/officeart/2018/2/layout/IconLabelDescriptionList"/>
    <dgm:cxn modelId="{07642FCF-3906-4DE5-831D-4A51B244594F}" type="presOf" srcId="{90F1D789-C419-475C-918D-910C6F1F5D5B}" destId="{0F8D3D89-8FC8-4B93-A9E5-385A356508A0}" srcOrd="0" destOrd="1" presId="urn:microsoft.com/office/officeart/2018/2/layout/IconLabelDescriptionList"/>
    <dgm:cxn modelId="{0A03EB36-D4A5-4DC1-AA0A-195A8165CB39}" srcId="{94A2BE3E-8BFA-45F4-B46F-BB063B9B5D16}" destId="{90F1D789-C419-475C-918D-910C6F1F5D5B}" srcOrd="1" destOrd="0" parTransId="{02BA4CCC-0441-4E62-B4C9-39E827250D22}" sibTransId="{D5AC800E-D618-434D-B04F-E400913E7532}"/>
    <dgm:cxn modelId="{4DE849FB-FA7C-4471-80C7-9A92DAD5751A}" type="presOf" srcId="{1A61E9F9-4EA2-45A4-9699-E458295DE99B}" destId="{E9681CD5-FE38-4347-96A1-11172FD898D7}" srcOrd="0" destOrd="0" presId="urn:microsoft.com/office/officeart/2018/2/layout/IconLabelDescriptionList"/>
    <dgm:cxn modelId="{8BBC1ECE-6B13-4ECF-B9A8-3B82442C7F97}" type="presOf" srcId="{9161F6CA-0DFF-4FE2-832E-28436311A2A9}" destId="{680A8B22-6AA2-43AF-96CD-F03BB46728A4}" srcOrd="0" destOrd="0" presId="urn:microsoft.com/office/officeart/2018/2/layout/IconLabelDescriptionList"/>
    <dgm:cxn modelId="{FF201C4C-EB84-46E1-A494-061E8C4F43EE}" type="presOf" srcId="{1204B73A-A48E-4FA8-8C65-86889EE47287}" destId="{680A8B22-6AA2-43AF-96CD-F03BB46728A4}" srcOrd="0" destOrd="1" presId="urn:microsoft.com/office/officeart/2018/2/layout/IconLabelDescriptionList"/>
    <dgm:cxn modelId="{C4B4023A-1544-48AA-A782-DCB151A49FAB}" srcId="{2D95DD9F-FF21-4144-A48B-E5D9974A855F}" destId="{863CDFD6-1950-4047-9389-C36A9A9202DB}" srcOrd="2" destOrd="0" parTransId="{A6B3BD1F-DF90-4489-B920-CAC166BB2FFC}" sibTransId="{2FEA17E8-CD56-40E6-8D21-0DB084C6F6F4}"/>
    <dgm:cxn modelId="{5E1B1AE1-FBF5-4C59-8BF9-F9B8B61F6A33}" srcId="{2D95DD9F-FF21-4144-A48B-E5D9974A855F}" destId="{9161F6CA-0DFF-4FE2-832E-28436311A2A9}" srcOrd="0" destOrd="0" parTransId="{E104F26B-ABDE-4BA8-8225-A53CA73F8053}" sibTransId="{DF03FB7A-E2BD-43AA-BC40-F5D589DEEBA7}"/>
    <dgm:cxn modelId="{E36656D6-7CDF-4664-B4E5-D8B9C5B8EB17}" srcId="{DA7DC52A-42F9-4598-A2AE-F733F89DF421}" destId="{5D4FC97C-B6D5-40F0-9FA1-E96CC3245459}" srcOrd="4" destOrd="0" parTransId="{2101839F-CB1A-4976-975A-A6DC66F52F37}" sibTransId="{C9928FA0-6B49-4CBB-9174-E576C8E6D90C}"/>
    <dgm:cxn modelId="{C06AE0CE-0034-40C8-89EA-408055CD404D}" type="presOf" srcId="{94A2BE3E-8BFA-45F4-B46F-BB063B9B5D16}" destId="{45741AD4-7A3D-4DA5-883B-38A746288B27}" srcOrd="0" destOrd="0" presId="urn:microsoft.com/office/officeart/2018/2/layout/IconLabelDescriptionList"/>
    <dgm:cxn modelId="{FEAE5953-9341-4A67-812E-7E17E6F8812D}" srcId="{94A2BE3E-8BFA-45F4-B46F-BB063B9B5D16}" destId="{D7886505-7322-471D-8317-3FF14624E112}" srcOrd="0" destOrd="0" parTransId="{4353485A-D881-4F80-8820-E38E3A8B433E}" sibTransId="{3F7F3D4C-C300-4C43-ACB9-E86DCA42C40F}"/>
    <dgm:cxn modelId="{093CF918-CE49-4B80-ABBF-87E015F6E7BE}" type="presParOf" srcId="{2450D1F3-299F-4753-9274-5B2E581D31D8}" destId="{90E4A21D-8728-41B3-9CE0-848EDDC32360}" srcOrd="0" destOrd="0" presId="urn:microsoft.com/office/officeart/2018/2/layout/IconLabelDescriptionList"/>
    <dgm:cxn modelId="{2A342CB5-BE3F-4AAC-ADC7-D1D3D5269222}" type="presParOf" srcId="{90E4A21D-8728-41B3-9CE0-848EDDC32360}" destId="{3F65E089-6306-4E7F-9BF9-74491BE45B33}" srcOrd="0" destOrd="0" presId="urn:microsoft.com/office/officeart/2018/2/layout/IconLabelDescriptionList"/>
    <dgm:cxn modelId="{33814A3A-C2B9-4894-9985-B069EF1BB4D3}" type="presParOf" srcId="{90E4A21D-8728-41B3-9CE0-848EDDC32360}" destId="{525268E1-AC68-4C67-9CAD-3F191E366DD0}" srcOrd="1" destOrd="0" presId="urn:microsoft.com/office/officeart/2018/2/layout/IconLabelDescriptionList"/>
    <dgm:cxn modelId="{DFA41F89-3D4F-4BB0-8BC9-4801B2F57924}" type="presParOf" srcId="{90E4A21D-8728-41B3-9CE0-848EDDC32360}" destId="{2DBFF4FD-D94F-4F1A-96D1-8B3BAC765C08}" srcOrd="2" destOrd="0" presId="urn:microsoft.com/office/officeart/2018/2/layout/IconLabelDescriptionList"/>
    <dgm:cxn modelId="{50B8EA90-C2B4-44B8-B930-06B6F569082D}" type="presParOf" srcId="{90E4A21D-8728-41B3-9CE0-848EDDC32360}" destId="{102B9ACB-FBC6-47A1-8F30-24AF86D5FC28}" srcOrd="3" destOrd="0" presId="urn:microsoft.com/office/officeart/2018/2/layout/IconLabelDescriptionList"/>
    <dgm:cxn modelId="{43F1EB9B-A12E-49D2-AD48-E49031D0EA98}" type="presParOf" srcId="{90E4A21D-8728-41B3-9CE0-848EDDC32360}" destId="{DAF2E59B-B480-4239-BA99-39889440FE30}" srcOrd="4" destOrd="0" presId="urn:microsoft.com/office/officeart/2018/2/layout/IconLabelDescriptionList"/>
    <dgm:cxn modelId="{680365DD-9B77-4C83-9ED4-18282C4E3431}" type="presParOf" srcId="{2450D1F3-299F-4753-9274-5B2E581D31D8}" destId="{6DC08BFD-E6D0-427F-900D-B08C8711DD12}" srcOrd="1" destOrd="0" presId="urn:microsoft.com/office/officeart/2018/2/layout/IconLabelDescriptionList"/>
    <dgm:cxn modelId="{4BBCBAA2-4E2A-46C7-9482-8ACF9F836D25}" type="presParOf" srcId="{2450D1F3-299F-4753-9274-5B2E581D31D8}" destId="{AE60DFF9-9828-40F3-8296-2CAD187185EF}" srcOrd="2" destOrd="0" presId="urn:microsoft.com/office/officeart/2018/2/layout/IconLabelDescriptionList"/>
    <dgm:cxn modelId="{5C72A902-F850-4D00-9236-D48499CDBCBE}" type="presParOf" srcId="{AE60DFF9-9828-40F3-8296-2CAD187185EF}" destId="{C03E7E6E-A77D-4091-9D86-E777EBAD6469}" srcOrd="0" destOrd="0" presId="urn:microsoft.com/office/officeart/2018/2/layout/IconLabelDescriptionList"/>
    <dgm:cxn modelId="{8A7E076E-5EF4-4A55-B669-7B7436635778}" type="presParOf" srcId="{AE60DFF9-9828-40F3-8296-2CAD187185EF}" destId="{B9AD296B-5B29-4AE2-854D-735E3B9E9565}" srcOrd="1" destOrd="0" presId="urn:microsoft.com/office/officeart/2018/2/layout/IconLabelDescriptionList"/>
    <dgm:cxn modelId="{68974E1F-6307-4C4D-9606-4364D65B5D47}" type="presParOf" srcId="{AE60DFF9-9828-40F3-8296-2CAD187185EF}" destId="{E9681CD5-FE38-4347-96A1-11172FD898D7}" srcOrd="2" destOrd="0" presId="urn:microsoft.com/office/officeart/2018/2/layout/IconLabelDescriptionList"/>
    <dgm:cxn modelId="{CBB11074-4906-446B-B228-E7B9A205CEBF}" type="presParOf" srcId="{AE60DFF9-9828-40F3-8296-2CAD187185EF}" destId="{C917F2E0-C2C5-461C-B93F-33C2E27625DE}" srcOrd="3" destOrd="0" presId="urn:microsoft.com/office/officeart/2018/2/layout/IconLabelDescriptionList"/>
    <dgm:cxn modelId="{A9674639-14BB-4F9E-AE5D-B4C9B7C5F90F}" type="presParOf" srcId="{AE60DFF9-9828-40F3-8296-2CAD187185EF}" destId="{7390FE06-4DFE-41F9-8249-2B2C6398B3A9}" srcOrd="4" destOrd="0" presId="urn:microsoft.com/office/officeart/2018/2/layout/IconLabelDescriptionList"/>
    <dgm:cxn modelId="{F211E808-C78C-4ED3-B339-498846452205}" type="presParOf" srcId="{2450D1F3-299F-4753-9274-5B2E581D31D8}" destId="{FC469978-7DA1-4AE3-9051-60C65EE7FE23}" srcOrd="3" destOrd="0" presId="urn:microsoft.com/office/officeart/2018/2/layout/IconLabelDescriptionList"/>
    <dgm:cxn modelId="{944262D0-84CB-4047-9C31-87960EE57D4B}" type="presParOf" srcId="{2450D1F3-299F-4753-9274-5B2E581D31D8}" destId="{BAD09BF4-F9DF-4B8D-86A4-746A1538C79C}" srcOrd="4" destOrd="0" presId="urn:microsoft.com/office/officeart/2018/2/layout/IconLabelDescriptionList"/>
    <dgm:cxn modelId="{AC2693C8-6EE4-4E6D-94DC-FFC92F92A05E}" type="presParOf" srcId="{BAD09BF4-F9DF-4B8D-86A4-746A1538C79C}" destId="{98A6D0B4-8E94-45A4-BDC8-88FAC07A80FC}" srcOrd="0" destOrd="0" presId="urn:microsoft.com/office/officeart/2018/2/layout/IconLabelDescriptionList"/>
    <dgm:cxn modelId="{156665B8-7CFD-4332-91F1-3EBEAD77BC0E}" type="presParOf" srcId="{BAD09BF4-F9DF-4B8D-86A4-746A1538C79C}" destId="{BA54A49F-6E79-41BB-93F3-D29E0520EAF8}" srcOrd="1" destOrd="0" presId="urn:microsoft.com/office/officeart/2018/2/layout/IconLabelDescriptionList"/>
    <dgm:cxn modelId="{01F3A670-0AA3-4000-ABBF-695243A64834}" type="presParOf" srcId="{BAD09BF4-F9DF-4B8D-86A4-746A1538C79C}" destId="{45741AD4-7A3D-4DA5-883B-38A746288B27}" srcOrd="2" destOrd="0" presId="urn:microsoft.com/office/officeart/2018/2/layout/IconLabelDescriptionList"/>
    <dgm:cxn modelId="{2DFB7289-11D6-4170-B4F6-E003CFF02B36}" type="presParOf" srcId="{BAD09BF4-F9DF-4B8D-86A4-746A1538C79C}" destId="{603F7BFA-4EBA-4856-B2BF-8CDA1FA0CD23}" srcOrd="3" destOrd="0" presId="urn:microsoft.com/office/officeart/2018/2/layout/IconLabelDescriptionList"/>
    <dgm:cxn modelId="{8D1B55FB-8F37-472D-B5D1-BB05F869EC78}" type="presParOf" srcId="{BAD09BF4-F9DF-4B8D-86A4-746A1538C79C}" destId="{0F8D3D89-8FC8-4B93-A9E5-385A356508A0}" srcOrd="4" destOrd="0" presId="urn:microsoft.com/office/officeart/2018/2/layout/IconLabelDescriptionList"/>
    <dgm:cxn modelId="{9EA7C7F9-0A53-4431-A95C-D8EEB6E59879}" type="presParOf" srcId="{2450D1F3-299F-4753-9274-5B2E581D31D8}" destId="{C1A77ACE-E412-4782-B772-CD2ADE4A374B}" srcOrd="5" destOrd="0" presId="urn:microsoft.com/office/officeart/2018/2/layout/IconLabelDescriptionList"/>
    <dgm:cxn modelId="{970B40EA-9C48-4975-8B54-38E6E71B96B1}" type="presParOf" srcId="{2450D1F3-299F-4753-9274-5B2E581D31D8}" destId="{1FE6633C-C86B-4D5A-9F32-5F26EC11BB91}" srcOrd="6" destOrd="0" presId="urn:microsoft.com/office/officeart/2018/2/layout/IconLabelDescriptionList"/>
    <dgm:cxn modelId="{C7FB5B2F-F809-4396-837C-979E04E1C4F0}" type="presParOf" srcId="{1FE6633C-C86B-4D5A-9F32-5F26EC11BB91}" destId="{0D354D12-FC19-43A5-816B-EEBBE809608D}" srcOrd="0" destOrd="0" presId="urn:microsoft.com/office/officeart/2018/2/layout/IconLabelDescriptionList"/>
    <dgm:cxn modelId="{2B9EBD71-646A-40B4-A34D-3D88126C5A95}" type="presParOf" srcId="{1FE6633C-C86B-4D5A-9F32-5F26EC11BB91}" destId="{A0ACB893-D460-40E2-A7B5-FF9D0CE34A14}" srcOrd="1" destOrd="0" presId="urn:microsoft.com/office/officeart/2018/2/layout/IconLabelDescriptionList"/>
    <dgm:cxn modelId="{5D249BF9-8237-4E79-A2B0-E695CFB1A36D}" type="presParOf" srcId="{1FE6633C-C86B-4D5A-9F32-5F26EC11BB91}" destId="{7EACC599-7322-4422-806E-EC9250574CE3}" srcOrd="2" destOrd="0" presId="urn:microsoft.com/office/officeart/2018/2/layout/IconLabelDescriptionList"/>
    <dgm:cxn modelId="{5BA2642C-D51A-4B22-AC37-B4A36BEAE13D}" type="presParOf" srcId="{1FE6633C-C86B-4D5A-9F32-5F26EC11BB91}" destId="{7053F835-7F43-4975-A675-7384E772DBF2}" srcOrd="3" destOrd="0" presId="urn:microsoft.com/office/officeart/2018/2/layout/IconLabelDescriptionList"/>
    <dgm:cxn modelId="{9FE0C4E1-09BA-40D1-9B03-6F35AAFCA7FD}" type="presParOf" srcId="{1FE6633C-C86B-4D5A-9F32-5F26EC11BB91}" destId="{680A8B22-6AA2-43AF-96CD-F03BB46728A4}" srcOrd="4" destOrd="0" presId="urn:microsoft.com/office/officeart/2018/2/layout/IconLabelDescriptionList"/>
    <dgm:cxn modelId="{F70B98C4-6A48-49C6-8163-3886503FEF11}" type="presParOf" srcId="{2450D1F3-299F-4753-9274-5B2E581D31D8}" destId="{0F6ABBB9-040F-4ABB-90D1-0D3E3E3F07BA}" srcOrd="7" destOrd="0" presId="urn:microsoft.com/office/officeart/2018/2/layout/IconLabelDescriptionList"/>
    <dgm:cxn modelId="{04CE3317-0EC4-4831-A28C-B82201471813}" type="presParOf" srcId="{2450D1F3-299F-4753-9274-5B2E581D31D8}" destId="{7E88C7A1-A75F-411B-8B09-E983FA2CD2F1}" srcOrd="8" destOrd="0" presId="urn:microsoft.com/office/officeart/2018/2/layout/IconLabelDescriptionList"/>
    <dgm:cxn modelId="{530C14EF-1253-49B5-B1AA-BD8DE232EB81}" type="presParOf" srcId="{7E88C7A1-A75F-411B-8B09-E983FA2CD2F1}" destId="{C4F07535-5EB8-494B-BC27-ECD9C7A1C8EB}" srcOrd="0" destOrd="0" presId="urn:microsoft.com/office/officeart/2018/2/layout/IconLabelDescriptionList"/>
    <dgm:cxn modelId="{984620D8-2A0C-4343-B752-5106DA3ABC28}" type="presParOf" srcId="{7E88C7A1-A75F-411B-8B09-E983FA2CD2F1}" destId="{8F0CEDF5-A89C-4D5C-8DCC-3148078B7670}" srcOrd="1" destOrd="0" presId="urn:microsoft.com/office/officeart/2018/2/layout/IconLabelDescriptionList"/>
    <dgm:cxn modelId="{48138C57-7A04-4DB4-B5C3-BC4318C40570}" type="presParOf" srcId="{7E88C7A1-A75F-411B-8B09-E983FA2CD2F1}" destId="{DA3F6074-7D8E-4890-97EC-3B412573847D}" srcOrd="2" destOrd="0" presId="urn:microsoft.com/office/officeart/2018/2/layout/IconLabelDescriptionList"/>
    <dgm:cxn modelId="{CC46733C-6E7C-4B73-BC5D-73C902BAF226}" type="presParOf" srcId="{7E88C7A1-A75F-411B-8B09-E983FA2CD2F1}" destId="{9BBD5A9F-3B2B-42F2-826C-ADFAC5475D61}" srcOrd="3" destOrd="0" presId="urn:microsoft.com/office/officeart/2018/2/layout/IconLabelDescriptionList"/>
    <dgm:cxn modelId="{5A51DE37-C012-4D69-B215-DE98B81C3757}" type="presParOf" srcId="{7E88C7A1-A75F-411B-8B09-E983FA2CD2F1}" destId="{481EAA6B-276D-4537-93E2-800F6C928C18}" srcOrd="4" destOrd="0" presId="urn:microsoft.com/office/officeart/2018/2/layout/IconLabelDescription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E5FA01-60D7-4CF3-856C-CE378684744E}"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8C15AE0A-5DEA-429A-BDA4-9E1E811A113B}">
      <dgm:prSet custT="1"/>
      <dgm:spPr/>
      <dgm:t>
        <a:bodyPr/>
        <a:lstStyle/>
        <a:p>
          <a:r>
            <a:rPr lang="en-GB" sz="3200" b="1" dirty="0"/>
            <a:t>Informational social influence</a:t>
          </a:r>
          <a:r>
            <a:rPr lang="en-GB" sz="3200" dirty="0"/>
            <a:t>: Believing the majority is right. </a:t>
          </a:r>
          <a:endParaRPr lang="en-US" sz="3200" dirty="0"/>
        </a:p>
      </dgm:t>
    </dgm:pt>
    <dgm:pt modelId="{478E6DE6-FFA9-466A-B04F-5D293CFCFEB6}" type="parTrans" cxnId="{C14C4F24-7974-46C6-963E-5B94F7DB5837}">
      <dgm:prSet/>
      <dgm:spPr/>
      <dgm:t>
        <a:bodyPr/>
        <a:lstStyle/>
        <a:p>
          <a:endParaRPr lang="en-US" sz="2000"/>
        </a:p>
      </dgm:t>
    </dgm:pt>
    <dgm:pt modelId="{23AB2D81-AAA8-49F4-A920-FB40D2232716}" type="sibTrans" cxnId="{C14C4F24-7974-46C6-963E-5B94F7DB5837}">
      <dgm:prSet/>
      <dgm:spPr/>
      <dgm:t>
        <a:bodyPr/>
        <a:lstStyle/>
        <a:p>
          <a:endParaRPr lang="en-US" sz="2000"/>
        </a:p>
      </dgm:t>
    </dgm:pt>
    <dgm:pt modelId="{A205B66C-BA00-4587-A93A-8A2D0B240197}">
      <dgm:prSet custT="1"/>
      <dgm:spPr/>
      <dgm:t>
        <a:bodyPr/>
        <a:lstStyle/>
        <a:p>
          <a:r>
            <a:rPr lang="en-GB" sz="3200" b="1" dirty="0"/>
            <a:t>Normative social influence</a:t>
          </a:r>
          <a:r>
            <a:rPr lang="en-GB" sz="3200" dirty="0"/>
            <a:t>: In order to be liked.  </a:t>
          </a:r>
          <a:endParaRPr lang="en-US" sz="3200" dirty="0"/>
        </a:p>
      </dgm:t>
    </dgm:pt>
    <dgm:pt modelId="{3529AA5B-FF7E-4160-AA0A-AF6329C8C6B7}" type="parTrans" cxnId="{71881915-6E65-4B53-BF5D-D894066E1F4F}">
      <dgm:prSet/>
      <dgm:spPr/>
      <dgm:t>
        <a:bodyPr/>
        <a:lstStyle/>
        <a:p>
          <a:endParaRPr lang="en-US" sz="2000"/>
        </a:p>
      </dgm:t>
    </dgm:pt>
    <dgm:pt modelId="{A07D9E1C-04BF-4AC8-83DE-5C412EA111E6}" type="sibTrans" cxnId="{71881915-6E65-4B53-BF5D-D894066E1F4F}">
      <dgm:prSet/>
      <dgm:spPr/>
      <dgm:t>
        <a:bodyPr/>
        <a:lstStyle/>
        <a:p>
          <a:endParaRPr lang="en-US" sz="2000"/>
        </a:p>
      </dgm:t>
    </dgm:pt>
    <dgm:pt modelId="{1638A0D6-C0AC-44BD-BAAA-69F5FEA84780}" type="pres">
      <dgm:prSet presAssocID="{ECE5FA01-60D7-4CF3-856C-CE378684744E}" presName="hierChild1" presStyleCnt="0">
        <dgm:presLayoutVars>
          <dgm:chPref val="1"/>
          <dgm:dir/>
          <dgm:animOne val="branch"/>
          <dgm:animLvl val="lvl"/>
          <dgm:resizeHandles/>
        </dgm:presLayoutVars>
      </dgm:prSet>
      <dgm:spPr/>
      <dgm:t>
        <a:bodyPr/>
        <a:lstStyle/>
        <a:p>
          <a:endParaRPr lang="en-US"/>
        </a:p>
      </dgm:t>
    </dgm:pt>
    <dgm:pt modelId="{415800A5-C7F7-4A28-BA07-BA1FF1376202}" type="pres">
      <dgm:prSet presAssocID="{8C15AE0A-5DEA-429A-BDA4-9E1E811A113B}" presName="hierRoot1" presStyleCnt="0"/>
      <dgm:spPr/>
    </dgm:pt>
    <dgm:pt modelId="{D2FBA001-1C0F-46BA-BD10-C090E4A825A2}" type="pres">
      <dgm:prSet presAssocID="{8C15AE0A-5DEA-429A-BDA4-9E1E811A113B}" presName="composite" presStyleCnt="0"/>
      <dgm:spPr/>
    </dgm:pt>
    <dgm:pt modelId="{99FF2485-5CF0-42E3-AE11-7698A46ADED8}" type="pres">
      <dgm:prSet presAssocID="{8C15AE0A-5DEA-429A-BDA4-9E1E811A113B}" presName="background" presStyleLbl="node0" presStyleIdx="0" presStyleCnt="2"/>
      <dgm:spPr/>
    </dgm:pt>
    <dgm:pt modelId="{D209A0B6-8A67-4FD4-92A3-F7BDDF925635}" type="pres">
      <dgm:prSet presAssocID="{8C15AE0A-5DEA-429A-BDA4-9E1E811A113B}" presName="text" presStyleLbl="fgAcc0" presStyleIdx="0" presStyleCnt="2">
        <dgm:presLayoutVars>
          <dgm:chPref val="3"/>
        </dgm:presLayoutVars>
      </dgm:prSet>
      <dgm:spPr/>
      <dgm:t>
        <a:bodyPr/>
        <a:lstStyle/>
        <a:p>
          <a:endParaRPr lang="en-US"/>
        </a:p>
      </dgm:t>
    </dgm:pt>
    <dgm:pt modelId="{B0CF674D-B1A0-458F-988B-D0AA204B2B6E}" type="pres">
      <dgm:prSet presAssocID="{8C15AE0A-5DEA-429A-BDA4-9E1E811A113B}" presName="hierChild2" presStyleCnt="0"/>
      <dgm:spPr/>
    </dgm:pt>
    <dgm:pt modelId="{3E41654D-F7DA-4E00-A7B7-3C0EB78AFB42}" type="pres">
      <dgm:prSet presAssocID="{A205B66C-BA00-4587-A93A-8A2D0B240197}" presName="hierRoot1" presStyleCnt="0"/>
      <dgm:spPr/>
    </dgm:pt>
    <dgm:pt modelId="{E6BC7514-A607-4214-AE50-47556963C1FC}" type="pres">
      <dgm:prSet presAssocID="{A205B66C-BA00-4587-A93A-8A2D0B240197}" presName="composite" presStyleCnt="0"/>
      <dgm:spPr/>
    </dgm:pt>
    <dgm:pt modelId="{4AEDF48C-971D-4066-8BE2-CCD0348ABBB5}" type="pres">
      <dgm:prSet presAssocID="{A205B66C-BA00-4587-A93A-8A2D0B240197}" presName="background" presStyleLbl="node0" presStyleIdx="1" presStyleCnt="2"/>
      <dgm:spPr/>
    </dgm:pt>
    <dgm:pt modelId="{BA8F7E35-44E0-4AE2-B405-3AF99D6749CA}" type="pres">
      <dgm:prSet presAssocID="{A205B66C-BA00-4587-A93A-8A2D0B240197}" presName="text" presStyleLbl="fgAcc0" presStyleIdx="1" presStyleCnt="2">
        <dgm:presLayoutVars>
          <dgm:chPref val="3"/>
        </dgm:presLayoutVars>
      </dgm:prSet>
      <dgm:spPr/>
      <dgm:t>
        <a:bodyPr/>
        <a:lstStyle/>
        <a:p>
          <a:endParaRPr lang="en-US"/>
        </a:p>
      </dgm:t>
    </dgm:pt>
    <dgm:pt modelId="{7ED2766D-4024-42D6-B12A-0CCEB0E118D4}" type="pres">
      <dgm:prSet presAssocID="{A205B66C-BA00-4587-A93A-8A2D0B240197}" presName="hierChild2" presStyleCnt="0"/>
      <dgm:spPr/>
    </dgm:pt>
  </dgm:ptLst>
  <dgm:cxnLst>
    <dgm:cxn modelId="{C14C4F24-7974-46C6-963E-5B94F7DB5837}" srcId="{ECE5FA01-60D7-4CF3-856C-CE378684744E}" destId="{8C15AE0A-5DEA-429A-BDA4-9E1E811A113B}" srcOrd="0" destOrd="0" parTransId="{478E6DE6-FFA9-466A-B04F-5D293CFCFEB6}" sibTransId="{23AB2D81-AAA8-49F4-A920-FB40D2232716}"/>
    <dgm:cxn modelId="{08C482EE-B304-47E8-8DB2-180B32CC71B9}" type="presOf" srcId="{8C15AE0A-5DEA-429A-BDA4-9E1E811A113B}" destId="{D209A0B6-8A67-4FD4-92A3-F7BDDF925635}" srcOrd="0" destOrd="0" presId="urn:microsoft.com/office/officeart/2005/8/layout/hierarchy1"/>
    <dgm:cxn modelId="{F7644AA1-7047-4E4A-9CD5-070F7A3A93C9}" type="presOf" srcId="{A205B66C-BA00-4587-A93A-8A2D0B240197}" destId="{BA8F7E35-44E0-4AE2-B405-3AF99D6749CA}" srcOrd="0" destOrd="0" presId="urn:microsoft.com/office/officeart/2005/8/layout/hierarchy1"/>
    <dgm:cxn modelId="{71881915-6E65-4B53-BF5D-D894066E1F4F}" srcId="{ECE5FA01-60D7-4CF3-856C-CE378684744E}" destId="{A205B66C-BA00-4587-A93A-8A2D0B240197}" srcOrd="1" destOrd="0" parTransId="{3529AA5B-FF7E-4160-AA0A-AF6329C8C6B7}" sibTransId="{A07D9E1C-04BF-4AC8-83DE-5C412EA111E6}"/>
    <dgm:cxn modelId="{D350D44F-E24C-486A-9857-CA6F317DD375}" type="presOf" srcId="{ECE5FA01-60D7-4CF3-856C-CE378684744E}" destId="{1638A0D6-C0AC-44BD-BAAA-69F5FEA84780}" srcOrd="0" destOrd="0" presId="urn:microsoft.com/office/officeart/2005/8/layout/hierarchy1"/>
    <dgm:cxn modelId="{6D8CD196-2D2E-4AA6-9318-3C55188E6DE6}" type="presParOf" srcId="{1638A0D6-C0AC-44BD-BAAA-69F5FEA84780}" destId="{415800A5-C7F7-4A28-BA07-BA1FF1376202}" srcOrd="0" destOrd="0" presId="urn:microsoft.com/office/officeart/2005/8/layout/hierarchy1"/>
    <dgm:cxn modelId="{6321A767-0F75-4032-A5D5-498A951FE849}" type="presParOf" srcId="{415800A5-C7F7-4A28-BA07-BA1FF1376202}" destId="{D2FBA001-1C0F-46BA-BD10-C090E4A825A2}" srcOrd="0" destOrd="0" presId="urn:microsoft.com/office/officeart/2005/8/layout/hierarchy1"/>
    <dgm:cxn modelId="{FB193265-35F9-49C7-A5F9-72060975FA12}" type="presParOf" srcId="{D2FBA001-1C0F-46BA-BD10-C090E4A825A2}" destId="{99FF2485-5CF0-42E3-AE11-7698A46ADED8}" srcOrd="0" destOrd="0" presId="urn:microsoft.com/office/officeart/2005/8/layout/hierarchy1"/>
    <dgm:cxn modelId="{A9E0BF7E-7FA5-4A4B-808F-21E88EB0AA11}" type="presParOf" srcId="{D2FBA001-1C0F-46BA-BD10-C090E4A825A2}" destId="{D209A0B6-8A67-4FD4-92A3-F7BDDF925635}" srcOrd="1" destOrd="0" presId="urn:microsoft.com/office/officeart/2005/8/layout/hierarchy1"/>
    <dgm:cxn modelId="{D3B2AB73-E819-42A7-AE05-E23103A139E0}" type="presParOf" srcId="{415800A5-C7F7-4A28-BA07-BA1FF1376202}" destId="{B0CF674D-B1A0-458F-988B-D0AA204B2B6E}" srcOrd="1" destOrd="0" presId="urn:microsoft.com/office/officeart/2005/8/layout/hierarchy1"/>
    <dgm:cxn modelId="{18E84C29-4B0A-47E8-8C36-428849C82912}" type="presParOf" srcId="{1638A0D6-C0AC-44BD-BAAA-69F5FEA84780}" destId="{3E41654D-F7DA-4E00-A7B7-3C0EB78AFB42}" srcOrd="1" destOrd="0" presId="urn:microsoft.com/office/officeart/2005/8/layout/hierarchy1"/>
    <dgm:cxn modelId="{08317246-3862-4817-8402-24C2583B85AC}" type="presParOf" srcId="{3E41654D-F7DA-4E00-A7B7-3C0EB78AFB42}" destId="{E6BC7514-A607-4214-AE50-47556963C1FC}" srcOrd="0" destOrd="0" presId="urn:microsoft.com/office/officeart/2005/8/layout/hierarchy1"/>
    <dgm:cxn modelId="{D753C7FA-CF9D-496B-9D7A-9EC49EBAA2EF}" type="presParOf" srcId="{E6BC7514-A607-4214-AE50-47556963C1FC}" destId="{4AEDF48C-971D-4066-8BE2-CCD0348ABBB5}" srcOrd="0" destOrd="0" presId="urn:microsoft.com/office/officeart/2005/8/layout/hierarchy1"/>
    <dgm:cxn modelId="{86FF778E-FFC4-4CBB-8160-92806A0B0F6C}" type="presParOf" srcId="{E6BC7514-A607-4214-AE50-47556963C1FC}" destId="{BA8F7E35-44E0-4AE2-B405-3AF99D6749CA}" srcOrd="1" destOrd="0" presId="urn:microsoft.com/office/officeart/2005/8/layout/hierarchy1"/>
    <dgm:cxn modelId="{E96EF551-4D76-4986-94A2-39BCE22EBBEF}" type="presParOf" srcId="{3E41654D-F7DA-4E00-A7B7-3C0EB78AFB42}" destId="{7ED2766D-4024-42D6-B12A-0CCEB0E118D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7589C1-7D4D-4030-A7C5-B91D721AB787}"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1BB4545A-F348-4FC1-8442-49B4487CD0D7}">
      <dgm:prSet/>
      <dgm:spPr/>
      <dgm:t>
        <a:bodyPr/>
        <a:lstStyle/>
        <a:p>
          <a:r>
            <a:rPr lang="en-GB" dirty="0">
              <a:solidFill>
                <a:schemeClr val="tx1"/>
              </a:solidFill>
            </a:rPr>
            <a:t>1. Which type of social influence motivates people to conform in order to be liked and accepted? </a:t>
          </a:r>
          <a:endParaRPr lang="en-US" dirty="0">
            <a:solidFill>
              <a:schemeClr val="tx1"/>
            </a:solidFill>
          </a:endParaRPr>
        </a:p>
      </dgm:t>
    </dgm:pt>
    <dgm:pt modelId="{EFE8918D-745B-41E1-AD36-F4E88D90C3DC}" type="parTrans" cxnId="{A9A43296-A086-4BA7-B469-100A1980CA97}">
      <dgm:prSet/>
      <dgm:spPr/>
      <dgm:t>
        <a:bodyPr/>
        <a:lstStyle/>
        <a:p>
          <a:endParaRPr lang="en-US"/>
        </a:p>
      </dgm:t>
    </dgm:pt>
    <dgm:pt modelId="{BBB0713D-3161-42A3-98F0-03B9AB868E8B}" type="sibTrans" cxnId="{A9A43296-A086-4BA7-B469-100A1980CA97}">
      <dgm:prSet/>
      <dgm:spPr/>
      <dgm:t>
        <a:bodyPr/>
        <a:lstStyle/>
        <a:p>
          <a:endParaRPr lang="en-US"/>
        </a:p>
      </dgm:t>
    </dgm:pt>
    <dgm:pt modelId="{C39CF511-E856-409A-943F-2C14E9487068}">
      <dgm:prSet/>
      <dgm:spPr/>
      <dgm:t>
        <a:bodyPr/>
        <a:lstStyle/>
        <a:p>
          <a:r>
            <a:rPr lang="en-GB" dirty="0">
              <a:solidFill>
                <a:schemeClr val="tx1"/>
              </a:solidFill>
            </a:rPr>
            <a:t>2. </a:t>
          </a:r>
          <a:r>
            <a:rPr lang="en-GB" dirty="0" smtClean="0">
              <a:solidFill>
                <a:schemeClr val="tx1"/>
              </a:solidFill>
            </a:rPr>
            <a:t>Explain 2 reasons for the differences in the results between Asch’s study and Mori and Arai’s study</a:t>
          </a:r>
          <a:endParaRPr lang="en-US" dirty="0">
            <a:solidFill>
              <a:schemeClr val="tx1"/>
            </a:solidFill>
          </a:endParaRPr>
        </a:p>
      </dgm:t>
    </dgm:pt>
    <dgm:pt modelId="{E01F74D4-A246-4E27-8995-D7F416306A91}" type="parTrans" cxnId="{897E6877-06EB-48A5-98BC-6C6E35970106}">
      <dgm:prSet/>
      <dgm:spPr/>
      <dgm:t>
        <a:bodyPr/>
        <a:lstStyle/>
        <a:p>
          <a:endParaRPr lang="en-US"/>
        </a:p>
      </dgm:t>
    </dgm:pt>
    <dgm:pt modelId="{4E00489E-473D-44E1-93C3-FB01F70D4CC8}" type="sibTrans" cxnId="{897E6877-06EB-48A5-98BC-6C6E35970106}">
      <dgm:prSet/>
      <dgm:spPr/>
      <dgm:t>
        <a:bodyPr/>
        <a:lstStyle/>
        <a:p>
          <a:endParaRPr lang="en-US"/>
        </a:p>
      </dgm:t>
    </dgm:pt>
    <dgm:pt modelId="{82012FA7-DA93-49AF-9769-6C819C0313E4}">
      <dgm:prSet/>
      <dgm:spPr/>
      <dgm:t>
        <a:bodyPr/>
        <a:lstStyle/>
        <a:p>
          <a:r>
            <a:rPr lang="en-GB" dirty="0">
              <a:solidFill>
                <a:schemeClr val="tx1"/>
              </a:solidFill>
            </a:rPr>
            <a:t>3. What percentage of Asch’s participants conformed at least once?</a:t>
          </a:r>
          <a:endParaRPr lang="en-US" dirty="0">
            <a:solidFill>
              <a:schemeClr val="tx1"/>
            </a:solidFill>
          </a:endParaRPr>
        </a:p>
      </dgm:t>
    </dgm:pt>
    <dgm:pt modelId="{59EC747E-E0F5-4C35-9684-095C56ED4949}" type="parTrans" cxnId="{C1E43E43-1DEA-4A1E-9AF5-74266E822702}">
      <dgm:prSet/>
      <dgm:spPr/>
      <dgm:t>
        <a:bodyPr/>
        <a:lstStyle/>
        <a:p>
          <a:endParaRPr lang="en-US"/>
        </a:p>
      </dgm:t>
    </dgm:pt>
    <dgm:pt modelId="{4E7D0F3E-0477-4B34-BE11-3A3FFAE67A49}" type="sibTrans" cxnId="{C1E43E43-1DEA-4A1E-9AF5-74266E822702}">
      <dgm:prSet/>
      <dgm:spPr/>
      <dgm:t>
        <a:bodyPr/>
        <a:lstStyle/>
        <a:p>
          <a:endParaRPr lang="en-US"/>
        </a:p>
      </dgm:t>
    </dgm:pt>
    <dgm:pt modelId="{CE2E9233-BDAD-4385-8E4B-49F485FBB75D}">
      <dgm:prSet/>
      <dgm:spPr/>
      <dgm:t>
        <a:bodyPr/>
        <a:lstStyle/>
        <a:p>
          <a:r>
            <a:rPr lang="en-GB" dirty="0">
              <a:solidFill>
                <a:schemeClr val="tx1"/>
              </a:solidFill>
            </a:rPr>
            <a:t>4. Identify two differences between the experiments carried out by Asch (1951) and Mori and Arai (2010) </a:t>
          </a:r>
          <a:endParaRPr lang="en-US" dirty="0">
            <a:solidFill>
              <a:schemeClr val="tx1"/>
            </a:solidFill>
          </a:endParaRPr>
        </a:p>
      </dgm:t>
    </dgm:pt>
    <dgm:pt modelId="{0A98FFC8-C6E8-41D7-9A97-998945002F90}" type="parTrans" cxnId="{3E387E85-1E0B-4CCB-8AB1-81AA5BF220CD}">
      <dgm:prSet/>
      <dgm:spPr/>
      <dgm:t>
        <a:bodyPr/>
        <a:lstStyle/>
        <a:p>
          <a:endParaRPr lang="en-US"/>
        </a:p>
      </dgm:t>
    </dgm:pt>
    <dgm:pt modelId="{84F4D384-0391-47E8-A418-11E82F06C80E}" type="sibTrans" cxnId="{3E387E85-1E0B-4CCB-8AB1-81AA5BF220CD}">
      <dgm:prSet/>
      <dgm:spPr/>
      <dgm:t>
        <a:bodyPr/>
        <a:lstStyle/>
        <a:p>
          <a:endParaRPr lang="en-US"/>
        </a:p>
      </dgm:t>
    </dgm:pt>
    <dgm:pt modelId="{9165A7EE-FC0A-4267-859E-F782BECCB463}" type="pres">
      <dgm:prSet presAssocID="{9E7589C1-7D4D-4030-A7C5-B91D721AB787}" presName="diagram" presStyleCnt="0">
        <dgm:presLayoutVars>
          <dgm:dir/>
          <dgm:resizeHandles val="exact"/>
        </dgm:presLayoutVars>
      </dgm:prSet>
      <dgm:spPr/>
      <dgm:t>
        <a:bodyPr/>
        <a:lstStyle/>
        <a:p>
          <a:endParaRPr lang="en-US"/>
        </a:p>
      </dgm:t>
    </dgm:pt>
    <dgm:pt modelId="{934C5223-3B6F-48AE-82FF-A24587033733}" type="pres">
      <dgm:prSet presAssocID="{1BB4545A-F348-4FC1-8442-49B4487CD0D7}" presName="node" presStyleLbl="node1" presStyleIdx="0" presStyleCnt="4">
        <dgm:presLayoutVars>
          <dgm:bulletEnabled val="1"/>
        </dgm:presLayoutVars>
      </dgm:prSet>
      <dgm:spPr/>
      <dgm:t>
        <a:bodyPr/>
        <a:lstStyle/>
        <a:p>
          <a:endParaRPr lang="en-US"/>
        </a:p>
      </dgm:t>
    </dgm:pt>
    <dgm:pt modelId="{87DEDC62-72BD-436C-A053-481C71A9829B}" type="pres">
      <dgm:prSet presAssocID="{BBB0713D-3161-42A3-98F0-03B9AB868E8B}" presName="sibTrans" presStyleCnt="0"/>
      <dgm:spPr/>
    </dgm:pt>
    <dgm:pt modelId="{E2039B4F-91C4-456F-95EA-7A18C8C228C7}" type="pres">
      <dgm:prSet presAssocID="{C39CF511-E856-409A-943F-2C14E9487068}" presName="node" presStyleLbl="node1" presStyleIdx="1" presStyleCnt="4">
        <dgm:presLayoutVars>
          <dgm:bulletEnabled val="1"/>
        </dgm:presLayoutVars>
      </dgm:prSet>
      <dgm:spPr/>
      <dgm:t>
        <a:bodyPr/>
        <a:lstStyle/>
        <a:p>
          <a:endParaRPr lang="en-US"/>
        </a:p>
      </dgm:t>
    </dgm:pt>
    <dgm:pt modelId="{224AE457-B126-40CA-80EA-8EFE736C231B}" type="pres">
      <dgm:prSet presAssocID="{4E00489E-473D-44E1-93C3-FB01F70D4CC8}" presName="sibTrans" presStyleCnt="0"/>
      <dgm:spPr/>
    </dgm:pt>
    <dgm:pt modelId="{61EEB4C5-AED2-4B6D-B195-0CBB62F0D173}" type="pres">
      <dgm:prSet presAssocID="{82012FA7-DA93-49AF-9769-6C819C0313E4}" presName="node" presStyleLbl="node1" presStyleIdx="2" presStyleCnt="4">
        <dgm:presLayoutVars>
          <dgm:bulletEnabled val="1"/>
        </dgm:presLayoutVars>
      </dgm:prSet>
      <dgm:spPr/>
      <dgm:t>
        <a:bodyPr/>
        <a:lstStyle/>
        <a:p>
          <a:endParaRPr lang="en-US"/>
        </a:p>
      </dgm:t>
    </dgm:pt>
    <dgm:pt modelId="{D60BED7C-E6DF-437B-B02E-D39791F25142}" type="pres">
      <dgm:prSet presAssocID="{4E7D0F3E-0477-4B34-BE11-3A3FFAE67A49}" presName="sibTrans" presStyleCnt="0"/>
      <dgm:spPr/>
    </dgm:pt>
    <dgm:pt modelId="{AC3E37FD-1498-4B2D-A546-F77915D2A5EA}" type="pres">
      <dgm:prSet presAssocID="{CE2E9233-BDAD-4385-8E4B-49F485FBB75D}" presName="node" presStyleLbl="node1" presStyleIdx="3" presStyleCnt="4">
        <dgm:presLayoutVars>
          <dgm:bulletEnabled val="1"/>
        </dgm:presLayoutVars>
      </dgm:prSet>
      <dgm:spPr/>
      <dgm:t>
        <a:bodyPr/>
        <a:lstStyle/>
        <a:p>
          <a:endParaRPr lang="en-US"/>
        </a:p>
      </dgm:t>
    </dgm:pt>
  </dgm:ptLst>
  <dgm:cxnLst>
    <dgm:cxn modelId="{897E6877-06EB-48A5-98BC-6C6E35970106}" srcId="{9E7589C1-7D4D-4030-A7C5-B91D721AB787}" destId="{C39CF511-E856-409A-943F-2C14E9487068}" srcOrd="1" destOrd="0" parTransId="{E01F74D4-A246-4E27-8995-D7F416306A91}" sibTransId="{4E00489E-473D-44E1-93C3-FB01F70D4CC8}"/>
    <dgm:cxn modelId="{C1E43E43-1DEA-4A1E-9AF5-74266E822702}" srcId="{9E7589C1-7D4D-4030-A7C5-B91D721AB787}" destId="{82012FA7-DA93-49AF-9769-6C819C0313E4}" srcOrd="2" destOrd="0" parTransId="{59EC747E-E0F5-4C35-9684-095C56ED4949}" sibTransId="{4E7D0F3E-0477-4B34-BE11-3A3FFAE67A49}"/>
    <dgm:cxn modelId="{8E5D5C1F-FC74-4F1B-9BC3-5E7127CCB491}" type="presOf" srcId="{CE2E9233-BDAD-4385-8E4B-49F485FBB75D}" destId="{AC3E37FD-1498-4B2D-A546-F77915D2A5EA}" srcOrd="0" destOrd="0" presId="urn:microsoft.com/office/officeart/2005/8/layout/default"/>
    <dgm:cxn modelId="{49186B6D-5A65-4CD7-80AB-47E546256962}" type="presOf" srcId="{9E7589C1-7D4D-4030-A7C5-B91D721AB787}" destId="{9165A7EE-FC0A-4267-859E-F782BECCB463}" srcOrd="0" destOrd="0" presId="urn:microsoft.com/office/officeart/2005/8/layout/default"/>
    <dgm:cxn modelId="{09DC5C0A-05C0-4559-9F78-7279C64D645B}" type="presOf" srcId="{C39CF511-E856-409A-943F-2C14E9487068}" destId="{E2039B4F-91C4-456F-95EA-7A18C8C228C7}" srcOrd="0" destOrd="0" presId="urn:microsoft.com/office/officeart/2005/8/layout/default"/>
    <dgm:cxn modelId="{A9A43296-A086-4BA7-B469-100A1980CA97}" srcId="{9E7589C1-7D4D-4030-A7C5-B91D721AB787}" destId="{1BB4545A-F348-4FC1-8442-49B4487CD0D7}" srcOrd="0" destOrd="0" parTransId="{EFE8918D-745B-41E1-AD36-F4E88D90C3DC}" sibTransId="{BBB0713D-3161-42A3-98F0-03B9AB868E8B}"/>
    <dgm:cxn modelId="{17CA0410-AD2D-429F-A2AE-749B9A0670AF}" type="presOf" srcId="{1BB4545A-F348-4FC1-8442-49B4487CD0D7}" destId="{934C5223-3B6F-48AE-82FF-A24587033733}" srcOrd="0" destOrd="0" presId="urn:microsoft.com/office/officeart/2005/8/layout/default"/>
    <dgm:cxn modelId="{3E387E85-1E0B-4CCB-8AB1-81AA5BF220CD}" srcId="{9E7589C1-7D4D-4030-A7C5-B91D721AB787}" destId="{CE2E9233-BDAD-4385-8E4B-49F485FBB75D}" srcOrd="3" destOrd="0" parTransId="{0A98FFC8-C6E8-41D7-9A97-998945002F90}" sibTransId="{84F4D384-0391-47E8-A418-11E82F06C80E}"/>
    <dgm:cxn modelId="{1B95D6E2-CF2F-491B-90B8-660C014435FB}" type="presOf" srcId="{82012FA7-DA93-49AF-9769-6C819C0313E4}" destId="{61EEB4C5-AED2-4B6D-B195-0CBB62F0D173}" srcOrd="0" destOrd="0" presId="urn:microsoft.com/office/officeart/2005/8/layout/default"/>
    <dgm:cxn modelId="{3B5377C2-6FCB-432D-ACD7-B8289116E033}" type="presParOf" srcId="{9165A7EE-FC0A-4267-859E-F782BECCB463}" destId="{934C5223-3B6F-48AE-82FF-A24587033733}" srcOrd="0" destOrd="0" presId="urn:microsoft.com/office/officeart/2005/8/layout/default"/>
    <dgm:cxn modelId="{1C8B2F55-7B23-4462-997D-592D0E77D17C}" type="presParOf" srcId="{9165A7EE-FC0A-4267-859E-F782BECCB463}" destId="{87DEDC62-72BD-436C-A053-481C71A9829B}" srcOrd="1" destOrd="0" presId="urn:microsoft.com/office/officeart/2005/8/layout/default"/>
    <dgm:cxn modelId="{1818F72A-C1D0-4BEB-9A4E-70C67D1BBC07}" type="presParOf" srcId="{9165A7EE-FC0A-4267-859E-F782BECCB463}" destId="{E2039B4F-91C4-456F-95EA-7A18C8C228C7}" srcOrd="2" destOrd="0" presId="urn:microsoft.com/office/officeart/2005/8/layout/default"/>
    <dgm:cxn modelId="{F727585D-D44C-4A3F-8CEA-0134D17B2A1F}" type="presParOf" srcId="{9165A7EE-FC0A-4267-859E-F782BECCB463}" destId="{224AE457-B126-40CA-80EA-8EFE736C231B}" srcOrd="3" destOrd="0" presId="urn:microsoft.com/office/officeart/2005/8/layout/default"/>
    <dgm:cxn modelId="{8EFA52C9-152C-4719-97A6-356702E30580}" type="presParOf" srcId="{9165A7EE-FC0A-4267-859E-F782BECCB463}" destId="{61EEB4C5-AED2-4B6D-B195-0CBB62F0D173}" srcOrd="4" destOrd="0" presId="urn:microsoft.com/office/officeart/2005/8/layout/default"/>
    <dgm:cxn modelId="{3719CF7E-858A-4EA2-81E1-A5A4692D6EAA}" type="presParOf" srcId="{9165A7EE-FC0A-4267-859E-F782BECCB463}" destId="{D60BED7C-E6DF-437B-B02E-D39791F25142}" srcOrd="5" destOrd="0" presId="urn:microsoft.com/office/officeart/2005/8/layout/default"/>
    <dgm:cxn modelId="{6285BAE5-778A-4858-966A-125755198596}" type="presParOf" srcId="{9165A7EE-FC0A-4267-859E-F782BECCB463}" destId="{AC3E37FD-1498-4B2D-A546-F77915D2A5EA}"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9A5AEE-F207-484C-9567-7B68741D895D}" type="doc">
      <dgm:prSet loTypeId="urn:microsoft.com/office/officeart/2005/8/layout/default" loCatId="list" qsTypeId="urn:microsoft.com/office/officeart/2005/8/quickstyle/simple5" qsCatId="simple" csTypeId="urn:microsoft.com/office/officeart/2005/8/colors/accent3_2" csCatId="accent3"/>
      <dgm:spPr/>
      <dgm:t>
        <a:bodyPr/>
        <a:lstStyle/>
        <a:p>
          <a:endParaRPr lang="en-US"/>
        </a:p>
      </dgm:t>
    </dgm:pt>
    <dgm:pt modelId="{E6148EF9-20AE-45A4-8C82-0F4EEAD3634B}">
      <dgm:prSet custT="1"/>
      <dgm:spPr/>
      <dgm:t>
        <a:bodyPr/>
        <a:lstStyle/>
        <a:p>
          <a:r>
            <a:rPr lang="en-GB" sz="1800" dirty="0">
              <a:solidFill>
                <a:schemeClr val="tx1"/>
              </a:solidFill>
            </a:rPr>
            <a:t>Sample was </a:t>
          </a:r>
          <a:r>
            <a:rPr lang="en-GB" sz="1800" b="1" dirty="0">
              <a:solidFill>
                <a:schemeClr val="tx1"/>
              </a:solidFill>
            </a:rPr>
            <a:t>purely American</a:t>
          </a:r>
          <a:r>
            <a:rPr lang="en-GB" sz="1800" dirty="0">
              <a:solidFill>
                <a:schemeClr val="tx1"/>
              </a:solidFill>
            </a:rPr>
            <a:t> men this means that we </a:t>
          </a:r>
          <a:r>
            <a:rPr lang="en-GB" sz="1800" b="1" dirty="0">
              <a:solidFill>
                <a:schemeClr val="tx1"/>
              </a:solidFill>
            </a:rPr>
            <a:t>cannot necessarily generalise </a:t>
          </a:r>
          <a:r>
            <a:rPr lang="en-GB" sz="1800" dirty="0">
              <a:solidFill>
                <a:schemeClr val="tx1"/>
              </a:solidFill>
            </a:rPr>
            <a:t>results and assume all people will behave in the same way – however, the study has been replicated across cultures and found similar results.</a:t>
          </a:r>
          <a:endParaRPr lang="en-US" sz="1800" dirty="0">
            <a:solidFill>
              <a:schemeClr val="tx1"/>
            </a:solidFill>
          </a:endParaRPr>
        </a:p>
      </dgm:t>
    </dgm:pt>
    <dgm:pt modelId="{D7547562-C2EB-4B26-95AF-48C53C8BF0FF}" type="parTrans" cxnId="{8D9FD5A1-7596-4543-A5C3-74BE713099AD}">
      <dgm:prSet/>
      <dgm:spPr/>
      <dgm:t>
        <a:bodyPr/>
        <a:lstStyle/>
        <a:p>
          <a:endParaRPr lang="en-US"/>
        </a:p>
      </dgm:t>
    </dgm:pt>
    <dgm:pt modelId="{2579553E-26B5-492C-A29C-590AA978D548}" type="sibTrans" cxnId="{8D9FD5A1-7596-4543-A5C3-74BE713099AD}">
      <dgm:prSet/>
      <dgm:spPr/>
      <dgm:t>
        <a:bodyPr/>
        <a:lstStyle/>
        <a:p>
          <a:endParaRPr lang="en-US"/>
        </a:p>
      </dgm:t>
    </dgm:pt>
    <dgm:pt modelId="{077BA619-CB73-4BCB-94F5-B402DB69E8F9}">
      <dgm:prSet custT="1"/>
      <dgm:spPr/>
      <dgm:t>
        <a:bodyPr/>
        <a:lstStyle/>
        <a:p>
          <a:r>
            <a:rPr lang="en-GB" sz="1800" dirty="0">
              <a:solidFill>
                <a:schemeClr val="tx1"/>
              </a:solidFill>
            </a:rPr>
            <a:t>Potentially the </a:t>
          </a:r>
          <a:r>
            <a:rPr lang="en-GB" sz="1800" dirty="0" err="1">
              <a:solidFill>
                <a:schemeClr val="tx1"/>
              </a:solidFill>
            </a:rPr>
            <a:t>pps</a:t>
          </a:r>
          <a:r>
            <a:rPr lang="en-GB" sz="1800" dirty="0">
              <a:solidFill>
                <a:schemeClr val="tx1"/>
              </a:solidFill>
            </a:rPr>
            <a:t> may have </a:t>
          </a:r>
          <a:r>
            <a:rPr lang="en-GB" sz="1800" b="1" dirty="0">
              <a:solidFill>
                <a:schemeClr val="tx1"/>
              </a:solidFill>
            </a:rPr>
            <a:t>displayed demand characteristics</a:t>
          </a:r>
          <a:r>
            <a:rPr lang="en-GB" sz="1800" dirty="0">
              <a:solidFill>
                <a:schemeClr val="tx1"/>
              </a:solidFill>
            </a:rPr>
            <a:t>, having guessed the experimental hypothesis – however a lot was done to convince </a:t>
          </a:r>
          <a:r>
            <a:rPr lang="en-GB" sz="1800" dirty="0" err="1">
              <a:solidFill>
                <a:schemeClr val="tx1"/>
              </a:solidFill>
            </a:rPr>
            <a:t>pps</a:t>
          </a:r>
          <a:r>
            <a:rPr lang="en-GB" sz="1800" dirty="0">
              <a:solidFill>
                <a:schemeClr val="tx1"/>
              </a:solidFill>
            </a:rPr>
            <a:t> that the experiment was really about learning, so this seems unlikely</a:t>
          </a:r>
          <a:endParaRPr lang="en-US" sz="1800" dirty="0">
            <a:solidFill>
              <a:schemeClr val="tx1"/>
            </a:solidFill>
          </a:endParaRPr>
        </a:p>
      </dgm:t>
    </dgm:pt>
    <dgm:pt modelId="{705C8700-9E24-48E7-8874-29B6548FF38B}" type="parTrans" cxnId="{C70C3D45-7500-47A7-8ACE-AB69A3B0AE37}">
      <dgm:prSet/>
      <dgm:spPr/>
      <dgm:t>
        <a:bodyPr/>
        <a:lstStyle/>
        <a:p>
          <a:endParaRPr lang="en-US"/>
        </a:p>
      </dgm:t>
    </dgm:pt>
    <dgm:pt modelId="{126FB5D6-DBC5-4EEC-BB17-137F4D147921}" type="sibTrans" cxnId="{C70C3D45-7500-47A7-8ACE-AB69A3B0AE37}">
      <dgm:prSet/>
      <dgm:spPr/>
      <dgm:t>
        <a:bodyPr/>
        <a:lstStyle/>
        <a:p>
          <a:endParaRPr lang="en-US"/>
        </a:p>
      </dgm:t>
    </dgm:pt>
    <dgm:pt modelId="{BA17B9D0-A07B-4E4C-BA87-F6FBC3234631}">
      <dgm:prSet custT="1"/>
      <dgm:spPr/>
      <dgm:t>
        <a:bodyPr/>
        <a:lstStyle/>
        <a:p>
          <a:r>
            <a:rPr lang="en-GB" sz="1800" b="1" dirty="0">
              <a:solidFill>
                <a:schemeClr val="tx1"/>
              </a:solidFill>
            </a:rPr>
            <a:t>Lacks mundane realism- </a:t>
          </a:r>
          <a:r>
            <a:rPr lang="en-GB" sz="1800" dirty="0">
              <a:solidFill>
                <a:schemeClr val="tx1"/>
              </a:solidFill>
            </a:rPr>
            <a:t>not an everyday obedience task</a:t>
          </a:r>
          <a:endParaRPr lang="en-US" sz="1800" dirty="0">
            <a:solidFill>
              <a:schemeClr val="tx1"/>
            </a:solidFill>
          </a:endParaRPr>
        </a:p>
      </dgm:t>
    </dgm:pt>
    <dgm:pt modelId="{22637BB4-566A-40C7-B633-B88E94B067E6}" type="parTrans" cxnId="{D23C6A62-F352-48E0-A89A-2D781AB36FB9}">
      <dgm:prSet/>
      <dgm:spPr/>
      <dgm:t>
        <a:bodyPr/>
        <a:lstStyle/>
        <a:p>
          <a:endParaRPr lang="en-US"/>
        </a:p>
      </dgm:t>
    </dgm:pt>
    <dgm:pt modelId="{C123B5A9-7B98-4623-BE6B-9B81B28AC8BC}" type="sibTrans" cxnId="{D23C6A62-F352-48E0-A89A-2D781AB36FB9}">
      <dgm:prSet/>
      <dgm:spPr/>
      <dgm:t>
        <a:bodyPr/>
        <a:lstStyle/>
        <a:p>
          <a:endParaRPr lang="en-US"/>
        </a:p>
      </dgm:t>
    </dgm:pt>
    <dgm:pt modelId="{9122D691-3EF8-4834-A774-4C802AE5ED48}">
      <dgm:prSet custT="1"/>
      <dgm:spPr/>
      <dgm:t>
        <a:bodyPr/>
        <a:lstStyle/>
        <a:p>
          <a:r>
            <a:rPr lang="en-GB" sz="1800" b="1" dirty="0">
              <a:solidFill>
                <a:schemeClr val="tx1"/>
              </a:solidFill>
            </a:rPr>
            <a:t>Low ecological validity- </a:t>
          </a:r>
          <a:r>
            <a:rPr lang="en-GB" sz="1800" dirty="0">
              <a:solidFill>
                <a:schemeClr val="tx1"/>
              </a:solidFill>
            </a:rPr>
            <a:t>lab environment</a:t>
          </a:r>
          <a:endParaRPr lang="en-US" sz="1800" dirty="0">
            <a:solidFill>
              <a:schemeClr val="tx1"/>
            </a:solidFill>
          </a:endParaRPr>
        </a:p>
      </dgm:t>
    </dgm:pt>
    <dgm:pt modelId="{472BF945-63C3-4348-B272-5BBC032B12C4}" type="parTrans" cxnId="{2035BD00-C6E6-4919-9311-4459EAC1B0FD}">
      <dgm:prSet/>
      <dgm:spPr/>
      <dgm:t>
        <a:bodyPr/>
        <a:lstStyle/>
        <a:p>
          <a:endParaRPr lang="en-US"/>
        </a:p>
      </dgm:t>
    </dgm:pt>
    <dgm:pt modelId="{F63FED58-9B4E-4BDE-8C30-04FD40B59624}" type="sibTrans" cxnId="{2035BD00-C6E6-4919-9311-4459EAC1B0FD}">
      <dgm:prSet/>
      <dgm:spPr/>
      <dgm:t>
        <a:bodyPr/>
        <a:lstStyle/>
        <a:p>
          <a:endParaRPr lang="en-US"/>
        </a:p>
      </dgm:t>
    </dgm:pt>
    <dgm:pt modelId="{BFEC9030-D639-4BA3-8C5B-FAD78B9C8AB4}" type="pres">
      <dgm:prSet presAssocID="{929A5AEE-F207-484C-9567-7B68741D895D}" presName="diagram" presStyleCnt="0">
        <dgm:presLayoutVars>
          <dgm:dir/>
          <dgm:resizeHandles val="exact"/>
        </dgm:presLayoutVars>
      </dgm:prSet>
      <dgm:spPr/>
      <dgm:t>
        <a:bodyPr/>
        <a:lstStyle/>
        <a:p>
          <a:endParaRPr lang="en-US"/>
        </a:p>
      </dgm:t>
    </dgm:pt>
    <dgm:pt modelId="{9ACA7C44-BE7A-465F-AECF-B291588E2E74}" type="pres">
      <dgm:prSet presAssocID="{E6148EF9-20AE-45A4-8C82-0F4EEAD3634B}" presName="node" presStyleLbl="node1" presStyleIdx="0" presStyleCnt="4">
        <dgm:presLayoutVars>
          <dgm:bulletEnabled val="1"/>
        </dgm:presLayoutVars>
      </dgm:prSet>
      <dgm:spPr/>
      <dgm:t>
        <a:bodyPr/>
        <a:lstStyle/>
        <a:p>
          <a:endParaRPr lang="en-US"/>
        </a:p>
      </dgm:t>
    </dgm:pt>
    <dgm:pt modelId="{248873D2-AD1D-4CD2-8989-66C03F8BE1B1}" type="pres">
      <dgm:prSet presAssocID="{2579553E-26B5-492C-A29C-590AA978D548}" presName="sibTrans" presStyleCnt="0"/>
      <dgm:spPr/>
    </dgm:pt>
    <dgm:pt modelId="{B8D971F3-B875-40F6-9AFA-983E93235871}" type="pres">
      <dgm:prSet presAssocID="{077BA619-CB73-4BCB-94F5-B402DB69E8F9}" presName="node" presStyleLbl="node1" presStyleIdx="1" presStyleCnt="4">
        <dgm:presLayoutVars>
          <dgm:bulletEnabled val="1"/>
        </dgm:presLayoutVars>
      </dgm:prSet>
      <dgm:spPr/>
      <dgm:t>
        <a:bodyPr/>
        <a:lstStyle/>
        <a:p>
          <a:endParaRPr lang="en-US"/>
        </a:p>
      </dgm:t>
    </dgm:pt>
    <dgm:pt modelId="{33702F43-B851-4C83-BC16-616EB715D741}" type="pres">
      <dgm:prSet presAssocID="{126FB5D6-DBC5-4EEC-BB17-137F4D147921}" presName="sibTrans" presStyleCnt="0"/>
      <dgm:spPr/>
    </dgm:pt>
    <dgm:pt modelId="{4BDDF34D-98D7-45B5-81BF-AF63BCB8C3CF}" type="pres">
      <dgm:prSet presAssocID="{BA17B9D0-A07B-4E4C-BA87-F6FBC3234631}" presName="node" presStyleLbl="node1" presStyleIdx="2" presStyleCnt="4">
        <dgm:presLayoutVars>
          <dgm:bulletEnabled val="1"/>
        </dgm:presLayoutVars>
      </dgm:prSet>
      <dgm:spPr/>
      <dgm:t>
        <a:bodyPr/>
        <a:lstStyle/>
        <a:p>
          <a:endParaRPr lang="en-US"/>
        </a:p>
      </dgm:t>
    </dgm:pt>
    <dgm:pt modelId="{77C84BA3-AE34-4CE1-895A-46EDA57C8193}" type="pres">
      <dgm:prSet presAssocID="{C123B5A9-7B98-4623-BE6B-9B81B28AC8BC}" presName="sibTrans" presStyleCnt="0"/>
      <dgm:spPr/>
    </dgm:pt>
    <dgm:pt modelId="{2D65300E-DDFC-4DED-B736-0A24B3B8C588}" type="pres">
      <dgm:prSet presAssocID="{9122D691-3EF8-4834-A774-4C802AE5ED48}" presName="node" presStyleLbl="node1" presStyleIdx="3" presStyleCnt="4">
        <dgm:presLayoutVars>
          <dgm:bulletEnabled val="1"/>
        </dgm:presLayoutVars>
      </dgm:prSet>
      <dgm:spPr/>
      <dgm:t>
        <a:bodyPr/>
        <a:lstStyle/>
        <a:p>
          <a:endParaRPr lang="en-US"/>
        </a:p>
      </dgm:t>
    </dgm:pt>
  </dgm:ptLst>
  <dgm:cxnLst>
    <dgm:cxn modelId="{BF7C366B-630F-4A18-997F-520C40EE57C1}" type="presOf" srcId="{077BA619-CB73-4BCB-94F5-B402DB69E8F9}" destId="{B8D971F3-B875-40F6-9AFA-983E93235871}" srcOrd="0" destOrd="0" presId="urn:microsoft.com/office/officeart/2005/8/layout/default"/>
    <dgm:cxn modelId="{8D9FD5A1-7596-4543-A5C3-74BE713099AD}" srcId="{929A5AEE-F207-484C-9567-7B68741D895D}" destId="{E6148EF9-20AE-45A4-8C82-0F4EEAD3634B}" srcOrd="0" destOrd="0" parTransId="{D7547562-C2EB-4B26-95AF-48C53C8BF0FF}" sibTransId="{2579553E-26B5-492C-A29C-590AA978D548}"/>
    <dgm:cxn modelId="{2035BD00-C6E6-4919-9311-4459EAC1B0FD}" srcId="{929A5AEE-F207-484C-9567-7B68741D895D}" destId="{9122D691-3EF8-4834-A774-4C802AE5ED48}" srcOrd="3" destOrd="0" parTransId="{472BF945-63C3-4348-B272-5BBC032B12C4}" sibTransId="{F63FED58-9B4E-4BDE-8C30-04FD40B59624}"/>
    <dgm:cxn modelId="{9BD83A24-FE0E-4A26-8DD0-7406043A53F7}" type="presOf" srcId="{929A5AEE-F207-484C-9567-7B68741D895D}" destId="{BFEC9030-D639-4BA3-8C5B-FAD78B9C8AB4}" srcOrd="0" destOrd="0" presId="urn:microsoft.com/office/officeart/2005/8/layout/default"/>
    <dgm:cxn modelId="{689FA05B-F98B-4CDC-BA0C-576A2426BC0C}" type="presOf" srcId="{E6148EF9-20AE-45A4-8C82-0F4EEAD3634B}" destId="{9ACA7C44-BE7A-465F-AECF-B291588E2E74}" srcOrd="0" destOrd="0" presId="urn:microsoft.com/office/officeart/2005/8/layout/default"/>
    <dgm:cxn modelId="{C70C3D45-7500-47A7-8ACE-AB69A3B0AE37}" srcId="{929A5AEE-F207-484C-9567-7B68741D895D}" destId="{077BA619-CB73-4BCB-94F5-B402DB69E8F9}" srcOrd="1" destOrd="0" parTransId="{705C8700-9E24-48E7-8874-29B6548FF38B}" sibTransId="{126FB5D6-DBC5-4EEC-BB17-137F4D147921}"/>
    <dgm:cxn modelId="{D23C6A62-F352-48E0-A89A-2D781AB36FB9}" srcId="{929A5AEE-F207-484C-9567-7B68741D895D}" destId="{BA17B9D0-A07B-4E4C-BA87-F6FBC3234631}" srcOrd="2" destOrd="0" parTransId="{22637BB4-566A-40C7-B633-B88E94B067E6}" sibTransId="{C123B5A9-7B98-4623-BE6B-9B81B28AC8BC}"/>
    <dgm:cxn modelId="{CC7F2DD4-DD75-467C-B418-F39F512D3777}" type="presOf" srcId="{BA17B9D0-A07B-4E4C-BA87-F6FBC3234631}" destId="{4BDDF34D-98D7-45B5-81BF-AF63BCB8C3CF}" srcOrd="0" destOrd="0" presId="urn:microsoft.com/office/officeart/2005/8/layout/default"/>
    <dgm:cxn modelId="{6DBFA877-ADC7-4786-B8B4-6584339B4DAA}" type="presOf" srcId="{9122D691-3EF8-4834-A774-4C802AE5ED48}" destId="{2D65300E-DDFC-4DED-B736-0A24B3B8C588}" srcOrd="0" destOrd="0" presId="urn:microsoft.com/office/officeart/2005/8/layout/default"/>
    <dgm:cxn modelId="{5F177C7C-8216-41F9-879C-82C31F82D748}" type="presParOf" srcId="{BFEC9030-D639-4BA3-8C5B-FAD78B9C8AB4}" destId="{9ACA7C44-BE7A-465F-AECF-B291588E2E74}" srcOrd="0" destOrd="0" presId="urn:microsoft.com/office/officeart/2005/8/layout/default"/>
    <dgm:cxn modelId="{7A426A9B-4929-414D-A19E-7726679D1182}" type="presParOf" srcId="{BFEC9030-D639-4BA3-8C5B-FAD78B9C8AB4}" destId="{248873D2-AD1D-4CD2-8989-66C03F8BE1B1}" srcOrd="1" destOrd="0" presId="urn:microsoft.com/office/officeart/2005/8/layout/default"/>
    <dgm:cxn modelId="{2B7ECB1C-F72A-4DA9-B9C8-2AA6DFCF1F78}" type="presParOf" srcId="{BFEC9030-D639-4BA3-8C5B-FAD78B9C8AB4}" destId="{B8D971F3-B875-40F6-9AFA-983E93235871}" srcOrd="2" destOrd="0" presId="urn:microsoft.com/office/officeart/2005/8/layout/default"/>
    <dgm:cxn modelId="{5828E167-B150-404C-8127-C357A802AAEE}" type="presParOf" srcId="{BFEC9030-D639-4BA3-8C5B-FAD78B9C8AB4}" destId="{33702F43-B851-4C83-BC16-616EB715D741}" srcOrd="3" destOrd="0" presId="urn:microsoft.com/office/officeart/2005/8/layout/default"/>
    <dgm:cxn modelId="{6C75724F-DD43-406C-B0F9-D6A39196C815}" type="presParOf" srcId="{BFEC9030-D639-4BA3-8C5B-FAD78B9C8AB4}" destId="{4BDDF34D-98D7-45B5-81BF-AF63BCB8C3CF}" srcOrd="4" destOrd="0" presId="urn:microsoft.com/office/officeart/2005/8/layout/default"/>
    <dgm:cxn modelId="{C174344A-ADD5-45F1-97FC-B747D567B520}" type="presParOf" srcId="{BFEC9030-D639-4BA3-8C5B-FAD78B9C8AB4}" destId="{77C84BA3-AE34-4CE1-895A-46EDA57C8193}" srcOrd="5" destOrd="0" presId="urn:microsoft.com/office/officeart/2005/8/layout/default"/>
    <dgm:cxn modelId="{3F5B82CE-F39D-45A0-90D1-EBA4110ACFBF}" type="presParOf" srcId="{BFEC9030-D639-4BA3-8C5B-FAD78B9C8AB4}" destId="{2D65300E-DDFC-4DED-B736-0A24B3B8C588}"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4A2F3-C9D9-43A5-8A71-2DC24EAF455B}">
      <dsp:nvSpPr>
        <dsp:cNvPr id="0" name=""/>
        <dsp:cNvSpPr/>
      </dsp:nvSpPr>
      <dsp:spPr>
        <a:xfrm>
          <a:off x="279494" y="890519"/>
          <a:ext cx="863173" cy="86317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59E666-31A1-45D5-891D-6803093A9F09}">
      <dsp:nvSpPr>
        <dsp:cNvPr id="0" name=""/>
        <dsp:cNvSpPr/>
      </dsp:nvSpPr>
      <dsp:spPr>
        <a:xfrm>
          <a:off x="463449" y="1074474"/>
          <a:ext cx="495263" cy="495263"/>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4E769A-1F88-4BC5-BBF3-4FD78817B42C}">
      <dsp:nvSpPr>
        <dsp:cNvPr id="0" name=""/>
        <dsp:cNvSpPr/>
      </dsp:nvSpPr>
      <dsp:spPr>
        <a:xfrm>
          <a:off x="3561" y="2022550"/>
          <a:ext cx="1415039" cy="884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defRPr cap="all"/>
          </a:pPr>
          <a:r>
            <a:rPr lang="en-GB" sz="1800" kern="1200" dirty="0"/>
            <a:t>Wearing an </a:t>
          </a:r>
          <a:r>
            <a:rPr lang="en-GB" sz="1800" kern="1200" dirty="0" err="1"/>
            <a:t>unironed</a:t>
          </a:r>
          <a:r>
            <a:rPr lang="en-GB" sz="1800" kern="1200" dirty="0"/>
            <a:t> school uniform</a:t>
          </a:r>
          <a:endParaRPr lang="en-US" sz="1800" kern="1200" dirty="0"/>
        </a:p>
      </dsp:txBody>
      <dsp:txXfrm>
        <a:off x="3561" y="2022550"/>
        <a:ext cx="1415039" cy="884399"/>
      </dsp:txXfrm>
    </dsp:sp>
    <dsp:sp modelId="{A39BFF0D-6115-4A0F-BCFD-B9CB55E65CB2}">
      <dsp:nvSpPr>
        <dsp:cNvPr id="0" name=""/>
        <dsp:cNvSpPr/>
      </dsp:nvSpPr>
      <dsp:spPr>
        <a:xfrm>
          <a:off x="1942165" y="890519"/>
          <a:ext cx="863173" cy="86317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C63F3A-8BAD-4538-B9B5-E83330901F54}">
      <dsp:nvSpPr>
        <dsp:cNvPr id="0" name=""/>
        <dsp:cNvSpPr/>
      </dsp:nvSpPr>
      <dsp:spPr>
        <a:xfrm>
          <a:off x="2126120" y="1074474"/>
          <a:ext cx="495263" cy="495263"/>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18014F2-9151-4C91-AE5F-9E42011900D3}">
      <dsp:nvSpPr>
        <dsp:cNvPr id="0" name=""/>
        <dsp:cNvSpPr/>
      </dsp:nvSpPr>
      <dsp:spPr>
        <a:xfrm>
          <a:off x="1666232" y="2022550"/>
          <a:ext cx="1415039" cy="884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defRPr cap="all"/>
          </a:pPr>
          <a:r>
            <a:rPr lang="en-GB" sz="1800" kern="1200"/>
            <a:t>Going out with socks and sandals on </a:t>
          </a:r>
          <a:endParaRPr lang="en-US" sz="1800" kern="1200"/>
        </a:p>
      </dsp:txBody>
      <dsp:txXfrm>
        <a:off x="1666232" y="2022550"/>
        <a:ext cx="1415039" cy="884399"/>
      </dsp:txXfrm>
    </dsp:sp>
    <dsp:sp modelId="{31140C96-7154-4E4F-9FDF-754B823DC393}">
      <dsp:nvSpPr>
        <dsp:cNvPr id="0" name=""/>
        <dsp:cNvSpPr/>
      </dsp:nvSpPr>
      <dsp:spPr>
        <a:xfrm>
          <a:off x="3604836" y="890519"/>
          <a:ext cx="863173" cy="86317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081C3F-C92D-42DB-B943-BFE3E7043867}">
      <dsp:nvSpPr>
        <dsp:cNvPr id="0" name=""/>
        <dsp:cNvSpPr/>
      </dsp:nvSpPr>
      <dsp:spPr>
        <a:xfrm>
          <a:off x="3788791" y="1074474"/>
          <a:ext cx="495263" cy="495263"/>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93E70A-D6B2-424C-8882-1C327B88CA7D}">
      <dsp:nvSpPr>
        <dsp:cNvPr id="0" name=""/>
        <dsp:cNvSpPr/>
      </dsp:nvSpPr>
      <dsp:spPr>
        <a:xfrm>
          <a:off x="3328903" y="2022550"/>
          <a:ext cx="1415039" cy="884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defRPr cap="all"/>
          </a:pPr>
          <a:r>
            <a:rPr lang="en-GB" sz="1800" kern="1200"/>
            <a:t>Whispering instead of talking</a:t>
          </a:r>
          <a:endParaRPr lang="en-US" sz="1800" kern="1200"/>
        </a:p>
      </dsp:txBody>
      <dsp:txXfrm>
        <a:off x="3328903" y="2022550"/>
        <a:ext cx="1415039" cy="884399"/>
      </dsp:txXfrm>
    </dsp:sp>
    <dsp:sp modelId="{2EA96C04-3B47-48AB-9A9E-B1127BA168C4}">
      <dsp:nvSpPr>
        <dsp:cNvPr id="0" name=""/>
        <dsp:cNvSpPr/>
      </dsp:nvSpPr>
      <dsp:spPr>
        <a:xfrm>
          <a:off x="5267506" y="890519"/>
          <a:ext cx="863173" cy="86317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0DD57E-8C2D-4C50-B5EF-E391C4D006D5}">
      <dsp:nvSpPr>
        <dsp:cNvPr id="0" name=""/>
        <dsp:cNvSpPr/>
      </dsp:nvSpPr>
      <dsp:spPr>
        <a:xfrm>
          <a:off x="5451462" y="1074474"/>
          <a:ext cx="495263" cy="495263"/>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C0DCBC-330E-48C7-AAF3-BEE1D925E5C8}">
      <dsp:nvSpPr>
        <dsp:cNvPr id="0" name=""/>
        <dsp:cNvSpPr/>
      </dsp:nvSpPr>
      <dsp:spPr>
        <a:xfrm>
          <a:off x="4991574" y="2022550"/>
          <a:ext cx="1415039" cy="884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defRPr cap="all"/>
          </a:pPr>
          <a:r>
            <a:rPr lang="en-GB" sz="1800" kern="1200"/>
            <a:t>Facing the wrong way in a queue in shop</a:t>
          </a:r>
          <a:endParaRPr lang="en-US" sz="1800" kern="1200"/>
        </a:p>
      </dsp:txBody>
      <dsp:txXfrm>
        <a:off x="4991574" y="2022550"/>
        <a:ext cx="1415039" cy="884399"/>
      </dsp:txXfrm>
    </dsp:sp>
    <dsp:sp modelId="{193EE55C-638F-45E0-A6F8-58AB03A485E4}">
      <dsp:nvSpPr>
        <dsp:cNvPr id="0" name=""/>
        <dsp:cNvSpPr/>
      </dsp:nvSpPr>
      <dsp:spPr>
        <a:xfrm>
          <a:off x="6930177" y="890519"/>
          <a:ext cx="863173" cy="863173"/>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F706BE-C7FB-4681-A944-0AA62F3FCABF}">
      <dsp:nvSpPr>
        <dsp:cNvPr id="0" name=""/>
        <dsp:cNvSpPr/>
      </dsp:nvSpPr>
      <dsp:spPr>
        <a:xfrm>
          <a:off x="7114132" y="1074474"/>
          <a:ext cx="495263" cy="495263"/>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469BE7-3030-46E6-87FA-5F6EDC9FB4B8}">
      <dsp:nvSpPr>
        <dsp:cNvPr id="0" name=""/>
        <dsp:cNvSpPr/>
      </dsp:nvSpPr>
      <dsp:spPr>
        <a:xfrm>
          <a:off x="6654245" y="2022550"/>
          <a:ext cx="1415039" cy="884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defRPr cap="all"/>
          </a:pPr>
          <a:r>
            <a:rPr lang="en-GB" sz="1800" kern="1200"/>
            <a:t>Saying ‘I love you’ at the end of every conversation</a:t>
          </a:r>
          <a:endParaRPr lang="en-US" sz="1800" kern="1200"/>
        </a:p>
      </dsp:txBody>
      <dsp:txXfrm>
        <a:off x="6654245" y="2022550"/>
        <a:ext cx="1415039" cy="8843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5ADB1-6702-400A-9468-B098E82DAEB1}">
      <dsp:nvSpPr>
        <dsp:cNvPr id="0" name=""/>
        <dsp:cNvSpPr/>
      </dsp:nvSpPr>
      <dsp:spPr>
        <a:xfrm>
          <a:off x="0" y="2181"/>
          <a:ext cx="4838958" cy="0"/>
        </a:xfrm>
        <a:prstGeom prst="line">
          <a:avLst/>
        </a:prstGeom>
        <a:solidFill>
          <a:schemeClr val="accent2">
            <a:hueOff val="0"/>
            <a:satOff val="0"/>
            <a:lumOff val="0"/>
            <a:alphaOff val="0"/>
          </a:schemeClr>
        </a:solidFill>
        <a:ln w="10000"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DA56CC26-7C3A-4877-B778-B38E87F15D97}">
      <dsp:nvSpPr>
        <dsp:cNvPr id="0" name=""/>
        <dsp:cNvSpPr/>
      </dsp:nvSpPr>
      <dsp:spPr>
        <a:xfrm>
          <a:off x="0" y="2181"/>
          <a:ext cx="4838958" cy="1487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GB" sz="3000" kern="1200"/>
            <a:t>In your groups try and come up with examples of each type of conformity.</a:t>
          </a:r>
          <a:endParaRPr lang="en-US" sz="3000" kern="1200"/>
        </a:p>
      </dsp:txBody>
      <dsp:txXfrm>
        <a:off x="0" y="2181"/>
        <a:ext cx="4838958" cy="1487841"/>
      </dsp:txXfrm>
    </dsp:sp>
    <dsp:sp modelId="{3F99209F-0607-42C0-97E0-3EF54F2C06F0}">
      <dsp:nvSpPr>
        <dsp:cNvPr id="0" name=""/>
        <dsp:cNvSpPr/>
      </dsp:nvSpPr>
      <dsp:spPr>
        <a:xfrm>
          <a:off x="0" y="1490022"/>
          <a:ext cx="4838958" cy="0"/>
        </a:xfrm>
        <a:prstGeom prst="line">
          <a:avLst/>
        </a:prstGeom>
        <a:solidFill>
          <a:schemeClr val="accent2">
            <a:hueOff val="0"/>
            <a:satOff val="0"/>
            <a:lumOff val="0"/>
            <a:alphaOff val="0"/>
          </a:schemeClr>
        </a:solidFill>
        <a:ln w="10000"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AFDD4357-2651-4F3B-8470-F345F412C1C9}">
      <dsp:nvSpPr>
        <dsp:cNvPr id="0" name=""/>
        <dsp:cNvSpPr/>
      </dsp:nvSpPr>
      <dsp:spPr>
        <a:xfrm>
          <a:off x="0" y="1490022"/>
          <a:ext cx="4838958" cy="1487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GB" sz="3000" kern="1200"/>
            <a:t>You should be prepared to share your ideas with the rest of the class.</a:t>
          </a:r>
          <a:endParaRPr lang="en-US" sz="3000" kern="1200"/>
        </a:p>
      </dsp:txBody>
      <dsp:txXfrm>
        <a:off x="0" y="1490022"/>
        <a:ext cx="4838958" cy="1487841"/>
      </dsp:txXfrm>
    </dsp:sp>
    <dsp:sp modelId="{571E7EAF-7EB0-4A85-A831-9CF30E33D565}">
      <dsp:nvSpPr>
        <dsp:cNvPr id="0" name=""/>
        <dsp:cNvSpPr/>
      </dsp:nvSpPr>
      <dsp:spPr>
        <a:xfrm>
          <a:off x="0" y="2977864"/>
          <a:ext cx="4838958" cy="0"/>
        </a:xfrm>
        <a:prstGeom prst="line">
          <a:avLst/>
        </a:prstGeom>
        <a:solidFill>
          <a:schemeClr val="accent2">
            <a:hueOff val="0"/>
            <a:satOff val="0"/>
            <a:lumOff val="0"/>
            <a:alphaOff val="0"/>
          </a:schemeClr>
        </a:solidFill>
        <a:ln w="10000"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2A56F44D-98CA-4117-83D4-C0BE4AE335C2}">
      <dsp:nvSpPr>
        <dsp:cNvPr id="0" name=""/>
        <dsp:cNvSpPr/>
      </dsp:nvSpPr>
      <dsp:spPr>
        <a:xfrm>
          <a:off x="0" y="2977864"/>
          <a:ext cx="4838958" cy="1487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GB" sz="3000" kern="1200"/>
            <a:t>These ideas should help prompt your memory of the types later on.</a:t>
          </a:r>
          <a:endParaRPr lang="en-US" sz="3000" kern="1200"/>
        </a:p>
      </dsp:txBody>
      <dsp:txXfrm>
        <a:off x="0" y="2977864"/>
        <a:ext cx="4838958" cy="14878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5E089-6306-4E7F-9BF9-74491BE45B33}">
      <dsp:nvSpPr>
        <dsp:cNvPr id="0" name=""/>
        <dsp:cNvSpPr/>
      </dsp:nvSpPr>
      <dsp:spPr>
        <a:xfrm>
          <a:off x="11828" y="624609"/>
          <a:ext cx="500314" cy="500314"/>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BFF4FD-D94F-4F1A-96D1-8B3BAC765C08}">
      <dsp:nvSpPr>
        <dsp:cNvPr id="0" name=""/>
        <dsp:cNvSpPr/>
      </dsp:nvSpPr>
      <dsp:spPr>
        <a:xfrm>
          <a:off x="11828" y="1234498"/>
          <a:ext cx="1429469" cy="939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89000">
            <a:lnSpc>
              <a:spcPct val="100000"/>
            </a:lnSpc>
            <a:spcBef>
              <a:spcPct val="0"/>
            </a:spcBef>
            <a:spcAft>
              <a:spcPct val="35000"/>
            </a:spcAft>
            <a:defRPr b="1"/>
          </a:pPr>
          <a:r>
            <a:rPr lang="en-GB" sz="2000" kern="1200" dirty="0"/>
            <a:t>Informational social influence </a:t>
          </a:r>
          <a:endParaRPr lang="en-US" sz="2000" kern="1200" dirty="0"/>
        </a:p>
      </dsp:txBody>
      <dsp:txXfrm>
        <a:off x="11828" y="1234498"/>
        <a:ext cx="1429469" cy="939006"/>
      </dsp:txXfrm>
    </dsp:sp>
    <dsp:sp modelId="{DAF2E59B-B480-4239-BA99-39889440FE30}">
      <dsp:nvSpPr>
        <dsp:cNvPr id="0" name=""/>
        <dsp:cNvSpPr/>
      </dsp:nvSpPr>
      <dsp:spPr>
        <a:xfrm>
          <a:off x="11828" y="2224470"/>
          <a:ext cx="1429469" cy="948390"/>
        </a:xfrm>
        <a:prstGeom prst="rect">
          <a:avLst/>
        </a:prstGeom>
        <a:noFill/>
        <a:ln>
          <a:noFill/>
        </a:ln>
        <a:effectLst/>
      </dsp:spPr>
      <dsp:style>
        <a:lnRef idx="0">
          <a:scrgbClr r="0" g="0" b="0"/>
        </a:lnRef>
        <a:fillRef idx="0">
          <a:scrgbClr r="0" g="0" b="0"/>
        </a:fillRef>
        <a:effectRef idx="0">
          <a:scrgbClr r="0" g="0" b="0"/>
        </a:effectRef>
        <a:fontRef idx="minor"/>
      </dsp:style>
    </dsp:sp>
    <dsp:sp modelId="{C03E7E6E-A77D-4091-9D86-E777EBAD6469}">
      <dsp:nvSpPr>
        <dsp:cNvPr id="0" name=""/>
        <dsp:cNvSpPr/>
      </dsp:nvSpPr>
      <dsp:spPr>
        <a:xfrm>
          <a:off x="1691455" y="624609"/>
          <a:ext cx="500314" cy="500314"/>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681CD5-FE38-4347-96A1-11172FD898D7}">
      <dsp:nvSpPr>
        <dsp:cNvPr id="0" name=""/>
        <dsp:cNvSpPr/>
      </dsp:nvSpPr>
      <dsp:spPr>
        <a:xfrm>
          <a:off x="1691455" y="1234498"/>
          <a:ext cx="1429469" cy="939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89000">
            <a:lnSpc>
              <a:spcPct val="100000"/>
            </a:lnSpc>
            <a:spcBef>
              <a:spcPct val="0"/>
            </a:spcBef>
            <a:spcAft>
              <a:spcPct val="35000"/>
            </a:spcAft>
            <a:defRPr b="1"/>
          </a:pPr>
          <a:r>
            <a:rPr lang="en-GB" sz="2000" kern="1200"/>
            <a:t>Normative social influence </a:t>
          </a:r>
          <a:endParaRPr lang="en-US" sz="2000" kern="1200"/>
        </a:p>
      </dsp:txBody>
      <dsp:txXfrm>
        <a:off x="1691455" y="1234498"/>
        <a:ext cx="1429469" cy="939006"/>
      </dsp:txXfrm>
    </dsp:sp>
    <dsp:sp modelId="{7390FE06-4DFE-41F9-8249-2B2C6398B3A9}">
      <dsp:nvSpPr>
        <dsp:cNvPr id="0" name=""/>
        <dsp:cNvSpPr/>
      </dsp:nvSpPr>
      <dsp:spPr>
        <a:xfrm>
          <a:off x="1691455" y="2224470"/>
          <a:ext cx="1429469" cy="948390"/>
        </a:xfrm>
        <a:prstGeom prst="rect">
          <a:avLst/>
        </a:prstGeom>
        <a:noFill/>
        <a:ln>
          <a:noFill/>
        </a:ln>
        <a:effectLst/>
      </dsp:spPr>
      <dsp:style>
        <a:lnRef idx="0">
          <a:scrgbClr r="0" g="0" b="0"/>
        </a:lnRef>
        <a:fillRef idx="0">
          <a:scrgbClr r="0" g="0" b="0"/>
        </a:fillRef>
        <a:effectRef idx="0">
          <a:scrgbClr r="0" g="0" b="0"/>
        </a:effectRef>
        <a:fontRef idx="minor"/>
      </dsp:style>
    </dsp:sp>
    <dsp:sp modelId="{98A6D0B4-8E94-45A4-BDC8-88FAC07A80FC}">
      <dsp:nvSpPr>
        <dsp:cNvPr id="0" name=""/>
        <dsp:cNvSpPr/>
      </dsp:nvSpPr>
      <dsp:spPr>
        <a:xfrm>
          <a:off x="3371082" y="624609"/>
          <a:ext cx="500314" cy="500314"/>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741AD4-7A3D-4DA5-883B-38A746288B27}">
      <dsp:nvSpPr>
        <dsp:cNvPr id="0" name=""/>
        <dsp:cNvSpPr/>
      </dsp:nvSpPr>
      <dsp:spPr>
        <a:xfrm>
          <a:off x="3371082" y="1234498"/>
          <a:ext cx="1429469" cy="939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89000">
            <a:lnSpc>
              <a:spcPct val="100000"/>
            </a:lnSpc>
            <a:spcBef>
              <a:spcPct val="0"/>
            </a:spcBef>
            <a:spcAft>
              <a:spcPct val="35000"/>
            </a:spcAft>
            <a:defRPr b="1"/>
          </a:pPr>
          <a:r>
            <a:rPr lang="en-GB" sz="2000" kern="1200"/>
            <a:t>Individual factors</a:t>
          </a:r>
          <a:endParaRPr lang="en-US" sz="2000" kern="1200"/>
        </a:p>
      </dsp:txBody>
      <dsp:txXfrm>
        <a:off x="3371082" y="1234498"/>
        <a:ext cx="1429469" cy="939006"/>
      </dsp:txXfrm>
    </dsp:sp>
    <dsp:sp modelId="{0F8D3D89-8FC8-4B93-A9E5-385A356508A0}">
      <dsp:nvSpPr>
        <dsp:cNvPr id="0" name=""/>
        <dsp:cNvSpPr/>
      </dsp:nvSpPr>
      <dsp:spPr>
        <a:xfrm>
          <a:off x="3371082" y="2224470"/>
          <a:ext cx="1429469" cy="948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11200">
            <a:lnSpc>
              <a:spcPct val="100000"/>
            </a:lnSpc>
            <a:spcBef>
              <a:spcPct val="0"/>
            </a:spcBef>
            <a:spcAft>
              <a:spcPct val="35000"/>
            </a:spcAft>
          </a:pPr>
          <a:r>
            <a:rPr lang="en-GB" sz="1600" kern="1200"/>
            <a:t>Gender </a:t>
          </a:r>
          <a:endParaRPr lang="en-US" sz="1600" kern="1200"/>
        </a:p>
        <a:p>
          <a:pPr lvl="0" algn="l" defTabSz="711200">
            <a:lnSpc>
              <a:spcPct val="100000"/>
            </a:lnSpc>
            <a:spcBef>
              <a:spcPct val="0"/>
            </a:spcBef>
            <a:spcAft>
              <a:spcPct val="35000"/>
            </a:spcAft>
          </a:pPr>
          <a:r>
            <a:rPr lang="en-GB" sz="1600" kern="1200"/>
            <a:t>Self- Esteem</a:t>
          </a:r>
          <a:endParaRPr lang="en-US" sz="1600" kern="1200"/>
        </a:p>
      </dsp:txBody>
      <dsp:txXfrm>
        <a:off x="3371082" y="2224470"/>
        <a:ext cx="1429469" cy="948390"/>
      </dsp:txXfrm>
    </dsp:sp>
    <dsp:sp modelId="{0D354D12-FC19-43A5-816B-EEBBE809608D}">
      <dsp:nvSpPr>
        <dsp:cNvPr id="0" name=""/>
        <dsp:cNvSpPr/>
      </dsp:nvSpPr>
      <dsp:spPr>
        <a:xfrm>
          <a:off x="5050708" y="624609"/>
          <a:ext cx="500314" cy="500314"/>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ACC599-7322-4422-806E-EC9250574CE3}">
      <dsp:nvSpPr>
        <dsp:cNvPr id="0" name=""/>
        <dsp:cNvSpPr/>
      </dsp:nvSpPr>
      <dsp:spPr>
        <a:xfrm>
          <a:off x="5050708" y="1234498"/>
          <a:ext cx="1429469" cy="939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89000">
            <a:lnSpc>
              <a:spcPct val="100000"/>
            </a:lnSpc>
            <a:spcBef>
              <a:spcPct val="0"/>
            </a:spcBef>
            <a:spcAft>
              <a:spcPct val="35000"/>
            </a:spcAft>
            <a:defRPr b="1"/>
          </a:pPr>
          <a:r>
            <a:rPr lang="en-GB" sz="2000" kern="1200"/>
            <a:t>Situational factors </a:t>
          </a:r>
          <a:endParaRPr lang="en-US" sz="2000" kern="1200"/>
        </a:p>
      </dsp:txBody>
      <dsp:txXfrm>
        <a:off x="5050708" y="1234498"/>
        <a:ext cx="1429469" cy="939006"/>
      </dsp:txXfrm>
    </dsp:sp>
    <dsp:sp modelId="{680A8B22-6AA2-43AF-96CD-F03BB46728A4}">
      <dsp:nvSpPr>
        <dsp:cNvPr id="0" name=""/>
        <dsp:cNvSpPr/>
      </dsp:nvSpPr>
      <dsp:spPr>
        <a:xfrm>
          <a:off x="5050708" y="2224470"/>
          <a:ext cx="1429469" cy="948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11200">
            <a:lnSpc>
              <a:spcPct val="100000"/>
            </a:lnSpc>
            <a:spcBef>
              <a:spcPct val="0"/>
            </a:spcBef>
            <a:spcAft>
              <a:spcPct val="35000"/>
            </a:spcAft>
          </a:pPr>
          <a:r>
            <a:rPr lang="en-GB" sz="1600" kern="1200"/>
            <a:t>Group size</a:t>
          </a:r>
          <a:endParaRPr lang="en-US" sz="1600" kern="1200"/>
        </a:p>
        <a:p>
          <a:pPr lvl="0" algn="l" defTabSz="711200">
            <a:lnSpc>
              <a:spcPct val="100000"/>
            </a:lnSpc>
            <a:spcBef>
              <a:spcPct val="0"/>
            </a:spcBef>
            <a:spcAft>
              <a:spcPct val="35000"/>
            </a:spcAft>
          </a:pPr>
          <a:r>
            <a:rPr lang="en-GB" sz="1600" kern="1200"/>
            <a:t>Group unanimity </a:t>
          </a:r>
          <a:endParaRPr lang="en-US" sz="1600" kern="1200"/>
        </a:p>
        <a:p>
          <a:pPr lvl="0" algn="l" defTabSz="711200">
            <a:lnSpc>
              <a:spcPct val="100000"/>
            </a:lnSpc>
            <a:spcBef>
              <a:spcPct val="0"/>
            </a:spcBef>
            <a:spcAft>
              <a:spcPct val="35000"/>
            </a:spcAft>
          </a:pPr>
          <a:r>
            <a:rPr lang="en-GB" sz="1600" kern="1200"/>
            <a:t>Task difficulty </a:t>
          </a:r>
          <a:endParaRPr lang="en-US" sz="1600" kern="1200"/>
        </a:p>
      </dsp:txBody>
      <dsp:txXfrm>
        <a:off x="5050708" y="2224470"/>
        <a:ext cx="1429469" cy="948390"/>
      </dsp:txXfrm>
    </dsp:sp>
    <dsp:sp modelId="{C4F07535-5EB8-494B-BC27-ECD9C7A1C8EB}">
      <dsp:nvSpPr>
        <dsp:cNvPr id="0" name=""/>
        <dsp:cNvSpPr/>
      </dsp:nvSpPr>
      <dsp:spPr>
        <a:xfrm>
          <a:off x="6730335" y="624609"/>
          <a:ext cx="500314" cy="500314"/>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3F6074-7D8E-4890-97EC-3B412573847D}">
      <dsp:nvSpPr>
        <dsp:cNvPr id="0" name=""/>
        <dsp:cNvSpPr/>
      </dsp:nvSpPr>
      <dsp:spPr>
        <a:xfrm>
          <a:off x="6730335" y="1234498"/>
          <a:ext cx="1429469" cy="939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89000">
            <a:lnSpc>
              <a:spcPct val="100000"/>
            </a:lnSpc>
            <a:spcBef>
              <a:spcPct val="0"/>
            </a:spcBef>
            <a:spcAft>
              <a:spcPct val="35000"/>
            </a:spcAft>
            <a:defRPr b="1"/>
          </a:pPr>
          <a:r>
            <a:rPr lang="en-GB" sz="2000" kern="1200"/>
            <a:t>Cultural factors </a:t>
          </a:r>
          <a:endParaRPr lang="en-US" sz="2000" kern="1200"/>
        </a:p>
      </dsp:txBody>
      <dsp:txXfrm>
        <a:off x="6730335" y="1234498"/>
        <a:ext cx="1429469" cy="939006"/>
      </dsp:txXfrm>
    </dsp:sp>
    <dsp:sp modelId="{481EAA6B-276D-4537-93E2-800F6C928C18}">
      <dsp:nvSpPr>
        <dsp:cNvPr id="0" name=""/>
        <dsp:cNvSpPr/>
      </dsp:nvSpPr>
      <dsp:spPr>
        <a:xfrm>
          <a:off x="6730335" y="2224470"/>
          <a:ext cx="1429469" cy="948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11200">
            <a:lnSpc>
              <a:spcPct val="100000"/>
            </a:lnSpc>
            <a:spcBef>
              <a:spcPct val="0"/>
            </a:spcBef>
            <a:spcAft>
              <a:spcPct val="35000"/>
            </a:spcAft>
          </a:pPr>
          <a:r>
            <a:rPr lang="en-GB" sz="1600" kern="1200"/>
            <a:t>Collectivist </a:t>
          </a:r>
          <a:endParaRPr lang="en-US" sz="1600" kern="1200"/>
        </a:p>
        <a:p>
          <a:pPr lvl="0" algn="l" defTabSz="711200">
            <a:lnSpc>
              <a:spcPct val="100000"/>
            </a:lnSpc>
            <a:spcBef>
              <a:spcPct val="0"/>
            </a:spcBef>
            <a:spcAft>
              <a:spcPct val="35000"/>
            </a:spcAft>
          </a:pPr>
          <a:r>
            <a:rPr lang="en-GB" sz="1600" kern="1200"/>
            <a:t>Individualistic</a:t>
          </a:r>
          <a:endParaRPr lang="en-US" sz="1600" kern="1200"/>
        </a:p>
      </dsp:txBody>
      <dsp:txXfrm>
        <a:off x="6730335" y="2224470"/>
        <a:ext cx="1429469" cy="9483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F2485-5CF0-42E3-AE11-7698A46ADED8}">
      <dsp:nvSpPr>
        <dsp:cNvPr id="0" name=""/>
        <dsp:cNvSpPr/>
      </dsp:nvSpPr>
      <dsp:spPr>
        <a:xfrm>
          <a:off x="972" y="765994"/>
          <a:ext cx="3414169" cy="216799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09A0B6-8A67-4FD4-92A3-F7BDDF925635}">
      <dsp:nvSpPr>
        <dsp:cNvPr id="0" name=""/>
        <dsp:cNvSpPr/>
      </dsp:nvSpPr>
      <dsp:spPr>
        <a:xfrm>
          <a:off x="380324" y="1126378"/>
          <a:ext cx="3414169" cy="216799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b="1" kern="1200" dirty="0"/>
            <a:t>Informational social influence</a:t>
          </a:r>
          <a:r>
            <a:rPr lang="en-GB" sz="3200" kern="1200" dirty="0"/>
            <a:t>: Believing the majority is right. </a:t>
          </a:r>
          <a:endParaRPr lang="en-US" sz="3200" kern="1200" dirty="0"/>
        </a:p>
      </dsp:txBody>
      <dsp:txXfrm>
        <a:off x="443822" y="1189876"/>
        <a:ext cx="3287173" cy="2041001"/>
      </dsp:txXfrm>
    </dsp:sp>
    <dsp:sp modelId="{4AEDF48C-971D-4066-8BE2-CCD0348ABBB5}">
      <dsp:nvSpPr>
        <dsp:cNvPr id="0" name=""/>
        <dsp:cNvSpPr/>
      </dsp:nvSpPr>
      <dsp:spPr>
        <a:xfrm>
          <a:off x="4173847" y="765994"/>
          <a:ext cx="3414169" cy="216799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8F7E35-44E0-4AE2-B405-3AF99D6749CA}">
      <dsp:nvSpPr>
        <dsp:cNvPr id="0" name=""/>
        <dsp:cNvSpPr/>
      </dsp:nvSpPr>
      <dsp:spPr>
        <a:xfrm>
          <a:off x="4553199" y="1126378"/>
          <a:ext cx="3414169" cy="216799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b="1" kern="1200" dirty="0"/>
            <a:t>Normative social influence</a:t>
          </a:r>
          <a:r>
            <a:rPr lang="en-GB" sz="3200" kern="1200" dirty="0"/>
            <a:t>: In order to be liked.  </a:t>
          </a:r>
          <a:endParaRPr lang="en-US" sz="3200" kern="1200" dirty="0"/>
        </a:p>
      </dsp:txBody>
      <dsp:txXfrm>
        <a:off x="4616697" y="1189876"/>
        <a:ext cx="3287173" cy="20410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C5223-3B6F-48AE-82FF-A24587033733}">
      <dsp:nvSpPr>
        <dsp:cNvPr id="0" name=""/>
        <dsp:cNvSpPr/>
      </dsp:nvSpPr>
      <dsp:spPr>
        <a:xfrm>
          <a:off x="1001" y="481432"/>
          <a:ext cx="3905637" cy="2343382"/>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a:solidFill>
                <a:schemeClr val="tx1"/>
              </a:solidFill>
            </a:rPr>
            <a:t>1. Which type of social influence motivates people to conform in order to be liked and accepted? </a:t>
          </a:r>
          <a:endParaRPr lang="en-US" sz="2900" kern="1200" dirty="0">
            <a:solidFill>
              <a:schemeClr val="tx1"/>
            </a:solidFill>
          </a:endParaRPr>
        </a:p>
      </dsp:txBody>
      <dsp:txXfrm>
        <a:off x="1001" y="481432"/>
        <a:ext cx="3905637" cy="2343382"/>
      </dsp:txXfrm>
    </dsp:sp>
    <dsp:sp modelId="{E2039B4F-91C4-456F-95EA-7A18C8C228C7}">
      <dsp:nvSpPr>
        <dsp:cNvPr id="0" name=""/>
        <dsp:cNvSpPr/>
      </dsp:nvSpPr>
      <dsp:spPr>
        <a:xfrm>
          <a:off x="4297202" y="481432"/>
          <a:ext cx="3905637" cy="2343382"/>
        </a:xfrm>
        <a:prstGeom prst="rect">
          <a:avLst/>
        </a:prstGeom>
        <a:solidFill>
          <a:schemeClr val="accent5">
            <a:hueOff val="-2451115"/>
            <a:satOff val="-3409"/>
            <a:lumOff val="-130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a:solidFill>
                <a:schemeClr val="tx1"/>
              </a:solidFill>
            </a:rPr>
            <a:t>2. </a:t>
          </a:r>
          <a:r>
            <a:rPr lang="en-GB" sz="2900" kern="1200" dirty="0" smtClean="0">
              <a:solidFill>
                <a:schemeClr val="tx1"/>
              </a:solidFill>
            </a:rPr>
            <a:t>Explain 2 reasons for the differences in the results between Asch’s study and Mori and Arai’s study</a:t>
          </a:r>
          <a:endParaRPr lang="en-US" sz="2900" kern="1200" dirty="0">
            <a:solidFill>
              <a:schemeClr val="tx1"/>
            </a:solidFill>
          </a:endParaRPr>
        </a:p>
      </dsp:txBody>
      <dsp:txXfrm>
        <a:off x="4297202" y="481432"/>
        <a:ext cx="3905637" cy="2343382"/>
      </dsp:txXfrm>
    </dsp:sp>
    <dsp:sp modelId="{61EEB4C5-AED2-4B6D-B195-0CBB62F0D173}">
      <dsp:nvSpPr>
        <dsp:cNvPr id="0" name=""/>
        <dsp:cNvSpPr/>
      </dsp:nvSpPr>
      <dsp:spPr>
        <a:xfrm>
          <a:off x="1001" y="3215378"/>
          <a:ext cx="3905637" cy="2343382"/>
        </a:xfrm>
        <a:prstGeom prst="rect">
          <a:avLst/>
        </a:prstGeom>
        <a:solidFill>
          <a:schemeClr val="accent5">
            <a:hueOff val="-4902230"/>
            <a:satOff val="-6819"/>
            <a:lumOff val="-261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a:solidFill>
                <a:schemeClr val="tx1"/>
              </a:solidFill>
            </a:rPr>
            <a:t>3. What percentage of Asch’s participants conformed at least once?</a:t>
          </a:r>
          <a:endParaRPr lang="en-US" sz="2900" kern="1200" dirty="0">
            <a:solidFill>
              <a:schemeClr val="tx1"/>
            </a:solidFill>
          </a:endParaRPr>
        </a:p>
      </dsp:txBody>
      <dsp:txXfrm>
        <a:off x="1001" y="3215378"/>
        <a:ext cx="3905637" cy="2343382"/>
      </dsp:txXfrm>
    </dsp:sp>
    <dsp:sp modelId="{AC3E37FD-1498-4B2D-A546-F77915D2A5EA}">
      <dsp:nvSpPr>
        <dsp:cNvPr id="0" name=""/>
        <dsp:cNvSpPr/>
      </dsp:nvSpPr>
      <dsp:spPr>
        <a:xfrm>
          <a:off x="4297202" y="3215378"/>
          <a:ext cx="3905637" cy="2343382"/>
        </a:xfrm>
        <a:prstGeom prst="rect">
          <a:avLst/>
        </a:prstGeom>
        <a:solidFill>
          <a:schemeClr val="accent5">
            <a:hueOff val="-7353344"/>
            <a:satOff val="-10228"/>
            <a:lumOff val="-392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a:solidFill>
                <a:schemeClr val="tx1"/>
              </a:solidFill>
            </a:rPr>
            <a:t>4. Identify two differences between the experiments carried out by Asch (1951) and Mori and Arai (2010) </a:t>
          </a:r>
          <a:endParaRPr lang="en-US" sz="2900" kern="1200" dirty="0">
            <a:solidFill>
              <a:schemeClr val="tx1"/>
            </a:solidFill>
          </a:endParaRPr>
        </a:p>
      </dsp:txBody>
      <dsp:txXfrm>
        <a:off x="4297202" y="3215378"/>
        <a:ext cx="3905637" cy="23433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A7C44-BE7A-465F-AECF-B291588E2E74}">
      <dsp:nvSpPr>
        <dsp:cNvPr id="0" name=""/>
        <dsp:cNvSpPr/>
      </dsp:nvSpPr>
      <dsp:spPr>
        <a:xfrm>
          <a:off x="858" y="684970"/>
          <a:ext cx="3346539" cy="2007923"/>
        </a:xfrm>
        <a:prstGeom prst="rect">
          <a:avLst/>
        </a:prstGeom>
        <a:gradFill rotWithShape="0">
          <a:gsLst>
            <a:gs pos="0">
              <a:schemeClr val="accent3">
                <a:hueOff val="0"/>
                <a:satOff val="0"/>
                <a:lumOff val="0"/>
                <a:alphaOff val="0"/>
              </a:schemeClr>
            </a:gs>
            <a:gs pos="90000">
              <a:schemeClr val="accent3">
                <a:hueOff val="0"/>
                <a:satOff val="0"/>
                <a:lumOff val="0"/>
                <a:alphaOff val="0"/>
                <a:shade val="100000"/>
                <a:satMod val="105000"/>
              </a:schemeClr>
            </a:gs>
            <a:gs pos="100000">
              <a:schemeClr val="accent3">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3">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solidFill>
                <a:schemeClr val="tx1"/>
              </a:solidFill>
            </a:rPr>
            <a:t>Sample was </a:t>
          </a:r>
          <a:r>
            <a:rPr lang="en-GB" sz="1800" b="1" kern="1200" dirty="0">
              <a:solidFill>
                <a:schemeClr val="tx1"/>
              </a:solidFill>
            </a:rPr>
            <a:t>purely American</a:t>
          </a:r>
          <a:r>
            <a:rPr lang="en-GB" sz="1800" kern="1200" dirty="0">
              <a:solidFill>
                <a:schemeClr val="tx1"/>
              </a:solidFill>
            </a:rPr>
            <a:t> men this means that we </a:t>
          </a:r>
          <a:r>
            <a:rPr lang="en-GB" sz="1800" b="1" kern="1200" dirty="0">
              <a:solidFill>
                <a:schemeClr val="tx1"/>
              </a:solidFill>
            </a:rPr>
            <a:t>cannot necessarily generalise </a:t>
          </a:r>
          <a:r>
            <a:rPr lang="en-GB" sz="1800" kern="1200" dirty="0">
              <a:solidFill>
                <a:schemeClr val="tx1"/>
              </a:solidFill>
            </a:rPr>
            <a:t>results and assume all people will behave in the same way – however, the study has been replicated across cultures and found similar results.</a:t>
          </a:r>
          <a:endParaRPr lang="en-US" sz="1800" kern="1200" dirty="0">
            <a:solidFill>
              <a:schemeClr val="tx1"/>
            </a:solidFill>
          </a:endParaRPr>
        </a:p>
      </dsp:txBody>
      <dsp:txXfrm>
        <a:off x="858" y="684970"/>
        <a:ext cx="3346539" cy="2007923"/>
      </dsp:txXfrm>
    </dsp:sp>
    <dsp:sp modelId="{B8D971F3-B875-40F6-9AFA-983E93235871}">
      <dsp:nvSpPr>
        <dsp:cNvPr id="0" name=""/>
        <dsp:cNvSpPr/>
      </dsp:nvSpPr>
      <dsp:spPr>
        <a:xfrm>
          <a:off x="3682051" y="684970"/>
          <a:ext cx="3346539" cy="2007923"/>
        </a:xfrm>
        <a:prstGeom prst="rect">
          <a:avLst/>
        </a:prstGeom>
        <a:gradFill rotWithShape="0">
          <a:gsLst>
            <a:gs pos="0">
              <a:schemeClr val="accent3">
                <a:hueOff val="0"/>
                <a:satOff val="0"/>
                <a:lumOff val="0"/>
                <a:alphaOff val="0"/>
              </a:schemeClr>
            </a:gs>
            <a:gs pos="90000">
              <a:schemeClr val="accent3">
                <a:hueOff val="0"/>
                <a:satOff val="0"/>
                <a:lumOff val="0"/>
                <a:alphaOff val="0"/>
                <a:shade val="100000"/>
                <a:satMod val="105000"/>
              </a:schemeClr>
            </a:gs>
            <a:gs pos="100000">
              <a:schemeClr val="accent3">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3">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solidFill>
                <a:schemeClr val="tx1"/>
              </a:solidFill>
            </a:rPr>
            <a:t>Potentially the </a:t>
          </a:r>
          <a:r>
            <a:rPr lang="en-GB" sz="1800" kern="1200" dirty="0" err="1">
              <a:solidFill>
                <a:schemeClr val="tx1"/>
              </a:solidFill>
            </a:rPr>
            <a:t>pps</a:t>
          </a:r>
          <a:r>
            <a:rPr lang="en-GB" sz="1800" kern="1200" dirty="0">
              <a:solidFill>
                <a:schemeClr val="tx1"/>
              </a:solidFill>
            </a:rPr>
            <a:t> may have </a:t>
          </a:r>
          <a:r>
            <a:rPr lang="en-GB" sz="1800" b="1" kern="1200" dirty="0">
              <a:solidFill>
                <a:schemeClr val="tx1"/>
              </a:solidFill>
            </a:rPr>
            <a:t>displayed demand characteristics</a:t>
          </a:r>
          <a:r>
            <a:rPr lang="en-GB" sz="1800" kern="1200" dirty="0">
              <a:solidFill>
                <a:schemeClr val="tx1"/>
              </a:solidFill>
            </a:rPr>
            <a:t>, having guessed the experimental hypothesis – however a lot was done to convince </a:t>
          </a:r>
          <a:r>
            <a:rPr lang="en-GB" sz="1800" kern="1200" dirty="0" err="1">
              <a:solidFill>
                <a:schemeClr val="tx1"/>
              </a:solidFill>
            </a:rPr>
            <a:t>pps</a:t>
          </a:r>
          <a:r>
            <a:rPr lang="en-GB" sz="1800" kern="1200" dirty="0">
              <a:solidFill>
                <a:schemeClr val="tx1"/>
              </a:solidFill>
            </a:rPr>
            <a:t> that the experiment was really about learning, so this seems unlikely</a:t>
          </a:r>
          <a:endParaRPr lang="en-US" sz="1800" kern="1200" dirty="0">
            <a:solidFill>
              <a:schemeClr val="tx1"/>
            </a:solidFill>
          </a:endParaRPr>
        </a:p>
      </dsp:txBody>
      <dsp:txXfrm>
        <a:off x="3682051" y="684970"/>
        <a:ext cx="3346539" cy="2007923"/>
      </dsp:txXfrm>
    </dsp:sp>
    <dsp:sp modelId="{4BDDF34D-98D7-45B5-81BF-AF63BCB8C3CF}">
      <dsp:nvSpPr>
        <dsp:cNvPr id="0" name=""/>
        <dsp:cNvSpPr/>
      </dsp:nvSpPr>
      <dsp:spPr>
        <a:xfrm>
          <a:off x="858" y="3027548"/>
          <a:ext cx="3346539" cy="2007923"/>
        </a:xfrm>
        <a:prstGeom prst="rect">
          <a:avLst/>
        </a:prstGeom>
        <a:gradFill rotWithShape="0">
          <a:gsLst>
            <a:gs pos="0">
              <a:schemeClr val="accent3">
                <a:hueOff val="0"/>
                <a:satOff val="0"/>
                <a:lumOff val="0"/>
                <a:alphaOff val="0"/>
              </a:schemeClr>
            </a:gs>
            <a:gs pos="90000">
              <a:schemeClr val="accent3">
                <a:hueOff val="0"/>
                <a:satOff val="0"/>
                <a:lumOff val="0"/>
                <a:alphaOff val="0"/>
                <a:shade val="100000"/>
                <a:satMod val="105000"/>
              </a:schemeClr>
            </a:gs>
            <a:gs pos="100000">
              <a:schemeClr val="accent3">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3">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a:solidFill>
                <a:schemeClr val="tx1"/>
              </a:solidFill>
            </a:rPr>
            <a:t>Lacks mundane realism- </a:t>
          </a:r>
          <a:r>
            <a:rPr lang="en-GB" sz="1800" kern="1200" dirty="0">
              <a:solidFill>
                <a:schemeClr val="tx1"/>
              </a:solidFill>
            </a:rPr>
            <a:t>not an everyday obedience task</a:t>
          </a:r>
          <a:endParaRPr lang="en-US" sz="1800" kern="1200" dirty="0">
            <a:solidFill>
              <a:schemeClr val="tx1"/>
            </a:solidFill>
          </a:endParaRPr>
        </a:p>
      </dsp:txBody>
      <dsp:txXfrm>
        <a:off x="858" y="3027548"/>
        <a:ext cx="3346539" cy="2007923"/>
      </dsp:txXfrm>
    </dsp:sp>
    <dsp:sp modelId="{2D65300E-DDFC-4DED-B736-0A24B3B8C588}">
      <dsp:nvSpPr>
        <dsp:cNvPr id="0" name=""/>
        <dsp:cNvSpPr/>
      </dsp:nvSpPr>
      <dsp:spPr>
        <a:xfrm>
          <a:off x="3682051" y="3027548"/>
          <a:ext cx="3346539" cy="2007923"/>
        </a:xfrm>
        <a:prstGeom prst="rect">
          <a:avLst/>
        </a:prstGeom>
        <a:gradFill rotWithShape="0">
          <a:gsLst>
            <a:gs pos="0">
              <a:schemeClr val="accent3">
                <a:hueOff val="0"/>
                <a:satOff val="0"/>
                <a:lumOff val="0"/>
                <a:alphaOff val="0"/>
              </a:schemeClr>
            </a:gs>
            <a:gs pos="90000">
              <a:schemeClr val="accent3">
                <a:hueOff val="0"/>
                <a:satOff val="0"/>
                <a:lumOff val="0"/>
                <a:alphaOff val="0"/>
                <a:shade val="100000"/>
                <a:satMod val="105000"/>
              </a:schemeClr>
            </a:gs>
            <a:gs pos="100000">
              <a:schemeClr val="accent3">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3">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a:solidFill>
                <a:schemeClr val="tx1"/>
              </a:solidFill>
            </a:rPr>
            <a:t>Low ecological validity- </a:t>
          </a:r>
          <a:r>
            <a:rPr lang="en-GB" sz="1800" kern="1200" dirty="0">
              <a:solidFill>
                <a:schemeClr val="tx1"/>
              </a:solidFill>
            </a:rPr>
            <a:t>lab environment</a:t>
          </a:r>
          <a:endParaRPr lang="en-US" sz="1800" kern="1200" dirty="0">
            <a:solidFill>
              <a:schemeClr val="tx1"/>
            </a:solidFill>
          </a:endParaRPr>
        </a:p>
      </dsp:txBody>
      <dsp:txXfrm>
        <a:off x="3682051" y="3027548"/>
        <a:ext cx="3346539" cy="2007923"/>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A953C3-22E8-4102-A0A9-D3B548AC519C}"/>
              </a:ext>
            </a:extLst>
          </p:cNvPr>
          <p:cNvSpPr>
            <a:spLocks noGrp="1"/>
          </p:cNvSpPr>
          <p:nvPr>
            <p:ph type="hdr" sz="quarter"/>
          </p:nvPr>
        </p:nvSpPr>
        <p:spPr>
          <a:xfrm>
            <a:off x="0" y="0"/>
            <a:ext cx="2887187" cy="498056"/>
          </a:xfrm>
          <a:prstGeom prst="rect">
            <a:avLst/>
          </a:prstGeom>
        </p:spPr>
        <p:txBody>
          <a:bodyPr vert="horz" lIns="94789" tIns="47394" rIns="94789" bIns="47394" rtlCol="0"/>
          <a:lstStyle>
            <a:lvl1pPr algn="l">
              <a:defRPr sz="1300"/>
            </a:lvl1pPr>
          </a:lstStyle>
          <a:p>
            <a:endParaRPr lang="en-GB"/>
          </a:p>
        </p:txBody>
      </p:sp>
      <p:sp>
        <p:nvSpPr>
          <p:cNvPr id="3" name="Date Placeholder 2">
            <a:extLst>
              <a:ext uri="{FF2B5EF4-FFF2-40B4-BE49-F238E27FC236}">
                <a16:creationId xmlns:a16="http://schemas.microsoft.com/office/drawing/2014/main" id="{49DD023D-6A57-4592-9914-A20F7F0EF3CC}"/>
              </a:ext>
            </a:extLst>
          </p:cNvPr>
          <p:cNvSpPr>
            <a:spLocks noGrp="1"/>
          </p:cNvSpPr>
          <p:nvPr>
            <p:ph type="dt" sz="quarter" idx="1"/>
          </p:nvPr>
        </p:nvSpPr>
        <p:spPr>
          <a:xfrm>
            <a:off x="3774010" y="0"/>
            <a:ext cx="2887187" cy="498056"/>
          </a:xfrm>
          <a:prstGeom prst="rect">
            <a:avLst/>
          </a:prstGeom>
        </p:spPr>
        <p:txBody>
          <a:bodyPr vert="horz" lIns="94789" tIns="47394" rIns="94789" bIns="47394" rtlCol="0"/>
          <a:lstStyle>
            <a:lvl1pPr algn="r">
              <a:defRPr sz="1300"/>
            </a:lvl1pPr>
          </a:lstStyle>
          <a:p>
            <a:fld id="{30160DB5-EF05-4686-ABC8-23EF70ACD5F2}" type="datetimeFigureOut">
              <a:rPr lang="en-GB" smtClean="0"/>
              <a:t>16/09/2019</a:t>
            </a:fld>
            <a:endParaRPr lang="en-GB"/>
          </a:p>
        </p:txBody>
      </p:sp>
      <p:sp>
        <p:nvSpPr>
          <p:cNvPr id="4" name="Footer Placeholder 3">
            <a:extLst>
              <a:ext uri="{FF2B5EF4-FFF2-40B4-BE49-F238E27FC236}">
                <a16:creationId xmlns:a16="http://schemas.microsoft.com/office/drawing/2014/main" id="{27724995-953E-4DB2-83A3-AD898D26847C}"/>
              </a:ext>
            </a:extLst>
          </p:cNvPr>
          <p:cNvSpPr>
            <a:spLocks noGrp="1"/>
          </p:cNvSpPr>
          <p:nvPr>
            <p:ph type="ftr" sz="quarter" idx="2"/>
          </p:nvPr>
        </p:nvSpPr>
        <p:spPr>
          <a:xfrm>
            <a:off x="0" y="9428584"/>
            <a:ext cx="2887187" cy="498055"/>
          </a:xfrm>
          <a:prstGeom prst="rect">
            <a:avLst/>
          </a:prstGeom>
        </p:spPr>
        <p:txBody>
          <a:bodyPr vert="horz" lIns="94789" tIns="47394" rIns="94789" bIns="47394"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47973058-9E39-4934-8FBC-B3831D4E1936}"/>
              </a:ext>
            </a:extLst>
          </p:cNvPr>
          <p:cNvSpPr>
            <a:spLocks noGrp="1"/>
          </p:cNvSpPr>
          <p:nvPr>
            <p:ph type="sldNum" sz="quarter" idx="3"/>
          </p:nvPr>
        </p:nvSpPr>
        <p:spPr>
          <a:xfrm>
            <a:off x="3774010" y="9428584"/>
            <a:ext cx="2887187" cy="498055"/>
          </a:xfrm>
          <a:prstGeom prst="rect">
            <a:avLst/>
          </a:prstGeom>
        </p:spPr>
        <p:txBody>
          <a:bodyPr vert="horz" lIns="94789" tIns="47394" rIns="94789" bIns="47394" rtlCol="0" anchor="b"/>
          <a:lstStyle>
            <a:lvl1pPr algn="r">
              <a:defRPr sz="1300"/>
            </a:lvl1pPr>
          </a:lstStyle>
          <a:p>
            <a:fld id="{4033BD54-CA74-4816-A096-EAC6A4229BFB}" type="slidenum">
              <a:rPr lang="en-GB" smtClean="0"/>
              <a:t>‹#›</a:t>
            </a:fld>
            <a:endParaRPr lang="en-GB"/>
          </a:p>
        </p:txBody>
      </p:sp>
    </p:spTree>
    <p:extLst>
      <p:ext uri="{BB962C8B-B14F-4D97-AF65-F5344CB8AC3E}">
        <p14:creationId xmlns:p14="http://schemas.microsoft.com/office/powerpoint/2010/main" val="2339059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7" cy="498056"/>
          </a:xfrm>
          <a:prstGeom prst="rect">
            <a:avLst/>
          </a:prstGeom>
        </p:spPr>
        <p:txBody>
          <a:bodyPr vert="horz" lIns="94789" tIns="47394" rIns="94789" bIns="47394" rtlCol="0"/>
          <a:lstStyle>
            <a:lvl1pPr algn="l">
              <a:defRPr sz="1300"/>
            </a:lvl1pPr>
          </a:lstStyle>
          <a:p>
            <a:endParaRPr lang="en-GB"/>
          </a:p>
        </p:txBody>
      </p:sp>
      <p:sp>
        <p:nvSpPr>
          <p:cNvPr id="3" name="Date Placeholder 2"/>
          <p:cNvSpPr>
            <a:spLocks noGrp="1"/>
          </p:cNvSpPr>
          <p:nvPr>
            <p:ph type="dt" idx="1"/>
          </p:nvPr>
        </p:nvSpPr>
        <p:spPr>
          <a:xfrm>
            <a:off x="3774010" y="0"/>
            <a:ext cx="2887187" cy="498056"/>
          </a:xfrm>
          <a:prstGeom prst="rect">
            <a:avLst/>
          </a:prstGeom>
        </p:spPr>
        <p:txBody>
          <a:bodyPr vert="horz" lIns="94789" tIns="47394" rIns="94789" bIns="47394" rtlCol="0"/>
          <a:lstStyle>
            <a:lvl1pPr algn="r">
              <a:defRPr sz="1300"/>
            </a:lvl1pPr>
          </a:lstStyle>
          <a:p>
            <a:fld id="{0A3164AF-4DFA-42C6-B8F9-227F0AAC7361}" type="datetimeFigureOut">
              <a:rPr lang="en-GB" smtClean="0"/>
              <a:t>16/09/2019</a:t>
            </a:fld>
            <a:endParaRPr lang="en-GB"/>
          </a:p>
        </p:txBody>
      </p:sp>
      <p:sp>
        <p:nvSpPr>
          <p:cNvPr id="4" name="Slide Image Placeholder 3"/>
          <p:cNvSpPr>
            <a:spLocks noGrp="1" noRot="1" noChangeAspect="1"/>
          </p:cNvSpPr>
          <p:nvPr>
            <p:ph type="sldImg" idx="2"/>
          </p:nvPr>
        </p:nvSpPr>
        <p:spPr>
          <a:xfrm>
            <a:off x="1098550" y="1241425"/>
            <a:ext cx="4465638" cy="3349625"/>
          </a:xfrm>
          <a:prstGeom prst="rect">
            <a:avLst/>
          </a:prstGeom>
          <a:noFill/>
          <a:ln w="12700">
            <a:solidFill>
              <a:prstClr val="black"/>
            </a:solidFill>
          </a:ln>
        </p:spPr>
        <p:txBody>
          <a:bodyPr vert="horz" lIns="94789" tIns="47394" rIns="94789" bIns="47394" rtlCol="0" anchor="ctr"/>
          <a:lstStyle/>
          <a:p>
            <a:endParaRPr lang="en-GB"/>
          </a:p>
        </p:txBody>
      </p:sp>
      <p:sp>
        <p:nvSpPr>
          <p:cNvPr id="5" name="Notes Placeholder 4"/>
          <p:cNvSpPr>
            <a:spLocks noGrp="1"/>
          </p:cNvSpPr>
          <p:nvPr>
            <p:ph type="body" sz="quarter" idx="3"/>
          </p:nvPr>
        </p:nvSpPr>
        <p:spPr>
          <a:xfrm>
            <a:off x="666274" y="4777195"/>
            <a:ext cx="5330190" cy="3908613"/>
          </a:xfrm>
          <a:prstGeom prst="rect">
            <a:avLst/>
          </a:prstGeom>
        </p:spPr>
        <p:txBody>
          <a:bodyPr vert="horz" lIns="94789" tIns="47394" rIns="94789" bIns="4739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887187" cy="498055"/>
          </a:xfrm>
          <a:prstGeom prst="rect">
            <a:avLst/>
          </a:prstGeom>
        </p:spPr>
        <p:txBody>
          <a:bodyPr vert="horz" lIns="94789" tIns="47394" rIns="94789" bIns="47394" rtlCol="0" anchor="b"/>
          <a:lstStyle>
            <a:lvl1pPr algn="l">
              <a:defRPr sz="1300"/>
            </a:lvl1pPr>
          </a:lstStyle>
          <a:p>
            <a:endParaRPr lang="en-GB"/>
          </a:p>
        </p:txBody>
      </p:sp>
      <p:sp>
        <p:nvSpPr>
          <p:cNvPr id="7" name="Slide Number Placeholder 6"/>
          <p:cNvSpPr>
            <a:spLocks noGrp="1"/>
          </p:cNvSpPr>
          <p:nvPr>
            <p:ph type="sldNum" sz="quarter" idx="5"/>
          </p:nvPr>
        </p:nvSpPr>
        <p:spPr>
          <a:xfrm>
            <a:off x="3774010" y="9428584"/>
            <a:ext cx="2887187" cy="498055"/>
          </a:xfrm>
          <a:prstGeom prst="rect">
            <a:avLst/>
          </a:prstGeom>
        </p:spPr>
        <p:txBody>
          <a:bodyPr vert="horz" lIns="94789" tIns="47394" rIns="94789" bIns="47394" rtlCol="0" anchor="b"/>
          <a:lstStyle>
            <a:lvl1pPr algn="r">
              <a:defRPr sz="1300"/>
            </a:lvl1pPr>
          </a:lstStyle>
          <a:p>
            <a:fld id="{90B0EDCF-82BB-4F21-8071-35ABC11C4B6B}" type="slidenum">
              <a:rPr lang="en-GB" smtClean="0"/>
              <a:t>‹#›</a:t>
            </a:fld>
            <a:endParaRPr lang="en-GB"/>
          </a:p>
        </p:txBody>
      </p:sp>
    </p:spTree>
    <p:extLst>
      <p:ext uri="{BB962C8B-B14F-4D97-AF65-F5344CB8AC3E}">
        <p14:creationId xmlns:p14="http://schemas.microsoft.com/office/powerpoint/2010/main" val="831161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B0EDCF-82BB-4F21-8071-35ABC11C4B6B}" type="slidenum">
              <a:rPr lang="en-GB" smtClean="0"/>
              <a:t>1</a:t>
            </a:fld>
            <a:endParaRPr lang="en-GB"/>
          </a:p>
        </p:txBody>
      </p:sp>
    </p:spTree>
    <p:extLst>
      <p:ext uri="{BB962C8B-B14F-4D97-AF65-F5344CB8AC3E}">
        <p14:creationId xmlns:p14="http://schemas.microsoft.com/office/powerpoint/2010/main" val="3703039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41425"/>
            <a:ext cx="4465638"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B0EDCF-82BB-4F21-8071-35ABC11C4B6B}" type="slidenum">
              <a:rPr lang="en-GB" smtClean="0"/>
              <a:t>26</a:t>
            </a:fld>
            <a:endParaRPr lang="en-GB"/>
          </a:p>
        </p:txBody>
      </p:sp>
    </p:spTree>
    <p:extLst>
      <p:ext uri="{BB962C8B-B14F-4D97-AF65-F5344CB8AC3E}">
        <p14:creationId xmlns:p14="http://schemas.microsoft.com/office/powerpoint/2010/main" val="3775032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41425"/>
            <a:ext cx="4465638" cy="3349625"/>
          </a:xfrm>
        </p:spPr>
      </p:sp>
      <p:sp>
        <p:nvSpPr>
          <p:cNvPr id="3" name="Notes Placeholder 2"/>
          <p:cNvSpPr>
            <a:spLocks noGrp="1"/>
          </p:cNvSpPr>
          <p:nvPr>
            <p:ph type="body" idx="1"/>
          </p:nvPr>
        </p:nvSpPr>
        <p:spPr/>
        <p:txBody>
          <a:bodyPr/>
          <a:lstStyle/>
          <a:p>
            <a:r>
              <a:rPr lang="en-GB" dirty="0"/>
              <a:t>Pupils should</a:t>
            </a:r>
            <a:r>
              <a:rPr lang="en-GB" baseline="0" dirty="0"/>
              <a:t> discuss types of conformity</a:t>
            </a:r>
            <a:endParaRPr lang="en-GB" dirty="0"/>
          </a:p>
        </p:txBody>
      </p:sp>
      <p:sp>
        <p:nvSpPr>
          <p:cNvPr id="4" name="Slide Number Placeholder 3"/>
          <p:cNvSpPr>
            <a:spLocks noGrp="1"/>
          </p:cNvSpPr>
          <p:nvPr>
            <p:ph type="sldNum" sz="quarter" idx="10"/>
          </p:nvPr>
        </p:nvSpPr>
        <p:spPr/>
        <p:txBody>
          <a:bodyPr/>
          <a:lstStyle/>
          <a:p>
            <a:fld id="{972E1464-56FB-4950-9D8A-E399E41F0C6B}" type="slidenum">
              <a:rPr lang="en-GB" smtClean="0"/>
              <a:t>28</a:t>
            </a:fld>
            <a:endParaRPr lang="en-GB"/>
          </a:p>
        </p:txBody>
      </p:sp>
    </p:spTree>
    <p:extLst>
      <p:ext uri="{BB962C8B-B14F-4D97-AF65-F5344CB8AC3E}">
        <p14:creationId xmlns:p14="http://schemas.microsoft.com/office/powerpoint/2010/main" val="4190423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41425"/>
            <a:ext cx="4465638"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B0EDCF-82BB-4F21-8071-35ABC11C4B6B}" type="slidenum">
              <a:rPr lang="en-GB" smtClean="0"/>
              <a:t>29</a:t>
            </a:fld>
            <a:endParaRPr lang="en-GB"/>
          </a:p>
        </p:txBody>
      </p:sp>
    </p:spTree>
    <p:extLst>
      <p:ext uri="{BB962C8B-B14F-4D97-AF65-F5344CB8AC3E}">
        <p14:creationId xmlns:p14="http://schemas.microsoft.com/office/powerpoint/2010/main" val="3012590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1522F23A-C04B-4394-A8DC-34D5AA00EEC5}"/>
              </a:ext>
            </a:extLst>
          </p:cNvPr>
          <p:cNvSpPr>
            <a:spLocks noGrp="1" noRot="1" noChangeAspect="1" noTextEdit="1"/>
          </p:cNvSpPr>
          <p:nvPr>
            <p:ph type="sldImg"/>
          </p:nvPr>
        </p:nvSpPr>
        <p:spPr>
          <a:xfrm>
            <a:off x="1098550" y="1241425"/>
            <a:ext cx="4465638" cy="3349625"/>
          </a:xfrm>
          <a:ln/>
        </p:spPr>
      </p:sp>
      <p:sp>
        <p:nvSpPr>
          <p:cNvPr id="71683" name="Notes Placeholder 2">
            <a:extLst>
              <a:ext uri="{FF2B5EF4-FFF2-40B4-BE49-F238E27FC236}">
                <a16:creationId xmlns:a16="http://schemas.microsoft.com/office/drawing/2014/main" id="{6D6910C9-5CA4-433E-9B66-6A88F2FBB3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panose="020B0604020202020204" pitchFamily="34" charset="0"/>
              </a:rPr>
              <a:t>Students to attempt this question – they can use their notes from last lesson but the explanation must be in their own words.  They then need to mark each other’s answers.  Students can be given this example of a mark scheme when marking:</a:t>
            </a:r>
          </a:p>
          <a:p>
            <a:r>
              <a:rPr lang="en-GB" altLang="en-US" dirty="0">
                <a:latin typeface="Arial" panose="020B0604020202020204" pitchFamily="34" charset="0"/>
              </a:rPr>
              <a:t>“2 marks for correctly identifying what compliance and internalisation, up to two further marks for specifically noting the difference”</a:t>
            </a:r>
          </a:p>
          <a:p>
            <a:r>
              <a:rPr lang="en-GB" altLang="en-US" dirty="0">
                <a:latin typeface="Arial" panose="020B0604020202020204" pitchFamily="34" charset="0"/>
              </a:rPr>
              <a:t> i.e. compliance is going along with something because you want to be like the majority.  Internalisation is going along with the majority because you agree. (2 marks) So the main difference is that compliance is just public, but internalisation is public and private. (4 marks)</a:t>
            </a:r>
          </a:p>
        </p:txBody>
      </p:sp>
      <p:sp>
        <p:nvSpPr>
          <p:cNvPr id="71684" name="Slide Number Placeholder 3">
            <a:extLst>
              <a:ext uri="{FF2B5EF4-FFF2-40B4-BE49-F238E27FC236}">
                <a16:creationId xmlns:a16="http://schemas.microsoft.com/office/drawing/2014/main" id="{52715EA2-7A84-47BD-A912-A52833080BE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70159" indent="-296215" eaLnBrk="0" hangingPunct="0">
              <a:defRPr>
                <a:solidFill>
                  <a:schemeClr val="tx1"/>
                </a:solidFill>
                <a:latin typeface="Verdana" panose="020B0604030504040204" pitchFamily="34" charset="0"/>
              </a:defRPr>
            </a:lvl2pPr>
            <a:lvl3pPr marL="1184860" indent="-236972" eaLnBrk="0" hangingPunct="0">
              <a:defRPr>
                <a:solidFill>
                  <a:schemeClr val="tx1"/>
                </a:solidFill>
                <a:latin typeface="Verdana" panose="020B0604030504040204" pitchFamily="34" charset="0"/>
              </a:defRPr>
            </a:lvl3pPr>
            <a:lvl4pPr marL="1658803" indent="-236972" eaLnBrk="0" hangingPunct="0">
              <a:defRPr>
                <a:solidFill>
                  <a:schemeClr val="tx1"/>
                </a:solidFill>
                <a:latin typeface="Verdana" panose="020B0604030504040204" pitchFamily="34" charset="0"/>
              </a:defRPr>
            </a:lvl4pPr>
            <a:lvl5pPr marL="2132748" indent="-236972" eaLnBrk="0" hangingPunct="0">
              <a:defRPr>
                <a:solidFill>
                  <a:schemeClr val="tx1"/>
                </a:solidFill>
                <a:latin typeface="Verdana" panose="020B0604030504040204" pitchFamily="34" charset="0"/>
              </a:defRPr>
            </a:lvl5pPr>
            <a:lvl6pPr marL="2606692" indent="-236972" eaLnBrk="0" fontAlgn="base" hangingPunct="0">
              <a:spcBef>
                <a:spcPct val="0"/>
              </a:spcBef>
              <a:spcAft>
                <a:spcPct val="0"/>
              </a:spcAft>
              <a:defRPr>
                <a:solidFill>
                  <a:schemeClr val="tx1"/>
                </a:solidFill>
                <a:latin typeface="Verdana" panose="020B0604030504040204" pitchFamily="34" charset="0"/>
              </a:defRPr>
            </a:lvl6pPr>
            <a:lvl7pPr marL="3080635" indent="-236972" eaLnBrk="0" fontAlgn="base" hangingPunct="0">
              <a:spcBef>
                <a:spcPct val="0"/>
              </a:spcBef>
              <a:spcAft>
                <a:spcPct val="0"/>
              </a:spcAft>
              <a:defRPr>
                <a:solidFill>
                  <a:schemeClr val="tx1"/>
                </a:solidFill>
                <a:latin typeface="Verdana" panose="020B0604030504040204" pitchFamily="34" charset="0"/>
              </a:defRPr>
            </a:lvl7pPr>
            <a:lvl8pPr marL="3554579" indent="-236972" eaLnBrk="0" fontAlgn="base" hangingPunct="0">
              <a:spcBef>
                <a:spcPct val="0"/>
              </a:spcBef>
              <a:spcAft>
                <a:spcPct val="0"/>
              </a:spcAft>
              <a:defRPr>
                <a:solidFill>
                  <a:schemeClr val="tx1"/>
                </a:solidFill>
                <a:latin typeface="Verdana" panose="020B0604030504040204" pitchFamily="34" charset="0"/>
              </a:defRPr>
            </a:lvl8pPr>
            <a:lvl9pPr marL="4028524" indent="-236972"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5DDDA386-2788-4593-9434-C5B1C41EE0F5}" type="slidenum">
              <a:rPr lang="en-GB" altLang="en-US">
                <a:latin typeface="Arial" panose="020B0604020202020204" pitchFamily="34" charset="0"/>
              </a:rPr>
              <a:pPr eaLnBrk="1" hangingPunct="1"/>
              <a:t>32</a:t>
            </a:fld>
            <a:endParaRPr lang="en-GB" altLang="en-US">
              <a:latin typeface="Arial" panose="020B0604020202020204" pitchFamily="34" charset="0"/>
            </a:endParaRPr>
          </a:p>
        </p:txBody>
      </p:sp>
    </p:spTree>
    <p:extLst>
      <p:ext uri="{BB962C8B-B14F-4D97-AF65-F5344CB8AC3E}">
        <p14:creationId xmlns:p14="http://schemas.microsoft.com/office/powerpoint/2010/main" val="1833810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6">
            <a:extLst>
              <a:ext uri="{FF2B5EF4-FFF2-40B4-BE49-F238E27FC236}">
                <a16:creationId xmlns:a16="http://schemas.microsoft.com/office/drawing/2014/main" id="{7C7FC466-F10E-449C-B6A9-5EA1D21CAA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0" algn="l"/>
                <a:tab pos="947887" algn="l"/>
                <a:tab pos="1895776" algn="l"/>
                <a:tab pos="2843663" algn="l"/>
                <a:tab pos="3791551" algn="l"/>
                <a:tab pos="4739439" algn="l"/>
                <a:tab pos="5687327" algn="l"/>
                <a:tab pos="6635214" algn="l"/>
                <a:tab pos="7583103" algn="l"/>
                <a:tab pos="8530990" algn="l"/>
                <a:tab pos="9478878" algn="l"/>
                <a:tab pos="10426765" algn="l"/>
              </a:tabLst>
              <a:defRPr>
                <a:solidFill>
                  <a:schemeClr val="tx1"/>
                </a:solidFill>
                <a:latin typeface="Verdana" panose="020B0604030504040204" pitchFamily="34" charset="0"/>
              </a:defRPr>
            </a:lvl1pPr>
            <a:lvl2pPr marL="770159" indent="-296215" eaLnBrk="0" hangingPunct="0">
              <a:tabLst>
                <a:tab pos="0" algn="l"/>
                <a:tab pos="947887" algn="l"/>
                <a:tab pos="1895776" algn="l"/>
                <a:tab pos="2843663" algn="l"/>
                <a:tab pos="3791551" algn="l"/>
                <a:tab pos="4739439" algn="l"/>
                <a:tab pos="5687327" algn="l"/>
                <a:tab pos="6635214" algn="l"/>
                <a:tab pos="7583103" algn="l"/>
                <a:tab pos="8530990" algn="l"/>
                <a:tab pos="9478878" algn="l"/>
                <a:tab pos="10426765" algn="l"/>
              </a:tabLst>
              <a:defRPr>
                <a:solidFill>
                  <a:schemeClr val="tx1"/>
                </a:solidFill>
                <a:latin typeface="Verdana" panose="020B0604030504040204" pitchFamily="34" charset="0"/>
              </a:defRPr>
            </a:lvl2pPr>
            <a:lvl3pPr marL="1184860" indent="-236972" eaLnBrk="0" hangingPunct="0">
              <a:tabLst>
                <a:tab pos="0" algn="l"/>
                <a:tab pos="947887" algn="l"/>
                <a:tab pos="1895776" algn="l"/>
                <a:tab pos="2843663" algn="l"/>
                <a:tab pos="3791551" algn="l"/>
                <a:tab pos="4739439" algn="l"/>
                <a:tab pos="5687327" algn="l"/>
                <a:tab pos="6635214" algn="l"/>
                <a:tab pos="7583103" algn="l"/>
                <a:tab pos="8530990" algn="l"/>
                <a:tab pos="9478878" algn="l"/>
                <a:tab pos="10426765" algn="l"/>
              </a:tabLst>
              <a:defRPr>
                <a:solidFill>
                  <a:schemeClr val="tx1"/>
                </a:solidFill>
                <a:latin typeface="Verdana" panose="020B0604030504040204" pitchFamily="34" charset="0"/>
              </a:defRPr>
            </a:lvl3pPr>
            <a:lvl4pPr marL="1658803" indent="-236972" eaLnBrk="0" hangingPunct="0">
              <a:tabLst>
                <a:tab pos="0" algn="l"/>
                <a:tab pos="947887" algn="l"/>
                <a:tab pos="1895776" algn="l"/>
                <a:tab pos="2843663" algn="l"/>
                <a:tab pos="3791551" algn="l"/>
                <a:tab pos="4739439" algn="l"/>
                <a:tab pos="5687327" algn="l"/>
                <a:tab pos="6635214" algn="l"/>
                <a:tab pos="7583103" algn="l"/>
                <a:tab pos="8530990" algn="l"/>
                <a:tab pos="9478878" algn="l"/>
                <a:tab pos="10426765" algn="l"/>
              </a:tabLst>
              <a:defRPr>
                <a:solidFill>
                  <a:schemeClr val="tx1"/>
                </a:solidFill>
                <a:latin typeface="Verdana" panose="020B0604030504040204" pitchFamily="34" charset="0"/>
              </a:defRPr>
            </a:lvl4pPr>
            <a:lvl5pPr marL="2132748" indent="-236972" eaLnBrk="0" hangingPunct="0">
              <a:tabLst>
                <a:tab pos="0" algn="l"/>
                <a:tab pos="947887" algn="l"/>
                <a:tab pos="1895776" algn="l"/>
                <a:tab pos="2843663" algn="l"/>
                <a:tab pos="3791551" algn="l"/>
                <a:tab pos="4739439" algn="l"/>
                <a:tab pos="5687327" algn="l"/>
                <a:tab pos="6635214" algn="l"/>
                <a:tab pos="7583103" algn="l"/>
                <a:tab pos="8530990" algn="l"/>
                <a:tab pos="9478878" algn="l"/>
                <a:tab pos="10426765" algn="l"/>
              </a:tabLst>
              <a:defRPr>
                <a:solidFill>
                  <a:schemeClr val="tx1"/>
                </a:solidFill>
                <a:latin typeface="Verdana" panose="020B0604030504040204" pitchFamily="34" charset="0"/>
              </a:defRPr>
            </a:lvl5pPr>
            <a:lvl6pPr marL="2606692" indent="-236972" eaLnBrk="0" fontAlgn="base" hangingPunct="0">
              <a:spcBef>
                <a:spcPct val="0"/>
              </a:spcBef>
              <a:spcAft>
                <a:spcPct val="0"/>
              </a:spcAft>
              <a:tabLst>
                <a:tab pos="0" algn="l"/>
                <a:tab pos="947887" algn="l"/>
                <a:tab pos="1895776" algn="l"/>
                <a:tab pos="2843663" algn="l"/>
                <a:tab pos="3791551" algn="l"/>
                <a:tab pos="4739439" algn="l"/>
                <a:tab pos="5687327" algn="l"/>
                <a:tab pos="6635214" algn="l"/>
                <a:tab pos="7583103" algn="l"/>
                <a:tab pos="8530990" algn="l"/>
                <a:tab pos="9478878" algn="l"/>
                <a:tab pos="10426765" algn="l"/>
              </a:tabLst>
              <a:defRPr>
                <a:solidFill>
                  <a:schemeClr val="tx1"/>
                </a:solidFill>
                <a:latin typeface="Verdana" panose="020B0604030504040204" pitchFamily="34" charset="0"/>
              </a:defRPr>
            </a:lvl6pPr>
            <a:lvl7pPr marL="3080635" indent="-236972" eaLnBrk="0" fontAlgn="base" hangingPunct="0">
              <a:spcBef>
                <a:spcPct val="0"/>
              </a:spcBef>
              <a:spcAft>
                <a:spcPct val="0"/>
              </a:spcAft>
              <a:tabLst>
                <a:tab pos="0" algn="l"/>
                <a:tab pos="947887" algn="l"/>
                <a:tab pos="1895776" algn="l"/>
                <a:tab pos="2843663" algn="l"/>
                <a:tab pos="3791551" algn="l"/>
                <a:tab pos="4739439" algn="l"/>
                <a:tab pos="5687327" algn="l"/>
                <a:tab pos="6635214" algn="l"/>
                <a:tab pos="7583103" algn="l"/>
                <a:tab pos="8530990" algn="l"/>
                <a:tab pos="9478878" algn="l"/>
                <a:tab pos="10426765" algn="l"/>
              </a:tabLst>
              <a:defRPr>
                <a:solidFill>
                  <a:schemeClr val="tx1"/>
                </a:solidFill>
                <a:latin typeface="Verdana" panose="020B0604030504040204" pitchFamily="34" charset="0"/>
              </a:defRPr>
            </a:lvl7pPr>
            <a:lvl8pPr marL="3554579" indent="-236972" eaLnBrk="0" fontAlgn="base" hangingPunct="0">
              <a:spcBef>
                <a:spcPct val="0"/>
              </a:spcBef>
              <a:spcAft>
                <a:spcPct val="0"/>
              </a:spcAft>
              <a:tabLst>
                <a:tab pos="0" algn="l"/>
                <a:tab pos="947887" algn="l"/>
                <a:tab pos="1895776" algn="l"/>
                <a:tab pos="2843663" algn="l"/>
                <a:tab pos="3791551" algn="l"/>
                <a:tab pos="4739439" algn="l"/>
                <a:tab pos="5687327" algn="l"/>
                <a:tab pos="6635214" algn="l"/>
                <a:tab pos="7583103" algn="l"/>
                <a:tab pos="8530990" algn="l"/>
                <a:tab pos="9478878" algn="l"/>
                <a:tab pos="10426765" algn="l"/>
              </a:tabLst>
              <a:defRPr>
                <a:solidFill>
                  <a:schemeClr val="tx1"/>
                </a:solidFill>
                <a:latin typeface="Verdana" panose="020B0604030504040204" pitchFamily="34" charset="0"/>
              </a:defRPr>
            </a:lvl8pPr>
            <a:lvl9pPr marL="4028524" indent="-236972" eaLnBrk="0" fontAlgn="base" hangingPunct="0">
              <a:spcBef>
                <a:spcPct val="0"/>
              </a:spcBef>
              <a:spcAft>
                <a:spcPct val="0"/>
              </a:spcAft>
              <a:tabLst>
                <a:tab pos="0" algn="l"/>
                <a:tab pos="947887" algn="l"/>
                <a:tab pos="1895776" algn="l"/>
                <a:tab pos="2843663" algn="l"/>
                <a:tab pos="3791551" algn="l"/>
                <a:tab pos="4739439" algn="l"/>
                <a:tab pos="5687327" algn="l"/>
                <a:tab pos="6635214" algn="l"/>
                <a:tab pos="7583103" algn="l"/>
                <a:tab pos="8530990" algn="l"/>
                <a:tab pos="9478878" algn="l"/>
                <a:tab pos="10426765" algn="l"/>
              </a:tabLst>
              <a:defRPr>
                <a:solidFill>
                  <a:schemeClr val="tx1"/>
                </a:solidFill>
                <a:latin typeface="Verdana" panose="020B0604030504040204" pitchFamily="34" charset="0"/>
              </a:defRPr>
            </a:lvl9pPr>
          </a:lstStyle>
          <a:p>
            <a:pPr eaLnBrk="1" hangingPunct="1"/>
            <a:fld id="{74323BB3-9216-4D01-AB25-4828D44E583B}" type="slidenum">
              <a:rPr lang="en-GB" altLang="en-US">
                <a:solidFill>
                  <a:srgbClr val="000000"/>
                </a:solidFill>
                <a:latin typeface="Arial" panose="020B0604020202020204" pitchFamily="34" charset="0"/>
              </a:rPr>
              <a:pPr eaLnBrk="1" hangingPunct="1"/>
              <a:t>33</a:t>
            </a:fld>
            <a:endParaRPr lang="en-GB" altLang="en-US">
              <a:solidFill>
                <a:srgbClr val="000000"/>
              </a:solidFill>
              <a:latin typeface="Arial" panose="020B0604020202020204" pitchFamily="34" charset="0"/>
            </a:endParaRPr>
          </a:p>
        </p:txBody>
      </p:sp>
      <p:sp>
        <p:nvSpPr>
          <p:cNvPr id="72707" name="Rectangle 1">
            <a:extLst>
              <a:ext uri="{FF2B5EF4-FFF2-40B4-BE49-F238E27FC236}">
                <a16:creationId xmlns:a16="http://schemas.microsoft.com/office/drawing/2014/main" id="{57177BB2-8F09-4A7D-B5B2-2B8FD0EC23B7}"/>
              </a:ext>
            </a:extLst>
          </p:cNvPr>
          <p:cNvSpPr>
            <a:spLocks noGrp="1" noRot="1" noChangeAspect="1" noChangeArrowheads="1" noTextEdit="1"/>
          </p:cNvSpPr>
          <p:nvPr>
            <p:ph type="sldImg"/>
          </p:nvPr>
        </p:nvSpPr>
        <p:spPr>
          <a:xfrm>
            <a:off x="1039813" y="952500"/>
            <a:ext cx="4581525" cy="343693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8" name="Rectangle 2">
            <a:extLst>
              <a:ext uri="{FF2B5EF4-FFF2-40B4-BE49-F238E27FC236}">
                <a16:creationId xmlns:a16="http://schemas.microsoft.com/office/drawing/2014/main" id="{3FCB4F4A-ACDC-4A78-8ACC-DCE6E660F2B0}"/>
              </a:ext>
            </a:extLst>
          </p:cNvPr>
          <p:cNvSpPr>
            <a:spLocks noGrp="1" noChangeArrowheads="1"/>
          </p:cNvSpPr>
          <p:nvPr>
            <p:ph type="body" idx="1"/>
          </p:nvPr>
        </p:nvSpPr>
        <p:spPr>
          <a:xfrm>
            <a:off x="1030257" y="4722047"/>
            <a:ext cx="4605309" cy="37155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Arial" panose="020B0604020202020204" pitchFamily="34" charset="0"/>
            </a:endParaRPr>
          </a:p>
        </p:txBody>
      </p:sp>
    </p:spTree>
    <p:extLst>
      <p:ext uri="{BB962C8B-B14F-4D97-AF65-F5344CB8AC3E}">
        <p14:creationId xmlns:p14="http://schemas.microsoft.com/office/powerpoint/2010/main" val="3824146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41425"/>
            <a:ext cx="4465638" cy="3349625"/>
          </a:xfrm>
        </p:spPr>
      </p:sp>
      <p:sp>
        <p:nvSpPr>
          <p:cNvPr id="3" name="Notes Placeholder 2"/>
          <p:cNvSpPr>
            <a:spLocks noGrp="1"/>
          </p:cNvSpPr>
          <p:nvPr>
            <p:ph type="body" idx="1"/>
          </p:nvPr>
        </p:nvSpPr>
        <p:spPr/>
        <p:txBody>
          <a:bodyPr/>
          <a:lstStyle/>
          <a:p>
            <a:r>
              <a:rPr lang="en-GB" dirty="0"/>
              <a:t>If extra time questions on page 10. If not, assign as homework. </a:t>
            </a:r>
          </a:p>
        </p:txBody>
      </p:sp>
      <p:sp>
        <p:nvSpPr>
          <p:cNvPr id="4" name="Slide Number Placeholder 3"/>
          <p:cNvSpPr>
            <a:spLocks noGrp="1"/>
          </p:cNvSpPr>
          <p:nvPr>
            <p:ph type="sldNum" sz="quarter" idx="10"/>
          </p:nvPr>
        </p:nvSpPr>
        <p:spPr/>
        <p:txBody>
          <a:bodyPr/>
          <a:lstStyle/>
          <a:p>
            <a:fld id="{90B0EDCF-82BB-4F21-8071-35ABC11C4B6B}" type="slidenum">
              <a:rPr lang="en-GB" smtClean="0"/>
              <a:t>34</a:t>
            </a:fld>
            <a:endParaRPr lang="en-GB"/>
          </a:p>
        </p:txBody>
      </p:sp>
    </p:spTree>
    <p:extLst>
      <p:ext uri="{BB962C8B-B14F-4D97-AF65-F5344CB8AC3E}">
        <p14:creationId xmlns:p14="http://schemas.microsoft.com/office/powerpoint/2010/main" val="2139042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41425"/>
            <a:ext cx="4465638" cy="3349625"/>
          </a:xfrm>
        </p:spPr>
      </p:sp>
      <p:sp>
        <p:nvSpPr>
          <p:cNvPr id="3" name="Notes Placeholder 2"/>
          <p:cNvSpPr>
            <a:spLocks noGrp="1"/>
          </p:cNvSpPr>
          <p:nvPr>
            <p:ph type="body" idx="1"/>
          </p:nvPr>
        </p:nvSpPr>
        <p:spPr/>
        <p:txBody>
          <a:bodyPr/>
          <a:lstStyle/>
          <a:p>
            <a:r>
              <a:rPr lang="en-GB" dirty="0"/>
              <a:t>Notes in handbook</a:t>
            </a:r>
          </a:p>
        </p:txBody>
      </p:sp>
      <p:sp>
        <p:nvSpPr>
          <p:cNvPr id="4" name="Slide Number Placeholder 3"/>
          <p:cNvSpPr>
            <a:spLocks noGrp="1"/>
          </p:cNvSpPr>
          <p:nvPr>
            <p:ph type="sldNum" sz="quarter" idx="10"/>
          </p:nvPr>
        </p:nvSpPr>
        <p:spPr/>
        <p:txBody>
          <a:bodyPr/>
          <a:lstStyle/>
          <a:p>
            <a:fld id="{90B0EDCF-82BB-4F21-8071-35ABC11C4B6B}" type="slidenum">
              <a:rPr lang="en-GB" smtClean="0"/>
              <a:t>36</a:t>
            </a:fld>
            <a:endParaRPr lang="en-GB"/>
          </a:p>
        </p:txBody>
      </p:sp>
    </p:spTree>
    <p:extLst>
      <p:ext uri="{BB962C8B-B14F-4D97-AF65-F5344CB8AC3E}">
        <p14:creationId xmlns:p14="http://schemas.microsoft.com/office/powerpoint/2010/main" val="1741927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72533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71378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32124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41425"/>
            <a:ext cx="4465638" cy="3349625"/>
          </a:xfrm>
        </p:spPr>
      </p:sp>
      <p:sp>
        <p:nvSpPr>
          <p:cNvPr id="3" name="Notes Placeholder 2"/>
          <p:cNvSpPr>
            <a:spLocks noGrp="1"/>
          </p:cNvSpPr>
          <p:nvPr>
            <p:ph type="body" idx="1"/>
          </p:nvPr>
        </p:nvSpPr>
        <p:spPr/>
        <p:txBody>
          <a:bodyPr/>
          <a:lstStyle/>
          <a:p>
            <a:r>
              <a:rPr lang="en-GB" dirty="0"/>
              <a:t>You don’t have to admit it out loud, but did you lie on any of these questions, why? Was it because the majority of the people stood up/sat down? Was it because you know it is not a socially acceptable thing to admit? </a:t>
            </a:r>
          </a:p>
        </p:txBody>
      </p:sp>
      <p:sp>
        <p:nvSpPr>
          <p:cNvPr id="4" name="Slide Number Placeholder 3"/>
          <p:cNvSpPr>
            <a:spLocks noGrp="1"/>
          </p:cNvSpPr>
          <p:nvPr>
            <p:ph type="sldNum" sz="quarter" idx="10"/>
          </p:nvPr>
        </p:nvSpPr>
        <p:spPr/>
        <p:txBody>
          <a:bodyPr/>
          <a:lstStyle/>
          <a:p>
            <a:fld id="{90B0EDCF-82BB-4F21-8071-35ABC11C4B6B}" type="slidenum">
              <a:rPr lang="en-GB" smtClean="0"/>
              <a:t>14</a:t>
            </a:fld>
            <a:endParaRPr lang="en-GB"/>
          </a:p>
        </p:txBody>
      </p:sp>
    </p:spTree>
    <p:extLst>
      <p:ext uri="{BB962C8B-B14F-4D97-AF65-F5344CB8AC3E}">
        <p14:creationId xmlns:p14="http://schemas.microsoft.com/office/powerpoint/2010/main" val="2834580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884448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316145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41425"/>
            <a:ext cx="4465638"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B0EDCF-82BB-4F21-8071-35ABC11C4B6B}" type="slidenum">
              <a:rPr lang="en-GB" smtClean="0"/>
              <a:t>42</a:t>
            </a:fld>
            <a:endParaRPr lang="en-GB"/>
          </a:p>
        </p:txBody>
      </p:sp>
    </p:spTree>
    <p:extLst>
      <p:ext uri="{BB962C8B-B14F-4D97-AF65-F5344CB8AC3E}">
        <p14:creationId xmlns:p14="http://schemas.microsoft.com/office/powerpoint/2010/main" val="2658660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41425"/>
            <a:ext cx="4465638"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B0EDCF-82BB-4F21-8071-35ABC11C4B6B}" type="slidenum">
              <a:rPr lang="en-GB" smtClean="0"/>
              <a:t>43</a:t>
            </a:fld>
            <a:endParaRPr lang="en-GB"/>
          </a:p>
        </p:txBody>
      </p:sp>
    </p:spTree>
    <p:extLst>
      <p:ext uri="{BB962C8B-B14F-4D97-AF65-F5344CB8AC3E}">
        <p14:creationId xmlns:p14="http://schemas.microsoft.com/office/powerpoint/2010/main" val="9414198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41425"/>
            <a:ext cx="4465638"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B0EDCF-82BB-4F21-8071-35ABC11C4B6B}" type="slidenum">
              <a:rPr lang="en-GB" smtClean="0"/>
              <a:t>44</a:t>
            </a:fld>
            <a:endParaRPr lang="en-GB"/>
          </a:p>
        </p:txBody>
      </p:sp>
    </p:spTree>
    <p:extLst>
      <p:ext uri="{BB962C8B-B14F-4D97-AF65-F5344CB8AC3E}">
        <p14:creationId xmlns:p14="http://schemas.microsoft.com/office/powerpoint/2010/main" val="42031350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41425"/>
            <a:ext cx="4465638"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B0EDCF-82BB-4F21-8071-35ABC11C4B6B}" type="slidenum">
              <a:rPr lang="en-GB" smtClean="0"/>
              <a:t>45</a:t>
            </a:fld>
            <a:endParaRPr lang="en-GB"/>
          </a:p>
        </p:txBody>
      </p:sp>
    </p:spTree>
    <p:extLst>
      <p:ext uri="{BB962C8B-B14F-4D97-AF65-F5344CB8AC3E}">
        <p14:creationId xmlns:p14="http://schemas.microsoft.com/office/powerpoint/2010/main" val="1642089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41425"/>
            <a:ext cx="4465638"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B0EDCF-82BB-4F21-8071-35ABC11C4B6B}" type="slidenum">
              <a:rPr lang="en-GB" smtClean="0"/>
              <a:t>46</a:t>
            </a:fld>
            <a:endParaRPr lang="en-GB"/>
          </a:p>
        </p:txBody>
      </p:sp>
    </p:spTree>
    <p:extLst>
      <p:ext uri="{BB962C8B-B14F-4D97-AF65-F5344CB8AC3E}">
        <p14:creationId xmlns:p14="http://schemas.microsoft.com/office/powerpoint/2010/main" val="17156085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41425"/>
            <a:ext cx="4465638"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B0EDCF-82BB-4F21-8071-35ABC11C4B6B}" type="slidenum">
              <a:rPr lang="en-GB" smtClean="0"/>
              <a:t>47</a:t>
            </a:fld>
            <a:endParaRPr lang="en-GB"/>
          </a:p>
        </p:txBody>
      </p:sp>
    </p:spTree>
    <p:extLst>
      <p:ext uri="{BB962C8B-B14F-4D97-AF65-F5344CB8AC3E}">
        <p14:creationId xmlns:p14="http://schemas.microsoft.com/office/powerpoint/2010/main" val="15126655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41425"/>
            <a:ext cx="4465638"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B0EDCF-82BB-4F21-8071-35ABC11C4B6B}" type="slidenum">
              <a:rPr lang="en-GB" smtClean="0"/>
              <a:t>48</a:t>
            </a:fld>
            <a:endParaRPr lang="en-GB"/>
          </a:p>
        </p:txBody>
      </p:sp>
    </p:spTree>
    <p:extLst>
      <p:ext uri="{BB962C8B-B14F-4D97-AF65-F5344CB8AC3E}">
        <p14:creationId xmlns:p14="http://schemas.microsoft.com/office/powerpoint/2010/main" val="41155663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41425"/>
            <a:ext cx="4465638"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B0EDCF-82BB-4F21-8071-35ABC11C4B6B}" type="slidenum">
              <a:rPr lang="en-GB" smtClean="0"/>
              <a:t>49</a:t>
            </a:fld>
            <a:endParaRPr lang="en-GB"/>
          </a:p>
        </p:txBody>
      </p:sp>
    </p:spTree>
    <p:extLst>
      <p:ext uri="{BB962C8B-B14F-4D97-AF65-F5344CB8AC3E}">
        <p14:creationId xmlns:p14="http://schemas.microsoft.com/office/powerpoint/2010/main" val="1709298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41425"/>
            <a:ext cx="4465638"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B0EDCF-82BB-4F21-8071-35ABC11C4B6B}" type="slidenum">
              <a:rPr lang="en-GB" smtClean="0"/>
              <a:t>15</a:t>
            </a:fld>
            <a:endParaRPr lang="en-GB"/>
          </a:p>
        </p:txBody>
      </p:sp>
    </p:spTree>
    <p:extLst>
      <p:ext uri="{BB962C8B-B14F-4D97-AF65-F5344CB8AC3E}">
        <p14:creationId xmlns:p14="http://schemas.microsoft.com/office/powerpoint/2010/main" val="24223508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41425"/>
            <a:ext cx="4465638"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B0EDCF-82BB-4F21-8071-35ABC11C4B6B}" type="slidenum">
              <a:rPr lang="en-GB" smtClean="0"/>
              <a:t>50</a:t>
            </a:fld>
            <a:endParaRPr lang="en-GB"/>
          </a:p>
        </p:txBody>
      </p:sp>
    </p:spTree>
    <p:extLst>
      <p:ext uri="{BB962C8B-B14F-4D97-AF65-F5344CB8AC3E}">
        <p14:creationId xmlns:p14="http://schemas.microsoft.com/office/powerpoint/2010/main" val="5853339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627465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41425"/>
            <a:ext cx="4465638"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B0EDCF-82BB-4F21-8071-35ABC11C4B6B}" type="slidenum">
              <a:rPr lang="en-GB" smtClean="0"/>
              <a:t>52</a:t>
            </a:fld>
            <a:endParaRPr lang="en-GB"/>
          </a:p>
        </p:txBody>
      </p:sp>
    </p:spTree>
    <p:extLst>
      <p:ext uri="{BB962C8B-B14F-4D97-AF65-F5344CB8AC3E}">
        <p14:creationId xmlns:p14="http://schemas.microsoft.com/office/powerpoint/2010/main" val="33871581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41425"/>
            <a:ext cx="4465638"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B0EDCF-82BB-4F21-8071-35ABC11C4B6B}" type="slidenum">
              <a:rPr lang="en-GB" smtClean="0"/>
              <a:t>54</a:t>
            </a:fld>
            <a:endParaRPr lang="en-GB"/>
          </a:p>
        </p:txBody>
      </p:sp>
    </p:spTree>
    <p:extLst>
      <p:ext uri="{BB962C8B-B14F-4D97-AF65-F5344CB8AC3E}">
        <p14:creationId xmlns:p14="http://schemas.microsoft.com/office/powerpoint/2010/main" val="18522518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41425"/>
            <a:ext cx="4465638"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B0EDCF-82BB-4F21-8071-35ABC11C4B6B}" type="slidenum">
              <a:rPr lang="en-GB" smtClean="0"/>
              <a:t>56</a:t>
            </a:fld>
            <a:endParaRPr lang="en-GB"/>
          </a:p>
        </p:txBody>
      </p:sp>
    </p:spTree>
    <p:extLst>
      <p:ext uri="{BB962C8B-B14F-4D97-AF65-F5344CB8AC3E}">
        <p14:creationId xmlns:p14="http://schemas.microsoft.com/office/powerpoint/2010/main" val="31365132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41425"/>
            <a:ext cx="4465638"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B0EDCF-82BB-4F21-8071-35ABC11C4B6B}" type="slidenum">
              <a:rPr lang="en-GB" smtClean="0"/>
              <a:t>58</a:t>
            </a:fld>
            <a:endParaRPr lang="en-GB"/>
          </a:p>
        </p:txBody>
      </p:sp>
    </p:spTree>
    <p:extLst>
      <p:ext uri="{BB962C8B-B14F-4D97-AF65-F5344CB8AC3E}">
        <p14:creationId xmlns:p14="http://schemas.microsoft.com/office/powerpoint/2010/main" val="12386834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41425"/>
            <a:ext cx="4465638"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B0EDCF-82BB-4F21-8071-35ABC11C4B6B}" type="slidenum">
              <a:rPr lang="en-GB" smtClean="0"/>
              <a:t>59</a:t>
            </a:fld>
            <a:endParaRPr lang="en-GB"/>
          </a:p>
        </p:txBody>
      </p:sp>
    </p:spTree>
    <p:extLst>
      <p:ext uri="{BB962C8B-B14F-4D97-AF65-F5344CB8AC3E}">
        <p14:creationId xmlns:p14="http://schemas.microsoft.com/office/powerpoint/2010/main" val="3985984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41425"/>
            <a:ext cx="4465638"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B0EDCF-82BB-4F21-8071-35ABC11C4B6B}" type="slidenum">
              <a:rPr lang="en-GB" smtClean="0"/>
              <a:t>60</a:t>
            </a:fld>
            <a:endParaRPr lang="en-GB"/>
          </a:p>
        </p:txBody>
      </p:sp>
    </p:spTree>
    <p:extLst>
      <p:ext uri="{BB962C8B-B14F-4D97-AF65-F5344CB8AC3E}">
        <p14:creationId xmlns:p14="http://schemas.microsoft.com/office/powerpoint/2010/main" val="27768683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498013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41425"/>
            <a:ext cx="4465638"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B0EDCF-82BB-4F21-8071-35ABC11C4B6B}" type="slidenum">
              <a:rPr lang="en-GB" smtClean="0"/>
              <a:t>62</a:t>
            </a:fld>
            <a:endParaRPr lang="en-GB"/>
          </a:p>
        </p:txBody>
      </p:sp>
    </p:spTree>
    <p:extLst>
      <p:ext uri="{BB962C8B-B14F-4D97-AF65-F5344CB8AC3E}">
        <p14:creationId xmlns:p14="http://schemas.microsoft.com/office/powerpoint/2010/main" val="2768886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41425"/>
            <a:ext cx="4465638" cy="3349625"/>
          </a:xfrm>
        </p:spPr>
      </p:sp>
      <p:sp>
        <p:nvSpPr>
          <p:cNvPr id="3" name="Notes Placeholder 2"/>
          <p:cNvSpPr>
            <a:spLocks noGrp="1"/>
          </p:cNvSpPr>
          <p:nvPr>
            <p:ph type="body" idx="1"/>
          </p:nvPr>
        </p:nvSpPr>
        <p:spPr/>
        <p:txBody>
          <a:bodyPr/>
          <a:lstStyle/>
          <a:p>
            <a:r>
              <a:rPr lang="en-GB" dirty="0"/>
              <a:t>Pupils</a:t>
            </a:r>
            <a:r>
              <a:rPr lang="en-GB" baseline="0" dirty="0"/>
              <a:t> to copy this definition down</a:t>
            </a:r>
            <a:endParaRPr lang="en-GB" dirty="0"/>
          </a:p>
        </p:txBody>
      </p:sp>
      <p:sp>
        <p:nvSpPr>
          <p:cNvPr id="4" name="Slide Number Placeholder 3"/>
          <p:cNvSpPr>
            <a:spLocks noGrp="1"/>
          </p:cNvSpPr>
          <p:nvPr>
            <p:ph type="sldNum" sz="quarter" idx="10"/>
          </p:nvPr>
        </p:nvSpPr>
        <p:spPr/>
        <p:txBody>
          <a:bodyPr/>
          <a:lstStyle/>
          <a:p>
            <a:fld id="{90B0EDCF-82BB-4F21-8071-35ABC11C4B6B}" type="slidenum">
              <a:rPr lang="en-GB" smtClean="0"/>
              <a:t>16</a:t>
            </a:fld>
            <a:endParaRPr lang="en-GB"/>
          </a:p>
        </p:txBody>
      </p:sp>
    </p:spTree>
    <p:extLst>
      <p:ext uri="{BB962C8B-B14F-4D97-AF65-F5344CB8AC3E}">
        <p14:creationId xmlns:p14="http://schemas.microsoft.com/office/powerpoint/2010/main" val="14178095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41425"/>
            <a:ext cx="4465638"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B0EDCF-82BB-4F21-8071-35ABC11C4B6B}" type="slidenum">
              <a:rPr lang="en-GB" smtClean="0"/>
              <a:t>63</a:t>
            </a:fld>
            <a:endParaRPr lang="en-GB"/>
          </a:p>
        </p:txBody>
      </p:sp>
    </p:spTree>
    <p:extLst>
      <p:ext uri="{BB962C8B-B14F-4D97-AF65-F5344CB8AC3E}">
        <p14:creationId xmlns:p14="http://schemas.microsoft.com/office/powerpoint/2010/main" val="34803060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854443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41425"/>
            <a:ext cx="4465638"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B0EDCF-82BB-4F21-8071-35ABC11C4B6B}" type="slidenum">
              <a:rPr lang="en-GB" smtClean="0"/>
              <a:t>65</a:t>
            </a:fld>
            <a:endParaRPr lang="en-GB"/>
          </a:p>
        </p:txBody>
      </p:sp>
    </p:spTree>
    <p:extLst>
      <p:ext uri="{BB962C8B-B14F-4D97-AF65-F5344CB8AC3E}">
        <p14:creationId xmlns:p14="http://schemas.microsoft.com/office/powerpoint/2010/main" val="11036885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701783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7070856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6667241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835806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623720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4867464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41425"/>
            <a:ext cx="4465638"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B0EDCF-82BB-4F21-8071-35ABC11C4B6B}" type="slidenum">
              <a:rPr lang="en-GB" smtClean="0"/>
              <a:t>82</a:t>
            </a:fld>
            <a:endParaRPr lang="en-GB"/>
          </a:p>
        </p:txBody>
      </p:sp>
    </p:spTree>
    <p:extLst>
      <p:ext uri="{BB962C8B-B14F-4D97-AF65-F5344CB8AC3E}">
        <p14:creationId xmlns:p14="http://schemas.microsoft.com/office/powerpoint/2010/main" val="3847268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41425"/>
            <a:ext cx="4465638" cy="3349625"/>
          </a:xfrm>
        </p:spPr>
      </p:sp>
      <p:sp>
        <p:nvSpPr>
          <p:cNvPr id="3" name="Notes Placeholder 2"/>
          <p:cNvSpPr>
            <a:spLocks noGrp="1"/>
          </p:cNvSpPr>
          <p:nvPr>
            <p:ph type="body" idx="1"/>
          </p:nvPr>
        </p:nvSpPr>
        <p:spPr/>
        <p:txBody>
          <a:bodyPr/>
          <a:lstStyle/>
          <a:p>
            <a:r>
              <a:rPr lang="en-GB" dirty="0"/>
              <a:t>Pupils</a:t>
            </a:r>
            <a:r>
              <a:rPr lang="en-GB" baseline="0" dirty="0"/>
              <a:t> to copy this definition down</a:t>
            </a:r>
            <a:endParaRPr lang="en-GB" dirty="0"/>
          </a:p>
        </p:txBody>
      </p:sp>
      <p:sp>
        <p:nvSpPr>
          <p:cNvPr id="4" name="Slide Number Placeholder 3"/>
          <p:cNvSpPr>
            <a:spLocks noGrp="1"/>
          </p:cNvSpPr>
          <p:nvPr>
            <p:ph type="sldNum" sz="quarter" idx="10"/>
          </p:nvPr>
        </p:nvSpPr>
        <p:spPr/>
        <p:txBody>
          <a:bodyPr/>
          <a:lstStyle/>
          <a:p>
            <a:fld id="{90B0EDCF-82BB-4F21-8071-35ABC11C4B6B}" type="slidenum">
              <a:rPr lang="en-GB" smtClean="0"/>
              <a:t>17</a:t>
            </a:fld>
            <a:endParaRPr lang="en-GB"/>
          </a:p>
        </p:txBody>
      </p:sp>
    </p:spTree>
    <p:extLst>
      <p:ext uri="{BB962C8B-B14F-4D97-AF65-F5344CB8AC3E}">
        <p14:creationId xmlns:p14="http://schemas.microsoft.com/office/powerpoint/2010/main" val="7333292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41425"/>
            <a:ext cx="4465638" cy="3349625"/>
          </a:xfrm>
        </p:spPr>
      </p:sp>
      <p:sp>
        <p:nvSpPr>
          <p:cNvPr id="3" name="Notes Placeholder 2"/>
          <p:cNvSpPr>
            <a:spLocks noGrp="1"/>
          </p:cNvSpPr>
          <p:nvPr>
            <p:ph type="body" idx="1"/>
          </p:nvPr>
        </p:nvSpPr>
        <p:spPr/>
        <p:txBody>
          <a:bodyPr/>
          <a:lstStyle/>
          <a:p>
            <a:r>
              <a:rPr lang="en-US" dirty="0"/>
              <a:t>Conformity rate based on the number of trials in which naïve participants gave the same wrong answer as the confederates</a:t>
            </a:r>
          </a:p>
        </p:txBody>
      </p:sp>
      <p:sp>
        <p:nvSpPr>
          <p:cNvPr id="4" name="Slide Number Placeholder 3"/>
          <p:cNvSpPr>
            <a:spLocks noGrp="1"/>
          </p:cNvSpPr>
          <p:nvPr>
            <p:ph type="sldNum" sz="quarter" idx="10"/>
          </p:nvPr>
        </p:nvSpPr>
        <p:spPr/>
        <p:txBody>
          <a:bodyPr/>
          <a:lstStyle/>
          <a:p>
            <a:fld id="{5016BDEB-4251-F54E-8E65-E8A046887BB8}" type="slidenum">
              <a:rPr lang="en-US" smtClean="0"/>
              <a:t>87</a:t>
            </a:fld>
            <a:endParaRPr lang="en-US"/>
          </a:p>
        </p:txBody>
      </p:sp>
    </p:spTree>
    <p:extLst>
      <p:ext uri="{BB962C8B-B14F-4D97-AF65-F5344CB8AC3E}">
        <p14:creationId xmlns:p14="http://schemas.microsoft.com/office/powerpoint/2010/main" val="24370054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41425"/>
            <a:ext cx="4465638" cy="3349625"/>
          </a:xfrm>
        </p:spPr>
      </p:sp>
      <p:sp>
        <p:nvSpPr>
          <p:cNvPr id="3" name="Notes Placeholder 2"/>
          <p:cNvSpPr>
            <a:spLocks noGrp="1"/>
          </p:cNvSpPr>
          <p:nvPr>
            <p:ph type="body" idx="1"/>
          </p:nvPr>
        </p:nvSpPr>
        <p:spPr/>
        <p:txBody>
          <a:bodyPr/>
          <a:lstStyle/>
          <a:p>
            <a:r>
              <a:rPr lang="en-GB" dirty="0"/>
              <a:t>What do I mean by the following weaknesses statements</a:t>
            </a:r>
          </a:p>
        </p:txBody>
      </p:sp>
      <p:sp>
        <p:nvSpPr>
          <p:cNvPr id="4" name="Slide Number Placeholder 3"/>
          <p:cNvSpPr>
            <a:spLocks noGrp="1"/>
          </p:cNvSpPr>
          <p:nvPr>
            <p:ph type="sldNum" sz="quarter" idx="10"/>
          </p:nvPr>
        </p:nvSpPr>
        <p:spPr/>
        <p:txBody>
          <a:bodyPr/>
          <a:lstStyle/>
          <a:p>
            <a:fld id="{90B0EDCF-82BB-4F21-8071-35ABC11C4B6B}" type="slidenum">
              <a:rPr lang="en-GB" smtClean="0"/>
              <a:t>88</a:t>
            </a:fld>
            <a:endParaRPr lang="en-GB"/>
          </a:p>
        </p:txBody>
      </p:sp>
    </p:spTree>
    <p:extLst>
      <p:ext uri="{BB962C8B-B14F-4D97-AF65-F5344CB8AC3E}">
        <p14:creationId xmlns:p14="http://schemas.microsoft.com/office/powerpoint/2010/main" val="38166548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41425"/>
            <a:ext cx="4465638" cy="3349625"/>
          </a:xfrm>
        </p:spPr>
      </p:sp>
      <p:sp>
        <p:nvSpPr>
          <p:cNvPr id="3" name="Notes Placeholder 2"/>
          <p:cNvSpPr>
            <a:spLocks noGrp="1"/>
          </p:cNvSpPr>
          <p:nvPr>
            <p:ph type="body" idx="1"/>
          </p:nvPr>
        </p:nvSpPr>
        <p:spPr/>
        <p:txBody>
          <a:bodyPr/>
          <a:lstStyle/>
          <a:p>
            <a:r>
              <a:rPr lang="en-GB" dirty="0"/>
              <a:t>What do I mean by the following weaknesses statements</a:t>
            </a:r>
          </a:p>
        </p:txBody>
      </p:sp>
      <p:sp>
        <p:nvSpPr>
          <p:cNvPr id="4" name="Slide Number Placeholder 3"/>
          <p:cNvSpPr>
            <a:spLocks noGrp="1"/>
          </p:cNvSpPr>
          <p:nvPr>
            <p:ph type="sldNum" sz="quarter" idx="10"/>
          </p:nvPr>
        </p:nvSpPr>
        <p:spPr/>
        <p:txBody>
          <a:bodyPr/>
          <a:lstStyle/>
          <a:p>
            <a:fld id="{90B0EDCF-82BB-4F21-8071-35ABC11C4B6B}" type="slidenum">
              <a:rPr lang="en-GB" smtClean="0"/>
              <a:t>90</a:t>
            </a:fld>
            <a:endParaRPr lang="en-GB"/>
          </a:p>
        </p:txBody>
      </p:sp>
    </p:spTree>
    <p:extLst>
      <p:ext uri="{BB962C8B-B14F-4D97-AF65-F5344CB8AC3E}">
        <p14:creationId xmlns:p14="http://schemas.microsoft.com/office/powerpoint/2010/main" val="18126863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41425"/>
            <a:ext cx="4465638"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B0EDCF-82BB-4F21-8071-35ABC11C4B6B}" type="slidenum">
              <a:rPr lang="en-GB" smtClean="0"/>
              <a:t>92</a:t>
            </a:fld>
            <a:endParaRPr lang="en-GB"/>
          </a:p>
        </p:txBody>
      </p:sp>
    </p:spTree>
    <p:extLst>
      <p:ext uri="{BB962C8B-B14F-4D97-AF65-F5344CB8AC3E}">
        <p14:creationId xmlns:p14="http://schemas.microsoft.com/office/powerpoint/2010/main" val="26599255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41425"/>
            <a:ext cx="4465638" cy="3349625"/>
          </a:xfrm>
        </p:spPr>
      </p:sp>
      <p:sp>
        <p:nvSpPr>
          <p:cNvPr id="3" name="Notes Placeholder 2"/>
          <p:cNvSpPr>
            <a:spLocks noGrp="1"/>
          </p:cNvSpPr>
          <p:nvPr>
            <p:ph type="body" idx="1"/>
          </p:nvPr>
        </p:nvSpPr>
        <p:spPr/>
        <p:txBody>
          <a:bodyPr/>
          <a:lstStyle/>
          <a:p>
            <a:r>
              <a:rPr lang="en-GB" dirty="0"/>
              <a:t>Pupils should copy the</a:t>
            </a:r>
            <a:r>
              <a:rPr lang="en-GB" baseline="0" dirty="0"/>
              <a:t> definition into their jotter</a:t>
            </a:r>
            <a:endParaRPr lang="en-GB" dirty="0"/>
          </a:p>
        </p:txBody>
      </p:sp>
      <p:sp>
        <p:nvSpPr>
          <p:cNvPr id="4" name="Slide Number Placeholder 3"/>
          <p:cNvSpPr>
            <a:spLocks noGrp="1"/>
          </p:cNvSpPr>
          <p:nvPr>
            <p:ph type="sldNum" sz="quarter" idx="10"/>
          </p:nvPr>
        </p:nvSpPr>
        <p:spPr/>
        <p:txBody>
          <a:bodyPr/>
          <a:lstStyle/>
          <a:p>
            <a:fld id="{3216E5F2-A636-4F65-9821-6EF6C5F8454D}" type="slidenum">
              <a:rPr lang="en-GB" smtClean="0"/>
              <a:t>102</a:t>
            </a:fld>
            <a:endParaRPr lang="en-GB"/>
          </a:p>
        </p:txBody>
      </p:sp>
    </p:spTree>
    <p:extLst>
      <p:ext uri="{BB962C8B-B14F-4D97-AF65-F5344CB8AC3E}">
        <p14:creationId xmlns:p14="http://schemas.microsoft.com/office/powerpoint/2010/main" val="33172909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41425"/>
            <a:ext cx="4465638" cy="3349625"/>
          </a:xfrm>
        </p:spPr>
      </p:sp>
      <p:sp>
        <p:nvSpPr>
          <p:cNvPr id="3" name="Notes Placeholder 2"/>
          <p:cNvSpPr>
            <a:spLocks noGrp="1"/>
          </p:cNvSpPr>
          <p:nvPr>
            <p:ph type="body" idx="1"/>
          </p:nvPr>
        </p:nvSpPr>
        <p:spPr/>
        <p:txBody>
          <a:bodyPr/>
          <a:lstStyle/>
          <a:p>
            <a:r>
              <a:rPr lang="en-GB" dirty="0"/>
              <a:t>Pupils should copy the</a:t>
            </a:r>
            <a:r>
              <a:rPr lang="en-GB" baseline="0" dirty="0"/>
              <a:t> definition into their jotter</a:t>
            </a:r>
            <a:endParaRPr lang="en-GB" dirty="0"/>
          </a:p>
        </p:txBody>
      </p:sp>
      <p:sp>
        <p:nvSpPr>
          <p:cNvPr id="4" name="Slide Number Placeholder 3"/>
          <p:cNvSpPr>
            <a:spLocks noGrp="1"/>
          </p:cNvSpPr>
          <p:nvPr>
            <p:ph type="sldNum" sz="quarter" idx="10"/>
          </p:nvPr>
        </p:nvSpPr>
        <p:spPr/>
        <p:txBody>
          <a:bodyPr/>
          <a:lstStyle/>
          <a:p>
            <a:fld id="{3216E5F2-A636-4F65-9821-6EF6C5F8454D}" type="slidenum">
              <a:rPr lang="en-GB" smtClean="0"/>
              <a:t>103</a:t>
            </a:fld>
            <a:endParaRPr lang="en-GB"/>
          </a:p>
        </p:txBody>
      </p:sp>
    </p:spTree>
    <p:extLst>
      <p:ext uri="{BB962C8B-B14F-4D97-AF65-F5344CB8AC3E}">
        <p14:creationId xmlns:p14="http://schemas.microsoft.com/office/powerpoint/2010/main" val="9450453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41425"/>
            <a:ext cx="4465638"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16E5F2-A636-4F65-9821-6EF6C5F8454D}" type="slidenum">
              <a:rPr lang="en-GB" smtClean="0"/>
              <a:t>104</a:t>
            </a:fld>
            <a:endParaRPr lang="en-GB"/>
          </a:p>
        </p:txBody>
      </p:sp>
    </p:spTree>
    <p:extLst>
      <p:ext uri="{BB962C8B-B14F-4D97-AF65-F5344CB8AC3E}">
        <p14:creationId xmlns:p14="http://schemas.microsoft.com/office/powerpoint/2010/main" val="12655080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A44FF156-3A7A-4FE6-B5B5-64153220C797}" type="slidenum">
              <a:rPr lang="en-GB" altLang="en-US" smtClean="0"/>
              <a:pPr>
                <a:spcBef>
                  <a:spcPct val="0"/>
                </a:spcBef>
              </a:pPr>
              <a:t>105</a:t>
            </a:fld>
            <a:endParaRPr lang="en-GB" altLang="en-US"/>
          </a:p>
        </p:txBody>
      </p:sp>
      <p:sp>
        <p:nvSpPr>
          <p:cNvPr id="22531" name="Rectangle 2"/>
          <p:cNvSpPr>
            <a:spLocks noGrp="1" noRot="1" noChangeAspect="1" noChangeArrowheads="1" noTextEdit="1"/>
          </p:cNvSpPr>
          <p:nvPr>
            <p:ph type="sldImg"/>
          </p:nvPr>
        </p:nvSpPr>
        <p:spPr>
          <a:xfrm>
            <a:off x="1098550" y="1241425"/>
            <a:ext cx="4465638" cy="3349625"/>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72020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41425"/>
            <a:ext cx="4465638"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B0EDCF-82BB-4F21-8071-35ABC11C4B6B}" type="slidenum">
              <a:rPr lang="en-GB" smtClean="0"/>
              <a:t>106</a:t>
            </a:fld>
            <a:endParaRPr lang="en-GB"/>
          </a:p>
        </p:txBody>
      </p:sp>
    </p:spTree>
    <p:extLst>
      <p:ext uri="{BB962C8B-B14F-4D97-AF65-F5344CB8AC3E}">
        <p14:creationId xmlns:p14="http://schemas.microsoft.com/office/powerpoint/2010/main" val="16342127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1098550" y="1241425"/>
            <a:ext cx="4465638" cy="3349625"/>
          </a:xfrm>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076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41425"/>
            <a:ext cx="4465638"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B0EDCF-82BB-4F21-8071-35ABC11C4B6B}" type="slidenum">
              <a:rPr lang="en-GB" smtClean="0"/>
              <a:t>18</a:t>
            </a:fld>
            <a:endParaRPr lang="en-GB"/>
          </a:p>
        </p:txBody>
      </p:sp>
    </p:spTree>
    <p:extLst>
      <p:ext uri="{BB962C8B-B14F-4D97-AF65-F5344CB8AC3E}">
        <p14:creationId xmlns:p14="http://schemas.microsoft.com/office/powerpoint/2010/main" val="16127765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41425"/>
            <a:ext cx="4465638" cy="3349625"/>
          </a:xfrm>
        </p:spPr>
      </p:sp>
      <p:sp>
        <p:nvSpPr>
          <p:cNvPr id="3" name="Notes Placeholder 2"/>
          <p:cNvSpPr>
            <a:spLocks noGrp="1"/>
          </p:cNvSpPr>
          <p:nvPr>
            <p:ph type="body" idx="1"/>
          </p:nvPr>
        </p:nvSpPr>
        <p:spPr/>
        <p:txBody>
          <a:bodyPr/>
          <a:lstStyle/>
          <a:p>
            <a:r>
              <a:rPr lang="en-GB" dirty="0"/>
              <a:t>Pupils should</a:t>
            </a:r>
            <a:r>
              <a:rPr lang="en-GB" baseline="0" dirty="0"/>
              <a:t> discuss and prepare to feedback</a:t>
            </a:r>
            <a:endParaRPr lang="en-GB" dirty="0"/>
          </a:p>
        </p:txBody>
      </p:sp>
      <p:sp>
        <p:nvSpPr>
          <p:cNvPr id="4" name="Slide Number Placeholder 3"/>
          <p:cNvSpPr>
            <a:spLocks noGrp="1"/>
          </p:cNvSpPr>
          <p:nvPr>
            <p:ph type="sldNum" sz="quarter" idx="10"/>
          </p:nvPr>
        </p:nvSpPr>
        <p:spPr/>
        <p:txBody>
          <a:bodyPr/>
          <a:lstStyle/>
          <a:p>
            <a:fld id="{3216E5F2-A636-4F65-9821-6EF6C5F8454D}" type="slidenum">
              <a:rPr lang="en-GB" smtClean="0"/>
              <a:t>108</a:t>
            </a:fld>
            <a:endParaRPr lang="en-GB"/>
          </a:p>
        </p:txBody>
      </p:sp>
    </p:spTree>
    <p:extLst>
      <p:ext uri="{BB962C8B-B14F-4D97-AF65-F5344CB8AC3E}">
        <p14:creationId xmlns:p14="http://schemas.microsoft.com/office/powerpoint/2010/main" val="30362209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098550" y="1241425"/>
            <a:ext cx="4465638" cy="3349625"/>
          </a:xfrm>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21352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41425"/>
            <a:ext cx="4465638" cy="3349625"/>
          </a:xfrm>
        </p:spPr>
      </p:sp>
      <p:sp>
        <p:nvSpPr>
          <p:cNvPr id="3" name="Notes Placeholder 2"/>
          <p:cNvSpPr>
            <a:spLocks noGrp="1"/>
          </p:cNvSpPr>
          <p:nvPr>
            <p:ph type="body" idx="1"/>
          </p:nvPr>
        </p:nvSpPr>
        <p:spPr/>
        <p:txBody>
          <a:bodyPr/>
          <a:lstStyle/>
          <a:p>
            <a:r>
              <a:rPr lang="en-GB" dirty="0"/>
              <a:t>Pupils should copy the</a:t>
            </a:r>
            <a:r>
              <a:rPr lang="en-GB" baseline="0" dirty="0"/>
              <a:t> Bickman (1974) study into their jotter for reference</a:t>
            </a:r>
            <a:endParaRPr lang="en-GB" dirty="0"/>
          </a:p>
        </p:txBody>
      </p:sp>
      <p:sp>
        <p:nvSpPr>
          <p:cNvPr id="4" name="Slide Number Placeholder 3"/>
          <p:cNvSpPr>
            <a:spLocks noGrp="1"/>
          </p:cNvSpPr>
          <p:nvPr>
            <p:ph type="sldNum" sz="quarter" idx="10"/>
          </p:nvPr>
        </p:nvSpPr>
        <p:spPr/>
        <p:txBody>
          <a:bodyPr/>
          <a:lstStyle/>
          <a:p>
            <a:fld id="{3216E5F2-A636-4F65-9821-6EF6C5F8454D}" type="slidenum">
              <a:rPr lang="en-GB" smtClean="0"/>
              <a:t>110</a:t>
            </a:fld>
            <a:endParaRPr lang="en-GB"/>
          </a:p>
        </p:txBody>
      </p:sp>
    </p:spTree>
    <p:extLst>
      <p:ext uri="{BB962C8B-B14F-4D97-AF65-F5344CB8AC3E}">
        <p14:creationId xmlns:p14="http://schemas.microsoft.com/office/powerpoint/2010/main" val="26623089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41425"/>
            <a:ext cx="4465638" cy="3349625"/>
          </a:xfrm>
        </p:spPr>
      </p:sp>
      <p:sp>
        <p:nvSpPr>
          <p:cNvPr id="3" name="Notes Placeholder 2"/>
          <p:cNvSpPr>
            <a:spLocks noGrp="1"/>
          </p:cNvSpPr>
          <p:nvPr>
            <p:ph type="body" idx="1"/>
          </p:nvPr>
        </p:nvSpPr>
        <p:spPr/>
        <p:txBody>
          <a:bodyPr/>
          <a:lstStyle/>
          <a:p>
            <a:r>
              <a:rPr lang="en-GB" dirty="0"/>
              <a:t>Pupils should copy the</a:t>
            </a:r>
            <a:r>
              <a:rPr lang="en-GB" baseline="0" dirty="0"/>
              <a:t> Bickman (1974) study into their jotter for reference</a:t>
            </a:r>
            <a:endParaRPr lang="en-GB" dirty="0"/>
          </a:p>
        </p:txBody>
      </p:sp>
      <p:sp>
        <p:nvSpPr>
          <p:cNvPr id="4" name="Slide Number Placeholder 3"/>
          <p:cNvSpPr>
            <a:spLocks noGrp="1"/>
          </p:cNvSpPr>
          <p:nvPr>
            <p:ph type="sldNum" sz="quarter" idx="10"/>
          </p:nvPr>
        </p:nvSpPr>
        <p:spPr/>
        <p:txBody>
          <a:bodyPr/>
          <a:lstStyle/>
          <a:p>
            <a:fld id="{3216E5F2-A636-4F65-9821-6EF6C5F8454D}" type="slidenum">
              <a:rPr lang="en-GB" smtClean="0"/>
              <a:t>111</a:t>
            </a:fld>
            <a:endParaRPr lang="en-GB"/>
          </a:p>
        </p:txBody>
      </p:sp>
    </p:spTree>
    <p:extLst>
      <p:ext uri="{BB962C8B-B14F-4D97-AF65-F5344CB8AC3E}">
        <p14:creationId xmlns:p14="http://schemas.microsoft.com/office/powerpoint/2010/main" val="38679935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41425"/>
            <a:ext cx="4465638" cy="3349625"/>
          </a:xfrm>
        </p:spPr>
      </p:sp>
      <p:sp>
        <p:nvSpPr>
          <p:cNvPr id="3" name="Notes Placeholder 2"/>
          <p:cNvSpPr>
            <a:spLocks noGrp="1"/>
          </p:cNvSpPr>
          <p:nvPr>
            <p:ph type="body" idx="1"/>
          </p:nvPr>
        </p:nvSpPr>
        <p:spPr/>
        <p:txBody>
          <a:bodyPr/>
          <a:lstStyle/>
          <a:p>
            <a:r>
              <a:rPr lang="en-GB" dirty="0"/>
              <a:t>Pupils should copy the</a:t>
            </a:r>
            <a:r>
              <a:rPr lang="en-GB" baseline="0" dirty="0"/>
              <a:t> definition into their jotter</a:t>
            </a:r>
            <a:endParaRPr lang="en-GB" dirty="0"/>
          </a:p>
        </p:txBody>
      </p:sp>
      <p:sp>
        <p:nvSpPr>
          <p:cNvPr id="4" name="Slide Number Placeholder 3"/>
          <p:cNvSpPr>
            <a:spLocks noGrp="1"/>
          </p:cNvSpPr>
          <p:nvPr>
            <p:ph type="sldNum" sz="quarter" idx="10"/>
          </p:nvPr>
        </p:nvSpPr>
        <p:spPr/>
        <p:txBody>
          <a:bodyPr/>
          <a:lstStyle/>
          <a:p>
            <a:fld id="{3216E5F2-A636-4F65-9821-6EF6C5F8454D}" type="slidenum">
              <a:rPr lang="en-GB" smtClean="0"/>
              <a:t>114</a:t>
            </a:fld>
            <a:endParaRPr lang="en-GB"/>
          </a:p>
        </p:txBody>
      </p:sp>
    </p:spTree>
    <p:extLst>
      <p:ext uri="{BB962C8B-B14F-4D97-AF65-F5344CB8AC3E}">
        <p14:creationId xmlns:p14="http://schemas.microsoft.com/office/powerpoint/2010/main" val="20292645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41425"/>
            <a:ext cx="4465638" cy="3349625"/>
          </a:xfrm>
        </p:spPr>
      </p:sp>
      <p:sp>
        <p:nvSpPr>
          <p:cNvPr id="3" name="Notes Placeholder 2"/>
          <p:cNvSpPr>
            <a:spLocks noGrp="1"/>
          </p:cNvSpPr>
          <p:nvPr>
            <p:ph type="body" idx="1"/>
          </p:nvPr>
        </p:nvSpPr>
        <p:spPr/>
        <p:txBody>
          <a:bodyPr/>
          <a:lstStyle/>
          <a:p>
            <a:r>
              <a:rPr lang="en-GB" dirty="0"/>
              <a:t>Pupils should copy the</a:t>
            </a:r>
            <a:r>
              <a:rPr lang="en-GB" baseline="0" dirty="0"/>
              <a:t> definition into their jotter</a:t>
            </a:r>
            <a:endParaRPr lang="en-GB" dirty="0"/>
          </a:p>
        </p:txBody>
      </p:sp>
      <p:sp>
        <p:nvSpPr>
          <p:cNvPr id="4" name="Slide Number Placeholder 3"/>
          <p:cNvSpPr>
            <a:spLocks noGrp="1"/>
          </p:cNvSpPr>
          <p:nvPr>
            <p:ph type="sldNum" sz="quarter" idx="10"/>
          </p:nvPr>
        </p:nvSpPr>
        <p:spPr/>
        <p:txBody>
          <a:bodyPr/>
          <a:lstStyle/>
          <a:p>
            <a:fld id="{3216E5F2-A636-4F65-9821-6EF6C5F8454D}" type="slidenum">
              <a:rPr lang="en-GB" smtClean="0"/>
              <a:t>115</a:t>
            </a:fld>
            <a:endParaRPr lang="en-GB"/>
          </a:p>
        </p:txBody>
      </p:sp>
    </p:spTree>
    <p:extLst>
      <p:ext uri="{BB962C8B-B14F-4D97-AF65-F5344CB8AC3E}">
        <p14:creationId xmlns:p14="http://schemas.microsoft.com/office/powerpoint/2010/main" val="37515859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41425"/>
            <a:ext cx="4465638" cy="3349625"/>
          </a:xfrm>
        </p:spPr>
      </p:sp>
      <p:sp>
        <p:nvSpPr>
          <p:cNvPr id="3" name="Notes Placeholder 2"/>
          <p:cNvSpPr>
            <a:spLocks noGrp="1"/>
          </p:cNvSpPr>
          <p:nvPr>
            <p:ph type="body" idx="1"/>
          </p:nvPr>
        </p:nvSpPr>
        <p:spPr/>
        <p:txBody>
          <a:bodyPr/>
          <a:lstStyle/>
          <a:p>
            <a:r>
              <a:rPr lang="en-GB" dirty="0"/>
              <a:t>Pupils should copy the</a:t>
            </a:r>
            <a:r>
              <a:rPr lang="en-GB" baseline="0" dirty="0"/>
              <a:t> definition into their jotter</a:t>
            </a:r>
            <a:endParaRPr lang="en-GB" dirty="0"/>
          </a:p>
        </p:txBody>
      </p:sp>
      <p:sp>
        <p:nvSpPr>
          <p:cNvPr id="4" name="Slide Number Placeholder 3"/>
          <p:cNvSpPr>
            <a:spLocks noGrp="1"/>
          </p:cNvSpPr>
          <p:nvPr>
            <p:ph type="sldNum" sz="quarter" idx="10"/>
          </p:nvPr>
        </p:nvSpPr>
        <p:spPr/>
        <p:txBody>
          <a:bodyPr/>
          <a:lstStyle/>
          <a:p>
            <a:fld id="{3216E5F2-A636-4F65-9821-6EF6C5F8454D}" type="slidenum">
              <a:rPr lang="en-GB" smtClean="0"/>
              <a:t>116</a:t>
            </a:fld>
            <a:endParaRPr lang="en-GB"/>
          </a:p>
        </p:txBody>
      </p:sp>
    </p:spTree>
    <p:extLst>
      <p:ext uri="{BB962C8B-B14F-4D97-AF65-F5344CB8AC3E}">
        <p14:creationId xmlns:p14="http://schemas.microsoft.com/office/powerpoint/2010/main" val="237772012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41425"/>
            <a:ext cx="4465638" cy="3349625"/>
          </a:xfrm>
        </p:spPr>
      </p:sp>
      <p:sp>
        <p:nvSpPr>
          <p:cNvPr id="3" name="Notes Placeholder 2"/>
          <p:cNvSpPr>
            <a:spLocks noGrp="1"/>
          </p:cNvSpPr>
          <p:nvPr>
            <p:ph type="body" idx="1"/>
          </p:nvPr>
        </p:nvSpPr>
        <p:spPr/>
        <p:txBody>
          <a:bodyPr/>
          <a:lstStyle/>
          <a:p>
            <a:r>
              <a:rPr lang="en-GB" dirty="0"/>
              <a:t>Pupils should copy the</a:t>
            </a:r>
            <a:r>
              <a:rPr lang="en-GB" baseline="0" dirty="0"/>
              <a:t> definition into their jotter</a:t>
            </a:r>
            <a:endParaRPr lang="en-GB" dirty="0"/>
          </a:p>
        </p:txBody>
      </p:sp>
      <p:sp>
        <p:nvSpPr>
          <p:cNvPr id="4" name="Slide Number Placeholder 3"/>
          <p:cNvSpPr>
            <a:spLocks noGrp="1"/>
          </p:cNvSpPr>
          <p:nvPr>
            <p:ph type="sldNum" sz="quarter" idx="10"/>
          </p:nvPr>
        </p:nvSpPr>
        <p:spPr/>
        <p:txBody>
          <a:bodyPr/>
          <a:lstStyle/>
          <a:p>
            <a:fld id="{3216E5F2-A636-4F65-9821-6EF6C5F8454D}" type="slidenum">
              <a:rPr lang="en-GB" smtClean="0"/>
              <a:t>117</a:t>
            </a:fld>
            <a:endParaRPr lang="en-GB"/>
          </a:p>
        </p:txBody>
      </p:sp>
    </p:spTree>
    <p:extLst>
      <p:ext uri="{BB962C8B-B14F-4D97-AF65-F5344CB8AC3E}">
        <p14:creationId xmlns:p14="http://schemas.microsoft.com/office/powerpoint/2010/main" val="8265842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41425"/>
            <a:ext cx="4465638" cy="3349625"/>
          </a:xfrm>
        </p:spPr>
      </p:sp>
      <p:sp>
        <p:nvSpPr>
          <p:cNvPr id="3" name="Notes Placeholder 2"/>
          <p:cNvSpPr>
            <a:spLocks noGrp="1"/>
          </p:cNvSpPr>
          <p:nvPr>
            <p:ph type="body" idx="1"/>
          </p:nvPr>
        </p:nvSpPr>
        <p:spPr/>
        <p:txBody>
          <a:bodyPr/>
          <a:lstStyle/>
          <a:p>
            <a:r>
              <a:rPr lang="en-GB" dirty="0"/>
              <a:t>Pupils should copy the</a:t>
            </a:r>
            <a:r>
              <a:rPr lang="en-GB" baseline="0" dirty="0"/>
              <a:t> definition into their jotter</a:t>
            </a:r>
            <a:endParaRPr lang="en-GB" dirty="0"/>
          </a:p>
        </p:txBody>
      </p:sp>
      <p:sp>
        <p:nvSpPr>
          <p:cNvPr id="4" name="Slide Number Placeholder 3"/>
          <p:cNvSpPr>
            <a:spLocks noGrp="1"/>
          </p:cNvSpPr>
          <p:nvPr>
            <p:ph type="sldNum" sz="quarter" idx="10"/>
          </p:nvPr>
        </p:nvSpPr>
        <p:spPr/>
        <p:txBody>
          <a:bodyPr/>
          <a:lstStyle/>
          <a:p>
            <a:fld id="{3216E5F2-A636-4F65-9821-6EF6C5F8454D}" type="slidenum">
              <a:rPr lang="en-GB" smtClean="0"/>
              <a:t>118</a:t>
            </a:fld>
            <a:endParaRPr lang="en-GB"/>
          </a:p>
        </p:txBody>
      </p:sp>
    </p:spTree>
    <p:extLst>
      <p:ext uri="{BB962C8B-B14F-4D97-AF65-F5344CB8AC3E}">
        <p14:creationId xmlns:p14="http://schemas.microsoft.com/office/powerpoint/2010/main" val="14014228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41425"/>
            <a:ext cx="4465638" cy="3349625"/>
          </a:xfrm>
        </p:spPr>
      </p:sp>
      <p:sp>
        <p:nvSpPr>
          <p:cNvPr id="3" name="Notes Placeholder 2"/>
          <p:cNvSpPr>
            <a:spLocks noGrp="1"/>
          </p:cNvSpPr>
          <p:nvPr>
            <p:ph type="body" idx="1"/>
          </p:nvPr>
        </p:nvSpPr>
        <p:spPr/>
        <p:txBody>
          <a:bodyPr/>
          <a:lstStyle/>
          <a:p>
            <a:r>
              <a:rPr lang="en-GB" dirty="0"/>
              <a:t>Pupils should copy the</a:t>
            </a:r>
            <a:r>
              <a:rPr lang="en-GB" baseline="0" dirty="0"/>
              <a:t> definition into their jotter</a:t>
            </a:r>
            <a:endParaRPr lang="en-GB" dirty="0"/>
          </a:p>
        </p:txBody>
      </p:sp>
      <p:sp>
        <p:nvSpPr>
          <p:cNvPr id="4" name="Slide Number Placeholder 3"/>
          <p:cNvSpPr>
            <a:spLocks noGrp="1"/>
          </p:cNvSpPr>
          <p:nvPr>
            <p:ph type="sldNum" sz="quarter" idx="10"/>
          </p:nvPr>
        </p:nvSpPr>
        <p:spPr/>
        <p:txBody>
          <a:bodyPr/>
          <a:lstStyle/>
          <a:p>
            <a:fld id="{3216E5F2-A636-4F65-9821-6EF6C5F8454D}" type="slidenum">
              <a:rPr lang="en-GB" smtClean="0"/>
              <a:t>119</a:t>
            </a:fld>
            <a:endParaRPr lang="en-GB"/>
          </a:p>
        </p:txBody>
      </p:sp>
    </p:spTree>
    <p:extLst>
      <p:ext uri="{BB962C8B-B14F-4D97-AF65-F5344CB8AC3E}">
        <p14:creationId xmlns:p14="http://schemas.microsoft.com/office/powerpoint/2010/main" val="3235769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84471240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41425"/>
            <a:ext cx="4465638" cy="3349625"/>
          </a:xfrm>
        </p:spPr>
      </p:sp>
      <p:sp>
        <p:nvSpPr>
          <p:cNvPr id="3" name="Notes Placeholder 2"/>
          <p:cNvSpPr>
            <a:spLocks noGrp="1"/>
          </p:cNvSpPr>
          <p:nvPr>
            <p:ph type="body" idx="1"/>
          </p:nvPr>
        </p:nvSpPr>
        <p:spPr/>
        <p:txBody>
          <a:bodyPr/>
          <a:lstStyle/>
          <a:p>
            <a:r>
              <a:rPr lang="en-GB" dirty="0"/>
              <a:t>Pupils should copy the</a:t>
            </a:r>
            <a:r>
              <a:rPr lang="en-GB" baseline="0" dirty="0"/>
              <a:t> definition into their jotter</a:t>
            </a:r>
            <a:endParaRPr lang="en-GB" dirty="0"/>
          </a:p>
        </p:txBody>
      </p:sp>
      <p:sp>
        <p:nvSpPr>
          <p:cNvPr id="4" name="Slide Number Placeholder 3"/>
          <p:cNvSpPr>
            <a:spLocks noGrp="1"/>
          </p:cNvSpPr>
          <p:nvPr>
            <p:ph type="sldNum" sz="quarter" idx="10"/>
          </p:nvPr>
        </p:nvSpPr>
        <p:spPr/>
        <p:txBody>
          <a:bodyPr/>
          <a:lstStyle/>
          <a:p>
            <a:fld id="{3216E5F2-A636-4F65-9821-6EF6C5F8454D}" type="slidenum">
              <a:rPr lang="en-GB" smtClean="0"/>
              <a:t>120</a:t>
            </a:fld>
            <a:endParaRPr lang="en-GB"/>
          </a:p>
        </p:txBody>
      </p:sp>
    </p:spTree>
    <p:extLst>
      <p:ext uri="{BB962C8B-B14F-4D97-AF65-F5344CB8AC3E}">
        <p14:creationId xmlns:p14="http://schemas.microsoft.com/office/powerpoint/2010/main" val="199558680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41425"/>
            <a:ext cx="4465638" cy="3349625"/>
          </a:xfrm>
        </p:spPr>
      </p:sp>
      <p:sp>
        <p:nvSpPr>
          <p:cNvPr id="3" name="Notes Placeholder 2"/>
          <p:cNvSpPr>
            <a:spLocks noGrp="1"/>
          </p:cNvSpPr>
          <p:nvPr>
            <p:ph type="body" idx="1"/>
          </p:nvPr>
        </p:nvSpPr>
        <p:spPr/>
        <p:txBody>
          <a:bodyPr/>
          <a:lstStyle/>
          <a:p>
            <a:r>
              <a:rPr lang="en-GB" dirty="0"/>
              <a:t>Pupils should copy the</a:t>
            </a:r>
            <a:r>
              <a:rPr lang="en-GB" baseline="0" dirty="0"/>
              <a:t> definition into their jotter</a:t>
            </a:r>
            <a:endParaRPr lang="en-GB" dirty="0"/>
          </a:p>
        </p:txBody>
      </p:sp>
      <p:sp>
        <p:nvSpPr>
          <p:cNvPr id="4" name="Slide Number Placeholder 3"/>
          <p:cNvSpPr>
            <a:spLocks noGrp="1"/>
          </p:cNvSpPr>
          <p:nvPr>
            <p:ph type="sldNum" sz="quarter" idx="10"/>
          </p:nvPr>
        </p:nvSpPr>
        <p:spPr/>
        <p:txBody>
          <a:bodyPr/>
          <a:lstStyle/>
          <a:p>
            <a:fld id="{3216E5F2-A636-4F65-9821-6EF6C5F8454D}" type="slidenum">
              <a:rPr lang="en-GB" smtClean="0"/>
              <a:t>121</a:t>
            </a:fld>
            <a:endParaRPr lang="en-GB"/>
          </a:p>
        </p:txBody>
      </p:sp>
    </p:spTree>
    <p:extLst>
      <p:ext uri="{BB962C8B-B14F-4D97-AF65-F5344CB8AC3E}">
        <p14:creationId xmlns:p14="http://schemas.microsoft.com/office/powerpoint/2010/main" val="391937171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GB" dirty="0" smtClean="0"/>
              <a:t>Quickly</a:t>
            </a:r>
            <a:r>
              <a:rPr lang="en-GB" baseline="0" dirty="0" smtClean="0"/>
              <a:t> go over Milgram, will take notes later. </a:t>
            </a:r>
            <a:endParaRPr dirty="0"/>
          </a:p>
        </p:txBody>
      </p:sp>
    </p:spTree>
    <p:extLst>
      <p:ext uri="{BB962C8B-B14F-4D97-AF65-F5344CB8AC3E}">
        <p14:creationId xmlns:p14="http://schemas.microsoft.com/office/powerpoint/2010/main" val="13539276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GB" dirty="0" smtClean="0"/>
              <a:t>https://youtu.be/y6GxIuljT3w</a:t>
            </a:r>
            <a:endParaRPr dirty="0"/>
          </a:p>
        </p:txBody>
      </p:sp>
    </p:spTree>
    <p:extLst>
      <p:ext uri="{BB962C8B-B14F-4D97-AF65-F5344CB8AC3E}">
        <p14:creationId xmlns:p14="http://schemas.microsoft.com/office/powerpoint/2010/main" val="54074673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B0EDCF-82BB-4F21-8071-35ABC11C4B6B}" type="slidenum">
              <a:rPr lang="en-GB" smtClean="0"/>
              <a:t>133</a:t>
            </a:fld>
            <a:endParaRPr lang="en-GB"/>
          </a:p>
        </p:txBody>
      </p:sp>
    </p:spTree>
    <p:extLst>
      <p:ext uri="{BB962C8B-B14F-4D97-AF65-F5344CB8AC3E}">
        <p14:creationId xmlns:p14="http://schemas.microsoft.com/office/powerpoint/2010/main" val="11408685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B0EDCF-82BB-4F21-8071-35ABC11C4B6B}" type="slidenum">
              <a:rPr lang="en-GB" smtClean="0"/>
              <a:t>135</a:t>
            </a:fld>
            <a:endParaRPr lang="en-GB"/>
          </a:p>
        </p:txBody>
      </p:sp>
    </p:spTree>
    <p:extLst>
      <p:ext uri="{BB962C8B-B14F-4D97-AF65-F5344CB8AC3E}">
        <p14:creationId xmlns:p14="http://schemas.microsoft.com/office/powerpoint/2010/main" val="342915484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B0EDCF-82BB-4F21-8071-35ABC11C4B6B}" type="slidenum">
              <a:rPr lang="en-GB" smtClean="0"/>
              <a:t>137</a:t>
            </a:fld>
            <a:endParaRPr lang="en-GB"/>
          </a:p>
        </p:txBody>
      </p:sp>
    </p:spTree>
    <p:extLst>
      <p:ext uri="{BB962C8B-B14F-4D97-AF65-F5344CB8AC3E}">
        <p14:creationId xmlns:p14="http://schemas.microsoft.com/office/powerpoint/2010/main" val="98780230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41425"/>
            <a:ext cx="4465638" cy="3349625"/>
          </a:xfrm>
        </p:spPr>
      </p:sp>
      <p:sp>
        <p:nvSpPr>
          <p:cNvPr id="3" name="Notes Placeholder 2"/>
          <p:cNvSpPr>
            <a:spLocks noGrp="1"/>
          </p:cNvSpPr>
          <p:nvPr>
            <p:ph type="body" idx="1"/>
          </p:nvPr>
        </p:nvSpPr>
        <p:spPr/>
        <p:txBody>
          <a:bodyPr/>
          <a:lstStyle/>
          <a:p>
            <a:r>
              <a:rPr lang="en-GB" dirty="0"/>
              <a:t>Bickman (1974) conducted a study where actors gave orders to passers-by, such as ‘pick up that litter’ or ‘give that person a dime’. There were three conditions – actor dressed as security guard, in a milkman’s uniform or in casual clothes. The security guard outfit led to the greatest level of obedience – even though a security guard is not a legitimate authority, their uniform conveyed a sense of power and authority.</a:t>
            </a:r>
          </a:p>
        </p:txBody>
      </p:sp>
      <p:sp>
        <p:nvSpPr>
          <p:cNvPr id="4" name="Slide Number Placeholder 3"/>
          <p:cNvSpPr>
            <a:spLocks noGrp="1"/>
          </p:cNvSpPr>
          <p:nvPr>
            <p:ph type="sldNum" sz="quarter" idx="10"/>
          </p:nvPr>
        </p:nvSpPr>
        <p:spPr/>
        <p:txBody>
          <a:bodyPr/>
          <a:lstStyle/>
          <a:p>
            <a:fld id="{3216E5F2-A636-4F65-9821-6EF6C5F8454D}" type="slidenum">
              <a:rPr lang="en-GB" smtClean="0"/>
              <a:t>138</a:t>
            </a:fld>
            <a:endParaRPr lang="en-GB"/>
          </a:p>
        </p:txBody>
      </p:sp>
    </p:spTree>
    <p:extLst>
      <p:ext uri="{BB962C8B-B14F-4D97-AF65-F5344CB8AC3E}">
        <p14:creationId xmlns:p14="http://schemas.microsoft.com/office/powerpoint/2010/main" val="425927620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41425"/>
            <a:ext cx="4465638" cy="3349625"/>
          </a:xfrm>
        </p:spPr>
      </p:sp>
      <p:sp>
        <p:nvSpPr>
          <p:cNvPr id="3" name="Notes Placeholder 2"/>
          <p:cNvSpPr>
            <a:spLocks noGrp="1"/>
          </p:cNvSpPr>
          <p:nvPr>
            <p:ph type="body" idx="1"/>
          </p:nvPr>
        </p:nvSpPr>
        <p:spPr/>
        <p:txBody>
          <a:bodyPr/>
          <a:lstStyle/>
          <a:p>
            <a:r>
              <a:rPr lang="en-GB" dirty="0"/>
              <a:t>Pupils should copy the</a:t>
            </a:r>
            <a:r>
              <a:rPr lang="en-GB" baseline="0" dirty="0"/>
              <a:t> Bickman (1974) study into their jotter for reference</a:t>
            </a:r>
            <a:endParaRPr lang="en-GB" dirty="0"/>
          </a:p>
        </p:txBody>
      </p:sp>
      <p:sp>
        <p:nvSpPr>
          <p:cNvPr id="4" name="Slide Number Placeholder 3"/>
          <p:cNvSpPr>
            <a:spLocks noGrp="1"/>
          </p:cNvSpPr>
          <p:nvPr>
            <p:ph type="sldNum" sz="quarter" idx="10"/>
          </p:nvPr>
        </p:nvSpPr>
        <p:spPr/>
        <p:txBody>
          <a:bodyPr/>
          <a:lstStyle/>
          <a:p>
            <a:fld id="{3216E5F2-A636-4F65-9821-6EF6C5F8454D}" type="slidenum">
              <a:rPr lang="en-GB" smtClean="0"/>
              <a:t>139</a:t>
            </a:fld>
            <a:endParaRPr lang="en-GB"/>
          </a:p>
        </p:txBody>
      </p:sp>
    </p:spTree>
    <p:extLst>
      <p:ext uri="{BB962C8B-B14F-4D97-AF65-F5344CB8AC3E}">
        <p14:creationId xmlns:p14="http://schemas.microsoft.com/office/powerpoint/2010/main" val="109064815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B0EDCF-82BB-4F21-8071-35ABC11C4B6B}" type="slidenum">
              <a:rPr lang="en-GB" smtClean="0"/>
              <a:t>143</a:t>
            </a:fld>
            <a:endParaRPr lang="en-GB"/>
          </a:p>
        </p:txBody>
      </p:sp>
    </p:spTree>
    <p:extLst>
      <p:ext uri="{BB962C8B-B14F-4D97-AF65-F5344CB8AC3E}">
        <p14:creationId xmlns:p14="http://schemas.microsoft.com/office/powerpoint/2010/main" val="900509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36628610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41425"/>
            <a:ext cx="4465638"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B0EDCF-82BB-4F21-8071-35ABC11C4B6B}" type="slidenum">
              <a:rPr lang="en-GB" smtClean="0"/>
              <a:t>144</a:t>
            </a:fld>
            <a:endParaRPr lang="en-GB"/>
          </a:p>
        </p:txBody>
      </p:sp>
    </p:spTree>
    <p:extLst>
      <p:ext uri="{BB962C8B-B14F-4D97-AF65-F5344CB8AC3E}">
        <p14:creationId xmlns:p14="http://schemas.microsoft.com/office/powerpoint/2010/main" val="383717065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41425"/>
            <a:ext cx="4465638" cy="3349625"/>
          </a:xfrm>
        </p:spPr>
      </p:sp>
      <p:sp>
        <p:nvSpPr>
          <p:cNvPr id="3" name="Notes Placeholder 2"/>
          <p:cNvSpPr>
            <a:spLocks noGrp="1"/>
          </p:cNvSpPr>
          <p:nvPr>
            <p:ph type="body" idx="1"/>
          </p:nvPr>
        </p:nvSpPr>
        <p:spPr/>
        <p:txBody>
          <a:bodyPr/>
          <a:lstStyle/>
          <a:p>
            <a:r>
              <a:rPr lang="en-GB" dirty="0"/>
              <a:t>Pupils should also use pages 50 of Oxford Revision guide and pages 24&amp;25 of Psychology A Level to</a:t>
            </a:r>
            <a:r>
              <a:rPr lang="en-GB" baseline="0" dirty="0"/>
              <a:t> help with evaluation</a:t>
            </a:r>
            <a:endParaRPr lang="en-GB" dirty="0"/>
          </a:p>
        </p:txBody>
      </p:sp>
      <p:sp>
        <p:nvSpPr>
          <p:cNvPr id="4" name="Slide Number Placeholder 3"/>
          <p:cNvSpPr>
            <a:spLocks noGrp="1"/>
          </p:cNvSpPr>
          <p:nvPr>
            <p:ph type="sldNum" sz="quarter" idx="10"/>
          </p:nvPr>
        </p:nvSpPr>
        <p:spPr/>
        <p:txBody>
          <a:bodyPr/>
          <a:lstStyle/>
          <a:p>
            <a:fld id="{3216E5F2-A636-4F65-9821-6EF6C5F8454D}" type="slidenum">
              <a:rPr lang="en-GB" smtClean="0"/>
              <a:t>146</a:t>
            </a:fld>
            <a:endParaRPr lang="en-GB"/>
          </a:p>
        </p:txBody>
      </p:sp>
    </p:spTree>
    <p:extLst>
      <p:ext uri="{BB962C8B-B14F-4D97-AF65-F5344CB8AC3E}">
        <p14:creationId xmlns:p14="http://schemas.microsoft.com/office/powerpoint/2010/main" val="193496023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41425"/>
            <a:ext cx="4465638" cy="3349625"/>
          </a:xfrm>
        </p:spPr>
      </p:sp>
      <p:sp>
        <p:nvSpPr>
          <p:cNvPr id="3" name="Notes Placeholder 2"/>
          <p:cNvSpPr>
            <a:spLocks noGrp="1"/>
          </p:cNvSpPr>
          <p:nvPr>
            <p:ph type="body" idx="1"/>
          </p:nvPr>
        </p:nvSpPr>
        <p:spPr/>
        <p:txBody>
          <a:bodyPr/>
          <a:lstStyle/>
          <a:p>
            <a:r>
              <a:rPr lang="en-GB" dirty="0"/>
              <a:t>Pupils should</a:t>
            </a:r>
            <a:r>
              <a:rPr lang="en-GB" baseline="0" dirty="0"/>
              <a:t> copy the </a:t>
            </a:r>
            <a:r>
              <a:rPr lang="en-GB" baseline="0" dirty="0" err="1"/>
              <a:t>Hofling</a:t>
            </a:r>
            <a:r>
              <a:rPr lang="en-GB" baseline="0" dirty="0"/>
              <a:t> et al (1966) study into their notes.</a:t>
            </a:r>
            <a:endParaRPr lang="en-GB" dirty="0"/>
          </a:p>
        </p:txBody>
      </p:sp>
      <p:sp>
        <p:nvSpPr>
          <p:cNvPr id="4" name="Slide Number Placeholder 3"/>
          <p:cNvSpPr>
            <a:spLocks noGrp="1"/>
          </p:cNvSpPr>
          <p:nvPr>
            <p:ph type="sldNum" sz="quarter" idx="10"/>
          </p:nvPr>
        </p:nvSpPr>
        <p:spPr/>
        <p:txBody>
          <a:bodyPr/>
          <a:lstStyle/>
          <a:p>
            <a:fld id="{3216E5F2-A636-4F65-9821-6EF6C5F8454D}" type="slidenum">
              <a:rPr lang="en-GB" smtClean="0"/>
              <a:t>148</a:t>
            </a:fld>
            <a:endParaRPr lang="en-GB"/>
          </a:p>
        </p:txBody>
      </p:sp>
    </p:spTree>
    <p:extLst>
      <p:ext uri="{BB962C8B-B14F-4D97-AF65-F5344CB8AC3E}">
        <p14:creationId xmlns:p14="http://schemas.microsoft.com/office/powerpoint/2010/main" val="3911680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05875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9"/>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ABF4A66-9CF7-420F-B279-86D22B36C757}" type="datetimeFigureOut">
              <a:rPr lang="en-GB" smtClean="0"/>
              <a:t>16/09/2019</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8751C2B-1F16-4CFA-BB75-C12874566D99}" type="slidenum">
              <a:rPr lang="en-GB" smtClean="0"/>
              <a:t>‹#›</a:t>
            </a:fld>
            <a:endParaRPr lang="en-GB"/>
          </a:p>
        </p:txBody>
      </p:sp>
      <p:cxnSp>
        <p:nvCxnSpPr>
          <p:cNvPr id="8" name="Straight Connector 7"/>
          <p:cNvCxnSpPr/>
          <p:nvPr/>
        </p:nvCxnSpPr>
        <p:spPr>
          <a:xfrm>
            <a:off x="1483997"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4834578"/>
      </p:ext>
    </p:extLst>
  </p:cSld>
  <p:clrMapOvr>
    <a:masterClrMapping/>
  </p:clrMapOvr>
  <p:extLst>
    <p:ext uri="{DCECCB84-F9BA-43D5-87BE-67443E8EF086}">
      <p15:sldGuideLst xmlns:p15="http://schemas.microsoft.com/office/powerpoint/2012/main">
        <p15:guide id="1" orient="horz" pos="40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BF4A66-9CF7-420F-B279-86D22B36C757}" type="datetimeFigureOut">
              <a:rPr lang="en-GB" smtClean="0"/>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751C2B-1F16-4CFA-BB75-C12874566D99}" type="slidenum">
              <a:rPr lang="en-GB" smtClean="0"/>
              <a:t>‹#›</a:t>
            </a:fld>
            <a:endParaRPr lang="en-GB"/>
          </a:p>
        </p:txBody>
      </p:sp>
    </p:spTree>
    <p:extLst>
      <p:ext uri="{BB962C8B-B14F-4D97-AF65-F5344CB8AC3E}">
        <p14:creationId xmlns:p14="http://schemas.microsoft.com/office/powerpoint/2010/main" val="1410599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2"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BF4A66-9CF7-420F-B279-86D22B36C757}" type="datetimeFigureOut">
              <a:rPr lang="en-GB" smtClean="0"/>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751C2B-1F16-4CFA-BB75-C12874566D99}" type="slidenum">
              <a:rPr lang="en-GB" smtClean="0"/>
              <a:t>‹#›</a:t>
            </a:fld>
            <a:endParaRPr lang="en-GB"/>
          </a:p>
        </p:txBody>
      </p:sp>
    </p:spTree>
    <p:extLst>
      <p:ext uri="{BB962C8B-B14F-4D97-AF65-F5344CB8AC3E}">
        <p14:creationId xmlns:p14="http://schemas.microsoft.com/office/powerpoint/2010/main" val="155495594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rot="10800000" flipH="1">
            <a:off x="0" y="2248000"/>
            <a:ext cx="9144000" cy="46100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sz="1800"/>
          </a:p>
        </p:txBody>
      </p:sp>
      <p:sp>
        <p:nvSpPr>
          <p:cNvPr id="20" name="Shape 20"/>
          <p:cNvSpPr/>
          <p:nvPr/>
        </p:nvSpPr>
        <p:spPr>
          <a:xfrm>
            <a:off x="0" y="2248000"/>
            <a:ext cx="9144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sz="1800"/>
          </a:p>
        </p:txBody>
      </p:sp>
      <p:sp>
        <p:nvSpPr>
          <p:cNvPr id="21" name="Shape 21"/>
          <p:cNvSpPr txBox="1">
            <a:spLocks noGrp="1"/>
          </p:cNvSpPr>
          <p:nvPr>
            <p:ph type="title"/>
          </p:nvPr>
        </p:nvSpPr>
        <p:spPr>
          <a:xfrm>
            <a:off x="471900" y="984967"/>
            <a:ext cx="8222100" cy="10236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71900" y="2558767"/>
            <a:ext cx="8222100" cy="361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523541" y="6260831"/>
            <a:ext cx="5487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828035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BF4A66-9CF7-420F-B279-86D22B36C757}" type="datetimeFigureOut">
              <a:rPr lang="en-GB" smtClean="0"/>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751C2B-1F16-4CFA-BB75-C12874566D99}" type="slidenum">
              <a:rPr lang="en-GB" smtClean="0"/>
              <a:t>‹#›</a:t>
            </a:fld>
            <a:endParaRPr lang="en-GB"/>
          </a:p>
        </p:txBody>
      </p:sp>
    </p:spTree>
    <p:extLst>
      <p:ext uri="{BB962C8B-B14F-4D97-AF65-F5344CB8AC3E}">
        <p14:creationId xmlns:p14="http://schemas.microsoft.com/office/powerpoint/2010/main" val="90645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BF4A66-9CF7-420F-B279-86D22B36C757}" type="datetimeFigureOut">
              <a:rPr lang="en-GB" smtClean="0"/>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751C2B-1F16-4CFA-BB75-C12874566D99}" type="slidenum">
              <a:rPr lang="en-GB" smtClean="0"/>
              <a:t>‹#›</a:t>
            </a:fld>
            <a:endParaRPr lang="en-GB"/>
          </a:p>
        </p:txBody>
      </p:sp>
      <p:cxnSp>
        <p:nvCxnSpPr>
          <p:cNvPr id="7" name="Straight Connector 6"/>
          <p:cNvCxnSpPr/>
          <p:nvPr/>
        </p:nvCxnSpPr>
        <p:spPr>
          <a:xfrm>
            <a:off x="1485902"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5396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BF4A66-9CF7-420F-B279-86D22B36C757}" type="datetimeFigureOut">
              <a:rPr lang="en-GB" smtClean="0"/>
              <a:t>16/09/2019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751C2B-1F16-4CFA-BB75-C12874566D99}" type="slidenum">
              <a:rPr lang="en-GB" smtClean="0"/>
              <a:t>‹#›</a:t>
            </a:fld>
            <a:endParaRPr lang="en-GB"/>
          </a:p>
        </p:txBody>
      </p:sp>
    </p:spTree>
    <p:extLst>
      <p:ext uri="{BB962C8B-B14F-4D97-AF65-F5344CB8AC3E}">
        <p14:creationId xmlns:p14="http://schemas.microsoft.com/office/powerpoint/2010/main" val="1688410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BF4A66-9CF7-420F-B279-86D22B36C757}" type="datetimeFigureOut">
              <a:rPr lang="en-GB" smtClean="0"/>
              <a:t>16/09/2019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8751C2B-1F16-4CFA-BB75-C12874566D99}" type="slidenum">
              <a:rPr lang="en-GB" smtClean="0"/>
              <a:t>‹#›</a:t>
            </a:fld>
            <a:endParaRPr lang="en-GB"/>
          </a:p>
        </p:txBody>
      </p:sp>
    </p:spTree>
    <p:extLst>
      <p:ext uri="{BB962C8B-B14F-4D97-AF65-F5344CB8AC3E}">
        <p14:creationId xmlns:p14="http://schemas.microsoft.com/office/powerpoint/2010/main" val="2768877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BF4A66-9CF7-420F-B279-86D22B36C757}" type="datetimeFigureOut">
              <a:rPr lang="en-GB" smtClean="0"/>
              <a:t>16/09/2019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8751C2B-1F16-4CFA-BB75-C12874566D99}" type="slidenum">
              <a:rPr lang="en-GB" smtClean="0"/>
              <a:t>‹#›</a:t>
            </a:fld>
            <a:endParaRPr lang="en-GB"/>
          </a:p>
        </p:txBody>
      </p:sp>
    </p:spTree>
    <p:extLst>
      <p:ext uri="{BB962C8B-B14F-4D97-AF65-F5344CB8AC3E}">
        <p14:creationId xmlns:p14="http://schemas.microsoft.com/office/powerpoint/2010/main" val="336420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BF4A66-9CF7-420F-B279-86D22B36C757}" type="datetimeFigureOut">
              <a:rPr lang="en-GB" smtClean="0"/>
              <a:t>16/09/2019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8751C2B-1F16-4CFA-BB75-C12874566D99}" type="slidenum">
              <a:rPr lang="en-GB" smtClean="0"/>
              <a:t>‹#›</a:t>
            </a:fld>
            <a:endParaRPr lang="en-GB"/>
          </a:p>
        </p:txBody>
      </p:sp>
    </p:spTree>
    <p:extLst>
      <p:ext uri="{BB962C8B-B14F-4D97-AF65-F5344CB8AC3E}">
        <p14:creationId xmlns:p14="http://schemas.microsoft.com/office/powerpoint/2010/main" val="897916250"/>
      </p:ext>
    </p:extLst>
  </p:cSld>
  <p:clrMapOvr>
    <a:masterClrMapping/>
  </p:clrMapOvr>
  <p:extLst>
    <p:ext uri="{DCECCB84-F9BA-43D5-87BE-67443E8EF086}">
      <p15:sldGuideLst xmlns:p15="http://schemas.microsoft.com/office/powerpoint/2012/main">
        <p15:guide id="1" pos="405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5"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ABF4A66-9CF7-420F-B279-86D22B36C757}" type="datetimeFigureOut">
              <a:rPr lang="en-GB" smtClean="0"/>
              <a:t>16/09/2019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751C2B-1F16-4CFA-BB75-C12874566D99}" type="slidenum">
              <a:rPr lang="en-GB" smtClean="0"/>
              <a:t>‹#›</a:t>
            </a:fld>
            <a:endParaRPr lang="en-GB"/>
          </a:p>
        </p:txBody>
      </p:sp>
    </p:spTree>
    <p:extLst>
      <p:ext uri="{BB962C8B-B14F-4D97-AF65-F5344CB8AC3E}">
        <p14:creationId xmlns:p14="http://schemas.microsoft.com/office/powerpoint/2010/main" val="410134991"/>
      </p:ext>
    </p:extLst>
  </p:cSld>
  <p:clrMapOvr>
    <a:masterClrMapping/>
  </p:clrMapOvr>
  <p:extLst>
    <p:ext uri="{DCECCB84-F9BA-43D5-87BE-67443E8EF086}">
      <p15:sldGuideLst xmlns:p15="http://schemas.microsoft.com/office/powerpoint/2012/main">
        <p15:guide id="1" pos="405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9" y="1069851"/>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ABF4A66-9CF7-420F-B279-86D22B36C757}" type="datetimeFigureOut">
              <a:rPr lang="en-GB" smtClean="0"/>
              <a:t>16/09/2019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751C2B-1F16-4CFA-BB75-C12874566D99}" type="slidenum">
              <a:rPr lang="en-GB" smtClean="0"/>
              <a:t>‹#›</a:t>
            </a:fld>
            <a:endParaRPr lang="en-GB"/>
          </a:p>
        </p:txBody>
      </p:sp>
    </p:spTree>
    <p:extLst>
      <p:ext uri="{BB962C8B-B14F-4D97-AF65-F5344CB8AC3E}">
        <p14:creationId xmlns:p14="http://schemas.microsoft.com/office/powerpoint/2010/main" val="400334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3" y="2057400"/>
            <a:ext cx="7404653"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8" y="6223833"/>
            <a:ext cx="1746806" cy="365125"/>
          </a:xfrm>
          <a:prstGeom prst="rect">
            <a:avLst/>
          </a:prstGeom>
        </p:spPr>
        <p:txBody>
          <a:bodyPr vert="horz" lIns="91440" tIns="45720" rIns="91440" bIns="45720" rtlCol="0" anchor="ctr"/>
          <a:lstStyle>
            <a:lvl1pPr algn="l">
              <a:defRPr sz="1000">
                <a:solidFill>
                  <a:schemeClr val="accent1"/>
                </a:solidFill>
              </a:defRPr>
            </a:lvl1pPr>
          </a:lstStyle>
          <a:p>
            <a:fld id="{1ABF4A66-9CF7-420F-B279-86D22B36C757}" type="datetimeFigureOut">
              <a:rPr lang="en-GB" smtClean="0"/>
              <a:t>16/09/2019</a:t>
            </a:fld>
            <a:endParaRPr lang="en-GB"/>
          </a:p>
        </p:txBody>
      </p:sp>
      <p:sp>
        <p:nvSpPr>
          <p:cNvPr id="5" name="Footer Placeholder 4"/>
          <p:cNvSpPr>
            <a:spLocks noGrp="1"/>
          </p:cNvSpPr>
          <p:nvPr>
            <p:ph type="ftr" sz="quarter" idx="3"/>
          </p:nvPr>
        </p:nvSpPr>
        <p:spPr>
          <a:xfrm>
            <a:off x="2961863" y="6223833"/>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GB"/>
          </a:p>
        </p:txBody>
      </p:sp>
      <p:sp>
        <p:nvSpPr>
          <p:cNvPr id="6" name="Slide Number Placeholder 5"/>
          <p:cNvSpPr>
            <a:spLocks noGrp="1"/>
          </p:cNvSpPr>
          <p:nvPr>
            <p:ph type="sldNum" sz="quarter" idx="4"/>
          </p:nvPr>
        </p:nvSpPr>
        <p:spPr>
          <a:xfrm>
            <a:off x="6997150" y="6223833"/>
            <a:ext cx="1279663" cy="365125"/>
          </a:xfrm>
          <a:prstGeom prst="rect">
            <a:avLst/>
          </a:prstGeom>
        </p:spPr>
        <p:txBody>
          <a:bodyPr vert="horz" lIns="91440" tIns="45720" rIns="91440" bIns="45720" rtlCol="0" anchor="ctr"/>
          <a:lstStyle>
            <a:lvl1pPr algn="r">
              <a:defRPr sz="1000">
                <a:solidFill>
                  <a:schemeClr val="accent1"/>
                </a:solidFill>
              </a:defRPr>
            </a:lvl1pPr>
          </a:lstStyle>
          <a:p>
            <a:fld id="{38751C2B-1F16-4CFA-BB75-C12874566D99}" type="slidenum">
              <a:rPr lang="en-GB" smtClean="0"/>
              <a:t>‹#›</a:t>
            </a:fld>
            <a:endParaRPr lang="en-GB"/>
          </a:p>
        </p:txBody>
      </p:sp>
    </p:spTree>
    <p:extLst>
      <p:ext uri="{BB962C8B-B14F-4D97-AF65-F5344CB8AC3E}">
        <p14:creationId xmlns:p14="http://schemas.microsoft.com/office/powerpoint/2010/main" val="25700199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386" userDrawn="1">
          <p15:clr>
            <a:srgbClr val="F26B43"/>
          </p15:clr>
        </p15:guide>
        <p15:guide id="2" orient="horz" pos="3960" userDrawn="1">
          <p15:clr>
            <a:srgbClr val="F26B43"/>
          </p15:clr>
        </p15:guide>
        <p15:guide id="3" orient="horz" pos="1536" userDrawn="1">
          <p15:clr>
            <a:srgbClr val="F26B43"/>
          </p15:clr>
        </p15:guide>
        <p15:guide id="4" orient="horz" pos="3840" userDrawn="1">
          <p15:clr>
            <a:srgbClr val="F26B43"/>
          </p15:clr>
        </p15:guide>
        <p15:guide id="5" pos="3312" userDrawn="1">
          <p15:clr>
            <a:srgbClr val="F26B43"/>
          </p15:clr>
        </p15:guide>
        <p15:guide id="6" pos="3600" userDrawn="1">
          <p15:clr>
            <a:srgbClr val="F26B43"/>
          </p15:clr>
        </p15:guide>
        <p15:guide id="7" orient="horz" pos="360" userDrawn="1">
          <p15:clr>
            <a:srgbClr val="F26B43"/>
          </p15:clr>
        </p15:guide>
        <p15:guide id="8" pos="5526" userDrawn="1">
          <p15:clr>
            <a:srgbClr val="F26B43"/>
          </p15:clr>
        </p15:guide>
        <p15:guide id="9" pos="1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0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50.jpeg"/></Relationships>
</file>

<file path=ppt/slides/_rels/slide1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52.png"/></Relationships>
</file>

<file path=ppt/slides/_rels/slide1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54.png"/></Relationships>
</file>

<file path=ppt/slides/_rels/slide1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7.xml"/><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1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Layout" Target="../diagrams/layout3.xml"/><Relationship Id="rId7" Type="http://schemas.openxmlformats.org/officeDocument/2006/relationships/image" Target="../media/image2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7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8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FA9EF8C-74A1-4FC0-815E-8BA353ADBF55}"/>
              </a:ext>
            </a:extLst>
          </p:cNvPr>
          <p:cNvSpPr>
            <a:spLocks noGrp="1" noChangeArrowheads="1"/>
          </p:cNvSpPr>
          <p:nvPr>
            <p:ph idx="1"/>
          </p:nvPr>
        </p:nvSpPr>
        <p:spPr>
          <a:xfrm>
            <a:off x="365760" y="2086988"/>
            <a:ext cx="8417524" cy="2345167"/>
          </a:xfrm>
          <a:solidFill>
            <a:srgbClr val="FFFFFF"/>
          </a:solidFill>
          <a:ln w="28575">
            <a:solidFill>
              <a:schemeClr val="tx1"/>
            </a:solidFill>
            <a:miter lim="800000"/>
            <a:headEnd/>
            <a:tailEnd/>
          </a:ln>
        </p:spPr>
        <p:txBody>
          <a:bodyPr>
            <a:noAutofit/>
          </a:bodyPr>
          <a:lstStyle/>
          <a:p>
            <a:pPr algn="ctr">
              <a:buFontTx/>
              <a:buNone/>
            </a:pPr>
            <a:r>
              <a:rPr lang="en-GB" altLang="en-US" sz="7200" b="1" dirty="0"/>
              <a:t>Starter Game:</a:t>
            </a:r>
          </a:p>
          <a:p>
            <a:pPr algn="ctr">
              <a:buFontTx/>
              <a:buNone/>
            </a:pPr>
            <a:r>
              <a:rPr lang="en-GB" altLang="en-US" sz="7200" b="1" dirty="0"/>
              <a:t>Sit down….stand up</a:t>
            </a:r>
          </a:p>
        </p:txBody>
      </p:sp>
    </p:spTree>
    <p:extLst>
      <p:ext uri="{BB962C8B-B14F-4D97-AF65-F5344CB8AC3E}">
        <p14:creationId xmlns:p14="http://schemas.microsoft.com/office/powerpoint/2010/main" val="2318168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a:extLst>
              <a:ext uri="{FF2B5EF4-FFF2-40B4-BE49-F238E27FC236}">
                <a16:creationId xmlns:a16="http://schemas.microsoft.com/office/drawing/2014/main" id="{6A3F1DEE-0198-425C-AE1B-5532BBF18452}"/>
              </a:ext>
            </a:extLst>
          </p:cNvPr>
          <p:cNvSpPr>
            <a:spLocks noChangeArrowheads="1"/>
          </p:cNvSpPr>
          <p:nvPr/>
        </p:nvSpPr>
        <p:spPr bwMode="auto">
          <a:xfrm>
            <a:off x="172126" y="1985835"/>
            <a:ext cx="8721913" cy="50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defRPr/>
            </a:pPr>
            <a:r>
              <a:rPr lang="en-GB" sz="8800" dirty="0">
                <a:solidFill>
                  <a:schemeClr val="accent1"/>
                </a:solidFill>
              </a:rPr>
              <a:t>If you have a tattoo</a:t>
            </a:r>
          </a:p>
          <a:p>
            <a:pPr marL="257175" indent="-257175" algn="ctr">
              <a:spcBef>
                <a:spcPct val="20000"/>
              </a:spcBef>
              <a:buFontTx/>
              <a:buChar char="•"/>
              <a:defRPr/>
            </a:pPr>
            <a:endParaRPr lang="en-GB" sz="8800" dirty="0">
              <a:solidFill>
                <a:schemeClr val="accent1"/>
              </a:solidFill>
            </a:endParaRPr>
          </a:p>
        </p:txBody>
      </p:sp>
    </p:spTree>
    <p:extLst>
      <p:ext uri="{BB962C8B-B14F-4D97-AF65-F5344CB8AC3E}">
        <p14:creationId xmlns:p14="http://schemas.microsoft.com/office/powerpoint/2010/main" val="39351768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D9726-E8E1-45E4-8833-89E8EC900734}"/>
              </a:ext>
            </a:extLst>
          </p:cNvPr>
          <p:cNvSpPr>
            <a:spLocks noGrp="1"/>
          </p:cNvSpPr>
          <p:nvPr>
            <p:ph type="ctrTitle"/>
          </p:nvPr>
        </p:nvSpPr>
        <p:spPr>
          <a:xfrm>
            <a:off x="365764" y="1119546"/>
            <a:ext cx="8466267" cy="2512231"/>
          </a:xfrm>
        </p:spPr>
        <p:txBody>
          <a:bodyPr>
            <a:normAutofit/>
          </a:bodyPr>
          <a:lstStyle/>
          <a:p>
            <a:r>
              <a:rPr lang="en-GB" sz="11500" dirty="0"/>
              <a:t>obedience</a:t>
            </a:r>
            <a:endParaRPr lang="en-GB" dirty="0"/>
          </a:p>
        </p:txBody>
      </p:sp>
      <p:sp>
        <p:nvSpPr>
          <p:cNvPr id="3" name="Subtitle 2">
            <a:extLst>
              <a:ext uri="{FF2B5EF4-FFF2-40B4-BE49-F238E27FC236}">
                <a16:creationId xmlns:a16="http://schemas.microsoft.com/office/drawing/2014/main" id="{08CE354F-F5C0-4258-84A9-BA0AB259B052}"/>
              </a:ext>
            </a:extLst>
          </p:cNvPr>
          <p:cNvSpPr>
            <a:spLocks noGrp="1"/>
          </p:cNvSpPr>
          <p:nvPr>
            <p:ph type="subTitle" idx="1"/>
          </p:nvPr>
        </p:nvSpPr>
        <p:spPr/>
        <p:txBody>
          <a:bodyPr>
            <a:normAutofit/>
          </a:bodyPr>
          <a:lstStyle/>
          <a:p>
            <a:r>
              <a:rPr lang="en-GB" sz="3600" dirty="0"/>
              <a:t>Higher Psychology</a:t>
            </a:r>
          </a:p>
        </p:txBody>
      </p:sp>
    </p:spTree>
    <p:extLst>
      <p:ext uri="{BB962C8B-B14F-4D97-AF65-F5344CB8AC3E}">
        <p14:creationId xmlns:p14="http://schemas.microsoft.com/office/powerpoint/2010/main" val="375152709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a:solidFill>
                  <a:schemeClr val="tx1"/>
                </a:solidFill>
              </a:rPr>
              <a:t>Obedience - definition</a:t>
            </a:r>
          </a:p>
        </p:txBody>
      </p:sp>
      <p:sp>
        <p:nvSpPr>
          <p:cNvPr id="3" name="Content Placeholder 2"/>
          <p:cNvSpPr>
            <a:spLocks noGrp="1"/>
          </p:cNvSpPr>
          <p:nvPr>
            <p:ph idx="1"/>
          </p:nvPr>
        </p:nvSpPr>
        <p:spPr/>
        <p:txBody>
          <a:bodyPr>
            <a:normAutofit/>
          </a:bodyPr>
          <a:lstStyle/>
          <a:p>
            <a:r>
              <a:rPr lang="en-GB" sz="2800" dirty="0">
                <a:solidFill>
                  <a:schemeClr val="tx1"/>
                </a:solidFill>
                <a:latin typeface="+mj-lt"/>
              </a:rPr>
              <a:t>Discuss with your partner what obedience means.</a:t>
            </a:r>
          </a:p>
          <a:p>
            <a:r>
              <a:rPr lang="en-GB" sz="2800" dirty="0">
                <a:solidFill>
                  <a:schemeClr val="tx1"/>
                </a:solidFill>
                <a:latin typeface="+mj-lt"/>
              </a:rPr>
              <a:t>If you can’t think of a definition, try and explain it in terms of a scenario.</a:t>
            </a:r>
          </a:p>
        </p:txBody>
      </p:sp>
    </p:spTree>
    <p:extLst>
      <p:ext uri="{BB962C8B-B14F-4D97-AF65-F5344CB8AC3E}">
        <p14:creationId xmlns:p14="http://schemas.microsoft.com/office/powerpoint/2010/main" val="361489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271C28-7496-4447-8541-7B39F5E948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4"/>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80032" y="609600"/>
            <a:ext cx="4023333" cy="1356360"/>
          </a:xfrm>
        </p:spPr>
        <p:txBody>
          <a:bodyPr>
            <a:normAutofit fontScale="90000"/>
          </a:bodyPr>
          <a:lstStyle/>
          <a:p>
            <a:r>
              <a:rPr lang="en-GB" sz="4800" dirty="0">
                <a:solidFill>
                  <a:schemeClr val="tx1"/>
                </a:solidFill>
              </a:rPr>
              <a:t>Obedience - definition</a:t>
            </a:r>
          </a:p>
        </p:txBody>
      </p:sp>
      <p:pic>
        <p:nvPicPr>
          <p:cNvPr id="4" name="Picture 3"/>
          <p:cNvPicPr>
            <a:picLocks noChangeAspect="1"/>
          </p:cNvPicPr>
          <p:nvPr/>
        </p:nvPicPr>
        <p:blipFill>
          <a:blip r:embed="rId3"/>
          <a:stretch>
            <a:fillRect/>
          </a:stretch>
        </p:blipFill>
        <p:spPr>
          <a:xfrm>
            <a:off x="660993" y="857679"/>
            <a:ext cx="3431396" cy="5140669"/>
          </a:xfrm>
          <a:prstGeom prst="rect">
            <a:avLst/>
          </a:prstGeom>
        </p:spPr>
      </p:pic>
      <p:sp>
        <p:nvSpPr>
          <p:cNvPr id="3" name="Content Placeholder 2"/>
          <p:cNvSpPr>
            <a:spLocks noGrp="1"/>
          </p:cNvSpPr>
          <p:nvPr>
            <p:ph idx="1"/>
          </p:nvPr>
        </p:nvSpPr>
        <p:spPr>
          <a:xfrm>
            <a:off x="4580031" y="2057400"/>
            <a:ext cx="4023333" cy="4038600"/>
          </a:xfrm>
        </p:spPr>
        <p:txBody>
          <a:bodyPr>
            <a:normAutofit/>
          </a:bodyPr>
          <a:lstStyle/>
          <a:p>
            <a:r>
              <a:rPr lang="en-GB" sz="2400" dirty="0">
                <a:solidFill>
                  <a:schemeClr val="tx1"/>
                </a:solidFill>
                <a:latin typeface="+mj-lt"/>
              </a:rPr>
              <a:t>Obedience is a form of social pressure, but unlike conformity it normally involves a direct command or instruction. Conformity results from peer pressure, obedience often is the result of an authority figure telling you what to do.</a:t>
            </a:r>
          </a:p>
          <a:p>
            <a:endParaRPr lang="en-GB" sz="2400" dirty="0">
              <a:solidFill>
                <a:schemeClr val="tx1"/>
              </a:solidFill>
              <a:latin typeface="+mj-lt"/>
            </a:endParaRPr>
          </a:p>
          <a:p>
            <a:endParaRPr lang="en-GB" sz="2400" dirty="0">
              <a:solidFill>
                <a:schemeClr val="tx1"/>
              </a:solidFill>
              <a:latin typeface="+mj-lt"/>
            </a:endParaRPr>
          </a:p>
        </p:txBody>
      </p:sp>
      <p:pic>
        <p:nvPicPr>
          <p:cNvPr id="6" name="Picture 5">
            <a:extLst>
              <a:ext uri="{FF2B5EF4-FFF2-40B4-BE49-F238E27FC236}">
                <a16:creationId xmlns:a16="http://schemas.microsoft.com/office/drawing/2014/main" id="{250A65F6-D099-487B-ADBC-A36F633E691D}"/>
              </a:ext>
            </a:extLst>
          </p:cNvPr>
          <p:cNvPicPr>
            <a:picLocks noChangeAspect="1"/>
          </p:cNvPicPr>
          <p:nvPr/>
        </p:nvPicPr>
        <p:blipFill>
          <a:blip r:embed="rId4"/>
          <a:stretch>
            <a:fillRect/>
          </a:stretch>
        </p:blipFill>
        <p:spPr>
          <a:xfrm>
            <a:off x="7415145" y="5541150"/>
            <a:ext cx="1487553" cy="877900"/>
          </a:xfrm>
          <a:prstGeom prst="rect">
            <a:avLst/>
          </a:prstGeom>
        </p:spPr>
      </p:pic>
    </p:spTree>
    <p:extLst>
      <p:ext uri="{BB962C8B-B14F-4D97-AF65-F5344CB8AC3E}">
        <p14:creationId xmlns:p14="http://schemas.microsoft.com/office/powerpoint/2010/main" val="123368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271C28-7496-4447-8541-7B39F5E948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4"/>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80032" y="609600"/>
            <a:ext cx="4023333" cy="1356360"/>
          </a:xfrm>
        </p:spPr>
        <p:txBody>
          <a:bodyPr>
            <a:normAutofit/>
          </a:bodyPr>
          <a:lstStyle/>
          <a:p>
            <a:r>
              <a:rPr lang="en-GB" sz="4400" dirty="0">
                <a:solidFill>
                  <a:schemeClr val="tx1"/>
                </a:solidFill>
              </a:rPr>
              <a:t>Obedience - definition</a:t>
            </a:r>
          </a:p>
        </p:txBody>
      </p:sp>
      <p:pic>
        <p:nvPicPr>
          <p:cNvPr id="4" name="Picture 3"/>
          <p:cNvPicPr>
            <a:picLocks noChangeAspect="1"/>
          </p:cNvPicPr>
          <p:nvPr/>
        </p:nvPicPr>
        <p:blipFill>
          <a:blip r:embed="rId3"/>
          <a:stretch>
            <a:fillRect/>
          </a:stretch>
        </p:blipFill>
        <p:spPr>
          <a:xfrm>
            <a:off x="660993" y="857679"/>
            <a:ext cx="3431396" cy="5140669"/>
          </a:xfrm>
          <a:prstGeom prst="rect">
            <a:avLst/>
          </a:prstGeom>
        </p:spPr>
      </p:pic>
      <p:sp>
        <p:nvSpPr>
          <p:cNvPr id="3" name="Content Placeholder 2"/>
          <p:cNvSpPr>
            <a:spLocks noGrp="1"/>
          </p:cNvSpPr>
          <p:nvPr>
            <p:ph idx="1"/>
          </p:nvPr>
        </p:nvSpPr>
        <p:spPr>
          <a:xfrm>
            <a:off x="4580031" y="2057400"/>
            <a:ext cx="4023333" cy="4038600"/>
          </a:xfrm>
        </p:spPr>
        <p:txBody>
          <a:bodyPr>
            <a:normAutofit/>
          </a:bodyPr>
          <a:lstStyle/>
          <a:p>
            <a:r>
              <a:rPr lang="en-GB" sz="2400" dirty="0">
                <a:solidFill>
                  <a:schemeClr val="tx1"/>
                </a:solidFill>
                <a:latin typeface="+mj-lt"/>
              </a:rPr>
              <a:t>Obedience is normally a useful thing, as following instructions and rules helps society to function. However, problems arise when an authority gives a harmful instruction and people obey it. </a:t>
            </a:r>
          </a:p>
          <a:p>
            <a:endParaRPr lang="en-GB" sz="2400" dirty="0">
              <a:solidFill>
                <a:schemeClr val="tx1"/>
              </a:solidFill>
              <a:latin typeface="+mj-lt"/>
            </a:endParaRPr>
          </a:p>
          <a:p>
            <a:r>
              <a:rPr lang="en-GB" sz="2400" dirty="0">
                <a:solidFill>
                  <a:schemeClr val="tx1"/>
                </a:solidFill>
                <a:latin typeface="+mj-lt"/>
              </a:rPr>
              <a:t>What could this be an example of?</a:t>
            </a:r>
          </a:p>
        </p:txBody>
      </p:sp>
    </p:spTree>
    <p:extLst>
      <p:ext uri="{BB962C8B-B14F-4D97-AF65-F5344CB8AC3E}">
        <p14:creationId xmlns:p14="http://schemas.microsoft.com/office/powerpoint/2010/main" val="91528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7254" y="1070339"/>
            <a:ext cx="3899945" cy="1443269"/>
          </a:xfrm>
        </p:spPr>
        <p:txBody>
          <a:bodyPr>
            <a:normAutofit/>
          </a:bodyPr>
          <a:lstStyle/>
          <a:p>
            <a:r>
              <a:rPr lang="en-GB" sz="5400" dirty="0">
                <a:solidFill>
                  <a:schemeClr val="tx1"/>
                </a:solidFill>
              </a:rPr>
              <a:t>Obedience</a:t>
            </a:r>
          </a:p>
        </p:txBody>
      </p:sp>
      <p:sp>
        <p:nvSpPr>
          <p:cNvPr id="3" name="Content Placeholder 2"/>
          <p:cNvSpPr>
            <a:spLocks noGrp="1"/>
          </p:cNvSpPr>
          <p:nvPr>
            <p:ph idx="1"/>
          </p:nvPr>
        </p:nvSpPr>
        <p:spPr>
          <a:xfrm>
            <a:off x="857251" y="2546430"/>
            <a:ext cx="3813134" cy="3549570"/>
          </a:xfrm>
        </p:spPr>
        <p:txBody>
          <a:bodyPr>
            <a:normAutofit/>
          </a:bodyPr>
          <a:lstStyle/>
          <a:p>
            <a:pPr marL="34290" indent="0">
              <a:buNone/>
            </a:pPr>
            <a:r>
              <a:rPr lang="en-GB" sz="2800" dirty="0">
                <a:solidFill>
                  <a:schemeClr val="tx1"/>
                </a:solidFill>
                <a:latin typeface="+mj-lt"/>
              </a:rPr>
              <a:t>One of the biggest questions for social psychologists since the mid-20</a:t>
            </a:r>
            <a:r>
              <a:rPr lang="en-GB" sz="2800" baseline="30000" dirty="0">
                <a:solidFill>
                  <a:schemeClr val="tx1"/>
                </a:solidFill>
                <a:latin typeface="+mj-lt"/>
              </a:rPr>
              <a:t>th</a:t>
            </a:r>
            <a:r>
              <a:rPr lang="en-GB" sz="2800" dirty="0">
                <a:solidFill>
                  <a:schemeClr val="tx1"/>
                </a:solidFill>
                <a:latin typeface="+mj-lt"/>
              </a:rPr>
              <a:t> century has been why people followed instructions to commit atrocities such as the Nazi Holocaust.</a:t>
            </a:r>
          </a:p>
        </p:txBody>
      </p:sp>
      <p:pic>
        <p:nvPicPr>
          <p:cNvPr id="3074" name="Picture 2" descr="Image result for nazis">
            <a:extLst>
              <a:ext uri="{FF2B5EF4-FFF2-40B4-BE49-F238E27FC236}">
                <a16:creationId xmlns:a16="http://schemas.microsoft.com/office/drawing/2014/main" id="{2F08A8F9-F12E-4BC9-B9A6-A932D3B621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063" r="29420" b="-1"/>
          <a:stretch/>
        </p:blipFill>
        <p:spPr bwMode="auto">
          <a:xfrm>
            <a:off x="4977557" y="1238487"/>
            <a:ext cx="3555840" cy="4493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4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57254" y="1070339"/>
            <a:ext cx="3899945" cy="1443269"/>
          </a:xfrm>
        </p:spPr>
        <p:txBody>
          <a:bodyPr>
            <a:normAutofit/>
          </a:bodyPr>
          <a:lstStyle/>
          <a:p>
            <a:pPr>
              <a:defRPr/>
            </a:pPr>
            <a:r>
              <a:rPr lang="en-GB" altLang="en-US" sz="5400" dirty="0">
                <a:solidFill>
                  <a:schemeClr val="tx1"/>
                </a:solidFill>
              </a:rPr>
              <a:t>Obedience</a:t>
            </a:r>
          </a:p>
        </p:txBody>
      </p:sp>
      <p:sp>
        <p:nvSpPr>
          <p:cNvPr id="21507" name="Rectangle 3"/>
          <p:cNvSpPr>
            <a:spLocks noGrp="1" noChangeArrowheads="1"/>
          </p:cNvSpPr>
          <p:nvPr>
            <p:ph idx="1"/>
          </p:nvPr>
        </p:nvSpPr>
        <p:spPr>
          <a:xfrm>
            <a:off x="857251" y="2546430"/>
            <a:ext cx="3813134" cy="3549570"/>
          </a:xfrm>
        </p:spPr>
        <p:txBody>
          <a:bodyPr>
            <a:normAutofit/>
          </a:bodyPr>
          <a:lstStyle/>
          <a:p>
            <a:pPr marL="34290" indent="0">
              <a:buNone/>
            </a:pPr>
            <a:r>
              <a:rPr lang="en-GB" altLang="en-US" sz="2200" dirty="0">
                <a:solidFill>
                  <a:schemeClr val="tx1"/>
                </a:solidFill>
                <a:latin typeface="+mj-lt"/>
              </a:rPr>
              <a:t>If your boss at work tells you to clean the toilet – </a:t>
            </a:r>
            <a:r>
              <a:rPr lang="en-GB" altLang="en-US" sz="2200" i="1" dirty="0">
                <a:solidFill>
                  <a:schemeClr val="tx1"/>
                </a:solidFill>
                <a:latin typeface="+mj-lt"/>
              </a:rPr>
              <a:t>you will probably do it, even if you don’t really think it’s fair that you should have to.</a:t>
            </a:r>
          </a:p>
          <a:p>
            <a:endParaRPr lang="en-GB" altLang="en-US" sz="2200" dirty="0">
              <a:solidFill>
                <a:schemeClr val="tx1"/>
              </a:solidFill>
              <a:latin typeface="+mj-lt"/>
            </a:endParaRPr>
          </a:p>
          <a:p>
            <a:pPr marL="34290" indent="0">
              <a:buNone/>
            </a:pPr>
            <a:r>
              <a:rPr lang="en-GB" altLang="en-US" sz="2200" dirty="0">
                <a:solidFill>
                  <a:schemeClr val="tx1"/>
                </a:solidFill>
                <a:latin typeface="+mj-lt"/>
              </a:rPr>
              <a:t>What is this similar to? </a:t>
            </a:r>
            <a:r>
              <a:rPr lang="en-GB" altLang="en-US" sz="2200" b="1" i="1" dirty="0">
                <a:solidFill>
                  <a:schemeClr val="tx1"/>
                </a:solidFill>
                <a:latin typeface="+mj-lt"/>
              </a:rPr>
              <a:t>(think conformity!)</a:t>
            </a:r>
          </a:p>
        </p:txBody>
      </p:sp>
      <p:pic>
        <p:nvPicPr>
          <p:cNvPr id="4098" name="Picture 2" descr="Image result for angry about Clean the toilet">
            <a:extLst>
              <a:ext uri="{FF2B5EF4-FFF2-40B4-BE49-F238E27FC236}">
                <a16:creationId xmlns:a16="http://schemas.microsoft.com/office/drawing/2014/main" id="{03F6ECCD-E613-47CC-8CDD-E9ED05720D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74" r="30000"/>
          <a:stretch/>
        </p:blipFill>
        <p:spPr bwMode="auto">
          <a:xfrm>
            <a:off x="4977557" y="1238487"/>
            <a:ext cx="3555840" cy="4493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65338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9CBD3C9-4E66-426D-948E-7CF4778107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4"/>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DDB95FCF-AD96-482F-9FB8-CD95725E6E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4"/>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64EEEC00-AD80-4734-BEE6-04CBDEC830C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3733800"/>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4AF37F0-1E8F-443E-AA28-4BC6348204B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DBE9D54-6250-40F2-A23A-F9CEBF5F91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880" y="256544"/>
            <a:ext cx="8778240" cy="63652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E46E6328-0D82-4747-8B39-60373321BB3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5458968"/>
            <a:ext cx="61722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txBox="1">
            <a:spLocks/>
          </p:cNvSpPr>
          <p:nvPr/>
        </p:nvSpPr>
        <p:spPr>
          <a:xfrm>
            <a:off x="832485" y="4206240"/>
            <a:ext cx="7475220" cy="1325880"/>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914400">
              <a:lnSpc>
                <a:spcPct val="85000"/>
              </a:lnSpc>
              <a:spcAft>
                <a:spcPts val="600"/>
              </a:spcAft>
            </a:pPr>
            <a:r>
              <a:rPr lang="en-US" b="1" cap="all" dirty="0">
                <a:solidFill>
                  <a:schemeClr val="accent1"/>
                </a:solidFill>
              </a:rPr>
              <a:t>Why is it not conformity?</a:t>
            </a:r>
          </a:p>
        </p:txBody>
      </p:sp>
      <p:graphicFrame>
        <p:nvGraphicFramePr>
          <p:cNvPr id="3" name="Content Placeholder 3"/>
          <p:cNvGraphicFramePr>
            <a:graphicFrameLocks/>
          </p:cNvGraphicFramePr>
          <p:nvPr>
            <p:extLst>
              <p:ext uri="{D42A27DB-BD31-4B8C-83A1-F6EECF244321}">
                <p14:modId xmlns:p14="http://schemas.microsoft.com/office/powerpoint/2010/main" val="2737230949"/>
              </p:ext>
            </p:extLst>
          </p:nvPr>
        </p:nvGraphicFramePr>
        <p:xfrm>
          <a:off x="473529" y="783781"/>
          <a:ext cx="8180612" cy="3069762"/>
        </p:xfrm>
        <a:graphic>
          <a:graphicData uri="http://schemas.openxmlformats.org/drawingml/2006/table">
            <a:tbl>
              <a:tblPr>
                <a:tableStyleId>{5C22544A-7EE6-4342-B048-85BDC9FD1C3A}</a:tableStyleId>
              </a:tblPr>
              <a:tblGrid>
                <a:gridCol w="1509759">
                  <a:extLst>
                    <a:ext uri="{9D8B030D-6E8A-4147-A177-3AD203B41FA5}">
                      <a16:colId xmlns:a16="http://schemas.microsoft.com/office/drawing/2014/main" val="20000"/>
                    </a:ext>
                  </a:extLst>
                </a:gridCol>
                <a:gridCol w="2963852">
                  <a:extLst>
                    <a:ext uri="{9D8B030D-6E8A-4147-A177-3AD203B41FA5}">
                      <a16:colId xmlns:a16="http://schemas.microsoft.com/office/drawing/2014/main" val="20001"/>
                    </a:ext>
                  </a:extLst>
                </a:gridCol>
                <a:gridCol w="3707001">
                  <a:extLst>
                    <a:ext uri="{9D8B030D-6E8A-4147-A177-3AD203B41FA5}">
                      <a16:colId xmlns:a16="http://schemas.microsoft.com/office/drawing/2014/main" val="20002"/>
                    </a:ext>
                  </a:extLst>
                </a:gridCol>
              </a:tblGrid>
              <a:tr h="336525">
                <a:tc>
                  <a:txBody>
                    <a:bodyPr/>
                    <a:lstStyle/>
                    <a:p>
                      <a:r>
                        <a:rPr lang="en-GB" sz="1600"/>
                        <a:t> </a:t>
                      </a:r>
                      <a:endParaRPr lang="en-GB" sz="1600">
                        <a:latin typeface="Times New Roman"/>
                      </a:endParaRPr>
                    </a:p>
                  </a:txBody>
                  <a:tcPr marL="37534" marR="37534" marT="0" marB="0"/>
                </a:tc>
                <a:tc>
                  <a:txBody>
                    <a:bodyPr/>
                    <a:lstStyle/>
                    <a:p>
                      <a:r>
                        <a:rPr lang="en-GB" sz="1600" u="sng"/>
                        <a:t>Conformity</a:t>
                      </a:r>
                      <a:endParaRPr lang="en-GB" sz="1600" b="1" u="sng">
                        <a:latin typeface="Times New Roman"/>
                      </a:endParaRPr>
                    </a:p>
                  </a:txBody>
                  <a:tcPr marL="37534" marR="37534" marT="0" marB="0"/>
                </a:tc>
                <a:tc>
                  <a:txBody>
                    <a:bodyPr/>
                    <a:lstStyle/>
                    <a:p>
                      <a:r>
                        <a:rPr lang="en-GB" sz="1600" u="sng"/>
                        <a:t>Obedience</a:t>
                      </a:r>
                      <a:endParaRPr lang="en-GB" sz="1600" b="1" u="sng">
                        <a:latin typeface="Tahoma" pitchFamily="34" charset="0"/>
                        <a:cs typeface="Tahoma" pitchFamily="34" charset="0"/>
                      </a:endParaRPr>
                    </a:p>
                  </a:txBody>
                  <a:tcPr marL="37534" marR="37534" marT="0" marB="0"/>
                </a:tc>
                <a:extLst>
                  <a:ext uri="{0D108BD9-81ED-4DB2-BD59-A6C34878D82A}">
                    <a16:rowId xmlns:a16="http://schemas.microsoft.com/office/drawing/2014/main" val="10000"/>
                  </a:ext>
                </a:extLst>
              </a:tr>
              <a:tr h="623802">
                <a:tc>
                  <a:txBody>
                    <a:bodyPr/>
                    <a:lstStyle/>
                    <a:p>
                      <a:r>
                        <a:rPr lang="en-GB" sz="1600"/>
                        <a:t>What is it?</a:t>
                      </a:r>
                      <a:endParaRPr lang="en-GB" sz="1600" b="1">
                        <a:latin typeface="Times New Roman"/>
                      </a:endParaRPr>
                    </a:p>
                  </a:txBody>
                  <a:tcPr marL="37534" marR="37534" marT="0" marB="0"/>
                </a:tc>
                <a:tc>
                  <a:txBody>
                    <a:bodyPr/>
                    <a:lstStyle/>
                    <a:p>
                      <a:r>
                        <a:rPr lang="en-GB" sz="1600"/>
                        <a:t>Going along with the crowd/yielding to group pressure</a:t>
                      </a:r>
                      <a:endParaRPr lang="en-GB" sz="1600">
                        <a:latin typeface="Times New Roman"/>
                      </a:endParaRPr>
                    </a:p>
                  </a:txBody>
                  <a:tcPr marL="37534" marR="37534" marT="0" marB="0"/>
                </a:tc>
                <a:tc>
                  <a:txBody>
                    <a:bodyPr/>
                    <a:lstStyle/>
                    <a:p>
                      <a:r>
                        <a:rPr lang="en-GB" sz="1600"/>
                        <a:t>Changing</a:t>
                      </a:r>
                      <a:r>
                        <a:rPr lang="en-GB" sz="1600" baseline="0"/>
                        <a:t> our behaviour to follow the demands of an authority figure</a:t>
                      </a:r>
                      <a:endParaRPr lang="en-GB" sz="1600">
                        <a:latin typeface="Tahoma" pitchFamily="34" charset="0"/>
                        <a:cs typeface="Tahoma" pitchFamily="34" charset="0"/>
                      </a:endParaRPr>
                    </a:p>
                  </a:txBody>
                  <a:tcPr marL="37534" marR="37534" marT="0" marB="0"/>
                </a:tc>
                <a:extLst>
                  <a:ext uri="{0D108BD9-81ED-4DB2-BD59-A6C34878D82A}">
                    <a16:rowId xmlns:a16="http://schemas.microsoft.com/office/drawing/2014/main" val="10001"/>
                  </a:ext>
                </a:extLst>
              </a:tr>
              <a:tr h="911078">
                <a:tc>
                  <a:txBody>
                    <a:bodyPr/>
                    <a:lstStyle/>
                    <a:p>
                      <a:r>
                        <a:rPr lang="en-GB" sz="1600"/>
                        <a:t>Who ‘asks’?</a:t>
                      </a:r>
                      <a:endParaRPr lang="en-GB" sz="1600" b="1">
                        <a:latin typeface="Times New Roman"/>
                      </a:endParaRPr>
                    </a:p>
                  </a:txBody>
                  <a:tcPr marL="37534" marR="37534" marT="0" marB="0"/>
                </a:tc>
                <a:tc>
                  <a:txBody>
                    <a:bodyPr/>
                    <a:lstStyle/>
                    <a:p>
                      <a:r>
                        <a:rPr lang="en-GB" sz="1600"/>
                        <a:t>Nobody actually</a:t>
                      </a:r>
                      <a:r>
                        <a:rPr lang="en-GB" sz="1600" baseline="0"/>
                        <a:t> has to ask!</a:t>
                      </a:r>
                      <a:r>
                        <a:rPr lang="en-GB" sz="1600"/>
                        <a:t> We act to please peers, friends, social group, or to</a:t>
                      </a:r>
                      <a:r>
                        <a:rPr lang="en-GB" sz="1600" baseline="0"/>
                        <a:t> resolve ambiguity.</a:t>
                      </a:r>
                      <a:endParaRPr lang="en-GB" sz="1600">
                        <a:latin typeface="Times New Roman"/>
                      </a:endParaRPr>
                    </a:p>
                  </a:txBody>
                  <a:tcPr marL="37534" marR="37534" marT="0" marB="0"/>
                </a:tc>
                <a:tc>
                  <a:txBody>
                    <a:bodyPr/>
                    <a:lstStyle/>
                    <a:p>
                      <a:r>
                        <a:rPr lang="en-GB" sz="1600"/>
                        <a:t>Authority figures: parents, teachers ,police, government etc.</a:t>
                      </a:r>
                      <a:endParaRPr lang="en-GB" sz="1600">
                        <a:latin typeface="Times New Roman"/>
                      </a:endParaRPr>
                    </a:p>
                  </a:txBody>
                  <a:tcPr marL="37534" marR="37534" marT="0" marB="0"/>
                </a:tc>
                <a:extLst>
                  <a:ext uri="{0D108BD9-81ED-4DB2-BD59-A6C34878D82A}">
                    <a16:rowId xmlns:a16="http://schemas.microsoft.com/office/drawing/2014/main" val="10002"/>
                  </a:ext>
                </a:extLst>
              </a:tr>
              <a:tr h="1198357">
                <a:tc>
                  <a:txBody>
                    <a:bodyPr/>
                    <a:lstStyle/>
                    <a:p>
                      <a:r>
                        <a:rPr lang="en-GB" sz="1600"/>
                        <a:t>Why do we do it?</a:t>
                      </a:r>
                      <a:endParaRPr lang="en-GB" sz="1600" b="1">
                        <a:latin typeface="Times New Roman"/>
                      </a:endParaRPr>
                    </a:p>
                  </a:txBody>
                  <a:tcPr marL="37534" marR="37534" marT="0" marB="0"/>
                </a:tc>
                <a:tc>
                  <a:txBody>
                    <a:bodyPr/>
                    <a:lstStyle/>
                    <a:p>
                      <a:r>
                        <a:rPr lang="en-GB" sz="1600" dirty="0"/>
                        <a:t>To be accepted, liked or just to fit in, to avoid feeling silly or in a situation when we</a:t>
                      </a:r>
                      <a:r>
                        <a:rPr lang="en-GB" sz="1600" baseline="0" dirty="0"/>
                        <a:t> don’t know what to do.</a:t>
                      </a:r>
                      <a:endParaRPr lang="en-GB" sz="1600" dirty="0">
                        <a:latin typeface="Times New Roman"/>
                      </a:endParaRPr>
                    </a:p>
                  </a:txBody>
                  <a:tcPr marL="37534" marR="37534" marT="0" marB="0"/>
                </a:tc>
                <a:tc>
                  <a:txBody>
                    <a:bodyPr/>
                    <a:lstStyle/>
                    <a:p>
                      <a:r>
                        <a:rPr lang="en-GB" sz="1600" dirty="0"/>
                        <a:t>To avoid punishment or unpleasant consequences</a:t>
                      </a:r>
                      <a:endParaRPr lang="en-GB" sz="1600" dirty="0">
                        <a:latin typeface="Times New Roman"/>
                      </a:endParaRPr>
                    </a:p>
                  </a:txBody>
                  <a:tcPr marL="37534" marR="37534" marT="0" marB="0"/>
                </a:tc>
                <a:extLst>
                  <a:ext uri="{0D108BD9-81ED-4DB2-BD59-A6C34878D82A}">
                    <a16:rowId xmlns:a16="http://schemas.microsoft.com/office/drawing/2014/main" val="10003"/>
                  </a:ext>
                </a:extLst>
              </a:tr>
            </a:tbl>
          </a:graphicData>
        </a:graphic>
      </p:graphicFrame>
      <p:pic>
        <p:nvPicPr>
          <p:cNvPr id="11" name="Picture 10">
            <a:extLst>
              <a:ext uri="{FF2B5EF4-FFF2-40B4-BE49-F238E27FC236}">
                <a16:creationId xmlns:a16="http://schemas.microsoft.com/office/drawing/2014/main" id="{250A65F6-D099-487B-ADBC-A36F633E691D}"/>
              </a:ext>
            </a:extLst>
          </p:cNvPr>
          <p:cNvPicPr>
            <a:picLocks noChangeAspect="1"/>
          </p:cNvPicPr>
          <p:nvPr/>
        </p:nvPicPr>
        <p:blipFill>
          <a:blip r:embed="rId3"/>
          <a:stretch>
            <a:fillRect/>
          </a:stretch>
        </p:blipFill>
        <p:spPr>
          <a:xfrm>
            <a:off x="7415145" y="5541150"/>
            <a:ext cx="1487553" cy="877900"/>
          </a:xfrm>
          <a:prstGeom prst="rect">
            <a:avLst/>
          </a:prstGeom>
        </p:spPr>
      </p:pic>
    </p:spTree>
    <p:extLst>
      <p:ext uri="{BB962C8B-B14F-4D97-AF65-F5344CB8AC3E}">
        <p14:creationId xmlns:p14="http://schemas.microsoft.com/office/powerpoint/2010/main" val="409825238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5624" name="TextBox 2"/>
          <p:cNvSpPr txBox="1">
            <a:spLocks noChangeArrowheads="1"/>
          </p:cNvSpPr>
          <p:nvPr/>
        </p:nvSpPr>
        <p:spPr bwMode="auto">
          <a:xfrm>
            <a:off x="857254" y="1070339"/>
            <a:ext cx="3899945" cy="14432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nSpc>
                <a:spcPct val="90000"/>
              </a:lnSpc>
              <a:spcBef>
                <a:spcPts val="1200"/>
              </a:spcBef>
              <a:buClr>
                <a:schemeClr val="accent1"/>
              </a:buClr>
              <a:buFont typeface="Wingdings 2" panose="05020102010507070707" pitchFamily="18" charset="2"/>
              <a:buChar char=""/>
              <a:defRPr sz="2000">
                <a:solidFill>
                  <a:srgbClr val="595959"/>
                </a:solidFill>
                <a:latin typeface="Corbel" panose="020B0503020204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buChar char=""/>
              <a:defRPr>
                <a:solidFill>
                  <a:srgbClr val="595959"/>
                </a:solidFill>
                <a:latin typeface="Corbel" panose="020B0503020204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sz="1600">
                <a:solidFill>
                  <a:srgbClr val="595959"/>
                </a:solidFill>
                <a:latin typeface="Corbel" panose="020B0503020204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defRPr>
            </a:lvl5pPr>
            <a:lvl6pPr marL="2514600" indent="-228600" fontAlgn="base">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defRPr>
            </a:lvl6pPr>
            <a:lvl7pPr marL="2971800" indent="-228600" fontAlgn="base">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defRPr>
            </a:lvl7pPr>
            <a:lvl8pPr marL="3429000" indent="-228600" fontAlgn="base">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defRPr>
            </a:lvl8pPr>
            <a:lvl9pPr marL="3886200" indent="-228600" fontAlgn="base">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defRPr>
            </a:lvl9pPr>
          </a:lstStyle>
          <a:p>
            <a:pPr defTabSz="914400">
              <a:spcBef>
                <a:spcPct val="0"/>
              </a:spcBef>
              <a:spcAft>
                <a:spcPts val="600"/>
              </a:spcAft>
              <a:buClrTx/>
              <a:buNone/>
            </a:pPr>
            <a:r>
              <a:rPr lang="en-US" altLang="en-US" sz="5400" dirty="0">
                <a:solidFill>
                  <a:schemeClr val="accent1"/>
                </a:solidFill>
                <a:latin typeface="+mj-lt"/>
                <a:ea typeface="+mj-ea"/>
                <a:cs typeface="+mj-cs"/>
              </a:rPr>
              <a:t>Group Task</a:t>
            </a:r>
          </a:p>
        </p:txBody>
      </p:sp>
      <p:sp>
        <p:nvSpPr>
          <p:cNvPr id="2" name="Content Placeholder 1"/>
          <p:cNvSpPr>
            <a:spLocks noGrp="1"/>
          </p:cNvSpPr>
          <p:nvPr>
            <p:ph idx="1"/>
          </p:nvPr>
        </p:nvSpPr>
        <p:spPr>
          <a:xfrm>
            <a:off x="857251" y="2546430"/>
            <a:ext cx="3813134" cy="3549570"/>
          </a:xfrm>
        </p:spPr>
        <p:txBody>
          <a:bodyPr vert="horz" lIns="91440" tIns="45720" rIns="91440" bIns="45720" rtlCol="0">
            <a:normAutofit/>
          </a:bodyPr>
          <a:lstStyle/>
          <a:p>
            <a:pPr indent="-182880" defTabSz="914400"/>
            <a:r>
              <a:rPr lang="en-US" sz="2200" dirty="0"/>
              <a:t>Think of real life examples that can be applied to obedience to support the ideas presented in the table.</a:t>
            </a:r>
          </a:p>
          <a:p>
            <a:pPr indent="-182880" defTabSz="914400"/>
            <a:endParaRPr lang="en-US" sz="2200" dirty="0"/>
          </a:p>
        </p:txBody>
      </p:sp>
      <p:pic>
        <p:nvPicPr>
          <p:cNvPr id="5122" name="Picture 2" descr="Image result for group task">
            <a:extLst>
              <a:ext uri="{FF2B5EF4-FFF2-40B4-BE49-F238E27FC236}">
                <a16:creationId xmlns:a16="http://schemas.microsoft.com/office/drawing/2014/main" id="{3E65FE5D-62DD-425F-891B-79723AA8DE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774" r="18871" b="1"/>
          <a:stretch/>
        </p:blipFill>
        <p:spPr bwMode="auto">
          <a:xfrm>
            <a:off x="4977557" y="1238487"/>
            <a:ext cx="3555840" cy="4493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47454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a:t>Discuss with your partner</a:t>
            </a:r>
          </a:p>
        </p:txBody>
      </p:sp>
      <p:sp>
        <p:nvSpPr>
          <p:cNvPr id="3" name="Content Placeholder 2"/>
          <p:cNvSpPr>
            <a:spLocks noGrp="1"/>
          </p:cNvSpPr>
          <p:nvPr>
            <p:ph idx="1"/>
          </p:nvPr>
        </p:nvSpPr>
        <p:spPr>
          <a:xfrm>
            <a:off x="514354" y="2057400"/>
            <a:ext cx="8172449" cy="4038600"/>
          </a:xfrm>
        </p:spPr>
        <p:txBody>
          <a:bodyPr>
            <a:normAutofit fontScale="92500" lnSpcReduction="10000"/>
          </a:bodyPr>
          <a:lstStyle/>
          <a:p>
            <a:r>
              <a:rPr lang="en-GB" sz="3200" dirty="0">
                <a:latin typeface="+mj-lt"/>
              </a:rPr>
              <a:t>Would you pick up a piece of litter if told to do so by a fellow student?</a:t>
            </a:r>
          </a:p>
          <a:p>
            <a:r>
              <a:rPr lang="en-GB" sz="3200" dirty="0">
                <a:latin typeface="+mj-lt"/>
              </a:rPr>
              <a:t>What about if I told you to pick it up?</a:t>
            </a:r>
          </a:p>
          <a:p>
            <a:r>
              <a:rPr lang="en-GB" sz="3200" dirty="0">
                <a:latin typeface="+mj-lt"/>
              </a:rPr>
              <a:t>The head teacher?</a:t>
            </a:r>
          </a:p>
          <a:p>
            <a:r>
              <a:rPr lang="en-GB" sz="3200" dirty="0">
                <a:latin typeface="+mj-lt"/>
              </a:rPr>
              <a:t>If it was a fellow student, would it matter what year they were in – if they were older or younger than you?</a:t>
            </a:r>
          </a:p>
          <a:p>
            <a:endParaRPr lang="en-GB" sz="3200" dirty="0">
              <a:latin typeface="+mj-lt"/>
            </a:endParaRPr>
          </a:p>
          <a:p>
            <a:pPr marL="34290" indent="0">
              <a:buNone/>
            </a:pPr>
            <a:r>
              <a:rPr lang="en-GB" sz="3200" dirty="0">
                <a:latin typeface="+mj-lt"/>
              </a:rPr>
              <a:t>Think about why you answered in the way you did</a:t>
            </a:r>
          </a:p>
        </p:txBody>
      </p:sp>
    </p:spTree>
    <p:extLst>
      <p:ext uri="{BB962C8B-B14F-4D97-AF65-F5344CB8AC3E}">
        <p14:creationId xmlns:p14="http://schemas.microsoft.com/office/powerpoint/2010/main" val="378083472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4274" name="Title 1"/>
          <p:cNvSpPr>
            <a:spLocks noGrp="1"/>
          </p:cNvSpPr>
          <p:nvPr>
            <p:ph type="title"/>
          </p:nvPr>
        </p:nvSpPr>
        <p:spPr>
          <a:xfrm>
            <a:off x="417096" y="609600"/>
            <a:ext cx="5459950" cy="1356360"/>
          </a:xfrm>
        </p:spPr>
        <p:txBody>
          <a:bodyPr>
            <a:normAutofit/>
          </a:bodyPr>
          <a:lstStyle/>
          <a:p>
            <a:pPr>
              <a:defRPr/>
            </a:pPr>
            <a:r>
              <a:rPr lang="en-GB" altLang="en-US" sz="3200" dirty="0" smtClean="0"/>
              <a:t>Factors affecting Obedience</a:t>
            </a:r>
            <a:r>
              <a:rPr lang="en-GB" altLang="en-US" sz="3200" dirty="0"/>
              <a:t/>
            </a:r>
            <a:br>
              <a:rPr lang="en-GB" altLang="en-US" sz="3200" dirty="0"/>
            </a:br>
            <a:endParaRPr lang="en-GB" altLang="en-US" sz="3200" dirty="0"/>
          </a:p>
        </p:txBody>
      </p:sp>
      <p:sp>
        <p:nvSpPr>
          <p:cNvPr id="47107" name="Content Placeholder 2"/>
          <p:cNvSpPr>
            <a:spLocks noGrp="1"/>
          </p:cNvSpPr>
          <p:nvPr>
            <p:ph idx="1"/>
          </p:nvPr>
        </p:nvSpPr>
        <p:spPr>
          <a:xfrm>
            <a:off x="593558" y="2057400"/>
            <a:ext cx="5283487" cy="4391526"/>
          </a:xfrm>
        </p:spPr>
        <p:txBody>
          <a:bodyPr rtlCol="0">
            <a:normAutofit/>
          </a:bodyPr>
          <a:lstStyle/>
          <a:p>
            <a:r>
              <a:rPr lang="en-GB" sz="2800" dirty="0" smtClean="0"/>
              <a:t>Effects of society</a:t>
            </a:r>
          </a:p>
          <a:p>
            <a:pPr lvl="1"/>
            <a:r>
              <a:rPr lang="en-GB" sz="2600" dirty="0" smtClean="0"/>
              <a:t>Perceived </a:t>
            </a:r>
            <a:r>
              <a:rPr lang="en-GB" sz="2600" dirty="0"/>
              <a:t>legitimate authority </a:t>
            </a:r>
            <a:endParaRPr lang="en-GB" sz="2600" dirty="0" smtClean="0"/>
          </a:p>
          <a:p>
            <a:pPr lvl="1"/>
            <a:r>
              <a:rPr lang="en-GB" sz="2600" dirty="0"/>
              <a:t>Autonomous vs agentic levels of behaviour </a:t>
            </a:r>
          </a:p>
          <a:p>
            <a:pPr lvl="1"/>
            <a:r>
              <a:rPr lang="en-GB" sz="2600" dirty="0"/>
              <a:t>Socialisation </a:t>
            </a:r>
          </a:p>
          <a:p>
            <a:pPr lvl="1"/>
            <a:r>
              <a:rPr lang="en-GB" sz="2600" dirty="0"/>
              <a:t>Authoritarian parenting </a:t>
            </a:r>
          </a:p>
          <a:p>
            <a:r>
              <a:rPr lang="en-GB" sz="2800" dirty="0" smtClean="0"/>
              <a:t>Effects of the si</a:t>
            </a:r>
            <a:r>
              <a:rPr lang="en-GB" sz="3000" dirty="0" smtClean="0"/>
              <a:t>tuation</a:t>
            </a:r>
          </a:p>
          <a:p>
            <a:pPr lvl="1"/>
            <a:r>
              <a:rPr lang="en-GB" sz="2400" dirty="0" smtClean="0"/>
              <a:t>Proximity </a:t>
            </a:r>
            <a:endParaRPr lang="en-GB" sz="2400" dirty="0"/>
          </a:p>
          <a:p>
            <a:pPr lvl="1"/>
            <a:r>
              <a:rPr lang="en-GB" sz="2400" dirty="0"/>
              <a:t>Location </a:t>
            </a:r>
          </a:p>
          <a:p>
            <a:pPr lvl="1"/>
            <a:r>
              <a:rPr lang="en-GB" sz="2400" dirty="0"/>
              <a:t>Wearing uniform </a:t>
            </a:r>
          </a:p>
        </p:txBody>
      </p:sp>
      <p:pic>
        <p:nvPicPr>
          <p:cNvPr id="6349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0830" r="31296" b="2"/>
          <a:stretch/>
        </p:blipFill>
        <p:spPr bwMode="auto">
          <a:xfrm>
            <a:off x="6232966" y="243840"/>
            <a:ext cx="2735128" cy="637793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3470237" y="5091550"/>
            <a:ext cx="2762728" cy="1530229"/>
          </a:xfrm>
          <a:prstGeom prst="rect">
            <a:avLst/>
          </a:prstGeom>
        </p:spPr>
      </p:pic>
      <p:pic>
        <p:nvPicPr>
          <p:cNvPr id="6" name="Picture 5">
            <a:extLst>
              <a:ext uri="{FF2B5EF4-FFF2-40B4-BE49-F238E27FC236}">
                <a16:creationId xmlns:a16="http://schemas.microsoft.com/office/drawing/2014/main" id="{FF9B3531-3220-44DD-910E-35911B0F5E14}"/>
              </a:ext>
            </a:extLst>
          </p:cNvPr>
          <p:cNvPicPr>
            <a:picLocks noChangeAspect="1"/>
          </p:cNvPicPr>
          <p:nvPr/>
        </p:nvPicPr>
        <p:blipFill>
          <a:blip r:embed="rId5"/>
          <a:stretch>
            <a:fillRect/>
          </a:stretch>
        </p:blipFill>
        <p:spPr>
          <a:xfrm>
            <a:off x="4565519" y="1407402"/>
            <a:ext cx="1489486" cy="1117115"/>
          </a:xfrm>
          <a:prstGeom prst="rect">
            <a:avLst/>
          </a:prstGeom>
        </p:spPr>
      </p:pic>
    </p:spTree>
    <p:extLst>
      <p:ext uri="{BB962C8B-B14F-4D97-AF65-F5344CB8AC3E}">
        <p14:creationId xmlns:p14="http://schemas.microsoft.com/office/powerpoint/2010/main" val="2998299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a:extLst>
              <a:ext uri="{FF2B5EF4-FFF2-40B4-BE49-F238E27FC236}">
                <a16:creationId xmlns:a16="http://schemas.microsoft.com/office/drawing/2014/main" id="{73CF5606-A02B-411F-997B-043E212A8E0D}"/>
              </a:ext>
            </a:extLst>
          </p:cNvPr>
          <p:cNvSpPr>
            <a:spLocks noChangeArrowheads="1"/>
          </p:cNvSpPr>
          <p:nvPr/>
        </p:nvSpPr>
        <p:spPr bwMode="auto">
          <a:xfrm>
            <a:off x="172125" y="1851032"/>
            <a:ext cx="8799755" cy="50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indent="0" algn="ctr" eaLnBrk="1" hangingPunct="1">
              <a:spcBef>
                <a:spcPct val="20000"/>
              </a:spcBef>
            </a:pPr>
            <a:r>
              <a:rPr lang="en-GB" altLang="en-US" sz="8800" dirty="0">
                <a:solidFill>
                  <a:schemeClr val="accent1"/>
                </a:solidFill>
                <a:latin typeface="+mn-lt"/>
              </a:rPr>
              <a:t>If you’ve ever kicked a dog/cat</a:t>
            </a:r>
          </a:p>
        </p:txBody>
      </p:sp>
    </p:spTree>
    <p:extLst>
      <p:ext uri="{BB962C8B-B14F-4D97-AF65-F5344CB8AC3E}">
        <p14:creationId xmlns:p14="http://schemas.microsoft.com/office/powerpoint/2010/main" val="238340675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4286" y="516852"/>
            <a:ext cx="4789713" cy="1443269"/>
          </a:xfrm>
        </p:spPr>
        <p:txBody>
          <a:bodyPr>
            <a:noAutofit/>
          </a:bodyPr>
          <a:lstStyle/>
          <a:p>
            <a:r>
              <a:rPr lang="en-GB" dirty="0" smtClean="0">
                <a:solidFill>
                  <a:schemeClr val="tx1"/>
                </a:solidFill>
              </a:rPr>
              <a:t>Perceived legitimate Authority</a:t>
            </a:r>
            <a:endParaRPr lang="en-GB" dirty="0">
              <a:solidFill>
                <a:schemeClr val="tx1"/>
              </a:solidFill>
            </a:endParaRPr>
          </a:p>
        </p:txBody>
      </p:sp>
      <p:sp>
        <p:nvSpPr>
          <p:cNvPr id="3" name="Content Placeholder 2"/>
          <p:cNvSpPr>
            <a:spLocks noGrp="1"/>
          </p:cNvSpPr>
          <p:nvPr>
            <p:ph idx="1"/>
          </p:nvPr>
        </p:nvSpPr>
        <p:spPr>
          <a:xfrm>
            <a:off x="711519" y="2269062"/>
            <a:ext cx="3813134" cy="3549570"/>
          </a:xfrm>
        </p:spPr>
        <p:txBody>
          <a:bodyPr>
            <a:normAutofit/>
          </a:bodyPr>
          <a:lstStyle/>
          <a:p>
            <a:r>
              <a:rPr lang="en-GB" sz="2200" dirty="0">
                <a:solidFill>
                  <a:schemeClr val="tx1"/>
                </a:solidFill>
                <a:latin typeface="+mj-lt"/>
              </a:rPr>
              <a:t>Many parts of society are structured as hierarchies, meaning that people in lower ranks or status are expected to obey those in higher positions, for example teachers and managers. These people are considered to be </a:t>
            </a:r>
            <a:r>
              <a:rPr lang="en-GB" sz="2200" b="1" dirty="0">
                <a:solidFill>
                  <a:schemeClr val="tx1"/>
                </a:solidFill>
                <a:latin typeface="+mj-lt"/>
              </a:rPr>
              <a:t>legitimate authority </a:t>
            </a:r>
            <a:r>
              <a:rPr lang="en-GB" sz="2200" dirty="0">
                <a:solidFill>
                  <a:schemeClr val="tx1"/>
                </a:solidFill>
                <a:latin typeface="+mj-lt"/>
              </a:rPr>
              <a:t>figures.</a:t>
            </a:r>
          </a:p>
          <a:p>
            <a:endParaRPr lang="en-GB" sz="2200" dirty="0">
              <a:solidFill>
                <a:schemeClr val="tx1"/>
              </a:solidFill>
              <a:latin typeface="+mj-lt"/>
            </a:endParaRPr>
          </a:p>
        </p:txBody>
      </p:sp>
      <p:pic>
        <p:nvPicPr>
          <p:cNvPr id="6146" name="Picture 2" descr="Image result for teacher authority meme">
            <a:extLst>
              <a:ext uri="{FF2B5EF4-FFF2-40B4-BE49-F238E27FC236}">
                <a16:creationId xmlns:a16="http://schemas.microsoft.com/office/drawing/2014/main" id="{74465D6D-5201-486A-B061-E36858DF79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77" b="3"/>
          <a:stretch/>
        </p:blipFill>
        <p:spPr bwMode="auto">
          <a:xfrm>
            <a:off x="4977557" y="1238487"/>
            <a:ext cx="3555840" cy="44930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F9B3531-3220-44DD-910E-35911B0F5E14}"/>
              </a:ext>
            </a:extLst>
          </p:cNvPr>
          <p:cNvPicPr>
            <a:picLocks noChangeAspect="1"/>
          </p:cNvPicPr>
          <p:nvPr/>
        </p:nvPicPr>
        <p:blipFill>
          <a:blip r:embed="rId4"/>
          <a:stretch>
            <a:fillRect/>
          </a:stretch>
        </p:blipFill>
        <p:spPr>
          <a:xfrm>
            <a:off x="3035167" y="5348265"/>
            <a:ext cx="1489486" cy="1117115"/>
          </a:xfrm>
          <a:prstGeom prst="rect">
            <a:avLst/>
          </a:prstGeom>
        </p:spPr>
      </p:pic>
    </p:spTree>
    <p:extLst>
      <p:ext uri="{BB962C8B-B14F-4D97-AF65-F5344CB8AC3E}">
        <p14:creationId xmlns:p14="http://schemas.microsoft.com/office/powerpoint/2010/main" val="329183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1519" y="495081"/>
            <a:ext cx="7376567" cy="1443269"/>
          </a:xfrm>
        </p:spPr>
        <p:txBody>
          <a:bodyPr>
            <a:noAutofit/>
          </a:bodyPr>
          <a:lstStyle/>
          <a:p>
            <a:r>
              <a:rPr lang="en-GB" dirty="0" smtClean="0">
                <a:solidFill>
                  <a:schemeClr val="tx1"/>
                </a:solidFill>
              </a:rPr>
              <a:t>Perceived legitimate Authority</a:t>
            </a:r>
            <a:endParaRPr lang="en-GB" dirty="0">
              <a:solidFill>
                <a:schemeClr val="tx1"/>
              </a:solidFill>
            </a:endParaRPr>
          </a:p>
        </p:txBody>
      </p:sp>
      <p:sp>
        <p:nvSpPr>
          <p:cNvPr id="3" name="Content Placeholder 2"/>
          <p:cNvSpPr>
            <a:spLocks noGrp="1"/>
          </p:cNvSpPr>
          <p:nvPr>
            <p:ph idx="1"/>
          </p:nvPr>
        </p:nvSpPr>
        <p:spPr>
          <a:xfrm>
            <a:off x="711519" y="2269062"/>
            <a:ext cx="7855538" cy="3549570"/>
          </a:xfrm>
        </p:spPr>
        <p:txBody>
          <a:bodyPr>
            <a:normAutofit/>
          </a:bodyPr>
          <a:lstStyle/>
          <a:p>
            <a:r>
              <a:rPr lang="en-GB" sz="2200" dirty="0" smtClean="0">
                <a:solidFill>
                  <a:schemeClr val="tx1"/>
                </a:solidFill>
                <a:latin typeface="+mj-lt"/>
              </a:rPr>
              <a:t>Sometimes, the legitimacy of an authority figure is not clear. Someone might give you an order and you might be unsure of whether you need to listen to it or not. </a:t>
            </a:r>
          </a:p>
          <a:p>
            <a:pPr marL="34290" indent="0">
              <a:buNone/>
            </a:pPr>
            <a:endParaRPr lang="en-GB" sz="2200" dirty="0">
              <a:solidFill>
                <a:schemeClr val="tx1"/>
              </a:solidFill>
              <a:latin typeface="+mj-lt"/>
            </a:endParaRPr>
          </a:p>
          <a:p>
            <a:pPr marL="34290" indent="0">
              <a:buNone/>
            </a:pPr>
            <a:r>
              <a:rPr lang="en-GB" sz="2200" dirty="0" smtClean="0">
                <a:solidFill>
                  <a:schemeClr val="tx1"/>
                </a:solidFill>
                <a:latin typeface="+mj-lt"/>
              </a:rPr>
              <a:t>Can you think of any examples of when this might be?</a:t>
            </a:r>
          </a:p>
          <a:p>
            <a:pPr marL="34290" indent="0">
              <a:buNone/>
            </a:pPr>
            <a:endParaRPr lang="en-GB" sz="2200" dirty="0">
              <a:solidFill>
                <a:schemeClr val="tx1"/>
              </a:solidFill>
              <a:latin typeface="+mj-lt"/>
            </a:endParaRPr>
          </a:p>
          <a:p>
            <a:r>
              <a:rPr lang="en-GB" sz="2200" dirty="0" smtClean="0">
                <a:solidFill>
                  <a:schemeClr val="tx1"/>
                </a:solidFill>
                <a:latin typeface="+mj-lt"/>
              </a:rPr>
              <a:t>Student teachers, baby sitters, someone who has worked in your workplace for longer but is in the same position as you, etc. </a:t>
            </a:r>
            <a:endParaRPr lang="en-GB" sz="2200" dirty="0">
              <a:solidFill>
                <a:schemeClr val="tx1"/>
              </a:solidFill>
              <a:latin typeface="+mj-lt"/>
            </a:endParaRPr>
          </a:p>
          <a:p>
            <a:endParaRPr lang="en-GB" sz="2200" dirty="0">
              <a:solidFill>
                <a:schemeClr val="tx1"/>
              </a:solidFill>
              <a:latin typeface="+mj-lt"/>
            </a:endParaRPr>
          </a:p>
        </p:txBody>
      </p:sp>
    </p:spTree>
    <p:extLst>
      <p:ext uri="{BB962C8B-B14F-4D97-AF65-F5344CB8AC3E}">
        <p14:creationId xmlns:p14="http://schemas.microsoft.com/office/powerpoint/2010/main" val="106907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a:solidFill>
                  <a:schemeClr val="tx1"/>
                </a:solidFill>
              </a:rPr>
              <a:t>Legitimate Authority</a:t>
            </a:r>
          </a:p>
        </p:txBody>
      </p:sp>
      <p:sp>
        <p:nvSpPr>
          <p:cNvPr id="3" name="Content Placeholder 2"/>
          <p:cNvSpPr>
            <a:spLocks noGrp="1"/>
          </p:cNvSpPr>
          <p:nvPr>
            <p:ph idx="1"/>
          </p:nvPr>
        </p:nvSpPr>
        <p:spPr/>
        <p:txBody>
          <a:bodyPr>
            <a:normAutofit/>
          </a:bodyPr>
          <a:lstStyle/>
          <a:p>
            <a:r>
              <a:rPr lang="en-GB" sz="3200" dirty="0">
                <a:solidFill>
                  <a:schemeClr val="tx1"/>
                </a:solidFill>
                <a:latin typeface="+mj-lt"/>
              </a:rPr>
              <a:t>Discuss with your partner who are the legitimate authority figures in your life?</a:t>
            </a:r>
          </a:p>
        </p:txBody>
      </p:sp>
    </p:spTree>
    <p:extLst>
      <p:ext uri="{BB962C8B-B14F-4D97-AF65-F5344CB8AC3E}">
        <p14:creationId xmlns:p14="http://schemas.microsoft.com/office/powerpoint/2010/main" val="200021559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C4F1C3-3ADD-491F-8C66-57912A2421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4"/>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0B323FE0-DFB0-4368-A3C2-FC1402A98C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4"/>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E4BCA77F-6A46-46C1-822E-DF8DB6F08D5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3733800"/>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AA44E6E-B184-4A55-B2F5-A0A3200CFD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0"/>
            <a:ext cx="9143999" cy="6858000"/>
          </a:xfrm>
          <a:prstGeom prst="rect">
            <a:avLst/>
          </a:prstGeom>
          <a:solidFill>
            <a:schemeClr val="tx2"/>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5" name="Rectangle 14">
            <a:extLst>
              <a:ext uri="{FF2B5EF4-FFF2-40B4-BE49-F238E27FC236}">
                <a16:creationId xmlns:a16="http://schemas.microsoft.com/office/drawing/2014/main" id="{8C24CD24-DDBE-4F69-87DC-6735FE399D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9" y="243844"/>
            <a:ext cx="5865779"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
        <p:nvSpPr>
          <p:cNvPr id="2" name="TextBox 1"/>
          <p:cNvSpPr txBox="1"/>
          <p:nvPr/>
        </p:nvSpPr>
        <p:spPr>
          <a:xfrm>
            <a:off x="482604" y="688259"/>
            <a:ext cx="5247289" cy="5217595"/>
          </a:xfrm>
          <a:prstGeom prst="rect">
            <a:avLst/>
          </a:prstGeom>
          <a:noFill/>
          <a:ln w="12700" cmpd="sng">
            <a:noFill/>
          </a:ln>
        </p:spPr>
        <p:txBody>
          <a:bodyPr vert="horz" lIns="91440" tIns="45720" rIns="91440" bIns="45720" rtlCol="0" anchor="ctr">
            <a:normAutofit/>
          </a:bodyPr>
          <a:lstStyle/>
          <a:p>
            <a:pPr algn="r" defTabSz="914400">
              <a:lnSpc>
                <a:spcPct val="85000"/>
              </a:lnSpc>
              <a:spcBef>
                <a:spcPct val="0"/>
              </a:spcBef>
              <a:spcAft>
                <a:spcPts val="600"/>
              </a:spcAft>
            </a:pPr>
            <a:r>
              <a:rPr lang="en-US" sz="3100" b="1" cap="all" dirty="0">
                <a:solidFill>
                  <a:schemeClr val="bg1"/>
                </a:solidFill>
                <a:latin typeface="+mj-lt"/>
                <a:ea typeface="+mj-ea"/>
                <a:cs typeface="+mj-cs"/>
              </a:rPr>
              <a:t>As a group try and think of reasons why  we obey </a:t>
            </a:r>
            <a:r>
              <a:rPr lang="en-US" sz="3100" b="1" cap="all" dirty="0" smtClean="0">
                <a:solidFill>
                  <a:schemeClr val="bg1"/>
                </a:solidFill>
                <a:latin typeface="+mj-lt"/>
                <a:ea typeface="+mj-ea"/>
                <a:cs typeface="+mj-cs"/>
              </a:rPr>
              <a:t>those who we perceive to be legitimate </a:t>
            </a:r>
            <a:r>
              <a:rPr lang="en-US" sz="3100" b="1" cap="all" dirty="0">
                <a:solidFill>
                  <a:schemeClr val="bg1"/>
                </a:solidFill>
                <a:latin typeface="+mj-lt"/>
                <a:ea typeface="+mj-ea"/>
                <a:cs typeface="+mj-cs"/>
              </a:rPr>
              <a:t>authority figures?</a:t>
            </a:r>
          </a:p>
        </p:txBody>
      </p:sp>
      <p:cxnSp>
        <p:nvCxnSpPr>
          <p:cNvPr id="17" name="Straight Connector 16">
            <a:extLst>
              <a:ext uri="{FF2B5EF4-FFF2-40B4-BE49-F238E27FC236}">
                <a16:creationId xmlns:a16="http://schemas.microsoft.com/office/drawing/2014/main" id="{99B46E4C-F24C-4829-872A-416B7E11BBD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26932" y="3429000"/>
            <a:ext cx="40267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65166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271C28-7496-4447-8541-7B39F5E948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4"/>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72732" y="609600"/>
            <a:ext cx="7830633" cy="1356360"/>
          </a:xfrm>
        </p:spPr>
        <p:txBody>
          <a:bodyPr>
            <a:normAutofit/>
          </a:bodyPr>
          <a:lstStyle/>
          <a:p>
            <a:r>
              <a:rPr lang="en-GB" sz="4400" dirty="0" smtClean="0">
                <a:solidFill>
                  <a:schemeClr val="tx1"/>
                </a:solidFill>
              </a:rPr>
              <a:t>Autonomous vs Agentic state</a:t>
            </a:r>
            <a:endParaRPr lang="en-GB" sz="4400" dirty="0">
              <a:solidFill>
                <a:schemeClr val="tx1"/>
              </a:solidFill>
            </a:endParaRPr>
          </a:p>
        </p:txBody>
      </p:sp>
      <p:sp>
        <p:nvSpPr>
          <p:cNvPr id="3" name="Content Placeholder 2"/>
          <p:cNvSpPr>
            <a:spLocks noGrp="1"/>
          </p:cNvSpPr>
          <p:nvPr>
            <p:ph idx="1"/>
          </p:nvPr>
        </p:nvSpPr>
        <p:spPr>
          <a:xfrm>
            <a:off x="682581" y="2057400"/>
            <a:ext cx="7920784" cy="4038600"/>
          </a:xfrm>
        </p:spPr>
        <p:txBody>
          <a:bodyPr>
            <a:normAutofit/>
          </a:bodyPr>
          <a:lstStyle/>
          <a:p>
            <a:pPr marL="34290" indent="0">
              <a:buNone/>
            </a:pPr>
            <a:r>
              <a:rPr lang="en-GB" sz="2400" dirty="0" smtClean="0">
                <a:solidFill>
                  <a:schemeClr val="tx1"/>
                </a:solidFill>
                <a:latin typeface="+mj-lt"/>
              </a:rPr>
              <a:t>Milgram believed that one of the reasons we obey those who we perceive to be legitimate authority figures is due to the mental state which we find ourselves in. </a:t>
            </a:r>
          </a:p>
          <a:p>
            <a:pPr marL="34290" indent="0">
              <a:buNone/>
            </a:pPr>
            <a:endParaRPr lang="en-GB" sz="2400" dirty="0">
              <a:solidFill>
                <a:schemeClr val="tx1"/>
              </a:solidFill>
              <a:latin typeface="+mj-lt"/>
            </a:endParaRPr>
          </a:p>
          <a:p>
            <a:pPr marL="34290" indent="0">
              <a:buNone/>
            </a:pPr>
            <a:r>
              <a:rPr lang="en-GB" sz="2400" dirty="0" smtClean="0">
                <a:solidFill>
                  <a:schemeClr val="tx1"/>
                </a:solidFill>
                <a:latin typeface="+mj-lt"/>
              </a:rPr>
              <a:t>When we are in an autonomous state of mind we are able to act based on our own wishes. However, at times of stress and conflict, there is a tendency to look to for the person in charge and follow their orders. This happens because we are used to hierarchies in society where there are both leaders and followers. </a:t>
            </a:r>
          </a:p>
          <a:p>
            <a:pPr marL="34290" indent="0">
              <a:buNone/>
            </a:pPr>
            <a:endParaRPr lang="en-GB" sz="2400" dirty="0">
              <a:solidFill>
                <a:schemeClr val="tx1"/>
              </a:solidFill>
              <a:latin typeface="+mj-lt"/>
            </a:endParaRPr>
          </a:p>
          <a:p>
            <a:pPr marL="34290" indent="0">
              <a:buNone/>
            </a:pPr>
            <a:endParaRPr lang="en-GB" sz="2400" dirty="0">
              <a:solidFill>
                <a:schemeClr val="tx1"/>
              </a:solidFill>
              <a:latin typeface="+mj-lt"/>
            </a:endParaRPr>
          </a:p>
        </p:txBody>
      </p:sp>
    </p:spTree>
    <p:extLst>
      <p:ext uri="{BB962C8B-B14F-4D97-AF65-F5344CB8AC3E}">
        <p14:creationId xmlns:p14="http://schemas.microsoft.com/office/powerpoint/2010/main" val="314499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271C28-7496-4447-8541-7B39F5E948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4"/>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72732" y="609600"/>
            <a:ext cx="7830633" cy="1356360"/>
          </a:xfrm>
        </p:spPr>
        <p:txBody>
          <a:bodyPr>
            <a:normAutofit/>
          </a:bodyPr>
          <a:lstStyle/>
          <a:p>
            <a:r>
              <a:rPr lang="en-GB" sz="4400" dirty="0" smtClean="0">
                <a:solidFill>
                  <a:schemeClr val="tx1"/>
                </a:solidFill>
              </a:rPr>
              <a:t>Autonomous vs Agentic state</a:t>
            </a:r>
            <a:endParaRPr lang="en-GB" sz="4400" dirty="0">
              <a:solidFill>
                <a:schemeClr val="tx1"/>
              </a:solidFill>
            </a:endParaRPr>
          </a:p>
        </p:txBody>
      </p:sp>
      <p:sp>
        <p:nvSpPr>
          <p:cNvPr id="3" name="Content Placeholder 2"/>
          <p:cNvSpPr>
            <a:spLocks noGrp="1"/>
          </p:cNvSpPr>
          <p:nvPr>
            <p:ph idx="1"/>
          </p:nvPr>
        </p:nvSpPr>
        <p:spPr>
          <a:xfrm>
            <a:off x="609703" y="1869864"/>
            <a:ext cx="7920784" cy="4038600"/>
          </a:xfrm>
        </p:spPr>
        <p:txBody>
          <a:bodyPr>
            <a:normAutofit/>
          </a:bodyPr>
          <a:lstStyle/>
          <a:p>
            <a:pPr marL="34290" indent="0">
              <a:buNone/>
            </a:pPr>
            <a:r>
              <a:rPr lang="en-GB" sz="2400" dirty="0" smtClean="0">
                <a:solidFill>
                  <a:schemeClr val="tx1"/>
                </a:solidFill>
                <a:latin typeface="+mj-lt"/>
              </a:rPr>
              <a:t>When people are under moral strain, they relinquish their own moral responsibility and act on the basis of the authority figure’s commands. At this point they leave behind their autonomous state and enter into an agentic state. </a:t>
            </a:r>
          </a:p>
          <a:p>
            <a:pPr marL="34290" indent="0">
              <a:buNone/>
            </a:pPr>
            <a:endParaRPr lang="en-GB" sz="2400" dirty="0">
              <a:solidFill>
                <a:schemeClr val="tx1"/>
              </a:solidFill>
              <a:latin typeface="+mj-lt"/>
            </a:endParaRPr>
          </a:p>
          <a:p>
            <a:pPr marL="34290" indent="0">
              <a:buNone/>
            </a:pPr>
            <a:r>
              <a:rPr lang="en-GB" sz="2400" dirty="0" smtClean="0">
                <a:solidFill>
                  <a:schemeClr val="tx1"/>
                </a:solidFill>
                <a:latin typeface="+mj-lt"/>
              </a:rPr>
              <a:t>Autonomous state: seeing yourself as being in power, acting on your own wishes and morals. </a:t>
            </a:r>
          </a:p>
          <a:p>
            <a:pPr marL="34290" indent="0">
              <a:buNone/>
            </a:pPr>
            <a:endParaRPr lang="en-GB" sz="2400" dirty="0">
              <a:solidFill>
                <a:schemeClr val="tx1"/>
              </a:solidFill>
              <a:latin typeface="+mj-lt"/>
            </a:endParaRPr>
          </a:p>
          <a:p>
            <a:pPr marL="34290" indent="0">
              <a:buNone/>
            </a:pPr>
            <a:r>
              <a:rPr lang="en-GB" sz="2400" dirty="0" smtClean="0">
                <a:solidFill>
                  <a:schemeClr val="tx1"/>
                </a:solidFill>
                <a:latin typeface="+mj-lt"/>
              </a:rPr>
              <a:t>Agentic state: seeing another person as having power; acting on behalf of their principles/commands. </a:t>
            </a:r>
          </a:p>
          <a:p>
            <a:pPr marL="34290" indent="0">
              <a:buNone/>
            </a:pPr>
            <a:endParaRPr lang="en-GB" sz="2400" dirty="0">
              <a:solidFill>
                <a:schemeClr val="tx1"/>
              </a:solidFill>
              <a:latin typeface="+mj-lt"/>
            </a:endParaRPr>
          </a:p>
          <a:p>
            <a:pPr marL="34290" indent="0">
              <a:buNone/>
            </a:pPr>
            <a:endParaRPr lang="en-GB" sz="2400" dirty="0">
              <a:solidFill>
                <a:schemeClr val="tx1"/>
              </a:solidFill>
              <a:latin typeface="+mj-lt"/>
            </a:endParaRPr>
          </a:p>
        </p:txBody>
      </p:sp>
      <p:pic>
        <p:nvPicPr>
          <p:cNvPr id="5" name="Picture 4">
            <a:extLst>
              <a:ext uri="{FF2B5EF4-FFF2-40B4-BE49-F238E27FC236}">
                <a16:creationId xmlns:a16="http://schemas.microsoft.com/office/drawing/2014/main" id="{FF9B3531-3220-44DD-910E-35911B0F5E14}"/>
              </a:ext>
            </a:extLst>
          </p:cNvPr>
          <p:cNvPicPr>
            <a:picLocks noChangeAspect="1"/>
          </p:cNvPicPr>
          <p:nvPr/>
        </p:nvPicPr>
        <p:blipFill>
          <a:blip r:embed="rId3"/>
          <a:stretch>
            <a:fillRect/>
          </a:stretch>
        </p:blipFill>
        <p:spPr>
          <a:xfrm>
            <a:off x="7295614" y="5418809"/>
            <a:ext cx="1489486" cy="1117115"/>
          </a:xfrm>
          <a:prstGeom prst="rect">
            <a:avLst/>
          </a:prstGeom>
        </p:spPr>
      </p:pic>
    </p:spTree>
    <p:extLst>
      <p:ext uri="{BB962C8B-B14F-4D97-AF65-F5344CB8AC3E}">
        <p14:creationId xmlns:p14="http://schemas.microsoft.com/office/powerpoint/2010/main" val="160240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271C28-7496-4447-8541-7B39F5E948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4"/>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72732" y="609600"/>
            <a:ext cx="7830633" cy="1356360"/>
          </a:xfrm>
        </p:spPr>
        <p:txBody>
          <a:bodyPr>
            <a:normAutofit/>
          </a:bodyPr>
          <a:lstStyle/>
          <a:p>
            <a:r>
              <a:rPr lang="en-GB" sz="4400" dirty="0" smtClean="0">
                <a:solidFill>
                  <a:schemeClr val="tx1"/>
                </a:solidFill>
              </a:rPr>
              <a:t>Socialisation</a:t>
            </a:r>
            <a:endParaRPr lang="en-GB" sz="4400" dirty="0">
              <a:solidFill>
                <a:schemeClr val="tx1"/>
              </a:solidFill>
            </a:endParaRPr>
          </a:p>
        </p:txBody>
      </p:sp>
      <p:sp>
        <p:nvSpPr>
          <p:cNvPr id="3" name="Content Placeholder 2"/>
          <p:cNvSpPr>
            <a:spLocks noGrp="1"/>
          </p:cNvSpPr>
          <p:nvPr>
            <p:ph idx="1"/>
          </p:nvPr>
        </p:nvSpPr>
        <p:spPr>
          <a:xfrm>
            <a:off x="609703" y="1869864"/>
            <a:ext cx="7920784" cy="4038600"/>
          </a:xfrm>
        </p:spPr>
        <p:txBody>
          <a:bodyPr>
            <a:normAutofit/>
          </a:bodyPr>
          <a:lstStyle/>
          <a:p>
            <a:pPr marL="34290" indent="0">
              <a:buNone/>
            </a:pPr>
            <a:r>
              <a:rPr lang="en-GB" sz="2400" dirty="0" smtClean="0">
                <a:solidFill>
                  <a:schemeClr val="tx1"/>
                </a:solidFill>
                <a:latin typeface="+mj-lt"/>
              </a:rPr>
              <a:t>One of the reasons that people find themselves entering into an agentic state is because society has taught us to respect and obey authority figures. </a:t>
            </a:r>
          </a:p>
          <a:p>
            <a:pPr marL="34290" indent="0">
              <a:buNone/>
            </a:pPr>
            <a:endParaRPr lang="en-GB" sz="2400" dirty="0" smtClean="0">
              <a:solidFill>
                <a:schemeClr val="tx1"/>
              </a:solidFill>
              <a:latin typeface="+mj-lt"/>
            </a:endParaRPr>
          </a:p>
          <a:p>
            <a:pPr marL="34290" indent="0">
              <a:buNone/>
            </a:pPr>
            <a:r>
              <a:rPr lang="en-GB" sz="2400" dirty="0" smtClean="0">
                <a:solidFill>
                  <a:schemeClr val="tx1"/>
                </a:solidFill>
                <a:latin typeface="+mj-lt"/>
              </a:rPr>
              <a:t>When you are growing up you learn the rules of society, including who is considered to be an authority figure and who isn’t. </a:t>
            </a:r>
          </a:p>
          <a:p>
            <a:pPr marL="34290" indent="0">
              <a:buNone/>
            </a:pPr>
            <a:endParaRPr lang="en-GB" sz="2400" dirty="0">
              <a:solidFill>
                <a:schemeClr val="tx1"/>
              </a:solidFill>
              <a:latin typeface="+mj-lt"/>
            </a:endParaRPr>
          </a:p>
          <a:p>
            <a:pPr marL="34290" indent="0">
              <a:buNone/>
            </a:pPr>
            <a:r>
              <a:rPr lang="en-GB" sz="2400" dirty="0" smtClean="0">
                <a:solidFill>
                  <a:schemeClr val="tx1"/>
                </a:solidFill>
                <a:latin typeface="+mj-lt"/>
              </a:rPr>
              <a:t>What kind of rules did you learn?</a:t>
            </a:r>
            <a:endParaRPr lang="en-GB" sz="2400" dirty="0">
              <a:solidFill>
                <a:schemeClr val="tx1"/>
              </a:solidFill>
              <a:latin typeface="+mj-lt"/>
            </a:endParaRPr>
          </a:p>
          <a:p>
            <a:pPr marL="34290" indent="0">
              <a:buNone/>
            </a:pPr>
            <a:endParaRPr lang="en-GB" sz="2400" dirty="0">
              <a:solidFill>
                <a:schemeClr val="tx1"/>
              </a:solidFill>
              <a:latin typeface="+mj-lt"/>
            </a:endParaRPr>
          </a:p>
        </p:txBody>
      </p:sp>
      <p:pic>
        <p:nvPicPr>
          <p:cNvPr id="4" name="Picture 3"/>
          <p:cNvPicPr>
            <a:picLocks noChangeAspect="1"/>
          </p:cNvPicPr>
          <p:nvPr/>
        </p:nvPicPr>
        <p:blipFill>
          <a:blip r:embed="rId3"/>
          <a:stretch>
            <a:fillRect/>
          </a:stretch>
        </p:blipFill>
        <p:spPr>
          <a:xfrm>
            <a:off x="5778219" y="4513907"/>
            <a:ext cx="2825146" cy="1880006"/>
          </a:xfrm>
          <a:prstGeom prst="rect">
            <a:avLst/>
          </a:prstGeom>
        </p:spPr>
      </p:pic>
    </p:spTree>
    <p:extLst>
      <p:ext uri="{BB962C8B-B14F-4D97-AF65-F5344CB8AC3E}">
        <p14:creationId xmlns:p14="http://schemas.microsoft.com/office/powerpoint/2010/main" val="974641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271C28-7496-4447-8541-7B39F5E948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4"/>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72732" y="609600"/>
            <a:ext cx="7830633" cy="1356360"/>
          </a:xfrm>
        </p:spPr>
        <p:txBody>
          <a:bodyPr>
            <a:normAutofit/>
          </a:bodyPr>
          <a:lstStyle/>
          <a:p>
            <a:r>
              <a:rPr lang="en-GB" sz="4400" dirty="0" smtClean="0">
                <a:solidFill>
                  <a:schemeClr val="tx1"/>
                </a:solidFill>
              </a:rPr>
              <a:t>Socialisation</a:t>
            </a:r>
            <a:endParaRPr lang="en-GB" sz="4400" dirty="0">
              <a:solidFill>
                <a:schemeClr val="tx1"/>
              </a:solidFill>
            </a:endParaRPr>
          </a:p>
        </p:txBody>
      </p:sp>
      <p:sp>
        <p:nvSpPr>
          <p:cNvPr id="3" name="Content Placeholder 2"/>
          <p:cNvSpPr>
            <a:spLocks noGrp="1"/>
          </p:cNvSpPr>
          <p:nvPr>
            <p:ph idx="1"/>
          </p:nvPr>
        </p:nvSpPr>
        <p:spPr>
          <a:xfrm>
            <a:off x="609703" y="1869864"/>
            <a:ext cx="7920784" cy="4038600"/>
          </a:xfrm>
        </p:spPr>
        <p:txBody>
          <a:bodyPr>
            <a:normAutofit/>
          </a:bodyPr>
          <a:lstStyle/>
          <a:p>
            <a:pPr marL="34290" indent="0">
              <a:buNone/>
            </a:pPr>
            <a:r>
              <a:rPr lang="en-GB" sz="2400" dirty="0" smtClean="0">
                <a:solidFill>
                  <a:schemeClr val="tx1"/>
                </a:solidFill>
                <a:latin typeface="+mj-lt"/>
              </a:rPr>
              <a:t>The effect of childhood experiences on making us behave according to according to social norms is called ‘socialisation’. </a:t>
            </a:r>
          </a:p>
          <a:p>
            <a:pPr marL="34290" indent="0">
              <a:buNone/>
            </a:pPr>
            <a:endParaRPr lang="en-GB" sz="2400" dirty="0">
              <a:solidFill>
                <a:schemeClr val="tx1"/>
              </a:solidFill>
              <a:latin typeface="+mj-lt"/>
            </a:endParaRPr>
          </a:p>
          <a:p>
            <a:pPr marL="34290" indent="0">
              <a:buNone/>
            </a:pPr>
            <a:r>
              <a:rPr lang="en-GB" sz="2400" dirty="0" smtClean="0">
                <a:solidFill>
                  <a:schemeClr val="tx1"/>
                </a:solidFill>
                <a:latin typeface="+mj-lt"/>
              </a:rPr>
              <a:t>It is the result of collective social pressures from family, teachers, peers and anyone else significant in our life when we are growing up. </a:t>
            </a:r>
            <a:endParaRPr lang="en-GB" sz="2400" dirty="0">
              <a:solidFill>
                <a:schemeClr val="tx1"/>
              </a:solidFill>
              <a:latin typeface="+mj-lt"/>
            </a:endParaRPr>
          </a:p>
          <a:p>
            <a:pPr marL="34290" indent="0">
              <a:buNone/>
            </a:pPr>
            <a:endParaRPr lang="en-GB" sz="2400" dirty="0">
              <a:solidFill>
                <a:schemeClr val="tx1"/>
              </a:solidFill>
              <a:latin typeface="+mj-lt"/>
            </a:endParaRPr>
          </a:p>
        </p:txBody>
      </p:sp>
      <p:pic>
        <p:nvPicPr>
          <p:cNvPr id="8" name="Picture 7">
            <a:extLst>
              <a:ext uri="{FF2B5EF4-FFF2-40B4-BE49-F238E27FC236}">
                <a16:creationId xmlns:a16="http://schemas.microsoft.com/office/drawing/2014/main" id="{FF9B3531-3220-44DD-910E-35911B0F5E14}"/>
              </a:ext>
            </a:extLst>
          </p:cNvPr>
          <p:cNvPicPr>
            <a:picLocks noChangeAspect="1"/>
          </p:cNvPicPr>
          <p:nvPr/>
        </p:nvPicPr>
        <p:blipFill>
          <a:blip r:embed="rId3"/>
          <a:stretch>
            <a:fillRect/>
          </a:stretch>
        </p:blipFill>
        <p:spPr>
          <a:xfrm>
            <a:off x="7295614" y="5418809"/>
            <a:ext cx="1489486" cy="1117115"/>
          </a:xfrm>
          <a:prstGeom prst="rect">
            <a:avLst/>
          </a:prstGeom>
        </p:spPr>
      </p:pic>
    </p:spTree>
    <p:extLst>
      <p:ext uri="{BB962C8B-B14F-4D97-AF65-F5344CB8AC3E}">
        <p14:creationId xmlns:p14="http://schemas.microsoft.com/office/powerpoint/2010/main" val="289120855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271C28-7496-4447-8541-7B39F5E948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4"/>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72732" y="609600"/>
            <a:ext cx="7830633" cy="1356360"/>
          </a:xfrm>
        </p:spPr>
        <p:txBody>
          <a:bodyPr>
            <a:normAutofit/>
          </a:bodyPr>
          <a:lstStyle/>
          <a:p>
            <a:r>
              <a:rPr lang="en-GB" sz="4400" dirty="0" smtClean="0">
                <a:solidFill>
                  <a:schemeClr val="tx1"/>
                </a:solidFill>
              </a:rPr>
              <a:t>Parenting</a:t>
            </a:r>
            <a:endParaRPr lang="en-GB" sz="4400" dirty="0">
              <a:solidFill>
                <a:schemeClr val="tx1"/>
              </a:solidFill>
            </a:endParaRPr>
          </a:p>
        </p:txBody>
      </p:sp>
      <p:sp>
        <p:nvSpPr>
          <p:cNvPr id="3" name="Content Placeholder 2"/>
          <p:cNvSpPr>
            <a:spLocks noGrp="1"/>
          </p:cNvSpPr>
          <p:nvPr>
            <p:ph idx="1"/>
          </p:nvPr>
        </p:nvSpPr>
        <p:spPr>
          <a:xfrm>
            <a:off x="609703" y="1869864"/>
            <a:ext cx="7920784" cy="4038600"/>
          </a:xfrm>
        </p:spPr>
        <p:txBody>
          <a:bodyPr>
            <a:normAutofit/>
          </a:bodyPr>
          <a:lstStyle/>
          <a:p>
            <a:pPr marL="34290" indent="0">
              <a:buNone/>
            </a:pPr>
            <a:r>
              <a:rPr lang="en-GB" sz="2400" dirty="0" smtClean="0">
                <a:solidFill>
                  <a:schemeClr val="tx1"/>
                </a:solidFill>
                <a:latin typeface="+mj-lt"/>
              </a:rPr>
              <a:t>One of the biggest influences on a child’s socialisations is its parents. The way we are raised has a massive influence on how likely we are to obey as we grow up and when we are adults. </a:t>
            </a:r>
          </a:p>
          <a:p>
            <a:pPr marL="34290" indent="0">
              <a:buNone/>
            </a:pPr>
            <a:endParaRPr lang="en-GB" sz="2400" dirty="0">
              <a:solidFill>
                <a:schemeClr val="tx1"/>
              </a:solidFill>
              <a:latin typeface="+mj-lt"/>
            </a:endParaRPr>
          </a:p>
          <a:p>
            <a:pPr marL="34290" indent="0">
              <a:buNone/>
            </a:pPr>
            <a:r>
              <a:rPr lang="en-GB" sz="2400" dirty="0" smtClean="0">
                <a:solidFill>
                  <a:schemeClr val="tx1"/>
                </a:solidFill>
                <a:latin typeface="+mj-lt"/>
              </a:rPr>
              <a:t>Can anyone think how parenting may affect if someone is likely to obey or not?</a:t>
            </a:r>
            <a:endParaRPr lang="en-GB" sz="2400" dirty="0">
              <a:solidFill>
                <a:schemeClr val="tx1"/>
              </a:solidFill>
              <a:latin typeface="+mj-lt"/>
            </a:endParaRPr>
          </a:p>
          <a:p>
            <a:pPr marL="34290" indent="0">
              <a:buNone/>
            </a:pPr>
            <a:endParaRPr lang="en-GB" sz="2400" dirty="0">
              <a:solidFill>
                <a:schemeClr val="tx1"/>
              </a:solidFill>
              <a:latin typeface="+mj-lt"/>
            </a:endParaRPr>
          </a:p>
        </p:txBody>
      </p:sp>
    </p:spTree>
    <p:extLst>
      <p:ext uri="{BB962C8B-B14F-4D97-AF65-F5344CB8AC3E}">
        <p14:creationId xmlns:p14="http://schemas.microsoft.com/office/powerpoint/2010/main" val="359143272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271C28-7496-4447-8541-7B39F5E948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4"/>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72732" y="609600"/>
            <a:ext cx="7830633" cy="1356360"/>
          </a:xfrm>
        </p:spPr>
        <p:txBody>
          <a:bodyPr>
            <a:normAutofit/>
          </a:bodyPr>
          <a:lstStyle/>
          <a:p>
            <a:r>
              <a:rPr lang="en-GB" sz="4400" dirty="0" smtClean="0">
                <a:solidFill>
                  <a:schemeClr val="tx1"/>
                </a:solidFill>
              </a:rPr>
              <a:t>Parenting</a:t>
            </a:r>
            <a:endParaRPr lang="en-GB" sz="4400" dirty="0">
              <a:solidFill>
                <a:schemeClr val="tx1"/>
              </a:solidFill>
            </a:endParaRPr>
          </a:p>
        </p:txBody>
      </p:sp>
      <p:sp>
        <p:nvSpPr>
          <p:cNvPr id="3" name="Content Placeholder 2"/>
          <p:cNvSpPr>
            <a:spLocks noGrp="1"/>
          </p:cNvSpPr>
          <p:nvPr>
            <p:ph idx="1"/>
          </p:nvPr>
        </p:nvSpPr>
        <p:spPr>
          <a:xfrm>
            <a:off x="609703" y="1869864"/>
            <a:ext cx="7920784" cy="4038600"/>
          </a:xfrm>
        </p:spPr>
        <p:txBody>
          <a:bodyPr>
            <a:normAutofit/>
          </a:bodyPr>
          <a:lstStyle/>
          <a:p>
            <a:pPr marL="34290" indent="0">
              <a:buNone/>
            </a:pPr>
            <a:r>
              <a:rPr lang="en-GB" sz="2400" dirty="0" smtClean="0">
                <a:solidFill>
                  <a:schemeClr val="tx1"/>
                </a:solidFill>
                <a:latin typeface="+mj-lt"/>
              </a:rPr>
              <a:t>It is hard to put parents into one category, this may change as their children grow up, or as different situations emerge. </a:t>
            </a:r>
          </a:p>
          <a:p>
            <a:pPr marL="34290" indent="0">
              <a:buNone/>
            </a:pPr>
            <a:endParaRPr lang="en-GB" sz="2400" dirty="0">
              <a:solidFill>
                <a:schemeClr val="tx1"/>
              </a:solidFill>
              <a:latin typeface="+mj-lt"/>
            </a:endParaRPr>
          </a:p>
          <a:p>
            <a:pPr marL="34290" indent="0">
              <a:buNone/>
            </a:pPr>
            <a:r>
              <a:rPr lang="en-GB" sz="2400" dirty="0" smtClean="0">
                <a:solidFill>
                  <a:schemeClr val="tx1"/>
                </a:solidFill>
                <a:latin typeface="+mj-lt"/>
              </a:rPr>
              <a:t>Also as we grow older our peers start to have a lot more influence on us than our parents do. </a:t>
            </a:r>
          </a:p>
          <a:p>
            <a:pPr marL="34290" indent="0">
              <a:buNone/>
            </a:pPr>
            <a:endParaRPr lang="en-GB" sz="2400" dirty="0">
              <a:solidFill>
                <a:schemeClr val="tx1"/>
              </a:solidFill>
              <a:latin typeface="+mj-lt"/>
            </a:endParaRPr>
          </a:p>
          <a:p>
            <a:pPr marL="34290" indent="0">
              <a:buNone/>
            </a:pPr>
            <a:r>
              <a:rPr lang="en-GB" sz="2400" dirty="0" smtClean="0">
                <a:solidFill>
                  <a:schemeClr val="tx1"/>
                </a:solidFill>
                <a:latin typeface="+mj-lt"/>
              </a:rPr>
              <a:t>However, it is thought that the beliefs about the world that we learn in childhood tend to stay with us. </a:t>
            </a:r>
            <a:endParaRPr lang="en-GB" sz="2400" dirty="0">
              <a:solidFill>
                <a:schemeClr val="tx1"/>
              </a:solidFill>
              <a:latin typeface="+mj-lt"/>
            </a:endParaRPr>
          </a:p>
        </p:txBody>
      </p:sp>
    </p:spTree>
    <p:extLst>
      <p:ext uri="{BB962C8B-B14F-4D97-AF65-F5344CB8AC3E}">
        <p14:creationId xmlns:p14="http://schemas.microsoft.com/office/powerpoint/2010/main" val="2509897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4">
            <a:extLst>
              <a:ext uri="{FF2B5EF4-FFF2-40B4-BE49-F238E27FC236}">
                <a16:creationId xmlns:a16="http://schemas.microsoft.com/office/drawing/2014/main" id="{DD99194D-F909-409A-90C8-19DB18CC66DF}"/>
              </a:ext>
            </a:extLst>
          </p:cNvPr>
          <p:cNvSpPr>
            <a:spLocks noGrp="1" noChangeArrowheads="1"/>
          </p:cNvSpPr>
          <p:nvPr>
            <p:ph idx="4294967295"/>
          </p:nvPr>
        </p:nvSpPr>
        <p:spPr>
          <a:xfrm>
            <a:off x="193642" y="1987812"/>
            <a:ext cx="8756725" cy="2738438"/>
          </a:xfrm>
        </p:spPr>
        <p:txBody>
          <a:bodyPr>
            <a:normAutofit/>
          </a:bodyPr>
          <a:lstStyle/>
          <a:p>
            <a:pPr marL="0" indent="0" algn="ctr">
              <a:buNone/>
            </a:pPr>
            <a:r>
              <a:rPr lang="en-GB" altLang="en-US" sz="8800" dirty="0"/>
              <a:t>If you’ve ever stolen from a shop </a:t>
            </a:r>
          </a:p>
          <a:p>
            <a:pPr algn="ctr">
              <a:buFontTx/>
              <a:buNone/>
            </a:pPr>
            <a:endParaRPr lang="en-GB" altLang="en-US" sz="8800" dirty="0"/>
          </a:p>
          <a:p>
            <a:pPr algn="ctr"/>
            <a:endParaRPr lang="en-GB" altLang="en-US" sz="8800" dirty="0"/>
          </a:p>
        </p:txBody>
      </p:sp>
    </p:spTree>
    <p:extLst>
      <p:ext uri="{BB962C8B-B14F-4D97-AF65-F5344CB8AC3E}">
        <p14:creationId xmlns:p14="http://schemas.microsoft.com/office/powerpoint/2010/main" val="409373978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271C28-7496-4447-8541-7B39F5E948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4"/>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72732" y="609600"/>
            <a:ext cx="7830633" cy="1356360"/>
          </a:xfrm>
        </p:spPr>
        <p:txBody>
          <a:bodyPr>
            <a:normAutofit/>
          </a:bodyPr>
          <a:lstStyle/>
          <a:p>
            <a:r>
              <a:rPr lang="en-GB" sz="4400" dirty="0" smtClean="0">
                <a:solidFill>
                  <a:schemeClr val="tx1"/>
                </a:solidFill>
              </a:rPr>
              <a:t>Parenting</a:t>
            </a:r>
            <a:endParaRPr lang="en-GB" sz="4400" dirty="0">
              <a:solidFill>
                <a:schemeClr val="tx1"/>
              </a:solidFill>
            </a:endParaRPr>
          </a:p>
        </p:txBody>
      </p:sp>
      <p:sp>
        <p:nvSpPr>
          <p:cNvPr id="3" name="Content Placeholder 2"/>
          <p:cNvSpPr>
            <a:spLocks noGrp="1"/>
          </p:cNvSpPr>
          <p:nvPr>
            <p:ph idx="1"/>
          </p:nvPr>
        </p:nvSpPr>
        <p:spPr>
          <a:xfrm>
            <a:off x="609703" y="1869864"/>
            <a:ext cx="7920784" cy="4038600"/>
          </a:xfrm>
        </p:spPr>
        <p:txBody>
          <a:bodyPr>
            <a:normAutofit/>
          </a:bodyPr>
          <a:lstStyle/>
          <a:p>
            <a:pPr marL="34290" indent="0">
              <a:buNone/>
            </a:pPr>
            <a:r>
              <a:rPr lang="en-GB" sz="2400" dirty="0" smtClean="0">
                <a:solidFill>
                  <a:schemeClr val="tx1"/>
                </a:solidFill>
                <a:latin typeface="+mj-lt"/>
              </a:rPr>
              <a:t>There are two different styles of parenting; democratic parenting and authoritarian parenting. </a:t>
            </a:r>
          </a:p>
          <a:p>
            <a:pPr marL="34290" indent="0">
              <a:buNone/>
            </a:pPr>
            <a:endParaRPr lang="en-GB" sz="2400" dirty="0">
              <a:solidFill>
                <a:schemeClr val="tx1"/>
              </a:solidFill>
              <a:latin typeface="+mj-lt"/>
            </a:endParaRPr>
          </a:p>
          <a:p>
            <a:pPr marL="34290" indent="0">
              <a:buNone/>
            </a:pPr>
            <a:r>
              <a:rPr lang="en-GB" sz="2400" dirty="0" smtClean="0">
                <a:solidFill>
                  <a:schemeClr val="tx1"/>
                </a:solidFill>
                <a:latin typeface="+mj-lt"/>
              </a:rPr>
              <a:t>Democratic parents allow their children to think for themselves and make rational choices. Rules are not absolute, children are encourages to negotiate boundaries. </a:t>
            </a:r>
          </a:p>
          <a:p>
            <a:pPr marL="34290" indent="0">
              <a:buNone/>
            </a:pPr>
            <a:endParaRPr lang="en-GB" sz="2400" dirty="0">
              <a:solidFill>
                <a:schemeClr val="tx1"/>
              </a:solidFill>
              <a:latin typeface="+mj-lt"/>
            </a:endParaRPr>
          </a:p>
          <a:p>
            <a:pPr marL="34290" indent="0">
              <a:buNone/>
            </a:pPr>
            <a:r>
              <a:rPr lang="en-GB" sz="2400" dirty="0" smtClean="0">
                <a:solidFill>
                  <a:schemeClr val="tx1"/>
                </a:solidFill>
                <a:latin typeface="+mj-lt"/>
              </a:rPr>
              <a:t>Authoritarian parents teach their children being obedient and having respect for authority is top priority. They do not allow rules to be discussed. </a:t>
            </a:r>
            <a:endParaRPr lang="en-GB" sz="2400" dirty="0">
              <a:solidFill>
                <a:schemeClr val="tx1"/>
              </a:solidFill>
              <a:latin typeface="+mj-lt"/>
            </a:endParaRPr>
          </a:p>
        </p:txBody>
      </p:sp>
      <p:pic>
        <p:nvPicPr>
          <p:cNvPr id="8" name="Picture 7">
            <a:extLst>
              <a:ext uri="{FF2B5EF4-FFF2-40B4-BE49-F238E27FC236}">
                <a16:creationId xmlns:a16="http://schemas.microsoft.com/office/drawing/2014/main" id="{FF9B3531-3220-44DD-910E-35911B0F5E14}"/>
              </a:ext>
            </a:extLst>
          </p:cNvPr>
          <p:cNvPicPr>
            <a:picLocks noChangeAspect="1"/>
          </p:cNvPicPr>
          <p:nvPr/>
        </p:nvPicPr>
        <p:blipFill>
          <a:blip r:embed="rId3"/>
          <a:stretch>
            <a:fillRect/>
          </a:stretch>
        </p:blipFill>
        <p:spPr>
          <a:xfrm>
            <a:off x="7295614" y="5418809"/>
            <a:ext cx="1489486" cy="1117115"/>
          </a:xfrm>
          <a:prstGeom prst="rect">
            <a:avLst/>
          </a:prstGeom>
        </p:spPr>
      </p:pic>
    </p:spTree>
    <p:extLst>
      <p:ext uri="{BB962C8B-B14F-4D97-AF65-F5344CB8AC3E}">
        <p14:creationId xmlns:p14="http://schemas.microsoft.com/office/powerpoint/2010/main" val="126987548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271C28-7496-4447-8541-7B39F5E948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4"/>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72732" y="609600"/>
            <a:ext cx="7830633" cy="1356360"/>
          </a:xfrm>
        </p:spPr>
        <p:txBody>
          <a:bodyPr>
            <a:normAutofit/>
          </a:bodyPr>
          <a:lstStyle/>
          <a:p>
            <a:r>
              <a:rPr lang="en-GB" sz="5400" dirty="0" smtClean="0">
                <a:solidFill>
                  <a:schemeClr val="tx1"/>
                </a:solidFill>
              </a:rPr>
              <a:t>Practice question</a:t>
            </a:r>
            <a:endParaRPr lang="en-GB" sz="5400" dirty="0">
              <a:solidFill>
                <a:schemeClr val="tx1"/>
              </a:solidFill>
            </a:endParaRPr>
          </a:p>
        </p:txBody>
      </p:sp>
      <p:sp>
        <p:nvSpPr>
          <p:cNvPr id="3" name="Content Placeholder 2"/>
          <p:cNvSpPr>
            <a:spLocks noGrp="1"/>
          </p:cNvSpPr>
          <p:nvPr>
            <p:ph idx="1"/>
          </p:nvPr>
        </p:nvSpPr>
        <p:spPr>
          <a:xfrm>
            <a:off x="609703" y="2331716"/>
            <a:ext cx="7920784" cy="4038600"/>
          </a:xfrm>
        </p:spPr>
        <p:txBody>
          <a:bodyPr>
            <a:normAutofit/>
          </a:bodyPr>
          <a:lstStyle/>
          <a:p>
            <a:pPr marL="34290" indent="0">
              <a:buNone/>
            </a:pPr>
            <a:r>
              <a:rPr lang="en-GB" sz="3600" dirty="0" smtClean="0">
                <a:solidFill>
                  <a:schemeClr val="tx1"/>
                </a:solidFill>
                <a:latin typeface="+mj-lt"/>
              </a:rPr>
              <a:t>“Explain 3 factors which affect obedience” (9 marks) </a:t>
            </a:r>
            <a:endParaRPr lang="en-GB" sz="3600" dirty="0">
              <a:solidFill>
                <a:schemeClr val="tx1"/>
              </a:solidFill>
              <a:latin typeface="+mj-lt"/>
            </a:endParaRPr>
          </a:p>
        </p:txBody>
      </p:sp>
    </p:spTree>
    <p:extLst>
      <p:ext uri="{BB962C8B-B14F-4D97-AF65-F5344CB8AC3E}">
        <p14:creationId xmlns:p14="http://schemas.microsoft.com/office/powerpoint/2010/main" val="373745638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5"/>
        <p:cNvGrpSpPr/>
        <p:nvPr/>
      </p:nvGrpSpPr>
      <p:grpSpPr>
        <a:xfrm>
          <a:off x="0" y="0"/>
          <a:ext cx="0" cy="0"/>
          <a:chOff x="0" y="0"/>
          <a:chExt cx="0" cy="0"/>
        </a:xfrm>
      </p:grpSpPr>
      <p:sp>
        <p:nvSpPr>
          <p:cNvPr id="192" name="Rectangle 191">
            <a:extLst>
              <a:ext uri="{FF2B5EF4-FFF2-40B4-BE49-F238E27FC236}">
                <a16:creationId xmlns:a16="http://schemas.microsoft.com/office/drawing/2014/main" id="{7578A52D-2496-4956-A9A4-EA5C38B2F1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99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4" name="Rectangle 193">
            <a:extLst>
              <a:ext uri="{FF2B5EF4-FFF2-40B4-BE49-F238E27FC236}">
                <a16:creationId xmlns:a16="http://schemas.microsoft.com/office/drawing/2014/main" id="{9809C8E2-EF9B-4E0B-A17E-836DE0508E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1399" cy="1886373"/>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186" name="Shape 186"/>
          <p:cNvSpPr txBox="1">
            <a:spLocks noGrp="1"/>
          </p:cNvSpPr>
          <p:nvPr>
            <p:ph type="title"/>
          </p:nvPr>
        </p:nvSpPr>
        <p:spPr>
          <a:xfrm>
            <a:off x="857250" y="609600"/>
            <a:ext cx="7406640" cy="1356360"/>
          </a:xfrm>
          <a:prstGeom prst="rect">
            <a:avLst/>
          </a:prstGeom>
        </p:spPr>
        <p:txBody>
          <a:bodyPr vert="horz" lIns="91425" tIns="91425" rIns="91425" bIns="91425" rtlCol="0" anchorCtr="0">
            <a:normAutofit/>
          </a:bodyPr>
          <a:lstStyle/>
          <a:p>
            <a:pPr algn="ctr"/>
            <a:r>
              <a:rPr lang="en-GB" sz="4800" dirty="0" smtClean="0">
                <a:solidFill>
                  <a:srgbClr val="FFFFFF"/>
                </a:solidFill>
              </a:rPr>
              <a:t>Effects of the situation</a:t>
            </a:r>
            <a:endParaRPr lang="en" sz="4800" dirty="0">
              <a:solidFill>
                <a:srgbClr val="FFFFFF"/>
              </a:solidFill>
            </a:endParaRPr>
          </a:p>
        </p:txBody>
      </p:sp>
      <p:sp useBgFill="1">
        <p:nvSpPr>
          <p:cNvPr id="196" name="Rectangle 195">
            <a:extLst>
              <a:ext uri="{FF2B5EF4-FFF2-40B4-BE49-F238E27FC236}">
                <a16:creationId xmlns:a16="http://schemas.microsoft.com/office/drawing/2014/main" id="{61EB557E-621E-4254-B750-85274C5F4D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29841"/>
            <a:ext cx="9144000" cy="4328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Shape 187"/>
          <p:cNvSpPr txBox="1">
            <a:spLocks noGrp="1"/>
          </p:cNvSpPr>
          <p:nvPr>
            <p:ph idx="1"/>
          </p:nvPr>
        </p:nvSpPr>
        <p:spPr>
          <a:xfrm>
            <a:off x="408213" y="2852531"/>
            <a:ext cx="8294915" cy="3548270"/>
          </a:xfrm>
          <a:prstGeom prst="rect">
            <a:avLst/>
          </a:prstGeom>
        </p:spPr>
        <p:txBody>
          <a:bodyPr vert="horz" lIns="91425" tIns="91425" rIns="91425" bIns="91425" rtlCol="0" anchorCtr="0">
            <a:normAutofit fontScale="92500" lnSpcReduction="10000"/>
          </a:bodyPr>
          <a:lstStyle/>
          <a:p>
            <a:pPr>
              <a:buNone/>
            </a:pPr>
            <a:r>
              <a:rPr lang="en" sz="2800" dirty="0" smtClean="0">
                <a:solidFill>
                  <a:schemeClr val="tx1"/>
                </a:solidFill>
              </a:rPr>
              <a:t>We like to believe that we have choice over our actions and that whether we obey an immoral command or not is is due to our own moral values. </a:t>
            </a:r>
          </a:p>
          <a:p>
            <a:pPr>
              <a:buNone/>
            </a:pPr>
            <a:r>
              <a:rPr lang="en" sz="2800" dirty="0" smtClean="0">
                <a:solidFill>
                  <a:schemeClr val="tx1"/>
                </a:solidFill>
              </a:rPr>
              <a:t>However, research has shown that people don’t obey because of their personality, but because of the social situation they find themselves in. </a:t>
            </a:r>
          </a:p>
          <a:p>
            <a:pPr>
              <a:buNone/>
            </a:pPr>
            <a:endParaRPr lang="en" sz="2800" dirty="0">
              <a:solidFill>
                <a:schemeClr val="tx1"/>
              </a:solidFill>
            </a:endParaRPr>
          </a:p>
          <a:p>
            <a:pPr>
              <a:buNone/>
            </a:pPr>
            <a:r>
              <a:rPr lang="en" sz="2800" dirty="0" smtClean="0">
                <a:solidFill>
                  <a:schemeClr val="tx1"/>
                </a:solidFill>
              </a:rPr>
              <a:t>Before we can discuss the effects of the situation we need to understand the Migram study. </a:t>
            </a:r>
            <a:endParaRPr lang="en" sz="2800" dirty="0">
              <a:solidFill>
                <a:schemeClr val="tx1"/>
              </a:solidFill>
            </a:endParaRPr>
          </a:p>
        </p:txBody>
      </p:sp>
    </p:spTree>
    <p:extLst>
      <p:ext uri="{BB962C8B-B14F-4D97-AF65-F5344CB8AC3E}">
        <p14:creationId xmlns:p14="http://schemas.microsoft.com/office/powerpoint/2010/main" val="29867343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5" name="Rectangle 11">
            <a:extLst>
              <a:ext uri="{FF2B5EF4-FFF2-40B4-BE49-F238E27FC236}">
                <a16:creationId xmlns:a16="http://schemas.microsoft.com/office/drawing/2014/main" id="{AB221CDE-5758-4F8A-8E5E-597B1D5AC7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4"/>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13">
            <a:extLst>
              <a:ext uri="{FF2B5EF4-FFF2-40B4-BE49-F238E27FC236}">
                <a16:creationId xmlns:a16="http://schemas.microsoft.com/office/drawing/2014/main" id="{811480FC-7901-40F2-8538-739D6CD4FD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4"/>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15">
            <a:extLst>
              <a:ext uri="{FF2B5EF4-FFF2-40B4-BE49-F238E27FC236}">
                <a16:creationId xmlns:a16="http://schemas.microsoft.com/office/drawing/2014/main" id="{D45BCBED-A6B8-49F8-966E-3424F39CB89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3733800"/>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0" name="Rectangle 17">
            <a:extLst>
              <a:ext uri="{FF2B5EF4-FFF2-40B4-BE49-F238E27FC236}">
                <a16:creationId xmlns:a16="http://schemas.microsoft.com/office/drawing/2014/main" id="{29C0F59F-DC5D-462A-AB06-62D2AE328BA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9" y="243844"/>
            <a:ext cx="8791575"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useBgFill="1">
        <p:nvSpPr>
          <p:cNvPr id="31" name="Rectangle 19">
            <a:extLst>
              <a:ext uri="{FF2B5EF4-FFF2-40B4-BE49-F238E27FC236}">
                <a16:creationId xmlns:a16="http://schemas.microsoft.com/office/drawing/2014/main" id="{E8DD0C10-921D-4533-A49D-40958AB9B0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4708" y="246891"/>
            <a:ext cx="3298316" cy="6377939"/>
          </a:xfrm>
          <a:prstGeom prst="rect">
            <a:avLst/>
          </a:prstGeom>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21">
            <a:extLst>
              <a:ext uri="{FF2B5EF4-FFF2-40B4-BE49-F238E27FC236}">
                <a16:creationId xmlns:a16="http://schemas.microsoft.com/office/drawing/2014/main" id="{8BB22A5E-8921-4739-9858-912FEFFBCD5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77713" y="4405863"/>
            <a:ext cx="207230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9AB2C35D-76CC-41BD-B018-F01ED34FF3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450" y="246892"/>
            <a:ext cx="879348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736366" y="857675"/>
            <a:ext cx="3226661" cy="3622844"/>
          </a:xfrm>
        </p:spPr>
        <p:txBody>
          <a:bodyPr vert="horz" lIns="91440" tIns="45720" rIns="91440" bIns="45720" rtlCol="0" anchor="b">
            <a:normAutofit/>
          </a:bodyPr>
          <a:lstStyle/>
          <a:p>
            <a:pPr defTabSz="914400"/>
            <a:r>
              <a:rPr lang="en-US" sz="4400" b="1" dirty="0">
                <a:solidFill>
                  <a:srgbClr val="FFFFFF"/>
                </a:solidFill>
              </a:rPr>
              <a:t>Research into Obedience</a:t>
            </a:r>
          </a:p>
        </p:txBody>
      </p:sp>
      <p:sp>
        <p:nvSpPr>
          <p:cNvPr id="26" name="Rectangle 25">
            <a:extLst>
              <a:ext uri="{FF2B5EF4-FFF2-40B4-BE49-F238E27FC236}">
                <a16:creationId xmlns:a16="http://schemas.microsoft.com/office/drawing/2014/main" id="{8AF862A3-FFC3-466F-9D62-9B3B5D5F46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4565" y="744836"/>
            <a:ext cx="1559301" cy="2344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691A45C-6790-497D-A47F-FC34A52CDE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32" y="4066796"/>
            <a:ext cx="1618039" cy="20611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2"/>
          <a:srcRect l="11009" r="18088" b="1"/>
          <a:stretch/>
        </p:blipFill>
        <p:spPr>
          <a:xfrm>
            <a:off x="2283615" y="3249974"/>
            <a:ext cx="3020251" cy="2877940"/>
          </a:xfrm>
          <a:prstGeom prst="rect">
            <a:avLst/>
          </a:prstGeom>
        </p:spPr>
      </p:pic>
      <p:pic>
        <p:nvPicPr>
          <p:cNvPr id="4" name="Picture 3"/>
          <p:cNvPicPr>
            <a:picLocks noChangeAspect="1"/>
          </p:cNvPicPr>
          <p:nvPr/>
        </p:nvPicPr>
        <p:blipFill rotWithShape="1">
          <a:blip r:embed="rId3"/>
          <a:srcRect t="6018" r="-1" b="12267"/>
          <a:stretch/>
        </p:blipFill>
        <p:spPr>
          <a:xfrm>
            <a:off x="541026" y="744840"/>
            <a:ext cx="3085080" cy="3161093"/>
          </a:xfrm>
          <a:custGeom>
            <a:avLst/>
            <a:gdLst>
              <a:gd name="connsiteX0" fmla="*/ 0 w 4113439"/>
              <a:gd name="connsiteY0" fmla="*/ 0 h 3161093"/>
              <a:gd name="connsiteX1" fmla="*/ 4113439 w 4113439"/>
              <a:gd name="connsiteY1" fmla="*/ 0 h 3161093"/>
              <a:gd name="connsiteX2" fmla="*/ 4113439 w 4113439"/>
              <a:gd name="connsiteY2" fmla="*/ 2344272 h 3161093"/>
              <a:gd name="connsiteX3" fmla="*/ 2157387 w 4113439"/>
              <a:gd name="connsiteY3" fmla="*/ 2344272 h 3161093"/>
              <a:gd name="connsiteX4" fmla="*/ 2157387 w 4113439"/>
              <a:gd name="connsiteY4" fmla="*/ 3161093 h 3161093"/>
              <a:gd name="connsiteX5" fmla="*/ 0 w 4113439"/>
              <a:gd name="connsiteY5" fmla="*/ 3161093 h 316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3439" h="3161093">
                <a:moveTo>
                  <a:pt x="0" y="0"/>
                </a:moveTo>
                <a:lnTo>
                  <a:pt x="4113439" y="0"/>
                </a:lnTo>
                <a:lnTo>
                  <a:pt x="4113439" y="2344272"/>
                </a:lnTo>
                <a:lnTo>
                  <a:pt x="2157387" y="2344272"/>
                </a:lnTo>
                <a:lnTo>
                  <a:pt x="2157387" y="3161093"/>
                </a:lnTo>
                <a:lnTo>
                  <a:pt x="0" y="3161093"/>
                </a:lnTo>
                <a:close/>
              </a:path>
            </a:pathLst>
          </a:custGeom>
        </p:spPr>
      </p:pic>
    </p:spTree>
    <p:extLst>
      <p:ext uri="{BB962C8B-B14F-4D97-AF65-F5344CB8AC3E}">
        <p14:creationId xmlns:p14="http://schemas.microsoft.com/office/powerpoint/2010/main" val="35138429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7254" y="762001"/>
            <a:ext cx="3899945" cy="1751604"/>
          </a:xfrm>
        </p:spPr>
        <p:txBody>
          <a:bodyPr>
            <a:normAutofit/>
          </a:bodyPr>
          <a:lstStyle/>
          <a:p>
            <a:r>
              <a:rPr lang="en-GB" dirty="0">
                <a:solidFill>
                  <a:schemeClr val="tx1"/>
                </a:solidFill>
              </a:rPr>
              <a:t>Milgram’s Study of Obedience (1963)</a:t>
            </a:r>
          </a:p>
        </p:txBody>
      </p:sp>
      <p:sp>
        <p:nvSpPr>
          <p:cNvPr id="3" name="Content Placeholder 2"/>
          <p:cNvSpPr>
            <a:spLocks noGrp="1"/>
          </p:cNvSpPr>
          <p:nvPr>
            <p:ph idx="1"/>
          </p:nvPr>
        </p:nvSpPr>
        <p:spPr>
          <a:xfrm>
            <a:off x="857250" y="2856396"/>
            <a:ext cx="3813134" cy="3549570"/>
          </a:xfrm>
        </p:spPr>
        <p:txBody>
          <a:bodyPr>
            <a:noAutofit/>
          </a:bodyPr>
          <a:lstStyle/>
          <a:p>
            <a:pPr marL="34290" indent="0">
              <a:buNone/>
            </a:pPr>
            <a:r>
              <a:rPr lang="en-GB" sz="2400" dirty="0">
                <a:solidFill>
                  <a:schemeClr val="tx1"/>
                </a:solidFill>
                <a:latin typeface="+mj-lt"/>
              </a:rPr>
              <a:t>Milgram believed orders can result in a clash between a person’s morals and the social situation, and he wanted to discover through his experiment, if there was something uniquely obedient about Nazi soldiers and concentration camp guards during the Second World War.</a:t>
            </a:r>
          </a:p>
          <a:p>
            <a:pPr marL="34290" indent="0">
              <a:buNone/>
            </a:pPr>
            <a:endParaRPr lang="en-GB" sz="2400" dirty="0">
              <a:solidFill>
                <a:schemeClr val="tx1"/>
              </a:solidFill>
              <a:latin typeface="+mj-lt"/>
            </a:endParaRPr>
          </a:p>
          <a:p>
            <a:pPr marL="34290" indent="0">
              <a:buNone/>
            </a:pPr>
            <a:endParaRPr lang="en-GB" sz="2400" dirty="0">
              <a:solidFill>
                <a:schemeClr val="tx1"/>
              </a:solidFill>
              <a:latin typeface="+mj-lt"/>
            </a:endParaRPr>
          </a:p>
        </p:txBody>
      </p:sp>
      <p:pic>
        <p:nvPicPr>
          <p:cNvPr id="7170" name="Picture 2" descr="Image result for nazi soldier">
            <a:extLst>
              <a:ext uri="{FF2B5EF4-FFF2-40B4-BE49-F238E27FC236}">
                <a16:creationId xmlns:a16="http://schemas.microsoft.com/office/drawing/2014/main" id="{29707B69-F5BA-4216-8094-4D5D18C858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565" r="32864" b="-1"/>
          <a:stretch/>
        </p:blipFill>
        <p:spPr bwMode="auto">
          <a:xfrm>
            <a:off x="4977557" y="1238487"/>
            <a:ext cx="3555840" cy="4493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50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A2EA6A6-CD0C-4CFD-8EC2-AA44F98703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4"/>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22136" y="274268"/>
            <a:ext cx="4325392" cy="1391548"/>
          </a:xfrm>
        </p:spPr>
        <p:txBody>
          <a:bodyPr>
            <a:normAutofit/>
          </a:bodyPr>
          <a:lstStyle/>
          <a:p>
            <a:r>
              <a:rPr lang="en-GB" sz="3600" dirty="0">
                <a:solidFill>
                  <a:schemeClr val="tx1"/>
                </a:solidFill>
              </a:rPr>
              <a:t>Milgram’s Study of Obedience (1963)</a:t>
            </a:r>
          </a:p>
        </p:txBody>
      </p:sp>
      <p:pic>
        <p:nvPicPr>
          <p:cNvPr id="8194" name="Picture 2" descr="Related image">
            <a:extLst>
              <a:ext uri="{FF2B5EF4-FFF2-40B4-BE49-F238E27FC236}">
                <a16:creationId xmlns:a16="http://schemas.microsoft.com/office/drawing/2014/main" id="{2010DE09-AEC4-4329-82F7-A27D58A343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48" y="1538771"/>
            <a:ext cx="4534182" cy="377848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369967" y="2274569"/>
            <a:ext cx="3415130" cy="4038600"/>
          </a:xfrm>
        </p:spPr>
        <p:txBody>
          <a:bodyPr>
            <a:normAutofit/>
          </a:bodyPr>
          <a:lstStyle/>
          <a:p>
            <a:pPr marL="34290" indent="0">
              <a:buNone/>
            </a:pPr>
            <a:r>
              <a:rPr lang="en-GB" sz="2400" dirty="0">
                <a:solidFill>
                  <a:schemeClr val="tx1"/>
                </a:solidFill>
                <a:latin typeface="+mj-lt"/>
              </a:rPr>
              <a:t>Milgram devised an experiment in which participants were asked to deliver increasing levels of electric shocks on the demand of an experimenter – although the shocks would be faked, the participants would think they were real. </a:t>
            </a:r>
          </a:p>
        </p:txBody>
      </p:sp>
    </p:spTree>
    <p:extLst>
      <p:ext uri="{BB962C8B-B14F-4D97-AF65-F5344CB8AC3E}">
        <p14:creationId xmlns:p14="http://schemas.microsoft.com/office/powerpoint/2010/main" val="323233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D4D9BA-41E0-4BEE-B3B9-3FD090F0B0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36DF8B5-EF25-459A-9322-10151BD393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chemeClr val="bg1"/>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a:srcRect t="16859" r="2" b="32604"/>
          <a:stretch/>
        </p:blipFill>
        <p:spPr>
          <a:xfrm>
            <a:off x="482604" y="643467"/>
            <a:ext cx="8178799" cy="5571066"/>
          </a:xfrm>
          <a:prstGeom prst="rect">
            <a:avLst/>
          </a:prstGeom>
        </p:spPr>
      </p:pic>
    </p:spTree>
    <p:extLst>
      <p:ext uri="{BB962C8B-B14F-4D97-AF65-F5344CB8AC3E}">
        <p14:creationId xmlns:p14="http://schemas.microsoft.com/office/powerpoint/2010/main" val="66605928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a:stretch/>
        </p:blipFill>
        <p:spPr>
          <a:xfrm>
            <a:off x="20" y="10"/>
            <a:ext cx="9143980" cy="6857990"/>
          </a:xfrm>
          <a:prstGeom prst="rect">
            <a:avLst/>
          </a:prstGeom>
        </p:spPr>
      </p:pic>
      <p:sp>
        <p:nvSpPr>
          <p:cNvPr id="7" name="Rectangle 6">
            <a:extLst>
              <a:ext uri="{FF2B5EF4-FFF2-40B4-BE49-F238E27FC236}">
                <a16:creationId xmlns:a16="http://schemas.microsoft.com/office/drawing/2014/main" id="{F557AC3B-63D5-4181-AD35-0D051F7C82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4"/>
            <a:ext cx="879348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5542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BA2EA6A6-CD0C-4CFD-8EC2-AA44F98703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4"/>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9698" name="Title 1"/>
          <p:cNvSpPr>
            <a:spLocks noGrp="1"/>
          </p:cNvSpPr>
          <p:nvPr>
            <p:ph type="title"/>
          </p:nvPr>
        </p:nvSpPr>
        <p:spPr>
          <a:xfrm>
            <a:off x="5188231" y="609600"/>
            <a:ext cx="3415130" cy="1356360"/>
          </a:xfrm>
        </p:spPr>
        <p:txBody>
          <a:bodyPr>
            <a:normAutofit/>
          </a:bodyPr>
          <a:lstStyle/>
          <a:p>
            <a:pPr>
              <a:defRPr/>
            </a:pPr>
            <a:r>
              <a:rPr lang="en-GB" altLang="en-US" sz="4400" dirty="0">
                <a:solidFill>
                  <a:schemeClr val="tx1"/>
                </a:solidFill>
              </a:rPr>
              <a:t>The premise of the study</a:t>
            </a:r>
          </a:p>
        </p:txBody>
      </p:sp>
      <p:pic>
        <p:nvPicPr>
          <p:cNvPr id="6" name="Picture 2" descr="Related image">
            <a:extLst>
              <a:ext uri="{FF2B5EF4-FFF2-40B4-BE49-F238E27FC236}">
                <a16:creationId xmlns:a16="http://schemas.microsoft.com/office/drawing/2014/main" id="{EDC64ED5-6845-41D0-8903-57002F7F8B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48" y="1538771"/>
            <a:ext cx="3959920" cy="3299933"/>
          </a:xfrm>
          <a:prstGeom prst="rect">
            <a:avLst/>
          </a:prstGeom>
          <a:noFill/>
          <a:extLst>
            <a:ext uri="{909E8E84-426E-40DD-AFC4-6F175D3DCCD1}">
              <a14:hiddenFill xmlns:a14="http://schemas.microsoft.com/office/drawing/2010/main">
                <a:solidFill>
                  <a:srgbClr val="FFFFFF"/>
                </a:solidFill>
              </a14:hiddenFill>
            </a:ext>
          </a:extLst>
        </p:spPr>
      </p:pic>
      <p:sp>
        <p:nvSpPr>
          <p:cNvPr id="39939" name="Content Placeholder 2"/>
          <p:cNvSpPr>
            <a:spLocks noGrp="1"/>
          </p:cNvSpPr>
          <p:nvPr>
            <p:ph idx="1"/>
          </p:nvPr>
        </p:nvSpPr>
        <p:spPr>
          <a:xfrm>
            <a:off x="4800604" y="2057400"/>
            <a:ext cx="3802761" cy="4038600"/>
          </a:xfrm>
        </p:spPr>
        <p:txBody>
          <a:bodyPr>
            <a:normAutofit/>
          </a:bodyPr>
          <a:lstStyle/>
          <a:p>
            <a:r>
              <a:rPr lang="en-GB" altLang="en-US" dirty="0">
                <a:solidFill>
                  <a:schemeClr val="tx1"/>
                </a:solidFill>
                <a:latin typeface="+mj-lt"/>
              </a:rPr>
              <a:t>There is a teacher and a learner</a:t>
            </a:r>
          </a:p>
          <a:p>
            <a:r>
              <a:rPr lang="en-GB" altLang="en-US" dirty="0">
                <a:solidFill>
                  <a:schemeClr val="tx1"/>
                </a:solidFill>
                <a:latin typeface="+mj-lt"/>
              </a:rPr>
              <a:t>The learner is strapped to a chair with electric shock plates.</a:t>
            </a:r>
          </a:p>
          <a:p>
            <a:r>
              <a:rPr lang="en-GB" altLang="en-US" dirty="0">
                <a:solidFill>
                  <a:schemeClr val="tx1"/>
                </a:solidFill>
                <a:latin typeface="+mj-lt"/>
              </a:rPr>
              <a:t>The learner answers Qs</a:t>
            </a:r>
          </a:p>
          <a:p>
            <a:r>
              <a:rPr lang="en-GB" altLang="en-US" dirty="0">
                <a:solidFill>
                  <a:schemeClr val="tx1"/>
                </a:solidFill>
                <a:latin typeface="+mj-lt"/>
              </a:rPr>
              <a:t>For any incorrect answers the teacher must give an electric shock by pressing a switch on a generator</a:t>
            </a:r>
          </a:p>
          <a:p>
            <a:r>
              <a:rPr lang="en-GB" altLang="en-US" dirty="0">
                <a:solidFill>
                  <a:schemeClr val="tx1"/>
                </a:solidFill>
                <a:latin typeface="+mj-lt"/>
              </a:rPr>
              <a:t>For each incorrect answer the voltage of shock must be increased</a:t>
            </a:r>
          </a:p>
          <a:p>
            <a:r>
              <a:rPr lang="en-GB" altLang="en-US" dirty="0">
                <a:solidFill>
                  <a:schemeClr val="tx1"/>
                </a:solidFill>
                <a:latin typeface="+mj-lt"/>
              </a:rPr>
              <a:t>From 15 to 450 Volts</a:t>
            </a:r>
          </a:p>
        </p:txBody>
      </p:sp>
    </p:spTree>
    <p:extLst>
      <p:ext uri="{BB962C8B-B14F-4D97-AF65-F5344CB8AC3E}">
        <p14:creationId xmlns:p14="http://schemas.microsoft.com/office/powerpoint/2010/main" val="187209386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9941" name="Rectangle 136">
            <a:extLst>
              <a:ext uri="{FF2B5EF4-FFF2-40B4-BE49-F238E27FC236}">
                <a16:creationId xmlns:a16="http://schemas.microsoft.com/office/drawing/2014/main" id="{B086532B-5A3E-44A5-A0C2-22A0DB316C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4"/>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9698" name="Title 1"/>
          <p:cNvSpPr>
            <a:spLocks noGrp="1"/>
          </p:cNvSpPr>
          <p:nvPr>
            <p:ph type="title"/>
          </p:nvPr>
        </p:nvSpPr>
        <p:spPr>
          <a:xfrm>
            <a:off x="530298" y="609600"/>
            <a:ext cx="8137452" cy="1356360"/>
          </a:xfrm>
        </p:spPr>
        <p:txBody>
          <a:bodyPr>
            <a:normAutofit/>
          </a:bodyPr>
          <a:lstStyle/>
          <a:p>
            <a:pPr>
              <a:defRPr/>
            </a:pPr>
            <a:r>
              <a:rPr lang="en-GB" altLang="en-US" sz="5400" dirty="0">
                <a:solidFill>
                  <a:schemeClr val="tx1"/>
                </a:solidFill>
              </a:rPr>
              <a:t>The premise of the study</a:t>
            </a:r>
          </a:p>
        </p:txBody>
      </p:sp>
      <p:sp>
        <p:nvSpPr>
          <p:cNvPr id="39939" name="Content Placeholder 2"/>
          <p:cNvSpPr>
            <a:spLocks noGrp="1"/>
          </p:cNvSpPr>
          <p:nvPr>
            <p:ph idx="1"/>
          </p:nvPr>
        </p:nvSpPr>
        <p:spPr>
          <a:xfrm>
            <a:off x="530298" y="1965960"/>
            <a:ext cx="5794302" cy="4453890"/>
          </a:xfrm>
        </p:spPr>
        <p:txBody>
          <a:bodyPr>
            <a:normAutofit/>
          </a:bodyPr>
          <a:lstStyle/>
          <a:p>
            <a:r>
              <a:rPr lang="en-GB" altLang="en-US" dirty="0">
                <a:solidFill>
                  <a:schemeClr val="tx1"/>
                </a:solidFill>
              </a:rPr>
              <a:t>The TEACHER heard a dialogue from the LEARNER next door</a:t>
            </a:r>
          </a:p>
          <a:p>
            <a:pPr>
              <a:spcBef>
                <a:spcPct val="0"/>
              </a:spcBef>
              <a:buClrTx/>
              <a:buNone/>
            </a:pPr>
            <a:r>
              <a:rPr lang="en-GB" altLang="en-US" dirty="0">
                <a:solidFill>
                  <a:schemeClr val="tx1"/>
                </a:solidFill>
              </a:rPr>
              <a:t>Statements including</a:t>
            </a:r>
          </a:p>
          <a:p>
            <a:pPr>
              <a:spcBef>
                <a:spcPct val="0"/>
              </a:spcBef>
              <a:buClrTx/>
              <a:buNone/>
            </a:pPr>
            <a:r>
              <a:rPr lang="en-GB" altLang="en-US" dirty="0">
                <a:solidFill>
                  <a:schemeClr val="tx1"/>
                </a:solidFill>
              </a:rPr>
              <a:t>“Ow, I can’t stand the pain. Don’t do that”</a:t>
            </a:r>
          </a:p>
          <a:p>
            <a:pPr>
              <a:spcBef>
                <a:spcPct val="0"/>
              </a:spcBef>
              <a:buClrTx/>
              <a:buNone/>
            </a:pPr>
            <a:r>
              <a:rPr lang="en-GB" altLang="en-US" dirty="0">
                <a:solidFill>
                  <a:schemeClr val="tx1"/>
                </a:solidFill>
              </a:rPr>
              <a:t>“Let me out of here. My heart’s bothering me!”</a:t>
            </a:r>
          </a:p>
          <a:p>
            <a:pPr>
              <a:spcBef>
                <a:spcPct val="0"/>
              </a:spcBef>
              <a:buClrTx/>
              <a:buNone/>
            </a:pPr>
            <a:r>
              <a:rPr lang="en-GB" altLang="en-US" dirty="0">
                <a:solidFill>
                  <a:schemeClr val="tx1"/>
                </a:solidFill>
              </a:rPr>
              <a:t>“Let me out -  my heart’s bothering me, let me out!”</a:t>
            </a:r>
          </a:p>
          <a:p>
            <a:r>
              <a:rPr lang="en-GB" altLang="en-US" dirty="0">
                <a:solidFill>
                  <a:schemeClr val="tx1"/>
                </a:solidFill>
              </a:rPr>
              <a:t>After this the LEARNER falls ominously Silent (as if he is dead!)</a:t>
            </a:r>
          </a:p>
          <a:p>
            <a:r>
              <a:rPr lang="en-GB" altLang="en-US" dirty="0">
                <a:solidFill>
                  <a:schemeClr val="tx1"/>
                </a:solidFill>
              </a:rPr>
              <a:t>The experimenter encourages the teacher to continue:</a:t>
            </a:r>
          </a:p>
          <a:p>
            <a:pPr>
              <a:spcBef>
                <a:spcPct val="0"/>
              </a:spcBef>
              <a:buClrTx/>
              <a:buNone/>
            </a:pPr>
            <a:r>
              <a:rPr lang="en-GB" altLang="en-US" b="1" u="sng" dirty="0">
                <a:solidFill>
                  <a:schemeClr val="tx1"/>
                </a:solidFill>
              </a:rPr>
              <a:t>Prod 1:</a:t>
            </a:r>
            <a:r>
              <a:rPr lang="en-GB" altLang="en-US" b="1" dirty="0">
                <a:solidFill>
                  <a:schemeClr val="tx1"/>
                </a:solidFill>
              </a:rPr>
              <a:t> please continue.</a:t>
            </a:r>
          </a:p>
          <a:p>
            <a:pPr>
              <a:spcBef>
                <a:spcPct val="0"/>
              </a:spcBef>
              <a:buClrTx/>
              <a:buNone/>
            </a:pPr>
            <a:r>
              <a:rPr lang="en-GB" altLang="en-US" b="1" u="sng" dirty="0">
                <a:solidFill>
                  <a:schemeClr val="tx1"/>
                </a:solidFill>
              </a:rPr>
              <a:t>Prod 2:</a:t>
            </a:r>
            <a:r>
              <a:rPr lang="en-GB" altLang="en-US" b="1" dirty="0">
                <a:solidFill>
                  <a:schemeClr val="tx1"/>
                </a:solidFill>
              </a:rPr>
              <a:t> the experiment requires you to continue.</a:t>
            </a:r>
          </a:p>
          <a:p>
            <a:pPr>
              <a:spcBef>
                <a:spcPct val="0"/>
              </a:spcBef>
              <a:buClrTx/>
              <a:buNone/>
            </a:pPr>
            <a:r>
              <a:rPr lang="en-GB" altLang="en-US" b="1" u="sng" dirty="0">
                <a:solidFill>
                  <a:schemeClr val="tx1"/>
                </a:solidFill>
              </a:rPr>
              <a:t>Prod 3:</a:t>
            </a:r>
            <a:r>
              <a:rPr lang="en-GB" altLang="en-US" b="1" dirty="0">
                <a:solidFill>
                  <a:schemeClr val="tx1"/>
                </a:solidFill>
              </a:rPr>
              <a:t> It is absolutely essential that you continue.</a:t>
            </a:r>
          </a:p>
          <a:p>
            <a:pPr>
              <a:spcBef>
                <a:spcPct val="0"/>
              </a:spcBef>
              <a:buClrTx/>
              <a:buNone/>
            </a:pPr>
            <a:r>
              <a:rPr lang="en-GB" altLang="en-US" b="1" u="sng" dirty="0">
                <a:solidFill>
                  <a:schemeClr val="tx1"/>
                </a:solidFill>
              </a:rPr>
              <a:t>Prod 4:</a:t>
            </a:r>
            <a:r>
              <a:rPr lang="en-GB" altLang="en-US" b="1" dirty="0">
                <a:solidFill>
                  <a:schemeClr val="tx1"/>
                </a:solidFill>
              </a:rPr>
              <a:t> you have no other choice but to continue</a:t>
            </a:r>
          </a:p>
          <a:p>
            <a:pPr>
              <a:spcBef>
                <a:spcPct val="0"/>
              </a:spcBef>
              <a:buClrTx/>
              <a:buNone/>
            </a:pPr>
            <a:endParaRPr lang="en-GB" altLang="en-US" sz="1700" b="1" dirty="0">
              <a:solidFill>
                <a:schemeClr val="tx1"/>
              </a:solidFill>
            </a:endParaRPr>
          </a:p>
          <a:p>
            <a:endParaRPr lang="en-GB" altLang="en-US" sz="1700" dirty="0">
              <a:solidFill>
                <a:schemeClr val="tx1"/>
              </a:solidFill>
            </a:endParaRPr>
          </a:p>
          <a:p>
            <a:endParaRPr lang="en-GB" altLang="en-US" sz="1700" dirty="0">
              <a:solidFill>
                <a:schemeClr val="tx1"/>
              </a:solidFill>
            </a:endParaRPr>
          </a:p>
        </p:txBody>
      </p:sp>
      <p:pic>
        <p:nvPicPr>
          <p:cNvPr id="6" name="Picture 2" descr="Related image">
            <a:extLst>
              <a:ext uri="{FF2B5EF4-FFF2-40B4-BE49-F238E27FC236}">
                <a16:creationId xmlns:a16="http://schemas.microsoft.com/office/drawing/2014/main" id="{EDC64ED5-6845-41D0-8903-57002F7F8B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9941" y="2752992"/>
            <a:ext cx="2351561" cy="1959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1410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a:extLst>
              <a:ext uri="{FF2B5EF4-FFF2-40B4-BE49-F238E27FC236}">
                <a16:creationId xmlns:a16="http://schemas.microsoft.com/office/drawing/2014/main" id="{D4BAA668-60F5-4BCA-9AEE-C9F07A27EE41}"/>
              </a:ext>
            </a:extLst>
          </p:cNvPr>
          <p:cNvSpPr>
            <a:spLocks noGrp="1" noChangeArrowheads="1"/>
          </p:cNvSpPr>
          <p:nvPr>
            <p:ph idx="4294967295"/>
          </p:nvPr>
        </p:nvSpPr>
        <p:spPr>
          <a:xfrm>
            <a:off x="204399" y="1615538"/>
            <a:ext cx="8756725" cy="2738437"/>
          </a:xfrm>
        </p:spPr>
        <p:txBody>
          <a:bodyPr>
            <a:noAutofit/>
          </a:bodyPr>
          <a:lstStyle/>
          <a:p>
            <a:pPr marL="0" indent="0" algn="ctr">
              <a:buNone/>
            </a:pPr>
            <a:r>
              <a:rPr lang="en-GB" altLang="en-US" sz="8800" dirty="0"/>
              <a:t>If you’ve ever stolen from a family member</a:t>
            </a:r>
          </a:p>
          <a:p>
            <a:pPr algn="ctr">
              <a:buFontTx/>
              <a:buNone/>
            </a:pPr>
            <a:endParaRPr lang="en-GB" altLang="en-US" sz="8800" dirty="0"/>
          </a:p>
          <a:p>
            <a:pPr algn="ctr"/>
            <a:endParaRPr lang="en-GB" altLang="en-US" sz="8800" dirty="0"/>
          </a:p>
        </p:txBody>
      </p:sp>
    </p:spTree>
    <p:extLst>
      <p:ext uri="{BB962C8B-B14F-4D97-AF65-F5344CB8AC3E}">
        <p14:creationId xmlns:p14="http://schemas.microsoft.com/office/powerpoint/2010/main" val="338820666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625932"/>
            <a:ext cx="2800350" cy="5606143"/>
          </a:xfrm>
        </p:spPr>
        <p:txBody>
          <a:bodyPr>
            <a:noAutofit/>
          </a:bodyPr>
          <a:lstStyle/>
          <a:p>
            <a:r>
              <a:rPr lang="en-GB" altLang="en-US" sz="4500" dirty="0">
                <a:solidFill>
                  <a:schemeClr val="tx1"/>
                </a:solidFill>
              </a:rPr>
              <a:t>Milgram’s Study of Obedience (1963)- </a:t>
            </a:r>
            <a:r>
              <a:rPr lang="en-GB" altLang="en-US" sz="4500" b="1" dirty="0">
                <a:solidFill>
                  <a:schemeClr val="tx1"/>
                </a:solidFill>
              </a:rPr>
              <a:t>RESULTS</a:t>
            </a:r>
            <a:endParaRPr lang="en-GB" sz="4500" dirty="0">
              <a:solidFill>
                <a:schemeClr val="tx1"/>
              </a:solidFill>
            </a:endParaRPr>
          </a:p>
        </p:txBody>
      </p:sp>
      <p:sp>
        <p:nvSpPr>
          <p:cNvPr id="4" name="Content Placeholder 2"/>
          <p:cNvSpPr>
            <a:spLocks noGrp="1"/>
          </p:cNvSpPr>
          <p:nvPr>
            <p:ph idx="1"/>
          </p:nvPr>
        </p:nvSpPr>
        <p:spPr>
          <a:xfrm>
            <a:off x="3027807" y="625932"/>
            <a:ext cx="6060190" cy="3777343"/>
          </a:xfrm>
        </p:spPr>
        <p:txBody>
          <a:bodyPr>
            <a:noAutofit/>
          </a:bodyPr>
          <a:lstStyle/>
          <a:p>
            <a:r>
              <a:rPr lang="en-GB" altLang="en-US" sz="2800" b="1" dirty="0">
                <a:solidFill>
                  <a:schemeClr val="tx1"/>
                </a:solidFill>
                <a:latin typeface="+mj-lt"/>
              </a:rPr>
              <a:t>Results</a:t>
            </a:r>
            <a:r>
              <a:rPr lang="en-GB" altLang="en-US" sz="2800" dirty="0">
                <a:solidFill>
                  <a:schemeClr val="tx1"/>
                </a:solidFill>
                <a:latin typeface="+mj-lt"/>
              </a:rPr>
              <a:t>: 65% (two-thirds) of participants (i.e. teachers) continued to the highest level of 450 volts. All the participants continued to 300 volts.</a:t>
            </a:r>
          </a:p>
          <a:p>
            <a:endParaRPr lang="en-GB" altLang="en-US" sz="2800" dirty="0">
              <a:solidFill>
                <a:schemeClr val="tx1"/>
              </a:solidFill>
              <a:latin typeface="+mj-lt"/>
            </a:endParaRPr>
          </a:p>
          <a:p>
            <a:r>
              <a:rPr lang="en-GB" altLang="en-US" sz="2800" b="1" dirty="0">
                <a:solidFill>
                  <a:schemeClr val="tx1"/>
                </a:solidFill>
                <a:latin typeface="+mj-lt"/>
              </a:rPr>
              <a:t>Before the study</a:t>
            </a:r>
            <a:r>
              <a:rPr lang="en-GB" altLang="en-US" sz="2800" dirty="0">
                <a:solidFill>
                  <a:schemeClr val="tx1"/>
                </a:solidFill>
                <a:latin typeface="+mj-lt"/>
              </a:rPr>
              <a:t> – Milgram asked experts how far people would go – the consensus was that most </a:t>
            </a:r>
            <a:r>
              <a:rPr lang="en-GB" altLang="en-US" sz="2800" dirty="0" err="1">
                <a:solidFill>
                  <a:schemeClr val="tx1"/>
                </a:solidFill>
                <a:latin typeface="+mj-lt"/>
              </a:rPr>
              <a:t>pps</a:t>
            </a:r>
            <a:r>
              <a:rPr lang="en-GB" altLang="en-US" sz="2800" dirty="0">
                <a:solidFill>
                  <a:schemeClr val="tx1"/>
                </a:solidFill>
                <a:latin typeface="+mj-lt"/>
              </a:rPr>
              <a:t> would stop at 150 volts</a:t>
            </a:r>
          </a:p>
        </p:txBody>
      </p:sp>
      <p:pic>
        <p:nvPicPr>
          <p:cNvPr id="5" name="Picture 4"/>
          <p:cNvPicPr>
            <a:picLocks noChangeAspect="1"/>
          </p:cNvPicPr>
          <p:nvPr/>
        </p:nvPicPr>
        <p:blipFill>
          <a:blip r:embed="rId2"/>
          <a:stretch>
            <a:fillRect/>
          </a:stretch>
        </p:blipFill>
        <p:spPr>
          <a:xfrm>
            <a:off x="1980003" y="4970577"/>
            <a:ext cx="6060190" cy="1109440"/>
          </a:xfrm>
          <a:prstGeom prst="rect">
            <a:avLst/>
          </a:prstGeom>
        </p:spPr>
      </p:pic>
    </p:spTree>
    <p:extLst>
      <p:ext uri="{BB962C8B-B14F-4D97-AF65-F5344CB8AC3E}">
        <p14:creationId xmlns:p14="http://schemas.microsoft.com/office/powerpoint/2010/main" val="231017101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5"/>
        <p:cNvGrpSpPr/>
        <p:nvPr/>
      </p:nvGrpSpPr>
      <p:grpSpPr>
        <a:xfrm>
          <a:off x="0" y="0"/>
          <a:ext cx="0" cy="0"/>
          <a:chOff x="0" y="0"/>
          <a:chExt cx="0" cy="0"/>
        </a:xfrm>
      </p:grpSpPr>
      <p:sp>
        <p:nvSpPr>
          <p:cNvPr id="192" name="Rectangle 191">
            <a:extLst>
              <a:ext uri="{FF2B5EF4-FFF2-40B4-BE49-F238E27FC236}">
                <a16:creationId xmlns:a16="http://schemas.microsoft.com/office/drawing/2014/main" id="{7578A52D-2496-4956-A9A4-EA5C38B2F1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99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4" name="Rectangle 193">
            <a:extLst>
              <a:ext uri="{FF2B5EF4-FFF2-40B4-BE49-F238E27FC236}">
                <a16:creationId xmlns:a16="http://schemas.microsoft.com/office/drawing/2014/main" id="{9809C8E2-EF9B-4E0B-A17E-836DE0508E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1399" cy="1886373"/>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186" name="Shape 186"/>
          <p:cNvSpPr txBox="1">
            <a:spLocks noGrp="1"/>
          </p:cNvSpPr>
          <p:nvPr>
            <p:ph type="title"/>
          </p:nvPr>
        </p:nvSpPr>
        <p:spPr>
          <a:xfrm>
            <a:off x="857250" y="609600"/>
            <a:ext cx="7406640" cy="1356360"/>
          </a:xfrm>
          <a:prstGeom prst="rect">
            <a:avLst/>
          </a:prstGeom>
        </p:spPr>
        <p:txBody>
          <a:bodyPr vert="horz" lIns="91425" tIns="91425" rIns="91425" bIns="91425" rtlCol="0" anchorCtr="0">
            <a:normAutofit/>
          </a:bodyPr>
          <a:lstStyle/>
          <a:p>
            <a:pPr algn="ctr"/>
            <a:r>
              <a:rPr lang="en-GB" sz="4800" dirty="0" smtClean="0">
                <a:solidFill>
                  <a:srgbClr val="FFFFFF"/>
                </a:solidFill>
              </a:rPr>
              <a:t>Effects of the situation</a:t>
            </a:r>
            <a:endParaRPr lang="en" sz="4800" dirty="0">
              <a:solidFill>
                <a:srgbClr val="FFFFFF"/>
              </a:solidFill>
            </a:endParaRPr>
          </a:p>
        </p:txBody>
      </p:sp>
      <p:sp useBgFill="1">
        <p:nvSpPr>
          <p:cNvPr id="196" name="Rectangle 195">
            <a:extLst>
              <a:ext uri="{FF2B5EF4-FFF2-40B4-BE49-F238E27FC236}">
                <a16:creationId xmlns:a16="http://schemas.microsoft.com/office/drawing/2014/main" id="{61EB557E-621E-4254-B750-85274C5F4D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29841"/>
            <a:ext cx="9144000" cy="4328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Shape 187"/>
          <p:cNvSpPr txBox="1">
            <a:spLocks noGrp="1"/>
          </p:cNvSpPr>
          <p:nvPr>
            <p:ph idx="1"/>
          </p:nvPr>
        </p:nvSpPr>
        <p:spPr>
          <a:xfrm>
            <a:off x="408213" y="2852531"/>
            <a:ext cx="8294915" cy="3548270"/>
          </a:xfrm>
          <a:prstGeom prst="rect">
            <a:avLst/>
          </a:prstGeom>
        </p:spPr>
        <p:txBody>
          <a:bodyPr vert="horz" lIns="91425" tIns="91425" rIns="91425" bIns="91425" rtlCol="0" anchorCtr="0">
            <a:normAutofit lnSpcReduction="10000"/>
          </a:bodyPr>
          <a:lstStyle/>
          <a:p>
            <a:pPr>
              <a:buNone/>
            </a:pPr>
            <a:r>
              <a:rPr lang="en" sz="2800" dirty="0" smtClean="0">
                <a:solidFill>
                  <a:schemeClr val="tx1"/>
                </a:solidFill>
              </a:rPr>
              <a:t>Milgram believed that Nazi soldiers were no different from anyone else and if any of us were put in the situation that the Nazi soldiers were we would also respond in the same way. </a:t>
            </a:r>
          </a:p>
          <a:p>
            <a:pPr>
              <a:buNone/>
            </a:pPr>
            <a:endParaRPr lang="en" sz="2800" dirty="0">
              <a:solidFill>
                <a:schemeClr val="tx1"/>
              </a:solidFill>
            </a:endParaRPr>
          </a:p>
          <a:p>
            <a:pPr>
              <a:buNone/>
            </a:pPr>
            <a:r>
              <a:rPr lang="en" sz="2800" dirty="0" smtClean="0">
                <a:solidFill>
                  <a:schemeClr val="tx1"/>
                </a:solidFill>
              </a:rPr>
              <a:t>According to Milgram there are certain different factors that would affect obedience. He repeated his experiment 20 times, using 40 different participants each time. </a:t>
            </a:r>
            <a:endParaRPr lang="en" sz="2800" dirty="0">
              <a:solidFill>
                <a:schemeClr val="tx1"/>
              </a:solidFill>
            </a:endParaRPr>
          </a:p>
        </p:txBody>
      </p:sp>
    </p:spTree>
    <p:extLst>
      <p:ext uri="{BB962C8B-B14F-4D97-AF65-F5344CB8AC3E}">
        <p14:creationId xmlns:p14="http://schemas.microsoft.com/office/powerpoint/2010/main" val="163798956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713603" y="713447"/>
            <a:ext cx="6054328" cy="750094"/>
          </a:xfrm>
        </p:spPr>
        <p:txBody>
          <a:bodyPr>
            <a:noAutofit/>
          </a:bodyPr>
          <a:lstStyle/>
          <a:p>
            <a:pPr>
              <a:defRPr/>
            </a:pPr>
            <a:r>
              <a:rPr lang="en-GB" altLang="en-US" sz="5400" dirty="0"/>
              <a:t>Location</a:t>
            </a:r>
          </a:p>
        </p:txBody>
      </p:sp>
      <p:sp>
        <p:nvSpPr>
          <p:cNvPr id="3" name="Content Placeholder 2"/>
          <p:cNvSpPr>
            <a:spLocks noGrp="1"/>
          </p:cNvSpPr>
          <p:nvPr>
            <p:ph idx="1"/>
          </p:nvPr>
        </p:nvSpPr>
        <p:spPr>
          <a:xfrm>
            <a:off x="713603" y="1910443"/>
            <a:ext cx="7719884" cy="3678355"/>
          </a:xfrm>
        </p:spPr>
        <p:txBody>
          <a:bodyPr rtlCol="0">
            <a:noAutofit/>
          </a:bodyPr>
          <a:lstStyle/>
          <a:p>
            <a:pPr marL="205740" indent="-205740">
              <a:spcBef>
                <a:spcPts val="435"/>
              </a:spcBef>
              <a:buFont typeface="Wingdings 2"/>
              <a:buChar char=""/>
              <a:defRPr/>
            </a:pPr>
            <a:r>
              <a:rPr lang="en-GB" sz="2400" b="1" dirty="0">
                <a:solidFill>
                  <a:schemeClr val="tx1"/>
                </a:solidFill>
                <a:latin typeface="+mj-lt"/>
              </a:rPr>
              <a:t>What is it? </a:t>
            </a:r>
          </a:p>
          <a:p>
            <a:pPr marL="0" indent="0">
              <a:spcBef>
                <a:spcPts val="435"/>
              </a:spcBef>
              <a:buNone/>
              <a:defRPr/>
            </a:pPr>
            <a:r>
              <a:rPr lang="en-GB" sz="2400" dirty="0">
                <a:solidFill>
                  <a:schemeClr val="tx1"/>
                </a:solidFill>
                <a:latin typeface="+mj-lt"/>
              </a:rPr>
              <a:t>Location relates to where the experiment is carried out and the prestige of this location (e.g. a university is more prestigious and conveys a more legitimate impression than a run down office block. </a:t>
            </a:r>
            <a:endParaRPr lang="en-GB" sz="2400" b="1" dirty="0">
              <a:solidFill>
                <a:schemeClr val="tx1"/>
              </a:solidFill>
              <a:latin typeface="+mj-lt"/>
            </a:endParaRPr>
          </a:p>
          <a:p>
            <a:pPr marL="205740" indent="-205740">
              <a:spcBef>
                <a:spcPts val="435"/>
              </a:spcBef>
              <a:buFont typeface="Wingdings 2"/>
              <a:buChar char=""/>
              <a:defRPr/>
            </a:pPr>
            <a:r>
              <a:rPr lang="en-GB" sz="2400" b="1" dirty="0">
                <a:solidFill>
                  <a:schemeClr val="tx1"/>
                </a:solidFill>
                <a:latin typeface="+mj-lt"/>
              </a:rPr>
              <a:t>What is its effect? </a:t>
            </a:r>
          </a:p>
          <a:p>
            <a:pPr marL="0" indent="0">
              <a:spcBef>
                <a:spcPts val="435"/>
              </a:spcBef>
              <a:buNone/>
              <a:defRPr/>
            </a:pPr>
            <a:r>
              <a:rPr lang="en-GB" sz="2400" dirty="0">
                <a:solidFill>
                  <a:schemeClr val="tx1"/>
                </a:solidFill>
                <a:latin typeface="+mj-lt"/>
              </a:rPr>
              <a:t>Location should have the following effect: obedience should be higher in a more prestigious and legitimate location, BECAUSE </a:t>
            </a:r>
            <a:r>
              <a:rPr lang="en-GB" sz="2400" dirty="0" err="1">
                <a:solidFill>
                  <a:schemeClr val="tx1"/>
                </a:solidFill>
                <a:latin typeface="+mj-lt"/>
              </a:rPr>
              <a:t>ps’s</a:t>
            </a:r>
            <a:r>
              <a:rPr lang="en-GB" sz="2400" dirty="0">
                <a:solidFill>
                  <a:schemeClr val="tx1"/>
                </a:solidFill>
                <a:latin typeface="+mj-lt"/>
              </a:rPr>
              <a:t> are likely to feel the experiment is more important and feel like they should obey. </a:t>
            </a:r>
          </a:p>
        </p:txBody>
      </p:sp>
      <p:pic>
        <p:nvPicPr>
          <p:cNvPr id="4" name="Picture 3"/>
          <p:cNvPicPr>
            <a:picLocks noChangeAspect="1"/>
          </p:cNvPicPr>
          <p:nvPr/>
        </p:nvPicPr>
        <p:blipFill>
          <a:blip r:embed="rId2"/>
          <a:stretch>
            <a:fillRect/>
          </a:stretch>
        </p:blipFill>
        <p:spPr>
          <a:xfrm>
            <a:off x="6097527" y="519550"/>
            <a:ext cx="2762728" cy="1530229"/>
          </a:xfrm>
          <a:prstGeom prst="rect">
            <a:avLst/>
          </a:prstGeom>
        </p:spPr>
      </p:pic>
    </p:spTree>
    <p:extLst>
      <p:ext uri="{BB962C8B-B14F-4D97-AF65-F5344CB8AC3E}">
        <p14:creationId xmlns:p14="http://schemas.microsoft.com/office/powerpoint/2010/main" val="22297573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5E52E17-DE31-4BC9-9409-C84E25C68A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40962" name="Title 1"/>
          <p:cNvSpPr>
            <a:spLocks noGrp="1"/>
          </p:cNvSpPr>
          <p:nvPr>
            <p:ph type="title"/>
          </p:nvPr>
        </p:nvSpPr>
        <p:spPr>
          <a:xfrm>
            <a:off x="5668923" y="609600"/>
            <a:ext cx="2934437" cy="1356360"/>
          </a:xfrm>
        </p:spPr>
        <p:txBody>
          <a:bodyPr>
            <a:normAutofit/>
          </a:bodyPr>
          <a:lstStyle/>
          <a:p>
            <a:pPr>
              <a:defRPr/>
            </a:pPr>
            <a:r>
              <a:rPr lang="en-GB" altLang="en-US" sz="5400" dirty="0"/>
              <a:t>Research</a:t>
            </a:r>
          </a:p>
        </p:txBody>
      </p:sp>
      <p:sp>
        <p:nvSpPr>
          <p:cNvPr id="73" name="Rectangle 72">
            <a:extLst>
              <a:ext uri="{FF2B5EF4-FFF2-40B4-BE49-F238E27FC236}">
                <a16:creationId xmlns:a16="http://schemas.microsoft.com/office/drawing/2014/main" id="{9CCE7D60-361C-425C-BBC0-DE906C069D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4561" y="744836"/>
            <a:ext cx="1559301" cy="2344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F83F538E-BD48-4175-B531-31BEB1C57DC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8" y="4066796"/>
            <a:ext cx="1618039" cy="20611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run down.jpg"/>
          <p:cNvPicPr>
            <a:picLocks noChangeAspect="1"/>
          </p:cNvPicPr>
          <p:nvPr/>
        </p:nvPicPr>
        <p:blipFill rotWithShape="1">
          <a:blip r:embed="rId3" cstate="print"/>
          <a:srcRect l="8849" r="9293" b="-2"/>
          <a:stretch/>
        </p:blipFill>
        <p:spPr>
          <a:xfrm>
            <a:off x="2283611" y="3249974"/>
            <a:ext cx="3020251" cy="2877940"/>
          </a:xfrm>
          <a:prstGeom prst="rect">
            <a:avLst/>
          </a:prstGeom>
        </p:spPr>
      </p:pic>
      <p:pic>
        <p:nvPicPr>
          <p:cNvPr id="5" name="Picture 4" descr="oxforduni.jpg"/>
          <p:cNvPicPr>
            <a:picLocks noChangeAspect="1"/>
          </p:cNvPicPr>
          <p:nvPr/>
        </p:nvPicPr>
        <p:blipFill rotWithShape="1">
          <a:blip r:embed="rId4" cstate="print"/>
          <a:srcRect l="25179" r="13822" b="-3"/>
          <a:stretch/>
        </p:blipFill>
        <p:spPr>
          <a:xfrm>
            <a:off x="541026" y="744836"/>
            <a:ext cx="3085080" cy="3161093"/>
          </a:xfrm>
          <a:custGeom>
            <a:avLst/>
            <a:gdLst>
              <a:gd name="connsiteX0" fmla="*/ 0 w 4113439"/>
              <a:gd name="connsiteY0" fmla="*/ 0 h 3161093"/>
              <a:gd name="connsiteX1" fmla="*/ 4113439 w 4113439"/>
              <a:gd name="connsiteY1" fmla="*/ 0 h 3161093"/>
              <a:gd name="connsiteX2" fmla="*/ 4113439 w 4113439"/>
              <a:gd name="connsiteY2" fmla="*/ 2344272 h 3161093"/>
              <a:gd name="connsiteX3" fmla="*/ 2157387 w 4113439"/>
              <a:gd name="connsiteY3" fmla="*/ 2344272 h 3161093"/>
              <a:gd name="connsiteX4" fmla="*/ 2157387 w 4113439"/>
              <a:gd name="connsiteY4" fmla="*/ 3161093 h 3161093"/>
              <a:gd name="connsiteX5" fmla="*/ 0 w 4113439"/>
              <a:gd name="connsiteY5" fmla="*/ 3161093 h 316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3439" h="3161093">
                <a:moveTo>
                  <a:pt x="0" y="0"/>
                </a:moveTo>
                <a:lnTo>
                  <a:pt x="4113439" y="0"/>
                </a:lnTo>
                <a:lnTo>
                  <a:pt x="4113439" y="2344272"/>
                </a:lnTo>
                <a:lnTo>
                  <a:pt x="2157387" y="2344272"/>
                </a:lnTo>
                <a:lnTo>
                  <a:pt x="2157387" y="3161093"/>
                </a:lnTo>
                <a:lnTo>
                  <a:pt x="0" y="3161093"/>
                </a:lnTo>
                <a:close/>
              </a:path>
            </a:pathLst>
          </a:custGeom>
        </p:spPr>
      </p:pic>
      <p:sp>
        <p:nvSpPr>
          <p:cNvPr id="3" name="Content Placeholder 2"/>
          <p:cNvSpPr>
            <a:spLocks noGrp="1"/>
          </p:cNvSpPr>
          <p:nvPr>
            <p:ph idx="1"/>
          </p:nvPr>
        </p:nvSpPr>
        <p:spPr>
          <a:xfrm>
            <a:off x="5668923" y="1965960"/>
            <a:ext cx="3020251" cy="4282440"/>
          </a:xfrm>
        </p:spPr>
        <p:txBody>
          <a:bodyPr rtlCol="0">
            <a:normAutofit fontScale="92500" lnSpcReduction="20000"/>
          </a:bodyPr>
          <a:lstStyle/>
          <a:p>
            <a:pPr marL="137160">
              <a:defRPr/>
            </a:pPr>
            <a:r>
              <a:rPr lang="en-GB" sz="2400" b="1" dirty="0">
                <a:latin typeface="+mj-lt"/>
              </a:rPr>
              <a:t>Evidence for factor: </a:t>
            </a:r>
            <a:r>
              <a:rPr lang="en-GB" sz="2400" dirty="0">
                <a:latin typeface="+mj-lt"/>
              </a:rPr>
              <a:t>Milgram – variation of same experiment, but carried out in run down office block instead. </a:t>
            </a:r>
            <a:r>
              <a:rPr lang="en-GB" sz="2400" b="1" dirty="0">
                <a:latin typeface="+mj-lt"/>
              </a:rPr>
              <a:t>Obedience drops to 47.5%</a:t>
            </a:r>
          </a:p>
          <a:p>
            <a:pPr marL="0" indent="0">
              <a:buNone/>
              <a:defRPr/>
            </a:pPr>
            <a:endParaRPr lang="en-GB" sz="2400" b="1" dirty="0">
              <a:latin typeface="+mj-lt"/>
            </a:endParaRPr>
          </a:p>
          <a:p>
            <a:pPr marL="137160">
              <a:defRPr/>
            </a:pPr>
            <a:r>
              <a:rPr lang="en-GB" sz="2400" b="1" dirty="0">
                <a:latin typeface="+mj-lt"/>
              </a:rPr>
              <a:t>CONCLUSION: </a:t>
            </a:r>
            <a:r>
              <a:rPr lang="en-GB" sz="2400" dirty="0">
                <a:latin typeface="+mj-lt"/>
              </a:rPr>
              <a:t>This suggests that the location and prestige of location influences obedience, as a location which is more legitimate leads to increased obedience. </a:t>
            </a:r>
            <a:endParaRPr lang="en-GB" sz="2400" b="1" dirty="0">
              <a:latin typeface="+mj-lt"/>
            </a:endParaRPr>
          </a:p>
        </p:txBody>
      </p:sp>
      <p:pic>
        <p:nvPicPr>
          <p:cNvPr id="9" name="Picture 8">
            <a:extLst>
              <a:ext uri="{FF2B5EF4-FFF2-40B4-BE49-F238E27FC236}">
                <a16:creationId xmlns:a16="http://schemas.microsoft.com/office/drawing/2014/main" id="{FF9B3531-3220-44DD-910E-35911B0F5E14}"/>
              </a:ext>
            </a:extLst>
          </p:cNvPr>
          <p:cNvPicPr>
            <a:picLocks noChangeAspect="1"/>
          </p:cNvPicPr>
          <p:nvPr/>
        </p:nvPicPr>
        <p:blipFill>
          <a:blip r:embed="rId5"/>
          <a:stretch>
            <a:fillRect/>
          </a:stretch>
        </p:blipFill>
        <p:spPr>
          <a:xfrm>
            <a:off x="594080" y="4538797"/>
            <a:ext cx="1489486" cy="1117115"/>
          </a:xfrm>
          <a:prstGeom prst="rect">
            <a:avLst/>
          </a:prstGeom>
        </p:spPr>
      </p:pic>
    </p:spTree>
    <p:extLst>
      <p:ext uri="{BB962C8B-B14F-4D97-AF65-F5344CB8AC3E}">
        <p14:creationId xmlns:p14="http://schemas.microsoft.com/office/powerpoint/2010/main" val="204852308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713603" y="713447"/>
            <a:ext cx="6054328" cy="750094"/>
          </a:xfrm>
        </p:spPr>
        <p:txBody>
          <a:bodyPr>
            <a:noAutofit/>
          </a:bodyPr>
          <a:lstStyle/>
          <a:p>
            <a:pPr>
              <a:defRPr/>
            </a:pPr>
            <a:r>
              <a:rPr lang="en-GB" altLang="en-US" sz="5400" dirty="0"/>
              <a:t>Proximity to victim</a:t>
            </a:r>
          </a:p>
        </p:txBody>
      </p:sp>
      <p:sp>
        <p:nvSpPr>
          <p:cNvPr id="3" name="Content Placeholder 2"/>
          <p:cNvSpPr>
            <a:spLocks noGrp="1"/>
          </p:cNvSpPr>
          <p:nvPr>
            <p:ph idx="1"/>
          </p:nvPr>
        </p:nvSpPr>
        <p:spPr>
          <a:xfrm>
            <a:off x="713603" y="1910443"/>
            <a:ext cx="7719884" cy="3678355"/>
          </a:xfrm>
        </p:spPr>
        <p:txBody>
          <a:bodyPr rtlCol="0">
            <a:noAutofit/>
          </a:bodyPr>
          <a:lstStyle/>
          <a:p>
            <a:pPr marL="205740" indent="-205740">
              <a:spcBef>
                <a:spcPts val="435"/>
              </a:spcBef>
              <a:buFont typeface="Wingdings 2"/>
              <a:buChar char=""/>
              <a:defRPr/>
            </a:pPr>
            <a:r>
              <a:rPr lang="en-GB" sz="2400" b="1" dirty="0">
                <a:solidFill>
                  <a:schemeClr val="tx1"/>
                </a:solidFill>
                <a:latin typeface="+mj-lt"/>
              </a:rPr>
              <a:t>What is it? </a:t>
            </a:r>
          </a:p>
          <a:p>
            <a:pPr marL="0" indent="0">
              <a:spcBef>
                <a:spcPts val="435"/>
              </a:spcBef>
              <a:buNone/>
              <a:defRPr/>
            </a:pPr>
            <a:r>
              <a:rPr lang="en-GB" sz="2400" dirty="0">
                <a:solidFill>
                  <a:schemeClr val="tx1"/>
                </a:solidFill>
                <a:latin typeface="+mj-lt"/>
              </a:rPr>
              <a:t>Proximity refers to the distance between the teacher and the learner (e.g. the teacher and learner being in different rooms as in the original study)</a:t>
            </a:r>
            <a:endParaRPr lang="en-GB" sz="2400" b="1" dirty="0">
              <a:solidFill>
                <a:schemeClr val="tx1"/>
              </a:solidFill>
              <a:latin typeface="+mj-lt"/>
            </a:endParaRPr>
          </a:p>
          <a:p>
            <a:pPr marL="205740" indent="-205740">
              <a:spcBef>
                <a:spcPts val="435"/>
              </a:spcBef>
              <a:buFont typeface="Wingdings 2"/>
              <a:buChar char=""/>
              <a:defRPr/>
            </a:pPr>
            <a:r>
              <a:rPr lang="en-GB" sz="2400" b="1" dirty="0">
                <a:solidFill>
                  <a:schemeClr val="tx1"/>
                </a:solidFill>
                <a:latin typeface="+mj-lt"/>
              </a:rPr>
              <a:t>What is its effect? </a:t>
            </a:r>
          </a:p>
          <a:p>
            <a:pPr marL="0" indent="0">
              <a:spcBef>
                <a:spcPts val="435"/>
              </a:spcBef>
              <a:buNone/>
              <a:defRPr/>
            </a:pPr>
            <a:r>
              <a:rPr lang="en-GB" sz="2400" dirty="0">
                <a:solidFill>
                  <a:schemeClr val="tx1"/>
                </a:solidFill>
                <a:latin typeface="+mj-lt"/>
              </a:rPr>
              <a:t>Proximity should have the following effect: obedience should be higher when the teacher cannot see the learner, as they will be able to ignore the ‘pain’ they are causing. </a:t>
            </a:r>
          </a:p>
        </p:txBody>
      </p:sp>
      <p:pic>
        <p:nvPicPr>
          <p:cNvPr id="4" name="Picture 3"/>
          <p:cNvPicPr>
            <a:picLocks noChangeAspect="1"/>
          </p:cNvPicPr>
          <p:nvPr/>
        </p:nvPicPr>
        <p:blipFill>
          <a:blip r:embed="rId2"/>
          <a:stretch>
            <a:fillRect/>
          </a:stretch>
        </p:blipFill>
        <p:spPr>
          <a:xfrm>
            <a:off x="5930102" y="1068946"/>
            <a:ext cx="2762728" cy="1159709"/>
          </a:xfrm>
          <a:prstGeom prst="rect">
            <a:avLst/>
          </a:prstGeom>
        </p:spPr>
      </p:pic>
    </p:spTree>
    <p:extLst>
      <p:ext uri="{BB962C8B-B14F-4D97-AF65-F5344CB8AC3E}">
        <p14:creationId xmlns:p14="http://schemas.microsoft.com/office/powerpoint/2010/main" val="35762263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F5E52E17-DE31-4BC9-9409-C84E25C68A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40962" name="Title 1"/>
          <p:cNvSpPr>
            <a:spLocks noGrp="1"/>
          </p:cNvSpPr>
          <p:nvPr>
            <p:ph type="title"/>
          </p:nvPr>
        </p:nvSpPr>
        <p:spPr>
          <a:xfrm>
            <a:off x="5668923" y="609600"/>
            <a:ext cx="2934437" cy="1356360"/>
          </a:xfrm>
        </p:spPr>
        <p:txBody>
          <a:bodyPr>
            <a:normAutofit/>
          </a:bodyPr>
          <a:lstStyle/>
          <a:p>
            <a:pPr>
              <a:defRPr/>
            </a:pPr>
            <a:r>
              <a:rPr lang="en-GB" altLang="en-US" sz="3100" dirty="0"/>
              <a:t>Research</a:t>
            </a:r>
          </a:p>
        </p:txBody>
      </p:sp>
      <p:sp>
        <p:nvSpPr>
          <p:cNvPr id="193" name="Rectangle 192">
            <a:extLst>
              <a:ext uri="{FF2B5EF4-FFF2-40B4-BE49-F238E27FC236}">
                <a16:creationId xmlns:a16="http://schemas.microsoft.com/office/drawing/2014/main" id="{9CCE7D60-361C-425C-BBC0-DE906C069D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4561" y="744836"/>
            <a:ext cx="1559301" cy="2344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F83F538E-BD48-4175-B531-31BEB1C57DC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8" y="4066796"/>
            <a:ext cx="1618039" cy="20611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0859DF4-1799-4693-B306-AD4822D2F045}"/>
              </a:ext>
            </a:extLst>
          </p:cNvPr>
          <p:cNvPicPr>
            <a:picLocks noChangeAspect="1"/>
          </p:cNvPicPr>
          <p:nvPr/>
        </p:nvPicPr>
        <p:blipFill rotWithShape="1">
          <a:blip r:embed="rId3"/>
          <a:srcRect l="9154" r="33653" b="3"/>
          <a:stretch/>
        </p:blipFill>
        <p:spPr>
          <a:xfrm>
            <a:off x="2283611" y="3235224"/>
            <a:ext cx="3085080" cy="2877940"/>
          </a:xfrm>
          <a:prstGeom prst="rect">
            <a:avLst/>
          </a:prstGeom>
        </p:spPr>
      </p:pic>
      <p:pic>
        <p:nvPicPr>
          <p:cNvPr id="13" name="Picture 12">
            <a:extLst>
              <a:ext uri="{FF2B5EF4-FFF2-40B4-BE49-F238E27FC236}">
                <a16:creationId xmlns:a16="http://schemas.microsoft.com/office/drawing/2014/main" id="{F8F49B5E-7C0E-41AD-8597-137263192C69}"/>
              </a:ext>
            </a:extLst>
          </p:cNvPr>
          <p:cNvPicPr>
            <a:picLocks noChangeAspect="1"/>
          </p:cNvPicPr>
          <p:nvPr/>
        </p:nvPicPr>
        <p:blipFill rotWithShape="1">
          <a:blip r:embed="rId4"/>
          <a:srcRect l="4689" r="15023" b="-3"/>
          <a:stretch/>
        </p:blipFill>
        <p:spPr>
          <a:xfrm>
            <a:off x="541026" y="744836"/>
            <a:ext cx="3085080" cy="3161093"/>
          </a:xfrm>
          <a:custGeom>
            <a:avLst/>
            <a:gdLst>
              <a:gd name="connsiteX0" fmla="*/ 0 w 4113439"/>
              <a:gd name="connsiteY0" fmla="*/ 0 h 3161093"/>
              <a:gd name="connsiteX1" fmla="*/ 4113439 w 4113439"/>
              <a:gd name="connsiteY1" fmla="*/ 0 h 3161093"/>
              <a:gd name="connsiteX2" fmla="*/ 4113439 w 4113439"/>
              <a:gd name="connsiteY2" fmla="*/ 2344272 h 3161093"/>
              <a:gd name="connsiteX3" fmla="*/ 2157387 w 4113439"/>
              <a:gd name="connsiteY3" fmla="*/ 2344272 h 3161093"/>
              <a:gd name="connsiteX4" fmla="*/ 2157387 w 4113439"/>
              <a:gd name="connsiteY4" fmla="*/ 3161093 h 3161093"/>
              <a:gd name="connsiteX5" fmla="*/ 0 w 4113439"/>
              <a:gd name="connsiteY5" fmla="*/ 3161093 h 316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3439" h="3161093">
                <a:moveTo>
                  <a:pt x="0" y="0"/>
                </a:moveTo>
                <a:lnTo>
                  <a:pt x="4113439" y="0"/>
                </a:lnTo>
                <a:lnTo>
                  <a:pt x="4113439" y="2344272"/>
                </a:lnTo>
                <a:lnTo>
                  <a:pt x="2157387" y="2344272"/>
                </a:lnTo>
                <a:lnTo>
                  <a:pt x="2157387" y="3161093"/>
                </a:lnTo>
                <a:lnTo>
                  <a:pt x="0" y="3161093"/>
                </a:lnTo>
                <a:close/>
              </a:path>
            </a:pathLst>
          </a:custGeom>
        </p:spPr>
      </p:pic>
      <p:sp>
        <p:nvSpPr>
          <p:cNvPr id="3" name="Content Placeholder 2"/>
          <p:cNvSpPr>
            <a:spLocks noGrp="1"/>
          </p:cNvSpPr>
          <p:nvPr>
            <p:ph idx="1"/>
          </p:nvPr>
        </p:nvSpPr>
        <p:spPr>
          <a:xfrm>
            <a:off x="5668923" y="1730829"/>
            <a:ext cx="3075832" cy="4760123"/>
          </a:xfrm>
        </p:spPr>
        <p:txBody>
          <a:bodyPr rtlCol="0">
            <a:normAutofit lnSpcReduction="10000"/>
          </a:bodyPr>
          <a:lstStyle/>
          <a:p>
            <a:pPr marL="257175" indent="-257175">
              <a:lnSpc>
                <a:spcPct val="100000"/>
              </a:lnSpc>
              <a:spcBef>
                <a:spcPct val="0"/>
              </a:spcBef>
              <a:buClrTx/>
            </a:pPr>
            <a:r>
              <a:rPr lang="en-GB" b="1" dirty="0">
                <a:solidFill>
                  <a:schemeClr val="tx1"/>
                </a:solidFill>
              </a:rPr>
              <a:t>Evidence for factor: </a:t>
            </a:r>
            <a:r>
              <a:rPr lang="en-GB" altLang="en-US" dirty="0">
                <a:solidFill>
                  <a:schemeClr val="tx1"/>
                </a:solidFill>
              </a:rPr>
              <a:t>In the original study, the teacher and learner (victim) were seated in separate rooms. But in this variation they were seated in the same room. The </a:t>
            </a:r>
            <a:r>
              <a:rPr lang="en-GB" altLang="en-US" b="1" dirty="0">
                <a:solidFill>
                  <a:schemeClr val="tx1"/>
                </a:solidFill>
              </a:rPr>
              <a:t>obedience level dropped to 40%. </a:t>
            </a:r>
          </a:p>
          <a:p>
            <a:pPr marL="257175" indent="-257175">
              <a:lnSpc>
                <a:spcPct val="100000"/>
              </a:lnSpc>
              <a:spcBef>
                <a:spcPct val="0"/>
              </a:spcBef>
              <a:buClrTx/>
            </a:pPr>
            <a:r>
              <a:rPr lang="en-GB" b="1" dirty="0">
                <a:solidFill>
                  <a:schemeClr val="tx1"/>
                </a:solidFill>
              </a:rPr>
              <a:t>Conclusion: </a:t>
            </a:r>
            <a:r>
              <a:rPr lang="en-GB" altLang="en-US" dirty="0">
                <a:solidFill>
                  <a:schemeClr val="tx1"/>
                </a:solidFill>
              </a:rPr>
              <a:t>This suggests the teacher being able to experience the pain/consequences being inflicted on the learner directly will reduce obedience. </a:t>
            </a:r>
          </a:p>
          <a:p>
            <a:pPr marL="257175" indent="-257175">
              <a:lnSpc>
                <a:spcPct val="100000"/>
              </a:lnSpc>
              <a:spcBef>
                <a:spcPct val="0"/>
              </a:spcBef>
              <a:buClrTx/>
            </a:pPr>
            <a:endParaRPr lang="en-GB" sz="1600" dirty="0">
              <a:solidFill>
                <a:schemeClr val="tx1"/>
              </a:solidFill>
            </a:endParaRPr>
          </a:p>
        </p:txBody>
      </p:sp>
      <p:pic>
        <p:nvPicPr>
          <p:cNvPr id="10" name="Picture 9">
            <a:extLst>
              <a:ext uri="{FF2B5EF4-FFF2-40B4-BE49-F238E27FC236}">
                <a16:creationId xmlns:a16="http://schemas.microsoft.com/office/drawing/2014/main" id="{FF9B3531-3220-44DD-910E-35911B0F5E14}"/>
              </a:ext>
            </a:extLst>
          </p:cNvPr>
          <p:cNvPicPr>
            <a:picLocks noChangeAspect="1"/>
          </p:cNvPicPr>
          <p:nvPr/>
        </p:nvPicPr>
        <p:blipFill>
          <a:blip r:embed="rId5"/>
          <a:stretch>
            <a:fillRect/>
          </a:stretch>
        </p:blipFill>
        <p:spPr>
          <a:xfrm>
            <a:off x="605304" y="4538797"/>
            <a:ext cx="1489486" cy="1117115"/>
          </a:xfrm>
          <a:prstGeom prst="rect">
            <a:avLst/>
          </a:prstGeom>
        </p:spPr>
      </p:pic>
    </p:spTree>
    <p:extLst>
      <p:ext uri="{BB962C8B-B14F-4D97-AF65-F5344CB8AC3E}">
        <p14:creationId xmlns:p14="http://schemas.microsoft.com/office/powerpoint/2010/main" val="38068028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713603" y="713447"/>
            <a:ext cx="7719884" cy="750094"/>
          </a:xfrm>
        </p:spPr>
        <p:txBody>
          <a:bodyPr>
            <a:noAutofit/>
          </a:bodyPr>
          <a:lstStyle/>
          <a:p>
            <a:pPr>
              <a:defRPr/>
            </a:pPr>
            <a:r>
              <a:rPr lang="en-GB" altLang="en-US" sz="5400" dirty="0"/>
              <a:t>Proximity to authority</a:t>
            </a:r>
          </a:p>
        </p:txBody>
      </p:sp>
      <p:sp>
        <p:nvSpPr>
          <p:cNvPr id="3" name="Content Placeholder 2"/>
          <p:cNvSpPr>
            <a:spLocks noGrp="1"/>
          </p:cNvSpPr>
          <p:nvPr>
            <p:ph idx="1"/>
          </p:nvPr>
        </p:nvSpPr>
        <p:spPr>
          <a:xfrm>
            <a:off x="713603" y="1910443"/>
            <a:ext cx="7719884" cy="3678355"/>
          </a:xfrm>
        </p:spPr>
        <p:txBody>
          <a:bodyPr rtlCol="0">
            <a:noAutofit/>
          </a:bodyPr>
          <a:lstStyle/>
          <a:p>
            <a:pPr marL="205740" indent="-205740">
              <a:spcBef>
                <a:spcPts val="435"/>
              </a:spcBef>
              <a:buFont typeface="Wingdings 2"/>
              <a:buChar char=""/>
              <a:defRPr/>
            </a:pPr>
            <a:r>
              <a:rPr lang="en-GB" sz="2400" b="1" dirty="0">
                <a:solidFill>
                  <a:schemeClr val="tx1"/>
                </a:solidFill>
                <a:latin typeface="+mj-lt"/>
              </a:rPr>
              <a:t>What is it? </a:t>
            </a:r>
          </a:p>
          <a:p>
            <a:pPr marL="0" indent="0">
              <a:spcBef>
                <a:spcPts val="435"/>
              </a:spcBef>
              <a:buNone/>
              <a:defRPr/>
            </a:pPr>
            <a:r>
              <a:rPr lang="en-GB" sz="2400" dirty="0">
                <a:solidFill>
                  <a:schemeClr val="tx1"/>
                </a:solidFill>
                <a:latin typeface="+mj-lt"/>
              </a:rPr>
              <a:t>Proximity refers to the distance between the teacher and the experimenter (e.g. the teacher and experimenter being in the same room as in the original study)</a:t>
            </a:r>
            <a:endParaRPr lang="en-GB" sz="2400" b="1" dirty="0">
              <a:solidFill>
                <a:schemeClr val="tx1"/>
              </a:solidFill>
              <a:latin typeface="+mj-lt"/>
            </a:endParaRPr>
          </a:p>
          <a:p>
            <a:pPr marL="205740" indent="-205740">
              <a:spcBef>
                <a:spcPts val="435"/>
              </a:spcBef>
              <a:buFont typeface="Wingdings 2"/>
              <a:buChar char=""/>
              <a:defRPr/>
            </a:pPr>
            <a:r>
              <a:rPr lang="en-GB" sz="2400" b="1" dirty="0">
                <a:solidFill>
                  <a:schemeClr val="tx1"/>
                </a:solidFill>
                <a:latin typeface="+mj-lt"/>
              </a:rPr>
              <a:t>What is its effect? </a:t>
            </a:r>
          </a:p>
          <a:p>
            <a:pPr marL="0" indent="0">
              <a:spcBef>
                <a:spcPts val="435"/>
              </a:spcBef>
              <a:buNone/>
              <a:defRPr/>
            </a:pPr>
            <a:r>
              <a:rPr lang="en-GB" sz="2400" dirty="0">
                <a:solidFill>
                  <a:schemeClr val="tx1"/>
                </a:solidFill>
                <a:latin typeface="+mj-lt"/>
              </a:rPr>
              <a:t>Proximity should have the following effect: obedience should be higher when the teacher is in direct contact with the experimenter. </a:t>
            </a:r>
          </a:p>
        </p:txBody>
      </p:sp>
      <p:pic>
        <p:nvPicPr>
          <p:cNvPr id="4" name="Picture 3"/>
          <p:cNvPicPr>
            <a:picLocks noChangeAspect="1"/>
          </p:cNvPicPr>
          <p:nvPr/>
        </p:nvPicPr>
        <p:blipFill>
          <a:blip r:embed="rId2"/>
          <a:stretch>
            <a:fillRect/>
          </a:stretch>
        </p:blipFill>
        <p:spPr>
          <a:xfrm>
            <a:off x="6084648" y="1088494"/>
            <a:ext cx="2762728" cy="1328562"/>
          </a:xfrm>
          <a:prstGeom prst="rect">
            <a:avLst/>
          </a:prstGeom>
        </p:spPr>
      </p:pic>
    </p:spTree>
    <p:extLst>
      <p:ext uri="{BB962C8B-B14F-4D97-AF65-F5344CB8AC3E}">
        <p14:creationId xmlns:p14="http://schemas.microsoft.com/office/powerpoint/2010/main" val="1870505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F5E52E17-DE31-4BC9-9409-C84E25C68A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40962" name="Title 1"/>
          <p:cNvSpPr>
            <a:spLocks noGrp="1"/>
          </p:cNvSpPr>
          <p:nvPr>
            <p:ph type="title"/>
          </p:nvPr>
        </p:nvSpPr>
        <p:spPr>
          <a:xfrm>
            <a:off x="5668923" y="609600"/>
            <a:ext cx="2934437" cy="1356360"/>
          </a:xfrm>
        </p:spPr>
        <p:txBody>
          <a:bodyPr>
            <a:normAutofit/>
          </a:bodyPr>
          <a:lstStyle/>
          <a:p>
            <a:pPr>
              <a:defRPr/>
            </a:pPr>
            <a:r>
              <a:rPr lang="en-GB" altLang="en-US" sz="3100" dirty="0"/>
              <a:t>Research</a:t>
            </a:r>
          </a:p>
        </p:txBody>
      </p:sp>
      <p:sp>
        <p:nvSpPr>
          <p:cNvPr id="193" name="Rectangle 192">
            <a:extLst>
              <a:ext uri="{FF2B5EF4-FFF2-40B4-BE49-F238E27FC236}">
                <a16:creationId xmlns:a16="http://schemas.microsoft.com/office/drawing/2014/main" id="{9CCE7D60-361C-425C-BBC0-DE906C069D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4561" y="744836"/>
            <a:ext cx="1559301" cy="2344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F83F538E-BD48-4175-B531-31BEB1C57DC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8" y="4066796"/>
            <a:ext cx="1618039" cy="20611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2" name="Picture 4" descr="Image result for telephone 1963">
            <a:extLst>
              <a:ext uri="{FF2B5EF4-FFF2-40B4-BE49-F238E27FC236}">
                <a16:creationId xmlns:a16="http://schemas.microsoft.com/office/drawing/2014/main" id="{C6A6C0AB-4A55-4421-99AF-B28556083D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485" r="18484" b="1"/>
          <a:stretch/>
        </p:blipFill>
        <p:spPr bwMode="auto">
          <a:xfrm>
            <a:off x="2283611" y="3249974"/>
            <a:ext cx="3020251" cy="2877940"/>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Image result for milgram proximity to authority">
            <a:extLst>
              <a:ext uri="{FF2B5EF4-FFF2-40B4-BE49-F238E27FC236}">
                <a16:creationId xmlns:a16="http://schemas.microsoft.com/office/drawing/2014/main" id="{59782536-8412-400E-8D46-6CF9FEA694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449" r="17660" b="2"/>
          <a:stretch/>
        </p:blipFill>
        <p:spPr bwMode="auto">
          <a:xfrm>
            <a:off x="541026" y="744836"/>
            <a:ext cx="3085080" cy="3161093"/>
          </a:xfrm>
          <a:custGeom>
            <a:avLst/>
            <a:gdLst>
              <a:gd name="connsiteX0" fmla="*/ 0 w 4113439"/>
              <a:gd name="connsiteY0" fmla="*/ 0 h 3161093"/>
              <a:gd name="connsiteX1" fmla="*/ 4113439 w 4113439"/>
              <a:gd name="connsiteY1" fmla="*/ 0 h 3161093"/>
              <a:gd name="connsiteX2" fmla="*/ 4113439 w 4113439"/>
              <a:gd name="connsiteY2" fmla="*/ 2344272 h 3161093"/>
              <a:gd name="connsiteX3" fmla="*/ 2157387 w 4113439"/>
              <a:gd name="connsiteY3" fmla="*/ 2344272 h 3161093"/>
              <a:gd name="connsiteX4" fmla="*/ 2157387 w 4113439"/>
              <a:gd name="connsiteY4" fmla="*/ 3161093 h 3161093"/>
              <a:gd name="connsiteX5" fmla="*/ 0 w 4113439"/>
              <a:gd name="connsiteY5" fmla="*/ 3161093 h 316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3439" h="3161093">
                <a:moveTo>
                  <a:pt x="0" y="0"/>
                </a:moveTo>
                <a:lnTo>
                  <a:pt x="4113439" y="0"/>
                </a:lnTo>
                <a:lnTo>
                  <a:pt x="4113439" y="2344272"/>
                </a:lnTo>
                <a:lnTo>
                  <a:pt x="2157387" y="2344272"/>
                </a:lnTo>
                <a:lnTo>
                  <a:pt x="2157387" y="3161093"/>
                </a:lnTo>
                <a:lnTo>
                  <a:pt x="0" y="316109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736362" y="1542245"/>
            <a:ext cx="2934437" cy="4038600"/>
          </a:xfrm>
        </p:spPr>
        <p:txBody>
          <a:bodyPr rtlCol="0">
            <a:noAutofit/>
          </a:bodyPr>
          <a:lstStyle/>
          <a:p>
            <a:pPr marL="137160">
              <a:defRPr/>
            </a:pPr>
            <a:r>
              <a:rPr lang="en-GB" sz="1800" b="1" dirty="0">
                <a:solidFill>
                  <a:schemeClr val="tx1"/>
                </a:solidFill>
                <a:latin typeface="+mj-lt"/>
              </a:rPr>
              <a:t>Evidence for factor: </a:t>
            </a:r>
            <a:r>
              <a:rPr lang="en-GB" sz="1800" dirty="0">
                <a:solidFill>
                  <a:schemeClr val="tx1"/>
                </a:solidFill>
                <a:latin typeface="+mj-lt"/>
              </a:rPr>
              <a:t>Milgram created another variation of his study which involved the experimenter giving the demands over the phone. The majority defied the experimenter and only </a:t>
            </a:r>
            <a:r>
              <a:rPr lang="en-GB" sz="1800" b="1" dirty="0">
                <a:solidFill>
                  <a:schemeClr val="tx1"/>
                </a:solidFill>
                <a:latin typeface="+mj-lt"/>
              </a:rPr>
              <a:t>21% gave the maximum shock level.</a:t>
            </a:r>
          </a:p>
          <a:p>
            <a:pPr marL="0" indent="0">
              <a:buNone/>
              <a:defRPr/>
            </a:pPr>
            <a:endParaRPr lang="en-GB" sz="1800" b="1" dirty="0">
              <a:solidFill>
                <a:schemeClr val="tx1"/>
              </a:solidFill>
              <a:latin typeface="+mj-lt"/>
            </a:endParaRPr>
          </a:p>
          <a:p>
            <a:pPr marL="137160">
              <a:defRPr/>
            </a:pPr>
            <a:r>
              <a:rPr lang="en-GB" sz="1800" b="1" dirty="0">
                <a:solidFill>
                  <a:schemeClr val="tx1"/>
                </a:solidFill>
                <a:latin typeface="+mj-lt"/>
              </a:rPr>
              <a:t>CONCLUSION: </a:t>
            </a:r>
            <a:r>
              <a:rPr lang="en-GB" sz="1800" dirty="0">
                <a:solidFill>
                  <a:schemeClr val="tx1"/>
                </a:solidFill>
                <a:latin typeface="+mj-lt"/>
              </a:rPr>
              <a:t>This suggests that without a physical authority figure present the teacher felt less pressure to obey. They may have considered themselves under less scrutiny which led to feeling less fear.</a:t>
            </a:r>
            <a:endParaRPr lang="en-GB" sz="1800" b="1" dirty="0">
              <a:solidFill>
                <a:schemeClr val="tx1"/>
              </a:solidFill>
              <a:latin typeface="+mj-lt"/>
            </a:endParaRPr>
          </a:p>
        </p:txBody>
      </p:sp>
      <p:pic>
        <p:nvPicPr>
          <p:cNvPr id="9" name="Picture 8">
            <a:extLst>
              <a:ext uri="{FF2B5EF4-FFF2-40B4-BE49-F238E27FC236}">
                <a16:creationId xmlns:a16="http://schemas.microsoft.com/office/drawing/2014/main" id="{FF9B3531-3220-44DD-910E-35911B0F5E14}"/>
              </a:ext>
            </a:extLst>
          </p:cNvPr>
          <p:cNvPicPr>
            <a:picLocks noChangeAspect="1"/>
          </p:cNvPicPr>
          <p:nvPr/>
        </p:nvPicPr>
        <p:blipFill>
          <a:blip r:embed="rId5"/>
          <a:stretch>
            <a:fillRect/>
          </a:stretch>
        </p:blipFill>
        <p:spPr>
          <a:xfrm>
            <a:off x="594080" y="4538797"/>
            <a:ext cx="1489486" cy="1117115"/>
          </a:xfrm>
          <a:prstGeom prst="rect">
            <a:avLst/>
          </a:prstGeom>
        </p:spPr>
      </p:pic>
    </p:spTree>
    <p:extLst>
      <p:ext uri="{BB962C8B-B14F-4D97-AF65-F5344CB8AC3E}">
        <p14:creationId xmlns:p14="http://schemas.microsoft.com/office/powerpoint/2010/main" val="286900817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1" y="1710419"/>
            <a:ext cx="2117060" cy="3450431"/>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GB" sz="3000" dirty="0" smtClean="0">
                <a:latin typeface="Comic Sans MS" panose="030F0702030302020204" pitchFamily="66" charset="0"/>
              </a:rPr>
              <a:t>Wearing a uniform</a:t>
            </a:r>
          </a:p>
          <a:p>
            <a:pPr>
              <a:defRPr/>
            </a:pPr>
            <a:endParaRPr lang="en-GB" sz="3000" dirty="0">
              <a:latin typeface="Comic Sans MS" panose="030F0702030302020204" pitchFamily="66" charset="0"/>
            </a:endParaRPr>
          </a:p>
          <a:p>
            <a:pPr>
              <a:defRPr/>
            </a:pPr>
            <a:endParaRPr lang="en-GB" sz="3000" dirty="0" smtClean="0">
              <a:latin typeface="Comic Sans MS" panose="030F0702030302020204" pitchFamily="66" charset="0"/>
            </a:endParaRPr>
          </a:p>
          <a:p>
            <a:pPr>
              <a:defRPr/>
            </a:pPr>
            <a:r>
              <a:rPr lang="en-GB" sz="3000" dirty="0">
                <a:latin typeface="Comic Sans MS" panose="030F0702030302020204" pitchFamily="66" charset="0"/>
              </a:rPr>
              <a:t/>
            </a:r>
            <a:br>
              <a:rPr lang="en-GB" sz="3000" dirty="0">
                <a:latin typeface="Comic Sans MS" panose="030F0702030302020204" pitchFamily="66" charset="0"/>
              </a:rPr>
            </a:br>
            <a:r>
              <a:rPr lang="en-GB" sz="3000" dirty="0">
                <a:latin typeface="Comic Sans MS" panose="030F0702030302020204" pitchFamily="66" charset="0"/>
              </a:rPr>
              <a:t>Bickman (1974) </a:t>
            </a:r>
          </a:p>
        </p:txBody>
      </p:sp>
      <p:pic>
        <p:nvPicPr>
          <p:cNvPr id="3" name="Picture 2"/>
          <p:cNvPicPr>
            <a:picLocks noChangeAspect="1"/>
          </p:cNvPicPr>
          <p:nvPr/>
        </p:nvPicPr>
        <p:blipFill>
          <a:blip r:embed="rId3"/>
          <a:stretch>
            <a:fillRect/>
          </a:stretch>
        </p:blipFill>
        <p:spPr>
          <a:xfrm>
            <a:off x="5754959" y="1076277"/>
            <a:ext cx="3067069" cy="4718713"/>
          </a:xfrm>
          <a:prstGeom prst="rect">
            <a:avLst/>
          </a:prstGeom>
        </p:spPr>
      </p:pic>
      <p:pic>
        <p:nvPicPr>
          <p:cNvPr id="4" name="Picture 3"/>
          <p:cNvPicPr>
            <a:picLocks noChangeAspect="1"/>
          </p:cNvPicPr>
          <p:nvPr/>
        </p:nvPicPr>
        <p:blipFill>
          <a:blip r:embed="rId4"/>
          <a:stretch>
            <a:fillRect/>
          </a:stretch>
        </p:blipFill>
        <p:spPr>
          <a:xfrm>
            <a:off x="4957072" y="1204303"/>
            <a:ext cx="1595766" cy="4462659"/>
          </a:xfrm>
          <a:prstGeom prst="rect">
            <a:avLst/>
          </a:prstGeom>
        </p:spPr>
      </p:pic>
      <p:pic>
        <p:nvPicPr>
          <p:cNvPr id="5" name="Picture 4"/>
          <p:cNvPicPr>
            <a:picLocks noChangeAspect="1"/>
          </p:cNvPicPr>
          <p:nvPr/>
        </p:nvPicPr>
        <p:blipFill>
          <a:blip r:embed="rId5"/>
          <a:stretch>
            <a:fillRect/>
          </a:stretch>
        </p:blipFill>
        <p:spPr>
          <a:xfrm>
            <a:off x="2958939" y="1204303"/>
            <a:ext cx="1998137" cy="4462659"/>
          </a:xfrm>
          <a:prstGeom prst="rect">
            <a:avLst/>
          </a:prstGeom>
        </p:spPr>
      </p:pic>
      <p:sp>
        <p:nvSpPr>
          <p:cNvPr id="6" name="Oval Callout 5"/>
          <p:cNvSpPr/>
          <p:nvPr/>
        </p:nvSpPr>
        <p:spPr>
          <a:xfrm>
            <a:off x="4107595" y="1076272"/>
            <a:ext cx="1296591" cy="884074"/>
          </a:xfrm>
          <a:prstGeom prst="wedgeEllipseCallout">
            <a:avLst>
              <a:gd name="adj1" fmla="val -23692"/>
              <a:gd name="adj2" fmla="val 7108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763" dirty="0">
                <a:latin typeface="Comic Sans MS" panose="030F0702030302020204" pitchFamily="66" charset="0"/>
              </a:rPr>
              <a:t>Pick up that litter!</a:t>
            </a:r>
          </a:p>
        </p:txBody>
      </p:sp>
      <p:sp>
        <p:nvSpPr>
          <p:cNvPr id="7" name="Oval Callout 6"/>
          <p:cNvSpPr/>
          <p:nvPr/>
        </p:nvSpPr>
        <p:spPr>
          <a:xfrm>
            <a:off x="5878696" y="967528"/>
            <a:ext cx="1188244" cy="834628"/>
          </a:xfrm>
          <a:prstGeom prst="wedgeEllipseCallout">
            <a:avLst>
              <a:gd name="adj1" fmla="val -27852"/>
              <a:gd name="adj2" fmla="val 6472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Comic Sans MS" panose="030F0702030302020204" pitchFamily="66" charset="0"/>
              </a:rPr>
              <a:t>Give him a dime</a:t>
            </a:r>
          </a:p>
        </p:txBody>
      </p:sp>
    </p:spTree>
    <p:extLst>
      <p:ext uri="{BB962C8B-B14F-4D97-AF65-F5344CB8AC3E}">
        <p14:creationId xmlns:p14="http://schemas.microsoft.com/office/powerpoint/2010/main" val="243458009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5400" dirty="0" smtClean="0">
                <a:solidFill>
                  <a:schemeClr val="tx1"/>
                </a:solidFill>
              </a:rPr>
              <a:t>Research for wearing a uniform</a:t>
            </a:r>
            <a:endParaRPr lang="en-GB" sz="5400" dirty="0">
              <a:solidFill>
                <a:schemeClr val="tx1"/>
              </a:solidFill>
            </a:endParaRPr>
          </a:p>
        </p:txBody>
      </p:sp>
      <p:sp>
        <p:nvSpPr>
          <p:cNvPr id="3" name="Content Placeholder 2"/>
          <p:cNvSpPr>
            <a:spLocks noGrp="1"/>
          </p:cNvSpPr>
          <p:nvPr>
            <p:ph idx="1"/>
          </p:nvPr>
        </p:nvSpPr>
        <p:spPr>
          <a:xfrm>
            <a:off x="621854" y="2481039"/>
            <a:ext cx="7877432" cy="2790225"/>
          </a:xfrm>
        </p:spPr>
        <p:txBody>
          <a:bodyPr>
            <a:normAutofit/>
          </a:bodyPr>
          <a:lstStyle/>
          <a:p>
            <a:r>
              <a:rPr lang="en-GB" sz="2200" b="1" dirty="0">
                <a:solidFill>
                  <a:schemeClr val="tx1"/>
                </a:solidFill>
                <a:latin typeface="+mj-lt"/>
              </a:rPr>
              <a:t>Bickman (1974) </a:t>
            </a:r>
            <a:r>
              <a:rPr lang="en-GB" sz="2200" dirty="0">
                <a:solidFill>
                  <a:schemeClr val="tx1"/>
                </a:solidFill>
                <a:latin typeface="+mj-lt"/>
              </a:rPr>
              <a:t>conducted a study where actors gave orders to passers-by, such as </a:t>
            </a:r>
            <a:r>
              <a:rPr lang="en-GB" sz="2200" i="1" dirty="0">
                <a:solidFill>
                  <a:schemeClr val="tx1"/>
                </a:solidFill>
                <a:latin typeface="+mj-lt"/>
              </a:rPr>
              <a:t>‘pick up that litter’ </a:t>
            </a:r>
            <a:r>
              <a:rPr lang="en-GB" sz="2200" dirty="0">
                <a:solidFill>
                  <a:schemeClr val="tx1"/>
                </a:solidFill>
                <a:latin typeface="+mj-lt"/>
              </a:rPr>
              <a:t>or </a:t>
            </a:r>
            <a:r>
              <a:rPr lang="en-GB" sz="2200" i="1" dirty="0">
                <a:solidFill>
                  <a:schemeClr val="tx1"/>
                </a:solidFill>
                <a:latin typeface="+mj-lt"/>
              </a:rPr>
              <a:t>‘give that person a dime’</a:t>
            </a:r>
            <a:r>
              <a:rPr lang="en-GB" sz="2200" dirty="0">
                <a:solidFill>
                  <a:schemeClr val="tx1"/>
                </a:solidFill>
                <a:latin typeface="+mj-lt"/>
              </a:rPr>
              <a:t>. There were three conditions – actor dressed as security guard, in a milkman’s uniform or in casual clothes. The security guard outfit led to the greatest level of obedience – even though a security guard is not a legitimate authority, their uniform conveyed a sense of power and authority.</a:t>
            </a:r>
            <a:endParaRPr lang="en-GB" sz="2200" b="1" dirty="0">
              <a:solidFill>
                <a:schemeClr val="tx1"/>
              </a:solidFill>
              <a:latin typeface="+mj-lt"/>
            </a:endParaRPr>
          </a:p>
          <a:p>
            <a:endParaRPr lang="en-GB" sz="2200" dirty="0">
              <a:solidFill>
                <a:schemeClr val="tx1"/>
              </a:solidFill>
              <a:latin typeface="+mj-lt"/>
            </a:endParaRPr>
          </a:p>
        </p:txBody>
      </p:sp>
      <p:pic>
        <p:nvPicPr>
          <p:cNvPr id="4" name="Picture 3">
            <a:extLst>
              <a:ext uri="{FF2B5EF4-FFF2-40B4-BE49-F238E27FC236}">
                <a16:creationId xmlns:a16="http://schemas.microsoft.com/office/drawing/2014/main" id="{FF9B3531-3220-44DD-910E-35911B0F5E14}"/>
              </a:ext>
            </a:extLst>
          </p:cNvPr>
          <p:cNvPicPr>
            <a:picLocks noChangeAspect="1"/>
          </p:cNvPicPr>
          <p:nvPr/>
        </p:nvPicPr>
        <p:blipFill>
          <a:blip r:embed="rId3"/>
          <a:stretch>
            <a:fillRect/>
          </a:stretch>
        </p:blipFill>
        <p:spPr>
          <a:xfrm>
            <a:off x="7344272" y="5478894"/>
            <a:ext cx="1489486" cy="1117115"/>
          </a:xfrm>
          <a:prstGeom prst="rect">
            <a:avLst/>
          </a:prstGeom>
        </p:spPr>
      </p:pic>
      <p:pic>
        <p:nvPicPr>
          <p:cNvPr id="5" name="Picture 4"/>
          <p:cNvPicPr>
            <a:picLocks noChangeAspect="1"/>
          </p:cNvPicPr>
          <p:nvPr/>
        </p:nvPicPr>
        <p:blipFill>
          <a:blip r:embed="rId4"/>
          <a:stretch>
            <a:fillRect/>
          </a:stretch>
        </p:blipFill>
        <p:spPr>
          <a:xfrm>
            <a:off x="6071030" y="950810"/>
            <a:ext cx="2762728" cy="1530229"/>
          </a:xfrm>
          <a:prstGeom prst="rect">
            <a:avLst/>
          </a:prstGeom>
        </p:spPr>
      </p:pic>
    </p:spTree>
    <p:extLst>
      <p:ext uri="{BB962C8B-B14F-4D97-AF65-F5344CB8AC3E}">
        <p14:creationId xmlns:p14="http://schemas.microsoft.com/office/powerpoint/2010/main" val="338841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F21095-8D22-4A04-8BDB-0DA271AF4402}"/>
              </a:ext>
            </a:extLst>
          </p:cNvPr>
          <p:cNvSpPr>
            <a:spLocks noGrp="1"/>
          </p:cNvSpPr>
          <p:nvPr>
            <p:ph idx="4294967295"/>
          </p:nvPr>
        </p:nvSpPr>
        <p:spPr>
          <a:xfrm>
            <a:off x="892889" y="591670"/>
            <a:ext cx="7390503" cy="5669280"/>
          </a:xfrm>
        </p:spPr>
        <p:txBody>
          <a:bodyPr>
            <a:normAutofit lnSpcReduction="10000"/>
          </a:bodyPr>
          <a:lstStyle/>
          <a:p>
            <a:pPr marL="385763" indent="-385763">
              <a:buFont typeface="+mj-lt"/>
              <a:buAutoNum type="arabicPeriod"/>
              <a:defRPr/>
            </a:pPr>
            <a:r>
              <a:rPr lang="en-GB" sz="2800" dirty="0"/>
              <a:t>If you have a piercing</a:t>
            </a:r>
          </a:p>
          <a:p>
            <a:pPr marL="385763" indent="-385763">
              <a:buFont typeface="+mj-lt"/>
              <a:buAutoNum type="arabicPeriod"/>
              <a:defRPr/>
            </a:pPr>
            <a:r>
              <a:rPr lang="en-GB" sz="2800" dirty="0"/>
              <a:t>If you still tell your mum/dad you love them</a:t>
            </a:r>
          </a:p>
          <a:p>
            <a:pPr marL="385763" indent="-385763">
              <a:buFont typeface="+mj-lt"/>
              <a:buAutoNum type="arabicPeriod"/>
              <a:defRPr/>
            </a:pPr>
            <a:r>
              <a:rPr lang="en-GB" sz="2800" dirty="0"/>
              <a:t>If you’ve ever lied to a friend</a:t>
            </a:r>
          </a:p>
          <a:p>
            <a:pPr marL="385763" indent="-385763">
              <a:buFont typeface="+mj-lt"/>
              <a:buAutoNum type="arabicPeriod"/>
              <a:defRPr/>
            </a:pPr>
            <a:r>
              <a:rPr lang="en-GB" sz="2800" dirty="0"/>
              <a:t>If you have ever trumped in public</a:t>
            </a:r>
          </a:p>
          <a:p>
            <a:pPr marL="385763" indent="-385763">
              <a:buFont typeface="+mj-lt"/>
              <a:buAutoNum type="arabicPeriod"/>
              <a:defRPr/>
            </a:pPr>
            <a:r>
              <a:rPr lang="en-GB" sz="2800" dirty="0"/>
              <a:t>If you’ve ever ate a bogie</a:t>
            </a:r>
          </a:p>
          <a:p>
            <a:pPr marL="385763" indent="-385763">
              <a:buFont typeface="+mj-lt"/>
              <a:buAutoNum type="arabicPeriod"/>
              <a:defRPr/>
            </a:pPr>
            <a:r>
              <a:rPr lang="en-GB" sz="2800" dirty="0"/>
              <a:t>If you </a:t>
            </a:r>
            <a:r>
              <a:rPr lang="en-GB" sz="2800" u="sng" dirty="0"/>
              <a:t>haven't</a:t>
            </a:r>
            <a:r>
              <a:rPr lang="en-GB" sz="2800" dirty="0"/>
              <a:t> brushed your teeth this morning</a:t>
            </a:r>
          </a:p>
          <a:p>
            <a:pPr marL="385763" indent="-385763">
              <a:buFont typeface="+mj-lt"/>
              <a:buAutoNum type="arabicPeriod"/>
              <a:defRPr/>
            </a:pPr>
            <a:r>
              <a:rPr lang="en-GB" sz="2800" dirty="0"/>
              <a:t>If you have ever skived a lesson</a:t>
            </a:r>
          </a:p>
          <a:p>
            <a:pPr marL="385763" indent="-385763">
              <a:buFont typeface="+mj-lt"/>
              <a:buAutoNum type="arabicPeriod"/>
              <a:defRPr/>
            </a:pPr>
            <a:r>
              <a:rPr lang="en-GB" sz="2800" dirty="0"/>
              <a:t>If you have ever cheated in a test</a:t>
            </a:r>
          </a:p>
          <a:p>
            <a:pPr marL="385763" indent="-385763">
              <a:buFont typeface="+mj-lt"/>
              <a:buAutoNum type="arabicPeriod"/>
              <a:defRPr/>
            </a:pPr>
            <a:r>
              <a:rPr lang="en-GB" sz="2800" dirty="0"/>
              <a:t>If you have a tattoo</a:t>
            </a:r>
          </a:p>
          <a:p>
            <a:pPr marL="385763" indent="-385763">
              <a:buFont typeface="+mj-lt"/>
              <a:buAutoNum type="arabicPeriod"/>
              <a:defRPr/>
            </a:pPr>
            <a:r>
              <a:rPr lang="en-GB" sz="2800" dirty="0"/>
              <a:t>If you have ever </a:t>
            </a:r>
            <a:r>
              <a:rPr lang="en-GB" sz="2800" dirty="0" smtClean="0"/>
              <a:t>kicked </a:t>
            </a:r>
            <a:r>
              <a:rPr lang="en-GB" sz="2800" dirty="0"/>
              <a:t>a dog/cat</a:t>
            </a:r>
          </a:p>
          <a:p>
            <a:pPr marL="385763" indent="-385763">
              <a:buFont typeface="+mj-lt"/>
              <a:buAutoNum type="arabicPeriod"/>
              <a:defRPr/>
            </a:pPr>
            <a:r>
              <a:rPr lang="en-GB" sz="2800" dirty="0"/>
              <a:t>If you’ve ever stolen from a shop</a:t>
            </a:r>
          </a:p>
          <a:p>
            <a:pPr marL="385763" indent="-385763">
              <a:buFont typeface="+mj-lt"/>
              <a:buAutoNum type="arabicPeriod"/>
              <a:defRPr/>
            </a:pPr>
            <a:r>
              <a:rPr lang="en-GB" sz="2800" dirty="0"/>
              <a:t>If you’ve ever stolen from a family member</a:t>
            </a:r>
          </a:p>
          <a:p>
            <a:pPr marL="385763" indent="-385763">
              <a:buFont typeface="+mj-lt"/>
              <a:buAutoNum type="arabicPeriod"/>
              <a:defRPr/>
            </a:pPr>
            <a:endParaRPr lang="en-GB" sz="1800" dirty="0"/>
          </a:p>
          <a:p>
            <a:pPr marL="0" indent="0">
              <a:buNone/>
              <a:defRPr/>
            </a:pPr>
            <a:endParaRPr lang="en-GB" dirty="0"/>
          </a:p>
          <a:p>
            <a:pPr marL="274320" indent="-212598">
              <a:buFont typeface="Wingdings 2"/>
              <a:buChar char=""/>
              <a:defRPr/>
            </a:pPr>
            <a:endParaRPr lang="en-GB" dirty="0"/>
          </a:p>
        </p:txBody>
      </p:sp>
    </p:spTree>
    <p:extLst>
      <p:ext uri="{BB962C8B-B14F-4D97-AF65-F5344CB8AC3E}">
        <p14:creationId xmlns:p14="http://schemas.microsoft.com/office/powerpoint/2010/main" val="1416665358"/>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smtClean="0">
                <a:solidFill>
                  <a:schemeClr val="tx1"/>
                </a:solidFill>
              </a:rPr>
              <a:t>Back to Milgram</a:t>
            </a:r>
            <a:endParaRPr lang="en-GB" sz="5400" dirty="0">
              <a:solidFill>
                <a:schemeClr val="tx1"/>
              </a:solidFill>
            </a:endParaRPr>
          </a:p>
        </p:txBody>
      </p:sp>
      <p:sp>
        <p:nvSpPr>
          <p:cNvPr id="3" name="Content Placeholder 2"/>
          <p:cNvSpPr>
            <a:spLocks noGrp="1"/>
          </p:cNvSpPr>
          <p:nvPr>
            <p:ph idx="1"/>
          </p:nvPr>
        </p:nvSpPr>
        <p:spPr>
          <a:xfrm>
            <a:off x="610115" y="2340248"/>
            <a:ext cx="7923770" cy="3766089"/>
          </a:xfrm>
        </p:spPr>
        <p:txBody>
          <a:bodyPr>
            <a:noAutofit/>
          </a:bodyPr>
          <a:lstStyle/>
          <a:p>
            <a:r>
              <a:rPr lang="en-GB" sz="2800" dirty="0">
                <a:solidFill>
                  <a:schemeClr val="tx1"/>
                </a:solidFill>
                <a:latin typeface="+mj-lt"/>
              </a:rPr>
              <a:t>He asked his colleagues, researchers and PhD students whether people would obey, and most said only a tiny minority of people would, and these people would be psychopaths. </a:t>
            </a:r>
          </a:p>
          <a:p>
            <a:r>
              <a:rPr lang="en-GB" sz="2800" dirty="0">
                <a:solidFill>
                  <a:schemeClr val="tx1"/>
                </a:solidFill>
                <a:latin typeface="+mj-lt"/>
              </a:rPr>
              <a:t>Experts predicted that American participants would not obey immoral instructions, but his volunteers proved highly obedient to authority.</a:t>
            </a:r>
          </a:p>
        </p:txBody>
      </p:sp>
    </p:spTree>
    <p:extLst>
      <p:ext uri="{BB962C8B-B14F-4D97-AF65-F5344CB8AC3E}">
        <p14:creationId xmlns:p14="http://schemas.microsoft.com/office/powerpoint/2010/main" val="22346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979DCD60-2D81-472B-BF21-9BA23F5A60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sp>
      <p:sp useBgFill="1">
        <p:nvSpPr>
          <p:cNvPr id="74" name="Rectangle 73">
            <a:extLst>
              <a:ext uri="{FF2B5EF4-FFF2-40B4-BE49-F238E27FC236}">
                <a16:creationId xmlns:a16="http://schemas.microsoft.com/office/drawing/2014/main" id="{B93CC42B-DB24-4010-9430-AAEFB2BACE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mpd="sng">
            <a:noFill/>
          </a:ln>
        </p:spPr>
        <p:style>
          <a:lnRef idx="2">
            <a:schemeClr val="accent1">
              <a:shade val="50000"/>
            </a:schemeClr>
          </a:lnRef>
          <a:fillRef idx="1">
            <a:schemeClr val="accent1"/>
          </a:fillRef>
          <a:effectRef idx="0">
            <a:schemeClr val="accent1"/>
          </a:effectRef>
          <a:fontRef idx="minor">
            <a:schemeClr val="lt1"/>
          </a:fontRef>
        </p:style>
      </p:sp>
      <p:sp>
        <p:nvSpPr>
          <p:cNvPr id="76" name="Rectangle 75">
            <a:extLst>
              <a:ext uri="{FF2B5EF4-FFF2-40B4-BE49-F238E27FC236}">
                <a16:creationId xmlns:a16="http://schemas.microsoft.com/office/drawing/2014/main" id="{31A6E4C8-413F-4180-BA2E-1E22BC89F4D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719"/>
            <a:ext cx="4571999" cy="6878719"/>
          </a:xfrm>
          <a:prstGeom prst="rect">
            <a:avLst/>
          </a:prstGeom>
          <a:solidFill>
            <a:schemeClr val="tx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 name="Title 1"/>
          <p:cNvSpPr>
            <a:spLocks noGrp="1"/>
          </p:cNvSpPr>
          <p:nvPr>
            <p:ph type="title"/>
          </p:nvPr>
        </p:nvSpPr>
        <p:spPr>
          <a:xfrm>
            <a:off x="662669" y="894725"/>
            <a:ext cx="3491061" cy="5089072"/>
          </a:xfrm>
          <a:noFill/>
          <a:ln w="12700" cmpd="sng">
            <a:noFill/>
          </a:ln>
        </p:spPr>
        <p:txBody>
          <a:bodyPr anchor="ctr">
            <a:normAutofit/>
          </a:bodyPr>
          <a:lstStyle/>
          <a:p>
            <a:pPr algn="ctr">
              <a:defRPr/>
            </a:pPr>
            <a:r>
              <a:rPr lang="en-GB" altLang="en-US" sz="5400" dirty="0">
                <a:solidFill>
                  <a:schemeClr val="bg1"/>
                </a:solidFill>
              </a:rPr>
              <a:t>Milgram’s Study of Obedience (1963)- </a:t>
            </a:r>
            <a:r>
              <a:rPr lang="en-GB" altLang="en-US" sz="5400" b="1" dirty="0">
                <a:solidFill>
                  <a:schemeClr val="bg1"/>
                </a:solidFill>
              </a:rPr>
              <a:t>Conclusion</a:t>
            </a:r>
          </a:p>
        </p:txBody>
      </p:sp>
      <p:sp>
        <p:nvSpPr>
          <p:cNvPr id="43011" name="Content Placeholder 2"/>
          <p:cNvSpPr>
            <a:spLocks noGrp="1"/>
          </p:cNvSpPr>
          <p:nvPr>
            <p:ph idx="1"/>
          </p:nvPr>
        </p:nvSpPr>
        <p:spPr>
          <a:xfrm>
            <a:off x="4837074" y="1768928"/>
            <a:ext cx="4041859" cy="5089072"/>
          </a:xfrm>
        </p:spPr>
        <p:txBody>
          <a:bodyPr anchor="ctr">
            <a:normAutofit lnSpcReduction="10000"/>
          </a:bodyPr>
          <a:lstStyle/>
          <a:p>
            <a:pPr marL="0" indent="0">
              <a:buNone/>
            </a:pPr>
            <a:r>
              <a:rPr lang="en-GB" altLang="en-US" sz="3600" dirty="0">
                <a:solidFill>
                  <a:schemeClr val="tx1"/>
                </a:solidFill>
                <a:latin typeface="+mj-lt"/>
              </a:rPr>
              <a:t>Ordinary people are extremely obedient to authority, even when asked to behave in an inhumane manner. It is not evil people who commit atrocities, but ordinary people obeying authority.</a:t>
            </a:r>
          </a:p>
          <a:p>
            <a:pPr marL="0" indent="0">
              <a:buNone/>
            </a:pPr>
            <a:endParaRPr lang="en-GB" altLang="en-US" sz="3600" dirty="0">
              <a:solidFill>
                <a:schemeClr val="tx1"/>
              </a:solidFill>
              <a:latin typeface="+mj-lt"/>
            </a:endParaRPr>
          </a:p>
          <a:p>
            <a:pPr marL="0" indent="0">
              <a:buNone/>
            </a:pPr>
            <a:endParaRPr lang="en-GB" altLang="en-US" sz="3600" dirty="0">
              <a:solidFill>
                <a:schemeClr val="tx1"/>
              </a:solidFill>
              <a:latin typeface="+mj-lt"/>
            </a:endParaRPr>
          </a:p>
          <a:p>
            <a:pPr marL="0" indent="0">
              <a:buNone/>
            </a:pPr>
            <a:endParaRPr lang="en-GB" altLang="en-US" sz="3600" dirty="0">
              <a:solidFill>
                <a:schemeClr val="tx1"/>
              </a:solidFill>
              <a:latin typeface="+mj-lt"/>
            </a:endParaRPr>
          </a:p>
        </p:txBody>
      </p:sp>
    </p:spTree>
    <p:extLst>
      <p:ext uri="{BB962C8B-B14F-4D97-AF65-F5344CB8AC3E}">
        <p14:creationId xmlns:p14="http://schemas.microsoft.com/office/powerpoint/2010/main" val="36921025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979DCD60-2D81-472B-BF21-9BA23F5A60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sp>
      <p:sp useBgFill="1">
        <p:nvSpPr>
          <p:cNvPr id="74" name="Rectangle 73">
            <a:extLst>
              <a:ext uri="{FF2B5EF4-FFF2-40B4-BE49-F238E27FC236}">
                <a16:creationId xmlns:a16="http://schemas.microsoft.com/office/drawing/2014/main" id="{B93CC42B-DB24-4010-9430-AAEFB2BACE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mpd="sng">
            <a:noFill/>
          </a:ln>
        </p:spPr>
        <p:style>
          <a:lnRef idx="2">
            <a:schemeClr val="accent1">
              <a:shade val="50000"/>
            </a:schemeClr>
          </a:lnRef>
          <a:fillRef idx="1">
            <a:schemeClr val="accent1"/>
          </a:fillRef>
          <a:effectRef idx="0">
            <a:schemeClr val="accent1"/>
          </a:effectRef>
          <a:fontRef idx="minor">
            <a:schemeClr val="lt1"/>
          </a:fontRef>
        </p:style>
      </p:sp>
      <p:sp>
        <p:nvSpPr>
          <p:cNvPr id="76" name="Rectangle 75">
            <a:extLst>
              <a:ext uri="{FF2B5EF4-FFF2-40B4-BE49-F238E27FC236}">
                <a16:creationId xmlns:a16="http://schemas.microsoft.com/office/drawing/2014/main" id="{31A6E4C8-413F-4180-BA2E-1E22BC89F4D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719"/>
            <a:ext cx="4571999" cy="6878719"/>
          </a:xfrm>
          <a:prstGeom prst="rect">
            <a:avLst/>
          </a:prstGeom>
          <a:solidFill>
            <a:schemeClr val="tx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 name="Title 1"/>
          <p:cNvSpPr>
            <a:spLocks noGrp="1"/>
          </p:cNvSpPr>
          <p:nvPr>
            <p:ph type="title"/>
          </p:nvPr>
        </p:nvSpPr>
        <p:spPr>
          <a:xfrm>
            <a:off x="457201" y="894724"/>
            <a:ext cx="3696530" cy="5963275"/>
          </a:xfrm>
          <a:noFill/>
          <a:ln w="12700" cmpd="sng">
            <a:noFill/>
          </a:ln>
        </p:spPr>
        <p:txBody>
          <a:bodyPr anchor="ctr">
            <a:normAutofit/>
          </a:bodyPr>
          <a:lstStyle/>
          <a:p>
            <a:pPr algn="ctr">
              <a:defRPr/>
            </a:pPr>
            <a:r>
              <a:rPr lang="en-GB" altLang="en-US" sz="4400" dirty="0" smtClean="0">
                <a:solidFill>
                  <a:schemeClr val="bg1"/>
                </a:solidFill>
              </a:rPr>
              <a:t>Confidentiality</a:t>
            </a:r>
            <a:br>
              <a:rPr lang="en-GB" altLang="en-US" sz="4400" dirty="0" smtClean="0">
                <a:solidFill>
                  <a:schemeClr val="bg1"/>
                </a:solidFill>
              </a:rPr>
            </a:br>
            <a:r>
              <a:rPr lang="en-GB" altLang="en-US" sz="4400" dirty="0" smtClean="0">
                <a:solidFill>
                  <a:schemeClr val="bg1"/>
                </a:solidFill>
              </a:rPr>
              <a:t> </a:t>
            </a:r>
            <a:br>
              <a:rPr lang="en-GB" altLang="en-US" sz="4400" dirty="0" smtClean="0">
                <a:solidFill>
                  <a:schemeClr val="bg1"/>
                </a:solidFill>
              </a:rPr>
            </a:br>
            <a:r>
              <a:rPr lang="en-GB" altLang="en-US" sz="4400" dirty="0" smtClean="0">
                <a:solidFill>
                  <a:schemeClr val="bg1"/>
                </a:solidFill>
              </a:rPr>
              <a:t/>
            </a:r>
            <a:br>
              <a:rPr lang="en-GB" altLang="en-US" sz="4400" dirty="0" smtClean="0">
                <a:solidFill>
                  <a:schemeClr val="bg1"/>
                </a:solidFill>
              </a:rPr>
            </a:br>
            <a:r>
              <a:rPr lang="en-GB" altLang="en-US" sz="4400" dirty="0" smtClean="0">
                <a:solidFill>
                  <a:schemeClr val="bg1"/>
                </a:solidFill>
              </a:rPr>
              <a:t>Deception </a:t>
            </a:r>
            <a:br>
              <a:rPr lang="en-GB" altLang="en-US" sz="4400" dirty="0" smtClean="0">
                <a:solidFill>
                  <a:schemeClr val="bg1"/>
                </a:solidFill>
              </a:rPr>
            </a:br>
            <a:r>
              <a:rPr lang="en-GB" altLang="en-US" sz="4400" dirty="0" smtClean="0">
                <a:solidFill>
                  <a:schemeClr val="bg1"/>
                </a:solidFill>
              </a:rPr>
              <a:t/>
            </a:r>
            <a:br>
              <a:rPr lang="en-GB" altLang="en-US" sz="4400" dirty="0" smtClean="0">
                <a:solidFill>
                  <a:schemeClr val="bg1"/>
                </a:solidFill>
              </a:rPr>
            </a:br>
            <a:r>
              <a:rPr lang="en-GB" altLang="en-US" sz="4400" dirty="0" smtClean="0">
                <a:solidFill>
                  <a:schemeClr val="bg1"/>
                </a:solidFill>
              </a:rPr>
              <a:t/>
            </a:r>
            <a:br>
              <a:rPr lang="en-GB" altLang="en-US" sz="4400" dirty="0" smtClean="0">
                <a:solidFill>
                  <a:schemeClr val="bg1"/>
                </a:solidFill>
              </a:rPr>
            </a:br>
            <a:r>
              <a:rPr lang="en-GB" altLang="en-US" sz="4400" dirty="0" smtClean="0">
                <a:solidFill>
                  <a:schemeClr val="bg1"/>
                </a:solidFill>
              </a:rPr>
              <a:t>Consent</a:t>
            </a:r>
            <a:endParaRPr lang="en-GB" altLang="en-US" sz="4400" b="1" dirty="0">
              <a:solidFill>
                <a:schemeClr val="bg1"/>
              </a:solidFill>
            </a:endParaRPr>
          </a:p>
        </p:txBody>
      </p:sp>
      <p:sp>
        <p:nvSpPr>
          <p:cNvPr id="43011" name="Content Placeholder 2"/>
          <p:cNvSpPr>
            <a:spLocks noGrp="1"/>
          </p:cNvSpPr>
          <p:nvPr>
            <p:ph idx="1"/>
          </p:nvPr>
        </p:nvSpPr>
        <p:spPr>
          <a:xfrm>
            <a:off x="4837074" y="1768928"/>
            <a:ext cx="4041859" cy="5089072"/>
          </a:xfrm>
        </p:spPr>
        <p:txBody>
          <a:bodyPr anchor="ctr">
            <a:normAutofit/>
          </a:bodyPr>
          <a:lstStyle/>
          <a:p>
            <a:pPr marL="0" indent="0">
              <a:buNone/>
            </a:pPr>
            <a:r>
              <a:rPr lang="en-GB" altLang="en-US" sz="4400" dirty="0" smtClean="0">
                <a:solidFill>
                  <a:schemeClr val="tx1"/>
                </a:solidFill>
                <a:latin typeface="+mj-lt"/>
              </a:rPr>
              <a:t>Debrief </a:t>
            </a:r>
          </a:p>
          <a:p>
            <a:pPr marL="0" indent="0">
              <a:buNone/>
            </a:pPr>
            <a:endParaRPr lang="en-GB" altLang="en-US" sz="4400" dirty="0">
              <a:solidFill>
                <a:schemeClr val="tx1"/>
              </a:solidFill>
              <a:latin typeface="+mj-lt"/>
            </a:endParaRPr>
          </a:p>
          <a:p>
            <a:pPr marL="0" indent="0">
              <a:buNone/>
            </a:pPr>
            <a:r>
              <a:rPr lang="en-GB" altLang="en-US" sz="4400" dirty="0" smtClean="0">
                <a:solidFill>
                  <a:schemeClr val="tx1"/>
                </a:solidFill>
                <a:latin typeface="+mj-lt"/>
              </a:rPr>
              <a:t>Right to withdraw </a:t>
            </a:r>
          </a:p>
          <a:p>
            <a:pPr marL="0" indent="0">
              <a:buNone/>
            </a:pPr>
            <a:endParaRPr lang="en-GB" altLang="en-US" sz="4400" dirty="0">
              <a:solidFill>
                <a:schemeClr val="tx1"/>
              </a:solidFill>
              <a:latin typeface="+mj-lt"/>
            </a:endParaRPr>
          </a:p>
          <a:p>
            <a:pPr marL="0" indent="0">
              <a:buNone/>
            </a:pPr>
            <a:r>
              <a:rPr lang="en-GB" altLang="en-US" sz="4400" dirty="0" smtClean="0">
                <a:solidFill>
                  <a:schemeClr val="tx1"/>
                </a:solidFill>
                <a:latin typeface="+mj-lt"/>
              </a:rPr>
              <a:t>Protection from harm</a:t>
            </a:r>
            <a:endParaRPr lang="en-GB" altLang="en-US" sz="4400" dirty="0">
              <a:solidFill>
                <a:schemeClr val="tx1"/>
              </a:solidFill>
              <a:latin typeface="+mj-lt"/>
            </a:endParaRPr>
          </a:p>
        </p:txBody>
      </p:sp>
    </p:spTree>
    <p:extLst>
      <p:ext uri="{BB962C8B-B14F-4D97-AF65-F5344CB8AC3E}">
        <p14:creationId xmlns:p14="http://schemas.microsoft.com/office/powerpoint/2010/main" val="12079604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B54C89A-2D0B-4062-BF97-CA51B69D7B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079"/>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useBgFill="1">
        <p:nvSpPr>
          <p:cNvPr id="12" name="Rectangle 11">
            <a:extLst>
              <a:ext uri="{FF2B5EF4-FFF2-40B4-BE49-F238E27FC236}">
                <a16:creationId xmlns:a16="http://schemas.microsoft.com/office/drawing/2014/main" id="{4091C99A-98BE-457D-87BD-7B9B6EDDC19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34765"/>
            <a:ext cx="879348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60A769C-8991-4FDE-89A0-A218E5BF67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7235" y="0"/>
            <a:ext cx="346676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title"/>
          </p:nvPr>
        </p:nvSpPr>
        <p:spPr>
          <a:xfrm>
            <a:off x="5677231" y="609603"/>
            <a:ext cx="3289604" cy="5403273"/>
          </a:xfrm>
        </p:spPr>
        <p:txBody>
          <a:bodyPr>
            <a:normAutofit/>
          </a:bodyPr>
          <a:lstStyle/>
          <a:p>
            <a:r>
              <a:rPr lang="en-GB" sz="4800" dirty="0">
                <a:solidFill>
                  <a:srgbClr val="FFFFFF"/>
                </a:solidFill>
              </a:rPr>
              <a:t>Evaluating the Study – </a:t>
            </a:r>
            <a:br>
              <a:rPr lang="en-GB" sz="4800" dirty="0">
                <a:solidFill>
                  <a:srgbClr val="FFFFFF"/>
                </a:solidFill>
              </a:rPr>
            </a:br>
            <a:r>
              <a:rPr lang="en-GB" sz="4800" dirty="0">
                <a:solidFill>
                  <a:srgbClr val="FFFFFF"/>
                </a:solidFill>
              </a:rPr>
              <a:t>Ethical Issues</a:t>
            </a:r>
          </a:p>
        </p:txBody>
      </p:sp>
      <p:sp>
        <p:nvSpPr>
          <p:cNvPr id="16" name="Rectangle 15">
            <a:extLst>
              <a:ext uri="{FF2B5EF4-FFF2-40B4-BE49-F238E27FC236}">
                <a16:creationId xmlns:a16="http://schemas.microsoft.com/office/drawing/2014/main" id="{855CA58E-F8D8-4DF3-B813-C2585E0AB0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4"/>
            <a:ext cx="879348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3" name="TextBox 2"/>
          <p:cNvSpPr txBox="1"/>
          <p:nvPr/>
        </p:nvSpPr>
        <p:spPr>
          <a:xfrm>
            <a:off x="262839" y="363915"/>
            <a:ext cx="5151550" cy="6494085"/>
          </a:xfrm>
          <a:prstGeom prst="rect">
            <a:avLst/>
          </a:prstGeom>
          <a:noFill/>
        </p:spPr>
        <p:txBody>
          <a:bodyPr wrap="square" rtlCol="0">
            <a:spAutoFit/>
          </a:bodyPr>
          <a:lstStyle/>
          <a:p>
            <a:pPr lvl="0"/>
            <a:r>
              <a:rPr lang="en-GB" b="1" dirty="0"/>
              <a:t>Informed consent </a:t>
            </a:r>
            <a:r>
              <a:rPr lang="en-GB" dirty="0"/>
              <a:t>– was not obtained from </a:t>
            </a:r>
            <a:r>
              <a:rPr lang="en-GB" dirty="0" err="1"/>
              <a:t>pps</a:t>
            </a:r>
            <a:r>
              <a:rPr lang="en-GB" dirty="0"/>
              <a:t> – this means they weren’t aware of what they were going to be doing</a:t>
            </a:r>
            <a:r>
              <a:rPr lang="en-GB" sz="2000" dirty="0"/>
              <a:t>.</a:t>
            </a:r>
          </a:p>
          <a:p>
            <a:pPr lvl="0"/>
            <a:endParaRPr lang="en-GB" sz="2000" dirty="0"/>
          </a:p>
          <a:p>
            <a:r>
              <a:rPr lang="en-GB" sz="2000" b="1" dirty="0"/>
              <a:t>Right to withdraw</a:t>
            </a:r>
            <a:r>
              <a:rPr lang="en-GB" sz="2000" dirty="0"/>
              <a:t>: If </a:t>
            </a:r>
            <a:r>
              <a:rPr lang="en-GB" sz="2000" dirty="0" err="1"/>
              <a:t>pps</a:t>
            </a:r>
            <a:r>
              <a:rPr lang="en-GB" sz="2000" dirty="0"/>
              <a:t> tried to leave the experimenter issues a number of prods to make them continue</a:t>
            </a:r>
            <a:endParaRPr lang="en-US" sz="2000" dirty="0"/>
          </a:p>
          <a:p>
            <a:pPr lvl="0"/>
            <a:endParaRPr lang="en-US" sz="2000" dirty="0"/>
          </a:p>
          <a:p>
            <a:r>
              <a:rPr lang="en-GB" sz="2000" b="1" dirty="0"/>
              <a:t>Protection from harm</a:t>
            </a:r>
            <a:r>
              <a:rPr lang="en-GB" sz="2000" dirty="0"/>
              <a:t>: Milgram’s </a:t>
            </a:r>
            <a:r>
              <a:rPr lang="en-GB" sz="2000" dirty="0" err="1"/>
              <a:t>pps</a:t>
            </a:r>
            <a:r>
              <a:rPr lang="en-GB" sz="2000" dirty="0"/>
              <a:t> suffered from stress of the experiment, one even had convulsions – no long term effects reported but still the case that </a:t>
            </a:r>
            <a:r>
              <a:rPr lang="en-GB" sz="2000" dirty="0" err="1"/>
              <a:t>ppl</a:t>
            </a:r>
            <a:r>
              <a:rPr lang="en-GB" sz="2000" dirty="0"/>
              <a:t> had to live with the knowledge that they would have obeyed to the extent of killing someone!</a:t>
            </a:r>
            <a:endParaRPr lang="en-US" sz="2000" dirty="0"/>
          </a:p>
          <a:p>
            <a:pPr lvl="0"/>
            <a:endParaRPr lang="en-US" sz="2000" dirty="0"/>
          </a:p>
          <a:p>
            <a:r>
              <a:rPr lang="en-GB" sz="2000" b="1" dirty="0"/>
              <a:t>Deception</a:t>
            </a:r>
            <a:r>
              <a:rPr lang="en-GB" sz="2000" dirty="0"/>
              <a:t>: PPs had to be deceived in order to avoid demand characteristics, this raises the issue of whether </a:t>
            </a:r>
            <a:r>
              <a:rPr lang="en-GB" sz="2000" dirty="0" err="1"/>
              <a:t>pps</a:t>
            </a:r>
            <a:r>
              <a:rPr lang="en-GB" sz="2000" dirty="0"/>
              <a:t> would still have been happy to take part if they knew what the study was really about beforehand.</a:t>
            </a:r>
            <a:endParaRPr lang="en-US" sz="2000" dirty="0"/>
          </a:p>
          <a:p>
            <a:pPr lvl="0"/>
            <a:endParaRPr lang="en-US" sz="2000" dirty="0"/>
          </a:p>
        </p:txBody>
      </p:sp>
      <p:sp>
        <p:nvSpPr>
          <p:cNvPr id="8" name="TextBox 7"/>
          <p:cNvSpPr txBox="1"/>
          <p:nvPr/>
        </p:nvSpPr>
        <p:spPr>
          <a:xfrm>
            <a:off x="262839" y="350182"/>
            <a:ext cx="5151550" cy="4985980"/>
          </a:xfrm>
          <a:prstGeom prst="rect">
            <a:avLst/>
          </a:prstGeom>
          <a:noFill/>
        </p:spPr>
        <p:txBody>
          <a:bodyPr wrap="square" rtlCol="0">
            <a:spAutoFit/>
          </a:bodyPr>
          <a:lstStyle/>
          <a:p>
            <a:pPr lvl="0"/>
            <a:r>
              <a:rPr lang="en-GB" b="1" dirty="0"/>
              <a:t>Informed consent </a:t>
            </a:r>
            <a:r>
              <a:rPr lang="en-GB" dirty="0" smtClean="0"/>
              <a:t>–</a:t>
            </a:r>
          </a:p>
          <a:p>
            <a:pPr lvl="0"/>
            <a:endParaRPr lang="en-GB" sz="2000" dirty="0"/>
          </a:p>
          <a:p>
            <a:pPr lvl="0"/>
            <a:endParaRPr lang="en-GB" sz="2000" dirty="0" smtClean="0"/>
          </a:p>
          <a:p>
            <a:pPr lvl="0"/>
            <a:endParaRPr lang="en-GB" sz="2000" dirty="0"/>
          </a:p>
          <a:p>
            <a:r>
              <a:rPr lang="en-GB" sz="2000" b="1" dirty="0"/>
              <a:t>Right to withdraw</a:t>
            </a:r>
            <a:r>
              <a:rPr lang="en-GB" sz="2000" dirty="0" smtClean="0"/>
              <a:t>:</a:t>
            </a:r>
          </a:p>
          <a:p>
            <a:endParaRPr lang="en-GB" sz="2000" dirty="0"/>
          </a:p>
          <a:p>
            <a:endParaRPr lang="en-GB" sz="2000" dirty="0" smtClean="0"/>
          </a:p>
          <a:p>
            <a:endParaRPr lang="en-US" sz="2000" dirty="0"/>
          </a:p>
          <a:p>
            <a:r>
              <a:rPr lang="en-GB" sz="2000" b="1" dirty="0"/>
              <a:t>Protection from </a:t>
            </a:r>
            <a:r>
              <a:rPr lang="en-GB" sz="2000" b="1" dirty="0" smtClean="0"/>
              <a:t>harm</a:t>
            </a:r>
            <a:r>
              <a:rPr lang="en-GB" sz="2000" dirty="0" smtClean="0"/>
              <a:t>:</a:t>
            </a:r>
          </a:p>
          <a:p>
            <a:endParaRPr lang="en-GB" sz="2000" b="1" dirty="0"/>
          </a:p>
          <a:p>
            <a:endParaRPr lang="en-GB" sz="2000" b="1" dirty="0" smtClean="0"/>
          </a:p>
          <a:p>
            <a:endParaRPr lang="en-GB" sz="2000" b="1" dirty="0"/>
          </a:p>
          <a:p>
            <a:endParaRPr lang="en-GB" sz="2000" b="1" dirty="0" smtClean="0"/>
          </a:p>
          <a:p>
            <a:endParaRPr lang="en-GB" sz="2000" b="1" dirty="0"/>
          </a:p>
          <a:p>
            <a:endParaRPr lang="en-GB" sz="2000" b="1" dirty="0" smtClean="0"/>
          </a:p>
          <a:p>
            <a:r>
              <a:rPr lang="en-GB" sz="2000" b="1" dirty="0" smtClean="0"/>
              <a:t>Deception</a:t>
            </a:r>
            <a:r>
              <a:rPr lang="en-GB" sz="2000" dirty="0" smtClean="0"/>
              <a:t>:</a:t>
            </a:r>
            <a:endParaRPr lang="en-US" sz="2000" dirty="0"/>
          </a:p>
        </p:txBody>
      </p:sp>
    </p:spTree>
    <p:extLst>
      <p:ext uri="{BB962C8B-B14F-4D97-AF65-F5344CB8AC3E}">
        <p14:creationId xmlns:p14="http://schemas.microsoft.com/office/powerpoint/2010/main" val="214121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4325" y="435429"/>
            <a:ext cx="8515350" cy="1240972"/>
          </a:xfrm>
        </p:spPr>
        <p:txBody>
          <a:bodyPr>
            <a:normAutofit/>
          </a:bodyPr>
          <a:lstStyle/>
          <a:p>
            <a:r>
              <a:rPr lang="en-GB" dirty="0"/>
              <a:t>Evaluating the Study – </a:t>
            </a:r>
            <a:br>
              <a:rPr lang="en-GB" dirty="0"/>
            </a:br>
            <a:r>
              <a:rPr lang="en-GB" dirty="0"/>
              <a:t>Methodological Issues</a:t>
            </a:r>
          </a:p>
        </p:txBody>
      </p:sp>
      <p:graphicFrame>
        <p:nvGraphicFramePr>
          <p:cNvPr id="5" name="Content Placeholder 2">
            <a:extLst>
              <a:ext uri="{FF2B5EF4-FFF2-40B4-BE49-F238E27FC236}">
                <a16:creationId xmlns:a16="http://schemas.microsoft.com/office/drawing/2014/main" id="{95611480-EEDD-4576-9F04-5947661E3702}"/>
              </a:ext>
            </a:extLst>
          </p:cNvPr>
          <p:cNvGraphicFramePr>
            <a:graphicFrameLocks noGrp="1"/>
          </p:cNvGraphicFramePr>
          <p:nvPr>
            <p:ph idx="1"/>
            <p:extLst>
              <p:ext uri="{D42A27DB-BD31-4B8C-83A1-F6EECF244321}">
                <p14:modId xmlns:p14="http://schemas.microsoft.com/office/powerpoint/2010/main" val="893803449"/>
              </p:ext>
            </p:extLst>
          </p:nvPr>
        </p:nvGraphicFramePr>
        <p:xfrm>
          <a:off x="1238254" y="1137561"/>
          <a:ext cx="7029449" cy="5720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780275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800" dirty="0">
                <a:solidFill>
                  <a:schemeClr val="tx1"/>
                </a:solidFill>
              </a:rPr>
              <a:t>Milgram’s Study of Obedience (1963)</a:t>
            </a:r>
          </a:p>
        </p:txBody>
      </p:sp>
      <p:sp>
        <p:nvSpPr>
          <p:cNvPr id="3" name="Content Placeholder 2"/>
          <p:cNvSpPr>
            <a:spLocks noGrp="1"/>
          </p:cNvSpPr>
          <p:nvPr>
            <p:ph idx="1"/>
          </p:nvPr>
        </p:nvSpPr>
        <p:spPr>
          <a:xfrm>
            <a:off x="610115" y="2603499"/>
            <a:ext cx="7923770" cy="2725352"/>
          </a:xfrm>
        </p:spPr>
        <p:txBody>
          <a:bodyPr>
            <a:noAutofit/>
          </a:bodyPr>
          <a:lstStyle/>
          <a:p>
            <a:r>
              <a:rPr lang="en-GB" sz="2800" dirty="0">
                <a:solidFill>
                  <a:schemeClr val="tx1"/>
                </a:solidFill>
                <a:latin typeface="+mj-lt"/>
              </a:rPr>
              <a:t>Although Milgram’s study was an interesting display of obedience, the experiment lacked ecological validity – in that it might not be comparable to everyday life. </a:t>
            </a:r>
          </a:p>
          <a:p>
            <a:r>
              <a:rPr lang="en-GB" sz="2800" b="1" dirty="0" err="1">
                <a:solidFill>
                  <a:schemeClr val="tx1"/>
                </a:solidFill>
                <a:latin typeface="+mj-lt"/>
              </a:rPr>
              <a:t>Orne</a:t>
            </a:r>
            <a:r>
              <a:rPr lang="en-GB" sz="2800" b="1" dirty="0">
                <a:solidFill>
                  <a:schemeClr val="tx1"/>
                </a:solidFill>
                <a:latin typeface="+mj-lt"/>
              </a:rPr>
              <a:t> (1962)</a:t>
            </a:r>
            <a:r>
              <a:rPr lang="en-GB" sz="2800" dirty="0">
                <a:solidFill>
                  <a:schemeClr val="tx1"/>
                </a:solidFill>
                <a:latin typeface="+mj-lt"/>
              </a:rPr>
              <a:t> doubted that the participants believed the electric shocks, and predicted such a high level of obedience in the face of true harmful consequences would not exist in the real world.</a:t>
            </a:r>
          </a:p>
          <a:p>
            <a:endParaRPr lang="en-GB" sz="2800" dirty="0">
              <a:solidFill>
                <a:schemeClr val="tx1"/>
              </a:solidFill>
              <a:latin typeface="+mj-lt"/>
            </a:endParaRPr>
          </a:p>
        </p:txBody>
      </p:sp>
    </p:spTree>
    <p:extLst>
      <p:ext uri="{BB962C8B-B14F-4D97-AF65-F5344CB8AC3E}">
        <p14:creationId xmlns:p14="http://schemas.microsoft.com/office/powerpoint/2010/main" val="133780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800" dirty="0">
                <a:solidFill>
                  <a:schemeClr val="tx1"/>
                </a:solidFill>
              </a:rPr>
              <a:t>Milgram’s Study of Obedience (1963)</a:t>
            </a:r>
          </a:p>
        </p:txBody>
      </p:sp>
      <p:sp>
        <p:nvSpPr>
          <p:cNvPr id="3" name="Content Placeholder 2"/>
          <p:cNvSpPr>
            <a:spLocks noGrp="1"/>
          </p:cNvSpPr>
          <p:nvPr>
            <p:ph idx="1"/>
          </p:nvPr>
        </p:nvSpPr>
        <p:spPr>
          <a:xfrm>
            <a:off x="684259" y="2157421"/>
            <a:ext cx="7775489" cy="2734620"/>
          </a:xfrm>
        </p:spPr>
        <p:txBody>
          <a:bodyPr>
            <a:noAutofit/>
          </a:bodyPr>
          <a:lstStyle/>
          <a:p>
            <a:pPr marL="34290" indent="0">
              <a:buNone/>
            </a:pPr>
            <a:r>
              <a:rPr lang="en-GB" sz="2800" dirty="0">
                <a:solidFill>
                  <a:schemeClr val="tx1"/>
                </a:solidFill>
                <a:latin typeface="+mj-lt"/>
              </a:rPr>
              <a:t>Work with your group to discuss Milgram’s study of obedience.</a:t>
            </a:r>
          </a:p>
          <a:p>
            <a:endParaRPr lang="en-GB" sz="2800" dirty="0">
              <a:solidFill>
                <a:schemeClr val="tx1"/>
              </a:solidFill>
              <a:latin typeface="+mj-lt"/>
            </a:endParaRPr>
          </a:p>
          <a:p>
            <a:pPr>
              <a:buFont typeface="Wingdings" panose="05000000000000000000" pitchFamily="2" charset="2"/>
              <a:buChar char="v"/>
            </a:pPr>
            <a:r>
              <a:rPr lang="en-GB" sz="2800" dirty="0">
                <a:solidFill>
                  <a:schemeClr val="tx1"/>
                </a:solidFill>
                <a:latin typeface="+mj-lt"/>
              </a:rPr>
              <a:t>Explain the method of his study.</a:t>
            </a:r>
          </a:p>
          <a:p>
            <a:pPr>
              <a:buFont typeface="Wingdings" panose="05000000000000000000" pitchFamily="2" charset="2"/>
              <a:buChar char="v"/>
            </a:pPr>
            <a:r>
              <a:rPr lang="en-GB" sz="2800" dirty="0">
                <a:solidFill>
                  <a:schemeClr val="tx1"/>
                </a:solidFill>
                <a:latin typeface="+mj-lt"/>
              </a:rPr>
              <a:t>Outline his key findings</a:t>
            </a:r>
          </a:p>
          <a:p>
            <a:pPr>
              <a:buFont typeface="Wingdings" panose="05000000000000000000" pitchFamily="2" charset="2"/>
              <a:buChar char="v"/>
            </a:pPr>
            <a:r>
              <a:rPr lang="en-GB" sz="2800" dirty="0">
                <a:solidFill>
                  <a:schemeClr val="tx1"/>
                </a:solidFill>
                <a:latin typeface="+mj-lt"/>
              </a:rPr>
              <a:t>Can you see any problems with the study?</a:t>
            </a:r>
          </a:p>
          <a:p>
            <a:endParaRPr lang="en-GB" sz="2800" dirty="0">
              <a:solidFill>
                <a:schemeClr val="tx1"/>
              </a:solidFill>
              <a:latin typeface="+mj-lt"/>
            </a:endParaRPr>
          </a:p>
          <a:p>
            <a:pPr marL="34290" indent="0">
              <a:buNone/>
            </a:pPr>
            <a:r>
              <a:rPr lang="en-GB" sz="2800" dirty="0">
                <a:solidFill>
                  <a:schemeClr val="tx1"/>
                </a:solidFill>
                <a:latin typeface="+mj-lt"/>
              </a:rPr>
              <a:t>Fill out the study summary for Milgram’s experiment</a:t>
            </a:r>
          </a:p>
          <a:p>
            <a:endParaRPr lang="en-GB" sz="2800" dirty="0">
              <a:solidFill>
                <a:schemeClr val="tx1"/>
              </a:solidFill>
              <a:latin typeface="+mj-lt"/>
            </a:endParaRPr>
          </a:p>
        </p:txBody>
      </p:sp>
    </p:spTree>
    <p:extLst>
      <p:ext uri="{BB962C8B-B14F-4D97-AF65-F5344CB8AC3E}">
        <p14:creationId xmlns:p14="http://schemas.microsoft.com/office/powerpoint/2010/main" val="1830727667"/>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4326" y="570733"/>
            <a:ext cx="8075348" cy="5716534"/>
          </a:xfrm>
          <a:prstGeom prst="rect">
            <a:avLst/>
          </a:prstGeom>
        </p:spPr>
      </p:pic>
    </p:spTree>
    <p:extLst>
      <p:ext uri="{BB962C8B-B14F-4D97-AF65-F5344CB8AC3E}">
        <p14:creationId xmlns:p14="http://schemas.microsoft.com/office/powerpoint/2010/main" val="367922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err="1">
                <a:solidFill>
                  <a:schemeClr val="tx1"/>
                </a:solidFill>
              </a:rPr>
              <a:t>Hofling</a:t>
            </a:r>
            <a:r>
              <a:rPr lang="en-GB" sz="5400" dirty="0">
                <a:solidFill>
                  <a:schemeClr val="tx1"/>
                </a:solidFill>
              </a:rPr>
              <a:t> et al (1966)</a:t>
            </a:r>
          </a:p>
        </p:txBody>
      </p:sp>
      <p:sp>
        <p:nvSpPr>
          <p:cNvPr id="3" name="Content Placeholder 2"/>
          <p:cNvSpPr>
            <a:spLocks noGrp="1"/>
          </p:cNvSpPr>
          <p:nvPr>
            <p:ph idx="1"/>
          </p:nvPr>
        </p:nvSpPr>
        <p:spPr>
          <a:xfrm>
            <a:off x="590554" y="2114550"/>
            <a:ext cx="8343899" cy="3962400"/>
          </a:xfrm>
        </p:spPr>
        <p:txBody>
          <a:bodyPr>
            <a:noAutofit/>
          </a:bodyPr>
          <a:lstStyle/>
          <a:p>
            <a:r>
              <a:rPr lang="en-GB" sz="2400" dirty="0">
                <a:solidFill>
                  <a:schemeClr val="tx1"/>
                </a:solidFill>
                <a:latin typeface="+mj-lt"/>
              </a:rPr>
              <a:t>However, </a:t>
            </a:r>
            <a:r>
              <a:rPr lang="en-GB" sz="2400" b="1" dirty="0" err="1">
                <a:solidFill>
                  <a:schemeClr val="tx1"/>
                </a:solidFill>
                <a:latin typeface="+mj-lt"/>
              </a:rPr>
              <a:t>Hofling</a:t>
            </a:r>
            <a:r>
              <a:rPr lang="en-GB" sz="2400" b="1" dirty="0">
                <a:solidFill>
                  <a:schemeClr val="tx1"/>
                </a:solidFill>
                <a:latin typeface="+mj-lt"/>
              </a:rPr>
              <a:t> et al (1966)</a:t>
            </a:r>
            <a:r>
              <a:rPr lang="en-GB" sz="2400" dirty="0">
                <a:solidFill>
                  <a:schemeClr val="tx1"/>
                </a:solidFill>
                <a:latin typeface="+mj-lt"/>
              </a:rPr>
              <a:t> found a very high level of obedience in a real world situation, through a field experiment using nurses.</a:t>
            </a:r>
          </a:p>
          <a:p>
            <a:r>
              <a:rPr lang="en-GB" sz="2400" dirty="0">
                <a:solidFill>
                  <a:schemeClr val="tx1"/>
                </a:solidFill>
                <a:latin typeface="+mj-lt"/>
              </a:rPr>
              <a:t>A fake drug labelled ‘</a:t>
            </a:r>
            <a:r>
              <a:rPr lang="en-GB" sz="2400" dirty="0" err="1">
                <a:solidFill>
                  <a:schemeClr val="tx1"/>
                </a:solidFill>
                <a:latin typeface="+mj-lt"/>
              </a:rPr>
              <a:t>Astroten</a:t>
            </a:r>
            <a:r>
              <a:rPr lang="en-GB" sz="2400" dirty="0">
                <a:solidFill>
                  <a:schemeClr val="tx1"/>
                </a:solidFill>
                <a:latin typeface="+mj-lt"/>
              </a:rPr>
              <a:t>’ was left in the ward and each nurse received a phone call from an unknown doctor, calling himself ‘Dr Smith.’</a:t>
            </a:r>
          </a:p>
          <a:p>
            <a:r>
              <a:rPr lang="en-GB" sz="2400" dirty="0">
                <a:solidFill>
                  <a:schemeClr val="tx1"/>
                </a:solidFill>
                <a:latin typeface="+mj-lt"/>
              </a:rPr>
              <a:t>The doctor told the nurse to prepare a dose of the drug (which was double the maximum dosage indicated on the label) and give it to a patient, ‘Mr Jones’. </a:t>
            </a:r>
          </a:p>
          <a:p>
            <a:r>
              <a:rPr lang="en-GB" sz="2400" dirty="0">
                <a:solidFill>
                  <a:schemeClr val="tx1"/>
                </a:solidFill>
                <a:latin typeface="+mj-lt"/>
              </a:rPr>
              <a:t>Despite having the opportunity to refuse, 21 out of 22 nurses prepared the medication and they were going to administer it until stopped by the experimenter.</a:t>
            </a:r>
          </a:p>
        </p:txBody>
      </p:sp>
    </p:spTree>
    <p:extLst>
      <p:ext uri="{BB962C8B-B14F-4D97-AF65-F5344CB8AC3E}">
        <p14:creationId xmlns:p14="http://schemas.microsoft.com/office/powerpoint/2010/main" val="336079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dirty="0">
                <a:solidFill>
                  <a:schemeClr val="tx1"/>
                </a:solidFill>
              </a:rPr>
              <a:t>Zimbardo et al (1973)</a:t>
            </a:r>
          </a:p>
        </p:txBody>
      </p:sp>
      <p:sp>
        <p:nvSpPr>
          <p:cNvPr id="3" name="Content Placeholder 2"/>
          <p:cNvSpPr>
            <a:spLocks noGrp="1"/>
          </p:cNvSpPr>
          <p:nvPr>
            <p:ph idx="1"/>
          </p:nvPr>
        </p:nvSpPr>
        <p:spPr>
          <a:xfrm>
            <a:off x="611660" y="2085474"/>
            <a:ext cx="7923770" cy="4331368"/>
          </a:xfrm>
        </p:spPr>
        <p:txBody>
          <a:bodyPr>
            <a:noAutofit/>
          </a:bodyPr>
          <a:lstStyle/>
          <a:p>
            <a:r>
              <a:rPr lang="en-GB" sz="2400" dirty="0" smtClean="0">
                <a:solidFill>
                  <a:schemeClr val="tx1"/>
                </a:solidFill>
                <a:latin typeface="+mj-lt"/>
              </a:rPr>
              <a:t>Another </a:t>
            </a:r>
            <a:r>
              <a:rPr lang="en-GB" sz="2400" dirty="0">
                <a:solidFill>
                  <a:schemeClr val="tx1"/>
                </a:solidFill>
                <a:latin typeface="+mj-lt"/>
              </a:rPr>
              <a:t>experiment, the Stanford Prison Experiment conducted by Zimbardo et al also shows the importance of the situation. Here student volunteers were randomly divided into two groups – prisoners and guards – and put into a mock prison (in the basement of the university).</a:t>
            </a:r>
          </a:p>
          <a:p>
            <a:r>
              <a:rPr lang="en-GB" sz="2400" dirty="0">
                <a:solidFill>
                  <a:schemeClr val="tx1"/>
                </a:solidFill>
                <a:latin typeface="+mj-lt"/>
              </a:rPr>
              <a:t>The researchers observed the students changing their behaviour to suit their new roles, with prisoners becoming demoralised and depressed, while many guards became aggressive and demeaning, and used their power to humiliate the prisoners. </a:t>
            </a:r>
          </a:p>
        </p:txBody>
      </p:sp>
    </p:spTree>
    <p:extLst>
      <p:ext uri="{BB962C8B-B14F-4D97-AF65-F5344CB8AC3E}">
        <p14:creationId xmlns:p14="http://schemas.microsoft.com/office/powerpoint/2010/main" val="14722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363" y="426720"/>
            <a:ext cx="8326419" cy="1356360"/>
          </a:xfrm>
        </p:spPr>
        <p:txBody>
          <a:bodyPr>
            <a:noAutofit/>
          </a:bodyPr>
          <a:lstStyle/>
          <a:p>
            <a:r>
              <a:rPr lang="en-GB" sz="5400" dirty="0"/>
              <a:t>What you need to be able to do…</a:t>
            </a:r>
          </a:p>
        </p:txBody>
      </p:sp>
      <p:sp>
        <p:nvSpPr>
          <p:cNvPr id="3" name="Content Placeholder 2"/>
          <p:cNvSpPr>
            <a:spLocks noGrp="1"/>
          </p:cNvSpPr>
          <p:nvPr>
            <p:ph idx="1"/>
          </p:nvPr>
        </p:nvSpPr>
        <p:spPr>
          <a:xfrm>
            <a:off x="397362" y="2076229"/>
            <a:ext cx="8326419" cy="4184725"/>
          </a:xfrm>
        </p:spPr>
        <p:txBody>
          <a:bodyPr>
            <a:noAutofit/>
          </a:bodyPr>
          <a:lstStyle/>
          <a:p>
            <a:pPr marL="34290" indent="0">
              <a:lnSpc>
                <a:spcPct val="100000"/>
              </a:lnSpc>
              <a:buNone/>
            </a:pPr>
            <a:r>
              <a:rPr lang="en-GB" sz="2800" dirty="0"/>
              <a:t>Provide different explanations of conformity including informational and normative social influence, compliance and Internalisation.</a:t>
            </a:r>
          </a:p>
          <a:p>
            <a:pPr marL="34290" indent="0">
              <a:lnSpc>
                <a:spcPct val="100000"/>
              </a:lnSpc>
              <a:buNone/>
            </a:pPr>
            <a:r>
              <a:rPr lang="en-GB" sz="2800" dirty="0"/>
              <a:t>Provide different explanations for obedience including situational and individual factors. </a:t>
            </a:r>
          </a:p>
          <a:p>
            <a:pPr marL="34290" indent="0">
              <a:lnSpc>
                <a:spcPct val="100000"/>
              </a:lnSpc>
              <a:buNone/>
            </a:pPr>
            <a:r>
              <a:rPr lang="en-GB" sz="2800" dirty="0"/>
              <a:t>Evaluate Mori and Arai (2010) </a:t>
            </a:r>
          </a:p>
          <a:p>
            <a:pPr marL="34290" indent="0">
              <a:lnSpc>
                <a:spcPct val="100000"/>
              </a:lnSpc>
              <a:buNone/>
            </a:pPr>
            <a:r>
              <a:rPr lang="en-GB" sz="2800" dirty="0"/>
              <a:t>Evaluate Milgram (1963)</a:t>
            </a:r>
          </a:p>
        </p:txBody>
      </p:sp>
    </p:spTree>
    <p:extLst>
      <p:ext uri="{BB962C8B-B14F-4D97-AF65-F5344CB8AC3E}">
        <p14:creationId xmlns:p14="http://schemas.microsoft.com/office/powerpoint/2010/main" val="884006282"/>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7250" y="609600"/>
            <a:ext cx="5019795" cy="1356360"/>
          </a:xfrm>
        </p:spPr>
        <p:txBody>
          <a:bodyPr>
            <a:normAutofit/>
          </a:bodyPr>
          <a:lstStyle/>
          <a:p>
            <a:r>
              <a:rPr lang="en-GB" dirty="0"/>
              <a:t>Real life implications</a:t>
            </a:r>
          </a:p>
        </p:txBody>
      </p:sp>
      <p:sp>
        <p:nvSpPr>
          <p:cNvPr id="3" name="Content Placeholder 2"/>
          <p:cNvSpPr>
            <a:spLocks noGrp="1"/>
          </p:cNvSpPr>
          <p:nvPr>
            <p:ph idx="1"/>
          </p:nvPr>
        </p:nvSpPr>
        <p:spPr>
          <a:xfrm>
            <a:off x="465222" y="2057400"/>
            <a:ext cx="5411824" cy="4038600"/>
          </a:xfrm>
        </p:spPr>
        <p:txBody>
          <a:bodyPr>
            <a:noAutofit/>
          </a:bodyPr>
          <a:lstStyle/>
          <a:p>
            <a:pPr marL="0" indent="0">
              <a:buNone/>
            </a:pPr>
            <a:r>
              <a:rPr lang="en-GB" b="1" u="sng" dirty="0">
                <a:solidFill>
                  <a:schemeClr val="tx1"/>
                </a:solidFill>
                <a:latin typeface="+mj-lt"/>
              </a:rPr>
              <a:t>Abu Ghraib</a:t>
            </a:r>
          </a:p>
          <a:p>
            <a:pPr marL="0" indent="0">
              <a:buNone/>
            </a:pPr>
            <a:r>
              <a:rPr lang="en-GB" dirty="0">
                <a:solidFill>
                  <a:schemeClr val="tx1"/>
                </a:solidFill>
                <a:latin typeface="+mj-lt"/>
              </a:rPr>
              <a:t>In 2003 The USA invaded Iraq under the belief from CIA intelligence that there were weapons of mass destruction present in the country. US troops took control of Abu Ghraib prison near Bagdad in April of 2003, then in January of 2004 Army Specialist Joseph Darby handed over a computer disc to a military investigator containing pictures of abuse taking place at Abu Ghraib.</a:t>
            </a:r>
          </a:p>
          <a:p>
            <a:pPr marL="0" indent="0">
              <a:buNone/>
            </a:pPr>
            <a:r>
              <a:rPr lang="en-GB" dirty="0">
                <a:solidFill>
                  <a:schemeClr val="tx1"/>
                </a:solidFill>
                <a:latin typeface="+mj-lt"/>
              </a:rPr>
              <a:t> In April 2004 CBS decided to broadcast the pictures of the abuse, this caused an international uproar with the Bush administration condemning the abusive soldiers as a few bad eggs.</a:t>
            </a:r>
          </a:p>
          <a:p>
            <a:pPr marL="0" indent="0">
              <a:buNone/>
            </a:pPr>
            <a:endParaRPr lang="en-GB" dirty="0">
              <a:solidFill>
                <a:schemeClr val="tx1"/>
              </a:solidFill>
              <a:latin typeface="+mj-lt"/>
            </a:endParaRPr>
          </a:p>
        </p:txBody>
      </p:sp>
      <p:pic>
        <p:nvPicPr>
          <p:cNvPr id="4" name="Picture 3">
            <a:extLst>
              <a:ext uri="{FF2B5EF4-FFF2-40B4-BE49-F238E27FC236}">
                <a16:creationId xmlns:a16="http://schemas.microsoft.com/office/drawing/2014/main" id="{E22A573A-D908-4DAD-987D-D0981D95E152}"/>
              </a:ext>
            </a:extLst>
          </p:cNvPr>
          <p:cNvPicPr>
            <a:picLocks noChangeAspect="1"/>
          </p:cNvPicPr>
          <p:nvPr/>
        </p:nvPicPr>
        <p:blipFill rotWithShape="1">
          <a:blip r:embed="rId2"/>
          <a:srcRect l="27726" r="48152" b="-1"/>
          <a:stretch/>
        </p:blipFill>
        <p:spPr>
          <a:xfrm>
            <a:off x="6232966" y="243840"/>
            <a:ext cx="2735128" cy="6377939"/>
          </a:xfrm>
          <a:prstGeom prst="rect">
            <a:avLst/>
          </a:prstGeom>
        </p:spPr>
      </p:pic>
    </p:spTree>
    <p:extLst>
      <p:ext uri="{BB962C8B-B14F-4D97-AF65-F5344CB8AC3E}">
        <p14:creationId xmlns:p14="http://schemas.microsoft.com/office/powerpoint/2010/main" val="260527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Real life implications</a:t>
            </a:r>
          </a:p>
        </p:txBody>
      </p:sp>
      <p:sp>
        <p:nvSpPr>
          <p:cNvPr id="3" name="Content Placeholder 2"/>
          <p:cNvSpPr>
            <a:spLocks noGrp="1"/>
          </p:cNvSpPr>
          <p:nvPr>
            <p:ph idx="1"/>
          </p:nvPr>
        </p:nvSpPr>
        <p:spPr>
          <a:xfrm>
            <a:off x="620927" y="2181726"/>
            <a:ext cx="7923770" cy="4066673"/>
          </a:xfrm>
        </p:spPr>
        <p:txBody>
          <a:bodyPr>
            <a:noAutofit/>
          </a:bodyPr>
          <a:lstStyle/>
          <a:p>
            <a:pPr marL="0" indent="0">
              <a:buNone/>
            </a:pPr>
            <a:r>
              <a:rPr lang="en-GB" sz="2400" b="1" u="sng" dirty="0">
                <a:solidFill>
                  <a:schemeClr val="tx1"/>
                </a:solidFill>
                <a:latin typeface="+mj-lt"/>
              </a:rPr>
              <a:t>Abu Ghraib</a:t>
            </a:r>
          </a:p>
          <a:p>
            <a:pPr marL="0" indent="0">
              <a:buNone/>
            </a:pPr>
            <a:r>
              <a:rPr lang="en-GB" sz="2400" dirty="0">
                <a:solidFill>
                  <a:schemeClr val="tx1"/>
                </a:solidFill>
                <a:latin typeface="+mj-lt"/>
              </a:rPr>
              <a:t>The abuse which took place at Abu Ghraib was similar to behaviours which were seen during Zimbardo’s Stanford Prison experiment.</a:t>
            </a:r>
          </a:p>
          <a:p>
            <a:pPr marL="0" indent="0">
              <a:buNone/>
            </a:pPr>
            <a:r>
              <a:rPr lang="en-GB" sz="2400" dirty="0">
                <a:solidFill>
                  <a:schemeClr val="tx1"/>
                </a:solidFill>
                <a:latin typeface="+mj-lt"/>
              </a:rPr>
              <a:t>Milgram’s (1963) obedience study can also be used as a possible explanation for why the behaviour of the soldiers at Abu Ghraib was so extreme. The soldiers claimed that they were told by superiors to ‘soften up’ the prisoners; however the army denied this</a:t>
            </a:r>
          </a:p>
          <a:p>
            <a:pPr marL="0" indent="0">
              <a:buNone/>
            </a:pPr>
            <a:endParaRPr lang="en-GB" sz="2400" dirty="0">
              <a:solidFill>
                <a:schemeClr val="tx1"/>
              </a:solidFill>
              <a:latin typeface="+mj-lt"/>
            </a:endParaRPr>
          </a:p>
        </p:txBody>
      </p:sp>
    </p:spTree>
    <p:extLst>
      <p:ext uri="{BB962C8B-B14F-4D97-AF65-F5344CB8AC3E}">
        <p14:creationId xmlns:p14="http://schemas.microsoft.com/office/powerpoint/2010/main" val="340897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Exam Questions</a:t>
            </a:r>
          </a:p>
        </p:txBody>
      </p:sp>
      <p:sp>
        <p:nvSpPr>
          <p:cNvPr id="3" name="Content Placeholder 2"/>
          <p:cNvSpPr>
            <a:spLocks noGrp="1"/>
          </p:cNvSpPr>
          <p:nvPr>
            <p:ph idx="1"/>
          </p:nvPr>
        </p:nvSpPr>
        <p:spPr>
          <a:xfrm>
            <a:off x="685800" y="2774953"/>
            <a:ext cx="7756954" cy="3609805"/>
          </a:xfrm>
        </p:spPr>
        <p:txBody>
          <a:bodyPr>
            <a:normAutofit/>
          </a:bodyPr>
          <a:lstStyle/>
          <a:p>
            <a:pPr marL="342900" indent="-342900">
              <a:buFont typeface="+mj-lt"/>
              <a:buAutoNum type="arabicPeriod"/>
            </a:pPr>
            <a:r>
              <a:rPr lang="en-GB" sz="2800" dirty="0">
                <a:solidFill>
                  <a:schemeClr val="tx1"/>
                </a:solidFill>
                <a:latin typeface="+mj-lt"/>
              </a:rPr>
              <a:t>Explain </a:t>
            </a:r>
            <a:r>
              <a:rPr lang="en-GB" sz="2800" b="1" dirty="0">
                <a:solidFill>
                  <a:schemeClr val="tx1"/>
                </a:solidFill>
                <a:latin typeface="+mj-lt"/>
              </a:rPr>
              <a:t>two </a:t>
            </a:r>
            <a:r>
              <a:rPr lang="en-GB" sz="2800" dirty="0">
                <a:solidFill>
                  <a:schemeClr val="tx1"/>
                </a:solidFill>
                <a:latin typeface="+mj-lt"/>
              </a:rPr>
              <a:t>factors related to obedience that influence behaviour. </a:t>
            </a:r>
            <a:r>
              <a:rPr lang="en-GB" sz="2800" b="1" dirty="0">
                <a:solidFill>
                  <a:schemeClr val="tx1"/>
                </a:solidFill>
                <a:latin typeface="+mj-lt"/>
              </a:rPr>
              <a:t>(6 marks)</a:t>
            </a:r>
            <a:r>
              <a:rPr lang="en-GB" sz="2800" dirty="0">
                <a:solidFill>
                  <a:schemeClr val="tx1"/>
                </a:solidFill>
                <a:latin typeface="+mj-lt"/>
              </a:rPr>
              <a:t> – specimen</a:t>
            </a:r>
          </a:p>
          <a:p>
            <a:pPr marL="342900" indent="-342900">
              <a:buFont typeface="+mj-lt"/>
              <a:buAutoNum type="arabicPeriod"/>
            </a:pPr>
            <a:r>
              <a:rPr lang="en-GB" sz="2800" dirty="0">
                <a:solidFill>
                  <a:schemeClr val="tx1"/>
                </a:solidFill>
                <a:latin typeface="+mj-lt"/>
              </a:rPr>
              <a:t>Evaluate strengths and weaknesses of Milgram’s studies of obedience. </a:t>
            </a:r>
            <a:r>
              <a:rPr lang="en-GB" sz="2800" b="1" dirty="0">
                <a:solidFill>
                  <a:schemeClr val="tx1"/>
                </a:solidFill>
                <a:latin typeface="+mj-lt"/>
              </a:rPr>
              <a:t>(8 marks)</a:t>
            </a:r>
            <a:r>
              <a:rPr lang="en-GB" sz="2800" dirty="0">
                <a:solidFill>
                  <a:schemeClr val="tx1"/>
                </a:solidFill>
                <a:latin typeface="+mj-lt"/>
              </a:rPr>
              <a:t> – specimen</a:t>
            </a:r>
          </a:p>
          <a:p>
            <a:pPr marL="342900" indent="-342900">
              <a:buFont typeface="+mj-lt"/>
              <a:buAutoNum type="arabicPeriod"/>
            </a:pPr>
            <a:r>
              <a:rPr lang="en-GB" sz="2800" dirty="0">
                <a:solidFill>
                  <a:schemeClr val="tx1"/>
                </a:solidFill>
                <a:latin typeface="+mj-lt"/>
              </a:rPr>
              <a:t>Explain the concept of obedience, referring to research evidence and factors that affect behaviour. </a:t>
            </a:r>
            <a:r>
              <a:rPr lang="en-GB" sz="2800" b="1" dirty="0">
                <a:solidFill>
                  <a:schemeClr val="tx1"/>
                </a:solidFill>
                <a:latin typeface="+mj-lt"/>
              </a:rPr>
              <a:t>(20 marks)</a:t>
            </a:r>
            <a:r>
              <a:rPr lang="en-GB" sz="2800" dirty="0">
                <a:solidFill>
                  <a:schemeClr val="tx1"/>
                </a:solidFill>
                <a:latin typeface="+mj-lt"/>
              </a:rPr>
              <a:t> - textbook</a:t>
            </a:r>
          </a:p>
        </p:txBody>
      </p:sp>
    </p:spTree>
    <p:extLst>
      <p:ext uri="{BB962C8B-B14F-4D97-AF65-F5344CB8AC3E}">
        <p14:creationId xmlns:p14="http://schemas.microsoft.com/office/powerpoint/2010/main" val="2595311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2D82B-10FB-447F-8A67-BB77D7D00097}"/>
              </a:ext>
            </a:extLst>
          </p:cNvPr>
          <p:cNvSpPr>
            <a:spLocks noGrp="1"/>
          </p:cNvSpPr>
          <p:nvPr>
            <p:ph type="title"/>
          </p:nvPr>
        </p:nvSpPr>
        <p:spPr>
          <a:xfrm>
            <a:off x="857250" y="1070335"/>
            <a:ext cx="3899945" cy="1443269"/>
          </a:xfrm>
        </p:spPr>
        <p:txBody>
          <a:bodyPr>
            <a:normAutofit/>
          </a:bodyPr>
          <a:lstStyle/>
          <a:p>
            <a:r>
              <a:rPr lang="en-GB" sz="3500" dirty="0">
                <a:solidFill>
                  <a:schemeClr val="tx1"/>
                </a:solidFill>
              </a:rPr>
              <a:t>What is conformity? </a:t>
            </a:r>
          </a:p>
        </p:txBody>
      </p:sp>
      <p:sp>
        <p:nvSpPr>
          <p:cNvPr id="3" name="Content Placeholder 2">
            <a:extLst>
              <a:ext uri="{FF2B5EF4-FFF2-40B4-BE49-F238E27FC236}">
                <a16:creationId xmlns:a16="http://schemas.microsoft.com/office/drawing/2014/main" id="{6761A1AB-20A5-4B26-98F4-59B465A9CE6A}"/>
              </a:ext>
            </a:extLst>
          </p:cNvPr>
          <p:cNvSpPr>
            <a:spLocks noGrp="1"/>
          </p:cNvSpPr>
          <p:nvPr>
            <p:ph idx="1"/>
          </p:nvPr>
        </p:nvSpPr>
        <p:spPr>
          <a:xfrm>
            <a:off x="857251" y="2546430"/>
            <a:ext cx="3813134" cy="3549570"/>
          </a:xfrm>
        </p:spPr>
        <p:txBody>
          <a:bodyPr>
            <a:normAutofit/>
          </a:bodyPr>
          <a:lstStyle/>
          <a:p>
            <a:pPr marL="0" indent="0">
              <a:buNone/>
            </a:pPr>
            <a:r>
              <a:rPr lang="en-GB" sz="2400" dirty="0">
                <a:solidFill>
                  <a:schemeClr val="tx1"/>
                </a:solidFill>
              </a:rPr>
              <a:t>Zimbardo et al (1995) described it as  “A tendency for people to adopt the behaviour, attitudes and values of other members of a reference group”. </a:t>
            </a:r>
          </a:p>
        </p:txBody>
      </p:sp>
      <p:pic>
        <p:nvPicPr>
          <p:cNvPr id="5" name="Picture 4"/>
          <p:cNvPicPr>
            <a:picLocks noChangeAspect="1"/>
          </p:cNvPicPr>
          <p:nvPr/>
        </p:nvPicPr>
        <p:blipFill rotWithShape="1">
          <a:blip r:embed="rId3"/>
          <a:srcRect l="25350" r="25977" b="-3"/>
          <a:stretch/>
        </p:blipFill>
        <p:spPr>
          <a:xfrm>
            <a:off x="4977557" y="1238487"/>
            <a:ext cx="3555840" cy="4493060"/>
          </a:xfrm>
          <a:prstGeom prst="rect">
            <a:avLst/>
          </a:prstGeom>
        </p:spPr>
      </p:pic>
      <p:sp>
        <p:nvSpPr>
          <p:cNvPr id="4" name="AutoShape 2" descr="Image result for conformi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192909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2D82B-10FB-447F-8A67-BB77D7D00097}"/>
              </a:ext>
            </a:extLst>
          </p:cNvPr>
          <p:cNvSpPr>
            <a:spLocks noGrp="1"/>
          </p:cNvSpPr>
          <p:nvPr>
            <p:ph type="title"/>
          </p:nvPr>
        </p:nvSpPr>
        <p:spPr>
          <a:xfrm>
            <a:off x="857250" y="1070335"/>
            <a:ext cx="3899945" cy="1443269"/>
          </a:xfrm>
        </p:spPr>
        <p:txBody>
          <a:bodyPr>
            <a:normAutofit/>
          </a:bodyPr>
          <a:lstStyle/>
          <a:p>
            <a:r>
              <a:rPr lang="en-GB" sz="3500" dirty="0">
                <a:solidFill>
                  <a:schemeClr val="tx1"/>
                </a:solidFill>
              </a:rPr>
              <a:t>Conformity examples</a:t>
            </a:r>
          </a:p>
        </p:txBody>
      </p:sp>
      <p:sp>
        <p:nvSpPr>
          <p:cNvPr id="3" name="Content Placeholder 2">
            <a:extLst>
              <a:ext uri="{FF2B5EF4-FFF2-40B4-BE49-F238E27FC236}">
                <a16:creationId xmlns:a16="http://schemas.microsoft.com/office/drawing/2014/main" id="{6761A1AB-20A5-4B26-98F4-59B465A9CE6A}"/>
              </a:ext>
            </a:extLst>
          </p:cNvPr>
          <p:cNvSpPr>
            <a:spLocks noGrp="1"/>
          </p:cNvSpPr>
          <p:nvPr>
            <p:ph idx="1"/>
          </p:nvPr>
        </p:nvSpPr>
        <p:spPr>
          <a:xfrm>
            <a:off x="857251" y="2546430"/>
            <a:ext cx="3813134" cy="3549570"/>
          </a:xfrm>
        </p:spPr>
        <p:txBody>
          <a:bodyPr>
            <a:normAutofit/>
          </a:bodyPr>
          <a:lstStyle/>
          <a:p>
            <a:pPr marL="0" indent="0">
              <a:buNone/>
            </a:pPr>
            <a:r>
              <a:rPr lang="en-GB" sz="2400" dirty="0">
                <a:solidFill>
                  <a:schemeClr val="tx1"/>
                </a:solidFill>
              </a:rPr>
              <a:t>In your jotter list where you might see everyday conformity. </a:t>
            </a:r>
          </a:p>
        </p:txBody>
      </p:sp>
      <p:pic>
        <p:nvPicPr>
          <p:cNvPr id="5" name="Picture 4"/>
          <p:cNvPicPr>
            <a:picLocks noChangeAspect="1"/>
          </p:cNvPicPr>
          <p:nvPr/>
        </p:nvPicPr>
        <p:blipFill rotWithShape="1">
          <a:blip r:embed="rId3"/>
          <a:srcRect l="25350" r="25977" b="-3"/>
          <a:stretch/>
        </p:blipFill>
        <p:spPr>
          <a:xfrm>
            <a:off x="4977557" y="1238487"/>
            <a:ext cx="3555840" cy="4493060"/>
          </a:xfrm>
          <a:prstGeom prst="rect">
            <a:avLst/>
          </a:prstGeom>
        </p:spPr>
      </p:pic>
      <p:sp>
        <p:nvSpPr>
          <p:cNvPr id="4" name="AutoShape 2" descr="Image result for conformi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6578319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A875D0D-3C9D-4DCD-B596-0CA5384D7D1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5C5B5FA5-19AF-46C9-BEE5-FF4F509E248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34" name="Straight Connector 33">
            <a:extLst>
              <a:ext uri="{FF2B5EF4-FFF2-40B4-BE49-F238E27FC236}">
                <a16:creationId xmlns:a16="http://schemas.microsoft.com/office/drawing/2014/main" id="{2C162E4B-773B-41AA-BD90-3EE2C721EEA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3733800"/>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45FB5DD-2BD8-4EA4-896C-C34AB7BFC04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5462458"/>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2485" y="4208424"/>
            <a:ext cx="7475220" cy="1325880"/>
          </a:xfrm>
        </p:spPr>
        <p:txBody>
          <a:bodyPr vert="horz" lIns="91440" tIns="45720" rIns="91440" bIns="45720" rtlCol="0" anchor="b">
            <a:normAutofit/>
          </a:bodyPr>
          <a:lstStyle/>
          <a:p>
            <a:pPr algn="ctr" defTabSz="914400">
              <a:lnSpc>
                <a:spcPct val="85000"/>
              </a:lnSpc>
            </a:pPr>
            <a:r>
              <a:rPr lang="en-US" sz="4400" b="1" cap="all" dirty="0">
                <a:solidFill>
                  <a:srgbClr val="FFFFFF"/>
                </a:solidFill>
              </a:rPr>
              <a:t>Everyday conformity:</a:t>
            </a:r>
            <a:br>
              <a:rPr lang="en-US" sz="4400" b="1" cap="all" dirty="0">
                <a:solidFill>
                  <a:srgbClr val="FFFFFF"/>
                </a:solidFill>
              </a:rPr>
            </a:br>
            <a:r>
              <a:rPr lang="en-US" sz="4400" b="1" cap="all" dirty="0">
                <a:solidFill>
                  <a:srgbClr val="FFFFFF"/>
                </a:solidFill>
              </a:rPr>
              <a:t>Uniforms</a:t>
            </a:r>
          </a:p>
        </p:txBody>
      </p:sp>
      <p:sp>
        <p:nvSpPr>
          <p:cNvPr id="38" name="Rectangle 37">
            <a:extLst>
              <a:ext uri="{FF2B5EF4-FFF2-40B4-BE49-F238E27FC236}">
                <a16:creationId xmlns:a16="http://schemas.microsoft.com/office/drawing/2014/main" id="{118FEBC3-D934-4EF0-AF44-996F1EAC40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1"/>
            <a:ext cx="8791575" cy="3964584"/>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pic>
        <p:nvPicPr>
          <p:cNvPr id="4" name="Content Placeholder 3" descr="uniform army.jpg"/>
          <p:cNvPicPr>
            <a:picLocks noGrp="1" noChangeAspect="1"/>
          </p:cNvPicPr>
          <p:nvPr>
            <p:ph idx="1"/>
          </p:nvPr>
        </p:nvPicPr>
        <p:blipFill>
          <a:blip r:embed="rId3">
            <a:extLst>
              <a:ext uri="{28A0092B-C50C-407E-A947-70E740481C1C}">
                <a14:useLocalDpi xmlns:a14="http://schemas.microsoft.com/office/drawing/2010/main" val="0"/>
              </a:ext>
            </a:extLst>
          </a:blip>
          <a:srcRect l="17974" r="17974"/>
          <a:stretch>
            <a:fillRect/>
          </a:stretch>
        </p:blipFill>
        <p:spPr>
          <a:xfrm>
            <a:off x="536830" y="1513848"/>
            <a:ext cx="2570819" cy="1456563"/>
          </a:xfrm>
          <a:prstGeom prst="rect">
            <a:avLst/>
          </a:prstGeom>
        </p:spPr>
      </p:pic>
      <p:pic>
        <p:nvPicPr>
          <p:cNvPr id="6" name="Picture 5" descr="uniform schoo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7695" y="708306"/>
            <a:ext cx="1872024" cy="3047482"/>
          </a:xfrm>
          <a:prstGeom prst="rect">
            <a:avLst/>
          </a:prstGeom>
        </p:spPr>
      </p:pic>
      <p:pic>
        <p:nvPicPr>
          <p:cNvPr id="5" name="Picture 4" descr="uniform police.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919767" y="1733951"/>
            <a:ext cx="2570818" cy="996191"/>
          </a:xfrm>
          <a:prstGeom prst="rect">
            <a:avLst/>
          </a:prstGeom>
        </p:spPr>
      </p:pic>
    </p:spTree>
    <p:extLst>
      <p:ext uri="{BB962C8B-B14F-4D97-AF65-F5344CB8AC3E}">
        <p14:creationId xmlns:p14="http://schemas.microsoft.com/office/powerpoint/2010/main" val="8781960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1" name="Rectangle 140">
            <a:extLst>
              <a:ext uri="{FF2B5EF4-FFF2-40B4-BE49-F238E27FC236}">
                <a16:creationId xmlns:a16="http://schemas.microsoft.com/office/drawing/2014/main" id="{9A7DBAD6-80F9-497B-A278-8816A8E956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43" name="Rectangle 142">
            <a:extLst>
              <a:ext uri="{FF2B5EF4-FFF2-40B4-BE49-F238E27FC236}">
                <a16:creationId xmlns:a16="http://schemas.microsoft.com/office/drawing/2014/main" id="{D199BD0D-57F7-49B3-B38C-0949622D41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45" name="Straight Connector 144">
            <a:extLst>
              <a:ext uri="{FF2B5EF4-FFF2-40B4-BE49-F238E27FC236}">
                <a16:creationId xmlns:a16="http://schemas.microsoft.com/office/drawing/2014/main" id="{C889B96F-2879-43CA-958A-277BCBB00D7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3733800"/>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963C1CC4-218B-402E-80D0-EC1071966A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5462458"/>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2485" y="4208424"/>
            <a:ext cx="7475220" cy="1325880"/>
          </a:xfrm>
        </p:spPr>
        <p:txBody>
          <a:bodyPr vert="horz" lIns="91440" tIns="45720" rIns="91440" bIns="45720" rtlCol="0" anchor="b">
            <a:normAutofit/>
          </a:bodyPr>
          <a:lstStyle/>
          <a:p>
            <a:pPr algn="ctr" defTabSz="914400">
              <a:lnSpc>
                <a:spcPct val="85000"/>
              </a:lnSpc>
            </a:pPr>
            <a:r>
              <a:rPr lang="en-US" sz="5700" b="1" cap="all">
                <a:solidFill>
                  <a:srgbClr val="FFFFFF"/>
                </a:solidFill>
              </a:rPr>
              <a:t>Fashion</a:t>
            </a:r>
          </a:p>
        </p:txBody>
      </p:sp>
      <p:pic>
        <p:nvPicPr>
          <p:cNvPr id="1030" name="Picture 6" descr="Image result for puma tracksuit">
            <a:extLst>
              <a:ext uri="{FF2B5EF4-FFF2-40B4-BE49-F238E27FC236}">
                <a16:creationId xmlns:a16="http://schemas.microsoft.com/office/drawing/2014/main" id="{ED1EB598-988D-48C1-A048-0964893DDD7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62" r="24173" b="3"/>
          <a:stretch/>
        </p:blipFill>
        <p:spPr bwMode="auto">
          <a:xfrm>
            <a:off x="182878" y="256540"/>
            <a:ext cx="2194560" cy="37642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ripped jeans">
            <a:extLst>
              <a:ext uri="{FF2B5EF4-FFF2-40B4-BE49-F238E27FC236}">
                <a16:creationId xmlns:a16="http://schemas.microsoft.com/office/drawing/2014/main" id="{DFC7CA0E-B6E8-47B7-9432-A63906ED23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30" r="13989" b="3"/>
          <a:stretch/>
        </p:blipFill>
        <p:spPr bwMode="auto">
          <a:xfrm>
            <a:off x="2377438" y="256540"/>
            <a:ext cx="2194560" cy="37642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male leather jacket">
            <a:extLst>
              <a:ext uri="{FF2B5EF4-FFF2-40B4-BE49-F238E27FC236}">
                <a16:creationId xmlns:a16="http://schemas.microsoft.com/office/drawing/2014/main" id="{CED4A5DF-39C7-41E2-90E4-C991F23D68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 b="9093"/>
          <a:stretch/>
        </p:blipFill>
        <p:spPr bwMode="auto">
          <a:xfrm>
            <a:off x="4571998" y="256540"/>
            <a:ext cx="2194560" cy="37642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vans">
            <a:extLst>
              <a:ext uri="{FF2B5EF4-FFF2-40B4-BE49-F238E27FC236}">
                <a16:creationId xmlns:a16="http://schemas.microsoft.com/office/drawing/2014/main" id="{0B5944F9-531C-40EE-B123-D9E19554D26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8354" r="13235" b="3"/>
          <a:stretch/>
        </p:blipFill>
        <p:spPr bwMode="auto">
          <a:xfrm>
            <a:off x="6766558" y="256540"/>
            <a:ext cx="2198848" cy="376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712260"/>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EC3C4E2B-CB6C-45B8-BE2F-5F4225043E58}"/>
              </a:ext>
            </a:extLst>
          </p:cNvPr>
          <p:cNvSpPr>
            <a:spLocks noGrp="1" noChangeArrowheads="1"/>
          </p:cNvSpPr>
          <p:nvPr>
            <p:ph idx="4294967295"/>
          </p:nvPr>
        </p:nvSpPr>
        <p:spPr>
          <a:xfrm>
            <a:off x="178495" y="2140982"/>
            <a:ext cx="8750355" cy="2065337"/>
          </a:xfrm>
        </p:spPr>
        <p:txBody>
          <a:bodyPr>
            <a:noAutofit/>
          </a:bodyPr>
          <a:lstStyle/>
          <a:p>
            <a:pPr marL="0" indent="0" algn="ctr">
              <a:buNone/>
            </a:pPr>
            <a:r>
              <a:rPr lang="en-GB" altLang="en-US" sz="8800" dirty="0"/>
              <a:t>If you have a piercing</a:t>
            </a:r>
          </a:p>
          <a:p>
            <a:pPr algn="ctr"/>
            <a:endParaRPr lang="en-GB" altLang="en-US" sz="8800" dirty="0"/>
          </a:p>
        </p:txBody>
      </p:sp>
    </p:spTree>
    <p:extLst>
      <p:ext uri="{BB962C8B-B14F-4D97-AF65-F5344CB8AC3E}">
        <p14:creationId xmlns:p14="http://schemas.microsoft.com/office/powerpoint/2010/main" val="37920308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3"/>
        <p:cNvGrpSpPr/>
        <p:nvPr/>
      </p:nvGrpSpPr>
      <p:grpSpPr>
        <a:xfrm>
          <a:off x="0" y="0"/>
          <a:ext cx="0" cy="0"/>
          <a:chOff x="0" y="0"/>
          <a:chExt cx="0" cy="0"/>
        </a:xfrm>
      </p:grpSpPr>
      <p:sp>
        <p:nvSpPr>
          <p:cNvPr id="136" name="Rectangle 135">
            <a:extLst>
              <a:ext uri="{FF2B5EF4-FFF2-40B4-BE49-F238E27FC236}">
                <a16:creationId xmlns:a16="http://schemas.microsoft.com/office/drawing/2014/main" id="{E9271C28-7496-4447-8541-7B39F5E948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94" name="Shape 94"/>
          <p:cNvSpPr txBox="1">
            <a:spLocks noGrp="1"/>
          </p:cNvSpPr>
          <p:nvPr>
            <p:ph type="title"/>
          </p:nvPr>
        </p:nvSpPr>
        <p:spPr>
          <a:xfrm>
            <a:off x="4580028" y="609600"/>
            <a:ext cx="4023333" cy="1356360"/>
          </a:xfrm>
          <a:prstGeom prst="rect">
            <a:avLst/>
          </a:prstGeom>
        </p:spPr>
        <p:txBody>
          <a:bodyPr vert="horz" lIns="91425" tIns="91425" rIns="91425" bIns="91425" rtlCol="0" anchorCtr="0">
            <a:normAutofit/>
          </a:bodyPr>
          <a:lstStyle/>
          <a:p>
            <a:r>
              <a:rPr lang="en" dirty="0">
                <a:solidFill>
                  <a:schemeClr val="tx1"/>
                </a:solidFill>
              </a:rPr>
              <a:t>Studying social behaviour...</a:t>
            </a:r>
          </a:p>
        </p:txBody>
      </p:sp>
      <p:pic>
        <p:nvPicPr>
          <p:cNvPr id="4098" name="Picture 2" descr="Image result for mean girls we only wear pink"/>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4048" y="1701049"/>
            <a:ext cx="3445286" cy="3453920"/>
          </a:xfrm>
          <a:prstGeom prst="rect">
            <a:avLst/>
          </a:prstGeom>
          <a:noFill/>
          <a:extLst>
            <a:ext uri="{909E8E84-426E-40DD-AFC4-6F175D3DCCD1}">
              <a14:hiddenFill xmlns:a14="http://schemas.microsoft.com/office/drawing/2010/main">
                <a:solidFill>
                  <a:srgbClr val="FFFFFF"/>
                </a:solidFill>
              </a14:hiddenFill>
            </a:ext>
          </a:extLst>
        </p:spPr>
      </p:pic>
      <p:sp>
        <p:nvSpPr>
          <p:cNvPr id="95" name="Shape 95"/>
          <p:cNvSpPr txBox="1">
            <a:spLocks noGrp="1"/>
          </p:cNvSpPr>
          <p:nvPr>
            <p:ph idx="1"/>
          </p:nvPr>
        </p:nvSpPr>
        <p:spPr>
          <a:xfrm>
            <a:off x="4580027" y="2057400"/>
            <a:ext cx="4023333" cy="4038600"/>
          </a:xfrm>
          <a:prstGeom prst="rect">
            <a:avLst/>
          </a:prstGeom>
        </p:spPr>
        <p:txBody>
          <a:bodyPr vert="horz" lIns="91425" tIns="91425" rIns="91425" bIns="91425" rtlCol="0" anchorCtr="0">
            <a:normAutofit fontScale="92500" lnSpcReduction="10000"/>
          </a:bodyPr>
          <a:lstStyle/>
          <a:p>
            <a:pPr>
              <a:buNone/>
            </a:pPr>
            <a:r>
              <a:rPr lang="en" sz="2800" dirty="0">
                <a:solidFill>
                  <a:schemeClr val="tx1"/>
                </a:solidFill>
              </a:rPr>
              <a:t>A </a:t>
            </a:r>
            <a:r>
              <a:rPr lang="en" sz="2800" b="1" dirty="0">
                <a:solidFill>
                  <a:schemeClr val="tx1"/>
                </a:solidFill>
              </a:rPr>
              <a:t>group </a:t>
            </a:r>
            <a:r>
              <a:rPr lang="en" sz="2800" dirty="0">
                <a:solidFill>
                  <a:schemeClr val="tx1"/>
                </a:solidFill>
              </a:rPr>
              <a:t>is a collection of people who share a common identity. </a:t>
            </a:r>
          </a:p>
          <a:p>
            <a:pPr>
              <a:buNone/>
            </a:pPr>
            <a:r>
              <a:rPr lang="en" sz="2800" b="1" dirty="0">
                <a:solidFill>
                  <a:schemeClr val="tx1"/>
                </a:solidFill>
              </a:rPr>
              <a:t>Group norms </a:t>
            </a:r>
            <a:r>
              <a:rPr lang="en" sz="2800" dirty="0">
                <a:solidFill>
                  <a:schemeClr val="tx1"/>
                </a:solidFill>
              </a:rPr>
              <a:t>are the informal ‘rules’ that everyone who is part of a particular group follows. They might be implicit and unspoken, or in certain cases they might be explicit. </a:t>
            </a:r>
          </a:p>
        </p:txBody>
      </p:sp>
    </p:spTree>
    <p:extLst>
      <p:ext uri="{BB962C8B-B14F-4D97-AF65-F5344CB8AC3E}">
        <p14:creationId xmlns:p14="http://schemas.microsoft.com/office/powerpoint/2010/main" val="10664240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9"/>
        <p:cNvGrpSpPr/>
        <p:nvPr/>
      </p:nvGrpSpPr>
      <p:grpSpPr>
        <a:xfrm>
          <a:off x="0" y="0"/>
          <a:ext cx="0" cy="0"/>
          <a:chOff x="0" y="0"/>
          <a:chExt cx="0" cy="0"/>
        </a:xfrm>
      </p:grpSpPr>
      <p:sp>
        <p:nvSpPr>
          <p:cNvPr id="199" name="Rectangle 198">
            <a:extLst>
              <a:ext uri="{FF2B5EF4-FFF2-40B4-BE49-F238E27FC236}">
                <a16:creationId xmlns:a16="http://schemas.microsoft.com/office/drawing/2014/main" id="{E9271C28-7496-4447-8541-7B39F5E948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0" name="Shape 100"/>
          <p:cNvSpPr txBox="1">
            <a:spLocks noGrp="1"/>
          </p:cNvSpPr>
          <p:nvPr>
            <p:ph type="title"/>
          </p:nvPr>
        </p:nvSpPr>
        <p:spPr>
          <a:xfrm>
            <a:off x="4580028" y="609600"/>
            <a:ext cx="4023333" cy="1356360"/>
          </a:xfrm>
          <a:prstGeom prst="rect">
            <a:avLst/>
          </a:prstGeom>
        </p:spPr>
        <p:txBody>
          <a:bodyPr vert="horz" lIns="91425" tIns="91425" rIns="91425" bIns="91425" rtlCol="0" anchorCtr="0">
            <a:normAutofit/>
          </a:bodyPr>
          <a:lstStyle/>
          <a:p>
            <a:r>
              <a:rPr lang="en" dirty="0">
                <a:solidFill>
                  <a:schemeClr val="tx1"/>
                </a:solidFill>
              </a:rPr>
              <a:t>Breaking social norms </a:t>
            </a:r>
          </a:p>
        </p:txBody>
      </p:sp>
      <p:pic>
        <p:nvPicPr>
          <p:cNvPr id="2050" name="Picture 2" descr="Image result for breaking social norms">
            <a:extLst>
              <a:ext uri="{FF2B5EF4-FFF2-40B4-BE49-F238E27FC236}">
                <a16:creationId xmlns:a16="http://schemas.microsoft.com/office/drawing/2014/main" id="{37E87271-E910-4D1C-ACD5-09E7DF36719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4048" y="2136027"/>
            <a:ext cx="3445286" cy="2583964"/>
          </a:xfrm>
          <a:prstGeom prst="rect">
            <a:avLst/>
          </a:prstGeom>
          <a:noFill/>
          <a:extLst>
            <a:ext uri="{909E8E84-426E-40DD-AFC4-6F175D3DCCD1}">
              <a14:hiddenFill xmlns:a14="http://schemas.microsoft.com/office/drawing/2010/main">
                <a:solidFill>
                  <a:srgbClr val="FFFFFF"/>
                </a:solidFill>
              </a14:hiddenFill>
            </a:ext>
          </a:extLst>
        </p:spPr>
      </p:pic>
      <p:sp>
        <p:nvSpPr>
          <p:cNvPr id="101" name="Shape 101"/>
          <p:cNvSpPr txBox="1">
            <a:spLocks noGrp="1"/>
          </p:cNvSpPr>
          <p:nvPr>
            <p:ph idx="1"/>
          </p:nvPr>
        </p:nvSpPr>
        <p:spPr>
          <a:xfrm>
            <a:off x="4580027" y="2057400"/>
            <a:ext cx="4023333" cy="4038600"/>
          </a:xfrm>
          <a:prstGeom prst="rect">
            <a:avLst/>
          </a:prstGeom>
        </p:spPr>
        <p:txBody>
          <a:bodyPr vert="horz" lIns="91425" tIns="91425" rIns="91425" bIns="91425" rtlCol="0" anchorCtr="0">
            <a:normAutofit/>
          </a:bodyPr>
          <a:lstStyle/>
          <a:p>
            <a:pPr>
              <a:buNone/>
            </a:pPr>
            <a:r>
              <a:rPr lang="en" sz="2800" dirty="0">
                <a:solidFill>
                  <a:schemeClr val="tx1"/>
                </a:solidFill>
              </a:rPr>
              <a:t>Sometimes, we might be unaware of social norms until we consider the situation where they are broken. It can lead to uncomfortable or confusing situations. </a:t>
            </a:r>
          </a:p>
        </p:txBody>
      </p:sp>
    </p:spTree>
    <p:extLst>
      <p:ext uri="{BB962C8B-B14F-4D97-AF65-F5344CB8AC3E}">
        <p14:creationId xmlns:p14="http://schemas.microsoft.com/office/powerpoint/2010/main" val="19964114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857250" y="609600"/>
            <a:ext cx="7406640" cy="1356360"/>
          </a:xfrm>
          <a:prstGeom prst="rect">
            <a:avLst/>
          </a:prstGeom>
        </p:spPr>
        <p:txBody>
          <a:bodyPr vert="horz" lIns="91425" tIns="91425" rIns="91425" bIns="91425" rtlCol="0" anchorCtr="0">
            <a:normAutofit/>
          </a:bodyPr>
          <a:lstStyle/>
          <a:p>
            <a:r>
              <a:rPr lang="en" dirty="0">
                <a:solidFill>
                  <a:schemeClr val="tx1"/>
                </a:solidFill>
              </a:rPr>
              <a:t>Which social norms would you feel most uncomfortable breaking? </a:t>
            </a:r>
          </a:p>
        </p:txBody>
      </p:sp>
      <p:graphicFrame>
        <p:nvGraphicFramePr>
          <p:cNvPr id="115" name="Shape 113">
            <a:extLst>
              <a:ext uri="{FF2B5EF4-FFF2-40B4-BE49-F238E27FC236}">
                <a16:creationId xmlns:a16="http://schemas.microsoft.com/office/drawing/2014/main" id="{D9892C5C-051D-4320-812F-0C685B1AA9CA}"/>
              </a:ext>
            </a:extLst>
          </p:cNvPr>
          <p:cNvGraphicFramePr>
            <a:graphicFrameLocks noGrp="1"/>
          </p:cNvGraphicFramePr>
          <p:nvPr>
            <p:ph idx="1"/>
            <p:extLst>
              <p:ext uri="{D42A27DB-BD31-4B8C-83A1-F6EECF244321}">
                <p14:modId xmlns:p14="http://schemas.microsoft.com/office/powerpoint/2010/main" val="939154986"/>
              </p:ext>
            </p:extLst>
          </p:nvPr>
        </p:nvGraphicFramePr>
        <p:xfrm>
          <a:off x="524147" y="1965960"/>
          <a:ext cx="8072846" cy="3797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11607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22F1A0-93E1-4578-8EEA-C56EACA1A214}"/>
              </a:ext>
            </a:extLst>
          </p:cNvPr>
          <p:cNvSpPr>
            <a:spLocks noGrp="1"/>
          </p:cNvSpPr>
          <p:nvPr>
            <p:ph type="title"/>
          </p:nvPr>
        </p:nvSpPr>
        <p:spPr>
          <a:xfrm>
            <a:off x="473337" y="609600"/>
            <a:ext cx="8154296" cy="1356360"/>
          </a:xfrm>
        </p:spPr>
        <p:txBody>
          <a:bodyPr>
            <a:noAutofit/>
          </a:bodyPr>
          <a:lstStyle/>
          <a:p>
            <a:r>
              <a:rPr lang="en-GB" sz="5400" dirty="0">
                <a:solidFill>
                  <a:schemeClr val="tx1"/>
                </a:solidFill>
              </a:rPr>
              <a:t>Is all conformity the same?</a:t>
            </a:r>
          </a:p>
        </p:txBody>
      </p:sp>
      <p:sp>
        <p:nvSpPr>
          <p:cNvPr id="4" name="Content Placeholder 3">
            <a:extLst>
              <a:ext uri="{FF2B5EF4-FFF2-40B4-BE49-F238E27FC236}">
                <a16:creationId xmlns:a16="http://schemas.microsoft.com/office/drawing/2014/main" id="{E71DD70A-EF6D-412E-AC8D-3F03AA43C1CF}"/>
              </a:ext>
            </a:extLst>
          </p:cNvPr>
          <p:cNvSpPr>
            <a:spLocks noGrp="1"/>
          </p:cNvSpPr>
          <p:nvPr>
            <p:ph idx="1"/>
          </p:nvPr>
        </p:nvSpPr>
        <p:spPr>
          <a:xfrm>
            <a:off x="570155" y="2057400"/>
            <a:ext cx="8057478" cy="4038600"/>
          </a:xfrm>
        </p:spPr>
        <p:txBody>
          <a:bodyPr>
            <a:normAutofit/>
          </a:bodyPr>
          <a:lstStyle/>
          <a:p>
            <a:pPr marL="0" indent="0">
              <a:buNone/>
            </a:pPr>
            <a:r>
              <a:rPr lang="en-GB" sz="3300" dirty="0">
                <a:solidFill>
                  <a:schemeClr val="tx1"/>
                </a:solidFill>
              </a:rPr>
              <a:t>Is conforming to wear a uniform to school the same as becoming vegan because all your friends are? </a:t>
            </a:r>
          </a:p>
          <a:p>
            <a:pPr marL="0" indent="0">
              <a:buNone/>
            </a:pPr>
            <a:endParaRPr lang="en-GB" sz="3300" dirty="0">
              <a:solidFill>
                <a:schemeClr val="tx1"/>
              </a:solidFill>
            </a:endParaRPr>
          </a:p>
          <a:p>
            <a:pPr marL="0" indent="0">
              <a:buNone/>
            </a:pPr>
            <a:r>
              <a:rPr lang="en-GB" sz="3300" dirty="0">
                <a:solidFill>
                  <a:schemeClr val="tx1"/>
                </a:solidFill>
              </a:rPr>
              <a:t>Is changing which political party you vote for because of all your family the same as pretending to like the same band as your friends?</a:t>
            </a:r>
          </a:p>
        </p:txBody>
      </p:sp>
    </p:spTree>
    <p:extLst>
      <p:ext uri="{BB962C8B-B14F-4D97-AF65-F5344CB8AC3E}">
        <p14:creationId xmlns:p14="http://schemas.microsoft.com/office/powerpoint/2010/main" val="4415564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22F1A0-93E1-4578-8EEA-C56EACA1A214}"/>
              </a:ext>
            </a:extLst>
          </p:cNvPr>
          <p:cNvSpPr>
            <a:spLocks noGrp="1"/>
          </p:cNvSpPr>
          <p:nvPr>
            <p:ph type="title"/>
          </p:nvPr>
        </p:nvSpPr>
        <p:spPr>
          <a:xfrm>
            <a:off x="473337" y="609600"/>
            <a:ext cx="8154296" cy="1356360"/>
          </a:xfrm>
        </p:spPr>
        <p:txBody>
          <a:bodyPr>
            <a:noAutofit/>
          </a:bodyPr>
          <a:lstStyle/>
          <a:p>
            <a:r>
              <a:rPr lang="en-GB" sz="5400" dirty="0">
                <a:solidFill>
                  <a:schemeClr val="tx1"/>
                </a:solidFill>
              </a:rPr>
              <a:t>Is all conformity the same?</a:t>
            </a:r>
          </a:p>
        </p:txBody>
      </p:sp>
      <p:sp>
        <p:nvSpPr>
          <p:cNvPr id="4" name="Content Placeholder 3">
            <a:extLst>
              <a:ext uri="{FF2B5EF4-FFF2-40B4-BE49-F238E27FC236}">
                <a16:creationId xmlns:a16="http://schemas.microsoft.com/office/drawing/2014/main" id="{E71DD70A-EF6D-412E-AC8D-3F03AA43C1CF}"/>
              </a:ext>
            </a:extLst>
          </p:cNvPr>
          <p:cNvSpPr>
            <a:spLocks noGrp="1"/>
          </p:cNvSpPr>
          <p:nvPr>
            <p:ph idx="1"/>
          </p:nvPr>
        </p:nvSpPr>
        <p:spPr>
          <a:xfrm>
            <a:off x="570155" y="2057400"/>
            <a:ext cx="8057478" cy="4038600"/>
          </a:xfrm>
        </p:spPr>
        <p:txBody>
          <a:bodyPr>
            <a:normAutofit/>
          </a:bodyPr>
          <a:lstStyle/>
          <a:p>
            <a:pPr marL="0" indent="0">
              <a:buNone/>
            </a:pPr>
            <a:r>
              <a:rPr lang="en-GB" sz="3300" dirty="0" err="1">
                <a:solidFill>
                  <a:schemeClr val="tx1"/>
                </a:solidFill>
              </a:rPr>
              <a:t>Kelman</a:t>
            </a:r>
            <a:r>
              <a:rPr lang="en-GB" sz="3300" dirty="0">
                <a:solidFill>
                  <a:schemeClr val="tx1"/>
                </a:solidFill>
              </a:rPr>
              <a:t> (1965) believes there are three different levels of conformity: </a:t>
            </a:r>
          </a:p>
          <a:p>
            <a:pPr marL="0" indent="0">
              <a:buNone/>
            </a:pPr>
            <a:r>
              <a:rPr lang="en-GB" sz="3300" dirty="0">
                <a:solidFill>
                  <a:schemeClr val="tx1"/>
                </a:solidFill>
              </a:rPr>
              <a:t>	Compliance </a:t>
            </a:r>
          </a:p>
          <a:p>
            <a:pPr marL="0" indent="0">
              <a:buNone/>
            </a:pPr>
            <a:endParaRPr lang="en-GB" sz="3300" dirty="0">
              <a:solidFill>
                <a:schemeClr val="tx1"/>
              </a:solidFill>
            </a:endParaRPr>
          </a:p>
          <a:p>
            <a:pPr marL="0" indent="0">
              <a:buNone/>
            </a:pPr>
            <a:r>
              <a:rPr lang="en-GB" sz="3300" dirty="0">
                <a:solidFill>
                  <a:schemeClr val="tx1"/>
                </a:solidFill>
              </a:rPr>
              <a:t>	Identification</a:t>
            </a:r>
          </a:p>
          <a:p>
            <a:pPr marL="0" indent="0">
              <a:buNone/>
            </a:pPr>
            <a:endParaRPr lang="en-GB" sz="3300" dirty="0">
              <a:solidFill>
                <a:schemeClr val="tx1"/>
              </a:solidFill>
            </a:endParaRPr>
          </a:p>
          <a:p>
            <a:pPr marL="0" indent="0">
              <a:buNone/>
            </a:pPr>
            <a:r>
              <a:rPr lang="en-GB" sz="3300" dirty="0">
                <a:solidFill>
                  <a:schemeClr val="tx1"/>
                </a:solidFill>
              </a:rPr>
              <a:t>	Internalisation</a:t>
            </a:r>
          </a:p>
          <a:p>
            <a:pPr marL="0" indent="0">
              <a:buNone/>
            </a:pPr>
            <a:endParaRPr lang="en-GB" sz="3300" dirty="0">
              <a:solidFill>
                <a:schemeClr val="tx1"/>
              </a:solidFill>
            </a:endParaRPr>
          </a:p>
        </p:txBody>
      </p:sp>
      <p:pic>
        <p:nvPicPr>
          <p:cNvPr id="2" name="Picture 1"/>
          <p:cNvPicPr>
            <a:picLocks noChangeAspect="1"/>
          </p:cNvPicPr>
          <p:nvPr/>
        </p:nvPicPr>
        <p:blipFill>
          <a:blip r:embed="rId2"/>
          <a:stretch>
            <a:fillRect/>
          </a:stretch>
        </p:blipFill>
        <p:spPr>
          <a:xfrm>
            <a:off x="5564108" y="4775713"/>
            <a:ext cx="3292125" cy="1530229"/>
          </a:xfrm>
          <a:prstGeom prst="rect">
            <a:avLst/>
          </a:prstGeom>
        </p:spPr>
      </p:pic>
    </p:spTree>
    <p:extLst>
      <p:ext uri="{BB962C8B-B14F-4D97-AF65-F5344CB8AC3E}">
        <p14:creationId xmlns:p14="http://schemas.microsoft.com/office/powerpoint/2010/main" val="2216740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25811"/>
          <a:stretch/>
        </p:blipFill>
        <p:spPr>
          <a:xfrm>
            <a:off x="6203688" y="2972581"/>
            <a:ext cx="2322258" cy="2841831"/>
          </a:xfrm>
          <a:prstGeom prst="rect">
            <a:avLst/>
          </a:prstGeom>
        </p:spPr>
      </p:pic>
      <p:sp>
        <p:nvSpPr>
          <p:cNvPr id="4" name="Rectangle 3">
            <a:extLst>
              <a:ext uri="{FF2B5EF4-FFF2-40B4-BE49-F238E27FC236}">
                <a16:creationId xmlns:a16="http://schemas.microsoft.com/office/drawing/2014/main" id="{EAD0460F-387D-4EF3-8792-C51F704F3FCA}"/>
              </a:ext>
            </a:extLst>
          </p:cNvPr>
          <p:cNvSpPr/>
          <p:nvPr/>
        </p:nvSpPr>
        <p:spPr>
          <a:xfrm>
            <a:off x="333491" y="1965964"/>
            <a:ext cx="8810513" cy="4662815"/>
          </a:xfrm>
          <a:prstGeom prst="rect">
            <a:avLst/>
          </a:prstGeom>
        </p:spPr>
        <p:txBody>
          <a:bodyPr wrap="square">
            <a:spAutoFit/>
          </a:bodyPr>
          <a:lstStyle/>
          <a:p>
            <a:r>
              <a:rPr lang="en-GB" sz="2700" i="1" u="sng" dirty="0"/>
              <a:t>Compliance</a:t>
            </a:r>
            <a:r>
              <a:rPr lang="en-GB" sz="2700" dirty="0"/>
              <a:t> is the lowest form of conformity.</a:t>
            </a:r>
          </a:p>
          <a:p>
            <a:r>
              <a:rPr lang="en-GB" sz="2700" dirty="0"/>
              <a:t>This is when you going along with another person while privately disagreeing with them.</a:t>
            </a:r>
          </a:p>
          <a:p>
            <a:endParaRPr lang="en-GB" sz="2700" dirty="0"/>
          </a:p>
          <a:p>
            <a:r>
              <a:rPr lang="en-GB" sz="2700" dirty="0"/>
              <a:t>An example of this might</a:t>
            </a:r>
          </a:p>
          <a:p>
            <a:r>
              <a:rPr lang="en-GB" sz="2700" dirty="0"/>
              <a:t>be laughing at the jokes</a:t>
            </a:r>
          </a:p>
          <a:p>
            <a:r>
              <a:rPr lang="en-GB" sz="2700" dirty="0"/>
              <a:t>of a person you like but</a:t>
            </a:r>
          </a:p>
          <a:p>
            <a:r>
              <a:rPr lang="en-GB" sz="2700" dirty="0"/>
              <a:t>not really finding them</a:t>
            </a:r>
          </a:p>
          <a:p>
            <a:r>
              <a:rPr lang="en-GB" sz="2700" dirty="0"/>
              <a:t>funny.</a:t>
            </a:r>
          </a:p>
          <a:p>
            <a:endParaRPr lang="en-GB" sz="2700" dirty="0"/>
          </a:p>
          <a:p>
            <a:r>
              <a:rPr lang="en-GB" sz="2700" dirty="0"/>
              <a:t>It can be seen in Asch’s study which we will look at. </a:t>
            </a:r>
          </a:p>
        </p:txBody>
      </p:sp>
      <p:sp>
        <p:nvSpPr>
          <p:cNvPr id="2" name="Title 1"/>
          <p:cNvSpPr>
            <a:spLocks noGrp="1"/>
          </p:cNvSpPr>
          <p:nvPr>
            <p:ph type="title"/>
          </p:nvPr>
        </p:nvSpPr>
        <p:spPr/>
        <p:txBody>
          <a:bodyPr>
            <a:normAutofit/>
          </a:bodyPr>
          <a:lstStyle/>
          <a:p>
            <a:r>
              <a:rPr lang="en-GB" sz="5400" dirty="0">
                <a:solidFill>
                  <a:schemeClr val="tx1"/>
                </a:solidFill>
              </a:rPr>
              <a:t>Compliance</a:t>
            </a:r>
          </a:p>
        </p:txBody>
      </p:sp>
      <p:pic>
        <p:nvPicPr>
          <p:cNvPr id="5" name="Picture 4"/>
          <p:cNvPicPr>
            <a:picLocks noChangeAspect="1"/>
          </p:cNvPicPr>
          <p:nvPr/>
        </p:nvPicPr>
        <p:blipFill>
          <a:blip r:embed="rId3"/>
          <a:stretch>
            <a:fillRect/>
          </a:stretch>
        </p:blipFill>
        <p:spPr>
          <a:xfrm>
            <a:off x="7300096" y="346990"/>
            <a:ext cx="1487553" cy="1115665"/>
          </a:xfrm>
          <a:prstGeom prst="rect">
            <a:avLst/>
          </a:prstGeom>
        </p:spPr>
      </p:pic>
    </p:spTree>
    <p:extLst>
      <p:ext uri="{BB962C8B-B14F-4D97-AF65-F5344CB8AC3E}">
        <p14:creationId xmlns:p14="http://schemas.microsoft.com/office/powerpoint/2010/main" val="1525180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7167" y="250674"/>
            <a:ext cx="3029322" cy="2271992"/>
          </a:xfrm>
          <a:prstGeom prst="rect">
            <a:avLst/>
          </a:prstGeom>
        </p:spPr>
      </p:pic>
      <p:sp>
        <p:nvSpPr>
          <p:cNvPr id="6" name="Title 5"/>
          <p:cNvSpPr>
            <a:spLocks noGrp="1"/>
          </p:cNvSpPr>
          <p:nvPr>
            <p:ph type="title"/>
          </p:nvPr>
        </p:nvSpPr>
        <p:spPr/>
        <p:txBody>
          <a:bodyPr>
            <a:normAutofit/>
          </a:bodyPr>
          <a:lstStyle/>
          <a:p>
            <a:r>
              <a:rPr lang="en-GB" sz="5400" dirty="0">
                <a:solidFill>
                  <a:schemeClr val="tx1"/>
                </a:solidFill>
              </a:rPr>
              <a:t>Identification</a:t>
            </a:r>
          </a:p>
        </p:txBody>
      </p:sp>
      <p:sp>
        <p:nvSpPr>
          <p:cNvPr id="7" name="Content Placeholder 6"/>
          <p:cNvSpPr>
            <a:spLocks noGrp="1"/>
          </p:cNvSpPr>
          <p:nvPr>
            <p:ph idx="1"/>
          </p:nvPr>
        </p:nvSpPr>
        <p:spPr>
          <a:xfrm>
            <a:off x="415510" y="2624866"/>
            <a:ext cx="8290120" cy="4074459"/>
          </a:xfrm>
        </p:spPr>
        <p:txBody>
          <a:bodyPr>
            <a:noAutofit/>
          </a:bodyPr>
          <a:lstStyle/>
          <a:p>
            <a:pPr marL="34290" indent="0">
              <a:buNone/>
            </a:pPr>
            <a:r>
              <a:rPr lang="en-GB" sz="2600" i="1" u="sng" dirty="0">
                <a:solidFill>
                  <a:schemeClr val="tx1"/>
                </a:solidFill>
              </a:rPr>
              <a:t>Identification</a:t>
            </a:r>
            <a:r>
              <a:rPr lang="en-GB" sz="2600" dirty="0">
                <a:solidFill>
                  <a:schemeClr val="tx1"/>
                </a:solidFill>
              </a:rPr>
              <a:t> is a deeper form of conformity.</a:t>
            </a:r>
          </a:p>
          <a:p>
            <a:endParaRPr lang="en-GB" sz="2600" dirty="0">
              <a:solidFill>
                <a:schemeClr val="tx1"/>
              </a:solidFill>
            </a:endParaRPr>
          </a:p>
          <a:p>
            <a:pPr marL="34290" indent="0">
              <a:buNone/>
            </a:pPr>
            <a:r>
              <a:rPr lang="en-GB" sz="2600" dirty="0">
                <a:solidFill>
                  <a:schemeClr val="tx1"/>
                </a:solidFill>
              </a:rPr>
              <a:t>It is when an individual changes their private views as well as their public behaviour to fit in with a group they admire but it is probably TEMPORARY.</a:t>
            </a:r>
          </a:p>
          <a:p>
            <a:pPr marL="34290" indent="0">
              <a:buNone/>
            </a:pPr>
            <a:r>
              <a:rPr lang="en-GB" sz="2600" dirty="0">
                <a:solidFill>
                  <a:schemeClr val="tx1"/>
                </a:solidFill>
              </a:rPr>
              <a:t>An example may be seen when a person adopts a  new football team every time they move town.</a:t>
            </a:r>
          </a:p>
          <a:p>
            <a:pPr marL="34290" indent="0">
              <a:buNone/>
            </a:pPr>
            <a:r>
              <a:rPr lang="en-GB" sz="2600" dirty="0">
                <a:solidFill>
                  <a:schemeClr val="tx1"/>
                </a:solidFill>
              </a:rPr>
              <a:t>It is shown in Zimbardo’s Prison Experiment which we will also look at later. </a:t>
            </a:r>
          </a:p>
          <a:p>
            <a:endParaRPr lang="en-GB" sz="1600" dirty="0">
              <a:solidFill>
                <a:schemeClr val="tx1"/>
              </a:solidFill>
            </a:endParaRPr>
          </a:p>
        </p:txBody>
      </p:sp>
      <p:pic>
        <p:nvPicPr>
          <p:cNvPr id="2" name="Picture 1"/>
          <p:cNvPicPr>
            <a:picLocks noChangeAspect="1"/>
          </p:cNvPicPr>
          <p:nvPr/>
        </p:nvPicPr>
        <p:blipFill>
          <a:blip r:embed="rId4"/>
          <a:stretch>
            <a:fillRect/>
          </a:stretch>
        </p:blipFill>
        <p:spPr>
          <a:xfrm>
            <a:off x="7291828" y="2562495"/>
            <a:ext cx="1487553" cy="1115665"/>
          </a:xfrm>
          <a:prstGeom prst="rect">
            <a:avLst/>
          </a:prstGeom>
        </p:spPr>
      </p:pic>
    </p:spTree>
    <p:extLst>
      <p:ext uri="{BB962C8B-B14F-4D97-AF65-F5344CB8AC3E}">
        <p14:creationId xmlns:p14="http://schemas.microsoft.com/office/powerpoint/2010/main" val="1486066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9270" y="4169935"/>
            <a:ext cx="2773666" cy="2218933"/>
          </a:xfrm>
          <a:prstGeom prst="rect">
            <a:avLst/>
          </a:prstGeom>
        </p:spPr>
      </p:pic>
      <p:sp>
        <p:nvSpPr>
          <p:cNvPr id="2" name="Title 1"/>
          <p:cNvSpPr>
            <a:spLocks noGrp="1"/>
          </p:cNvSpPr>
          <p:nvPr>
            <p:ph type="title"/>
          </p:nvPr>
        </p:nvSpPr>
        <p:spPr/>
        <p:txBody>
          <a:bodyPr>
            <a:normAutofit/>
          </a:bodyPr>
          <a:lstStyle/>
          <a:p>
            <a:r>
              <a:rPr lang="en-GB" sz="5400" dirty="0">
                <a:solidFill>
                  <a:schemeClr val="tx1"/>
                </a:solidFill>
              </a:rPr>
              <a:t>Internalisation</a:t>
            </a:r>
          </a:p>
        </p:txBody>
      </p:sp>
      <p:sp>
        <p:nvSpPr>
          <p:cNvPr id="5" name="Content Placeholder 4"/>
          <p:cNvSpPr>
            <a:spLocks noGrp="1"/>
          </p:cNvSpPr>
          <p:nvPr>
            <p:ph idx="1"/>
          </p:nvPr>
        </p:nvSpPr>
        <p:spPr>
          <a:xfrm>
            <a:off x="591672" y="2068160"/>
            <a:ext cx="8111264" cy="4203551"/>
          </a:xfrm>
        </p:spPr>
        <p:txBody>
          <a:bodyPr/>
          <a:lstStyle/>
          <a:p>
            <a:pPr marL="34290" indent="0">
              <a:buNone/>
            </a:pPr>
            <a:r>
              <a:rPr lang="en-GB" sz="2700" i="1" u="sng" dirty="0">
                <a:solidFill>
                  <a:schemeClr val="tx1"/>
                </a:solidFill>
              </a:rPr>
              <a:t>Internalisation</a:t>
            </a:r>
            <a:r>
              <a:rPr lang="en-GB" sz="2700" dirty="0">
                <a:solidFill>
                  <a:schemeClr val="tx1"/>
                </a:solidFill>
              </a:rPr>
              <a:t> is the deepest level of conformity.</a:t>
            </a:r>
          </a:p>
          <a:p>
            <a:pPr marL="34290" indent="0">
              <a:buNone/>
            </a:pPr>
            <a:r>
              <a:rPr lang="en-GB" sz="2700" dirty="0">
                <a:solidFill>
                  <a:schemeClr val="tx1"/>
                </a:solidFill>
              </a:rPr>
              <a:t>The beliefs of a group are taken on and become a permanent part of that person’s world-view.</a:t>
            </a:r>
          </a:p>
          <a:p>
            <a:pPr marL="34290" indent="0">
              <a:buNone/>
            </a:pPr>
            <a:r>
              <a:rPr lang="en-GB" sz="2700" dirty="0">
                <a:solidFill>
                  <a:schemeClr val="tx1"/>
                </a:solidFill>
              </a:rPr>
              <a:t>(Internalisation can also be known as ‘conversion’.)</a:t>
            </a:r>
          </a:p>
          <a:p>
            <a:pPr marL="34290" indent="0">
              <a:buNone/>
            </a:pPr>
            <a:r>
              <a:rPr lang="en-GB" sz="2700" dirty="0">
                <a:solidFill>
                  <a:schemeClr val="tx1"/>
                </a:solidFill>
              </a:rPr>
              <a:t>An example might be Vegetarianism</a:t>
            </a:r>
          </a:p>
          <a:p>
            <a:endParaRPr lang="en-GB" dirty="0">
              <a:solidFill>
                <a:schemeClr val="tx1"/>
              </a:solidFill>
            </a:endParaRPr>
          </a:p>
        </p:txBody>
      </p:sp>
      <p:pic>
        <p:nvPicPr>
          <p:cNvPr id="4" name="Picture 3"/>
          <p:cNvPicPr>
            <a:picLocks noChangeAspect="1"/>
          </p:cNvPicPr>
          <p:nvPr/>
        </p:nvPicPr>
        <p:blipFill>
          <a:blip r:embed="rId3"/>
          <a:stretch>
            <a:fillRect/>
          </a:stretch>
        </p:blipFill>
        <p:spPr>
          <a:xfrm>
            <a:off x="7215383" y="351041"/>
            <a:ext cx="1487553" cy="1115665"/>
          </a:xfrm>
          <a:prstGeom prst="rect">
            <a:avLst/>
          </a:prstGeom>
        </p:spPr>
      </p:pic>
    </p:spTree>
    <p:extLst>
      <p:ext uri="{BB962C8B-B14F-4D97-AF65-F5344CB8AC3E}">
        <p14:creationId xmlns:p14="http://schemas.microsoft.com/office/powerpoint/2010/main" val="2269575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609603"/>
            <a:ext cx="2759528" cy="5606143"/>
          </a:xfrm>
        </p:spPr>
        <p:txBody>
          <a:bodyPr>
            <a:normAutofit/>
          </a:bodyPr>
          <a:lstStyle/>
          <a:p>
            <a:r>
              <a:rPr lang="en-GB" dirty="0">
                <a:solidFill>
                  <a:schemeClr val="tx1"/>
                </a:solidFill>
              </a:rPr>
              <a:t>Types of Conformity</a:t>
            </a:r>
          </a:p>
        </p:txBody>
      </p:sp>
      <p:graphicFrame>
        <p:nvGraphicFramePr>
          <p:cNvPr id="5" name="Content Placeholder 2">
            <a:extLst>
              <a:ext uri="{FF2B5EF4-FFF2-40B4-BE49-F238E27FC236}">
                <a16:creationId xmlns:a16="http://schemas.microsoft.com/office/drawing/2014/main" id="{9C19E617-3148-4C8B-89CF-968753F7EEDF}"/>
              </a:ext>
            </a:extLst>
          </p:cNvPr>
          <p:cNvGraphicFramePr>
            <a:graphicFrameLocks noGrp="1"/>
          </p:cNvGraphicFramePr>
          <p:nvPr>
            <p:ph idx="1"/>
            <p:extLst/>
          </p:nvPr>
        </p:nvGraphicFramePr>
        <p:xfrm>
          <a:off x="3408759" y="1199862"/>
          <a:ext cx="4838958" cy="4467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8673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9006E-4987-40FD-A784-D8A559B2E42D}"/>
              </a:ext>
            </a:extLst>
          </p:cNvPr>
          <p:cNvSpPr>
            <a:spLocks noGrp="1"/>
          </p:cNvSpPr>
          <p:nvPr>
            <p:ph type="title"/>
          </p:nvPr>
        </p:nvSpPr>
        <p:spPr/>
        <p:txBody>
          <a:bodyPr>
            <a:noAutofit/>
          </a:bodyPr>
          <a:lstStyle/>
          <a:p>
            <a:r>
              <a:rPr lang="en-GB" sz="5400" dirty="0">
                <a:solidFill>
                  <a:schemeClr val="tx1"/>
                </a:solidFill>
              </a:rPr>
              <a:t>Match the examples</a:t>
            </a:r>
          </a:p>
        </p:txBody>
      </p:sp>
      <p:sp>
        <p:nvSpPr>
          <p:cNvPr id="5" name="Content Placeholder 4">
            <a:extLst>
              <a:ext uri="{FF2B5EF4-FFF2-40B4-BE49-F238E27FC236}">
                <a16:creationId xmlns:a16="http://schemas.microsoft.com/office/drawing/2014/main" id="{1847C758-4078-47DE-BAF2-FF43493C6FD5}"/>
              </a:ext>
            </a:extLst>
          </p:cNvPr>
          <p:cNvSpPr>
            <a:spLocks noGrp="1"/>
          </p:cNvSpPr>
          <p:nvPr>
            <p:ph idx="1"/>
          </p:nvPr>
        </p:nvSpPr>
        <p:spPr>
          <a:xfrm>
            <a:off x="857252" y="2057400"/>
            <a:ext cx="4398962" cy="4038600"/>
          </a:xfrm>
        </p:spPr>
        <p:txBody>
          <a:bodyPr>
            <a:normAutofit fontScale="92500" lnSpcReduction="10000"/>
          </a:bodyPr>
          <a:lstStyle/>
          <a:p>
            <a:pPr marL="0" indent="0">
              <a:buNone/>
            </a:pPr>
            <a:r>
              <a:rPr lang="en-GB" sz="3200" dirty="0">
                <a:solidFill>
                  <a:schemeClr val="tx1"/>
                </a:solidFill>
              </a:rPr>
              <a:t>When Taylor is in school he agrees with his friends that Love Island is a terrible programme and shouldn’t be watched. However, when he goes home he loves to binge watch all the old seasons of Love Island (Season 2 is his favourite).</a:t>
            </a:r>
          </a:p>
          <a:p>
            <a:endParaRPr lang="en-GB" dirty="0">
              <a:solidFill>
                <a:schemeClr val="tx1"/>
              </a:solidFill>
            </a:endParaRPr>
          </a:p>
        </p:txBody>
      </p:sp>
      <p:sp>
        <p:nvSpPr>
          <p:cNvPr id="7" name="Content Placeholder 6">
            <a:extLst>
              <a:ext uri="{FF2B5EF4-FFF2-40B4-BE49-F238E27FC236}">
                <a16:creationId xmlns:a16="http://schemas.microsoft.com/office/drawing/2014/main" id="{A1D6E943-3A3D-402A-BE86-8954EA6A2427}"/>
              </a:ext>
            </a:extLst>
          </p:cNvPr>
          <p:cNvSpPr>
            <a:spLocks noGrp="1"/>
          </p:cNvSpPr>
          <p:nvPr>
            <p:ph sz="quarter" idx="4294967295"/>
          </p:nvPr>
        </p:nvSpPr>
        <p:spPr>
          <a:xfrm>
            <a:off x="5256213" y="2057400"/>
            <a:ext cx="3887787" cy="4205288"/>
          </a:xfrm>
        </p:spPr>
        <p:txBody>
          <a:bodyPr>
            <a:normAutofit/>
          </a:bodyPr>
          <a:lstStyle/>
          <a:p>
            <a:pPr marL="0" indent="0" algn="ctr">
              <a:buNone/>
            </a:pPr>
            <a:r>
              <a:rPr lang="en-GB" sz="2800" b="1" dirty="0">
                <a:solidFill>
                  <a:schemeClr val="accent4">
                    <a:lumMod val="75000"/>
                  </a:schemeClr>
                </a:solidFill>
              </a:rPr>
              <a:t>Compliance</a:t>
            </a:r>
          </a:p>
          <a:p>
            <a:pPr marL="0" indent="0" algn="ctr">
              <a:buNone/>
            </a:pPr>
            <a:endParaRPr lang="en-GB" sz="2800" b="1" dirty="0">
              <a:solidFill>
                <a:schemeClr val="accent4">
                  <a:lumMod val="75000"/>
                </a:schemeClr>
              </a:solidFill>
            </a:endParaRPr>
          </a:p>
          <a:p>
            <a:pPr marL="0" indent="0" algn="ctr">
              <a:buNone/>
            </a:pPr>
            <a:endParaRPr lang="en-GB" sz="2800" b="1" dirty="0">
              <a:solidFill>
                <a:schemeClr val="accent4">
                  <a:lumMod val="75000"/>
                </a:schemeClr>
              </a:solidFill>
            </a:endParaRPr>
          </a:p>
          <a:p>
            <a:pPr marL="0" indent="0" algn="ctr">
              <a:buNone/>
            </a:pPr>
            <a:r>
              <a:rPr lang="en-GB" sz="2800" b="1" dirty="0">
                <a:solidFill>
                  <a:schemeClr val="accent4">
                    <a:lumMod val="75000"/>
                  </a:schemeClr>
                </a:solidFill>
              </a:rPr>
              <a:t>Identification</a:t>
            </a:r>
          </a:p>
          <a:p>
            <a:pPr marL="0" indent="0" algn="ctr">
              <a:buNone/>
            </a:pPr>
            <a:endParaRPr lang="en-GB" sz="2800" b="1" dirty="0">
              <a:solidFill>
                <a:schemeClr val="accent4">
                  <a:lumMod val="75000"/>
                </a:schemeClr>
              </a:solidFill>
            </a:endParaRPr>
          </a:p>
          <a:p>
            <a:pPr marL="0" indent="0" algn="ctr">
              <a:buNone/>
            </a:pPr>
            <a:endParaRPr lang="en-GB" sz="2800" b="1" dirty="0">
              <a:solidFill>
                <a:schemeClr val="accent4">
                  <a:lumMod val="75000"/>
                </a:schemeClr>
              </a:solidFill>
            </a:endParaRPr>
          </a:p>
          <a:p>
            <a:pPr marL="0" indent="0" algn="ctr">
              <a:buNone/>
            </a:pPr>
            <a:r>
              <a:rPr lang="en-GB" sz="2800" b="1" dirty="0">
                <a:solidFill>
                  <a:schemeClr val="accent4">
                    <a:lumMod val="75000"/>
                  </a:schemeClr>
                </a:solidFill>
              </a:rPr>
              <a:t>Internalisation</a:t>
            </a:r>
          </a:p>
          <a:p>
            <a:pPr marL="0" indent="0">
              <a:buNone/>
            </a:pPr>
            <a:endParaRPr lang="en-GB" dirty="0"/>
          </a:p>
        </p:txBody>
      </p:sp>
      <p:cxnSp>
        <p:nvCxnSpPr>
          <p:cNvPr id="9" name="Straight Arrow Connector 8">
            <a:extLst>
              <a:ext uri="{FF2B5EF4-FFF2-40B4-BE49-F238E27FC236}">
                <a16:creationId xmlns:a16="http://schemas.microsoft.com/office/drawing/2014/main" id="{8C947274-6B73-44FE-96B5-5599CCE288FB}"/>
              </a:ext>
            </a:extLst>
          </p:cNvPr>
          <p:cNvCxnSpPr/>
          <p:nvPr/>
        </p:nvCxnSpPr>
        <p:spPr>
          <a:xfrm flipV="1">
            <a:off x="5256212" y="2446103"/>
            <a:ext cx="1420586" cy="783771"/>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612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4">
            <a:extLst>
              <a:ext uri="{FF2B5EF4-FFF2-40B4-BE49-F238E27FC236}">
                <a16:creationId xmlns:a16="http://schemas.microsoft.com/office/drawing/2014/main" id="{4D5F93B6-CD89-4FAE-9219-12BA9FED3E13}"/>
              </a:ext>
            </a:extLst>
          </p:cNvPr>
          <p:cNvSpPr>
            <a:spLocks noChangeArrowheads="1"/>
          </p:cNvSpPr>
          <p:nvPr/>
        </p:nvSpPr>
        <p:spPr bwMode="auto">
          <a:xfrm>
            <a:off x="193639" y="1378320"/>
            <a:ext cx="8702936" cy="18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indent="0" algn="ctr" eaLnBrk="1" hangingPunct="1">
              <a:spcBef>
                <a:spcPct val="20000"/>
              </a:spcBef>
            </a:pPr>
            <a:r>
              <a:rPr lang="en-GB" altLang="en-US" sz="8800" dirty="0">
                <a:solidFill>
                  <a:schemeClr val="accent1"/>
                </a:solidFill>
                <a:latin typeface="+mn-lt"/>
              </a:rPr>
              <a:t>If you tell your family you love them</a:t>
            </a:r>
          </a:p>
        </p:txBody>
      </p:sp>
    </p:spTree>
    <p:extLst>
      <p:ext uri="{BB962C8B-B14F-4D97-AF65-F5344CB8AC3E}">
        <p14:creationId xmlns:p14="http://schemas.microsoft.com/office/powerpoint/2010/main" val="38702782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9006E-4987-40FD-A784-D8A559B2E42D}"/>
              </a:ext>
            </a:extLst>
          </p:cNvPr>
          <p:cNvSpPr>
            <a:spLocks noGrp="1"/>
          </p:cNvSpPr>
          <p:nvPr>
            <p:ph type="title"/>
          </p:nvPr>
        </p:nvSpPr>
        <p:spPr/>
        <p:txBody>
          <a:bodyPr>
            <a:normAutofit/>
          </a:bodyPr>
          <a:lstStyle/>
          <a:p>
            <a:r>
              <a:rPr lang="en-GB" sz="5400" dirty="0">
                <a:solidFill>
                  <a:schemeClr val="tx1"/>
                </a:solidFill>
              </a:rPr>
              <a:t>Match the examples</a:t>
            </a:r>
          </a:p>
        </p:txBody>
      </p:sp>
      <p:sp>
        <p:nvSpPr>
          <p:cNvPr id="5" name="Content Placeholder 4">
            <a:extLst>
              <a:ext uri="{FF2B5EF4-FFF2-40B4-BE49-F238E27FC236}">
                <a16:creationId xmlns:a16="http://schemas.microsoft.com/office/drawing/2014/main" id="{1847C758-4078-47DE-BAF2-FF43493C6FD5}"/>
              </a:ext>
            </a:extLst>
          </p:cNvPr>
          <p:cNvSpPr>
            <a:spLocks noGrp="1"/>
          </p:cNvSpPr>
          <p:nvPr>
            <p:ph idx="1"/>
          </p:nvPr>
        </p:nvSpPr>
        <p:spPr>
          <a:xfrm>
            <a:off x="857255" y="2057400"/>
            <a:ext cx="3867149" cy="4038600"/>
          </a:xfrm>
        </p:spPr>
        <p:txBody>
          <a:bodyPr>
            <a:normAutofit lnSpcReduction="10000"/>
          </a:bodyPr>
          <a:lstStyle/>
          <a:p>
            <a:pPr marL="0" indent="0">
              <a:buNone/>
            </a:pPr>
            <a:r>
              <a:rPr lang="en-GB" sz="3200" dirty="0">
                <a:solidFill>
                  <a:schemeClr val="tx1"/>
                </a:solidFill>
              </a:rPr>
              <a:t>Rachel started at a new school and became friends with a group of girls who believe aliens exist. Rachel is now convinced aliens exist and has now became an alien enthusiast </a:t>
            </a:r>
          </a:p>
          <a:p>
            <a:endParaRPr lang="en-GB" dirty="0">
              <a:solidFill>
                <a:schemeClr val="tx1"/>
              </a:solidFill>
            </a:endParaRPr>
          </a:p>
        </p:txBody>
      </p:sp>
      <p:sp>
        <p:nvSpPr>
          <p:cNvPr id="7" name="Content Placeholder 6">
            <a:extLst>
              <a:ext uri="{FF2B5EF4-FFF2-40B4-BE49-F238E27FC236}">
                <a16:creationId xmlns:a16="http://schemas.microsoft.com/office/drawing/2014/main" id="{A1D6E943-3A3D-402A-BE86-8954EA6A2427}"/>
              </a:ext>
            </a:extLst>
          </p:cNvPr>
          <p:cNvSpPr>
            <a:spLocks noGrp="1"/>
          </p:cNvSpPr>
          <p:nvPr>
            <p:ph sz="quarter" idx="4294967295"/>
          </p:nvPr>
        </p:nvSpPr>
        <p:spPr>
          <a:xfrm>
            <a:off x="4724400" y="2057400"/>
            <a:ext cx="4419600" cy="3900488"/>
          </a:xfrm>
        </p:spPr>
        <p:txBody>
          <a:bodyPr>
            <a:normAutofit/>
          </a:bodyPr>
          <a:lstStyle/>
          <a:p>
            <a:pPr marL="0" indent="0" algn="ctr">
              <a:buNone/>
            </a:pPr>
            <a:r>
              <a:rPr lang="en-GB" sz="2800" b="1" dirty="0">
                <a:solidFill>
                  <a:schemeClr val="accent4">
                    <a:lumMod val="75000"/>
                  </a:schemeClr>
                </a:solidFill>
              </a:rPr>
              <a:t>Compliance</a:t>
            </a:r>
          </a:p>
          <a:p>
            <a:pPr marL="0" indent="0" algn="ctr">
              <a:buNone/>
            </a:pPr>
            <a:endParaRPr lang="en-GB" sz="2800" b="1" dirty="0">
              <a:solidFill>
                <a:schemeClr val="accent4">
                  <a:lumMod val="75000"/>
                </a:schemeClr>
              </a:solidFill>
            </a:endParaRPr>
          </a:p>
          <a:p>
            <a:pPr marL="0" indent="0" algn="ctr">
              <a:buNone/>
            </a:pPr>
            <a:endParaRPr lang="en-GB" sz="2800" b="1" dirty="0">
              <a:solidFill>
                <a:schemeClr val="accent4">
                  <a:lumMod val="75000"/>
                </a:schemeClr>
              </a:solidFill>
            </a:endParaRPr>
          </a:p>
          <a:p>
            <a:pPr marL="0" indent="0" algn="ctr">
              <a:buNone/>
            </a:pPr>
            <a:r>
              <a:rPr lang="en-GB" sz="2800" b="1" dirty="0">
                <a:solidFill>
                  <a:schemeClr val="accent4">
                    <a:lumMod val="75000"/>
                  </a:schemeClr>
                </a:solidFill>
              </a:rPr>
              <a:t>Identification</a:t>
            </a:r>
          </a:p>
          <a:p>
            <a:pPr marL="0" indent="0" algn="ctr">
              <a:buNone/>
            </a:pPr>
            <a:endParaRPr lang="en-GB" sz="2800" b="1" dirty="0">
              <a:solidFill>
                <a:schemeClr val="accent4">
                  <a:lumMod val="75000"/>
                </a:schemeClr>
              </a:solidFill>
            </a:endParaRPr>
          </a:p>
          <a:p>
            <a:pPr marL="0" indent="0" algn="ctr">
              <a:buNone/>
            </a:pPr>
            <a:endParaRPr lang="en-GB" sz="2800" b="1" dirty="0">
              <a:solidFill>
                <a:schemeClr val="accent4">
                  <a:lumMod val="75000"/>
                </a:schemeClr>
              </a:solidFill>
            </a:endParaRPr>
          </a:p>
          <a:p>
            <a:pPr marL="0" indent="0" algn="ctr">
              <a:buNone/>
            </a:pPr>
            <a:r>
              <a:rPr lang="en-GB" sz="2800" b="1" dirty="0">
                <a:solidFill>
                  <a:schemeClr val="accent4">
                    <a:lumMod val="75000"/>
                  </a:schemeClr>
                </a:solidFill>
              </a:rPr>
              <a:t>Internalisation</a:t>
            </a:r>
          </a:p>
          <a:p>
            <a:pPr marL="0" indent="0">
              <a:buNone/>
            </a:pPr>
            <a:endParaRPr lang="en-GB" dirty="0"/>
          </a:p>
        </p:txBody>
      </p:sp>
      <p:cxnSp>
        <p:nvCxnSpPr>
          <p:cNvPr id="9" name="Straight Arrow Connector 8">
            <a:extLst>
              <a:ext uri="{FF2B5EF4-FFF2-40B4-BE49-F238E27FC236}">
                <a16:creationId xmlns:a16="http://schemas.microsoft.com/office/drawing/2014/main" id="{8C947274-6B73-44FE-96B5-5599CCE288FB}"/>
              </a:ext>
            </a:extLst>
          </p:cNvPr>
          <p:cNvCxnSpPr>
            <a:cxnSpLocks/>
          </p:cNvCxnSpPr>
          <p:nvPr/>
        </p:nvCxnSpPr>
        <p:spPr>
          <a:xfrm>
            <a:off x="5062726" y="4422884"/>
            <a:ext cx="1677761" cy="692943"/>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6630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9006E-4987-40FD-A784-D8A559B2E42D}"/>
              </a:ext>
            </a:extLst>
          </p:cNvPr>
          <p:cNvSpPr>
            <a:spLocks noGrp="1"/>
          </p:cNvSpPr>
          <p:nvPr>
            <p:ph type="title"/>
          </p:nvPr>
        </p:nvSpPr>
        <p:spPr/>
        <p:txBody>
          <a:bodyPr>
            <a:normAutofit/>
          </a:bodyPr>
          <a:lstStyle/>
          <a:p>
            <a:r>
              <a:rPr lang="en-GB" sz="5400" dirty="0">
                <a:solidFill>
                  <a:schemeClr val="tx1"/>
                </a:solidFill>
              </a:rPr>
              <a:t>Match the examples</a:t>
            </a:r>
          </a:p>
        </p:txBody>
      </p:sp>
      <p:sp>
        <p:nvSpPr>
          <p:cNvPr id="5" name="Content Placeholder 4">
            <a:extLst>
              <a:ext uri="{FF2B5EF4-FFF2-40B4-BE49-F238E27FC236}">
                <a16:creationId xmlns:a16="http://schemas.microsoft.com/office/drawing/2014/main" id="{1847C758-4078-47DE-BAF2-FF43493C6FD5}"/>
              </a:ext>
            </a:extLst>
          </p:cNvPr>
          <p:cNvSpPr>
            <a:spLocks noGrp="1"/>
          </p:cNvSpPr>
          <p:nvPr>
            <p:ph idx="1"/>
          </p:nvPr>
        </p:nvSpPr>
        <p:spPr>
          <a:xfrm>
            <a:off x="857255" y="2057400"/>
            <a:ext cx="3867149" cy="4038600"/>
          </a:xfrm>
        </p:spPr>
        <p:txBody>
          <a:bodyPr>
            <a:noAutofit/>
          </a:bodyPr>
          <a:lstStyle/>
          <a:p>
            <a:pPr marL="34290" indent="0">
              <a:buNone/>
            </a:pPr>
            <a:r>
              <a:rPr lang="en-GB" sz="2400" dirty="0" smtClean="0">
                <a:solidFill>
                  <a:schemeClr val="tx1"/>
                </a:solidFill>
              </a:rPr>
              <a:t>Liam has grown up with a family who are all vegan. He believed it was the best way to live your life. However, when he moved to </a:t>
            </a:r>
            <a:r>
              <a:rPr lang="en-GB" sz="2400" dirty="0" err="1" smtClean="0">
                <a:solidFill>
                  <a:schemeClr val="tx1"/>
                </a:solidFill>
              </a:rPr>
              <a:t>uni</a:t>
            </a:r>
            <a:r>
              <a:rPr lang="en-GB" sz="2400" dirty="0" smtClean="0">
                <a:solidFill>
                  <a:schemeClr val="tx1"/>
                </a:solidFill>
              </a:rPr>
              <a:t> he moved into a flat with people who ate meat. He decided he would now become a meat eater and no longer lives as a vegan </a:t>
            </a:r>
            <a:endParaRPr lang="en-GB" sz="2400" dirty="0">
              <a:solidFill>
                <a:schemeClr val="tx1"/>
              </a:solidFill>
            </a:endParaRPr>
          </a:p>
        </p:txBody>
      </p:sp>
      <p:sp>
        <p:nvSpPr>
          <p:cNvPr id="7" name="Content Placeholder 6">
            <a:extLst>
              <a:ext uri="{FF2B5EF4-FFF2-40B4-BE49-F238E27FC236}">
                <a16:creationId xmlns:a16="http://schemas.microsoft.com/office/drawing/2014/main" id="{A1D6E943-3A3D-402A-BE86-8954EA6A2427}"/>
              </a:ext>
            </a:extLst>
          </p:cNvPr>
          <p:cNvSpPr>
            <a:spLocks noGrp="1"/>
          </p:cNvSpPr>
          <p:nvPr>
            <p:ph sz="quarter" idx="4294967295"/>
          </p:nvPr>
        </p:nvSpPr>
        <p:spPr>
          <a:xfrm>
            <a:off x="4724400" y="2057400"/>
            <a:ext cx="4419600" cy="3900488"/>
          </a:xfrm>
        </p:spPr>
        <p:txBody>
          <a:bodyPr>
            <a:normAutofit/>
          </a:bodyPr>
          <a:lstStyle/>
          <a:p>
            <a:pPr marL="0" indent="0" algn="ctr">
              <a:buNone/>
            </a:pPr>
            <a:r>
              <a:rPr lang="en-GB" sz="2800" b="1" dirty="0">
                <a:solidFill>
                  <a:schemeClr val="accent4">
                    <a:lumMod val="75000"/>
                  </a:schemeClr>
                </a:solidFill>
              </a:rPr>
              <a:t>Compliance</a:t>
            </a:r>
          </a:p>
          <a:p>
            <a:pPr marL="0" indent="0" algn="ctr">
              <a:buNone/>
            </a:pPr>
            <a:endParaRPr lang="en-GB" sz="2800" b="1" dirty="0">
              <a:solidFill>
                <a:schemeClr val="accent4">
                  <a:lumMod val="75000"/>
                </a:schemeClr>
              </a:solidFill>
            </a:endParaRPr>
          </a:p>
          <a:p>
            <a:pPr marL="0" indent="0" algn="ctr">
              <a:buNone/>
            </a:pPr>
            <a:endParaRPr lang="en-GB" sz="2800" b="1" dirty="0">
              <a:solidFill>
                <a:schemeClr val="accent4">
                  <a:lumMod val="75000"/>
                </a:schemeClr>
              </a:solidFill>
            </a:endParaRPr>
          </a:p>
          <a:p>
            <a:pPr marL="0" indent="0" algn="ctr">
              <a:buNone/>
            </a:pPr>
            <a:r>
              <a:rPr lang="en-GB" sz="2800" b="1" dirty="0">
                <a:solidFill>
                  <a:schemeClr val="accent4">
                    <a:lumMod val="75000"/>
                  </a:schemeClr>
                </a:solidFill>
              </a:rPr>
              <a:t>Identification</a:t>
            </a:r>
          </a:p>
          <a:p>
            <a:pPr marL="0" indent="0" algn="ctr">
              <a:buNone/>
            </a:pPr>
            <a:endParaRPr lang="en-GB" sz="2800" b="1" dirty="0">
              <a:solidFill>
                <a:schemeClr val="accent4">
                  <a:lumMod val="75000"/>
                </a:schemeClr>
              </a:solidFill>
            </a:endParaRPr>
          </a:p>
          <a:p>
            <a:pPr marL="0" indent="0" algn="ctr">
              <a:buNone/>
            </a:pPr>
            <a:endParaRPr lang="en-GB" sz="2800" b="1" dirty="0">
              <a:solidFill>
                <a:schemeClr val="accent4">
                  <a:lumMod val="75000"/>
                </a:schemeClr>
              </a:solidFill>
            </a:endParaRPr>
          </a:p>
          <a:p>
            <a:pPr marL="0" indent="0" algn="ctr">
              <a:buNone/>
            </a:pPr>
            <a:r>
              <a:rPr lang="en-GB" sz="2800" b="1" dirty="0">
                <a:solidFill>
                  <a:schemeClr val="accent4">
                    <a:lumMod val="75000"/>
                  </a:schemeClr>
                </a:solidFill>
              </a:rPr>
              <a:t>Internalisation</a:t>
            </a:r>
          </a:p>
          <a:p>
            <a:pPr marL="0" indent="0">
              <a:buNone/>
            </a:pPr>
            <a:endParaRPr lang="en-GB" dirty="0"/>
          </a:p>
        </p:txBody>
      </p:sp>
      <p:cxnSp>
        <p:nvCxnSpPr>
          <p:cNvPr id="9" name="Straight Arrow Connector 8">
            <a:extLst>
              <a:ext uri="{FF2B5EF4-FFF2-40B4-BE49-F238E27FC236}">
                <a16:creationId xmlns:a16="http://schemas.microsoft.com/office/drawing/2014/main" id="{8C947274-6B73-44FE-96B5-5599CCE288FB}"/>
              </a:ext>
            </a:extLst>
          </p:cNvPr>
          <p:cNvCxnSpPr>
            <a:cxnSpLocks/>
          </p:cNvCxnSpPr>
          <p:nvPr/>
        </p:nvCxnSpPr>
        <p:spPr>
          <a:xfrm flipV="1">
            <a:off x="4887686" y="3842658"/>
            <a:ext cx="925285" cy="827313"/>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780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BDA8C5EB-F4E2-40B5-B370-5275DA73E7BE}"/>
              </a:ext>
            </a:extLst>
          </p:cNvPr>
          <p:cNvSpPr>
            <a:spLocks noGrp="1"/>
          </p:cNvSpPr>
          <p:nvPr>
            <p:ph type="title"/>
          </p:nvPr>
        </p:nvSpPr>
        <p:spPr/>
        <p:txBody>
          <a:bodyPr>
            <a:noAutofit/>
          </a:bodyPr>
          <a:lstStyle/>
          <a:p>
            <a:pPr>
              <a:defRPr/>
            </a:pPr>
            <a:r>
              <a:rPr lang="en-GB" sz="5400" dirty="0">
                <a:solidFill>
                  <a:schemeClr val="tx2">
                    <a:satMod val="130000"/>
                  </a:schemeClr>
                </a:solidFill>
              </a:rPr>
              <a:t>Timed condition</a:t>
            </a:r>
          </a:p>
        </p:txBody>
      </p:sp>
      <p:sp>
        <p:nvSpPr>
          <p:cNvPr id="2" name="Content Placeholder 1"/>
          <p:cNvSpPr>
            <a:spLocks noGrp="1"/>
          </p:cNvSpPr>
          <p:nvPr>
            <p:ph idx="1"/>
          </p:nvPr>
        </p:nvSpPr>
        <p:spPr>
          <a:xfrm>
            <a:off x="590381" y="2098964"/>
            <a:ext cx="7940385" cy="4038600"/>
          </a:xfrm>
        </p:spPr>
        <p:txBody>
          <a:bodyPr>
            <a:normAutofit/>
          </a:bodyPr>
          <a:lstStyle/>
          <a:p>
            <a:pPr marL="34290" indent="0">
              <a:buNone/>
            </a:pPr>
            <a:r>
              <a:rPr lang="en-GB" sz="3200" dirty="0">
                <a:solidFill>
                  <a:schemeClr val="tx1"/>
                </a:solidFill>
              </a:rPr>
              <a:t>‘Explain how compliance differs from internalisation’ </a:t>
            </a:r>
            <a:br>
              <a:rPr lang="en-GB" sz="3200" dirty="0">
                <a:solidFill>
                  <a:schemeClr val="tx1"/>
                </a:solidFill>
              </a:rPr>
            </a:br>
            <a:r>
              <a:rPr lang="en-GB" sz="3200" dirty="0">
                <a:solidFill>
                  <a:schemeClr val="tx1"/>
                </a:solidFill>
              </a:rPr>
              <a:t>(4 marks)</a:t>
            </a:r>
          </a:p>
          <a:p>
            <a:pPr marL="34290" indent="0">
              <a:buNone/>
            </a:pPr>
            <a:endParaRPr lang="en-GB" sz="3200" dirty="0">
              <a:solidFill>
                <a:schemeClr val="tx1"/>
              </a:solidFill>
            </a:endParaRPr>
          </a:p>
          <a:p>
            <a:pPr marL="34290" indent="0">
              <a:buNone/>
            </a:pPr>
            <a:r>
              <a:rPr lang="en-GB" sz="3200" dirty="0">
                <a:solidFill>
                  <a:schemeClr val="tx1"/>
                </a:solidFill>
              </a:rPr>
              <a:t>(8 minutes)</a:t>
            </a:r>
          </a:p>
        </p:txBody>
      </p:sp>
    </p:spTree>
    <p:extLst>
      <p:ext uri="{BB962C8B-B14F-4D97-AF65-F5344CB8AC3E}">
        <p14:creationId xmlns:p14="http://schemas.microsoft.com/office/powerpoint/2010/main" val="6628637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9BBAF835-E116-41E4-BF15-0E3FCA03E405}"/>
              </a:ext>
            </a:extLst>
          </p:cNvPr>
          <p:cNvSpPr>
            <a:spLocks noGrp="1" noChangeArrowheads="1"/>
          </p:cNvSpPr>
          <p:nvPr>
            <p:ph type="title"/>
          </p:nvPr>
        </p:nvSpPr>
        <p:spPr>
          <a:xfrm>
            <a:off x="626098" y="1052564"/>
            <a:ext cx="5856684" cy="851297"/>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68580" tIns="26460" rIns="68580" bIns="34290" rtlCol="0" anchor="ctr">
            <a:noAutofit/>
          </a:bodyPr>
          <a:lstStyle/>
          <a:p>
            <a:pPr>
              <a:tabLst>
                <a:tab pos="542925" algn="l"/>
                <a:tab pos="1085850" algn="l"/>
                <a:tab pos="1628775" algn="l"/>
                <a:tab pos="2171700" algn="l"/>
                <a:tab pos="2714625" algn="l"/>
                <a:tab pos="3257550" algn="l"/>
                <a:tab pos="3800475" algn="l"/>
                <a:tab pos="4343400" algn="l"/>
                <a:tab pos="4886325" algn="l"/>
                <a:tab pos="5429250" algn="l"/>
              </a:tabLst>
              <a:defRPr/>
            </a:pPr>
            <a:r>
              <a:rPr lang="en-GB" sz="3600" dirty="0">
                <a:solidFill>
                  <a:schemeClr val="tx2">
                    <a:satMod val="130000"/>
                  </a:schemeClr>
                </a:solidFill>
              </a:rPr>
              <a:t>Now swap your answers so we can do peer-marking!</a:t>
            </a:r>
          </a:p>
        </p:txBody>
      </p:sp>
      <p:pic>
        <p:nvPicPr>
          <p:cNvPr id="30723" name="Picture 3" descr="books">
            <a:extLst>
              <a:ext uri="{FF2B5EF4-FFF2-40B4-BE49-F238E27FC236}">
                <a16:creationId xmlns:a16="http://schemas.microsoft.com/office/drawing/2014/main" id="{CF496AA0-29E8-4C26-851A-ED0D930CB6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1309" y="2278008"/>
            <a:ext cx="3618309" cy="3155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6805366"/>
      </p:ext>
    </p:extLst>
  </p:cSld>
  <p:clrMapOvr>
    <a:masterClrMapping/>
  </p:clrMapOvr>
  <p:transition spd="med" advTm="1536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69B4D-CFE2-4A21-8C22-1ADD2BE979A6}"/>
              </a:ext>
            </a:extLst>
          </p:cNvPr>
          <p:cNvSpPr>
            <a:spLocks noGrp="1"/>
          </p:cNvSpPr>
          <p:nvPr>
            <p:ph type="title"/>
          </p:nvPr>
        </p:nvSpPr>
        <p:spPr/>
        <p:txBody>
          <a:bodyPr>
            <a:normAutofit/>
          </a:bodyPr>
          <a:lstStyle/>
          <a:p>
            <a:pPr>
              <a:defRPr/>
            </a:pPr>
            <a:r>
              <a:rPr lang="en-GB" sz="5400" dirty="0"/>
              <a:t>Marking Scheme</a:t>
            </a:r>
          </a:p>
        </p:txBody>
      </p:sp>
      <p:sp>
        <p:nvSpPr>
          <p:cNvPr id="31747" name="Content Placeholder 2">
            <a:extLst>
              <a:ext uri="{FF2B5EF4-FFF2-40B4-BE49-F238E27FC236}">
                <a16:creationId xmlns:a16="http://schemas.microsoft.com/office/drawing/2014/main" id="{DB5324F9-7287-4BD5-8927-7B744C184FCD}"/>
              </a:ext>
            </a:extLst>
          </p:cNvPr>
          <p:cNvSpPr>
            <a:spLocks noGrp="1"/>
          </p:cNvSpPr>
          <p:nvPr>
            <p:ph idx="1"/>
          </p:nvPr>
        </p:nvSpPr>
        <p:spPr>
          <a:xfrm>
            <a:off x="653147" y="2092037"/>
            <a:ext cx="7821387" cy="4322618"/>
          </a:xfrm>
        </p:spPr>
        <p:txBody>
          <a:bodyPr>
            <a:normAutofit/>
          </a:bodyPr>
          <a:lstStyle/>
          <a:p>
            <a:pPr marL="34290" indent="0">
              <a:buNone/>
            </a:pPr>
            <a:r>
              <a:rPr lang="en-GB" altLang="en-US" sz="2800" dirty="0">
                <a:solidFill>
                  <a:schemeClr val="tx1"/>
                </a:solidFill>
                <a:latin typeface="+mj-lt"/>
              </a:rPr>
              <a:t>“2 marks for correctly identifying what compliance and internalisation, up to two further marks for specifically noting the difference”</a:t>
            </a:r>
          </a:p>
          <a:p>
            <a:r>
              <a:rPr lang="en-GB" altLang="en-US" sz="2800" dirty="0">
                <a:solidFill>
                  <a:schemeClr val="tx1"/>
                </a:solidFill>
                <a:latin typeface="+mj-lt"/>
              </a:rPr>
              <a:t> i.e. compliance is going along with something because you want to be like the majority.  Internalisation is going along with the majority because you agree. (2 marks) So the main difference is that compliance is just public, but internalisation is public and private. (2 marks)</a:t>
            </a:r>
          </a:p>
          <a:p>
            <a:endParaRPr lang="en-GB" altLang="en-US" sz="2400" dirty="0">
              <a:latin typeface="+mj-lt"/>
            </a:endParaRPr>
          </a:p>
        </p:txBody>
      </p:sp>
    </p:spTree>
    <p:extLst>
      <p:ext uri="{BB962C8B-B14F-4D97-AF65-F5344CB8AC3E}">
        <p14:creationId xmlns:p14="http://schemas.microsoft.com/office/powerpoint/2010/main" val="39685616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3597-74BE-481C-BB56-E6E7F78AD577}"/>
              </a:ext>
            </a:extLst>
          </p:cNvPr>
          <p:cNvSpPr>
            <a:spLocks noGrp="1"/>
          </p:cNvSpPr>
          <p:nvPr>
            <p:ph type="title"/>
          </p:nvPr>
        </p:nvSpPr>
        <p:spPr>
          <a:xfrm>
            <a:off x="857250" y="609600"/>
            <a:ext cx="7406640" cy="1356360"/>
          </a:xfrm>
        </p:spPr>
        <p:txBody>
          <a:bodyPr>
            <a:normAutofit/>
          </a:bodyPr>
          <a:lstStyle/>
          <a:p>
            <a:pPr algn="ctr"/>
            <a:r>
              <a:rPr lang="en-GB" dirty="0">
                <a:solidFill>
                  <a:schemeClr val="tx1"/>
                </a:solidFill>
              </a:rPr>
              <a:t>Factors affecting conformity</a:t>
            </a:r>
          </a:p>
        </p:txBody>
      </p:sp>
      <p:graphicFrame>
        <p:nvGraphicFramePr>
          <p:cNvPr id="5" name="Content Placeholder 2">
            <a:extLst>
              <a:ext uri="{FF2B5EF4-FFF2-40B4-BE49-F238E27FC236}">
                <a16:creationId xmlns:a16="http://schemas.microsoft.com/office/drawing/2014/main" id="{745FD4D8-951C-4B73-9D23-D5693DE7BCC4}"/>
              </a:ext>
            </a:extLst>
          </p:cNvPr>
          <p:cNvGraphicFramePr>
            <a:graphicFrameLocks noGrp="1"/>
          </p:cNvGraphicFramePr>
          <p:nvPr>
            <p:ph idx="1"/>
            <p:extLst>
              <p:ext uri="{D42A27DB-BD31-4B8C-83A1-F6EECF244321}">
                <p14:modId xmlns:p14="http://schemas.microsoft.com/office/powerpoint/2010/main" val="1961455530"/>
              </p:ext>
            </p:extLst>
          </p:nvPr>
        </p:nvGraphicFramePr>
        <p:xfrm>
          <a:off x="645795" y="2625102"/>
          <a:ext cx="8171634" cy="3797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Arrow Connector 5">
            <a:extLst>
              <a:ext uri="{FF2B5EF4-FFF2-40B4-BE49-F238E27FC236}">
                <a16:creationId xmlns:a16="http://schemas.microsoft.com/office/drawing/2014/main" id="{A0B4C3F6-8442-451D-8A05-DFEC33B59F79}"/>
              </a:ext>
            </a:extLst>
          </p:cNvPr>
          <p:cNvCxnSpPr/>
          <p:nvPr/>
        </p:nvCxnSpPr>
        <p:spPr>
          <a:xfrm>
            <a:off x="4343400" y="4523837"/>
            <a:ext cx="0" cy="2114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DB2905E-F760-4F07-B57A-9ED3F7A203EA}"/>
              </a:ext>
            </a:extLst>
          </p:cNvPr>
          <p:cNvCxnSpPr/>
          <p:nvPr/>
        </p:nvCxnSpPr>
        <p:spPr>
          <a:xfrm>
            <a:off x="6106886" y="4523837"/>
            <a:ext cx="0" cy="2767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7346871-E321-45ED-B29B-0A8526FCA127}"/>
              </a:ext>
            </a:extLst>
          </p:cNvPr>
          <p:cNvCxnSpPr/>
          <p:nvPr/>
        </p:nvCxnSpPr>
        <p:spPr>
          <a:xfrm>
            <a:off x="7739743" y="4523837"/>
            <a:ext cx="0" cy="2114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A0BE0850-C5B4-4A37-8B57-6670E22DD593}"/>
              </a:ext>
            </a:extLst>
          </p:cNvPr>
          <p:cNvPicPr>
            <a:picLocks noChangeAspect="1"/>
          </p:cNvPicPr>
          <p:nvPr/>
        </p:nvPicPr>
        <p:blipFill>
          <a:blip r:embed="rId7"/>
          <a:stretch>
            <a:fillRect/>
          </a:stretch>
        </p:blipFill>
        <p:spPr>
          <a:xfrm>
            <a:off x="5525304" y="1438977"/>
            <a:ext cx="3292125" cy="1530229"/>
          </a:xfrm>
          <a:prstGeom prst="rect">
            <a:avLst/>
          </a:prstGeom>
        </p:spPr>
      </p:pic>
      <p:pic>
        <p:nvPicPr>
          <p:cNvPr id="15" name="Picture 14">
            <a:extLst>
              <a:ext uri="{FF2B5EF4-FFF2-40B4-BE49-F238E27FC236}">
                <a16:creationId xmlns:a16="http://schemas.microsoft.com/office/drawing/2014/main" id="{FF9B3531-3220-44DD-910E-35911B0F5E14}"/>
              </a:ext>
            </a:extLst>
          </p:cNvPr>
          <p:cNvPicPr>
            <a:picLocks noChangeAspect="1"/>
          </p:cNvPicPr>
          <p:nvPr/>
        </p:nvPicPr>
        <p:blipFill>
          <a:blip r:embed="rId8"/>
          <a:stretch>
            <a:fillRect/>
          </a:stretch>
        </p:blipFill>
        <p:spPr>
          <a:xfrm>
            <a:off x="7344272" y="5478894"/>
            <a:ext cx="1489486" cy="1117115"/>
          </a:xfrm>
          <a:prstGeom prst="rect">
            <a:avLst/>
          </a:prstGeom>
        </p:spPr>
      </p:pic>
    </p:spTree>
    <p:extLst>
      <p:ext uri="{BB962C8B-B14F-4D97-AF65-F5344CB8AC3E}">
        <p14:creationId xmlns:p14="http://schemas.microsoft.com/office/powerpoint/2010/main" val="32443951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C640D-4018-41BF-A27C-0F255CBE9701}"/>
              </a:ext>
            </a:extLst>
          </p:cNvPr>
          <p:cNvSpPr>
            <a:spLocks noGrp="1"/>
          </p:cNvSpPr>
          <p:nvPr>
            <p:ph type="title"/>
          </p:nvPr>
        </p:nvSpPr>
        <p:spPr>
          <a:xfrm>
            <a:off x="587830" y="609600"/>
            <a:ext cx="7968342" cy="1356360"/>
          </a:xfrm>
        </p:spPr>
        <p:txBody>
          <a:bodyPr>
            <a:normAutofit/>
          </a:bodyPr>
          <a:lstStyle/>
          <a:p>
            <a:pPr algn="ctr"/>
            <a:r>
              <a:rPr lang="en-GB" sz="4800" dirty="0">
                <a:solidFill>
                  <a:schemeClr val="tx1"/>
                </a:solidFill>
              </a:rPr>
              <a:t>Why do we conform?</a:t>
            </a:r>
          </a:p>
        </p:txBody>
      </p:sp>
      <p:graphicFrame>
        <p:nvGraphicFramePr>
          <p:cNvPr id="5" name="Content Placeholder 2">
            <a:extLst>
              <a:ext uri="{FF2B5EF4-FFF2-40B4-BE49-F238E27FC236}">
                <a16:creationId xmlns:a16="http://schemas.microsoft.com/office/drawing/2014/main" id="{B77D84F1-619B-44CA-AF62-C622F514F8E5}"/>
              </a:ext>
            </a:extLst>
          </p:cNvPr>
          <p:cNvGraphicFramePr>
            <a:graphicFrameLocks noGrp="1"/>
          </p:cNvGraphicFramePr>
          <p:nvPr>
            <p:ph idx="1"/>
            <p:extLst>
              <p:ext uri="{D42A27DB-BD31-4B8C-83A1-F6EECF244321}">
                <p14:modId xmlns:p14="http://schemas.microsoft.com/office/powerpoint/2010/main" val="1149193154"/>
              </p:ext>
            </p:extLst>
          </p:nvPr>
        </p:nvGraphicFramePr>
        <p:xfrm>
          <a:off x="587830" y="2106386"/>
          <a:ext cx="7968342" cy="4060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74899690-77A4-4644-B689-FA9DDD8D1E17}"/>
              </a:ext>
            </a:extLst>
          </p:cNvPr>
          <p:cNvPicPr>
            <a:picLocks noChangeAspect="1"/>
          </p:cNvPicPr>
          <p:nvPr/>
        </p:nvPicPr>
        <p:blipFill>
          <a:blip r:embed="rId8"/>
          <a:stretch>
            <a:fillRect/>
          </a:stretch>
        </p:blipFill>
        <p:spPr>
          <a:xfrm>
            <a:off x="5525304" y="1341271"/>
            <a:ext cx="3292125" cy="1530229"/>
          </a:xfrm>
          <a:prstGeom prst="rect">
            <a:avLst/>
          </a:prstGeom>
        </p:spPr>
      </p:pic>
    </p:spTree>
    <p:extLst>
      <p:ext uri="{BB962C8B-B14F-4D97-AF65-F5344CB8AC3E}">
        <p14:creationId xmlns:p14="http://schemas.microsoft.com/office/powerpoint/2010/main" val="21195487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5"/>
        <p:cNvGrpSpPr/>
        <p:nvPr/>
      </p:nvGrpSpPr>
      <p:grpSpPr>
        <a:xfrm>
          <a:off x="0" y="0"/>
          <a:ext cx="0" cy="0"/>
          <a:chOff x="0" y="0"/>
          <a:chExt cx="0" cy="0"/>
        </a:xfrm>
      </p:grpSpPr>
      <p:sp>
        <p:nvSpPr>
          <p:cNvPr id="192" name="Rectangle 191">
            <a:extLst>
              <a:ext uri="{FF2B5EF4-FFF2-40B4-BE49-F238E27FC236}">
                <a16:creationId xmlns:a16="http://schemas.microsoft.com/office/drawing/2014/main" id="{7578A52D-2496-4956-A9A4-EA5C38B2F1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99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4" name="Rectangle 193">
            <a:extLst>
              <a:ext uri="{FF2B5EF4-FFF2-40B4-BE49-F238E27FC236}">
                <a16:creationId xmlns:a16="http://schemas.microsoft.com/office/drawing/2014/main" id="{9809C8E2-EF9B-4E0B-A17E-836DE0508E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1399" cy="1886373"/>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186" name="Shape 186"/>
          <p:cNvSpPr txBox="1">
            <a:spLocks noGrp="1"/>
          </p:cNvSpPr>
          <p:nvPr>
            <p:ph type="title"/>
          </p:nvPr>
        </p:nvSpPr>
        <p:spPr>
          <a:xfrm>
            <a:off x="555171" y="609600"/>
            <a:ext cx="7984672" cy="1356360"/>
          </a:xfrm>
          <a:prstGeom prst="rect">
            <a:avLst/>
          </a:prstGeom>
        </p:spPr>
        <p:txBody>
          <a:bodyPr vert="horz" lIns="91425" tIns="91425" rIns="91425" bIns="91425" rtlCol="0" anchorCtr="0">
            <a:noAutofit/>
          </a:bodyPr>
          <a:lstStyle/>
          <a:p>
            <a:pPr algn="ctr"/>
            <a:r>
              <a:rPr lang="en" sz="4800" dirty="0">
                <a:solidFill>
                  <a:srgbClr val="FFFFFF"/>
                </a:solidFill>
              </a:rPr>
              <a:t>Informational Social Influence</a:t>
            </a:r>
          </a:p>
        </p:txBody>
      </p:sp>
      <p:sp useBgFill="1">
        <p:nvSpPr>
          <p:cNvPr id="196" name="Rectangle 195">
            <a:extLst>
              <a:ext uri="{FF2B5EF4-FFF2-40B4-BE49-F238E27FC236}">
                <a16:creationId xmlns:a16="http://schemas.microsoft.com/office/drawing/2014/main" id="{61EB557E-621E-4254-B750-85274C5F4D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29841"/>
            <a:ext cx="9144000" cy="4328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Shape 187"/>
          <p:cNvSpPr txBox="1">
            <a:spLocks noGrp="1"/>
          </p:cNvSpPr>
          <p:nvPr>
            <p:ph idx="1"/>
          </p:nvPr>
        </p:nvSpPr>
        <p:spPr>
          <a:xfrm>
            <a:off x="555171" y="2852530"/>
            <a:ext cx="7984671" cy="3683737"/>
          </a:xfrm>
          <a:prstGeom prst="rect">
            <a:avLst/>
          </a:prstGeom>
        </p:spPr>
        <p:txBody>
          <a:bodyPr vert="horz" lIns="91425" tIns="91425" rIns="91425" bIns="91425" rtlCol="0" anchorCtr="0">
            <a:normAutofit/>
          </a:bodyPr>
          <a:lstStyle/>
          <a:p>
            <a:pPr>
              <a:buNone/>
            </a:pPr>
            <a:r>
              <a:rPr lang="en" sz="2600" b="1" dirty="0">
                <a:solidFill>
                  <a:schemeClr val="tx1"/>
                </a:solidFill>
              </a:rPr>
              <a:t>Informational </a:t>
            </a:r>
            <a:r>
              <a:rPr lang="en-GB" sz="2600" b="1" dirty="0">
                <a:solidFill>
                  <a:schemeClr val="tx1"/>
                </a:solidFill>
              </a:rPr>
              <a:t>Social </a:t>
            </a:r>
            <a:r>
              <a:rPr lang="en" sz="2600" b="1" dirty="0">
                <a:solidFill>
                  <a:schemeClr val="tx1"/>
                </a:solidFill>
              </a:rPr>
              <a:t>Influence </a:t>
            </a:r>
            <a:r>
              <a:rPr lang="en" sz="2600" dirty="0">
                <a:solidFill>
                  <a:schemeClr val="tx1"/>
                </a:solidFill>
              </a:rPr>
              <a:t>- we consider other peoples views to be </a:t>
            </a:r>
            <a:r>
              <a:rPr lang="en" sz="2600" b="1" dirty="0">
                <a:solidFill>
                  <a:schemeClr val="tx1"/>
                </a:solidFill>
              </a:rPr>
              <a:t>valid</a:t>
            </a:r>
            <a:r>
              <a:rPr lang="en" sz="2600" dirty="0">
                <a:solidFill>
                  <a:schemeClr val="tx1"/>
                </a:solidFill>
              </a:rPr>
              <a:t> and </a:t>
            </a:r>
            <a:r>
              <a:rPr lang="en" sz="2600" b="1" dirty="0">
                <a:solidFill>
                  <a:schemeClr val="tx1"/>
                </a:solidFill>
              </a:rPr>
              <a:t>reliable</a:t>
            </a:r>
            <a:r>
              <a:rPr lang="en" sz="2600" dirty="0">
                <a:solidFill>
                  <a:schemeClr val="tx1"/>
                </a:solidFill>
              </a:rPr>
              <a:t>. It might be because we are unsure of how to behave or what is correct, and so we go along with a majority, or because we perceive others to have more expertise than us. </a:t>
            </a:r>
          </a:p>
          <a:p>
            <a:pPr>
              <a:buNone/>
            </a:pPr>
            <a:endParaRPr lang="en" sz="2600" dirty="0">
              <a:solidFill>
                <a:schemeClr val="tx1"/>
              </a:solidFill>
            </a:endParaRPr>
          </a:p>
          <a:p>
            <a:pPr>
              <a:buNone/>
            </a:pPr>
            <a:r>
              <a:rPr lang="en" sz="2600" dirty="0">
                <a:solidFill>
                  <a:schemeClr val="tx1"/>
                </a:solidFill>
              </a:rPr>
              <a:t>Informational influence motivates us to conform because </a:t>
            </a:r>
            <a:r>
              <a:rPr lang="en" sz="2600" b="1" dirty="0">
                <a:solidFill>
                  <a:schemeClr val="tx1"/>
                </a:solidFill>
              </a:rPr>
              <a:t>we want to be right. </a:t>
            </a:r>
            <a:endParaRPr lang="en" sz="2600" dirty="0">
              <a:solidFill>
                <a:schemeClr val="tx1"/>
              </a:solidFill>
            </a:endParaRPr>
          </a:p>
        </p:txBody>
      </p:sp>
      <p:pic>
        <p:nvPicPr>
          <p:cNvPr id="2" name="Picture 1">
            <a:extLst>
              <a:ext uri="{FF2B5EF4-FFF2-40B4-BE49-F238E27FC236}">
                <a16:creationId xmlns:a16="http://schemas.microsoft.com/office/drawing/2014/main" id="{FDB8573F-097F-453A-B9BB-20A2D23B6303}"/>
              </a:ext>
            </a:extLst>
          </p:cNvPr>
          <p:cNvPicPr>
            <a:picLocks noChangeAspect="1"/>
          </p:cNvPicPr>
          <p:nvPr/>
        </p:nvPicPr>
        <p:blipFill>
          <a:blip r:embed="rId3"/>
          <a:stretch>
            <a:fillRect/>
          </a:stretch>
        </p:blipFill>
        <p:spPr>
          <a:xfrm>
            <a:off x="7352435" y="5689842"/>
            <a:ext cx="1489486" cy="1117115"/>
          </a:xfrm>
          <a:prstGeom prst="rect">
            <a:avLst/>
          </a:prstGeom>
        </p:spPr>
      </p:pic>
    </p:spTree>
    <p:extLst>
      <p:ext uri="{BB962C8B-B14F-4D97-AF65-F5344CB8AC3E}">
        <p14:creationId xmlns:p14="http://schemas.microsoft.com/office/powerpoint/2010/main" val="36017996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5"/>
        <p:cNvGrpSpPr/>
        <p:nvPr/>
      </p:nvGrpSpPr>
      <p:grpSpPr>
        <a:xfrm>
          <a:off x="0" y="0"/>
          <a:ext cx="0" cy="0"/>
          <a:chOff x="0" y="0"/>
          <a:chExt cx="0" cy="0"/>
        </a:xfrm>
      </p:grpSpPr>
      <p:sp>
        <p:nvSpPr>
          <p:cNvPr id="192" name="Rectangle 191">
            <a:extLst>
              <a:ext uri="{FF2B5EF4-FFF2-40B4-BE49-F238E27FC236}">
                <a16:creationId xmlns:a16="http://schemas.microsoft.com/office/drawing/2014/main" id="{7578A52D-2496-4956-A9A4-EA5C38B2F1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99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4" name="Rectangle 193">
            <a:extLst>
              <a:ext uri="{FF2B5EF4-FFF2-40B4-BE49-F238E27FC236}">
                <a16:creationId xmlns:a16="http://schemas.microsoft.com/office/drawing/2014/main" id="{9809C8E2-EF9B-4E0B-A17E-836DE0508E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1399" cy="1886373"/>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186" name="Shape 186"/>
          <p:cNvSpPr txBox="1">
            <a:spLocks noGrp="1"/>
          </p:cNvSpPr>
          <p:nvPr>
            <p:ph type="title"/>
          </p:nvPr>
        </p:nvSpPr>
        <p:spPr>
          <a:xfrm>
            <a:off x="555171" y="609600"/>
            <a:ext cx="7984672" cy="1356360"/>
          </a:xfrm>
          <a:prstGeom prst="rect">
            <a:avLst/>
          </a:prstGeom>
        </p:spPr>
        <p:txBody>
          <a:bodyPr vert="horz" lIns="91425" tIns="91425" rIns="91425" bIns="91425" rtlCol="0" anchorCtr="0">
            <a:noAutofit/>
          </a:bodyPr>
          <a:lstStyle/>
          <a:p>
            <a:pPr algn="ctr"/>
            <a:r>
              <a:rPr lang="en" sz="4800" dirty="0">
                <a:solidFill>
                  <a:srgbClr val="FFFFFF"/>
                </a:solidFill>
              </a:rPr>
              <a:t>Informational Social Influence</a:t>
            </a:r>
          </a:p>
        </p:txBody>
      </p:sp>
      <p:sp useBgFill="1">
        <p:nvSpPr>
          <p:cNvPr id="196" name="Rectangle 195">
            <a:extLst>
              <a:ext uri="{FF2B5EF4-FFF2-40B4-BE49-F238E27FC236}">
                <a16:creationId xmlns:a16="http://schemas.microsoft.com/office/drawing/2014/main" id="{61EB557E-621E-4254-B750-85274C5F4D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29841"/>
            <a:ext cx="9144000" cy="4328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Shape 187"/>
          <p:cNvSpPr txBox="1">
            <a:spLocks noGrp="1"/>
          </p:cNvSpPr>
          <p:nvPr>
            <p:ph idx="1"/>
          </p:nvPr>
        </p:nvSpPr>
        <p:spPr>
          <a:xfrm>
            <a:off x="555171" y="2852530"/>
            <a:ext cx="7984671" cy="3683737"/>
          </a:xfrm>
          <a:prstGeom prst="rect">
            <a:avLst/>
          </a:prstGeom>
        </p:spPr>
        <p:txBody>
          <a:bodyPr vert="horz" lIns="91425" tIns="91425" rIns="91425" bIns="91425" rtlCol="0" anchorCtr="0">
            <a:normAutofit/>
          </a:bodyPr>
          <a:lstStyle/>
          <a:p>
            <a:pPr>
              <a:buNone/>
            </a:pPr>
            <a:r>
              <a:rPr lang="en" sz="2600" b="1" dirty="0">
                <a:solidFill>
                  <a:schemeClr val="tx1"/>
                </a:solidFill>
              </a:rPr>
              <a:t>Informational </a:t>
            </a:r>
            <a:r>
              <a:rPr lang="en-GB" sz="2600" b="1" dirty="0">
                <a:solidFill>
                  <a:schemeClr val="tx1"/>
                </a:solidFill>
              </a:rPr>
              <a:t>Social</a:t>
            </a:r>
            <a:r>
              <a:rPr lang="en" sz="2600" b="1" dirty="0">
                <a:solidFill>
                  <a:schemeClr val="tx1"/>
                </a:solidFill>
              </a:rPr>
              <a:t> Influence </a:t>
            </a:r>
            <a:r>
              <a:rPr lang="en" sz="2600" dirty="0">
                <a:solidFill>
                  <a:schemeClr val="tx1"/>
                </a:solidFill>
              </a:rPr>
              <a:t>- we consider other peoples views to be </a:t>
            </a:r>
            <a:r>
              <a:rPr lang="en" sz="2600" b="1" dirty="0">
                <a:solidFill>
                  <a:schemeClr val="tx1"/>
                </a:solidFill>
              </a:rPr>
              <a:t>valid</a:t>
            </a:r>
            <a:r>
              <a:rPr lang="en" sz="2600" dirty="0">
                <a:solidFill>
                  <a:schemeClr val="tx1"/>
                </a:solidFill>
              </a:rPr>
              <a:t> and </a:t>
            </a:r>
            <a:r>
              <a:rPr lang="en" sz="2600" b="1" dirty="0">
                <a:solidFill>
                  <a:schemeClr val="tx1"/>
                </a:solidFill>
              </a:rPr>
              <a:t>reliable</a:t>
            </a:r>
            <a:r>
              <a:rPr lang="en" sz="2600" dirty="0">
                <a:solidFill>
                  <a:schemeClr val="tx1"/>
                </a:solidFill>
              </a:rPr>
              <a:t>. </a:t>
            </a:r>
          </a:p>
          <a:p>
            <a:pPr>
              <a:buNone/>
            </a:pPr>
            <a:r>
              <a:rPr lang="en" sz="2600" dirty="0">
                <a:solidFill>
                  <a:schemeClr val="tx1"/>
                </a:solidFill>
              </a:rPr>
              <a:t>Informational influence motivates us to conform because </a:t>
            </a:r>
            <a:r>
              <a:rPr lang="en" sz="2600" b="1" dirty="0">
                <a:solidFill>
                  <a:schemeClr val="tx1"/>
                </a:solidFill>
              </a:rPr>
              <a:t>we want to be right. </a:t>
            </a:r>
          </a:p>
          <a:p>
            <a:pPr>
              <a:buNone/>
            </a:pPr>
            <a:endParaRPr lang="en" sz="2600" b="1" dirty="0">
              <a:solidFill>
                <a:schemeClr val="tx1"/>
              </a:solidFill>
            </a:endParaRPr>
          </a:p>
          <a:p>
            <a:pPr>
              <a:buNone/>
            </a:pPr>
            <a:r>
              <a:rPr lang="en" sz="2600" b="1" dirty="0">
                <a:solidFill>
                  <a:schemeClr val="tx1"/>
                </a:solidFill>
              </a:rPr>
              <a:t>In your jotter think of as many examples as possible of  when people might experience Informational Social Influence</a:t>
            </a:r>
          </a:p>
          <a:p>
            <a:pPr>
              <a:buNone/>
            </a:pPr>
            <a:endParaRPr lang="en" sz="2600" b="1" dirty="0">
              <a:solidFill>
                <a:schemeClr val="tx1"/>
              </a:solidFill>
            </a:endParaRPr>
          </a:p>
        </p:txBody>
      </p:sp>
    </p:spTree>
    <p:extLst>
      <p:ext uri="{BB962C8B-B14F-4D97-AF65-F5344CB8AC3E}">
        <p14:creationId xmlns:p14="http://schemas.microsoft.com/office/powerpoint/2010/main" val="5245513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5"/>
        <p:cNvGrpSpPr/>
        <p:nvPr/>
      </p:nvGrpSpPr>
      <p:grpSpPr>
        <a:xfrm>
          <a:off x="0" y="0"/>
          <a:ext cx="0" cy="0"/>
          <a:chOff x="0" y="0"/>
          <a:chExt cx="0" cy="0"/>
        </a:xfrm>
      </p:grpSpPr>
      <p:sp>
        <p:nvSpPr>
          <p:cNvPr id="192" name="Rectangle 191">
            <a:extLst>
              <a:ext uri="{FF2B5EF4-FFF2-40B4-BE49-F238E27FC236}">
                <a16:creationId xmlns:a16="http://schemas.microsoft.com/office/drawing/2014/main" id="{7578A52D-2496-4956-A9A4-EA5C38B2F1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99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4" name="Rectangle 193">
            <a:extLst>
              <a:ext uri="{FF2B5EF4-FFF2-40B4-BE49-F238E27FC236}">
                <a16:creationId xmlns:a16="http://schemas.microsoft.com/office/drawing/2014/main" id="{9809C8E2-EF9B-4E0B-A17E-836DE0508E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1399" cy="1886373"/>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186" name="Shape 186"/>
          <p:cNvSpPr txBox="1">
            <a:spLocks noGrp="1"/>
          </p:cNvSpPr>
          <p:nvPr>
            <p:ph type="title"/>
          </p:nvPr>
        </p:nvSpPr>
        <p:spPr>
          <a:xfrm>
            <a:off x="857250" y="609600"/>
            <a:ext cx="7406640" cy="1356360"/>
          </a:xfrm>
          <a:prstGeom prst="rect">
            <a:avLst/>
          </a:prstGeom>
        </p:spPr>
        <p:txBody>
          <a:bodyPr vert="horz" lIns="91425" tIns="91425" rIns="91425" bIns="91425" rtlCol="0" anchorCtr="0">
            <a:normAutofit/>
          </a:bodyPr>
          <a:lstStyle/>
          <a:p>
            <a:pPr algn="ctr"/>
            <a:r>
              <a:rPr lang="en" sz="4800" dirty="0">
                <a:solidFill>
                  <a:srgbClr val="FFFFFF"/>
                </a:solidFill>
              </a:rPr>
              <a:t>Normative Social Influence</a:t>
            </a:r>
          </a:p>
        </p:txBody>
      </p:sp>
      <p:sp useBgFill="1">
        <p:nvSpPr>
          <p:cNvPr id="196" name="Rectangle 195">
            <a:extLst>
              <a:ext uri="{FF2B5EF4-FFF2-40B4-BE49-F238E27FC236}">
                <a16:creationId xmlns:a16="http://schemas.microsoft.com/office/drawing/2014/main" id="{61EB557E-621E-4254-B750-85274C5F4D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29841"/>
            <a:ext cx="9144000" cy="4328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Shape 187"/>
          <p:cNvSpPr txBox="1">
            <a:spLocks noGrp="1"/>
          </p:cNvSpPr>
          <p:nvPr>
            <p:ph idx="1"/>
          </p:nvPr>
        </p:nvSpPr>
        <p:spPr>
          <a:xfrm>
            <a:off x="538844" y="2852531"/>
            <a:ext cx="8082642" cy="3548270"/>
          </a:xfrm>
          <a:prstGeom prst="rect">
            <a:avLst/>
          </a:prstGeom>
        </p:spPr>
        <p:txBody>
          <a:bodyPr vert="horz" lIns="91425" tIns="91425" rIns="91425" bIns="91425" rtlCol="0" anchorCtr="0">
            <a:normAutofit fontScale="92500" lnSpcReduction="10000"/>
          </a:bodyPr>
          <a:lstStyle/>
          <a:p>
            <a:pPr>
              <a:buNone/>
            </a:pPr>
            <a:r>
              <a:rPr lang="en" sz="2800" b="1" dirty="0">
                <a:solidFill>
                  <a:schemeClr val="tx1"/>
                </a:solidFill>
              </a:rPr>
              <a:t>Normative </a:t>
            </a:r>
            <a:r>
              <a:rPr lang="en-GB" sz="2800" b="1" dirty="0">
                <a:solidFill>
                  <a:schemeClr val="tx1"/>
                </a:solidFill>
              </a:rPr>
              <a:t>Social In</a:t>
            </a:r>
            <a:r>
              <a:rPr lang="en" sz="2800" b="1" dirty="0">
                <a:solidFill>
                  <a:schemeClr val="tx1"/>
                </a:solidFill>
              </a:rPr>
              <a:t>fluence - </a:t>
            </a:r>
            <a:r>
              <a:rPr lang="en" sz="2800" dirty="0">
                <a:solidFill>
                  <a:schemeClr val="tx1"/>
                </a:solidFill>
              </a:rPr>
              <a:t>we want to gain approval from others, so we go along with a certain behaviour. This concerns a need for social acceptance. We are not in doubt of the correct belief or behaviour, but feel pressure from the group and go along with it in order to be accepted.</a:t>
            </a:r>
          </a:p>
          <a:p>
            <a:pPr>
              <a:buNone/>
            </a:pPr>
            <a:r>
              <a:rPr lang="en" sz="2800" dirty="0">
                <a:solidFill>
                  <a:schemeClr val="tx1"/>
                </a:solidFill>
              </a:rPr>
              <a:t> </a:t>
            </a:r>
          </a:p>
          <a:p>
            <a:pPr>
              <a:buNone/>
            </a:pPr>
            <a:r>
              <a:rPr lang="en" sz="2800" dirty="0">
                <a:solidFill>
                  <a:schemeClr val="tx1"/>
                </a:solidFill>
              </a:rPr>
              <a:t>Normative influence motivates us to </a:t>
            </a:r>
            <a:r>
              <a:rPr lang="en" sz="2800" b="1" dirty="0">
                <a:solidFill>
                  <a:schemeClr val="tx1"/>
                </a:solidFill>
              </a:rPr>
              <a:t>comform because we want to be liked. </a:t>
            </a:r>
            <a:endParaRPr lang="en" sz="2800" dirty="0">
              <a:solidFill>
                <a:schemeClr val="tx1"/>
              </a:solidFill>
            </a:endParaRPr>
          </a:p>
        </p:txBody>
      </p:sp>
      <p:pic>
        <p:nvPicPr>
          <p:cNvPr id="7" name="Picture 6">
            <a:extLst>
              <a:ext uri="{FF2B5EF4-FFF2-40B4-BE49-F238E27FC236}">
                <a16:creationId xmlns:a16="http://schemas.microsoft.com/office/drawing/2014/main" id="{1C38826F-B1E0-400F-8901-B44E31C53A98}"/>
              </a:ext>
            </a:extLst>
          </p:cNvPr>
          <p:cNvPicPr>
            <a:picLocks noChangeAspect="1"/>
          </p:cNvPicPr>
          <p:nvPr/>
        </p:nvPicPr>
        <p:blipFill>
          <a:blip r:embed="rId3"/>
          <a:stretch>
            <a:fillRect/>
          </a:stretch>
        </p:blipFill>
        <p:spPr>
          <a:xfrm>
            <a:off x="7352435" y="5689842"/>
            <a:ext cx="1489486" cy="1117115"/>
          </a:xfrm>
          <a:prstGeom prst="rect">
            <a:avLst/>
          </a:prstGeom>
        </p:spPr>
      </p:pic>
    </p:spTree>
    <p:extLst>
      <p:ext uri="{BB962C8B-B14F-4D97-AF65-F5344CB8AC3E}">
        <p14:creationId xmlns:p14="http://schemas.microsoft.com/office/powerpoint/2010/main" val="1840020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a:extLst>
              <a:ext uri="{FF2B5EF4-FFF2-40B4-BE49-F238E27FC236}">
                <a16:creationId xmlns:a16="http://schemas.microsoft.com/office/drawing/2014/main" id="{FA1B0390-E146-43E2-AA2F-330171B53D21}"/>
              </a:ext>
            </a:extLst>
          </p:cNvPr>
          <p:cNvSpPr>
            <a:spLocks noGrp="1" noChangeArrowheads="1"/>
          </p:cNvSpPr>
          <p:nvPr>
            <p:ph idx="4294967295"/>
          </p:nvPr>
        </p:nvSpPr>
        <p:spPr>
          <a:xfrm>
            <a:off x="182880" y="2056937"/>
            <a:ext cx="8767482" cy="2738437"/>
          </a:xfrm>
        </p:spPr>
        <p:txBody>
          <a:bodyPr>
            <a:normAutofit/>
          </a:bodyPr>
          <a:lstStyle/>
          <a:p>
            <a:pPr marL="0" indent="0" algn="ctr">
              <a:buNone/>
            </a:pPr>
            <a:r>
              <a:rPr lang="en-GB" altLang="en-US" sz="8800" dirty="0"/>
              <a:t>If you’ve ever lied to a friend</a:t>
            </a:r>
          </a:p>
          <a:p>
            <a:pPr algn="ctr"/>
            <a:endParaRPr lang="en-GB" altLang="en-US" sz="8800" dirty="0"/>
          </a:p>
        </p:txBody>
      </p:sp>
    </p:spTree>
    <p:extLst>
      <p:ext uri="{BB962C8B-B14F-4D97-AF65-F5344CB8AC3E}">
        <p14:creationId xmlns:p14="http://schemas.microsoft.com/office/powerpoint/2010/main" val="9027387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5"/>
        <p:cNvGrpSpPr/>
        <p:nvPr/>
      </p:nvGrpSpPr>
      <p:grpSpPr>
        <a:xfrm>
          <a:off x="0" y="0"/>
          <a:ext cx="0" cy="0"/>
          <a:chOff x="0" y="0"/>
          <a:chExt cx="0" cy="0"/>
        </a:xfrm>
      </p:grpSpPr>
      <p:sp>
        <p:nvSpPr>
          <p:cNvPr id="192" name="Rectangle 191">
            <a:extLst>
              <a:ext uri="{FF2B5EF4-FFF2-40B4-BE49-F238E27FC236}">
                <a16:creationId xmlns:a16="http://schemas.microsoft.com/office/drawing/2014/main" id="{7578A52D-2496-4956-A9A4-EA5C38B2F1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99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4" name="Rectangle 193">
            <a:extLst>
              <a:ext uri="{FF2B5EF4-FFF2-40B4-BE49-F238E27FC236}">
                <a16:creationId xmlns:a16="http://schemas.microsoft.com/office/drawing/2014/main" id="{9809C8E2-EF9B-4E0B-A17E-836DE0508E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1399" cy="1886373"/>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186" name="Shape 186"/>
          <p:cNvSpPr txBox="1">
            <a:spLocks noGrp="1"/>
          </p:cNvSpPr>
          <p:nvPr>
            <p:ph type="title"/>
          </p:nvPr>
        </p:nvSpPr>
        <p:spPr>
          <a:xfrm>
            <a:off x="857250" y="609600"/>
            <a:ext cx="7406640" cy="1356360"/>
          </a:xfrm>
          <a:prstGeom prst="rect">
            <a:avLst/>
          </a:prstGeom>
        </p:spPr>
        <p:txBody>
          <a:bodyPr vert="horz" lIns="91425" tIns="91425" rIns="91425" bIns="91425" rtlCol="0" anchorCtr="0">
            <a:normAutofit/>
          </a:bodyPr>
          <a:lstStyle/>
          <a:p>
            <a:pPr algn="ctr"/>
            <a:r>
              <a:rPr lang="en" sz="4800" dirty="0">
                <a:solidFill>
                  <a:srgbClr val="FFFFFF"/>
                </a:solidFill>
              </a:rPr>
              <a:t>Normative Social Influence</a:t>
            </a:r>
          </a:p>
        </p:txBody>
      </p:sp>
      <p:sp useBgFill="1">
        <p:nvSpPr>
          <p:cNvPr id="196" name="Rectangle 195">
            <a:extLst>
              <a:ext uri="{FF2B5EF4-FFF2-40B4-BE49-F238E27FC236}">
                <a16:creationId xmlns:a16="http://schemas.microsoft.com/office/drawing/2014/main" id="{61EB557E-621E-4254-B750-85274C5F4D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29841"/>
            <a:ext cx="9144000" cy="4328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Shape 187"/>
          <p:cNvSpPr txBox="1">
            <a:spLocks noGrp="1"/>
          </p:cNvSpPr>
          <p:nvPr>
            <p:ph idx="1"/>
          </p:nvPr>
        </p:nvSpPr>
        <p:spPr>
          <a:xfrm>
            <a:off x="538844" y="2852531"/>
            <a:ext cx="8082642" cy="3548270"/>
          </a:xfrm>
          <a:prstGeom prst="rect">
            <a:avLst/>
          </a:prstGeom>
        </p:spPr>
        <p:txBody>
          <a:bodyPr vert="horz" lIns="91425" tIns="91425" rIns="91425" bIns="91425" rtlCol="0" anchorCtr="0">
            <a:normAutofit/>
          </a:bodyPr>
          <a:lstStyle/>
          <a:p>
            <a:pPr>
              <a:buNone/>
            </a:pPr>
            <a:r>
              <a:rPr lang="en" sz="2800" b="1" dirty="0">
                <a:solidFill>
                  <a:schemeClr val="tx1"/>
                </a:solidFill>
              </a:rPr>
              <a:t>Normative </a:t>
            </a:r>
            <a:r>
              <a:rPr lang="en-GB" sz="2800" b="1" dirty="0">
                <a:solidFill>
                  <a:schemeClr val="tx1"/>
                </a:solidFill>
              </a:rPr>
              <a:t>Social In</a:t>
            </a:r>
            <a:r>
              <a:rPr lang="en" sz="2800" b="1" dirty="0">
                <a:solidFill>
                  <a:schemeClr val="tx1"/>
                </a:solidFill>
              </a:rPr>
              <a:t>fluence - </a:t>
            </a:r>
            <a:r>
              <a:rPr lang="en" sz="2800" dirty="0">
                <a:solidFill>
                  <a:schemeClr val="tx1"/>
                </a:solidFill>
              </a:rPr>
              <a:t>we want to gain approval from others, so we go along with a certain behaviour. Normative influence motivates us to </a:t>
            </a:r>
            <a:r>
              <a:rPr lang="en" sz="2800" b="1" dirty="0">
                <a:solidFill>
                  <a:schemeClr val="tx1"/>
                </a:solidFill>
              </a:rPr>
              <a:t>comform because we want to be liked. </a:t>
            </a:r>
          </a:p>
          <a:p>
            <a:pPr>
              <a:buNone/>
            </a:pPr>
            <a:endParaRPr lang="en" sz="2800" b="1" dirty="0">
              <a:solidFill>
                <a:schemeClr val="tx1"/>
              </a:solidFill>
            </a:endParaRPr>
          </a:p>
          <a:p>
            <a:pPr>
              <a:buNone/>
            </a:pPr>
            <a:r>
              <a:rPr lang="en" sz="2800" b="1" dirty="0">
                <a:solidFill>
                  <a:schemeClr val="tx1"/>
                </a:solidFill>
              </a:rPr>
              <a:t>In your jotter think of as many examples as possible of  when people might experience </a:t>
            </a:r>
            <a:r>
              <a:rPr lang="en-GB" sz="2800" b="1" dirty="0">
                <a:solidFill>
                  <a:schemeClr val="tx1"/>
                </a:solidFill>
              </a:rPr>
              <a:t>Normative </a:t>
            </a:r>
            <a:r>
              <a:rPr lang="en" sz="2800" b="1" dirty="0">
                <a:solidFill>
                  <a:schemeClr val="tx1"/>
                </a:solidFill>
              </a:rPr>
              <a:t>Social Influence.</a:t>
            </a:r>
          </a:p>
          <a:p>
            <a:pPr>
              <a:buNone/>
            </a:pPr>
            <a:endParaRPr lang="en" sz="2800" dirty="0">
              <a:solidFill>
                <a:schemeClr val="tx1"/>
              </a:solidFill>
            </a:endParaRPr>
          </a:p>
        </p:txBody>
      </p:sp>
    </p:spTree>
    <p:extLst>
      <p:ext uri="{BB962C8B-B14F-4D97-AF65-F5344CB8AC3E}">
        <p14:creationId xmlns:p14="http://schemas.microsoft.com/office/powerpoint/2010/main" val="39152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5"/>
        <p:cNvGrpSpPr/>
        <p:nvPr/>
      </p:nvGrpSpPr>
      <p:grpSpPr>
        <a:xfrm>
          <a:off x="0" y="0"/>
          <a:ext cx="0" cy="0"/>
          <a:chOff x="0" y="0"/>
          <a:chExt cx="0" cy="0"/>
        </a:xfrm>
      </p:grpSpPr>
      <p:sp>
        <p:nvSpPr>
          <p:cNvPr id="192" name="Rectangle 191">
            <a:extLst>
              <a:ext uri="{FF2B5EF4-FFF2-40B4-BE49-F238E27FC236}">
                <a16:creationId xmlns:a16="http://schemas.microsoft.com/office/drawing/2014/main" id="{7578A52D-2496-4956-A9A4-EA5C38B2F1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99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4" name="Rectangle 193">
            <a:extLst>
              <a:ext uri="{FF2B5EF4-FFF2-40B4-BE49-F238E27FC236}">
                <a16:creationId xmlns:a16="http://schemas.microsoft.com/office/drawing/2014/main" id="{9809C8E2-EF9B-4E0B-A17E-836DE0508E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1399" cy="1886373"/>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186" name="Shape 186"/>
          <p:cNvSpPr txBox="1">
            <a:spLocks noGrp="1"/>
          </p:cNvSpPr>
          <p:nvPr>
            <p:ph type="title"/>
          </p:nvPr>
        </p:nvSpPr>
        <p:spPr>
          <a:xfrm>
            <a:off x="857250" y="609600"/>
            <a:ext cx="7406640" cy="1356360"/>
          </a:xfrm>
          <a:prstGeom prst="rect">
            <a:avLst/>
          </a:prstGeom>
        </p:spPr>
        <p:txBody>
          <a:bodyPr vert="horz" lIns="91425" tIns="91425" rIns="91425" bIns="91425" rtlCol="0" anchorCtr="0">
            <a:normAutofit/>
          </a:bodyPr>
          <a:lstStyle/>
          <a:p>
            <a:pPr algn="ctr"/>
            <a:r>
              <a:rPr lang="en-GB" sz="4800" dirty="0">
                <a:solidFill>
                  <a:srgbClr val="FFFFFF"/>
                </a:solidFill>
              </a:rPr>
              <a:t>Individual Factors</a:t>
            </a:r>
            <a:endParaRPr lang="en" sz="4800" dirty="0">
              <a:solidFill>
                <a:srgbClr val="FFFFFF"/>
              </a:solidFill>
            </a:endParaRPr>
          </a:p>
        </p:txBody>
      </p:sp>
      <p:sp useBgFill="1">
        <p:nvSpPr>
          <p:cNvPr id="196" name="Rectangle 195">
            <a:extLst>
              <a:ext uri="{FF2B5EF4-FFF2-40B4-BE49-F238E27FC236}">
                <a16:creationId xmlns:a16="http://schemas.microsoft.com/office/drawing/2014/main" id="{61EB557E-621E-4254-B750-85274C5F4D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29841"/>
            <a:ext cx="9144000" cy="4328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Shape 187"/>
          <p:cNvSpPr txBox="1">
            <a:spLocks noGrp="1"/>
          </p:cNvSpPr>
          <p:nvPr>
            <p:ph idx="1"/>
          </p:nvPr>
        </p:nvSpPr>
        <p:spPr>
          <a:xfrm>
            <a:off x="408213" y="2852531"/>
            <a:ext cx="8294915" cy="3548270"/>
          </a:xfrm>
          <a:prstGeom prst="rect">
            <a:avLst/>
          </a:prstGeom>
        </p:spPr>
        <p:txBody>
          <a:bodyPr vert="horz" lIns="91425" tIns="91425" rIns="91425" bIns="91425" rtlCol="0" anchorCtr="0">
            <a:normAutofit lnSpcReduction="10000"/>
          </a:bodyPr>
          <a:lstStyle/>
          <a:p>
            <a:pPr>
              <a:buNone/>
            </a:pPr>
            <a:r>
              <a:rPr lang="en-GB" sz="2800" dirty="0">
                <a:solidFill>
                  <a:schemeClr val="tx1"/>
                </a:solidFill>
              </a:rPr>
              <a:t>What makes some people conform when others don’t?</a:t>
            </a:r>
          </a:p>
          <a:p>
            <a:pPr>
              <a:buNone/>
            </a:pPr>
            <a:endParaRPr lang="en-GB" sz="2800" dirty="0">
              <a:solidFill>
                <a:schemeClr val="tx1"/>
              </a:solidFill>
            </a:endParaRPr>
          </a:p>
          <a:p>
            <a:pPr>
              <a:buNone/>
            </a:pPr>
            <a:r>
              <a:rPr lang="en-GB" sz="2800" dirty="0">
                <a:solidFill>
                  <a:schemeClr val="tx1"/>
                </a:solidFill>
              </a:rPr>
              <a:t>There are factors which differ from person to person. </a:t>
            </a:r>
          </a:p>
          <a:p>
            <a:pPr lvl="2"/>
            <a:r>
              <a:rPr lang="en-GB" sz="2400" dirty="0">
                <a:solidFill>
                  <a:schemeClr val="tx1"/>
                </a:solidFill>
              </a:rPr>
              <a:t>Gender and self-esteem are the mandatory factors which we need to know. </a:t>
            </a:r>
          </a:p>
          <a:p>
            <a:pPr>
              <a:buNone/>
            </a:pPr>
            <a:endParaRPr lang="en-GB" sz="2800" dirty="0">
              <a:solidFill>
                <a:schemeClr val="tx1"/>
              </a:solidFill>
            </a:endParaRPr>
          </a:p>
          <a:p>
            <a:pPr>
              <a:buNone/>
            </a:pPr>
            <a:r>
              <a:rPr lang="en-GB" sz="2800" dirty="0">
                <a:solidFill>
                  <a:schemeClr val="tx1"/>
                </a:solidFill>
              </a:rPr>
              <a:t>Can anyone think of any other individual factors which may impact if someone conforms or not?</a:t>
            </a:r>
            <a:endParaRPr lang="en" sz="2800" dirty="0">
              <a:solidFill>
                <a:schemeClr val="tx1"/>
              </a:solidFill>
            </a:endParaRPr>
          </a:p>
        </p:txBody>
      </p:sp>
    </p:spTree>
    <p:extLst>
      <p:ext uri="{BB962C8B-B14F-4D97-AF65-F5344CB8AC3E}">
        <p14:creationId xmlns:p14="http://schemas.microsoft.com/office/powerpoint/2010/main" val="39253375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9271C28-7496-4447-8541-7B39F5E948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80028" y="609600"/>
            <a:ext cx="4023333" cy="1356360"/>
          </a:xfrm>
        </p:spPr>
        <p:txBody>
          <a:bodyPr>
            <a:normAutofit/>
          </a:bodyPr>
          <a:lstStyle/>
          <a:p>
            <a:r>
              <a:rPr lang="en-GB" dirty="0">
                <a:solidFill>
                  <a:schemeClr val="tx1"/>
                </a:solidFill>
              </a:rPr>
              <a:t>Higher or Lower</a:t>
            </a:r>
          </a:p>
        </p:txBody>
      </p:sp>
      <p:pic>
        <p:nvPicPr>
          <p:cNvPr id="4" name="Picture 3">
            <a:extLst>
              <a:ext uri="{FF2B5EF4-FFF2-40B4-BE49-F238E27FC236}">
                <a16:creationId xmlns:a16="http://schemas.microsoft.com/office/drawing/2014/main" id="{08CF0BD1-8A0D-45ED-B082-78303871D335}"/>
              </a:ext>
            </a:extLst>
          </p:cNvPr>
          <p:cNvPicPr>
            <a:picLocks noChangeAspect="1"/>
          </p:cNvPicPr>
          <p:nvPr/>
        </p:nvPicPr>
        <p:blipFill>
          <a:blip r:embed="rId3"/>
          <a:stretch>
            <a:fillRect/>
          </a:stretch>
        </p:blipFill>
        <p:spPr>
          <a:xfrm>
            <a:off x="654048" y="2649961"/>
            <a:ext cx="3445286" cy="2176582"/>
          </a:xfrm>
          <a:prstGeom prst="rect">
            <a:avLst/>
          </a:prstGeom>
        </p:spPr>
      </p:pic>
      <p:sp>
        <p:nvSpPr>
          <p:cNvPr id="3" name="Content Placeholder 2"/>
          <p:cNvSpPr>
            <a:spLocks noGrp="1"/>
          </p:cNvSpPr>
          <p:nvPr>
            <p:ph idx="1"/>
          </p:nvPr>
        </p:nvSpPr>
        <p:spPr>
          <a:xfrm>
            <a:off x="4580027" y="2057400"/>
            <a:ext cx="4023333" cy="4191000"/>
          </a:xfrm>
        </p:spPr>
        <p:txBody>
          <a:bodyPr>
            <a:normAutofit/>
          </a:bodyPr>
          <a:lstStyle/>
          <a:p>
            <a:pPr marL="34290" indent="0">
              <a:buNone/>
            </a:pPr>
            <a:r>
              <a:rPr lang="en-GB" sz="2800" dirty="0">
                <a:solidFill>
                  <a:schemeClr val="tx1"/>
                </a:solidFill>
              </a:rPr>
              <a:t>We are going to consider some individual factors which may or may not affect conformity. </a:t>
            </a:r>
          </a:p>
          <a:p>
            <a:pPr marL="34290" indent="0">
              <a:buNone/>
            </a:pPr>
            <a:r>
              <a:rPr lang="en-GB" sz="2800" dirty="0">
                <a:solidFill>
                  <a:schemeClr val="tx1"/>
                </a:solidFill>
              </a:rPr>
              <a:t>You need to say whether there is a higher or lower chance of conformity dependent on the factor. </a:t>
            </a:r>
          </a:p>
        </p:txBody>
      </p:sp>
    </p:spTree>
    <p:extLst>
      <p:ext uri="{BB962C8B-B14F-4D97-AF65-F5344CB8AC3E}">
        <p14:creationId xmlns:p14="http://schemas.microsoft.com/office/powerpoint/2010/main" val="8046155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a:solidFill>
                  <a:schemeClr val="tx1"/>
                </a:solidFill>
              </a:rPr>
              <a:t>Higher or Lower</a:t>
            </a:r>
          </a:p>
        </p:txBody>
      </p:sp>
      <p:sp>
        <p:nvSpPr>
          <p:cNvPr id="3" name="Content Placeholder 2"/>
          <p:cNvSpPr>
            <a:spLocks noGrp="1"/>
          </p:cNvSpPr>
          <p:nvPr>
            <p:ph idx="1"/>
          </p:nvPr>
        </p:nvSpPr>
        <p:spPr>
          <a:xfrm>
            <a:off x="555171" y="3285067"/>
            <a:ext cx="8049986" cy="1061156"/>
          </a:xfrm>
        </p:spPr>
        <p:txBody>
          <a:bodyPr>
            <a:normAutofit fontScale="92500"/>
          </a:bodyPr>
          <a:lstStyle/>
          <a:p>
            <a:pPr marL="34290" indent="0" algn="ctr">
              <a:buNone/>
            </a:pPr>
            <a:r>
              <a:rPr lang="en-GB" sz="4800" dirty="0">
                <a:solidFill>
                  <a:schemeClr val="tx1"/>
                </a:solidFill>
              </a:rPr>
              <a:t>Self -Esteem (High self-esteem)</a:t>
            </a:r>
          </a:p>
        </p:txBody>
      </p:sp>
      <p:sp>
        <p:nvSpPr>
          <p:cNvPr id="4" name="Rectangle 3"/>
          <p:cNvSpPr/>
          <p:nvPr/>
        </p:nvSpPr>
        <p:spPr>
          <a:xfrm>
            <a:off x="857250" y="4211122"/>
            <a:ext cx="7292574" cy="2646878"/>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r>
              <a:rPr lang="en-US" sz="16600" b="1" dirty="0">
                <a:ln/>
                <a:solidFill>
                  <a:schemeClr val="accent4"/>
                </a:solidFill>
              </a:rPr>
              <a:t>LOWER</a:t>
            </a:r>
            <a:endParaRPr lang="en-US" sz="9600" b="1" dirty="0">
              <a:ln/>
              <a:solidFill>
                <a:schemeClr val="accent4"/>
              </a:solidFill>
            </a:endParaRPr>
          </a:p>
        </p:txBody>
      </p:sp>
      <p:pic>
        <p:nvPicPr>
          <p:cNvPr id="5" name="Picture 4">
            <a:extLst>
              <a:ext uri="{FF2B5EF4-FFF2-40B4-BE49-F238E27FC236}">
                <a16:creationId xmlns:a16="http://schemas.microsoft.com/office/drawing/2014/main" id="{13708945-BFCA-47C9-B4C1-DB6FD7BB0507}"/>
              </a:ext>
            </a:extLst>
          </p:cNvPr>
          <p:cNvPicPr>
            <a:picLocks noChangeAspect="1"/>
          </p:cNvPicPr>
          <p:nvPr/>
        </p:nvPicPr>
        <p:blipFill>
          <a:blip r:embed="rId3"/>
          <a:stretch>
            <a:fillRect/>
          </a:stretch>
        </p:blipFill>
        <p:spPr>
          <a:xfrm>
            <a:off x="5525304" y="1438977"/>
            <a:ext cx="3292125" cy="1530229"/>
          </a:xfrm>
          <a:prstGeom prst="rect">
            <a:avLst/>
          </a:prstGeom>
        </p:spPr>
      </p:pic>
    </p:spTree>
    <p:extLst>
      <p:ext uri="{BB962C8B-B14F-4D97-AF65-F5344CB8AC3E}">
        <p14:creationId xmlns:p14="http://schemas.microsoft.com/office/powerpoint/2010/main" val="226906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E8DBDA3-652C-4F87-B53B-7F73AC8F4F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42187232-3845-418F-A17C-C138F01D98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16294"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330756" y="873457"/>
            <a:ext cx="2454782" cy="5222543"/>
          </a:xfrm>
        </p:spPr>
        <p:txBody>
          <a:bodyPr>
            <a:normAutofit/>
          </a:bodyPr>
          <a:lstStyle/>
          <a:p>
            <a:r>
              <a:rPr lang="en-GB" sz="3600" dirty="0" smtClean="0">
                <a:solidFill>
                  <a:srgbClr val="FFFFFF"/>
                </a:solidFill>
              </a:rPr>
              <a:t>Self-Esteem</a:t>
            </a:r>
            <a:endParaRPr lang="en-GB" sz="3600" dirty="0">
              <a:solidFill>
                <a:srgbClr val="FFFFFF"/>
              </a:solidFill>
            </a:endParaRPr>
          </a:p>
        </p:txBody>
      </p:sp>
      <p:sp>
        <p:nvSpPr>
          <p:cNvPr id="3" name="Content Placeholder 2"/>
          <p:cNvSpPr>
            <a:spLocks noGrp="1"/>
          </p:cNvSpPr>
          <p:nvPr>
            <p:ph idx="1"/>
          </p:nvPr>
        </p:nvSpPr>
        <p:spPr>
          <a:xfrm>
            <a:off x="3746310" y="484417"/>
            <a:ext cx="4515593" cy="5611584"/>
          </a:xfrm>
        </p:spPr>
        <p:txBody>
          <a:bodyPr anchor="ctr">
            <a:normAutofit fontScale="92500" lnSpcReduction="10000"/>
          </a:bodyPr>
          <a:lstStyle/>
          <a:p>
            <a:pPr marL="34290" indent="0">
              <a:buNone/>
            </a:pPr>
            <a:r>
              <a:rPr lang="en-GB" sz="3200" dirty="0" smtClean="0">
                <a:solidFill>
                  <a:schemeClr val="tx1"/>
                </a:solidFill>
              </a:rPr>
              <a:t>Self-Esteem </a:t>
            </a:r>
            <a:r>
              <a:rPr lang="en-GB" sz="3200" dirty="0">
                <a:solidFill>
                  <a:schemeClr val="tx1"/>
                </a:solidFill>
              </a:rPr>
              <a:t>is believed to have an impact on whether or not a person will conform. </a:t>
            </a:r>
          </a:p>
          <a:p>
            <a:pPr marL="34290" indent="0">
              <a:buNone/>
            </a:pPr>
            <a:r>
              <a:rPr lang="en-GB" sz="3200" dirty="0">
                <a:solidFill>
                  <a:schemeClr val="tx1"/>
                </a:solidFill>
              </a:rPr>
              <a:t>Santee &amp; Maslach (1982) found that people who have higher levels of self esteem are less likely to conform. </a:t>
            </a:r>
          </a:p>
          <a:p>
            <a:pPr marL="34290" indent="0">
              <a:buNone/>
            </a:pPr>
            <a:r>
              <a:rPr lang="en-GB" sz="3200" dirty="0">
                <a:solidFill>
                  <a:schemeClr val="tx1"/>
                </a:solidFill>
              </a:rPr>
              <a:t>People who like to be in control are also less likely to conform, as this personality trait would not allow it.</a:t>
            </a:r>
          </a:p>
        </p:txBody>
      </p:sp>
      <p:pic>
        <p:nvPicPr>
          <p:cNvPr id="6" name="Picture 5">
            <a:extLst>
              <a:ext uri="{FF2B5EF4-FFF2-40B4-BE49-F238E27FC236}">
                <a16:creationId xmlns:a16="http://schemas.microsoft.com/office/drawing/2014/main" id="{6CB1E1DC-A937-44CF-A444-6DDF58CEB19A}"/>
              </a:ext>
            </a:extLst>
          </p:cNvPr>
          <p:cNvPicPr>
            <a:picLocks noChangeAspect="1"/>
          </p:cNvPicPr>
          <p:nvPr/>
        </p:nvPicPr>
        <p:blipFill rotWithShape="1">
          <a:blip r:embed="rId3"/>
          <a:srcRect t="7427" b="7795"/>
          <a:stretch/>
        </p:blipFill>
        <p:spPr>
          <a:xfrm>
            <a:off x="7425914" y="5496677"/>
            <a:ext cx="1489486" cy="876907"/>
          </a:xfrm>
          <a:prstGeom prst="rect">
            <a:avLst/>
          </a:prstGeom>
        </p:spPr>
      </p:pic>
    </p:spTree>
    <p:extLst>
      <p:ext uri="{BB962C8B-B14F-4D97-AF65-F5344CB8AC3E}">
        <p14:creationId xmlns:p14="http://schemas.microsoft.com/office/powerpoint/2010/main" val="17186689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a:solidFill>
                  <a:schemeClr val="tx1"/>
                </a:solidFill>
              </a:rPr>
              <a:t>Higher or Lower</a:t>
            </a:r>
          </a:p>
        </p:txBody>
      </p:sp>
      <p:sp>
        <p:nvSpPr>
          <p:cNvPr id="3" name="Content Placeholder 2"/>
          <p:cNvSpPr>
            <a:spLocks noGrp="1"/>
          </p:cNvSpPr>
          <p:nvPr>
            <p:ph idx="1"/>
          </p:nvPr>
        </p:nvSpPr>
        <p:spPr>
          <a:xfrm>
            <a:off x="857255" y="3285067"/>
            <a:ext cx="7404653" cy="1061156"/>
          </a:xfrm>
        </p:spPr>
        <p:txBody>
          <a:bodyPr>
            <a:normAutofit/>
          </a:bodyPr>
          <a:lstStyle/>
          <a:p>
            <a:pPr marL="34290" indent="0" algn="ctr">
              <a:buNone/>
            </a:pPr>
            <a:r>
              <a:rPr lang="en-GB" sz="4800" dirty="0">
                <a:solidFill>
                  <a:schemeClr val="tx1"/>
                </a:solidFill>
              </a:rPr>
              <a:t>Gender (women)</a:t>
            </a:r>
          </a:p>
        </p:txBody>
      </p:sp>
      <p:sp>
        <p:nvSpPr>
          <p:cNvPr id="4" name="Rectangle 3"/>
          <p:cNvSpPr/>
          <p:nvPr/>
        </p:nvSpPr>
        <p:spPr>
          <a:xfrm>
            <a:off x="857254" y="4211122"/>
            <a:ext cx="7720383" cy="2646878"/>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r>
              <a:rPr lang="en-US" sz="16600" b="1" dirty="0">
                <a:ln/>
                <a:solidFill>
                  <a:schemeClr val="accent4"/>
                </a:solidFill>
              </a:rPr>
              <a:t>HIGHER</a:t>
            </a:r>
            <a:endParaRPr lang="en-US" sz="9600" b="1" dirty="0">
              <a:ln/>
              <a:solidFill>
                <a:schemeClr val="accent4"/>
              </a:solidFill>
            </a:endParaRPr>
          </a:p>
        </p:txBody>
      </p:sp>
      <p:pic>
        <p:nvPicPr>
          <p:cNvPr id="5" name="Picture 4">
            <a:extLst>
              <a:ext uri="{FF2B5EF4-FFF2-40B4-BE49-F238E27FC236}">
                <a16:creationId xmlns:a16="http://schemas.microsoft.com/office/drawing/2014/main" id="{215747D4-3E84-40A5-8A5C-E342DC8C5BE8}"/>
              </a:ext>
            </a:extLst>
          </p:cNvPr>
          <p:cNvPicPr>
            <a:picLocks noChangeAspect="1"/>
          </p:cNvPicPr>
          <p:nvPr/>
        </p:nvPicPr>
        <p:blipFill>
          <a:blip r:embed="rId3"/>
          <a:stretch>
            <a:fillRect/>
          </a:stretch>
        </p:blipFill>
        <p:spPr>
          <a:xfrm>
            <a:off x="5525304" y="1438977"/>
            <a:ext cx="3292125" cy="1530229"/>
          </a:xfrm>
          <a:prstGeom prst="rect">
            <a:avLst/>
          </a:prstGeom>
        </p:spPr>
      </p:pic>
    </p:spTree>
    <p:extLst>
      <p:ext uri="{BB962C8B-B14F-4D97-AF65-F5344CB8AC3E}">
        <p14:creationId xmlns:p14="http://schemas.microsoft.com/office/powerpoint/2010/main" val="27161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E8DBDA3-652C-4F87-B53B-7F73AC8F4F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42187232-3845-418F-A17C-C138F01D98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16294"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330756" y="873457"/>
            <a:ext cx="2454782" cy="5222543"/>
          </a:xfrm>
        </p:spPr>
        <p:txBody>
          <a:bodyPr>
            <a:normAutofit/>
          </a:bodyPr>
          <a:lstStyle/>
          <a:p>
            <a:r>
              <a:rPr lang="en-GB" sz="5400" dirty="0">
                <a:solidFill>
                  <a:srgbClr val="FFFFFF"/>
                </a:solidFill>
              </a:rPr>
              <a:t>Gender</a:t>
            </a:r>
          </a:p>
        </p:txBody>
      </p:sp>
      <p:sp>
        <p:nvSpPr>
          <p:cNvPr id="3" name="Content Placeholder 2"/>
          <p:cNvSpPr>
            <a:spLocks noGrp="1"/>
          </p:cNvSpPr>
          <p:nvPr>
            <p:ph idx="1"/>
          </p:nvPr>
        </p:nvSpPr>
        <p:spPr>
          <a:xfrm>
            <a:off x="3746310" y="484417"/>
            <a:ext cx="4515593" cy="5611584"/>
          </a:xfrm>
        </p:spPr>
        <p:txBody>
          <a:bodyPr anchor="ctr">
            <a:normAutofit fontScale="92500" lnSpcReduction="20000"/>
          </a:bodyPr>
          <a:lstStyle/>
          <a:p>
            <a:pPr marL="34290" indent="0">
              <a:buNone/>
            </a:pPr>
            <a:r>
              <a:rPr lang="en-GB" sz="3200" dirty="0">
                <a:solidFill>
                  <a:schemeClr val="tx1"/>
                </a:solidFill>
              </a:rPr>
              <a:t>Historically women have been more likely to conform than men because they have taken on the role of promoting harmony. However, due to this massive shift in gender roles this may now be different in our culture. </a:t>
            </a:r>
          </a:p>
          <a:p>
            <a:pPr marL="34290" indent="0">
              <a:buNone/>
            </a:pPr>
            <a:r>
              <a:rPr lang="en-GB" sz="3200" dirty="0">
                <a:solidFill>
                  <a:schemeClr val="tx1"/>
                </a:solidFill>
              </a:rPr>
              <a:t>Mori &amp; Arai (2010) found that women were still more likely to conform even though this was only 8 years ago. However, this could be due to the cultural expectations in Japan. </a:t>
            </a:r>
          </a:p>
        </p:txBody>
      </p:sp>
      <p:pic>
        <p:nvPicPr>
          <p:cNvPr id="6" name="Picture 5">
            <a:extLst>
              <a:ext uri="{FF2B5EF4-FFF2-40B4-BE49-F238E27FC236}">
                <a16:creationId xmlns:a16="http://schemas.microsoft.com/office/drawing/2014/main" id="{6CB1E1DC-A937-44CF-A444-6DDF58CEB19A}"/>
              </a:ext>
            </a:extLst>
          </p:cNvPr>
          <p:cNvPicPr>
            <a:picLocks noChangeAspect="1"/>
          </p:cNvPicPr>
          <p:nvPr/>
        </p:nvPicPr>
        <p:blipFill rotWithShape="1">
          <a:blip r:embed="rId3"/>
          <a:srcRect t="7427" b="7795"/>
          <a:stretch/>
        </p:blipFill>
        <p:spPr>
          <a:xfrm>
            <a:off x="7425914" y="5496677"/>
            <a:ext cx="1489486" cy="876907"/>
          </a:xfrm>
          <a:prstGeom prst="rect">
            <a:avLst/>
          </a:prstGeom>
        </p:spPr>
      </p:pic>
    </p:spTree>
    <p:extLst>
      <p:ext uri="{BB962C8B-B14F-4D97-AF65-F5344CB8AC3E}">
        <p14:creationId xmlns:p14="http://schemas.microsoft.com/office/powerpoint/2010/main" val="34661307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a:solidFill>
                  <a:schemeClr val="tx1"/>
                </a:solidFill>
              </a:rPr>
              <a:t>Higher or Lower</a:t>
            </a:r>
          </a:p>
        </p:txBody>
      </p:sp>
      <p:sp>
        <p:nvSpPr>
          <p:cNvPr id="3" name="Content Placeholder 2"/>
          <p:cNvSpPr>
            <a:spLocks noGrp="1"/>
          </p:cNvSpPr>
          <p:nvPr>
            <p:ph idx="1"/>
          </p:nvPr>
        </p:nvSpPr>
        <p:spPr>
          <a:xfrm>
            <a:off x="857255" y="3285067"/>
            <a:ext cx="7404653" cy="1061156"/>
          </a:xfrm>
        </p:spPr>
        <p:txBody>
          <a:bodyPr>
            <a:normAutofit/>
          </a:bodyPr>
          <a:lstStyle/>
          <a:p>
            <a:pPr marL="34290" indent="0" algn="ctr">
              <a:buNone/>
            </a:pPr>
            <a:r>
              <a:rPr lang="en-GB" sz="6000" dirty="0">
                <a:solidFill>
                  <a:schemeClr val="tx1"/>
                </a:solidFill>
              </a:rPr>
              <a:t>Age (getting older)</a:t>
            </a:r>
          </a:p>
        </p:txBody>
      </p:sp>
      <p:sp>
        <p:nvSpPr>
          <p:cNvPr id="4" name="Rectangle 3"/>
          <p:cNvSpPr/>
          <p:nvPr/>
        </p:nvSpPr>
        <p:spPr>
          <a:xfrm>
            <a:off x="857250" y="4211122"/>
            <a:ext cx="7292574" cy="2646878"/>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r>
              <a:rPr lang="en-US" sz="16600" b="1" dirty="0">
                <a:ln/>
                <a:solidFill>
                  <a:schemeClr val="accent4"/>
                </a:solidFill>
              </a:rPr>
              <a:t>LOWER</a:t>
            </a:r>
            <a:endParaRPr lang="en-US" sz="9600" b="1" dirty="0">
              <a:ln/>
              <a:solidFill>
                <a:schemeClr val="accent4"/>
              </a:solidFill>
            </a:endParaRPr>
          </a:p>
        </p:txBody>
      </p:sp>
    </p:spTree>
    <p:extLst>
      <p:ext uri="{BB962C8B-B14F-4D97-AF65-F5344CB8AC3E}">
        <p14:creationId xmlns:p14="http://schemas.microsoft.com/office/powerpoint/2010/main" val="330401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E8DBDA3-652C-4F87-B53B-7F73AC8F4F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42187232-3845-418F-A17C-C138F01D98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16294"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330756" y="873457"/>
            <a:ext cx="2454782" cy="5222543"/>
          </a:xfrm>
        </p:spPr>
        <p:txBody>
          <a:bodyPr>
            <a:normAutofit/>
          </a:bodyPr>
          <a:lstStyle/>
          <a:p>
            <a:r>
              <a:rPr lang="en-GB" sz="8000" dirty="0">
                <a:solidFill>
                  <a:srgbClr val="FFFFFF"/>
                </a:solidFill>
              </a:rPr>
              <a:t>Age</a:t>
            </a:r>
          </a:p>
        </p:txBody>
      </p:sp>
      <p:sp>
        <p:nvSpPr>
          <p:cNvPr id="3" name="Content Placeholder 2"/>
          <p:cNvSpPr>
            <a:spLocks noGrp="1"/>
          </p:cNvSpPr>
          <p:nvPr>
            <p:ph idx="1"/>
          </p:nvPr>
        </p:nvSpPr>
        <p:spPr>
          <a:xfrm>
            <a:off x="3746310" y="555171"/>
            <a:ext cx="4793533" cy="5540829"/>
          </a:xfrm>
        </p:spPr>
        <p:txBody>
          <a:bodyPr anchor="ctr">
            <a:normAutofit lnSpcReduction="10000"/>
          </a:bodyPr>
          <a:lstStyle/>
          <a:p>
            <a:pPr marL="34290" indent="0">
              <a:buNone/>
            </a:pPr>
            <a:r>
              <a:rPr lang="en-GB" sz="2800" dirty="0">
                <a:solidFill>
                  <a:schemeClr val="tx1"/>
                </a:solidFill>
              </a:rPr>
              <a:t>Younger individuals are more likely to conform than older individuals, perhaps due to lack of experience and status.</a:t>
            </a:r>
          </a:p>
          <a:p>
            <a:pPr marL="34290" indent="0">
              <a:buNone/>
            </a:pPr>
            <a:endParaRPr lang="en-GB" sz="2800" dirty="0">
              <a:solidFill>
                <a:schemeClr val="tx1"/>
              </a:solidFill>
            </a:endParaRPr>
          </a:p>
          <a:p>
            <a:pPr marL="34290" indent="0">
              <a:buNone/>
            </a:pPr>
            <a:r>
              <a:rPr lang="en-GB" sz="2800" dirty="0">
                <a:solidFill>
                  <a:schemeClr val="tx1"/>
                </a:solidFill>
              </a:rPr>
              <a:t>Steinberg &amp; Monahan (2007) found that conformity levels seem to remain the same between the ages of 10 and 14. However, after this age the conformity levels appear to continue to drop until the age of 18 where it remain steady into early adulthood. </a:t>
            </a:r>
          </a:p>
        </p:txBody>
      </p:sp>
      <p:pic>
        <p:nvPicPr>
          <p:cNvPr id="6" name="Picture 5">
            <a:extLst>
              <a:ext uri="{FF2B5EF4-FFF2-40B4-BE49-F238E27FC236}">
                <a16:creationId xmlns:a16="http://schemas.microsoft.com/office/drawing/2014/main" id="{3E140E77-CEF0-4B43-BFCE-A44BE036B334}"/>
              </a:ext>
            </a:extLst>
          </p:cNvPr>
          <p:cNvPicPr>
            <a:picLocks noChangeAspect="1"/>
          </p:cNvPicPr>
          <p:nvPr/>
        </p:nvPicPr>
        <p:blipFill>
          <a:blip r:embed="rId3"/>
          <a:stretch>
            <a:fillRect/>
          </a:stretch>
        </p:blipFill>
        <p:spPr>
          <a:xfrm>
            <a:off x="7354368" y="5657050"/>
            <a:ext cx="1487553" cy="877900"/>
          </a:xfrm>
          <a:prstGeom prst="rect">
            <a:avLst/>
          </a:prstGeom>
        </p:spPr>
      </p:pic>
    </p:spTree>
    <p:extLst>
      <p:ext uri="{BB962C8B-B14F-4D97-AF65-F5344CB8AC3E}">
        <p14:creationId xmlns:p14="http://schemas.microsoft.com/office/powerpoint/2010/main" val="41812250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a:t>Higher or Lower</a:t>
            </a:r>
          </a:p>
        </p:txBody>
      </p:sp>
      <p:sp>
        <p:nvSpPr>
          <p:cNvPr id="3" name="Content Placeholder 2"/>
          <p:cNvSpPr>
            <a:spLocks noGrp="1"/>
          </p:cNvSpPr>
          <p:nvPr>
            <p:ph idx="1"/>
          </p:nvPr>
        </p:nvSpPr>
        <p:spPr>
          <a:xfrm>
            <a:off x="857255" y="3285067"/>
            <a:ext cx="7404653" cy="1061156"/>
          </a:xfrm>
        </p:spPr>
        <p:txBody>
          <a:bodyPr>
            <a:normAutofit fontScale="92500" lnSpcReduction="20000"/>
          </a:bodyPr>
          <a:lstStyle/>
          <a:p>
            <a:pPr marL="34290" indent="0" algn="ctr">
              <a:buNone/>
            </a:pPr>
            <a:r>
              <a:rPr lang="en-GB" sz="4800" dirty="0"/>
              <a:t>Thought processes (strong feelings about an issue)</a:t>
            </a:r>
          </a:p>
        </p:txBody>
      </p:sp>
      <p:sp>
        <p:nvSpPr>
          <p:cNvPr id="4" name="Rectangle 3"/>
          <p:cNvSpPr/>
          <p:nvPr/>
        </p:nvSpPr>
        <p:spPr>
          <a:xfrm>
            <a:off x="857250" y="4211122"/>
            <a:ext cx="7292574" cy="2646878"/>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r>
              <a:rPr lang="en-US" sz="16600" b="1" dirty="0">
                <a:ln/>
                <a:solidFill>
                  <a:schemeClr val="accent4"/>
                </a:solidFill>
              </a:rPr>
              <a:t>LOWER</a:t>
            </a:r>
            <a:endParaRPr lang="en-US" sz="9600" b="1" dirty="0">
              <a:ln/>
              <a:solidFill>
                <a:schemeClr val="accent4"/>
              </a:solidFill>
            </a:endParaRPr>
          </a:p>
        </p:txBody>
      </p:sp>
    </p:spTree>
    <p:extLst>
      <p:ext uri="{BB962C8B-B14F-4D97-AF65-F5344CB8AC3E}">
        <p14:creationId xmlns:p14="http://schemas.microsoft.com/office/powerpoint/2010/main" val="354871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a:extLst>
              <a:ext uri="{FF2B5EF4-FFF2-40B4-BE49-F238E27FC236}">
                <a16:creationId xmlns:a16="http://schemas.microsoft.com/office/drawing/2014/main" id="{D805ADF9-1845-4C4C-AD19-6A6BA8D2A1AD}"/>
              </a:ext>
            </a:extLst>
          </p:cNvPr>
          <p:cNvSpPr>
            <a:spLocks noGrp="1" noChangeArrowheads="1"/>
          </p:cNvSpPr>
          <p:nvPr>
            <p:ph idx="4294967295"/>
          </p:nvPr>
        </p:nvSpPr>
        <p:spPr>
          <a:xfrm>
            <a:off x="182880" y="1972482"/>
            <a:ext cx="8756724" cy="2738437"/>
          </a:xfrm>
        </p:spPr>
        <p:txBody>
          <a:bodyPr>
            <a:normAutofit/>
          </a:bodyPr>
          <a:lstStyle/>
          <a:p>
            <a:pPr marL="0" indent="0" algn="ctr">
              <a:buNone/>
            </a:pPr>
            <a:r>
              <a:rPr lang="en-GB" altLang="en-US" sz="8800" dirty="0"/>
              <a:t>If you have ever trumped in public</a:t>
            </a:r>
          </a:p>
          <a:p>
            <a:pPr algn="ctr"/>
            <a:endParaRPr lang="en-GB" altLang="en-US" sz="8800" dirty="0"/>
          </a:p>
        </p:txBody>
      </p:sp>
    </p:spTree>
    <p:extLst>
      <p:ext uri="{BB962C8B-B14F-4D97-AF65-F5344CB8AC3E}">
        <p14:creationId xmlns:p14="http://schemas.microsoft.com/office/powerpoint/2010/main" val="9620844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E8DBDA3-652C-4F87-B53B-7F73AC8F4F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42187232-3845-418F-A17C-C138F01D98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16294"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330756" y="873457"/>
            <a:ext cx="2454782" cy="5222543"/>
          </a:xfrm>
        </p:spPr>
        <p:txBody>
          <a:bodyPr>
            <a:normAutofit/>
          </a:bodyPr>
          <a:lstStyle/>
          <a:p>
            <a:r>
              <a:rPr lang="en-GB" sz="4400" dirty="0">
                <a:solidFill>
                  <a:srgbClr val="FFFFFF"/>
                </a:solidFill>
              </a:rPr>
              <a:t>Thought processes</a:t>
            </a:r>
          </a:p>
        </p:txBody>
      </p:sp>
      <p:sp>
        <p:nvSpPr>
          <p:cNvPr id="3" name="Content Placeholder 2"/>
          <p:cNvSpPr>
            <a:spLocks noGrp="1"/>
          </p:cNvSpPr>
          <p:nvPr>
            <p:ph idx="1"/>
          </p:nvPr>
        </p:nvSpPr>
        <p:spPr>
          <a:xfrm>
            <a:off x="3655611" y="398628"/>
            <a:ext cx="4515593" cy="5812972"/>
          </a:xfrm>
        </p:spPr>
        <p:txBody>
          <a:bodyPr anchor="ctr">
            <a:normAutofit fontScale="92500" lnSpcReduction="10000"/>
          </a:bodyPr>
          <a:lstStyle/>
          <a:p>
            <a:pPr marL="34290" indent="0">
              <a:buNone/>
            </a:pPr>
            <a:r>
              <a:rPr lang="en-GB" sz="2800" dirty="0">
                <a:solidFill>
                  <a:schemeClr val="tx1"/>
                </a:solidFill>
              </a:rPr>
              <a:t>Hornsey et al (2003) found that if someone has strong feelings regarding an issue they were less likely to conform. </a:t>
            </a:r>
          </a:p>
          <a:p>
            <a:pPr marL="34290" indent="0">
              <a:buNone/>
            </a:pPr>
            <a:r>
              <a:rPr lang="en-GB" sz="2800" dirty="0">
                <a:solidFill>
                  <a:schemeClr val="tx1"/>
                </a:solidFill>
              </a:rPr>
              <a:t>They studies Australian university students who had stated that they were in favour of same sex marriages, and showed them fake results of other students having opposing views. </a:t>
            </a:r>
          </a:p>
          <a:p>
            <a:pPr marL="34290" indent="0">
              <a:buNone/>
            </a:pPr>
            <a:r>
              <a:rPr lang="en-GB" sz="2800" dirty="0">
                <a:solidFill>
                  <a:schemeClr val="tx1"/>
                </a:solidFill>
              </a:rPr>
              <a:t>Those who held strong beliefs regarding same sex marriages were much less likely to conform and I actually shown counter-conformity. </a:t>
            </a:r>
          </a:p>
        </p:txBody>
      </p:sp>
      <p:pic>
        <p:nvPicPr>
          <p:cNvPr id="6" name="Picture 5">
            <a:extLst>
              <a:ext uri="{FF2B5EF4-FFF2-40B4-BE49-F238E27FC236}">
                <a16:creationId xmlns:a16="http://schemas.microsoft.com/office/drawing/2014/main" id="{D50E0702-8763-4EC4-88B4-02DF9E906033}"/>
              </a:ext>
            </a:extLst>
          </p:cNvPr>
          <p:cNvPicPr>
            <a:picLocks noChangeAspect="1"/>
          </p:cNvPicPr>
          <p:nvPr/>
        </p:nvPicPr>
        <p:blipFill>
          <a:blip r:embed="rId3"/>
          <a:stretch>
            <a:fillRect/>
          </a:stretch>
        </p:blipFill>
        <p:spPr>
          <a:xfrm>
            <a:off x="7354368" y="5657050"/>
            <a:ext cx="1487553" cy="877900"/>
          </a:xfrm>
          <a:prstGeom prst="rect">
            <a:avLst/>
          </a:prstGeom>
        </p:spPr>
      </p:pic>
    </p:spTree>
    <p:extLst>
      <p:ext uri="{BB962C8B-B14F-4D97-AF65-F5344CB8AC3E}">
        <p14:creationId xmlns:p14="http://schemas.microsoft.com/office/powerpoint/2010/main" val="34175663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5"/>
        <p:cNvGrpSpPr/>
        <p:nvPr/>
      </p:nvGrpSpPr>
      <p:grpSpPr>
        <a:xfrm>
          <a:off x="0" y="0"/>
          <a:ext cx="0" cy="0"/>
          <a:chOff x="0" y="0"/>
          <a:chExt cx="0" cy="0"/>
        </a:xfrm>
      </p:grpSpPr>
      <p:sp>
        <p:nvSpPr>
          <p:cNvPr id="192" name="Rectangle 191">
            <a:extLst>
              <a:ext uri="{FF2B5EF4-FFF2-40B4-BE49-F238E27FC236}">
                <a16:creationId xmlns:a16="http://schemas.microsoft.com/office/drawing/2014/main" id="{7578A52D-2496-4956-A9A4-EA5C38B2F1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99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4" name="Rectangle 193">
            <a:extLst>
              <a:ext uri="{FF2B5EF4-FFF2-40B4-BE49-F238E27FC236}">
                <a16:creationId xmlns:a16="http://schemas.microsoft.com/office/drawing/2014/main" id="{9809C8E2-EF9B-4E0B-A17E-836DE0508E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1399" cy="1886373"/>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186" name="Shape 186"/>
          <p:cNvSpPr txBox="1">
            <a:spLocks noGrp="1"/>
          </p:cNvSpPr>
          <p:nvPr>
            <p:ph type="title"/>
          </p:nvPr>
        </p:nvSpPr>
        <p:spPr>
          <a:xfrm>
            <a:off x="857250" y="609600"/>
            <a:ext cx="7406640" cy="1356360"/>
          </a:xfrm>
          <a:prstGeom prst="rect">
            <a:avLst/>
          </a:prstGeom>
        </p:spPr>
        <p:txBody>
          <a:bodyPr vert="horz" lIns="91425" tIns="91425" rIns="91425" bIns="91425" rtlCol="0" anchorCtr="0">
            <a:normAutofit/>
          </a:bodyPr>
          <a:lstStyle/>
          <a:p>
            <a:pPr algn="ctr"/>
            <a:r>
              <a:rPr lang="en-GB" sz="4800" dirty="0">
                <a:solidFill>
                  <a:srgbClr val="FFFFFF"/>
                </a:solidFill>
              </a:rPr>
              <a:t>Situational Factors</a:t>
            </a:r>
            <a:endParaRPr lang="en" sz="4800" dirty="0">
              <a:solidFill>
                <a:srgbClr val="FFFFFF"/>
              </a:solidFill>
            </a:endParaRPr>
          </a:p>
        </p:txBody>
      </p:sp>
      <p:sp useBgFill="1">
        <p:nvSpPr>
          <p:cNvPr id="196" name="Rectangle 195">
            <a:extLst>
              <a:ext uri="{FF2B5EF4-FFF2-40B4-BE49-F238E27FC236}">
                <a16:creationId xmlns:a16="http://schemas.microsoft.com/office/drawing/2014/main" id="{61EB557E-621E-4254-B750-85274C5F4D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29841"/>
            <a:ext cx="9144000" cy="4328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Shape 187"/>
          <p:cNvSpPr txBox="1">
            <a:spLocks noGrp="1"/>
          </p:cNvSpPr>
          <p:nvPr>
            <p:ph idx="1"/>
          </p:nvPr>
        </p:nvSpPr>
        <p:spPr>
          <a:xfrm>
            <a:off x="408213" y="2852531"/>
            <a:ext cx="8294915" cy="3548270"/>
          </a:xfrm>
          <a:prstGeom prst="rect">
            <a:avLst/>
          </a:prstGeom>
        </p:spPr>
        <p:txBody>
          <a:bodyPr vert="horz" lIns="91425" tIns="91425" rIns="91425" bIns="91425" rtlCol="0" anchorCtr="0">
            <a:normAutofit fontScale="92500" lnSpcReduction="10000"/>
          </a:bodyPr>
          <a:lstStyle/>
          <a:p>
            <a:pPr>
              <a:buNone/>
            </a:pPr>
            <a:r>
              <a:rPr lang="en-GB" sz="2800" dirty="0">
                <a:solidFill>
                  <a:schemeClr val="tx1"/>
                </a:solidFill>
              </a:rPr>
              <a:t>There are some occasions when we are more likely to conform than others. </a:t>
            </a:r>
          </a:p>
          <a:p>
            <a:pPr>
              <a:buNone/>
            </a:pPr>
            <a:endParaRPr lang="en-GB" sz="2800" dirty="0">
              <a:solidFill>
                <a:schemeClr val="tx1"/>
              </a:solidFill>
            </a:endParaRPr>
          </a:p>
          <a:p>
            <a:pPr>
              <a:buNone/>
            </a:pPr>
            <a:r>
              <a:rPr lang="en-GB" sz="2800" dirty="0">
                <a:solidFill>
                  <a:schemeClr val="tx1"/>
                </a:solidFill>
              </a:rPr>
              <a:t>There are factors which differ from situation to situation. </a:t>
            </a:r>
          </a:p>
          <a:p>
            <a:pPr lvl="2"/>
            <a:r>
              <a:rPr lang="en-GB" sz="2400" dirty="0">
                <a:solidFill>
                  <a:schemeClr val="tx1"/>
                </a:solidFill>
              </a:rPr>
              <a:t>Group size, group unanimity and task difficulty are the mandatory factors which we need to know. </a:t>
            </a:r>
          </a:p>
          <a:p>
            <a:pPr>
              <a:buNone/>
            </a:pPr>
            <a:endParaRPr lang="en-GB" sz="2800" dirty="0">
              <a:solidFill>
                <a:schemeClr val="tx1"/>
              </a:solidFill>
            </a:endParaRPr>
          </a:p>
          <a:p>
            <a:pPr>
              <a:buNone/>
            </a:pPr>
            <a:r>
              <a:rPr lang="en-GB" sz="2800" dirty="0">
                <a:solidFill>
                  <a:schemeClr val="tx1"/>
                </a:solidFill>
              </a:rPr>
              <a:t>Can anyone think of any other situational factors which may impact if someone conforms or not?</a:t>
            </a:r>
            <a:endParaRPr lang="en" sz="2800" dirty="0">
              <a:solidFill>
                <a:schemeClr val="tx1"/>
              </a:solidFill>
            </a:endParaRPr>
          </a:p>
        </p:txBody>
      </p:sp>
    </p:spTree>
    <p:extLst>
      <p:ext uri="{BB962C8B-B14F-4D97-AF65-F5344CB8AC3E}">
        <p14:creationId xmlns:p14="http://schemas.microsoft.com/office/powerpoint/2010/main" val="23274840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9271C28-7496-4447-8541-7B39F5E948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80028" y="609600"/>
            <a:ext cx="4023333" cy="1356360"/>
          </a:xfrm>
        </p:spPr>
        <p:txBody>
          <a:bodyPr>
            <a:normAutofit/>
          </a:bodyPr>
          <a:lstStyle/>
          <a:p>
            <a:r>
              <a:rPr lang="en-GB" dirty="0">
                <a:solidFill>
                  <a:schemeClr val="tx1"/>
                </a:solidFill>
              </a:rPr>
              <a:t>Higher or Lower</a:t>
            </a:r>
          </a:p>
        </p:txBody>
      </p:sp>
      <p:pic>
        <p:nvPicPr>
          <p:cNvPr id="4" name="Picture 3">
            <a:extLst>
              <a:ext uri="{FF2B5EF4-FFF2-40B4-BE49-F238E27FC236}">
                <a16:creationId xmlns:a16="http://schemas.microsoft.com/office/drawing/2014/main" id="{08CF0BD1-8A0D-45ED-B082-78303871D335}"/>
              </a:ext>
            </a:extLst>
          </p:cNvPr>
          <p:cNvPicPr>
            <a:picLocks noChangeAspect="1"/>
          </p:cNvPicPr>
          <p:nvPr/>
        </p:nvPicPr>
        <p:blipFill>
          <a:blip r:embed="rId3"/>
          <a:stretch>
            <a:fillRect/>
          </a:stretch>
        </p:blipFill>
        <p:spPr>
          <a:xfrm>
            <a:off x="654048" y="2649961"/>
            <a:ext cx="3445286" cy="2176582"/>
          </a:xfrm>
          <a:prstGeom prst="rect">
            <a:avLst/>
          </a:prstGeom>
        </p:spPr>
      </p:pic>
      <p:sp>
        <p:nvSpPr>
          <p:cNvPr id="3" name="Content Placeholder 2"/>
          <p:cNvSpPr>
            <a:spLocks noGrp="1"/>
          </p:cNvSpPr>
          <p:nvPr>
            <p:ph idx="1"/>
          </p:nvPr>
        </p:nvSpPr>
        <p:spPr>
          <a:xfrm>
            <a:off x="4580027" y="2057400"/>
            <a:ext cx="4023333" cy="4191000"/>
          </a:xfrm>
        </p:spPr>
        <p:txBody>
          <a:bodyPr>
            <a:normAutofit fontScale="92500" lnSpcReduction="10000"/>
          </a:bodyPr>
          <a:lstStyle/>
          <a:p>
            <a:pPr marL="34290" indent="0">
              <a:buNone/>
            </a:pPr>
            <a:r>
              <a:rPr lang="en-GB" sz="2800" dirty="0">
                <a:solidFill>
                  <a:schemeClr val="tx1"/>
                </a:solidFill>
              </a:rPr>
              <a:t>We are going to consider some situational factors which may or may not affect conformity. </a:t>
            </a:r>
          </a:p>
          <a:p>
            <a:pPr marL="34290" indent="0">
              <a:buNone/>
            </a:pPr>
            <a:r>
              <a:rPr lang="en-GB" sz="2800" dirty="0">
                <a:solidFill>
                  <a:schemeClr val="tx1"/>
                </a:solidFill>
              </a:rPr>
              <a:t>When you are copying down the evidence for these factors you will not understand the statistics as we have not went over the study yet. This will make more sense soon. </a:t>
            </a:r>
          </a:p>
          <a:p>
            <a:pPr marL="34290" indent="0">
              <a:buNone/>
            </a:pPr>
            <a:r>
              <a:rPr lang="en-GB" sz="2800" dirty="0">
                <a:solidFill>
                  <a:schemeClr val="tx1"/>
                </a:solidFill>
              </a:rPr>
              <a:t> </a:t>
            </a:r>
          </a:p>
        </p:txBody>
      </p:sp>
    </p:spTree>
    <p:extLst>
      <p:ext uri="{BB962C8B-B14F-4D97-AF65-F5344CB8AC3E}">
        <p14:creationId xmlns:p14="http://schemas.microsoft.com/office/powerpoint/2010/main" val="34041772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a:t>Higher or Lower</a:t>
            </a:r>
          </a:p>
        </p:txBody>
      </p:sp>
      <p:sp>
        <p:nvSpPr>
          <p:cNvPr id="3" name="Content Placeholder 2"/>
          <p:cNvSpPr>
            <a:spLocks noGrp="1"/>
          </p:cNvSpPr>
          <p:nvPr>
            <p:ph idx="1"/>
          </p:nvPr>
        </p:nvSpPr>
        <p:spPr>
          <a:xfrm>
            <a:off x="857255" y="3285067"/>
            <a:ext cx="7404653" cy="1061156"/>
          </a:xfrm>
        </p:spPr>
        <p:txBody>
          <a:bodyPr>
            <a:normAutofit/>
          </a:bodyPr>
          <a:lstStyle/>
          <a:p>
            <a:pPr marL="34290" indent="0" algn="ctr">
              <a:buNone/>
            </a:pPr>
            <a:r>
              <a:rPr lang="en-GB" sz="4800" dirty="0"/>
              <a:t>Group size (larger group)</a:t>
            </a:r>
          </a:p>
        </p:txBody>
      </p:sp>
      <p:sp>
        <p:nvSpPr>
          <p:cNvPr id="4" name="Rectangle 3"/>
          <p:cNvSpPr/>
          <p:nvPr/>
        </p:nvSpPr>
        <p:spPr>
          <a:xfrm>
            <a:off x="699389" y="4211122"/>
            <a:ext cx="7720383" cy="2646878"/>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6600" b="1" dirty="0">
                <a:ln/>
                <a:solidFill>
                  <a:schemeClr val="accent4"/>
                </a:solidFill>
              </a:rPr>
              <a:t>HIGHER</a:t>
            </a:r>
            <a:endParaRPr lang="en-US" sz="9600" b="1" dirty="0">
              <a:ln/>
              <a:solidFill>
                <a:schemeClr val="accent4"/>
              </a:solidFill>
            </a:endParaRPr>
          </a:p>
        </p:txBody>
      </p:sp>
      <p:pic>
        <p:nvPicPr>
          <p:cNvPr id="5" name="Picture 4">
            <a:extLst>
              <a:ext uri="{FF2B5EF4-FFF2-40B4-BE49-F238E27FC236}">
                <a16:creationId xmlns:a16="http://schemas.microsoft.com/office/drawing/2014/main" id="{0A2D3578-D902-4CE8-8D77-B3E798D2412D}"/>
              </a:ext>
            </a:extLst>
          </p:cNvPr>
          <p:cNvPicPr>
            <a:picLocks noChangeAspect="1"/>
          </p:cNvPicPr>
          <p:nvPr/>
        </p:nvPicPr>
        <p:blipFill>
          <a:blip r:embed="rId2"/>
          <a:stretch>
            <a:fillRect/>
          </a:stretch>
        </p:blipFill>
        <p:spPr>
          <a:xfrm>
            <a:off x="5525304" y="1438977"/>
            <a:ext cx="3292125" cy="1530229"/>
          </a:xfrm>
          <a:prstGeom prst="rect">
            <a:avLst/>
          </a:prstGeom>
        </p:spPr>
      </p:pic>
    </p:spTree>
    <p:extLst>
      <p:ext uri="{BB962C8B-B14F-4D97-AF65-F5344CB8AC3E}">
        <p14:creationId xmlns:p14="http://schemas.microsoft.com/office/powerpoint/2010/main" val="281806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E8DBDA3-652C-4F87-B53B-7F73AC8F4F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42187232-3845-418F-A17C-C138F01D98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16294"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330756" y="873457"/>
            <a:ext cx="2454782" cy="5222543"/>
          </a:xfrm>
        </p:spPr>
        <p:txBody>
          <a:bodyPr>
            <a:normAutofit/>
          </a:bodyPr>
          <a:lstStyle/>
          <a:p>
            <a:r>
              <a:rPr lang="en-GB" sz="5400" dirty="0">
                <a:solidFill>
                  <a:srgbClr val="FFFFFF"/>
                </a:solidFill>
              </a:rPr>
              <a:t>Group size</a:t>
            </a:r>
          </a:p>
        </p:txBody>
      </p:sp>
      <p:sp>
        <p:nvSpPr>
          <p:cNvPr id="3" name="Content Placeholder 2"/>
          <p:cNvSpPr>
            <a:spLocks noGrp="1"/>
          </p:cNvSpPr>
          <p:nvPr>
            <p:ph idx="1"/>
          </p:nvPr>
        </p:nvSpPr>
        <p:spPr>
          <a:xfrm>
            <a:off x="3746310" y="873457"/>
            <a:ext cx="4515593" cy="5222543"/>
          </a:xfrm>
        </p:spPr>
        <p:txBody>
          <a:bodyPr anchor="ctr">
            <a:normAutofit/>
          </a:bodyPr>
          <a:lstStyle/>
          <a:p>
            <a:pPr>
              <a:spcBef>
                <a:spcPts val="0"/>
              </a:spcBef>
              <a:buNone/>
            </a:pPr>
            <a:r>
              <a:rPr lang="en" sz="2400" dirty="0">
                <a:solidFill>
                  <a:schemeClr val="tx1"/>
                </a:solidFill>
              </a:rPr>
              <a:t>Asch re-ran the exact same research but this time varying the amount of confederates whi</a:t>
            </a:r>
            <a:r>
              <a:rPr lang="en-GB" sz="2400" dirty="0" err="1">
                <a:solidFill>
                  <a:schemeClr val="tx1"/>
                </a:solidFill>
              </a:rPr>
              <a:t>ch</a:t>
            </a:r>
            <a:r>
              <a:rPr lang="en-GB" sz="2400" dirty="0">
                <a:solidFill>
                  <a:schemeClr val="tx1"/>
                </a:solidFill>
              </a:rPr>
              <a:t> were used. </a:t>
            </a:r>
            <a:endParaRPr lang="en" sz="2400" dirty="0">
              <a:solidFill>
                <a:schemeClr val="tx1"/>
              </a:solidFill>
            </a:endParaRPr>
          </a:p>
          <a:p>
            <a:pPr>
              <a:spcBef>
                <a:spcPts val="0"/>
              </a:spcBef>
              <a:buNone/>
            </a:pPr>
            <a:endParaRPr lang="en" sz="2400" dirty="0">
              <a:solidFill>
                <a:schemeClr val="tx1"/>
              </a:solidFill>
              <a:latin typeface="Trebuchet MS"/>
              <a:ea typeface="Trebuchet MS"/>
              <a:cs typeface="Trebuchet MS"/>
              <a:sym typeface="Trebuchet MS"/>
            </a:endParaRPr>
          </a:p>
          <a:p>
            <a:pPr>
              <a:spcBef>
                <a:spcPts val="0"/>
              </a:spcBef>
              <a:buNone/>
            </a:pPr>
            <a:r>
              <a:rPr lang="en" sz="2400" dirty="0">
                <a:solidFill>
                  <a:schemeClr val="tx1"/>
                </a:solidFill>
                <a:latin typeface="Trebuchet MS"/>
                <a:ea typeface="Trebuchet MS"/>
                <a:cs typeface="Trebuchet MS"/>
                <a:sym typeface="Trebuchet MS"/>
              </a:rPr>
              <a:t>One confederate = 3% confomity</a:t>
            </a:r>
          </a:p>
          <a:p>
            <a:pPr>
              <a:spcBef>
                <a:spcPts val="0"/>
              </a:spcBef>
              <a:buNone/>
            </a:pPr>
            <a:r>
              <a:rPr lang="en" sz="2400" dirty="0">
                <a:solidFill>
                  <a:schemeClr val="tx1"/>
                </a:solidFill>
                <a:latin typeface="Trebuchet MS"/>
                <a:ea typeface="Trebuchet MS"/>
                <a:cs typeface="Trebuchet MS"/>
                <a:sym typeface="Trebuchet MS"/>
              </a:rPr>
              <a:t>Two confederates = 12.8% conformity </a:t>
            </a:r>
          </a:p>
          <a:p>
            <a:pPr>
              <a:spcBef>
                <a:spcPts val="0"/>
              </a:spcBef>
              <a:buNone/>
            </a:pPr>
            <a:r>
              <a:rPr lang="en" sz="2400" dirty="0">
                <a:solidFill>
                  <a:schemeClr val="tx1"/>
                </a:solidFill>
                <a:latin typeface="Trebuchet MS"/>
                <a:ea typeface="Trebuchet MS"/>
                <a:cs typeface="Trebuchet MS"/>
                <a:sym typeface="Trebuchet MS"/>
              </a:rPr>
              <a:t>Three confederates = 33.3% conformity </a:t>
            </a:r>
          </a:p>
          <a:p>
            <a:pPr>
              <a:spcBef>
                <a:spcPts val="0"/>
              </a:spcBef>
              <a:buNone/>
            </a:pPr>
            <a:endParaRPr lang="en" sz="2400" dirty="0">
              <a:solidFill>
                <a:schemeClr val="tx1"/>
              </a:solidFill>
              <a:latin typeface="Trebuchet MS"/>
              <a:ea typeface="Trebuchet MS"/>
              <a:cs typeface="Trebuchet MS"/>
              <a:sym typeface="Trebuchet MS"/>
            </a:endParaRPr>
          </a:p>
          <a:p>
            <a:pPr>
              <a:spcBef>
                <a:spcPts val="0"/>
              </a:spcBef>
              <a:buNone/>
            </a:pPr>
            <a:r>
              <a:rPr lang="en-GB" sz="2400" dirty="0">
                <a:solidFill>
                  <a:schemeClr val="tx1"/>
                </a:solidFill>
              </a:rPr>
              <a:t>Increasing the size of the majority beyond three did not increase the levels of conformity found.</a:t>
            </a:r>
            <a:endParaRPr lang="en" sz="2400" dirty="0">
              <a:solidFill>
                <a:schemeClr val="tx1"/>
              </a:solidFill>
              <a:latin typeface="Trebuchet MS"/>
              <a:sym typeface="Trebuchet MS"/>
            </a:endParaRPr>
          </a:p>
          <a:p>
            <a:pPr>
              <a:spcBef>
                <a:spcPts val="0"/>
              </a:spcBef>
              <a:buNone/>
            </a:pPr>
            <a:endParaRPr lang="en" sz="2400" dirty="0">
              <a:solidFill>
                <a:schemeClr val="tx1"/>
              </a:solidFill>
              <a:latin typeface="Trebuchet MS"/>
              <a:ea typeface="Trebuchet MS"/>
              <a:cs typeface="Trebuchet MS"/>
              <a:sym typeface="Trebuchet MS"/>
            </a:endParaRPr>
          </a:p>
          <a:p>
            <a:pPr marL="34290" indent="0">
              <a:buNone/>
            </a:pPr>
            <a:endParaRPr lang="en-GB" sz="1700" dirty="0">
              <a:solidFill>
                <a:schemeClr val="tx1"/>
              </a:solidFill>
            </a:endParaRPr>
          </a:p>
        </p:txBody>
      </p:sp>
      <p:pic>
        <p:nvPicPr>
          <p:cNvPr id="6" name="Picture 5">
            <a:extLst>
              <a:ext uri="{FF2B5EF4-FFF2-40B4-BE49-F238E27FC236}">
                <a16:creationId xmlns:a16="http://schemas.microsoft.com/office/drawing/2014/main" id="{250A65F6-D099-487B-ADBC-A36F633E691D}"/>
              </a:ext>
            </a:extLst>
          </p:cNvPr>
          <p:cNvPicPr>
            <a:picLocks noChangeAspect="1"/>
          </p:cNvPicPr>
          <p:nvPr/>
        </p:nvPicPr>
        <p:blipFill>
          <a:blip r:embed="rId3"/>
          <a:stretch>
            <a:fillRect/>
          </a:stretch>
        </p:blipFill>
        <p:spPr>
          <a:xfrm>
            <a:off x="7354368" y="5657050"/>
            <a:ext cx="1487553" cy="877900"/>
          </a:xfrm>
          <a:prstGeom prst="rect">
            <a:avLst/>
          </a:prstGeom>
        </p:spPr>
      </p:pic>
    </p:spTree>
    <p:extLst>
      <p:ext uri="{BB962C8B-B14F-4D97-AF65-F5344CB8AC3E}">
        <p14:creationId xmlns:p14="http://schemas.microsoft.com/office/powerpoint/2010/main" val="30151929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a:t>Higher or Lower</a:t>
            </a:r>
          </a:p>
        </p:txBody>
      </p:sp>
      <p:sp>
        <p:nvSpPr>
          <p:cNvPr id="3" name="Content Placeholder 2"/>
          <p:cNvSpPr>
            <a:spLocks noGrp="1"/>
          </p:cNvSpPr>
          <p:nvPr>
            <p:ph idx="1"/>
          </p:nvPr>
        </p:nvSpPr>
        <p:spPr>
          <a:xfrm>
            <a:off x="857255" y="3285067"/>
            <a:ext cx="7404653" cy="1061156"/>
          </a:xfrm>
        </p:spPr>
        <p:txBody>
          <a:bodyPr>
            <a:normAutofit fontScale="92500" lnSpcReduction="20000"/>
          </a:bodyPr>
          <a:lstStyle/>
          <a:p>
            <a:pPr marL="34290" indent="0" algn="ctr">
              <a:buNone/>
            </a:pPr>
            <a:r>
              <a:rPr lang="en-GB" sz="4800" dirty="0" smtClean="0"/>
              <a:t>Group unanimity (someone </a:t>
            </a:r>
            <a:r>
              <a:rPr lang="en-GB" sz="4800" dirty="0"/>
              <a:t>agrees with you)</a:t>
            </a:r>
          </a:p>
        </p:txBody>
      </p:sp>
      <p:sp>
        <p:nvSpPr>
          <p:cNvPr id="4" name="Rectangle 3"/>
          <p:cNvSpPr/>
          <p:nvPr/>
        </p:nvSpPr>
        <p:spPr>
          <a:xfrm>
            <a:off x="913290" y="4211122"/>
            <a:ext cx="7292574" cy="2646878"/>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6600" b="1" dirty="0">
                <a:ln/>
                <a:solidFill>
                  <a:schemeClr val="accent4"/>
                </a:solidFill>
              </a:rPr>
              <a:t>LOWER</a:t>
            </a:r>
            <a:endParaRPr lang="en-US" sz="9600" b="1" dirty="0">
              <a:ln/>
              <a:solidFill>
                <a:schemeClr val="accent4"/>
              </a:solidFill>
            </a:endParaRPr>
          </a:p>
        </p:txBody>
      </p:sp>
      <p:pic>
        <p:nvPicPr>
          <p:cNvPr id="5" name="Picture 4"/>
          <p:cNvPicPr>
            <a:picLocks noChangeAspect="1"/>
          </p:cNvPicPr>
          <p:nvPr/>
        </p:nvPicPr>
        <p:blipFill>
          <a:blip r:embed="rId2"/>
          <a:stretch>
            <a:fillRect/>
          </a:stretch>
        </p:blipFill>
        <p:spPr>
          <a:xfrm>
            <a:off x="5201051" y="1200845"/>
            <a:ext cx="3292125" cy="1530229"/>
          </a:xfrm>
          <a:prstGeom prst="rect">
            <a:avLst/>
          </a:prstGeom>
        </p:spPr>
      </p:pic>
    </p:spTree>
    <p:extLst>
      <p:ext uri="{BB962C8B-B14F-4D97-AF65-F5344CB8AC3E}">
        <p14:creationId xmlns:p14="http://schemas.microsoft.com/office/powerpoint/2010/main" val="110520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E8DBDA3-652C-4F87-B53B-7F73AC8F4F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42187232-3845-418F-A17C-C138F01D98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16294"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0" y="873457"/>
            <a:ext cx="3166292" cy="5222543"/>
          </a:xfrm>
        </p:spPr>
        <p:txBody>
          <a:bodyPr>
            <a:normAutofit/>
          </a:bodyPr>
          <a:lstStyle/>
          <a:p>
            <a:r>
              <a:rPr lang="en-GB" sz="5400" dirty="0">
                <a:solidFill>
                  <a:srgbClr val="FFFFFF"/>
                </a:solidFill>
              </a:rPr>
              <a:t>Group </a:t>
            </a:r>
            <a:r>
              <a:rPr lang="en-GB" sz="5400" dirty="0" smtClean="0">
                <a:solidFill>
                  <a:srgbClr val="FFFFFF"/>
                </a:solidFill>
              </a:rPr>
              <a:t>Unanimity</a:t>
            </a:r>
            <a:endParaRPr lang="en-GB" sz="5400" dirty="0">
              <a:solidFill>
                <a:srgbClr val="FFFFFF"/>
              </a:solidFill>
            </a:endParaRPr>
          </a:p>
        </p:txBody>
      </p:sp>
      <p:sp>
        <p:nvSpPr>
          <p:cNvPr id="3" name="Content Placeholder 2"/>
          <p:cNvSpPr>
            <a:spLocks noGrp="1"/>
          </p:cNvSpPr>
          <p:nvPr>
            <p:ph idx="1"/>
          </p:nvPr>
        </p:nvSpPr>
        <p:spPr>
          <a:xfrm>
            <a:off x="3746310" y="873457"/>
            <a:ext cx="4515593" cy="5222543"/>
          </a:xfrm>
        </p:spPr>
        <p:txBody>
          <a:bodyPr anchor="ctr">
            <a:normAutofit fontScale="92500"/>
          </a:bodyPr>
          <a:lstStyle/>
          <a:p>
            <a:pPr>
              <a:spcBef>
                <a:spcPts val="0"/>
              </a:spcBef>
              <a:buNone/>
            </a:pPr>
            <a:r>
              <a:rPr lang="en" sz="2400" dirty="0">
                <a:solidFill>
                  <a:schemeClr val="tx1"/>
                </a:solidFill>
              </a:rPr>
              <a:t>When there is a totally unanimous decision amongst participants there is more pressure conform and conformity levels increase. On the other hand, if you </a:t>
            </a:r>
            <a:r>
              <a:rPr lang="en" sz="2400" b="1" dirty="0">
                <a:solidFill>
                  <a:schemeClr val="tx1"/>
                </a:solidFill>
              </a:rPr>
              <a:t>have social support</a:t>
            </a:r>
            <a:r>
              <a:rPr lang="en" sz="2400" dirty="0">
                <a:solidFill>
                  <a:schemeClr val="tx1"/>
                </a:solidFill>
              </a:rPr>
              <a:t> and someone agrees with you, conformity is lower. </a:t>
            </a:r>
          </a:p>
          <a:p>
            <a:pPr>
              <a:spcBef>
                <a:spcPts val="0"/>
              </a:spcBef>
              <a:buNone/>
            </a:pPr>
            <a:endParaRPr lang="en" sz="2400" dirty="0">
              <a:solidFill>
                <a:schemeClr val="tx1"/>
              </a:solidFill>
            </a:endParaRPr>
          </a:p>
          <a:p>
            <a:pPr>
              <a:spcBef>
                <a:spcPts val="0"/>
              </a:spcBef>
              <a:buNone/>
            </a:pPr>
            <a:r>
              <a:rPr lang="en" sz="2400" dirty="0">
                <a:solidFill>
                  <a:schemeClr val="tx1"/>
                </a:solidFill>
              </a:rPr>
              <a:t>Asch (1951) conducted another variation of his study where he instructed one confederate to act as an ally to the true participant by disagreeing with the others. The ally answered before the true participant. This produced a sharp drop in conformity (fell to 5.5%) </a:t>
            </a:r>
          </a:p>
          <a:p>
            <a:pPr>
              <a:spcBef>
                <a:spcPts val="0"/>
              </a:spcBef>
              <a:buNone/>
            </a:pPr>
            <a:endParaRPr lang="en" sz="2400" dirty="0">
              <a:solidFill>
                <a:schemeClr val="tx1"/>
              </a:solidFill>
              <a:latin typeface="Trebuchet MS"/>
              <a:ea typeface="Trebuchet MS"/>
              <a:cs typeface="Trebuchet MS"/>
              <a:sym typeface="Trebuchet MS"/>
            </a:endParaRPr>
          </a:p>
          <a:p>
            <a:pPr marL="34290" indent="0">
              <a:buNone/>
            </a:pPr>
            <a:endParaRPr lang="en-GB" sz="1700" dirty="0">
              <a:solidFill>
                <a:schemeClr val="tx1"/>
              </a:solidFill>
            </a:endParaRPr>
          </a:p>
        </p:txBody>
      </p:sp>
      <p:pic>
        <p:nvPicPr>
          <p:cNvPr id="6" name="Picture 5">
            <a:extLst>
              <a:ext uri="{FF2B5EF4-FFF2-40B4-BE49-F238E27FC236}">
                <a16:creationId xmlns:a16="http://schemas.microsoft.com/office/drawing/2014/main" id="{250A65F6-D099-487B-ADBC-A36F633E691D}"/>
              </a:ext>
            </a:extLst>
          </p:cNvPr>
          <p:cNvPicPr>
            <a:picLocks noChangeAspect="1"/>
          </p:cNvPicPr>
          <p:nvPr/>
        </p:nvPicPr>
        <p:blipFill>
          <a:blip r:embed="rId3"/>
          <a:stretch>
            <a:fillRect/>
          </a:stretch>
        </p:blipFill>
        <p:spPr>
          <a:xfrm>
            <a:off x="7354368" y="5657050"/>
            <a:ext cx="1487553" cy="877900"/>
          </a:xfrm>
          <a:prstGeom prst="rect">
            <a:avLst/>
          </a:prstGeom>
        </p:spPr>
      </p:pic>
    </p:spTree>
    <p:extLst>
      <p:ext uri="{BB962C8B-B14F-4D97-AF65-F5344CB8AC3E}">
        <p14:creationId xmlns:p14="http://schemas.microsoft.com/office/powerpoint/2010/main" val="32614220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a:t>Higher or Lower</a:t>
            </a:r>
          </a:p>
        </p:txBody>
      </p:sp>
      <p:sp>
        <p:nvSpPr>
          <p:cNvPr id="3" name="Content Placeholder 2"/>
          <p:cNvSpPr>
            <a:spLocks noGrp="1"/>
          </p:cNvSpPr>
          <p:nvPr>
            <p:ph idx="1"/>
          </p:nvPr>
        </p:nvSpPr>
        <p:spPr>
          <a:xfrm>
            <a:off x="857255" y="3285067"/>
            <a:ext cx="7404653" cy="1061156"/>
          </a:xfrm>
        </p:spPr>
        <p:txBody>
          <a:bodyPr>
            <a:normAutofit fontScale="92500" lnSpcReduction="20000"/>
          </a:bodyPr>
          <a:lstStyle/>
          <a:p>
            <a:pPr marL="34290" indent="0" algn="ctr">
              <a:buNone/>
            </a:pPr>
            <a:r>
              <a:rPr lang="en-GB" sz="4800" dirty="0" smtClean="0"/>
              <a:t>Task difficulty (if the task is hard)</a:t>
            </a:r>
            <a:endParaRPr lang="en-GB" sz="4800" dirty="0"/>
          </a:p>
        </p:txBody>
      </p:sp>
      <p:sp>
        <p:nvSpPr>
          <p:cNvPr id="4" name="Rectangle 3"/>
          <p:cNvSpPr/>
          <p:nvPr/>
        </p:nvSpPr>
        <p:spPr>
          <a:xfrm>
            <a:off x="1361426" y="4211122"/>
            <a:ext cx="6396303" cy="2646878"/>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6600" b="1" dirty="0" smtClean="0">
                <a:ln/>
                <a:solidFill>
                  <a:schemeClr val="accent4"/>
                </a:solidFill>
              </a:rPr>
              <a:t>Higher</a:t>
            </a:r>
            <a:endParaRPr lang="en-US" sz="9600" b="1" dirty="0">
              <a:ln/>
              <a:solidFill>
                <a:schemeClr val="accent4"/>
              </a:solidFill>
            </a:endParaRPr>
          </a:p>
        </p:txBody>
      </p:sp>
      <p:pic>
        <p:nvPicPr>
          <p:cNvPr id="5" name="Picture 4"/>
          <p:cNvPicPr>
            <a:picLocks noChangeAspect="1"/>
          </p:cNvPicPr>
          <p:nvPr/>
        </p:nvPicPr>
        <p:blipFill>
          <a:blip r:embed="rId2"/>
          <a:stretch>
            <a:fillRect/>
          </a:stretch>
        </p:blipFill>
        <p:spPr>
          <a:xfrm>
            <a:off x="5201051" y="1200845"/>
            <a:ext cx="3292125" cy="1530229"/>
          </a:xfrm>
          <a:prstGeom prst="rect">
            <a:avLst/>
          </a:prstGeom>
        </p:spPr>
      </p:pic>
    </p:spTree>
    <p:extLst>
      <p:ext uri="{BB962C8B-B14F-4D97-AF65-F5344CB8AC3E}">
        <p14:creationId xmlns:p14="http://schemas.microsoft.com/office/powerpoint/2010/main" val="140905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E8DBDA3-652C-4F87-B53B-7F73AC8F4F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42187232-3845-418F-A17C-C138F01D98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16294"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0" y="873457"/>
            <a:ext cx="3166292" cy="5222543"/>
          </a:xfrm>
        </p:spPr>
        <p:txBody>
          <a:bodyPr>
            <a:normAutofit/>
          </a:bodyPr>
          <a:lstStyle/>
          <a:p>
            <a:r>
              <a:rPr lang="en-GB" sz="5400" dirty="0" smtClean="0">
                <a:solidFill>
                  <a:srgbClr val="FFFFFF"/>
                </a:solidFill>
              </a:rPr>
              <a:t>Task difficulty</a:t>
            </a:r>
            <a:endParaRPr lang="en-GB" sz="5400" dirty="0">
              <a:solidFill>
                <a:srgbClr val="FFFFFF"/>
              </a:solidFill>
            </a:endParaRPr>
          </a:p>
        </p:txBody>
      </p:sp>
      <p:sp>
        <p:nvSpPr>
          <p:cNvPr id="3" name="Content Placeholder 2"/>
          <p:cNvSpPr>
            <a:spLocks noGrp="1"/>
          </p:cNvSpPr>
          <p:nvPr>
            <p:ph idx="1"/>
          </p:nvPr>
        </p:nvSpPr>
        <p:spPr>
          <a:xfrm>
            <a:off x="3746310" y="873457"/>
            <a:ext cx="4515593" cy="5222543"/>
          </a:xfrm>
        </p:spPr>
        <p:txBody>
          <a:bodyPr anchor="ctr">
            <a:normAutofit/>
          </a:bodyPr>
          <a:lstStyle/>
          <a:p>
            <a:pPr>
              <a:spcBef>
                <a:spcPts val="0"/>
              </a:spcBef>
              <a:buNone/>
            </a:pPr>
            <a:r>
              <a:rPr lang="en" sz="2400" dirty="0">
                <a:solidFill>
                  <a:schemeClr val="tx1"/>
                </a:solidFill>
              </a:rPr>
              <a:t>When an answer is not clear conformity will increase. It may be because if a task is more difficult then it is less embarrassing to conform to those around you. </a:t>
            </a:r>
          </a:p>
          <a:p>
            <a:pPr>
              <a:spcBef>
                <a:spcPts val="0"/>
              </a:spcBef>
              <a:buNone/>
            </a:pPr>
            <a:endParaRPr lang="en" sz="2400" dirty="0">
              <a:solidFill>
                <a:schemeClr val="tx1"/>
              </a:solidFill>
            </a:endParaRPr>
          </a:p>
          <a:p>
            <a:pPr>
              <a:spcBef>
                <a:spcPts val="0"/>
              </a:spcBef>
              <a:buNone/>
            </a:pPr>
            <a:r>
              <a:rPr lang="en" sz="2400" dirty="0">
                <a:solidFill>
                  <a:schemeClr val="tx1"/>
                </a:solidFill>
              </a:rPr>
              <a:t>Asch (1956) found that when he made the lines more similar to each other confomity levels rose</a:t>
            </a:r>
            <a:endParaRPr lang="en" sz="2400" dirty="0">
              <a:solidFill>
                <a:schemeClr val="tx1"/>
              </a:solidFill>
              <a:latin typeface="Trebuchet MS"/>
              <a:ea typeface="Trebuchet MS"/>
              <a:cs typeface="Trebuchet MS"/>
              <a:sym typeface="Trebuchet MS"/>
            </a:endParaRPr>
          </a:p>
          <a:p>
            <a:pPr marL="34290" indent="0">
              <a:buNone/>
            </a:pPr>
            <a:endParaRPr lang="en-GB" sz="1700" dirty="0">
              <a:solidFill>
                <a:schemeClr val="tx1"/>
              </a:solidFill>
            </a:endParaRPr>
          </a:p>
        </p:txBody>
      </p:sp>
      <p:pic>
        <p:nvPicPr>
          <p:cNvPr id="6" name="Picture 5">
            <a:extLst>
              <a:ext uri="{FF2B5EF4-FFF2-40B4-BE49-F238E27FC236}">
                <a16:creationId xmlns:a16="http://schemas.microsoft.com/office/drawing/2014/main" id="{250A65F6-D099-487B-ADBC-A36F633E691D}"/>
              </a:ext>
            </a:extLst>
          </p:cNvPr>
          <p:cNvPicPr>
            <a:picLocks noChangeAspect="1"/>
          </p:cNvPicPr>
          <p:nvPr/>
        </p:nvPicPr>
        <p:blipFill>
          <a:blip r:embed="rId3"/>
          <a:stretch>
            <a:fillRect/>
          </a:stretch>
        </p:blipFill>
        <p:spPr>
          <a:xfrm>
            <a:off x="7354368" y="5657050"/>
            <a:ext cx="1487553" cy="877900"/>
          </a:xfrm>
          <a:prstGeom prst="rect">
            <a:avLst/>
          </a:prstGeom>
        </p:spPr>
      </p:pic>
    </p:spTree>
    <p:extLst>
      <p:ext uri="{BB962C8B-B14F-4D97-AF65-F5344CB8AC3E}">
        <p14:creationId xmlns:p14="http://schemas.microsoft.com/office/powerpoint/2010/main" val="7078517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a:t>Higher or Lower</a:t>
            </a:r>
          </a:p>
        </p:txBody>
      </p:sp>
      <p:sp>
        <p:nvSpPr>
          <p:cNvPr id="3" name="Content Placeholder 2"/>
          <p:cNvSpPr>
            <a:spLocks noGrp="1"/>
          </p:cNvSpPr>
          <p:nvPr>
            <p:ph idx="1"/>
          </p:nvPr>
        </p:nvSpPr>
        <p:spPr>
          <a:xfrm>
            <a:off x="857255" y="3285067"/>
            <a:ext cx="7404653" cy="1061156"/>
          </a:xfrm>
        </p:spPr>
        <p:txBody>
          <a:bodyPr>
            <a:normAutofit/>
          </a:bodyPr>
          <a:lstStyle/>
          <a:p>
            <a:pPr marL="34290" indent="0" algn="ctr">
              <a:buNone/>
            </a:pPr>
            <a:r>
              <a:rPr lang="en-GB" sz="4800" dirty="0"/>
              <a:t>Secrecy of response</a:t>
            </a:r>
          </a:p>
        </p:txBody>
      </p:sp>
      <p:sp>
        <p:nvSpPr>
          <p:cNvPr id="4" name="Rectangle 3"/>
          <p:cNvSpPr/>
          <p:nvPr/>
        </p:nvSpPr>
        <p:spPr>
          <a:xfrm>
            <a:off x="857250" y="4211122"/>
            <a:ext cx="7292574" cy="2646878"/>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r>
              <a:rPr lang="en-US" sz="16600" b="1" dirty="0">
                <a:ln/>
                <a:solidFill>
                  <a:schemeClr val="accent4"/>
                </a:solidFill>
              </a:rPr>
              <a:t>LOWER</a:t>
            </a:r>
            <a:endParaRPr lang="en-US" sz="9600" b="1" dirty="0">
              <a:ln/>
              <a:solidFill>
                <a:schemeClr val="accent4"/>
              </a:solidFill>
            </a:endParaRPr>
          </a:p>
        </p:txBody>
      </p:sp>
    </p:spTree>
    <p:extLst>
      <p:ext uri="{BB962C8B-B14F-4D97-AF65-F5344CB8AC3E}">
        <p14:creationId xmlns:p14="http://schemas.microsoft.com/office/powerpoint/2010/main" val="84056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a:extLst>
              <a:ext uri="{FF2B5EF4-FFF2-40B4-BE49-F238E27FC236}">
                <a16:creationId xmlns:a16="http://schemas.microsoft.com/office/drawing/2014/main" id="{7151CA97-DB24-4871-BB49-0194679D370C}"/>
              </a:ext>
            </a:extLst>
          </p:cNvPr>
          <p:cNvSpPr>
            <a:spLocks noChangeArrowheads="1"/>
          </p:cNvSpPr>
          <p:nvPr/>
        </p:nvSpPr>
        <p:spPr bwMode="auto">
          <a:xfrm>
            <a:off x="161369" y="1849370"/>
            <a:ext cx="8745967" cy="50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defRPr/>
            </a:pPr>
            <a:r>
              <a:rPr lang="en-GB" sz="8800" dirty="0">
                <a:solidFill>
                  <a:schemeClr val="accent1"/>
                </a:solidFill>
              </a:rPr>
              <a:t>If you’ve ever ate a bogie</a:t>
            </a:r>
          </a:p>
          <a:p>
            <a:pPr marL="257175" indent="-257175" algn="ctr">
              <a:spcBef>
                <a:spcPct val="20000"/>
              </a:spcBef>
              <a:buFontTx/>
              <a:buChar char="•"/>
              <a:defRPr/>
            </a:pPr>
            <a:endParaRPr lang="en-GB" sz="8800" dirty="0">
              <a:solidFill>
                <a:schemeClr val="accent1"/>
              </a:solidFill>
            </a:endParaRPr>
          </a:p>
        </p:txBody>
      </p:sp>
    </p:spTree>
    <p:extLst>
      <p:ext uri="{BB962C8B-B14F-4D97-AF65-F5344CB8AC3E}">
        <p14:creationId xmlns:p14="http://schemas.microsoft.com/office/powerpoint/2010/main" val="5183592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E8DBDA3-652C-4F87-B53B-7F73AC8F4F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42187232-3845-418F-A17C-C138F01D98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16294"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0" y="873457"/>
            <a:ext cx="3166292" cy="5222543"/>
          </a:xfrm>
        </p:spPr>
        <p:txBody>
          <a:bodyPr>
            <a:normAutofit/>
          </a:bodyPr>
          <a:lstStyle/>
          <a:p>
            <a:r>
              <a:rPr lang="en-GB" sz="5400" dirty="0" smtClean="0">
                <a:solidFill>
                  <a:srgbClr val="FFFFFF"/>
                </a:solidFill>
              </a:rPr>
              <a:t>Secrecy of response</a:t>
            </a:r>
            <a:endParaRPr lang="en-GB" sz="5400" dirty="0">
              <a:solidFill>
                <a:srgbClr val="FFFFFF"/>
              </a:solidFill>
            </a:endParaRPr>
          </a:p>
        </p:txBody>
      </p:sp>
      <p:sp>
        <p:nvSpPr>
          <p:cNvPr id="3" name="Content Placeholder 2"/>
          <p:cNvSpPr>
            <a:spLocks noGrp="1"/>
          </p:cNvSpPr>
          <p:nvPr>
            <p:ph idx="1"/>
          </p:nvPr>
        </p:nvSpPr>
        <p:spPr>
          <a:xfrm>
            <a:off x="3746310" y="873457"/>
            <a:ext cx="4515593" cy="5222543"/>
          </a:xfrm>
        </p:spPr>
        <p:txBody>
          <a:bodyPr anchor="ctr">
            <a:normAutofit lnSpcReduction="10000"/>
          </a:bodyPr>
          <a:lstStyle/>
          <a:p>
            <a:pPr>
              <a:spcBef>
                <a:spcPts val="0"/>
              </a:spcBef>
              <a:buNone/>
            </a:pPr>
            <a:r>
              <a:rPr lang="en-GB" sz="2400" dirty="0">
                <a:solidFill>
                  <a:schemeClr val="tx1"/>
                </a:solidFill>
              </a:rPr>
              <a:t>In another replication of Asch’s experiment the real participant was told that they had arrived late and would have to write their answers down on a piece of paper. </a:t>
            </a:r>
          </a:p>
          <a:p>
            <a:pPr>
              <a:spcBef>
                <a:spcPts val="0"/>
              </a:spcBef>
              <a:buNone/>
            </a:pPr>
            <a:endParaRPr lang="en-GB" sz="2400" dirty="0">
              <a:solidFill>
                <a:schemeClr val="tx1"/>
              </a:solidFill>
            </a:endParaRPr>
          </a:p>
          <a:p>
            <a:pPr>
              <a:spcBef>
                <a:spcPts val="0"/>
              </a:spcBef>
              <a:buNone/>
            </a:pPr>
            <a:r>
              <a:rPr lang="en-GB" sz="2400" dirty="0">
                <a:solidFill>
                  <a:schemeClr val="tx1"/>
                </a:solidFill>
              </a:rPr>
              <a:t>Meaning they would still hear everyone’s responses but would not need to say their own answer out loud.</a:t>
            </a:r>
          </a:p>
          <a:p>
            <a:pPr>
              <a:spcBef>
                <a:spcPts val="0"/>
              </a:spcBef>
              <a:buNone/>
            </a:pPr>
            <a:r>
              <a:rPr lang="en-GB" sz="2400" dirty="0">
                <a:solidFill>
                  <a:schemeClr val="tx1"/>
                </a:solidFill>
              </a:rPr>
              <a:t> </a:t>
            </a:r>
          </a:p>
          <a:p>
            <a:pPr>
              <a:spcBef>
                <a:spcPts val="0"/>
              </a:spcBef>
              <a:buNone/>
            </a:pPr>
            <a:r>
              <a:rPr lang="en-GB" sz="2400" dirty="0">
                <a:solidFill>
                  <a:schemeClr val="tx1"/>
                </a:solidFill>
              </a:rPr>
              <a:t>Conformity dropped to only 5%, showing that being able to keep your response secret lowered conformity rates.</a:t>
            </a:r>
          </a:p>
          <a:p>
            <a:pPr marL="34290" indent="0">
              <a:buNone/>
            </a:pPr>
            <a:endParaRPr lang="en-GB" sz="1700" dirty="0">
              <a:solidFill>
                <a:schemeClr val="tx1"/>
              </a:solidFill>
            </a:endParaRPr>
          </a:p>
        </p:txBody>
      </p:sp>
      <p:pic>
        <p:nvPicPr>
          <p:cNvPr id="6" name="Picture 5">
            <a:extLst>
              <a:ext uri="{FF2B5EF4-FFF2-40B4-BE49-F238E27FC236}">
                <a16:creationId xmlns:a16="http://schemas.microsoft.com/office/drawing/2014/main" id="{250A65F6-D099-487B-ADBC-A36F633E691D}"/>
              </a:ext>
            </a:extLst>
          </p:cNvPr>
          <p:cNvPicPr>
            <a:picLocks noChangeAspect="1"/>
          </p:cNvPicPr>
          <p:nvPr/>
        </p:nvPicPr>
        <p:blipFill>
          <a:blip r:embed="rId3"/>
          <a:stretch>
            <a:fillRect/>
          </a:stretch>
        </p:blipFill>
        <p:spPr>
          <a:xfrm>
            <a:off x="7354368" y="5657050"/>
            <a:ext cx="1487553" cy="877900"/>
          </a:xfrm>
          <a:prstGeom prst="rect">
            <a:avLst/>
          </a:prstGeom>
        </p:spPr>
      </p:pic>
    </p:spTree>
    <p:extLst>
      <p:ext uri="{BB962C8B-B14F-4D97-AF65-F5344CB8AC3E}">
        <p14:creationId xmlns:p14="http://schemas.microsoft.com/office/powerpoint/2010/main" val="13311232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5"/>
        <p:cNvGrpSpPr/>
        <p:nvPr/>
      </p:nvGrpSpPr>
      <p:grpSpPr>
        <a:xfrm>
          <a:off x="0" y="0"/>
          <a:ext cx="0" cy="0"/>
          <a:chOff x="0" y="0"/>
          <a:chExt cx="0" cy="0"/>
        </a:xfrm>
      </p:grpSpPr>
      <p:sp>
        <p:nvSpPr>
          <p:cNvPr id="192" name="Rectangle 191">
            <a:extLst>
              <a:ext uri="{FF2B5EF4-FFF2-40B4-BE49-F238E27FC236}">
                <a16:creationId xmlns:a16="http://schemas.microsoft.com/office/drawing/2014/main" id="{7578A52D-2496-4956-A9A4-EA5C38B2F1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99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4" name="Rectangle 193">
            <a:extLst>
              <a:ext uri="{FF2B5EF4-FFF2-40B4-BE49-F238E27FC236}">
                <a16:creationId xmlns:a16="http://schemas.microsoft.com/office/drawing/2014/main" id="{9809C8E2-EF9B-4E0B-A17E-836DE0508E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1399" cy="1886373"/>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186" name="Shape 186"/>
          <p:cNvSpPr txBox="1">
            <a:spLocks noGrp="1"/>
          </p:cNvSpPr>
          <p:nvPr>
            <p:ph type="title"/>
          </p:nvPr>
        </p:nvSpPr>
        <p:spPr>
          <a:xfrm>
            <a:off x="857250" y="609600"/>
            <a:ext cx="7406640" cy="1356360"/>
          </a:xfrm>
          <a:prstGeom prst="rect">
            <a:avLst/>
          </a:prstGeom>
        </p:spPr>
        <p:txBody>
          <a:bodyPr vert="horz" lIns="91425" tIns="91425" rIns="91425" bIns="91425" rtlCol="0" anchorCtr="0">
            <a:normAutofit/>
          </a:bodyPr>
          <a:lstStyle/>
          <a:p>
            <a:pPr algn="ctr"/>
            <a:r>
              <a:rPr lang="en-GB" sz="4800" dirty="0" smtClean="0">
                <a:solidFill>
                  <a:srgbClr val="FFFFFF"/>
                </a:solidFill>
              </a:rPr>
              <a:t>Cultural </a:t>
            </a:r>
            <a:r>
              <a:rPr lang="en-GB" sz="4800" dirty="0">
                <a:solidFill>
                  <a:srgbClr val="FFFFFF"/>
                </a:solidFill>
              </a:rPr>
              <a:t>Factors</a:t>
            </a:r>
            <a:endParaRPr lang="en" sz="4800" dirty="0">
              <a:solidFill>
                <a:srgbClr val="FFFFFF"/>
              </a:solidFill>
            </a:endParaRPr>
          </a:p>
        </p:txBody>
      </p:sp>
      <p:sp useBgFill="1">
        <p:nvSpPr>
          <p:cNvPr id="196" name="Rectangle 195">
            <a:extLst>
              <a:ext uri="{FF2B5EF4-FFF2-40B4-BE49-F238E27FC236}">
                <a16:creationId xmlns:a16="http://schemas.microsoft.com/office/drawing/2014/main" id="{61EB557E-621E-4254-B750-85274C5F4D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29841"/>
            <a:ext cx="9144000" cy="4328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Shape 187"/>
          <p:cNvSpPr txBox="1">
            <a:spLocks noGrp="1"/>
          </p:cNvSpPr>
          <p:nvPr>
            <p:ph idx="1"/>
          </p:nvPr>
        </p:nvSpPr>
        <p:spPr>
          <a:xfrm>
            <a:off x="408213" y="2852531"/>
            <a:ext cx="8294915" cy="3548270"/>
          </a:xfrm>
          <a:prstGeom prst="rect">
            <a:avLst/>
          </a:prstGeom>
        </p:spPr>
        <p:txBody>
          <a:bodyPr vert="horz" lIns="91425" tIns="91425" rIns="91425" bIns="91425" rtlCol="0" anchorCtr="0">
            <a:normAutofit lnSpcReduction="10000"/>
          </a:bodyPr>
          <a:lstStyle/>
          <a:p>
            <a:pPr>
              <a:buNone/>
            </a:pPr>
            <a:r>
              <a:rPr lang="en-GB" sz="2800" dirty="0">
                <a:solidFill>
                  <a:schemeClr val="tx1"/>
                </a:solidFill>
              </a:rPr>
              <a:t>There are some cultures who install views which promote conformity more than others. </a:t>
            </a:r>
          </a:p>
          <a:p>
            <a:pPr>
              <a:buNone/>
            </a:pPr>
            <a:endParaRPr lang="en-GB" sz="2800" dirty="0">
              <a:solidFill>
                <a:schemeClr val="tx1"/>
              </a:solidFill>
            </a:endParaRPr>
          </a:p>
          <a:p>
            <a:pPr lvl="2"/>
            <a:r>
              <a:rPr lang="en-GB" sz="2400" dirty="0">
                <a:solidFill>
                  <a:schemeClr val="tx1"/>
                </a:solidFill>
              </a:rPr>
              <a:t>Collectivist cultures and Individualistic cultures are the mandatory ones which we need to consider. </a:t>
            </a:r>
          </a:p>
          <a:p>
            <a:pPr>
              <a:buNone/>
            </a:pPr>
            <a:endParaRPr lang="en-GB" sz="2800" dirty="0">
              <a:solidFill>
                <a:schemeClr val="tx1"/>
              </a:solidFill>
            </a:endParaRPr>
          </a:p>
          <a:p>
            <a:pPr>
              <a:buNone/>
            </a:pPr>
            <a:r>
              <a:rPr lang="en-GB" sz="2800" dirty="0">
                <a:solidFill>
                  <a:schemeClr val="tx1"/>
                </a:solidFill>
              </a:rPr>
              <a:t>Can anyone think of where we may find these cultures and how they may influence conformity levels?</a:t>
            </a:r>
            <a:endParaRPr lang="en" sz="2800" dirty="0">
              <a:solidFill>
                <a:schemeClr val="tx1"/>
              </a:solidFill>
            </a:endParaRPr>
          </a:p>
        </p:txBody>
      </p:sp>
    </p:spTree>
    <p:extLst>
      <p:ext uri="{BB962C8B-B14F-4D97-AF65-F5344CB8AC3E}">
        <p14:creationId xmlns:p14="http://schemas.microsoft.com/office/powerpoint/2010/main" val="25430229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a:t>Higher or Lower</a:t>
            </a:r>
          </a:p>
        </p:txBody>
      </p:sp>
      <p:sp>
        <p:nvSpPr>
          <p:cNvPr id="3" name="Content Placeholder 2"/>
          <p:cNvSpPr>
            <a:spLocks noGrp="1"/>
          </p:cNvSpPr>
          <p:nvPr>
            <p:ph idx="1"/>
          </p:nvPr>
        </p:nvSpPr>
        <p:spPr>
          <a:xfrm>
            <a:off x="857255" y="3285067"/>
            <a:ext cx="7404653" cy="1061156"/>
          </a:xfrm>
        </p:spPr>
        <p:txBody>
          <a:bodyPr>
            <a:normAutofit fontScale="92500" lnSpcReduction="20000"/>
          </a:bodyPr>
          <a:lstStyle/>
          <a:p>
            <a:pPr marL="34290" indent="0" algn="ctr">
              <a:buNone/>
            </a:pPr>
            <a:r>
              <a:rPr lang="en-GB" sz="4800" dirty="0"/>
              <a:t>Collectivist culture (Central America, south east Asia </a:t>
            </a:r>
            <a:r>
              <a:rPr lang="en-GB" sz="4800" dirty="0" err="1"/>
              <a:t>etc</a:t>
            </a:r>
            <a:r>
              <a:rPr lang="en-GB" sz="4800" dirty="0"/>
              <a:t>)</a:t>
            </a:r>
          </a:p>
        </p:txBody>
      </p:sp>
      <p:sp>
        <p:nvSpPr>
          <p:cNvPr id="4" name="Rectangle 3"/>
          <p:cNvSpPr/>
          <p:nvPr/>
        </p:nvSpPr>
        <p:spPr>
          <a:xfrm>
            <a:off x="857254" y="4211122"/>
            <a:ext cx="7720383" cy="2646878"/>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r>
              <a:rPr lang="en-US" sz="16600" b="1" dirty="0">
                <a:ln/>
                <a:solidFill>
                  <a:schemeClr val="accent4"/>
                </a:solidFill>
              </a:rPr>
              <a:t>HIGHER</a:t>
            </a:r>
            <a:endParaRPr lang="en-US" sz="9600" b="1" dirty="0">
              <a:ln/>
              <a:solidFill>
                <a:schemeClr val="accent4"/>
              </a:solidFill>
            </a:endParaRPr>
          </a:p>
        </p:txBody>
      </p:sp>
      <p:pic>
        <p:nvPicPr>
          <p:cNvPr id="5" name="Picture 4"/>
          <p:cNvPicPr>
            <a:picLocks noChangeAspect="1"/>
          </p:cNvPicPr>
          <p:nvPr/>
        </p:nvPicPr>
        <p:blipFill>
          <a:blip r:embed="rId3"/>
          <a:stretch>
            <a:fillRect/>
          </a:stretch>
        </p:blipFill>
        <p:spPr>
          <a:xfrm>
            <a:off x="5386109" y="1095284"/>
            <a:ext cx="3292125" cy="1530229"/>
          </a:xfrm>
          <a:prstGeom prst="rect">
            <a:avLst/>
          </a:prstGeom>
        </p:spPr>
      </p:pic>
    </p:spTree>
    <p:extLst>
      <p:ext uri="{BB962C8B-B14F-4D97-AF65-F5344CB8AC3E}">
        <p14:creationId xmlns:p14="http://schemas.microsoft.com/office/powerpoint/2010/main" val="101068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E8DBDA3-652C-4F87-B53B-7F73AC8F4F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42187232-3845-418F-A17C-C138F01D98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16294"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01925" y="873457"/>
            <a:ext cx="3320143" cy="5222543"/>
          </a:xfrm>
        </p:spPr>
        <p:txBody>
          <a:bodyPr>
            <a:normAutofit/>
          </a:bodyPr>
          <a:lstStyle/>
          <a:p>
            <a:r>
              <a:rPr lang="en-GB" sz="5400" dirty="0" smtClean="0">
                <a:solidFill>
                  <a:srgbClr val="FFFFFF"/>
                </a:solidFill>
              </a:rPr>
              <a:t>Collectivist culture</a:t>
            </a:r>
            <a:endParaRPr lang="en-GB" sz="5400" dirty="0">
              <a:solidFill>
                <a:srgbClr val="FFFFFF"/>
              </a:solidFill>
            </a:endParaRPr>
          </a:p>
        </p:txBody>
      </p:sp>
      <p:sp>
        <p:nvSpPr>
          <p:cNvPr id="3" name="Content Placeholder 2"/>
          <p:cNvSpPr>
            <a:spLocks noGrp="1"/>
          </p:cNvSpPr>
          <p:nvPr>
            <p:ph idx="1"/>
          </p:nvPr>
        </p:nvSpPr>
        <p:spPr>
          <a:xfrm>
            <a:off x="3746310" y="873457"/>
            <a:ext cx="4515593" cy="5222543"/>
          </a:xfrm>
        </p:spPr>
        <p:txBody>
          <a:bodyPr anchor="ctr">
            <a:normAutofit/>
          </a:bodyPr>
          <a:lstStyle/>
          <a:p>
            <a:pPr>
              <a:spcBef>
                <a:spcPts val="0"/>
              </a:spcBef>
              <a:buNone/>
            </a:pPr>
            <a:r>
              <a:rPr lang="en-GB" sz="2400" dirty="0">
                <a:solidFill>
                  <a:schemeClr val="tx1"/>
                </a:solidFill>
              </a:rPr>
              <a:t>Collectivist cultures value family and society more than the needs of themselves. It is believed that because of this that these cultures show higher levels of conformity. </a:t>
            </a:r>
          </a:p>
          <a:p>
            <a:pPr>
              <a:spcBef>
                <a:spcPts val="0"/>
              </a:spcBef>
              <a:buNone/>
            </a:pPr>
            <a:endParaRPr lang="en-GB" sz="2400" dirty="0">
              <a:solidFill>
                <a:schemeClr val="tx1"/>
              </a:solidFill>
            </a:endParaRPr>
          </a:p>
          <a:p>
            <a:pPr>
              <a:spcBef>
                <a:spcPts val="0"/>
              </a:spcBef>
              <a:buNone/>
            </a:pPr>
            <a:r>
              <a:rPr lang="en-GB" sz="2400" dirty="0">
                <a:solidFill>
                  <a:schemeClr val="tx1"/>
                </a:solidFill>
              </a:rPr>
              <a:t>Smith &amp; Bond (1993) found that Belgians have the lowest levels of conformity and Fijian Indians have the highest.</a:t>
            </a:r>
          </a:p>
          <a:p>
            <a:pPr marL="34290" indent="0">
              <a:buNone/>
            </a:pPr>
            <a:endParaRPr lang="en-GB" sz="1700" dirty="0">
              <a:solidFill>
                <a:schemeClr val="tx1"/>
              </a:solidFill>
            </a:endParaRPr>
          </a:p>
        </p:txBody>
      </p:sp>
      <p:pic>
        <p:nvPicPr>
          <p:cNvPr id="6" name="Picture 5">
            <a:extLst>
              <a:ext uri="{FF2B5EF4-FFF2-40B4-BE49-F238E27FC236}">
                <a16:creationId xmlns:a16="http://schemas.microsoft.com/office/drawing/2014/main" id="{250A65F6-D099-487B-ADBC-A36F633E691D}"/>
              </a:ext>
            </a:extLst>
          </p:cNvPr>
          <p:cNvPicPr>
            <a:picLocks noChangeAspect="1"/>
          </p:cNvPicPr>
          <p:nvPr/>
        </p:nvPicPr>
        <p:blipFill>
          <a:blip r:embed="rId3"/>
          <a:stretch>
            <a:fillRect/>
          </a:stretch>
        </p:blipFill>
        <p:spPr>
          <a:xfrm>
            <a:off x="7354368" y="5657050"/>
            <a:ext cx="1487553" cy="877900"/>
          </a:xfrm>
          <a:prstGeom prst="rect">
            <a:avLst/>
          </a:prstGeom>
        </p:spPr>
      </p:pic>
    </p:spTree>
    <p:extLst>
      <p:ext uri="{BB962C8B-B14F-4D97-AF65-F5344CB8AC3E}">
        <p14:creationId xmlns:p14="http://schemas.microsoft.com/office/powerpoint/2010/main" val="23686273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5"/>
        <p:cNvGrpSpPr/>
        <p:nvPr/>
      </p:nvGrpSpPr>
      <p:grpSpPr>
        <a:xfrm>
          <a:off x="0" y="0"/>
          <a:ext cx="0" cy="0"/>
          <a:chOff x="0" y="0"/>
          <a:chExt cx="0" cy="0"/>
        </a:xfrm>
      </p:grpSpPr>
      <p:sp>
        <p:nvSpPr>
          <p:cNvPr id="192" name="Rectangle 191">
            <a:extLst>
              <a:ext uri="{FF2B5EF4-FFF2-40B4-BE49-F238E27FC236}">
                <a16:creationId xmlns:a16="http://schemas.microsoft.com/office/drawing/2014/main" id="{7578A52D-2496-4956-A9A4-EA5C38B2F1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99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4" name="Rectangle 193">
            <a:extLst>
              <a:ext uri="{FF2B5EF4-FFF2-40B4-BE49-F238E27FC236}">
                <a16:creationId xmlns:a16="http://schemas.microsoft.com/office/drawing/2014/main" id="{9809C8E2-EF9B-4E0B-A17E-836DE0508E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1399" cy="1886373"/>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186" name="Shape 186"/>
          <p:cNvSpPr txBox="1">
            <a:spLocks noGrp="1"/>
          </p:cNvSpPr>
          <p:nvPr>
            <p:ph type="title"/>
          </p:nvPr>
        </p:nvSpPr>
        <p:spPr>
          <a:xfrm>
            <a:off x="857250" y="609600"/>
            <a:ext cx="7406640" cy="1356360"/>
          </a:xfrm>
          <a:prstGeom prst="rect">
            <a:avLst/>
          </a:prstGeom>
        </p:spPr>
        <p:txBody>
          <a:bodyPr vert="horz" lIns="91425" tIns="91425" rIns="91425" bIns="91425" rtlCol="0" anchorCtr="0">
            <a:normAutofit fontScale="90000"/>
          </a:bodyPr>
          <a:lstStyle/>
          <a:p>
            <a:pPr algn="ctr"/>
            <a:r>
              <a:rPr lang="en-GB" sz="4800" dirty="0" smtClean="0">
                <a:solidFill>
                  <a:srgbClr val="FFFFFF"/>
                </a:solidFill>
              </a:rPr>
              <a:t>Research showing Normative Social Influence</a:t>
            </a:r>
            <a:endParaRPr lang="en" sz="4800" dirty="0">
              <a:solidFill>
                <a:srgbClr val="FFFFFF"/>
              </a:solidFill>
            </a:endParaRPr>
          </a:p>
        </p:txBody>
      </p:sp>
      <p:sp useBgFill="1">
        <p:nvSpPr>
          <p:cNvPr id="196" name="Rectangle 195">
            <a:extLst>
              <a:ext uri="{FF2B5EF4-FFF2-40B4-BE49-F238E27FC236}">
                <a16:creationId xmlns:a16="http://schemas.microsoft.com/office/drawing/2014/main" id="{61EB557E-621E-4254-B750-85274C5F4D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29841"/>
            <a:ext cx="9144000" cy="4328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Shape 187"/>
          <p:cNvSpPr txBox="1">
            <a:spLocks noGrp="1"/>
          </p:cNvSpPr>
          <p:nvPr>
            <p:ph idx="1"/>
          </p:nvPr>
        </p:nvSpPr>
        <p:spPr>
          <a:xfrm>
            <a:off x="408213" y="2852531"/>
            <a:ext cx="8294915" cy="3548270"/>
          </a:xfrm>
          <a:prstGeom prst="rect">
            <a:avLst/>
          </a:prstGeom>
        </p:spPr>
        <p:txBody>
          <a:bodyPr vert="horz" lIns="91425" tIns="91425" rIns="91425" bIns="91425" rtlCol="0" anchorCtr="0">
            <a:normAutofit fontScale="92500" lnSpcReduction="10000"/>
          </a:bodyPr>
          <a:lstStyle/>
          <a:p>
            <a:pPr>
              <a:buNone/>
            </a:pPr>
            <a:r>
              <a:rPr lang="en-GB" sz="2800" dirty="0" smtClean="0">
                <a:solidFill>
                  <a:schemeClr val="tx1"/>
                </a:solidFill>
              </a:rPr>
              <a:t>Research into normative social influence comes from Asch (1951) and Mori &amp; Arai (2010). </a:t>
            </a:r>
          </a:p>
          <a:p>
            <a:pPr>
              <a:buNone/>
            </a:pPr>
            <a:endParaRPr lang="en-GB" sz="2800" dirty="0">
              <a:solidFill>
                <a:schemeClr val="tx1"/>
              </a:solidFill>
            </a:endParaRPr>
          </a:p>
          <a:p>
            <a:pPr>
              <a:buNone/>
            </a:pPr>
            <a:r>
              <a:rPr lang="en-GB" sz="2800" dirty="0" smtClean="0">
                <a:solidFill>
                  <a:schemeClr val="tx1"/>
                </a:solidFill>
              </a:rPr>
              <a:t>Before we look at either of these studies… Remind yourself what normative social influence is. </a:t>
            </a:r>
          </a:p>
          <a:p>
            <a:pPr>
              <a:buNone/>
            </a:pPr>
            <a:endParaRPr lang="en-GB" sz="2800" dirty="0">
              <a:solidFill>
                <a:schemeClr val="tx1"/>
              </a:solidFill>
            </a:endParaRPr>
          </a:p>
          <a:p>
            <a:pPr>
              <a:buNone/>
            </a:pPr>
            <a:r>
              <a:rPr lang="en" sz="2800" dirty="0">
                <a:solidFill>
                  <a:schemeClr val="tx1"/>
                </a:solidFill>
              </a:rPr>
              <a:t>Occurs in situations where we want to gain approval/acceptance.... When we think/believe something different from the group. </a:t>
            </a:r>
          </a:p>
          <a:p>
            <a:pPr>
              <a:buNone/>
            </a:pPr>
            <a:endParaRPr lang="en" sz="2800" dirty="0">
              <a:solidFill>
                <a:schemeClr val="tx1"/>
              </a:solidFill>
            </a:endParaRPr>
          </a:p>
        </p:txBody>
      </p:sp>
    </p:spTree>
    <p:extLst>
      <p:ext uri="{BB962C8B-B14F-4D97-AF65-F5344CB8AC3E}">
        <p14:creationId xmlns:p14="http://schemas.microsoft.com/office/powerpoint/2010/main" val="102988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7">
                                            <p:txEl>
                                              <p:pRg st="4" end="4"/>
                                            </p:txEl>
                                          </p:spTgt>
                                        </p:tgtEl>
                                        <p:attrNameLst>
                                          <p:attrName>style.visibility</p:attrName>
                                        </p:attrNameLst>
                                      </p:cBhvr>
                                      <p:to>
                                        <p:strVal val="visible"/>
                                      </p:to>
                                    </p:set>
                                    <p:anim calcmode="lin" valueType="num">
                                      <p:cBhvr additive="base">
                                        <p:cTn id="7" dur="500" fill="hold"/>
                                        <p:tgtEl>
                                          <p:spTgt spid="187">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E8DBDA3-652C-4F87-B53B-7F73AC8F4F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42187232-3845-418F-A17C-C138F01D98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16294"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0" y="873457"/>
            <a:ext cx="3166292" cy="5222543"/>
          </a:xfrm>
        </p:spPr>
        <p:txBody>
          <a:bodyPr>
            <a:normAutofit/>
          </a:bodyPr>
          <a:lstStyle/>
          <a:p>
            <a:r>
              <a:rPr lang="en-GB" sz="5400" dirty="0" smtClean="0">
                <a:solidFill>
                  <a:srgbClr val="FFFFFF"/>
                </a:solidFill>
              </a:rPr>
              <a:t>Asch (1951)</a:t>
            </a:r>
            <a:endParaRPr lang="en-GB" sz="5400" dirty="0">
              <a:solidFill>
                <a:srgbClr val="FFFFFF"/>
              </a:solidFill>
            </a:endParaRPr>
          </a:p>
        </p:txBody>
      </p:sp>
      <p:sp>
        <p:nvSpPr>
          <p:cNvPr id="3" name="Content Placeholder 2"/>
          <p:cNvSpPr>
            <a:spLocks noGrp="1"/>
          </p:cNvSpPr>
          <p:nvPr>
            <p:ph idx="1"/>
          </p:nvPr>
        </p:nvSpPr>
        <p:spPr>
          <a:xfrm>
            <a:off x="3166292" y="217715"/>
            <a:ext cx="5675629" cy="6317236"/>
          </a:xfrm>
        </p:spPr>
        <p:txBody>
          <a:bodyPr anchor="ctr">
            <a:normAutofit/>
          </a:bodyPr>
          <a:lstStyle/>
          <a:p>
            <a:pPr marL="411480" lvl="2" indent="0">
              <a:buNone/>
            </a:pPr>
            <a:r>
              <a:rPr lang="en-GB" sz="2400" dirty="0">
                <a:solidFill>
                  <a:schemeClr val="tx1"/>
                </a:solidFill>
              </a:rPr>
              <a:t>Aim: To see if people will conform to group pressure when they do know </a:t>
            </a:r>
            <a:r>
              <a:rPr lang="en-GB" sz="2400" dirty="0" smtClean="0">
                <a:solidFill>
                  <a:schemeClr val="tx1"/>
                </a:solidFill>
              </a:rPr>
              <a:t>the correct </a:t>
            </a:r>
            <a:r>
              <a:rPr lang="en-GB" sz="2400" dirty="0">
                <a:solidFill>
                  <a:schemeClr val="tx1"/>
                </a:solidFill>
              </a:rPr>
              <a:t>answer </a:t>
            </a:r>
            <a:endParaRPr lang="en-GB" sz="2400" dirty="0" smtClean="0">
              <a:solidFill>
                <a:schemeClr val="tx1"/>
              </a:solidFill>
            </a:endParaRPr>
          </a:p>
          <a:p>
            <a:pPr marL="411480" lvl="2" indent="0">
              <a:buNone/>
            </a:pPr>
            <a:endParaRPr lang="en-GB" sz="2400" dirty="0">
              <a:solidFill>
                <a:schemeClr val="tx1"/>
              </a:solidFill>
            </a:endParaRPr>
          </a:p>
          <a:p>
            <a:pPr marL="411480" lvl="2" indent="0">
              <a:buNone/>
            </a:pPr>
            <a:r>
              <a:rPr lang="en-GB" sz="2400" dirty="0" smtClean="0">
                <a:solidFill>
                  <a:schemeClr val="tx1"/>
                </a:solidFill>
              </a:rPr>
              <a:t>Method</a:t>
            </a:r>
            <a:r>
              <a:rPr lang="en-GB" sz="2400" dirty="0">
                <a:solidFill>
                  <a:schemeClr val="tx1"/>
                </a:solidFill>
              </a:rPr>
              <a:t>: He got participants in a room to do an ‘eye test’. They judged the length of a line but the rest of the group were actors who would say the wrong answer. The real participant went at the end to see if they would </a:t>
            </a:r>
            <a:r>
              <a:rPr lang="en-GB" sz="2400" dirty="0" smtClean="0">
                <a:solidFill>
                  <a:schemeClr val="tx1"/>
                </a:solidFill>
              </a:rPr>
              <a:t>conform</a:t>
            </a:r>
          </a:p>
          <a:p>
            <a:pPr marL="411480" lvl="2" indent="0">
              <a:buNone/>
            </a:pPr>
            <a:endParaRPr lang="en-GB" sz="2400" dirty="0" smtClean="0">
              <a:solidFill>
                <a:schemeClr val="tx1"/>
              </a:solidFill>
            </a:endParaRPr>
          </a:p>
          <a:p>
            <a:pPr marL="411480" lvl="2" indent="0">
              <a:buNone/>
            </a:pPr>
            <a:r>
              <a:rPr lang="en-GB" sz="2400" dirty="0" smtClean="0">
                <a:solidFill>
                  <a:schemeClr val="tx1"/>
                </a:solidFill>
              </a:rPr>
              <a:t>Results</a:t>
            </a:r>
            <a:r>
              <a:rPr lang="en-GB" sz="2400" dirty="0">
                <a:solidFill>
                  <a:schemeClr val="tx1"/>
                </a:solidFill>
              </a:rPr>
              <a:t>: Conformity happened 1/3 of the time. 75% of participants conformed at least once. </a:t>
            </a:r>
          </a:p>
          <a:p>
            <a:pPr marL="34290" indent="0">
              <a:buNone/>
            </a:pPr>
            <a:endParaRPr lang="en-GB" sz="1700" dirty="0">
              <a:solidFill>
                <a:schemeClr val="tx1"/>
              </a:solidFill>
            </a:endParaRPr>
          </a:p>
        </p:txBody>
      </p:sp>
      <p:pic>
        <p:nvPicPr>
          <p:cNvPr id="6" name="Picture 5">
            <a:extLst>
              <a:ext uri="{FF2B5EF4-FFF2-40B4-BE49-F238E27FC236}">
                <a16:creationId xmlns:a16="http://schemas.microsoft.com/office/drawing/2014/main" id="{250A65F6-D099-487B-ADBC-A36F633E691D}"/>
              </a:ext>
            </a:extLst>
          </p:cNvPr>
          <p:cNvPicPr>
            <a:picLocks noChangeAspect="1"/>
          </p:cNvPicPr>
          <p:nvPr/>
        </p:nvPicPr>
        <p:blipFill>
          <a:blip r:embed="rId3"/>
          <a:stretch>
            <a:fillRect/>
          </a:stretch>
        </p:blipFill>
        <p:spPr>
          <a:xfrm>
            <a:off x="7354368" y="5657050"/>
            <a:ext cx="1487553" cy="877900"/>
          </a:xfrm>
          <a:prstGeom prst="rect">
            <a:avLst/>
          </a:prstGeom>
        </p:spPr>
      </p:pic>
    </p:spTree>
    <p:extLst>
      <p:ext uri="{BB962C8B-B14F-4D97-AF65-F5344CB8AC3E}">
        <p14:creationId xmlns:p14="http://schemas.microsoft.com/office/powerpoint/2010/main" val="22265577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Line 2">
            <a:extLst>
              <a:ext uri="{FF2B5EF4-FFF2-40B4-BE49-F238E27FC236}">
                <a16:creationId xmlns:a16="http://schemas.microsoft.com/office/drawing/2014/main" id="{324D296E-6568-4975-82CD-F648956C3A30}"/>
              </a:ext>
            </a:extLst>
          </p:cNvPr>
          <p:cNvSpPr>
            <a:spLocks noChangeShapeType="1"/>
          </p:cNvSpPr>
          <p:nvPr/>
        </p:nvSpPr>
        <p:spPr bwMode="auto">
          <a:xfrm>
            <a:off x="2457450" y="4057650"/>
            <a:ext cx="0" cy="1143000"/>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350"/>
          </a:p>
        </p:txBody>
      </p:sp>
      <p:sp>
        <p:nvSpPr>
          <p:cNvPr id="35843" name="Line 4">
            <a:extLst>
              <a:ext uri="{FF2B5EF4-FFF2-40B4-BE49-F238E27FC236}">
                <a16:creationId xmlns:a16="http://schemas.microsoft.com/office/drawing/2014/main" id="{8547CB17-56FA-4E9E-AB46-2CF2A8350980}"/>
              </a:ext>
            </a:extLst>
          </p:cNvPr>
          <p:cNvSpPr>
            <a:spLocks noChangeShapeType="1"/>
          </p:cNvSpPr>
          <p:nvPr/>
        </p:nvSpPr>
        <p:spPr bwMode="auto">
          <a:xfrm>
            <a:off x="6000750" y="2628900"/>
            <a:ext cx="0" cy="2571750"/>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350"/>
          </a:p>
        </p:txBody>
      </p:sp>
      <p:sp>
        <p:nvSpPr>
          <p:cNvPr id="35844" name="Line 5">
            <a:extLst>
              <a:ext uri="{FF2B5EF4-FFF2-40B4-BE49-F238E27FC236}">
                <a16:creationId xmlns:a16="http://schemas.microsoft.com/office/drawing/2014/main" id="{985179E4-CAB3-4421-B696-FB0C3520C891}"/>
              </a:ext>
            </a:extLst>
          </p:cNvPr>
          <p:cNvSpPr>
            <a:spLocks noChangeShapeType="1"/>
          </p:cNvSpPr>
          <p:nvPr/>
        </p:nvSpPr>
        <p:spPr bwMode="auto">
          <a:xfrm>
            <a:off x="5143500" y="3543300"/>
            <a:ext cx="0" cy="1657350"/>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350"/>
          </a:p>
        </p:txBody>
      </p:sp>
      <p:sp>
        <p:nvSpPr>
          <p:cNvPr id="35845" name="Text Box 6">
            <a:extLst>
              <a:ext uri="{FF2B5EF4-FFF2-40B4-BE49-F238E27FC236}">
                <a16:creationId xmlns:a16="http://schemas.microsoft.com/office/drawing/2014/main" id="{2F3148AE-EEC2-4208-B330-059487EAC930}"/>
              </a:ext>
            </a:extLst>
          </p:cNvPr>
          <p:cNvSpPr txBox="1">
            <a:spLocks noChangeArrowheads="1"/>
          </p:cNvSpPr>
          <p:nvPr/>
        </p:nvSpPr>
        <p:spPr bwMode="auto">
          <a:xfrm>
            <a:off x="4972050" y="5314955"/>
            <a:ext cx="4572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sz="2700" b="1"/>
              <a:t>A</a:t>
            </a:r>
          </a:p>
        </p:txBody>
      </p:sp>
      <p:sp>
        <p:nvSpPr>
          <p:cNvPr id="35846" name="Text Box 7">
            <a:extLst>
              <a:ext uri="{FF2B5EF4-FFF2-40B4-BE49-F238E27FC236}">
                <a16:creationId xmlns:a16="http://schemas.microsoft.com/office/drawing/2014/main" id="{0D99FAB8-12B0-4EB6-BD90-8D6E5649676D}"/>
              </a:ext>
            </a:extLst>
          </p:cNvPr>
          <p:cNvSpPr txBox="1">
            <a:spLocks noChangeArrowheads="1"/>
          </p:cNvSpPr>
          <p:nvPr/>
        </p:nvSpPr>
        <p:spPr bwMode="auto">
          <a:xfrm>
            <a:off x="6629400" y="5314955"/>
            <a:ext cx="4572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sz="2700" b="1"/>
              <a:t>C</a:t>
            </a:r>
          </a:p>
        </p:txBody>
      </p:sp>
      <p:sp>
        <p:nvSpPr>
          <p:cNvPr id="35847" name="Text Box 8">
            <a:extLst>
              <a:ext uri="{FF2B5EF4-FFF2-40B4-BE49-F238E27FC236}">
                <a16:creationId xmlns:a16="http://schemas.microsoft.com/office/drawing/2014/main" id="{43ED9AC7-0B40-4BCF-9B2E-EA60B2DA1288}"/>
              </a:ext>
            </a:extLst>
          </p:cNvPr>
          <p:cNvSpPr txBox="1">
            <a:spLocks noChangeArrowheads="1"/>
          </p:cNvSpPr>
          <p:nvPr/>
        </p:nvSpPr>
        <p:spPr bwMode="auto">
          <a:xfrm>
            <a:off x="5829300" y="5314955"/>
            <a:ext cx="4572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sz="2700" b="1"/>
              <a:t>B</a:t>
            </a:r>
          </a:p>
        </p:txBody>
      </p:sp>
      <p:sp>
        <p:nvSpPr>
          <p:cNvPr id="35848" name="Line 9">
            <a:extLst>
              <a:ext uri="{FF2B5EF4-FFF2-40B4-BE49-F238E27FC236}">
                <a16:creationId xmlns:a16="http://schemas.microsoft.com/office/drawing/2014/main" id="{50713171-0F6E-43BD-9DB5-58F0EED8F35F}"/>
              </a:ext>
            </a:extLst>
          </p:cNvPr>
          <p:cNvSpPr>
            <a:spLocks noChangeShapeType="1"/>
          </p:cNvSpPr>
          <p:nvPr/>
        </p:nvSpPr>
        <p:spPr bwMode="auto">
          <a:xfrm>
            <a:off x="6800850" y="4057650"/>
            <a:ext cx="0" cy="1143000"/>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350"/>
          </a:p>
        </p:txBody>
      </p:sp>
    </p:spTree>
    <p:extLst>
      <p:ext uri="{BB962C8B-B14F-4D97-AF65-F5344CB8AC3E}">
        <p14:creationId xmlns:p14="http://schemas.microsoft.com/office/powerpoint/2010/main" val="32353641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2">
            <a:extLst>
              <a:ext uri="{FF2B5EF4-FFF2-40B4-BE49-F238E27FC236}">
                <a16:creationId xmlns:a16="http://schemas.microsoft.com/office/drawing/2014/main" id="{098DDADA-ED54-49B8-B1D5-DB94E6E63210}"/>
              </a:ext>
            </a:extLst>
          </p:cNvPr>
          <p:cNvSpPr>
            <a:spLocks noChangeShapeType="1"/>
          </p:cNvSpPr>
          <p:nvPr/>
        </p:nvSpPr>
        <p:spPr bwMode="auto">
          <a:xfrm>
            <a:off x="2457450" y="1657350"/>
            <a:ext cx="0" cy="3543300"/>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350"/>
          </a:p>
        </p:txBody>
      </p:sp>
      <p:sp>
        <p:nvSpPr>
          <p:cNvPr id="36867" name="Line 3">
            <a:extLst>
              <a:ext uri="{FF2B5EF4-FFF2-40B4-BE49-F238E27FC236}">
                <a16:creationId xmlns:a16="http://schemas.microsoft.com/office/drawing/2014/main" id="{D7F3278C-9740-4A6B-AF67-DFE35A53EF5E}"/>
              </a:ext>
            </a:extLst>
          </p:cNvPr>
          <p:cNvSpPr>
            <a:spLocks noChangeShapeType="1"/>
          </p:cNvSpPr>
          <p:nvPr/>
        </p:nvSpPr>
        <p:spPr bwMode="auto">
          <a:xfrm>
            <a:off x="6858000" y="2628900"/>
            <a:ext cx="0" cy="2571750"/>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350"/>
          </a:p>
        </p:txBody>
      </p:sp>
      <p:sp>
        <p:nvSpPr>
          <p:cNvPr id="36868" name="Line 4">
            <a:extLst>
              <a:ext uri="{FF2B5EF4-FFF2-40B4-BE49-F238E27FC236}">
                <a16:creationId xmlns:a16="http://schemas.microsoft.com/office/drawing/2014/main" id="{17ABBAEB-B096-4302-AC93-71910E00698E}"/>
              </a:ext>
            </a:extLst>
          </p:cNvPr>
          <p:cNvSpPr>
            <a:spLocks noChangeShapeType="1"/>
          </p:cNvSpPr>
          <p:nvPr/>
        </p:nvSpPr>
        <p:spPr bwMode="auto">
          <a:xfrm>
            <a:off x="6000750" y="4286250"/>
            <a:ext cx="0" cy="914400"/>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350"/>
          </a:p>
        </p:txBody>
      </p:sp>
      <p:sp>
        <p:nvSpPr>
          <p:cNvPr id="36869" name="Text Box 6">
            <a:extLst>
              <a:ext uri="{FF2B5EF4-FFF2-40B4-BE49-F238E27FC236}">
                <a16:creationId xmlns:a16="http://schemas.microsoft.com/office/drawing/2014/main" id="{666B85AA-BFEB-4D09-9D03-2F922FD118E0}"/>
              </a:ext>
            </a:extLst>
          </p:cNvPr>
          <p:cNvSpPr txBox="1">
            <a:spLocks noChangeArrowheads="1"/>
          </p:cNvSpPr>
          <p:nvPr/>
        </p:nvSpPr>
        <p:spPr bwMode="auto">
          <a:xfrm>
            <a:off x="4972050" y="5314955"/>
            <a:ext cx="4572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sz="2700" b="1"/>
              <a:t>A</a:t>
            </a:r>
          </a:p>
        </p:txBody>
      </p:sp>
      <p:sp>
        <p:nvSpPr>
          <p:cNvPr id="36870" name="Text Box 7">
            <a:extLst>
              <a:ext uri="{FF2B5EF4-FFF2-40B4-BE49-F238E27FC236}">
                <a16:creationId xmlns:a16="http://schemas.microsoft.com/office/drawing/2014/main" id="{53769D23-2204-4D4E-8ADF-98BA1019FD2F}"/>
              </a:ext>
            </a:extLst>
          </p:cNvPr>
          <p:cNvSpPr txBox="1">
            <a:spLocks noChangeArrowheads="1"/>
          </p:cNvSpPr>
          <p:nvPr/>
        </p:nvSpPr>
        <p:spPr bwMode="auto">
          <a:xfrm>
            <a:off x="6629400" y="5314955"/>
            <a:ext cx="4572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sz="2700" b="1"/>
              <a:t>C</a:t>
            </a:r>
          </a:p>
        </p:txBody>
      </p:sp>
      <p:sp>
        <p:nvSpPr>
          <p:cNvPr id="36871" name="Text Box 8">
            <a:extLst>
              <a:ext uri="{FF2B5EF4-FFF2-40B4-BE49-F238E27FC236}">
                <a16:creationId xmlns:a16="http://schemas.microsoft.com/office/drawing/2014/main" id="{9C5CFE0B-18CC-4931-83EC-9BCF5372FAE0}"/>
              </a:ext>
            </a:extLst>
          </p:cNvPr>
          <p:cNvSpPr txBox="1">
            <a:spLocks noChangeArrowheads="1"/>
          </p:cNvSpPr>
          <p:nvPr/>
        </p:nvSpPr>
        <p:spPr bwMode="auto">
          <a:xfrm>
            <a:off x="5829300" y="5314955"/>
            <a:ext cx="4572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sz="2700" b="1"/>
              <a:t>B</a:t>
            </a:r>
          </a:p>
        </p:txBody>
      </p:sp>
      <p:sp>
        <p:nvSpPr>
          <p:cNvPr id="36872" name="Line 11">
            <a:extLst>
              <a:ext uri="{FF2B5EF4-FFF2-40B4-BE49-F238E27FC236}">
                <a16:creationId xmlns:a16="http://schemas.microsoft.com/office/drawing/2014/main" id="{4034898A-E71C-429B-AB69-08077A4C441B}"/>
              </a:ext>
            </a:extLst>
          </p:cNvPr>
          <p:cNvSpPr>
            <a:spLocks noChangeShapeType="1"/>
          </p:cNvSpPr>
          <p:nvPr/>
        </p:nvSpPr>
        <p:spPr bwMode="auto">
          <a:xfrm>
            <a:off x="5143500" y="1657350"/>
            <a:ext cx="0" cy="3543300"/>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350"/>
          </a:p>
        </p:txBody>
      </p:sp>
    </p:spTree>
    <p:extLst>
      <p:ext uri="{BB962C8B-B14F-4D97-AF65-F5344CB8AC3E}">
        <p14:creationId xmlns:p14="http://schemas.microsoft.com/office/powerpoint/2010/main" val="334812212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Line 2">
            <a:extLst>
              <a:ext uri="{FF2B5EF4-FFF2-40B4-BE49-F238E27FC236}">
                <a16:creationId xmlns:a16="http://schemas.microsoft.com/office/drawing/2014/main" id="{DBC42B13-AAE8-4768-8F20-896FBAB20AAC}"/>
              </a:ext>
            </a:extLst>
          </p:cNvPr>
          <p:cNvSpPr>
            <a:spLocks noChangeShapeType="1"/>
          </p:cNvSpPr>
          <p:nvPr/>
        </p:nvSpPr>
        <p:spPr bwMode="auto">
          <a:xfrm>
            <a:off x="2457450" y="3943350"/>
            <a:ext cx="0" cy="1257300"/>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350"/>
          </a:p>
        </p:txBody>
      </p:sp>
      <p:sp>
        <p:nvSpPr>
          <p:cNvPr id="37891" name="Line 3">
            <a:extLst>
              <a:ext uri="{FF2B5EF4-FFF2-40B4-BE49-F238E27FC236}">
                <a16:creationId xmlns:a16="http://schemas.microsoft.com/office/drawing/2014/main" id="{F3DAC253-87DC-47B8-94DD-C49D486401CD}"/>
              </a:ext>
            </a:extLst>
          </p:cNvPr>
          <p:cNvSpPr>
            <a:spLocks noChangeShapeType="1"/>
          </p:cNvSpPr>
          <p:nvPr/>
        </p:nvSpPr>
        <p:spPr bwMode="auto">
          <a:xfrm>
            <a:off x="6858000" y="3543300"/>
            <a:ext cx="0" cy="1657350"/>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350"/>
          </a:p>
        </p:txBody>
      </p:sp>
      <p:sp>
        <p:nvSpPr>
          <p:cNvPr id="37892" name="Line 4">
            <a:extLst>
              <a:ext uri="{FF2B5EF4-FFF2-40B4-BE49-F238E27FC236}">
                <a16:creationId xmlns:a16="http://schemas.microsoft.com/office/drawing/2014/main" id="{1C475D26-211D-4E06-AB14-5EEF0B0CC482}"/>
              </a:ext>
            </a:extLst>
          </p:cNvPr>
          <p:cNvSpPr>
            <a:spLocks noChangeShapeType="1"/>
          </p:cNvSpPr>
          <p:nvPr/>
        </p:nvSpPr>
        <p:spPr bwMode="auto">
          <a:xfrm>
            <a:off x="6000750" y="4229100"/>
            <a:ext cx="0" cy="971550"/>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350"/>
          </a:p>
        </p:txBody>
      </p:sp>
      <p:sp>
        <p:nvSpPr>
          <p:cNvPr id="37893" name="Text Box 6">
            <a:extLst>
              <a:ext uri="{FF2B5EF4-FFF2-40B4-BE49-F238E27FC236}">
                <a16:creationId xmlns:a16="http://schemas.microsoft.com/office/drawing/2014/main" id="{DE429FFA-F058-49DE-BC61-B4EDCD704EFE}"/>
              </a:ext>
            </a:extLst>
          </p:cNvPr>
          <p:cNvSpPr txBox="1">
            <a:spLocks noChangeArrowheads="1"/>
          </p:cNvSpPr>
          <p:nvPr/>
        </p:nvSpPr>
        <p:spPr bwMode="auto">
          <a:xfrm>
            <a:off x="4972050" y="5314955"/>
            <a:ext cx="4572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sz="2700" b="1"/>
              <a:t>A</a:t>
            </a:r>
          </a:p>
        </p:txBody>
      </p:sp>
      <p:sp>
        <p:nvSpPr>
          <p:cNvPr id="37894" name="Text Box 7">
            <a:extLst>
              <a:ext uri="{FF2B5EF4-FFF2-40B4-BE49-F238E27FC236}">
                <a16:creationId xmlns:a16="http://schemas.microsoft.com/office/drawing/2014/main" id="{6D046C82-00E5-4B5A-A159-2DDFEC6781D2}"/>
              </a:ext>
            </a:extLst>
          </p:cNvPr>
          <p:cNvSpPr txBox="1">
            <a:spLocks noChangeArrowheads="1"/>
          </p:cNvSpPr>
          <p:nvPr/>
        </p:nvSpPr>
        <p:spPr bwMode="auto">
          <a:xfrm>
            <a:off x="6629400" y="5314955"/>
            <a:ext cx="4572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sz="2700" b="1"/>
              <a:t>C</a:t>
            </a:r>
          </a:p>
        </p:txBody>
      </p:sp>
      <p:sp>
        <p:nvSpPr>
          <p:cNvPr id="37895" name="Text Box 8">
            <a:extLst>
              <a:ext uri="{FF2B5EF4-FFF2-40B4-BE49-F238E27FC236}">
                <a16:creationId xmlns:a16="http://schemas.microsoft.com/office/drawing/2014/main" id="{C7C949BB-9B5A-4383-A711-3B0AD1597C07}"/>
              </a:ext>
            </a:extLst>
          </p:cNvPr>
          <p:cNvSpPr txBox="1">
            <a:spLocks noChangeArrowheads="1"/>
          </p:cNvSpPr>
          <p:nvPr/>
        </p:nvSpPr>
        <p:spPr bwMode="auto">
          <a:xfrm>
            <a:off x="5829300" y="5314955"/>
            <a:ext cx="4572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sz="2700" b="1"/>
              <a:t>B</a:t>
            </a:r>
          </a:p>
        </p:txBody>
      </p:sp>
      <p:sp>
        <p:nvSpPr>
          <p:cNvPr id="37896" name="Line 9">
            <a:extLst>
              <a:ext uri="{FF2B5EF4-FFF2-40B4-BE49-F238E27FC236}">
                <a16:creationId xmlns:a16="http://schemas.microsoft.com/office/drawing/2014/main" id="{29009227-8D26-4085-B3FC-9FFDA7FAB3EE}"/>
              </a:ext>
            </a:extLst>
          </p:cNvPr>
          <p:cNvSpPr>
            <a:spLocks noChangeShapeType="1"/>
          </p:cNvSpPr>
          <p:nvPr/>
        </p:nvSpPr>
        <p:spPr bwMode="auto">
          <a:xfrm>
            <a:off x="5143500" y="3943350"/>
            <a:ext cx="0" cy="1257300"/>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350"/>
          </a:p>
        </p:txBody>
      </p:sp>
    </p:spTree>
    <p:extLst>
      <p:ext uri="{BB962C8B-B14F-4D97-AF65-F5344CB8AC3E}">
        <p14:creationId xmlns:p14="http://schemas.microsoft.com/office/powerpoint/2010/main" val="23666635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Line 2">
            <a:extLst>
              <a:ext uri="{FF2B5EF4-FFF2-40B4-BE49-F238E27FC236}">
                <a16:creationId xmlns:a16="http://schemas.microsoft.com/office/drawing/2014/main" id="{E3209A92-9F42-4DC9-AC00-DD640E6B549B}"/>
              </a:ext>
            </a:extLst>
          </p:cNvPr>
          <p:cNvSpPr>
            <a:spLocks noChangeShapeType="1"/>
          </p:cNvSpPr>
          <p:nvPr/>
        </p:nvSpPr>
        <p:spPr bwMode="auto">
          <a:xfrm>
            <a:off x="2457450" y="3257550"/>
            <a:ext cx="0" cy="1943100"/>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350"/>
          </a:p>
        </p:txBody>
      </p:sp>
      <p:sp>
        <p:nvSpPr>
          <p:cNvPr id="38915" name="Line 3">
            <a:extLst>
              <a:ext uri="{FF2B5EF4-FFF2-40B4-BE49-F238E27FC236}">
                <a16:creationId xmlns:a16="http://schemas.microsoft.com/office/drawing/2014/main" id="{55883920-7F17-478C-AB0B-416B4998A71A}"/>
              </a:ext>
            </a:extLst>
          </p:cNvPr>
          <p:cNvSpPr>
            <a:spLocks noChangeShapeType="1"/>
          </p:cNvSpPr>
          <p:nvPr/>
        </p:nvSpPr>
        <p:spPr bwMode="auto">
          <a:xfrm>
            <a:off x="6858000" y="2628900"/>
            <a:ext cx="0" cy="2571750"/>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350"/>
          </a:p>
        </p:txBody>
      </p:sp>
      <p:sp>
        <p:nvSpPr>
          <p:cNvPr id="38916" name="Line 5">
            <a:extLst>
              <a:ext uri="{FF2B5EF4-FFF2-40B4-BE49-F238E27FC236}">
                <a16:creationId xmlns:a16="http://schemas.microsoft.com/office/drawing/2014/main" id="{7028485B-D32E-44F7-81B7-72367247B78B}"/>
              </a:ext>
            </a:extLst>
          </p:cNvPr>
          <p:cNvSpPr>
            <a:spLocks noChangeShapeType="1"/>
          </p:cNvSpPr>
          <p:nvPr/>
        </p:nvSpPr>
        <p:spPr bwMode="auto">
          <a:xfrm flipH="1">
            <a:off x="5143500" y="4400550"/>
            <a:ext cx="0" cy="800100"/>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350"/>
          </a:p>
        </p:txBody>
      </p:sp>
      <p:sp>
        <p:nvSpPr>
          <p:cNvPr id="38917" name="Text Box 6">
            <a:extLst>
              <a:ext uri="{FF2B5EF4-FFF2-40B4-BE49-F238E27FC236}">
                <a16:creationId xmlns:a16="http://schemas.microsoft.com/office/drawing/2014/main" id="{46898C70-D8F1-4FCE-A0F2-F8B72AE66C93}"/>
              </a:ext>
            </a:extLst>
          </p:cNvPr>
          <p:cNvSpPr txBox="1">
            <a:spLocks noChangeArrowheads="1"/>
          </p:cNvSpPr>
          <p:nvPr/>
        </p:nvSpPr>
        <p:spPr bwMode="auto">
          <a:xfrm>
            <a:off x="4972050" y="5314955"/>
            <a:ext cx="4572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sz="2700" b="1"/>
              <a:t>A</a:t>
            </a:r>
          </a:p>
        </p:txBody>
      </p:sp>
      <p:sp>
        <p:nvSpPr>
          <p:cNvPr id="38918" name="Text Box 7">
            <a:extLst>
              <a:ext uri="{FF2B5EF4-FFF2-40B4-BE49-F238E27FC236}">
                <a16:creationId xmlns:a16="http://schemas.microsoft.com/office/drawing/2014/main" id="{7DD44776-27B4-4CE5-9DC3-A52CBD5FE7D1}"/>
              </a:ext>
            </a:extLst>
          </p:cNvPr>
          <p:cNvSpPr txBox="1">
            <a:spLocks noChangeArrowheads="1"/>
          </p:cNvSpPr>
          <p:nvPr/>
        </p:nvSpPr>
        <p:spPr bwMode="auto">
          <a:xfrm>
            <a:off x="6629400" y="5314955"/>
            <a:ext cx="4572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sz="2700" b="1"/>
              <a:t>C</a:t>
            </a:r>
          </a:p>
        </p:txBody>
      </p:sp>
      <p:sp>
        <p:nvSpPr>
          <p:cNvPr id="38919" name="Text Box 8">
            <a:extLst>
              <a:ext uri="{FF2B5EF4-FFF2-40B4-BE49-F238E27FC236}">
                <a16:creationId xmlns:a16="http://schemas.microsoft.com/office/drawing/2014/main" id="{84073AE5-94D5-488C-80D8-F2271B51200E}"/>
              </a:ext>
            </a:extLst>
          </p:cNvPr>
          <p:cNvSpPr txBox="1">
            <a:spLocks noChangeArrowheads="1"/>
          </p:cNvSpPr>
          <p:nvPr/>
        </p:nvSpPr>
        <p:spPr bwMode="auto">
          <a:xfrm>
            <a:off x="5829300" y="5314955"/>
            <a:ext cx="4572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sz="2700" b="1"/>
              <a:t>B</a:t>
            </a:r>
          </a:p>
        </p:txBody>
      </p:sp>
      <p:sp>
        <p:nvSpPr>
          <p:cNvPr id="38920" name="Line 9">
            <a:extLst>
              <a:ext uri="{FF2B5EF4-FFF2-40B4-BE49-F238E27FC236}">
                <a16:creationId xmlns:a16="http://schemas.microsoft.com/office/drawing/2014/main" id="{741C3DB2-943C-430D-AA5B-47B1A331BE31}"/>
              </a:ext>
            </a:extLst>
          </p:cNvPr>
          <p:cNvSpPr>
            <a:spLocks noChangeShapeType="1"/>
          </p:cNvSpPr>
          <p:nvPr/>
        </p:nvSpPr>
        <p:spPr bwMode="auto">
          <a:xfrm>
            <a:off x="6000750" y="3257550"/>
            <a:ext cx="0" cy="1943100"/>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350"/>
          </a:p>
        </p:txBody>
      </p:sp>
    </p:spTree>
    <p:extLst>
      <p:ext uri="{BB962C8B-B14F-4D97-AF65-F5344CB8AC3E}">
        <p14:creationId xmlns:p14="http://schemas.microsoft.com/office/powerpoint/2010/main" val="2471656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a:extLst>
              <a:ext uri="{FF2B5EF4-FFF2-40B4-BE49-F238E27FC236}">
                <a16:creationId xmlns:a16="http://schemas.microsoft.com/office/drawing/2014/main" id="{A9E3A31E-B759-4021-9608-1D29E177E952}"/>
              </a:ext>
            </a:extLst>
          </p:cNvPr>
          <p:cNvSpPr>
            <a:spLocks noChangeArrowheads="1"/>
          </p:cNvSpPr>
          <p:nvPr/>
        </p:nvSpPr>
        <p:spPr bwMode="auto">
          <a:xfrm>
            <a:off x="161368" y="797231"/>
            <a:ext cx="8699935" cy="50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indent="0" algn="ctr" eaLnBrk="1" hangingPunct="1">
              <a:spcBef>
                <a:spcPct val="20000"/>
              </a:spcBef>
            </a:pPr>
            <a:r>
              <a:rPr lang="en-GB" altLang="en-US" sz="8800" dirty="0">
                <a:solidFill>
                  <a:schemeClr val="accent1"/>
                </a:solidFill>
                <a:latin typeface="+mn-lt"/>
              </a:rPr>
              <a:t>If you </a:t>
            </a:r>
            <a:r>
              <a:rPr lang="en-GB" altLang="en-US" sz="8800" u="sng" dirty="0">
                <a:solidFill>
                  <a:schemeClr val="accent1"/>
                </a:solidFill>
                <a:latin typeface="+mn-lt"/>
              </a:rPr>
              <a:t>haven't</a:t>
            </a:r>
            <a:r>
              <a:rPr lang="en-GB" altLang="en-US" sz="8800" dirty="0">
                <a:solidFill>
                  <a:schemeClr val="accent1"/>
                </a:solidFill>
                <a:latin typeface="+mn-lt"/>
              </a:rPr>
              <a:t> brushed your teeth this morning</a:t>
            </a:r>
          </a:p>
          <a:p>
            <a:pPr algn="ctr" eaLnBrk="1" hangingPunct="1">
              <a:spcBef>
                <a:spcPct val="20000"/>
              </a:spcBef>
              <a:buFontTx/>
              <a:buChar char="•"/>
            </a:pPr>
            <a:endParaRPr lang="en-GB" altLang="en-US" sz="8800" dirty="0">
              <a:solidFill>
                <a:schemeClr val="accent1"/>
              </a:solidFill>
              <a:latin typeface="+mn-lt"/>
            </a:endParaRPr>
          </a:p>
        </p:txBody>
      </p:sp>
    </p:spTree>
    <p:extLst>
      <p:ext uri="{BB962C8B-B14F-4D97-AF65-F5344CB8AC3E}">
        <p14:creationId xmlns:p14="http://schemas.microsoft.com/office/powerpoint/2010/main" val="123732955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Line 2">
            <a:extLst>
              <a:ext uri="{FF2B5EF4-FFF2-40B4-BE49-F238E27FC236}">
                <a16:creationId xmlns:a16="http://schemas.microsoft.com/office/drawing/2014/main" id="{D8D48510-4240-41B4-828D-C300303CF41D}"/>
              </a:ext>
            </a:extLst>
          </p:cNvPr>
          <p:cNvSpPr>
            <a:spLocks noChangeShapeType="1"/>
          </p:cNvSpPr>
          <p:nvPr/>
        </p:nvSpPr>
        <p:spPr bwMode="auto">
          <a:xfrm>
            <a:off x="2457450" y="1371600"/>
            <a:ext cx="0" cy="3829050"/>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350"/>
          </a:p>
        </p:txBody>
      </p:sp>
      <p:sp>
        <p:nvSpPr>
          <p:cNvPr id="39939" name="Line 4">
            <a:extLst>
              <a:ext uri="{FF2B5EF4-FFF2-40B4-BE49-F238E27FC236}">
                <a16:creationId xmlns:a16="http://schemas.microsoft.com/office/drawing/2014/main" id="{525A4EC6-A04D-4487-91F5-DFB960AE91D8}"/>
              </a:ext>
            </a:extLst>
          </p:cNvPr>
          <p:cNvSpPr>
            <a:spLocks noChangeShapeType="1"/>
          </p:cNvSpPr>
          <p:nvPr/>
        </p:nvSpPr>
        <p:spPr bwMode="auto">
          <a:xfrm>
            <a:off x="6000750" y="1771650"/>
            <a:ext cx="0" cy="3429000"/>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350"/>
          </a:p>
        </p:txBody>
      </p:sp>
      <p:sp>
        <p:nvSpPr>
          <p:cNvPr id="39940" name="Line 5">
            <a:extLst>
              <a:ext uri="{FF2B5EF4-FFF2-40B4-BE49-F238E27FC236}">
                <a16:creationId xmlns:a16="http://schemas.microsoft.com/office/drawing/2014/main" id="{7B51267C-C27D-4884-BBDA-ABC909510034}"/>
              </a:ext>
            </a:extLst>
          </p:cNvPr>
          <p:cNvSpPr>
            <a:spLocks noChangeShapeType="1"/>
          </p:cNvSpPr>
          <p:nvPr/>
        </p:nvSpPr>
        <p:spPr bwMode="auto">
          <a:xfrm>
            <a:off x="5143500" y="2628900"/>
            <a:ext cx="0" cy="2571750"/>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350"/>
          </a:p>
        </p:txBody>
      </p:sp>
      <p:sp>
        <p:nvSpPr>
          <p:cNvPr id="39941" name="Text Box 6">
            <a:extLst>
              <a:ext uri="{FF2B5EF4-FFF2-40B4-BE49-F238E27FC236}">
                <a16:creationId xmlns:a16="http://schemas.microsoft.com/office/drawing/2014/main" id="{2C1BFFAD-F889-4334-A391-3143C8E1EF2E}"/>
              </a:ext>
            </a:extLst>
          </p:cNvPr>
          <p:cNvSpPr txBox="1">
            <a:spLocks noChangeArrowheads="1"/>
          </p:cNvSpPr>
          <p:nvPr/>
        </p:nvSpPr>
        <p:spPr bwMode="auto">
          <a:xfrm>
            <a:off x="4972050" y="5314955"/>
            <a:ext cx="4572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sz="2700" b="1"/>
              <a:t>A</a:t>
            </a:r>
          </a:p>
        </p:txBody>
      </p:sp>
      <p:sp>
        <p:nvSpPr>
          <p:cNvPr id="39942" name="Text Box 7">
            <a:extLst>
              <a:ext uri="{FF2B5EF4-FFF2-40B4-BE49-F238E27FC236}">
                <a16:creationId xmlns:a16="http://schemas.microsoft.com/office/drawing/2014/main" id="{C31A9E2B-E523-4DCE-80DA-4BBBE6814E56}"/>
              </a:ext>
            </a:extLst>
          </p:cNvPr>
          <p:cNvSpPr txBox="1">
            <a:spLocks noChangeArrowheads="1"/>
          </p:cNvSpPr>
          <p:nvPr/>
        </p:nvSpPr>
        <p:spPr bwMode="auto">
          <a:xfrm>
            <a:off x="6629400" y="5314955"/>
            <a:ext cx="4572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sz="2700" b="1"/>
              <a:t>C</a:t>
            </a:r>
          </a:p>
        </p:txBody>
      </p:sp>
      <p:sp>
        <p:nvSpPr>
          <p:cNvPr id="39943" name="Text Box 8">
            <a:extLst>
              <a:ext uri="{FF2B5EF4-FFF2-40B4-BE49-F238E27FC236}">
                <a16:creationId xmlns:a16="http://schemas.microsoft.com/office/drawing/2014/main" id="{899E8007-0EFA-47E9-BB00-AB55384B683F}"/>
              </a:ext>
            </a:extLst>
          </p:cNvPr>
          <p:cNvSpPr txBox="1">
            <a:spLocks noChangeArrowheads="1"/>
          </p:cNvSpPr>
          <p:nvPr/>
        </p:nvSpPr>
        <p:spPr bwMode="auto">
          <a:xfrm>
            <a:off x="5829300" y="5314955"/>
            <a:ext cx="4572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sz="2700" b="1"/>
              <a:t>B</a:t>
            </a:r>
          </a:p>
        </p:txBody>
      </p:sp>
      <p:sp>
        <p:nvSpPr>
          <p:cNvPr id="39944" name="Line 9">
            <a:extLst>
              <a:ext uri="{FF2B5EF4-FFF2-40B4-BE49-F238E27FC236}">
                <a16:creationId xmlns:a16="http://schemas.microsoft.com/office/drawing/2014/main" id="{D28C872A-9744-48F1-819E-E922E246B805}"/>
              </a:ext>
            </a:extLst>
          </p:cNvPr>
          <p:cNvSpPr>
            <a:spLocks noChangeShapeType="1"/>
          </p:cNvSpPr>
          <p:nvPr/>
        </p:nvSpPr>
        <p:spPr bwMode="auto">
          <a:xfrm>
            <a:off x="6858000" y="1371600"/>
            <a:ext cx="0" cy="3829050"/>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350"/>
          </a:p>
        </p:txBody>
      </p:sp>
    </p:spTree>
    <p:extLst>
      <p:ext uri="{BB962C8B-B14F-4D97-AF65-F5344CB8AC3E}">
        <p14:creationId xmlns:p14="http://schemas.microsoft.com/office/powerpoint/2010/main" val="31789955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2">
            <a:extLst>
              <a:ext uri="{FF2B5EF4-FFF2-40B4-BE49-F238E27FC236}">
                <a16:creationId xmlns:a16="http://schemas.microsoft.com/office/drawing/2014/main" id="{31C74D9D-4CE7-49D0-87D7-6F79807BA10C}"/>
              </a:ext>
            </a:extLst>
          </p:cNvPr>
          <p:cNvSpPr>
            <a:spLocks noChangeShapeType="1"/>
          </p:cNvSpPr>
          <p:nvPr/>
        </p:nvSpPr>
        <p:spPr bwMode="auto">
          <a:xfrm>
            <a:off x="2457450" y="4572000"/>
            <a:ext cx="0" cy="628650"/>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350"/>
          </a:p>
        </p:txBody>
      </p:sp>
      <p:sp>
        <p:nvSpPr>
          <p:cNvPr id="40963" name="Line 4">
            <a:extLst>
              <a:ext uri="{FF2B5EF4-FFF2-40B4-BE49-F238E27FC236}">
                <a16:creationId xmlns:a16="http://schemas.microsoft.com/office/drawing/2014/main" id="{E731BC36-2F91-4A2E-97E0-C0858DA92A1F}"/>
              </a:ext>
            </a:extLst>
          </p:cNvPr>
          <p:cNvSpPr>
            <a:spLocks noChangeShapeType="1"/>
          </p:cNvSpPr>
          <p:nvPr/>
        </p:nvSpPr>
        <p:spPr bwMode="auto">
          <a:xfrm>
            <a:off x="6000750" y="3486150"/>
            <a:ext cx="0" cy="1714500"/>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350"/>
          </a:p>
        </p:txBody>
      </p:sp>
      <p:sp>
        <p:nvSpPr>
          <p:cNvPr id="40964" name="Line 5">
            <a:extLst>
              <a:ext uri="{FF2B5EF4-FFF2-40B4-BE49-F238E27FC236}">
                <a16:creationId xmlns:a16="http://schemas.microsoft.com/office/drawing/2014/main" id="{5851EBAA-8E6B-457A-927A-24837B016F4C}"/>
              </a:ext>
            </a:extLst>
          </p:cNvPr>
          <p:cNvSpPr>
            <a:spLocks noChangeShapeType="1"/>
          </p:cNvSpPr>
          <p:nvPr/>
        </p:nvSpPr>
        <p:spPr bwMode="auto">
          <a:xfrm>
            <a:off x="5143500" y="4171950"/>
            <a:ext cx="0" cy="1028700"/>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350"/>
          </a:p>
        </p:txBody>
      </p:sp>
      <p:sp>
        <p:nvSpPr>
          <p:cNvPr id="40965" name="Text Box 6">
            <a:extLst>
              <a:ext uri="{FF2B5EF4-FFF2-40B4-BE49-F238E27FC236}">
                <a16:creationId xmlns:a16="http://schemas.microsoft.com/office/drawing/2014/main" id="{D7CA98FB-EBD3-4D9D-84DD-9492860101BE}"/>
              </a:ext>
            </a:extLst>
          </p:cNvPr>
          <p:cNvSpPr txBox="1">
            <a:spLocks noChangeArrowheads="1"/>
          </p:cNvSpPr>
          <p:nvPr/>
        </p:nvSpPr>
        <p:spPr bwMode="auto">
          <a:xfrm>
            <a:off x="4972050" y="5314955"/>
            <a:ext cx="4572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sz="2700" b="1"/>
              <a:t>A</a:t>
            </a:r>
          </a:p>
        </p:txBody>
      </p:sp>
      <p:sp>
        <p:nvSpPr>
          <p:cNvPr id="40966" name="Text Box 7">
            <a:extLst>
              <a:ext uri="{FF2B5EF4-FFF2-40B4-BE49-F238E27FC236}">
                <a16:creationId xmlns:a16="http://schemas.microsoft.com/office/drawing/2014/main" id="{A82849D1-A539-43FD-83EC-8495E8B67470}"/>
              </a:ext>
            </a:extLst>
          </p:cNvPr>
          <p:cNvSpPr txBox="1">
            <a:spLocks noChangeArrowheads="1"/>
          </p:cNvSpPr>
          <p:nvPr/>
        </p:nvSpPr>
        <p:spPr bwMode="auto">
          <a:xfrm>
            <a:off x="6629400" y="5314955"/>
            <a:ext cx="4572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sz="2700" b="1"/>
              <a:t>C</a:t>
            </a:r>
          </a:p>
        </p:txBody>
      </p:sp>
      <p:sp>
        <p:nvSpPr>
          <p:cNvPr id="40967" name="Text Box 8">
            <a:extLst>
              <a:ext uri="{FF2B5EF4-FFF2-40B4-BE49-F238E27FC236}">
                <a16:creationId xmlns:a16="http://schemas.microsoft.com/office/drawing/2014/main" id="{21D29896-4BA1-4D05-B435-E3A376764125}"/>
              </a:ext>
            </a:extLst>
          </p:cNvPr>
          <p:cNvSpPr txBox="1">
            <a:spLocks noChangeArrowheads="1"/>
          </p:cNvSpPr>
          <p:nvPr/>
        </p:nvSpPr>
        <p:spPr bwMode="auto">
          <a:xfrm>
            <a:off x="5829300" y="5314955"/>
            <a:ext cx="4572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sz="2700" b="1"/>
              <a:t>B</a:t>
            </a:r>
          </a:p>
        </p:txBody>
      </p:sp>
      <p:sp>
        <p:nvSpPr>
          <p:cNvPr id="40968" name="Line 9">
            <a:extLst>
              <a:ext uri="{FF2B5EF4-FFF2-40B4-BE49-F238E27FC236}">
                <a16:creationId xmlns:a16="http://schemas.microsoft.com/office/drawing/2014/main" id="{66C35A6B-2082-4BD8-880A-0EA9E3967FD3}"/>
              </a:ext>
            </a:extLst>
          </p:cNvPr>
          <p:cNvSpPr>
            <a:spLocks noChangeShapeType="1"/>
          </p:cNvSpPr>
          <p:nvPr/>
        </p:nvSpPr>
        <p:spPr bwMode="auto">
          <a:xfrm>
            <a:off x="6800850" y="4572000"/>
            <a:ext cx="0" cy="628650"/>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350"/>
          </a:p>
        </p:txBody>
      </p:sp>
    </p:spTree>
    <p:extLst>
      <p:ext uri="{BB962C8B-B14F-4D97-AF65-F5344CB8AC3E}">
        <p14:creationId xmlns:p14="http://schemas.microsoft.com/office/powerpoint/2010/main" val="296067308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Line 2">
            <a:extLst>
              <a:ext uri="{FF2B5EF4-FFF2-40B4-BE49-F238E27FC236}">
                <a16:creationId xmlns:a16="http://schemas.microsoft.com/office/drawing/2014/main" id="{E92CB68D-AAF9-465A-89CF-BA91B2DB55EE}"/>
              </a:ext>
            </a:extLst>
          </p:cNvPr>
          <p:cNvSpPr>
            <a:spLocks noChangeShapeType="1"/>
          </p:cNvSpPr>
          <p:nvPr/>
        </p:nvSpPr>
        <p:spPr bwMode="auto">
          <a:xfrm>
            <a:off x="2457450" y="2628900"/>
            <a:ext cx="0" cy="2571750"/>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350"/>
          </a:p>
        </p:txBody>
      </p:sp>
      <p:sp>
        <p:nvSpPr>
          <p:cNvPr id="41987" name="Line 3">
            <a:extLst>
              <a:ext uri="{FF2B5EF4-FFF2-40B4-BE49-F238E27FC236}">
                <a16:creationId xmlns:a16="http://schemas.microsoft.com/office/drawing/2014/main" id="{D46AA422-4A82-4B35-B07B-1DA994796484}"/>
              </a:ext>
            </a:extLst>
          </p:cNvPr>
          <p:cNvSpPr>
            <a:spLocks noChangeShapeType="1"/>
          </p:cNvSpPr>
          <p:nvPr/>
        </p:nvSpPr>
        <p:spPr bwMode="auto">
          <a:xfrm>
            <a:off x="6858000" y="3200400"/>
            <a:ext cx="0" cy="2000250"/>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350"/>
          </a:p>
        </p:txBody>
      </p:sp>
      <p:sp>
        <p:nvSpPr>
          <p:cNvPr id="41988" name="Line 4">
            <a:extLst>
              <a:ext uri="{FF2B5EF4-FFF2-40B4-BE49-F238E27FC236}">
                <a16:creationId xmlns:a16="http://schemas.microsoft.com/office/drawing/2014/main" id="{EDEF6E8A-DB38-4229-B446-4264E714FC37}"/>
              </a:ext>
            </a:extLst>
          </p:cNvPr>
          <p:cNvSpPr>
            <a:spLocks noChangeShapeType="1"/>
          </p:cNvSpPr>
          <p:nvPr/>
        </p:nvSpPr>
        <p:spPr bwMode="auto">
          <a:xfrm>
            <a:off x="6000750" y="2628900"/>
            <a:ext cx="0" cy="2571750"/>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350"/>
          </a:p>
        </p:txBody>
      </p:sp>
      <p:sp>
        <p:nvSpPr>
          <p:cNvPr id="41989" name="Line 5">
            <a:extLst>
              <a:ext uri="{FF2B5EF4-FFF2-40B4-BE49-F238E27FC236}">
                <a16:creationId xmlns:a16="http://schemas.microsoft.com/office/drawing/2014/main" id="{52F15AB5-4A21-44A7-A1F7-32565B5F582C}"/>
              </a:ext>
            </a:extLst>
          </p:cNvPr>
          <p:cNvSpPr>
            <a:spLocks noChangeShapeType="1"/>
          </p:cNvSpPr>
          <p:nvPr/>
        </p:nvSpPr>
        <p:spPr bwMode="auto">
          <a:xfrm>
            <a:off x="5143500" y="3143250"/>
            <a:ext cx="0" cy="2057400"/>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350"/>
          </a:p>
        </p:txBody>
      </p:sp>
      <p:sp>
        <p:nvSpPr>
          <p:cNvPr id="41990" name="Text Box 6">
            <a:extLst>
              <a:ext uri="{FF2B5EF4-FFF2-40B4-BE49-F238E27FC236}">
                <a16:creationId xmlns:a16="http://schemas.microsoft.com/office/drawing/2014/main" id="{2C15FC77-EC31-4970-98DF-24BDD26A8532}"/>
              </a:ext>
            </a:extLst>
          </p:cNvPr>
          <p:cNvSpPr txBox="1">
            <a:spLocks noChangeArrowheads="1"/>
          </p:cNvSpPr>
          <p:nvPr/>
        </p:nvSpPr>
        <p:spPr bwMode="auto">
          <a:xfrm>
            <a:off x="4972050" y="5314955"/>
            <a:ext cx="4572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sz="2700" b="1"/>
              <a:t>A</a:t>
            </a:r>
          </a:p>
        </p:txBody>
      </p:sp>
      <p:sp>
        <p:nvSpPr>
          <p:cNvPr id="41991" name="Text Box 7">
            <a:extLst>
              <a:ext uri="{FF2B5EF4-FFF2-40B4-BE49-F238E27FC236}">
                <a16:creationId xmlns:a16="http://schemas.microsoft.com/office/drawing/2014/main" id="{70059E20-7607-47BD-81CD-F47B8C7A03FC}"/>
              </a:ext>
            </a:extLst>
          </p:cNvPr>
          <p:cNvSpPr txBox="1">
            <a:spLocks noChangeArrowheads="1"/>
          </p:cNvSpPr>
          <p:nvPr/>
        </p:nvSpPr>
        <p:spPr bwMode="auto">
          <a:xfrm>
            <a:off x="6629400" y="5314955"/>
            <a:ext cx="4572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sz="2700" b="1"/>
              <a:t>C</a:t>
            </a:r>
          </a:p>
        </p:txBody>
      </p:sp>
      <p:sp>
        <p:nvSpPr>
          <p:cNvPr id="41992" name="Text Box 8">
            <a:extLst>
              <a:ext uri="{FF2B5EF4-FFF2-40B4-BE49-F238E27FC236}">
                <a16:creationId xmlns:a16="http://schemas.microsoft.com/office/drawing/2014/main" id="{08AA963A-0450-477C-886D-BB64358CF275}"/>
              </a:ext>
            </a:extLst>
          </p:cNvPr>
          <p:cNvSpPr txBox="1">
            <a:spLocks noChangeArrowheads="1"/>
          </p:cNvSpPr>
          <p:nvPr/>
        </p:nvSpPr>
        <p:spPr bwMode="auto">
          <a:xfrm>
            <a:off x="5829300" y="5314955"/>
            <a:ext cx="4572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sz="2700" b="1"/>
              <a:t>B</a:t>
            </a:r>
          </a:p>
        </p:txBody>
      </p:sp>
    </p:spTree>
    <p:extLst>
      <p:ext uri="{BB962C8B-B14F-4D97-AF65-F5344CB8AC3E}">
        <p14:creationId xmlns:p14="http://schemas.microsoft.com/office/powerpoint/2010/main" val="69480512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Line 2">
            <a:extLst>
              <a:ext uri="{FF2B5EF4-FFF2-40B4-BE49-F238E27FC236}">
                <a16:creationId xmlns:a16="http://schemas.microsoft.com/office/drawing/2014/main" id="{50C61400-D2E7-4098-848C-2E15B0E0A770}"/>
              </a:ext>
            </a:extLst>
          </p:cNvPr>
          <p:cNvSpPr>
            <a:spLocks noChangeShapeType="1"/>
          </p:cNvSpPr>
          <p:nvPr/>
        </p:nvSpPr>
        <p:spPr bwMode="auto">
          <a:xfrm>
            <a:off x="2457450" y="1257300"/>
            <a:ext cx="0" cy="3943350"/>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350"/>
          </a:p>
        </p:txBody>
      </p:sp>
      <p:sp>
        <p:nvSpPr>
          <p:cNvPr id="43011" name="Line 3">
            <a:extLst>
              <a:ext uri="{FF2B5EF4-FFF2-40B4-BE49-F238E27FC236}">
                <a16:creationId xmlns:a16="http://schemas.microsoft.com/office/drawing/2014/main" id="{B5441B96-6BB3-403D-A096-632DA20D8FFF}"/>
              </a:ext>
            </a:extLst>
          </p:cNvPr>
          <p:cNvSpPr>
            <a:spLocks noChangeShapeType="1"/>
          </p:cNvSpPr>
          <p:nvPr/>
        </p:nvSpPr>
        <p:spPr bwMode="auto">
          <a:xfrm>
            <a:off x="6858000" y="2628900"/>
            <a:ext cx="0" cy="2571750"/>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350"/>
          </a:p>
        </p:txBody>
      </p:sp>
      <p:sp>
        <p:nvSpPr>
          <p:cNvPr id="43012" name="Line 4">
            <a:extLst>
              <a:ext uri="{FF2B5EF4-FFF2-40B4-BE49-F238E27FC236}">
                <a16:creationId xmlns:a16="http://schemas.microsoft.com/office/drawing/2014/main" id="{F17F4747-E85B-4948-B79B-857198B01256}"/>
              </a:ext>
            </a:extLst>
          </p:cNvPr>
          <p:cNvSpPr>
            <a:spLocks noChangeShapeType="1"/>
          </p:cNvSpPr>
          <p:nvPr/>
        </p:nvSpPr>
        <p:spPr bwMode="auto">
          <a:xfrm>
            <a:off x="6000750" y="3771900"/>
            <a:ext cx="0" cy="1428750"/>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350"/>
          </a:p>
        </p:txBody>
      </p:sp>
      <p:sp>
        <p:nvSpPr>
          <p:cNvPr id="43013" name="Text Box 6">
            <a:extLst>
              <a:ext uri="{FF2B5EF4-FFF2-40B4-BE49-F238E27FC236}">
                <a16:creationId xmlns:a16="http://schemas.microsoft.com/office/drawing/2014/main" id="{3E3A9D98-6825-4663-AC58-B798226F1E8D}"/>
              </a:ext>
            </a:extLst>
          </p:cNvPr>
          <p:cNvSpPr txBox="1">
            <a:spLocks noChangeArrowheads="1"/>
          </p:cNvSpPr>
          <p:nvPr/>
        </p:nvSpPr>
        <p:spPr bwMode="auto">
          <a:xfrm>
            <a:off x="4972050" y="5314955"/>
            <a:ext cx="4572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sz="2700" b="1"/>
              <a:t>A</a:t>
            </a:r>
          </a:p>
        </p:txBody>
      </p:sp>
      <p:sp>
        <p:nvSpPr>
          <p:cNvPr id="43014" name="Text Box 7">
            <a:extLst>
              <a:ext uri="{FF2B5EF4-FFF2-40B4-BE49-F238E27FC236}">
                <a16:creationId xmlns:a16="http://schemas.microsoft.com/office/drawing/2014/main" id="{164C6115-ACBB-4F9F-96A0-D1D5F4EAE755}"/>
              </a:ext>
            </a:extLst>
          </p:cNvPr>
          <p:cNvSpPr txBox="1">
            <a:spLocks noChangeArrowheads="1"/>
          </p:cNvSpPr>
          <p:nvPr/>
        </p:nvSpPr>
        <p:spPr bwMode="auto">
          <a:xfrm>
            <a:off x="6629400" y="5314955"/>
            <a:ext cx="4572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sz="2700" b="1"/>
              <a:t>C</a:t>
            </a:r>
          </a:p>
        </p:txBody>
      </p:sp>
      <p:sp>
        <p:nvSpPr>
          <p:cNvPr id="43015" name="Text Box 8">
            <a:extLst>
              <a:ext uri="{FF2B5EF4-FFF2-40B4-BE49-F238E27FC236}">
                <a16:creationId xmlns:a16="http://schemas.microsoft.com/office/drawing/2014/main" id="{AE87B1E4-778B-479A-9556-BC5FD34C470C}"/>
              </a:ext>
            </a:extLst>
          </p:cNvPr>
          <p:cNvSpPr txBox="1">
            <a:spLocks noChangeArrowheads="1"/>
          </p:cNvSpPr>
          <p:nvPr/>
        </p:nvSpPr>
        <p:spPr bwMode="auto">
          <a:xfrm>
            <a:off x="5829300" y="5314955"/>
            <a:ext cx="4572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sz="2700" b="1"/>
              <a:t>B</a:t>
            </a:r>
          </a:p>
        </p:txBody>
      </p:sp>
      <p:sp>
        <p:nvSpPr>
          <p:cNvPr id="43016" name="Line 9">
            <a:extLst>
              <a:ext uri="{FF2B5EF4-FFF2-40B4-BE49-F238E27FC236}">
                <a16:creationId xmlns:a16="http://schemas.microsoft.com/office/drawing/2014/main" id="{9C39F4A7-EA6B-4840-AE62-7FAC122D5134}"/>
              </a:ext>
            </a:extLst>
          </p:cNvPr>
          <p:cNvSpPr>
            <a:spLocks noChangeShapeType="1"/>
          </p:cNvSpPr>
          <p:nvPr/>
        </p:nvSpPr>
        <p:spPr bwMode="auto">
          <a:xfrm>
            <a:off x="5143500" y="1257300"/>
            <a:ext cx="0" cy="3943350"/>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350"/>
          </a:p>
        </p:txBody>
      </p:sp>
    </p:spTree>
    <p:extLst>
      <p:ext uri="{BB962C8B-B14F-4D97-AF65-F5344CB8AC3E}">
        <p14:creationId xmlns:p14="http://schemas.microsoft.com/office/powerpoint/2010/main" val="318013331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Line 2">
            <a:extLst>
              <a:ext uri="{FF2B5EF4-FFF2-40B4-BE49-F238E27FC236}">
                <a16:creationId xmlns:a16="http://schemas.microsoft.com/office/drawing/2014/main" id="{5C1764AE-11E9-4464-8B9B-C244F036BC2C}"/>
              </a:ext>
            </a:extLst>
          </p:cNvPr>
          <p:cNvSpPr>
            <a:spLocks noChangeShapeType="1"/>
          </p:cNvSpPr>
          <p:nvPr/>
        </p:nvSpPr>
        <p:spPr bwMode="auto">
          <a:xfrm>
            <a:off x="2457450" y="4514850"/>
            <a:ext cx="0" cy="685800"/>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350"/>
          </a:p>
        </p:txBody>
      </p:sp>
      <p:sp>
        <p:nvSpPr>
          <p:cNvPr id="44035" name="Line 3">
            <a:extLst>
              <a:ext uri="{FF2B5EF4-FFF2-40B4-BE49-F238E27FC236}">
                <a16:creationId xmlns:a16="http://schemas.microsoft.com/office/drawing/2014/main" id="{AB4D1842-186E-443D-B833-5FCF1EA23E8F}"/>
              </a:ext>
            </a:extLst>
          </p:cNvPr>
          <p:cNvSpPr>
            <a:spLocks noChangeShapeType="1"/>
          </p:cNvSpPr>
          <p:nvPr/>
        </p:nvSpPr>
        <p:spPr bwMode="auto">
          <a:xfrm>
            <a:off x="6858000" y="3486150"/>
            <a:ext cx="0" cy="1714500"/>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350"/>
          </a:p>
        </p:txBody>
      </p:sp>
      <p:sp>
        <p:nvSpPr>
          <p:cNvPr id="44036" name="Line 5">
            <a:extLst>
              <a:ext uri="{FF2B5EF4-FFF2-40B4-BE49-F238E27FC236}">
                <a16:creationId xmlns:a16="http://schemas.microsoft.com/office/drawing/2014/main" id="{2F120F67-6459-42DE-BBFF-12CF8557693F}"/>
              </a:ext>
            </a:extLst>
          </p:cNvPr>
          <p:cNvSpPr>
            <a:spLocks noChangeShapeType="1"/>
          </p:cNvSpPr>
          <p:nvPr/>
        </p:nvSpPr>
        <p:spPr bwMode="auto">
          <a:xfrm>
            <a:off x="5143500" y="2628900"/>
            <a:ext cx="0" cy="2571750"/>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350"/>
          </a:p>
        </p:txBody>
      </p:sp>
      <p:sp>
        <p:nvSpPr>
          <p:cNvPr id="44037" name="Text Box 6">
            <a:extLst>
              <a:ext uri="{FF2B5EF4-FFF2-40B4-BE49-F238E27FC236}">
                <a16:creationId xmlns:a16="http://schemas.microsoft.com/office/drawing/2014/main" id="{46D03C24-326A-4F84-96D4-E8E68161754D}"/>
              </a:ext>
            </a:extLst>
          </p:cNvPr>
          <p:cNvSpPr txBox="1">
            <a:spLocks noChangeArrowheads="1"/>
          </p:cNvSpPr>
          <p:nvPr/>
        </p:nvSpPr>
        <p:spPr bwMode="auto">
          <a:xfrm>
            <a:off x="4972050" y="5314955"/>
            <a:ext cx="4572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sz="2700" b="1"/>
              <a:t>A</a:t>
            </a:r>
          </a:p>
        </p:txBody>
      </p:sp>
      <p:sp>
        <p:nvSpPr>
          <p:cNvPr id="44038" name="Text Box 7">
            <a:extLst>
              <a:ext uri="{FF2B5EF4-FFF2-40B4-BE49-F238E27FC236}">
                <a16:creationId xmlns:a16="http://schemas.microsoft.com/office/drawing/2014/main" id="{69318C0F-B769-4B35-BD93-2D0545D7F37B}"/>
              </a:ext>
            </a:extLst>
          </p:cNvPr>
          <p:cNvSpPr txBox="1">
            <a:spLocks noChangeArrowheads="1"/>
          </p:cNvSpPr>
          <p:nvPr/>
        </p:nvSpPr>
        <p:spPr bwMode="auto">
          <a:xfrm>
            <a:off x="6629400" y="5314955"/>
            <a:ext cx="4572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sz="2700" b="1"/>
              <a:t>C</a:t>
            </a:r>
          </a:p>
        </p:txBody>
      </p:sp>
      <p:sp>
        <p:nvSpPr>
          <p:cNvPr id="44039" name="Text Box 8">
            <a:extLst>
              <a:ext uri="{FF2B5EF4-FFF2-40B4-BE49-F238E27FC236}">
                <a16:creationId xmlns:a16="http://schemas.microsoft.com/office/drawing/2014/main" id="{7EBCE9DC-DE9E-45FC-B6FA-5FE0BDB02F6D}"/>
              </a:ext>
            </a:extLst>
          </p:cNvPr>
          <p:cNvSpPr txBox="1">
            <a:spLocks noChangeArrowheads="1"/>
          </p:cNvSpPr>
          <p:nvPr/>
        </p:nvSpPr>
        <p:spPr bwMode="auto">
          <a:xfrm>
            <a:off x="5829300" y="5314955"/>
            <a:ext cx="4572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sz="2700" b="1"/>
              <a:t>B</a:t>
            </a:r>
          </a:p>
        </p:txBody>
      </p:sp>
      <p:sp>
        <p:nvSpPr>
          <p:cNvPr id="44040" name="Line 9">
            <a:extLst>
              <a:ext uri="{FF2B5EF4-FFF2-40B4-BE49-F238E27FC236}">
                <a16:creationId xmlns:a16="http://schemas.microsoft.com/office/drawing/2014/main" id="{64CFFE5E-AA81-4645-97DE-A31E2F929422}"/>
              </a:ext>
            </a:extLst>
          </p:cNvPr>
          <p:cNvSpPr>
            <a:spLocks noChangeShapeType="1"/>
          </p:cNvSpPr>
          <p:nvPr/>
        </p:nvSpPr>
        <p:spPr bwMode="auto">
          <a:xfrm>
            <a:off x="6000750" y="4514850"/>
            <a:ext cx="0" cy="685800"/>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350"/>
          </a:p>
        </p:txBody>
      </p:sp>
    </p:spTree>
    <p:extLst>
      <p:ext uri="{BB962C8B-B14F-4D97-AF65-F5344CB8AC3E}">
        <p14:creationId xmlns:p14="http://schemas.microsoft.com/office/powerpoint/2010/main" val="376145245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Line 2">
            <a:extLst>
              <a:ext uri="{FF2B5EF4-FFF2-40B4-BE49-F238E27FC236}">
                <a16:creationId xmlns:a16="http://schemas.microsoft.com/office/drawing/2014/main" id="{321C7C32-9145-4654-9DD4-FFF6460BD642}"/>
              </a:ext>
            </a:extLst>
          </p:cNvPr>
          <p:cNvSpPr>
            <a:spLocks noChangeShapeType="1"/>
          </p:cNvSpPr>
          <p:nvPr/>
        </p:nvSpPr>
        <p:spPr bwMode="auto">
          <a:xfrm>
            <a:off x="2457450" y="2628900"/>
            <a:ext cx="0" cy="2571750"/>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350"/>
          </a:p>
        </p:txBody>
      </p:sp>
      <p:sp>
        <p:nvSpPr>
          <p:cNvPr id="45059" name="Line 3">
            <a:extLst>
              <a:ext uri="{FF2B5EF4-FFF2-40B4-BE49-F238E27FC236}">
                <a16:creationId xmlns:a16="http://schemas.microsoft.com/office/drawing/2014/main" id="{8DB1D37C-2F88-4EA1-A16A-85BFADCF999D}"/>
              </a:ext>
            </a:extLst>
          </p:cNvPr>
          <p:cNvSpPr>
            <a:spLocks noChangeShapeType="1"/>
          </p:cNvSpPr>
          <p:nvPr/>
        </p:nvSpPr>
        <p:spPr bwMode="auto">
          <a:xfrm>
            <a:off x="6858000" y="2628900"/>
            <a:ext cx="0" cy="2571750"/>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350"/>
          </a:p>
        </p:txBody>
      </p:sp>
      <p:sp>
        <p:nvSpPr>
          <p:cNvPr id="45060" name="Line 4">
            <a:extLst>
              <a:ext uri="{FF2B5EF4-FFF2-40B4-BE49-F238E27FC236}">
                <a16:creationId xmlns:a16="http://schemas.microsoft.com/office/drawing/2014/main" id="{C149F9CD-A64E-4C80-A3A6-944F788FC031}"/>
              </a:ext>
            </a:extLst>
          </p:cNvPr>
          <p:cNvSpPr>
            <a:spLocks noChangeShapeType="1"/>
          </p:cNvSpPr>
          <p:nvPr/>
        </p:nvSpPr>
        <p:spPr bwMode="auto">
          <a:xfrm>
            <a:off x="6000750" y="1200150"/>
            <a:ext cx="0" cy="4000500"/>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350"/>
          </a:p>
        </p:txBody>
      </p:sp>
      <p:sp>
        <p:nvSpPr>
          <p:cNvPr id="45061" name="Line 5">
            <a:extLst>
              <a:ext uri="{FF2B5EF4-FFF2-40B4-BE49-F238E27FC236}">
                <a16:creationId xmlns:a16="http://schemas.microsoft.com/office/drawing/2014/main" id="{6951914C-97D0-4A49-9FEA-34412AA81121}"/>
              </a:ext>
            </a:extLst>
          </p:cNvPr>
          <p:cNvSpPr>
            <a:spLocks noChangeShapeType="1"/>
          </p:cNvSpPr>
          <p:nvPr/>
        </p:nvSpPr>
        <p:spPr bwMode="auto">
          <a:xfrm>
            <a:off x="5143500" y="4000500"/>
            <a:ext cx="0" cy="1200150"/>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350"/>
          </a:p>
        </p:txBody>
      </p:sp>
      <p:sp>
        <p:nvSpPr>
          <p:cNvPr id="45062" name="Text Box 6">
            <a:extLst>
              <a:ext uri="{FF2B5EF4-FFF2-40B4-BE49-F238E27FC236}">
                <a16:creationId xmlns:a16="http://schemas.microsoft.com/office/drawing/2014/main" id="{80BCF69A-3CA9-443E-9D67-29C403BA2521}"/>
              </a:ext>
            </a:extLst>
          </p:cNvPr>
          <p:cNvSpPr txBox="1">
            <a:spLocks noChangeArrowheads="1"/>
          </p:cNvSpPr>
          <p:nvPr/>
        </p:nvSpPr>
        <p:spPr bwMode="auto">
          <a:xfrm>
            <a:off x="4972050" y="5314955"/>
            <a:ext cx="4572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sz="2700" b="1"/>
              <a:t>A</a:t>
            </a:r>
          </a:p>
        </p:txBody>
      </p:sp>
      <p:sp>
        <p:nvSpPr>
          <p:cNvPr id="45063" name="Text Box 7">
            <a:extLst>
              <a:ext uri="{FF2B5EF4-FFF2-40B4-BE49-F238E27FC236}">
                <a16:creationId xmlns:a16="http://schemas.microsoft.com/office/drawing/2014/main" id="{E48E0443-74CA-4D75-BEB6-39BC2B42537D}"/>
              </a:ext>
            </a:extLst>
          </p:cNvPr>
          <p:cNvSpPr txBox="1">
            <a:spLocks noChangeArrowheads="1"/>
          </p:cNvSpPr>
          <p:nvPr/>
        </p:nvSpPr>
        <p:spPr bwMode="auto">
          <a:xfrm>
            <a:off x="6629400" y="5314955"/>
            <a:ext cx="4572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sz="2700" b="1"/>
              <a:t>C</a:t>
            </a:r>
          </a:p>
        </p:txBody>
      </p:sp>
      <p:sp>
        <p:nvSpPr>
          <p:cNvPr id="45064" name="Text Box 8">
            <a:extLst>
              <a:ext uri="{FF2B5EF4-FFF2-40B4-BE49-F238E27FC236}">
                <a16:creationId xmlns:a16="http://schemas.microsoft.com/office/drawing/2014/main" id="{27222AFB-AA03-4C43-8152-F3995F14AD50}"/>
              </a:ext>
            </a:extLst>
          </p:cNvPr>
          <p:cNvSpPr txBox="1">
            <a:spLocks noChangeArrowheads="1"/>
          </p:cNvSpPr>
          <p:nvPr/>
        </p:nvSpPr>
        <p:spPr bwMode="auto">
          <a:xfrm>
            <a:off x="5829300" y="5314955"/>
            <a:ext cx="4572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sz="2700" b="1"/>
              <a:t>B</a:t>
            </a:r>
          </a:p>
        </p:txBody>
      </p:sp>
    </p:spTree>
    <p:extLst>
      <p:ext uri="{BB962C8B-B14F-4D97-AF65-F5344CB8AC3E}">
        <p14:creationId xmlns:p14="http://schemas.microsoft.com/office/powerpoint/2010/main" val="97709126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60375" y="465146"/>
            <a:ext cx="4517178" cy="1736491"/>
          </a:xfrm>
          <a:prstGeom prst="rect">
            <a:avLst/>
          </a:prstGeom>
        </p:spPr>
        <p:txBody>
          <a:bodyPr vert="horz" lIns="91425" tIns="91425" rIns="91425" bIns="91425" rtlCol="0" anchor="ctr" anchorCtr="0">
            <a:normAutofit/>
          </a:bodyPr>
          <a:lstStyle/>
          <a:p>
            <a:r>
              <a:rPr lang="en" sz="3000" dirty="0">
                <a:solidFill>
                  <a:schemeClr val="tx1"/>
                </a:solidFill>
              </a:rPr>
              <a:t>Research showing Normative Social Influence</a:t>
            </a:r>
          </a:p>
        </p:txBody>
      </p:sp>
      <p:sp>
        <p:nvSpPr>
          <p:cNvPr id="206" name="Shape 206"/>
          <p:cNvSpPr txBox="1">
            <a:spLocks noGrp="1"/>
          </p:cNvSpPr>
          <p:nvPr>
            <p:ph idx="1"/>
          </p:nvPr>
        </p:nvSpPr>
        <p:spPr>
          <a:xfrm>
            <a:off x="460378" y="2090057"/>
            <a:ext cx="4210011" cy="4430486"/>
          </a:xfrm>
          <a:prstGeom prst="rect">
            <a:avLst/>
          </a:prstGeom>
        </p:spPr>
        <p:txBody>
          <a:bodyPr vert="horz" lIns="91425" tIns="91425" rIns="91425" bIns="91425" rtlCol="0" anchorCtr="0">
            <a:noAutofit/>
          </a:bodyPr>
          <a:lstStyle/>
          <a:p>
            <a:pPr>
              <a:buNone/>
            </a:pPr>
            <a:r>
              <a:rPr lang="en" sz="2200" b="1" dirty="0">
                <a:solidFill>
                  <a:schemeClr val="tx1"/>
                </a:solidFill>
              </a:rPr>
              <a:t> </a:t>
            </a:r>
            <a:r>
              <a:rPr lang="en" sz="2200" b="1" i="1" dirty="0">
                <a:solidFill>
                  <a:schemeClr val="tx1"/>
                </a:solidFill>
              </a:rPr>
              <a:t>Key study: Mori &amp; Arai (2010)</a:t>
            </a:r>
          </a:p>
          <a:p>
            <a:pPr>
              <a:buNone/>
            </a:pPr>
            <a:r>
              <a:rPr lang="en" sz="2200" dirty="0">
                <a:solidFill>
                  <a:schemeClr val="tx1"/>
                </a:solidFill>
              </a:rPr>
              <a:t>The researchers wanted to replicate Asch’s study but </a:t>
            </a:r>
            <a:r>
              <a:rPr lang="en" sz="2200" dirty="0" smtClean="0">
                <a:solidFill>
                  <a:schemeClr val="tx1"/>
                </a:solidFill>
              </a:rPr>
              <a:t>this time </a:t>
            </a:r>
            <a:r>
              <a:rPr lang="en" sz="2200" dirty="0">
                <a:solidFill>
                  <a:schemeClr val="tx1"/>
                </a:solidFill>
              </a:rPr>
              <a:t>remove the need for confederates. </a:t>
            </a:r>
          </a:p>
          <a:p>
            <a:pPr>
              <a:buNone/>
            </a:pPr>
            <a:r>
              <a:rPr lang="en" sz="2200" dirty="0">
                <a:solidFill>
                  <a:schemeClr val="tx1"/>
                </a:solidFill>
              </a:rPr>
              <a:t>They gave the participants filter glasses and asked them to match the example line to another identical line. </a:t>
            </a:r>
          </a:p>
          <a:p>
            <a:pPr>
              <a:buNone/>
            </a:pPr>
            <a:r>
              <a:rPr lang="en" sz="2200" dirty="0">
                <a:solidFill>
                  <a:schemeClr val="tx1"/>
                </a:solidFill>
              </a:rPr>
              <a:t>This time the all the participants but one had the same type of filter glasses on. </a:t>
            </a:r>
          </a:p>
        </p:txBody>
      </p:sp>
      <p:pic>
        <p:nvPicPr>
          <p:cNvPr id="5" name="Picture 4"/>
          <p:cNvPicPr>
            <a:picLocks noChangeAspect="1"/>
          </p:cNvPicPr>
          <p:nvPr/>
        </p:nvPicPr>
        <p:blipFill rotWithShape="1">
          <a:blip r:embed="rId3"/>
          <a:srcRect l="26962" r="20212"/>
          <a:stretch/>
        </p:blipFill>
        <p:spPr>
          <a:xfrm>
            <a:off x="4977553" y="1995375"/>
            <a:ext cx="3555840" cy="4493060"/>
          </a:xfrm>
          <a:prstGeom prst="rect">
            <a:avLst/>
          </a:prstGeom>
        </p:spPr>
      </p:pic>
      <p:sp>
        <p:nvSpPr>
          <p:cNvPr id="2" name="AutoShape 2" descr="Image result for asch line stud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2" descr="Image result for mori and arai"/>
          <p:cNvSpPr>
            <a:spLocks noChangeAspect="1" noChangeArrowheads="1"/>
          </p:cNvSpPr>
          <p:nvPr/>
        </p:nvSpPr>
        <p:spPr bwMode="auto">
          <a:xfrm>
            <a:off x="307975"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4"/>
          <a:stretch>
            <a:fillRect/>
          </a:stretch>
        </p:blipFill>
        <p:spPr>
          <a:xfrm>
            <a:off x="5203371" y="465146"/>
            <a:ext cx="3145972" cy="1372273"/>
          </a:xfrm>
          <a:prstGeom prst="rect">
            <a:avLst/>
          </a:prstGeom>
        </p:spPr>
      </p:pic>
    </p:spTree>
    <p:extLst>
      <p:ext uri="{BB962C8B-B14F-4D97-AF65-F5344CB8AC3E}">
        <p14:creationId xmlns:p14="http://schemas.microsoft.com/office/powerpoint/2010/main" val="305279712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5"/>
        <p:cNvGrpSpPr/>
        <p:nvPr/>
      </p:nvGrpSpPr>
      <p:grpSpPr>
        <a:xfrm>
          <a:off x="0" y="0"/>
          <a:ext cx="0" cy="0"/>
          <a:chOff x="0" y="0"/>
          <a:chExt cx="0" cy="0"/>
        </a:xfrm>
      </p:grpSpPr>
      <p:sp>
        <p:nvSpPr>
          <p:cNvPr id="192" name="Rectangle 191">
            <a:extLst>
              <a:ext uri="{FF2B5EF4-FFF2-40B4-BE49-F238E27FC236}">
                <a16:creationId xmlns:a16="http://schemas.microsoft.com/office/drawing/2014/main" id="{7578A52D-2496-4956-A9A4-EA5C38B2F1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99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4" name="Rectangle 193">
            <a:extLst>
              <a:ext uri="{FF2B5EF4-FFF2-40B4-BE49-F238E27FC236}">
                <a16:creationId xmlns:a16="http://schemas.microsoft.com/office/drawing/2014/main" id="{9809C8E2-EF9B-4E0B-A17E-836DE0508E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1399" cy="1886373"/>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186" name="Shape 186"/>
          <p:cNvSpPr txBox="1">
            <a:spLocks noGrp="1"/>
          </p:cNvSpPr>
          <p:nvPr>
            <p:ph type="title"/>
          </p:nvPr>
        </p:nvSpPr>
        <p:spPr>
          <a:xfrm>
            <a:off x="857250" y="609600"/>
            <a:ext cx="7406640" cy="1356360"/>
          </a:xfrm>
          <a:prstGeom prst="rect">
            <a:avLst/>
          </a:prstGeom>
        </p:spPr>
        <p:txBody>
          <a:bodyPr vert="horz" lIns="91425" tIns="91425" rIns="91425" bIns="91425" rtlCol="0" anchorCtr="0">
            <a:normAutofit/>
          </a:bodyPr>
          <a:lstStyle/>
          <a:p>
            <a:pPr algn="ctr"/>
            <a:r>
              <a:rPr lang="en-GB" sz="4800" dirty="0" smtClean="0">
                <a:solidFill>
                  <a:srgbClr val="FFFFFF"/>
                </a:solidFill>
              </a:rPr>
              <a:t>Mori and Arai (2010)</a:t>
            </a:r>
            <a:endParaRPr lang="en" sz="4800" dirty="0">
              <a:solidFill>
                <a:srgbClr val="FFFFFF"/>
              </a:solidFill>
            </a:endParaRPr>
          </a:p>
        </p:txBody>
      </p:sp>
      <p:sp useBgFill="1">
        <p:nvSpPr>
          <p:cNvPr id="196" name="Rectangle 195">
            <a:extLst>
              <a:ext uri="{FF2B5EF4-FFF2-40B4-BE49-F238E27FC236}">
                <a16:creationId xmlns:a16="http://schemas.microsoft.com/office/drawing/2014/main" id="{61EB557E-621E-4254-B750-85274C5F4D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29841"/>
            <a:ext cx="9144000" cy="4328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Shape 187"/>
          <p:cNvSpPr txBox="1">
            <a:spLocks noGrp="1"/>
          </p:cNvSpPr>
          <p:nvPr>
            <p:ph idx="1"/>
          </p:nvPr>
        </p:nvSpPr>
        <p:spPr>
          <a:xfrm>
            <a:off x="241299" y="2645230"/>
            <a:ext cx="8661399" cy="4027714"/>
          </a:xfrm>
          <a:prstGeom prst="rect">
            <a:avLst/>
          </a:prstGeom>
        </p:spPr>
        <p:txBody>
          <a:bodyPr vert="horz" lIns="91425" tIns="91425" rIns="91425" bIns="91425" rtlCol="0" anchorCtr="0">
            <a:normAutofit/>
          </a:bodyPr>
          <a:lstStyle/>
          <a:p>
            <a:pPr marL="411480" lvl="2" indent="0">
              <a:buNone/>
            </a:pPr>
            <a:r>
              <a:rPr lang="en-GB" sz="2400" dirty="0" smtClean="0">
                <a:solidFill>
                  <a:schemeClr val="tx1"/>
                </a:solidFill>
              </a:rPr>
              <a:t>Aim</a:t>
            </a:r>
            <a:r>
              <a:rPr lang="en-GB" sz="2400" dirty="0">
                <a:solidFill>
                  <a:schemeClr val="tx1"/>
                </a:solidFill>
              </a:rPr>
              <a:t>: To see if both male and females would conform in an unambiguous task </a:t>
            </a:r>
            <a:endParaRPr lang="en-GB" sz="2400" dirty="0" smtClean="0">
              <a:solidFill>
                <a:schemeClr val="tx1"/>
              </a:solidFill>
            </a:endParaRPr>
          </a:p>
          <a:p>
            <a:pPr marL="411480" lvl="2" indent="0">
              <a:buNone/>
            </a:pPr>
            <a:endParaRPr lang="en-GB" sz="2400" dirty="0">
              <a:solidFill>
                <a:schemeClr val="tx1"/>
              </a:solidFill>
            </a:endParaRPr>
          </a:p>
          <a:p>
            <a:pPr marL="411480" lvl="2" indent="0">
              <a:buNone/>
            </a:pPr>
            <a:r>
              <a:rPr lang="en-GB" sz="2400" dirty="0">
                <a:solidFill>
                  <a:schemeClr val="tx1"/>
                </a:solidFill>
              </a:rPr>
              <a:t>Method:  Groups of participants wore glasses to look at a line task. The 3</a:t>
            </a:r>
            <a:r>
              <a:rPr lang="en-GB" sz="2400" baseline="30000" dirty="0">
                <a:solidFill>
                  <a:schemeClr val="tx1"/>
                </a:solidFill>
              </a:rPr>
              <a:t>rd</a:t>
            </a:r>
            <a:r>
              <a:rPr lang="en-GB" sz="2400" dirty="0">
                <a:solidFill>
                  <a:schemeClr val="tx1"/>
                </a:solidFill>
              </a:rPr>
              <a:t> in the group saw a different image. They were asked a question to see if they would conform </a:t>
            </a:r>
            <a:endParaRPr lang="en-GB" sz="2400" dirty="0" smtClean="0">
              <a:solidFill>
                <a:schemeClr val="tx1"/>
              </a:solidFill>
            </a:endParaRPr>
          </a:p>
          <a:p>
            <a:pPr marL="411480" lvl="2" indent="0">
              <a:buNone/>
            </a:pPr>
            <a:endParaRPr lang="en-GB" sz="2400" dirty="0">
              <a:solidFill>
                <a:schemeClr val="tx1"/>
              </a:solidFill>
            </a:endParaRPr>
          </a:p>
          <a:p>
            <a:pPr marL="411480" lvl="2" indent="0">
              <a:buNone/>
            </a:pPr>
            <a:r>
              <a:rPr lang="en-GB" sz="2400" dirty="0">
                <a:solidFill>
                  <a:schemeClr val="tx1"/>
                </a:solidFill>
              </a:rPr>
              <a:t>Results: For women only the results matched closely to the results of Asch, with the minority being swayed 4.41 times out of 12. Male participants were not swayed at all. </a:t>
            </a:r>
          </a:p>
          <a:p>
            <a:pPr>
              <a:buNone/>
            </a:pPr>
            <a:endParaRPr lang="en" sz="2800" dirty="0">
              <a:solidFill>
                <a:schemeClr val="tx1"/>
              </a:solidFill>
            </a:endParaRPr>
          </a:p>
        </p:txBody>
      </p:sp>
      <p:pic>
        <p:nvPicPr>
          <p:cNvPr id="7" name="Picture 6">
            <a:extLst>
              <a:ext uri="{FF2B5EF4-FFF2-40B4-BE49-F238E27FC236}">
                <a16:creationId xmlns:a16="http://schemas.microsoft.com/office/drawing/2014/main" id="{250A65F6-D099-487B-ADBC-A36F633E691D}"/>
              </a:ext>
            </a:extLst>
          </p:cNvPr>
          <p:cNvPicPr>
            <a:picLocks noChangeAspect="1"/>
          </p:cNvPicPr>
          <p:nvPr/>
        </p:nvPicPr>
        <p:blipFill>
          <a:blip r:embed="rId3"/>
          <a:stretch>
            <a:fillRect/>
          </a:stretch>
        </p:blipFill>
        <p:spPr>
          <a:xfrm>
            <a:off x="7520113" y="5910433"/>
            <a:ext cx="1487553" cy="877900"/>
          </a:xfrm>
          <a:prstGeom prst="rect">
            <a:avLst/>
          </a:prstGeom>
        </p:spPr>
      </p:pic>
    </p:spTree>
    <p:extLst>
      <p:ext uri="{BB962C8B-B14F-4D97-AF65-F5344CB8AC3E}">
        <p14:creationId xmlns:p14="http://schemas.microsoft.com/office/powerpoint/2010/main" val="315229354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5"/>
        <p:cNvGrpSpPr/>
        <p:nvPr/>
      </p:nvGrpSpPr>
      <p:grpSpPr>
        <a:xfrm>
          <a:off x="0" y="0"/>
          <a:ext cx="0" cy="0"/>
          <a:chOff x="0" y="0"/>
          <a:chExt cx="0" cy="0"/>
        </a:xfrm>
      </p:grpSpPr>
      <p:sp>
        <p:nvSpPr>
          <p:cNvPr id="192" name="Rectangle 191">
            <a:extLst>
              <a:ext uri="{FF2B5EF4-FFF2-40B4-BE49-F238E27FC236}">
                <a16:creationId xmlns:a16="http://schemas.microsoft.com/office/drawing/2014/main" id="{7578A52D-2496-4956-A9A4-EA5C38B2F1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99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4" name="Rectangle 193">
            <a:extLst>
              <a:ext uri="{FF2B5EF4-FFF2-40B4-BE49-F238E27FC236}">
                <a16:creationId xmlns:a16="http://schemas.microsoft.com/office/drawing/2014/main" id="{9809C8E2-EF9B-4E0B-A17E-836DE0508E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1399" cy="1886373"/>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186" name="Shape 186"/>
          <p:cNvSpPr txBox="1">
            <a:spLocks noGrp="1"/>
          </p:cNvSpPr>
          <p:nvPr>
            <p:ph type="title"/>
          </p:nvPr>
        </p:nvSpPr>
        <p:spPr>
          <a:xfrm>
            <a:off x="857250" y="609600"/>
            <a:ext cx="7406640" cy="1356360"/>
          </a:xfrm>
          <a:prstGeom prst="rect">
            <a:avLst/>
          </a:prstGeom>
        </p:spPr>
        <p:txBody>
          <a:bodyPr vert="horz" lIns="91425" tIns="91425" rIns="91425" bIns="91425" rtlCol="0" anchorCtr="0">
            <a:normAutofit/>
          </a:bodyPr>
          <a:lstStyle/>
          <a:p>
            <a:pPr algn="ctr"/>
            <a:r>
              <a:rPr lang="en-GB" sz="4800" dirty="0" smtClean="0">
                <a:solidFill>
                  <a:srgbClr val="FFFFFF"/>
                </a:solidFill>
              </a:rPr>
              <a:t>Mori and Arai (2010)</a:t>
            </a:r>
            <a:endParaRPr lang="en" sz="4800" dirty="0">
              <a:solidFill>
                <a:srgbClr val="FFFFFF"/>
              </a:solidFill>
            </a:endParaRPr>
          </a:p>
        </p:txBody>
      </p:sp>
      <p:sp useBgFill="1">
        <p:nvSpPr>
          <p:cNvPr id="196" name="Rectangle 195">
            <a:extLst>
              <a:ext uri="{FF2B5EF4-FFF2-40B4-BE49-F238E27FC236}">
                <a16:creationId xmlns:a16="http://schemas.microsoft.com/office/drawing/2014/main" id="{61EB557E-621E-4254-B750-85274C5F4D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29841"/>
            <a:ext cx="9144000" cy="4328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Shape 187"/>
          <p:cNvSpPr txBox="1">
            <a:spLocks noGrp="1"/>
          </p:cNvSpPr>
          <p:nvPr>
            <p:ph idx="1"/>
          </p:nvPr>
        </p:nvSpPr>
        <p:spPr>
          <a:xfrm>
            <a:off x="241299" y="2645230"/>
            <a:ext cx="8661399" cy="4027714"/>
          </a:xfrm>
          <a:prstGeom prst="rect">
            <a:avLst/>
          </a:prstGeom>
        </p:spPr>
        <p:txBody>
          <a:bodyPr vert="horz" lIns="91425" tIns="91425" rIns="91425" bIns="91425" rtlCol="0" anchorCtr="0">
            <a:normAutofit/>
          </a:bodyPr>
          <a:lstStyle/>
          <a:p>
            <a:pPr marL="411480" lvl="2" indent="0">
              <a:buNone/>
            </a:pPr>
            <a:r>
              <a:rPr lang="en-GB" sz="2400" dirty="0">
                <a:solidFill>
                  <a:schemeClr val="tx1"/>
                </a:solidFill>
              </a:rPr>
              <a:t>Conclusion: Cultural differences could be a reason why the men’s results differed from Asch. It could also be due to the fact in this study he participants knew each other whereas in Asch’s study they did not</a:t>
            </a:r>
            <a:r>
              <a:rPr lang="en-GB" sz="2400" dirty="0" smtClean="0">
                <a:solidFill>
                  <a:schemeClr val="tx1"/>
                </a:solidFill>
              </a:rPr>
              <a:t>.</a:t>
            </a:r>
          </a:p>
          <a:p>
            <a:pPr marL="411480" lvl="2" indent="0">
              <a:buNone/>
            </a:pPr>
            <a:endParaRPr lang="en-GB" sz="2400" dirty="0">
              <a:solidFill>
                <a:schemeClr val="tx1"/>
              </a:solidFill>
            </a:endParaRPr>
          </a:p>
          <a:p>
            <a:pPr marL="411480" lvl="2" indent="0">
              <a:buNone/>
            </a:pPr>
            <a:r>
              <a:rPr lang="en-GB" sz="2400" dirty="0">
                <a:solidFill>
                  <a:schemeClr val="tx1"/>
                </a:solidFill>
              </a:rPr>
              <a:t>Evaluation: Strength; Using familiar people creates more important results. Weakness; Only conducted in Japan therefor cannot be generalised to other cultures.  </a:t>
            </a:r>
          </a:p>
          <a:p>
            <a:pPr>
              <a:buNone/>
            </a:pPr>
            <a:endParaRPr lang="en" sz="2800" dirty="0">
              <a:solidFill>
                <a:schemeClr val="tx1"/>
              </a:solidFill>
            </a:endParaRPr>
          </a:p>
        </p:txBody>
      </p:sp>
      <p:pic>
        <p:nvPicPr>
          <p:cNvPr id="7" name="Picture 6">
            <a:extLst>
              <a:ext uri="{FF2B5EF4-FFF2-40B4-BE49-F238E27FC236}">
                <a16:creationId xmlns:a16="http://schemas.microsoft.com/office/drawing/2014/main" id="{250A65F6-D099-487B-ADBC-A36F633E691D}"/>
              </a:ext>
            </a:extLst>
          </p:cNvPr>
          <p:cNvPicPr>
            <a:picLocks noChangeAspect="1"/>
          </p:cNvPicPr>
          <p:nvPr/>
        </p:nvPicPr>
        <p:blipFill>
          <a:blip r:embed="rId3"/>
          <a:stretch>
            <a:fillRect/>
          </a:stretch>
        </p:blipFill>
        <p:spPr>
          <a:xfrm>
            <a:off x="7415145" y="5541150"/>
            <a:ext cx="1487553" cy="877900"/>
          </a:xfrm>
          <a:prstGeom prst="rect">
            <a:avLst/>
          </a:prstGeom>
        </p:spPr>
      </p:pic>
    </p:spTree>
    <p:extLst>
      <p:ext uri="{BB962C8B-B14F-4D97-AF65-F5344CB8AC3E}">
        <p14:creationId xmlns:p14="http://schemas.microsoft.com/office/powerpoint/2010/main" val="352906994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5"/>
        <p:cNvGrpSpPr/>
        <p:nvPr/>
      </p:nvGrpSpPr>
      <p:grpSpPr>
        <a:xfrm>
          <a:off x="0" y="0"/>
          <a:ext cx="0" cy="0"/>
          <a:chOff x="0" y="0"/>
          <a:chExt cx="0" cy="0"/>
        </a:xfrm>
      </p:grpSpPr>
      <p:sp>
        <p:nvSpPr>
          <p:cNvPr id="192" name="Rectangle 191">
            <a:extLst>
              <a:ext uri="{FF2B5EF4-FFF2-40B4-BE49-F238E27FC236}">
                <a16:creationId xmlns:a16="http://schemas.microsoft.com/office/drawing/2014/main" id="{7578A52D-2496-4956-A9A4-EA5C38B2F1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99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4" name="Rectangle 193">
            <a:extLst>
              <a:ext uri="{FF2B5EF4-FFF2-40B4-BE49-F238E27FC236}">
                <a16:creationId xmlns:a16="http://schemas.microsoft.com/office/drawing/2014/main" id="{9809C8E2-EF9B-4E0B-A17E-836DE0508E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1399" cy="1886373"/>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186" name="Shape 186"/>
          <p:cNvSpPr txBox="1">
            <a:spLocks noGrp="1"/>
          </p:cNvSpPr>
          <p:nvPr>
            <p:ph type="title"/>
          </p:nvPr>
        </p:nvSpPr>
        <p:spPr>
          <a:xfrm>
            <a:off x="857250" y="609600"/>
            <a:ext cx="7406640" cy="1356360"/>
          </a:xfrm>
          <a:prstGeom prst="rect">
            <a:avLst/>
          </a:prstGeom>
        </p:spPr>
        <p:txBody>
          <a:bodyPr vert="horz" lIns="91425" tIns="91425" rIns="91425" bIns="91425" rtlCol="0" anchorCtr="0">
            <a:normAutofit fontScale="90000"/>
          </a:bodyPr>
          <a:lstStyle/>
          <a:p>
            <a:pPr algn="ctr"/>
            <a:r>
              <a:rPr lang="en-GB" sz="4800" dirty="0" smtClean="0">
                <a:solidFill>
                  <a:srgbClr val="FFFFFF"/>
                </a:solidFill>
              </a:rPr>
              <a:t>Research showing Informational Social Influence</a:t>
            </a:r>
            <a:endParaRPr lang="en" sz="4800" dirty="0">
              <a:solidFill>
                <a:srgbClr val="FFFFFF"/>
              </a:solidFill>
            </a:endParaRPr>
          </a:p>
        </p:txBody>
      </p:sp>
      <p:sp useBgFill="1">
        <p:nvSpPr>
          <p:cNvPr id="196" name="Rectangle 195">
            <a:extLst>
              <a:ext uri="{FF2B5EF4-FFF2-40B4-BE49-F238E27FC236}">
                <a16:creationId xmlns:a16="http://schemas.microsoft.com/office/drawing/2014/main" id="{61EB557E-621E-4254-B750-85274C5F4D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29841"/>
            <a:ext cx="9144000" cy="4328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Shape 187"/>
          <p:cNvSpPr txBox="1">
            <a:spLocks noGrp="1"/>
          </p:cNvSpPr>
          <p:nvPr>
            <p:ph idx="1"/>
          </p:nvPr>
        </p:nvSpPr>
        <p:spPr>
          <a:xfrm>
            <a:off x="408213" y="2852531"/>
            <a:ext cx="8294915" cy="3548270"/>
          </a:xfrm>
          <a:prstGeom prst="rect">
            <a:avLst/>
          </a:prstGeom>
        </p:spPr>
        <p:txBody>
          <a:bodyPr vert="horz" lIns="91425" tIns="91425" rIns="91425" bIns="91425" rtlCol="0" anchorCtr="0">
            <a:normAutofit lnSpcReduction="10000"/>
          </a:bodyPr>
          <a:lstStyle/>
          <a:p>
            <a:pPr>
              <a:buNone/>
            </a:pPr>
            <a:r>
              <a:rPr lang="en-GB" sz="2800" dirty="0" smtClean="0">
                <a:solidFill>
                  <a:schemeClr val="tx1"/>
                </a:solidFill>
              </a:rPr>
              <a:t>Research into normative social influence comes from </a:t>
            </a:r>
            <a:r>
              <a:rPr lang="en-GB" sz="2800" dirty="0" err="1" smtClean="0">
                <a:solidFill>
                  <a:schemeClr val="tx1"/>
                </a:solidFill>
              </a:rPr>
              <a:t>Jenness</a:t>
            </a:r>
            <a:r>
              <a:rPr lang="en-GB" sz="2800" dirty="0" smtClean="0">
                <a:solidFill>
                  <a:schemeClr val="tx1"/>
                </a:solidFill>
              </a:rPr>
              <a:t> (1932)</a:t>
            </a:r>
          </a:p>
          <a:p>
            <a:pPr>
              <a:buNone/>
            </a:pPr>
            <a:endParaRPr lang="en-GB" sz="2800" dirty="0">
              <a:solidFill>
                <a:schemeClr val="tx1"/>
              </a:solidFill>
            </a:endParaRPr>
          </a:p>
          <a:p>
            <a:pPr>
              <a:buNone/>
            </a:pPr>
            <a:r>
              <a:rPr lang="en-GB" sz="2800" dirty="0" smtClean="0">
                <a:solidFill>
                  <a:schemeClr val="tx1"/>
                </a:solidFill>
              </a:rPr>
              <a:t>Remind yourself what informational social influence is. </a:t>
            </a:r>
          </a:p>
          <a:p>
            <a:pPr>
              <a:buNone/>
            </a:pPr>
            <a:endParaRPr lang="en-GB" sz="2800" dirty="0">
              <a:solidFill>
                <a:schemeClr val="tx1"/>
              </a:solidFill>
            </a:endParaRPr>
          </a:p>
          <a:p>
            <a:pPr>
              <a:buNone/>
            </a:pPr>
            <a:r>
              <a:rPr lang="en" sz="2800" dirty="0">
                <a:solidFill>
                  <a:schemeClr val="tx1"/>
                </a:solidFill>
              </a:rPr>
              <a:t>Occurs in situations where we </a:t>
            </a:r>
            <a:r>
              <a:rPr lang="en" sz="2800" dirty="0" smtClean="0">
                <a:solidFill>
                  <a:schemeClr val="tx1"/>
                </a:solidFill>
              </a:rPr>
              <a:t>don’t know the correct answer and assume those around you would have more information than you. </a:t>
            </a:r>
            <a:endParaRPr lang="en" sz="2800" dirty="0">
              <a:solidFill>
                <a:schemeClr val="tx1"/>
              </a:solidFill>
            </a:endParaRPr>
          </a:p>
          <a:p>
            <a:pPr>
              <a:buNone/>
            </a:pPr>
            <a:endParaRPr lang="en" sz="2800" dirty="0">
              <a:solidFill>
                <a:schemeClr val="tx1"/>
              </a:solidFill>
            </a:endParaRPr>
          </a:p>
        </p:txBody>
      </p:sp>
    </p:spTree>
    <p:extLst>
      <p:ext uri="{BB962C8B-B14F-4D97-AF65-F5344CB8AC3E}">
        <p14:creationId xmlns:p14="http://schemas.microsoft.com/office/powerpoint/2010/main" val="12988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7">
                                            <p:txEl>
                                              <p:pRg st="4" end="4"/>
                                            </p:txEl>
                                          </p:spTgt>
                                        </p:tgtEl>
                                        <p:attrNameLst>
                                          <p:attrName>style.visibility</p:attrName>
                                        </p:attrNameLst>
                                      </p:cBhvr>
                                      <p:to>
                                        <p:strVal val="visible"/>
                                      </p:to>
                                    </p:set>
                                    <p:anim calcmode="lin" valueType="num">
                                      <p:cBhvr additive="base">
                                        <p:cTn id="7" dur="500" fill="hold"/>
                                        <p:tgtEl>
                                          <p:spTgt spid="187">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a:extLst>
              <a:ext uri="{FF2B5EF4-FFF2-40B4-BE49-F238E27FC236}">
                <a16:creationId xmlns:a16="http://schemas.microsoft.com/office/drawing/2014/main" id="{4B2DA2F9-E435-438C-8FBF-B20AAA90E25A}"/>
              </a:ext>
            </a:extLst>
          </p:cNvPr>
          <p:cNvSpPr>
            <a:spLocks noChangeArrowheads="1"/>
          </p:cNvSpPr>
          <p:nvPr/>
        </p:nvSpPr>
        <p:spPr bwMode="auto">
          <a:xfrm>
            <a:off x="193642" y="1983135"/>
            <a:ext cx="8756725" cy="50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indent="0" algn="ctr" eaLnBrk="1" hangingPunct="1">
              <a:spcBef>
                <a:spcPct val="20000"/>
              </a:spcBef>
            </a:pPr>
            <a:r>
              <a:rPr lang="en-GB" altLang="en-US" sz="8800" dirty="0">
                <a:solidFill>
                  <a:schemeClr val="accent1"/>
                </a:solidFill>
                <a:latin typeface="+mn-lt"/>
              </a:rPr>
              <a:t>If you have ever skived a lesson</a:t>
            </a:r>
          </a:p>
          <a:p>
            <a:pPr algn="ctr" eaLnBrk="1" hangingPunct="1">
              <a:spcBef>
                <a:spcPct val="20000"/>
              </a:spcBef>
              <a:buFontTx/>
              <a:buChar char="•"/>
            </a:pPr>
            <a:endParaRPr lang="en-GB" altLang="en-US" sz="8800" dirty="0">
              <a:solidFill>
                <a:schemeClr val="accent1"/>
              </a:solidFill>
              <a:latin typeface="+mn-lt"/>
            </a:endParaRPr>
          </a:p>
        </p:txBody>
      </p:sp>
    </p:spTree>
    <p:extLst>
      <p:ext uri="{BB962C8B-B14F-4D97-AF65-F5344CB8AC3E}">
        <p14:creationId xmlns:p14="http://schemas.microsoft.com/office/powerpoint/2010/main" val="314334235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91"/>
        <p:cNvGrpSpPr/>
        <p:nvPr/>
      </p:nvGrpSpPr>
      <p:grpSpPr>
        <a:xfrm>
          <a:off x="0" y="0"/>
          <a:ext cx="0" cy="0"/>
          <a:chOff x="0" y="0"/>
          <a:chExt cx="0" cy="0"/>
        </a:xfrm>
      </p:grpSpPr>
      <p:sp>
        <p:nvSpPr>
          <p:cNvPr id="71" name="Rectangle 70">
            <a:extLst>
              <a:ext uri="{FF2B5EF4-FFF2-40B4-BE49-F238E27FC236}">
                <a16:creationId xmlns:a16="http://schemas.microsoft.com/office/drawing/2014/main" id="{E9271C28-7496-4447-8541-7B39F5E948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4"/>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2" name="Shape 192"/>
          <p:cNvSpPr txBox="1">
            <a:spLocks noGrp="1"/>
          </p:cNvSpPr>
          <p:nvPr>
            <p:ph type="title"/>
          </p:nvPr>
        </p:nvSpPr>
        <p:spPr>
          <a:xfrm>
            <a:off x="4276294" y="609600"/>
            <a:ext cx="4327071" cy="1356360"/>
          </a:xfrm>
          <a:prstGeom prst="rect">
            <a:avLst/>
          </a:prstGeom>
        </p:spPr>
        <p:txBody>
          <a:bodyPr vert="horz" lIns="91425" tIns="91425" rIns="91425" bIns="91425" rtlCol="0" anchor="ctr" anchorCtr="0">
            <a:normAutofit/>
          </a:bodyPr>
          <a:lstStyle/>
          <a:p>
            <a:r>
              <a:rPr lang="en" dirty="0" smtClean="0">
                <a:solidFill>
                  <a:schemeClr val="tx1"/>
                </a:solidFill>
              </a:rPr>
              <a:t>Jenness (1932)</a:t>
            </a:r>
            <a:endParaRPr lang="en" dirty="0">
              <a:solidFill>
                <a:schemeClr val="tx1"/>
              </a:solidFill>
            </a:endParaRPr>
          </a:p>
        </p:txBody>
      </p:sp>
      <p:pic>
        <p:nvPicPr>
          <p:cNvPr id="194" name="Shape 194"/>
          <p:cNvPicPr preferRelativeResize="0"/>
          <p:nvPr/>
        </p:nvPicPr>
        <p:blipFill>
          <a:blip r:embed="rId3"/>
          <a:stretch>
            <a:fillRect/>
          </a:stretch>
        </p:blipFill>
        <p:spPr>
          <a:xfrm>
            <a:off x="654048" y="1574769"/>
            <a:ext cx="3445286" cy="3706480"/>
          </a:xfrm>
          <a:prstGeom prst="rect">
            <a:avLst/>
          </a:prstGeom>
          <a:noFill/>
        </p:spPr>
      </p:pic>
      <p:sp>
        <p:nvSpPr>
          <p:cNvPr id="193" name="Shape 193"/>
          <p:cNvSpPr txBox="1">
            <a:spLocks noGrp="1"/>
          </p:cNvSpPr>
          <p:nvPr>
            <p:ph idx="1"/>
          </p:nvPr>
        </p:nvSpPr>
        <p:spPr>
          <a:xfrm>
            <a:off x="4441371" y="2057400"/>
            <a:ext cx="4327072" cy="4343400"/>
          </a:xfrm>
          <a:prstGeom prst="rect">
            <a:avLst/>
          </a:prstGeom>
        </p:spPr>
        <p:txBody>
          <a:bodyPr vert="horz" lIns="91425" tIns="91425" rIns="91425" bIns="91425" rtlCol="0" anchorCtr="0">
            <a:normAutofit/>
          </a:bodyPr>
          <a:lstStyle/>
          <a:p>
            <a:pPr>
              <a:buNone/>
            </a:pPr>
            <a:r>
              <a:rPr lang="en" sz="2800" dirty="0" smtClean="0">
                <a:solidFill>
                  <a:schemeClr val="tx1"/>
                </a:solidFill>
              </a:rPr>
              <a:t>Asked </a:t>
            </a:r>
            <a:r>
              <a:rPr lang="en" sz="2800" dirty="0">
                <a:solidFill>
                  <a:schemeClr val="tx1"/>
                </a:solidFill>
              </a:rPr>
              <a:t>participants to estimate the number of beans in a glass jar - it was ambiguous and they couldn’t know the correct answer. </a:t>
            </a:r>
          </a:p>
          <a:p>
            <a:pPr>
              <a:buNone/>
            </a:pPr>
            <a:endParaRPr lang="en" sz="2800" dirty="0" smtClean="0">
              <a:solidFill>
                <a:schemeClr val="tx1"/>
              </a:solidFill>
            </a:endParaRPr>
          </a:p>
          <a:p>
            <a:pPr>
              <a:buNone/>
            </a:pPr>
            <a:r>
              <a:rPr lang="en" sz="2800" dirty="0" smtClean="0">
                <a:solidFill>
                  <a:schemeClr val="tx1"/>
                </a:solidFill>
              </a:rPr>
              <a:t>Initially</a:t>
            </a:r>
            <a:r>
              <a:rPr lang="en" sz="2800" dirty="0">
                <a:solidFill>
                  <a:schemeClr val="tx1"/>
                </a:solidFill>
              </a:rPr>
              <a:t>, participants estimated individually, and guesses varied greatly. </a:t>
            </a:r>
          </a:p>
          <a:p>
            <a:pPr>
              <a:buNone/>
            </a:pPr>
            <a:endParaRPr sz="2400" dirty="0"/>
          </a:p>
        </p:txBody>
      </p:sp>
      <p:pic>
        <p:nvPicPr>
          <p:cNvPr id="6" name="Picture 5">
            <a:extLst>
              <a:ext uri="{FF2B5EF4-FFF2-40B4-BE49-F238E27FC236}">
                <a16:creationId xmlns:a16="http://schemas.microsoft.com/office/drawing/2014/main" id="{250A65F6-D099-487B-ADBC-A36F633E691D}"/>
              </a:ext>
            </a:extLst>
          </p:cNvPr>
          <p:cNvPicPr>
            <a:picLocks noChangeAspect="1"/>
          </p:cNvPicPr>
          <p:nvPr/>
        </p:nvPicPr>
        <p:blipFill>
          <a:blip r:embed="rId4"/>
          <a:stretch>
            <a:fillRect/>
          </a:stretch>
        </p:blipFill>
        <p:spPr>
          <a:xfrm>
            <a:off x="7297547" y="243844"/>
            <a:ext cx="1487553" cy="877900"/>
          </a:xfrm>
          <a:prstGeom prst="rect">
            <a:avLst/>
          </a:prstGeom>
        </p:spPr>
      </p:pic>
    </p:spTree>
    <p:extLst>
      <p:ext uri="{BB962C8B-B14F-4D97-AF65-F5344CB8AC3E}">
        <p14:creationId xmlns:p14="http://schemas.microsoft.com/office/powerpoint/2010/main" val="302093197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91"/>
        <p:cNvGrpSpPr/>
        <p:nvPr/>
      </p:nvGrpSpPr>
      <p:grpSpPr>
        <a:xfrm>
          <a:off x="0" y="0"/>
          <a:ext cx="0" cy="0"/>
          <a:chOff x="0" y="0"/>
          <a:chExt cx="0" cy="0"/>
        </a:xfrm>
      </p:grpSpPr>
      <p:sp>
        <p:nvSpPr>
          <p:cNvPr id="71" name="Rectangle 70">
            <a:extLst>
              <a:ext uri="{FF2B5EF4-FFF2-40B4-BE49-F238E27FC236}">
                <a16:creationId xmlns:a16="http://schemas.microsoft.com/office/drawing/2014/main" id="{E9271C28-7496-4447-8541-7B39F5E948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4"/>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2" name="Shape 192"/>
          <p:cNvSpPr txBox="1">
            <a:spLocks noGrp="1"/>
          </p:cNvSpPr>
          <p:nvPr>
            <p:ph type="title"/>
          </p:nvPr>
        </p:nvSpPr>
        <p:spPr>
          <a:xfrm>
            <a:off x="4580032" y="609600"/>
            <a:ext cx="4023333" cy="1356360"/>
          </a:xfrm>
          <a:prstGeom prst="rect">
            <a:avLst/>
          </a:prstGeom>
        </p:spPr>
        <p:txBody>
          <a:bodyPr vert="horz" lIns="91425" tIns="91425" rIns="91425" bIns="91425" rtlCol="0" anchor="ctr" anchorCtr="0">
            <a:noAutofit/>
          </a:bodyPr>
          <a:lstStyle/>
          <a:p>
            <a:r>
              <a:rPr lang="en" dirty="0" smtClean="0">
                <a:solidFill>
                  <a:schemeClr val="tx1"/>
                </a:solidFill>
              </a:rPr>
              <a:t>Jenness (1932)</a:t>
            </a:r>
            <a:endParaRPr lang="en" dirty="0">
              <a:solidFill>
                <a:schemeClr val="tx1"/>
              </a:solidFill>
            </a:endParaRPr>
          </a:p>
        </p:txBody>
      </p:sp>
      <p:pic>
        <p:nvPicPr>
          <p:cNvPr id="194" name="Shape 194"/>
          <p:cNvPicPr preferRelativeResize="0"/>
          <p:nvPr/>
        </p:nvPicPr>
        <p:blipFill>
          <a:blip r:embed="rId3"/>
          <a:stretch>
            <a:fillRect/>
          </a:stretch>
        </p:blipFill>
        <p:spPr>
          <a:xfrm>
            <a:off x="654048" y="1574769"/>
            <a:ext cx="3445286" cy="3706480"/>
          </a:xfrm>
          <a:prstGeom prst="rect">
            <a:avLst/>
          </a:prstGeom>
          <a:noFill/>
        </p:spPr>
      </p:pic>
      <p:sp>
        <p:nvSpPr>
          <p:cNvPr id="193" name="Shape 193"/>
          <p:cNvSpPr txBox="1">
            <a:spLocks noGrp="1"/>
          </p:cNvSpPr>
          <p:nvPr>
            <p:ph idx="1"/>
          </p:nvPr>
        </p:nvSpPr>
        <p:spPr>
          <a:xfrm>
            <a:off x="4580031" y="1790163"/>
            <a:ext cx="4023333" cy="4533364"/>
          </a:xfrm>
          <a:prstGeom prst="rect">
            <a:avLst/>
          </a:prstGeom>
        </p:spPr>
        <p:txBody>
          <a:bodyPr vert="horz" lIns="91425" tIns="91425" rIns="91425" bIns="91425" rtlCol="0" anchorCtr="0">
            <a:normAutofit lnSpcReduction="10000"/>
          </a:bodyPr>
          <a:lstStyle/>
          <a:p>
            <a:pPr>
              <a:buNone/>
            </a:pPr>
            <a:r>
              <a:rPr lang="en-GB" sz="2400" dirty="0" smtClean="0">
                <a:solidFill>
                  <a:schemeClr val="tx1"/>
                </a:solidFill>
              </a:rPr>
              <a:t>They </a:t>
            </a:r>
            <a:r>
              <a:rPr lang="en-GB" sz="2400" dirty="0">
                <a:solidFill>
                  <a:schemeClr val="tx1"/>
                </a:solidFill>
              </a:rPr>
              <a:t>were then put into groups, and asked to provide a group estimate. </a:t>
            </a:r>
          </a:p>
          <a:p>
            <a:pPr>
              <a:buNone/>
            </a:pPr>
            <a:r>
              <a:rPr lang="en-GB" sz="2400" dirty="0">
                <a:solidFill>
                  <a:schemeClr val="tx1"/>
                </a:solidFill>
              </a:rPr>
              <a:t>After this, they were once more asked if they would like to stick with or change their initial answer. </a:t>
            </a:r>
          </a:p>
          <a:p>
            <a:pPr>
              <a:buNone/>
            </a:pPr>
            <a:r>
              <a:rPr lang="en-GB" sz="2400" dirty="0">
                <a:solidFill>
                  <a:schemeClr val="tx1"/>
                </a:solidFill>
              </a:rPr>
              <a:t>The majority changed their individual guesses to be closer to the group estimate</a:t>
            </a:r>
            <a:r>
              <a:rPr lang="en-GB" sz="2400" dirty="0" smtClean="0">
                <a:solidFill>
                  <a:schemeClr val="tx1"/>
                </a:solidFill>
              </a:rPr>
              <a:t>. Providing evidence for informational social influence </a:t>
            </a:r>
            <a:endParaRPr lang="en-GB" sz="2400" dirty="0">
              <a:solidFill>
                <a:schemeClr val="tx1"/>
              </a:solidFill>
            </a:endParaRPr>
          </a:p>
          <a:p>
            <a:pPr>
              <a:buNone/>
            </a:pPr>
            <a:endParaRPr lang="en-GB" sz="2200" dirty="0">
              <a:solidFill>
                <a:schemeClr val="tx1"/>
              </a:solidFill>
            </a:endParaRPr>
          </a:p>
        </p:txBody>
      </p:sp>
      <p:pic>
        <p:nvPicPr>
          <p:cNvPr id="6" name="Picture 5">
            <a:extLst>
              <a:ext uri="{FF2B5EF4-FFF2-40B4-BE49-F238E27FC236}">
                <a16:creationId xmlns:a16="http://schemas.microsoft.com/office/drawing/2014/main" id="{250A65F6-D099-487B-ADBC-A36F633E691D}"/>
              </a:ext>
            </a:extLst>
          </p:cNvPr>
          <p:cNvPicPr>
            <a:picLocks noChangeAspect="1"/>
          </p:cNvPicPr>
          <p:nvPr/>
        </p:nvPicPr>
        <p:blipFill>
          <a:blip r:embed="rId4"/>
          <a:stretch>
            <a:fillRect/>
          </a:stretch>
        </p:blipFill>
        <p:spPr>
          <a:xfrm>
            <a:off x="7387025" y="5748490"/>
            <a:ext cx="1487553" cy="877900"/>
          </a:xfrm>
          <a:prstGeom prst="rect">
            <a:avLst/>
          </a:prstGeom>
        </p:spPr>
      </p:pic>
    </p:spTree>
    <p:extLst>
      <p:ext uri="{BB962C8B-B14F-4D97-AF65-F5344CB8AC3E}">
        <p14:creationId xmlns:p14="http://schemas.microsoft.com/office/powerpoint/2010/main" val="206907719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5" name="Text Placeholder 2">
            <a:extLst>
              <a:ext uri="{FF2B5EF4-FFF2-40B4-BE49-F238E27FC236}">
                <a16:creationId xmlns:a16="http://schemas.microsoft.com/office/drawing/2014/main" id="{15278B73-0445-4310-846A-6CE26E73C786}"/>
              </a:ext>
            </a:extLst>
          </p:cNvPr>
          <p:cNvGraphicFramePr>
            <a:graphicFrameLocks noGrp="1"/>
          </p:cNvGraphicFramePr>
          <p:nvPr>
            <p:ph idx="1"/>
            <p:extLst>
              <p:ext uri="{D42A27DB-BD31-4B8C-83A1-F6EECF244321}">
                <p14:modId xmlns:p14="http://schemas.microsoft.com/office/powerpoint/2010/main" val="2162119732"/>
              </p:ext>
            </p:extLst>
          </p:nvPr>
        </p:nvGraphicFramePr>
        <p:xfrm>
          <a:off x="579550" y="489396"/>
          <a:ext cx="8203842" cy="60401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162726845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708" y="443345"/>
            <a:ext cx="8215745" cy="1356360"/>
          </a:xfrm>
        </p:spPr>
        <p:txBody>
          <a:bodyPr>
            <a:normAutofit/>
          </a:bodyPr>
          <a:lstStyle/>
          <a:p>
            <a:r>
              <a:rPr lang="en-GB" sz="5400" dirty="0"/>
              <a:t>Knowledge checker</a:t>
            </a:r>
          </a:p>
        </p:txBody>
      </p:sp>
      <p:sp>
        <p:nvSpPr>
          <p:cNvPr id="3" name="Text Placeholder 2"/>
          <p:cNvSpPr>
            <a:spLocks noGrp="1"/>
          </p:cNvSpPr>
          <p:nvPr>
            <p:ph idx="1"/>
          </p:nvPr>
        </p:nvSpPr>
        <p:spPr>
          <a:xfrm>
            <a:off x="451705" y="2057403"/>
            <a:ext cx="8215744" cy="4274127"/>
          </a:xfrm>
        </p:spPr>
        <p:txBody>
          <a:bodyPr/>
          <a:lstStyle/>
          <a:p>
            <a:pPr marL="342900" indent="-342900">
              <a:buAutoNum type="arabicPeriod"/>
            </a:pPr>
            <a:r>
              <a:rPr lang="en-GB" sz="2400" dirty="0"/>
              <a:t>Which type of social influence motivates people to conform in order to be liked and accepted? </a:t>
            </a:r>
            <a:r>
              <a:rPr lang="en-GB" sz="2400" i="1" dirty="0"/>
              <a:t>Normative</a:t>
            </a:r>
          </a:p>
          <a:p>
            <a:pPr marL="342900" indent="-342900">
              <a:buAutoNum type="arabicPeriod"/>
            </a:pPr>
            <a:r>
              <a:rPr lang="en-GB" sz="2400" dirty="0"/>
              <a:t>Explain 2 reasons for the differences in the results between Asch’s study and Mori and Arai’s study</a:t>
            </a:r>
          </a:p>
          <a:p>
            <a:pPr marL="0" indent="0">
              <a:buNone/>
            </a:pPr>
            <a:r>
              <a:rPr lang="en-GB" i="1" dirty="0" smtClean="0"/>
              <a:t>One reason could be the difference in time period. Asch’s study took place in the 50s which was a period of high conformity rates. Conformity rates have dropped as we travel through the decades, so this could explain why there was no conformity in males in Mori and Arai’s study. </a:t>
            </a:r>
          </a:p>
          <a:p>
            <a:pPr marL="0" indent="0">
              <a:buNone/>
            </a:pPr>
            <a:r>
              <a:rPr lang="en-GB" i="1" dirty="0" smtClean="0"/>
              <a:t>Another reason could be the presence of females in Mori and Arai’s study. When the men were only surrounded by other men in Asch’s study they conformed because they wanted to fit in with the group. However, when they were with females they did not put as much importance on fitting in and more importance on impressing the females. </a:t>
            </a:r>
            <a:endParaRPr lang="en-GB" i="1" dirty="0"/>
          </a:p>
          <a:p>
            <a:endParaRPr lang="en-GB" dirty="0"/>
          </a:p>
        </p:txBody>
      </p:sp>
    </p:spTree>
    <p:extLst>
      <p:ext uri="{BB962C8B-B14F-4D97-AF65-F5344CB8AC3E}">
        <p14:creationId xmlns:p14="http://schemas.microsoft.com/office/powerpoint/2010/main" val="5034093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a:t>Knowledge checker</a:t>
            </a:r>
          </a:p>
        </p:txBody>
      </p:sp>
      <p:sp>
        <p:nvSpPr>
          <p:cNvPr id="3" name="Text Placeholder 2"/>
          <p:cNvSpPr>
            <a:spLocks noGrp="1"/>
          </p:cNvSpPr>
          <p:nvPr>
            <p:ph idx="1"/>
          </p:nvPr>
        </p:nvSpPr>
        <p:spPr>
          <a:xfrm>
            <a:off x="515043" y="1766454"/>
            <a:ext cx="8254884" cy="4038600"/>
          </a:xfrm>
        </p:spPr>
        <p:txBody>
          <a:bodyPr>
            <a:noAutofit/>
          </a:bodyPr>
          <a:lstStyle/>
          <a:p>
            <a:r>
              <a:rPr lang="en-GB" sz="2400" dirty="0"/>
              <a:t>3. What percentage of Asch’s participants conformed at least once?</a:t>
            </a:r>
          </a:p>
          <a:p>
            <a:r>
              <a:rPr lang="en-GB" sz="2400" dirty="0"/>
              <a:t>75%</a:t>
            </a:r>
          </a:p>
          <a:p>
            <a:r>
              <a:rPr lang="en-GB" sz="2400" dirty="0"/>
              <a:t>4. Identify two differences between the experiments carried out by Asch (1951) and Mori and Arai (2010) </a:t>
            </a:r>
          </a:p>
          <a:p>
            <a:r>
              <a:rPr lang="en-GB" sz="2400" dirty="0"/>
              <a:t>Mori and Arai used male and females</a:t>
            </a:r>
          </a:p>
          <a:p>
            <a:r>
              <a:rPr lang="en-GB" sz="2400" dirty="0"/>
              <a:t>Asch in USA, Mori and Arai in Japan</a:t>
            </a:r>
          </a:p>
          <a:p>
            <a:r>
              <a:rPr lang="en-GB" sz="2400" dirty="0"/>
              <a:t>Asch used people who didn’t know each other, Mori and Arai used people who did </a:t>
            </a:r>
          </a:p>
          <a:p>
            <a:r>
              <a:rPr lang="en-GB" sz="2400" dirty="0"/>
              <a:t>5. If you laugh at a joke that you don’t find funny, because everyone else is laughing, what type of conformity is occurring? </a:t>
            </a:r>
            <a:r>
              <a:rPr lang="en-GB" sz="2400" i="1" dirty="0"/>
              <a:t>Compliance </a:t>
            </a:r>
            <a:endParaRPr lang="en-GB" sz="2400" dirty="0"/>
          </a:p>
          <a:p>
            <a:pPr marL="342900" lvl="2" indent="-342900">
              <a:buAutoNum type="arabicPeriod"/>
            </a:pPr>
            <a:endParaRPr lang="en-GB" sz="2400" dirty="0"/>
          </a:p>
          <a:p>
            <a:pPr marL="342900" indent="-342900">
              <a:buAutoNum type="arabicPeriod"/>
            </a:pPr>
            <a:endParaRPr lang="en-GB" sz="2400" dirty="0"/>
          </a:p>
          <a:p>
            <a:endParaRPr lang="en-GB" sz="2400" dirty="0"/>
          </a:p>
        </p:txBody>
      </p:sp>
    </p:spTree>
    <p:extLst>
      <p:ext uri="{BB962C8B-B14F-4D97-AF65-F5344CB8AC3E}">
        <p14:creationId xmlns:p14="http://schemas.microsoft.com/office/powerpoint/2010/main" val="220520215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36EE37F-4021-4CB3-9CAC-98409F4002BE}"/>
              </a:ext>
            </a:extLst>
          </p:cNvPr>
          <p:cNvSpPr>
            <a:spLocks noGrp="1" noChangeArrowheads="1"/>
          </p:cNvSpPr>
          <p:nvPr>
            <p:ph type="title"/>
          </p:nvPr>
        </p:nvSpPr>
        <p:spPr>
          <a:xfrm>
            <a:off x="524491" y="858982"/>
            <a:ext cx="7737417" cy="1356360"/>
          </a:xfrm>
        </p:spPr>
        <p:txBody>
          <a:bodyPr>
            <a:normAutofit fontScale="90000"/>
          </a:bodyPr>
          <a:lstStyle/>
          <a:p>
            <a:pPr>
              <a:defRPr/>
            </a:pPr>
            <a:r>
              <a:rPr lang="en-US" sz="6000" dirty="0"/>
              <a:t>Solomon Asch (1951) Line Experiment </a:t>
            </a:r>
            <a:r>
              <a:rPr lang="en-US" dirty="0">
                <a:solidFill>
                  <a:schemeClr val="tx2">
                    <a:satMod val="130000"/>
                  </a:schemeClr>
                </a:solidFill>
              </a:rPr>
              <a:t/>
            </a:r>
            <a:br>
              <a:rPr lang="en-US" dirty="0">
                <a:solidFill>
                  <a:schemeClr val="tx2">
                    <a:satMod val="130000"/>
                  </a:schemeClr>
                </a:solidFill>
              </a:rPr>
            </a:br>
            <a:endParaRPr lang="en-US" dirty="0">
              <a:solidFill>
                <a:schemeClr val="tx2">
                  <a:satMod val="130000"/>
                </a:schemeClr>
              </a:solidFill>
            </a:endParaRPr>
          </a:p>
        </p:txBody>
      </p:sp>
      <p:sp>
        <p:nvSpPr>
          <p:cNvPr id="33795" name="Rectangle 3">
            <a:extLst>
              <a:ext uri="{FF2B5EF4-FFF2-40B4-BE49-F238E27FC236}">
                <a16:creationId xmlns:a16="http://schemas.microsoft.com/office/drawing/2014/main" id="{811B673E-3C9F-4690-BB39-45CE4EFEC522}"/>
              </a:ext>
            </a:extLst>
          </p:cNvPr>
          <p:cNvSpPr>
            <a:spLocks noGrp="1" noChangeArrowheads="1"/>
          </p:cNvSpPr>
          <p:nvPr>
            <p:ph idx="1"/>
          </p:nvPr>
        </p:nvSpPr>
        <p:spPr/>
        <p:txBody>
          <a:bodyPr/>
          <a:lstStyle/>
          <a:p>
            <a:endParaRPr lang="en-US" altLang="en-US" dirty="0"/>
          </a:p>
          <a:p>
            <a:endParaRPr lang="en-US" altLang="en-US" dirty="0"/>
          </a:p>
        </p:txBody>
      </p:sp>
      <p:pic>
        <p:nvPicPr>
          <p:cNvPr id="33796" name="Picture 4">
            <a:extLst>
              <a:ext uri="{FF2B5EF4-FFF2-40B4-BE49-F238E27FC236}">
                <a16:creationId xmlns:a16="http://schemas.microsoft.com/office/drawing/2014/main" id="{BE588145-BDFA-42CF-8189-5188FD5B6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4982" y="2057400"/>
            <a:ext cx="3533234" cy="442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991538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4487" y="2215342"/>
            <a:ext cx="7967228" cy="3672840"/>
          </a:xfrm>
        </p:spPr>
        <p:txBody>
          <a:bodyPr>
            <a:normAutofit/>
          </a:bodyPr>
          <a:lstStyle/>
          <a:p>
            <a:r>
              <a:rPr lang="en-US" sz="2800" dirty="0"/>
              <a:t>Solomon Asch believed that conformity was a rational process where people work out how to behave from other peoples actions.</a:t>
            </a:r>
          </a:p>
          <a:p>
            <a:r>
              <a:rPr lang="en-US" sz="2800" dirty="0"/>
              <a:t>How would people react when being confronted with a majority who were plainly wrong in their judgements.</a:t>
            </a:r>
          </a:p>
          <a:p>
            <a:endParaRPr lang="en-US" dirty="0"/>
          </a:p>
        </p:txBody>
      </p:sp>
      <p:sp>
        <p:nvSpPr>
          <p:cNvPr id="5" name="Rectangle 2">
            <a:extLst>
              <a:ext uri="{FF2B5EF4-FFF2-40B4-BE49-F238E27FC236}">
                <a16:creationId xmlns:a16="http://schemas.microsoft.com/office/drawing/2014/main" id="{A36EE37F-4021-4CB3-9CAC-98409F4002BE}"/>
              </a:ext>
            </a:extLst>
          </p:cNvPr>
          <p:cNvSpPr>
            <a:spLocks noGrp="1" noChangeArrowheads="1"/>
          </p:cNvSpPr>
          <p:nvPr>
            <p:ph type="title"/>
          </p:nvPr>
        </p:nvSpPr>
        <p:spPr>
          <a:xfrm>
            <a:off x="524491" y="858982"/>
            <a:ext cx="7737417" cy="1356360"/>
          </a:xfrm>
        </p:spPr>
        <p:txBody>
          <a:bodyPr>
            <a:normAutofit fontScale="90000"/>
          </a:bodyPr>
          <a:lstStyle/>
          <a:p>
            <a:pPr>
              <a:defRPr/>
            </a:pPr>
            <a:r>
              <a:rPr lang="en-US" sz="6000" dirty="0"/>
              <a:t>Solomon Asch (1951) Line Experiment </a:t>
            </a:r>
            <a:r>
              <a:rPr lang="en-US" dirty="0">
                <a:solidFill>
                  <a:schemeClr val="tx2">
                    <a:satMod val="130000"/>
                  </a:schemeClr>
                </a:solidFill>
              </a:rPr>
              <a:t/>
            </a:r>
            <a:br>
              <a:rPr lang="en-US" dirty="0">
                <a:solidFill>
                  <a:schemeClr val="tx2">
                    <a:satMod val="130000"/>
                  </a:schemeClr>
                </a:solidFill>
              </a:rPr>
            </a:br>
            <a:endParaRPr lang="en-US" dirty="0">
              <a:solidFill>
                <a:schemeClr val="tx2">
                  <a:satMod val="130000"/>
                </a:schemeClr>
              </a:solidFill>
            </a:endParaRPr>
          </a:p>
        </p:txBody>
      </p:sp>
    </p:spTree>
    <p:extLst>
      <p:ext uri="{BB962C8B-B14F-4D97-AF65-F5344CB8AC3E}">
        <p14:creationId xmlns:p14="http://schemas.microsoft.com/office/powerpoint/2010/main" val="4961931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655" y="2286003"/>
            <a:ext cx="8364553" cy="3906983"/>
          </a:xfrm>
        </p:spPr>
        <p:txBody>
          <a:bodyPr>
            <a:noAutofit/>
          </a:bodyPr>
          <a:lstStyle/>
          <a:p>
            <a:r>
              <a:rPr lang="en-US" sz="2800" dirty="0"/>
              <a:t>25% of participants remained independent and gave the correct answer on each trial.</a:t>
            </a:r>
          </a:p>
          <a:p>
            <a:r>
              <a:rPr lang="en-US" sz="2800" dirty="0"/>
              <a:t>The overall conformity rate was 37%</a:t>
            </a:r>
          </a:p>
          <a:p>
            <a:r>
              <a:rPr lang="en-US" sz="2800" dirty="0"/>
              <a:t>5% conformed on every trial – most conformist</a:t>
            </a:r>
          </a:p>
          <a:p>
            <a:r>
              <a:rPr lang="en-US" sz="2800" dirty="0"/>
              <a:t>When questioned participants said they felt self conscious and anxious about their responses and some reported feelings of stress. </a:t>
            </a:r>
          </a:p>
          <a:p>
            <a:r>
              <a:rPr lang="en-US" sz="2800" dirty="0"/>
              <a:t>They knew inside that they were giving incorrect answers</a:t>
            </a:r>
          </a:p>
        </p:txBody>
      </p:sp>
      <p:sp>
        <p:nvSpPr>
          <p:cNvPr id="5" name="Rectangle 2">
            <a:extLst>
              <a:ext uri="{FF2B5EF4-FFF2-40B4-BE49-F238E27FC236}">
                <a16:creationId xmlns:a16="http://schemas.microsoft.com/office/drawing/2014/main" id="{A36EE37F-4021-4CB3-9CAC-98409F4002BE}"/>
              </a:ext>
            </a:extLst>
          </p:cNvPr>
          <p:cNvSpPr txBox="1">
            <a:spLocks noChangeArrowheads="1"/>
          </p:cNvSpPr>
          <p:nvPr/>
        </p:nvSpPr>
        <p:spPr>
          <a:xfrm>
            <a:off x="413655" y="748145"/>
            <a:ext cx="8364553" cy="153785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pPr>
              <a:defRPr/>
            </a:pPr>
            <a:r>
              <a:rPr lang="en-US" sz="5400" dirty="0"/>
              <a:t>Solomon Asch (1951) Line Experiment </a:t>
            </a:r>
            <a:r>
              <a:rPr lang="en-US" sz="5400" dirty="0">
                <a:solidFill>
                  <a:schemeClr val="tx2">
                    <a:satMod val="130000"/>
                  </a:schemeClr>
                </a:solidFill>
              </a:rPr>
              <a:t/>
            </a:r>
            <a:br>
              <a:rPr lang="en-US" sz="5400" dirty="0">
                <a:solidFill>
                  <a:schemeClr val="tx2">
                    <a:satMod val="130000"/>
                  </a:schemeClr>
                </a:solidFill>
              </a:rPr>
            </a:br>
            <a:endParaRPr lang="en-US" sz="5400" dirty="0">
              <a:solidFill>
                <a:schemeClr val="tx2">
                  <a:satMod val="130000"/>
                </a:schemeClr>
              </a:solidFill>
            </a:endParaRPr>
          </a:p>
        </p:txBody>
      </p:sp>
    </p:spTree>
    <p:extLst>
      <p:ext uri="{BB962C8B-B14F-4D97-AF65-F5344CB8AC3E}">
        <p14:creationId xmlns:p14="http://schemas.microsoft.com/office/powerpoint/2010/main" val="369004686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2C711-5292-4784-AD37-5C478169CFFB}"/>
              </a:ext>
            </a:extLst>
          </p:cNvPr>
          <p:cNvSpPr>
            <a:spLocks noGrp="1"/>
          </p:cNvSpPr>
          <p:nvPr>
            <p:ph type="title"/>
          </p:nvPr>
        </p:nvSpPr>
        <p:spPr>
          <a:xfrm>
            <a:off x="374074" y="536481"/>
            <a:ext cx="8326582" cy="1170537"/>
          </a:xfrm>
        </p:spPr>
        <p:txBody>
          <a:bodyPr>
            <a:noAutofit/>
          </a:bodyPr>
          <a:lstStyle/>
          <a:p>
            <a:r>
              <a:rPr lang="en-GB" sz="5400" dirty="0"/>
              <a:t>Strengths &amp; Weaknesses </a:t>
            </a:r>
          </a:p>
        </p:txBody>
      </p:sp>
      <p:sp>
        <p:nvSpPr>
          <p:cNvPr id="3" name="Content Placeholder 2">
            <a:extLst>
              <a:ext uri="{FF2B5EF4-FFF2-40B4-BE49-F238E27FC236}">
                <a16:creationId xmlns:a16="http://schemas.microsoft.com/office/drawing/2014/main" id="{3693CD13-A64C-435F-886C-A8329913179F}"/>
              </a:ext>
            </a:extLst>
          </p:cNvPr>
          <p:cNvSpPr>
            <a:spLocks noGrp="1"/>
          </p:cNvSpPr>
          <p:nvPr>
            <p:ph idx="1"/>
          </p:nvPr>
        </p:nvSpPr>
        <p:spPr>
          <a:xfrm>
            <a:off x="602674" y="2108367"/>
            <a:ext cx="8097982" cy="4320145"/>
          </a:xfrm>
        </p:spPr>
        <p:txBody>
          <a:bodyPr>
            <a:normAutofit/>
          </a:bodyPr>
          <a:lstStyle/>
          <a:p>
            <a:r>
              <a:rPr lang="en-GB" sz="2800" dirty="0"/>
              <a:t>Strengths – Future research </a:t>
            </a:r>
          </a:p>
          <a:p>
            <a:r>
              <a:rPr lang="en-GB" sz="2800" dirty="0"/>
              <a:t>Weaknesses  </a:t>
            </a:r>
          </a:p>
          <a:p>
            <a:pPr lvl="4"/>
            <a:r>
              <a:rPr lang="en-GB" sz="2800" dirty="0"/>
              <a:t>Lack of ecological validity </a:t>
            </a:r>
          </a:p>
          <a:p>
            <a:pPr lvl="4"/>
            <a:r>
              <a:rPr lang="en-GB" sz="2800" dirty="0"/>
              <a:t>Timing</a:t>
            </a:r>
          </a:p>
          <a:p>
            <a:pPr lvl="4"/>
            <a:r>
              <a:rPr lang="en-GB" sz="2800" dirty="0"/>
              <a:t>Biased sample</a:t>
            </a:r>
          </a:p>
          <a:p>
            <a:pPr lvl="4"/>
            <a:r>
              <a:rPr lang="en-GB" sz="2800" dirty="0"/>
              <a:t>Ethical issues</a:t>
            </a:r>
          </a:p>
          <a:p>
            <a:pPr lvl="4"/>
            <a:r>
              <a:rPr lang="en-GB" sz="2800" dirty="0"/>
              <a:t>Confederates</a:t>
            </a:r>
          </a:p>
        </p:txBody>
      </p:sp>
    </p:spTree>
    <p:extLst>
      <p:ext uri="{BB962C8B-B14F-4D97-AF65-F5344CB8AC3E}">
        <p14:creationId xmlns:p14="http://schemas.microsoft.com/office/powerpoint/2010/main" val="36182641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85D76-92AF-4FB2-B5D9-EC9AA62C10D2}"/>
              </a:ext>
            </a:extLst>
          </p:cNvPr>
          <p:cNvSpPr>
            <a:spLocks noGrp="1"/>
          </p:cNvSpPr>
          <p:nvPr>
            <p:ph type="title"/>
          </p:nvPr>
        </p:nvSpPr>
        <p:spPr/>
        <p:txBody>
          <a:bodyPr>
            <a:normAutofit/>
          </a:bodyPr>
          <a:lstStyle/>
          <a:p>
            <a:r>
              <a:rPr lang="en-GB" sz="5400" dirty="0"/>
              <a:t>Mori &amp; Arai (2010) </a:t>
            </a:r>
          </a:p>
        </p:txBody>
      </p:sp>
      <p:sp>
        <p:nvSpPr>
          <p:cNvPr id="3" name="Content Placeholder 2">
            <a:extLst>
              <a:ext uri="{FF2B5EF4-FFF2-40B4-BE49-F238E27FC236}">
                <a16:creationId xmlns:a16="http://schemas.microsoft.com/office/drawing/2014/main" id="{3DAEC72E-6CF4-4AC7-8929-0AA4772CDBE3}"/>
              </a:ext>
            </a:extLst>
          </p:cNvPr>
          <p:cNvSpPr>
            <a:spLocks noGrp="1"/>
          </p:cNvSpPr>
          <p:nvPr>
            <p:ph idx="1"/>
          </p:nvPr>
        </p:nvSpPr>
        <p:spPr>
          <a:xfrm>
            <a:off x="438843" y="1964579"/>
            <a:ext cx="8243454" cy="4352105"/>
          </a:xfrm>
        </p:spPr>
        <p:txBody>
          <a:bodyPr>
            <a:noAutofit/>
          </a:bodyPr>
          <a:lstStyle/>
          <a:p>
            <a:pPr marL="0" indent="0">
              <a:buNone/>
            </a:pPr>
            <a:r>
              <a:rPr lang="en-GB" sz="2800" dirty="0"/>
              <a:t>Replication of Asch’s line comparison task. </a:t>
            </a:r>
          </a:p>
          <a:p>
            <a:endParaRPr lang="en-GB" sz="2800" dirty="0"/>
          </a:p>
          <a:p>
            <a:r>
              <a:rPr lang="en-GB" sz="2800" dirty="0"/>
              <a:t>104 Japanese participants in groups of 4</a:t>
            </a:r>
          </a:p>
          <a:p>
            <a:r>
              <a:rPr lang="en-GB" sz="2800" dirty="0"/>
              <a:t>This time wore filter glasses (3 wearing identical glasses, 1 wearing different)</a:t>
            </a:r>
          </a:p>
          <a:p>
            <a:r>
              <a:rPr lang="en-GB" sz="2800" dirty="0"/>
              <a:t>Results: Women = 4.41 times out of 12 were swayed by majority; Men, not swayed by majority.</a:t>
            </a:r>
          </a:p>
          <a:p>
            <a:r>
              <a:rPr lang="en-GB" sz="2800" dirty="0"/>
              <a:t>Conclusion: These results could be due to cultural differences between Japan and America, or could be due to the fact the participants knew each other.  </a:t>
            </a:r>
          </a:p>
        </p:txBody>
      </p:sp>
    </p:spTree>
    <p:extLst>
      <p:ext uri="{BB962C8B-B14F-4D97-AF65-F5344CB8AC3E}">
        <p14:creationId xmlns:p14="http://schemas.microsoft.com/office/powerpoint/2010/main" val="1980419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a:extLst>
              <a:ext uri="{FF2B5EF4-FFF2-40B4-BE49-F238E27FC236}">
                <a16:creationId xmlns:a16="http://schemas.microsoft.com/office/drawing/2014/main" id="{F45FA91D-7D2C-40AF-9125-CC166BDEEE0A}"/>
              </a:ext>
            </a:extLst>
          </p:cNvPr>
          <p:cNvSpPr>
            <a:spLocks noChangeArrowheads="1"/>
          </p:cNvSpPr>
          <p:nvPr/>
        </p:nvSpPr>
        <p:spPr bwMode="auto">
          <a:xfrm>
            <a:off x="182880" y="1783764"/>
            <a:ext cx="8767482" cy="50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defRPr/>
            </a:pPr>
            <a:r>
              <a:rPr lang="en-GB" sz="8800" dirty="0">
                <a:solidFill>
                  <a:schemeClr val="accent1"/>
                </a:solidFill>
              </a:rPr>
              <a:t>If you have ever cheated in a test</a:t>
            </a:r>
          </a:p>
          <a:p>
            <a:pPr marL="257175" indent="-257175" algn="ctr">
              <a:spcBef>
                <a:spcPct val="20000"/>
              </a:spcBef>
              <a:buFontTx/>
              <a:buChar char="•"/>
              <a:defRPr/>
            </a:pPr>
            <a:endParaRPr lang="en-GB" sz="8800" dirty="0">
              <a:solidFill>
                <a:schemeClr val="accent1"/>
              </a:solidFill>
            </a:endParaRPr>
          </a:p>
        </p:txBody>
      </p:sp>
    </p:spTree>
    <p:extLst>
      <p:ext uri="{BB962C8B-B14F-4D97-AF65-F5344CB8AC3E}">
        <p14:creationId xmlns:p14="http://schemas.microsoft.com/office/powerpoint/2010/main" val="198492629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2C711-5292-4784-AD37-5C478169CFFB}"/>
              </a:ext>
            </a:extLst>
          </p:cNvPr>
          <p:cNvSpPr>
            <a:spLocks noGrp="1"/>
          </p:cNvSpPr>
          <p:nvPr>
            <p:ph type="title"/>
          </p:nvPr>
        </p:nvSpPr>
        <p:spPr>
          <a:xfrm>
            <a:off x="374074" y="536481"/>
            <a:ext cx="8326582" cy="1170537"/>
          </a:xfrm>
        </p:spPr>
        <p:txBody>
          <a:bodyPr>
            <a:noAutofit/>
          </a:bodyPr>
          <a:lstStyle/>
          <a:p>
            <a:r>
              <a:rPr lang="en-GB" sz="5400" dirty="0"/>
              <a:t>Strengths &amp; Weaknesses </a:t>
            </a:r>
          </a:p>
        </p:txBody>
      </p:sp>
      <p:sp>
        <p:nvSpPr>
          <p:cNvPr id="3" name="Content Placeholder 2">
            <a:extLst>
              <a:ext uri="{FF2B5EF4-FFF2-40B4-BE49-F238E27FC236}">
                <a16:creationId xmlns:a16="http://schemas.microsoft.com/office/drawing/2014/main" id="{3693CD13-A64C-435F-886C-A8329913179F}"/>
              </a:ext>
            </a:extLst>
          </p:cNvPr>
          <p:cNvSpPr>
            <a:spLocks noGrp="1"/>
          </p:cNvSpPr>
          <p:nvPr>
            <p:ph idx="1"/>
          </p:nvPr>
        </p:nvSpPr>
        <p:spPr>
          <a:xfrm>
            <a:off x="602674" y="2108367"/>
            <a:ext cx="8097982" cy="4320145"/>
          </a:xfrm>
        </p:spPr>
        <p:txBody>
          <a:bodyPr>
            <a:normAutofit/>
          </a:bodyPr>
          <a:lstStyle/>
          <a:p>
            <a:r>
              <a:rPr lang="en-GB" sz="2800" dirty="0"/>
              <a:t>Strengths</a:t>
            </a:r>
          </a:p>
          <a:p>
            <a:pPr lvl="3"/>
            <a:r>
              <a:rPr lang="en-GB" sz="2800" dirty="0"/>
              <a:t>Both genders </a:t>
            </a:r>
          </a:p>
          <a:p>
            <a:pPr lvl="3"/>
            <a:r>
              <a:rPr lang="en-GB" sz="2800" dirty="0"/>
              <a:t>People who knew each other</a:t>
            </a:r>
          </a:p>
          <a:p>
            <a:pPr marL="34290" indent="0">
              <a:buNone/>
            </a:pPr>
            <a:r>
              <a:rPr lang="en-GB" sz="2800" dirty="0"/>
              <a:t>			</a:t>
            </a:r>
            <a:endParaRPr lang="en-GB" sz="2400" dirty="0"/>
          </a:p>
          <a:p>
            <a:r>
              <a:rPr lang="en-GB" sz="2800" dirty="0"/>
              <a:t>Weaknesses  </a:t>
            </a:r>
          </a:p>
          <a:p>
            <a:pPr lvl="4"/>
            <a:r>
              <a:rPr lang="en-GB" sz="2800" dirty="0"/>
              <a:t>Lack of ecological validity </a:t>
            </a:r>
          </a:p>
          <a:p>
            <a:pPr lvl="4"/>
            <a:r>
              <a:rPr lang="en-GB" sz="2800" dirty="0"/>
              <a:t>Timing</a:t>
            </a:r>
          </a:p>
          <a:p>
            <a:pPr lvl="4"/>
            <a:r>
              <a:rPr lang="en-GB" sz="2800" dirty="0"/>
              <a:t>Biased sample</a:t>
            </a:r>
          </a:p>
          <a:p>
            <a:pPr lvl="4"/>
            <a:r>
              <a:rPr lang="en-GB" sz="2800" dirty="0"/>
              <a:t>Ethical issues</a:t>
            </a:r>
          </a:p>
        </p:txBody>
      </p:sp>
    </p:spTree>
    <p:extLst>
      <p:ext uri="{BB962C8B-B14F-4D97-AF65-F5344CB8AC3E}">
        <p14:creationId xmlns:p14="http://schemas.microsoft.com/office/powerpoint/2010/main" val="331320880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a:t>Timed condition</a:t>
            </a:r>
          </a:p>
        </p:txBody>
      </p:sp>
      <p:sp>
        <p:nvSpPr>
          <p:cNvPr id="3" name="Text Placeholder 2"/>
          <p:cNvSpPr>
            <a:spLocks noGrp="1"/>
          </p:cNvSpPr>
          <p:nvPr>
            <p:ph idx="1"/>
          </p:nvPr>
        </p:nvSpPr>
        <p:spPr>
          <a:xfrm>
            <a:off x="609601" y="2057400"/>
            <a:ext cx="7652304" cy="4038600"/>
          </a:xfrm>
        </p:spPr>
        <p:txBody>
          <a:bodyPr>
            <a:normAutofit lnSpcReduction="10000"/>
          </a:bodyPr>
          <a:lstStyle/>
          <a:p>
            <a:pPr marL="34290" indent="0">
              <a:buNone/>
            </a:pPr>
            <a:r>
              <a:rPr lang="en-GB" sz="2400" b="1" u="sng" dirty="0"/>
              <a:t>Analyse</a:t>
            </a:r>
            <a:r>
              <a:rPr lang="en-GB" sz="2400" dirty="0"/>
              <a:t> two or more research studies that have investigated conformity and/or obedience, one of which must be Mori and Arai (2010). </a:t>
            </a:r>
          </a:p>
          <a:p>
            <a:pPr marL="34290" indent="0">
              <a:buNone/>
            </a:pPr>
            <a:r>
              <a:rPr lang="en-GB" sz="2400" dirty="0"/>
              <a:t>Within your analysis you may want to consider one or more of the following: </a:t>
            </a:r>
          </a:p>
          <a:p>
            <a:pPr marL="34290" indent="0">
              <a:buNone/>
            </a:pPr>
            <a:r>
              <a:rPr lang="en-GB" sz="2400" dirty="0"/>
              <a:t>• Research Method, Design and Results</a:t>
            </a:r>
          </a:p>
          <a:p>
            <a:pPr marL="34290" indent="0">
              <a:buNone/>
            </a:pPr>
            <a:r>
              <a:rPr lang="en-GB" sz="2400" dirty="0"/>
              <a:t>• Strengths and Weaknesses </a:t>
            </a:r>
          </a:p>
          <a:p>
            <a:pPr marL="34290" indent="0">
              <a:buNone/>
            </a:pPr>
            <a:r>
              <a:rPr lang="en-GB" sz="2400" dirty="0"/>
              <a:t>• Ethics</a:t>
            </a:r>
          </a:p>
          <a:p>
            <a:pPr marL="34290" indent="0">
              <a:buNone/>
            </a:pPr>
            <a:endParaRPr lang="en-GB" sz="2400" dirty="0"/>
          </a:p>
          <a:p>
            <a:pPr marL="34290" indent="0">
              <a:buNone/>
            </a:pPr>
            <a:r>
              <a:rPr lang="en-GB" sz="2400" dirty="0"/>
              <a:t>(40 minutes)</a:t>
            </a:r>
          </a:p>
          <a:p>
            <a:pPr marL="34290" indent="0">
              <a:buNone/>
            </a:pPr>
            <a:endParaRPr lang="en-GB" sz="2400" dirty="0"/>
          </a:p>
        </p:txBody>
      </p:sp>
    </p:spTree>
    <p:extLst>
      <p:ext uri="{BB962C8B-B14F-4D97-AF65-F5344CB8AC3E}">
        <p14:creationId xmlns:p14="http://schemas.microsoft.com/office/powerpoint/2010/main" val="60269815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B9ED9-B500-4BDA-99CB-2280519504BB}"/>
              </a:ext>
            </a:extLst>
          </p:cNvPr>
          <p:cNvSpPr>
            <a:spLocks noGrp="1"/>
          </p:cNvSpPr>
          <p:nvPr>
            <p:ph type="title"/>
          </p:nvPr>
        </p:nvSpPr>
        <p:spPr>
          <a:xfrm>
            <a:off x="649185" y="561097"/>
            <a:ext cx="7871360" cy="1170537"/>
          </a:xfrm>
        </p:spPr>
        <p:txBody>
          <a:bodyPr>
            <a:normAutofit/>
          </a:bodyPr>
          <a:lstStyle/>
          <a:p>
            <a:pPr>
              <a:defRPr/>
            </a:pPr>
            <a:r>
              <a:rPr lang="en-GB" sz="5400" dirty="0"/>
              <a:t>Knowledge checker</a:t>
            </a:r>
          </a:p>
        </p:txBody>
      </p:sp>
      <p:sp>
        <p:nvSpPr>
          <p:cNvPr id="52227" name="Content Placeholder 2">
            <a:extLst>
              <a:ext uri="{FF2B5EF4-FFF2-40B4-BE49-F238E27FC236}">
                <a16:creationId xmlns:a16="http://schemas.microsoft.com/office/drawing/2014/main" id="{A3F3AB65-C334-4475-8894-C6FA438B0A69}"/>
              </a:ext>
            </a:extLst>
          </p:cNvPr>
          <p:cNvSpPr>
            <a:spLocks noGrp="1"/>
          </p:cNvSpPr>
          <p:nvPr>
            <p:ph idx="1"/>
          </p:nvPr>
        </p:nvSpPr>
        <p:spPr>
          <a:xfrm>
            <a:off x="506186" y="1939640"/>
            <a:ext cx="4245428" cy="4447309"/>
          </a:xfrm>
        </p:spPr>
        <p:txBody>
          <a:bodyPr>
            <a:normAutofit fontScale="92500"/>
          </a:bodyPr>
          <a:lstStyle/>
          <a:p>
            <a:pPr marL="385763" indent="-385763">
              <a:buFont typeface="Verdana" panose="020B0604030504040204" pitchFamily="34" charset="0"/>
              <a:buAutoNum type="arabicPeriod"/>
            </a:pPr>
            <a:r>
              <a:rPr lang="en-GB" altLang="en-US" sz="2400" b="1" dirty="0"/>
              <a:t>Who suggested the 3 types of conformity? </a:t>
            </a:r>
          </a:p>
          <a:p>
            <a:pPr marL="385763" indent="-385763">
              <a:buFont typeface="Verdana" panose="020B0604030504040204" pitchFamily="34" charset="0"/>
              <a:buAutoNum type="arabicPeriod"/>
            </a:pPr>
            <a:r>
              <a:rPr lang="en-GB" altLang="en-US" sz="2400" b="1" dirty="0"/>
              <a:t>How many participants were involved in Asch's study?</a:t>
            </a:r>
          </a:p>
          <a:p>
            <a:pPr marL="385763" indent="-385763">
              <a:buFont typeface="Verdana" panose="020B0604030504040204" pitchFamily="34" charset="0"/>
              <a:buAutoNum type="arabicPeriod"/>
            </a:pPr>
            <a:r>
              <a:rPr lang="en-GB" altLang="en-US" sz="2400" b="1" dirty="0"/>
              <a:t>What type of conformity is when a true attitude change formed?</a:t>
            </a:r>
          </a:p>
          <a:p>
            <a:pPr marL="385763" indent="-385763">
              <a:buFont typeface="Verdana" panose="020B0604030504040204" pitchFamily="34" charset="0"/>
              <a:buAutoNum type="arabicPeriod"/>
            </a:pPr>
            <a:r>
              <a:rPr lang="en-GB" altLang="en-US" sz="2400" b="1" i="1" dirty="0"/>
              <a:t>What year was Asch's study conducted?</a:t>
            </a:r>
          </a:p>
          <a:p>
            <a:pPr marL="385763" indent="-385763">
              <a:buFont typeface="Verdana" panose="020B0604030504040204" pitchFamily="34" charset="0"/>
              <a:buAutoNum type="arabicPeriod"/>
            </a:pPr>
            <a:r>
              <a:rPr lang="en-GB" altLang="en-US" sz="2400" b="1" i="1" dirty="0"/>
              <a:t>What’s the word given to people who take part in a study but are not participants? </a:t>
            </a:r>
          </a:p>
          <a:p>
            <a:pPr marL="385763" indent="-385763">
              <a:buFont typeface="Verdana" panose="020B0604030504040204" pitchFamily="34" charset="0"/>
              <a:buAutoNum type="arabicPeriod"/>
            </a:pPr>
            <a:endParaRPr lang="en-GB" altLang="en-US" i="1" dirty="0"/>
          </a:p>
          <a:p>
            <a:pPr marL="385763" indent="-385763">
              <a:buFont typeface="Verdana" panose="020B0604030504040204" pitchFamily="34" charset="0"/>
              <a:buAutoNum type="arabicPeriod"/>
            </a:pPr>
            <a:endParaRPr lang="en-GB" altLang="en-US" dirty="0"/>
          </a:p>
        </p:txBody>
      </p:sp>
      <p:sp>
        <p:nvSpPr>
          <p:cNvPr id="4" name="Content Placeholder 2">
            <a:extLst>
              <a:ext uri="{FF2B5EF4-FFF2-40B4-BE49-F238E27FC236}">
                <a16:creationId xmlns:a16="http://schemas.microsoft.com/office/drawing/2014/main" id="{DD8658EF-A1E1-43F9-BE1D-AC28D26EE3E3}"/>
              </a:ext>
            </a:extLst>
          </p:cNvPr>
          <p:cNvSpPr txBox="1">
            <a:spLocks/>
          </p:cNvSpPr>
          <p:nvPr/>
        </p:nvSpPr>
        <p:spPr>
          <a:xfrm>
            <a:off x="4751614" y="1939640"/>
            <a:ext cx="4245428" cy="4447309"/>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5763" indent="-385763">
              <a:buFont typeface="Verdana" panose="020B0604030504040204" pitchFamily="34" charset="0"/>
              <a:buAutoNum type="arabicPeriod"/>
            </a:pPr>
            <a:r>
              <a:rPr lang="en-GB" altLang="en-US" sz="2100" dirty="0" err="1"/>
              <a:t>Kelman</a:t>
            </a:r>
            <a:r>
              <a:rPr lang="en-GB" altLang="en-US" sz="2100" dirty="0"/>
              <a:t> (bonus point for 1995)</a:t>
            </a:r>
          </a:p>
          <a:p>
            <a:pPr marL="385763" indent="-385763">
              <a:buFont typeface="Verdana" panose="020B0604030504040204" pitchFamily="34" charset="0"/>
              <a:buAutoNum type="arabicPeriod"/>
            </a:pPr>
            <a:endParaRPr lang="en-GB" altLang="en-US" sz="2100" dirty="0"/>
          </a:p>
          <a:p>
            <a:pPr marL="385763" indent="-385763">
              <a:buFont typeface="Verdana" panose="020B0604030504040204" pitchFamily="34" charset="0"/>
              <a:buAutoNum type="arabicPeriod"/>
            </a:pPr>
            <a:r>
              <a:rPr lang="en-GB" altLang="en-US" sz="2100" dirty="0"/>
              <a:t>50 (bonus point for all males)</a:t>
            </a:r>
          </a:p>
          <a:p>
            <a:pPr marL="385763" indent="-385763">
              <a:buFont typeface="Verdana" panose="020B0604030504040204" pitchFamily="34" charset="0"/>
              <a:buAutoNum type="arabicPeriod"/>
            </a:pPr>
            <a:endParaRPr lang="en-GB" altLang="en-US" sz="2100" dirty="0"/>
          </a:p>
          <a:p>
            <a:pPr marL="385763" indent="-385763">
              <a:buFont typeface="Verdana" panose="020B0604030504040204" pitchFamily="34" charset="0"/>
              <a:buAutoNum type="arabicPeriod"/>
            </a:pPr>
            <a:r>
              <a:rPr lang="en-GB" altLang="en-US" sz="2100" dirty="0"/>
              <a:t>Internalisation</a:t>
            </a:r>
          </a:p>
          <a:p>
            <a:pPr marL="385763" indent="-385763">
              <a:buFont typeface="Verdana" panose="020B0604030504040204" pitchFamily="34" charset="0"/>
              <a:buAutoNum type="arabicPeriod"/>
            </a:pPr>
            <a:endParaRPr lang="en-GB" altLang="en-US" sz="2100" dirty="0"/>
          </a:p>
          <a:p>
            <a:pPr marL="385763" indent="-385763">
              <a:buFont typeface="Verdana" panose="020B0604030504040204" pitchFamily="34" charset="0"/>
              <a:buAutoNum type="arabicPeriod"/>
            </a:pPr>
            <a:r>
              <a:rPr lang="en-GB" altLang="en-US" sz="2100" i="1" dirty="0"/>
              <a:t>1951</a:t>
            </a:r>
          </a:p>
          <a:p>
            <a:pPr marL="385763" indent="-385763">
              <a:buFont typeface="Verdana" panose="020B0604030504040204" pitchFamily="34" charset="0"/>
              <a:buAutoNum type="arabicPeriod"/>
            </a:pPr>
            <a:endParaRPr lang="en-GB" altLang="en-US" sz="2100" i="1" dirty="0"/>
          </a:p>
          <a:p>
            <a:pPr marL="385763" indent="-385763">
              <a:buFont typeface="Verdana" panose="020B0604030504040204" pitchFamily="34" charset="0"/>
              <a:buAutoNum type="arabicPeriod"/>
            </a:pPr>
            <a:r>
              <a:rPr lang="en-GB" altLang="en-US" sz="2100" i="1" dirty="0"/>
              <a:t>Confederates</a:t>
            </a:r>
          </a:p>
          <a:p>
            <a:pPr marL="385763" indent="-385763">
              <a:buFont typeface="Verdana" panose="020B0604030504040204" pitchFamily="34" charset="0"/>
              <a:buAutoNum type="arabicPeriod"/>
            </a:pPr>
            <a:endParaRPr lang="en-GB" altLang="en-US" sz="1500" i="1" dirty="0"/>
          </a:p>
          <a:p>
            <a:pPr marL="385763" indent="-385763">
              <a:buFont typeface="Verdana" panose="020B0604030504040204" pitchFamily="34" charset="0"/>
              <a:buAutoNum type="arabicPeriod"/>
            </a:pPr>
            <a:endParaRPr lang="en-GB" altLang="en-US" sz="2100" dirty="0"/>
          </a:p>
        </p:txBody>
      </p:sp>
    </p:spTree>
    <p:extLst>
      <p:ext uri="{BB962C8B-B14F-4D97-AF65-F5344CB8AC3E}">
        <p14:creationId xmlns:p14="http://schemas.microsoft.com/office/powerpoint/2010/main" val="67480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B0B1374-8B9F-42C1-BB3B-62B84FAD7A80}"/>
              </a:ext>
            </a:extLst>
          </p:cNvPr>
          <p:cNvSpPr/>
          <p:nvPr/>
        </p:nvSpPr>
        <p:spPr>
          <a:xfrm>
            <a:off x="287342" y="284163"/>
            <a:ext cx="1728787" cy="1511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Oval 4">
            <a:extLst>
              <a:ext uri="{FF2B5EF4-FFF2-40B4-BE49-F238E27FC236}">
                <a16:creationId xmlns:a16="http://schemas.microsoft.com/office/drawing/2014/main" id="{E403868F-7374-4077-9C7C-06F5B6087907}"/>
              </a:ext>
            </a:extLst>
          </p:cNvPr>
          <p:cNvSpPr/>
          <p:nvPr/>
        </p:nvSpPr>
        <p:spPr>
          <a:xfrm>
            <a:off x="287342" y="5299075"/>
            <a:ext cx="1728787" cy="1511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Oval 5">
            <a:extLst>
              <a:ext uri="{FF2B5EF4-FFF2-40B4-BE49-F238E27FC236}">
                <a16:creationId xmlns:a16="http://schemas.microsoft.com/office/drawing/2014/main" id="{B42FDFBA-808E-4D60-9E96-59BF328D8FAB}"/>
              </a:ext>
            </a:extLst>
          </p:cNvPr>
          <p:cNvSpPr/>
          <p:nvPr/>
        </p:nvSpPr>
        <p:spPr>
          <a:xfrm>
            <a:off x="287342" y="3627442"/>
            <a:ext cx="1728787" cy="1512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Oval 6">
            <a:extLst>
              <a:ext uri="{FF2B5EF4-FFF2-40B4-BE49-F238E27FC236}">
                <a16:creationId xmlns:a16="http://schemas.microsoft.com/office/drawing/2014/main" id="{81422BAB-87CC-408B-9BD3-28C15E1303DF}"/>
              </a:ext>
            </a:extLst>
          </p:cNvPr>
          <p:cNvSpPr/>
          <p:nvPr/>
        </p:nvSpPr>
        <p:spPr>
          <a:xfrm>
            <a:off x="287342" y="1955800"/>
            <a:ext cx="1728787" cy="1511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Isosceles Triangle 7">
            <a:extLst>
              <a:ext uri="{FF2B5EF4-FFF2-40B4-BE49-F238E27FC236}">
                <a16:creationId xmlns:a16="http://schemas.microsoft.com/office/drawing/2014/main" id="{B083FDA5-1E80-435C-863C-23F34D636B41}"/>
              </a:ext>
            </a:extLst>
          </p:cNvPr>
          <p:cNvSpPr/>
          <p:nvPr/>
        </p:nvSpPr>
        <p:spPr>
          <a:xfrm>
            <a:off x="2411417" y="284163"/>
            <a:ext cx="1368425" cy="15113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Isosceles Triangle 8">
            <a:extLst>
              <a:ext uri="{FF2B5EF4-FFF2-40B4-BE49-F238E27FC236}">
                <a16:creationId xmlns:a16="http://schemas.microsoft.com/office/drawing/2014/main" id="{C04FCE03-89E6-4BAC-AAA7-C6E7978BA10A}"/>
              </a:ext>
            </a:extLst>
          </p:cNvPr>
          <p:cNvSpPr/>
          <p:nvPr/>
        </p:nvSpPr>
        <p:spPr>
          <a:xfrm>
            <a:off x="2386017" y="5299075"/>
            <a:ext cx="1368425" cy="15113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Isosceles Triangle 9">
            <a:extLst>
              <a:ext uri="{FF2B5EF4-FFF2-40B4-BE49-F238E27FC236}">
                <a16:creationId xmlns:a16="http://schemas.microsoft.com/office/drawing/2014/main" id="{5B17BE1C-3DE2-49A8-8670-6E43C38E6673}"/>
              </a:ext>
            </a:extLst>
          </p:cNvPr>
          <p:cNvSpPr/>
          <p:nvPr/>
        </p:nvSpPr>
        <p:spPr>
          <a:xfrm>
            <a:off x="2398717" y="3551238"/>
            <a:ext cx="1368425" cy="15113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Isosceles Triangle 10">
            <a:extLst>
              <a:ext uri="{FF2B5EF4-FFF2-40B4-BE49-F238E27FC236}">
                <a16:creationId xmlns:a16="http://schemas.microsoft.com/office/drawing/2014/main" id="{62307B18-9489-4053-8661-6DF322359FA3}"/>
              </a:ext>
            </a:extLst>
          </p:cNvPr>
          <p:cNvSpPr/>
          <p:nvPr/>
        </p:nvSpPr>
        <p:spPr>
          <a:xfrm>
            <a:off x="2398717" y="1955800"/>
            <a:ext cx="1368425" cy="15113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Rectangle 11">
            <a:extLst>
              <a:ext uri="{FF2B5EF4-FFF2-40B4-BE49-F238E27FC236}">
                <a16:creationId xmlns:a16="http://schemas.microsoft.com/office/drawing/2014/main" id="{CB9C1BF8-AD94-477F-AB6D-D4E00DF62735}"/>
              </a:ext>
            </a:extLst>
          </p:cNvPr>
          <p:cNvSpPr/>
          <p:nvPr/>
        </p:nvSpPr>
        <p:spPr>
          <a:xfrm>
            <a:off x="4383092" y="341313"/>
            <a:ext cx="1368425" cy="13192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Rectangle 12">
            <a:extLst>
              <a:ext uri="{FF2B5EF4-FFF2-40B4-BE49-F238E27FC236}">
                <a16:creationId xmlns:a16="http://schemas.microsoft.com/office/drawing/2014/main" id="{DA852D86-9729-4933-8BAA-5EE9FE4E1A5F}"/>
              </a:ext>
            </a:extLst>
          </p:cNvPr>
          <p:cNvSpPr/>
          <p:nvPr/>
        </p:nvSpPr>
        <p:spPr>
          <a:xfrm>
            <a:off x="4383092" y="5524504"/>
            <a:ext cx="1368425" cy="131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Rectangle 13">
            <a:extLst>
              <a:ext uri="{FF2B5EF4-FFF2-40B4-BE49-F238E27FC236}">
                <a16:creationId xmlns:a16="http://schemas.microsoft.com/office/drawing/2014/main" id="{FCE459A0-3381-4C44-B77D-5FFE632116F0}"/>
              </a:ext>
            </a:extLst>
          </p:cNvPr>
          <p:cNvSpPr/>
          <p:nvPr/>
        </p:nvSpPr>
        <p:spPr>
          <a:xfrm>
            <a:off x="4411667" y="3744913"/>
            <a:ext cx="1366837" cy="132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Rectangle 14">
            <a:extLst>
              <a:ext uri="{FF2B5EF4-FFF2-40B4-BE49-F238E27FC236}">
                <a16:creationId xmlns:a16="http://schemas.microsoft.com/office/drawing/2014/main" id="{D1269BD2-0431-4B99-BE0B-DEC8C9D43E20}"/>
              </a:ext>
            </a:extLst>
          </p:cNvPr>
          <p:cNvSpPr/>
          <p:nvPr/>
        </p:nvSpPr>
        <p:spPr>
          <a:xfrm>
            <a:off x="4411667" y="2157413"/>
            <a:ext cx="1366837" cy="13192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Diamond 15">
            <a:extLst>
              <a:ext uri="{FF2B5EF4-FFF2-40B4-BE49-F238E27FC236}">
                <a16:creationId xmlns:a16="http://schemas.microsoft.com/office/drawing/2014/main" id="{C718105D-7F6A-4A2B-87FF-CC7F083671CB}"/>
              </a:ext>
            </a:extLst>
          </p:cNvPr>
          <p:cNvSpPr/>
          <p:nvPr/>
        </p:nvSpPr>
        <p:spPr>
          <a:xfrm>
            <a:off x="6729417" y="233363"/>
            <a:ext cx="1368425" cy="15240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Diamond 16">
            <a:extLst>
              <a:ext uri="{FF2B5EF4-FFF2-40B4-BE49-F238E27FC236}">
                <a16:creationId xmlns:a16="http://schemas.microsoft.com/office/drawing/2014/main" id="{57463663-C96E-49DB-BE2F-9B0755DA0AF4}"/>
              </a:ext>
            </a:extLst>
          </p:cNvPr>
          <p:cNvSpPr/>
          <p:nvPr/>
        </p:nvSpPr>
        <p:spPr>
          <a:xfrm>
            <a:off x="6729417" y="3775075"/>
            <a:ext cx="1368425" cy="15240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 name="Diamond 17">
            <a:extLst>
              <a:ext uri="{FF2B5EF4-FFF2-40B4-BE49-F238E27FC236}">
                <a16:creationId xmlns:a16="http://schemas.microsoft.com/office/drawing/2014/main" id="{442EECAA-4226-4173-BD04-A44FBC91E212}"/>
              </a:ext>
            </a:extLst>
          </p:cNvPr>
          <p:cNvSpPr/>
          <p:nvPr/>
        </p:nvSpPr>
        <p:spPr>
          <a:xfrm>
            <a:off x="6729417" y="1966913"/>
            <a:ext cx="1368425" cy="15240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221874080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a:extLst>
              <a:ext uri="{FF2B5EF4-FFF2-40B4-BE49-F238E27FC236}">
                <a16:creationId xmlns:a16="http://schemas.microsoft.com/office/drawing/2014/main" id="{A4134194-614F-4321-893E-7A7018A818E5}"/>
              </a:ext>
            </a:extLst>
          </p:cNvPr>
          <p:cNvSpPr>
            <a:spLocks noGrp="1"/>
          </p:cNvSpPr>
          <p:nvPr>
            <p:ph idx="1"/>
          </p:nvPr>
        </p:nvSpPr>
        <p:spPr/>
        <p:txBody>
          <a:bodyPr/>
          <a:lstStyle/>
          <a:p>
            <a:pPr marL="0" indent="0">
              <a:buNone/>
            </a:pPr>
            <a:r>
              <a:rPr lang="en-GB" altLang="en-US" sz="3600"/>
              <a:t>You will need a pen/pencil and your piece of paper. The following instructions are the only instructions you will get.</a:t>
            </a:r>
          </a:p>
          <a:p>
            <a:pPr marL="0" indent="0">
              <a:buNone/>
            </a:pPr>
            <a:endParaRPr lang="en-GB" altLang="en-US"/>
          </a:p>
        </p:txBody>
      </p:sp>
    </p:spTree>
    <p:extLst>
      <p:ext uri="{BB962C8B-B14F-4D97-AF65-F5344CB8AC3E}">
        <p14:creationId xmlns:p14="http://schemas.microsoft.com/office/powerpoint/2010/main" val="164021920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a:extLst>
              <a:ext uri="{FF2B5EF4-FFF2-40B4-BE49-F238E27FC236}">
                <a16:creationId xmlns:a16="http://schemas.microsoft.com/office/drawing/2014/main" id="{5BE72880-461A-4028-8AC2-AD7FD471006D}"/>
              </a:ext>
            </a:extLst>
          </p:cNvPr>
          <p:cNvSpPr>
            <a:spLocks noGrp="1"/>
          </p:cNvSpPr>
          <p:nvPr>
            <p:ph idx="1"/>
          </p:nvPr>
        </p:nvSpPr>
        <p:spPr/>
        <p:txBody>
          <a:bodyPr/>
          <a:lstStyle/>
          <a:p>
            <a:pPr marL="0" indent="0">
              <a:buNone/>
            </a:pPr>
            <a:r>
              <a:rPr lang="en-GB" altLang="en-US" sz="3600"/>
              <a:t>Write your name on the top of the piece of paper.</a:t>
            </a:r>
          </a:p>
          <a:p>
            <a:pPr marL="0" indent="0">
              <a:buNone/>
            </a:pPr>
            <a:endParaRPr lang="en-GB" altLang="en-US" sz="3600"/>
          </a:p>
          <a:p>
            <a:pPr marL="0" indent="0">
              <a:buNone/>
            </a:pPr>
            <a:endParaRPr lang="en-GB" altLang="en-US" sz="3600"/>
          </a:p>
          <a:p>
            <a:pPr marL="0" indent="0">
              <a:buNone/>
            </a:pPr>
            <a:r>
              <a:rPr lang="en-GB" altLang="en-US" sz="3600"/>
              <a:t>Draw a circle at the bottom of the piece of paper.</a:t>
            </a:r>
          </a:p>
          <a:p>
            <a:pPr marL="0" indent="0">
              <a:buNone/>
            </a:pPr>
            <a:endParaRPr lang="en-GB" altLang="en-US" sz="3200"/>
          </a:p>
          <a:p>
            <a:pPr marL="0" indent="0">
              <a:buNone/>
            </a:pPr>
            <a:endParaRPr lang="en-GB" altLang="en-US" sz="3200"/>
          </a:p>
          <a:p>
            <a:pPr marL="0" indent="0">
              <a:buNone/>
            </a:pPr>
            <a:endParaRPr lang="en-GB" altLang="en-US"/>
          </a:p>
        </p:txBody>
      </p:sp>
    </p:spTree>
    <p:extLst>
      <p:ext uri="{BB962C8B-B14F-4D97-AF65-F5344CB8AC3E}">
        <p14:creationId xmlns:p14="http://schemas.microsoft.com/office/powerpoint/2010/main" val="2471125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a:extLst>
              <a:ext uri="{FF2B5EF4-FFF2-40B4-BE49-F238E27FC236}">
                <a16:creationId xmlns:a16="http://schemas.microsoft.com/office/drawing/2014/main" id="{28380B97-7BC9-494C-A3E8-BEBD303933FF}"/>
              </a:ext>
            </a:extLst>
          </p:cNvPr>
          <p:cNvSpPr>
            <a:spLocks noGrp="1"/>
          </p:cNvSpPr>
          <p:nvPr>
            <p:ph idx="1"/>
          </p:nvPr>
        </p:nvSpPr>
        <p:spPr/>
        <p:txBody>
          <a:bodyPr>
            <a:normAutofit fontScale="92500" lnSpcReduction="20000"/>
          </a:bodyPr>
          <a:lstStyle/>
          <a:p>
            <a:pPr marL="0" indent="0">
              <a:buNone/>
            </a:pPr>
            <a:r>
              <a:rPr lang="en-GB" altLang="en-US" sz="3600" dirty="0"/>
              <a:t>Put a triangle around the circle.</a:t>
            </a:r>
          </a:p>
          <a:p>
            <a:pPr marL="0" indent="0">
              <a:buNone/>
            </a:pPr>
            <a:endParaRPr lang="en-GB" altLang="en-US" sz="3600" dirty="0"/>
          </a:p>
          <a:p>
            <a:pPr marL="0" indent="0">
              <a:buNone/>
            </a:pPr>
            <a:endParaRPr lang="en-GB" altLang="en-US" sz="3600" dirty="0"/>
          </a:p>
          <a:p>
            <a:pPr marL="0" indent="0">
              <a:buNone/>
            </a:pPr>
            <a:r>
              <a:rPr lang="en-GB" altLang="en-US" sz="3600" dirty="0"/>
              <a:t>Take your piece of paper and rip it in half...</a:t>
            </a:r>
          </a:p>
          <a:p>
            <a:pPr marL="0" indent="0">
              <a:buNone/>
            </a:pPr>
            <a:endParaRPr lang="en-GB" altLang="en-US" sz="3600" dirty="0"/>
          </a:p>
          <a:p>
            <a:pPr marL="0" indent="0">
              <a:buNone/>
            </a:pPr>
            <a:endParaRPr lang="en-GB" altLang="en-US" sz="3600" dirty="0"/>
          </a:p>
          <a:p>
            <a:pPr marL="0" indent="0">
              <a:buNone/>
            </a:pPr>
            <a:r>
              <a:rPr lang="en-GB" altLang="en-US" sz="3600" dirty="0"/>
              <a:t>Tear it into strips...</a:t>
            </a:r>
          </a:p>
        </p:txBody>
      </p:sp>
    </p:spTree>
    <p:extLst>
      <p:ext uri="{BB962C8B-B14F-4D97-AF65-F5344CB8AC3E}">
        <p14:creationId xmlns:p14="http://schemas.microsoft.com/office/powerpoint/2010/main" val="1791136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4">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a:extLst>
              <a:ext uri="{FF2B5EF4-FFF2-40B4-BE49-F238E27FC236}">
                <a16:creationId xmlns:a16="http://schemas.microsoft.com/office/drawing/2014/main" id="{727759B8-85C0-4DCB-A310-84ED826B26EF}"/>
              </a:ext>
            </a:extLst>
          </p:cNvPr>
          <p:cNvSpPr>
            <a:spLocks noGrp="1"/>
          </p:cNvSpPr>
          <p:nvPr>
            <p:ph idx="1"/>
          </p:nvPr>
        </p:nvSpPr>
        <p:spPr>
          <a:xfrm>
            <a:off x="881747" y="765175"/>
            <a:ext cx="7717745" cy="5327650"/>
          </a:xfrm>
        </p:spPr>
        <p:txBody>
          <a:bodyPr rtlCol="0">
            <a:normAutofit/>
          </a:bodyPr>
          <a:lstStyle/>
          <a:p>
            <a:pPr marL="0" indent="0">
              <a:buNone/>
              <a:defRPr/>
            </a:pPr>
            <a:r>
              <a:rPr lang="en-GB" altLang="en-US" sz="3200" dirty="0"/>
              <a:t>Pass approximately half to the person on your left whilst saying ‘Thanks for accepting my paper strips’.</a:t>
            </a:r>
          </a:p>
          <a:p>
            <a:pPr marL="0" indent="0">
              <a:buNone/>
              <a:defRPr/>
            </a:pPr>
            <a:endParaRPr lang="en-GB" altLang="en-US" sz="3200" dirty="0"/>
          </a:p>
          <a:p>
            <a:pPr marL="0" indent="0">
              <a:buNone/>
              <a:defRPr/>
            </a:pPr>
            <a:r>
              <a:rPr lang="en-GB" altLang="en-US" sz="3200" dirty="0"/>
              <a:t>Number all the strips in your possession...</a:t>
            </a:r>
          </a:p>
          <a:p>
            <a:pPr marL="0" indent="0">
              <a:buNone/>
              <a:defRPr/>
            </a:pPr>
            <a:endParaRPr lang="en-GB" altLang="en-US" sz="3200" dirty="0"/>
          </a:p>
          <a:p>
            <a:pPr marL="0" indent="0">
              <a:buNone/>
              <a:defRPr/>
            </a:pPr>
            <a:endParaRPr lang="en-GB" altLang="en-US" sz="3200" dirty="0"/>
          </a:p>
          <a:p>
            <a:pPr marL="0" indent="0">
              <a:buNone/>
              <a:defRPr/>
            </a:pPr>
            <a:r>
              <a:rPr lang="en-GB" altLang="en-US" sz="3200" dirty="0"/>
              <a:t>Pass the odd numbers to the person on your right whilst saying ‘these are all odd’.</a:t>
            </a:r>
          </a:p>
        </p:txBody>
      </p:sp>
    </p:spTree>
    <p:extLst>
      <p:ext uri="{BB962C8B-B14F-4D97-AF65-F5344CB8AC3E}">
        <p14:creationId xmlns:p14="http://schemas.microsoft.com/office/powerpoint/2010/main" val="4138590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8">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a:extLst>
              <a:ext uri="{FF2B5EF4-FFF2-40B4-BE49-F238E27FC236}">
                <a16:creationId xmlns:a16="http://schemas.microsoft.com/office/drawing/2014/main" id="{A9838E30-8D93-4A00-9206-B35858965835}"/>
              </a:ext>
            </a:extLst>
          </p:cNvPr>
          <p:cNvSpPr>
            <a:spLocks noGrp="1"/>
          </p:cNvSpPr>
          <p:nvPr>
            <p:ph idx="1"/>
          </p:nvPr>
        </p:nvSpPr>
        <p:spPr>
          <a:xfrm>
            <a:off x="555175" y="765179"/>
            <a:ext cx="8404679" cy="5256213"/>
          </a:xfrm>
        </p:spPr>
        <p:txBody>
          <a:bodyPr rtlCol="0">
            <a:normAutofit/>
          </a:bodyPr>
          <a:lstStyle/>
          <a:p>
            <a:pPr marL="0" indent="0">
              <a:buNone/>
              <a:defRPr/>
            </a:pPr>
            <a:r>
              <a:rPr lang="en-GB" altLang="en-US" sz="3200" dirty="0"/>
              <a:t>Count the pieces of paper in your possession. Remember this number.</a:t>
            </a:r>
          </a:p>
          <a:p>
            <a:pPr marL="0" indent="0">
              <a:buNone/>
              <a:defRPr/>
            </a:pPr>
            <a:endParaRPr lang="en-GB" altLang="en-US" sz="3200" dirty="0"/>
          </a:p>
          <a:p>
            <a:pPr marL="0" indent="0">
              <a:buNone/>
              <a:defRPr/>
            </a:pPr>
            <a:endParaRPr lang="en-GB" altLang="en-US" sz="3200" dirty="0"/>
          </a:p>
          <a:p>
            <a:pPr marL="0" indent="0">
              <a:buNone/>
              <a:defRPr/>
            </a:pPr>
            <a:r>
              <a:rPr lang="en-GB" altLang="en-US" sz="3200" dirty="0"/>
              <a:t>Put the paper in the very centre of your desk and make sure when you are sat up straight in your chair that you cannot reach the paper.</a:t>
            </a:r>
          </a:p>
          <a:p>
            <a:pPr marL="0" indent="0">
              <a:buNone/>
              <a:defRPr/>
            </a:pPr>
            <a:endParaRPr lang="en-GB" altLang="en-US" sz="3200" dirty="0"/>
          </a:p>
          <a:p>
            <a:pPr marL="0" indent="0">
              <a:buNone/>
              <a:defRPr/>
            </a:pPr>
            <a:endParaRPr lang="en-GB" altLang="en-US" sz="3200" dirty="0"/>
          </a:p>
          <a:p>
            <a:pPr marL="0" indent="0">
              <a:buNone/>
              <a:defRPr/>
            </a:pPr>
            <a:r>
              <a:rPr lang="en-GB" altLang="en-US" sz="3200" dirty="0"/>
              <a:t>Remember the number from above.</a:t>
            </a:r>
          </a:p>
          <a:p>
            <a:pPr marL="0" indent="0">
              <a:buNone/>
              <a:defRPr/>
            </a:pPr>
            <a:endParaRPr lang="en-GB" altLang="en-US" dirty="0"/>
          </a:p>
        </p:txBody>
      </p:sp>
    </p:spTree>
    <p:extLst>
      <p:ext uri="{BB962C8B-B14F-4D97-AF65-F5344CB8AC3E}">
        <p14:creationId xmlns:p14="http://schemas.microsoft.com/office/powerpoint/2010/main" val="4224803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a:extLst>
              <a:ext uri="{FF2B5EF4-FFF2-40B4-BE49-F238E27FC236}">
                <a16:creationId xmlns:a16="http://schemas.microsoft.com/office/drawing/2014/main" id="{A9838E30-8D93-4A00-9206-B35858965835}"/>
              </a:ext>
            </a:extLst>
          </p:cNvPr>
          <p:cNvSpPr>
            <a:spLocks noGrp="1"/>
          </p:cNvSpPr>
          <p:nvPr>
            <p:ph idx="1"/>
          </p:nvPr>
        </p:nvSpPr>
        <p:spPr>
          <a:xfrm>
            <a:off x="555175" y="765179"/>
            <a:ext cx="8404679" cy="5256213"/>
          </a:xfrm>
        </p:spPr>
        <p:txBody>
          <a:bodyPr rtlCol="0">
            <a:normAutofit/>
          </a:bodyPr>
          <a:lstStyle/>
          <a:p>
            <a:pPr marL="0" indent="0">
              <a:buNone/>
              <a:defRPr/>
            </a:pPr>
            <a:r>
              <a:rPr lang="en-GB" altLang="en-US" sz="3200" dirty="0"/>
              <a:t>On the count of 3 shout the number as loud as you can. </a:t>
            </a:r>
          </a:p>
          <a:p>
            <a:pPr marL="0" indent="0">
              <a:buNone/>
              <a:defRPr/>
            </a:pPr>
            <a:endParaRPr lang="en-GB" altLang="en-US" sz="3200" dirty="0"/>
          </a:p>
          <a:p>
            <a:pPr marL="0" indent="0" algn="ctr">
              <a:buNone/>
              <a:defRPr/>
            </a:pPr>
            <a:r>
              <a:rPr lang="en-GB" altLang="en-US" sz="6000" dirty="0"/>
              <a:t>1… 2… 3…</a:t>
            </a:r>
          </a:p>
        </p:txBody>
      </p:sp>
    </p:spTree>
    <p:extLst>
      <p:ext uri="{BB962C8B-B14F-4D97-AF65-F5344CB8AC3E}">
        <p14:creationId xmlns:p14="http://schemas.microsoft.com/office/powerpoint/2010/main" val="3672631725"/>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4825</TotalTime>
  <Words>7123</Words>
  <Application>Microsoft Office PowerPoint</Application>
  <PresentationFormat>On-screen Show (4:3)</PresentationFormat>
  <Paragraphs>759</Paragraphs>
  <Slides>152</Slides>
  <Notes>82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152</vt:i4>
      </vt:variant>
    </vt:vector>
  </HeadingPairs>
  <TitlesOfParts>
    <vt:vector size="163" baseType="lpstr">
      <vt:lpstr>Arial</vt:lpstr>
      <vt:lpstr>Calibri</vt:lpstr>
      <vt:lpstr>Comic Sans MS</vt:lpstr>
      <vt:lpstr>Corbel</vt:lpstr>
      <vt:lpstr>Tahoma</vt:lpstr>
      <vt:lpstr>Times New Roman</vt:lpstr>
      <vt:lpstr>Trebuchet MS</vt:lpstr>
      <vt:lpstr>Verdana</vt:lpstr>
      <vt:lpstr>Wingdings</vt:lpstr>
      <vt:lpstr>Wingdings 2</vt:lpstr>
      <vt:lpstr>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you need to be able to do…</vt:lpstr>
      <vt:lpstr>What is conformity? </vt:lpstr>
      <vt:lpstr>Conformity examples</vt:lpstr>
      <vt:lpstr>Everyday conformity: Uniforms</vt:lpstr>
      <vt:lpstr>Fashion</vt:lpstr>
      <vt:lpstr>Studying social behaviour...</vt:lpstr>
      <vt:lpstr>Breaking social norms </vt:lpstr>
      <vt:lpstr>Which social norms would you feel most uncomfortable breaking? </vt:lpstr>
      <vt:lpstr>Is all conformity the same?</vt:lpstr>
      <vt:lpstr>Is all conformity the same?</vt:lpstr>
      <vt:lpstr>Compliance</vt:lpstr>
      <vt:lpstr>Identification</vt:lpstr>
      <vt:lpstr>Internalisation</vt:lpstr>
      <vt:lpstr>Types of Conformity</vt:lpstr>
      <vt:lpstr>Match the examples</vt:lpstr>
      <vt:lpstr>Match the examples</vt:lpstr>
      <vt:lpstr>Match the examples</vt:lpstr>
      <vt:lpstr>Timed condition</vt:lpstr>
      <vt:lpstr>Now swap your answers so we can do peer-marking!</vt:lpstr>
      <vt:lpstr>Marking Scheme</vt:lpstr>
      <vt:lpstr>Factors affecting conformity</vt:lpstr>
      <vt:lpstr>Why do we conform?</vt:lpstr>
      <vt:lpstr>Informational Social Influence</vt:lpstr>
      <vt:lpstr>Informational Social Influence</vt:lpstr>
      <vt:lpstr>Normative Social Influence</vt:lpstr>
      <vt:lpstr>Normative Social Influence</vt:lpstr>
      <vt:lpstr>Individual Factors</vt:lpstr>
      <vt:lpstr>Higher or Lower</vt:lpstr>
      <vt:lpstr>Higher or Lower</vt:lpstr>
      <vt:lpstr>Self-Esteem</vt:lpstr>
      <vt:lpstr>Higher or Lower</vt:lpstr>
      <vt:lpstr>Gender</vt:lpstr>
      <vt:lpstr>Higher or Lower</vt:lpstr>
      <vt:lpstr>Age</vt:lpstr>
      <vt:lpstr>Higher or Lower</vt:lpstr>
      <vt:lpstr>Thought processes</vt:lpstr>
      <vt:lpstr>Situational Factors</vt:lpstr>
      <vt:lpstr>Higher or Lower</vt:lpstr>
      <vt:lpstr>Higher or Lower</vt:lpstr>
      <vt:lpstr>Group size</vt:lpstr>
      <vt:lpstr>Higher or Lower</vt:lpstr>
      <vt:lpstr>Group Unanimity</vt:lpstr>
      <vt:lpstr>Higher or Lower</vt:lpstr>
      <vt:lpstr>Task difficulty</vt:lpstr>
      <vt:lpstr>Higher or Lower</vt:lpstr>
      <vt:lpstr>Secrecy of response</vt:lpstr>
      <vt:lpstr>Cultural Factors</vt:lpstr>
      <vt:lpstr>Higher or Lower</vt:lpstr>
      <vt:lpstr>Collectivist culture</vt:lpstr>
      <vt:lpstr>Research showing Normative Social Influence</vt:lpstr>
      <vt:lpstr>Asch (1951)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 showing Normative Social Influence</vt:lpstr>
      <vt:lpstr>Mori and Arai (2010)</vt:lpstr>
      <vt:lpstr>Mori and Arai (2010)</vt:lpstr>
      <vt:lpstr>Research showing Informational Social Influence</vt:lpstr>
      <vt:lpstr>Jenness (1932)</vt:lpstr>
      <vt:lpstr>Jenness (1932)</vt:lpstr>
      <vt:lpstr>PowerPoint Presentation</vt:lpstr>
      <vt:lpstr>Knowledge checker</vt:lpstr>
      <vt:lpstr>Knowledge checker</vt:lpstr>
      <vt:lpstr>Solomon Asch (1951) Line Experiment  </vt:lpstr>
      <vt:lpstr>Solomon Asch (1951) Line Experiment  </vt:lpstr>
      <vt:lpstr>PowerPoint Presentation</vt:lpstr>
      <vt:lpstr>Strengths &amp; Weaknesses </vt:lpstr>
      <vt:lpstr>Mori &amp; Arai (2010) </vt:lpstr>
      <vt:lpstr>Strengths &amp; Weaknesses </vt:lpstr>
      <vt:lpstr>Timed condition</vt:lpstr>
      <vt:lpstr>Knowledge checker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obedience</vt:lpstr>
      <vt:lpstr>Obedience - definition</vt:lpstr>
      <vt:lpstr>Obedience - definition</vt:lpstr>
      <vt:lpstr>Obedience - definition</vt:lpstr>
      <vt:lpstr>Obedience</vt:lpstr>
      <vt:lpstr>Obedience</vt:lpstr>
      <vt:lpstr>PowerPoint Presentation</vt:lpstr>
      <vt:lpstr>PowerPoint Presentation</vt:lpstr>
      <vt:lpstr>Discuss with your partner</vt:lpstr>
      <vt:lpstr>Factors affecting Obedience </vt:lpstr>
      <vt:lpstr>Perceived legitimate Authority</vt:lpstr>
      <vt:lpstr>Perceived legitimate Authority</vt:lpstr>
      <vt:lpstr>Legitimate Authority</vt:lpstr>
      <vt:lpstr>PowerPoint Presentation</vt:lpstr>
      <vt:lpstr>Autonomous vs Agentic state</vt:lpstr>
      <vt:lpstr>Autonomous vs Agentic state</vt:lpstr>
      <vt:lpstr>Socialisation</vt:lpstr>
      <vt:lpstr>Socialisation</vt:lpstr>
      <vt:lpstr>Parenting</vt:lpstr>
      <vt:lpstr>Parenting</vt:lpstr>
      <vt:lpstr>Parenting</vt:lpstr>
      <vt:lpstr>Practice question</vt:lpstr>
      <vt:lpstr>Effects of the situation</vt:lpstr>
      <vt:lpstr>Research into Obedience</vt:lpstr>
      <vt:lpstr>Milgram’s Study of Obedience (1963)</vt:lpstr>
      <vt:lpstr>Milgram’s Study of Obedience (1963)</vt:lpstr>
      <vt:lpstr>PowerPoint Presentation</vt:lpstr>
      <vt:lpstr>PowerPoint Presentation</vt:lpstr>
      <vt:lpstr>The premise of the study</vt:lpstr>
      <vt:lpstr>The premise of the study</vt:lpstr>
      <vt:lpstr>Milgram’s Study of Obedience (1963)- RESULTS</vt:lpstr>
      <vt:lpstr>Effects of the situation</vt:lpstr>
      <vt:lpstr>Location</vt:lpstr>
      <vt:lpstr>Research</vt:lpstr>
      <vt:lpstr>Proximity to victim</vt:lpstr>
      <vt:lpstr>Research</vt:lpstr>
      <vt:lpstr>Proximity to authority</vt:lpstr>
      <vt:lpstr>Research</vt:lpstr>
      <vt:lpstr>PowerPoint Presentation</vt:lpstr>
      <vt:lpstr>Research for wearing a uniform</vt:lpstr>
      <vt:lpstr>Back to Milgram</vt:lpstr>
      <vt:lpstr>Milgram’s Study of Obedience (1963)- Conclusion</vt:lpstr>
      <vt:lpstr>Confidentiality    Deception    Consent</vt:lpstr>
      <vt:lpstr>Evaluating the Study –  Ethical Issues</vt:lpstr>
      <vt:lpstr>Evaluating the Study –  Methodological Issues</vt:lpstr>
      <vt:lpstr>Milgram’s Study of Obedience (1963)</vt:lpstr>
      <vt:lpstr>Milgram’s Study of Obedience (1963)</vt:lpstr>
      <vt:lpstr>PowerPoint Presentation</vt:lpstr>
      <vt:lpstr>Hofling et al (1966)</vt:lpstr>
      <vt:lpstr>Zimbardo et al (1973)</vt:lpstr>
      <vt:lpstr>Real life implications</vt:lpstr>
      <vt:lpstr>Real life implications</vt:lpstr>
      <vt:lpstr>Exam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Robyn Jones</dc:creator>
  <cp:lastModifiedBy>Robyn Jones</cp:lastModifiedBy>
  <cp:revision>32</cp:revision>
  <dcterms:created xsi:type="dcterms:W3CDTF">2019-08-13T19:17:23Z</dcterms:created>
  <dcterms:modified xsi:type="dcterms:W3CDTF">2019-09-16T14:44:38Z</dcterms:modified>
</cp:coreProperties>
</file>