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1"/>
  </p:notesMasterIdLst>
  <p:handoutMasterIdLst>
    <p:handoutMasterId r:id="rId172"/>
  </p:handoutMasterIdLst>
  <p:sldIdLst>
    <p:sldId id="256" r:id="rId2"/>
    <p:sldId id="257" r:id="rId3"/>
    <p:sldId id="461" r:id="rId4"/>
    <p:sldId id="462" r:id="rId5"/>
    <p:sldId id="463" r:id="rId6"/>
    <p:sldId id="464" r:id="rId7"/>
    <p:sldId id="465" r:id="rId8"/>
    <p:sldId id="466" r:id="rId9"/>
    <p:sldId id="467" r:id="rId10"/>
    <p:sldId id="468" r:id="rId11"/>
    <p:sldId id="469" r:id="rId12"/>
    <p:sldId id="471" r:id="rId13"/>
    <p:sldId id="470" r:id="rId14"/>
    <p:sldId id="472" r:id="rId15"/>
    <p:sldId id="473" r:id="rId16"/>
    <p:sldId id="474" r:id="rId17"/>
    <p:sldId id="475" r:id="rId18"/>
    <p:sldId id="476" r:id="rId19"/>
    <p:sldId id="477" r:id="rId20"/>
    <p:sldId id="479" r:id="rId21"/>
    <p:sldId id="478" r:id="rId22"/>
    <p:sldId id="480" r:id="rId23"/>
    <p:sldId id="481" r:id="rId24"/>
    <p:sldId id="426" r:id="rId25"/>
    <p:sldId id="258" r:id="rId26"/>
    <p:sldId id="259" r:id="rId27"/>
    <p:sldId id="260" r:id="rId28"/>
    <p:sldId id="338" r:id="rId29"/>
    <p:sldId id="261" r:id="rId30"/>
    <p:sldId id="376" r:id="rId31"/>
    <p:sldId id="262" r:id="rId32"/>
    <p:sldId id="378" r:id="rId33"/>
    <p:sldId id="339" r:id="rId34"/>
    <p:sldId id="340" r:id="rId35"/>
    <p:sldId id="341" r:id="rId36"/>
    <p:sldId id="342" r:id="rId37"/>
    <p:sldId id="343" r:id="rId38"/>
    <p:sldId id="379" r:id="rId39"/>
    <p:sldId id="409" r:id="rId40"/>
    <p:sldId id="345" r:id="rId41"/>
    <p:sldId id="346" r:id="rId42"/>
    <p:sldId id="347" r:id="rId43"/>
    <p:sldId id="348" r:id="rId44"/>
    <p:sldId id="349" r:id="rId45"/>
    <p:sldId id="350" r:id="rId46"/>
    <p:sldId id="351" r:id="rId47"/>
    <p:sldId id="352" r:id="rId48"/>
    <p:sldId id="353" r:id="rId49"/>
    <p:sldId id="354" r:id="rId50"/>
    <p:sldId id="430" r:id="rId51"/>
    <p:sldId id="380" r:id="rId52"/>
    <p:sldId id="357" r:id="rId53"/>
    <p:sldId id="359" r:id="rId54"/>
    <p:sldId id="381" r:id="rId55"/>
    <p:sldId id="382" r:id="rId56"/>
    <p:sldId id="383" r:id="rId57"/>
    <p:sldId id="360" r:id="rId58"/>
    <p:sldId id="443" r:id="rId59"/>
    <p:sldId id="361" r:id="rId60"/>
    <p:sldId id="431" r:id="rId61"/>
    <p:sldId id="482" r:id="rId62"/>
    <p:sldId id="362" r:id="rId63"/>
    <p:sldId id="384" r:id="rId64"/>
    <p:sldId id="444" r:id="rId65"/>
    <p:sldId id="385" r:id="rId66"/>
    <p:sldId id="280" r:id="rId67"/>
    <p:sldId id="281" r:id="rId68"/>
    <p:sldId id="388" r:id="rId69"/>
    <p:sldId id="282" r:id="rId70"/>
    <p:sldId id="387" r:id="rId71"/>
    <p:sldId id="283" r:id="rId72"/>
    <p:sldId id="386" r:id="rId73"/>
    <p:sldId id="389" r:id="rId74"/>
    <p:sldId id="284" r:id="rId75"/>
    <p:sldId id="390" r:id="rId76"/>
    <p:sldId id="285" r:id="rId77"/>
    <p:sldId id="445" r:id="rId78"/>
    <p:sldId id="483" r:id="rId79"/>
    <p:sldId id="432" r:id="rId80"/>
    <p:sldId id="433" r:id="rId81"/>
    <p:sldId id="434" r:id="rId82"/>
    <p:sldId id="437" r:id="rId83"/>
    <p:sldId id="438" r:id="rId84"/>
    <p:sldId id="439" r:id="rId85"/>
    <p:sldId id="440" r:id="rId86"/>
    <p:sldId id="484" r:id="rId87"/>
    <p:sldId id="485" r:id="rId88"/>
    <p:sldId id="486" r:id="rId89"/>
    <p:sldId id="487" r:id="rId90"/>
    <p:sldId id="488" r:id="rId91"/>
    <p:sldId id="412" r:id="rId92"/>
    <p:sldId id="293" r:id="rId93"/>
    <p:sldId id="294" r:id="rId94"/>
    <p:sldId id="413" r:id="rId95"/>
    <p:sldId id="296" r:id="rId96"/>
    <p:sldId id="297" r:id="rId97"/>
    <p:sldId id="392" r:id="rId98"/>
    <p:sldId id="299" r:id="rId99"/>
    <p:sldId id="300" r:id="rId100"/>
    <p:sldId id="393" r:id="rId101"/>
    <p:sldId id="394" r:id="rId102"/>
    <p:sldId id="395" r:id="rId103"/>
    <p:sldId id="396" r:id="rId104"/>
    <p:sldId id="414" r:id="rId105"/>
    <p:sldId id="305" r:id="rId106"/>
    <p:sldId id="306" r:id="rId107"/>
    <p:sldId id="307" r:id="rId108"/>
    <p:sldId id="397" r:id="rId109"/>
    <p:sldId id="308" r:id="rId110"/>
    <p:sldId id="309" r:id="rId111"/>
    <p:sldId id="310" r:id="rId112"/>
    <p:sldId id="398" r:id="rId113"/>
    <p:sldId id="399" r:id="rId114"/>
    <p:sldId id="400" r:id="rId115"/>
    <p:sldId id="402" r:id="rId116"/>
    <p:sldId id="401" r:id="rId117"/>
    <p:sldId id="403" r:id="rId118"/>
    <p:sldId id="313" r:id="rId119"/>
    <p:sldId id="315" r:id="rId120"/>
    <p:sldId id="317" r:id="rId121"/>
    <p:sldId id="415" r:id="rId122"/>
    <p:sldId id="416" r:id="rId123"/>
    <p:sldId id="321" r:id="rId124"/>
    <p:sldId id="459" r:id="rId125"/>
    <p:sldId id="446" r:id="rId126"/>
    <p:sldId id="447" r:id="rId127"/>
    <p:sldId id="448" r:id="rId128"/>
    <p:sldId id="322" r:id="rId129"/>
    <p:sldId id="417" r:id="rId130"/>
    <p:sldId id="489" r:id="rId131"/>
    <p:sldId id="320" r:id="rId132"/>
    <p:sldId id="449" r:id="rId133"/>
    <p:sldId id="323" r:id="rId134"/>
    <p:sldId id="404" r:id="rId135"/>
    <p:sldId id="452" r:id="rId136"/>
    <p:sldId id="324" r:id="rId137"/>
    <p:sldId id="405" r:id="rId138"/>
    <p:sldId id="369" r:id="rId139"/>
    <p:sldId id="490" r:id="rId140"/>
    <p:sldId id="450" r:id="rId141"/>
    <p:sldId id="460" r:id="rId142"/>
    <p:sldId id="372" r:id="rId143"/>
    <p:sldId id="418" r:id="rId144"/>
    <p:sldId id="420" r:id="rId145"/>
    <p:sldId id="491" r:id="rId146"/>
    <p:sldId id="492" r:id="rId147"/>
    <p:sldId id="493" r:id="rId148"/>
    <p:sldId id="325" r:id="rId149"/>
    <p:sldId id="494" r:id="rId150"/>
    <p:sldId id="326" r:id="rId151"/>
    <p:sldId id="408" r:id="rId152"/>
    <p:sldId id="406" r:id="rId153"/>
    <p:sldId id="407" r:id="rId154"/>
    <p:sldId id="421" r:id="rId155"/>
    <p:sldId id="327" r:id="rId156"/>
    <p:sldId id="422" r:id="rId157"/>
    <p:sldId id="333" r:id="rId158"/>
    <p:sldId id="328" r:id="rId159"/>
    <p:sldId id="329" r:id="rId160"/>
    <p:sldId id="423" r:id="rId161"/>
    <p:sldId id="425" r:id="rId162"/>
    <p:sldId id="336" r:id="rId163"/>
    <p:sldId id="424" r:id="rId164"/>
    <p:sldId id="441" r:id="rId165"/>
    <p:sldId id="455" r:id="rId166"/>
    <p:sldId id="456" r:id="rId167"/>
    <p:sldId id="457" r:id="rId168"/>
    <p:sldId id="458" r:id="rId169"/>
    <p:sldId id="453" r:id="rId170"/>
  </p:sldIdLst>
  <p:sldSz cx="12192000" cy="6858000"/>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8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93" autoAdjust="0"/>
    <p:restoredTop sz="86456" autoAdjust="0"/>
  </p:normalViewPr>
  <p:slideViewPr>
    <p:cSldViewPr snapToGrid="0">
      <p:cViewPr varScale="1">
        <p:scale>
          <a:sx n="66" d="100"/>
          <a:sy n="66" d="100"/>
        </p:scale>
        <p:origin x="72" y="3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F0E84-EA5A-4CCA-B17A-43DFF7345B9A}"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A188318F-6875-41F9-913E-DBD8417BB373}">
      <dgm:prSet custT="1"/>
      <dgm:spPr/>
      <dgm:t>
        <a:bodyPr/>
        <a:lstStyle/>
        <a:p>
          <a:r>
            <a:rPr lang="en-GB" sz="1600" dirty="0"/>
            <a:t>Evolutionary theory</a:t>
          </a:r>
        </a:p>
        <a:p>
          <a:r>
            <a:rPr lang="en-GB" sz="1600" dirty="0"/>
            <a:t>Filter theory</a:t>
          </a:r>
        </a:p>
        <a:p>
          <a:r>
            <a:rPr lang="en-GB" sz="1600" dirty="0"/>
            <a:t>Social exchange theory </a:t>
          </a:r>
        </a:p>
        <a:p>
          <a:r>
            <a:rPr lang="en-GB" sz="1600" dirty="0" err="1"/>
            <a:t>Rusbult’s</a:t>
          </a:r>
          <a:r>
            <a:rPr lang="en-GB" sz="1600" dirty="0"/>
            <a:t> investment theory </a:t>
          </a:r>
          <a:endParaRPr lang="en-US" sz="2800" dirty="0"/>
        </a:p>
      </dgm:t>
    </dgm:pt>
    <dgm:pt modelId="{36390EBA-8FF9-484A-AEA3-AE48101D8340}" type="parTrans" cxnId="{3D047A91-792C-4BAF-9018-3B090EE67A82}">
      <dgm:prSet/>
      <dgm:spPr/>
      <dgm:t>
        <a:bodyPr/>
        <a:lstStyle/>
        <a:p>
          <a:endParaRPr lang="en-US"/>
        </a:p>
      </dgm:t>
    </dgm:pt>
    <dgm:pt modelId="{672F7715-648D-45C0-9F70-7DA8413F22CC}" type="sibTrans" cxnId="{3D047A91-792C-4BAF-9018-3B090EE67A82}">
      <dgm:prSet phldrT="01" phldr="0"/>
      <dgm:spPr/>
      <dgm:t>
        <a:bodyPr/>
        <a:lstStyle/>
        <a:p>
          <a:r>
            <a:rPr lang="en-US"/>
            <a:t>01</a:t>
          </a:r>
        </a:p>
      </dgm:t>
    </dgm:pt>
    <dgm:pt modelId="{EC5DF47F-A09D-439A-A205-8B4CE766E5B8}">
      <dgm:prSet custT="1"/>
      <dgm:spPr/>
      <dgm:t>
        <a:bodyPr/>
        <a:lstStyle/>
        <a:p>
          <a:r>
            <a:rPr lang="en-GB" sz="1800" dirty="0"/>
            <a:t>Virtual relationships in social media</a:t>
          </a:r>
          <a:endParaRPr lang="en-US" sz="1800" dirty="0"/>
        </a:p>
      </dgm:t>
    </dgm:pt>
    <dgm:pt modelId="{56295620-F8DD-4CD4-9071-CCCEE682E844}" type="parTrans" cxnId="{4EC68A36-E80B-4A9F-AFE2-54080219A51A}">
      <dgm:prSet/>
      <dgm:spPr/>
      <dgm:t>
        <a:bodyPr/>
        <a:lstStyle/>
        <a:p>
          <a:endParaRPr lang="en-US"/>
        </a:p>
      </dgm:t>
    </dgm:pt>
    <dgm:pt modelId="{FB1ADA70-0AFD-48EF-9AEB-78C46FD98A6A}" type="sibTrans" cxnId="{4EC68A36-E80B-4A9F-AFE2-54080219A51A}">
      <dgm:prSet phldrT="03" phldr="0"/>
      <dgm:spPr/>
      <dgm:t>
        <a:bodyPr/>
        <a:lstStyle/>
        <a:p>
          <a:r>
            <a:rPr lang="en-US"/>
            <a:t>03</a:t>
          </a:r>
        </a:p>
      </dgm:t>
    </dgm:pt>
    <dgm:pt modelId="{0D7A1AFA-3BCC-4559-857A-6954E451D996}">
      <dgm:prSet custT="1"/>
      <dgm:spPr/>
      <dgm:t>
        <a:bodyPr/>
        <a:lstStyle/>
        <a:p>
          <a:r>
            <a:rPr lang="en-GB" sz="1700" b="0" dirty="0"/>
            <a:t>McKenna and </a:t>
          </a:r>
          <a:r>
            <a:rPr lang="en-GB" sz="1700" b="0" dirty="0" err="1"/>
            <a:t>Bargh</a:t>
          </a:r>
          <a:r>
            <a:rPr lang="en-GB" sz="1700" b="0" dirty="0"/>
            <a:t> </a:t>
          </a:r>
          <a:r>
            <a:rPr lang="en-GB" sz="1700" b="0" dirty="0" smtClean="0"/>
            <a:t>et al (2002) – Absence of gating</a:t>
          </a:r>
          <a:endParaRPr lang="en-US" sz="1700" b="0" dirty="0"/>
        </a:p>
      </dgm:t>
    </dgm:pt>
    <dgm:pt modelId="{91E3D638-28C8-48A6-95AE-20D002E05739}" type="parTrans" cxnId="{C071F734-6AD8-4723-97F4-0530A9404DC4}">
      <dgm:prSet/>
      <dgm:spPr/>
      <dgm:t>
        <a:bodyPr/>
        <a:lstStyle/>
        <a:p>
          <a:endParaRPr lang="en-US"/>
        </a:p>
      </dgm:t>
    </dgm:pt>
    <dgm:pt modelId="{D3D3C4BB-F0D5-41FD-AC54-7A7FDE81E581}" type="sibTrans" cxnId="{C071F734-6AD8-4723-97F4-0530A9404DC4}">
      <dgm:prSet phldrT="04" phldr="0"/>
      <dgm:spPr/>
      <dgm:t>
        <a:bodyPr/>
        <a:lstStyle/>
        <a:p>
          <a:r>
            <a:rPr lang="en-US"/>
            <a:t>04</a:t>
          </a:r>
          <a:endParaRPr lang="en-US" dirty="0"/>
        </a:p>
      </dgm:t>
    </dgm:pt>
    <dgm:pt modelId="{EF3B2695-62F6-490C-B118-CDBDDA65225F}">
      <dgm:prSet custT="1"/>
      <dgm:spPr/>
      <dgm:t>
        <a:bodyPr/>
        <a:lstStyle/>
        <a:p>
          <a:r>
            <a:rPr lang="en-GB" sz="1800" dirty="0" err="1"/>
            <a:t>Parasocial</a:t>
          </a:r>
          <a:r>
            <a:rPr lang="en-GB" sz="1800" dirty="0"/>
            <a:t> relationships</a:t>
          </a:r>
          <a:endParaRPr lang="en-US" sz="1800" dirty="0"/>
        </a:p>
      </dgm:t>
    </dgm:pt>
    <dgm:pt modelId="{03DB19A6-B65D-4451-8F87-7205D8D74851}" type="parTrans" cxnId="{50B0ADF9-8900-4E7B-A1E5-D474478BC94B}">
      <dgm:prSet/>
      <dgm:spPr/>
      <dgm:t>
        <a:bodyPr/>
        <a:lstStyle/>
        <a:p>
          <a:endParaRPr lang="en-US"/>
        </a:p>
      </dgm:t>
    </dgm:pt>
    <dgm:pt modelId="{3059C390-06C2-46C6-A96E-CD147A4945FA}" type="sibTrans" cxnId="{50B0ADF9-8900-4E7B-A1E5-D474478BC94B}">
      <dgm:prSet phldrT="05" phldr="0"/>
      <dgm:spPr/>
      <dgm:t>
        <a:bodyPr/>
        <a:lstStyle/>
        <a:p>
          <a:r>
            <a:rPr lang="en-US"/>
            <a:t>05</a:t>
          </a:r>
        </a:p>
      </dgm:t>
    </dgm:pt>
    <dgm:pt modelId="{F2202B2B-3809-4921-B125-1930845A6B88}">
      <dgm:prSet custT="1"/>
      <dgm:spPr/>
      <dgm:t>
        <a:bodyPr/>
        <a:lstStyle/>
        <a:p>
          <a:r>
            <a:rPr lang="en-GB" sz="1800" dirty="0"/>
            <a:t>Buss (1989) </a:t>
          </a:r>
          <a:r>
            <a:rPr lang="en-GB" altLang="en-US" sz="1800" dirty="0"/>
            <a:t>‘Sex differences in human mate preferences’</a:t>
          </a:r>
          <a:r>
            <a:rPr lang="en-GB" sz="1800" dirty="0"/>
            <a:t> </a:t>
          </a:r>
          <a:endParaRPr lang="en-US" sz="1800" dirty="0"/>
        </a:p>
      </dgm:t>
    </dgm:pt>
    <dgm:pt modelId="{61D53E37-1E44-43D3-A7B6-EAF129CAE932}" type="sibTrans" cxnId="{0F64428B-B372-4B56-898A-5E574059A248}">
      <dgm:prSet phldrT="02" phldr="0"/>
      <dgm:spPr/>
      <dgm:t>
        <a:bodyPr/>
        <a:lstStyle/>
        <a:p>
          <a:r>
            <a:rPr lang="en-US"/>
            <a:t>02</a:t>
          </a:r>
        </a:p>
      </dgm:t>
    </dgm:pt>
    <dgm:pt modelId="{FB2C5306-5EAB-4F11-870F-70261AEE4F04}" type="parTrans" cxnId="{0F64428B-B372-4B56-898A-5E574059A248}">
      <dgm:prSet/>
      <dgm:spPr/>
      <dgm:t>
        <a:bodyPr/>
        <a:lstStyle/>
        <a:p>
          <a:endParaRPr lang="en-US"/>
        </a:p>
      </dgm:t>
    </dgm:pt>
    <dgm:pt modelId="{F9C93789-3A21-4B4E-8D74-52E3DB4352EC}" type="pres">
      <dgm:prSet presAssocID="{ECEF0E84-EA5A-4CCA-B17A-43DFF7345B9A}" presName="Name0" presStyleCnt="0">
        <dgm:presLayoutVars>
          <dgm:animLvl val="lvl"/>
          <dgm:resizeHandles val="exact"/>
        </dgm:presLayoutVars>
      </dgm:prSet>
      <dgm:spPr/>
      <dgm:t>
        <a:bodyPr/>
        <a:lstStyle/>
        <a:p>
          <a:endParaRPr lang="en-GB"/>
        </a:p>
      </dgm:t>
    </dgm:pt>
    <dgm:pt modelId="{C66A512D-B082-474C-9FCD-2C92A5E6182C}" type="pres">
      <dgm:prSet presAssocID="{A188318F-6875-41F9-913E-DBD8417BB373}" presName="compositeNode" presStyleCnt="0">
        <dgm:presLayoutVars>
          <dgm:bulletEnabled val="1"/>
        </dgm:presLayoutVars>
      </dgm:prSet>
      <dgm:spPr/>
    </dgm:pt>
    <dgm:pt modelId="{8E1BDE52-C627-4438-A593-95D52BBD0847}" type="pres">
      <dgm:prSet presAssocID="{A188318F-6875-41F9-913E-DBD8417BB373}" presName="bgRect" presStyleLbl="alignNode1" presStyleIdx="0" presStyleCnt="5"/>
      <dgm:spPr/>
      <dgm:t>
        <a:bodyPr/>
        <a:lstStyle/>
        <a:p>
          <a:endParaRPr lang="en-GB"/>
        </a:p>
      </dgm:t>
    </dgm:pt>
    <dgm:pt modelId="{3D8B9E46-CB51-4780-ACD3-C6F1E7F2C638}" type="pres">
      <dgm:prSet presAssocID="{672F7715-648D-45C0-9F70-7DA8413F22CC}" presName="sibTransNodeRect" presStyleLbl="alignNode1" presStyleIdx="0" presStyleCnt="5">
        <dgm:presLayoutVars>
          <dgm:chMax val="0"/>
          <dgm:bulletEnabled val="1"/>
        </dgm:presLayoutVars>
      </dgm:prSet>
      <dgm:spPr/>
      <dgm:t>
        <a:bodyPr/>
        <a:lstStyle/>
        <a:p>
          <a:endParaRPr lang="en-GB"/>
        </a:p>
      </dgm:t>
    </dgm:pt>
    <dgm:pt modelId="{A91E7E61-E9E6-4653-8DDB-7A6B32802736}" type="pres">
      <dgm:prSet presAssocID="{A188318F-6875-41F9-913E-DBD8417BB373}" presName="nodeRect" presStyleLbl="alignNode1" presStyleIdx="0" presStyleCnt="5">
        <dgm:presLayoutVars>
          <dgm:bulletEnabled val="1"/>
        </dgm:presLayoutVars>
      </dgm:prSet>
      <dgm:spPr/>
      <dgm:t>
        <a:bodyPr/>
        <a:lstStyle/>
        <a:p>
          <a:endParaRPr lang="en-GB"/>
        </a:p>
      </dgm:t>
    </dgm:pt>
    <dgm:pt modelId="{72A29951-EB69-4D46-AD1D-5EF50B890604}" type="pres">
      <dgm:prSet presAssocID="{672F7715-648D-45C0-9F70-7DA8413F22CC}" presName="sibTrans" presStyleCnt="0"/>
      <dgm:spPr/>
    </dgm:pt>
    <dgm:pt modelId="{BF8DD13A-3A8E-439E-BBB6-1872C9759D6E}" type="pres">
      <dgm:prSet presAssocID="{F2202B2B-3809-4921-B125-1930845A6B88}" presName="compositeNode" presStyleCnt="0">
        <dgm:presLayoutVars>
          <dgm:bulletEnabled val="1"/>
        </dgm:presLayoutVars>
      </dgm:prSet>
      <dgm:spPr/>
    </dgm:pt>
    <dgm:pt modelId="{7594533F-D8BC-41E4-BAF6-F77C9FDF3871}" type="pres">
      <dgm:prSet presAssocID="{F2202B2B-3809-4921-B125-1930845A6B88}" presName="bgRect" presStyleLbl="alignNode1" presStyleIdx="1" presStyleCnt="5"/>
      <dgm:spPr/>
      <dgm:t>
        <a:bodyPr/>
        <a:lstStyle/>
        <a:p>
          <a:endParaRPr lang="en-GB"/>
        </a:p>
      </dgm:t>
    </dgm:pt>
    <dgm:pt modelId="{CE1C59DD-44A7-4D5D-8C6A-3D2B1F6EB4AE}" type="pres">
      <dgm:prSet presAssocID="{61D53E37-1E44-43D3-A7B6-EAF129CAE932}" presName="sibTransNodeRect" presStyleLbl="alignNode1" presStyleIdx="1" presStyleCnt="5">
        <dgm:presLayoutVars>
          <dgm:chMax val="0"/>
          <dgm:bulletEnabled val="1"/>
        </dgm:presLayoutVars>
      </dgm:prSet>
      <dgm:spPr/>
      <dgm:t>
        <a:bodyPr/>
        <a:lstStyle/>
        <a:p>
          <a:endParaRPr lang="en-GB"/>
        </a:p>
      </dgm:t>
    </dgm:pt>
    <dgm:pt modelId="{5E6B8A75-5AC4-48A1-B842-9EA6AE52B541}" type="pres">
      <dgm:prSet presAssocID="{F2202B2B-3809-4921-B125-1930845A6B88}" presName="nodeRect" presStyleLbl="alignNode1" presStyleIdx="1" presStyleCnt="5">
        <dgm:presLayoutVars>
          <dgm:bulletEnabled val="1"/>
        </dgm:presLayoutVars>
      </dgm:prSet>
      <dgm:spPr/>
      <dgm:t>
        <a:bodyPr/>
        <a:lstStyle/>
        <a:p>
          <a:endParaRPr lang="en-GB"/>
        </a:p>
      </dgm:t>
    </dgm:pt>
    <dgm:pt modelId="{90F26DF1-1E73-4F46-93BE-08FA4D7D1B00}" type="pres">
      <dgm:prSet presAssocID="{61D53E37-1E44-43D3-A7B6-EAF129CAE932}" presName="sibTrans" presStyleCnt="0"/>
      <dgm:spPr/>
    </dgm:pt>
    <dgm:pt modelId="{C1D45F6C-0AA7-4271-B0B9-4ED30EBA1D51}" type="pres">
      <dgm:prSet presAssocID="{EC5DF47F-A09D-439A-A205-8B4CE766E5B8}" presName="compositeNode" presStyleCnt="0">
        <dgm:presLayoutVars>
          <dgm:bulletEnabled val="1"/>
        </dgm:presLayoutVars>
      </dgm:prSet>
      <dgm:spPr/>
    </dgm:pt>
    <dgm:pt modelId="{920F8AD3-3035-4EC6-91E8-294678976028}" type="pres">
      <dgm:prSet presAssocID="{EC5DF47F-A09D-439A-A205-8B4CE766E5B8}" presName="bgRect" presStyleLbl="alignNode1" presStyleIdx="2" presStyleCnt="5" custLinFactNeighborX="0"/>
      <dgm:spPr/>
      <dgm:t>
        <a:bodyPr/>
        <a:lstStyle/>
        <a:p>
          <a:endParaRPr lang="en-GB"/>
        </a:p>
      </dgm:t>
    </dgm:pt>
    <dgm:pt modelId="{B21E6AED-6044-4FF7-B851-CBE672189867}" type="pres">
      <dgm:prSet presAssocID="{FB1ADA70-0AFD-48EF-9AEB-78C46FD98A6A}" presName="sibTransNodeRect" presStyleLbl="alignNode1" presStyleIdx="2" presStyleCnt="5">
        <dgm:presLayoutVars>
          <dgm:chMax val="0"/>
          <dgm:bulletEnabled val="1"/>
        </dgm:presLayoutVars>
      </dgm:prSet>
      <dgm:spPr/>
      <dgm:t>
        <a:bodyPr/>
        <a:lstStyle/>
        <a:p>
          <a:endParaRPr lang="en-GB"/>
        </a:p>
      </dgm:t>
    </dgm:pt>
    <dgm:pt modelId="{1EC30237-B42C-4FC0-B9B0-195754D7FDB1}" type="pres">
      <dgm:prSet presAssocID="{EC5DF47F-A09D-439A-A205-8B4CE766E5B8}" presName="nodeRect" presStyleLbl="alignNode1" presStyleIdx="2" presStyleCnt="5">
        <dgm:presLayoutVars>
          <dgm:bulletEnabled val="1"/>
        </dgm:presLayoutVars>
      </dgm:prSet>
      <dgm:spPr/>
      <dgm:t>
        <a:bodyPr/>
        <a:lstStyle/>
        <a:p>
          <a:endParaRPr lang="en-GB"/>
        </a:p>
      </dgm:t>
    </dgm:pt>
    <dgm:pt modelId="{76BB2AC7-C7CA-4179-88C0-673E6D360E2E}" type="pres">
      <dgm:prSet presAssocID="{FB1ADA70-0AFD-48EF-9AEB-78C46FD98A6A}" presName="sibTrans" presStyleCnt="0"/>
      <dgm:spPr/>
    </dgm:pt>
    <dgm:pt modelId="{DE1480E7-BD71-4F78-80CC-CDB432FAE41C}" type="pres">
      <dgm:prSet presAssocID="{0D7A1AFA-3BCC-4559-857A-6954E451D996}" presName="compositeNode" presStyleCnt="0">
        <dgm:presLayoutVars>
          <dgm:bulletEnabled val="1"/>
        </dgm:presLayoutVars>
      </dgm:prSet>
      <dgm:spPr/>
    </dgm:pt>
    <dgm:pt modelId="{1C4F9032-B5B5-4AED-A986-A4DE406E0A73}" type="pres">
      <dgm:prSet presAssocID="{0D7A1AFA-3BCC-4559-857A-6954E451D996}" presName="bgRect" presStyleLbl="alignNode1" presStyleIdx="3" presStyleCnt="5"/>
      <dgm:spPr/>
      <dgm:t>
        <a:bodyPr/>
        <a:lstStyle/>
        <a:p>
          <a:endParaRPr lang="en-GB"/>
        </a:p>
      </dgm:t>
    </dgm:pt>
    <dgm:pt modelId="{22F9CBFE-16EE-4E98-9189-6946C7486C38}" type="pres">
      <dgm:prSet presAssocID="{D3D3C4BB-F0D5-41FD-AC54-7A7FDE81E581}" presName="sibTransNodeRect" presStyleLbl="alignNode1" presStyleIdx="3" presStyleCnt="5">
        <dgm:presLayoutVars>
          <dgm:chMax val="0"/>
          <dgm:bulletEnabled val="1"/>
        </dgm:presLayoutVars>
      </dgm:prSet>
      <dgm:spPr/>
      <dgm:t>
        <a:bodyPr/>
        <a:lstStyle/>
        <a:p>
          <a:endParaRPr lang="en-GB"/>
        </a:p>
      </dgm:t>
    </dgm:pt>
    <dgm:pt modelId="{E2989EDE-7740-4532-8AD5-3C664E1242DF}" type="pres">
      <dgm:prSet presAssocID="{0D7A1AFA-3BCC-4559-857A-6954E451D996}" presName="nodeRect" presStyleLbl="alignNode1" presStyleIdx="3" presStyleCnt="5">
        <dgm:presLayoutVars>
          <dgm:bulletEnabled val="1"/>
        </dgm:presLayoutVars>
      </dgm:prSet>
      <dgm:spPr/>
      <dgm:t>
        <a:bodyPr/>
        <a:lstStyle/>
        <a:p>
          <a:endParaRPr lang="en-GB"/>
        </a:p>
      </dgm:t>
    </dgm:pt>
    <dgm:pt modelId="{05B08745-2C9A-4349-8620-3C56B515FBFB}" type="pres">
      <dgm:prSet presAssocID="{D3D3C4BB-F0D5-41FD-AC54-7A7FDE81E581}" presName="sibTrans" presStyleCnt="0"/>
      <dgm:spPr/>
    </dgm:pt>
    <dgm:pt modelId="{EDFF667E-B067-4F86-B72F-90211B4644D3}" type="pres">
      <dgm:prSet presAssocID="{EF3B2695-62F6-490C-B118-CDBDDA65225F}" presName="compositeNode" presStyleCnt="0">
        <dgm:presLayoutVars>
          <dgm:bulletEnabled val="1"/>
        </dgm:presLayoutVars>
      </dgm:prSet>
      <dgm:spPr/>
    </dgm:pt>
    <dgm:pt modelId="{717FAE35-381B-4988-944D-0DDCC409BBF7}" type="pres">
      <dgm:prSet presAssocID="{EF3B2695-62F6-490C-B118-CDBDDA65225F}" presName="bgRect" presStyleLbl="alignNode1" presStyleIdx="4" presStyleCnt="5"/>
      <dgm:spPr/>
      <dgm:t>
        <a:bodyPr/>
        <a:lstStyle/>
        <a:p>
          <a:endParaRPr lang="en-GB"/>
        </a:p>
      </dgm:t>
    </dgm:pt>
    <dgm:pt modelId="{9E2F34B9-C8DA-4084-BDE5-4905027ED304}" type="pres">
      <dgm:prSet presAssocID="{3059C390-06C2-46C6-A96E-CD147A4945FA}" presName="sibTransNodeRect" presStyleLbl="alignNode1" presStyleIdx="4" presStyleCnt="5">
        <dgm:presLayoutVars>
          <dgm:chMax val="0"/>
          <dgm:bulletEnabled val="1"/>
        </dgm:presLayoutVars>
      </dgm:prSet>
      <dgm:spPr/>
      <dgm:t>
        <a:bodyPr/>
        <a:lstStyle/>
        <a:p>
          <a:endParaRPr lang="en-GB"/>
        </a:p>
      </dgm:t>
    </dgm:pt>
    <dgm:pt modelId="{55C4ED38-5078-4D6A-A760-8511CF7897AA}" type="pres">
      <dgm:prSet presAssocID="{EF3B2695-62F6-490C-B118-CDBDDA65225F}" presName="nodeRect" presStyleLbl="alignNode1" presStyleIdx="4" presStyleCnt="5">
        <dgm:presLayoutVars>
          <dgm:bulletEnabled val="1"/>
        </dgm:presLayoutVars>
      </dgm:prSet>
      <dgm:spPr/>
      <dgm:t>
        <a:bodyPr/>
        <a:lstStyle/>
        <a:p>
          <a:endParaRPr lang="en-GB"/>
        </a:p>
      </dgm:t>
    </dgm:pt>
  </dgm:ptLst>
  <dgm:cxnLst>
    <dgm:cxn modelId="{0835DCD7-41C7-4672-999E-77885846D82E}" type="presOf" srcId="{EF3B2695-62F6-490C-B118-CDBDDA65225F}" destId="{717FAE35-381B-4988-944D-0DDCC409BBF7}" srcOrd="0" destOrd="0" presId="urn:microsoft.com/office/officeart/2016/7/layout/LinearBlockProcessNumbered"/>
    <dgm:cxn modelId="{16EE47D6-62A2-4FCF-B3AB-C6AFAAB5CAC0}" type="presOf" srcId="{D3D3C4BB-F0D5-41FD-AC54-7A7FDE81E581}" destId="{22F9CBFE-16EE-4E98-9189-6946C7486C38}" srcOrd="0" destOrd="0" presId="urn:microsoft.com/office/officeart/2016/7/layout/LinearBlockProcessNumbered"/>
    <dgm:cxn modelId="{50B0ADF9-8900-4E7B-A1E5-D474478BC94B}" srcId="{ECEF0E84-EA5A-4CCA-B17A-43DFF7345B9A}" destId="{EF3B2695-62F6-490C-B118-CDBDDA65225F}" srcOrd="4" destOrd="0" parTransId="{03DB19A6-B65D-4451-8F87-7205D8D74851}" sibTransId="{3059C390-06C2-46C6-A96E-CD147A4945FA}"/>
    <dgm:cxn modelId="{E473785C-C5B5-46C2-BA56-7D370DBAF17E}" type="presOf" srcId="{FB1ADA70-0AFD-48EF-9AEB-78C46FD98A6A}" destId="{B21E6AED-6044-4FF7-B851-CBE672189867}" srcOrd="0" destOrd="0" presId="urn:microsoft.com/office/officeart/2016/7/layout/LinearBlockProcessNumbered"/>
    <dgm:cxn modelId="{282DDAB4-EA0C-4471-9170-F8C3B4BB3635}" type="presOf" srcId="{3059C390-06C2-46C6-A96E-CD147A4945FA}" destId="{9E2F34B9-C8DA-4084-BDE5-4905027ED304}" srcOrd="0" destOrd="0" presId="urn:microsoft.com/office/officeart/2016/7/layout/LinearBlockProcessNumbered"/>
    <dgm:cxn modelId="{ECDC8918-F890-49D8-BC42-F35108961A9F}" type="presOf" srcId="{0D7A1AFA-3BCC-4559-857A-6954E451D996}" destId="{E2989EDE-7740-4532-8AD5-3C664E1242DF}" srcOrd="1" destOrd="0" presId="urn:microsoft.com/office/officeart/2016/7/layout/LinearBlockProcessNumbered"/>
    <dgm:cxn modelId="{0F64428B-B372-4B56-898A-5E574059A248}" srcId="{ECEF0E84-EA5A-4CCA-B17A-43DFF7345B9A}" destId="{F2202B2B-3809-4921-B125-1930845A6B88}" srcOrd="1" destOrd="0" parTransId="{FB2C5306-5EAB-4F11-870F-70261AEE4F04}" sibTransId="{61D53E37-1E44-43D3-A7B6-EAF129CAE932}"/>
    <dgm:cxn modelId="{4EC68A36-E80B-4A9F-AFE2-54080219A51A}" srcId="{ECEF0E84-EA5A-4CCA-B17A-43DFF7345B9A}" destId="{EC5DF47F-A09D-439A-A205-8B4CE766E5B8}" srcOrd="2" destOrd="0" parTransId="{56295620-F8DD-4CD4-9071-CCCEE682E844}" sibTransId="{FB1ADA70-0AFD-48EF-9AEB-78C46FD98A6A}"/>
    <dgm:cxn modelId="{0364EBAE-8235-4053-806E-42FF455A8C2A}" type="presOf" srcId="{F2202B2B-3809-4921-B125-1930845A6B88}" destId="{7594533F-D8BC-41E4-BAF6-F77C9FDF3871}" srcOrd="0" destOrd="0" presId="urn:microsoft.com/office/officeart/2016/7/layout/LinearBlockProcessNumbered"/>
    <dgm:cxn modelId="{2E0B7CEE-E350-4F7E-822D-D6A0D40D6AF1}" type="presOf" srcId="{0D7A1AFA-3BCC-4559-857A-6954E451D996}" destId="{1C4F9032-B5B5-4AED-A986-A4DE406E0A73}" srcOrd="0" destOrd="0" presId="urn:microsoft.com/office/officeart/2016/7/layout/LinearBlockProcessNumbered"/>
    <dgm:cxn modelId="{1B6F16F5-83D1-4AA4-9910-7C23217A79B4}" type="presOf" srcId="{61D53E37-1E44-43D3-A7B6-EAF129CAE932}" destId="{CE1C59DD-44A7-4D5D-8C6A-3D2B1F6EB4AE}" srcOrd="0" destOrd="0" presId="urn:microsoft.com/office/officeart/2016/7/layout/LinearBlockProcessNumbered"/>
    <dgm:cxn modelId="{C7B431C7-CC37-4030-9537-DCCF95E434AF}" type="presOf" srcId="{672F7715-648D-45C0-9F70-7DA8413F22CC}" destId="{3D8B9E46-CB51-4780-ACD3-C6F1E7F2C638}" srcOrd="0" destOrd="0" presId="urn:microsoft.com/office/officeart/2016/7/layout/LinearBlockProcessNumbered"/>
    <dgm:cxn modelId="{F47079EE-40BB-43AD-A8A7-DB7B0B390AEB}" type="presOf" srcId="{A188318F-6875-41F9-913E-DBD8417BB373}" destId="{A91E7E61-E9E6-4653-8DDB-7A6B32802736}" srcOrd="1" destOrd="0" presId="urn:microsoft.com/office/officeart/2016/7/layout/LinearBlockProcessNumbered"/>
    <dgm:cxn modelId="{F7D11FA7-9B40-4698-8138-B6C597C35D3E}" type="presOf" srcId="{EC5DF47F-A09D-439A-A205-8B4CE766E5B8}" destId="{920F8AD3-3035-4EC6-91E8-294678976028}" srcOrd="0" destOrd="0" presId="urn:microsoft.com/office/officeart/2016/7/layout/LinearBlockProcessNumbered"/>
    <dgm:cxn modelId="{7EF75BED-FFE4-4084-B154-D721C423405F}" type="presOf" srcId="{ECEF0E84-EA5A-4CCA-B17A-43DFF7345B9A}" destId="{F9C93789-3A21-4B4E-8D74-52E3DB4352EC}" srcOrd="0" destOrd="0" presId="urn:microsoft.com/office/officeart/2016/7/layout/LinearBlockProcessNumbered"/>
    <dgm:cxn modelId="{0A1CA87C-270D-47E3-979C-25488AEEF7A3}" type="presOf" srcId="{EC5DF47F-A09D-439A-A205-8B4CE766E5B8}" destId="{1EC30237-B42C-4FC0-B9B0-195754D7FDB1}" srcOrd="1" destOrd="0" presId="urn:microsoft.com/office/officeart/2016/7/layout/LinearBlockProcessNumbered"/>
    <dgm:cxn modelId="{CB8AB71F-ADBF-4D24-9D70-198805D6FA9C}" type="presOf" srcId="{EF3B2695-62F6-490C-B118-CDBDDA65225F}" destId="{55C4ED38-5078-4D6A-A760-8511CF7897AA}" srcOrd="1" destOrd="0" presId="urn:microsoft.com/office/officeart/2016/7/layout/LinearBlockProcessNumbered"/>
    <dgm:cxn modelId="{3D047A91-792C-4BAF-9018-3B090EE67A82}" srcId="{ECEF0E84-EA5A-4CCA-B17A-43DFF7345B9A}" destId="{A188318F-6875-41F9-913E-DBD8417BB373}" srcOrd="0" destOrd="0" parTransId="{36390EBA-8FF9-484A-AEA3-AE48101D8340}" sibTransId="{672F7715-648D-45C0-9F70-7DA8413F22CC}"/>
    <dgm:cxn modelId="{C071F734-6AD8-4723-97F4-0530A9404DC4}" srcId="{ECEF0E84-EA5A-4CCA-B17A-43DFF7345B9A}" destId="{0D7A1AFA-3BCC-4559-857A-6954E451D996}" srcOrd="3" destOrd="0" parTransId="{91E3D638-28C8-48A6-95AE-20D002E05739}" sibTransId="{D3D3C4BB-F0D5-41FD-AC54-7A7FDE81E581}"/>
    <dgm:cxn modelId="{DE394449-9E98-41C7-A8A2-8D3DDB14A673}" type="presOf" srcId="{F2202B2B-3809-4921-B125-1930845A6B88}" destId="{5E6B8A75-5AC4-48A1-B842-9EA6AE52B541}" srcOrd="1" destOrd="0" presId="urn:microsoft.com/office/officeart/2016/7/layout/LinearBlockProcessNumbered"/>
    <dgm:cxn modelId="{76152E82-AB37-43B0-8ECC-D85FF02D5743}" type="presOf" srcId="{A188318F-6875-41F9-913E-DBD8417BB373}" destId="{8E1BDE52-C627-4438-A593-95D52BBD0847}" srcOrd="0" destOrd="0" presId="urn:microsoft.com/office/officeart/2016/7/layout/LinearBlockProcessNumbered"/>
    <dgm:cxn modelId="{84CEB9F2-BB0F-42B0-896B-3F80E15E34E8}" type="presParOf" srcId="{F9C93789-3A21-4B4E-8D74-52E3DB4352EC}" destId="{C66A512D-B082-474C-9FCD-2C92A5E6182C}" srcOrd="0" destOrd="0" presId="urn:microsoft.com/office/officeart/2016/7/layout/LinearBlockProcessNumbered"/>
    <dgm:cxn modelId="{809E636F-6D03-4758-9101-F37B47296FB2}" type="presParOf" srcId="{C66A512D-B082-474C-9FCD-2C92A5E6182C}" destId="{8E1BDE52-C627-4438-A593-95D52BBD0847}" srcOrd="0" destOrd="0" presId="urn:microsoft.com/office/officeart/2016/7/layout/LinearBlockProcessNumbered"/>
    <dgm:cxn modelId="{15A5A8E1-AC20-4C6F-8633-949BE46B1CB4}" type="presParOf" srcId="{C66A512D-B082-474C-9FCD-2C92A5E6182C}" destId="{3D8B9E46-CB51-4780-ACD3-C6F1E7F2C638}" srcOrd="1" destOrd="0" presId="urn:microsoft.com/office/officeart/2016/7/layout/LinearBlockProcessNumbered"/>
    <dgm:cxn modelId="{E500EECB-C035-41B6-9A1E-56E0D040B4A8}" type="presParOf" srcId="{C66A512D-B082-474C-9FCD-2C92A5E6182C}" destId="{A91E7E61-E9E6-4653-8DDB-7A6B32802736}" srcOrd="2" destOrd="0" presId="urn:microsoft.com/office/officeart/2016/7/layout/LinearBlockProcessNumbered"/>
    <dgm:cxn modelId="{318AD907-0881-4DD1-A22B-AD16E25F1B23}" type="presParOf" srcId="{F9C93789-3A21-4B4E-8D74-52E3DB4352EC}" destId="{72A29951-EB69-4D46-AD1D-5EF50B890604}" srcOrd="1" destOrd="0" presId="urn:microsoft.com/office/officeart/2016/7/layout/LinearBlockProcessNumbered"/>
    <dgm:cxn modelId="{E1FA37ED-1600-4A01-B0AF-960B17099E41}" type="presParOf" srcId="{F9C93789-3A21-4B4E-8D74-52E3DB4352EC}" destId="{BF8DD13A-3A8E-439E-BBB6-1872C9759D6E}" srcOrd="2" destOrd="0" presId="urn:microsoft.com/office/officeart/2016/7/layout/LinearBlockProcessNumbered"/>
    <dgm:cxn modelId="{9FE9AED4-0207-4A05-9756-A14D69887C44}" type="presParOf" srcId="{BF8DD13A-3A8E-439E-BBB6-1872C9759D6E}" destId="{7594533F-D8BC-41E4-BAF6-F77C9FDF3871}" srcOrd="0" destOrd="0" presId="urn:microsoft.com/office/officeart/2016/7/layout/LinearBlockProcessNumbered"/>
    <dgm:cxn modelId="{BFC5C688-3A6A-48C8-9123-8E14AA55DB4E}" type="presParOf" srcId="{BF8DD13A-3A8E-439E-BBB6-1872C9759D6E}" destId="{CE1C59DD-44A7-4D5D-8C6A-3D2B1F6EB4AE}" srcOrd="1" destOrd="0" presId="urn:microsoft.com/office/officeart/2016/7/layout/LinearBlockProcessNumbered"/>
    <dgm:cxn modelId="{078F984A-A0AD-4C12-96A9-0DDFBC8C89EB}" type="presParOf" srcId="{BF8DD13A-3A8E-439E-BBB6-1872C9759D6E}" destId="{5E6B8A75-5AC4-48A1-B842-9EA6AE52B541}" srcOrd="2" destOrd="0" presId="urn:microsoft.com/office/officeart/2016/7/layout/LinearBlockProcessNumbered"/>
    <dgm:cxn modelId="{BF8AC9B6-2A98-47A3-9DCF-6DABDE282478}" type="presParOf" srcId="{F9C93789-3A21-4B4E-8D74-52E3DB4352EC}" destId="{90F26DF1-1E73-4F46-93BE-08FA4D7D1B00}" srcOrd="3" destOrd="0" presId="urn:microsoft.com/office/officeart/2016/7/layout/LinearBlockProcessNumbered"/>
    <dgm:cxn modelId="{B87F78EF-110A-4CBC-BA51-B582528EA472}" type="presParOf" srcId="{F9C93789-3A21-4B4E-8D74-52E3DB4352EC}" destId="{C1D45F6C-0AA7-4271-B0B9-4ED30EBA1D51}" srcOrd="4" destOrd="0" presId="urn:microsoft.com/office/officeart/2016/7/layout/LinearBlockProcessNumbered"/>
    <dgm:cxn modelId="{FA7A48DC-0184-466E-9687-D0C633AC4E70}" type="presParOf" srcId="{C1D45F6C-0AA7-4271-B0B9-4ED30EBA1D51}" destId="{920F8AD3-3035-4EC6-91E8-294678976028}" srcOrd="0" destOrd="0" presId="urn:microsoft.com/office/officeart/2016/7/layout/LinearBlockProcessNumbered"/>
    <dgm:cxn modelId="{F49A678F-BEF1-4A36-8B16-09724F09C678}" type="presParOf" srcId="{C1D45F6C-0AA7-4271-B0B9-4ED30EBA1D51}" destId="{B21E6AED-6044-4FF7-B851-CBE672189867}" srcOrd="1" destOrd="0" presId="urn:microsoft.com/office/officeart/2016/7/layout/LinearBlockProcessNumbered"/>
    <dgm:cxn modelId="{FB7A8885-5706-4F07-8F90-D4880CA028CA}" type="presParOf" srcId="{C1D45F6C-0AA7-4271-B0B9-4ED30EBA1D51}" destId="{1EC30237-B42C-4FC0-B9B0-195754D7FDB1}" srcOrd="2" destOrd="0" presId="urn:microsoft.com/office/officeart/2016/7/layout/LinearBlockProcessNumbered"/>
    <dgm:cxn modelId="{3C626597-9655-4449-B3FD-FF50FA822CD5}" type="presParOf" srcId="{F9C93789-3A21-4B4E-8D74-52E3DB4352EC}" destId="{76BB2AC7-C7CA-4179-88C0-673E6D360E2E}" srcOrd="5" destOrd="0" presId="urn:microsoft.com/office/officeart/2016/7/layout/LinearBlockProcessNumbered"/>
    <dgm:cxn modelId="{7EBB89CD-8000-4EAC-8911-B20BD584A067}" type="presParOf" srcId="{F9C93789-3A21-4B4E-8D74-52E3DB4352EC}" destId="{DE1480E7-BD71-4F78-80CC-CDB432FAE41C}" srcOrd="6" destOrd="0" presId="urn:microsoft.com/office/officeart/2016/7/layout/LinearBlockProcessNumbered"/>
    <dgm:cxn modelId="{99B0575F-D0C8-46B7-8137-418D5EAE6B86}" type="presParOf" srcId="{DE1480E7-BD71-4F78-80CC-CDB432FAE41C}" destId="{1C4F9032-B5B5-4AED-A986-A4DE406E0A73}" srcOrd="0" destOrd="0" presId="urn:microsoft.com/office/officeart/2016/7/layout/LinearBlockProcessNumbered"/>
    <dgm:cxn modelId="{D753E10E-6AAE-45A4-A123-1933C6A97015}" type="presParOf" srcId="{DE1480E7-BD71-4F78-80CC-CDB432FAE41C}" destId="{22F9CBFE-16EE-4E98-9189-6946C7486C38}" srcOrd="1" destOrd="0" presId="urn:microsoft.com/office/officeart/2016/7/layout/LinearBlockProcessNumbered"/>
    <dgm:cxn modelId="{53BD8A52-E987-4C72-AFF6-C8C5FB48CB3C}" type="presParOf" srcId="{DE1480E7-BD71-4F78-80CC-CDB432FAE41C}" destId="{E2989EDE-7740-4532-8AD5-3C664E1242DF}" srcOrd="2" destOrd="0" presId="urn:microsoft.com/office/officeart/2016/7/layout/LinearBlockProcessNumbered"/>
    <dgm:cxn modelId="{FF52E873-D03D-4778-B362-76DE8E2A1D2C}" type="presParOf" srcId="{F9C93789-3A21-4B4E-8D74-52E3DB4352EC}" destId="{05B08745-2C9A-4349-8620-3C56B515FBFB}" srcOrd="7" destOrd="0" presId="urn:microsoft.com/office/officeart/2016/7/layout/LinearBlockProcessNumbered"/>
    <dgm:cxn modelId="{0620AF96-9388-48D6-9694-8707F14319A8}" type="presParOf" srcId="{F9C93789-3A21-4B4E-8D74-52E3DB4352EC}" destId="{EDFF667E-B067-4F86-B72F-90211B4644D3}" srcOrd="8" destOrd="0" presId="urn:microsoft.com/office/officeart/2016/7/layout/LinearBlockProcessNumbered"/>
    <dgm:cxn modelId="{2B6E92A0-78D0-4FF7-954B-3B3C7715A153}" type="presParOf" srcId="{EDFF667E-B067-4F86-B72F-90211B4644D3}" destId="{717FAE35-381B-4988-944D-0DDCC409BBF7}" srcOrd="0" destOrd="0" presId="urn:microsoft.com/office/officeart/2016/7/layout/LinearBlockProcessNumbered"/>
    <dgm:cxn modelId="{4CC33B28-C7A8-42E4-BE19-2942493A76FB}" type="presParOf" srcId="{EDFF667E-B067-4F86-B72F-90211B4644D3}" destId="{9E2F34B9-C8DA-4084-BDE5-4905027ED304}" srcOrd="1" destOrd="0" presId="urn:microsoft.com/office/officeart/2016/7/layout/LinearBlockProcessNumbered"/>
    <dgm:cxn modelId="{680F8B34-599A-4C82-A741-E13E558DFDE3}" type="presParOf" srcId="{EDFF667E-B067-4F86-B72F-90211B4644D3}" destId="{55C4ED38-5078-4D6A-A760-8511CF7897AA}"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EE3414-2079-4614-B65F-240315FA318D}"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9BEAA91E-D45E-49B8-8C0C-F89111296862}">
      <dgm:prSet/>
      <dgm:spPr/>
      <dgm:t>
        <a:bodyPr/>
        <a:lstStyle/>
        <a:p>
          <a:r>
            <a:rPr lang="en-GB" dirty="0"/>
            <a:t>2. Intrasexual Selection – this is within each sex – such as the strategies between </a:t>
          </a:r>
          <a:r>
            <a:rPr lang="en-GB" dirty="0" smtClean="0"/>
            <a:t>males or between females </a:t>
          </a:r>
          <a:r>
            <a:rPr lang="en-GB" dirty="0"/>
            <a:t>to be the one that is </a:t>
          </a:r>
          <a:r>
            <a:rPr lang="en-GB" dirty="0" smtClean="0"/>
            <a:t>selected.</a:t>
          </a:r>
          <a:endParaRPr lang="en-US" dirty="0"/>
        </a:p>
      </dgm:t>
    </dgm:pt>
    <dgm:pt modelId="{5958A572-7642-412C-9F8E-43966FB3649C}" type="parTrans" cxnId="{64D1776E-9C31-4A24-857A-8D849D20AAC1}">
      <dgm:prSet/>
      <dgm:spPr/>
      <dgm:t>
        <a:bodyPr/>
        <a:lstStyle/>
        <a:p>
          <a:endParaRPr lang="en-US"/>
        </a:p>
      </dgm:t>
    </dgm:pt>
    <dgm:pt modelId="{CA14794E-59D0-441B-934F-6E9B8310A6C3}" type="sibTrans" cxnId="{64D1776E-9C31-4A24-857A-8D849D20AAC1}">
      <dgm:prSet/>
      <dgm:spPr/>
      <dgm:t>
        <a:bodyPr/>
        <a:lstStyle/>
        <a:p>
          <a:endParaRPr lang="en-US"/>
        </a:p>
      </dgm:t>
    </dgm:pt>
    <dgm:pt modelId="{7154399C-0277-4788-8FDF-56F58AF368A1}">
      <dgm:prSet/>
      <dgm:spPr/>
      <dgm:t>
        <a:bodyPr/>
        <a:lstStyle/>
        <a:p>
          <a:r>
            <a:rPr lang="en-GB" dirty="0"/>
            <a:t>1. Intersexual Selection – this is between the sexes, the strategies that males use to select females or females use to select males.</a:t>
          </a:r>
          <a:endParaRPr lang="en-US" dirty="0"/>
        </a:p>
      </dgm:t>
    </dgm:pt>
    <dgm:pt modelId="{B896169C-9611-4122-99E8-4B675E721953}" type="sibTrans" cxnId="{2A5AD313-908C-452E-881E-5C3809567E87}">
      <dgm:prSet/>
      <dgm:spPr/>
      <dgm:t>
        <a:bodyPr/>
        <a:lstStyle/>
        <a:p>
          <a:endParaRPr lang="en-US"/>
        </a:p>
      </dgm:t>
    </dgm:pt>
    <dgm:pt modelId="{00CBF262-51A1-4BBF-B48A-FA871FFB7F69}" type="parTrans" cxnId="{2A5AD313-908C-452E-881E-5C3809567E87}">
      <dgm:prSet/>
      <dgm:spPr/>
      <dgm:t>
        <a:bodyPr/>
        <a:lstStyle/>
        <a:p>
          <a:endParaRPr lang="en-US"/>
        </a:p>
      </dgm:t>
    </dgm:pt>
    <dgm:pt modelId="{58B2BB49-3055-4F48-A07A-03F5D9B2EEAC}" type="pres">
      <dgm:prSet presAssocID="{BCEE3414-2079-4614-B65F-240315FA318D}" presName="linear" presStyleCnt="0">
        <dgm:presLayoutVars>
          <dgm:animLvl val="lvl"/>
          <dgm:resizeHandles val="exact"/>
        </dgm:presLayoutVars>
      </dgm:prSet>
      <dgm:spPr/>
      <dgm:t>
        <a:bodyPr/>
        <a:lstStyle/>
        <a:p>
          <a:endParaRPr lang="en-GB"/>
        </a:p>
      </dgm:t>
    </dgm:pt>
    <dgm:pt modelId="{FAE7FBAA-9DE7-4B97-88A3-1FC0839551EB}" type="pres">
      <dgm:prSet presAssocID="{7154399C-0277-4788-8FDF-56F58AF368A1}" presName="parentText" presStyleLbl="node1" presStyleIdx="0" presStyleCnt="2">
        <dgm:presLayoutVars>
          <dgm:chMax val="0"/>
          <dgm:bulletEnabled val="1"/>
        </dgm:presLayoutVars>
      </dgm:prSet>
      <dgm:spPr/>
      <dgm:t>
        <a:bodyPr/>
        <a:lstStyle/>
        <a:p>
          <a:endParaRPr lang="en-GB"/>
        </a:p>
      </dgm:t>
    </dgm:pt>
    <dgm:pt modelId="{6C3833CC-4C9E-48C1-B938-30009C96F0B3}" type="pres">
      <dgm:prSet presAssocID="{B896169C-9611-4122-99E8-4B675E721953}" presName="spacer" presStyleCnt="0"/>
      <dgm:spPr/>
    </dgm:pt>
    <dgm:pt modelId="{BD805826-EE1C-4498-8476-A433AD03A6F6}" type="pres">
      <dgm:prSet presAssocID="{9BEAA91E-D45E-49B8-8C0C-F89111296862}" presName="parentText" presStyleLbl="node1" presStyleIdx="1" presStyleCnt="2">
        <dgm:presLayoutVars>
          <dgm:chMax val="0"/>
          <dgm:bulletEnabled val="1"/>
        </dgm:presLayoutVars>
      </dgm:prSet>
      <dgm:spPr/>
      <dgm:t>
        <a:bodyPr/>
        <a:lstStyle/>
        <a:p>
          <a:endParaRPr lang="en-GB"/>
        </a:p>
      </dgm:t>
    </dgm:pt>
  </dgm:ptLst>
  <dgm:cxnLst>
    <dgm:cxn modelId="{2A5AD313-908C-452E-881E-5C3809567E87}" srcId="{BCEE3414-2079-4614-B65F-240315FA318D}" destId="{7154399C-0277-4788-8FDF-56F58AF368A1}" srcOrd="0" destOrd="0" parTransId="{00CBF262-51A1-4BBF-B48A-FA871FFB7F69}" sibTransId="{B896169C-9611-4122-99E8-4B675E721953}"/>
    <dgm:cxn modelId="{6CD2748E-607D-468D-8DA3-C4E160A25760}" type="presOf" srcId="{7154399C-0277-4788-8FDF-56F58AF368A1}" destId="{FAE7FBAA-9DE7-4B97-88A3-1FC0839551EB}" srcOrd="0" destOrd="0" presId="urn:microsoft.com/office/officeart/2005/8/layout/vList2"/>
    <dgm:cxn modelId="{B7F9489A-2A7D-4A99-82E5-706AE8B30A1A}" type="presOf" srcId="{9BEAA91E-D45E-49B8-8C0C-F89111296862}" destId="{BD805826-EE1C-4498-8476-A433AD03A6F6}" srcOrd="0" destOrd="0" presId="urn:microsoft.com/office/officeart/2005/8/layout/vList2"/>
    <dgm:cxn modelId="{B3353E43-72C7-445C-87E2-16D96C4BF88F}" type="presOf" srcId="{BCEE3414-2079-4614-B65F-240315FA318D}" destId="{58B2BB49-3055-4F48-A07A-03F5D9B2EEAC}" srcOrd="0" destOrd="0" presId="urn:microsoft.com/office/officeart/2005/8/layout/vList2"/>
    <dgm:cxn modelId="{64D1776E-9C31-4A24-857A-8D849D20AAC1}" srcId="{BCEE3414-2079-4614-B65F-240315FA318D}" destId="{9BEAA91E-D45E-49B8-8C0C-F89111296862}" srcOrd="1" destOrd="0" parTransId="{5958A572-7642-412C-9F8E-43966FB3649C}" sibTransId="{CA14794E-59D0-441B-934F-6E9B8310A6C3}"/>
    <dgm:cxn modelId="{F067C136-2EB2-455F-BB55-183392C2FE3C}" type="presParOf" srcId="{58B2BB49-3055-4F48-A07A-03F5D9B2EEAC}" destId="{FAE7FBAA-9DE7-4B97-88A3-1FC0839551EB}" srcOrd="0" destOrd="0" presId="urn:microsoft.com/office/officeart/2005/8/layout/vList2"/>
    <dgm:cxn modelId="{B4ED6C98-46EA-4E7E-979F-45D1DD42E467}" type="presParOf" srcId="{58B2BB49-3055-4F48-A07A-03F5D9B2EEAC}" destId="{6C3833CC-4C9E-48C1-B938-30009C96F0B3}" srcOrd="1" destOrd="0" presId="urn:microsoft.com/office/officeart/2005/8/layout/vList2"/>
    <dgm:cxn modelId="{1606C65C-B978-4B77-BF1B-CF9B90E7CF1D}" type="presParOf" srcId="{58B2BB49-3055-4F48-A07A-03F5D9B2EEAC}" destId="{BD805826-EE1C-4498-8476-A433AD03A6F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BDE52-C627-4438-A593-95D52BBD0847}">
      <dsp:nvSpPr>
        <dsp:cNvPr id="0" name=""/>
        <dsp:cNvSpPr/>
      </dsp:nvSpPr>
      <dsp:spPr>
        <a:xfrm>
          <a:off x="7322" y="1310568"/>
          <a:ext cx="2288976" cy="274677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6100" tIns="0" rIns="226100" bIns="330200" numCol="1" spcCol="1270" anchor="t" anchorCtr="0">
          <a:noAutofit/>
        </a:bodyPr>
        <a:lstStyle/>
        <a:p>
          <a:pPr lvl="0" algn="l" defTabSz="711200">
            <a:lnSpc>
              <a:spcPct val="90000"/>
            </a:lnSpc>
            <a:spcBef>
              <a:spcPct val="0"/>
            </a:spcBef>
            <a:spcAft>
              <a:spcPct val="35000"/>
            </a:spcAft>
          </a:pPr>
          <a:r>
            <a:rPr lang="en-GB" sz="1600" kern="1200" dirty="0"/>
            <a:t>Evolutionary theory</a:t>
          </a:r>
        </a:p>
        <a:p>
          <a:pPr lvl="0" algn="l" defTabSz="711200">
            <a:lnSpc>
              <a:spcPct val="90000"/>
            </a:lnSpc>
            <a:spcBef>
              <a:spcPct val="0"/>
            </a:spcBef>
            <a:spcAft>
              <a:spcPct val="35000"/>
            </a:spcAft>
          </a:pPr>
          <a:r>
            <a:rPr lang="en-GB" sz="1600" kern="1200" dirty="0"/>
            <a:t>Filter theory</a:t>
          </a:r>
        </a:p>
        <a:p>
          <a:pPr lvl="0" algn="l" defTabSz="711200">
            <a:lnSpc>
              <a:spcPct val="90000"/>
            </a:lnSpc>
            <a:spcBef>
              <a:spcPct val="0"/>
            </a:spcBef>
            <a:spcAft>
              <a:spcPct val="35000"/>
            </a:spcAft>
          </a:pPr>
          <a:r>
            <a:rPr lang="en-GB" sz="1600" kern="1200" dirty="0"/>
            <a:t>Social exchange theory </a:t>
          </a:r>
        </a:p>
        <a:p>
          <a:pPr lvl="0" algn="l" defTabSz="711200">
            <a:lnSpc>
              <a:spcPct val="90000"/>
            </a:lnSpc>
            <a:spcBef>
              <a:spcPct val="0"/>
            </a:spcBef>
            <a:spcAft>
              <a:spcPct val="35000"/>
            </a:spcAft>
          </a:pPr>
          <a:r>
            <a:rPr lang="en-GB" sz="1600" kern="1200" dirty="0" err="1"/>
            <a:t>Rusbult’s</a:t>
          </a:r>
          <a:r>
            <a:rPr lang="en-GB" sz="1600" kern="1200" dirty="0"/>
            <a:t> investment theory </a:t>
          </a:r>
          <a:endParaRPr lang="en-US" sz="2800" kern="1200" dirty="0"/>
        </a:p>
      </dsp:txBody>
      <dsp:txXfrm>
        <a:off x="7322" y="2409276"/>
        <a:ext cx="2288976" cy="1648062"/>
      </dsp:txXfrm>
    </dsp:sp>
    <dsp:sp modelId="{3D8B9E46-CB51-4780-ACD3-C6F1E7F2C638}">
      <dsp:nvSpPr>
        <dsp:cNvPr id="0" name=""/>
        <dsp:cNvSpPr/>
      </dsp:nvSpPr>
      <dsp:spPr>
        <a:xfrm>
          <a:off x="7322" y="1310568"/>
          <a:ext cx="2288976" cy="109870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26100" tIns="165100" rIns="226100" bIns="165100" numCol="1" spcCol="1270" anchor="ctr" anchorCtr="0">
          <a:noAutofit/>
        </a:bodyPr>
        <a:lstStyle/>
        <a:p>
          <a:pPr lvl="0" algn="l" defTabSz="2444750">
            <a:lnSpc>
              <a:spcPct val="90000"/>
            </a:lnSpc>
            <a:spcBef>
              <a:spcPct val="0"/>
            </a:spcBef>
            <a:spcAft>
              <a:spcPct val="35000"/>
            </a:spcAft>
          </a:pPr>
          <a:r>
            <a:rPr lang="en-US" sz="5500" kern="1200"/>
            <a:t>01</a:t>
          </a:r>
        </a:p>
      </dsp:txBody>
      <dsp:txXfrm>
        <a:off x="7322" y="1310568"/>
        <a:ext cx="2288976" cy="1098708"/>
      </dsp:txXfrm>
    </dsp:sp>
    <dsp:sp modelId="{7594533F-D8BC-41E4-BAF6-F77C9FDF3871}">
      <dsp:nvSpPr>
        <dsp:cNvPr id="0" name=""/>
        <dsp:cNvSpPr/>
      </dsp:nvSpPr>
      <dsp:spPr>
        <a:xfrm>
          <a:off x="2479416" y="1310568"/>
          <a:ext cx="2288976" cy="2746771"/>
        </a:xfrm>
        <a:prstGeom prst="rect">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6100" tIns="0" rIns="226100" bIns="330200" numCol="1" spcCol="1270" anchor="t" anchorCtr="0">
          <a:noAutofit/>
        </a:bodyPr>
        <a:lstStyle/>
        <a:p>
          <a:pPr lvl="0" algn="l" defTabSz="800100">
            <a:lnSpc>
              <a:spcPct val="90000"/>
            </a:lnSpc>
            <a:spcBef>
              <a:spcPct val="0"/>
            </a:spcBef>
            <a:spcAft>
              <a:spcPct val="35000"/>
            </a:spcAft>
          </a:pPr>
          <a:r>
            <a:rPr lang="en-GB" sz="1800" kern="1200" dirty="0"/>
            <a:t>Buss (1989) </a:t>
          </a:r>
          <a:r>
            <a:rPr lang="en-GB" altLang="en-US" sz="1800" kern="1200" dirty="0"/>
            <a:t>‘Sex differences in human mate preferences’</a:t>
          </a:r>
          <a:r>
            <a:rPr lang="en-GB" sz="1800" kern="1200" dirty="0"/>
            <a:t> </a:t>
          </a:r>
          <a:endParaRPr lang="en-US" sz="1800" kern="1200" dirty="0"/>
        </a:p>
      </dsp:txBody>
      <dsp:txXfrm>
        <a:off x="2479416" y="2409276"/>
        <a:ext cx="2288976" cy="1648062"/>
      </dsp:txXfrm>
    </dsp:sp>
    <dsp:sp modelId="{CE1C59DD-44A7-4D5D-8C6A-3D2B1F6EB4AE}">
      <dsp:nvSpPr>
        <dsp:cNvPr id="0" name=""/>
        <dsp:cNvSpPr/>
      </dsp:nvSpPr>
      <dsp:spPr>
        <a:xfrm>
          <a:off x="2479416" y="1310568"/>
          <a:ext cx="2288976" cy="109870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26100" tIns="165100" rIns="226100" bIns="165100" numCol="1" spcCol="1270" anchor="ctr" anchorCtr="0">
          <a:noAutofit/>
        </a:bodyPr>
        <a:lstStyle/>
        <a:p>
          <a:pPr lvl="0" algn="l" defTabSz="2444750">
            <a:lnSpc>
              <a:spcPct val="90000"/>
            </a:lnSpc>
            <a:spcBef>
              <a:spcPct val="0"/>
            </a:spcBef>
            <a:spcAft>
              <a:spcPct val="35000"/>
            </a:spcAft>
          </a:pPr>
          <a:r>
            <a:rPr lang="en-US" sz="5500" kern="1200"/>
            <a:t>02</a:t>
          </a:r>
        </a:p>
      </dsp:txBody>
      <dsp:txXfrm>
        <a:off x="2479416" y="1310568"/>
        <a:ext cx="2288976" cy="1098708"/>
      </dsp:txXfrm>
    </dsp:sp>
    <dsp:sp modelId="{920F8AD3-3035-4EC6-91E8-294678976028}">
      <dsp:nvSpPr>
        <dsp:cNvPr id="0" name=""/>
        <dsp:cNvSpPr/>
      </dsp:nvSpPr>
      <dsp:spPr>
        <a:xfrm>
          <a:off x="4951511" y="1310568"/>
          <a:ext cx="2288976" cy="2746771"/>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6100" tIns="0" rIns="226100" bIns="330200" numCol="1" spcCol="1270" anchor="t" anchorCtr="0">
          <a:noAutofit/>
        </a:bodyPr>
        <a:lstStyle/>
        <a:p>
          <a:pPr lvl="0" algn="l" defTabSz="800100">
            <a:lnSpc>
              <a:spcPct val="90000"/>
            </a:lnSpc>
            <a:spcBef>
              <a:spcPct val="0"/>
            </a:spcBef>
            <a:spcAft>
              <a:spcPct val="35000"/>
            </a:spcAft>
          </a:pPr>
          <a:r>
            <a:rPr lang="en-GB" sz="1800" kern="1200" dirty="0"/>
            <a:t>Virtual relationships in social media</a:t>
          </a:r>
          <a:endParaRPr lang="en-US" sz="1800" kern="1200" dirty="0"/>
        </a:p>
      </dsp:txBody>
      <dsp:txXfrm>
        <a:off x="4951511" y="2409276"/>
        <a:ext cx="2288976" cy="1648062"/>
      </dsp:txXfrm>
    </dsp:sp>
    <dsp:sp modelId="{B21E6AED-6044-4FF7-B851-CBE672189867}">
      <dsp:nvSpPr>
        <dsp:cNvPr id="0" name=""/>
        <dsp:cNvSpPr/>
      </dsp:nvSpPr>
      <dsp:spPr>
        <a:xfrm>
          <a:off x="4951511" y="1310568"/>
          <a:ext cx="2288976" cy="109870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26100" tIns="165100" rIns="226100" bIns="165100" numCol="1" spcCol="1270" anchor="ctr" anchorCtr="0">
          <a:noAutofit/>
        </a:bodyPr>
        <a:lstStyle/>
        <a:p>
          <a:pPr lvl="0" algn="l" defTabSz="2444750">
            <a:lnSpc>
              <a:spcPct val="90000"/>
            </a:lnSpc>
            <a:spcBef>
              <a:spcPct val="0"/>
            </a:spcBef>
            <a:spcAft>
              <a:spcPct val="35000"/>
            </a:spcAft>
          </a:pPr>
          <a:r>
            <a:rPr lang="en-US" sz="5500" kern="1200"/>
            <a:t>03</a:t>
          </a:r>
        </a:p>
      </dsp:txBody>
      <dsp:txXfrm>
        <a:off x="4951511" y="1310568"/>
        <a:ext cx="2288976" cy="1098708"/>
      </dsp:txXfrm>
    </dsp:sp>
    <dsp:sp modelId="{1C4F9032-B5B5-4AED-A986-A4DE406E0A73}">
      <dsp:nvSpPr>
        <dsp:cNvPr id="0" name=""/>
        <dsp:cNvSpPr/>
      </dsp:nvSpPr>
      <dsp:spPr>
        <a:xfrm>
          <a:off x="7423605" y="1310568"/>
          <a:ext cx="2288976" cy="2746771"/>
        </a:xfrm>
        <a:prstGeom prst="rect">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6100" tIns="0" rIns="226100" bIns="330200" numCol="1" spcCol="1270" anchor="t" anchorCtr="0">
          <a:noAutofit/>
        </a:bodyPr>
        <a:lstStyle/>
        <a:p>
          <a:pPr lvl="0" algn="l" defTabSz="755650">
            <a:lnSpc>
              <a:spcPct val="90000"/>
            </a:lnSpc>
            <a:spcBef>
              <a:spcPct val="0"/>
            </a:spcBef>
            <a:spcAft>
              <a:spcPct val="35000"/>
            </a:spcAft>
          </a:pPr>
          <a:r>
            <a:rPr lang="en-GB" sz="1700" b="0" kern="1200" dirty="0"/>
            <a:t>McKenna and </a:t>
          </a:r>
          <a:r>
            <a:rPr lang="en-GB" sz="1700" b="0" kern="1200" dirty="0" err="1"/>
            <a:t>Bargh</a:t>
          </a:r>
          <a:r>
            <a:rPr lang="en-GB" sz="1700" b="0" kern="1200" dirty="0"/>
            <a:t> </a:t>
          </a:r>
          <a:r>
            <a:rPr lang="en-GB" sz="1700" b="0" kern="1200" dirty="0" smtClean="0"/>
            <a:t>et al (2002) – Absence of gating</a:t>
          </a:r>
          <a:endParaRPr lang="en-US" sz="1700" b="0" kern="1200" dirty="0"/>
        </a:p>
      </dsp:txBody>
      <dsp:txXfrm>
        <a:off x="7423605" y="2409276"/>
        <a:ext cx="2288976" cy="1648062"/>
      </dsp:txXfrm>
    </dsp:sp>
    <dsp:sp modelId="{22F9CBFE-16EE-4E98-9189-6946C7486C38}">
      <dsp:nvSpPr>
        <dsp:cNvPr id="0" name=""/>
        <dsp:cNvSpPr/>
      </dsp:nvSpPr>
      <dsp:spPr>
        <a:xfrm>
          <a:off x="7423605" y="1310568"/>
          <a:ext cx="2288976" cy="109870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26100" tIns="165100" rIns="226100" bIns="165100" numCol="1" spcCol="1270" anchor="ctr" anchorCtr="0">
          <a:noAutofit/>
        </a:bodyPr>
        <a:lstStyle/>
        <a:p>
          <a:pPr lvl="0" algn="l" defTabSz="2444750">
            <a:lnSpc>
              <a:spcPct val="90000"/>
            </a:lnSpc>
            <a:spcBef>
              <a:spcPct val="0"/>
            </a:spcBef>
            <a:spcAft>
              <a:spcPct val="35000"/>
            </a:spcAft>
          </a:pPr>
          <a:r>
            <a:rPr lang="en-US" sz="5500" kern="1200"/>
            <a:t>04</a:t>
          </a:r>
          <a:endParaRPr lang="en-US" sz="5500" kern="1200" dirty="0"/>
        </a:p>
      </dsp:txBody>
      <dsp:txXfrm>
        <a:off x="7423605" y="1310568"/>
        <a:ext cx="2288976" cy="1098708"/>
      </dsp:txXfrm>
    </dsp:sp>
    <dsp:sp modelId="{717FAE35-381B-4988-944D-0DDCC409BBF7}">
      <dsp:nvSpPr>
        <dsp:cNvPr id="0" name=""/>
        <dsp:cNvSpPr/>
      </dsp:nvSpPr>
      <dsp:spPr>
        <a:xfrm>
          <a:off x="9895700" y="1310568"/>
          <a:ext cx="2288976" cy="274677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26100" tIns="0" rIns="226100" bIns="330200" numCol="1" spcCol="1270" anchor="t" anchorCtr="0">
          <a:noAutofit/>
        </a:bodyPr>
        <a:lstStyle/>
        <a:p>
          <a:pPr lvl="0" algn="l" defTabSz="800100">
            <a:lnSpc>
              <a:spcPct val="90000"/>
            </a:lnSpc>
            <a:spcBef>
              <a:spcPct val="0"/>
            </a:spcBef>
            <a:spcAft>
              <a:spcPct val="35000"/>
            </a:spcAft>
          </a:pPr>
          <a:r>
            <a:rPr lang="en-GB" sz="1800" kern="1200" dirty="0" err="1"/>
            <a:t>Parasocial</a:t>
          </a:r>
          <a:r>
            <a:rPr lang="en-GB" sz="1800" kern="1200" dirty="0"/>
            <a:t> relationships</a:t>
          </a:r>
          <a:endParaRPr lang="en-US" sz="1800" kern="1200" dirty="0"/>
        </a:p>
      </dsp:txBody>
      <dsp:txXfrm>
        <a:off x="9895700" y="2409276"/>
        <a:ext cx="2288976" cy="1648062"/>
      </dsp:txXfrm>
    </dsp:sp>
    <dsp:sp modelId="{9E2F34B9-C8DA-4084-BDE5-4905027ED304}">
      <dsp:nvSpPr>
        <dsp:cNvPr id="0" name=""/>
        <dsp:cNvSpPr/>
      </dsp:nvSpPr>
      <dsp:spPr>
        <a:xfrm>
          <a:off x="9895700" y="1310568"/>
          <a:ext cx="2288976" cy="109870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26100" tIns="165100" rIns="226100" bIns="165100" numCol="1" spcCol="1270" anchor="ctr" anchorCtr="0">
          <a:noAutofit/>
        </a:bodyPr>
        <a:lstStyle/>
        <a:p>
          <a:pPr lvl="0" algn="l" defTabSz="2444750">
            <a:lnSpc>
              <a:spcPct val="90000"/>
            </a:lnSpc>
            <a:spcBef>
              <a:spcPct val="0"/>
            </a:spcBef>
            <a:spcAft>
              <a:spcPct val="35000"/>
            </a:spcAft>
          </a:pPr>
          <a:r>
            <a:rPr lang="en-US" sz="5500" kern="1200"/>
            <a:t>05</a:t>
          </a:r>
        </a:p>
      </dsp:txBody>
      <dsp:txXfrm>
        <a:off x="9895700" y="1310568"/>
        <a:ext cx="2288976" cy="1098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7FBAA-9DE7-4B97-88A3-1FC0839551EB}">
      <dsp:nvSpPr>
        <dsp:cNvPr id="0" name=""/>
        <dsp:cNvSpPr/>
      </dsp:nvSpPr>
      <dsp:spPr>
        <a:xfrm>
          <a:off x="0" y="568"/>
          <a:ext cx="6578801" cy="19983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1. Intersexual Selection – this is between the sexes, the strategies that males use to select females or females use to select males.</a:t>
          </a:r>
          <a:endParaRPr lang="en-US" sz="2800" kern="1200" dirty="0"/>
        </a:p>
      </dsp:txBody>
      <dsp:txXfrm>
        <a:off x="97552" y="98120"/>
        <a:ext cx="6383697" cy="1803256"/>
      </dsp:txXfrm>
    </dsp:sp>
    <dsp:sp modelId="{BD805826-EE1C-4498-8476-A433AD03A6F6}">
      <dsp:nvSpPr>
        <dsp:cNvPr id="0" name=""/>
        <dsp:cNvSpPr/>
      </dsp:nvSpPr>
      <dsp:spPr>
        <a:xfrm>
          <a:off x="0" y="2079569"/>
          <a:ext cx="6578801" cy="19983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2. Intrasexual Selection – this is within each sex – such as the strategies between </a:t>
          </a:r>
          <a:r>
            <a:rPr lang="en-GB" sz="2800" kern="1200" dirty="0" smtClean="0"/>
            <a:t>males or between females </a:t>
          </a:r>
          <a:r>
            <a:rPr lang="en-GB" sz="2800" kern="1200" dirty="0"/>
            <a:t>to be the one that is </a:t>
          </a:r>
          <a:r>
            <a:rPr lang="en-GB" sz="2800" kern="1200" dirty="0" smtClean="0"/>
            <a:t>selected.</a:t>
          </a:r>
          <a:endParaRPr lang="en-US" sz="2800" kern="1200" dirty="0"/>
        </a:p>
      </dsp:txBody>
      <dsp:txXfrm>
        <a:off x="97552" y="2177121"/>
        <a:ext cx="6383697" cy="180325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5B862897-7B3E-45BA-BFDE-A3A9F9EA328C}" type="datetimeFigureOut">
              <a:rPr lang="en-GB" smtClean="0"/>
              <a:t>21/02/2020</a:t>
            </a:fld>
            <a:endParaRPr lang="en-GB"/>
          </a:p>
        </p:txBody>
      </p:sp>
      <p:sp>
        <p:nvSpPr>
          <p:cNvPr id="4" name="Footer Placeholder 3"/>
          <p:cNvSpPr>
            <a:spLocks noGrp="1"/>
          </p:cNvSpPr>
          <p:nvPr>
            <p:ph type="ftr" sz="quarter" idx="2"/>
          </p:nvPr>
        </p:nvSpPr>
        <p:spPr>
          <a:xfrm>
            <a:off x="0" y="9428584"/>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4"/>
            <a:ext cx="2887186" cy="498055"/>
          </a:xfrm>
          <a:prstGeom prst="rect">
            <a:avLst/>
          </a:prstGeom>
        </p:spPr>
        <p:txBody>
          <a:bodyPr vert="horz" lIns="91440" tIns="45720" rIns="91440" bIns="45720" rtlCol="0" anchor="b"/>
          <a:lstStyle>
            <a:lvl1pPr algn="r">
              <a:defRPr sz="1200"/>
            </a:lvl1pPr>
          </a:lstStyle>
          <a:p>
            <a:fld id="{6D65B5F1-A046-43CD-B029-4D19E7FFDC91}" type="slidenum">
              <a:rPr lang="en-GB" smtClean="0"/>
              <a:t>‹#›</a:t>
            </a:fld>
            <a:endParaRPr lang="en-GB"/>
          </a:p>
        </p:txBody>
      </p:sp>
    </p:spTree>
    <p:extLst>
      <p:ext uri="{BB962C8B-B14F-4D97-AF65-F5344CB8AC3E}">
        <p14:creationId xmlns:p14="http://schemas.microsoft.com/office/powerpoint/2010/main" val="3386050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09C5F4D4-C660-4946-A53B-40716DB25C77}" type="datetimeFigureOut">
              <a:rPr lang="en-GB" smtClean="0"/>
              <a:t>21/02/2020</a:t>
            </a:fld>
            <a:endParaRPr lang="en-GB"/>
          </a:p>
        </p:txBody>
      </p:sp>
      <p:sp>
        <p:nvSpPr>
          <p:cNvPr id="4" name="Slide Image Placeholder 3"/>
          <p:cNvSpPr>
            <a:spLocks noGrp="1" noRot="1" noChangeAspect="1"/>
          </p:cNvSpPr>
          <p:nvPr>
            <p:ph type="sldImg" idx="2"/>
          </p:nvPr>
        </p:nvSpPr>
        <p:spPr>
          <a:xfrm>
            <a:off x="354013"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4"/>
            <a:ext cx="2887186" cy="498055"/>
          </a:xfrm>
          <a:prstGeom prst="rect">
            <a:avLst/>
          </a:prstGeom>
        </p:spPr>
        <p:txBody>
          <a:bodyPr vert="horz" lIns="91440" tIns="45720" rIns="91440" bIns="45720" rtlCol="0" anchor="b"/>
          <a:lstStyle>
            <a:lvl1pPr algn="r">
              <a:defRPr sz="1200"/>
            </a:lvl1pPr>
          </a:lstStyle>
          <a:p>
            <a:fld id="{67B79B8B-0012-467E-BD18-060864FDF6E5}" type="slidenum">
              <a:rPr lang="en-GB" smtClean="0"/>
              <a:t>‹#›</a:t>
            </a:fld>
            <a:endParaRPr lang="en-GB"/>
          </a:p>
        </p:txBody>
      </p:sp>
    </p:spTree>
    <p:extLst>
      <p:ext uri="{BB962C8B-B14F-4D97-AF65-F5344CB8AC3E}">
        <p14:creationId xmlns:p14="http://schemas.microsoft.com/office/powerpoint/2010/main" val="116936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27</a:t>
            </a:fld>
            <a:endParaRPr lang="en-GB"/>
          </a:p>
        </p:txBody>
      </p:sp>
    </p:spTree>
    <p:extLst>
      <p:ext uri="{BB962C8B-B14F-4D97-AF65-F5344CB8AC3E}">
        <p14:creationId xmlns:p14="http://schemas.microsoft.com/office/powerpoint/2010/main" val="314341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should take</a:t>
            </a:r>
            <a:r>
              <a:rPr lang="en-GB" baseline="0" dirty="0"/>
              <a:t> notes</a:t>
            </a:r>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58</a:t>
            </a:fld>
            <a:endParaRPr lang="en-GB"/>
          </a:p>
        </p:txBody>
      </p:sp>
    </p:spTree>
    <p:extLst>
      <p:ext uri="{BB962C8B-B14F-4D97-AF65-F5344CB8AC3E}">
        <p14:creationId xmlns:p14="http://schemas.microsoft.com/office/powerpoint/2010/main" val="169259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60</a:t>
            </a:fld>
            <a:endParaRPr lang="en-GB"/>
          </a:p>
        </p:txBody>
      </p:sp>
    </p:spTree>
    <p:extLst>
      <p:ext uri="{BB962C8B-B14F-4D97-AF65-F5344CB8AC3E}">
        <p14:creationId xmlns:p14="http://schemas.microsoft.com/office/powerpoint/2010/main" val="938912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63</a:t>
            </a:fld>
            <a:endParaRPr lang="en-GB"/>
          </a:p>
        </p:txBody>
      </p:sp>
    </p:spTree>
    <p:extLst>
      <p:ext uri="{BB962C8B-B14F-4D97-AF65-F5344CB8AC3E}">
        <p14:creationId xmlns:p14="http://schemas.microsoft.com/office/powerpoint/2010/main" val="345926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should take</a:t>
            </a:r>
            <a:r>
              <a:rPr lang="en-GB" baseline="0" dirty="0"/>
              <a:t> notes</a:t>
            </a:r>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64</a:t>
            </a:fld>
            <a:endParaRPr lang="en-GB"/>
          </a:p>
        </p:txBody>
      </p:sp>
    </p:spTree>
    <p:extLst>
      <p:ext uri="{BB962C8B-B14F-4D97-AF65-F5344CB8AC3E}">
        <p14:creationId xmlns:p14="http://schemas.microsoft.com/office/powerpoint/2010/main" val="3017001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65</a:t>
            </a:fld>
            <a:endParaRPr lang="en-GB"/>
          </a:p>
        </p:txBody>
      </p:sp>
    </p:spTree>
    <p:extLst>
      <p:ext uri="{BB962C8B-B14F-4D97-AF65-F5344CB8AC3E}">
        <p14:creationId xmlns:p14="http://schemas.microsoft.com/office/powerpoint/2010/main" val="1624044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68</a:t>
            </a:fld>
            <a:endParaRPr lang="en-GB"/>
          </a:p>
        </p:txBody>
      </p:sp>
    </p:spTree>
    <p:extLst>
      <p:ext uri="{BB962C8B-B14F-4D97-AF65-F5344CB8AC3E}">
        <p14:creationId xmlns:p14="http://schemas.microsoft.com/office/powerpoint/2010/main" val="89770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should take</a:t>
            </a:r>
            <a:r>
              <a:rPr lang="en-GB" baseline="0" dirty="0"/>
              <a:t> notes</a:t>
            </a:r>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77</a:t>
            </a:fld>
            <a:endParaRPr lang="en-GB"/>
          </a:p>
        </p:txBody>
      </p:sp>
    </p:spTree>
    <p:extLst>
      <p:ext uri="{BB962C8B-B14F-4D97-AF65-F5344CB8AC3E}">
        <p14:creationId xmlns:p14="http://schemas.microsoft.com/office/powerpoint/2010/main" val="1140071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94</a:t>
            </a:fld>
            <a:endParaRPr lang="en-GB"/>
          </a:p>
        </p:txBody>
      </p:sp>
    </p:spTree>
    <p:extLst>
      <p:ext uri="{BB962C8B-B14F-4D97-AF65-F5344CB8AC3E}">
        <p14:creationId xmlns:p14="http://schemas.microsoft.com/office/powerpoint/2010/main" val="1132581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96</a:t>
            </a:fld>
            <a:endParaRPr lang="en-GB"/>
          </a:p>
        </p:txBody>
      </p:sp>
    </p:spTree>
    <p:extLst>
      <p:ext uri="{BB962C8B-B14F-4D97-AF65-F5344CB8AC3E}">
        <p14:creationId xmlns:p14="http://schemas.microsoft.com/office/powerpoint/2010/main" val="4222568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97</a:t>
            </a:fld>
            <a:endParaRPr lang="en-GB"/>
          </a:p>
        </p:txBody>
      </p:sp>
    </p:spTree>
    <p:extLst>
      <p:ext uri="{BB962C8B-B14F-4D97-AF65-F5344CB8AC3E}">
        <p14:creationId xmlns:p14="http://schemas.microsoft.com/office/powerpoint/2010/main" val="359599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should take</a:t>
            </a:r>
            <a:r>
              <a:rPr lang="en-GB" baseline="0" dirty="0"/>
              <a:t> notes</a:t>
            </a:r>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29</a:t>
            </a:fld>
            <a:endParaRPr lang="en-GB"/>
          </a:p>
        </p:txBody>
      </p:sp>
    </p:spTree>
    <p:extLst>
      <p:ext uri="{BB962C8B-B14F-4D97-AF65-F5344CB8AC3E}">
        <p14:creationId xmlns:p14="http://schemas.microsoft.com/office/powerpoint/2010/main" val="3391091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to take</a:t>
            </a:r>
            <a:r>
              <a:rPr lang="en-GB" baseline="0" dirty="0"/>
              <a:t> notes on each area</a:t>
            </a:r>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98</a:t>
            </a:fld>
            <a:endParaRPr lang="en-GB"/>
          </a:p>
        </p:txBody>
      </p:sp>
    </p:spTree>
    <p:extLst>
      <p:ext uri="{BB962C8B-B14F-4D97-AF65-F5344CB8AC3E}">
        <p14:creationId xmlns:p14="http://schemas.microsoft.com/office/powerpoint/2010/main" val="2816110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txBox="1">
            <a:spLocks noGrp="1" noRot="1" noChangeAspect="1" noChangeArrowheads="1"/>
          </p:cNvSpPr>
          <p:nvPr>
            <p:ph type="sldImg"/>
          </p:nvPr>
        </p:nvSpPr>
        <p:spPr bwMode="auto">
          <a:xfrm>
            <a:off x="23813" y="754063"/>
            <a:ext cx="6615112"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66274" y="4715153"/>
            <a:ext cx="533019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55274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txBox="1">
            <a:spLocks noGrp="1" noRot="1" noChangeAspect="1" noChangeArrowheads="1"/>
          </p:cNvSpPr>
          <p:nvPr>
            <p:ph type="sldImg"/>
          </p:nvPr>
        </p:nvSpPr>
        <p:spPr bwMode="auto">
          <a:xfrm>
            <a:off x="23813" y="754063"/>
            <a:ext cx="6615112"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66274" y="4715153"/>
            <a:ext cx="533019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32181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txBox="1">
            <a:spLocks noGrp="1" noRot="1" noChangeAspect="1" noChangeArrowheads="1"/>
          </p:cNvSpPr>
          <p:nvPr>
            <p:ph type="sldImg"/>
          </p:nvPr>
        </p:nvSpPr>
        <p:spPr bwMode="auto">
          <a:xfrm>
            <a:off x="23813" y="754063"/>
            <a:ext cx="6615112"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66274" y="4715153"/>
            <a:ext cx="533019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8216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txBox="1">
            <a:spLocks noGrp="1" noRot="1" noChangeAspect="1" noChangeArrowheads="1"/>
          </p:cNvSpPr>
          <p:nvPr>
            <p:ph type="sldImg"/>
          </p:nvPr>
        </p:nvSpPr>
        <p:spPr bwMode="auto">
          <a:xfrm>
            <a:off x="23813" y="754063"/>
            <a:ext cx="6615112"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66274" y="4715153"/>
            <a:ext cx="5330190" cy="44669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19927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103</a:t>
            </a:fld>
            <a:endParaRPr lang="en-GB"/>
          </a:p>
        </p:txBody>
      </p:sp>
    </p:spTree>
    <p:extLst>
      <p:ext uri="{BB962C8B-B14F-4D97-AF65-F5344CB8AC3E}">
        <p14:creationId xmlns:p14="http://schemas.microsoft.com/office/powerpoint/2010/main" val="3308158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107</a:t>
            </a:fld>
            <a:endParaRPr lang="en-GB"/>
          </a:p>
        </p:txBody>
      </p:sp>
    </p:spTree>
    <p:extLst>
      <p:ext uri="{BB962C8B-B14F-4D97-AF65-F5344CB8AC3E}">
        <p14:creationId xmlns:p14="http://schemas.microsoft.com/office/powerpoint/2010/main" val="66891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111</a:t>
            </a:fld>
            <a:endParaRPr lang="en-GB"/>
          </a:p>
        </p:txBody>
      </p:sp>
    </p:spTree>
    <p:extLst>
      <p:ext uri="{BB962C8B-B14F-4D97-AF65-F5344CB8AC3E}">
        <p14:creationId xmlns:p14="http://schemas.microsoft.com/office/powerpoint/2010/main" val="199245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117</a:t>
            </a:fld>
            <a:endParaRPr lang="en-GB"/>
          </a:p>
        </p:txBody>
      </p:sp>
    </p:spTree>
    <p:extLst>
      <p:ext uri="{BB962C8B-B14F-4D97-AF65-F5344CB8AC3E}">
        <p14:creationId xmlns:p14="http://schemas.microsoft.com/office/powerpoint/2010/main" val="2592570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121</a:t>
            </a:fld>
            <a:endParaRPr lang="en-GB"/>
          </a:p>
        </p:txBody>
      </p:sp>
    </p:spTree>
    <p:extLst>
      <p:ext uri="{BB962C8B-B14F-4D97-AF65-F5344CB8AC3E}">
        <p14:creationId xmlns:p14="http://schemas.microsoft.com/office/powerpoint/2010/main" val="2237334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should take notes</a:t>
            </a:r>
          </a:p>
        </p:txBody>
      </p:sp>
      <p:sp>
        <p:nvSpPr>
          <p:cNvPr id="4" name="Slide Number Placeholder 3"/>
          <p:cNvSpPr>
            <a:spLocks noGrp="1"/>
          </p:cNvSpPr>
          <p:nvPr>
            <p:ph type="sldNum" sz="quarter" idx="10"/>
          </p:nvPr>
        </p:nvSpPr>
        <p:spPr/>
        <p:txBody>
          <a:bodyPr/>
          <a:lstStyle/>
          <a:p>
            <a:fld id="{8FBDC039-FE20-4D38-A9FC-5399ED360958}" type="slidenum">
              <a:rPr lang="en-GB" smtClean="0"/>
              <a:t>30</a:t>
            </a:fld>
            <a:endParaRPr lang="en-GB"/>
          </a:p>
        </p:txBody>
      </p:sp>
    </p:spTree>
    <p:extLst>
      <p:ext uri="{BB962C8B-B14F-4D97-AF65-F5344CB8AC3E}">
        <p14:creationId xmlns:p14="http://schemas.microsoft.com/office/powerpoint/2010/main" val="653824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128</a:t>
            </a:fld>
            <a:endParaRPr lang="en-GB"/>
          </a:p>
        </p:txBody>
      </p:sp>
    </p:spTree>
    <p:extLst>
      <p:ext uri="{BB962C8B-B14F-4D97-AF65-F5344CB8AC3E}">
        <p14:creationId xmlns:p14="http://schemas.microsoft.com/office/powerpoint/2010/main" val="840670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https://www.dailymotion.com/video/x6ou0c8</a:t>
            </a:r>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129</a:t>
            </a:fld>
            <a:endParaRPr lang="en-GB"/>
          </a:p>
        </p:txBody>
      </p:sp>
    </p:spTree>
    <p:extLst>
      <p:ext uri="{BB962C8B-B14F-4D97-AF65-F5344CB8AC3E}">
        <p14:creationId xmlns:p14="http://schemas.microsoft.com/office/powerpoint/2010/main" val="1713520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133</a:t>
            </a:fld>
            <a:endParaRPr lang="en-GB"/>
          </a:p>
        </p:txBody>
      </p:sp>
    </p:spTree>
    <p:extLst>
      <p:ext uri="{BB962C8B-B14F-4D97-AF65-F5344CB8AC3E}">
        <p14:creationId xmlns:p14="http://schemas.microsoft.com/office/powerpoint/2010/main" val="2356598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134</a:t>
            </a:fld>
            <a:endParaRPr lang="en-GB"/>
          </a:p>
        </p:txBody>
      </p:sp>
    </p:spTree>
    <p:extLst>
      <p:ext uri="{BB962C8B-B14F-4D97-AF65-F5344CB8AC3E}">
        <p14:creationId xmlns:p14="http://schemas.microsoft.com/office/powerpoint/2010/main" val="3685453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136</a:t>
            </a:fld>
            <a:endParaRPr lang="en-GB"/>
          </a:p>
        </p:txBody>
      </p:sp>
    </p:spTree>
    <p:extLst>
      <p:ext uri="{BB962C8B-B14F-4D97-AF65-F5344CB8AC3E}">
        <p14:creationId xmlns:p14="http://schemas.microsoft.com/office/powerpoint/2010/main" val="2007609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138</a:t>
            </a:fld>
            <a:endParaRPr lang="en-GB"/>
          </a:p>
        </p:txBody>
      </p:sp>
    </p:spTree>
    <p:extLst>
      <p:ext uri="{BB962C8B-B14F-4D97-AF65-F5344CB8AC3E}">
        <p14:creationId xmlns:p14="http://schemas.microsoft.com/office/powerpoint/2010/main" val="3943363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https://youtu.be/Rd08nVB2Xxg</a:t>
            </a:r>
            <a:endParaRPr lang="en-GB"/>
          </a:p>
        </p:txBody>
      </p:sp>
      <p:sp>
        <p:nvSpPr>
          <p:cNvPr id="4" name="Slide Number Placeholder 3"/>
          <p:cNvSpPr>
            <a:spLocks noGrp="1"/>
          </p:cNvSpPr>
          <p:nvPr>
            <p:ph type="sldNum" sz="quarter" idx="10"/>
          </p:nvPr>
        </p:nvSpPr>
        <p:spPr/>
        <p:txBody>
          <a:bodyPr/>
          <a:lstStyle/>
          <a:p>
            <a:fld id="{67B79B8B-0012-467E-BD18-060864FDF6E5}" type="slidenum">
              <a:rPr lang="en-GB" smtClean="0"/>
              <a:t>139</a:t>
            </a:fld>
            <a:endParaRPr lang="en-GB"/>
          </a:p>
        </p:txBody>
      </p:sp>
    </p:spTree>
    <p:extLst>
      <p:ext uri="{BB962C8B-B14F-4D97-AF65-F5344CB8AC3E}">
        <p14:creationId xmlns:p14="http://schemas.microsoft.com/office/powerpoint/2010/main" val="4000949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143</a:t>
            </a:fld>
            <a:endParaRPr lang="en-GB"/>
          </a:p>
        </p:txBody>
      </p:sp>
    </p:spTree>
    <p:extLst>
      <p:ext uri="{BB962C8B-B14F-4D97-AF65-F5344CB8AC3E}">
        <p14:creationId xmlns:p14="http://schemas.microsoft.com/office/powerpoint/2010/main" val="928543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148</a:t>
            </a:fld>
            <a:endParaRPr lang="en-GB"/>
          </a:p>
        </p:txBody>
      </p:sp>
    </p:spTree>
    <p:extLst>
      <p:ext uri="{BB962C8B-B14F-4D97-AF65-F5344CB8AC3E}">
        <p14:creationId xmlns:p14="http://schemas.microsoft.com/office/powerpoint/2010/main" val="3154195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149</a:t>
            </a:fld>
            <a:endParaRPr lang="en-GB"/>
          </a:p>
        </p:txBody>
      </p:sp>
    </p:spTree>
    <p:extLst>
      <p:ext uri="{BB962C8B-B14F-4D97-AF65-F5344CB8AC3E}">
        <p14:creationId xmlns:p14="http://schemas.microsoft.com/office/powerpoint/2010/main" val="126086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should take notes</a:t>
            </a:r>
          </a:p>
        </p:txBody>
      </p:sp>
      <p:sp>
        <p:nvSpPr>
          <p:cNvPr id="4" name="Slide Number Placeholder 3"/>
          <p:cNvSpPr>
            <a:spLocks noGrp="1"/>
          </p:cNvSpPr>
          <p:nvPr>
            <p:ph type="sldNum" sz="quarter" idx="10"/>
          </p:nvPr>
        </p:nvSpPr>
        <p:spPr/>
        <p:txBody>
          <a:bodyPr/>
          <a:lstStyle/>
          <a:p>
            <a:fld id="{8FBDC039-FE20-4D38-A9FC-5399ED360958}" type="slidenum">
              <a:rPr lang="en-GB" smtClean="0"/>
              <a:t>31</a:t>
            </a:fld>
            <a:endParaRPr lang="en-GB"/>
          </a:p>
        </p:txBody>
      </p:sp>
    </p:spTree>
    <p:extLst>
      <p:ext uri="{BB962C8B-B14F-4D97-AF65-F5344CB8AC3E}">
        <p14:creationId xmlns:p14="http://schemas.microsoft.com/office/powerpoint/2010/main" val="2828993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153</a:t>
            </a:fld>
            <a:endParaRPr lang="en-GB"/>
          </a:p>
        </p:txBody>
      </p:sp>
    </p:spTree>
    <p:extLst>
      <p:ext uri="{BB962C8B-B14F-4D97-AF65-F5344CB8AC3E}">
        <p14:creationId xmlns:p14="http://schemas.microsoft.com/office/powerpoint/2010/main" val="2647353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154</a:t>
            </a:fld>
            <a:endParaRPr lang="en-GB"/>
          </a:p>
        </p:txBody>
      </p:sp>
    </p:spTree>
    <p:extLst>
      <p:ext uri="{BB962C8B-B14F-4D97-AF65-F5344CB8AC3E}">
        <p14:creationId xmlns:p14="http://schemas.microsoft.com/office/powerpoint/2010/main" val="1280905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156</a:t>
            </a:fld>
            <a:endParaRPr lang="en-GB"/>
          </a:p>
        </p:txBody>
      </p:sp>
    </p:spTree>
    <p:extLst>
      <p:ext uri="{BB962C8B-B14F-4D97-AF65-F5344CB8AC3E}">
        <p14:creationId xmlns:p14="http://schemas.microsoft.com/office/powerpoint/2010/main" val="2169009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160</a:t>
            </a:fld>
            <a:endParaRPr lang="en-GB"/>
          </a:p>
        </p:txBody>
      </p:sp>
    </p:spTree>
    <p:extLst>
      <p:ext uri="{BB962C8B-B14F-4D97-AF65-F5344CB8AC3E}">
        <p14:creationId xmlns:p14="http://schemas.microsoft.com/office/powerpoint/2010/main" val="1550727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161</a:t>
            </a:fld>
            <a:endParaRPr lang="en-GB"/>
          </a:p>
        </p:txBody>
      </p:sp>
    </p:spTree>
    <p:extLst>
      <p:ext uri="{BB962C8B-B14F-4D97-AF65-F5344CB8AC3E}">
        <p14:creationId xmlns:p14="http://schemas.microsoft.com/office/powerpoint/2010/main" val="112795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163</a:t>
            </a:fld>
            <a:endParaRPr lang="en-GB"/>
          </a:p>
        </p:txBody>
      </p:sp>
    </p:spTree>
    <p:extLst>
      <p:ext uri="{BB962C8B-B14F-4D97-AF65-F5344CB8AC3E}">
        <p14:creationId xmlns:p14="http://schemas.microsoft.com/office/powerpoint/2010/main" val="2794423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165</a:t>
            </a:fld>
            <a:endParaRPr lang="en-GB"/>
          </a:p>
        </p:txBody>
      </p:sp>
    </p:spTree>
    <p:extLst>
      <p:ext uri="{BB962C8B-B14F-4D97-AF65-F5344CB8AC3E}">
        <p14:creationId xmlns:p14="http://schemas.microsoft.com/office/powerpoint/2010/main" val="1182969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166</a:t>
            </a:fld>
            <a:endParaRPr lang="en-GB"/>
          </a:p>
        </p:txBody>
      </p:sp>
    </p:spTree>
    <p:extLst>
      <p:ext uri="{BB962C8B-B14F-4D97-AF65-F5344CB8AC3E}">
        <p14:creationId xmlns:p14="http://schemas.microsoft.com/office/powerpoint/2010/main" val="2484325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167</a:t>
            </a:fld>
            <a:endParaRPr lang="en-GB"/>
          </a:p>
        </p:txBody>
      </p:sp>
    </p:spTree>
    <p:extLst>
      <p:ext uri="{BB962C8B-B14F-4D97-AF65-F5344CB8AC3E}">
        <p14:creationId xmlns:p14="http://schemas.microsoft.com/office/powerpoint/2010/main" val="375042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168</a:t>
            </a:fld>
            <a:endParaRPr lang="en-GB"/>
          </a:p>
        </p:txBody>
      </p:sp>
    </p:spTree>
    <p:extLst>
      <p:ext uri="{BB962C8B-B14F-4D97-AF65-F5344CB8AC3E}">
        <p14:creationId xmlns:p14="http://schemas.microsoft.com/office/powerpoint/2010/main" val="289930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32</a:t>
            </a:fld>
            <a:endParaRPr lang="en-GB"/>
          </a:p>
        </p:txBody>
      </p:sp>
    </p:spTree>
    <p:extLst>
      <p:ext uri="{BB962C8B-B14F-4D97-AF65-F5344CB8AC3E}">
        <p14:creationId xmlns:p14="http://schemas.microsoft.com/office/powerpoint/2010/main" val="2994928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169</a:t>
            </a:fld>
            <a:endParaRPr lang="en-GB"/>
          </a:p>
        </p:txBody>
      </p:sp>
    </p:spTree>
    <p:extLst>
      <p:ext uri="{BB962C8B-B14F-4D97-AF65-F5344CB8AC3E}">
        <p14:creationId xmlns:p14="http://schemas.microsoft.com/office/powerpoint/2010/main" val="3508994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38</a:t>
            </a:fld>
            <a:endParaRPr lang="en-GB"/>
          </a:p>
        </p:txBody>
      </p:sp>
    </p:spTree>
    <p:extLst>
      <p:ext uri="{BB962C8B-B14F-4D97-AF65-F5344CB8AC3E}">
        <p14:creationId xmlns:p14="http://schemas.microsoft.com/office/powerpoint/2010/main" val="359660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should take</a:t>
            </a:r>
            <a:r>
              <a:rPr lang="en-GB" baseline="0" dirty="0"/>
              <a:t> notes</a:t>
            </a:r>
            <a:endParaRPr lang="en-GB" dirty="0"/>
          </a:p>
        </p:txBody>
      </p:sp>
      <p:sp>
        <p:nvSpPr>
          <p:cNvPr id="4" name="Slide Number Placeholder 3"/>
          <p:cNvSpPr>
            <a:spLocks noGrp="1"/>
          </p:cNvSpPr>
          <p:nvPr>
            <p:ph type="sldNum" sz="quarter" idx="10"/>
          </p:nvPr>
        </p:nvSpPr>
        <p:spPr/>
        <p:txBody>
          <a:bodyPr/>
          <a:lstStyle/>
          <a:p>
            <a:fld id="{8FBDC039-FE20-4D38-A9FC-5399ED360958}" type="slidenum">
              <a:rPr lang="en-GB" smtClean="0"/>
              <a:t>50</a:t>
            </a:fld>
            <a:endParaRPr lang="en-GB"/>
          </a:p>
        </p:txBody>
      </p:sp>
    </p:spTree>
    <p:extLst>
      <p:ext uri="{BB962C8B-B14F-4D97-AF65-F5344CB8AC3E}">
        <p14:creationId xmlns:p14="http://schemas.microsoft.com/office/powerpoint/2010/main" val="2889007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51</a:t>
            </a:fld>
            <a:endParaRPr lang="en-GB"/>
          </a:p>
        </p:txBody>
      </p:sp>
    </p:spTree>
    <p:extLst>
      <p:ext uri="{BB962C8B-B14F-4D97-AF65-F5344CB8AC3E}">
        <p14:creationId xmlns:p14="http://schemas.microsoft.com/office/powerpoint/2010/main" val="241985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B79B8B-0012-467E-BD18-060864FDF6E5}" type="slidenum">
              <a:rPr lang="en-GB" smtClean="0"/>
              <a:t>55</a:t>
            </a:fld>
            <a:endParaRPr lang="en-GB"/>
          </a:p>
        </p:txBody>
      </p:sp>
    </p:spTree>
    <p:extLst>
      <p:ext uri="{BB962C8B-B14F-4D97-AF65-F5344CB8AC3E}">
        <p14:creationId xmlns:p14="http://schemas.microsoft.com/office/powerpoint/2010/main" val="225949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672A12A-7ECB-4C9E-8557-39884246A753}" type="datetimeFigureOut">
              <a:rPr lang="en-GB" smtClean="0"/>
              <a:t>21/02/2020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2156652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72A12A-7ECB-4C9E-8557-39884246A753}" type="datetimeFigureOut">
              <a:rPr lang="en-GB" smtClean="0"/>
              <a:t>21/02/2020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27549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72A12A-7ECB-4C9E-8557-39884246A753}" type="datetimeFigureOut">
              <a:rPr lang="en-GB" smtClean="0"/>
              <a:t>21/02/2020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242048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317C6043-BC3E-410B-8DCA-6BE87840FBF5}" type="slidenum">
              <a:rPr lang="en-US" altLang="en-US"/>
              <a:pPr/>
              <a:t>‹#›</a:t>
            </a:fld>
            <a:endParaRPr lang="en-US" altLang="en-US"/>
          </a:p>
        </p:txBody>
      </p:sp>
    </p:spTree>
    <p:extLst>
      <p:ext uri="{BB962C8B-B14F-4D97-AF65-F5344CB8AC3E}">
        <p14:creationId xmlns:p14="http://schemas.microsoft.com/office/powerpoint/2010/main" val="2530568435"/>
      </p:ext>
    </p:extLst>
  </p:cSld>
  <p:clrMapOvr>
    <a:masterClrMapping/>
  </p:clrMapOvr>
  <p:transition spd="slow" advClick="0" advTm="10000">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72A12A-7ECB-4C9E-8557-39884246A753}" type="datetimeFigureOut">
              <a:rPr lang="en-GB" smtClean="0"/>
              <a:t>21/02/2020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125931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72A12A-7ECB-4C9E-8557-39884246A753}" type="datetimeFigureOut">
              <a:rPr lang="en-GB" smtClean="0"/>
              <a:t>21/02/2020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15207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672A12A-7ECB-4C9E-8557-39884246A753}" type="datetimeFigureOut">
              <a:rPr lang="en-GB" smtClean="0"/>
              <a:t>21/02/2020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176628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672A12A-7ECB-4C9E-8557-39884246A753}" type="datetimeFigureOut">
              <a:rPr lang="en-GB" smtClean="0"/>
              <a:t>21/02/2020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267997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672A12A-7ECB-4C9E-8557-39884246A753}" type="datetimeFigureOut">
              <a:rPr lang="en-GB" smtClean="0"/>
              <a:t>21/02/2020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11893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2A12A-7ECB-4C9E-8557-39884246A753}" type="datetimeFigureOut">
              <a:rPr lang="en-GB" smtClean="0"/>
              <a:t>21/02/2020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272115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72A12A-7ECB-4C9E-8557-39884246A753}" type="datetimeFigureOut">
              <a:rPr lang="en-GB" smtClean="0"/>
              <a:t>21/02/2020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1357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72A12A-7ECB-4C9E-8557-39884246A753}" type="datetimeFigureOut">
              <a:rPr lang="en-GB" smtClean="0"/>
              <a:t>21/02/2020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E5D6D1-D24E-4DA9-B8EE-7B47D50A2346}" type="slidenum">
              <a:rPr lang="en-GB" smtClean="0"/>
              <a:t>‹#›</a:t>
            </a:fld>
            <a:endParaRPr lang="en-GB"/>
          </a:p>
        </p:txBody>
      </p:sp>
    </p:spTree>
    <p:extLst>
      <p:ext uri="{BB962C8B-B14F-4D97-AF65-F5344CB8AC3E}">
        <p14:creationId xmlns:p14="http://schemas.microsoft.com/office/powerpoint/2010/main" val="561964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2A12A-7ECB-4C9E-8557-39884246A753}" type="datetimeFigureOut">
              <a:rPr lang="en-GB" smtClean="0"/>
              <a:t>21/02/2020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5D6D1-D24E-4DA9-B8EE-7B47D50A2346}" type="slidenum">
              <a:rPr lang="en-GB" smtClean="0"/>
              <a:t>‹#›</a:t>
            </a:fld>
            <a:endParaRPr lang="en-GB"/>
          </a:p>
        </p:txBody>
      </p:sp>
    </p:spTree>
    <p:extLst>
      <p:ext uri="{BB962C8B-B14F-4D97-AF65-F5344CB8AC3E}">
        <p14:creationId xmlns:p14="http://schemas.microsoft.com/office/powerpoint/2010/main" val="264881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2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http://img2.timeinc.net/instyle/images/2007/galleries/081007_beyonce_400X400.jpg"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C66F2F30-5DC0-44A0-BFA6-E12F46ED16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Freeform: Shape 9">
            <a:extLst>
              <a:ext uri="{FF2B5EF4-FFF2-40B4-BE49-F238E27FC236}">
                <a16:creationId xmlns:a16="http://schemas.microsoft.com/office/drawing/2014/main" id="{04DC2037-48A0-4F22-B9D4-8EAEBC780AB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2" name="Freeform 22">
            <a:extLst>
              <a:ext uri="{FF2B5EF4-FFF2-40B4-BE49-F238E27FC236}">
                <a16:creationId xmlns:a16="http://schemas.microsoft.com/office/drawing/2014/main" id="{0006CBFD-ADA0-43D1-9332-9C34CA1C7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1">
            <a:extLst>
              <a:ext uri="{FF2B5EF4-FFF2-40B4-BE49-F238E27FC236}">
                <a16:creationId xmlns:a16="http://schemas.microsoft.com/office/drawing/2014/main" id="{85872F57-7F42-4F97-8391-DDC8D0054C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5">
            <a:extLst>
              <a:ext uri="{FF2B5EF4-FFF2-40B4-BE49-F238E27FC236}">
                <a16:creationId xmlns:a16="http://schemas.microsoft.com/office/drawing/2014/main" id="{2B931666-F28F-45F3-A074-66D2272D5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2245809"/>
            <a:ext cx="12192000" cy="1564716"/>
          </a:xfrm>
        </p:spPr>
        <p:txBody>
          <a:bodyPr>
            <a:normAutofit fontScale="90000"/>
          </a:bodyPr>
          <a:lstStyle/>
          <a:p>
            <a:pPr algn="l"/>
            <a:r>
              <a:rPr lang="en-GB" sz="11500" dirty="0"/>
              <a:t>Relationships</a:t>
            </a:r>
          </a:p>
        </p:txBody>
      </p:sp>
      <p:sp>
        <p:nvSpPr>
          <p:cNvPr id="3" name="Subtitle 2"/>
          <p:cNvSpPr>
            <a:spLocks noGrp="1"/>
          </p:cNvSpPr>
          <p:nvPr>
            <p:ph type="subTitle" idx="1"/>
          </p:nvPr>
        </p:nvSpPr>
        <p:spPr>
          <a:xfrm>
            <a:off x="1524000" y="3947050"/>
            <a:ext cx="9144000" cy="572583"/>
          </a:xfrm>
        </p:spPr>
        <p:txBody>
          <a:bodyPr>
            <a:normAutofit/>
          </a:bodyPr>
          <a:lstStyle/>
          <a:p>
            <a:pPr algn="l"/>
            <a:r>
              <a:rPr lang="en-GB" sz="3200" dirty="0"/>
              <a:t>Higher Psychology</a:t>
            </a:r>
          </a:p>
        </p:txBody>
      </p:sp>
    </p:spTree>
    <p:extLst>
      <p:ext uri="{BB962C8B-B14F-4D97-AF65-F5344CB8AC3E}">
        <p14:creationId xmlns:p14="http://schemas.microsoft.com/office/powerpoint/2010/main" val="2722711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lgn="ctr">
              <a:buNone/>
            </a:pPr>
            <a:r>
              <a:rPr lang="en-GB" sz="6000" dirty="0" smtClean="0"/>
              <a:t>It takes ____ minutes to decide if you like someone. </a:t>
            </a:r>
            <a:endParaRPr lang="en-GB" sz="6000" dirty="0"/>
          </a:p>
        </p:txBody>
      </p:sp>
    </p:spTree>
    <p:extLst>
      <p:ext uri="{BB962C8B-B14F-4D97-AF65-F5344CB8AC3E}">
        <p14:creationId xmlns:p14="http://schemas.microsoft.com/office/powerpoint/2010/main" val="27263316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2" name="Rectangle 74">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Rectangle 76">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3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5"/>
          <p:cNvSpPr>
            <a:spLocks noGrp="1" noChangeArrowheads="1"/>
          </p:cNvSpPr>
          <p:nvPr>
            <p:ph type="title"/>
          </p:nvPr>
        </p:nvSpPr>
        <p:spPr>
          <a:xfrm>
            <a:off x="321732" y="4767072"/>
            <a:ext cx="7058306" cy="1625210"/>
          </a:xfrm>
        </p:spPr>
        <p:txBody>
          <a:bodyPr>
            <a:normAutofit fontScale="90000"/>
          </a:bodyPr>
          <a:lstStyle/>
          <a:p>
            <a:pPr algn="ctr"/>
            <a:r>
              <a:rPr lang="en-GB" altLang="en-US" sz="6000" dirty="0">
                <a:solidFill>
                  <a:srgbClr val="FFFFFF"/>
                </a:solidFill>
              </a:rPr>
              <a:t>Relationship Development</a:t>
            </a:r>
          </a:p>
        </p:txBody>
      </p:sp>
      <p:sp>
        <p:nvSpPr>
          <p:cNvPr id="5126" name="Rectangle 6"/>
          <p:cNvSpPr>
            <a:spLocks noGrp="1" noChangeArrowheads="1"/>
          </p:cNvSpPr>
          <p:nvPr>
            <p:ph idx="1"/>
          </p:nvPr>
        </p:nvSpPr>
        <p:spPr>
          <a:xfrm>
            <a:off x="8029319" y="917725"/>
            <a:ext cx="3656403" cy="4852362"/>
          </a:xfrm>
        </p:spPr>
        <p:txBody>
          <a:bodyPr anchor="ctr">
            <a:normAutofit/>
          </a:bodyPr>
          <a:lstStyle/>
          <a:p>
            <a:pPr marL="0" indent="0">
              <a:spcBef>
                <a:spcPct val="20000"/>
              </a:spcBef>
              <a:buNone/>
            </a:pPr>
            <a:r>
              <a:rPr lang="en-GB" altLang="en-US" sz="4000" b="1" u="sng" dirty="0">
                <a:solidFill>
                  <a:srgbClr val="FFFFFF"/>
                </a:solidFill>
                <a:latin typeface="+mj-lt"/>
              </a:rPr>
              <a:t>Bargaining</a:t>
            </a:r>
          </a:p>
          <a:p>
            <a:pPr marL="609600" indent="-609600">
              <a:spcBef>
                <a:spcPct val="20000"/>
              </a:spcBef>
            </a:pPr>
            <a:endParaRPr lang="en-GB" altLang="en-US" sz="3200" dirty="0">
              <a:solidFill>
                <a:srgbClr val="FFFFFF"/>
              </a:solidFill>
              <a:latin typeface="+mj-lt"/>
            </a:endParaRPr>
          </a:p>
          <a:p>
            <a:pPr marL="0" indent="0">
              <a:spcBef>
                <a:spcPct val="20000"/>
              </a:spcBef>
              <a:buNone/>
            </a:pPr>
            <a:r>
              <a:rPr lang="en-GB" altLang="en-US" sz="3200" dirty="0">
                <a:solidFill>
                  <a:schemeClr val="bg1"/>
                </a:solidFill>
                <a:latin typeface="+mj-lt"/>
              </a:rPr>
              <a:t>We give and receive rewards to test whether a deeper relationship is worthwhile</a:t>
            </a:r>
            <a:r>
              <a:rPr lang="en-GB" altLang="en-US" sz="3200" dirty="0">
                <a:solidFill>
                  <a:srgbClr val="FFFFFF"/>
                </a:solidFill>
                <a:latin typeface="+mj-lt"/>
              </a:rPr>
              <a:t>.</a:t>
            </a:r>
          </a:p>
        </p:txBody>
      </p:sp>
      <p:pic>
        <p:nvPicPr>
          <p:cNvPr id="3" name="Picture 2">
            <a:extLst>
              <a:ext uri="{FF2B5EF4-FFF2-40B4-BE49-F238E27FC236}">
                <a16:creationId xmlns:a16="http://schemas.microsoft.com/office/drawing/2014/main" id="{2B9892E0-58B9-4CA8-AF24-A2159345FD25}"/>
              </a:ext>
            </a:extLst>
          </p:cNvPr>
          <p:cNvPicPr>
            <a:picLocks noChangeAspect="1"/>
          </p:cNvPicPr>
          <p:nvPr/>
        </p:nvPicPr>
        <p:blipFill>
          <a:blip r:embed="rId3"/>
          <a:stretch>
            <a:fillRect/>
          </a:stretch>
        </p:blipFill>
        <p:spPr>
          <a:xfrm>
            <a:off x="1301858" y="19794"/>
            <a:ext cx="5160935" cy="4527598"/>
          </a:xfrm>
          <a:prstGeom prst="rect">
            <a:avLst/>
          </a:prstGeom>
        </p:spPr>
      </p:pic>
    </p:spTree>
    <p:extLst>
      <p:ext uri="{BB962C8B-B14F-4D97-AF65-F5344CB8AC3E}">
        <p14:creationId xmlns:p14="http://schemas.microsoft.com/office/powerpoint/2010/main" val="2905291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2" name="Rectangle 74">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Rectangle 76">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3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5"/>
          <p:cNvSpPr>
            <a:spLocks noGrp="1" noChangeArrowheads="1"/>
          </p:cNvSpPr>
          <p:nvPr>
            <p:ph type="title"/>
          </p:nvPr>
        </p:nvSpPr>
        <p:spPr>
          <a:xfrm>
            <a:off x="321732" y="4767072"/>
            <a:ext cx="7058306" cy="1625210"/>
          </a:xfrm>
        </p:spPr>
        <p:txBody>
          <a:bodyPr>
            <a:normAutofit fontScale="90000"/>
          </a:bodyPr>
          <a:lstStyle/>
          <a:p>
            <a:pPr algn="ctr"/>
            <a:r>
              <a:rPr lang="en-GB" altLang="en-US" sz="6000" dirty="0">
                <a:solidFill>
                  <a:srgbClr val="FFFFFF"/>
                </a:solidFill>
              </a:rPr>
              <a:t>Relationship Development</a:t>
            </a:r>
          </a:p>
        </p:txBody>
      </p:sp>
      <p:sp>
        <p:nvSpPr>
          <p:cNvPr id="5126" name="Rectangle 6"/>
          <p:cNvSpPr>
            <a:spLocks noGrp="1" noChangeArrowheads="1"/>
          </p:cNvSpPr>
          <p:nvPr>
            <p:ph idx="1"/>
          </p:nvPr>
        </p:nvSpPr>
        <p:spPr>
          <a:xfrm>
            <a:off x="8029319" y="917725"/>
            <a:ext cx="3656403" cy="4852362"/>
          </a:xfrm>
        </p:spPr>
        <p:txBody>
          <a:bodyPr anchor="ctr">
            <a:normAutofit/>
          </a:bodyPr>
          <a:lstStyle/>
          <a:p>
            <a:pPr marL="0" indent="0">
              <a:spcBef>
                <a:spcPct val="20000"/>
              </a:spcBef>
              <a:buNone/>
            </a:pPr>
            <a:r>
              <a:rPr lang="en-GB" altLang="en-US" sz="4000" b="1" u="sng" dirty="0">
                <a:solidFill>
                  <a:srgbClr val="FFFFFF"/>
                </a:solidFill>
                <a:latin typeface="+mj-lt"/>
              </a:rPr>
              <a:t>Commitment</a:t>
            </a:r>
          </a:p>
          <a:p>
            <a:pPr marL="609600" indent="-609600">
              <a:spcBef>
                <a:spcPct val="20000"/>
              </a:spcBef>
            </a:pPr>
            <a:endParaRPr lang="en-GB" altLang="en-US" sz="3200" dirty="0">
              <a:solidFill>
                <a:srgbClr val="FFFFFF"/>
              </a:solidFill>
              <a:latin typeface="+mj-lt"/>
            </a:endParaRPr>
          </a:p>
          <a:p>
            <a:pPr marL="0" indent="0">
              <a:spcBef>
                <a:spcPct val="20000"/>
              </a:spcBef>
              <a:buNone/>
            </a:pPr>
            <a:r>
              <a:rPr lang="en-GB" altLang="en-US" sz="3200" dirty="0">
                <a:solidFill>
                  <a:schemeClr val="bg1"/>
                </a:solidFill>
                <a:latin typeface="+mj-lt"/>
              </a:rPr>
              <a:t>The relationship increases in predictability so each partner knows how to elicit rewards from the other, which lowers costs</a:t>
            </a:r>
            <a:r>
              <a:rPr lang="en-GB" altLang="en-US" sz="3200" dirty="0">
                <a:solidFill>
                  <a:srgbClr val="FFFFFF"/>
                </a:solidFill>
                <a:latin typeface="+mj-lt"/>
              </a:rPr>
              <a:t>.</a:t>
            </a:r>
          </a:p>
        </p:txBody>
      </p:sp>
      <p:pic>
        <p:nvPicPr>
          <p:cNvPr id="2" name="Picture 1"/>
          <p:cNvPicPr>
            <a:picLocks noChangeAspect="1"/>
          </p:cNvPicPr>
          <p:nvPr/>
        </p:nvPicPr>
        <p:blipFill>
          <a:blip r:embed="rId3"/>
          <a:stretch>
            <a:fillRect/>
          </a:stretch>
        </p:blipFill>
        <p:spPr>
          <a:xfrm>
            <a:off x="305750" y="563880"/>
            <a:ext cx="7044359" cy="3703320"/>
          </a:xfrm>
          <a:prstGeom prst="rect">
            <a:avLst/>
          </a:prstGeom>
        </p:spPr>
      </p:pic>
    </p:spTree>
    <p:extLst>
      <p:ext uri="{BB962C8B-B14F-4D97-AF65-F5344CB8AC3E}">
        <p14:creationId xmlns:p14="http://schemas.microsoft.com/office/powerpoint/2010/main" val="2880876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2" name="Rectangle 74">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Rectangle 76">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3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5"/>
          <p:cNvSpPr>
            <a:spLocks noGrp="1" noChangeArrowheads="1"/>
          </p:cNvSpPr>
          <p:nvPr>
            <p:ph type="title"/>
          </p:nvPr>
        </p:nvSpPr>
        <p:spPr>
          <a:xfrm>
            <a:off x="321732" y="4767072"/>
            <a:ext cx="7058306" cy="1625210"/>
          </a:xfrm>
        </p:spPr>
        <p:txBody>
          <a:bodyPr>
            <a:normAutofit fontScale="90000"/>
          </a:bodyPr>
          <a:lstStyle/>
          <a:p>
            <a:pPr algn="ctr"/>
            <a:r>
              <a:rPr lang="en-GB" altLang="en-US" sz="6000" dirty="0">
                <a:solidFill>
                  <a:srgbClr val="FFFFFF"/>
                </a:solidFill>
              </a:rPr>
              <a:t>Relationship Development</a:t>
            </a:r>
          </a:p>
        </p:txBody>
      </p:sp>
      <p:sp>
        <p:nvSpPr>
          <p:cNvPr id="5126" name="Rectangle 6"/>
          <p:cNvSpPr>
            <a:spLocks noGrp="1" noChangeArrowheads="1"/>
          </p:cNvSpPr>
          <p:nvPr>
            <p:ph idx="1"/>
          </p:nvPr>
        </p:nvSpPr>
        <p:spPr>
          <a:xfrm>
            <a:off x="7624020" y="1002818"/>
            <a:ext cx="4156882" cy="4852362"/>
          </a:xfrm>
        </p:spPr>
        <p:txBody>
          <a:bodyPr anchor="ctr">
            <a:normAutofit/>
          </a:bodyPr>
          <a:lstStyle/>
          <a:p>
            <a:pPr marL="0" indent="0">
              <a:buNone/>
            </a:pPr>
            <a:r>
              <a:rPr lang="en-GB" altLang="en-US" sz="3900" b="1" u="sng" dirty="0">
                <a:solidFill>
                  <a:schemeClr val="bg1"/>
                </a:solidFill>
              </a:rPr>
              <a:t>Institutionalisation</a:t>
            </a:r>
          </a:p>
          <a:p>
            <a:pPr marL="0" indent="0">
              <a:buNone/>
            </a:pPr>
            <a:endParaRPr lang="en-GB" altLang="en-US" sz="3900" b="1" u="sng" dirty="0">
              <a:solidFill>
                <a:schemeClr val="bg1"/>
              </a:solidFill>
              <a:latin typeface="+mj-lt"/>
            </a:endParaRPr>
          </a:p>
          <a:p>
            <a:pPr marL="0" indent="0">
              <a:buNone/>
            </a:pPr>
            <a:r>
              <a:rPr lang="en-GB" altLang="en-US" sz="3200" dirty="0">
                <a:solidFill>
                  <a:schemeClr val="bg1"/>
                </a:solidFill>
              </a:rPr>
              <a:t>The relationship norms are developed which establishes the patterns of rewards and costs for each partner. </a:t>
            </a:r>
          </a:p>
        </p:txBody>
      </p:sp>
      <p:pic>
        <p:nvPicPr>
          <p:cNvPr id="6" name="Picture 5">
            <a:extLst>
              <a:ext uri="{FF2B5EF4-FFF2-40B4-BE49-F238E27FC236}">
                <a16:creationId xmlns:a16="http://schemas.microsoft.com/office/drawing/2014/main" id="{BB38B828-B786-47C8-8DB8-7BCBD33B24DE}"/>
              </a:ext>
            </a:extLst>
          </p:cNvPr>
          <p:cNvPicPr>
            <a:picLocks noChangeAspect="1"/>
          </p:cNvPicPr>
          <p:nvPr/>
        </p:nvPicPr>
        <p:blipFill>
          <a:blip r:embed="rId3"/>
          <a:stretch>
            <a:fillRect/>
          </a:stretch>
        </p:blipFill>
        <p:spPr>
          <a:xfrm>
            <a:off x="79981" y="698193"/>
            <a:ext cx="7419113" cy="3393360"/>
          </a:xfrm>
          <a:prstGeom prst="rect">
            <a:avLst/>
          </a:prstGeom>
        </p:spPr>
      </p:pic>
    </p:spTree>
    <p:extLst>
      <p:ext uri="{BB962C8B-B14F-4D97-AF65-F5344CB8AC3E}">
        <p14:creationId xmlns:p14="http://schemas.microsoft.com/office/powerpoint/2010/main" val="26984248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p:txBody>
          <a:bodyPr anchor="ctr">
            <a:normAutofit fontScale="85000" lnSpcReduction="20000"/>
          </a:bodyPr>
          <a:lstStyle/>
          <a:p>
            <a:pPr marL="0" indent="0">
              <a:buNone/>
            </a:pPr>
            <a:r>
              <a:rPr lang="en-GB" dirty="0"/>
              <a:t>Eric and Arianna found each other on an online dating site, and have just spent their first day together in the real world. They are both very keen on each other, and both think the other is very attractive.</a:t>
            </a:r>
          </a:p>
          <a:p>
            <a:pPr marL="0" indent="0">
              <a:buNone/>
            </a:pPr>
            <a:r>
              <a:rPr lang="en-GB" dirty="0"/>
              <a:t>But everywhere they went together, Arianna was totting up how much each of them had spent. It was her idea to split the bill in the restaurant. And every time Eric said something nice to her, she had to do the same to him. But Eric just can’t be doing with all that, so he isn’t sure he wants to continue the relationship.</a:t>
            </a:r>
          </a:p>
          <a:p>
            <a:pPr marL="0" indent="0">
              <a:buNone/>
            </a:pPr>
            <a:r>
              <a:rPr lang="en-GB" dirty="0"/>
              <a:t> </a:t>
            </a:r>
          </a:p>
          <a:p>
            <a:pPr marL="0" indent="0">
              <a:buNone/>
            </a:pPr>
            <a:r>
              <a:rPr lang="en-GB" b="1" dirty="0"/>
              <a:t>Question</a:t>
            </a:r>
            <a:endParaRPr lang="en-GB" dirty="0"/>
          </a:p>
          <a:p>
            <a:pPr marL="0" indent="0">
              <a:buNone/>
            </a:pPr>
            <a:r>
              <a:rPr lang="en-GB" b="1" dirty="0"/>
              <a:t>Which of Eric and Arianna is behaving in the ways predicted by the Social Exchange Theory?</a:t>
            </a:r>
            <a:endParaRPr lang="en-GB" dirty="0"/>
          </a:p>
          <a:p>
            <a:pPr marL="0" indent="0">
              <a:buNone/>
            </a:pPr>
            <a:r>
              <a:rPr lang="en-GB" b="1" dirty="0"/>
              <a:t>Explain which concepts described by SET are particularly important in the scenario and why.</a:t>
            </a:r>
            <a:endParaRPr lang="en-GB" dirty="0"/>
          </a:p>
        </p:txBody>
      </p:sp>
    </p:spTree>
    <p:extLst>
      <p:ext uri="{BB962C8B-B14F-4D97-AF65-F5344CB8AC3E}">
        <p14:creationId xmlns:p14="http://schemas.microsoft.com/office/powerpoint/2010/main" val="28459329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24000" y="1980796"/>
            <a:ext cx="9144000" cy="2603274"/>
          </a:xfrm>
        </p:spPr>
        <p:txBody>
          <a:bodyPr>
            <a:normAutofit fontScale="90000"/>
          </a:bodyPr>
          <a:lstStyle/>
          <a:p>
            <a:r>
              <a:rPr lang="en-GB" sz="9600" dirty="0" err="1"/>
              <a:t>Rusbult’s</a:t>
            </a:r>
            <a:r>
              <a:rPr lang="en-GB" sz="9600" dirty="0"/>
              <a:t> Investment Theory</a:t>
            </a:r>
          </a:p>
        </p:txBody>
      </p:sp>
    </p:spTree>
    <p:extLst>
      <p:ext uri="{BB962C8B-B14F-4D97-AF65-F5344CB8AC3E}">
        <p14:creationId xmlns:p14="http://schemas.microsoft.com/office/powerpoint/2010/main" val="31425353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86B68C-84BC-4A6E-99D1-EE87483C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B775CD93-9DF2-48CB-9F57-1BCA9A46C7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Graphic 6">
            <a:extLst>
              <a:ext uri="{FF2B5EF4-FFF2-40B4-BE49-F238E27FC236}">
                <a16:creationId xmlns:a16="http://schemas.microsoft.com/office/drawing/2014/main" id="{890191A2-2B01-4C3E-92EF-84691F4E91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43078" y="2576514"/>
            <a:ext cx="1705848" cy="1705848"/>
          </a:xfrm>
          <a:prstGeom prst="rect">
            <a:avLst/>
          </a:prstGeom>
        </p:spPr>
      </p:pic>
      <p:sp>
        <p:nvSpPr>
          <p:cNvPr id="2" name="Title 1"/>
          <p:cNvSpPr>
            <a:spLocks noGrp="1"/>
          </p:cNvSpPr>
          <p:nvPr>
            <p:ph type="title"/>
          </p:nvPr>
        </p:nvSpPr>
        <p:spPr>
          <a:xfrm>
            <a:off x="774700" y="762000"/>
            <a:ext cx="3759200" cy="3340100"/>
          </a:xfrm>
        </p:spPr>
        <p:txBody>
          <a:bodyPr>
            <a:normAutofit/>
          </a:bodyPr>
          <a:lstStyle/>
          <a:p>
            <a:r>
              <a:rPr lang="en-GB" sz="5400" dirty="0" err="1">
                <a:solidFill>
                  <a:srgbClr val="FFFFFF"/>
                </a:solidFill>
              </a:rPr>
              <a:t>Rusbult’s</a:t>
            </a:r>
            <a:r>
              <a:rPr lang="en-GB" sz="5400" dirty="0">
                <a:solidFill>
                  <a:srgbClr val="FFFFFF"/>
                </a:solidFill>
              </a:rPr>
              <a:t> Investment Theory</a:t>
            </a:r>
          </a:p>
        </p:txBody>
      </p:sp>
      <p:sp>
        <p:nvSpPr>
          <p:cNvPr id="3" name="Content Placeholder 2"/>
          <p:cNvSpPr>
            <a:spLocks noGrp="1"/>
          </p:cNvSpPr>
          <p:nvPr>
            <p:ph idx="1"/>
          </p:nvPr>
        </p:nvSpPr>
        <p:spPr>
          <a:xfrm>
            <a:off x="7348918" y="458921"/>
            <a:ext cx="4381023" cy="5948857"/>
          </a:xfrm>
        </p:spPr>
        <p:txBody>
          <a:bodyPr anchor="ctr">
            <a:normAutofit/>
          </a:bodyPr>
          <a:lstStyle/>
          <a:p>
            <a:pPr marL="0" indent="0">
              <a:buNone/>
            </a:pPr>
            <a:r>
              <a:rPr lang="en-GB" dirty="0"/>
              <a:t>The Investment Model was put forward by </a:t>
            </a:r>
            <a:r>
              <a:rPr lang="en-GB" b="1" dirty="0" err="1"/>
              <a:t>Rusbult</a:t>
            </a:r>
            <a:r>
              <a:rPr lang="en-GB" b="1" dirty="0"/>
              <a:t> et al. (2001)</a:t>
            </a:r>
            <a:r>
              <a:rPr lang="en-GB" dirty="0"/>
              <a:t>, as a development of Social Exchange Theory. </a:t>
            </a:r>
          </a:p>
          <a:p>
            <a:pPr marL="0" indent="0">
              <a:buNone/>
            </a:pPr>
            <a:endParaRPr lang="en-GB" dirty="0"/>
          </a:p>
          <a:p>
            <a:pPr marL="0" indent="0">
              <a:buNone/>
            </a:pPr>
            <a:r>
              <a:rPr lang="en-GB" dirty="0"/>
              <a:t>The idea for developing SET further was that many couples stay together despite the costs outweighing the rewards, so there must be some other factors that keep them together. </a:t>
            </a:r>
          </a:p>
        </p:txBody>
      </p:sp>
    </p:spTree>
    <p:extLst>
      <p:ext uri="{BB962C8B-B14F-4D97-AF65-F5344CB8AC3E}">
        <p14:creationId xmlns:p14="http://schemas.microsoft.com/office/powerpoint/2010/main" val="25103773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err="1">
                <a:solidFill>
                  <a:schemeClr val="accent1"/>
                </a:solidFill>
              </a:rPr>
              <a:t>Rusbult’s</a:t>
            </a:r>
            <a:r>
              <a:rPr lang="en-GB" sz="5400" dirty="0">
                <a:solidFill>
                  <a:schemeClr val="accent1"/>
                </a:solidFill>
              </a:rPr>
              <a:t> Investment Theory</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sz="3200" dirty="0"/>
              <a:t>According to </a:t>
            </a:r>
            <a:r>
              <a:rPr lang="en-GB" sz="3200" dirty="0" err="1"/>
              <a:t>Rusbult's</a:t>
            </a:r>
            <a:r>
              <a:rPr lang="en-GB" sz="3200" dirty="0"/>
              <a:t> proposal, there are three major factors that maintain </a:t>
            </a:r>
            <a:r>
              <a:rPr lang="en-GB" sz="3200" b="1" dirty="0"/>
              <a:t>commitment</a:t>
            </a:r>
            <a:r>
              <a:rPr lang="en-GB" sz="3200" dirty="0"/>
              <a:t> in relationships: </a:t>
            </a:r>
          </a:p>
          <a:p>
            <a:pPr marL="0" indent="0">
              <a:buNone/>
            </a:pPr>
            <a:r>
              <a:rPr lang="en-GB" sz="3200" b="1" dirty="0"/>
              <a:t>	</a:t>
            </a:r>
            <a:r>
              <a:rPr lang="en-GB" sz="3200" dirty="0"/>
              <a:t>1. satisfaction level</a:t>
            </a:r>
          </a:p>
          <a:p>
            <a:pPr marL="0" indent="0">
              <a:buNone/>
            </a:pPr>
            <a:r>
              <a:rPr lang="en-GB" sz="3200" dirty="0"/>
              <a:t>	2. comparison with alternatives</a:t>
            </a:r>
          </a:p>
          <a:p>
            <a:pPr marL="0" indent="0">
              <a:buNone/>
            </a:pPr>
            <a:r>
              <a:rPr lang="en-GB" sz="3200" dirty="0"/>
              <a:t>	3. investment size</a:t>
            </a:r>
          </a:p>
        </p:txBody>
      </p:sp>
    </p:spTree>
    <p:extLst>
      <p:ext uri="{BB962C8B-B14F-4D97-AF65-F5344CB8AC3E}">
        <p14:creationId xmlns:p14="http://schemas.microsoft.com/office/powerpoint/2010/main" val="24586343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Satisfaction level</a:t>
            </a:r>
          </a:p>
        </p:txBody>
      </p:sp>
      <p:sp>
        <p:nvSpPr>
          <p:cNvPr id="3" name="Content Placeholder 2"/>
          <p:cNvSpPr>
            <a:spLocks noGrp="1"/>
          </p:cNvSpPr>
          <p:nvPr>
            <p:ph idx="1"/>
          </p:nvPr>
        </p:nvSpPr>
        <p:spPr>
          <a:xfrm>
            <a:off x="4849198" y="831485"/>
            <a:ext cx="7021222" cy="6026515"/>
          </a:xfrm>
        </p:spPr>
        <p:txBody>
          <a:bodyPr anchor="ctr">
            <a:normAutofit fontScale="92500"/>
          </a:bodyPr>
          <a:lstStyle/>
          <a:p>
            <a:pPr marL="0" indent="0">
              <a:buNone/>
            </a:pPr>
            <a:r>
              <a:rPr lang="en-GB" b="1" dirty="0"/>
              <a:t>Satisfaction level </a:t>
            </a:r>
            <a:r>
              <a:rPr lang="en-GB" dirty="0"/>
              <a:t>is based on the idea of comparison levels from Social Exchange Theory. </a:t>
            </a:r>
          </a:p>
          <a:p>
            <a:pPr marL="0" indent="0">
              <a:buNone/>
            </a:pPr>
            <a:endParaRPr lang="en-GB" dirty="0"/>
          </a:p>
          <a:p>
            <a:pPr marL="0" indent="0">
              <a:buNone/>
            </a:pPr>
            <a:r>
              <a:rPr lang="en-GB" dirty="0"/>
              <a:t>People will have a high level of satisfaction with relationships if they have more rewards and fewer costs. </a:t>
            </a:r>
          </a:p>
          <a:p>
            <a:pPr marL="0" indent="0">
              <a:buNone/>
            </a:pPr>
            <a:endParaRPr lang="en-GB" dirty="0"/>
          </a:p>
          <a:p>
            <a:pPr marL="0" indent="0">
              <a:buNone/>
            </a:pPr>
            <a:r>
              <a:rPr lang="en-GB" dirty="0"/>
              <a:t>What might be classed as a reward in a relationship? </a:t>
            </a:r>
          </a:p>
          <a:p>
            <a:pPr marL="0" indent="0">
              <a:buNone/>
            </a:pPr>
            <a:r>
              <a:rPr lang="en-GB" sz="2600" dirty="0"/>
              <a:t>Companionship, attention and emotional support etc.</a:t>
            </a:r>
          </a:p>
          <a:p>
            <a:pPr marL="0" indent="0">
              <a:buNone/>
            </a:pPr>
            <a:endParaRPr lang="en-GB" sz="2600" dirty="0"/>
          </a:p>
          <a:p>
            <a:pPr marL="0" indent="0">
              <a:buNone/>
            </a:pPr>
            <a:r>
              <a:rPr lang="en-GB" dirty="0"/>
              <a:t>What might be classed as a cost in a relationship?</a:t>
            </a:r>
          </a:p>
          <a:p>
            <a:pPr marL="0" indent="0">
              <a:buNone/>
            </a:pPr>
            <a:r>
              <a:rPr lang="en-GB" sz="2600" dirty="0"/>
              <a:t>Arguments and time etc. </a:t>
            </a:r>
          </a:p>
          <a:p>
            <a:pPr marL="0" indent="0">
              <a:buNone/>
            </a:pPr>
            <a:endParaRPr lang="en-GB" sz="2200" dirty="0"/>
          </a:p>
          <a:p>
            <a:pPr marL="0" indent="0">
              <a:buNone/>
            </a:pPr>
            <a:endParaRPr lang="en-GB" sz="2200" dirty="0"/>
          </a:p>
        </p:txBody>
      </p:sp>
    </p:spTree>
    <p:extLst>
      <p:ext uri="{BB962C8B-B14F-4D97-AF65-F5344CB8AC3E}">
        <p14:creationId xmlns:p14="http://schemas.microsoft.com/office/powerpoint/2010/main" val="37608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Comparison with alternatives</a:t>
            </a:r>
          </a:p>
        </p:txBody>
      </p:sp>
      <p:sp>
        <p:nvSpPr>
          <p:cNvPr id="3" name="Content Placeholder 2"/>
          <p:cNvSpPr>
            <a:spLocks noGrp="1"/>
          </p:cNvSpPr>
          <p:nvPr>
            <p:ph idx="1"/>
          </p:nvPr>
        </p:nvSpPr>
        <p:spPr>
          <a:xfrm>
            <a:off x="4976031" y="793395"/>
            <a:ext cx="6740684" cy="5574083"/>
          </a:xfrm>
        </p:spPr>
        <p:txBody>
          <a:bodyPr anchor="ctr">
            <a:normAutofit/>
          </a:bodyPr>
          <a:lstStyle/>
          <a:p>
            <a:pPr marL="0" indent="0">
              <a:buNone/>
            </a:pPr>
            <a:r>
              <a:rPr lang="en-GB" b="1" dirty="0"/>
              <a:t>Comparison with alternatives </a:t>
            </a:r>
            <a:r>
              <a:rPr lang="en-GB" dirty="0"/>
              <a:t>is also based on the idea of comparison levels from Social Exchange Theory. </a:t>
            </a:r>
          </a:p>
          <a:p>
            <a:pPr marL="0" indent="0">
              <a:buNone/>
            </a:pPr>
            <a:endParaRPr lang="en-GB" dirty="0"/>
          </a:p>
          <a:p>
            <a:pPr marL="0" indent="0">
              <a:buNone/>
            </a:pPr>
            <a:r>
              <a:rPr lang="en-GB" dirty="0"/>
              <a:t>People will tend to be committed to relationships if, when asking themselves, 'Is there a better alternative to satisfy my needs?' the answer is ‘no’. </a:t>
            </a:r>
          </a:p>
          <a:p>
            <a:pPr marL="0" indent="0">
              <a:buNone/>
            </a:pPr>
            <a:endParaRPr lang="en-GB" dirty="0"/>
          </a:p>
          <a:p>
            <a:pPr marL="0" indent="0">
              <a:buNone/>
            </a:pPr>
            <a:r>
              <a:rPr lang="en-GB" dirty="0"/>
              <a:t>Alternatives can include staying on their own and not engaging in romantic relationships at all, as well as finding a new partner.</a:t>
            </a:r>
          </a:p>
        </p:txBody>
      </p:sp>
    </p:spTree>
    <p:extLst>
      <p:ext uri="{BB962C8B-B14F-4D97-AF65-F5344CB8AC3E}">
        <p14:creationId xmlns:p14="http://schemas.microsoft.com/office/powerpoint/2010/main" val="10458896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Investment size</a:t>
            </a:r>
          </a:p>
        </p:txBody>
      </p:sp>
      <p:sp>
        <p:nvSpPr>
          <p:cNvPr id="3" name="Content Placeholder 2"/>
          <p:cNvSpPr>
            <a:spLocks noGrp="1"/>
          </p:cNvSpPr>
          <p:nvPr>
            <p:ph idx="1"/>
          </p:nvPr>
        </p:nvSpPr>
        <p:spPr>
          <a:xfrm>
            <a:off x="4976031" y="449450"/>
            <a:ext cx="6377769" cy="6088509"/>
          </a:xfrm>
        </p:spPr>
        <p:txBody>
          <a:bodyPr anchor="ctr">
            <a:normAutofit/>
          </a:bodyPr>
          <a:lstStyle/>
          <a:p>
            <a:pPr marL="0" indent="0">
              <a:buNone/>
            </a:pPr>
            <a:r>
              <a:rPr lang="en-GB" sz="2400" b="1" dirty="0"/>
              <a:t>Investment </a:t>
            </a:r>
            <a:r>
              <a:rPr lang="en-GB" sz="2400" dirty="0"/>
              <a:t>is considered the most important factor. </a:t>
            </a:r>
          </a:p>
          <a:p>
            <a:pPr marL="0" indent="0">
              <a:buNone/>
            </a:pPr>
            <a:r>
              <a:rPr lang="en-GB" sz="2400" dirty="0"/>
              <a:t>Investment refers to the number of resources, both tangible, like money or possessions, and intangible, like happy memories, that people will lose if they leave relationships. </a:t>
            </a:r>
          </a:p>
          <a:p>
            <a:pPr marL="0" indent="0">
              <a:buNone/>
            </a:pPr>
            <a:r>
              <a:rPr lang="en-GB" sz="2400" dirty="0"/>
              <a:t>The model proposes two types of investment: </a:t>
            </a:r>
            <a:r>
              <a:rPr lang="en-GB" sz="2400" b="1" dirty="0"/>
              <a:t>intrinsic</a:t>
            </a:r>
            <a:r>
              <a:rPr lang="en-GB" sz="2400" dirty="0"/>
              <a:t> and </a:t>
            </a:r>
            <a:r>
              <a:rPr lang="en-GB" sz="2400" b="1" dirty="0"/>
              <a:t>extrinsic</a:t>
            </a:r>
            <a:r>
              <a:rPr lang="en-GB" sz="2400" dirty="0"/>
              <a:t>. Intrinsic investment comprises the things we put directly into the relationship, such as effort, money, possessions, self-disclosure. Extrinsic investment refers to the things that are brought to people's life through the relationships, such as children, friends  and shared memories.</a:t>
            </a:r>
          </a:p>
        </p:txBody>
      </p:sp>
    </p:spTree>
    <p:extLst>
      <p:ext uri="{BB962C8B-B14F-4D97-AF65-F5344CB8AC3E}">
        <p14:creationId xmlns:p14="http://schemas.microsoft.com/office/powerpoint/2010/main" val="3349064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lgn="ctr">
              <a:buNone/>
            </a:pPr>
            <a:r>
              <a:rPr lang="en-GB" sz="6000" dirty="0" smtClean="0"/>
              <a:t>It takes </a:t>
            </a:r>
            <a:r>
              <a:rPr lang="en-GB" sz="6000" dirty="0" smtClean="0">
                <a:solidFill>
                  <a:schemeClr val="bg1"/>
                </a:solidFill>
              </a:rPr>
              <a:t>4</a:t>
            </a:r>
            <a:r>
              <a:rPr lang="en-GB" sz="6000" dirty="0" smtClean="0"/>
              <a:t> minutes to decide if you like someone. </a:t>
            </a:r>
            <a:endParaRPr lang="en-GB" sz="6000" dirty="0"/>
          </a:p>
        </p:txBody>
      </p:sp>
    </p:spTree>
    <p:extLst>
      <p:ext uri="{BB962C8B-B14F-4D97-AF65-F5344CB8AC3E}">
        <p14:creationId xmlns:p14="http://schemas.microsoft.com/office/powerpoint/2010/main" val="14368807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err="1">
                <a:solidFill>
                  <a:schemeClr val="accent1"/>
                </a:solidFill>
              </a:rPr>
              <a:t>Rusbult’s</a:t>
            </a:r>
            <a:r>
              <a:rPr lang="en-GB" sz="5400" dirty="0">
                <a:solidFill>
                  <a:schemeClr val="accent1"/>
                </a:solidFill>
              </a:rPr>
              <a:t> Investment Theory</a:t>
            </a:r>
          </a:p>
        </p:txBody>
      </p:sp>
      <p:sp>
        <p:nvSpPr>
          <p:cNvPr id="3" name="Content Placeholder 2"/>
          <p:cNvSpPr>
            <a:spLocks noGrp="1"/>
          </p:cNvSpPr>
          <p:nvPr>
            <p:ph idx="1"/>
          </p:nvPr>
        </p:nvSpPr>
        <p:spPr>
          <a:xfrm>
            <a:off x="4976031" y="320040"/>
            <a:ext cx="6377769" cy="6217920"/>
          </a:xfrm>
        </p:spPr>
        <p:txBody>
          <a:bodyPr anchor="ctr">
            <a:normAutofit/>
          </a:bodyPr>
          <a:lstStyle/>
          <a:p>
            <a:pPr marL="0" indent="0">
              <a:buNone/>
            </a:pPr>
            <a:r>
              <a:rPr lang="en-GB" dirty="0"/>
              <a:t>Because both intrinsic and extrinsic investments can potentially be lost if relationships end, </a:t>
            </a:r>
            <a:r>
              <a:rPr lang="en-GB" dirty="0" err="1"/>
              <a:t>Rusbult</a:t>
            </a:r>
            <a:r>
              <a:rPr lang="en-GB" dirty="0"/>
              <a:t> et al. concluded that the bigger the investment, the more likely people are to stay in relationships. Therefore, it is the investment size that influences commitment to relationships, rather than just the level of satisfaction or existence of potential alternatives.</a:t>
            </a:r>
          </a:p>
          <a:p>
            <a:pPr marL="0" indent="0">
              <a:buNone/>
            </a:pPr>
            <a:endParaRPr lang="en-GB" dirty="0"/>
          </a:p>
          <a:p>
            <a:pPr marL="0" indent="0">
              <a:buNone/>
            </a:pPr>
            <a:r>
              <a:rPr lang="en-GB" dirty="0"/>
              <a:t>What might be considered a big enough investment to stay in a relationship?</a:t>
            </a:r>
          </a:p>
        </p:txBody>
      </p:sp>
    </p:spTree>
    <p:extLst>
      <p:ext uri="{BB962C8B-B14F-4D97-AF65-F5344CB8AC3E}">
        <p14:creationId xmlns:p14="http://schemas.microsoft.com/office/powerpoint/2010/main" val="7486173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pPr algn="ctr"/>
            <a:r>
              <a:rPr lang="en-GB" sz="5400" dirty="0" err="1"/>
              <a:t>Rusbult’s</a:t>
            </a:r>
            <a:r>
              <a:rPr lang="en-GB" sz="5400" dirty="0"/>
              <a:t> Investment Theory</a:t>
            </a:r>
          </a:p>
        </p:txBody>
      </p:sp>
      <p:sp>
        <p:nvSpPr>
          <p:cNvPr id="3" name="Content Placeholder 2"/>
          <p:cNvSpPr>
            <a:spLocks noGrp="1"/>
          </p:cNvSpPr>
          <p:nvPr>
            <p:ph idx="1"/>
          </p:nvPr>
        </p:nvSpPr>
        <p:spPr>
          <a:xfrm>
            <a:off x="997703" y="2074898"/>
            <a:ext cx="10196593" cy="4168775"/>
          </a:xfrm>
        </p:spPr>
        <p:txBody>
          <a:bodyPr>
            <a:normAutofit/>
          </a:bodyPr>
          <a:lstStyle/>
          <a:p>
            <a:pPr marL="0" indent="0">
              <a:buNone/>
            </a:pPr>
            <a:r>
              <a:rPr lang="en-GB" dirty="0"/>
              <a:t>In addition to the factors influencing partners’ commitment, </a:t>
            </a:r>
            <a:r>
              <a:rPr lang="en-GB" dirty="0" err="1"/>
              <a:t>Rusbult</a:t>
            </a:r>
            <a:r>
              <a:rPr lang="en-GB" dirty="0"/>
              <a:t> et al. also identified maintenance mechanisms partners use to keep relationships going.</a:t>
            </a:r>
          </a:p>
          <a:p>
            <a:pPr marL="0" indent="0">
              <a:buNone/>
            </a:pPr>
            <a:r>
              <a:rPr lang="en-GB" dirty="0"/>
              <a:t>				These mechanisms are: </a:t>
            </a:r>
          </a:p>
          <a:p>
            <a:pPr lvl="8"/>
            <a:r>
              <a:rPr lang="en-GB" sz="2600" b="1" dirty="0"/>
              <a:t>Accommodation</a:t>
            </a:r>
            <a:endParaRPr lang="en-GB" sz="2600" dirty="0"/>
          </a:p>
          <a:p>
            <a:pPr lvl="8"/>
            <a:r>
              <a:rPr lang="en-GB" sz="2600" b="1" dirty="0"/>
              <a:t>Willingness to sacrifice</a:t>
            </a:r>
          </a:p>
          <a:p>
            <a:pPr lvl="8"/>
            <a:r>
              <a:rPr lang="en-GB" sz="2600" b="1" dirty="0"/>
              <a:t>Forgiveness </a:t>
            </a:r>
          </a:p>
          <a:p>
            <a:pPr lvl="8"/>
            <a:r>
              <a:rPr lang="en-GB" sz="2600" b="1" dirty="0"/>
              <a:t>Positive illusions</a:t>
            </a:r>
            <a:r>
              <a:rPr lang="en-GB" sz="2600" dirty="0"/>
              <a:t> </a:t>
            </a:r>
          </a:p>
          <a:p>
            <a:pPr lvl="8"/>
            <a:r>
              <a:rPr lang="en-GB" sz="2600" b="1" dirty="0"/>
              <a:t>Ridiculing alternatives</a:t>
            </a:r>
            <a:endParaRPr lang="en-GB" sz="2600" dirty="0"/>
          </a:p>
        </p:txBody>
      </p:sp>
    </p:spTree>
    <p:extLst>
      <p:ext uri="{BB962C8B-B14F-4D97-AF65-F5344CB8AC3E}">
        <p14:creationId xmlns:p14="http://schemas.microsoft.com/office/powerpoint/2010/main" val="34943231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Image result for a good relationship doesn't keep score">
            <a:extLst>
              <a:ext uri="{FF2B5EF4-FFF2-40B4-BE49-F238E27FC236}">
                <a16:creationId xmlns:a16="http://schemas.microsoft.com/office/drawing/2014/main" id="{C48FA4E1-C51D-4BFA-A7AB-7EE8D610AC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00"/>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09448" y="1913950"/>
            <a:ext cx="4204137" cy="1342754"/>
          </a:xfrm>
        </p:spPr>
        <p:txBody>
          <a:bodyPr>
            <a:normAutofit/>
          </a:bodyPr>
          <a:lstStyle/>
          <a:p>
            <a:pPr algn="ctr"/>
            <a:r>
              <a:rPr lang="en-GB" sz="4000" dirty="0" err="1"/>
              <a:t>Rusbult’s</a:t>
            </a:r>
            <a:r>
              <a:rPr lang="en-GB" sz="4000" dirty="0"/>
              <a:t> Investment Theory</a:t>
            </a:r>
          </a:p>
        </p:txBody>
      </p:sp>
      <p:sp>
        <p:nvSpPr>
          <p:cNvPr id="3" name="Content Placeholder 2"/>
          <p:cNvSpPr>
            <a:spLocks noGrp="1"/>
          </p:cNvSpPr>
          <p:nvPr>
            <p:ph idx="1"/>
          </p:nvPr>
        </p:nvSpPr>
        <p:spPr>
          <a:xfrm>
            <a:off x="408565" y="3625366"/>
            <a:ext cx="4805901" cy="2619839"/>
          </a:xfrm>
        </p:spPr>
        <p:txBody>
          <a:bodyPr anchor="ctr">
            <a:normAutofit/>
          </a:bodyPr>
          <a:lstStyle/>
          <a:p>
            <a:pPr marL="457200" lvl="1" indent="0">
              <a:buNone/>
            </a:pPr>
            <a:r>
              <a:rPr lang="en-GB" sz="3200" b="1" dirty="0"/>
              <a:t>Accommodation</a:t>
            </a:r>
            <a:r>
              <a:rPr lang="en-GB" sz="3200" dirty="0"/>
              <a:t> – acting in a way that promotes relationships, rather than keeping a tally of costs and rewards.</a:t>
            </a:r>
          </a:p>
        </p:txBody>
      </p:sp>
    </p:spTree>
    <p:extLst>
      <p:ext uri="{BB962C8B-B14F-4D97-AF65-F5344CB8AC3E}">
        <p14:creationId xmlns:p14="http://schemas.microsoft.com/office/powerpoint/2010/main" val="12244782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76" name="Freeform: Shape 70">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7" name="Freeform: Shape 72">
            <a:extLst>
              <a:ext uri="{FF2B5EF4-FFF2-40B4-BE49-F238E27FC236}">
                <a16:creationId xmlns:a16="http://schemas.microsoft.com/office/drawing/2014/main" id="{F55FFF17-D3D5-4F58-BA56-54EA901CE0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deciding what to eat meme">
            <a:extLst>
              <a:ext uri="{FF2B5EF4-FFF2-40B4-BE49-F238E27FC236}">
                <a16:creationId xmlns:a16="http://schemas.microsoft.com/office/drawing/2014/main" id="{C82B755E-DC5C-4CA4-AA19-EB350D8AA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5" t="3512" r="3407" b="15310"/>
          <a:stretch/>
        </p:blipFill>
        <p:spPr bwMode="auto">
          <a:xfrm>
            <a:off x="6024154" y="2855022"/>
            <a:ext cx="6016285" cy="36575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4672" y="619125"/>
            <a:ext cx="4152900" cy="2809875"/>
          </a:xfrm>
        </p:spPr>
        <p:txBody>
          <a:bodyPr vert="horz" lIns="91440" tIns="45720" rIns="91440" bIns="45720" rtlCol="0" anchor="b">
            <a:normAutofit/>
          </a:bodyPr>
          <a:lstStyle/>
          <a:p>
            <a:r>
              <a:rPr lang="en-US" sz="5400" kern="1200" dirty="0" err="1">
                <a:solidFill>
                  <a:schemeClr val="bg1">
                    <a:lumMod val="85000"/>
                    <a:lumOff val="15000"/>
                  </a:schemeClr>
                </a:solidFill>
                <a:latin typeface="+mj-lt"/>
                <a:ea typeface="+mj-ea"/>
                <a:cs typeface="+mj-cs"/>
              </a:rPr>
              <a:t>Rusbult’s</a:t>
            </a:r>
            <a:r>
              <a:rPr lang="en-US" sz="5400" kern="1200" dirty="0">
                <a:solidFill>
                  <a:schemeClr val="bg1">
                    <a:lumMod val="85000"/>
                    <a:lumOff val="15000"/>
                  </a:schemeClr>
                </a:solidFill>
                <a:latin typeface="+mj-lt"/>
                <a:ea typeface="+mj-ea"/>
                <a:cs typeface="+mj-cs"/>
              </a:rPr>
              <a:t> Investment Theory</a:t>
            </a:r>
          </a:p>
        </p:txBody>
      </p:sp>
      <p:sp>
        <p:nvSpPr>
          <p:cNvPr id="3" name="Content Placeholder 2"/>
          <p:cNvSpPr>
            <a:spLocks noGrp="1"/>
          </p:cNvSpPr>
          <p:nvPr>
            <p:ph idx="1"/>
          </p:nvPr>
        </p:nvSpPr>
        <p:spPr>
          <a:xfrm>
            <a:off x="379128" y="3770954"/>
            <a:ext cx="4394350" cy="1825734"/>
          </a:xfrm>
        </p:spPr>
        <p:txBody>
          <a:bodyPr vert="horz" lIns="91440" tIns="45720" rIns="91440" bIns="45720" rtlCol="0" anchor="t">
            <a:normAutofit/>
          </a:bodyPr>
          <a:lstStyle/>
          <a:p>
            <a:pPr marL="0" lvl="1" indent="0">
              <a:spcBef>
                <a:spcPts val="1000"/>
              </a:spcBef>
              <a:buNone/>
            </a:pPr>
            <a:r>
              <a:rPr lang="en-US" sz="3200" b="1" kern="1200" dirty="0">
                <a:solidFill>
                  <a:schemeClr val="bg1">
                    <a:lumMod val="85000"/>
                    <a:lumOff val="15000"/>
                  </a:schemeClr>
                </a:solidFill>
                <a:latin typeface="+mn-lt"/>
                <a:ea typeface="+mn-ea"/>
                <a:cs typeface="+mn-cs"/>
              </a:rPr>
              <a:t>Willingness to sacrifice – </a:t>
            </a:r>
            <a:r>
              <a:rPr lang="en-US" sz="3200" kern="1200" dirty="0">
                <a:solidFill>
                  <a:schemeClr val="bg1">
                    <a:lumMod val="85000"/>
                    <a:lumOff val="15000"/>
                  </a:schemeClr>
                </a:solidFill>
                <a:latin typeface="+mn-lt"/>
                <a:ea typeface="+mn-ea"/>
                <a:cs typeface="+mn-cs"/>
              </a:rPr>
              <a:t>putting partner's interests first.</a:t>
            </a:r>
          </a:p>
        </p:txBody>
      </p:sp>
    </p:spTree>
    <p:extLst>
      <p:ext uri="{BB962C8B-B14F-4D97-AF65-F5344CB8AC3E}">
        <p14:creationId xmlns:p14="http://schemas.microsoft.com/office/powerpoint/2010/main" val="29778451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3FCEB7-CD02-4399-BA74-12D9191D6F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7606D2B-C465-486B-B695-090E09AEA808}"/>
              </a:ext>
            </a:extLst>
          </p:cNvPr>
          <p:cNvPicPr>
            <a:picLocks noChangeAspect="1"/>
          </p:cNvPicPr>
          <p:nvPr/>
        </p:nvPicPr>
        <p:blipFill>
          <a:blip r:embed="rId2"/>
          <a:stretch>
            <a:fillRect/>
          </a:stretch>
        </p:blipFill>
        <p:spPr>
          <a:xfrm>
            <a:off x="5578408" y="492573"/>
            <a:ext cx="5704372" cy="5880796"/>
          </a:xfrm>
          <a:prstGeom prst="rect">
            <a:avLst/>
          </a:prstGeom>
        </p:spPr>
      </p:pic>
      <p:sp>
        <p:nvSpPr>
          <p:cNvPr id="15" name="Rectangle 14">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AutoShape 2" descr="Image result for Doing something for no reward in a relationship meme">
            <a:extLst>
              <a:ext uri="{FF2B5EF4-FFF2-40B4-BE49-F238E27FC236}">
                <a16:creationId xmlns:a16="http://schemas.microsoft.com/office/drawing/2014/main" id="{403174D9-756B-456E-B81E-769A1FE514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err="1">
                <a:solidFill>
                  <a:srgbClr val="FFFFFF"/>
                </a:solidFill>
                <a:latin typeface="+mj-lt"/>
                <a:ea typeface="+mj-ea"/>
                <a:cs typeface="+mj-cs"/>
              </a:rPr>
              <a:t>Rusbult’s</a:t>
            </a:r>
            <a:r>
              <a:rPr lang="en-US" sz="4800" kern="1200" dirty="0">
                <a:solidFill>
                  <a:srgbClr val="FFFFFF"/>
                </a:solidFill>
                <a:latin typeface="+mj-lt"/>
                <a:ea typeface="+mj-ea"/>
                <a:cs typeface="+mj-cs"/>
              </a:rPr>
              <a:t> Investment Theory</a:t>
            </a:r>
          </a:p>
        </p:txBody>
      </p:sp>
      <p:sp>
        <p:nvSpPr>
          <p:cNvPr id="3" name="Content Placeholder 2"/>
          <p:cNvSpPr>
            <a:spLocks noGrp="1"/>
          </p:cNvSpPr>
          <p:nvPr>
            <p:ph idx="1"/>
          </p:nvPr>
        </p:nvSpPr>
        <p:spPr>
          <a:xfrm>
            <a:off x="674237" y="4170501"/>
            <a:ext cx="3657600" cy="2044311"/>
          </a:xfrm>
        </p:spPr>
        <p:txBody>
          <a:bodyPr vert="horz" lIns="91440" tIns="45720" rIns="91440" bIns="45720" rtlCol="0">
            <a:normAutofit/>
          </a:bodyPr>
          <a:lstStyle/>
          <a:p>
            <a:pPr marL="0" lvl="1" indent="0" algn="ctr">
              <a:spcBef>
                <a:spcPts val="1000"/>
              </a:spcBef>
              <a:buNone/>
            </a:pPr>
            <a:r>
              <a:rPr lang="en-US" sz="2800" b="1" kern="1200" dirty="0">
                <a:solidFill>
                  <a:srgbClr val="FFFFFF"/>
                </a:solidFill>
                <a:latin typeface="+mn-lt"/>
                <a:ea typeface="+mn-ea"/>
                <a:cs typeface="+mn-cs"/>
              </a:rPr>
              <a:t>Forgiveness – </a:t>
            </a:r>
            <a:r>
              <a:rPr lang="en-US" sz="2800" kern="1200" dirty="0">
                <a:solidFill>
                  <a:srgbClr val="FFFFFF"/>
                </a:solidFill>
                <a:latin typeface="+mn-lt"/>
                <a:ea typeface="+mn-ea"/>
                <a:cs typeface="+mn-cs"/>
              </a:rPr>
              <a:t>willingness to forgive partner's mistakes, both minor and </a:t>
            </a:r>
            <a:r>
              <a:rPr lang="en-US" sz="2800" kern="1200" dirty="0" smtClean="0">
                <a:solidFill>
                  <a:srgbClr val="FFFFFF"/>
                </a:solidFill>
                <a:latin typeface="+mn-lt"/>
                <a:ea typeface="+mn-ea"/>
                <a:cs typeface="+mn-cs"/>
              </a:rPr>
              <a:t>serious </a:t>
            </a:r>
            <a:r>
              <a:rPr lang="en-US" sz="2800" kern="1200" dirty="0">
                <a:solidFill>
                  <a:srgbClr val="FFFFFF"/>
                </a:solidFill>
                <a:latin typeface="+mn-lt"/>
                <a:ea typeface="+mn-ea"/>
                <a:cs typeface="+mn-cs"/>
              </a:rPr>
              <a:t>ones</a:t>
            </a:r>
            <a:r>
              <a:rPr lang="en-US" sz="2000" kern="1200" dirty="0">
                <a:solidFill>
                  <a:srgbClr val="FFFFFF"/>
                </a:solidFill>
                <a:latin typeface="+mn-lt"/>
                <a:ea typeface="+mn-ea"/>
                <a:cs typeface="+mn-cs"/>
              </a:rPr>
              <a:t>.</a:t>
            </a:r>
          </a:p>
        </p:txBody>
      </p:sp>
    </p:spTree>
    <p:extLst>
      <p:ext uri="{BB962C8B-B14F-4D97-AF65-F5344CB8AC3E}">
        <p14:creationId xmlns:p14="http://schemas.microsoft.com/office/powerpoint/2010/main" val="4663871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no one is better than my boyfriend meme">
            <a:extLst>
              <a:ext uri="{FF2B5EF4-FFF2-40B4-BE49-F238E27FC236}">
                <a16:creationId xmlns:a16="http://schemas.microsoft.com/office/drawing/2014/main" id="{43EACF9B-9A71-401E-91F8-2289BBA90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2" b="1"/>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1307" y="221627"/>
            <a:ext cx="3377183" cy="3681976"/>
          </a:xfrm>
          <a:noFill/>
        </p:spPr>
        <p:txBody>
          <a:bodyPr vert="horz" lIns="91440" tIns="45720" rIns="91440" bIns="45720" rtlCol="0" anchor="b">
            <a:normAutofit/>
          </a:bodyPr>
          <a:lstStyle/>
          <a:p>
            <a:r>
              <a:rPr lang="en-US" sz="5400" dirty="0" err="1"/>
              <a:t>Rusbult’s</a:t>
            </a:r>
            <a:r>
              <a:rPr lang="en-US" sz="5400" dirty="0"/>
              <a:t> Investment Theory</a:t>
            </a:r>
          </a:p>
        </p:txBody>
      </p:sp>
      <p:sp>
        <p:nvSpPr>
          <p:cNvPr id="3" name="Content Placeholder 2"/>
          <p:cNvSpPr>
            <a:spLocks noGrp="1"/>
          </p:cNvSpPr>
          <p:nvPr>
            <p:ph idx="1"/>
          </p:nvPr>
        </p:nvSpPr>
        <p:spPr>
          <a:xfrm>
            <a:off x="651306" y="4336500"/>
            <a:ext cx="3377184" cy="1757433"/>
          </a:xfrm>
          <a:noFill/>
        </p:spPr>
        <p:txBody>
          <a:bodyPr vert="horz" lIns="91440" tIns="45720" rIns="91440" bIns="45720" rtlCol="0">
            <a:normAutofit fontScale="92500"/>
          </a:bodyPr>
          <a:lstStyle/>
          <a:p>
            <a:pPr marL="0" lvl="1" indent="0">
              <a:spcBef>
                <a:spcPts val="1000"/>
              </a:spcBef>
              <a:buNone/>
            </a:pPr>
            <a:r>
              <a:rPr lang="en-US" sz="3200" b="1" dirty="0"/>
              <a:t>Positive illusions</a:t>
            </a:r>
            <a:r>
              <a:rPr lang="en-US" sz="3200" dirty="0"/>
              <a:t> – being unrealistically positive about partner's qualities</a:t>
            </a:r>
            <a:r>
              <a:rPr lang="en-US" sz="2200" dirty="0"/>
              <a:t>.</a:t>
            </a:r>
          </a:p>
        </p:txBody>
      </p:sp>
    </p:spTree>
    <p:extLst>
      <p:ext uri="{BB962C8B-B14F-4D97-AF65-F5344CB8AC3E}">
        <p14:creationId xmlns:p14="http://schemas.microsoft.com/office/powerpoint/2010/main" val="131136208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7D1452-F0B7-431E-9A24-D3F7103D85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0">
            <a:extLst>
              <a:ext uri="{FF2B5EF4-FFF2-40B4-BE49-F238E27FC236}">
                <a16:creationId xmlns:a16="http://schemas.microsoft.com/office/drawing/2014/main" id="{A660F4F9-5DF5-4F15-BE6A-CD8648BB11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94FFCCA-FFD5-4677-B0AB-C797ECCD1879}"/>
              </a:ext>
            </a:extLst>
          </p:cNvPr>
          <p:cNvPicPr>
            <a:picLocks noChangeAspect="1"/>
          </p:cNvPicPr>
          <p:nvPr/>
        </p:nvPicPr>
        <p:blipFill rotWithShape="1">
          <a:blip r:embed="rId2"/>
          <a:srcRect l="2225" r="3" b="3"/>
          <a:stretch/>
        </p:blipFill>
        <p:spPr>
          <a:xfrm>
            <a:off x="5283708" y="722376"/>
            <a:ext cx="6263640" cy="5413248"/>
          </a:xfrm>
          <a:prstGeom prst="rect">
            <a:avLst/>
          </a:prstGeom>
          <a:effectLst/>
        </p:spPr>
      </p:pic>
      <p:sp>
        <p:nvSpPr>
          <p:cNvPr id="4" name="AutoShape 2" descr="Image result for no one is better than my boyfriend meme">
            <a:extLst>
              <a:ext uri="{FF2B5EF4-FFF2-40B4-BE49-F238E27FC236}">
                <a16:creationId xmlns:a16="http://schemas.microsoft.com/office/drawing/2014/main" id="{73B09225-4459-44FC-9B35-220F5533F1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309967" y="629266"/>
            <a:ext cx="4163648" cy="1676603"/>
          </a:xfrm>
        </p:spPr>
        <p:txBody>
          <a:bodyPr>
            <a:normAutofit/>
          </a:bodyPr>
          <a:lstStyle/>
          <a:p>
            <a:r>
              <a:rPr lang="en-GB" sz="4000" dirty="0" err="1"/>
              <a:t>Rusbult’s</a:t>
            </a:r>
            <a:r>
              <a:rPr lang="en-GB" sz="4000" dirty="0"/>
              <a:t> Investment Theory</a:t>
            </a:r>
          </a:p>
        </p:txBody>
      </p:sp>
      <p:sp>
        <p:nvSpPr>
          <p:cNvPr id="3" name="Content Placeholder 2"/>
          <p:cNvSpPr>
            <a:spLocks noGrp="1"/>
          </p:cNvSpPr>
          <p:nvPr>
            <p:ph idx="1"/>
          </p:nvPr>
        </p:nvSpPr>
        <p:spPr>
          <a:xfrm>
            <a:off x="479211" y="2662372"/>
            <a:ext cx="3832477" cy="3779520"/>
          </a:xfrm>
        </p:spPr>
        <p:txBody>
          <a:bodyPr>
            <a:normAutofit/>
          </a:bodyPr>
          <a:lstStyle/>
          <a:p>
            <a:pPr marL="0" indent="0">
              <a:buNone/>
            </a:pPr>
            <a:r>
              <a:rPr lang="en-GB" b="1" dirty="0"/>
              <a:t>Ridiculing alternatives </a:t>
            </a:r>
            <a:r>
              <a:rPr lang="en-GB" dirty="0"/>
              <a:t>– minimising the advantages of potential alternatives and viewing them in a negative light.</a:t>
            </a:r>
          </a:p>
        </p:txBody>
      </p:sp>
    </p:spTree>
    <p:extLst>
      <p:ext uri="{BB962C8B-B14F-4D97-AF65-F5344CB8AC3E}">
        <p14:creationId xmlns:p14="http://schemas.microsoft.com/office/powerpoint/2010/main" val="37310956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59FE-D62C-4FF7-A566-B1E4F9857424}"/>
              </a:ext>
            </a:extLst>
          </p:cNvPr>
          <p:cNvSpPr>
            <a:spLocks noGrp="1"/>
          </p:cNvSpPr>
          <p:nvPr>
            <p:ph type="title"/>
          </p:nvPr>
        </p:nvSpPr>
        <p:spPr>
          <a:xfrm>
            <a:off x="399081" y="365125"/>
            <a:ext cx="11393837" cy="1325563"/>
          </a:xfrm>
        </p:spPr>
        <p:txBody>
          <a:bodyPr>
            <a:normAutofit/>
          </a:bodyPr>
          <a:lstStyle/>
          <a:p>
            <a:r>
              <a:rPr lang="en-GB" sz="5400" dirty="0" err="1"/>
              <a:t>Rusbult’s</a:t>
            </a:r>
            <a:r>
              <a:rPr lang="en-GB" sz="5400" dirty="0"/>
              <a:t> Investment Theory - Research</a:t>
            </a:r>
          </a:p>
        </p:txBody>
      </p:sp>
      <p:sp>
        <p:nvSpPr>
          <p:cNvPr id="4" name="Rectangle: Rounded Corners 3">
            <a:extLst>
              <a:ext uri="{FF2B5EF4-FFF2-40B4-BE49-F238E27FC236}">
                <a16:creationId xmlns:a16="http://schemas.microsoft.com/office/drawing/2014/main" id="{E8408A61-90B2-45EE-A931-A1E7A46F93EE}"/>
              </a:ext>
            </a:extLst>
          </p:cNvPr>
          <p:cNvSpPr/>
          <p:nvPr/>
        </p:nvSpPr>
        <p:spPr>
          <a:xfrm>
            <a:off x="399081" y="1859797"/>
            <a:ext cx="3409627"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err="1"/>
              <a:t>Impett</a:t>
            </a:r>
            <a:r>
              <a:rPr lang="en-GB" sz="2300" b="1" dirty="0"/>
              <a:t>, </a:t>
            </a:r>
            <a:r>
              <a:rPr lang="en-GB" sz="2300" b="1" dirty="0" err="1"/>
              <a:t>Beals</a:t>
            </a:r>
            <a:r>
              <a:rPr lang="en-GB" sz="2300" b="1" dirty="0"/>
              <a:t> and Peplau (2002)</a:t>
            </a:r>
            <a:r>
              <a:rPr lang="en-GB" sz="2300" dirty="0"/>
              <a:t> conducted a longitudinal study using a large sample of married couples over an 18 months period. They found that stability of the relationships positively correlated with commitment shown by the partners</a:t>
            </a:r>
            <a:r>
              <a:rPr lang="en-GB" dirty="0"/>
              <a:t>. </a:t>
            </a:r>
          </a:p>
          <a:p>
            <a:pPr algn="ctr"/>
            <a:endParaRPr lang="en-GB" dirty="0"/>
          </a:p>
        </p:txBody>
      </p:sp>
      <p:sp>
        <p:nvSpPr>
          <p:cNvPr id="5" name="Rectangle: Rounded Corners 4">
            <a:extLst>
              <a:ext uri="{FF2B5EF4-FFF2-40B4-BE49-F238E27FC236}">
                <a16:creationId xmlns:a16="http://schemas.microsoft.com/office/drawing/2014/main" id="{C0C5AB0E-1DB0-4179-8988-6AC9B4E31216}"/>
              </a:ext>
            </a:extLst>
          </p:cNvPr>
          <p:cNvSpPr/>
          <p:nvPr/>
        </p:nvSpPr>
        <p:spPr>
          <a:xfrm>
            <a:off x="4391186" y="1825625"/>
            <a:ext cx="3409627"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err="1"/>
              <a:t>Rhahgan</a:t>
            </a:r>
            <a:r>
              <a:rPr lang="en-GB" sz="2300" b="1" dirty="0"/>
              <a:t> and </a:t>
            </a:r>
            <a:r>
              <a:rPr lang="en-GB" sz="2300" b="1" dirty="0" err="1"/>
              <a:t>Axsom</a:t>
            </a:r>
            <a:r>
              <a:rPr lang="en-GB" sz="2300" b="1" dirty="0"/>
              <a:t> (2006)</a:t>
            </a:r>
            <a:r>
              <a:rPr lang="en-GB" sz="2300" dirty="0"/>
              <a:t> studied a group of women and found that all three factors identified by </a:t>
            </a:r>
            <a:r>
              <a:rPr lang="en-GB" sz="2300" dirty="0" err="1"/>
              <a:t>Rusbult</a:t>
            </a:r>
            <a:r>
              <a:rPr lang="en-GB" sz="2300" dirty="0"/>
              <a:t> et al. (satisfaction, comparison with alternatives and investment) featured in participants' decision to stay with their partner.</a:t>
            </a:r>
            <a:r>
              <a:rPr lang="en-GB" dirty="0"/>
              <a:t>   </a:t>
            </a:r>
          </a:p>
          <a:p>
            <a:pPr algn="ctr"/>
            <a:endParaRPr lang="en-GB" dirty="0"/>
          </a:p>
        </p:txBody>
      </p:sp>
      <p:sp>
        <p:nvSpPr>
          <p:cNvPr id="6" name="Rectangle: Rounded Corners 5">
            <a:extLst>
              <a:ext uri="{FF2B5EF4-FFF2-40B4-BE49-F238E27FC236}">
                <a16:creationId xmlns:a16="http://schemas.microsoft.com/office/drawing/2014/main" id="{917BA5FF-A683-4DBE-988D-1A9176CE7CE1}"/>
              </a:ext>
            </a:extLst>
          </p:cNvPr>
          <p:cNvSpPr/>
          <p:nvPr/>
        </p:nvSpPr>
        <p:spPr>
          <a:xfrm>
            <a:off x="8383291" y="1825625"/>
            <a:ext cx="3409627"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t>Le and Agnew(2003)</a:t>
            </a:r>
            <a:r>
              <a:rPr lang="en-GB" sz="2100" dirty="0"/>
              <a:t>  conducted a meta-analysis of 52 studies, featuring 11,000 participants in total, and discovered that satisfaction, comparison with alternatives and investment greatly contributed to commitment; and that commitment was a defining feature of long-lasting relationships.</a:t>
            </a:r>
          </a:p>
        </p:txBody>
      </p:sp>
    </p:spTree>
    <p:extLst>
      <p:ext uri="{BB962C8B-B14F-4D97-AF65-F5344CB8AC3E}">
        <p14:creationId xmlns:p14="http://schemas.microsoft.com/office/powerpoint/2010/main" val="347447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Evaluation</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dirty="0"/>
              <a:t>The Investment Model provides a plausible explanation for why people stay in abusive relationships. </a:t>
            </a:r>
          </a:p>
          <a:p>
            <a:pPr marL="0" indent="0">
              <a:buNone/>
            </a:pPr>
            <a:r>
              <a:rPr lang="en-GB" dirty="0"/>
              <a:t>According to the model, if a partner feels that the investment they made into relationships will be lost if they leave, they are more likely to stay in a relationship even when the costs are high (such as physical or emotional abuse) and rewards are few. </a:t>
            </a:r>
          </a:p>
        </p:txBody>
      </p:sp>
    </p:spTree>
    <p:extLst>
      <p:ext uri="{BB962C8B-B14F-4D97-AF65-F5344CB8AC3E}">
        <p14:creationId xmlns:p14="http://schemas.microsoft.com/office/powerpoint/2010/main" val="37670571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 Evaluation</a:t>
            </a:r>
          </a:p>
        </p:txBody>
      </p:sp>
      <p:sp>
        <p:nvSpPr>
          <p:cNvPr id="3" name="Content Placeholder 2"/>
          <p:cNvSpPr>
            <a:spLocks noGrp="1"/>
          </p:cNvSpPr>
          <p:nvPr>
            <p:ph idx="1"/>
          </p:nvPr>
        </p:nvSpPr>
        <p:spPr>
          <a:xfrm>
            <a:off x="4976031" y="495946"/>
            <a:ext cx="6377769" cy="5749871"/>
          </a:xfrm>
        </p:spPr>
        <p:txBody>
          <a:bodyPr anchor="ctr">
            <a:normAutofit/>
          </a:bodyPr>
          <a:lstStyle/>
          <a:p>
            <a:pPr marL="0" indent="0">
              <a:buNone/>
            </a:pPr>
            <a:r>
              <a:rPr lang="en-GB" sz="2500" dirty="0"/>
              <a:t>Some psychologists think that </a:t>
            </a:r>
            <a:r>
              <a:rPr lang="en-GB" sz="2500" dirty="0" err="1"/>
              <a:t>Rusbult’s</a:t>
            </a:r>
            <a:r>
              <a:rPr lang="en-GB" sz="2500" dirty="0"/>
              <a:t> idea of relationship investment is oversimplified. </a:t>
            </a:r>
          </a:p>
          <a:p>
            <a:pPr marL="0" indent="0">
              <a:buNone/>
            </a:pPr>
            <a:r>
              <a:rPr lang="en-GB" sz="2500" dirty="0"/>
              <a:t>For example, </a:t>
            </a:r>
            <a:r>
              <a:rPr lang="en-GB" sz="2500" b="1" dirty="0" err="1"/>
              <a:t>Goodfriend</a:t>
            </a:r>
            <a:r>
              <a:rPr lang="en-GB" sz="2500" b="1" dirty="0"/>
              <a:t> and Agnew (2008)</a:t>
            </a:r>
            <a:r>
              <a:rPr lang="en-GB" sz="2500" dirty="0"/>
              <a:t> argue that it is not just things we bring to the relationships that could count as investment, but also a couple's plans for their future. </a:t>
            </a:r>
          </a:p>
          <a:p>
            <a:pPr marL="0" indent="0">
              <a:buNone/>
            </a:pPr>
            <a:r>
              <a:rPr lang="en-GB" sz="2500" dirty="0"/>
              <a:t>In their view, partners will be committed to staying in the relationships because they want to see these plans realised. This shows that investment in romantic relationships is a complex phenomenon, consisting of many different factors, which makes the Investment Model reductionist.</a:t>
            </a:r>
          </a:p>
        </p:txBody>
      </p:sp>
    </p:spTree>
    <p:extLst>
      <p:ext uri="{BB962C8B-B14F-4D97-AF65-F5344CB8AC3E}">
        <p14:creationId xmlns:p14="http://schemas.microsoft.com/office/powerpoint/2010/main" val="1994325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lgn="ctr">
              <a:buNone/>
            </a:pPr>
            <a:r>
              <a:rPr lang="en-GB" sz="6000" dirty="0" smtClean="0"/>
              <a:t>Research </a:t>
            </a:r>
            <a:r>
              <a:rPr lang="en-GB" sz="6000" dirty="0"/>
              <a:t>has found that couples who are in love and bond in a romantic relationship synchronize their </a:t>
            </a:r>
            <a:r>
              <a:rPr lang="en-GB" sz="6000" dirty="0" smtClean="0"/>
              <a:t>_______ after </a:t>
            </a:r>
            <a:r>
              <a:rPr lang="en-GB" sz="6000" dirty="0"/>
              <a:t>gazing into each others’ eyes for three minutes.</a:t>
            </a:r>
          </a:p>
        </p:txBody>
      </p:sp>
    </p:spTree>
    <p:extLst>
      <p:ext uri="{BB962C8B-B14F-4D97-AF65-F5344CB8AC3E}">
        <p14:creationId xmlns:p14="http://schemas.microsoft.com/office/powerpoint/2010/main" val="89950653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Evaluation</a:t>
            </a:r>
          </a:p>
        </p:txBody>
      </p:sp>
      <p:sp>
        <p:nvSpPr>
          <p:cNvPr id="3" name="Content Placeholder 2"/>
          <p:cNvSpPr>
            <a:spLocks noGrp="1"/>
          </p:cNvSpPr>
          <p:nvPr>
            <p:ph idx="1"/>
          </p:nvPr>
        </p:nvSpPr>
        <p:spPr>
          <a:xfrm>
            <a:off x="4976031" y="650929"/>
            <a:ext cx="6709691" cy="5703376"/>
          </a:xfrm>
        </p:spPr>
        <p:txBody>
          <a:bodyPr anchor="ctr">
            <a:normAutofit/>
          </a:bodyPr>
          <a:lstStyle/>
          <a:p>
            <a:pPr marL="0" indent="0">
              <a:buNone/>
            </a:pPr>
            <a:r>
              <a:rPr lang="en-GB" dirty="0"/>
              <a:t>The fact that the evidence for the Investment Model is found across cultures may suggest that the human need for investment and commitment to relationships developed through the process of natural selection to help people survive and reproduce. </a:t>
            </a:r>
          </a:p>
          <a:p>
            <a:pPr marL="0" indent="0">
              <a:buNone/>
            </a:pPr>
            <a:r>
              <a:rPr lang="en-GB" dirty="0"/>
              <a:t>For example, parents who are committed to their relationship and invest in it will have a higher chance of ensuring their children's survival and therefore of passing on their genes. This means that the Investment Model supports the nature side of the nature-nurture debate.</a:t>
            </a:r>
          </a:p>
        </p:txBody>
      </p:sp>
    </p:spTree>
    <p:extLst>
      <p:ext uri="{BB962C8B-B14F-4D97-AF65-F5344CB8AC3E}">
        <p14:creationId xmlns:p14="http://schemas.microsoft.com/office/powerpoint/2010/main" val="29432970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pPr marL="0" indent="0">
              <a:buNone/>
            </a:pPr>
            <a:r>
              <a:rPr lang="en-GB" sz="3600" dirty="0"/>
              <a:t>Use your knowledge of the investment model to complete pages 45 &amp; 46</a:t>
            </a:r>
          </a:p>
        </p:txBody>
      </p:sp>
    </p:spTree>
    <p:extLst>
      <p:ext uri="{BB962C8B-B14F-4D97-AF65-F5344CB8AC3E}">
        <p14:creationId xmlns:p14="http://schemas.microsoft.com/office/powerpoint/2010/main" val="15367617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24000" y="1980796"/>
            <a:ext cx="9144000" cy="2603274"/>
          </a:xfrm>
        </p:spPr>
        <p:txBody>
          <a:bodyPr>
            <a:normAutofit fontScale="90000"/>
          </a:bodyPr>
          <a:lstStyle/>
          <a:p>
            <a:r>
              <a:rPr lang="en-GB" sz="9600" dirty="0"/>
              <a:t>Virtual relationships in social media</a:t>
            </a:r>
          </a:p>
        </p:txBody>
      </p:sp>
    </p:spTree>
    <p:extLst>
      <p:ext uri="{BB962C8B-B14F-4D97-AF65-F5344CB8AC3E}">
        <p14:creationId xmlns:p14="http://schemas.microsoft.com/office/powerpoint/2010/main" val="6897472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75" name="Oval 74">
            <a:extLst>
              <a:ext uri="{FF2B5EF4-FFF2-40B4-BE49-F238E27FC236}">
                <a16:creationId xmlns:a16="http://schemas.microsoft.com/office/drawing/2014/main" id="{C99A8FB7-A79B-4BC9-9D56-B79587F6AA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B7592FE-10D1-4664-B623-353F47C8D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instagram">
            <a:extLst>
              <a:ext uri="{FF2B5EF4-FFF2-40B4-BE49-F238E27FC236}">
                <a16:creationId xmlns:a16="http://schemas.microsoft.com/office/drawing/2014/main" id="{4D62538C-E408-488B-A217-6F0806E510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4"/>
          <a:stretch/>
        </p:blipFill>
        <p:spPr bwMode="auto">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Image result for snapchat">
            <a:extLst>
              <a:ext uri="{FF2B5EF4-FFF2-40B4-BE49-F238E27FC236}">
                <a16:creationId xmlns:a16="http://schemas.microsoft.com/office/drawing/2014/main" id="{1B1F7A9E-ACA9-4CCB-8A88-96EA351295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68" r="2" b="6414"/>
          <a:stretch/>
        </p:blipFill>
        <p:spPr bwMode="auto">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Image result for twitter">
            <a:extLst>
              <a:ext uri="{FF2B5EF4-FFF2-40B4-BE49-F238E27FC236}">
                <a16:creationId xmlns:a16="http://schemas.microsoft.com/office/drawing/2014/main" id="{22E2BB8A-9D08-4EFD-B0B5-C72594745A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82" r="5" b="8554"/>
          <a:stretch/>
        </p:blipFill>
        <p:spPr bwMode="auto">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1098" y="804335"/>
            <a:ext cx="5712824" cy="1917518"/>
          </a:xfrm>
        </p:spPr>
        <p:txBody>
          <a:bodyPr>
            <a:normAutofit/>
          </a:bodyPr>
          <a:lstStyle/>
          <a:p>
            <a:r>
              <a:rPr lang="en-GB" sz="5400" dirty="0">
                <a:solidFill>
                  <a:schemeClr val="bg1"/>
                </a:solidFill>
              </a:rPr>
              <a:t>Virtual relationships in social media</a:t>
            </a:r>
          </a:p>
        </p:txBody>
      </p:sp>
      <p:sp>
        <p:nvSpPr>
          <p:cNvPr id="3" name="Content Placeholder 2"/>
          <p:cNvSpPr>
            <a:spLocks noGrp="1"/>
          </p:cNvSpPr>
          <p:nvPr>
            <p:ph idx="1"/>
          </p:nvPr>
        </p:nvSpPr>
        <p:spPr>
          <a:xfrm>
            <a:off x="278969" y="2871982"/>
            <a:ext cx="5361200" cy="3838784"/>
          </a:xfrm>
        </p:spPr>
        <p:txBody>
          <a:bodyPr anchor="t">
            <a:normAutofit/>
          </a:bodyPr>
          <a:lstStyle/>
          <a:p>
            <a:pPr marL="0" indent="0">
              <a:buNone/>
            </a:pPr>
            <a:r>
              <a:rPr lang="en-GB" dirty="0">
                <a:solidFill>
                  <a:schemeClr val="bg1"/>
                </a:solidFill>
              </a:rPr>
              <a:t>During the last decade, social media has increasingly become an important part of everyday life. Websites such as Instagram and Twitter have millions of people logging in every day; many of them communicate daily with people with whom they have never met face-to-face.</a:t>
            </a:r>
          </a:p>
        </p:txBody>
      </p:sp>
    </p:spTree>
    <p:extLst>
      <p:ext uri="{BB962C8B-B14F-4D97-AF65-F5344CB8AC3E}">
        <p14:creationId xmlns:p14="http://schemas.microsoft.com/office/powerpoint/2010/main" val="29196564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16096" y="528810"/>
            <a:ext cx="11171104" cy="3677430"/>
          </a:xfrm>
          <a:prstGeom prst="rect">
            <a:avLst/>
          </a:prstGeom>
        </p:spPr>
        <p:txBody>
          <a:bodyPr>
            <a:normAutofit/>
          </a:bodyPr>
          <a:lstStyle/>
          <a:p>
            <a:r>
              <a:rPr lang="en-GB" dirty="0"/>
              <a:t>Analyse your </a:t>
            </a:r>
            <a:r>
              <a:rPr lang="en-GB" b="1" dirty="0"/>
              <a:t>social media </a:t>
            </a:r>
            <a:r>
              <a:rPr lang="en-GB" dirty="0"/>
              <a:t>contacts</a:t>
            </a:r>
          </a:p>
          <a:p>
            <a:r>
              <a:rPr lang="en-GB" dirty="0"/>
              <a:t>How many of your social media contacts are actual friends whom you see regularly and how many are just acquaintances?</a:t>
            </a:r>
          </a:p>
          <a:p>
            <a:r>
              <a:rPr lang="en-GB" dirty="0"/>
              <a:t>Design a table to analyse your contacts, adding as many columns as is appropriate for your contacts e.g.</a:t>
            </a:r>
          </a:p>
          <a:p>
            <a:pPr marL="45720" indent="0">
              <a:buNone/>
            </a:pPr>
            <a:endParaRPr lang="en-GB" dirty="0"/>
          </a:p>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35" y="3690650"/>
            <a:ext cx="10566625" cy="22661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264" y="2564904"/>
            <a:ext cx="1344150" cy="576064"/>
          </a:xfrm>
          <a:prstGeom prst="rect">
            <a:avLst/>
          </a:prstGeom>
        </p:spPr>
      </p:pic>
    </p:spTree>
    <p:extLst>
      <p:ext uri="{BB962C8B-B14F-4D97-AF65-F5344CB8AC3E}">
        <p14:creationId xmlns:p14="http://schemas.microsoft.com/office/powerpoint/2010/main" val="30369799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GB" dirty="0" smtClean="0">
                <a:solidFill>
                  <a:schemeClr val="tx1"/>
                </a:solidFill>
              </a:rPr>
              <a:t>Key Question</a:t>
            </a:r>
            <a:endParaRPr lang="en-GB" dirty="0">
              <a:solidFill>
                <a:schemeClr val="tx1"/>
              </a:solidFill>
            </a:endParaRPr>
          </a:p>
        </p:txBody>
      </p:sp>
      <p:sp>
        <p:nvSpPr>
          <p:cNvPr id="3" name="Content Placeholder 2"/>
          <p:cNvSpPr>
            <a:spLocks noGrp="1"/>
          </p:cNvSpPr>
          <p:nvPr>
            <p:ph idx="1"/>
          </p:nvPr>
        </p:nvSpPr>
        <p:spPr/>
        <p:txBody>
          <a:bodyPr/>
          <a:lstStyle/>
          <a:p>
            <a:endParaRPr lang="en-GB" dirty="0" smtClean="0">
              <a:solidFill>
                <a:schemeClr val="tx1"/>
              </a:solidFill>
            </a:endParaRPr>
          </a:p>
          <a:p>
            <a:pPr>
              <a:buNone/>
            </a:pPr>
            <a:r>
              <a:rPr lang="en-GB" dirty="0" smtClean="0">
                <a:solidFill>
                  <a:schemeClr val="tx1"/>
                </a:solidFill>
              </a:rPr>
              <a:t>Does self disclosure differ between virtual </a:t>
            </a:r>
          </a:p>
          <a:p>
            <a:pPr>
              <a:buNone/>
            </a:pPr>
            <a:r>
              <a:rPr lang="en-GB" dirty="0" smtClean="0">
                <a:solidFill>
                  <a:schemeClr val="tx1"/>
                </a:solidFill>
              </a:rPr>
              <a:t>(computer mediated communication CMC) </a:t>
            </a:r>
          </a:p>
          <a:p>
            <a:pPr>
              <a:buNone/>
            </a:pPr>
            <a:r>
              <a:rPr lang="en-GB" dirty="0" smtClean="0">
                <a:solidFill>
                  <a:schemeClr val="tx1"/>
                </a:solidFill>
              </a:rPr>
              <a:t>And face to face (</a:t>
            </a:r>
            <a:r>
              <a:rPr lang="en-GB" dirty="0" err="1" smtClean="0">
                <a:solidFill>
                  <a:schemeClr val="tx1"/>
                </a:solidFill>
              </a:rPr>
              <a:t>FtF</a:t>
            </a:r>
            <a:r>
              <a:rPr lang="en-GB" dirty="0" smtClean="0">
                <a:solidFill>
                  <a:schemeClr val="tx1"/>
                </a:solidFill>
              </a:rPr>
              <a:t>) relationships?</a:t>
            </a:r>
            <a:endParaRPr lang="en-GB" dirty="0">
              <a:solidFill>
                <a:schemeClr val="tx1"/>
              </a:solidFill>
            </a:endParaRPr>
          </a:p>
        </p:txBody>
      </p:sp>
      <p:pic>
        <p:nvPicPr>
          <p:cNvPr id="2051" name="Picture 3"/>
          <p:cNvPicPr>
            <a:picLocks noChangeAspect="1" noChangeArrowheads="1"/>
          </p:cNvPicPr>
          <p:nvPr/>
        </p:nvPicPr>
        <p:blipFill>
          <a:blip r:embed="rId2" cstate="print"/>
          <a:srcRect/>
          <a:stretch>
            <a:fillRect/>
          </a:stretch>
        </p:blipFill>
        <p:spPr bwMode="auto">
          <a:xfrm>
            <a:off x="8341339" y="4740368"/>
            <a:ext cx="1269961" cy="1711449"/>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1335461" y="5062279"/>
            <a:ext cx="2135907" cy="1539191"/>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529307" y="4195312"/>
            <a:ext cx="4471591" cy="73203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5000898" y="5028451"/>
            <a:ext cx="2677468" cy="1504854"/>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a:stretch>
            <a:fillRect/>
          </a:stretch>
        </p:blipFill>
        <p:spPr bwMode="auto">
          <a:xfrm>
            <a:off x="7755373" y="2069079"/>
            <a:ext cx="2056458" cy="2063513"/>
          </a:xfrm>
          <a:prstGeom prst="rect">
            <a:avLst/>
          </a:prstGeom>
          <a:noFill/>
          <a:ln w="9525">
            <a:noFill/>
            <a:miter lim="800000"/>
            <a:headEnd/>
            <a:tailEnd/>
          </a:ln>
        </p:spPr>
      </p:pic>
      <p:pic>
        <p:nvPicPr>
          <p:cNvPr id="2056" name="Picture 8"/>
          <p:cNvPicPr>
            <a:picLocks noChangeAspect="1" noChangeArrowheads="1"/>
          </p:cNvPicPr>
          <p:nvPr/>
        </p:nvPicPr>
        <p:blipFill>
          <a:blip r:embed="rId7" cstate="print"/>
          <a:srcRect/>
          <a:stretch>
            <a:fillRect/>
          </a:stretch>
        </p:blipFill>
        <p:spPr bwMode="auto">
          <a:xfrm>
            <a:off x="10285892" y="3440732"/>
            <a:ext cx="1339906" cy="1299636"/>
          </a:xfrm>
          <a:prstGeom prst="rect">
            <a:avLst/>
          </a:prstGeom>
          <a:noFill/>
          <a:ln w="9525">
            <a:noFill/>
            <a:miter lim="800000"/>
            <a:headEnd/>
            <a:tailEnd/>
          </a:ln>
        </p:spPr>
      </p:pic>
    </p:spTree>
    <p:extLst>
      <p:ext uri="{BB962C8B-B14F-4D97-AF65-F5344CB8AC3E}">
        <p14:creationId xmlns:p14="http://schemas.microsoft.com/office/powerpoint/2010/main" val="5647863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GB" dirty="0" smtClean="0">
                <a:solidFill>
                  <a:schemeClr val="tx1"/>
                </a:solidFill>
              </a:rPr>
              <a:t>More SD					Less  SD</a:t>
            </a:r>
            <a:endParaRPr lang="en-GB" dirty="0">
              <a:solidFill>
                <a:schemeClr val="tx1"/>
              </a:solidFill>
            </a:endParaRPr>
          </a:p>
        </p:txBody>
      </p:sp>
      <p:sp>
        <p:nvSpPr>
          <p:cNvPr id="6" name="Content Placeholder 2"/>
          <p:cNvSpPr txBox="1">
            <a:spLocks/>
          </p:cNvSpPr>
          <p:nvPr/>
        </p:nvSpPr>
        <p:spPr>
          <a:xfrm>
            <a:off x="6312024" y="1700809"/>
            <a:ext cx="3754760" cy="4525963"/>
          </a:xfrm>
          <a:prstGeom prst="rect">
            <a:avLst/>
          </a:prstGeom>
        </p:spPr>
        <p:txBody>
          <a:bodyPr vert="horz" lIns="91440" tIns="45720" rIns="91440" bIns="45720" rtlCol="0">
            <a:normAutofit/>
          </a:bodyPr>
          <a:lstStyle/>
          <a:p>
            <a:pPr marL="342900" indent="-342900">
              <a:spcBef>
                <a:spcPct val="20000"/>
              </a:spcBef>
              <a:defRPr/>
            </a:pPr>
            <a:endParaRPr lang="en-GB" sz="3200" dirty="0"/>
          </a:p>
        </p:txBody>
      </p:sp>
      <p:sp>
        <p:nvSpPr>
          <p:cNvPr id="7" name="Rectangle 6"/>
          <p:cNvSpPr/>
          <p:nvPr/>
        </p:nvSpPr>
        <p:spPr>
          <a:xfrm>
            <a:off x="3287688" y="5589240"/>
            <a:ext cx="5544616" cy="126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 your tables – can you think of reasons why </a:t>
            </a:r>
            <a:r>
              <a:rPr lang="en-GB" sz="2400" dirty="0" smtClean="0"/>
              <a:t>there </a:t>
            </a:r>
            <a:r>
              <a:rPr lang="en-GB" sz="2400" dirty="0"/>
              <a:t>might be more and less SD in virtual relationships</a:t>
            </a:r>
          </a:p>
        </p:txBody>
      </p:sp>
      <p:cxnSp>
        <p:nvCxnSpPr>
          <p:cNvPr id="11" name="Straight Connector 10"/>
          <p:cNvCxnSpPr/>
          <p:nvPr/>
        </p:nvCxnSpPr>
        <p:spPr>
          <a:xfrm flipH="1">
            <a:off x="5969986" y="251398"/>
            <a:ext cx="36004" cy="531460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9243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GB" dirty="0" smtClean="0">
                <a:solidFill>
                  <a:schemeClr val="tx1"/>
                </a:solidFill>
              </a:rPr>
              <a:t>More in SD				Less in SD</a:t>
            </a:r>
            <a:endParaRPr lang="en-GB" dirty="0">
              <a:solidFill>
                <a:schemeClr val="tx1"/>
              </a:solidFill>
            </a:endParaRPr>
          </a:p>
        </p:txBody>
      </p:sp>
      <p:sp>
        <p:nvSpPr>
          <p:cNvPr id="3" name="Content Placeholder 2"/>
          <p:cNvSpPr>
            <a:spLocks noGrp="1"/>
          </p:cNvSpPr>
          <p:nvPr>
            <p:ph idx="1"/>
          </p:nvPr>
        </p:nvSpPr>
        <p:spPr>
          <a:xfrm>
            <a:off x="1535151" y="1854936"/>
            <a:ext cx="4186808" cy="4525963"/>
          </a:xfrm>
        </p:spPr>
        <p:txBody>
          <a:bodyPr/>
          <a:lstStyle/>
          <a:p>
            <a:pPr>
              <a:buNone/>
            </a:pPr>
            <a:r>
              <a:rPr lang="en-GB" dirty="0" smtClean="0">
                <a:solidFill>
                  <a:schemeClr val="tx1"/>
                </a:solidFill>
              </a:rPr>
              <a:t>Anonymity </a:t>
            </a:r>
          </a:p>
          <a:p>
            <a:pPr>
              <a:buNone/>
            </a:pPr>
            <a:r>
              <a:rPr lang="en-GB" dirty="0" smtClean="0">
                <a:solidFill>
                  <a:schemeClr val="tx1"/>
                </a:solidFill>
              </a:rPr>
              <a:t>They don’t know </a:t>
            </a:r>
          </a:p>
          <a:p>
            <a:pPr>
              <a:buNone/>
            </a:pPr>
            <a:r>
              <a:rPr lang="en-GB" dirty="0" smtClean="0">
                <a:solidFill>
                  <a:schemeClr val="tx1"/>
                </a:solidFill>
              </a:rPr>
              <a:t>your friends</a:t>
            </a:r>
          </a:p>
          <a:p>
            <a:pPr>
              <a:buNone/>
            </a:pPr>
            <a:r>
              <a:rPr lang="en-GB" dirty="0" smtClean="0">
                <a:solidFill>
                  <a:schemeClr val="tx1"/>
                </a:solidFill>
              </a:rPr>
              <a:t>Time to think about </a:t>
            </a:r>
          </a:p>
          <a:p>
            <a:pPr>
              <a:buNone/>
            </a:pPr>
            <a:r>
              <a:rPr lang="en-GB" dirty="0" smtClean="0">
                <a:solidFill>
                  <a:schemeClr val="tx1"/>
                </a:solidFill>
              </a:rPr>
              <a:t>What to say</a:t>
            </a:r>
          </a:p>
          <a:p>
            <a:pPr>
              <a:buNone/>
            </a:pPr>
            <a:r>
              <a:rPr lang="en-GB" dirty="0" smtClean="0">
                <a:solidFill>
                  <a:schemeClr val="tx1"/>
                </a:solidFill>
              </a:rPr>
              <a:t>Less embarrassment</a:t>
            </a:r>
          </a:p>
        </p:txBody>
      </p:sp>
      <p:cxnSp>
        <p:nvCxnSpPr>
          <p:cNvPr id="5" name="Straight Connector 4"/>
          <p:cNvCxnSpPr>
            <a:stCxn id="2" idx="0"/>
          </p:cNvCxnSpPr>
          <p:nvPr/>
        </p:nvCxnSpPr>
        <p:spPr>
          <a:xfrm>
            <a:off x="6096000" y="274638"/>
            <a:ext cx="0" cy="6583363"/>
          </a:xfrm>
          <a:prstGeom prst="line">
            <a:avLst/>
          </a:prstGeom>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6378931" y="1781175"/>
            <a:ext cx="4355976" cy="4525963"/>
          </a:xfrm>
          <a:prstGeom prst="rect">
            <a:avLst/>
          </a:prstGeom>
        </p:spPr>
        <p:txBody>
          <a:bodyPr vert="horz" lIns="91440" tIns="45720" rIns="91440" bIns="45720" rtlCol="0">
            <a:normAutofit/>
          </a:bodyPr>
          <a:lstStyle/>
          <a:p>
            <a:pPr marL="342900" indent="-342900">
              <a:spcBef>
                <a:spcPct val="20000"/>
              </a:spcBef>
              <a:defRPr/>
            </a:pPr>
            <a:r>
              <a:rPr lang="en-GB" sz="3200" dirty="0"/>
              <a:t>More editing</a:t>
            </a:r>
          </a:p>
          <a:p>
            <a:pPr marL="342900" indent="-342900">
              <a:spcBef>
                <a:spcPct val="20000"/>
              </a:spcBef>
              <a:defRPr/>
            </a:pPr>
            <a:r>
              <a:rPr lang="en-GB" sz="3200" dirty="0"/>
              <a:t>Worry of </a:t>
            </a:r>
          </a:p>
          <a:p>
            <a:pPr marL="342900" indent="-342900">
              <a:spcBef>
                <a:spcPct val="20000"/>
              </a:spcBef>
              <a:defRPr/>
            </a:pPr>
            <a:r>
              <a:rPr lang="en-GB" sz="3200" dirty="0" err="1"/>
              <a:t>blackmailling</a:t>
            </a:r>
            <a:r>
              <a:rPr lang="en-GB" sz="3200" dirty="0"/>
              <a:t>/ trolling</a:t>
            </a:r>
          </a:p>
          <a:p>
            <a:pPr marL="342900" indent="-342900">
              <a:spcBef>
                <a:spcPct val="20000"/>
              </a:spcBef>
              <a:defRPr/>
            </a:pPr>
            <a:r>
              <a:rPr lang="en-GB" sz="3200" dirty="0"/>
              <a:t>/</a:t>
            </a:r>
            <a:r>
              <a:rPr lang="en-GB" sz="3200" dirty="0" err="1"/>
              <a:t>catfishing</a:t>
            </a:r>
            <a:r>
              <a:rPr lang="en-GB" sz="3200" dirty="0"/>
              <a:t> </a:t>
            </a:r>
          </a:p>
        </p:txBody>
      </p:sp>
    </p:spTree>
    <p:extLst>
      <p:ext uri="{BB962C8B-B14F-4D97-AF65-F5344CB8AC3E}">
        <p14:creationId xmlns:p14="http://schemas.microsoft.com/office/powerpoint/2010/main" val="383117228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mage result for anonymity">
            <a:extLst>
              <a:ext uri="{FF2B5EF4-FFF2-40B4-BE49-F238E27FC236}">
                <a16:creationId xmlns:a16="http://schemas.microsoft.com/office/drawing/2014/main" id="{D12B7FE3-D90E-44ED-BBC2-0F13F7A1BB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32" r="26249"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278970"/>
            <a:ext cx="6906272" cy="1636458"/>
          </a:xfrm>
        </p:spPr>
        <p:txBody>
          <a:bodyPr anchor="b">
            <a:normAutofit/>
          </a:bodyPr>
          <a:lstStyle/>
          <a:p>
            <a:r>
              <a:rPr lang="en-GB" sz="5400" dirty="0"/>
              <a:t>Virtual relationships in social media</a:t>
            </a:r>
          </a:p>
        </p:txBody>
      </p:sp>
      <p:sp>
        <p:nvSpPr>
          <p:cNvPr id="3" name="Content Placeholder 2"/>
          <p:cNvSpPr>
            <a:spLocks noGrp="1"/>
          </p:cNvSpPr>
          <p:nvPr>
            <p:ph idx="1"/>
          </p:nvPr>
        </p:nvSpPr>
        <p:spPr>
          <a:xfrm>
            <a:off x="4965431" y="2438400"/>
            <a:ext cx="6906271" cy="4140626"/>
          </a:xfrm>
        </p:spPr>
        <p:txBody>
          <a:bodyPr>
            <a:normAutofit lnSpcReduction="10000"/>
          </a:bodyPr>
          <a:lstStyle/>
          <a:p>
            <a:r>
              <a:rPr lang="en-GB" sz="2400" dirty="0"/>
              <a:t>One prominent difference between face-to-face and virtual relationships is the fact that </a:t>
            </a:r>
            <a:r>
              <a:rPr lang="en-GB" sz="2400" b="1" dirty="0"/>
              <a:t>self-disclosure</a:t>
            </a:r>
            <a:r>
              <a:rPr lang="en-GB" sz="2400" dirty="0"/>
              <a:t> tends to occur much faster. </a:t>
            </a:r>
          </a:p>
          <a:p>
            <a:r>
              <a:rPr lang="en-GB" sz="2400" dirty="0"/>
              <a:t>One reason for this is the anonymity associated with online relationships; people tend to hold off disclosing personal information in real life for fear of ridicule or rejection, unless they are confident that they can trust the person and that information won't be leaked to mutual friends. However, there is much less risk of this in virtual relationships, so people can share personal experiences and thoughts without much risk of the intimate information getting to the people they know.</a:t>
            </a:r>
          </a:p>
        </p:txBody>
      </p:sp>
    </p:spTree>
    <p:extLst>
      <p:ext uri="{BB962C8B-B14F-4D97-AF65-F5344CB8AC3E}">
        <p14:creationId xmlns:p14="http://schemas.microsoft.com/office/powerpoint/2010/main" val="122729146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endParaRPr lang="en-GB" dirty="0"/>
          </a:p>
          <a:p>
            <a:pPr lvl="1"/>
            <a:r>
              <a:rPr lang="en-GB" dirty="0"/>
              <a:t>What are the potential benefits and dangers of an online friendship?</a:t>
            </a:r>
          </a:p>
          <a:p>
            <a:pPr lvl="1"/>
            <a:r>
              <a:rPr lang="en-GB" dirty="0"/>
              <a:t>How many ways can you think of to communicate electronically with someone?</a:t>
            </a:r>
          </a:p>
          <a:p>
            <a:pPr lvl="1"/>
            <a:r>
              <a:rPr lang="en-GB" dirty="0"/>
              <a:t>Why are electronic relationships understudied?</a:t>
            </a:r>
          </a:p>
        </p:txBody>
      </p:sp>
    </p:spTree>
    <p:extLst>
      <p:ext uri="{BB962C8B-B14F-4D97-AF65-F5344CB8AC3E}">
        <p14:creationId xmlns:p14="http://schemas.microsoft.com/office/powerpoint/2010/main" val="11069910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lgn="ctr">
              <a:buNone/>
            </a:pPr>
            <a:r>
              <a:rPr lang="en-GB" sz="6000" dirty="0" smtClean="0"/>
              <a:t>Research </a:t>
            </a:r>
            <a:r>
              <a:rPr lang="en-GB" sz="6000" dirty="0"/>
              <a:t>has found that couples who are in love and bond in a romantic relationship synchronize their </a:t>
            </a:r>
            <a:r>
              <a:rPr lang="en-GB" sz="6000" dirty="0">
                <a:solidFill>
                  <a:schemeClr val="bg1"/>
                </a:solidFill>
              </a:rPr>
              <a:t>heart rates </a:t>
            </a:r>
            <a:r>
              <a:rPr lang="en-GB" sz="6000" dirty="0"/>
              <a:t>after gazing into each others’ eyes for three minutes.</a:t>
            </a:r>
          </a:p>
        </p:txBody>
      </p:sp>
    </p:spTree>
    <p:extLst>
      <p:ext uri="{BB962C8B-B14F-4D97-AF65-F5344CB8AC3E}">
        <p14:creationId xmlns:p14="http://schemas.microsoft.com/office/powerpoint/2010/main" val="336054407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CLASS LEAGUE</a:t>
            </a:r>
            <a:endParaRPr lang="en-GB" dirty="0"/>
          </a:p>
        </p:txBody>
      </p:sp>
      <p:sp>
        <p:nvSpPr>
          <p:cNvPr id="3" name="Content Placeholder 2"/>
          <p:cNvSpPr>
            <a:spLocks noGrp="1"/>
          </p:cNvSpPr>
          <p:nvPr>
            <p:ph idx="1"/>
          </p:nvPr>
        </p:nvSpPr>
        <p:spPr/>
        <p:txBody>
          <a:bodyPr/>
          <a:lstStyle/>
          <a:p>
            <a:pPr marL="0" indent="0">
              <a:buNone/>
            </a:pPr>
            <a:r>
              <a:rPr lang="en-GB" dirty="0" smtClean="0"/>
              <a:t>1</a:t>
            </a:r>
            <a:r>
              <a:rPr lang="en-GB" baseline="30000" dirty="0" smtClean="0"/>
              <a:t>st</a:t>
            </a:r>
            <a:r>
              <a:rPr lang="en-GB" dirty="0" smtClean="0"/>
              <a:t>: </a:t>
            </a:r>
            <a:r>
              <a:rPr lang="en-GB" dirty="0"/>
              <a:t>Column C - </a:t>
            </a:r>
            <a:r>
              <a:rPr lang="en-GB" dirty="0" smtClean="0"/>
              <a:t>82</a:t>
            </a:r>
            <a:endParaRPr lang="en-GB" dirty="0"/>
          </a:p>
          <a:p>
            <a:pPr marL="0" indent="0">
              <a:buNone/>
            </a:pPr>
            <a:r>
              <a:rPr lang="en-GB" dirty="0" smtClean="0"/>
              <a:t>2</a:t>
            </a:r>
            <a:r>
              <a:rPr lang="en-GB" baseline="30000" dirty="0" smtClean="0"/>
              <a:t>nd</a:t>
            </a:r>
            <a:r>
              <a:rPr lang="en-GB" dirty="0"/>
              <a:t>: Column </a:t>
            </a:r>
            <a:r>
              <a:rPr lang="en-GB" dirty="0" smtClean="0"/>
              <a:t>E </a:t>
            </a:r>
            <a:r>
              <a:rPr lang="en-GB" dirty="0"/>
              <a:t>– </a:t>
            </a:r>
            <a:r>
              <a:rPr lang="en-GB" dirty="0" smtClean="0"/>
              <a:t>71</a:t>
            </a:r>
          </a:p>
          <a:p>
            <a:pPr marL="0" indent="0">
              <a:buNone/>
            </a:pPr>
            <a:r>
              <a:rPr lang="en-GB" dirty="0" smtClean="0"/>
              <a:t>3</a:t>
            </a:r>
            <a:r>
              <a:rPr lang="en-GB" baseline="30000" dirty="0" smtClean="0"/>
              <a:t>rd</a:t>
            </a:r>
            <a:r>
              <a:rPr lang="en-GB" dirty="0" smtClean="0"/>
              <a:t>: </a:t>
            </a:r>
            <a:r>
              <a:rPr lang="en-GB" dirty="0"/>
              <a:t>Column A – </a:t>
            </a:r>
            <a:r>
              <a:rPr lang="en-GB" dirty="0" smtClean="0"/>
              <a:t>68</a:t>
            </a:r>
          </a:p>
          <a:p>
            <a:pPr marL="0" indent="0">
              <a:buNone/>
            </a:pPr>
            <a:r>
              <a:rPr lang="en-GB" dirty="0" smtClean="0"/>
              <a:t>4</a:t>
            </a:r>
            <a:r>
              <a:rPr lang="en-GB" baseline="30000" dirty="0" smtClean="0"/>
              <a:t>th</a:t>
            </a:r>
            <a:r>
              <a:rPr lang="en-GB" dirty="0" smtClean="0"/>
              <a:t>: Column D - 55</a:t>
            </a:r>
          </a:p>
          <a:p>
            <a:pPr marL="0" indent="0">
              <a:buNone/>
            </a:pPr>
            <a:endParaRPr lang="en-GB" dirty="0"/>
          </a:p>
        </p:txBody>
      </p:sp>
    </p:spTree>
    <p:extLst>
      <p:ext uri="{BB962C8B-B14F-4D97-AF65-F5344CB8AC3E}">
        <p14:creationId xmlns:p14="http://schemas.microsoft.com/office/powerpoint/2010/main" val="380535787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900AF-3ED0-4C02-A309-3984EBBD2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0">
            <a:extLst>
              <a:ext uri="{FF2B5EF4-FFF2-40B4-BE49-F238E27FC236}">
                <a16:creationId xmlns:a16="http://schemas.microsoft.com/office/drawing/2014/main" id="{8DEDEE5C-3126-4336-A7D4-9277AF5A04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9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A80B3FC-8034-40D4-B998-570922C557CC}"/>
              </a:ext>
            </a:extLst>
          </p:cNvPr>
          <p:cNvPicPr>
            <a:picLocks noChangeAspect="1"/>
          </p:cNvPicPr>
          <p:nvPr/>
        </p:nvPicPr>
        <p:blipFill rotWithShape="1">
          <a:blip r:embed="rId2"/>
          <a:srcRect l="9685" t="15572" r="14128"/>
          <a:stretch/>
        </p:blipFill>
        <p:spPr>
          <a:xfrm>
            <a:off x="6667034" y="638144"/>
            <a:ext cx="4953932" cy="5660449"/>
          </a:xfrm>
          <a:prstGeom prst="rect">
            <a:avLst/>
          </a:prstGeom>
          <a:effectLst/>
        </p:spPr>
      </p:pic>
      <p:sp>
        <p:nvSpPr>
          <p:cNvPr id="4" name="AutoShape 2" descr="Image result for barriers to relationships">
            <a:extLst>
              <a:ext uri="{FF2B5EF4-FFF2-40B4-BE49-F238E27FC236}">
                <a16:creationId xmlns:a16="http://schemas.microsoft.com/office/drawing/2014/main" id="{99462DAA-78AD-4F10-A7A1-952EC2B582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648929" y="281684"/>
            <a:ext cx="4953934" cy="1082168"/>
          </a:xfrm>
        </p:spPr>
        <p:txBody>
          <a:bodyPr>
            <a:normAutofit/>
          </a:bodyPr>
          <a:lstStyle/>
          <a:p>
            <a:pPr algn="ctr"/>
            <a:r>
              <a:rPr lang="en-GB" sz="5400" dirty="0"/>
              <a:t>Gating</a:t>
            </a:r>
          </a:p>
        </p:txBody>
      </p:sp>
      <p:sp>
        <p:nvSpPr>
          <p:cNvPr id="3" name="Content Placeholder 2"/>
          <p:cNvSpPr>
            <a:spLocks noGrp="1"/>
          </p:cNvSpPr>
          <p:nvPr>
            <p:ph idx="1"/>
          </p:nvPr>
        </p:nvSpPr>
        <p:spPr>
          <a:xfrm>
            <a:off x="309966" y="1363852"/>
            <a:ext cx="5555737" cy="5212464"/>
          </a:xfrm>
        </p:spPr>
        <p:txBody>
          <a:bodyPr>
            <a:normAutofit fontScale="85000" lnSpcReduction="10000"/>
          </a:bodyPr>
          <a:lstStyle/>
          <a:p>
            <a:r>
              <a:rPr lang="en-GB" sz="2400" dirty="0"/>
              <a:t>In real life, our attraction to other people is greatly influenced by their appearance, mannerisms and factors such as age and ethnicity, limiting our choice of potential partners. </a:t>
            </a:r>
          </a:p>
          <a:p>
            <a:r>
              <a:rPr lang="en-GB" sz="2400" dirty="0"/>
              <a:t>In virtual interactions, however, these barriers ('gates') are absent; this creates more opportunities for shy and less attractive people to develop romantic relationships. Even when these factors are discovered later, when relationships move from virtual to the face-to-face phase, they rarely decrease an already-developed attraction, as a result of the feeling of intimacy brought by more open self-disclosure.</a:t>
            </a:r>
          </a:p>
          <a:p>
            <a:r>
              <a:rPr lang="en-GB" sz="2400" dirty="0"/>
              <a:t>The absence of gating also means that people can establish virtual identities they could never create face-to-face. A shy person can become outgoing and extraverted, for example.</a:t>
            </a:r>
          </a:p>
          <a:p>
            <a:endParaRPr lang="en-GB" sz="1800" dirty="0"/>
          </a:p>
        </p:txBody>
      </p:sp>
    </p:spTree>
    <p:extLst>
      <p:ext uri="{BB962C8B-B14F-4D97-AF65-F5344CB8AC3E}">
        <p14:creationId xmlns:p14="http://schemas.microsoft.com/office/powerpoint/2010/main" val="31914650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Two opposing Theories</a:t>
            </a:r>
            <a:endParaRPr lang="en-GB" dirty="0">
              <a:solidFill>
                <a:schemeClr val="tx1"/>
              </a:solidFill>
            </a:endParaRPr>
          </a:p>
        </p:txBody>
      </p:sp>
      <p:sp>
        <p:nvSpPr>
          <p:cNvPr id="3" name="Content Placeholder 2"/>
          <p:cNvSpPr>
            <a:spLocks noGrp="1"/>
          </p:cNvSpPr>
          <p:nvPr>
            <p:ph idx="1"/>
          </p:nvPr>
        </p:nvSpPr>
        <p:spPr/>
        <p:txBody>
          <a:bodyPr/>
          <a:lstStyle/>
          <a:p>
            <a:endParaRPr lang="en-GB"/>
          </a:p>
        </p:txBody>
      </p:sp>
      <p:sp>
        <p:nvSpPr>
          <p:cNvPr id="4" name="Rectangle 3"/>
          <p:cNvSpPr/>
          <p:nvPr/>
        </p:nvSpPr>
        <p:spPr>
          <a:xfrm>
            <a:off x="1919536" y="1412776"/>
            <a:ext cx="3816424" cy="49685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Reduced Cues Theory </a:t>
            </a:r>
          </a:p>
          <a:p>
            <a:pPr algn="ctr"/>
            <a:r>
              <a:rPr lang="en-GB" sz="3600" b="1" dirty="0" err="1">
                <a:solidFill>
                  <a:schemeClr val="tx1"/>
                </a:solidFill>
              </a:rPr>
              <a:t>Sproull</a:t>
            </a:r>
            <a:r>
              <a:rPr lang="en-GB" sz="3600" b="1" dirty="0">
                <a:solidFill>
                  <a:schemeClr val="tx1"/>
                </a:solidFill>
              </a:rPr>
              <a:t> and </a:t>
            </a:r>
            <a:r>
              <a:rPr lang="en-GB" sz="3600" b="1" dirty="0" err="1">
                <a:solidFill>
                  <a:schemeClr val="tx1"/>
                </a:solidFill>
              </a:rPr>
              <a:t>Kiesler</a:t>
            </a:r>
            <a:r>
              <a:rPr lang="en-GB" sz="3600" b="1" dirty="0">
                <a:solidFill>
                  <a:schemeClr val="tx1"/>
                </a:solidFill>
              </a:rPr>
              <a:t> (1986) </a:t>
            </a:r>
          </a:p>
          <a:p>
            <a:pPr algn="ctr"/>
            <a:endParaRPr lang="en-GB" sz="3600" b="1" dirty="0">
              <a:solidFill>
                <a:schemeClr val="tx1"/>
              </a:solidFill>
            </a:endParaRPr>
          </a:p>
          <a:p>
            <a:pPr algn="ctr"/>
            <a:r>
              <a:rPr lang="en-GB" sz="3600" dirty="0">
                <a:solidFill>
                  <a:schemeClr val="tx1"/>
                </a:solidFill>
              </a:rPr>
              <a:t>Self Disclosure is lower</a:t>
            </a:r>
          </a:p>
        </p:txBody>
      </p:sp>
      <p:sp>
        <p:nvSpPr>
          <p:cNvPr id="5" name="Rectangle 4"/>
          <p:cNvSpPr/>
          <p:nvPr/>
        </p:nvSpPr>
        <p:spPr>
          <a:xfrm>
            <a:off x="6312024" y="1412776"/>
            <a:ext cx="3816424" cy="49685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The Hyper personal model Walther (1996)</a:t>
            </a:r>
          </a:p>
          <a:p>
            <a:pPr algn="ctr"/>
            <a:endParaRPr lang="en-GB" sz="3600" b="1" dirty="0">
              <a:solidFill>
                <a:schemeClr val="bg1"/>
              </a:solidFill>
            </a:endParaRPr>
          </a:p>
          <a:p>
            <a:pPr algn="ctr"/>
            <a:endParaRPr lang="en-GB" sz="3600" b="1" dirty="0">
              <a:solidFill>
                <a:schemeClr val="bg1"/>
              </a:solidFill>
            </a:endParaRPr>
          </a:p>
          <a:p>
            <a:pPr algn="ctr"/>
            <a:r>
              <a:rPr lang="en-GB" sz="3600" dirty="0">
                <a:solidFill>
                  <a:schemeClr val="bg1"/>
                </a:solidFill>
              </a:rPr>
              <a:t>Self Disclosure is higher </a:t>
            </a:r>
          </a:p>
        </p:txBody>
      </p:sp>
    </p:spTree>
    <p:extLst>
      <p:ext uri="{BB962C8B-B14F-4D97-AF65-F5344CB8AC3E}">
        <p14:creationId xmlns:p14="http://schemas.microsoft.com/office/powerpoint/2010/main" val="307887444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34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Related image">
            <a:extLst>
              <a:ext uri="{FF2B5EF4-FFF2-40B4-BE49-F238E27FC236}">
                <a16:creationId xmlns:a16="http://schemas.microsoft.com/office/drawing/2014/main" id="{6BA964D5-E2F2-482F-93CA-CA83DE6951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115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4256" y="4767072"/>
            <a:ext cx="6594189" cy="1625210"/>
          </a:xfrm>
        </p:spPr>
        <p:txBody>
          <a:bodyPr>
            <a:normAutofit/>
          </a:bodyPr>
          <a:lstStyle/>
          <a:p>
            <a:pPr algn="r"/>
            <a:r>
              <a:rPr lang="en-GB" sz="5400" dirty="0" err="1">
                <a:solidFill>
                  <a:srgbClr val="FFFFFF"/>
                </a:solidFill>
              </a:rPr>
              <a:t>Sproull</a:t>
            </a:r>
            <a:r>
              <a:rPr lang="en-GB" sz="5400" dirty="0">
                <a:solidFill>
                  <a:srgbClr val="FFFFFF"/>
                </a:solidFill>
              </a:rPr>
              <a:t> and </a:t>
            </a:r>
            <a:r>
              <a:rPr lang="en-GB" sz="5400" dirty="0" err="1">
                <a:solidFill>
                  <a:srgbClr val="FFFFFF"/>
                </a:solidFill>
              </a:rPr>
              <a:t>Kiesler’s</a:t>
            </a:r>
            <a:r>
              <a:rPr lang="en-GB" sz="5400" dirty="0">
                <a:solidFill>
                  <a:srgbClr val="FFFFFF"/>
                </a:solidFill>
              </a:rPr>
              <a:t> reduced cues theory</a:t>
            </a:r>
          </a:p>
        </p:txBody>
      </p:sp>
      <p:sp>
        <p:nvSpPr>
          <p:cNvPr id="3" name="Content Placeholder 2"/>
          <p:cNvSpPr>
            <a:spLocks noGrp="1"/>
          </p:cNvSpPr>
          <p:nvPr>
            <p:ph idx="1"/>
          </p:nvPr>
        </p:nvSpPr>
        <p:spPr>
          <a:xfrm>
            <a:off x="7795647" y="588936"/>
            <a:ext cx="3872097" cy="5672379"/>
          </a:xfrm>
        </p:spPr>
        <p:txBody>
          <a:bodyPr anchor="ctr">
            <a:normAutofit/>
          </a:bodyPr>
          <a:lstStyle/>
          <a:p>
            <a:pPr marL="0" indent="0">
              <a:buNone/>
            </a:pPr>
            <a:r>
              <a:rPr lang="en-GB" b="1" dirty="0" err="1">
                <a:solidFill>
                  <a:srgbClr val="FFFFFF"/>
                </a:solidFill>
              </a:rPr>
              <a:t>Sproull</a:t>
            </a:r>
            <a:r>
              <a:rPr lang="en-GB" b="1" dirty="0">
                <a:solidFill>
                  <a:srgbClr val="FFFFFF"/>
                </a:solidFill>
              </a:rPr>
              <a:t> and </a:t>
            </a:r>
            <a:r>
              <a:rPr lang="en-GB" b="1" dirty="0" err="1">
                <a:solidFill>
                  <a:srgbClr val="FFFFFF"/>
                </a:solidFill>
              </a:rPr>
              <a:t>Kiesler</a:t>
            </a:r>
            <a:r>
              <a:rPr lang="en-GB" b="1" dirty="0">
                <a:solidFill>
                  <a:srgbClr val="FFFFFF"/>
                </a:solidFill>
              </a:rPr>
              <a:t> (1986) </a:t>
            </a:r>
            <a:r>
              <a:rPr lang="en-GB" dirty="0">
                <a:solidFill>
                  <a:srgbClr val="FFFFFF"/>
                </a:solidFill>
              </a:rPr>
              <a:t>suggested that online relationships might be less open and honest than face-to-face ones, because in real life we are relying on a lot of subtle cues, such as facial expressions and tone of voice, and these cues are absent in virtual communications (</a:t>
            </a:r>
            <a:r>
              <a:rPr lang="en-GB" b="1" dirty="0">
                <a:solidFill>
                  <a:srgbClr val="FFFFFF"/>
                </a:solidFill>
              </a:rPr>
              <a:t>Reduced Cues Theory</a:t>
            </a:r>
            <a:r>
              <a:rPr lang="en-GB" dirty="0">
                <a:solidFill>
                  <a:srgbClr val="FFFFFF"/>
                </a:solidFill>
              </a:rPr>
              <a:t>).</a:t>
            </a:r>
          </a:p>
        </p:txBody>
      </p:sp>
    </p:spTree>
    <p:extLst>
      <p:ext uri="{BB962C8B-B14F-4D97-AF65-F5344CB8AC3E}">
        <p14:creationId xmlns:p14="http://schemas.microsoft.com/office/powerpoint/2010/main" val="1555313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Image result for deindividuation">
            <a:extLst>
              <a:ext uri="{FF2B5EF4-FFF2-40B4-BE49-F238E27FC236}">
                <a16:creationId xmlns:a16="http://schemas.microsoft.com/office/drawing/2014/main" id="{9F396680-61BE-4014-A63C-F2DD71DB08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1" r="16384" b="1"/>
          <a:stretch/>
        </p:blipFill>
        <p:spPr bwMode="auto">
          <a:xfrm>
            <a:off x="828772" y="1904281"/>
            <a:ext cx="5074070" cy="42726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325563"/>
          </a:xfrm>
        </p:spPr>
        <p:txBody>
          <a:bodyPr>
            <a:normAutofit fontScale="90000"/>
          </a:bodyPr>
          <a:lstStyle/>
          <a:p>
            <a:r>
              <a:rPr lang="en-GB" sz="5400" dirty="0" err="1"/>
              <a:t>Sproull</a:t>
            </a:r>
            <a:r>
              <a:rPr lang="en-GB" sz="5400" dirty="0"/>
              <a:t> and </a:t>
            </a:r>
            <a:r>
              <a:rPr lang="en-GB" sz="5400" dirty="0" err="1"/>
              <a:t>Kiesler’s</a:t>
            </a:r>
            <a:r>
              <a:rPr lang="en-GB" sz="5400" dirty="0"/>
              <a:t> reduced cues theory</a:t>
            </a:r>
          </a:p>
        </p:txBody>
      </p:sp>
      <p:sp>
        <p:nvSpPr>
          <p:cNvPr id="3" name="Content Placeholder 2"/>
          <p:cNvSpPr>
            <a:spLocks noGrp="1"/>
          </p:cNvSpPr>
          <p:nvPr>
            <p:ph idx="1"/>
          </p:nvPr>
        </p:nvSpPr>
        <p:spPr>
          <a:xfrm>
            <a:off x="6338316" y="1825625"/>
            <a:ext cx="5533386" cy="4667250"/>
          </a:xfrm>
        </p:spPr>
        <p:txBody>
          <a:bodyPr>
            <a:normAutofit fontScale="92500"/>
          </a:bodyPr>
          <a:lstStyle/>
          <a:p>
            <a:pPr marL="0" indent="0">
              <a:buNone/>
            </a:pPr>
            <a:r>
              <a:rPr lang="en-GB" dirty="0"/>
              <a:t>According to this theory, reduction in communication cues leads to de-individuation because it diminishes people's feelings of individual identity and brings on behaviours that people usually restrain themselves from displaying, such as aggression. </a:t>
            </a:r>
          </a:p>
          <a:p>
            <a:pPr marL="0" indent="0">
              <a:buNone/>
            </a:pPr>
            <a:r>
              <a:rPr lang="en-GB" dirty="0"/>
              <a:t>This may make online communications more aggressive, and the consequence of this is less self-disclosure from other people, as they may fear becoming victims of verbal violence.</a:t>
            </a:r>
          </a:p>
        </p:txBody>
      </p:sp>
    </p:spTree>
    <p:extLst>
      <p:ext uri="{BB962C8B-B14F-4D97-AF65-F5344CB8AC3E}">
        <p14:creationId xmlns:p14="http://schemas.microsoft.com/office/powerpoint/2010/main" val="202368850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smtClean="0">
                <a:solidFill>
                  <a:schemeClr val="accent1"/>
                </a:solidFill>
              </a:rPr>
              <a:t>Are all cues totally missing?</a:t>
            </a:r>
            <a:endParaRPr lang="en-GB" sz="5400" dirty="0">
              <a:solidFill>
                <a:schemeClr val="accent1"/>
              </a:solidFill>
            </a:endParaRPr>
          </a:p>
        </p:txBody>
      </p:sp>
      <p:sp>
        <p:nvSpPr>
          <p:cNvPr id="3" name="Content Placeholder 2"/>
          <p:cNvSpPr>
            <a:spLocks noGrp="1"/>
          </p:cNvSpPr>
          <p:nvPr>
            <p:ph idx="1"/>
          </p:nvPr>
        </p:nvSpPr>
        <p:spPr>
          <a:xfrm>
            <a:off x="4976031" y="650929"/>
            <a:ext cx="6709691" cy="5703376"/>
          </a:xfrm>
        </p:spPr>
        <p:txBody>
          <a:bodyPr anchor="ctr">
            <a:normAutofit/>
          </a:bodyPr>
          <a:lstStyle/>
          <a:p>
            <a:pPr marL="0" indent="0">
              <a:buNone/>
            </a:pPr>
            <a:r>
              <a:rPr lang="en-GB" dirty="0" smtClean="0"/>
              <a:t>Do you think there is any NVC in CMC?</a:t>
            </a:r>
            <a:endParaRPr lang="en-GB" dirty="0"/>
          </a:p>
        </p:txBody>
      </p:sp>
    </p:spTree>
    <p:extLst>
      <p:ext uri="{BB962C8B-B14F-4D97-AF65-F5344CB8AC3E}">
        <p14:creationId xmlns:p14="http://schemas.microsoft.com/office/powerpoint/2010/main" val="170102187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Image result for catfish mtv">
            <a:extLst>
              <a:ext uri="{FF2B5EF4-FFF2-40B4-BE49-F238E27FC236}">
                <a16:creationId xmlns:a16="http://schemas.microsoft.com/office/drawing/2014/main" id="{0C4C6356-DCFE-4B38-8A44-C12914E70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6"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4256" y="4767072"/>
            <a:ext cx="6594189" cy="1625210"/>
          </a:xfrm>
        </p:spPr>
        <p:txBody>
          <a:bodyPr>
            <a:normAutofit fontScale="90000"/>
          </a:bodyPr>
          <a:lstStyle/>
          <a:p>
            <a:pPr algn="r"/>
            <a:r>
              <a:rPr lang="en-GB" sz="6000" dirty="0">
                <a:solidFill>
                  <a:srgbClr val="FFFFFF"/>
                </a:solidFill>
              </a:rPr>
              <a:t>Walther’s </a:t>
            </a:r>
            <a:r>
              <a:rPr lang="en-GB" sz="6000" dirty="0" err="1">
                <a:solidFill>
                  <a:srgbClr val="FFFFFF"/>
                </a:solidFill>
              </a:rPr>
              <a:t>Hyperpersonal</a:t>
            </a:r>
            <a:r>
              <a:rPr lang="en-GB" sz="6000" dirty="0">
                <a:solidFill>
                  <a:srgbClr val="FFFFFF"/>
                </a:solidFill>
              </a:rPr>
              <a:t> model</a:t>
            </a:r>
          </a:p>
        </p:txBody>
      </p:sp>
      <p:sp>
        <p:nvSpPr>
          <p:cNvPr id="3" name="Content Placeholder 2"/>
          <p:cNvSpPr>
            <a:spLocks noGrp="1"/>
          </p:cNvSpPr>
          <p:nvPr>
            <p:ph idx="1"/>
          </p:nvPr>
        </p:nvSpPr>
        <p:spPr>
          <a:xfrm>
            <a:off x="7733655" y="681925"/>
            <a:ext cx="3934090" cy="5470902"/>
          </a:xfrm>
        </p:spPr>
        <p:txBody>
          <a:bodyPr anchor="ctr">
            <a:normAutofit/>
          </a:bodyPr>
          <a:lstStyle/>
          <a:p>
            <a:pPr marL="0" indent="0">
              <a:buNone/>
            </a:pPr>
            <a:r>
              <a:rPr lang="en-GB" dirty="0">
                <a:solidFill>
                  <a:srgbClr val="FFFFFF"/>
                </a:solidFill>
              </a:rPr>
              <a:t>Walther’s hyper personal model, argues that actually Computed Mediated Communication (</a:t>
            </a:r>
            <a:r>
              <a:rPr lang="en-GB" dirty="0" err="1">
                <a:solidFill>
                  <a:srgbClr val="FFFFFF"/>
                </a:solidFill>
              </a:rPr>
              <a:t>CmC</a:t>
            </a:r>
            <a:r>
              <a:rPr lang="en-GB" dirty="0">
                <a:solidFill>
                  <a:srgbClr val="FFFFFF"/>
                </a:solidFill>
              </a:rPr>
              <a:t>) relationships encourage self-disclosure much earlier than Face to Face (</a:t>
            </a:r>
            <a:r>
              <a:rPr lang="en-GB" dirty="0" err="1">
                <a:solidFill>
                  <a:srgbClr val="FFFFFF"/>
                </a:solidFill>
              </a:rPr>
              <a:t>FtF</a:t>
            </a:r>
            <a:r>
              <a:rPr lang="en-GB" dirty="0">
                <a:solidFill>
                  <a:srgbClr val="FFFFFF"/>
                </a:solidFill>
              </a:rPr>
              <a:t>) interactions, due in part to the sender of messages’ ability to alter and manipulate exactly how they come across to the other party. </a:t>
            </a:r>
          </a:p>
        </p:txBody>
      </p:sp>
    </p:spTree>
    <p:extLst>
      <p:ext uri="{BB962C8B-B14F-4D97-AF65-F5344CB8AC3E}">
        <p14:creationId xmlns:p14="http://schemas.microsoft.com/office/powerpoint/2010/main" val="12050052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1564" y="982357"/>
            <a:ext cx="4332562" cy="4930246"/>
          </a:xfrm>
        </p:spPr>
        <p:txBody>
          <a:bodyPr>
            <a:normAutofit/>
          </a:bodyPr>
          <a:lstStyle/>
          <a:p>
            <a:pPr algn="r"/>
            <a:r>
              <a:rPr lang="en-GB" sz="5400" dirty="0">
                <a:solidFill>
                  <a:schemeClr val="accent1"/>
                </a:solidFill>
              </a:rPr>
              <a:t>Walther’s </a:t>
            </a:r>
            <a:r>
              <a:rPr lang="en-GB" sz="5400" dirty="0" err="1">
                <a:solidFill>
                  <a:schemeClr val="accent1"/>
                </a:solidFill>
              </a:rPr>
              <a:t>Hyperpersonal</a:t>
            </a:r>
            <a:r>
              <a:rPr lang="en-GB" sz="5400" dirty="0">
                <a:solidFill>
                  <a:schemeClr val="accent1"/>
                </a:solidFill>
              </a:rPr>
              <a:t> model</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dirty="0"/>
              <a:t>Walther says that this selective self-presentation means that the lack of cues serves to increase the speed and intensity of relationships as people are able to portray themselves in the best possible light. The deindividuation which occurs in </a:t>
            </a:r>
            <a:r>
              <a:rPr lang="en-GB" dirty="0" err="1"/>
              <a:t>CmC</a:t>
            </a:r>
            <a:r>
              <a:rPr lang="en-GB" dirty="0"/>
              <a:t> relationships can make people feel less accountable for their actions and therefore less inhibited, making disclosure much more likely.</a:t>
            </a:r>
          </a:p>
        </p:txBody>
      </p:sp>
    </p:spTree>
    <p:extLst>
      <p:ext uri="{BB962C8B-B14F-4D97-AF65-F5344CB8AC3E}">
        <p14:creationId xmlns:p14="http://schemas.microsoft.com/office/powerpoint/2010/main" val="31907678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5400" dirty="0"/>
              <a:t>Walther’s </a:t>
            </a:r>
            <a:r>
              <a:rPr lang="en-GB" sz="5400" dirty="0" err="1"/>
              <a:t>Hyperpersonal</a:t>
            </a:r>
            <a:r>
              <a:rPr lang="en-GB" sz="5400" dirty="0"/>
              <a:t> model</a:t>
            </a:r>
          </a:p>
        </p:txBody>
      </p:sp>
      <p:sp>
        <p:nvSpPr>
          <p:cNvPr id="5" name="Text Placeholder 4"/>
          <p:cNvSpPr>
            <a:spLocks noGrp="1"/>
          </p:cNvSpPr>
          <p:nvPr>
            <p:ph type="body" idx="1"/>
          </p:nvPr>
        </p:nvSpPr>
        <p:spPr>
          <a:xfrm>
            <a:off x="839788" y="1681163"/>
            <a:ext cx="4393949" cy="823912"/>
          </a:xfrm>
        </p:spPr>
        <p:txBody>
          <a:bodyPr>
            <a:normAutofit fontScale="92500"/>
          </a:bodyPr>
          <a:lstStyle/>
          <a:p>
            <a:r>
              <a:rPr lang="en-GB" sz="3200" b="0" dirty="0"/>
              <a:t>Selective self-presentation.</a:t>
            </a:r>
          </a:p>
        </p:txBody>
      </p:sp>
      <p:sp>
        <p:nvSpPr>
          <p:cNvPr id="7" name="Text Placeholder 6"/>
          <p:cNvSpPr>
            <a:spLocks noGrp="1"/>
          </p:cNvSpPr>
          <p:nvPr>
            <p:ph type="body" sz="quarter" idx="3"/>
          </p:nvPr>
        </p:nvSpPr>
        <p:spPr>
          <a:xfrm>
            <a:off x="6340642" y="1681163"/>
            <a:ext cx="4307305" cy="823912"/>
          </a:xfrm>
        </p:spPr>
        <p:txBody>
          <a:bodyPr>
            <a:normAutofit/>
          </a:bodyPr>
          <a:lstStyle/>
          <a:p>
            <a:pPr algn="ctr"/>
            <a:r>
              <a:rPr lang="en-GB" sz="3200" b="0" dirty="0"/>
              <a:t>Anonymity</a:t>
            </a:r>
          </a:p>
        </p:txBody>
      </p:sp>
      <p:sp>
        <p:nvSpPr>
          <p:cNvPr id="11" name="AutoShape 6" descr="Image result for instagram vs real life me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a:blip r:embed="rId3"/>
          <a:stretch>
            <a:fillRect/>
          </a:stretch>
        </p:blipFill>
        <p:spPr>
          <a:xfrm>
            <a:off x="962526" y="2721644"/>
            <a:ext cx="3729789" cy="3729789"/>
          </a:xfrm>
          <a:prstGeom prst="rect">
            <a:avLst/>
          </a:prstGeom>
          <a:effectLst>
            <a:outerShdw blurRad="50800" dist="38100" dir="2700000" algn="tl" rotWithShape="0">
              <a:prstClr val="black">
                <a:alpha val="40000"/>
              </a:prstClr>
            </a:outerShdw>
          </a:effectLst>
        </p:spPr>
      </p:pic>
      <p:sp>
        <p:nvSpPr>
          <p:cNvPr id="13" name="AutoShape 8" descr="Image result for anonymity in social med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rotWithShape="1">
          <a:blip r:embed="rId4"/>
          <a:srcRect l="18861" r="11528"/>
          <a:stretch/>
        </p:blipFill>
        <p:spPr>
          <a:xfrm>
            <a:off x="6340642" y="2721644"/>
            <a:ext cx="4307305" cy="37297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589581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Exam style question</a:t>
            </a:r>
            <a:endParaRPr lang="en-GB" dirty="0"/>
          </a:p>
        </p:txBody>
      </p:sp>
      <p:sp>
        <p:nvSpPr>
          <p:cNvPr id="8" name="Content Placeholder 7"/>
          <p:cNvSpPr>
            <a:spLocks noGrp="1"/>
          </p:cNvSpPr>
          <p:nvPr>
            <p:ph idx="1"/>
          </p:nvPr>
        </p:nvSpPr>
        <p:spPr/>
        <p:txBody>
          <a:bodyPr/>
          <a:lstStyle/>
          <a:p>
            <a:pPr marL="0" indent="0">
              <a:buNone/>
            </a:pPr>
            <a:r>
              <a:rPr lang="en-GB" dirty="0" smtClean="0"/>
              <a:t>“Using the </a:t>
            </a:r>
            <a:r>
              <a:rPr lang="en-GB" dirty="0" err="1" smtClean="0"/>
              <a:t>hyperpersonal</a:t>
            </a:r>
            <a:r>
              <a:rPr lang="en-GB" dirty="0" smtClean="0"/>
              <a:t> model explain why </a:t>
            </a:r>
            <a:r>
              <a:rPr lang="en-GB" dirty="0" err="1" smtClean="0"/>
              <a:t>Mairead</a:t>
            </a:r>
            <a:r>
              <a:rPr lang="en-GB" dirty="0" smtClean="0"/>
              <a:t> chose not to use her own profile picture in The Circle” (4 marks)</a:t>
            </a:r>
            <a:endParaRPr lang="en-GB" dirty="0"/>
          </a:p>
        </p:txBody>
      </p:sp>
    </p:spTree>
    <p:extLst>
      <p:ext uri="{BB962C8B-B14F-4D97-AF65-F5344CB8AC3E}">
        <p14:creationId xmlns:p14="http://schemas.microsoft.com/office/powerpoint/2010/main" val="1804331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lgn="ctr">
              <a:buNone/>
            </a:pPr>
            <a:r>
              <a:rPr lang="en-GB" sz="6000" dirty="0"/>
              <a:t>Falling in love is much like taking a dose of </a:t>
            </a:r>
            <a:r>
              <a:rPr lang="en-GB" sz="6000" dirty="0" smtClean="0"/>
              <a:t>_____, </a:t>
            </a:r>
            <a:r>
              <a:rPr lang="en-GB" sz="6000" dirty="0"/>
              <a:t>as both experiences affect the brain similarly and trigger a similar sensation of euphoria. </a:t>
            </a:r>
          </a:p>
        </p:txBody>
      </p:sp>
    </p:spTree>
    <p:extLst>
      <p:ext uri="{BB962C8B-B14F-4D97-AF65-F5344CB8AC3E}">
        <p14:creationId xmlns:p14="http://schemas.microsoft.com/office/powerpoint/2010/main" val="384509389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Applying your knowledge – A02</a:t>
            </a:r>
            <a:endParaRPr lang="en-GB" dirty="0"/>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cstate="print"/>
          <a:srcRect/>
          <a:stretch>
            <a:fillRect/>
          </a:stretch>
        </p:blipFill>
        <p:spPr bwMode="auto">
          <a:xfrm>
            <a:off x="1775521" y="1268760"/>
            <a:ext cx="8398919" cy="3601196"/>
          </a:xfrm>
          <a:prstGeom prst="rect">
            <a:avLst/>
          </a:prstGeom>
          <a:noFill/>
          <a:ln w="9525">
            <a:noFill/>
            <a:miter lim="800000"/>
            <a:headEnd/>
            <a:tailEnd/>
          </a:ln>
        </p:spPr>
      </p:pic>
      <p:sp>
        <p:nvSpPr>
          <p:cNvPr id="5" name="Rectangle 4"/>
          <p:cNvSpPr/>
          <p:nvPr/>
        </p:nvSpPr>
        <p:spPr>
          <a:xfrm>
            <a:off x="2783632" y="5229200"/>
            <a:ext cx="6480720"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Discuss this in pairs and write it up as a 4 mark response. </a:t>
            </a:r>
          </a:p>
        </p:txBody>
      </p:sp>
    </p:spTree>
    <p:extLst>
      <p:ext uri="{BB962C8B-B14F-4D97-AF65-F5344CB8AC3E}">
        <p14:creationId xmlns:p14="http://schemas.microsoft.com/office/powerpoint/2010/main" val="394683791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06776" y="2368626"/>
            <a:ext cx="10664327" cy="2987069"/>
          </a:xfrm>
          <a:prstGeom prst="rect">
            <a:avLst/>
          </a:prstGeom>
        </p:spPr>
        <p:txBody>
          <a:bodyPr/>
          <a:lstStyle/>
          <a:p>
            <a:r>
              <a:rPr lang="en-GB" b="1" dirty="0"/>
              <a:t>Create an online profile that is </a:t>
            </a:r>
            <a:r>
              <a:rPr lang="en-GB" b="1" i="1" dirty="0"/>
              <a:t>totally</a:t>
            </a:r>
            <a:r>
              <a:rPr lang="en-GB" b="1" dirty="0"/>
              <a:t> unlike the real you.</a:t>
            </a:r>
          </a:p>
          <a:p>
            <a:r>
              <a:rPr lang="en-GB" b="1" dirty="0"/>
              <a:t>Tell your potential partners all about yourself: likes, dislikes, opinions, habits, hobbies, hopes, dreams etc.</a:t>
            </a:r>
          </a:p>
        </p:txBody>
      </p:sp>
      <p:sp>
        <p:nvSpPr>
          <p:cNvPr id="3" name="Title 2"/>
          <p:cNvSpPr>
            <a:spLocks noGrp="1"/>
          </p:cNvSpPr>
          <p:nvPr>
            <p:ph type="title"/>
          </p:nvPr>
        </p:nvSpPr>
        <p:spPr>
          <a:xfrm>
            <a:off x="2567490" y="1027664"/>
            <a:ext cx="7024744" cy="961176"/>
          </a:xfrm>
        </p:spPr>
        <p:txBody>
          <a:bodyPr>
            <a:normAutofit fontScale="90000"/>
          </a:bodyPr>
          <a:lstStyle/>
          <a:p>
            <a:r>
              <a:rPr lang="en-GB" dirty="0"/>
              <a:t>Absence of gating in virtual relationships:</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1740" y="4797152"/>
            <a:ext cx="3184104" cy="19452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Oval Callout 3"/>
          <p:cNvSpPr/>
          <p:nvPr/>
        </p:nvSpPr>
        <p:spPr>
          <a:xfrm>
            <a:off x="6248400" y="4653136"/>
            <a:ext cx="3733800" cy="2089246"/>
          </a:xfrm>
          <a:prstGeom prst="wedgeEllipseCallout">
            <a:avLst>
              <a:gd name="adj1" fmla="val -76821"/>
              <a:gd name="adj2" fmla="val 1529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But your online profile said you enjoyed wearing hamster costumes on a Thursday – now you tell me that’s not true!...</a:t>
            </a:r>
          </a:p>
        </p:txBody>
      </p:sp>
    </p:spTree>
    <p:extLst>
      <p:ext uri="{BB962C8B-B14F-4D97-AF65-F5344CB8AC3E}">
        <p14:creationId xmlns:p14="http://schemas.microsoft.com/office/powerpoint/2010/main" val="41083544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45E29B-B971-41C6-A57B-B29BBB108A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C76015D-CFEA-4204-9A50-352560FFC25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6" name="Oval 5">
              <a:extLst>
                <a:ext uri="{FF2B5EF4-FFF2-40B4-BE49-F238E27FC236}">
                  <a16:creationId xmlns:a16="http://schemas.microsoft.com/office/drawing/2014/main" id="{7325C43C-72B5-4DC9-B386-90859B58BF0D}"/>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7" name="Oval 16">
              <a:extLst>
                <a:ext uri="{FF2B5EF4-FFF2-40B4-BE49-F238E27FC236}">
                  <a16:creationId xmlns:a16="http://schemas.microsoft.com/office/drawing/2014/main" id="{C95AD9A4-5AF5-48C4-BC2A-635316433A4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8" name="Oval 5">
              <a:extLst>
                <a:ext uri="{FF2B5EF4-FFF2-40B4-BE49-F238E27FC236}">
                  <a16:creationId xmlns:a16="http://schemas.microsoft.com/office/drawing/2014/main" id="{AF4A3D62-D56C-4A32-8C75-100D383EC61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20" name="Rectangle 19">
            <a:extLst>
              <a:ext uri="{FF2B5EF4-FFF2-40B4-BE49-F238E27FC236}">
                <a16:creationId xmlns:a16="http://schemas.microsoft.com/office/drawing/2014/main" id="{3E1F47E4-066D-4C27-98C8-B2B2C7BABF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p:cNvSpPr>
            <a:spLocks noGrp="1"/>
          </p:cNvSpPr>
          <p:nvPr>
            <p:ph type="title"/>
          </p:nvPr>
        </p:nvSpPr>
        <p:spPr>
          <a:xfrm>
            <a:off x="1" y="1438773"/>
            <a:ext cx="12192000" cy="1256758"/>
          </a:xfrm>
        </p:spPr>
        <p:txBody>
          <a:bodyPr>
            <a:normAutofit/>
          </a:bodyPr>
          <a:lstStyle/>
          <a:p>
            <a:pPr algn="ctr"/>
            <a:r>
              <a:rPr lang="en-GB" sz="6600" dirty="0">
                <a:solidFill>
                  <a:schemeClr val="tx2"/>
                </a:solidFill>
              </a:rPr>
              <a:t>Mandatory study</a:t>
            </a:r>
          </a:p>
        </p:txBody>
      </p:sp>
      <p:sp>
        <p:nvSpPr>
          <p:cNvPr id="8" name="Content Placeholder 7"/>
          <p:cNvSpPr>
            <a:spLocks noGrp="1"/>
          </p:cNvSpPr>
          <p:nvPr>
            <p:ph idx="1"/>
          </p:nvPr>
        </p:nvSpPr>
        <p:spPr>
          <a:xfrm>
            <a:off x="3564609" y="3012928"/>
            <a:ext cx="6028841" cy="2109445"/>
          </a:xfrm>
        </p:spPr>
        <p:txBody>
          <a:bodyPr>
            <a:normAutofit/>
          </a:bodyPr>
          <a:lstStyle/>
          <a:p>
            <a:pPr marL="0" indent="0">
              <a:buNone/>
            </a:pPr>
            <a:r>
              <a:rPr lang="en-GB" sz="3200" dirty="0">
                <a:solidFill>
                  <a:schemeClr val="tx2"/>
                </a:solidFill>
              </a:rPr>
              <a:t>McKenna </a:t>
            </a:r>
            <a:r>
              <a:rPr lang="en-GB" sz="3200" dirty="0" smtClean="0">
                <a:solidFill>
                  <a:schemeClr val="tx2"/>
                </a:solidFill>
              </a:rPr>
              <a:t>et al (2002) – Absence of gating</a:t>
            </a:r>
            <a:endParaRPr lang="en-GB" sz="3200" dirty="0">
              <a:solidFill>
                <a:schemeClr val="tx2"/>
              </a:solidFill>
            </a:endParaRPr>
          </a:p>
          <a:p>
            <a:endParaRPr lang="en-GB" sz="1800" dirty="0">
              <a:solidFill>
                <a:schemeClr val="tx2"/>
              </a:solidFill>
            </a:endParaRPr>
          </a:p>
          <a:p>
            <a:endParaRPr lang="en-GB" sz="1800" dirty="0">
              <a:solidFill>
                <a:schemeClr val="tx2"/>
              </a:solidFill>
            </a:endParaRPr>
          </a:p>
        </p:txBody>
      </p:sp>
    </p:spTree>
    <p:extLst>
      <p:ext uri="{BB962C8B-B14F-4D97-AF65-F5344CB8AC3E}">
        <p14:creationId xmlns:p14="http://schemas.microsoft.com/office/powerpoint/2010/main" val="32257401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r>
              <a:rPr lang="en-GB" dirty="0"/>
              <a:t>Complete the evaluation of virtual relationships on pages 50 – 53</a:t>
            </a:r>
            <a:r>
              <a:rPr lang="en-GB" dirty="0" smtClean="0"/>
              <a:t>.</a:t>
            </a:r>
          </a:p>
          <a:p>
            <a:endParaRPr lang="en-GB" dirty="0"/>
          </a:p>
          <a:p>
            <a:pPr marL="0" indent="0">
              <a:buNone/>
            </a:pPr>
            <a:r>
              <a:rPr lang="en-GB" dirty="0" smtClean="0"/>
              <a:t>This will be marked on completion.  </a:t>
            </a:r>
            <a:endParaRPr lang="en-GB" dirty="0"/>
          </a:p>
        </p:txBody>
      </p:sp>
    </p:spTree>
    <p:extLst>
      <p:ext uri="{BB962C8B-B14F-4D97-AF65-F5344CB8AC3E}">
        <p14:creationId xmlns:p14="http://schemas.microsoft.com/office/powerpoint/2010/main" val="33696574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24000" y="1980796"/>
            <a:ext cx="9144000" cy="2603274"/>
          </a:xfrm>
        </p:spPr>
        <p:txBody>
          <a:bodyPr>
            <a:normAutofit fontScale="90000"/>
          </a:bodyPr>
          <a:lstStyle/>
          <a:p>
            <a:r>
              <a:rPr lang="en-GB" sz="9600" dirty="0" err="1"/>
              <a:t>Parasocial</a:t>
            </a:r>
            <a:r>
              <a:rPr lang="en-GB" sz="9600" dirty="0"/>
              <a:t> Relationships</a:t>
            </a:r>
          </a:p>
        </p:txBody>
      </p:sp>
    </p:spTree>
    <p:extLst>
      <p:ext uri="{BB962C8B-B14F-4D97-AF65-F5344CB8AC3E}">
        <p14:creationId xmlns:p14="http://schemas.microsoft.com/office/powerpoint/2010/main" val="59352839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Tell me everything you know about…</a:t>
            </a:r>
            <a:endParaRPr lang="en-GB" dirty="0"/>
          </a:p>
        </p:txBody>
      </p:sp>
      <p:pic>
        <p:nvPicPr>
          <p:cNvPr id="1026" name="il_fi" descr="http://img2.timeinc.net/instyle/images/2007/galleries/081007_beyonce_400X400.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32404" y="1690688"/>
            <a:ext cx="4786230" cy="478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451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Tell me everything you know about…</a:t>
            </a:r>
            <a:endParaRPr lang="en-GB" dirty="0"/>
          </a:p>
        </p:txBody>
      </p:sp>
      <p:pic>
        <p:nvPicPr>
          <p:cNvPr id="4" name="Picture 3"/>
          <p:cNvPicPr>
            <a:picLocks noChangeAspect="1"/>
          </p:cNvPicPr>
          <p:nvPr/>
        </p:nvPicPr>
        <p:blipFill>
          <a:blip r:embed="rId2"/>
          <a:stretch>
            <a:fillRect/>
          </a:stretch>
        </p:blipFill>
        <p:spPr>
          <a:xfrm>
            <a:off x="1797804" y="1883045"/>
            <a:ext cx="8348420" cy="4695986"/>
          </a:xfrm>
          <a:prstGeom prst="rect">
            <a:avLst/>
          </a:prstGeom>
        </p:spPr>
      </p:pic>
    </p:spTree>
    <p:extLst>
      <p:ext uri="{BB962C8B-B14F-4D97-AF65-F5344CB8AC3E}">
        <p14:creationId xmlns:p14="http://schemas.microsoft.com/office/powerpoint/2010/main" val="2501807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Tell me everything you know about your favourite celebrity</a:t>
            </a:r>
            <a:endParaRPr lang="en-GB" dirty="0"/>
          </a:p>
        </p:txBody>
      </p:sp>
      <p:pic>
        <p:nvPicPr>
          <p:cNvPr id="6" name="Picture 5"/>
          <p:cNvPicPr>
            <a:picLocks noChangeAspect="1"/>
          </p:cNvPicPr>
          <p:nvPr/>
        </p:nvPicPr>
        <p:blipFill>
          <a:blip r:embed="rId2"/>
          <a:stretch>
            <a:fillRect/>
          </a:stretch>
        </p:blipFill>
        <p:spPr>
          <a:xfrm>
            <a:off x="4286573" y="2154265"/>
            <a:ext cx="3618854" cy="3618854"/>
          </a:xfrm>
          <a:prstGeom prst="rect">
            <a:avLst/>
          </a:prstGeom>
        </p:spPr>
      </p:pic>
    </p:spTree>
    <p:extLst>
      <p:ext uri="{BB962C8B-B14F-4D97-AF65-F5344CB8AC3E}">
        <p14:creationId xmlns:p14="http://schemas.microsoft.com/office/powerpoint/2010/main" val="5038800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2290" name="Picture 2" descr="Image result for celebrity stalker meme">
            <a:extLst>
              <a:ext uri="{FF2B5EF4-FFF2-40B4-BE49-F238E27FC236}">
                <a16:creationId xmlns:a16="http://schemas.microsoft.com/office/drawing/2014/main" id="{CED7ED2C-C77D-4CE0-9748-A60E1A0133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85" b="3"/>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929" y="243840"/>
            <a:ext cx="5127031" cy="2062029"/>
          </a:xfrm>
        </p:spPr>
        <p:txBody>
          <a:bodyPr>
            <a:normAutofit/>
          </a:bodyPr>
          <a:lstStyle/>
          <a:p>
            <a:r>
              <a:rPr lang="en-GB" sz="5400" dirty="0" err="1"/>
              <a:t>Parasocial</a:t>
            </a:r>
            <a:r>
              <a:rPr lang="en-GB" sz="5400" dirty="0"/>
              <a:t> relationships</a:t>
            </a:r>
          </a:p>
        </p:txBody>
      </p:sp>
      <p:sp>
        <p:nvSpPr>
          <p:cNvPr id="3" name="Content Placeholder 2"/>
          <p:cNvSpPr>
            <a:spLocks noGrp="1"/>
          </p:cNvSpPr>
          <p:nvPr>
            <p:ph idx="1"/>
          </p:nvPr>
        </p:nvSpPr>
        <p:spPr>
          <a:xfrm>
            <a:off x="142240" y="2438400"/>
            <a:ext cx="5633719" cy="4175760"/>
          </a:xfrm>
        </p:spPr>
        <p:txBody>
          <a:bodyPr>
            <a:normAutofit/>
          </a:bodyPr>
          <a:lstStyle/>
          <a:p>
            <a:pPr marL="0" indent="0">
              <a:buNone/>
            </a:pPr>
            <a:r>
              <a:rPr lang="en-GB" sz="3200" dirty="0" err="1"/>
              <a:t>Parasocial</a:t>
            </a:r>
            <a:r>
              <a:rPr lang="en-GB" sz="3200" dirty="0"/>
              <a:t> relationships refer to one-sided relationships with celebrity, a prominent person in the community or a fictional character, when a fan knows everything about the subject of their adoration and feels very close to them, but there is no chance of reciprocity.</a:t>
            </a:r>
          </a:p>
        </p:txBody>
      </p:sp>
    </p:spTree>
    <p:extLst>
      <p:ext uri="{BB962C8B-B14F-4D97-AF65-F5344CB8AC3E}">
        <p14:creationId xmlns:p14="http://schemas.microsoft.com/office/powerpoint/2010/main" val="89225908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963" y="584803"/>
            <a:ext cx="6046339" cy="2062029"/>
          </a:xfrm>
        </p:spPr>
        <p:txBody>
          <a:bodyPr>
            <a:normAutofit/>
          </a:bodyPr>
          <a:lstStyle/>
          <a:p>
            <a:r>
              <a:rPr lang="en-GB" sz="5400" b="1" dirty="0"/>
              <a:t>Measuring attraction to </a:t>
            </a:r>
            <a:r>
              <a:rPr lang="en-GB" sz="5400" b="1" dirty="0" smtClean="0"/>
              <a:t>celebrities</a:t>
            </a:r>
            <a:endParaRPr lang="en-GB" sz="5400" dirty="0"/>
          </a:p>
        </p:txBody>
      </p:sp>
      <p:sp>
        <p:nvSpPr>
          <p:cNvPr id="3" name="Content Placeholder 2"/>
          <p:cNvSpPr>
            <a:spLocks noGrp="1"/>
          </p:cNvSpPr>
          <p:nvPr>
            <p:ph idx="1"/>
          </p:nvPr>
        </p:nvSpPr>
        <p:spPr>
          <a:xfrm>
            <a:off x="338963" y="2789694"/>
            <a:ext cx="5127030" cy="3622987"/>
          </a:xfrm>
        </p:spPr>
        <p:txBody>
          <a:bodyPr>
            <a:normAutofit/>
          </a:bodyPr>
          <a:lstStyle/>
          <a:p>
            <a:pPr marL="0" indent="0">
              <a:buNone/>
            </a:pPr>
            <a:r>
              <a:rPr lang="en-GB" dirty="0" smtClean="0"/>
              <a:t>One </a:t>
            </a:r>
            <a:r>
              <a:rPr lang="en-GB" dirty="0"/>
              <a:t>way in which attraction to celebrities is measured is through the Celebrity Attitude Scale which was created by McCutcheon in 2002.  The scale consists of 23 items which are scored on a Likert scale ranging from 1 to 5.  </a:t>
            </a:r>
            <a:endParaRPr lang="en-GB" dirty="0" smtClean="0"/>
          </a:p>
        </p:txBody>
      </p:sp>
      <p:pic>
        <p:nvPicPr>
          <p:cNvPr id="4098" name="Picture 2" descr="https://tysomeones.files.wordpress.com/2014/05/tumblr_lsk3lnqo171qixjrlo1_5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466" y="1240479"/>
            <a:ext cx="53467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426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lgn="ctr">
              <a:buNone/>
            </a:pPr>
            <a:r>
              <a:rPr lang="en-GB" sz="6000" dirty="0"/>
              <a:t>Falling in love is much like taking a dose of </a:t>
            </a:r>
            <a:r>
              <a:rPr lang="en-GB" sz="6000" dirty="0">
                <a:solidFill>
                  <a:schemeClr val="bg1"/>
                </a:solidFill>
              </a:rPr>
              <a:t>cocaine</a:t>
            </a:r>
            <a:r>
              <a:rPr lang="en-GB" sz="6000" dirty="0"/>
              <a:t>, as both experiences affect the brain similarly and trigger a similar sensation of euphoria. </a:t>
            </a:r>
          </a:p>
        </p:txBody>
      </p:sp>
    </p:spTree>
    <p:extLst>
      <p:ext uri="{BB962C8B-B14F-4D97-AF65-F5344CB8AC3E}">
        <p14:creationId xmlns:p14="http://schemas.microsoft.com/office/powerpoint/2010/main" val="53764721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79883" y="963877"/>
            <a:ext cx="3816095" cy="4930246"/>
          </a:xfrm>
        </p:spPr>
        <p:txBody>
          <a:bodyPr>
            <a:normAutofit/>
          </a:bodyPr>
          <a:lstStyle/>
          <a:p>
            <a:pPr algn="r"/>
            <a:r>
              <a:rPr lang="en-GB" sz="5400" dirty="0">
                <a:solidFill>
                  <a:schemeClr val="accent1"/>
                </a:solidFill>
              </a:rPr>
              <a:t>Levels of </a:t>
            </a:r>
            <a:r>
              <a:rPr lang="en-GB" sz="5400" dirty="0" err="1">
                <a:solidFill>
                  <a:schemeClr val="accent1"/>
                </a:solidFill>
              </a:rPr>
              <a:t>parasocial</a:t>
            </a:r>
            <a:r>
              <a:rPr lang="en-GB" sz="5400" dirty="0">
                <a:solidFill>
                  <a:schemeClr val="accent1"/>
                </a:solidFill>
              </a:rPr>
              <a:t> relationships</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sz="3200" dirty="0"/>
              <a:t>Giles and Maltby (2006) identified three levels of </a:t>
            </a:r>
            <a:r>
              <a:rPr lang="en-GB" sz="3200" dirty="0" err="1"/>
              <a:t>parasocial</a:t>
            </a:r>
            <a:r>
              <a:rPr lang="en-GB" sz="3200" dirty="0"/>
              <a:t> relationships, using the Celebrity Attitude Scale in a large-scale survey.</a:t>
            </a:r>
          </a:p>
          <a:p>
            <a:pPr marL="0" indent="0">
              <a:buNone/>
            </a:pPr>
            <a:r>
              <a:rPr lang="en-GB" sz="3200" dirty="0"/>
              <a:t>	Stage 1: Entertain – Social</a:t>
            </a:r>
          </a:p>
          <a:p>
            <a:pPr marL="0" indent="0">
              <a:buNone/>
            </a:pPr>
            <a:r>
              <a:rPr lang="en-GB" sz="3200" dirty="0"/>
              <a:t>	Stage 2: Intense – Personal </a:t>
            </a:r>
          </a:p>
          <a:p>
            <a:pPr marL="0" indent="0">
              <a:buNone/>
            </a:pPr>
            <a:r>
              <a:rPr lang="en-GB" sz="3200" dirty="0"/>
              <a:t>	Stage 3: Borderline pathological</a:t>
            </a:r>
          </a:p>
        </p:txBody>
      </p:sp>
    </p:spTree>
    <p:extLst>
      <p:ext uri="{BB962C8B-B14F-4D97-AF65-F5344CB8AC3E}">
        <p14:creationId xmlns:p14="http://schemas.microsoft.com/office/powerpoint/2010/main" val="353655728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Image result for celebrity gossip">
            <a:extLst>
              <a:ext uri="{FF2B5EF4-FFF2-40B4-BE49-F238E27FC236}">
                <a16:creationId xmlns:a16="http://schemas.microsoft.com/office/drawing/2014/main" id="{0CB7452F-6C55-4F77-BA08-F092072462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77" b="9091"/>
          <a:stretch/>
        </p:blipFill>
        <p:spPr bwMode="auto">
          <a:xfrm>
            <a:off x="-33332" y="-200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16975" y="232476"/>
            <a:ext cx="5005953" cy="1443924"/>
          </a:xfrm>
        </p:spPr>
        <p:txBody>
          <a:bodyPr>
            <a:normAutofit/>
          </a:bodyPr>
          <a:lstStyle/>
          <a:p>
            <a:r>
              <a:rPr lang="en-GB" sz="4800" dirty="0"/>
              <a:t>Stage 1: 	</a:t>
            </a:r>
            <a:br>
              <a:rPr lang="en-GB" sz="4800" dirty="0"/>
            </a:br>
            <a:r>
              <a:rPr lang="en-GB" sz="4800" dirty="0"/>
              <a:t>Entertain – Social</a:t>
            </a:r>
          </a:p>
        </p:txBody>
      </p:sp>
      <p:sp>
        <p:nvSpPr>
          <p:cNvPr id="3" name="Content Placeholder 2"/>
          <p:cNvSpPr>
            <a:spLocks noGrp="1"/>
          </p:cNvSpPr>
          <p:nvPr>
            <p:ph idx="1"/>
          </p:nvPr>
        </p:nvSpPr>
        <p:spPr>
          <a:xfrm>
            <a:off x="216975" y="1768460"/>
            <a:ext cx="4742480" cy="3886477"/>
          </a:xfrm>
        </p:spPr>
        <p:txBody>
          <a:bodyPr anchor="t">
            <a:normAutofit/>
          </a:bodyPr>
          <a:lstStyle/>
          <a:p>
            <a:pPr marL="0" indent="0">
              <a:buNone/>
            </a:pPr>
            <a:r>
              <a:rPr lang="en-GB" sz="2400" dirty="0"/>
              <a:t>Giles and Maltby suggest that most people engage in </a:t>
            </a:r>
            <a:r>
              <a:rPr lang="en-GB" sz="2400" dirty="0" err="1"/>
              <a:t>parasocial</a:t>
            </a:r>
            <a:r>
              <a:rPr lang="en-GB" sz="2400" dirty="0"/>
              <a:t> relationships at some point in their lives, but most stay at the first level (Entertainment – Social), where celebrities are seen as a source of entertainment and as a topic for light-hearted gossips with friends. This is the least intense level of celebrity worship.</a:t>
            </a:r>
          </a:p>
        </p:txBody>
      </p:sp>
    </p:spTree>
    <p:extLst>
      <p:ext uri="{BB962C8B-B14F-4D97-AF65-F5344CB8AC3E}">
        <p14:creationId xmlns:p14="http://schemas.microsoft.com/office/powerpoint/2010/main" val="177816043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Image result for obsessed with celebrities">
            <a:extLst>
              <a:ext uri="{FF2B5EF4-FFF2-40B4-BE49-F238E27FC236}">
                <a16:creationId xmlns:a16="http://schemas.microsoft.com/office/drawing/2014/main" id="{57EBACDD-3923-4039-9C0F-FA100DCE9E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219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3986" y="0"/>
            <a:ext cx="5005953" cy="1676399"/>
          </a:xfrm>
        </p:spPr>
        <p:txBody>
          <a:bodyPr>
            <a:noAutofit/>
          </a:bodyPr>
          <a:lstStyle/>
          <a:p>
            <a:r>
              <a:rPr lang="en-GB" sz="4800" dirty="0"/>
              <a:t>Stage 2: </a:t>
            </a:r>
            <a:br>
              <a:rPr lang="en-GB" sz="4800" dirty="0"/>
            </a:br>
            <a:r>
              <a:rPr lang="en-GB" sz="4800" dirty="0"/>
              <a:t>Intense – Personal</a:t>
            </a:r>
          </a:p>
        </p:txBody>
      </p:sp>
      <p:sp>
        <p:nvSpPr>
          <p:cNvPr id="3" name="Content Placeholder 2"/>
          <p:cNvSpPr>
            <a:spLocks noGrp="1"/>
          </p:cNvSpPr>
          <p:nvPr>
            <p:ph idx="1"/>
          </p:nvPr>
        </p:nvSpPr>
        <p:spPr>
          <a:xfrm>
            <a:off x="263470" y="1676399"/>
            <a:ext cx="4726983" cy="3572543"/>
          </a:xfrm>
        </p:spPr>
        <p:txBody>
          <a:bodyPr anchor="t">
            <a:normAutofit/>
          </a:bodyPr>
          <a:lstStyle/>
          <a:p>
            <a:pPr marL="0" indent="0">
              <a:buNone/>
            </a:pPr>
            <a:r>
              <a:rPr lang="en-GB" sz="2000" dirty="0"/>
              <a:t>This is a deeper level of </a:t>
            </a:r>
            <a:r>
              <a:rPr lang="en-GB" sz="2000" dirty="0" err="1"/>
              <a:t>parasocial</a:t>
            </a:r>
            <a:r>
              <a:rPr lang="en-GB" sz="2000" dirty="0"/>
              <a:t> relationships. At this level a person has a more intense relationship with a celebrity. For example, they may see them as a soulmate and they have an intense interest in the celebrity’s personal life, such as their dress sense, food they like and entertainment in which they take part. This type of </a:t>
            </a:r>
            <a:r>
              <a:rPr lang="en-GB" sz="2000" dirty="0" err="1"/>
              <a:t>parasocial</a:t>
            </a:r>
            <a:r>
              <a:rPr lang="en-GB" sz="2000" dirty="0"/>
              <a:t> relationship is typical for teenagers who seem to be obsessed with every little detail of their favourite celebrity’s lifestyle.</a:t>
            </a:r>
          </a:p>
        </p:txBody>
      </p:sp>
    </p:spTree>
    <p:extLst>
      <p:ext uri="{BB962C8B-B14F-4D97-AF65-F5344CB8AC3E}">
        <p14:creationId xmlns:p14="http://schemas.microsoft.com/office/powerpoint/2010/main" val="186683817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Image result for celebrity obsession">
            <a:extLst>
              <a:ext uri="{FF2B5EF4-FFF2-40B4-BE49-F238E27FC236}">
                <a16:creationId xmlns:a16="http://schemas.microsoft.com/office/drawing/2014/main" id="{514787FD-E61C-412B-83DA-EB5D4ACEBD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091" b="210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7590" y="-81453"/>
            <a:ext cx="5067946" cy="1937288"/>
          </a:xfrm>
        </p:spPr>
        <p:txBody>
          <a:bodyPr>
            <a:normAutofit/>
          </a:bodyPr>
          <a:lstStyle/>
          <a:p>
            <a:r>
              <a:rPr lang="en-GB" sz="4000" dirty="0"/>
              <a:t>Stage 3: </a:t>
            </a:r>
            <a:br>
              <a:rPr lang="en-GB" sz="4000" dirty="0"/>
            </a:br>
            <a:r>
              <a:rPr lang="en-GB" sz="4000" dirty="0"/>
              <a:t>Borderline pathological</a:t>
            </a:r>
          </a:p>
        </p:txBody>
      </p:sp>
      <p:sp>
        <p:nvSpPr>
          <p:cNvPr id="3" name="Content Placeholder 2"/>
          <p:cNvSpPr>
            <a:spLocks noGrp="1"/>
          </p:cNvSpPr>
          <p:nvPr>
            <p:ph idx="1"/>
          </p:nvPr>
        </p:nvSpPr>
        <p:spPr>
          <a:xfrm>
            <a:off x="139485" y="1774371"/>
            <a:ext cx="4946051" cy="3386565"/>
          </a:xfrm>
        </p:spPr>
        <p:txBody>
          <a:bodyPr anchor="t">
            <a:normAutofit fontScale="92500" lnSpcReduction="10000"/>
          </a:bodyPr>
          <a:lstStyle/>
          <a:p>
            <a:pPr marL="0" indent="0">
              <a:buNone/>
            </a:pPr>
            <a:r>
              <a:rPr lang="en-GB" sz="2400" dirty="0"/>
              <a:t>This is the most intense level of </a:t>
            </a:r>
            <a:r>
              <a:rPr lang="en-GB" sz="2400" dirty="0" err="1"/>
              <a:t>parasocial</a:t>
            </a:r>
            <a:r>
              <a:rPr lang="en-GB" sz="2400" dirty="0"/>
              <a:t> relationships. At this level, a person takes celebrity worship to an extreme, has obsessive fantasies about the celebrity, spends large sums of money to obtain memorabilia and may engage in illegal activities such as stalking. At this level, it is also usual for people to believe that if only they were given a chance to meet their favourite celebrity in person, their feelings would be reciprocated.</a:t>
            </a:r>
          </a:p>
        </p:txBody>
      </p:sp>
    </p:spTree>
    <p:extLst>
      <p:ext uri="{BB962C8B-B14F-4D97-AF65-F5344CB8AC3E}">
        <p14:creationId xmlns:p14="http://schemas.microsoft.com/office/powerpoint/2010/main" val="393018093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r>
              <a:rPr lang="en-GB" dirty="0" smtClean="0"/>
              <a:t>Fill in the levels of </a:t>
            </a:r>
            <a:r>
              <a:rPr lang="en-GB" dirty="0" err="1" smtClean="0"/>
              <a:t>Parasocial</a:t>
            </a:r>
            <a:r>
              <a:rPr lang="en-GB" dirty="0" smtClean="0"/>
              <a:t> relationships on page 57. </a:t>
            </a:r>
          </a:p>
          <a:p>
            <a:r>
              <a:rPr lang="en-GB" dirty="0" smtClean="0"/>
              <a:t>Complete </a:t>
            </a:r>
            <a:r>
              <a:rPr lang="en-GB" dirty="0"/>
              <a:t>the </a:t>
            </a:r>
            <a:r>
              <a:rPr lang="en-GB" b="1" dirty="0" err="1"/>
              <a:t>The</a:t>
            </a:r>
            <a:r>
              <a:rPr lang="en-GB" b="1" dirty="0"/>
              <a:t> celebrity attitude scale (McCutcheon, 2004) </a:t>
            </a:r>
            <a:r>
              <a:rPr lang="en-GB" dirty="0"/>
              <a:t>on page 58. </a:t>
            </a:r>
          </a:p>
        </p:txBody>
      </p:sp>
    </p:spTree>
    <p:extLst>
      <p:ext uri="{BB962C8B-B14F-4D97-AF65-F5344CB8AC3E}">
        <p14:creationId xmlns:p14="http://schemas.microsoft.com/office/powerpoint/2010/main" val="31324423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pPr algn="ctr"/>
            <a:r>
              <a:rPr lang="en-GB" sz="5400" dirty="0"/>
              <a:t>Absorption – </a:t>
            </a:r>
            <a:r>
              <a:rPr lang="en-GB" sz="5400" dirty="0" smtClean="0"/>
              <a:t>Addiction </a:t>
            </a:r>
            <a:r>
              <a:rPr lang="en-GB" sz="5400" dirty="0"/>
              <a:t>model</a:t>
            </a:r>
          </a:p>
        </p:txBody>
      </p:sp>
      <p:sp>
        <p:nvSpPr>
          <p:cNvPr id="3" name="Content Placeholder 2"/>
          <p:cNvSpPr>
            <a:spLocks noGrp="1"/>
          </p:cNvSpPr>
          <p:nvPr>
            <p:ph idx="1"/>
          </p:nvPr>
        </p:nvSpPr>
        <p:spPr>
          <a:xfrm>
            <a:off x="526943" y="2057399"/>
            <a:ext cx="11096786" cy="4168776"/>
          </a:xfrm>
        </p:spPr>
        <p:txBody>
          <a:bodyPr>
            <a:normAutofit lnSpcReduction="10000"/>
          </a:bodyPr>
          <a:lstStyle/>
          <a:p>
            <a:r>
              <a:rPr lang="en-GB" sz="2400" b="1" dirty="0"/>
              <a:t>McCutcheon (2002)</a:t>
            </a:r>
            <a:r>
              <a:rPr lang="en-GB" sz="2400" dirty="0"/>
              <a:t> proposed the </a:t>
            </a:r>
            <a:r>
              <a:rPr lang="en-GB" sz="2400" b="1" dirty="0"/>
              <a:t>Absorption-Addiction Model </a:t>
            </a:r>
            <a:r>
              <a:rPr lang="en-GB" sz="2400" dirty="0"/>
              <a:t>to explain </a:t>
            </a:r>
            <a:r>
              <a:rPr lang="en-GB" sz="2400" dirty="0" err="1"/>
              <a:t>parasocial</a:t>
            </a:r>
            <a:r>
              <a:rPr lang="en-GB" sz="2400" dirty="0"/>
              <a:t> relationships. She suggests that people engage in celebrity worship to compensate for some deficiencies in their life, such as difficulty forming intimate relationships, poor psychological adjustment and lack of identity. Forming </a:t>
            </a:r>
            <a:r>
              <a:rPr lang="en-GB" sz="2400" dirty="0" err="1"/>
              <a:t>parasocial</a:t>
            </a:r>
            <a:r>
              <a:rPr lang="en-GB" sz="2400" dirty="0"/>
              <a:t> relationships with a celebrity allows them to achieve the fulfilment they lack in everyday life and adds a sense of purpose and excitement.</a:t>
            </a:r>
          </a:p>
          <a:p>
            <a:r>
              <a:rPr lang="en-GB" sz="2400" b="1" dirty="0"/>
              <a:t>McCutcheon</a:t>
            </a:r>
            <a:r>
              <a:rPr lang="en-GB" sz="2400" dirty="0"/>
              <a:t> explains that looking for satisfaction in celebrity worship makes a person focus intensively on </a:t>
            </a:r>
            <a:r>
              <a:rPr lang="en-GB" sz="2400" dirty="0" err="1"/>
              <a:t>parasocial</a:t>
            </a:r>
            <a:r>
              <a:rPr lang="en-GB" sz="2400" dirty="0"/>
              <a:t> relationships and achieving a sense of fulfilment motivates them to become even more intensely attached to the celebrity. This is the first stage of the model, </a:t>
            </a:r>
            <a:r>
              <a:rPr lang="en-GB" sz="2400" b="1" dirty="0"/>
              <a:t>absorption</a:t>
            </a:r>
            <a:r>
              <a:rPr lang="en-GB" sz="2400" dirty="0"/>
              <a:t>.</a:t>
            </a:r>
          </a:p>
          <a:p>
            <a:r>
              <a:rPr lang="en-GB" sz="2400" dirty="0"/>
              <a:t>This sense of fulfilment then becomes </a:t>
            </a:r>
            <a:r>
              <a:rPr lang="en-GB" sz="2400" b="1" dirty="0"/>
              <a:t>addictive</a:t>
            </a:r>
            <a:r>
              <a:rPr lang="en-GB" sz="2400" dirty="0"/>
              <a:t> for the person, leading them to engage in more risky behaviour such as stalking, in order to get mentally, and sometimes physically, closer to the celebrity they worship.</a:t>
            </a:r>
          </a:p>
          <a:p>
            <a:endParaRPr lang="en-GB" sz="2400" dirty="0"/>
          </a:p>
        </p:txBody>
      </p:sp>
    </p:spTree>
    <p:extLst>
      <p:ext uri="{BB962C8B-B14F-4D97-AF65-F5344CB8AC3E}">
        <p14:creationId xmlns:p14="http://schemas.microsoft.com/office/powerpoint/2010/main" val="294704784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59FE-D62C-4FF7-A566-B1E4F9857424}"/>
              </a:ext>
            </a:extLst>
          </p:cNvPr>
          <p:cNvSpPr>
            <a:spLocks noGrp="1"/>
          </p:cNvSpPr>
          <p:nvPr>
            <p:ph type="title"/>
          </p:nvPr>
        </p:nvSpPr>
        <p:spPr>
          <a:xfrm>
            <a:off x="399081" y="365125"/>
            <a:ext cx="11393837" cy="1325563"/>
          </a:xfrm>
        </p:spPr>
        <p:txBody>
          <a:bodyPr>
            <a:normAutofit/>
          </a:bodyPr>
          <a:lstStyle/>
          <a:p>
            <a:pPr algn="ctr"/>
            <a:r>
              <a:rPr lang="en-GB" sz="5400" dirty="0" smtClean="0"/>
              <a:t>Linking</a:t>
            </a:r>
            <a:endParaRPr lang="en-GB" sz="5400" dirty="0"/>
          </a:p>
        </p:txBody>
      </p:sp>
      <p:sp>
        <p:nvSpPr>
          <p:cNvPr id="4" name="Rectangle: Rounded Corners 3">
            <a:extLst>
              <a:ext uri="{FF2B5EF4-FFF2-40B4-BE49-F238E27FC236}">
                <a16:creationId xmlns:a16="http://schemas.microsoft.com/office/drawing/2014/main" id="{E8408A61-90B2-45EE-A931-A1E7A46F93EE}"/>
              </a:ext>
            </a:extLst>
          </p:cNvPr>
          <p:cNvSpPr/>
          <p:nvPr/>
        </p:nvSpPr>
        <p:spPr>
          <a:xfrm>
            <a:off x="399081" y="1859797"/>
            <a:ext cx="3409627"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Maltby et al. (2005)</a:t>
            </a:r>
            <a:r>
              <a:rPr lang="en-GB" sz="2200" dirty="0"/>
              <a:t> measured the relation between celebrity worship and body image in teenagers. They found that teenage girls who were at the intense-personal level of celebrity worship tended to have a poor body image, especially if they particularly admired a celebrity’s physical appearance</a:t>
            </a:r>
          </a:p>
        </p:txBody>
      </p:sp>
      <p:sp>
        <p:nvSpPr>
          <p:cNvPr id="5" name="Rectangle: Rounded Corners 4">
            <a:extLst>
              <a:ext uri="{FF2B5EF4-FFF2-40B4-BE49-F238E27FC236}">
                <a16:creationId xmlns:a16="http://schemas.microsoft.com/office/drawing/2014/main" id="{C0C5AB0E-1DB0-4179-8988-6AC9B4E31216}"/>
              </a:ext>
            </a:extLst>
          </p:cNvPr>
          <p:cNvSpPr/>
          <p:nvPr/>
        </p:nvSpPr>
        <p:spPr>
          <a:xfrm>
            <a:off x="4391186" y="1825625"/>
            <a:ext cx="3409627"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Schiappa</a:t>
            </a:r>
            <a:r>
              <a:rPr lang="en-GB" sz="2400" b="1" dirty="0"/>
              <a:t> et al. (2007) </a:t>
            </a:r>
            <a:r>
              <a:rPr lang="en-GB" sz="2400" dirty="0"/>
              <a:t>found a significant positive correlation between the amount of TV participants watched, the degree to which they perceived a TV character as ‘real’ and the level of their </a:t>
            </a:r>
            <a:r>
              <a:rPr lang="en-GB" sz="2400" dirty="0" err="1"/>
              <a:t>parasocial</a:t>
            </a:r>
            <a:r>
              <a:rPr lang="en-GB" sz="2400" dirty="0"/>
              <a:t> relationship</a:t>
            </a:r>
            <a:endParaRPr lang="en-GB" dirty="0"/>
          </a:p>
        </p:txBody>
      </p:sp>
      <p:sp>
        <p:nvSpPr>
          <p:cNvPr id="6" name="Rectangle: Rounded Corners 5">
            <a:extLst>
              <a:ext uri="{FF2B5EF4-FFF2-40B4-BE49-F238E27FC236}">
                <a16:creationId xmlns:a16="http://schemas.microsoft.com/office/drawing/2014/main" id="{917BA5FF-A683-4DBE-988D-1A9176CE7CE1}"/>
              </a:ext>
            </a:extLst>
          </p:cNvPr>
          <p:cNvSpPr/>
          <p:nvPr/>
        </p:nvSpPr>
        <p:spPr>
          <a:xfrm>
            <a:off x="8383291" y="1825625"/>
            <a:ext cx="3409627"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Research also supports a link between loneliness and engaging in </a:t>
            </a:r>
            <a:r>
              <a:rPr lang="en-GB" sz="2400" dirty="0" err="1"/>
              <a:t>parasocial</a:t>
            </a:r>
            <a:r>
              <a:rPr lang="en-GB" sz="2400" dirty="0"/>
              <a:t> relationships.  For example, </a:t>
            </a:r>
            <a:r>
              <a:rPr lang="en-GB" sz="2400" b="1" dirty="0"/>
              <a:t>Greenwood and Long (2009)</a:t>
            </a:r>
            <a:r>
              <a:rPr lang="en-GB" sz="2400" dirty="0"/>
              <a:t> found some evidence that people may develop celebrity worships as a way of dealing with a recent loss or loneliness</a:t>
            </a:r>
            <a:endParaRPr lang="en-GB" sz="2100" dirty="0"/>
          </a:p>
        </p:txBody>
      </p:sp>
    </p:spTree>
    <p:extLst>
      <p:ext uri="{BB962C8B-B14F-4D97-AF65-F5344CB8AC3E}">
        <p14:creationId xmlns:p14="http://schemas.microsoft.com/office/powerpoint/2010/main" val="76468208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pPr algn="ctr"/>
            <a:r>
              <a:rPr lang="en-GB" sz="4800" dirty="0"/>
              <a:t>Evaluation</a:t>
            </a:r>
          </a:p>
        </p:txBody>
      </p:sp>
      <p:sp>
        <p:nvSpPr>
          <p:cNvPr id="3" name="Content Placeholder 2"/>
          <p:cNvSpPr>
            <a:spLocks noGrp="1"/>
          </p:cNvSpPr>
          <p:nvPr>
            <p:ph idx="1"/>
          </p:nvPr>
        </p:nvSpPr>
        <p:spPr>
          <a:xfrm>
            <a:off x="838200" y="2208239"/>
            <a:ext cx="10646044" cy="4017936"/>
          </a:xfrm>
        </p:spPr>
        <p:txBody>
          <a:bodyPr>
            <a:normAutofit/>
          </a:bodyPr>
          <a:lstStyle/>
          <a:p>
            <a:pPr marL="0" indent="0">
              <a:buNone/>
            </a:pPr>
            <a:r>
              <a:rPr lang="en-GB" sz="2400" dirty="0"/>
              <a:t>The Absorption-Addiction Model is better suited to describing levels of celebrity worship than explaining how people develop these attitudes. </a:t>
            </a:r>
          </a:p>
          <a:p>
            <a:pPr marL="0" indent="0">
              <a:buNone/>
            </a:pPr>
            <a:r>
              <a:rPr lang="en-GB" sz="2400" dirty="0"/>
              <a:t>This model attempts to establish universal principles of behaviour (nomothetic approach) and as such misses out on deep insight into the reasons for behaviour. An idiographic approach, looking into particular instances of </a:t>
            </a:r>
            <a:r>
              <a:rPr lang="en-GB" sz="2400" dirty="0" err="1"/>
              <a:t>parasocial</a:t>
            </a:r>
            <a:r>
              <a:rPr lang="en-GB" sz="2400" dirty="0"/>
              <a:t> relationships, may be better suited to the reasons for why people develop them..</a:t>
            </a:r>
          </a:p>
          <a:p>
            <a:endParaRPr lang="en-GB" sz="2400" dirty="0"/>
          </a:p>
        </p:txBody>
      </p:sp>
    </p:spTree>
    <p:extLst>
      <p:ext uri="{BB962C8B-B14F-4D97-AF65-F5344CB8AC3E}">
        <p14:creationId xmlns:p14="http://schemas.microsoft.com/office/powerpoint/2010/main" val="12688696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410" name="Picture 2" descr="Image result for lack of attachment meme">
            <a:extLst>
              <a:ext uri="{FF2B5EF4-FFF2-40B4-BE49-F238E27FC236}">
                <a16:creationId xmlns:a16="http://schemas.microsoft.com/office/drawing/2014/main" id="{37510CCE-0033-48D5-BEDF-C187DE1FE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767" y="897182"/>
            <a:ext cx="6542117" cy="49065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1733" y="981091"/>
            <a:ext cx="4092951" cy="1624457"/>
          </a:xfrm>
        </p:spPr>
        <p:txBody>
          <a:bodyPr>
            <a:normAutofit/>
          </a:bodyPr>
          <a:lstStyle/>
          <a:p>
            <a:r>
              <a:rPr lang="en-GB" sz="5400" dirty="0">
                <a:solidFill>
                  <a:schemeClr val="bg1"/>
                </a:solidFill>
              </a:rPr>
              <a:t>Attachment theory</a:t>
            </a:r>
          </a:p>
        </p:txBody>
      </p:sp>
      <p:sp>
        <p:nvSpPr>
          <p:cNvPr id="3" name="Content Placeholder 2"/>
          <p:cNvSpPr>
            <a:spLocks noGrp="1"/>
          </p:cNvSpPr>
          <p:nvPr>
            <p:ph idx="1"/>
          </p:nvPr>
        </p:nvSpPr>
        <p:spPr>
          <a:xfrm>
            <a:off x="235325" y="2806053"/>
            <a:ext cx="4265765" cy="3398886"/>
          </a:xfrm>
        </p:spPr>
        <p:txBody>
          <a:bodyPr anchor="t">
            <a:normAutofit fontScale="92500"/>
          </a:bodyPr>
          <a:lstStyle/>
          <a:p>
            <a:pPr marL="0" indent="0">
              <a:buNone/>
            </a:pPr>
            <a:r>
              <a:rPr lang="en-GB" sz="2400" dirty="0">
                <a:solidFill>
                  <a:schemeClr val="bg1"/>
                </a:solidFill>
              </a:rPr>
              <a:t>Other psychologists use Bowlby’s attachment theory and Ainsworth’s types of attachment to explain celebrity worship. Bowlby’s theory predicts that individuals who didn’t form a strong bond with a primary caregiver in early childhood will try to find an attachment substitute as adults, and engaging in </a:t>
            </a:r>
            <a:r>
              <a:rPr lang="en-GB" sz="2400" dirty="0" err="1">
                <a:solidFill>
                  <a:schemeClr val="bg1"/>
                </a:solidFill>
              </a:rPr>
              <a:t>parasocial</a:t>
            </a:r>
            <a:r>
              <a:rPr lang="en-GB" sz="2400" dirty="0">
                <a:solidFill>
                  <a:schemeClr val="bg1"/>
                </a:solidFill>
              </a:rPr>
              <a:t> relationships allows them to do so.</a:t>
            </a:r>
          </a:p>
        </p:txBody>
      </p:sp>
    </p:spTree>
    <p:extLst>
      <p:ext uri="{BB962C8B-B14F-4D97-AF65-F5344CB8AC3E}">
        <p14:creationId xmlns:p14="http://schemas.microsoft.com/office/powerpoint/2010/main" val="215609201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GB" sz="5400" dirty="0"/>
              <a:t>Attachment theory</a:t>
            </a:r>
          </a:p>
        </p:txBody>
      </p:sp>
      <p:sp>
        <p:nvSpPr>
          <p:cNvPr id="3" name="Content Placeholder 2"/>
          <p:cNvSpPr>
            <a:spLocks noGrp="1"/>
          </p:cNvSpPr>
          <p:nvPr>
            <p:ph idx="1"/>
          </p:nvPr>
        </p:nvSpPr>
        <p:spPr>
          <a:xfrm>
            <a:off x="838200" y="2057400"/>
            <a:ext cx="10515600" cy="3871762"/>
          </a:xfrm>
        </p:spPr>
        <p:txBody>
          <a:bodyPr>
            <a:normAutofit/>
          </a:bodyPr>
          <a:lstStyle/>
          <a:p>
            <a:r>
              <a:rPr lang="en-GB" sz="2400" dirty="0"/>
              <a:t>Ainsworth suggests that individuals who formed insecure-resistant relationships with their caregiver in early childhood will be more likely to form </a:t>
            </a:r>
            <a:r>
              <a:rPr lang="en-GB" sz="2400" dirty="0" err="1"/>
              <a:t>parasocial</a:t>
            </a:r>
            <a:r>
              <a:rPr lang="en-GB" sz="2400" dirty="0"/>
              <a:t> relationships, as they are too afraid of the criticism and rejection that are a part of real life relationships. </a:t>
            </a:r>
          </a:p>
          <a:p>
            <a:r>
              <a:rPr lang="en-GB" sz="2400" dirty="0"/>
              <a:t>According to </a:t>
            </a:r>
            <a:r>
              <a:rPr lang="en-GB" sz="2400" dirty="0" err="1"/>
              <a:t>Hazan</a:t>
            </a:r>
            <a:r>
              <a:rPr lang="en-GB" sz="2400" dirty="0"/>
              <a:t> and Shaver, this behaviour translates into clingy and jealous behaviour in adulthood, making it difficult for such people to developed committed and lasting romantic relationships. Intensive celebrity worship allows them to engage in fantasy about the perfect relationship, without heartbreak and rejection. </a:t>
            </a:r>
          </a:p>
        </p:txBody>
      </p:sp>
    </p:spTree>
    <p:extLst>
      <p:ext uri="{BB962C8B-B14F-4D97-AF65-F5344CB8AC3E}">
        <p14:creationId xmlns:p14="http://schemas.microsoft.com/office/powerpoint/2010/main" val="724563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1463" y="533401"/>
            <a:ext cx="11706225" cy="4351338"/>
          </a:xfrm>
        </p:spPr>
        <p:txBody>
          <a:bodyPr>
            <a:noAutofit/>
          </a:bodyPr>
          <a:lstStyle/>
          <a:p>
            <a:pPr marL="0" indent="0">
              <a:buNone/>
            </a:pPr>
            <a:r>
              <a:rPr lang="en-GB" sz="6000" dirty="0"/>
              <a:t>Oxytocin, the so-called love or cuddle hormone, is produced during an embrace or cuddle. Research has found that a dose of oxytocin decreases </a:t>
            </a:r>
            <a:r>
              <a:rPr lang="en-GB" sz="6000" dirty="0" smtClean="0"/>
              <a:t>______ </a:t>
            </a:r>
            <a:r>
              <a:rPr lang="en-GB" sz="6000" dirty="0"/>
              <a:t>significantly, and for some it even makes the pain go away completely after 4 hours.</a:t>
            </a:r>
          </a:p>
        </p:txBody>
      </p:sp>
    </p:spTree>
    <p:extLst>
      <p:ext uri="{BB962C8B-B14F-4D97-AF65-F5344CB8AC3E}">
        <p14:creationId xmlns:p14="http://schemas.microsoft.com/office/powerpoint/2010/main" val="85222700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59FE-D62C-4FF7-A566-B1E4F9857424}"/>
              </a:ext>
            </a:extLst>
          </p:cNvPr>
          <p:cNvSpPr>
            <a:spLocks noGrp="1"/>
          </p:cNvSpPr>
          <p:nvPr>
            <p:ph type="title"/>
          </p:nvPr>
        </p:nvSpPr>
        <p:spPr>
          <a:xfrm>
            <a:off x="399081" y="365125"/>
            <a:ext cx="11393837" cy="1325563"/>
          </a:xfrm>
        </p:spPr>
        <p:txBody>
          <a:bodyPr>
            <a:normAutofit/>
          </a:bodyPr>
          <a:lstStyle/>
          <a:p>
            <a:pPr algn="ctr"/>
            <a:r>
              <a:rPr lang="en-GB" sz="5400" dirty="0" smtClean="0"/>
              <a:t>Linking</a:t>
            </a:r>
            <a:endParaRPr lang="en-GB" sz="5400" dirty="0"/>
          </a:p>
        </p:txBody>
      </p:sp>
      <p:sp>
        <p:nvSpPr>
          <p:cNvPr id="4" name="Rectangle: Rounded Corners 3">
            <a:extLst>
              <a:ext uri="{FF2B5EF4-FFF2-40B4-BE49-F238E27FC236}">
                <a16:creationId xmlns:a16="http://schemas.microsoft.com/office/drawing/2014/main" id="{E8408A61-90B2-45EE-A931-A1E7A46F93EE}"/>
              </a:ext>
            </a:extLst>
          </p:cNvPr>
          <p:cNvSpPr/>
          <p:nvPr/>
        </p:nvSpPr>
        <p:spPr>
          <a:xfrm>
            <a:off x="244098" y="1859797"/>
            <a:ext cx="3754465"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Kienlen</a:t>
            </a:r>
            <a:r>
              <a:rPr lang="en-GB" sz="2000" dirty="0"/>
              <a:t> et al. (1997) supported the idea that disturbed attachment in childhood may lead to the development of borderline-pathological level of </a:t>
            </a:r>
            <a:r>
              <a:rPr lang="en-GB" sz="2000" dirty="0" err="1"/>
              <a:t>parasocial</a:t>
            </a:r>
            <a:r>
              <a:rPr lang="en-GB" sz="2000" dirty="0"/>
              <a:t> relationships. They investigated the experiences of stalkers and found that 63% of their participants experienced a loss of a caregiver in early childhood while 50% experienced emotional and physical abuse.</a:t>
            </a:r>
          </a:p>
        </p:txBody>
      </p:sp>
      <p:sp>
        <p:nvSpPr>
          <p:cNvPr id="5" name="Rectangle: Rounded Corners 4">
            <a:extLst>
              <a:ext uri="{FF2B5EF4-FFF2-40B4-BE49-F238E27FC236}">
                <a16:creationId xmlns:a16="http://schemas.microsoft.com/office/drawing/2014/main" id="{C0C5AB0E-1DB0-4179-8988-6AC9B4E31216}"/>
              </a:ext>
            </a:extLst>
          </p:cNvPr>
          <p:cNvSpPr/>
          <p:nvPr/>
        </p:nvSpPr>
        <p:spPr>
          <a:xfrm>
            <a:off x="4218767" y="1825625"/>
            <a:ext cx="3754465"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Cole and Leets (1999)</a:t>
            </a:r>
            <a:r>
              <a:rPr lang="en-GB" sz="2400" dirty="0"/>
              <a:t> investigated </a:t>
            </a:r>
            <a:r>
              <a:rPr lang="en-GB" sz="2400" dirty="0" err="1"/>
              <a:t>parasocial</a:t>
            </a:r>
            <a:r>
              <a:rPr lang="en-GB" sz="2400" dirty="0"/>
              <a:t> relationships that adolescents developed with TV personalities, and found that teenagers with insecure-resistant attachment types were more likely to develop </a:t>
            </a:r>
          </a:p>
        </p:txBody>
      </p:sp>
      <p:sp>
        <p:nvSpPr>
          <p:cNvPr id="6" name="Rectangle: Rounded Corners 5">
            <a:extLst>
              <a:ext uri="{FF2B5EF4-FFF2-40B4-BE49-F238E27FC236}">
                <a16:creationId xmlns:a16="http://schemas.microsoft.com/office/drawing/2014/main" id="{917BA5FF-A683-4DBE-988D-1A9176CE7CE1}"/>
              </a:ext>
            </a:extLst>
          </p:cNvPr>
          <p:cNvSpPr/>
          <p:nvPr/>
        </p:nvSpPr>
        <p:spPr>
          <a:xfrm>
            <a:off x="8193437" y="1825625"/>
            <a:ext cx="3754465"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McCutcheon et al. (2006)</a:t>
            </a:r>
            <a:r>
              <a:rPr lang="en-GB" sz="2000" dirty="0"/>
              <a:t> examined the correlation between attachment type and celebrity worship levels using 229 participants, and found no link between insecure-resistant attachment and more intense levels of </a:t>
            </a:r>
            <a:r>
              <a:rPr lang="en-GB" sz="2000" dirty="0" err="1"/>
              <a:t>parasocial</a:t>
            </a:r>
            <a:r>
              <a:rPr lang="en-GB" sz="2000" dirty="0"/>
              <a:t> relationships. This contradicts the claim made by attachment theory explanations and suggests that there is no link between attachment type and </a:t>
            </a:r>
            <a:r>
              <a:rPr lang="en-GB" sz="2000" dirty="0" err="1"/>
              <a:t>parasocial</a:t>
            </a:r>
            <a:r>
              <a:rPr lang="en-GB" sz="2000" dirty="0"/>
              <a:t> relationships.</a:t>
            </a:r>
          </a:p>
        </p:txBody>
      </p:sp>
      <p:cxnSp>
        <p:nvCxnSpPr>
          <p:cNvPr id="9" name="Straight Arrow Connector 8">
            <a:extLst>
              <a:ext uri="{FF2B5EF4-FFF2-40B4-BE49-F238E27FC236}">
                <a16:creationId xmlns:a16="http://schemas.microsoft.com/office/drawing/2014/main" id="{7756533F-1137-4546-B402-7CA6D8F8046D}"/>
              </a:ext>
            </a:extLst>
          </p:cNvPr>
          <p:cNvCxnSpPr/>
          <p:nvPr/>
        </p:nvCxnSpPr>
        <p:spPr>
          <a:xfrm flipH="1">
            <a:off x="10306373" y="728420"/>
            <a:ext cx="464949" cy="96226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0A5E4F3-FC18-491C-831A-FEBC74B5BF9E}"/>
              </a:ext>
            </a:extLst>
          </p:cNvPr>
          <p:cNvSpPr txBox="1"/>
          <p:nvPr/>
        </p:nvSpPr>
        <p:spPr>
          <a:xfrm>
            <a:off x="10414861" y="365125"/>
            <a:ext cx="1378057" cy="461665"/>
          </a:xfrm>
          <a:prstGeom prst="rect">
            <a:avLst/>
          </a:prstGeom>
          <a:noFill/>
        </p:spPr>
        <p:txBody>
          <a:bodyPr wrap="square" rtlCol="0">
            <a:spAutoFit/>
          </a:bodyPr>
          <a:lstStyle/>
          <a:p>
            <a:r>
              <a:rPr lang="en-GB" sz="2400" dirty="0"/>
              <a:t>Criticism</a:t>
            </a:r>
          </a:p>
        </p:txBody>
      </p:sp>
    </p:spTree>
    <p:extLst>
      <p:ext uri="{BB962C8B-B14F-4D97-AF65-F5344CB8AC3E}">
        <p14:creationId xmlns:p14="http://schemas.microsoft.com/office/powerpoint/2010/main" val="23180602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3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59FE-D62C-4FF7-A566-B1E4F9857424}"/>
              </a:ext>
            </a:extLst>
          </p:cNvPr>
          <p:cNvSpPr>
            <a:spLocks noGrp="1"/>
          </p:cNvSpPr>
          <p:nvPr>
            <p:ph type="title"/>
          </p:nvPr>
        </p:nvSpPr>
        <p:spPr>
          <a:xfrm>
            <a:off x="399081" y="365125"/>
            <a:ext cx="11393837" cy="1325563"/>
          </a:xfrm>
        </p:spPr>
        <p:txBody>
          <a:bodyPr>
            <a:normAutofit/>
          </a:bodyPr>
          <a:lstStyle/>
          <a:p>
            <a:pPr algn="ctr"/>
            <a:r>
              <a:rPr lang="en-GB" sz="5400" dirty="0" err="1"/>
              <a:t>Parasocial</a:t>
            </a:r>
            <a:r>
              <a:rPr lang="en-GB" sz="5400" dirty="0"/>
              <a:t> Relationships Evaluation</a:t>
            </a:r>
          </a:p>
        </p:txBody>
      </p:sp>
      <p:sp>
        <p:nvSpPr>
          <p:cNvPr id="4" name="Rectangle: Rounded Corners 3">
            <a:extLst>
              <a:ext uri="{FF2B5EF4-FFF2-40B4-BE49-F238E27FC236}">
                <a16:creationId xmlns:a16="http://schemas.microsoft.com/office/drawing/2014/main" id="{E8408A61-90B2-45EE-A931-A1E7A46F93EE}"/>
              </a:ext>
            </a:extLst>
          </p:cNvPr>
          <p:cNvSpPr/>
          <p:nvPr/>
        </p:nvSpPr>
        <p:spPr>
          <a:xfrm>
            <a:off x="955729" y="1841124"/>
            <a:ext cx="2406112"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Maltby (2003)</a:t>
            </a:r>
            <a:r>
              <a:rPr lang="en-GB" sz="2000" dirty="0"/>
              <a:t> linked types of </a:t>
            </a:r>
            <a:r>
              <a:rPr lang="en-GB" sz="2000" b="1" dirty="0"/>
              <a:t>personality</a:t>
            </a:r>
            <a:r>
              <a:rPr lang="en-GB" sz="2000" dirty="0"/>
              <a:t> (</a:t>
            </a:r>
            <a:r>
              <a:rPr lang="en-GB" sz="2000" b="1" dirty="0"/>
              <a:t>extravert</a:t>
            </a:r>
            <a:r>
              <a:rPr lang="en-GB" sz="2000" dirty="0"/>
              <a:t>, </a:t>
            </a:r>
            <a:r>
              <a:rPr lang="en-GB" sz="2000" b="1" dirty="0"/>
              <a:t>psychotic</a:t>
            </a:r>
            <a:r>
              <a:rPr lang="en-GB" sz="2000" dirty="0"/>
              <a:t> and </a:t>
            </a:r>
            <a:r>
              <a:rPr lang="en-GB" sz="2000" b="1" dirty="0"/>
              <a:t>neurotic</a:t>
            </a:r>
            <a:r>
              <a:rPr lang="en-GB" sz="2000" dirty="0"/>
              <a:t>) to levels of </a:t>
            </a:r>
            <a:r>
              <a:rPr lang="en-GB" sz="2000" dirty="0" err="1"/>
              <a:t>parasocial</a:t>
            </a:r>
            <a:r>
              <a:rPr lang="en-GB" sz="2000" dirty="0"/>
              <a:t> relationships.</a:t>
            </a:r>
          </a:p>
        </p:txBody>
      </p:sp>
      <p:sp>
        <p:nvSpPr>
          <p:cNvPr id="5" name="Rectangle: Rounded Corners 4">
            <a:extLst>
              <a:ext uri="{FF2B5EF4-FFF2-40B4-BE49-F238E27FC236}">
                <a16:creationId xmlns:a16="http://schemas.microsoft.com/office/drawing/2014/main" id="{C0C5AB0E-1DB0-4179-8988-6AC9B4E31216}"/>
              </a:ext>
            </a:extLst>
          </p:cNvPr>
          <p:cNvSpPr/>
          <p:nvPr/>
        </p:nvSpPr>
        <p:spPr>
          <a:xfrm>
            <a:off x="4892943" y="1859797"/>
            <a:ext cx="2406112"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He found that extraverts were more likely to be at the entertainment-social level, neurotics at the intense-personal level and psychotics at the borderline-pathological level, supporting the absorption-addiction model</a:t>
            </a:r>
          </a:p>
        </p:txBody>
      </p:sp>
      <p:sp>
        <p:nvSpPr>
          <p:cNvPr id="6" name="Rectangle: Rounded Corners 5">
            <a:extLst>
              <a:ext uri="{FF2B5EF4-FFF2-40B4-BE49-F238E27FC236}">
                <a16:creationId xmlns:a16="http://schemas.microsoft.com/office/drawing/2014/main" id="{917BA5FF-A683-4DBE-988D-1A9176CE7CE1}"/>
              </a:ext>
            </a:extLst>
          </p:cNvPr>
          <p:cNvSpPr/>
          <p:nvPr/>
        </p:nvSpPr>
        <p:spPr>
          <a:xfrm>
            <a:off x="8830157" y="1841124"/>
            <a:ext cx="2406112" cy="4633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suggests that research into </a:t>
            </a:r>
            <a:r>
              <a:rPr lang="en-GB" sz="2000" dirty="0" err="1"/>
              <a:t>parasocial</a:t>
            </a:r>
            <a:r>
              <a:rPr lang="en-GB" sz="2000" dirty="0"/>
              <a:t> relationships can be used to improve professionals' understanding of psychological disorders and help people struggling with psychological disorders.</a:t>
            </a:r>
          </a:p>
        </p:txBody>
      </p:sp>
      <p:cxnSp>
        <p:nvCxnSpPr>
          <p:cNvPr id="7" name="Straight Arrow Connector 6">
            <a:extLst>
              <a:ext uri="{FF2B5EF4-FFF2-40B4-BE49-F238E27FC236}">
                <a16:creationId xmlns:a16="http://schemas.microsoft.com/office/drawing/2014/main" id="{67E0AE6A-1C97-44AD-A62E-4D4999C8C68F}"/>
              </a:ext>
            </a:extLst>
          </p:cNvPr>
          <p:cNvCxnSpPr/>
          <p:nvPr/>
        </p:nvCxnSpPr>
        <p:spPr>
          <a:xfrm>
            <a:off x="3502617" y="3936569"/>
            <a:ext cx="111587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0CBC23F-5AF4-476F-B078-3F0F9F26B5E1}"/>
              </a:ext>
            </a:extLst>
          </p:cNvPr>
          <p:cNvCxnSpPr/>
          <p:nvPr/>
        </p:nvCxnSpPr>
        <p:spPr>
          <a:xfrm>
            <a:off x="7529593" y="3936569"/>
            <a:ext cx="111587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92854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GB" sz="5400" dirty="0" err="1"/>
              <a:t>Parasocial</a:t>
            </a:r>
            <a:r>
              <a:rPr lang="en-GB" sz="5400" dirty="0"/>
              <a:t> Relationships Evaluation</a:t>
            </a:r>
          </a:p>
        </p:txBody>
      </p:sp>
      <p:sp>
        <p:nvSpPr>
          <p:cNvPr id="3" name="Content Placeholder 2"/>
          <p:cNvSpPr>
            <a:spLocks noGrp="1"/>
          </p:cNvSpPr>
          <p:nvPr>
            <p:ph idx="1"/>
          </p:nvPr>
        </p:nvSpPr>
        <p:spPr>
          <a:xfrm>
            <a:off x="838200" y="2057399"/>
            <a:ext cx="10739034" cy="4168775"/>
          </a:xfrm>
        </p:spPr>
        <p:txBody>
          <a:bodyPr>
            <a:normAutofit/>
          </a:bodyPr>
          <a:lstStyle/>
          <a:p>
            <a:pPr marL="0" indent="0">
              <a:buNone/>
            </a:pPr>
            <a:r>
              <a:rPr lang="en-GB" sz="2600" dirty="0"/>
              <a:t>However, most research into celebrity worship/</a:t>
            </a:r>
            <a:r>
              <a:rPr lang="en-GB" sz="2600" dirty="0" err="1"/>
              <a:t>parasocial</a:t>
            </a:r>
            <a:r>
              <a:rPr lang="en-GB" sz="2600" dirty="0"/>
              <a:t> relationships is correlational. </a:t>
            </a:r>
          </a:p>
          <a:p>
            <a:pPr marL="0" indent="0">
              <a:buNone/>
            </a:pPr>
            <a:r>
              <a:rPr lang="en-GB" sz="2600" dirty="0"/>
              <a:t>This means that cause and effect cannot be clearly established, lowering the scientific explanatory power. </a:t>
            </a:r>
          </a:p>
          <a:p>
            <a:pPr marL="0" indent="0">
              <a:buNone/>
            </a:pPr>
            <a:r>
              <a:rPr lang="en-GB" sz="2600" dirty="0"/>
              <a:t>For example, while a significant correlation was found between poor body image and intensive celebrity worship in teenage girls </a:t>
            </a:r>
            <a:r>
              <a:rPr lang="en-GB" sz="2600" b="1" dirty="0"/>
              <a:t>(Maltby et al., 2005)</a:t>
            </a:r>
            <a:r>
              <a:rPr lang="en-GB" sz="2600" dirty="0"/>
              <a:t>, this does not mean, however, that intense celebrity worship causes poor body image. It may as well be that girls who already have a poor body image tend to engage in a more intensive level of </a:t>
            </a:r>
            <a:r>
              <a:rPr lang="en-GB" sz="2600" dirty="0" err="1"/>
              <a:t>parasocial</a:t>
            </a:r>
            <a:r>
              <a:rPr lang="en-GB" sz="2600" dirty="0"/>
              <a:t> relationships to enhance their self-esteem.</a:t>
            </a:r>
          </a:p>
        </p:txBody>
      </p:sp>
    </p:spTree>
    <p:extLst>
      <p:ext uri="{BB962C8B-B14F-4D97-AF65-F5344CB8AC3E}">
        <p14:creationId xmlns:p14="http://schemas.microsoft.com/office/powerpoint/2010/main" val="297630680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r>
              <a:rPr lang="en-GB" dirty="0"/>
              <a:t>Complete the evaluation on </a:t>
            </a:r>
            <a:r>
              <a:rPr lang="en-GB" dirty="0" err="1"/>
              <a:t>Parasocial</a:t>
            </a:r>
            <a:r>
              <a:rPr lang="en-GB" dirty="0"/>
              <a:t> relationships on pages 61 - 64</a:t>
            </a:r>
          </a:p>
        </p:txBody>
      </p:sp>
    </p:spTree>
    <p:extLst>
      <p:ext uri="{BB962C8B-B14F-4D97-AF65-F5344CB8AC3E}">
        <p14:creationId xmlns:p14="http://schemas.microsoft.com/office/powerpoint/2010/main" val="31491530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3"/>
          <p:cNvSpPr txBox="1">
            <a:spLocks noChangeArrowheads="1"/>
          </p:cNvSpPr>
          <p:nvPr/>
        </p:nvSpPr>
        <p:spPr bwMode="auto">
          <a:xfrm>
            <a:off x="14382750" y="55403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dirty="0"/>
          </a:p>
        </p:txBody>
      </p:sp>
      <p:sp>
        <p:nvSpPr>
          <p:cNvPr id="27650" name="TextBox 4"/>
          <p:cNvSpPr txBox="1">
            <a:spLocks noChangeArrowheads="1"/>
          </p:cNvSpPr>
          <p:nvPr/>
        </p:nvSpPr>
        <p:spPr bwMode="auto">
          <a:xfrm>
            <a:off x="15128875" y="1270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dirty="0"/>
          </a:p>
        </p:txBody>
      </p:sp>
      <p:sp>
        <p:nvSpPr>
          <p:cNvPr id="8" name="TextBox 7"/>
          <p:cNvSpPr txBox="1">
            <a:spLocks noChangeArrowheads="1"/>
          </p:cNvSpPr>
          <p:nvPr/>
        </p:nvSpPr>
        <p:spPr bwMode="auto">
          <a:xfrm>
            <a:off x="1763714" y="1973264"/>
            <a:ext cx="866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pPr algn="ctr"/>
            <a:endParaRPr lang="en-GB" sz="2800" b="1" dirty="0">
              <a:latin typeface="Rockwell" pitchFamily="18" charset="0"/>
            </a:endParaRPr>
          </a:p>
        </p:txBody>
      </p:sp>
      <p:sp>
        <p:nvSpPr>
          <p:cNvPr id="27652" name="TextBox 6"/>
          <p:cNvSpPr txBox="1">
            <a:spLocks noChangeArrowheads="1"/>
          </p:cNvSpPr>
          <p:nvPr/>
        </p:nvSpPr>
        <p:spPr bwMode="auto">
          <a:xfrm>
            <a:off x="1763714" y="2119313"/>
            <a:ext cx="3786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dirty="0"/>
          </a:p>
          <a:p>
            <a:endParaRPr lang="en-GB" dirty="0"/>
          </a:p>
        </p:txBody>
      </p:sp>
      <p:sp>
        <p:nvSpPr>
          <p:cNvPr id="9" name="TextBox 8"/>
          <p:cNvSpPr txBox="1"/>
          <p:nvPr/>
        </p:nvSpPr>
        <p:spPr bwMode="auto">
          <a:xfrm>
            <a:off x="9199563" y="1227138"/>
            <a:ext cx="936625" cy="923329"/>
          </a:xfrm>
          <a:prstGeom prst="rect">
            <a:avLst/>
          </a:prstGeom>
          <a:noFill/>
        </p:spPr>
        <p:txBody>
          <a:bodyPr>
            <a:spAutoFit/>
          </a:bodyPr>
          <a:lstStyle/>
          <a:p>
            <a:pPr>
              <a:defRPr/>
            </a:pPr>
            <a:r>
              <a:rPr lang="en-GB" b="1" dirty="0">
                <a:solidFill>
                  <a:schemeClr val="bg1">
                    <a:lumMod val="95000"/>
                  </a:schemeClr>
                </a:solidFill>
                <a:latin typeface="Rockwell" pitchFamily="18" charset="0"/>
              </a:rPr>
              <a:t>5 Minutes</a:t>
            </a:r>
          </a:p>
        </p:txBody>
      </p:sp>
      <p:pic>
        <p:nvPicPr>
          <p:cNvPr id="14" name="Picture 3"/>
          <p:cNvPicPr>
            <a:picLocks noChangeAspect="1" noChangeArrowheads="1"/>
          </p:cNvPicPr>
          <p:nvPr/>
        </p:nvPicPr>
        <p:blipFill>
          <a:blip r:embed="rId2">
            <a:extLst/>
          </a:blip>
          <a:srcRect/>
          <a:stretch>
            <a:fillRect/>
          </a:stretch>
        </p:blipFill>
        <p:spPr bwMode="auto">
          <a:xfrm>
            <a:off x="792579" y="424742"/>
            <a:ext cx="9635710" cy="5850253"/>
          </a:xfrm>
          <a:prstGeom prst="rect">
            <a:avLst/>
          </a:prstGeom>
          <a:ln>
            <a:noFill/>
          </a:ln>
          <a:effectLst>
            <a:softEdge rad="112500"/>
          </a:effectLst>
          <a:extLst/>
        </p:spPr>
      </p:pic>
      <p:sp>
        <p:nvSpPr>
          <p:cNvPr id="27655" name="Content Placeholder 2"/>
          <p:cNvSpPr txBox="1">
            <a:spLocks/>
          </p:cNvSpPr>
          <p:nvPr/>
        </p:nvSpPr>
        <p:spPr bwMode="auto">
          <a:xfrm rot="21041587">
            <a:off x="1111887" y="1188659"/>
            <a:ext cx="4395220" cy="431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lstStyle>
            <a:lvl1pPr marL="539750" indent="-457200">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fontAlgn="base">
              <a:spcBef>
                <a:spcPct val="0"/>
              </a:spcBef>
              <a:spcAft>
                <a:spcPct val="0"/>
              </a:spcAft>
              <a:defRPr>
                <a:solidFill>
                  <a:schemeClr val="tx1"/>
                </a:solidFill>
                <a:latin typeface="Century Gothic" pitchFamily="34" charset="0"/>
                <a:cs typeface="Arial" charset="0"/>
              </a:defRPr>
            </a:lvl6pPr>
            <a:lvl7pPr marL="2971800" indent="-228600" fontAlgn="base">
              <a:spcBef>
                <a:spcPct val="0"/>
              </a:spcBef>
              <a:spcAft>
                <a:spcPct val="0"/>
              </a:spcAft>
              <a:defRPr>
                <a:solidFill>
                  <a:schemeClr val="tx1"/>
                </a:solidFill>
                <a:latin typeface="Century Gothic" pitchFamily="34" charset="0"/>
                <a:cs typeface="Arial" charset="0"/>
              </a:defRPr>
            </a:lvl7pPr>
            <a:lvl8pPr marL="3429000" indent="-228600" fontAlgn="base">
              <a:spcBef>
                <a:spcPct val="0"/>
              </a:spcBef>
              <a:spcAft>
                <a:spcPct val="0"/>
              </a:spcAft>
              <a:defRPr>
                <a:solidFill>
                  <a:schemeClr val="tx1"/>
                </a:solidFill>
                <a:latin typeface="Century Gothic" pitchFamily="34" charset="0"/>
                <a:cs typeface="Arial" charset="0"/>
              </a:defRPr>
            </a:lvl8pPr>
            <a:lvl9pPr marL="3886200" indent="-228600" fontAlgn="base">
              <a:spcBef>
                <a:spcPct val="0"/>
              </a:spcBef>
              <a:spcAft>
                <a:spcPct val="0"/>
              </a:spcAft>
              <a:defRPr>
                <a:solidFill>
                  <a:schemeClr val="tx1"/>
                </a:solidFill>
                <a:latin typeface="Century Gothic" pitchFamily="34" charset="0"/>
                <a:cs typeface="Arial" charset="0"/>
              </a:defRPr>
            </a:lvl9pPr>
          </a:lstStyle>
          <a:p>
            <a:pPr>
              <a:buClr>
                <a:srgbClr val="121429"/>
              </a:buClr>
              <a:buSzPct val="76000"/>
              <a:buFont typeface="Century Gothic" pitchFamily="34" charset="0"/>
              <a:buAutoNum type="arabicPeriod"/>
            </a:pPr>
            <a:r>
              <a:rPr lang="en-GB" sz="1600" b="1" dirty="0">
                <a:solidFill>
                  <a:srgbClr val="242852"/>
                </a:solidFill>
              </a:rPr>
              <a:t>Thinking about your current or desired partner, why do you like them?  What drew you to them and why </a:t>
            </a:r>
            <a:r>
              <a:rPr lang="en-GB" sz="1600" b="1" dirty="0" smtClean="0">
                <a:solidFill>
                  <a:srgbClr val="242852"/>
                </a:solidFill>
              </a:rPr>
              <a:t>did </a:t>
            </a:r>
            <a:r>
              <a:rPr lang="en-GB" sz="1600" b="1" dirty="0">
                <a:solidFill>
                  <a:srgbClr val="242852"/>
                </a:solidFill>
              </a:rPr>
              <a:t>you start to date?</a:t>
            </a:r>
          </a:p>
          <a:p>
            <a:pPr>
              <a:buClr>
                <a:srgbClr val="121429"/>
              </a:buClr>
              <a:buSzPct val="76000"/>
              <a:buFont typeface="Century Gothic" pitchFamily="34" charset="0"/>
              <a:buAutoNum type="arabicPeriod"/>
            </a:pPr>
            <a:endParaRPr lang="en-GB" sz="1000" b="1" dirty="0">
              <a:solidFill>
                <a:srgbClr val="242852"/>
              </a:solidFill>
            </a:endParaRPr>
          </a:p>
          <a:p>
            <a:pPr>
              <a:buClr>
                <a:srgbClr val="121429"/>
              </a:buClr>
              <a:buSzPct val="76000"/>
              <a:buFont typeface="Century Gothic" pitchFamily="34" charset="0"/>
              <a:buAutoNum type="arabicPeriod"/>
            </a:pPr>
            <a:r>
              <a:rPr lang="en-GB" sz="1600" b="1" dirty="0">
                <a:solidFill>
                  <a:srgbClr val="242852"/>
                </a:solidFill>
              </a:rPr>
              <a:t>What factors do you think matter in your decision to stay with someone or to break up?</a:t>
            </a:r>
          </a:p>
          <a:p>
            <a:pPr>
              <a:buClr>
                <a:srgbClr val="121429"/>
              </a:buClr>
              <a:buSzPct val="76000"/>
              <a:buFont typeface="Century Gothic" pitchFamily="34" charset="0"/>
              <a:buAutoNum type="arabicPeriod"/>
            </a:pPr>
            <a:endParaRPr lang="en-GB" sz="1100" b="1" dirty="0">
              <a:solidFill>
                <a:srgbClr val="242852"/>
              </a:solidFill>
            </a:endParaRPr>
          </a:p>
          <a:p>
            <a:pPr>
              <a:buClr>
                <a:srgbClr val="121429"/>
              </a:buClr>
              <a:buSzPct val="76000"/>
              <a:buFont typeface="Century Gothic" pitchFamily="34" charset="0"/>
              <a:buAutoNum type="arabicPeriod"/>
            </a:pPr>
            <a:r>
              <a:rPr lang="en-GB" sz="1600" b="1" dirty="0">
                <a:solidFill>
                  <a:srgbClr val="242852"/>
                </a:solidFill>
              </a:rPr>
              <a:t>Describe the physical features of your ideal romantic partner.</a:t>
            </a:r>
          </a:p>
          <a:p>
            <a:pPr>
              <a:buClr>
                <a:srgbClr val="121429"/>
              </a:buClr>
              <a:buSzPct val="76000"/>
              <a:buFont typeface="Century Gothic" pitchFamily="34" charset="0"/>
              <a:buAutoNum type="arabicPeriod"/>
            </a:pPr>
            <a:endParaRPr lang="en-GB" sz="900" b="1" dirty="0">
              <a:solidFill>
                <a:srgbClr val="242852"/>
              </a:solidFill>
            </a:endParaRPr>
          </a:p>
          <a:p>
            <a:pPr>
              <a:buClr>
                <a:srgbClr val="121429"/>
              </a:buClr>
              <a:buSzPct val="76000"/>
              <a:buFont typeface="Century Gothic" pitchFamily="34" charset="0"/>
              <a:buAutoNum type="arabicPeriod"/>
            </a:pPr>
            <a:r>
              <a:rPr lang="en-GB" sz="1600" b="1" dirty="0">
                <a:solidFill>
                  <a:srgbClr val="242852"/>
                </a:solidFill>
              </a:rPr>
              <a:t>Do you believe in love? Describe love in a couple of sentences.</a:t>
            </a:r>
          </a:p>
          <a:p>
            <a:pPr>
              <a:buClr>
                <a:srgbClr val="121429"/>
              </a:buClr>
              <a:buSzPct val="76000"/>
              <a:buFont typeface="Century Gothic" pitchFamily="34" charset="0"/>
              <a:buAutoNum type="arabicPeriod"/>
            </a:pPr>
            <a:endParaRPr lang="en-GB" sz="1100" b="1" dirty="0">
              <a:solidFill>
                <a:srgbClr val="242852"/>
              </a:solidFill>
            </a:endParaRPr>
          </a:p>
          <a:p>
            <a:pPr>
              <a:buClr>
                <a:srgbClr val="121429"/>
              </a:buClr>
              <a:buSzPct val="76000"/>
              <a:buFont typeface="Century Gothic" pitchFamily="34" charset="0"/>
              <a:buAutoNum type="arabicPeriod"/>
            </a:pPr>
            <a:r>
              <a:rPr lang="en-GB" sz="1600" b="1" dirty="0">
                <a:solidFill>
                  <a:srgbClr val="242852"/>
                </a:solidFill>
              </a:rPr>
              <a:t>Do you believe you will get married one day?  What will that decision be based on?</a:t>
            </a:r>
          </a:p>
        </p:txBody>
      </p:sp>
      <p:sp>
        <p:nvSpPr>
          <p:cNvPr id="16" name="Content Placeholder 2"/>
          <p:cNvSpPr txBox="1">
            <a:spLocks/>
          </p:cNvSpPr>
          <p:nvPr/>
        </p:nvSpPr>
        <p:spPr>
          <a:xfrm>
            <a:off x="7436155" y="424742"/>
            <a:ext cx="3963269" cy="5651602"/>
          </a:xfrm>
          <a:prstGeom prst="rect">
            <a:avLst/>
          </a:prstGeom>
          <a:solidFill>
            <a:srgbClr val="FF3399"/>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rgbClr val="629DD1">
                <a:shade val="30000"/>
              </a:srgbClr>
            </a:contourClr>
          </a:sp3d>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lt1"/>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lt1"/>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lt1"/>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lt1"/>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lt1"/>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9pPr>
          </a:lstStyle>
          <a:p>
            <a:pPr>
              <a:buClr>
                <a:srgbClr val="242852">
                  <a:lumMod val="50000"/>
                </a:srgbClr>
              </a:buClr>
              <a:defRPr/>
            </a:pPr>
            <a:r>
              <a:rPr lang="en-GB" dirty="0" smtClean="0">
                <a:solidFill>
                  <a:srgbClr val="242852"/>
                </a:solidFill>
                <a:latin typeface="Rockwell" pitchFamily="18" charset="0"/>
              </a:rPr>
              <a:t>You answered these questions in February</a:t>
            </a:r>
          </a:p>
          <a:p>
            <a:pPr>
              <a:buClr>
                <a:srgbClr val="242852">
                  <a:lumMod val="50000"/>
                </a:srgbClr>
              </a:buClr>
              <a:defRPr/>
            </a:pPr>
            <a:r>
              <a:rPr lang="en-GB" dirty="0" smtClean="0">
                <a:solidFill>
                  <a:srgbClr val="242852"/>
                </a:solidFill>
                <a:latin typeface="Rockwell" pitchFamily="18" charset="0"/>
              </a:rPr>
              <a:t>Think back to the theories we have looked at, can any of your answers now be explained.</a:t>
            </a:r>
          </a:p>
          <a:p>
            <a:pPr>
              <a:buClr>
                <a:srgbClr val="242852">
                  <a:lumMod val="50000"/>
                </a:srgbClr>
              </a:buClr>
              <a:defRPr/>
            </a:pPr>
            <a:r>
              <a:rPr lang="en-GB" dirty="0" smtClean="0">
                <a:solidFill>
                  <a:srgbClr val="242852"/>
                </a:solidFill>
                <a:latin typeface="Rockwell" pitchFamily="18" charset="0"/>
              </a:rPr>
              <a:t>Attempt to link each of your answers to one thing you have learned during this topic. </a:t>
            </a:r>
            <a:endParaRPr lang="en-GB" dirty="0">
              <a:solidFill>
                <a:srgbClr val="242852"/>
              </a:solidFill>
            </a:endParaRPr>
          </a:p>
        </p:txBody>
      </p:sp>
    </p:spTree>
    <p:extLst>
      <p:ext uri="{BB962C8B-B14F-4D97-AF65-F5344CB8AC3E}">
        <p14:creationId xmlns:p14="http://schemas.microsoft.com/office/powerpoint/2010/main" val="804735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296" y="1"/>
            <a:ext cx="10515600" cy="938784"/>
          </a:xfrm>
        </p:spPr>
        <p:txBody>
          <a:bodyPr>
            <a:normAutofit/>
          </a:bodyPr>
          <a:lstStyle/>
          <a:p>
            <a:pPr algn="ctr"/>
            <a:r>
              <a:rPr lang="en-GB" sz="4800" u="sng" dirty="0" smtClean="0"/>
              <a:t>Your own real life scenario</a:t>
            </a:r>
            <a:endParaRPr lang="en-GB" sz="4800" u="sng" dirty="0"/>
          </a:p>
        </p:txBody>
      </p:sp>
      <p:sp>
        <p:nvSpPr>
          <p:cNvPr id="3" name="Content Placeholder 2"/>
          <p:cNvSpPr>
            <a:spLocks noGrp="1"/>
          </p:cNvSpPr>
          <p:nvPr>
            <p:ph idx="1"/>
          </p:nvPr>
        </p:nvSpPr>
        <p:spPr>
          <a:xfrm>
            <a:off x="451104" y="938785"/>
            <a:ext cx="11301984" cy="5486400"/>
          </a:xfrm>
        </p:spPr>
        <p:txBody>
          <a:bodyPr>
            <a:noAutofit/>
          </a:bodyPr>
          <a:lstStyle/>
          <a:p>
            <a:pPr marL="0" indent="0" algn="just">
              <a:buNone/>
            </a:pPr>
            <a:r>
              <a:rPr lang="en-GB" sz="3300" dirty="0"/>
              <a:t>1. </a:t>
            </a:r>
            <a:r>
              <a:rPr lang="en-GB" sz="3600" b="1" dirty="0">
                <a:solidFill>
                  <a:srgbClr val="242852"/>
                </a:solidFill>
              </a:rPr>
              <a:t>Thinking about your current or desired partner, why do you like them?  What drew you to them and why did you start to date</a:t>
            </a:r>
            <a:r>
              <a:rPr lang="en-GB" sz="3600" b="1" dirty="0" smtClean="0">
                <a:solidFill>
                  <a:srgbClr val="242852"/>
                </a:solidFill>
              </a:rPr>
              <a:t>?</a:t>
            </a:r>
            <a:endParaRPr lang="en-GB" sz="3300" dirty="0" smtClean="0"/>
          </a:p>
          <a:p>
            <a:pPr marL="0" indent="0" algn="just">
              <a:buNone/>
            </a:pPr>
            <a:endParaRPr lang="en-GB" sz="3300" dirty="0"/>
          </a:p>
          <a:p>
            <a:pPr marL="0" indent="0" algn="just">
              <a:buNone/>
            </a:pPr>
            <a:r>
              <a:rPr lang="en-GB" sz="3300" dirty="0" smtClean="0"/>
              <a:t>Use of each of the theories into developing and maintaining a relationship to explain your answer (feel free to say  how your answer contradicts a theory also). </a:t>
            </a:r>
          </a:p>
          <a:p>
            <a:pPr marL="0" indent="0" algn="just">
              <a:buNone/>
            </a:pPr>
            <a:r>
              <a:rPr lang="en-GB" sz="3300" dirty="0"/>
              <a:t>	</a:t>
            </a:r>
            <a:r>
              <a:rPr lang="en-GB" sz="3300" dirty="0" smtClean="0"/>
              <a:t>- Evolutionary</a:t>
            </a:r>
          </a:p>
          <a:p>
            <a:pPr marL="0" indent="0" algn="just">
              <a:buNone/>
            </a:pPr>
            <a:r>
              <a:rPr lang="en-GB" sz="3300" dirty="0"/>
              <a:t>	</a:t>
            </a:r>
            <a:r>
              <a:rPr lang="en-GB" sz="3300" dirty="0" smtClean="0"/>
              <a:t>- Filter</a:t>
            </a:r>
          </a:p>
          <a:p>
            <a:pPr marL="0" indent="0" algn="just">
              <a:buNone/>
            </a:pPr>
            <a:r>
              <a:rPr lang="en-GB" sz="3300" dirty="0"/>
              <a:t>	</a:t>
            </a:r>
            <a:r>
              <a:rPr lang="en-GB" sz="3300" dirty="0" smtClean="0"/>
              <a:t>- SET</a:t>
            </a:r>
          </a:p>
          <a:p>
            <a:pPr marL="0" indent="0" algn="just">
              <a:buNone/>
            </a:pPr>
            <a:r>
              <a:rPr lang="en-GB" sz="3300" dirty="0"/>
              <a:t>	</a:t>
            </a:r>
            <a:r>
              <a:rPr lang="en-GB" sz="3300" dirty="0" smtClean="0"/>
              <a:t>- Investment</a:t>
            </a:r>
          </a:p>
        </p:txBody>
      </p:sp>
    </p:spTree>
    <p:extLst>
      <p:ext uri="{BB962C8B-B14F-4D97-AF65-F5344CB8AC3E}">
        <p14:creationId xmlns:p14="http://schemas.microsoft.com/office/powerpoint/2010/main" val="286069203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296" y="1"/>
            <a:ext cx="10515600" cy="938784"/>
          </a:xfrm>
        </p:spPr>
        <p:txBody>
          <a:bodyPr>
            <a:normAutofit/>
          </a:bodyPr>
          <a:lstStyle/>
          <a:p>
            <a:pPr algn="ctr"/>
            <a:r>
              <a:rPr lang="en-GB" sz="4800" u="sng" dirty="0" smtClean="0"/>
              <a:t>Your own real life scenario</a:t>
            </a:r>
            <a:endParaRPr lang="en-GB" sz="4800" u="sng" dirty="0"/>
          </a:p>
        </p:txBody>
      </p:sp>
      <p:sp>
        <p:nvSpPr>
          <p:cNvPr id="3" name="Content Placeholder 2"/>
          <p:cNvSpPr>
            <a:spLocks noGrp="1"/>
          </p:cNvSpPr>
          <p:nvPr>
            <p:ph idx="1"/>
          </p:nvPr>
        </p:nvSpPr>
        <p:spPr>
          <a:xfrm>
            <a:off x="451104" y="1170432"/>
            <a:ext cx="11301984" cy="5486400"/>
          </a:xfrm>
        </p:spPr>
        <p:txBody>
          <a:bodyPr>
            <a:noAutofit/>
          </a:bodyPr>
          <a:lstStyle/>
          <a:p>
            <a:pPr marL="0" indent="0" algn="just">
              <a:buNone/>
            </a:pPr>
            <a:r>
              <a:rPr lang="en-GB" sz="3300" dirty="0" smtClean="0"/>
              <a:t>2</a:t>
            </a:r>
            <a:r>
              <a:rPr lang="en-GB" sz="3300" dirty="0"/>
              <a:t>. </a:t>
            </a:r>
            <a:r>
              <a:rPr lang="en-GB" sz="3600" b="1" dirty="0" smtClean="0">
                <a:solidFill>
                  <a:srgbClr val="242852"/>
                </a:solidFill>
              </a:rPr>
              <a:t>What </a:t>
            </a:r>
            <a:r>
              <a:rPr lang="en-GB" sz="3600" b="1" dirty="0">
                <a:solidFill>
                  <a:srgbClr val="242852"/>
                </a:solidFill>
              </a:rPr>
              <a:t>factors do you think matter in your decision to stay with someone or to break up?</a:t>
            </a:r>
          </a:p>
          <a:p>
            <a:pPr marL="0" indent="0" algn="just">
              <a:buNone/>
            </a:pPr>
            <a:endParaRPr lang="en-GB" sz="3300" dirty="0"/>
          </a:p>
          <a:p>
            <a:pPr marL="0" indent="0" algn="just">
              <a:buNone/>
            </a:pPr>
            <a:endParaRPr lang="en-GB" sz="3300" dirty="0" smtClean="0"/>
          </a:p>
          <a:p>
            <a:pPr marL="0" indent="0" algn="just">
              <a:buNone/>
            </a:pPr>
            <a:r>
              <a:rPr lang="en-GB" sz="3300" dirty="0" smtClean="0"/>
              <a:t>Use both the Social Exchange Theory and the Investment Theory to explain your answer.</a:t>
            </a:r>
          </a:p>
        </p:txBody>
      </p:sp>
    </p:spTree>
    <p:extLst>
      <p:ext uri="{BB962C8B-B14F-4D97-AF65-F5344CB8AC3E}">
        <p14:creationId xmlns:p14="http://schemas.microsoft.com/office/powerpoint/2010/main" val="248854011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296" y="1"/>
            <a:ext cx="10515600" cy="938784"/>
          </a:xfrm>
        </p:spPr>
        <p:txBody>
          <a:bodyPr>
            <a:normAutofit/>
          </a:bodyPr>
          <a:lstStyle/>
          <a:p>
            <a:pPr algn="ctr"/>
            <a:r>
              <a:rPr lang="en-GB" sz="4800" u="sng" dirty="0" smtClean="0"/>
              <a:t>Your own real life scenario</a:t>
            </a:r>
            <a:endParaRPr lang="en-GB" sz="4800" u="sng" dirty="0"/>
          </a:p>
        </p:txBody>
      </p:sp>
      <p:sp>
        <p:nvSpPr>
          <p:cNvPr id="3" name="Content Placeholder 2"/>
          <p:cNvSpPr>
            <a:spLocks noGrp="1"/>
          </p:cNvSpPr>
          <p:nvPr>
            <p:ph idx="1"/>
          </p:nvPr>
        </p:nvSpPr>
        <p:spPr>
          <a:xfrm>
            <a:off x="451104" y="1170432"/>
            <a:ext cx="11301984" cy="5486400"/>
          </a:xfrm>
        </p:spPr>
        <p:txBody>
          <a:bodyPr>
            <a:noAutofit/>
          </a:bodyPr>
          <a:lstStyle/>
          <a:p>
            <a:pPr marL="0" indent="0">
              <a:buClr>
                <a:srgbClr val="121429"/>
              </a:buClr>
              <a:buSzPct val="76000"/>
              <a:buNone/>
            </a:pPr>
            <a:r>
              <a:rPr lang="en-GB" sz="3300" dirty="0" smtClean="0"/>
              <a:t>3. </a:t>
            </a:r>
            <a:r>
              <a:rPr lang="en-GB" sz="3600" b="1" dirty="0" smtClean="0">
                <a:solidFill>
                  <a:srgbClr val="242852"/>
                </a:solidFill>
              </a:rPr>
              <a:t>Describe the physical features of your ideal romantic partner.</a:t>
            </a:r>
            <a:endParaRPr lang="en-GB" sz="3600" b="1" dirty="0">
              <a:solidFill>
                <a:srgbClr val="242852"/>
              </a:solidFill>
            </a:endParaRPr>
          </a:p>
          <a:p>
            <a:pPr marL="0" indent="0" algn="just">
              <a:buNone/>
            </a:pPr>
            <a:endParaRPr lang="en-GB" sz="3300" dirty="0"/>
          </a:p>
          <a:p>
            <a:pPr marL="0" indent="0" algn="just">
              <a:buNone/>
            </a:pPr>
            <a:endParaRPr lang="en-GB" sz="3300" dirty="0" smtClean="0"/>
          </a:p>
          <a:p>
            <a:pPr marL="0" indent="0" algn="just">
              <a:buNone/>
            </a:pPr>
            <a:r>
              <a:rPr lang="en-GB" sz="3300" dirty="0" smtClean="0"/>
              <a:t>Does the Evolutionary Theory explain what your answer? Explain why/why not.</a:t>
            </a:r>
          </a:p>
        </p:txBody>
      </p:sp>
    </p:spTree>
    <p:extLst>
      <p:ext uri="{BB962C8B-B14F-4D97-AF65-F5344CB8AC3E}">
        <p14:creationId xmlns:p14="http://schemas.microsoft.com/office/powerpoint/2010/main" val="40452214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296" y="1"/>
            <a:ext cx="10515600" cy="938784"/>
          </a:xfrm>
        </p:spPr>
        <p:txBody>
          <a:bodyPr>
            <a:normAutofit/>
          </a:bodyPr>
          <a:lstStyle/>
          <a:p>
            <a:pPr algn="ctr"/>
            <a:r>
              <a:rPr lang="en-GB" sz="4800" u="sng" dirty="0" smtClean="0"/>
              <a:t>Your own real life scenario</a:t>
            </a:r>
            <a:endParaRPr lang="en-GB" sz="4800" u="sng" dirty="0"/>
          </a:p>
        </p:txBody>
      </p:sp>
      <p:sp>
        <p:nvSpPr>
          <p:cNvPr id="3" name="Content Placeholder 2"/>
          <p:cNvSpPr>
            <a:spLocks noGrp="1"/>
          </p:cNvSpPr>
          <p:nvPr>
            <p:ph idx="1"/>
          </p:nvPr>
        </p:nvSpPr>
        <p:spPr>
          <a:xfrm>
            <a:off x="451104" y="1170432"/>
            <a:ext cx="11301984" cy="5486400"/>
          </a:xfrm>
        </p:spPr>
        <p:txBody>
          <a:bodyPr>
            <a:noAutofit/>
          </a:bodyPr>
          <a:lstStyle/>
          <a:p>
            <a:pPr marL="0" indent="0">
              <a:buClr>
                <a:srgbClr val="121429"/>
              </a:buClr>
              <a:buSzPct val="76000"/>
              <a:buNone/>
            </a:pPr>
            <a:r>
              <a:rPr lang="en-GB" sz="3300" dirty="0" smtClean="0"/>
              <a:t>4. </a:t>
            </a:r>
            <a:r>
              <a:rPr lang="en-GB" sz="3600" b="1" dirty="0" smtClean="0">
                <a:solidFill>
                  <a:srgbClr val="242852"/>
                </a:solidFill>
              </a:rPr>
              <a:t>Do </a:t>
            </a:r>
            <a:r>
              <a:rPr lang="en-GB" sz="3600" b="1" dirty="0">
                <a:solidFill>
                  <a:srgbClr val="242852"/>
                </a:solidFill>
              </a:rPr>
              <a:t>you believe in love? Describe love in a couple of sentences.</a:t>
            </a:r>
          </a:p>
          <a:p>
            <a:pPr marL="0" indent="0" algn="just">
              <a:buNone/>
            </a:pPr>
            <a:endParaRPr lang="en-GB" sz="3300" dirty="0" smtClean="0"/>
          </a:p>
          <a:p>
            <a:pPr marL="0" indent="0" algn="just">
              <a:buNone/>
            </a:pPr>
            <a:endParaRPr lang="en-GB" sz="3300" dirty="0"/>
          </a:p>
          <a:p>
            <a:pPr marL="0" indent="0" algn="just">
              <a:buNone/>
            </a:pPr>
            <a:r>
              <a:rPr lang="en-GB" sz="3300" dirty="0" smtClean="0"/>
              <a:t>Knowing everything you do now about the theories behind relationships, do you have the same answer? </a:t>
            </a:r>
          </a:p>
        </p:txBody>
      </p:sp>
    </p:spTree>
    <p:extLst>
      <p:ext uri="{BB962C8B-B14F-4D97-AF65-F5344CB8AC3E}">
        <p14:creationId xmlns:p14="http://schemas.microsoft.com/office/powerpoint/2010/main" val="5279051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296" y="1"/>
            <a:ext cx="10515600" cy="938784"/>
          </a:xfrm>
        </p:spPr>
        <p:txBody>
          <a:bodyPr>
            <a:normAutofit/>
          </a:bodyPr>
          <a:lstStyle/>
          <a:p>
            <a:pPr algn="ctr"/>
            <a:r>
              <a:rPr lang="en-GB" sz="4800" u="sng" dirty="0" smtClean="0"/>
              <a:t>Your own real life scenario</a:t>
            </a:r>
            <a:endParaRPr lang="en-GB" sz="4800" u="sng" dirty="0"/>
          </a:p>
        </p:txBody>
      </p:sp>
      <p:sp>
        <p:nvSpPr>
          <p:cNvPr id="3" name="Content Placeholder 2"/>
          <p:cNvSpPr>
            <a:spLocks noGrp="1"/>
          </p:cNvSpPr>
          <p:nvPr>
            <p:ph idx="1"/>
          </p:nvPr>
        </p:nvSpPr>
        <p:spPr>
          <a:xfrm>
            <a:off x="451104" y="1170432"/>
            <a:ext cx="11301984" cy="5486400"/>
          </a:xfrm>
        </p:spPr>
        <p:txBody>
          <a:bodyPr>
            <a:noAutofit/>
          </a:bodyPr>
          <a:lstStyle/>
          <a:p>
            <a:pPr marL="0" indent="0" algn="just">
              <a:buNone/>
            </a:pPr>
            <a:r>
              <a:rPr lang="en-GB" sz="3300" dirty="0" smtClean="0"/>
              <a:t>5. </a:t>
            </a:r>
            <a:r>
              <a:rPr lang="en-GB" sz="3600" b="1" dirty="0">
                <a:solidFill>
                  <a:srgbClr val="242852"/>
                </a:solidFill>
              </a:rPr>
              <a:t>Do you believe you will get married one day?  What will that decision be based on?</a:t>
            </a:r>
          </a:p>
          <a:p>
            <a:pPr marL="0" indent="0" algn="just">
              <a:buNone/>
            </a:pPr>
            <a:endParaRPr lang="en-GB" sz="3300" dirty="0" smtClean="0"/>
          </a:p>
          <a:p>
            <a:pPr marL="0" indent="0" algn="just">
              <a:buNone/>
            </a:pPr>
            <a:endParaRPr lang="en-GB" sz="3300" dirty="0"/>
          </a:p>
          <a:p>
            <a:pPr marL="0" indent="0" algn="just">
              <a:buNone/>
            </a:pPr>
            <a:r>
              <a:rPr lang="en-GB" sz="3300" dirty="0" smtClean="0"/>
              <a:t>Where do you think your beliefs regarding marriage come from?</a:t>
            </a:r>
            <a:endParaRPr lang="en-GB" sz="3300" dirty="0"/>
          </a:p>
        </p:txBody>
      </p:sp>
    </p:spTree>
    <p:extLst>
      <p:ext uri="{BB962C8B-B14F-4D97-AF65-F5344CB8AC3E}">
        <p14:creationId xmlns:p14="http://schemas.microsoft.com/office/powerpoint/2010/main" val="3942380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1463" y="533401"/>
            <a:ext cx="11706225" cy="4351338"/>
          </a:xfrm>
        </p:spPr>
        <p:txBody>
          <a:bodyPr>
            <a:noAutofit/>
          </a:bodyPr>
          <a:lstStyle/>
          <a:p>
            <a:pPr marL="0" indent="0">
              <a:buNone/>
            </a:pPr>
            <a:r>
              <a:rPr lang="en-GB" sz="6000" dirty="0"/>
              <a:t>Oxytocin, the so-called love or cuddle hormone, is produced during an embrace or cuddle. Research has found that a dose of oxytocin decreases </a:t>
            </a:r>
            <a:r>
              <a:rPr lang="en-GB" sz="6000" dirty="0">
                <a:solidFill>
                  <a:schemeClr val="bg1"/>
                </a:solidFill>
              </a:rPr>
              <a:t>headaches</a:t>
            </a:r>
            <a:r>
              <a:rPr lang="en-GB" sz="6000" dirty="0"/>
              <a:t> significantly, and for some it even makes the pain go away completely after 4 hours.</a:t>
            </a:r>
          </a:p>
        </p:txBody>
      </p:sp>
    </p:spTree>
    <p:extLst>
      <p:ext uri="{BB962C8B-B14F-4D97-AF65-F5344CB8AC3E}">
        <p14:creationId xmlns:p14="http://schemas.microsoft.com/office/powerpoint/2010/main" val="1530970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1463" y="533401"/>
            <a:ext cx="11706225" cy="4351338"/>
          </a:xfrm>
        </p:spPr>
        <p:txBody>
          <a:bodyPr>
            <a:noAutofit/>
          </a:bodyPr>
          <a:lstStyle/>
          <a:p>
            <a:pPr marL="0" indent="0">
              <a:buNone/>
            </a:pPr>
            <a:r>
              <a:rPr lang="en-GB" sz="6000" dirty="0"/>
              <a:t>Research shows that long-term couples with deep, strong connections can successfully soothe each other in stressful situations or when one of them experiences pain simply by </a:t>
            </a:r>
            <a:r>
              <a:rPr lang="en-GB" sz="6000" dirty="0" smtClean="0"/>
              <a:t>______.</a:t>
            </a:r>
            <a:endParaRPr lang="en-GB" sz="6000" dirty="0"/>
          </a:p>
        </p:txBody>
      </p:sp>
    </p:spTree>
    <p:extLst>
      <p:ext uri="{BB962C8B-B14F-4D97-AF65-F5344CB8AC3E}">
        <p14:creationId xmlns:p14="http://schemas.microsoft.com/office/powerpoint/2010/main" val="1695099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1463" y="533401"/>
            <a:ext cx="11706225" cy="4351338"/>
          </a:xfrm>
        </p:spPr>
        <p:txBody>
          <a:bodyPr>
            <a:noAutofit/>
          </a:bodyPr>
          <a:lstStyle/>
          <a:p>
            <a:pPr marL="0" indent="0">
              <a:buNone/>
            </a:pPr>
            <a:r>
              <a:rPr lang="en-GB" sz="6000" dirty="0"/>
              <a:t>Research shows that long-term couples with deep, strong connections can successfully soothe each other in stressful situations or when one of them experiences pain simply by</a:t>
            </a:r>
            <a:r>
              <a:rPr lang="en-GB" sz="6000" dirty="0">
                <a:solidFill>
                  <a:schemeClr val="bg1"/>
                </a:solidFill>
              </a:rPr>
              <a:t> holding hands</a:t>
            </a:r>
            <a:r>
              <a:rPr lang="en-GB" sz="6000" dirty="0"/>
              <a:t>.</a:t>
            </a:r>
          </a:p>
        </p:txBody>
      </p:sp>
    </p:spTree>
    <p:extLst>
      <p:ext uri="{BB962C8B-B14F-4D97-AF65-F5344CB8AC3E}">
        <p14:creationId xmlns:p14="http://schemas.microsoft.com/office/powerpoint/2010/main" val="1302783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5C9B8F0-FF66-4C15-BD05-E86B873318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2" name="Freeform: Shape 11">
            <a:extLst>
              <a:ext uri="{FF2B5EF4-FFF2-40B4-BE49-F238E27FC236}">
                <a16:creationId xmlns:a16="http://schemas.microsoft.com/office/drawing/2014/main" id="{E4505C23-674B-4195-81D6-0C127FEAE3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5" name="Content Placeholder 2">
            <a:extLst>
              <a:ext uri="{FF2B5EF4-FFF2-40B4-BE49-F238E27FC236}">
                <a16:creationId xmlns:a16="http://schemas.microsoft.com/office/drawing/2014/main" id="{E99E6F38-D7E6-4789-B2CB-C97CECB16FBF}"/>
              </a:ext>
            </a:extLst>
          </p:cNvPr>
          <p:cNvGraphicFramePr>
            <a:graphicFrameLocks noGrp="1"/>
          </p:cNvGraphicFramePr>
          <p:nvPr>
            <p:ph idx="1"/>
            <p:extLst>
              <p:ext uri="{D42A27DB-BD31-4B8C-83A1-F6EECF244321}">
                <p14:modId xmlns:p14="http://schemas.microsoft.com/office/powerpoint/2010/main" val="790905335"/>
              </p:ext>
            </p:extLst>
          </p:nvPr>
        </p:nvGraphicFramePr>
        <p:xfrm>
          <a:off x="0" y="1"/>
          <a:ext cx="12191999" cy="5367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3917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1463" y="533401"/>
            <a:ext cx="11706225" cy="4351338"/>
          </a:xfrm>
        </p:spPr>
        <p:txBody>
          <a:bodyPr>
            <a:noAutofit/>
          </a:bodyPr>
          <a:lstStyle/>
          <a:p>
            <a:pPr marL="0" indent="0" algn="ctr">
              <a:buNone/>
            </a:pPr>
            <a:r>
              <a:rPr lang="en-GB" sz="6000" dirty="0" smtClean="0"/>
              <a:t>_______ show your attraction to someone and makes you more attractive</a:t>
            </a:r>
            <a:endParaRPr lang="en-GB" sz="6000" dirty="0"/>
          </a:p>
        </p:txBody>
      </p:sp>
    </p:spTree>
    <p:extLst>
      <p:ext uri="{BB962C8B-B14F-4D97-AF65-F5344CB8AC3E}">
        <p14:creationId xmlns:p14="http://schemas.microsoft.com/office/powerpoint/2010/main" val="2357241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1463" y="533401"/>
            <a:ext cx="11706225" cy="4351338"/>
          </a:xfrm>
        </p:spPr>
        <p:txBody>
          <a:bodyPr>
            <a:noAutofit/>
          </a:bodyPr>
          <a:lstStyle/>
          <a:p>
            <a:pPr marL="0" indent="0" algn="ctr">
              <a:buNone/>
            </a:pPr>
            <a:r>
              <a:rPr lang="en-GB" sz="6000" dirty="0">
                <a:solidFill>
                  <a:schemeClr val="bg1"/>
                </a:solidFill>
              </a:rPr>
              <a:t>Dilated </a:t>
            </a:r>
            <a:r>
              <a:rPr lang="en-GB" sz="6000" dirty="0" smtClean="0">
                <a:solidFill>
                  <a:schemeClr val="bg1"/>
                </a:solidFill>
              </a:rPr>
              <a:t>pupils </a:t>
            </a:r>
            <a:r>
              <a:rPr lang="en-GB" sz="6000" dirty="0" smtClean="0"/>
              <a:t>show your attraction to someone and makes you more attractive</a:t>
            </a:r>
            <a:endParaRPr lang="en-GB" sz="6000" dirty="0"/>
          </a:p>
        </p:txBody>
      </p:sp>
    </p:spTree>
    <p:extLst>
      <p:ext uri="{BB962C8B-B14F-4D97-AF65-F5344CB8AC3E}">
        <p14:creationId xmlns:p14="http://schemas.microsoft.com/office/powerpoint/2010/main" val="8002780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71463" y="533401"/>
            <a:ext cx="11706225" cy="4351338"/>
          </a:xfrm>
        </p:spPr>
        <p:txBody>
          <a:bodyPr>
            <a:noAutofit/>
          </a:bodyPr>
          <a:lstStyle/>
          <a:p>
            <a:pPr marL="0" indent="0" algn="ctr">
              <a:buNone/>
            </a:pPr>
            <a:r>
              <a:rPr lang="en-GB" sz="6000" dirty="0" smtClean="0"/>
              <a:t>One study of more than 5000 people found that one in every 50 people found their soul mate on ______</a:t>
            </a:r>
            <a:endParaRPr lang="en-GB" sz="6000" dirty="0"/>
          </a:p>
        </p:txBody>
      </p:sp>
    </p:spTree>
    <p:extLst>
      <p:ext uri="{BB962C8B-B14F-4D97-AF65-F5344CB8AC3E}">
        <p14:creationId xmlns:p14="http://schemas.microsoft.com/office/powerpoint/2010/main" val="1960222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71476" y="1147763"/>
            <a:ext cx="11706225" cy="4351338"/>
          </a:xfrm>
        </p:spPr>
        <p:txBody>
          <a:bodyPr>
            <a:noAutofit/>
          </a:bodyPr>
          <a:lstStyle/>
          <a:p>
            <a:pPr marL="0" indent="0" algn="ctr">
              <a:buNone/>
            </a:pPr>
            <a:r>
              <a:rPr lang="en-GB" sz="6000" dirty="0" smtClean="0"/>
              <a:t>One study of more than 5000 people found that one in every 50 people found their soul mate on </a:t>
            </a:r>
            <a:r>
              <a:rPr lang="en-GB" sz="6000" dirty="0" smtClean="0">
                <a:solidFill>
                  <a:schemeClr val="bg1"/>
                </a:solidFill>
              </a:rPr>
              <a:t>a plane</a:t>
            </a:r>
            <a:endParaRPr lang="en-GB" sz="6000" dirty="0">
              <a:solidFill>
                <a:schemeClr val="bg1"/>
              </a:solidFill>
            </a:endParaRPr>
          </a:p>
        </p:txBody>
      </p:sp>
    </p:spTree>
    <p:extLst>
      <p:ext uri="{BB962C8B-B14F-4D97-AF65-F5344CB8AC3E}">
        <p14:creationId xmlns:p14="http://schemas.microsoft.com/office/powerpoint/2010/main" val="2324935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3"/>
          <p:cNvSpPr txBox="1">
            <a:spLocks noChangeArrowheads="1"/>
          </p:cNvSpPr>
          <p:nvPr/>
        </p:nvSpPr>
        <p:spPr bwMode="auto">
          <a:xfrm>
            <a:off x="14382750" y="55403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dirty="0"/>
          </a:p>
        </p:txBody>
      </p:sp>
      <p:sp>
        <p:nvSpPr>
          <p:cNvPr id="27650" name="TextBox 4"/>
          <p:cNvSpPr txBox="1">
            <a:spLocks noChangeArrowheads="1"/>
          </p:cNvSpPr>
          <p:nvPr/>
        </p:nvSpPr>
        <p:spPr bwMode="auto">
          <a:xfrm>
            <a:off x="15128875" y="1270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dirty="0"/>
          </a:p>
        </p:txBody>
      </p:sp>
      <p:sp>
        <p:nvSpPr>
          <p:cNvPr id="8" name="TextBox 7"/>
          <p:cNvSpPr txBox="1">
            <a:spLocks noChangeArrowheads="1"/>
          </p:cNvSpPr>
          <p:nvPr/>
        </p:nvSpPr>
        <p:spPr bwMode="auto">
          <a:xfrm>
            <a:off x="1763714" y="1973264"/>
            <a:ext cx="866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pPr algn="ctr"/>
            <a:endParaRPr lang="en-GB" sz="2800" b="1" dirty="0">
              <a:latin typeface="Rockwell" pitchFamily="18" charset="0"/>
            </a:endParaRPr>
          </a:p>
        </p:txBody>
      </p:sp>
      <p:sp>
        <p:nvSpPr>
          <p:cNvPr id="27652" name="TextBox 6"/>
          <p:cNvSpPr txBox="1">
            <a:spLocks noChangeArrowheads="1"/>
          </p:cNvSpPr>
          <p:nvPr/>
        </p:nvSpPr>
        <p:spPr bwMode="auto">
          <a:xfrm>
            <a:off x="1763714" y="2119313"/>
            <a:ext cx="3786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dirty="0"/>
          </a:p>
          <a:p>
            <a:endParaRPr lang="en-GB" dirty="0"/>
          </a:p>
        </p:txBody>
      </p:sp>
      <p:sp>
        <p:nvSpPr>
          <p:cNvPr id="9" name="TextBox 8"/>
          <p:cNvSpPr txBox="1"/>
          <p:nvPr/>
        </p:nvSpPr>
        <p:spPr bwMode="auto">
          <a:xfrm>
            <a:off x="9199563" y="1227138"/>
            <a:ext cx="936625" cy="923329"/>
          </a:xfrm>
          <a:prstGeom prst="rect">
            <a:avLst/>
          </a:prstGeom>
          <a:noFill/>
        </p:spPr>
        <p:txBody>
          <a:bodyPr>
            <a:spAutoFit/>
          </a:bodyPr>
          <a:lstStyle/>
          <a:p>
            <a:pPr>
              <a:defRPr/>
            </a:pPr>
            <a:r>
              <a:rPr lang="en-GB" b="1" dirty="0">
                <a:solidFill>
                  <a:schemeClr val="bg1">
                    <a:lumMod val="95000"/>
                  </a:schemeClr>
                </a:solidFill>
                <a:latin typeface="Rockwell" pitchFamily="18" charset="0"/>
              </a:rPr>
              <a:t>5 Minutes</a:t>
            </a:r>
          </a:p>
        </p:txBody>
      </p:sp>
      <p:pic>
        <p:nvPicPr>
          <p:cNvPr id="14" name="Picture 3"/>
          <p:cNvPicPr>
            <a:picLocks noChangeAspect="1" noChangeArrowheads="1"/>
          </p:cNvPicPr>
          <p:nvPr/>
        </p:nvPicPr>
        <p:blipFill>
          <a:blip r:embed="rId2">
            <a:extLst/>
          </a:blip>
          <a:srcRect/>
          <a:stretch>
            <a:fillRect/>
          </a:stretch>
        </p:blipFill>
        <p:spPr bwMode="auto">
          <a:xfrm>
            <a:off x="792579" y="424742"/>
            <a:ext cx="9635710" cy="5850253"/>
          </a:xfrm>
          <a:prstGeom prst="rect">
            <a:avLst/>
          </a:prstGeom>
          <a:ln>
            <a:noFill/>
          </a:ln>
          <a:effectLst>
            <a:softEdge rad="112500"/>
          </a:effectLst>
          <a:extLst/>
        </p:spPr>
      </p:pic>
      <p:sp>
        <p:nvSpPr>
          <p:cNvPr id="27655" name="Content Placeholder 2"/>
          <p:cNvSpPr txBox="1">
            <a:spLocks/>
          </p:cNvSpPr>
          <p:nvPr/>
        </p:nvSpPr>
        <p:spPr bwMode="auto">
          <a:xfrm rot="21041587">
            <a:off x="1111887" y="1188659"/>
            <a:ext cx="4395220" cy="431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lstStyle>
            <a:lvl1pPr marL="539750" indent="-457200">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fontAlgn="base">
              <a:spcBef>
                <a:spcPct val="0"/>
              </a:spcBef>
              <a:spcAft>
                <a:spcPct val="0"/>
              </a:spcAft>
              <a:defRPr>
                <a:solidFill>
                  <a:schemeClr val="tx1"/>
                </a:solidFill>
                <a:latin typeface="Century Gothic" pitchFamily="34" charset="0"/>
                <a:cs typeface="Arial" charset="0"/>
              </a:defRPr>
            </a:lvl6pPr>
            <a:lvl7pPr marL="2971800" indent="-228600" fontAlgn="base">
              <a:spcBef>
                <a:spcPct val="0"/>
              </a:spcBef>
              <a:spcAft>
                <a:spcPct val="0"/>
              </a:spcAft>
              <a:defRPr>
                <a:solidFill>
                  <a:schemeClr val="tx1"/>
                </a:solidFill>
                <a:latin typeface="Century Gothic" pitchFamily="34" charset="0"/>
                <a:cs typeface="Arial" charset="0"/>
              </a:defRPr>
            </a:lvl7pPr>
            <a:lvl8pPr marL="3429000" indent="-228600" fontAlgn="base">
              <a:spcBef>
                <a:spcPct val="0"/>
              </a:spcBef>
              <a:spcAft>
                <a:spcPct val="0"/>
              </a:spcAft>
              <a:defRPr>
                <a:solidFill>
                  <a:schemeClr val="tx1"/>
                </a:solidFill>
                <a:latin typeface="Century Gothic" pitchFamily="34" charset="0"/>
                <a:cs typeface="Arial" charset="0"/>
              </a:defRPr>
            </a:lvl8pPr>
            <a:lvl9pPr marL="3886200" indent="-228600" fontAlgn="base">
              <a:spcBef>
                <a:spcPct val="0"/>
              </a:spcBef>
              <a:spcAft>
                <a:spcPct val="0"/>
              </a:spcAft>
              <a:defRPr>
                <a:solidFill>
                  <a:schemeClr val="tx1"/>
                </a:solidFill>
                <a:latin typeface="Century Gothic" pitchFamily="34" charset="0"/>
                <a:cs typeface="Arial" charset="0"/>
              </a:defRPr>
            </a:lvl9pPr>
          </a:lstStyle>
          <a:p>
            <a:pPr>
              <a:buClr>
                <a:srgbClr val="121429"/>
              </a:buClr>
              <a:buSzPct val="76000"/>
              <a:buFont typeface="Century Gothic" pitchFamily="34" charset="0"/>
              <a:buAutoNum type="arabicPeriod"/>
            </a:pPr>
            <a:r>
              <a:rPr lang="en-GB" sz="1600" b="1" dirty="0">
                <a:solidFill>
                  <a:srgbClr val="242852"/>
                </a:solidFill>
              </a:rPr>
              <a:t>Thinking about your current or desired partner, why do you like them?  What drew you to them and why </a:t>
            </a:r>
            <a:r>
              <a:rPr lang="en-GB" sz="1600" b="1" dirty="0" smtClean="0">
                <a:solidFill>
                  <a:srgbClr val="242852"/>
                </a:solidFill>
              </a:rPr>
              <a:t>did </a:t>
            </a:r>
            <a:r>
              <a:rPr lang="en-GB" sz="1600" b="1" dirty="0">
                <a:solidFill>
                  <a:srgbClr val="242852"/>
                </a:solidFill>
              </a:rPr>
              <a:t>you start to date?</a:t>
            </a:r>
          </a:p>
          <a:p>
            <a:pPr>
              <a:buClr>
                <a:srgbClr val="121429"/>
              </a:buClr>
              <a:buSzPct val="76000"/>
              <a:buFont typeface="Century Gothic" pitchFamily="34" charset="0"/>
              <a:buAutoNum type="arabicPeriod"/>
            </a:pPr>
            <a:endParaRPr lang="en-GB" sz="1000" b="1" dirty="0">
              <a:solidFill>
                <a:srgbClr val="242852"/>
              </a:solidFill>
            </a:endParaRPr>
          </a:p>
          <a:p>
            <a:pPr>
              <a:buClr>
                <a:srgbClr val="121429"/>
              </a:buClr>
              <a:buSzPct val="76000"/>
              <a:buFont typeface="Century Gothic" pitchFamily="34" charset="0"/>
              <a:buAutoNum type="arabicPeriod"/>
            </a:pPr>
            <a:r>
              <a:rPr lang="en-GB" sz="1600" b="1" dirty="0" smtClean="0">
                <a:solidFill>
                  <a:srgbClr val="242852"/>
                </a:solidFill>
              </a:rPr>
              <a:t>What is the most important thing you may gain from this relationship</a:t>
            </a:r>
            <a:endParaRPr lang="en-GB" sz="1600" b="1" dirty="0">
              <a:solidFill>
                <a:srgbClr val="242852"/>
              </a:solidFill>
            </a:endParaRPr>
          </a:p>
          <a:p>
            <a:pPr>
              <a:buClr>
                <a:srgbClr val="121429"/>
              </a:buClr>
              <a:buSzPct val="76000"/>
              <a:buFont typeface="Century Gothic" pitchFamily="34" charset="0"/>
              <a:buAutoNum type="arabicPeriod"/>
            </a:pPr>
            <a:endParaRPr lang="en-GB" sz="1100" b="1" dirty="0">
              <a:solidFill>
                <a:srgbClr val="242852"/>
              </a:solidFill>
            </a:endParaRPr>
          </a:p>
          <a:p>
            <a:pPr>
              <a:buClr>
                <a:srgbClr val="121429"/>
              </a:buClr>
              <a:buSzPct val="76000"/>
              <a:buFont typeface="Century Gothic" pitchFamily="34" charset="0"/>
              <a:buAutoNum type="arabicPeriod"/>
            </a:pPr>
            <a:r>
              <a:rPr lang="en-GB" sz="1600" b="1" dirty="0" smtClean="0">
                <a:solidFill>
                  <a:srgbClr val="242852"/>
                </a:solidFill>
              </a:rPr>
              <a:t>What would make you break up with this person?</a:t>
            </a:r>
            <a:endParaRPr lang="en-GB" sz="1600" b="1" dirty="0">
              <a:solidFill>
                <a:srgbClr val="242852"/>
              </a:solidFill>
            </a:endParaRPr>
          </a:p>
          <a:p>
            <a:pPr>
              <a:buClr>
                <a:srgbClr val="121429"/>
              </a:buClr>
              <a:buSzPct val="76000"/>
              <a:buFont typeface="Century Gothic" pitchFamily="34" charset="0"/>
              <a:buAutoNum type="arabicPeriod"/>
            </a:pPr>
            <a:endParaRPr lang="en-GB" sz="900" b="1" dirty="0">
              <a:solidFill>
                <a:srgbClr val="242852"/>
              </a:solidFill>
            </a:endParaRPr>
          </a:p>
          <a:p>
            <a:pPr>
              <a:buClr>
                <a:srgbClr val="121429"/>
              </a:buClr>
              <a:buSzPct val="76000"/>
              <a:buFont typeface="Century Gothic" pitchFamily="34" charset="0"/>
              <a:buAutoNum type="arabicPeriod"/>
            </a:pPr>
            <a:r>
              <a:rPr lang="en-GB" sz="1600" b="1" dirty="0">
                <a:solidFill>
                  <a:srgbClr val="242852"/>
                </a:solidFill>
              </a:rPr>
              <a:t>Do you believe in love? Describe love in a couple of sentences.</a:t>
            </a:r>
          </a:p>
          <a:p>
            <a:pPr>
              <a:buClr>
                <a:srgbClr val="121429"/>
              </a:buClr>
              <a:buSzPct val="76000"/>
              <a:buFont typeface="Century Gothic" pitchFamily="34" charset="0"/>
              <a:buAutoNum type="arabicPeriod"/>
            </a:pPr>
            <a:endParaRPr lang="en-GB" sz="1100" b="1" dirty="0">
              <a:solidFill>
                <a:srgbClr val="242852"/>
              </a:solidFill>
            </a:endParaRPr>
          </a:p>
          <a:p>
            <a:pPr>
              <a:buClr>
                <a:srgbClr val="121429"/>
              </a:buClr>
              <a:buSzPct val="76000"/>
              <a:buFont typeface="Century Gothic" pitchFamily="34" charset="0"/>
              <a:buAutoNum type="arabicPeriod"/>
            </a:pPr>
            <a:r>
              <a:rPr lang="en-GB" sz="1600" b="1" dirty="0">
                <a:solidFill>
                  <a:srgbClr val="242852"/>
                </a:solidFill>
              </a:rPr>
              <a:t>Do you believe you will get married one day?  What will that decision be based on</a:t>
            </a:r>
            <a:r>
              <a:rPr lang="en-GB" sz="1600" b="1" dirty="0" smtClean="0">
                <a:solidFill>
                  <a:srgbClr val="242852"/>
                </a:solidFill>
              </a:rPr>
              <a:t>?</a:t>
            </a:r>
          </a:p>
          <a:p>
            <a:pPr>
              <a:buClr>
                <a:srgbClr val="121429"/>
              </a:buClr>
              <a:buSzPct val="76000"/>
              <a:buFont typeface="Century Gothic" pitchFamily="34" charset="0"/>
              <a:buAutoNum type="arabicPeriod"/>
            </a:pPr>
            <a:r>
              <a:rPr lang="en-GB" sz="1600" b="1" dirty="0" smtClean="0">
                <a:solidFill>
                  <a:srgbClr val="242852"/>
                </a:solidFill>
              </a:rPr>
              <a:t>Draw a picture of your partner. Describe their physical features.</a:t>
            </a:r>
            <a:endParaRPr lang="en-GB" sz="1600" b="1" dirty="0">
              <a:solidFill>
                <a:srgbClr val="242852"/>
              </a:solidFill>
            </a:endParaRPr>
          </a:p>
        </p:txBody>
      </p:sp>
      <p:sp>
        <p:nvSpPr>
          <p:cNvPr id="16" name="Content Placeholder 2"/>
          <p:cNvSpPr txBox="1">
            <a:spLocks/>
          </p:cNvSpPr>
          <p:nvPr/>
        </p:nvSpPr>
        <p:spPr>
          <a:xfrm>
            <a:off x="7031832" y="546410"/>
            <a:ext cx="3963269" cy="5651602"/>
          </a:xfrm>
          <a:prstGeom prst="rect">
            <a:avLst/>
          </a:prstGeom>
          <a:solidFill>
            <a:srgbClr val="FF3399"/>
          </a:soli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rgbClr val="629DD1">
                <a:shade val="30000"/>
              </a:srgbClr>
            </a:contourClr>
          </a:sp3d>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lt1"/>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lt1"/>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lt1"/>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lt1"/>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lt1"/>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lt1"/>
                </a:solidFill>
                <a:latin typeface="+mn-lt"/>
                <a:ea typeface="+mn-ea"/>
                <a:cs typeface="+mn-cs"/>
              </a:defRPr>
            </a:lvl9pPr>
          </a:lstStyle>
          <a:p>
            <a:pPr>
              <a:buClr>
                <a:srgbClr val="242852">
                  <a:lumMod val="50000"/>
                </a:srgbClr>
              </a:buClr>
              <a:defRPr/>
            </a:pPr>
            <a:r>
              <a:rPr lang="en-GB" dirty="0">
                <a:solidFill>
                  <a:srgbClr val="242852"/>
                </a:solidFill>
                <a:latin typeface="Rockwell" pitchFamily="18" charset="0"/>
              </a:rPr>
              <a:t>On a piece of paper answer the questions.</a:t>
            </a:r>
          </a:p>
          <a:p>
            <a:pPr>
              <a:buClr>
                <a:srgbClr val="242852">
                  <a:lumMod val="50000"/>
                </a:srgbClr>
              </a:buClr>
              <a:defRPr/>
            </a:pPr>
            <a:r>
              <a:rPr lang="en-GB" dirty="0">
                <a:solidFill>
                  <a:srgbClr val="242852"/>
                </a:solidFill>
                <a:latin typeface="Rockwell" pitchFamily="18" charset="0"/>
              </a:rPr>
              <a:t>Answer the best you can from personal experience, they will remain private so be honest!</a:t>
            </a:r>
          </a:p>
          <a:p>
            <a:pPr>
              <a:buClr>
                <a:srgbClr val="242852">
                  <a:lumMod val="50000"/>
                </a:srgbClr>
              </a:buClr>
              <a:defRPr/>
            </a:pPr>
            <a:r>
              <a:rPr lang="en-GB" dirty="0">
                <a:solidFill>
                  <a:srgbClr val="242852"/>
                </a:solidFill>
                <a:latin typeface="Rockwell" pitchFamily="18" charset="0"/>
              </a:rPr>
              <a:t>Put your answers in the envelope provided and seal it</a:t>
            </a:r>
          </a:p>
          <a:p>
            <a:pPr>
              <a:buClr>
                <a:srgbClr val="242852">
                  <a:lumMod val="50000"/>
                </a:srgbClr>
              </a:buClr>
              <a:defRPr/>
            </a:pPr>
            <a:r>
              <a:rPr lang="en-GB" dirty="0">
                <a:solidFill>
                  <a:srgbClr val="242852"/>
                </a:solidFill>
                <a:latin typeface="Rockwell" pitchFamily="18" charset="0"/>
              </a:rPr>
              <a:t>We will look back on these at the end of the unit to see how the theories fit</a:t>
            </a:r>
            <a:r>
              <a:rPr lang="en-GB" dirty="0">
                <a:solidFill>
                  <a:srgbClr val="242852"/>
                </a:solidFill>
              </a:rPr>
              <a:t>.</a:t>
            </a:r>
          </a:p>
        </p:txBody>
      </p:sp>
    </p:spTree>
    <p:extLst>
      <p:ext uri="{BB962C8B-B14F-4D97-AF65-F5344CB8AC3E}">
        <p14:creationId xmlns:p14="http://schemas.microsoft.com/office/powerpoint/2010/main" val="3543767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34952" y="2813560"/>
            <a:ext cx="9144000" cy="2603274"/>
          </a:xfrm>
        </p:spPr>
        <p:txBody>
          <a:bodyPr>
            <a:normAutofit fontScale="90000"/>
          </a:bodyPr>
          <a:lstStyle/>
          <a:p>
            <a:r>
              <a:rPr lang="en-GB" sz="10700" dirty="0"/>
              <a:t>Evolutionary theory</a:t>
            </a:r>
            <a:r>
              <a:rPr lang="en-GB" sz="5400" dirty="0"/>
              <a:t/>
            </a:r>
            <a:br>
              <a:rPr lang="en-GB" sz="5400" dirty="0"/>
            </a:br>
            <a:endParaRPr lang="en-GB" sz="5400" dirty="0"/>
          </a:p>
        </p:txBody>
      </p:sp>
    </p:spTree>
    <p:extLst>
      <p:ext uri="{BB962C8B-B14F-4D97-AF65-F5344CB8AC3E}">
        <p14:creationId xmlns:p14="http://schemas.microsoft.com/office/powerpoint/2010/main" val="3410081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a:srcRect l="20512" r="21264" b="1"/>
          <a:stretch/>
        </p:blipFill>
        <p:spPr>
          <a:xfrm>
            <a:off x="5878850" y="13"/>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itle 6"/>
          <p:cNvSpPr>
            <a:spLocks noGrp="1"/>
          </p:cNvSpPr>
          <p:nvPr>
            <p:ph type="title"/>
          </p:nvPr>
        </p:nvSpPr>
        <p:spPr>
          <a:xfrm>
            <a:off x="655320" y="365125"/>
            <a:ext cx="5120114" cy="1692794"/>
          </a:xfrm>
        </p:spPr>
        <p:txBody>
          <a:bodyPr>
            <a:normAutofit/>
          </a:bodyPr>
          <a:lstStyle/>
          <a:p>
            <a:r>
              <a:rPr lang="en-GB" sz="5400" dirty="0"/>
              <a:t>Evolutionary theories</a:t>
            </a:r>
          </a:p>
        </p:txBody>
      </p:sp>
      <p:sp>
        <p:nvSpPr>
          <p:cNvPr id="8" name="Content Placeholder 7"/>
          <p:cNvSpPr>
            <a:spLocks noGrp="1"/>
          </p:cNvSpPr>
          <p:nvPr>
            <p:ph idx="1"/>
          </p:nvPr>
        </p:nvSpPr>
        <p:spPr>
          <a:xfrm>
            <a:off x="655321" y="2575033"/>
            <a:ext cx="5440679" cy="3917827"/>
          </a:xfrm>
        </p:spPr>
        <p:txBody>
          <a:bodyPr>
            <a:normAutofit/>
          </a:bodyPr>
          <a:lstStyle/>
          <a:p>
            <a:pPr marL="0" indent="0">
              <a:buNone/>
            </a:pPr>
            <a:r>
              <a:rPr lang="en-GB" sz="2600" dirty="0"/>
              <a:t>The evolutionary approach suggests we have a basic need to form social relationships. </a:t>
            </a:r>
          </a:p>
          <a:p>
            <a:pPr marL="0" indent="0">
              <a:buNone/>
            </a:pPr>
            <a:endParaRPr lang="en-GB" sz="1400" dirty="0"/>
          </a:p>
          <a:p>
            <a:pPr marL="0" indent="0">
              <a:buNone/>
            </a:pPr>
            <a:r>
              <a:rPr lang="en-GB" sz="2600" dirty="0"/>
              <a:t>This is shaped by Darwinian natural selection. It implies people will engage in behaviour which will maximise their reproductive success, whether this is producing a lot of offspring, or fewer offspring who can be cared for well. </a:t>
            </a:r>
          </a:p>
        </p:txBody>
      </p:sp>
    </p:spTree>
    <p:extLst>
      <p:ext uri="{BB962C8B-B14F-4D97-AF65-F5344CB8AC3E}">
        <p14:creationId xmlns:p14="http://schemas.microsoft.com/office/powerpoint/2010/main" val="63995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3BAF1561-20C4-41FD-A35F-BF2B9E727F3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FC18D930-0EEE-448F-ABF1-2AA3C83DA55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attractive mates for reproductive success">
            <a:extLst>
              <a:ext uri="{FF2B5EF4-FFF2-40B4-BE49-F238E27FC236}">
                <a16:creationId xmlns:a16="http://schemas.microsoft.com/office/drawing/2014/main" id="{2A86C1C3-90E2-47F8-9F2F-5FD247547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767" y="897182"/>
            <a:ext cx="6542117" cy="490658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321733" y="981091"/>
            <a:ext cx="4092951" cy="1624457"/>
          </a:xfrm>
        </p:spPr>
        <p:txBody>
          <a:bodyPr>
            <a:normAutofit/>
          </a:bodyPr>
          <a:lstStyle/>
          <a:p>
            <a:r>
              <a:rPr lang="en-GB" sz="4800" dirty="0">
                <a:solidFill>
                  <a:schemeClr val="bg1"/>
                </a:solidFill>
              </a:rPr>
              <a:t>Evolutionary theories</a:t>
            </a:r>
          </a:p>
        </p:txBody>
      </p:sp>
      <p:sp>
        <p:nvSpPr>
          <p:cNvPr id="8" name="Content Placeholder 7"/>
          <p:cNvSpPr>
            <a:spLocks noGrp="1"/>
          </p:cNvSpPr>
          <p:nvPr>
            <p:ph idx="1"/>
          </p:nvPr>
        </p:nvSpPr>
        <p:spPr>
          <a:xfrm>
            <a:off x="157655" y="2834809"/>
            <a:ext cx="4414345" cy="3398885"/>
          </a:xfrm>
        </p:spPr>
        <p:txBody>
          <a:bodyPr anchor="t">
            <a:normAutofit/>
          </a:bodyPr>
          <a:lstStyle/>
          <a:p>
            <a:pPr marL="0" indent="0">
              <a:buNone/>
            </a:pPr>
            <a:r>
              <a:rPr lang="en-GB" dirty="0">
                <a:solidFill>
                  <a:schemeClr val="bg1"/>
                </a:solidFill>
              </a:rPr>
              <a:t>One of the implications of evolutionary theory is that physical attractiveness ‘advertises’ an individuals fertility and therefore, males in particular seek physically attractive mates to ensure their reproductive success. </a:t>
            </a:r>
          </a:p>
        </p:txBody>
      </p:sp>
    </p:spTree>
    <p:extLst>
      <p:ext uri="{BB962C8B-B14F-4D97-AF65-F5344CB8AC3E}">
        <p14:creationId xmlns:p14="http://schemas.microsoft.com/office/powerpoint/2010/main" val="38511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pPr marL="0" indent="0">
              <a:buNone/>
            </a:pPr>
            <a:r>
              <a:rPr lang="en-GB" sz="3600" dirty="0"/>
              <a:t>Before we begin to look at the differences of parental investment, take some time to complete the two tables found on page 5 of your booklet. </a:t>
            </a:r>
          </a:p>
        </p:txBody>
      </p:sp>
    </p:spTree>
    <p:extLst>
      <p:ext uri="{BB962C8B-B14F-4D97-AF65-F5344CB8AC3E}">
        <p14:creationId xmlns:p14="http://schemas.microsoft.com/office/powerpoint/2010/main" val="729023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80108"/>
            <a:ext cx="10515600" cy="1325563"/>
          </a:xfrm>
        </p:spPr>
        <p:txBody>
          <a:bodyPr>
            <a:normAutofit/>
          </a:bodyPr>
          <a:lstStyle/>
          <a:p>
            <a:r>
              <a:rPr lang="en-GB" dirty="0"/>
              <a:t>Different parental investment</a:t>
            </a:r>
          </a:p>
        </p:txBody>
      </p:sp>
      <p:sp>
        <p:nvSpPr>
          <p:cNvPr id="3" name="Content Placeholder 2"/>
          <p:cNvSpPr>
            <a:spLocks noGrp="1"/>
          </p:cNvSpPr>
          <p:nvPr>
            <p:ph idx="1"/>
          </p:nvPr>
        </p:nvSpPr>
        <p:spPr>
          <a:xfrm>
            <a:off x="457200" y="1765738"/>
            <a:ext cx="11256579" cy="4619296"/>
          </a:xfrm>
        </p:spPr>
        <p:txBody>
          <a:bodyPr>
            <a:normAutofit fontScale="92500"/>
          </a:bodyPr>
          <a:lstStyle/>
          <a:p>
            <a:pPr marL="0" indent="0">
              <a:buNone/>
            </a:pPr>
            <a:r>
              <a:rPr lang="en-GB" sz="2400" dirty="0">
                <a:latin typeface="+mj-lt"/>
              </a:rPr>
              <a:t>Parental/reproductive investment means investing resources in raising offspring at a cost to the parent.</a:t>
            </a:r>
          </a:p>
          <a:p>
            <a:pPr marL="0" indent="0">
              <a:buNone/>
            </a:pPr>
            <a:endParaRPr lang="en-GB" sz="2400" dirty="0">
              <a:latin typeface="+mj-lt"/>
            </a:endParaRPr>
          </a:p>
          <a:p>
            <a:pPr marL="0" indent="0">
              <a:buNone/>
            </a:pPr>
            <a:r>
              <a:rPr lang="en-GB" sz="2400" dirty="0">
                <a:latin typeface="+mj-lt"/>
              </a:rPr>
              <a:t>One aspect of the evolutionary theory is that for biological reasons, males and females invest different amounts of resources in having and raising children and that these differences have led the two sexes to evolve different behavioural strategies in terms of relationships </a:t>
            </a:r>
            <a:r>
              <a:rPr lang="en-GB" sz="2400" b="1" dirty="0">
                <a:latin typeface="+mj-lt"/>
              </a:rPr>
              <a:t>(</a:t>
            </a:r>
            <a:r>
              <a:rPr lang="en-GB" sz="2400" b="1" dirty="0" err="1">
                <a:latin typeface="+mj-lt"/>
              </a:rPr>
              <a:t>Trivers</a:t>
            </a:r>
            <a:r>
              <a:rPr lang="en-GB" sz="2400" b="1" dirty="0">
                <a:latin typeface="+mj-lt"/>
              </a:rPr>
              <a:t>, 1972)</a:t>
            </a:r>
            <a:r>
              <a:rPr lang="en-GB" sz="2400" dirty="0">
                <a:latin typeface="+mj-lt"/>
              </a:rPr>
              <a:t>.</a:t>
            </a:r>
          </a:p>
          <a:p>
            <a:pPr marL="0" indent="0">
              <a:buNone/>
            </a:pPr>
            <a:endParaRPr lang="en-GB" sz="2400" dirty="0">
              <a:latin typeface="+mj-lt"/>
            </a:endParaRPr>
          </a:p>
          <a:p>
            <a:pPr marL="0" indent="0">
              <a:buNone/>
            </a:pPr>
            <a:r>
              <a:rPr lang="en-GB" sz="2400" dirty="0">
                <a:latin typeface="+mj-lt"/>
              </a:rPr>
              <a:t>Human females biologically invest a great deal more in their offspring than males, being pregnant for nine months (with considerable health risks to themselves involved), typically followed by a period of breastfeeding.  </a:t>
            </a:r>
          </a:p>
          <a:p>
            <a:pPr marL="0" indent="0">
              <a:buNone/>
            </a:pPr>
            <a:endParaRPr lang="en-GB" sz="2400" dirty="0">
              <a:latin typeface="+mj-lt"/>
            </a:endParaRPr>
          </a:p>
          <a:p>
            <a:pPr marL="0" indent="0">
              <a:buNone/>
            </a:pPr>
            <a:r>
              <a:rPr lang="en-GB" sz="2400" dirty="0">
                <a:latin typeface="+mj-lt"/>
              </a:rPr>
              <a:t>This differential parental investment is increased if the mother is also the main caregiver.</a:t>
            </a:r>
          </a:p>
        </p:txBody>
      </p:sp>
      <p:pic>
        <p:nvPicPr>
          <p:cNvPr id="5" name="Picture 4"/>
          <p:cNvPicPr>
            <a:picLocks noChangeAspect="1"/>
          </p:cNvPicPr>
          <p:nvPr/>
        </p:nvPicPr>
        <p:blipFill>
          <a:blip r:embed="rId3"/>
          <a:stretch>
            <a:fillRect/>
          </a:stretch>
        </p:blipFill>
        <p:spPr>
          <a:xfrm>
            <a:off x="10226226" y="485056"/>
            <a:ext cx="1487553" cy="1115665"/>
          </a:xfrm>
          <a:prstGeom prst="rect">
            <a:avLst/>
          </a:prstGeom>
        </p:spPr>
      </p:pic>
    </p:spTree>
    <p:extLst>
      <p:ext uri="{BB962C8B-B14F-4D97-AF65-F5344CB8AC3E}">
        <p14:creationId xmlns:p14="http://schemas.microsoft.com/office/powerpoint/2010/main" val="82785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2"/>
            <a:ext cx="9144000" cy="4706937"/>
          </a:xfrm>
        </p:spPr>
        <p:txBody>
          <a:bodyPr>
            <a:noAutofit/>
          </a:bodyPr>
          <a:lstStyle/>
          <a:p>
            <a:r>
              <a:rPr lang="en-GB" sz="11500" dirty="0" smtClean="0"/>
              <a:t>What do you know about love?</a:t>
            </a:r>
            <a:endParaRPr lang="en-GB" sz="11500" dirty="0"/>
          </a:p>
        </p:txBody>
      </p:sp>
    </p:spTree>
    <p:extLst>
      <p:ext uri="{BB962C8B-B14F-4D97-AF65-F5344CB8AC3E}">
        <p14:creationId xmlns:p14="http://schemas.microsoft.com/office/powerpoint/2010/main" val="41419019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F7435D-E3DB-47B1-BA61-B00ACC83A9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overprotective mother">
            <a:extLst>
              <a:ext uri="{FF2B5EF4-FFF2-40B4-BE49-F238E27FC236}">
                <a16:creationId xmlns:a16="http://schemas.microsoft.com/office/drawing/2014/main" id="{5DD19B3D-EC35-44F2-AACF-A97178AAE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156" y="798745"/>
            <a:ext cx="4568638" cy="5110959"/>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9453" y="472427"/>
            <a:ext cx="4944152" cy="1622321"/>
          </a:xfrm>
        </p:spPr>
        <p:txBody>
          <a:bodyPr>
            <a:normAutofit fontScale="90000"/>
          </a:bodyPr>
          <a:lstStyle/>
          <a:p>
            <a:r>
              <a:rPr lang="en-GB" sz="5400" dirty="0"/>
              <a:t>Different parental investment</a:t>
            </a:r>
          </a:p>
        </p:txBody>
      </p:sp>
      <p:sp>
        <p:nvSpPr>
          <p:cNvPr id="3" name="Content Placeholder 2"/>
          <p:cNvSpPr>
            <a:spLocks noGrp="1"/>
          </p:cNvSpPr>
          <p:nvPr>
            <p:ph idx="1"/>
          </p:nvPr>
        </p:nvSpPr>
        <p:spPr>
          <a:xfrm>
            <a:off x="648930" y="2438400"/>
            <a:ext cx="4944151" cy="3785419"/>
          </a:xfrm>
        </p:spPr>
        <p:txBody>
          <a:bodyPr>
            <a:normAutofit fontScale="92500" lnSpcReduction="10000"/>
          </a:bodyPr>
          <a:lstStyle/>
          <a:p>
            <a:pPr marL="0" indent="0">
              <a:buNone/>
            </a:pPr>
            <a:r>
              <a:rPr lang="en-GB" sz="3200" dirty="0">
                <a:latin typeface="+mj-lt"/>
              </a:rPr>
              <a:t>Another sex difference is that women can have fewer offspring over the lifespan than a man can, meaning that, theoretically, the best evolutionary strategy, in terms of survival of her genes would be to look after the children well and seek a partner who is willing to provide support.</a:t>
            </a:r>
          </a:p>
        </p:txBody>
      </p:sp>
      <p:pic>
        <p:nvPicPr>
          <p:cNvPr id="7" name="Picture 6"/>
          <p:cNvPicPr>
            <a:picLocks noChangeAspect="1"/>
          </p:cNvPicPr>
          <p:nvPr/>
        </p:nvPicPr>
        <p:blipFill>
          <a:blip r:embed="rId4"/>
          <a:stretch>
            <a:fillRect/>
          </a:stretch>
        </p:blipFill>
        <p:spPr>
          <a:xfrm>
            <a:off x="4205966" y="1322735"/>
            <a:ext cx="1487553" cy="1115665"/>
          </a:xfrm>
          <a:prstGeom prst="rect">
            <a:avLst/>
          </a:prstGeom>
        </p:spPr>
      </p:pic>
    </p:spTree>
    <p:extLst>
      <p:ext uri="{BB962C8B-B14F-4D97-AF65-F5344CB8AC3E}">
        <p14:creationId xmlns:p14="http://schemas.microsoft.com/office/powerpoint/2010/main" val="32939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F7435D-E3DB-47B1-BA61-B00ACC83A9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A8AFF4-27AB-4333-A885-516E13B00F15}"/>
              </a:ext>
            </a:extLst>
          </p:cNvPr>
          <p:cNvPicPr>
            <a:picLocks noChangeAspect="1"/>
          </p:cNvPicPr>
          <p:nvPr/>
        </p:nvPicPr>
        <p:blipFill>
          <a:blip r:embed="rId3"/>
          <a:stretch>
            <a:fillRect/>
          </a:stretch>
        </p:blipFill>
        <p:spPr>
          <a:xfrm>
            <a:off x="6873766" y="768680"/>
            <a:ext cx="4614172" cy="5171090"/>
          </a:xfrm>
          <a:prstGeom prst="rect">
            <a:avLst/>
          </a:prstGeom>
          <a:effectLst/>
        </p:spPr>
      </p:pic>
      <p:sp>
        <p:nvSpPr>
          <p:cNvPr id="2" name="Title 1"/>
          <p:cNvSpPr>
            <a:spLocks noGrp="1"/>
          </p:cNvSpPr>
          <p:nvPr>
            <p:ph type="title"/>
          </p:nvPr>
        </p:nvSpPr>
        <p:spPr>
          <a:xfrm>
            <a:off x="648929" y="629266"/>
            <a:ext cx="4944152" cy="1622321"/>
          </a:xfrm>
        </p:spPr>
        <p:txBody>
          <a:bodyPr>
            <a:normAutofit/>
          </a:bodyPr>
          <a:lstStyle/>
          <a:p>
            <a:r>
              <a:rPr lang="en-GB" sz="4900" dirty="0"/>
              <a:t>Different parental investment</a:t>
            </a:r>
          </a:p>
        </p:txBody>
      </p:sp>
      <p:sp>
        <p:nvSpPr>
          <p:cNvPr id="3" name="Content Placeholder 2"/>
          <p:cNvSpPr>
            <a:spLocks noGrp="1"/>
          </p:cNvSpPr>
          <p:nvPr>
            <p:ph idx="1"/>
          </p:nvPr>
        </p:nvSpPr>
        <p:spPr>
          <a:xfrm>
            <a:off x="648930" y="2438400"/>
            <a:ext cx="4944151" cy="3785419"/>
          </a:xfrm>
        </p:spPr>
        <p:txBody>
          <a:bodyPr>
            <a:noAutofit/>
          </a:bodyPr>
          <a:lstStyle/>
          <a:p>
            <a:pPr marL="0" indent="0">
              <a:buNone/>
            </a:pPr>
            <a:r>
              <a:rPr lang="en-GB" sz="3000" dirty="0">
                <a:latin typeface="+mj-lt"/>
              </a:rPr>
              <a:t>Male reproduction is less constrained biologically and males could potentially have large numbers of offspring with many women – but doing so might come at a cost in terms of reduced ability to care for the children, thus not ensuring their survival.</a:t>
            </a:r>
          </a:p>
        </p:txBody>
      </p:sp>
      <p:pic>
        <p:nvPicPr>
          <p:cNvPr id="7" name="Picture 6"/>
          <p:cNvPicPr>
            <a:picLocks noChangeAspect="1"/>
          </p:cNvPicPr>
          <p:nvPr/>
        </p:nvPicPr>
        <p:blipFill>
          <a:blip r:embed="rId4"/>
          <a:stretch>
            <a:fillRect/>
          </a:stretch>
        </p:blipFill>
        <p:spPr>
          <a:xfrm>
            <a:off x="4215452" y="1322735"/>
            <a:ext cx="1487553" cy="1115665"/>
          </a:xfrm>
          <a:prstGeom prst="rect">
            <a:avLst/>
          </a:prstGeom>
        </p:spPr>
      </p:pic>
    </p:spTree>
    <p:extLst>
      <p:ext uri="{BB962C8B-B14F-4D97-AF65-F5344CB8AC3E}">
        <p14:creationId xmlns:p14="http://schemas.microsoft.com/office/powerpoint/2010/main" val="27335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pPr marL="0" indent="0">
              <a:buNone/>
            </a:pPr>
            <a:r>
              <a:rPr lang="en-GB" sz="3600" dirty="0"/>
              <a:t>Anisogamy refers to the differences between </a:t>
            </a:r>
            <a:r>
              <a:rPr lang="en-GB" sz="3600" dirty="0" smtClean="0"/>
              <a:t>male </a:t>
            </a:r>
            <a:r>
              <a:rPr lang="en-GB" sz="3600" dirty="0"/>
              <a:t>and female sex cells.</a:t>
            </a:r>
          </a:p>
          <a:p>
            <a:pPr marL="0" indent="0">
              <a:buNone/>
            </a:pPr>
            <a:r>
              <a:rPr lang="en-GB" sz="3600" dirty="0"/>
              <a:t>Read page 6 and the start of page 7 to ensure you are clear about the differences. </a:t>
            </a:r>
          </a:p>
        </p:txBody>
      </p:sp>
    </p:spTree>
    <p:extLst>
      <p:ext uri="{BB962C8B-B14F-4D97-AF65-F5344CB8AC3E}">
        <p14:creationId xmlns:p14="http://schemas.microsoft.com/office/powerpoint/2010/main" val="723799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811161"/>
            <a:ext cx="3335594" cy="5403370"/>
          </a:xfrm>
        </p:spPr>
        <p:txBody>
          <a:bodyPr>
            <a:normAutofit/>
          </a:bodyPr>
          <a:lstStyle/>
          <a:p>
            <a:r>
              <a:rPr lang="en-GB" sz="5400" dirty="0">
                <a:solidFill>
                  <a:schemeClr val="bg1"/>
                </a:solidFill>
              </a:rPr>
              <a:t>Selecting a partner</a:t>
            </a:r>
          </a:p>
        </p:txBody>
      </p:sp>
      <p:graphicFrame>
        <p:nvGraphicFramePr>
          <p:cNvPr id="5" name="Content Placeholder 2">
            <a:extLst>
              <a:ext uri="{FF2B5EF4-FFF2-40B4-BE49-F238E27FC236}">
                <a16:creationId xmlns:a16="http://schemas.microsoft.com/office/drawing/2014/main" id="{12E60AB8-BC53-4AEC-843B-97EB27C9CF83}"/>
              </a:ext>
            </a:extLst>
          </p:cNvPr>
          <p:cNvGraphicFramePr>
            <a:graphicFrameLocks noGrp="1"/>
          </p:cNvGraphicFramePr>
          <p:nvPr>
            <p:ph idx="1"/>
            <p:extLst>
              <p:ext uri="{D42A27DB-BD31-4B8C-83A1-F6EECF244321}">
                <p14:modId xmlns:p14="http://schemas.microsoft.com/office/powerpoint/2010/main" val="1202257063"/>
              </p:ext>
            </p:extLst>
          </p:nvPr>
        </p:nvGraphicFramePr>
        <p:xfrm>
          <a:off x="5134792" y="2325917"/>
          <a:ext cx="6578802" cy="4078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962A01A-EA88-4862-BBE0-886FFC93AD17}"/>
              </a:ext>
            </a:extLst>
          </p:cNvPr>
          <p:cNvSpPr txBox="1"/>
          <p:nvPr/>
        </p:nvSpPr>
        <p:spPr>
          <a:xfrm>
            <a:off x="5134792" y="233036"/>
            <a:ext cx="6720877" cy="2092881"/>
          </a:xfrm>
          <a:prstGeom prst="rect">
            <a:avLst/>
          </a:prstGeom>
          <a:noFill/>
        </p:spPr>
        <p:txBody>
          <a:bodyPr wrap="square" rtlCol="0">
            <a:spAutoFit/>
          </a:bodyPr>
          <a:lstStyle/>
          <a:p>
            <a:r>
              <a:rPr lang="en-GB" sz="2800" dirty="0"/>
              <a:t>Evolutionary theorists believe anisogamy is also important in selecting a partner. They believe there are two different mating strategies.</a:t>
            </a:r>
            <a:endParaRPr lang="en-US" sz="2800" dirty="0"/>
          </a:p>
          <a:p>
            <a:endParaRPr lang="en-GB" dirty="0"/>
          </a:p>
        </p:txBody>
      </p:sp>
      <p:pic>
        <p:nvPicPr>
          <p:cNvPr id="7" name="Picture 6"/>
          <p:cNvPicPr>
            <a:picLocks noChangeAspect="1"/>
          </p:cNvPicPr>
          <p:nvPr/>
        </p:nvPicPr>
        <p:blipFill>
          <a:blip r:embed="rId7"/>
          <a:stretch>
            <a:fillRect/>
          </a:stretch>
        </p:blipFill>
        <p:spPr>
          <a:xfrm>
            <a:off x="3166740" y="5742335"/>
            <a:ext cx="1487553" cy="1115665"/>
          </a:xfrm>
          <a:prstGeom prst="rect">
            <a:avLst/>
          </a:prstGeom>
        </p:spPr>
      </p:pic>
    </p:spTree>
    <p:extLst>
      <p:ext uri="{BB962C8B-B14F-4D97-AF65-F5344CB8AC3E}">
        <p14:creationId xmlns:p14="http://schemas.microsoft.com/office/powerpoint/2010/main" val="26406452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413D172-8B6A-47F5-9813-DE455773F3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Image result for quality over quantity">
            <a:extLst>
              <a:ext uri="{FF2B5EF4-FFF2-40B4-BE49-F238E27FC236}">
                <a16:creationId xmlns:a16="http://schemas.microsoft.com/office/drawing/2014/main" id="{4AA7D2C1-4112-4438-AED0-DA9F64D0AA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50"/>
          <a:stretch/>
        </p:blipFill>
        <p:spPr bwMode="auto">
          <a:xfrm>
            <a:off x="7737635" y="-1"/>
            <a:ext cx="355520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6505575" cy="1325563"/>
          </a:xfrm>
        </p:spPr>
        <p:txBody>
          <a:bodyPr>
            <a:normAutofit/>
          </a:bodyPr>
          <a:lstStyle/>
          <a:p>
            <a:r>
              <a:rPr lang="en-GB" sz="5400" dirty="0"/>
              <a:t>Intersexual Selection</a:t>
            </a:r>
          </a:p>
        </p:txBody>
      </p:sp>
      <p:sp>
        <p:nvSpPr>
          <p:cNvPr id="3" name="Content Placeholder 2"/>
          <p:cNvSpPr>
            <a:spLocks noGrp="1"/>
          </p:cNvSpPr>
          <p:nvPr>
            <p:ph idx="1"/>
          </p:nvPr>
        </p:nvSpPr>
        <p:spPr>
          <a:xfrm>
            <a:off x="838200" y="1825625"/>
            <a:ext cx="6505575" cy="4351338"/>
          </a:xfrm>
        </p:spPr>
        <p:txBody>
          <a:bodyPr>
            <a:normAutofit/>
          </a:bodyPr>
          <a:lstStyle/>
          <a:p>
            <a:pPr marL="0" indent="0">
              <a:buNone/>
            </a:pPr>
            <a:r>
              <a:rPr lang="en-GB" dirty="0"/>
              <a:t>Intersexual selection refers to the preference a person of one sex has for a person of the opposite sex due to certain qualities. </a:t>
            </a:r>
          </a:p>
          <a:p>
            <a:pPr marL="0" indent="0">
              <a:buNone/>
            </a:pPr>
            <a:endParaRPr lang="en-GB" dirty="0"/>
          </a:p>
          <a:p>
            <a:pPr marL="0" indent="0">
              <a:buNone/>
            </a:pPr>
            <a:r>
              <a:rPr lang="en-GB" dirty="0"/>
              <a:t>This is the preferred strategy for females.</a:t>
            </a:r>
          </a:p>
          <a:p>
            <a:pPr marL="0" indent="0">
              <a:buNone/>
            </a:pPr>
            <a:r>
              <a:rPr lang="en-GB" dirty="0"/>
              <a:t>Quality over quantity because the consequence of making the wrong choice of partner are much more serious for the female than for the male.</a:t>
            </a:r>
          </a:p>
          <a:p>
            <a:pPr marL="0" indent="0">
              <a:buNone/>
            </a:pPr>
            <a:endParaRPr lang="en-GB" dirty="0"/>
          </a:p>
          <a:p>
            <a:pPr marL="0" indent="0">
              <a:buNone/>
            </a:pPr>
            <a:endParaRPr lang="en-GB" dirty="0"/>
          </a:p>
          <a:p>
            <a:pPr marL="0" indent="0">
              <a:buNone/>
            </a:pPr>
            <a:endParaRPr lang="en-GB" dirty="0"/>
          </a:p>
        </p:txBody>
      </p:sp>
      <p:pic>
        <p:nvPicPr>
          <p:cNvPr id="6" name="Picture 5"/>
          <p:cNvPicPr>
            <a:picLocks noChangeAspect="1"/>
          </p:cNvPicPr>
          <p:nvPr/>
        </p:nvPicPr>
        <p:blipFill>
          <a:blip r:embed="rId3"/>
          <a:stretch>
            <a:fillRect/>
          </a:stretch>
        </p:blipFill>
        <p:spPr>
          <a:xfrm>
            <a:off x="6250082" y="5742335"/>
            <a:ext cx="1487553" cy="1115665"/>
          </a:xfrm>
          <a:prstGeom prst="rect">
            <a:avLst/>
          </a:prstGeom>
        </p:spPr>
      </p:pic>
    </p:spTree>
    <p:extLst>
      <p:ext uri="{BB962C8B-B14F-4D97-AF65-F5344CB8AC3E}">
        <p14:creationId xmlns:p14="http://schemas.microsoft.com/office/powerpoint/2010/main" val="39345913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Intersexual Selection</a:t>
            </a:r>
          </a:p>
        </p:txBody>
      </p:sp>
      <p:sp>
        <p:nvSpPr>
          <p:cNvPr id="3" name="Content Placeholder 2"/>
          <p:cNvSpPr>
            <a:spLocks noGrp="1"/>
          </p:cNvSpPr>
          <p:nvPr>
            <p:ph idx="1"/>
          </p:nvPr>
        </p:nvSpPr>
        <p:spPr>
          <a:xfrm>
            <a:off x="4976031" y="1389546"/>
            <a:ext cx="6377769" cy="4930246"/>
          </a:xfrm>
        </p:spPr>
        <p:txBody>
          <a:bodyPr anchor="ctr">
            <a:normAutofit/>
          </a:bodyPr>
          <a:lstStyle/>
          <a:p>
            <a:pPr marL="0" indent="0">
              <a:buNone/>
            </a:pPr>
            <a:r>
              <a:rPr lang="en-GB" sz="3000" dirty="0"/>
              <a:t>A women may have historically been more likely to choose a partner who could provide them with resources such as food, territory and protection. </a:t>
            </a:r>
          </a:p>
          <a:p>
            <a:pPr marL="0" indent="0">
              <a:buNone/>
            </a:pPr>
            <a:r>
              <a:rPr lang="en-GB" sz="3000" dirty="0"/>
              <a:t>Doing so will enhance her child’s chance of survival. </a:t>
            </a:r>
          </a:p>
          <a:p>
            <a:pPr marL="0" indent="0">
              <a:buNone/>
            </a:pPr>
            <a:endParaRPr lang="en-GB" sz="3000" dirty="0"/>
          </a:p>
          <a:p>
            <a:pPr marL="0" indent="0">
              <a:buNone/>
            </a:pPr>
            <a:r>
              <a:rPr lang="en-GB" sz="3000" dirty="0"/>
              <a:t>This might not be the case in modern times. What might a women look for now?</a:t>
            </a:r>
          </a:p>
          <a:p>
            <a:pPr marL="0" indent="0">
              <a:buNone/>
            </a:pPr>
            <a:endParaRPr lang="en-GB" sz="2400" dirty="0"/>
          </a:p>
          <a:p>
            <a:pPr marL="0" indent="0">
              <a:buNone/>
            </a:pPr>
            <a:endParaRPr lang="en-GB" sz="2400" dirty="0"/>
          </a:p>
        </p:txBody>
      </p:sp>
    </p:spTree>
    <p:extLst>
      <p:ext uri="{BB962C8B-B14F-4D97-AF65-F5344CB8AC3E}">
        <p14:creationId xmlns:p14="http://schemas.microsoft.com/office/powerpoint/2010/main" val="2521466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Image result for Intrasexual Selection">
            <a:extLst>
              <a:ext uri="{FF2B5EF4-FFF2-40B4-BE49-F238E27FC236}">
                <a16:creationId xmlns:a16="http://schemas.microsoft.com/office/drawing/2014/main" id="{1589EA71-63DA-47B8-8CE3-481F1A4304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7" t="-1" r="12660" b="-1"/>
          <a:stretch/>
        </p:blipFill>
        <p:spPr bwMode="auto">
          <a:xfrm>
            <a:off x="7094482" y="10"/>
            <a:ext cx="5097517"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931" y="440080"/>
            <a:ext cx="6161774" cy="1676603"/>
          </a:xfrm>
        </p:spPr>
        <p:txBody>
          <a:bodyPr>
            <a:normAutofit/>
          </a:bodyPr>
          <a:lstStyle/>
          <a:p>
            <a:r>
              <a:rPr lang="en-GB" sz="5400" dirty="0" err="1"/>
              <a:t>Intrasexual</a:t>
            </a:r>
            <a:r>
              <a:rPr lang="en-GB" sz="5400" dirty="0"/>
              <a:t> Selection</a:t>
            </a:r>
          </a:p>
        </p:txBody>
      </p:sp>
      <p:sp>
        <p:nvSpPr>
          <p:cNvPr id="3" name="Content Placeholder 2"/>
          <p:cNvSpPr>
            <a:spLocks noGrp="1"/>
          </p:cNvSpPr>
          <p:nvPr>
            <p:ph idx="1"/>
          </p:nvPr>
        </p:nvSpPr>
        <p:spPr>
          <a:xfrm>
            <a:off x="648931" y="2438400"/>
            <a:ext cx="5657276" cy="3785419"/>
          </a:xfrm>
        </p:spPr>
        <p:txBody>
          <a:bodyPr>
            <a:noAutofit/>
          </a:bodyPr>
          <a:lstStyle/>
          <a:p>
            <a:pPr marL="0" indent="0">
              <a:buNone/>
            </a:pPr>
            <a:r>
              <a:rPr lang="en-GB" dirty="0"/>
              <a:t>Intrasexual selection refers to the competition between males to be able to mate with a female.</a:t>
            </a:r>
          </a:p>
          <a:p>
            <a:pPr marL="0" indent="0">
              <a:buNone/>
            </a:pPr>
            <a:endParaRPr lang="en-GB" dirty="0"/>
          </a:p>
          <a:p>
            <a:pPr marL="0" indent="0">
              <a:buNone/>
            </a:pPr>
            <a:r>
              <a:rPr lang="en-GB" dirty="0"/>
              <a:t>This is the preferred strategy for males. Quantity over quality because the more opportunity a male has to reproduce the higher the chances he will have off spring who will survive. </a:t>
            </a:r>
          </a:p>
        </p:txBody>
      </p:sp>
      <p:pic>
        <p:nvPicPr>
          <p:cNvPr id="5" name="Picture 4"/>
          <p:cNvPicPr>
            <a:picLocks noChangeAspect="1"/>
          </p:cNvPicPr>
          <p:nvPr/>
        </p:nvPicPr>
        <p:blipFill>
          <a:blip r:embed="rId3"/>
          <a:stretch>
            <a:fillRect/>
          </a:stretch>
        </p:blipFill>
        <p:spPr>
          <a:xfrm>
            <a:off x="6066928" y="5742335"/>
            <a:ext cx="1487553" cy="1115665"/>
          </a:xfrm>
          <a:prstGeom prst="rect">
            <a:avLst/>
          </a:prstGeom>
        </p:spPr>
      </p:pic>
    </p:spTree>
    <p:extLst>
      <p:ext uri="{BB962C8B-B14F-4D97-AF65-F5344CB8AC3E}">
        <p14:creationId xmlns:p14="http://schemas.microsoft.com/office/powerpoint/2010/main" val="3101669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6A64AD8-8C25-4940-BF1E-A554E6A0CEC9}"/>
              </a:ext>
            </a:extLst>
          </p:cNvPr>
          <p:cNvPicPr>
            <a:picLocks noChangeAspect="1"/>
          </p:cNvPicPr>
          <p:nvPr/>
        </p:nvPicPr>
        <p:blipFill rotWithShape="1">
          <a:blip r:embed="rId2"/>
          <a:srcRect l="35512" r="1270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AutoShape 2" descr="Image result for worlds largest male">
            <a:extLst>
              <a:ext uri="{FF2B5EF4-FFF2-40B4-BE49-F238E27FC236}">
                <a16:creationId xmlns:a16="http://schemas.microsoft.com/office/drawing/2014/main" id="{6E1D439E-B4D6-4EC1-B263-6394C572B20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worlds largest male">
            <a:extLst>
              <a:ext uri="{FF2B5EF4-FFF2-40B4-BE49-F238E27FC236}">
                <a16:creationId xmlns:a16="http://schemas.microsoft.com/office/drawing/2014/main" id="{29A08995-2FA8-441E-A679-9628EF1A737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655320" y="365125"/>
            <a:ext cx="5120114" cy="1692794"/>
          </a:xfrm>
        </p:spPr>
        <p:txBody>
          <a:bodyPr>
            <a:normAutofit fontScale="90000"/>
          </a:bodyPr>
          <a:lstStyle/>
          <a:p>
            <a:r>
              <a:rPr lang="en-GB" sz="6000" dirty="0" err="1"/>
              <a:t>Intrasexual</a:t>
            </a:r>
            <a:r>
              <a:rPr lang="en-GB" sz="6000" dirty="0"/>
              <a:t> Selection</a:t>
            </a:r>
          </a:p>
        </p:txBody>
      </p:sp>
      <p:sp>
        <p:nvSpPr>
          <p:cNvPr id="3" name="Content Placeholder 2"/>
          <p:cNvSpPr>
            <a:spLocks noGrp="1"/>
          </p:cNvSpPr>
          <p:nvPr>
            <p:ph idx="1"/>
          </p:nvPr>
        </p:nvSpPr>
        <p:spPr>
          <a:xfrm>
            <a:off x="502921" y="2575042"/>
            <a:ext cx="5593079" cy="4027225"/>
          </a:xfrm>
        </p:spPr>
        <p:txBody>
          <a:bodyPr>
            <a:normAutofit lnSpcReduction="10000"/>
          </a:bodyPr>
          <a:lstStyle/>
          <a:p>
            <a:pPr marL="0" indent="0">
              <a:buNone/>
            </a:pPr>
            <a:r>
              <a:rPr lang="en-GB" sz="2400" dirty="0"/>
              <a:t>The differences between the two preferred selection methods is thought to be a reason for the obvious differences between the sexes. </a:t>
            </a:r>
          </a:p>
          <a:p>
            <a:pPr marL="0" indent="0">
              <a:buNone/>
            </a:pPr>
            <a:endParaRPr lang="en-GB" sz="2400" dirty="0"/>
          </a:p>
          <a:p>
            <a:pPr marL="0" indent="0">
              <a:buNone/>
            </a:pPr>
            <a:r>
              <a:rPr lang="en-GB" sz="2400" dirty="0"/>
              <a:t>For example – in most physical competitions between males, size matters. Larger males have the advantage and therefore likely to mate. On the other hand, females do not compete for reproductive rights so there is no evolutionary drive towards favouring larger females.</a:t>
            </a:r>
          </a:p>
          <a:p>
            <a:pPr marL="0" indent="0">
              <a:buNone/>
            </a:pPr>
            <a:endParaRPr lang="en-GB" sz="2400" dirty="0"/>
          </a:p>
        </p:txBody>
      </p:sp>
      <p:pic>
        <p:nvPicPr>
          <p:cNvPr id="8" name="Picture 7"/>
          <p:cNvPicPr>
            <a:picLocks noChangeAspect="1"/>
          </p:cNvPicPr>
          <p:nvPr/>
        </p:nvPicPr>
        <p:blipFill>
          <a:blip r:embed="rId3"/>
          <a:stretch>
            <a:fillRect/>
          </a:stretch>
        </p:blipFill>
        <p:spPr>
          <a:xfrm>
            <a:off x="5943600" y="5818532"/>
            <a:ext cx="1487553" cy="1115665"/>
          </a:xfrm>
          <a:prstGeom prst="rect">
            <a:avLst/>
          </a:prstGeom>
        </p:spPr>
      </p:pic>
    </p:spTree>
    <p:extLst>
      <p:ext uri="{BB962C8B-B14F-4D97-AF65-F5344CB8AC3E}">
        <p14:creationId xmlns:p14="http://schemas.microsoft.com/office/powerpoint/2010/main" val="3848931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pPr marL="0" indent="0">
              <a:buNone/>
            </a:pPr>
            <a:r>
              <a:rPr lang="en-GB" sz="3600" dirty="0"/>
              <a:t>Complete the task on Page </a:t>
            </a:r>
            <a:r>
              <a:rPr lang="en-GB" sz="3600" dirty="0" smtClean="0"/>
              <a:t>9 </a:t>
            </a:r>
            <a:r>
              <a:rPr lang="en-GB" sz="3600" dirty="0"/>
              <a:t>of your booklet. </a:t>
            </a:r>
          </a:p>
        </p:txBody>
      </p:sp>
    </p:spTree>
    <p:extLst>
      <p:ext uri="{BB962C8B-B14F-4D97-AF65-F5344CB8AC3E}">
        <p14:creationId xmlns:p14="http://schemas.microsoft.com/office/powerpoint/2010/main" val="3867121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45E29B-B971-41C6-A57B-B29BBB108A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C76015D-CFEA-4204-9A50-352560FFC25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6" name="Oval 5">
              <a:extLst>
                <a:ext uri="{FF2B5EF4-FFF2-40B4-BE49-F238E27FC236}">
                  <a16:creationId xmlns:a16="http://schemas.microsoft.com/office/drawing/2014/main" id="{7325C43C-72B5-4DC9-B386-90859B58BF0D}"/>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7" name="Oval 16">
              <a:extLst>
                <a:ext uri="{FF2B5EF4-FFF2-40B4-BE49-F238E27FC236}">
                  <a16:creationId xmlns:a16="http://schemas.microsoft.com/office/drawing/2014/main" id="{C95AD9A4-5AF5-48C4-BC2A-635316433A4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8" name="Oval 5">
              <a:extLst>
                <a:ext uri="{FF2B5EF4-FFF2-40B4-BE49-F238E27FC236}">
                  <a16:creationId xmlns:a16="http://schemas.microsoft.com/office/drawing/2014/main" id="{AF4A3D62-D56C-4A32-8C75-100D383EC615}"/>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20" name="Rectangle 19">
            <a:extLst>
              <a:ext uri="{FF2B5EF4-FFF2-40B4-BE49-F238E27FC236}">
                <a16:creationId xmlns:a16="http://schemas.microsoft.com/office/drawing/2014/main" id="{3E1F47E4-066D-4C27-98C8-B2B2C7BABF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p:cNvSpPr>
            <a:spLocks noGrp="1"/>
          </p:cNvSpPr>
          <p:nvPr>
            <p:ph type="title"/>
          </p:nvPr>
        </p:nvSpPr>
        <p:spPr>
          <a:xfrm>
            <a:off x="1" y="1438773"/>
            <a:ext cx="12192000" cy="1256758"/>
          </a:xfrm>
        </p:spPr>
        <p:txBody>
          <a:bodyPr>
            <a:normAutofit/>
          </a:bodyPr>
          <a:lstStyle/>
          <a:p>
            <a:pPr algn="ctr"/>
            <a:r>
              <a:rPr lang="en-GB" sz="6600" dirty="0">
                <a:solidFill>
                  <a:schemeClr val="tx2"/>
                </a:solidFill>
              </a:rPr>
              <a:t>Mandatory study</a:t>
            </a:r>
          </a:p>
        </p:txBody>
      </p:sp>
      <p:sp>
        <p:nvSpPr>
          <p:cNvPr id="8" name="Content Placeholder 7"/>
          <p:cNvSpPr>
            <a:spLocks noGrp="1"/>
          </p:cNvSpPr>
          <p:nvPr>
            <p:ph idx="1"/>
          </p:nvPr>
        </p:nvSpPr>
        <p:spPr>
          <a:xfrm>
            <a:off x="3564609" y="3012928"/>
            <a:ext cx="6028841" cy="2109445"/>
          </a:xfrm>
        </p:spPr>
        <p:txBody>
          <a:bodyPr>
            <a:normAutofit/>
          </a:bodyPr>
          <a:lstStyle/>
          <a:p>
            <a:pPr marL="0" indent="0" algn="ctr">
              <a:buNone/>
            </a:pPr>
            <a:r>
              <a:rPr lang="en-GB" altLang="en-US" sz="5400" dirty="0"/>
              <a:t>Buss (1989)</a:t>
            </a:r>
          </a:p>
          <a:p>
            <a:pPr marL="0" indent="0" algn="ctr">
              <a:buNone/>
            </a:pPr>
            <a:r>
              <a:rPr lang="en-GB" altLang="en-US" sz="3600" dirty="0"/>
              <a:t>‘Sex differences in human mate preferences’</a:t>
            </a:r>
            <a:endParaRPr lang="en-US" altLang="en-US" sz="3600" dirty="0"/>
          </a:p>
          <a:p>
            <a:pPr marL="0" indent="0" algn="ctr">
              <a:buNone/>
            </a:pPr>
            <a:endParaRPr lang="en-GB" sz="1800" dirty="0">
              <a:solidFill>
                <a:schemeClr val="tx2"/>
              </a:solidFill>
            </a:endParaRPr>
          </a:p>
        </p:txBody>
      </p:sp>
    </p:spTree>
    <p:extLst>
      <p:ext uri="{BB962C8B-B14F-4D97-AF65-F5344CB8AC3E}">
        <p14:creationId xmlns:p14="http://schemas.microsoft.com/office/powerpoint/2010/main" val="21921332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buNone/>
            </a:pPr>
            <a:r>
              <a:rPr lang="en-GB" sz="6000" dirty="0"/>
              <a:t>One study on the psychology of love has found that over </a:t>
            </a:r>
            <a:r>
              <a:rPr lang="en-GB" sz="6000" dirty="0" smtClean="0"/>
              <a:t>______ years </a:t>
            </a:r>
            <a:r>
              <a:rPr lang="en-GB" sz="6000" dirty="0"/>
              <a:t>of marriage the facial features of couples became more similar, as judged by independent observers.</a:t>
            </a:r>
          </a:p>
        </p:txBody>
      </p:sp>
    </p:spTree>
    <p:extLst>
      <p:ext uri="{BB962C8B-B14F-4D97-AF65-F5344CB8AC3E}">
        <p14:creationId xmlns:p14="http://schemas.microsoft.com/office/powerpoint/2010/main" val="1833118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uss 00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9" name="AutoShape 7"/>
          <p:cNvSpPr>
            <a:spLocks noChangeArrowheads="1"/>
          </p:cNvSpPr>
          <p:nvPr/>
        </p:nvSpPr>
        <p:spPr bwMode="auto">
          <a:xfrm>
            <a:off x="1919289" y="1125539"/>
            <a:ext cx="2879725" cy="1800225"/>
          </a:xfrm>
          <a:prstGeom prst="cloudCallout">
            <a:avLst>
              <a:gd name="adj1" fmla="val 42116"/>
              <a:gd name="adj2" fmla="val 91889"/>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How can I find out about male and female mate preferences</a:t>
            </a:r>
            <a:endParaRPr lang="en-US" altLang="en-US"/>
          </a:p>
        </p:txBody>
      </p:sp>
      <p:sp>
        <p:nvSpPr>
          <p:cNvPr id="3080" name="Text Box 8"/>
          <p:cNvSpPr txBox="1">
            <a:spLocks noChangeArrowheads="1"/>
          </p:cNvSpPr>
          <p:nvPr/>
        </p:nvSpPr>
        <p:spPr bwMode="auto">
          <a:xfrm>
            <a:off x="1847850" y="333375"/>
            <a:ext cx="3240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 </a:t>
            </a:r>
            <a:r>
              <a:rPr lang="en-GB" altLang="en-US" sz="2400">
                <a:solidFill>
                  <a:schemeClr val="bg1"/>
                </a:solidFill>
              </a:rPr>
              <a:t>THIS IS BUSS…</a:t>
            </a:r>
            <a:endParaRPr lang="en-US" altLang="en-US" sz="2400">
              <a:solidFill>
                <a:schemeClr val="bg1"/>
              </a:solidFill>
            </a:endParaRPr>
          </a:p>
        </p:txBody>
      </p:sp>
      <p:sp>
        <p:nvSpPr>
          <p:cNvPr id="3081" name="Text Box 9"/>
          <p:cNvSpPr txBox="1">
            <a:spLocks noChangeArrowheads="1"/>
          </p:cNvSpPr>
          <p:nvPr/>
        </p:nvSpPr>
        <p:spPr bwMode="auto">
          <a:xfrm>
            <a:off x="3287714" y="5670551"/>
            <a:ext cx="73802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a:t>
            </a:r>
            <a:r>
              <a:rPr lang="en-GB" altLang="en-US" sz="2400">
                <a:solidFill>
                  <a:schemeClr val="tx2"/>
                </a:solidFill>
              </a:rPr>
              <a:t>HE’S INTERESTED IN FINDING OUT WHAT MEN AND WOMEN GO FOR IN A MATE</a:t>
            </a:r>
            <a:endParaRPr lang="en-US" altLang="en-US" sz="2400">
              <a:solidFill>
                <a:schemeClr val="tx2"/>
              </a:solidFill>
            </a:endParaRPr>
          </a:p>
        </p:txBody>
      </p:sp>
      <p:sp>
        <p:nvSpPr>
          <p:cNvPr id="3082" name="AutoShape 10"/>
          <p:cNvSpPr>
            <a:spLocks noChangeArrowheads="1"/>
          </p:cNvSpPr>
          <p:nvPr/>
        </p:nvSpPr>
        <p:spPr bwMode="auto">
          <a:xfrm>
            <a:off x="5519738" y="1052514"/>
            <a:ext cx="2952750" cy="1368425"/>
          </a:xfrm>
          <a:prstGeom prst="cloudCallout">
            <a:avLst>
              <a:gd name="adj1" fmla="val -37528"/>
              <a:gd name="adj2" fmla="val 126449"/>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I know, I’ll do a questionnaire</a:t>
            </a:r>
            <a:endParaRPr lang="en-US" altLang="en-US"/>
          </a:p>
        </p:txBody>
      </p:sp>
    </p:spTree>
    <p:extLst>
      <p:ext uri="{BB962C8B-B14F-4D97-AF65-F5344CB8AC3E}">
        <p14:creationId xmlns:p14="http://schemas.microsoft.com/office/powerpoint/2010/main" val="1360518799"/>
      </p:ext>
    </p:extLst>
  </p:cSld>
  <p:clrMapOvr>
    <a:masterClrMapping/>
  </p:clrMapOvr>
  <p:transition spd="slow" advClick="0" advTm="10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500"/>
                                  </p:stCondLst>
                                  <p:iterate type="lt">
                                    <p:tmPct val="50000"/>
                                  </p:iterate>
                                  <p:childTnLst>
                                    <p:set>
                                      <p:cBhvr>
                                        <p:cTn id="6" dur="1" fill="hold">
                                          <p:stCondLst>
                                            <p:cond delay="0"/>
                                          </p:stCondLst>
                                        </p:cTn>
                                        <p:tgtEl>
                                          <p:spTgt spid="3080"/>
                                        </p:tgtEl>
                                        <p:attrNameLst>
                                          <p:attrName>style.visibility</p:attrName>
                                        </p:attrNameLst>
                                      </p:cBhvr>
                                      <p:to>
                                        <p:strVal val="visible"/>
                                      </p:to>
                                    </p:set>
                                    <p:anim calcmode="discrete" valueType="clr">
                                      <p:cBhvr override="childStyle">
                                        <p:cTn id="7" dur="80"/>
                                        <p:tgtEl>
                                          <p:spTgt spid="30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80"/>
                                        </p:tgtEl>
                                        <p:attrNameLst>
                                          <p:attrName>fillcolor</p:attrName>
                                        </p:attrNameLst>
                                      </p:cBhvr>
                                      <p:tavLst>
                                        <p:tav tm="0">
                                          <p:val>
                                            <p:clrVal>
                                              <a:schemeClr val="accent2"/>
                                            </p:clrVal>
                                          </p:val>
                                        </p:tav>
                                        <p:tav tm="50000">
                                          <p:val>
                                            <p:clrVal>
                                              <a:schemeClr val="hlink"/>
                                            </p:clrVal>
                                          </p:val>
                                        </p:tav>
                                      </p:tavLst>
                                    </p:anim>
                                    <p:set>
                                      <p:cBhvr>
                                        <p:cTn id="9" dur="80"/>
                                        <p:tgtEl>
                                          <p:spTgt spid="3080"/>
                                        </p:tgtEl>
                                        <p:attrNameLst>
                                          <p:attrName>fill.type</p:attrName>
                                        </p:attrNameLst>
                                      </p:cBhvr>
                                      <p:to>
                                        <p:strVal val="solid"/>
                                      </p:to>
                                    </p:set>
                                  </p:childTnLst>
                                </p:cTn>
                              </p:par>
                            </p:childTnLst>
                          </p:cTn>
                        </p:par>
                        <p:par>
                          <p:cTn id="10" fill="hold" nodeType="afterGroup">
                            <p:stCondLst>
                              <p:cond delay="980"/>
                            </p:stCondLst>
                            <p:childTnLst>
                              <p:par>
                                <p:cTn id="11" presetID="42" presetClass="entr" presetSubtype="0" fill="hold" grpId="0" nodeType="afterEffect">
                                  <p:stCondLst>
                                    <p:cond delay="1000"/>
                                  </p:stCondLst>
                                  <p:childTnLst>
                                    <p:set>
                                      <p:cBhvr>
                                        <p:cTn id="12" dur="1" fill="hold">
                                          <p:stCondLst>
                                            <p:cond delay="0"/>
                                          </p:stCondLst>
                                        </p:cTn>
                                        <p:tgtEl>
                                          <p:spTgt spid="3079"/>
                                        </p:tgtEl>
                                        <p:attrNameLst>
                                          <p:attrName>style.visibility</p:attrName>
                                        </p:attrNameLst>
                                      </p:cBhvr>
                                      <p:to>
                                        <p:strVal val="visible"/>
                                      </p:to>
                                    </p:set>
                                    <p:animEffect transition="in" filter="fade">
                                      <p:cBhvr>
                                        <p:cTn id="13" dur="1000"/>
                                        <p:tgtEl>
                                          <p:spTgt spid="3079"/>
                                        </p:tgtEl>
                                      </p:cBhvr>
                                    </p:animEffect>
                                    <p:anim calcmode="lin" valueType="num">
                                      <p:cBhvr>
                                        <p:cTn id="14" dur="1000" fill="hold"/>
                                        <p:tgtEl>
                                          <p:spTgt spid="3079"/>
                                        </p:tgtEl>
                                        <p:attrNameLst>
                                          <p:attrName>ppt_x</p:attrName>
                                        </p:attrNameLst>
                                      </p:cBhvr>
                                      <p:tavLst>
                                        <p:tav tm="0">
                                          <p:val>
                                            <p:strVal val="#ppt_x"/>
                                          </p:val>
                                        </p:tav>
                                        <p:tav tm="100000">
                                          <p:val>
                                            <p:strVal val="#ppt_x"/>
                                          </p:val>
                                        </p:tav>
                                      </p:tavLst>
                                    </p:anim>
                                    <p:anim calcmode="lin" valueType="num">
                                      <p:cBhvr>
                                        <p:cTn id="15" dur="1000" fill="hold"/>
                                        <p:tgtEl>
                                          <p:spTgt spid="3079"/>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980"/>
                            </p:stCondLst>
                            <p:childTnLst>
                              <p:par>
                                <p:cTn id="17" presetID="27" presetClass="entr" presetSubtype="0" fill="hold" grpId="0" nodeType="afterEffect">
                                  <p:stCondLst>
                                    <p:cond delay="1500"/>
                                  </p:stCondLst>
                                  <p:iterate type="lt">
                                    <p:tmPct val="50000"/>
                                  </p:iterate>
                                  <p:childTnLst>
                                    <p:set>
                                      <p:cBhvr>
                                        <p:cTn id="18" dur="1" fill="hold">
                                          <p:stCondLst>
                                            <p:cond delay="0"/>
                                          </p:stCondLst>
                                        </p:cTn>
                                        <p:tgtEl>
                                          <p:spTgt spid="3081"/>
                                        </p:tgtEl>
                                        <p:attrNameLst>
                                          <p:attrName>style.visibility</p:attrName>
                                        </p:attrNameLst>
                                      </p:cBhvr>
                                      <p:to>
                                        <p:strVal val="visible"/>
                                      </p:to>
                                    </p:set>
                                    <p:anim calcmode="discrete" valueType="clr">
                                      <p:cBhvr override="childStyle">
                                        <p:cTn id="19" dur="80"/>
                                        <p:tgtEl>
                                          <p:spTgt spid="308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81"/>
                                        </p:tgtEl>
                                        <p:attrNameLst>
                                          <p:attrName>fillcolor</p:attrName>
                                        </p:attrNameLst>
                                      </p:cBhvr>
                                      <p:tavLst>
                                        <p:tav tm="0">
                                          <p:val>
                                            <p:clrVal>
                                              <a:schemeClr val="accent2"/>
                                            </p:clrVal>
                                          </p:val>
                                        </p:tav>
                                        <p:tav tm="50000">
                                          <p:val>
                                            <p:clrVal>
                                              <a:schemeClr val="hlink"/>
                                            </p:clrVal>
                                          </p:val>
                                        </p:tav>
                                      </p:tavLst>
                                    </p:anim>
                                    <p:set>
                                      <p:cBhvr>
                                        <p:cTn id="21" dur="80"/>
                                        <p:tgtEl>
                                          <p:spTgt spid="3081"/>
                                        </p:tgtEl>
                                        <p:attrNameLst>
                                          <p:attrName>fill.type</p:attrName>
                                        </p:attrNameLst>
                                      </p:cBhvr>
                                      <p:to>
                                        <p:strVal val="solid"/>
                                      </p:to>
                                    </p:set>
                                  </p:childTnLst>
                                </p:cTn>
                              </p:par>
                            </p:childTnLst>
                          </p:cTn>
                        </p:par>
                        <p:par>
                          <p:cTn id="22" fill="hold" nodeType="afterGroup">
                            <p:stCondLst>
                              <p:cond delay="6680"/>
                            </p:stCondLst>
                            <p:childTnLst>
                              <p:par>
                                <p:cTn id="23" presetID="42" presetClass="entr" presetSubtype="0" fill="hold" grpId="0" nodeType="afterEffect">
                                  <p:stCondLst>
                                    <p:cond delay="1000"/>
                                  </p:stCondLst>
                                  <p:childTnLst>
                                    <p:set>
                                      <p:cBhvr>
                                        <p:cTn id="24" dur="1" fill="hold">
                                          <p:stCondLst>
                                            <p:cond delay="0"/>
                                          </p:stCondLst>
                                        </p:cTn>
                                        <p:tgtEl>
                                          <p:spTgt spid="3082"/>
                                        </p:tgtEl>
                                        <p:attrNameLst>
                                          <p:attrName>style.visibility</p:attrName>
                                        </p:attrNameLst>
                                      </p:cBhvr>
                                      <p:to>
                                        <p:strVal val="visible"/>
                                      </p:to>
                                    </p:set>
                                    <p:animEffect transition="in" filter="fade">
                                      <p:cBhvr>
                                        <p:cTn id="25" dur="1000"/>
                                        <p:tgtEl>
                                          <p:spTgt spid="3082"/>
                                        </p:tgtEl>
                                      </p:cBhvr>
                                    </p:animEffect>
                                    <p:anim calcmode="lin" valueType="num">
                                      <p:cBhvr>
                                        <p:cTn id="26" dur="1000" fill="hold"/>
                                        <p:tgtEl>
                                          <p:spTgt spid="3082"/>
                                        </p:tgtEl>
                                        <p:attrNameLst>
                                          <p:attrName>ppt_x</p:attrName>
                                        </p:attrNameLst>
                                      </p:cBhvr>
                                      <p:tavLst>
                                        <p:tav tm="0">
                                          <p:val>
                                            <p:strVal val="#ppt_x"/>
                                          </p:val>
                                        </p:tav>
                                        <p:tav tm="100000">
                                          <p:val>
                                            <p:strVal val="#ppt_x"/>
                                          </p:val>
                                        </p:tav>
                                      </p:tavLst>
                                    </p:anim>
                                    <p:anim calcmode="lin" valueType="num">
                                      <p:cBhvr>
                                        <p:cTn id="27"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p:bldP spid="3081" grpId="0"/>
      <p:bldP spid="308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uss 00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7" name="AutoShape 7"/>
          <p:cNvSpPr>
            <a:spLocks noChangeArrowheads="1"/>
          </p:cNvSpPr>
          <p:nvPr/>
        </p:nvSpPr>
        <p:spPr bwMode="auto">
          <a:xfrm>
            <a:off x="3432176" y="404813"/>
            <a:ext cx="2016125" cy="1439862"/>
          </a:xfrm>
          <a:prstGeom prst="wedgeEllipseCallout">
            <a:avLst>
              <a:gd name="adj1" fmla="val -36694"/>
              <a:gd name="adj2" fmla="val 6697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Fill in your age, gender and marital status</a:t>
            </a:r>
            <a:endParaRPr lang="en-US" altLang="en-US"/>
          </a:p>
        </p:txBody>
      </p:sp>
      <p:sp>
        <p:nvSpPr>
          <p:cNvPr id="5128" name="AutoShape 8"/>
          <p:cNvSpPr>
            <a:spLocks/>
          </p:cNvSpPr>
          <p:nvPr/>
        </p:nvSpPr>
        <p:spPr bwMode="auto">
          <a:xfrm>
            <a:off x="6383339" y="836613"/>
            <a:ext cx="1076325" cy="863600"/>
          </a:xfrm>
          <a:prstGeom prst="borderCallout1">
            <a:avLst>
              <a:gd name="adj1" fmla="val 13236"/>
              <a:gd name="adj2" fmla="val -7079"/>
              <a:gd name="adj3" fmla="val 241727"/>
              <a:gd name="adj4" fmla="val -13273"/>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600"/>
              <a:t>17, Female, single</a:t>
            </a:r>
            <a:endParaRPr lang="en-US" altLang="en-US" sz="1600"/>
          </a:p>
        </p:txBody>
      </p:sp>
      <p:sp>
        <p:nvSpPr>
          <p:cNvPr id="5129" name="AutoShape 9"/>
          <p:cNvSpPr>
            <a:spLocks/>
          </p:cNvSpPr>
          <p:nvPr/>
        </p:nvSpPr>
        <p:spPr bwMode="auto">
          <a:xfrm>
            <a:off x="9591676" y="836613"/>
            <a:ext cx="1076325" cy="863600"/>
          </a:xfrm>
          <a:prstGeom prst="borderCallout1">
            <a:avLst>
              <a:gd name="adj1" fmla="val 13236"/>
              <a:gd name="adj2" fmla="val -7079"/>
              <a:gd name="adj3" fmla="val 259926"/>
              <a:gd name="adj4" fmla="val -12685"/>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600" dirty="0"/>
              <a:t>29, Male, single</a:t>
            </a:r>
            <a:endParaRPr lang="en-US" altLang="en-US" sz="1600" dirty="0"/>
          </a:p>
        </p:txBody>
      </p:sp>
      <p:sp>
        <p:nvSpPr>
          <p:cNvPr id="5130" name="AutoShape 10"/>
          <p:cNvSpPr>
            <a:spLocks/>
          </p:cNvSpPr>
          <p:nvPr/>
        </p:nvSpPr>
        <p:spPr bwMode="auto">
          <a:xfrm>
            <a:off x="8401051" y="836613"/>
            <a:ext cx="1076325" cy="863600"/>
          </a:xfrm>
          <a:prstGeom prst="borderCallout1">
            <a:avLst>
              <a:gd name="adj1" fmla="val 13236"/>
              <a:gd name="adj2" fmla="val -7079"/>
              <a:gd name="adj3" fmla="val 273528"/>
              <a:gd name="adj4" fmla="val -19028"/>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600"/>
              <a:t>32, Female, Married</a:t>
            </a:r>
            <a:endParaRPr lang="en-US" altLang="en-US" sz="1600"/>
          </a:p>
        </p:txBody>
      </p:sp>
      <p:sp>
        <p:nvSpPr>
          <p:cNvPr id="5131" name="AutoShape 11"/>
          <p:cNvSpPr>
            <a:spLocks/>
          </p:cNvSpPr>
          <p:nvPr/>
        </p:nvSpPr>
        <p:spPr bwMode="auto">
          <a:xfrm>
            <a:off x="7175501" y="1916113"/>
            <a:ext cx="1076325" cy="863600"/>
          </a:xfrm>
          <a:prstGeom prst="borderCallout1">
            <a:avLst>
              <a:gd name="adj1" fmla="val 13236"/>
              <a:gd name="adj2" fmla="val -7079"/>
              <a:gd name="adj3" fmla="val 140074"/>
              <a:gd name="adj4" fmla="val -17551"/>
            </a:avLst>
          </a:prstGeom>
          <a:solidFill>
            <a:srgbClr val="FAFAA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sz="1600"/>
              <a:t>25, Male, single</a:t>
            </a:r>
            <a:endParaRPr lang="en-US" altLang="en-US" sz="1600"/>
          </a:p>
        </p:txBody>
      </p:sp>
    </p:spTree>
    <p:extLst>
      <p:ext uri="{BB962C8B-B14F-4D97-AF65-F5344CB8AC3E}">
        <p14:creationId xmlns:p14="http://schemas.microsoft.com/office/powerpoint/2010/main" val="3564118704"/>
      </p:ext>
    </p:extLst>
  </p:cSld>
  <p:clrMapOvr>
    <a:masterClrMapping/>
  </p:clrMapOvr>
  <p:transition spd="slow" advClick="0" advTm="6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1000"/>
                                        <p:tgtEl>
                                          <p:spTgt spid="5127"/>
                                        </p:tgtEl>
                                      </p:cBhvr>
                                    </p:animEffect>
                                    <p:anim calcmode="lin" valueType="num">
                                      <p:cBhvr>
                                        <p:cTn id="8" dur="1000" fill="hold"/>
                                        <p:tgtEl>
                                          <p:spTgt spid="5127"/>
                                        </p:tgtEl>
                                        <p:attrNameLst>
                                          <p:attrName>ppt_x</p:attrName>
                                        </p:attrNameLst>
                                      </p:cBhvr>
                                      <p:tavLst>
                                        <p:tav tm="0">
                                          <p:val>
                                            <p:strVal val="#ppt_x"/>
                                          </p:val>
                                        </p:tav>
                                        <p:tav tm="100000">
                                          <p:val>
                                            <p:strVal val="#ppt_x"/>
                                          </p:val>
                                        </p:tav>
                                      </p:tavLst>
                                    </p:anim>
                                    <p:anim calcmode="lin" valueType="num">
                                      <p:cBhvr>
                                        <p:cTn id="9" dur="1000" fill="hold"/>
                                        <p:tgtEl>
                                          <p:spTgt spid="51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500"/>
                            </p:stCondLst>
                            <p:childTnLst>
                              <p:par>
                                <p:cTn id="11" presetID="1" presetClass="entr" presetSubtype="0" fill="hold" grpId="0" nodeType="afterEffect">
                                  <p:stCondLst>
                                    <p:cond delay="1000"/>
                                  </p:stCondLst>
                                  <p:childTnLst>
                                    <p:set>
                                      <p:cBhvr>
                                        <p:cTn id="12" dur="1" fill="hold">
                                          <p:stCondLst>
                                            <p:cond delay="0"/>
                                          </p:stCondLst>
                                        </p:cTn>
                                        <p:tgtEl>
                                          <p:spTgt spid="5128"/>
                                        </p:tgtEl>
                                        <p:attrNameLst>
                                          <p:attrName>style.visibility</p:attrName>
                                        </p:attrNameLst>
                                      </p:cBhvr>
                                      <p:to>
                                        <p:strVal val="visible"/>
                                      </p:to>
                                    </p:set>
                                  </p:childTnLst>
                                </p:cTn>
                              </p:par>
                            </p:childTnLst>
                          </p:cTn>
                        </p:par>
                        <p:par>
                          <p:cTn id="13" fill="hold" nodeType="afterGroup">
                            <p:stCondLst>
                              <p:cond delay="2500"/>
                            </p:stCondLst>
                            <p:childTnLst>
                              <p:par>
                                <p:cTn id="14" presetID="1" presetClass="entr" presetSubtype="0" fill="hold" grpId="0" nodeType="afterEffect">
                                  <p:stCondLst>
                                    <p:cond delay="500"/>
                                  </p:stCondLst>
                                  <p:childTnLst>
                                    <p:set>
                                      <p:cBhvr>
                                        <p:cTn id="15" dur="1" fill="hold">
                                          <p:stCondLst>
                                            <p:cond delay="0"/>
                                          </p:stCondLst>
                                        </p:cTn>
                                        <p:tgtEl>
                                          <p:spTgt spid="5131"/>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500"/>
                                  </p:stCondLst>
                                  <p:childTnLst>
                                    <p:set>
                                      <p:cBhvr>
                                        <p:cTn id="18" dur="1" fill="hold">
                                          <p:stCondLst>
                                            <p:cond delay="0"/>
                                          </p:stCondLst>
                                        </p:cTn>
                                        <p:tgtEl>
                                          <p:spTgt spid="5130"/>
                                        </p:tgtEl>
                                        <p:attrNameLst>
                                          <p:attrName>style.visibility</p:attrName>
                                        </p:attrNameLst>
                                      </p:cBhvr>
                                      <p:to>
                                        <p:strVal val="visible"/>
                                      </p:to>
                                    </p:set>
                                  </p:childTnLst>
                                </p:cTn>
                              </p:par>
                            </p:childTnLst>
                          </p:cTn>
                        </p:par>
                        <p:par>
                          <p:cTn id="19" fill="hold" nodeType="afterGroup">
                            <p:stCondLst>
                              <p:cond delay="3500"/>
                            </p:stCondLst>
                            <p:childTnLst>
                              <p:par>
                                <p:cTn id="20" presetID="1" presetClass="entr" presetSubtype="0" fill="hold" grpId="0" nodeType="afterEffect">
                                  <p:stCondLst>
                                    <p:cond delay="500"/>
                                  </p:stCondLst>
                                  <p:childTnLst>
                                    <p:set>
                                      <p:cBhvr>
                                        <p:cTn id="21" dur="1" fill="hold">
                                          <p:stCondLst>
                                            <p:cond delay="0"/>
                                          </p:stCondLst>
                                        </p:cTn>
                                        <p:tgtEl>
                                          <p:spTgt spid="5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P spid="5128" grpId="0" animBg="1"/>
      <p:bldP spid="5129" grpId="0" animBg="1"/>
      <p:bldP spid="5130" grpId="0" animBg="1"/>
      <p:bldP spid="51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lstStyle/>
          <a:p>
            <a:r>
              <a:rPr lang="en-GB" altLang="en-US" sz="4000">
                <a:solidFill>
                  <a:schemeClr val="bg1"/>
                </a:solidFill>
              </a:rPr>
              <a:t>Buss also asked participants to say…</a:t>
            </a:r>
            <a:endParaRPr lang="en-US" altLang="en-US" sz="4000">
              <a:solidFill>
                <a:schemeClr val="bg1"/>
              </a:solidFill>
            </a:endParaRPr>
          </a:p>
        </p:txBody>
      </p:sp>
      <p:sp>
        <p:nvSpPr>
          <p:cNvPr id="18437" name="Rectangle 5"/>
          <p:cNvSpPr>
            <a:spLocks noGrp="1" noChangeArrowheads="1"/>
          </p:cNvSpPr>
          <p:nvPr>
            <p:ph type="body" sz="half" idx="1"/>
          </p:nvPr>
        </p:nvSpPr>
        <p:spPr>
          <a:xfrm>
            <a:off x="1981200" y="1600200"/>
            <a:ext cx="4038600" cy="5257800"/>
          </a:xfrm>
        </p:spPr>
        <p:txBody>
          <a:bodyPr/>
          <a:lstStyle/>
          <a:p>
            <a:r>
              <a:rPr lang="en-GB" altLang="en-US" sz="2400">
                <a:solidFill>
                  <a:schemeClr val="bg1"/>
                </a:solidFill>
              </a:rPr>
              <a:t>At what age they wanted to marry</a:t>
            </a:r>
          </a:p>
          <a:p>
            <a:endParaRPr lang="en-GB" altLang="en-US" sz="2400">
              <a:solidFill>
                <a:schemeClr val="bg1"/>
              </a:solidFill>
            </a:endParaRPr>
          </a:p>
          <a:p>
            <a:r>
              <a:rPr lang="en-GB" altLang="en-US" sz="2400">
                <a:solidFill>
                  <a:schemeClr val="bg1"/>
                </a:solidFill>
              </a:rPr>
              <a:t>How big they like the age gap to be between themselves and their partner</a:t>
            </a:r>
          </a:p>
          <a:p>
            <a:endParaRPr lang="en-GB" altLang="en-US" sz="2400">
              <a:solidFill>
                <a:schemeClr val="bg1"/>
              </a:solidFill>
            </a:endParaRPr>
          </a:p>
          <a:p>
            <a:r>
              <a:rPr lang="en-GB" altLang="en-US" sz="2400">
                <a:solidFill>
                  <a:schemeClr val="bg1"/>
                </a:solidFill>
              </a:rPr>
              <a:t>How many children they want</a:t>
            </a:r>
            <a:endParaRPr lang="en-US" altLang="en-US" sz="2400">
              <a:solidFill>
                <a:schemeClr val="bg1"/>
              </a:solidFill>
            </a:endParaRPr>
          </a:p>
        </p:txBody>
      </p:sp>
      <p:sp>
        <p:nvSpPr>
          <p:cNvPr id="18438" name="Rectangle 6"/>
          <p:cNvSpPr>
            <a:spLocks noGrp="1" noChangeArrowheads="1"/>
          </p:cNvSpPr>
          <p:nvPr>
            <p:ph type="body" sz="half" idx="2"/>
          </p:nvPr>
        </p:nvSpPr>
        <p:spPr>
          <a:xfrm>
            <a:off x="6172200" y="1600200"/>
            <a:ext cx="4038600" cy="5257800"/>
          </a:xfrm>
        </p:spPr>
        <p:txBody>
          <a:bodyPr/>
          <a:lstStyle/>
          <a:p>
            <a:r>
              <a:rPr lang="en-GB" altLang="en-US" sz="2400">
                <a:solidFill>
                  <a:schemeClr val="bg1"/>
                </a:solidFill>
              </a:rPr>
              <a:t>How important 18 characteristics were to them, including…</a:t>
            </a:r>
          </a:p>
          <a:p>
            <a:pPr lvl="1"/>
            <a:r>
              <a:rPr lang="en-GB" altLang="en-US" sz="2000">
                <a:solidFill>
                  <a:schemeClr val="bg1"/>
                </a:solidFill>
              </a:rPr>
              <a:t>Good job</a:t>
            </a:r>
          </a:p>
          <a:p>
            <a:pPr lvl="1"/>
            <a:r>
              <a:rPr lang="en-GB" altLang="en-US" sz="2000">
                <a:solidFill>
                  <a:schemeClr val="bg1"/>
                </a:solidFill>
              </a:rPr>
              <a:t>Good looks</a:t>
            </a:r>
          </a:p>
          <a:p>
            <a:pPr lvl="1"/>
            <a:r>
              <a:rPr lang="en-GB" altLang="en-US" sz="2000">
                <a:solidFill>
                  <a:schemeClr val="bg1"/>
                </a:solidFill>
              </a:rPr>
              <a:t>Chastity</a:t>
            </a:r>
          </a:p>
          <a:p>
            <a:pPr lvl="1"/>
            <a:r>
              <a:rPr lang="en-GB" altLang="en-US" sz="2000">
                <a:solidFill>
                  <a:schemeClr val="bg1"/>
                </a:solidFill>
              </a:rPr>
              <a:t>Ambition</a:t>
            </a:r>
          </a:p>
          <a:p>
            <a:pPr lvl="1"/>
            <a:endParaRPr lang="en-GB" altLang="en-US" sz="2000">
              <a:solidFill>
                <a:schemeClr val="bg1"/>
              </a:solidFill>
            </a:endParaRPr>
          </a:p>
          <a:p>
            <a:r>
              <a:rPr lang="en-GB" altLang="en-US" sz="2400">
                <a:solidFill>
                  <a:schemeClr val="bg1"/>
                </a:solidFill>
              </a:rPr>
              <a:t>Which characteristics were most desirable including…</a:t>
            </a:r>
          </a:p>
          <a:p>
            <a:pPr lvl="1"/>
            <a:r>
              <a:rPr lang="en-GB" altLang="en-US" sz="2000">
                <a:solidFill>
                  <a:schemeClr val="bg1"/>
                </a:solidFill>
              </a:rPr>
              <a:t>Good earning capacity</a:t>
            </a:r>
          </a:p>
          <a:p>
            <a:pPr lvl="1"/>
            <a:r>
              <a:rPr lang="en-GB" altLang="en-US" sz="2000">
                <a:solidFill>
                  <a:schemeClr val="bg1"/>
                </a:solidFill>
              </a:rPr>
              <a:t>Physical attractiveness</a:t>
            </a:r>
            <a:endParaRPr lang="en-US" altLang="en-US" sz="2000">
              <a:solidFill>
                <a:schemeClr val="bg1"/>
              </a:solidFill>
            </a:endParaRPr>
          </a:p>
        </p:txBody>
      </p:sp>
    </p:spTree>
    <p:extLst>
      <p:ext uri="{BB962C8B-B14F-4D97-AF65-F5344CB8AC3E}">
        <p14:creationId xmlns:p14="http://schemas.microsoft.com/office/powerpoint/2010/main" val="608062707"/>
      </p:ext>
    </p:extLst>
  </p:cSld>
  <p:clrMapOvr>
    <a:masterClrMapping/>
  </p:clrMapOvr>
  <p:transition spd="slow" advClick="0" advTm="12000">
    <p:strips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buss 006"/>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588"/>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AutoShape 6"/>
          <p:cNvSpPr>
            <a:spLocks noChangeArrowheads="1"/>
          </p:cNvSpPr>
          <p:nvPr/>
        </p:nvSpPr>
        <p:spPr bwMode="auto">
          <a:xfrm>
            <a:off x="2208214" y="1341439"/>
            <a:ext cx="2592387" cy="1150937"/>
          </a:xfrm>
          <a:prstGeom prst="wedgeRoundRectCallout">
            <a:avLst>
              <a:gd name="adj1" fmla="val 54227"/>
              <a:gd name="adj2" fmla="val 138968"/>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Let’s go and see if we get different results in other cultures</a:t>
            </a:r>
            <a:endParaRPr lang="en-US" altLang="en-US"/>
          </a:p>
        </p:txBody>
      </p:sp>
      <p:sp>
        <p:nvSpPr>
          <p:cNvPr id="8199" name="AutoShape 7"/>
          <p:cNvSpPr>
            <a:spLocks noChangeArrowheads="1"/>
          </p:cNvSpPr>
          <p:nvPr/>
        </p:nvSpPr>
        <p:spPr bwMode="auto">
          <a:xfrm>
            <a:off x="6096001" y="333376"/>
            <a:ext cx="2232025" cy="1655763"/>
          </a:xfrm>
          <a:prstGeom prst="wedgeRoundRectCallout">
            <a:avLst>
              <a:gd name="adj1" fmla="val -31083"/>
              <a:gd name="adj2" fmla="val 11615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Let’s go to Europe, America, Africa, Iran, New Zealand, and many more…</a:t>
            </a:r>
            <a:endParaRPr lang="en-US" altLang="en-US"/>
          </a:p>
        </p:txBody>
      </p:sp>
      <p:sp>
        <p:nvSpPr>
          <p:cNvPr id="8200" name="AutoShape 8"/>
          <p:cNvSpPr>
            <a:spLocks noChangeArrowheads="1"/>
          </p:cNvSpPr>
          <p:nvPr/>
        </p:nvSpPr>
        <p:spPr bwMode="auto">
          <a:xfrm>
            <a:off x="7535864" y="2276476"/>
            <a:ext cx="1584325" cy="1152525"/>
          </a:xfrm>
          <a:prstGeom prst="wedgeRoundRectCallout">
            <a:avLst>
              <a:gd name="adj1" fmla="val -100602"/>
              <a:gd name="adj2" fmla="val 86366"/>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Pack your bags and hold tight…</a:t>
            </a:r>
            <a:endParaRPr lang="en-US" altLang="en-US"/>
          </a:p>
        </p:txBody>
      </p:sp>
    </p:spTree>
    <p:extLst>
      <p:ext uri="{BB962C8B-B14F-4D97-AF65-F5344CB8AC3E}">
        <p14:creationId xmlns:p14="http://schemas.microsoft.com/office/powerpoint/2010/main" val="3592579928"/>
      </p:ext>
    </p:extLst>
  </p:cSld>
  <p:clrMapOvr>
    <a:masterClrMapping/>
  </p:clrMapOvr>
  <p:transition spd="slow" advClick="0" advTm="8000">
    <p:strip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500"/>
                            </p:stCondLst>
                            <p:childTnLst>
                              <p:par>
                                <p:cTn id="11" presetID="42" presetClass="entr" presetSubtype="0" fill="hold" grpId="0" nodeType="afterEffect">
                                  <p:stCondLst>
                                    <p:cond delay="1000"/>
                                  </p:stCondLst>
                                  <p:childTnLst>
                                    <p:set>
                                      <p:cBhvr>
                                        <p:cTn id="12" dur="1" fill="hold">
                                          <p:stCondLst>
                                            <p:cond delay="0"/>
                                          </p:stCondLst>
                                        </p:cTn>
                                        <p:tgtEl>
                                          <p:spTgt spid="8199"/>
                                        </p:tgtEl>
                                        <p:attrNameLst>
                                          <p:attrName>style.visibility</p:attrName>
                                        </p:attrNameLst>
                                      </p:cBhvr>
                                      <p:to>
                                        <p:strVal val="visible"/>
                                      </p:to>
                                    </p:set>
                                    <p:animEffect transition="in" filter="fade">
                                      <p:cBhvr>
                                        <p:cTn id="13" dur="1000"/>
                                        <p:tgtEl>
                                          <p:spTgt spid="8199"/>
                                        </p:tgtEl>
                                      </p:cBhvr>
                                    </p:animEffect>
                                    <p:anim calcmode="lin" valueType="num">
                                      <p:cBhvr>
                                        <p:cTn id="14" dur="1000" fill="hold"/>
                                        <p:tgtEl>
                                          <p:spTgt spid="8199"/>
                                        </p:tgtEl>
                                        <p:attrNameLst>
                                          <p:attrName>ppt_x</p:attrName>
                                        </p:attrNameLst>
                                      </p:cBhvr>
                                      <p:tavLst>
                                        <p:tav tm="0">
                                          <p:val>
                                            <p:strVal val="#ppt_x"/>
                                          </p:val>
                                        </p:tav>
                                        <p:tav tm="100000">
                                          <p:val>
                                            <p:strVal val="#ppt_x"/>
                                          </p:val>
                                        </p:tav>
                                      </p:tavLst>
                                    </p:anim>
                                    <p:anim calcmode="lin" valueType="num">
                                      <p:cBhvr>
                                        <p:cTn id="15" dur="1000" fill="hold"/>
                                        <p:tgtEl>
                                          <p:spTgt spid="8199"/>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3500"/>
                            </p:stCondLst>
                            <p:childTnLst>
                              <p:par>
                                <p:cTn id="17" presetID="42" presetClass="entr" presetSubtype="0" fill="hold" grpId="0" nodeType="afterEffect">
                                  <p:stCondLst>
                                    <p:cond delay="1000"/>
                                  </p:stCondLst>
                                  <p:childTnLst>
                                    <p:set>
                                      <p:cBhvr>
                                        <p:cTn id="18" dur="1" fill="hold">
                                          <p:stCondLst>
                                            <p:cond delay="0"/>
                                          </p:stCondLst>
                                        </p:cTn>
                                        <p:tgtEl>
                                          <p:spTgt spid="8200"/>
                                        </p:tgtEl>
                                        <p:attrNameLst>
                                          <p:attrName>style.visibility</p:attrName>
                                        </p:attrNameLst>
                                      </p:cBhvr>
                                      <p:to>
                                        <p:strVal val="visible"/>
                                      </p:to>
                                    </p:set>
                                    <p:animEffect transition="in" filter="fade">
                                      <p:cBhvr>
                                        <p:cTn id="19" dur="1000"/>
                                        <p:tgtEl>
                                          <p:spTgt spid="8200"/>
                                        </p:tgtEl>
                                      </p:cBhvr>
                                    </p:animEffect>
                                    <p:anim calcmode="lin" valueType="num">
                                      <p:cBhvr>
                                        <p:cTn id="20" dur="1000" fill="hold"/>
                                        <p:tgtEl>
                                          <p:spTgt spid="8200"/>
                                        </p:tgtEl>
                                        <p:attrNameLst>
                                          <p:attrName>ppt_x</p:attrName>
                                        </p:attrNameLst>
                                      </p:cBhvr>
                                      <p:tavLst>
                                        <p:tav tm="0">
                                          <p:val>
                                            <p:strVal val="#ppt_x"/>
                                          </p:val>
                                        </p:tav>
                                        <p:tav tm="100000">
                                          <p:val>
                                            <p:strVal val="#ppt_x"/>
                                          </p:val>
                                        </p:tav>
                                      </p:tavLst>
                                    </p:anim>
                                    <p:anim calcmode="lin" valueType="num">
                                      <p:cBhvr>
                                        <p:cTn id="21"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8199" grpId="0" animBg="1"/>
      <p:bldP spid="820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buss 00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588"/>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6"/>
          <p:cNvSpPr txBox="1">
            <a:spLocks noChangeArrowheads="1"/>
          </p:cNvSpPr>
          <p:nvPr/>
        </p:nvSpPr>
        <p:spPr bwMode="auto">
          <a:xfrm>
            <a:off x="1992313" y="333375"/>
            <a:ext cx="806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solidFill>
                  <a:schemeClr val="bg1"/>
                </a:solidFill>
              </a:rPr>
              <a:t>MANY DIFFERENT TYPES OF PEOPLE WERE USED…</a:t>
            </a:r>
            <a:endParaRPr lang="en-US" altLang="en-US" sz="2400">
              <a:solidFill>
                <a:schemeClr val="bg1"/>
              </a:solidFill>
            </a:endParaRPr>
          </a:p>
        </p:txBody>
      </p:sp>
      <p:sp>
        <p:nvSpPr>
          <p:cNvPr id="10247" name="Text Box 7"/>
          <p:cNvSpPr txBox="1">
            <a:spLocks noChangeArrowheads="1"/>
          </p:cNvSpPr>
          <p:nvPr/>
        </p:nvSpPr>
        <p:spPr bwMode="auto">
          <a:xfrm>
            <a:off x="1774826" y="5734051"/>
            <a:ext cx="84248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t>…AND THEY WERE GAINED USING DIFFERENT SAMPLING TECHNIQUES</a:t>
            </a:r>
            <a:endParaRPr lang="en-US" altLang="en-US" sz="2400"/>
          </a:p>
        </p:txBody>
      </p:sp>
    </p:spTree>
    <p:extLst>
      <p:ext uri="{BB962C8B-B14F-4D97-AF65-F5344CB8AC3E}">
        <p14:creationId xmlns:p14="http://schemas.microsoft.com/office/powerpoint/2010/main" val="504090871"/>
      </p:ext>
    </p:extLst>
  </p:cSld>
  <p:clrMapOvr>
    <a:masterClrMapping/>
  </p:clrMapOvr>
  <p:transition spd="slow" advClick="0" advTm="7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500"/>
                                  </p:stCondLst>
                                  <p:iterate type="lt">
                                    <p:tmPct val="50000"/>
                                  </p:iterate>
                                  <p:childTnLst>
                                    <p:set>
                                      <p:cBhvr>
                                        <p:cTn id="6" dur="1" fill="hold">
                                          <p:stCondLst>
                                            <p:cond delay="0"/>
                                          </p:stCondLst>
                                        </p:cTn>
                                        <p:tgtEl>
                                          <p:spTgt spid="10246"/>
                                        </p:tgtEl>
                                        <p:attrNameLst>
                                          <p:attrName>style.visibility</p:attrName>
                                        </p:attrNameLst>
                                      </p:cBhvr>
                                      <p:to>
                                        <p:strVal val="visible"/>
                                      </p:to>
                                    </p:set>
                                    <p:anim calcmode="discrete" valueType="clr">
                                      <p:cBhvr override="childStyle">
                                        <p:cTn id="7" dur="80"/>
                                        <p:tgtEl>
                                          <p:spTgt spid="1024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6"/>
                                        </p:tgtEl>
                                        <p:attrNameLst>
                                          <p:attrName>fillcolor</p:attrName>
                                        </p:attrNameLst>
                                      </p:cBhvr>
                                      <p:tavLst>
                                        <p:tav tm="0">
                                          <p:val>
                                            <p:clrVal>
                                              <a:schemeClr val="accent2"/>
                                            </p:clrVal>
                                          </p:val>
                                        </p:tav>
                                        <p:tav tm="50000">
                                          <p:val>
                                            <p:clrVal>
                                              <a:schemeClr val="hlink"/>
                                            </p:clrVal>
                                          </p:val>
                                        </p:tav>
                                      </p:tavLst>
                                    </p:anim>
                                    <p:set>
                                      <p:cBhvr>
                                        <p:cTn id="9" dur="80"/>
                                        <p:tgtEl>
                                          <p:spTgt spid="10246"/>
                                        </p:tgtEl>
                                        <p:attrNameLst>
                                          <p:attrName>fill.type</p:attrName>
                                        </p:attrNameLst>
                                      </p:cBhvr>
                                      <p:to>
                                        <p:strVal val="solid"/>
                                      </p:to>
                                    </p:set>
                                  </p:childTnLst>
                                </p:cTn>
                              </p:par>
                            </p:childTnLst>
                          </p:cTn>
                        </p:par>
                        <p:par>
                          <p:cTn id="10" fill="hold" nodeType="afterGroup">
                            <p:stCondLst>
                              <p:cond delay="1940"/>
                            </p:stCondLst>
                            <p:childTnLst>
                              <p:par>
                                <p:cTn id="11" presetID="27" presetClass="entr" presetSubtype="0" fill="hold" grpId="0" nodeType="afterEffect">
                                  <p:stCondLst>
                                    <p:cond delay="1500"/>
                                  </p:stCondLst>
                                  <p:iterate type="lt">
                                    <p:tmPct val="50000"/>
                                  </p:iterate>
                                  <p:childTnLst>
                                    <p:set>
                                      <p:cBhvr>
                                        <p:cTn id="12" dur="1" fill="hold">
                                          <p:stCondLst>
                                            <p:cond delay="0"/>
                                          </p:stCondLst>
                                        </p:cTn>
                                        <p:tgtEl>
                                          <p:spTgt spid="10247"/>
                                        </p:tgtEl>
                                        <p:attrNameLst>
                                          <p:attrName>style.visibility</p:attrName>
                                        </p:attrNameLst>
                                      </p:cBhvr>
                                      <p:to>
                                        <p:strVal val="visible"/>
                                      </p:to>
                                    </p:set>
                                    <p:anim calcmode="discrete" valueType="clr">
                                      <p:cBhvr override="childStyle">
                                        <p:cTn id="13" dur="80"/>
                                        <p:tgtEl>
                                          <p:spTgt spid="1024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247"/>
                                        </p:tgtEl>
                                        <p:attrNameLst>
                                          <p:attrName>fillcolor</p:attrName>
                                        </p:attrNameLst>
                                      </p:cBhvr>
                                      <p:tavLst>
                                        <p:tav tm="0">
                                          <p:val>
                                            <p:clrVal>
                                              <a:schemeClr val="accent2"/>
                                            </p:clrVal>
                                          </p:val>
                                        </p:tav>
                                        <p:tav tm="50000">
                                          <p:val>
                                            <p:clrVal>
                                              <a:schemeClr val="hlink"/>
                                            </p:clrVal>
                                          </p:val>
                                        </p:tav>
                                      </p:tavLst>
                                    </p:anim>
                                    <p:set>
                                      <p:cBhvr>
                                        <p:cTn id="15" dur="80"/>
                                        <p:tgtEl>
                                          <p:spTgt spid="102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GB" altLang="en-US" sz="4000">
                <a:solidFill>
                  <a:schemeClr val="bg1"/>
                </a:solidFill>
              </a:rPr>
              <a:t>Buss used 37 samples from 33 countries</a:t>
            </a:r>
            <a:endParaRPr lang="en-US" altLang="en-US" sz="4000">
              <a:solidFill>
                <a:schemeClr val="bg1"/>
              </a:solidFill>
            </a:endParaRPr>
          </a:p>
        </p:txBody>
      </p:sp>
      <p:pic>
        <p:nvPicPr>
          <p:cNvPr id="20485" name="Picture 5" descr="iran-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13" y="1844676"/>
            <a:ext cx="2449512"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germany-flag"/>
          <p:cNvPicPr>
            <a:picLocks noChangeAspect="1" noChangeArrowheads="1"/>
          </p:cNvPicPr>
          <p:nvPr/>
        </p:nvPicPr>
        <p:blipFill>
          <a:blip r:embed="rId3">
            <a:extLst>
              <a:ext uri="{28A0092B-C50C-407E-A947-70E740481C1C}">
                <a14:useLocalDpi xmlns:a14="http://schemas.microsoft.com/office/drawing/2010/main" val="0"/>
              </a:ext>
            </a:extLst>
          </a:blip>
          <a:srcRect l="2916" t="5074" r="2982" b="7892"/>
          <a:stretch>
            <a:fillRect/>
          </a:stretch>
        </p:blipFill>
        <p:spPr bwMode="auto">
          <a:xfrm>
            <a:off x="4872038" y="1844675"/>
            <a:ext cx="2449512" cy="1377950"/>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descr="venezuela_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1763" y="1844675"/>
            <a:ext cx="2449512" cy="1392238"/>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descr="800px-Flag_of_New_Zea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2314" y="3573464"/>
            <a:ext cx="2447925" cy="1368425"/>
          </a:xfrm>
          <a:prstGeom prst="rect">
            <a:avLst/>
          </a:prstGeom>
          <a:noFill/>
          <a:extLst>
            <a:ext uri="{909E8E84-426E-40DD-AFC4-6F175D3DCCD1}">
              <a14:hiddenFill xmlns:a14="http://schemas.microsoft.com/office/drawing/2010/main">
                <a:solidFill>
                  <a:srgbClr val="FFFFFF"/>
                </a:solidFill>
              </a14:hiddenFill>
            </a:ext>
          </a:extLst>
        </p:spPr>
      </p:pic>
      <p:pic>
        <p:nvPicPr>
          <p:cNvPr id="20493" name="Picture 13" descr="sf-lgfl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039" y="3573464"/>
            <a:ext cx="2447925" cy="1368425"/>
          </a:xfrm>
          <a:prstGeom prst="rect">
            <a:avLst/>
          </a:prstGeom>
          <a:noFill/>
          <a:extLst>
            <a:ext uri="{909E8E84-426E-40DD-AFC4-6F175D3DCCD1}">
              <a14:hiddenFill xmlns:a14="http://schemas.microsoft.com/office/drawing/2010/main">
                <a:solidFill>
                  <a:srgbClr val="FFFFFF"/>
                </a:solidFill>
              </a14:hiddenFill>
            </a:ext>
          </a:extLst>
        </p:spPr>
      </p:pic>
      <p:pic>
        <p:nvPicPr>
          <p:cNvPr id="20495" name="Picture 15" descr="Nigeria_fl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326" y="3573464"/>
            <a:ext cx="2492375" cy="1368425"/>
          </a:xfrm>
          <a:prstGeom prst="rect">
            <a:avLst/>
          </a:prstGeom>
          <a:noFill/>
          <a:extLst>
            <a:ext uri="{909E8E84-426E-40DD-AFC4-6F175D3DCCD1}">
              <a14:hiddenFill xmlns:a14="http://schemas.microsoft.com/office/drawing/2010/main">
                <a:solidFill>
                  <a:srgbClr val="FFFFFF"/>
                </a:solidFill>
              </a14:hiddenFill>
            </a:ext>
          </a:extLst>
        </p:spPr>
      </p:pic>
      <p:pic>
        <p:nvPicPr>
          <p:cNvPr id="20497" name="Picture 17" descr="France_flag_300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314" y="5229225"/>
            <a:ext cx="2447925" cy="1341438"/>
          </a:xfrm>
          <a:prstGeom prst="rect">
            <a:avLst/>
          </a:prstGeom>
          <a:noFill/>
          <a:extLst>
            <a:ext uri="{909E8E84-426E-40DD-AFC4-6F175D3DCCD1}">
              <a14:hiddenFill xmlns:a14="http://schemas.microsoft.com/office/drawing/2010/main">
                <a:solidFill>
                  <a:srgbClr val="FFFFFF"/>
                </a:solidFill>
              </a14:hiddenFill>
            </a:ext>
          </a:extLst>
        </p:spPr>
      </p:pic>
      <p:pic>
        <p:nvPicPr>
          <p:cNvPr id="20499" name="Picture 19" descr="Bulgaria_flag_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2039" y="5229226"/>
            <a:ext cx="2447925"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0501" name="Picture 21" descr="sp-lgfl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0325" y="5229226"/>
            <a:ext cx="2514600" cy="129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736236"/>
      </p:ext>
    </p:extLst>
  </p:cSld>
  <p:clrMapOvr>
    <a:masterClrMapping/>
  </p:clrMapOvr>
  <p:transition spd="slow" advClick="0" advTm="3000">
    <p:strips dir="l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buss 010"/>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4" name="AutoShape 6"/>
          <p:cNvSpPr>
            <a:spLocks noChangeArrowheads="1"/>
          </p:cNvSpPr>
          <p:nvPr/>
        </p:nvSpPr>
        <p:spPr bwMode="auto">
          <a:xfrm>
            <a:off x="1774825" y="404814"/>
            <a:ext cx="2376488" cy="1368425"/>
          </a:xfrm>
          <a:prstGeom prst="wedgeRoundRectCallout">
            <a:avLst>
              <a:gd name="adj1" fmla="val 72778"/>
              <a:gd name="adj2" fmla="val 140602"/>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In all 37 samples men rated good looks in their mate more than women</a:t>
            </a:r>
            <a:endParaRPr lang="en-US" altLang="en-US"/>
          </a:p>
        </p:txBody>
      </p:sp>
      <p:sp>
        <p:nvSpPr>
          <p:cNvPr id="12295" name="AutoShape 7"/>
          <p:cNvSpPr>
            <a:spLocks noChangeArrowheads="1"/>
          </p:cNvSpPr>
          <p:nvPr/>
        </p:nvSpPr>
        <p:spPr bwMode="auto">
          <a:xfrm>
            <a:off x="4656139" y="260350"/>
            <a:ext cx="2160587" cy="1512888"/>
          </a:xfrm>
          <a:prstGeom prst="wedgeRoundRectCallout">
            <a:avLst>
              <a:gd name="adj1" fmla="val -15981"/>
              <a:gd name="adj2" fmla="val 11768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In all 37 samples males and females preferred the male to be older</a:t>
            </a:r>
            <a:endParaRPr lang="en-US" altLang="en-US"/>
          </a:p>
        </p:txBody>
      </p:sp>
      <p:sp>
        <p:nvSpPr>
          <p:cNvPr id="12296" name="AutoShape 8"/>
          <p:cNvSpPr>
            <a:spLocks noChangeArrowheads="1"/>
          </p:cNvSpPr>
          <p:nvPr/>
        </p:nvSpPr>
        <p:spPr bwMode="auto">
          <a:xfrm>
            <a:off x="7248525" y="333376"/>
            <a:ext cx="2160588" cy="1655763"/>
          </a:xfrm>
          <a:prstGeom prst="wedgeRoundRectCallout">
            <a:avLst>
              <a:gd name="adj1" fmla="val -112014"/>
              <a:gd name="adj2" fmla="val 124019"/>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In 36/37 samples women rated good financial prospects higher than men did</a:t>
            </a:r>
            <a:endParaRPr lang="en-US" altLang="en-US"/>
          </a:p>
        </p:txBody>
      </p:sp>
    </p:spTree>
    <p:extLst>
      <p:ext uri="{BB962C8B-B14F-4D97-AF65-F5344CB8AC3E}">
        <p14:creationId xmlns:p14="http://schemas.microsoft.com/office/powerpoint/2010/main" val="3931053928"/>
      </p:ext>
    </p:extLst>
  </p:cSld>
  <p:clrMapOvr>
    <a:masterClrMapping/>
  </p:clrMapOvr>
  <p:transition spd="slow" advClick="0" advTm="9000">
    <p:strip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1000"/>
                                        <p:tgtEl>
                                          <p:spTgt spid="12294"/>
                                        </p:tgtEl>
                                      </p:cBhvr>
                                    </p:animEffect>
                                    <p:anim calcmode="lin" valueType="num">
                                      <p:cBhvr>
                                        <p:cTn id="8" dur="1000" fill="hold"/>
                                        <p:tgtEl>
                                          <p:spTgt spid="12294"/>
                                        </p:tgtEl>
                                        <p:attrNameLst>
                                          <p:attrName>ppt_x</p:attrName>
                                        </p:attrNameLst>
                                      </p:cBhvr>
                                      <p:tavLst>
                                        <p:tav tm="0">
                                          <p:val>
                                            <p:strVal val="#ppt_x"/>
                                          </p:val>
                                        </p:tav>
                                        <p:tav tm="100000">
                                          <p:val>
                                            <p:strVal val="#ppt_x"/>
                                          </p:val>
                                        </p:tav>
                                      </p:tavLst>
                                    </p:anim>
                                    <p:anim calcmode="lin" valueType="num">
                                      <p:cBhvr>
                                        <p:cTn id="9" dur="1000" fill="hold"/>
                                        <p:tgtEl>
                                          <p:spTgt spid="1229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500"/>
                            </p:stCondLst>
                            <p:childTnLst>
                              <p:par>
                                <p:cTn id="11" presetID="42" presetClass="entr" presetSubtype="0" fill="hold" grpId="0" nodeType="afterEffect">
                                  <p:stCondLst>
                                    <p:cond delay="1500"/>
                                  </p:stCondLst>
                                  <p:childTnLst>
                                    <p:set>
                                      <p:cBhvr>
                                        <p:cTn id="12" dur="1" fill="hold">
                                          <p:stCondLst>
                                            <p:cond delay="0"/>
                                          </p:stCondLst>
                                        </p:cTn>
                                        <p:tgtEl>
                                          <p:spTgt spid="12295"/>
                                        </p:tgtEl>
                                        <p:attrNameLst>
                                          <p:attrName>style.visibility</p:attrName>
                                        </p:attrNameLst>
                                      </p:cBhvr>
                                      <p:to>
                                        <p:strVal val="visible"/>
                                      </p:to>
                                    </p:set>
                                    <p:animEffect transition="in" filter="fade">
                                      <p:cBhvr>
                                        <p:cTn id="13" dur="1000"/>
                                        <p:tgtEl>
                                          <p:spTgt spid="12295"/>
                                        </p:tgtEl>
                                      </p:cBhvr>
                                    </p:animEffect>
                                    <p:anim calcmode="lin" valueType="num">
                                      <p:cBhvr>
                                        <p:cTn id="14" dur="1000" fill="hold"/>
                                        <p:tgtEl>
                                          <p:spTgt spid="12295"/>
                                        </p:tgtEl>
                                        <p:attrNameLst>
                                          <p:attrName>ppt_x</p:attrName>
                                        </p:attrNameLst>
                                      </p:cBhvr>
                                      <p:tavLst>
                                        <p:tav tm="0">
                                          <p:val>
                                            <p:strVal val="#ppt_x"/>
                                          </p:val>
                                        </p:tav>
                                        <p:tav tm="100000">
                                          <p:val>
                                            <p:strVal val="#ppt_x"/>
                                          </p:val>
                                        </p:tav>
                                      </p:tavLst>
                                    </p:anim>
                                    <p:anim calcmode="lin" valueType="num">
                                      <p:cBhvr>
                                        <p:cTn id="15" dur="1000" fill="hold"/>
                                        <p:tgtEl>
                                          <p:spTgt spid="12295"/>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4000"/>
                            </p:stCondLst>
                            <p:childTnLst>
                              <p:par>
                                <p:cTn id="17" presetID="42" presetClass="entr" presetSubtype="0" fill="hold" grpId="0" nodeType="afterEffect">
                                  <p:stCondLst>
                                    <p:cond delay="1500"/>
                                  </p:stCondLst>
                                  <p:childTnLst>
                                    <p:set>
                                      <p:cBhvr>
                                        <p:cTn id="18" dur="1" fill="hold">
                                          <p:stCondLst>
                                            <p:cond delay="0"/>
                                          </p:stCondLst>
                                        </p:cTn>
                                        <p:tgtEl>
                                          <p:spTgt spid="12296"/>
                                        </p:tgtEl>
                                        <p:attrNameLst>
                                          <p:attrName>style.visibility</p:attrName>
                                        </p:attrNameLst>
                                      </p:cBhvr>
                                      <p:to>
                                        <p:strVal val="visible"/>
                                      </p:to>
                                    </p:set>
                                    <p:animEffect transition="in" filter="fade">
                                      <p:cBhvr>
                                        <p:cTn id="19" dur="1000"/>
                                        <p:tgtEl>
                                          <p:spTgt spid="12296"/>
                                        </p:tgtEl>
                                      </p:cBhvr>
                                    </p:animEffect>
                                    <p:anim calcmode="lin" valueType="num">
                                      <p:cBhvr>
                                        <p:cTn id="20" dur="1000" fill="hold"/>
                                        <p:tgtEl>
                                          <p:spTgt spid="12296"/>
                                        </p:tgtEl>
                                        <p:attrNameLst>
                                          <p:attrName>ppt_x</p:attrName>
                                        </p:attrNameLst>
                                      </p:cBhvr>
                                      <p:tavLst>
                                        <p:tav tm="0">
                                          <p:val>
                                            <p:strVal val="#ppt_x"/>
                                          </p:val>
                                        </p:tav>
                                        <p:tav tm="100000">
                                          <p:val>
                                            <p:strVal val="#ppt_x"/>
                                          </p:val>
                                        </p:tav>
                                      </p:tavLst>
                                    </p:anim>
                                    <p:anim calcmode="lin" valueType="num">
                                      <p:cBhvr>
                                        <p:cTn id="21" dur="1000" fill="hold"/>
                                        <p:tgtEl>
                                          <p:spTgt spid="12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P spid="122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buss 01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588"/>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2" name="AutoShape 6"/>
          <p:cNvSpPr>
            <a:spLocks noChangeArrowheads="1"/>
          </p:cNvSpPr>
          <p:nvPr/>
        </p:nvSpPr>
        <p:spPr bwMode="auto">
          <a:xfrm>
            <a:off x="3719514" y="260351"/>
            <a:ext cx="2879725" cy="2016125"/>
          </a:xfrm>
          <a:prstGeom prst="wedgeEllipseCallout">
            <a:avLst>
              <a:gd name="adj1" fmla="val 104963"/>
              <a:gd name="adj2" fmla="val 9015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Good financial prospects was rated low in the Netherlands and Great Britain</a:t>
            </a:r>
            <a:endParaRPr lang="en-US" altLang="en-US"/>
          </a:p>
        </p:txBody>
      </p:sp>
      <p:sp>
        <p:nvSpPr>
          <p:cNvPr id="14343" name="AutoShape 7"/>
          <p:cNvSpPr>
            <a:spLocks noChangeArrowheads="1"/>
          </p:cNvSpPr>
          <p:nvPr/>
        </p:nvSpPr>
        <p:spPr bwMode="auto">
          <a:xfrm>
            <a:off x="3719514" y="1989139"/>
            <a:ext cx="3240087" cy="1081087"/>
          </a:xfrm>
          <a:prstGeom prst="wedgeEllipseCallout">
            <a:avLst>
              <a:gd name="adj1" fmla="val 34273"/>
              <a:gd name="adj2" fmla="val 90236"/>
            </a:avLst>
          </a:prstGeom>
          <a:solidFill>
            <a:srgbClr val="E4BAD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This was high in Indonesia and Nigeria</a:t>
            </a:r>
            <a:endParaRPr lang="en-US" altLang="en-US"/>
          </a:p>
        </p:txBody>
      </p:sp>
      <p:sp>
        <p:nvSpPr>
          <p:cNvPr id="14344" name="AutoShape 8"/>
          <p:cNvSpPr>
            <a:spLocks noChangeArrowheads="1"/>
          </p:cNvSpPr>
          <p:nvPr/>
        </p:nvSpPr>
        <p:spPr bwMode="auto">
          <a:xfrm>
            <a:off x="7535864" y="404813"/>
            <a:ext cx="2808287" cy="1439862"/>
          </a:xfrm>
          <a:prstGeom prst="wedgeEllipseCallout">
            <a:avLst>
              <a:gd name="adj1" fmla="val -9921"/>
              <a:gd name="adj2" fmla="val 9906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In 34 samples we rated ambition as more important than men did</a:t>
            </a:r>
            <a:endParaRPr lang="en-US" altLang="en-US"/>
          </a:p>
        </p:txBody>
      </p:sp>
    </p:spTree>
    <p:extLst>
      <p:ext uri="{BB962C8B-B14F-4D97-AF65-F5344CB8AC3E}">
        <p14:creationId xmlns:p14="http://schemas.microsoft.com/office/powerpoint/2010/main" val="3360183823"/>
      </p:ext>
    </p:extLst>
  </p:cSld>
  <p:clrMapOvr>
    <a:masterClrMapping/>
  </p:clrMapOvr>
  <p:transition spd="slow" advClick="0" advTm="10000">
    <p:push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4342"/>
                                        </p:tgtEl>
                                        <p:attrNameLst>
                                          <p:attrName>style.visibility</p:attrName>
                                        </p:attrNameLst>
                                      </p:cBhvr>
                                      <p:to>
                                        <p:strVal val="visible"/>
                                      </p:to>
                                    </p:set>
                                    <p:animEffect transition="in" filter="fade">
                                      <p:cBhvr>
                                        <p:cTn id="7" dur="1000"/>
                                        <p:tgtEl>
                                          <p:spTgt spid="14342"/>
                                        </p:tgtEl>
                                      </p:cBhvr>
                                    </p:animEffect>
                                    <p:anim calcmode="lin" valueType="num">
                                      <p:cBhvr>
                                        <p:cTn id="8" dur="1000" fill="hold"/>
                                        <p:tgtEl>
                                          <p:spTgt spid="14342"/>
                                        </p:tgtEl>
                                        <p:attrNameLst>
                                          <p:attrName>ppt_x</p:attrName>
                                        </p:attrNameLst>
                                      </p:cBhvr>
                                      <p:tavLst>
                                        <p:tav tm="0">
                                          <p:val>
                                            <p:strVal val="#ppt_x"/>
                                          </p:val>
                                        </p:tav>
                                        <p:tav tm="100000">
                                          <p:val>
                                            <p:strVal val="#ppt_x"/>
                                          </p:val>
                                        </p:tav>
                                      </p:tavLst>
                                    </p:anim>
                                    <p:anim calcmode="lin" valueType="num">
                                      <p:cBhvr>
                                        <p:cTn id="9" dur="1000" fill="hold"/>
                                        <p:tgtEl>
                                          <p:spTgt spid="1434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500"/>
                            </p:stCondLst>
                            <p:childTnLst>
                              <p:par>
                                <p:cTn id="11" presetID="42" presetClass="entr" presetSubtype="0" fill="hold" grpId="0" nodeType="afterEffect">
                                  <p:stCondLst>
                                    <p:cond delay="1500"/>
                                  </p:stCondLst>
                                  <p:childTnLst>
                                    <p:set>
                                      <p:cBhvr>
                                        <p:cTn id="12" dur="1" fill="hold">
                                          <p:stCondLst>
                                            <p:cond delay="0"/>
                                          </p:stCondLst>
                                        </p:cTn>
                                        <p:tgtEl>
                                          <p:spTgt spid="14343"/>
                                        </p:tgtEl>
                                        <p:attrNameLst>
                                          <p:attrName>style.visibility</p:attrName>
                                        </p:attrNameLst>
                                      </p:cBhvr>
                                      <p:to>
                                        <p:strVal val="visible"/>
                                      </p:to>
                                    </p:set>
                                    <p:animEffect transition="in" filter="fade">
                                      <p:cBhvr>
                                        <p:cTn id="13" dur="1000"/>
                                        <p:tgtEl>
                                          <p:spTgt spid="14343"/>
                                        </p:tgtEl>
                                      </p:cBhvr>
                                    </p:animEffect>
                                    <p:anim calcmode="lin" valueType="num">
                                      <p:cBhvr>
                                        <p:cTn id="14" dur="1000" fill="hold"/>
                                        <p:tgtEl>
                                          <p:spTgt spid="14343"/>
                                        </p:tgtEl>
                                        <p:attrNameLst>
                                          <p:attrName>ppt_x</p:attrName>
                                        </p:attrNameLst>
                                      </p:cBhvr>
                                      <p:tavLst>
                                        <p:tav tm="0">
                                          <p:val>
                                            <p:strVal val="#ppt_x"/>
                                          </p:val>
                                        </p:tav>
                                        <p:tav tm="100000">
                                          <p:val>
                                            <p:strVal val="#ppt_x"/>
                                          </p:val>
                                        </p:tav>
                                      </p:tavLst>
                                    </p:anim>
                                    <p:anim calcmode="lin" valueType="num">
                                      <p:cBhvr>
                                        <p:cTn id="15" dur="1000" fill="hold"/>
                                        <p:tgtEl>
                                          <p:spTgt spid="1434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4000"/>
                            </p:stCondLst>
                            <p:childTnLst>
                              <p:par>
                                <p:cTn id="17" presetID="42" presetClass="entr" presetSubtype="0" fill="hold" grpId="0" nodeType="afterEffect">
                                  <p:stCondLst>
                                    <p:cond delay="1500"/>
                                  </p:stCondLst>
                                  <p:childTnLst>
                                    <p:set>
                                      <p:cBhvr>
                                        <p:cTn id="18" dur="1" fill="hold">
                                          <p:stCondLst>
                                            <p:cond delay="0"/>
                                          </p:stCondLst>
                                        </p:cTn>
                                        <p:tgtEl>
                                          <p:spTgt spid="14344"/>
                                        </p:tgtEl>
                                        <p:attrNameLst>
                                          <p:attrName>style.visibility</p:attrName>
                                        </p:attrNameLst>
                                      </p:cBhvr>
                                      <p:to>
                                        <p:strVal val="visible"/>
                                      </p:to>
                                    </p:set>
                                    <p:animEffect transition="in" filter="fade">
                                      <p:cBhvr>
                                        <p:cTn id="19" dur="1000"/>
                                        <p:tgtEl>
                                          <p:spTgt spid="14344"/>
                                        </p:tgtEl>
                                      </p:cBhvr>
                                    </p:animEffect>
                                    <p:anim calcmode="lin" valueType="num">
                                      <p:cBhvr>
                                        <p:cTn id="20" dur="1000" fill="hold"/>
                                        <p:tgtEl>
                                          <p:spTgt spid="14344"/>
                                        </p:tgtEl>
                                        <p:attrNameLst>
                                          <p:attrName>ppt_x</p:attrName>
                                        </p:attrNameLst>
                                      </p:cBhvr>
                                      <p:tavLst>
                                        <p:tav tm="0">
                                          <p:val>
                                            <p:strVal val="#ppt_x"/>
                                          </p:val>
                                        </p:tav>
                                        <p:tav tm="100000">
                                          <p:val>
                                            <p:strVal val="#ppt_x"/>
                                          </p:val>
                                        </p:tav>
                                      </p:tavLst>
                                    </p:anim>
                                    <p:anim calcmode="lin" valueType="num">
                                      <p:cBhvr>
                                        <p:cTn id="21" dur="1000" fill="hold"/>
                                        <p:tgtEl>
                                          <p:spTgt spid="143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P spid="143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buss 01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0" name="AutoShape 6"/>
          <p:cNvSpPr>
            <a:spLocks noChangeArrowheads="1"/>
          </p:cNvSpPr>
          <p:nvPr/>
        </p:nvSpPr>
        <p:spPr bwMode="auto">
          <a:xfrm>
            <a:off x="3575051" y="1700214"/>
            <a:ext cx="1871663" cy="1800225"/>
          </a:xfrm>
          <a:prstGeom prst="wedgeRectCallout">
            <a:avLst>
              <a:gd name="adj1" fmla="val 64926"/>
              <a:gd name="adj2" fmla="val 522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Good looks were particularly important for men in Bulgaria and Nigeria</a:t>
            </a:r>
            <a:endParaRPr lang="en-US" altLang="en-US"/>
          </a:p>
        </p:txBody>
      </p:sp>
      <p:sp>
        <p:nvSpPr>
          <p:cNvPr id="16391" name="AutoShape 7"/>
          <p:cNvSpPr>
            <a:spLocks noChangeArrowheads="1"/>
          </p:cNvSpPr>
          <p:nvPr/>
        </p:nvSpPr>
        <p:spPr bwMode="auto">
          <a:xfrm>
            <a:off x="6672264" y="765175"/>
            <a:ext cx="2160587" cy="1295400"/>
          </a:xfrm>
          <a:prstGeom prst="wedgeRectCallout">
            <a:avLst>
              <a:gd name="adj1" fmla="val -49778"/>
              <a:gd name="adj2" fmla="val 1202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In Scandinavian countries chastity was seen as irrelevant</a:t>
            </a:r>
            <a:endParaRPr lang="en-US" altLang="en-US"/>
          </a:p>
        </p:txBody>
      </p:sp>
      <p:sp>
        <p:nvSpPr>
          <p:cNvPr id="16392" name="AutoShape 8"/>
          <p:cNvSpPr>
            <a:spLocks noChangeArrowheads="1"/>
          </p:cNvSpPr>
          <p:nvPr/>
        </p:nvSpPr>
        <p:spPr bwMode="auto">
          <a:xfrm>
            <a:off x="7680326" y="1916114"/>
            <a:ext cx="2016125" cy="1368425"/>
          </a:xfrm>
          <a:prstGeom prst="wedgeRectCallout">
            <a:avLst>
              <a:gd name="adj1" fmla="val -94329"/>
              <a:gd name="adj2" fmla="val 77380"/>
            </a:avLst>
          </a:prstGeom>
          <a:solidFill>
            <a:srgbClr val="5FCD7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But China, India and Indonesia see this as important</a:t>
            </a:r>
            <a:endParaRPr lang="en-US" altLang="en-US"/>
          </a:p>
        </p:txBody>
      </p:sp>
    </p:spTree>
    <p:extLst>
      <p:ext uri="{BB962C8B-B14F-4D97-AF65-F5344CB8AC3E}">
        <p14:creationId xmlns:p14="http://schemas.microsoft.com/office/powerpoint/2010/main" val="1197483499"/>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1000"/>
                                        <p:tgtEl>
                                          <p:spTgt spid="16391"/>
                                        </p:tgtEl>
                                      </p:cBhvr>
                                    </p:animEffect>
                                    <p:anim calcmode="lin" valueType="num">
                                      <p:cBhvr>
                                        <p:cTn id="8" dur="1000" fill="hold"/>
                                        <p:tgtEl>
                                          <p:spTgt spid="16391"/>
                                        </p:tgtEl>
                                        <p:attrNameLst>
                                          <p:attrName>ppt_x</p:attrName>
                                        </p:attrNameLst>
                                      </p:cBhvr>
                                      <p:tavLst>
                                        <p:tav tm="0">
                                          <p:val>
                                            <p:strVal val="#ppt_x"/>
                                          </p:val>
                                        </p:tav>
                                        <p:tav tm="100000">
                                          <p:val>
                                            <p:strVal val="#ppt_x"/>
                                          </p:val>
                                        </p:tav>
                                      </p:tavLst>
                                    </p:anim>
                                    <p:anim calcmode="lin" valueType="num">
                                      <p:cBhvr>
                                        <p:cTn id="9" dur="1000" fill="hold"/>
                                        <p:tgtEl>
                                          <p:spTgt spid="1639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grpId="0" nodeType="afterEffect">
                                  <p:stCondLst>
                                    <p:cond delay="1500"/>
                                  </p:stCondLst>
                                  <p:childTnLst>
                                    <p:set>
                                      <p:cBhvr>
                                        <p:cTn id="12" dur="1" fill="hold">
                                          <p:stCondLst>
                                            <p:cond delay="0"/>
                                          </p:stCondLst>
                                        </p:cTn>
                                        <p:tgtEl>
                                          <p:spTgt spid="16392"/>
                                        </p:tgtEl>
                                        <p:attrNameLst>
                                          <p:attrName>style.visibility</p:attrName>
                                        </p:attrNameLst>
                                      </p:cBhvr>
                                      <p:to>
                                        <p:strVal val="visible"/>
                                      </p:to>
                                    </p:set>
                                    <p:animEffect transition="in" filter="fade">
                                      <p:cBhvr>
                                        <p:cTn id="13" dur="1000"/>
                                        <p:tgtEl>
                                          <p:spTgt spid="16392"/>
                                        </p:tgtEl>
                                      </p:cBhvr>
                                    </p:animEffect>
                                    <p:anim calcmode="lin" valueType="num">
                                      <p:cBhvr>
                                        <p:cTn id="14" dur="1000" fill="hold"/>
                                        <p:tgtEl>
                                          <p:spTgt spid="16392"/>
                                        </p:tgtEl>
                                        <p:attrNameLst>
                                          <p:attrName>ppt_x</p:attrName>
                                        </p:attrNameLst>
                                      </p:cBhvr>
                                      <p:tavLst>
                                        <p:tav tm="0">
                                          <p:val>
                                            <p:strVal val="#ppt_x"/>
                                          </p:val>
                                        </p:tav>
                                        <p:tav tm="100000">
                                          <p:val>
                                            <p:strVal val="#ppt_x"/>
                                          </p:val>
                                        </p:tav>
                                      </p:tavLst>
                                    </p:anim>
                                    <p:anim calcmode="lin" valueType="num">
                                      <p:cBhvr>
                                        <p:cTn id="15" dur="1000" fill="hold"/>
                                        <p:tgtEl>
                                          <p:spTgt spid="1639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4500"/>
                            </p:stCondLst>
                            <p:childTnLst>
                              <p:par>
                                <p:cTn id="17" presetID="42" presetClass="entr" presetSubtype="0" fill="hold" grpId="0" nodeType="afterEffect">
                                  <p:stCondLst>
                                    <p:cond delay="1500"/>
                                  </p:stCondLst>
                                  <p:childTnLst>
                                    <p:set>
                                      <p:cBhvr>
                                        <p:cTn id="18" dur="1" fill="hold">
                                          <p:stCondLst>
                                            <p:cond delay="0"/>
                                          </p:stCondLst>
                                        </p:cTn>
                                        <p:tgtEl>
                                          <p:spTgt spid="16390"/>
                                        </p:tgtEl>
                                        <p:attrNameLst>
                                          <p:attrName>style.visibility</p:attrName>
                                        </p:attrNameLst>
                                      </p:cBhvr>
                                      <p:to>
                                        <p:strVal val="visible"/>
                                      </p:to>
                                    </p:set>
                                    <p:animEffect transition="in" filter="fade">
                                      <p:cBhvr>
                                        <p:cTn id="19" dur="1000"/>
                                        <p:tgtEl>
                                          <p:spTgt spid="16390"/>
                                        </p:tgtEl>
                                      </p:cBhvr>
                                    </p:animEffect>
                                    <p:anim calcmode="lin" valueType="num">
                                      <p:cBhvr>
                                        <p:cTn id="20" dur="1000" fill="hold"/>
                                        <p:tgtEl>
                                          <p:spTgt spid="16390"/>
                                        </p:tgtEl>
                                        <p:attrNameLst>
                                          <p:attrName>ppt_x</p:attrName>
                                        </p:attrNameLst>
                                      </p:cBhvr>
                                      <p:tavLst>
                                        <p:tav tm="0">
                                          <p:val>
                                            <p:strVal val="#ppt_x"/>
                                          </p:val>
                                        </p:tav>
                                        <p:tav tm="100000">
                                          <p:val>
                                            <p:strVal val="#ppt_x"/>
                                          </p:val>
                                        </p:tav>
                                      </p:tavLst>
                                    </p:anim>
                                    <p:anim calcmode="lin" valueType="num">
                                      <p:cBhvr>
                                        <p:cTn id="21" dur="1000" fill="hold"/>
                                        <p:tgtEl>
                                          <p:spTgt spid="163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63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buss 00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588"/>
            <a:ext cx="9144000" cy="685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0" name="AutoShape 6"/>
          <p:cNvSpPr>
            <a:spLocks noChangeArrowheads="1"/>
          </p:cNvSpPr>
          <p:nvPr/>
        </p:nvSpPr>
        <p:spPr bwMode="auto">
          <a:xfrm>
            <a:off x="6383339" y="549276"/>
            <a:ext cx="2160587" cy="2303463"/>
          </a:xfrm>
          <a:prstGeom prst="cloudCallout">
            <a:avLst>
              <a:gd name="adj1" fmla="val -77995"/>
              <a:gd name="adj2" fmla="val 85079"/>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a:t>Wow, that was a big study! Time for a cup of tea!</a:t>
            </a:r>
            <a:endParaRPr lang="en-US" altLang="en-US"/>
          </a:p>
        </p:txBody>
      </p:sp>
    </p:spTree>
    <p:extLst>
      <p:ext uri="{BB962C8B-B14F-4D97-AF65-F5344CB8AC3E}">
        <p14:creationId xmlns:p14="http://schemas.microsoft.com/office/powerpoint/2010/main" val="415062287"/>
      </p:ext>
    </p:extLst>
  </p:cSld>
  <p:clrMapOvr>
    <a:masterClrMapping/>
  </p:clrMapOvr>
  <p:transition spd="slow" advClick="0" advTm="8000">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21510"/>
                                        </p:tgtEl>
                                        <p:attrNameLst>
                                          <p:attrName>style.visibility</p:attrName>
                                        </p:attrNameLst>
                                      </p:cBhvr>
                                      <p:to>
                                        <p:strVal val="visible"/>
                                      </p:to>
                                    </p:set>
                                    <p:animEffect transition="in" filter="fade">
                                      <p:cBhvr>
                                        <p:cTn id="7" dur="1000"/>
                                        <p:tgtEl>
                                          <p:spTgt spid="21510"/>
                                        </p:tgtEl>
                                      </p:cBhvr>
                                    </p:animEffect>
                                    <p:anim calcmode="lin" valueType="num">
                                      <p:cBhvr>
                                        <p:cTn id="8" dur="1000" fill="hold"/>
                                        <p:tgtEl>
                                          <p:spTgt spid="21510"/>
                                        </p:tgtEl>
                                        <p:attrNameLst>
                                          <p:attrName>ppt_x</p:attrName>
                                        </p:attrNameLst>
                                      </p:cBhvr>
                                      <p:tavLst>
                                        <p:tav tm="0">
                                          <p:val>
                                            <p:strVal val="#ppt_x"/>
                                          </p:val>
                                        </p:tav>
                                        <p:tav tm="100000">
                                          <p:val>
                                            <p:strVal val="#ppt_x"/>
                                          </p:val>
                                        </p:tav>
                                      </p:tavLst>
                                    </p:anim>
                                    <p:anim calcmode="lin" valueType="num">
                                      <p:cBhvr>
                                        <p:cTn id="9" dur="1000" fill="hold"/>
                                        <p:tgtEl>
                                          <p:spTgt spid="215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buNone/>
            </a:pPr>
            <a:r>
              <a:rPr lang="en-GB" sz="6000" dirty="0"/>
              <a:t>One study on the psychology of love has found that over </a:t>
            </a:r>
            <a:r>
              <a:rPr lang="en-GB" sz="6000" b="1" u="sng" dirty="0" smtClean="0">
                <a:solidFill>
                  <a:schemeClr val="bg1"/>
                </a:solidFill>
              </a:rPr>
              <a:t>25</a:t>
            </a:r>
            <a:r>
              <a:rPr lang="en-GB" sz="6000" dirty="0" smtClean="0"/>
              <a:t> years </a:t>
            </a:r>
            <a:r>
              <a:rPr lang="en-GB" sz="6000" dirty="0"/>
              <a:t>of marriage the facial features of couples became more similar, as judged by independent observers.</a:t>
            </a:r>
          </a:p>
        </p:txBody>
      </p:sp>
    </p:spTree>
    <p:extLst>
      <p:ext uri="{BB962C8B-B14F-4D97-AF65-F5344CB8AC3E}">
        <p14:creationId xmlns:p14="http://schemas.microsoft.com/office/powerpoint/2010/main" val="3631645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80108"/>
            <a:ext cx="10515600" cy="1325563"/>
          </a:xfrm>
        </p:spPr>
        <p:txBody>
          <a:bodyPr>
            <a:normAutofit/>
          </a:bodyPr>
          <a:lstStyle/>
          <a:p>
            <a:r>
              <a:rPr lang="en-GB" dirty="0" smtClean="0"/>
              <a:t>Comparing Buss to other studies. </a:t>
            </a:r>
            <a:endParaRPr lang="en-GB" dirty="0"/>
          </a:p>
        </p:txBody>
      </p:sp>
      <p:sp>
        <p:nvSpPr>
          <p:cNvPr id="3" name="Content Placeholder 2"/>
          <p:cNvSpPr>
            <a:spLocks noGrp="1"/>
          </p:cNvSpPr>
          <p:nvPr>
            <p:ph idx="1"/>
          </p:nvPr>
        </p:nvSpPr>
        <p:spPr>
          <a:xfrm>
            <a:off x="457200" y="1765738"/>
            <a:ext cx="11256579" cy="4619296"/>
          </a:xfrm>
        </p:spPr>
        <p:txBody>
          <a:bodyPr>
            <a:normAutofit/>
          </a:bodyPr>
          <a:lstStyle/>
          <a:p>
            <a:pPr marL="0" indent="0">
              <a:buNone/>
            </a:pPr>
            <a:r>
              <a:rPr lang="en-GB" sz="2400" dirty="0" smtClean="0">
                <a:latin typeface="+mj-lt"/>
              </a:rPr>
              <a:t>Clark &amp; Hatfield (1989) – Attractive person asks 3 questions and noted who said yes.</a:t>
            </a:r>
          </a:p>
          <a:p>
            <a:pPr marL="457200" indent="-457200">
              <a:buAutoNum type="arabicPeriod"/>
            </a:pPr>
            <a:r>
              <a:rPr lang="en-GB" sz="2400" dirty="0" smtClean="0">
                <a:latin typeface="+mj-lt"/>
              </a:rPr>
              <a:t>Would you go on a date with me?  Males – 50%, Females – 50% </a:t>
            </a:r>
          </a:p>
          <a:p>
            <a:pPr marL="457200" indent="-457200">
              <a:buAutoNum type="arabicPeriod"/>
            </a:pPr>
            <a:r>
              <a:rPr lang="en-GB" sz="2400" dirty="0" smtClean="0">
                <a:latin typeface="+mj-lt"/>
              </a:rPr>
              <a:t>Would you go back to my apartment? Males – 69%, Females – 6% </a:t>
            </a:r>
          </a:p>
          <a:p>
            <a:pPr marL="457200" indent="-457200">
              <a:buAutoNum type="arabicPeriod"/>
            </a:pPr>
            <a:r>
              <a:rPr lang="en-GB" sz="2400" dirty="0" smtClean="0">
                <a:latin typeface="+mj-lt"/>
              </a:rPr>
              <a:t>Would you have sex with me? Males 75%, Females – 0%</a:t>
            </a:r>
          </a:p>
          <a:p>
            <a:pPr marL="0" indent="0">
              <a:buNone/>
            </a:pPr>
            <a:endParaRPr lang="en-GB" sz="2400" dirty="0">
              <a:latin typeface="+mj-lt"/>
            </a:endParaRPr>
          </a:p>
          <a:p>
            <a:pPr marL="0" indent="0">
              <a:buNone/>
            </a:pPr>
            <a:r>
              <a:rPr lang="en-GB" sz="2400" dirty="0" smtClean="0">
                <a:latin typeface="+mj-lt"/>
              </a:rPr>
              <a:t>Chang (2011) compared partner preferences over 25 years and found that some changes and others stayed the same. Maybe a combination of evolutionary and cultural influences. </a:t>
            </a:r>
          </a:p>
          <a:p>
            <a:pPr marL="0" indent="0">
              <a:buNone/>
            </a:pPr>
            <a:endParaRPr lang="en-GB" sz="2400" dirty="0">
              <a:latin typeface="+mj-lt"/>
            </a:endParaRPr>
          </a:p>
          <a:p>
            <a:pPr marL="0" indent="0">
              <a:buNone/>
            </a:pPr>
            <a:r>
              <a:rPr lang="en-GB" sz="2400" dirty="0" err="1" smtClean="0">
                <a:latin typeface="+mj-lt"/>
              </a:rPr>
              <a:t>Waynforth</a:t>
            </a:r>
            <a:r>
              <a:rPr lang="en-GB" sz="2400" dirty="0" smtClean="0">
                <a:latin typeface="+mj-lt"/>
              </a:rPr>
              <a:t> &amp; Dunbar (1995) looked at 900 lonely hearts adverts. Found that women described their physical qualities and indicators of youth and men described the resources they could provide. </a:t>
            </a:r>
            <a:endParaRPr lang="en-GB" sz="2400" dirty="0">
              <a:latin typeface="+mj-lt"/>
            </a:endParaRPr>
          </a:p>
        </p:txBody>
      </p:sp>
    </p:spTree>
    <p:extLst>
      <p:ext uri="{BB962C8B-B14F-4D97-AF65-F5344CB8AC3E}">
        <p14:creationId xmlns:p14="http://schemas.microsoft.com/office/powerpoint/2010/main" val="33653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549" y="2709160"/>
            <a:ext cx="3839755" cy="1643384"/>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a:t>
            </a:r>
            <a:r>
              <a:rPr lang="en-GB" sz="5400" dirty="0" smtClean="0">
                <a:solidFill>
                  <a:srgbClr val="262626"/>
                </a:solidFill>
              </a:rPr>
              <a:t>task</a:t>
            </a:r>
            <a:endParaRPr lang="en-GB" sz="5400" dirty="0">
              <a:solidFill>
                <a:srgbClr val="262626"/>
              </a:solidFill>
            </a:endParaRPr>
          </a:p>
        </p:txBody>
      </p:sp>
      <p:sp>
        <p:nvSpPr>
          <p:cNvPr id="3" name="Content Placeholder 2"/>
          <p:cNvSpPr>
            <a:spLocks noGrp="1"/>
          </p:cNvSpPr>
          <p:nvPr>
            <p:ph idx="1"/>
          </p:nvPr>
        </p:nvSpPr>
        <p:spPr>
          <a:xfrm>
            <a:off x="6049181" y="802638"/>
            <a:ext cx="5657043" cy="5252722"/>
          </a:xfrm>
        </p:spPr>
        <p:txBody>
          <a:bodyPr anchor="ctr">
            <a:normAutofit fontScale="92500" lnSpcReduction="20000"/>
          </a:bodyPr>
          <a:lstStyle/>
          <a:p>
            <a:pPr marL="0" indent="0">
              <a:buNone/>
            </a:pPr>
            <a:r>
              <a:rPr lang="en-GB" sz="3600" dirty="0"/>
              <a:t>Complete the evaluation on Page </a:t>
            </a:r>
            <a:r>
              <a:rPr lang="en-GB" sz="3600" dirty="0" smtClean="0"/>
              <a:t>11 and 12 </a:t>
            </a:r>
            <a:r>
              <a:rPr lang="en-GB" sz="3600" dirty="0"/>
              <a:t>of your booklet.</a:t>
            </a:r>
          </a:p>
          <a:p>
            <a:pPr marL="0" indent="0">
              <a:buNone/>
            </a:pPr>
            <a:endParaRPr lang="en-GB" sz="3600" dirty="0"/>
          </a:p>
          <a:p>
            <a:pPr marL="0" indent="0">
              <a:buNone/>
            </a:pPr>
            <a:r>
              <a:rPr lang="en-GB" sz="3600" dirty="0"/>
              <a:t>Work through pages </a:t>
            </a:r>
            <a:r>
              <a:rPr lang="en-GB" sz="3600" dirty="0" smtClean="0"/>
              <a:t>14-17 </a:t>
            </a:r>
            <a:r>
              <a:rPr lang="en-GB" sz="3600" dirty="0"/>
              <a:t>to increase understanding of Inter/Intrasexual selection</a:t>
            </a:r>
            <a:r>
              <a:rPr lang="en-GB" sz="3600" dirty="0" smtClean="0"/>
              <a:t>.</a:t>
            </a:r>
          </a:p>
          <a:p>
            <a:pPr marL="0" indent="0">
              <a:buNone/>
            </a:pPr>
            <a:endParaRPr lang="en-GB" sz="3600" dirty="0"/>
          </a:p>
          <a:p>
            <a:pPr marL="0" indent="0">
              <a:buNone/>
            </a:pPr>
            <a:r>
              <a:rPr lang="en-GB" sz="3600" dirty="0" smtClean="0"/>
              <a:t>Fill in first 3 key terms.  </a:t>
            </a:r>
          </a:p>
          <a:p>
            <a:pPr marL="0" indent="0">
              <a:buNone/>
            </a:pPr>
            <a:endParaRPr lang="en-GB" sz="3600" dirty="0"/>
          </a:p>
          <a:p>
            <a:pPr marL="0" indent="0">
              <a:buNone/>
            </a:pPr>
            <a:r>
              <a:rPr lang="en-GB" sz="3600" dirty="0" smtClean="0"/>
              <a:t>This will be marked when completed. </a:t>
            </a:r>
            <a:endParaRPr lang="en-GB" sz="3600" dirty="0"/>
          </a:p>
        </p:txBody>
      </p:sp>
    </p:spTree>
    <p:extLst>
      <p:ext uri="{BB962C8B-B14F-4D97-AF65-F5344CB8AC3E}">
        <p14:creationId xmlns:p14="http://schemas.microsoft.com/office/powerpoint/2010/main" val="40089656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8386171-E87D-46AB-8718-4CE2A88748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ctrTitle"/>
          </p:nvPr>
        </p:nvSpPr>
        <p:spPr>
          <a:xfrm>
            <a:off x="1534952" y="2473002"/>
            <a:ext cx="9144000" cy="2603274"/>
          </a:xfrm>
        </p:spPr>
        <p:txBody>
          <a:bodyPr>
            <a:normAutofit fontScale="90000"/>
          </a:bodyPr>
          <a:lstStyle/>
          <a:p>
            <a:r>
              <a:rPr lang="en-GB" sz="10700" dirty="0"/>
              <a:t>Attractiveness</a:t>
            </a:r>
            <a:r>
              <a:rPr lang="en-GB" sz="9600" dirty="0"/>
              <a:t/>
            </a:r>
            <a:br>
              <a:rPr lang="en-GB" sz="9600" dirty="0"/>
            </a:br>
            <a:endParaRPr lang="en-GB" sz="9600" dirty="0"/>
          </a:p>
        </p:txBody>
      </p:sp>
    </p:spTree>
    <p:extLst>
      <p:ext uri="{BB962C8B-B14F-4D97-AF65-F5344CB8AC3E}">
        <p14:creationId xmlns:p14="http://schemas.microsoft.com/office/powerpoint/2010/main" val="38108875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1563" y="963877"/>
            <a:ext cx="4137817" cy="4930246"/>
          </a:xfrm>
        </p:spPr>
        <p:txBody>
          <a:bodyPr>
            <a:normAutofit/>
          </a:bodyPr>
          <a:lstStyle/>
          <a:p>
            <a:pPr algn="r"/>
            <a:r>
              <a:rPr lang="en-GB" sz="5400" dirty="0">
                <a:solidFill>
                  <a:schemeClr val="accent1"/>
                </a:solidFill>
              </a:rPr>
              <a:t>Attractiveness</a:t>
            </a:r>
          </a:p>
        </p:txBody>
      </p:sp>
      <p:sp>
        <p:nvSpPr>
          <p:cNvPr id="3" name="Content Placeholder 2"/>
          <p:cNvSpPr>
            <a:spLocks noGrp="1"/>
          </p:cNvSpPr>
          <p:nvPr>
            <p:ph idx="1"/>
          </p:nvPr>
        </p:nvSpPr>
        <p:spPr>
          <a:xfrm>
            <a:off x="4976023" y="1484139"/>
            <a:ext cx="6377769" cy="4930246"/>
          </a:xfrm>
        </p:spPr>
        <p:txBody>
          <a:bodyPr anchor="ctr">
            <a:normAutofit/>
          </a:bodyPr>
          <a:lstStyle/>
          <a:p>
            <a:pPr marL="0" indent="0">
              <a:buNone/>
            </a:pPr>
            <a:r>
              <a:rPr lang="en-GB" sz="3200" dirty="0"/>
              <a:t>Evolutionary explanations of attractiveness state that traits associated with attractiveness act as indications of good health. </a:t>
            </a:r>
          </a:p>
          <a:p>
            <a:pPr marL="0" indent="0">
              <a:buNone/>
            </a:pPr>
            <a:r>
              <a:rPr lang="en-GB" sz="3200" dirty="0"/>
              <a:t>Therefore, choosing an attractive partner is the best way of ensuring a healthy partner and a healthy child. </a:t>
            </a:r>
          </a:p>
          <a:p>
            <a:pPr marL="0" indent="0">
              <a:buNone/>
            </a:pPr>
            <a:endParaRPr lang="en-GB" sz="3200" dirty="0"/>
          </a:p>
          <a:p>
            <a:pPr marL="0" indent="0">
              <a:buNone/>
            </a:pPr>
            <a:r>
              <a:rPr lang="en-GB" sz="3200" dirty="0"/>
              <a:t>Why is perceived health an advantage when selecting a partner?</a:t>
            </a:r>
          </a:p>
          <a:p>
            <a:pPr marL="0" indent="0">
              <a:buNone/>
            </a:pPr>
            <a:endParaRPr lang="en-GB" sz="2400" dirty="0"/>
          </a:p>
          <a:p>
            <a:pPr marL="0" indent="0">
              <a:buNone/>
            </a:pPr>
            <a:endParaRPr lang="en-GB" sz="2400" dirty="0"/>
          </a:p>
          <a:p>
            <a:pPr marL="0" indent="0">
              <a:buNone/>
            </a:pPr>
            <a:endParaRPr lang="en-GB" sz="2400" dirty="0"/>
          </a:p>
        </p:txBody>
      </p:sp>
    </p:spTree>
    <p:extLst>
      <p:ext uri="{BB962C8B-B14F-4D97-AF65-F5344CB8AC3E}">
        <p14:creationId xmlns:p14="http://schemas.microsoft.com/office/powerpoint/2010/main" val="18952717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1563" y="963877"/>
            <a:ext cx="4137817" cy="4930246"/>
          </a:xfrm>
        </p:spPr>
        <p:txBody>
          <a:bodyPr>
            <a:normAutofit/>
          </a:bodyPr>
          <a:lstStyle/>
          <a:p>
            <a:pPr algn="r"/>
            <a:r>
              <a:rPr lang="en-GB" sz="5400" dirty="0">
                <a:solidFill>
                  <a:schemeClr val="accent1"/>
                </a:solidFill>
              </a:rPr>
              <a:t>Attractiveness</a:t>
            </a:r>
          </a:p>
        </p:txBody>
      </p:sp>
      <p:sp>
        <p:nvSpPr>
          <p:cNvPr id="3" name="Content Placeholder 2"/>
          <p:cNvSpPr>
            <a:spLocks noGrp="1"/>
          </p:cNvSpPr>
          <p:nvPr>
            <p:ph idx="1"/>
          </p:nvPr>
        </p:nvSpPr>
        <p:spPr>
          <a:xfrm>
            <a:off x="4967776" y="2081048"/>
            <a:ext cx="6377769" cy="4930246"/>
          </a:xfrm>
        </p:spPr>
        <p:txBody>
          <a:bodyPr anchor="ctr">
            <a:normAutofit/>
          </a:bodyPr>
          <a:lstStyle/>
          <a:p>
            <a:pPr marL="0" indent="0">
              <a:buNone/>
            </a:pPr>
            <a:r>
              <a:rPr lang="en-GB" sz="3200" dirty="0"/>
              <a:t>Firstly, that partner is going to be physically able to bear children (women) or provide for the family (men).</a:t>
            </a:r>
          </a:p>
          <a:p>
            <a:pPr marL="0" indent="0">
              <a:buNone/>
            </a:pPr>
            <a:endParaRPr lang="en-GB" sz="3200" dirty="0"/>
          </a:p>
          <a:p>
            <a:pPr marL="0" indent="0">
              <a:buNone/>
            </a:pPr>
            <a:r>
              <a:rPr lang="en-GB" sz="3200" dirty="0"/>
              <a:t>It also means that there is a good chance that the genes that they carry will produce healthy offspring.</a:t>
            </a:r>
          </a:p>
          <a:p>
            <a:pPr marL="0" indent="0">
              <a:buNone/>
            </a:pPr>
            <a:endParaRPr lang="en-GB" sz="3200" dirty="0"/>
          </a:p>
          <a:p>
            <a:pPr marL="0" indent="0">
              <a:buNone/>
            </a:pPr>
            <a:endParaRPr lang="en-GB" sz="2400" dirty="0"/>
          </a:p>
          <a:p>
            <a:pPr marL="0" indent="0">
              <a:buNone/>
            </a:pPr>
            <a:endParaRPr lang="en-GB" sz="2400" dirty="0"/>
          </a:p>
          <a:p>
            <a:pPr marL="0" indent="0">
              <a:buNone/>
            </a:pPr>
            <a:endParaRPr lang="en-GB" sz="2400" dirty="0"/>
          </a:p>
        </p:txBody>
      </p:sp>
    </p:spTree>
    <p:extLst>
      <p:ext uri="{BB962C8B-B14F-4D97-AF65-F5344CB8AC3E}">
        <p14:creationId xmlns:p14="http://schemas.microsoft.com/office/powerpoint/2010/main" val="11037576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pPr marL="0" indent="0">
              <a:buNone/>
            </a:pPr>
            <a:r>
              <a:rPr lang="en-GB" sz="3600" dirty="0"/>
              <a:t>What do you consider attractive and unattractive traits. </a:t>
            </a:r>
          </a:p>
          <a:p>
            <a:pPr marL="0" indent="0">
              <a:buNone/>
            </a:pPr>
            <a:r>
              <a:rPr lang="en-GB" sz="3600" dirty="0"/>
              <a:t>Complete the tasks on Page </a:t>
            </a:r>
            <a:r>
              <a:rPr lang="en-GB" sz="3600" dirty="0" smtClean="0"/>
              <a:t>18 </a:t>
            </a:r>
            <a:r>
              <a:rPr lang="en-GB" sz="3600" dirty="0"/>
              <a:t>&amp; </a:t>
            </a:r>
            <a:r>
              <a:rPr lang="en-GB" sz="3600" dirty="0" smtClean="0"/>
              <a:t>19</a:t>
            </a:r>
            <a:endParaRPr lang="en-GB" sz="3600" dirty="0"/>
          </a:p>
        </p:txBody>
      </p:sp>
    </p:spTree>
    <p:extLst>
      <p:ext uri="{BB962C8B-B14F-4D97-AF65-F5344CB8AC3E}">
        <p14:creationId xmlns:p14="http://schemas.microsoft.com/office/powerpoint/2010/main" val="6926871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552D07-86D2-4F98-B0E3-D322EFABC018}"/>
              </a:ext>
            </a:extLst>
          </p:cNvPr>
          <p:cNvSpPr>
            <a:spLocks noGrp="1"/>
          </p:cNvSpPr>
          <p:nvPr>
            <p:ph type="title"/>
          </p:nvPr>
        </p:nvSpPr>
        <p:spPr>
          <a:xfrm>
            <a:off x="321563" y="963877"/>
            <a:ext cx="4137817" cy="4930246"/>
          </a:xfrm>
        </p:spPr>
        <p:txBody>
          <a:bodyPr>
            <a:normAutofit/>
          </a:bodyPr>
          <a:lstStyle/>
          <a:p>
            <a:pPr algn="r"/>
            <a:r>
              <a:rPr lang="en-GB" sz="5400" dirty="0">
                <a:solidFill>
                  <a:schemeClr val="accent1"/>
                </a:solidFill>
              </a:rPr>
              <a:t>Attractiveness</a:t>
            </a:r>
          </a:p>
        </p:txBody>
      </p:sp>
      <p:sp>
        <p:nvSpPr>
          <p:cNvPr id="3" name="Content Placeholder 2">
            <a:extLst>
              <a:ext uri="{FF2B5EF4-FFF2-40B4-BE49-F238E27FC236}">
                <a16:creationId xmlns:a16="http://schemas.microsoft.com/office/drawing/2014/main" id="{6E95BD6A-02EC-44B7-AA14-47C8A8BDE83D}"/>
              </a:ext>
            </a:extLst>
          </p:cNvPr>
          <p:cNvSpPr>
            <a:spLocks noGrp="1"/>
          </p:cNvSpPr>
          <p:nvPr>
            <p:ph idx="1"/>
          </p:nvPr>
        </p:nvSpPr>
        <p:spPr>
          <a:xfrm>
            <a:off x="4976031" y="963877"/>
            <a:ext cx="6377769" cy="4930246"/>
          </a:xfrm>
        </p:spPr>
        <p:txBody>
          <a:bodyPr anchor="ctr">
            <a:normAutofit/>
          </a:bodyPr>
          <a:lstStyle/>
          <a:p>
            <a:pPr marL="0" indent="0">
              <a:buNone/>
            </a:pPr>
            <a:r>
              <a:rPr lang="en-GB" sz="3000" dirty="0"/>
              <a:t>What influences if we find someone attractive?</a:t>
            </a:r>
          </a:p>
          <a:p>
            <a:pPr lvl="1"/>
            <a:r>
              <a:rPr lang="en-GB" sz="3000" dirty="0"/>
              <a:t>Good looks</a:t>
            </a:r>
          </a:p>
          <a:p>
            <a:pPr lvl="1"/>
            <a:r>
              <a:rPr lang="en-GB" sz="3000" dirty="0"/>
              <a:t>Money</a:t>
            </a:r>
          </a:p>
          <a:p>
            <a:pPr lvl="1"/>
            <a:r>
              <a:rPr lang="en-GB" sz="3000" dirty="0"/>
              <a:t>Personality</a:t>
            </a:r>
          </a:p>
        </p:txBody>
      </p:sp>
    </p:spTree>
    <p:extLst>
      <p:ext uri="{BB962C8B-B14F-4D97-AF65-F5344CB8AC3E}">
        <p14:creationId xmlns:p14="http://schemas.microsoft.com/office/powerpoint/2010/main" val="393945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6F7435D-E3DB-47B1-BA61-B00ACC83A9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6786657" y="648320"/>
            <a:ext cx="4711635" cy="5411810"/>
          </a:xfrm>
          <a:prstGeom prst="rect">
            <a:avLst/>
          </a:prstGeom>
          <a:effectLst/>
        </p:spPr>
      </p:pic>
      <p:sp>
        <p:nvSpPr>
          <p:cNvPr id="4"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a:xfrm>
            <a:off x="648929" y="163898"/>
            <a:ext cx="4944152" cy="1622321"/>
          </a:xfrm>
        </p:spPr>
        <p:txBody>
          <a:bodyPr>
            <a:normAutofit/>
          </a:bodyPr>
          <a:lstStyle/>
          <a:p>
            <a:r>
              <a:rPr lang="en-GB" sz="5400" dirty="0"/>
              <a:t>The Halo Effect</a:t>
            </a:r>
          </a:p>
        </p:txBody>
      </p:sp>
      <p:sp>
        <p:nvSpPr>
          <p:cNvPr id="3" name="Content Placeholder 2"/>
          <p:cNvSpPr>
            <a:spLocks noGrp="1"/>
          </p:cNvSpPr>
          <p:nvPr>
            <p:ph idx="1"/>
          </p:nvPr>
        </p:nvSpPr>
        <p:spPr>
          <a:xfrm>
            <a:off x="648930" y="2096814"/>
            <a:ext cx="4944151" cy="4608786"/>
          </a:xfrm>
        </p:spPr>
        <p:txBody>
          <a:bodyPr>
            <a:normAutofit lnSpcReduction="10000"/>
          </a:bodyPr>
          <a:lstStyle/>
          <a:p>
            <a:pPr marL="0" indent="0">
              <a:buNone/>
            </a:pPr>
            <a:r>
              <a:rPr lang="en-GB" sz="3000" dirty="0"/>
              <a:t>Physical attraction is powerful enough in itself, however it also influences the assumptions we make about potential partners.</a:t>
            </a:r>
          </a:p>
          <a:p>
            <a:pPr marL="0" indent="0">
              <a:buNone/>
            </a:pPr>
            <a:endParaRPr lang="en-GB" sz="3000" dirty="0"/>
          </a:p>
          <a:p>
            <a:pPr marL="0" indent="0">
              <a:buNone/>
            </a:pPr>
            <a:r>
              <a:rPr lang="en-GB" sz="3000" dirty="0"/>
              <a:t>An example of the Halo Effect would be judging a good-looking person as more </a:t>
            </a:r>
            <a:r>
              <a:rPr lang="en-GB" sz="3000" dirty="0" smtClean="0"/>
              <a:t>intelligent. Lesser criminal sentences. </a:t>
            </a:r>
            <a:endParaRPr lang="en-GB" sz="3000" dirty="0"/>
          </a:p>
          <a:p>
            <a:pPr marL="0" indent="0">
              <a:buNone/>
            </a:pPr>
            <a:endParaRPr lang="en-GB" sz="3000" dirty="0"/>
          </a:p>
          <a:p>
            <a:pPr marL="0" indent="0">
              <a:buNone/>
            </a:pPr>
            <a:endParaRPr lang="en-GB" sz="2400" dirty="0"/>
          </a:p>
        </p:txBody>
      </p:sp>
    </p:spTree>
    <p:extLst>
      <p:ext uri="{BB962C8B-B14F-4D97-AF65-F5344CB8AC3E}">
        <p14:creationId xmlns:p14="http://schemas.microsoft.com/office/powerpoint/2010/main" val="39059901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80108"/>
            <a:ext cx="10515600" cy="1325563"/>
          </a:xfrm>
        </p:spPr>
        <p:txBody>
          <a:bodyPr>
            <a:normAutofit/>
          </a:bodyPr>
          <a:lstStyle/>
          <a:p>
            <a:r>
              <a:rPr lang="en-GB" dirty="0" smtClean="0"/>
              <a:t>Support for the Halo effect </a:t>
            </a:r>
            <a:endParaRPr lang="en-GB" dirty="0"/>
          </a:p>
        </p:txBody>
      </p:sp>
      <p:sp>
        <p:nvSpPr>
          <p:cNvPr id="3" name="Content Placeholder 2"/>
          <p:cNvSpPr>
            <a:spLocks noGrp="1"/>
          </p:cNvSpPr>
          <p:nvPr>
            <p:ph idx="1"/>
          </p:nvPr>
        </p:nvSpPr>
        <p:spPr>
          <a:xfrm>
            <a:off x="457200" y="1765738"/>
            <a:ext cx="11256579" cy="4619296"/>
          </a:xfrm>
        </p:spPr>
        <p:txBody>
          <a:bodyPr>
            <a:normAutofit/>
          </a:bodyPr>
          <a:lstStyle/>
          <a:p>
            <a:pPr marL="0" indent="0">
              <a:buNone/>
            </a:pPr>
            <a:r>
              <a:rPr lang="en-GB" sz="2400" dirty="0" smtClean="0">
                <a:latin typeface="+mj-lt"/>
              </a:rPr>
              <a:t>Palmer and Peterson (2012) – Attractive people seen as more politically knowledgeable and competent than unattractive people. </a:t>
            </a:r>
          </a:p>
          <a:p>
            <a:pPr marL="0" indent="0">
              <a:buNone/>
            </a:pPr>
            <a:endParaRPr lang="en-GB" sz="2400" dirty="0">
              <a:latin typeface="+mj-lt"/>
            </a:endParaRPr>
          </a:p>
          <a:p>
            <a:pPr marL="0" indent="0">
              <a:buNone/>
            </a:pPr>
            <a:r>
              <a:rPr lang="en-GB" sz="2400" dirty="0" smtClean="0">
                <a:latin typeface="+mj-lt"/>
              </a:rPr>
              <a:t>How could this cause problems?</a:t>
            </a:r>
          </a:p>
          <a:p>
            <a:pPr marL="0" indent="0">
              <a:buNone/>
            </a:pPr>
            <a:endParaRPr lang="en-GB" sz="2400" dirty="0">
              <a:latin typeface="+mj-lt"/>
            </a:endParaRPr>
          </a:p>
          <a:p>
            <a:pPr marL="0" indent="0">
              <a:buNone/>
            </a:pPr>
            <a:endParaRPr lang="en-GB" sz="2400" dirty="0">
              <a:latin typeface="+mj-lt"/>
            </a:endParaRPr>
          </a:p>
        </p:txBody>
      </p:sp>
    </p:spTree>
    <p:extLst>
      <p:ext uri="{BB962C8B-B14F-4D97-AF65-F5344CB8AC3E}">
        <p14:creationId xmlns:p14="http://schemas.microsoft.com/office/powerpoint/2010/main" val="320254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F7435D-E3DB-47B1-BA61-B00ACC83A9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6937" y="241808"/>
            <a:ext cx="5946014" cy="1622321"/>
          </a:xfrm>
        </p:spPr>
        <p:txBody>
          <a:bodyPr>
            <a:noAutofit/>
          </a:bodyPr>
          <a:lstStyle/>
          <a:p>
            <a:pPr algn="ctr"/>
            <a:r>
              <a:rPr lang="en-GB" sz="5200" dirty="0"/>
              <a:t>Similarity - Matching hypothesis </a:t>
            </a:r>
          </a:p>
        </p:txBody>
      </p:sp>
      <p:sp>
        <p:nvSpPr>
          <p:cNvPr id="3" name="Content Placeholder 2"/>
          <p:cNvSpPr>
            <a:spLocks noGrp="1"/>
          </p:cNvSpPr>
          <p:nvPr>
            <p:ph idx="1"/>
          </p:nvPr>
        </p:nvSpPr>
        <p:spPr>
          <a:xfrm>
            <a:off x="306133" y="2249545"/>
            <a:ext cx="5627620" cy="3697595"/>
          </a:xfrm>
        </p:spPr>
        <p:txBody>
          <a:bodyPr>
            <a:noAutofit/>
          </a:bodyPr>
          <a:lstStyle/>
          <a:p>
            <a:pPr marL="0" indent="0">
              <a:buNone/>
            </a:pPr>
            <a:r>
              <a:rPr lang="en-GB" sz="2900" dirty="0">
                <a:latin typeface="+mj-lt"/>
              </a:rPr>
              <a:t>The theory that people will tend to select romantic partners of the same level of physical attractiveness as themselves</a:t>
            </a:r>
          </a:p>
          <a:p>
            <a:pPr marL="0" indent="0">
              <a:buNone/>
            </a:pPr>
            <a:r>
              <a:rPr lang="en-GB" sz="2900" dirty="0">
                <a:latin typeface="+mj-lt"/>
              </a:rPr>
              <a:t>This is because the choice of a potential partner may be affected by the likelihood of success in the relationship as well as desirability</a:t>
            </a:r>
          </a:p>
          <a:p>
            <a:pPr marL="0" indent="0">
              <a:buNone/>
            </a:pPr>
            <a:r>
              <a:rPr lang="en-GB" sz="2900" dirty="0">
                <a:latin typeface="+mj-lt"/>
              </a:rPr>
              <a:t>In other words, people tend to make realistic choices</a:t>
            </a:r>
          </a:p>
        </p:txBody>
      </p:sp>
      <p:pic>
        <p:nvPicPr>
          <p:cNvPr id="1026" name="Picture 2" descr="Image result for meghan markle and prince harry"/>
          <p:cNvPicPr>
            <a:picLocks noChangeAspect="1" noChangeArrowheads="1"/>
          </p:cNvPicPr>
          <p:nvPr/>
        </p:nvPicPr>
        <p:blipFill rotWithShape="1">
          <a:blip r:embed="rId2">
            <a:extLst>
              <a:ext uri="{28A0092B-C50C-407E-A947-70E740481C1C}">
                <a14:useLocalDpi xmlns:a14="http://schemas.microsoft.com/office/drawing/2010/main" val="0"/>
              </a:ext>
            </a:extLst>
          </a:blip>
          <a:srcRect l="22117" r="10726"/>
          <a:stretch/>
        </p:blipFill>
        <p:spPr bwMode="auto">
          <a:xfrm>
            <a:off x="6577582" y="762000"/>
            <a:ext cx="5130204" cy="518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5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buNone/>
            </a:pPr>
            <a:r>
              <a:rPr lang="en-GB" sz="6000" dirty="0"/>
              <a:t>A new three-year study finds that divorce rates were more than halved by </a:t>
            </a:r>
            <a:r>
              <a:rPr lang="en-GB" sz="6000" dirty="0" smtClean="0"/>
              <a:t>________</a:t>
            </a:r>
            <a:endParaRPr lang="en-GB" sz="6000" dirty="0"/>
          </a:p>
        </p:txBody>
      </p:sp>
    </p:spTree>
    <p:extLst>
      <p:ext uri="{BB962C8B-B14F-4D97-AF65-F5344CB8AC3E}">
        <p14:creationId xmlns:p14="http://schemas.microsoft.com/office/powerpoint/2010/main" val="6972624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F7435D-E3DB-47B1-BA61-B00ACC83A9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6937" y="241808"/>
            <a:ext cx="5946014" cy="1622321"/>
          </a:xfrm>
        </p:spPr>
        <p:txBody>
          <a:bodyPr>
            <a:noAutofit/>
          </a:bodyPr>
          <a:lstStyle/>
          <a:p>
            <a:pPr algn="ctr"/>
            <a:r>
              <a:rPr lang="en-GB" sz="5200" dirty="0"/>
              <a:t>Similarity - Matching hypothesis </a:t>
            </a:r>
          </a:p>
        </p:txBody>
      </p:sp>
      <p:sp>
        <p:nvSpPr>
          <p:cNvPr id="3" name="Content Placeholder 2"/>
          <p:cNvSpPr>
            <a:spLocks noGrp="1"/>
          </p:cNvSpPr>
          <p:nvPr>
            <p:ph idx="1"/>
          </p:nvPr>
        </p:nvSpPr>
        <p:spPr>
          <a:xfrm>
            <a:off x="306133" y="2249545"/>
            <a:ext cx="5627620" cy="3697595"/>
          </a:xfrm>
        </p:spPr>
        <p:txBody>
          <a:bodyPr>
            <a:noAutofit/>
          </a:bodyPr>
          <a:lstStyle/>
          <a:p>
            <a:pPr marL="0" indent="0">
              <a:buNone/>
            </a:pPr>
            <a:r>
              <a:rPr lang="en-GB" sz="2900" dirty="0" smtClean="0">
                <a:latin typeface="+mj-lt"/>
              </a:rPr>
              <a:t>The more desirable a person is in terms of attractiveness, social standing </a:t>
            </a:r>
            <a:r>
              <a:rPr lang="en-GB" sz="2900" dirty="0" err="1" smtClean="0">
                <a:latin typeface="+mj-lt"/>
              </a:rPr>
              <a:t>etc</a:t>
            </a:r>
            <a:r>
              <a:rPr lang="en-GB" sz="2900" dirty="0" smtClean="0">
                <a:latin typeface="+mj-lt"/>
              </a:rPr>
              <a:t> the more desirable they would be expected to be in a relationship </a:t>
            </a:r>
          </a:p>
          <a:p>
            <a:pPr marL="0" indent="0">
              <a:buNone/>
            </a:pPr>
            <a:endParaRPr lang="en-GB" sz="2900" dirty="0" smtClean="0">
              <a:latin typeface="+mj-lt"/>
            </a:endParaRPr>
          </a:p>
          <a:p>
            <a:pPr marL="0" indent="0">
              <a:buNone/>
            </a:pPr>
            <a:r>
              <a:rPr lang="en-GB" sz="2900" dirty="0" smtClean="0">
                <a:latin typeface="+mj-lt"/>
              </a:rPr>
              <a:t>It is thought that couples who are matched are more to have happy, enduring relationships </a:t>
            </a:r>
          </a:p>
        </p:txBody>
      </p:sp>
      <p:pic>
        <p:nvPicPr>
          <p:cNvPr id="4" name="Picture 3"/>
          <p:cNvPicPr>
            <a:picLocks noChangeAspect="1"/>
          </p:cNvPicPr>
          <p:nvPr/>
        </p:nvPicPr>
        <p:blipFill rotWithShape="1">
          <a:blip r:embed="rId3"/>
          <a:srcRect l="15178" r="16072"/>
          <a:stretch/>
        </p:blipFill>
        <p:spPr>
          <a:xfrm>
            <a:off x="6550321" y="484632"/>
            <a:ext cx="5157466" cy="5739187"/>
          </a:xfrm>
          <a:prstGeom prst="rect">
            <a:avLst/>
          </a:prstGeom>
        </p:spPr>
      </p:pic>
    </p:spTree>
    <p:extLst>
      <p:ext uri="{BB962C8B-B14F-4D97-AF65-F5344CB8AC3E}">
        <p14:creationId xmlns:p14="http://schemas.microsoft.com/office/powerpoint/2010/main" val="24462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Analyse Buss (1989) </a:t>
            </a:r>
            <a:endParaRPr lang="en-GB" dirty="0"/>
          </a:p>
        </p:txBody>
      </p:sp>
      <p:sp>
        <p:nvSpPr>
          <p:cNvPr id="3" name="Content Placeholder 2"/>
          <p:cNvSpPr>
            <a:spLocks noGrp="1"/>
          </p:cNvSpPr>
          <p:nvPr>
            <p:ph idx="1"/>
          </p:nvPr>
        </p:nvSpPr>
        <p:spPr/>
        <p:txBody>
          <a:bodyPr/>
          <a:lstStyle/>
          <a:p>
            <a:r>
              <a:rPr lang="en-GB" dirty="0" smtClean="0"/>
              <a:t>Link – Evolutionary theory (sexual selection, parental investment). Matching hypothesis. </a:t>
            </a:r>
          </a:p>
          <a:p>
            <a:endParaRPr lang="en-GB" dirty="0"/>
          </a:p>
          <a:p>
            <a:r>
              <a:rPr lang="en-GB" dirty="0" smtClean="0"/>
              <a:t>Compare – Clark &amp; Hatfield (</a:t>
            </a:r>
            <a:r>
              <a:rPr lang="en-GB" dirty="0" err="1" smtClean="0"/>
              <a:t>uni</a:t>
            </a:r>
            <a:r>
              <a:rPr lang="en-GB" dirty="0" smtClean="0"/>
              <a:t> campus) and </a:t>
            </a:r>
            <a:r>
              <a:rPr lang="en-GB" dirty="0" err="1" smtClean="0"/>
              <a:t>Waynforth</a:t>
            </a:r>
            <a:r>
              <a:rPr lang="en-GB" dirty="0" smtClean="0"/>
              <a:t> &amp; Dunbar (lonely hearts ad)</a:t>
            </a:r>
          </a:p>
        </p:txBody>
      </p:sp>
    </p:spTree>
    <p:extLst>
      <p:ext uri="{BB962C8B-B14F-4D97-AF65-F5344CB8AC3E}">
        <p14:creationId xmlns:p14="http://schemas.microsoft.com/office/powerpoint/2010/main" val="1592569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iends - HD - Rachel's Blind D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629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Pairs task</a:t>
            </a:r>
          </a:p>
        </p:txBody>
      </p:sp>
      <p:sp>
        <p:nvSpPr>
          <p:cNvPr id="3" name="Content Placeholder 2"/>
          <p:cNvSpPr>
            <a:spLocks noGrp="1"/>
          </p:cNvSpPr>
          <p:nvPr>
            <p:ph idx="1"/>
          </p:nvPr>
        </p:nvSpPr>
        <p:spPr>
          <a:xfrm>
            <a:off x="6049182" y="802638"/>
            <a:ext cx="5408696" cy="5252722"/>
          </a:xfrm>
        </p:spPr>
        <p:txBody>
          <a:bodyPr anchor="ctr">
            <a:normAutofit/>
          </a:bodyPr>
          <a:lstStyle/>
          <a:p>
            <a:pPr marL="0" indent="0">
              <a:buNone/>
            </a:pPr>
            <a:r>
              <a:rPr lang="en-GB" sz="3600" dirty="0"/>
              <a:t>Look at the 6 Tinder Profiles.</a:t>
            </a:r>
          </a:p>
          <a:p>
            <a:pPr marL="0" indent="0">
              <a:buNone/>
            </a:pPr>
            <a:endParaRPr lang="en-GB" sz="3600" dirty="0"/>
          </a:p>
          <a:p>
            <a:pPr marL="0" indent="0">
              <a:buNone/>
            </a:pPr>
            <a:r>
              <a:rPr lang="en-GB" sz="3600" dirty="0"/>
              <a:t>As part of a group, match the female to the male that you think they would choose based on the matching hypothesis.</a:t>
            </a:r>
          </a:p>
        </p:txBody>
      </p:sp>
    </p:spTree>
    <p:extLst>
      <p:ext uri="{BB962C8B-B14F-4D97-AF65-F5344CB8AC3E}">
        <p14:creationId xmlns:p14="http://schemas.microsoft.com/office/powerpoint/2010/main" val="3916740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80108"/>
            <a:ext cx="10515600" cy="1325563"/>
          </a:xfrm>
        </p:spPr>
        <p:txBody>
          <a:bodyPr>
            <a:normAutofit/>
          </a:bodyPr>
          <a:lstStyle/>
          <a:p>
            <a:r>
              <a:rPr lang="en-GB" dirty="0" smtClean="0"/>
              <a:t>Evaluation of the Matching Hypothesis</a:t>
            </a:r>
            <a:endParaRPr lang="en-GB" dirty="0"/>
          </a:p>
        </p:txBody>
      </p:sp>
      <p:sp>
        <p:nvSpPr>
          <p:cNvPr id="3" name="Content Placeholder 2"/>
          <p:cNvSpPr>
            <a:spLocks noGrp="1"/>
          </p:cNvSpPr>
          <p:nvPr>
            <p:ph idx="1"/>
          </p:nvPr>
        </p:nvSpPr>
        <p:spPr>
          <a:xfrm>
            <a:off x="457200" y="1765738"/>
            <a:ext cx="11256579" cy="4619296"/>
          </a:xfrm>
        </p:spPr>
        <p:txBody>
          <a:bodyPr>
            <a:normAutofit/>
          </a:bodyPr>
          <a:lstStyle/>
          <a:p>
            <a:pPr marL="0" indent="0">
              <a:buNone/>
            </a:pPr>
            <a:r>
              <a:rPr lang="en-GB" sz="2400" dirty="0" smtClean="0">
                <a:latin typeface="+mj-lt"/>
              </a:rPr>
              <a:t>Support</a:t>
            </a:r>
          </a:p>
          <a:p>
            <a:pPr marL="0" indent="0">
              <a:buNone/>
            </a:pPr>
            <a:r>
              <a:rPr lang="en-GB" sz="2400" dirty="0" smtClean="0">
                <a:latin typeface="+mj-lt"/>
              </a:rPr>
              <a:t>Feingold (1988) – meta-analysis of 17 studies showed correlation between attractiveness and romantic partners in real life. </a:t>
            </a:r>
          </a:p>
          <a:p>
            <a:pPr marL="0" indent="0">
              <a:buNone/>
            </a:pPr>
            <a:endParaRPr lang="en-GB" sz="2400" dirty="0">
              <a:latin typeface="+mj-lt"/>
            </a:endParaRPr>
          </a:p>
          <a:p>
            <a:pPr marL="0" indent="0">
              <a:buNone/>
            </a:pPr>
            <a:r>
              <a:rPr lang="en-GB" sz="2400" dirty="0" smtClean="0">
                <a:latin typeface="+mj-lt"/>
              </a:rPr>
              <a:t>Against </a:t>
            </a:r>
          </a:p>
          <a:p>
            <a:pPr marL="0" indent="0">
              <a:buNone/>
            </a:pPr>
            <a:r>
              <a:rPr lang="en-GB" sz="2400" dirty="0" err="1" smtClean="0">
                <a:latin typeface="+mj-lt"/>
              </a:rPr>
              <a:t>Walster</a:t>
            </a:r>
            <a:r>
              <a:rPr lang="en-GB" sz="2400" dirty="0" smtClean="0">
                <a:latin typeface="+mj-lt"/>
              </a:rPr>
              <a:t> (1966) – Computer dance study. Information about themselves put into a computer to produce an ‘ideal match’ date. They were actually just randomly assigned to someone. After spending two hours with their date students were asked how much they liked their partner. </a:t>
            </a:r>
          </a:p>
          <a:p>
            <a:pPr marL="0" indent="0">
              <a:buNone/>
            </a:pPr>
            <a:r>
              <a:rPr lang="en-GB" sz="2400" dirty="0" smtClean="0">
                <a:latin typeface="+mj-lt"/>
              </a:rPr>
              <a:t>Those who were physically attractive were liked the most. Men asked out a partner if they found her attractive, regardless of how attractive they were. </a:t>
            </a:r>
            <a:endParaRPr lang="en-GB" sz="2400" dirty="0">
              <a:latin typeface="+mj-lt"/>
            </a:endParaRPr>
          </a:p>
          <a:p>
            <a:pPr marL="0" indent="0">
              <a:buNone/>
            </a:pPr>
            <a:endParaRPr lang="en-GB" sz="2400" dirty="0">
              <a:latin typeface="+mj-lt"/>
            </a:endParaRPr>
          </a:p>
        </p:txBody>
      </p:sp>
    </p:spTree>
    <p:extLst>
      <p:ext uri="{BB962C8B-B14F-4D97-AF65-F5344CB8AC3E}">
        <p14:creationId xmlns:p14="http://schemas.microsoft.com/office/powerpoint/2010/main" val="34819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49182" y="802638"/>
            <a:ext cx="5408696" cy="5252722"/>
          </a:xfrm>
        </p:spPr>
        <p:txBody>
          <a:bodyPr anchor="ctr">
            <a:normAutofit/>
          </a:bodyPr>
          <a:lstStyle/>
          <a:p>
            <a:pPr marL="0" indent="0">
              <a:buNone/>
            </a:pPr>
            <a:r>
              <a:rPr lang="en-GB" sz="3600" dirty="0"/>
              <a:t>Complete the evaluation on attractiveness found on pages </a:t>
            </a:r>
            <a:r>
              <a:rPr lang="en-GB" sz="3600" dirty="0" smtClean="0"/>
              <a:t>22-23 </a:t>
            </a:r>
            <a:r>
              <a:rPr lang="en-GB" sz="3600" dirty="0"/>
              <a:t>of your booklet. </a:t>
            </a:r>
          </a:p>
        </p:txBody>
      </p:sp>
    </p:spTree>
    <p:extLst>
      <p:ext uri="{BB962C8B-B14F-4D97-AF65-F5344CB8AC3E}">
        <p14:creationId xmlns:p14="http://schemas.microsoft.com/office/powerpoint/2010/main" val="35401031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24000" y="1376362"/>
            <a:ext cx="9144000" cy="2603274"/>
          </a:xfrm>
        </p:spPr>
        <p:txBody>
          <a:bodyPr>
            <a:normAutofit/>
          </a:bodyPr>
          <a:lstStyle/>
          <a:p>
            <a:r>
              <a:rPr lang="en-GB" sz="9600" dirty="0"/>
              <a:t>Filter Theory</a:t>
            </a:r>
          </a:p>
        </p:txBody>
      </p:sp>
    </p:spTree>
    <p:extLst>
      <p:ext uri="{BB962C8B-B14F-4D97-AF65-F5344CB8AC3E}">
        <p14:creationId xmlns:p14="http://schemas.microsoft.com/office/powerpoint/2010/main" val="2579791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88943" y="963877"/>
            <a:ext cx="3870438" cy="4930246"/>
          </a:xfrm>
        </p:spPr>
        <p:txBody>
          <a:bodyPr>
            <a:normAutofit/>
          </a:bodyPr>
          <a:lstStyle/>
          <a:p>
            <a:r>
              <a:rPr lang="en-GB" sz="5400" dirty="0">
                <a:solidFill>
                  <a:schemeClr val="accent1"/>
                </a:solidFill>
              </a:rPr>
              <a:t>Filter Theory</a:t>
            </a:r>
            <a:r>
              <a:rPr lang="en-GB" dirty="0">
                <a:solidFill>
                  <a:schemeClr val="accent1"/>
                </a:solidFill>
              </a:rPr>
              <a:t>	</a:t>
            </a:r>
          </a:p>
        </p:txBody>
      </p:sp>
      <p:sp>
        <p:nvSpPr>
          <p:cNvPr id="3" name="Content Placeholder 2"/>
          <p:cNvSpPr>
            <a:spLocks noGrp="1"/>
          </p:cNvSpPr>
          <p:nvPr>
            <p:ph idx="1"/>
          </p:nvPr>
        </p:nvSpPr>
        <p:spPr>
          <a:xfrm>
            <a:off x="4976031" y="963877"/>
            <a:ext cx="6377769" cy="4930246"/>
          </a:xfrm>
        </p:spPr>
        <p:txBody>
          <a:bodyPr anchor="ctr">
            <a:normAutofit/>
          </a:bodyPr>
          <a:lstStyle/>
          <a:p>
            <a:r>
              <a:rPr lang="en-GB" sz="3000" dirty="0"/>
              <a:t>When choosing a partner, people start by looking at the options that are available.  </a:t>
            </a:r>
          </a:p>
          <a:p>
            <a:r>
              <a:rPr lang="en-GB" sz="3000" dirty="0"/>
              <a:t>However, not everyone who is available will be equally attractive, so people usually apply some criteria to narrow down the ‘pool of availabilities’ to make sure they choose the right person.</a:t>
            </a:r>
          </a:p>
        </p:txBody>
      </p:sp>
    </p:spTree>
    <p:extLst>
      <p:ext uri="{BB962C8B-B14F-4D97-AF65-F5344CB8AC3E}">
        <p14:creationId xmlns:p14="http://schemas.microsoft.com/office/powerpoint/2010/main" val="29123672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Pairs task</a:t>
            </a:r>
          </a:p>
        </p:txBody>
      </p:sp>
      <p:sp>
        <p:nvSpPr>
          <p:cNvPr id="3" name="Content Placeholder 2"/>
          <p:cNvSpPr>
            <a:spLocks noGrp="1"/>
          </p:cNvSpPr>
          <p:nvPr>
            <p:ph idx="1"/>
          </p:nvPr>
        </p:nvSpPr>
        <p:spPr>
          <a:xfrm>
            <a:off x="6085345" y="802639"/>
            <a:ext cx="5408696" cy="5252722"/>
          </a:xfrm>
        </p:spPr>
        <p:txBody>
          <a:bodyPr anchor="ctr">
            <a:normAutofit/>
          </a:bodyPr>
          <a:lstStyle/>
          <a:p>
            <a:pPr marL="0" indent="0">
              <a:buNone/>
            </a:pPr>
            <a:r>
              <a:rPr lang="en-GB" sz="3600" dirty="0"/>
              <a:t>What would be your criteria for narrowing down the ‘pool of availabilities’</a:t>
            </a:r>
          </a:p>
        </p:txBody>
      </p:sp>
    </p:spTree>
    <p:extLst>
      <p:ext uri="{BB962C8B-B14F-4D97-AF65-F5344CB8AC3E}">
        <p14:creationId xmlns:p14="http://schemas.microsoft.com/office/powerpoint/2010/main" val="41611108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F7435D-E3DB-47B1-BA61-B00ACC83A9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mage result for Kerckhoff and Davis the filter model">
            <a:extLst>
              <a:ext uri="{FF2B5EF4-FFF2-40B4-BE49-F238E27FC236}">
                <a16:creationId xmlns:a16="http://schemas.microsoft.com/office/drawing/2014/main" id="{B6A0482F-96BD-4B81-B45B-C1FB7FEB3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12" t="21591" r="6313" b="6859"/>
          <a:stretch/>
        </p:blipFill>
        <p:spPr bwMode="auto">
          <a:xfrm>
            <a:off x="6956235" y="883404"/>
            <a:ext cx="4372480" cy="492846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930" y="426823"/>
            <a:ext cx="4944152" cy="1622321"/>
          </a:xfrm>
        </p:spPr>
        <p:txBody>
          <a:bodyPr>
            <a:normAutofit/>
          </a:bodyPr>
          <a:lstStyle/>
          <a:p>
            <a:r>
              <a:rPr lang="en-GB" sz="5400" dirty="0"/>
              <a:t>Filter Theory</a:t>
            </a:r>
            <a:r>
              <a:rPr lang="en-GB" dirty="0"/>
              <a:t>	</a:t>
            </a:r>
          </a:p>
        </p:txBody>
      </p:sp>
      <p:sp>
        <p:nvSpPr>
          <p:cNvPr id="3" name="Content Placeholder 2"/>
          <p:cNvSpPr>
            <a:spLocks noGrp="1"/>
          </p:cNvSpPr>
          <p:nvPr>
            <p:ph idx="1"/>
          </p:nvPr>
        </p:nvSpPr>
        <p:spPr>
          <a:xfrm>
            <a:off x="648930" y="2438400"/>
            <a:ext cx="5064949" cy="3785419"/>
          </a:xfrm>
        </p:spPr>
        <p:txBody>
          <a:bodyPr>
            <a:normAutofit fontScale="92500" lnSpcReduction="20000"/>
          </a:bodyPr>
          <a:lstStyle/>
          <a:p>
            <a:r>
              <a:rPr lang="en-GB" sz="3000" dirty="0" err="1"/>
              <a:t>Kerckhoff</a:t>
            </a:r>
            <a:r>
              <a:rPr lang="en-GB" sz="3000" dirty="0"/>
              <a:t> and Davis (1962) studied student couples (mainly in short-term relationships of fewer than 18 months) and discovered several important criteria people use to choose a partner. They call these criteria ‘filters’, as they help people to sift through all potential partners to choose the right one</a:t>
            </a:r>
            <a:r>
              <a:rPr lang="en-GB" sz="2400" dirty="0"/>
              <a:t>. </a:t>
            </a:r>
          </a:p>
        </p:txBody>
      </p:sp>
    </p:spTree>
    <p:extLst>
      <p:ext uri="{BB962C8B-B14F-4D97-AF65-F5344CB8AC3E}">
        <p14:creationId xmlns:p14="http://schemas.microsoft.com/office/powerpoint/2010/main" val="990774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buNone/>
            </a:pPr>
            <a:r>
              <a:rPr lang="en-GB" sz="6000" dirty="0"/>
              <a:t>A new three-year study finds that divorce rates were more than halved by </a:t>
            </a:r>
            <a:r>
              <a:rPr lang="en-GB" sz="6000" dirty="0">
                <a:solidFill>
                  <a:schemeClr val="bg1"/>
                </a:solidFill>
              </a:rPr>
              <a:t>watching movies about relationships</a:t>
            </a:r>
            <a:r>
              <a:rPr lang="en-GB" sz="6000" dirty="0"/>
              <a:t> and discussing them afterwards.</a:t>
            </a:r>
          </a:p>
        </p:txBody>
      </p:sp>
    </p:spTree>
    <p:extLst>
      <p:ext uri="{BB962C8B-B14F-4D97-AF65-F5344CB8AC3E}">
        <p14:creationId xmlns:p14="http://schemas.microsoft.com/office/powerpoint/2010/main" val="30729852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Theory</a:t>
            </a:r>
            <a:r>
              <a:rPr lang="en-GB" dirty="0">
                <a:solidFill>
                  <a:schemeClr val="accent1"/>
                </a:solidFill>
              </a:rPr>
              <a:t>	</a:t>
            </a:r>
          </a:p>
        </p:txBody>
      </p:sp>
      <p:sp>
        <p:nvSpPr>
          <p:cNvPr id="3" name="Content Placeholder 2"/>
          <p:cNvSpPr>
            <a:spLocks noGrp="1"/>
          </p:cNvSpPr>
          <p:nvPr>
            <p:ph idx="1"/>
          </p:nvPr>
        </p:nvSpPr>
        <p:spPr>
          <a:xfrm>
            <a:off x="4976032" y="1180853"/>
            <a:ext cx="6377769" cy="4930246"/>
          </a:xfrm>
        </p:spPr>
        <p:txBody>
          <a:bodyPr anchor="ctr">
            <a:normAutofit/>
          </a:bodyPr>
          <a:lstStyle/>
          <a:p>
            <a:pPr marL="0" indent="0">
              <a:buNone/>
            </a:pPr>
            <a:r>
              <a:rPr lang="en-GB" sz="3000" dirty="0"/>
              <a:t>The first level is that of </a:t>
            </a:r>
            <a:r>
              <a:rPr lang="en-GB" sz="3000" b="1" dirty="0"/>
              <a:t>sociodemographic characteristics.</a:t>
            </a:r>
          </a:p>
          <a:p>
            <a:pPr marL="0" indent="0">
              <a:buNone/>
            </a:pPr>
            <a:r>
              <a:rPr lang="en-GB" sz="3200" dirty="0"/>
              <a:t>The second level of filters that relates to </a:t>
            </a:r>
            <a:r>
              <a:rPr lang="en-GB" sz="3200" b="1" dirty="0"/>
              <a:t>similarity of attitudes</a:t>
            </a:r>
            <a:r>
              <a:rPr lang="en-GB" sz="3200" dirty="0"/>
              <a:t>.</a:t>
            </a:r>
            <a:r>
              <a:rPr lang="en-GB" sz="3000" b="1" dirty="0"/>
              <a:t> </a:t>
            </a:r>
          </a:p>
          <a:p>
            <a:pPr marL="0" indent="0">
              <a:buNone/>
            </a:pPr>
            <a:r>
              <a:rPr lang="en-GB" sz="3200" dirty="0"/>
              <a:t>The third filter, </a:t>
            </a:r>
            <a:r>
              <a:rPr lang="en-GB" sz="3200" b="1" dirty="0"/>
              <a:t>complementarity,</a:t>
            </a:r>
            <a:r>
              <a:rPr lang="en-GB" sz="3200" dirty="0"/>
              <a:t> plays a much more important role in long term relationships</a:t>
            </a:r>
            <a:endParaRPr lang="en-GB" sz="3000" b="1" dirty="0"/>
          </a:p>
          <a:p>
            <a:pPr marL="0" indent="0">
              <a:buNone/>
            </a:pPr>
            <a:endParaRPr lang="en-GB" sz="3000" dirty="0"/>
          </a:p>
        </p:txBody>
      </p:sp>
    </p:spTree>
    <p:extLst>
      <p:ext uri="{BB962C8B-B14F-4D97-AF65-F5344CB8AC3E}">
        <p14:creationId xmlns:p14="http://schemas.microsoft.com/office/powerpoint/2010/main" val="7957880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Theory</a:t>
            </a:r>
            <a:r>
              <a:rPr lang="en-GB" dirty="0">
                <a:solidFill>
                  <a:schemeClr val="accent1"/>
                </a:solidFill>
              </a:rPr>
              <a:t>	</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sz="3000" dirty="0"/>
              <a:t>The first level is that of </a:t>
            </a:r>
            <a:r>
              <a:rPr lang="en-GB" sz="3000" b="1" dirty="0"/>
              <a:t>sociodemographic characteristics</a:t>
            </a:r>
            <a:r>
              <a:rPr lang="en-GB" sz="3000" dirty="0"/>
              <a:t>,</a:t>
            </a:r>
          </a:p>
          <a:p>
            <a:pPr lvl="1"/>
            <a:r>
              <a:rPr lang="en-GB" sz="3000" dirty="0"/>
              <a:t>physical proximity, </a:t>
            </a:r>
          </a:p>
          <a:p>
            <a:pPr lvl="1"/>
            <a:r>
              <a:rPr lang="en-GB" sz="3000" dirty="0"/>
              <a:t>level of education, </a:t>
            </a:r>
          </a:p>
          <a:p>
            <a:pPr lvl="1"/>
            <a:r>
              <a:rPr lang="en-GB" sz="3000" dirty="0"/>
              <a:t>social class, </a:t>
            </a:r>
          </a:p>
          <a:p>
            <a:pPr lvl="1"/>
            <a:r>
              <a:rPr lang="en-GB" sz="3000" dirty="0"/>
              <a:t>religion </a:t>
            </a:r>
          </a:p>
        </p:txBody>
      </p:sp>
    </p:spTree>
    <p:extLst>
      <p:ext uri="{BB962C8B-B14F-4D97-AF65-F5344CB8AC3E}">
        <p14:creationId xmlns:p14="http://schemas.microsoft.com/office/powerpoint/2010/main" val="23186629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mage result for couple graduating">
            <a:extLst>
              <a:ext uri="{FF2B5EF4-FFF2-40B4-BE49-F238E27FC236}">
                <a16:creationId xmlns:a16="http://schemas.microsoft.com/office/drawing/2014/main" id="{DCC22F0E-10A8-4C6C-A2A3-45CE377F2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24"/>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930" y="210811"/>
            <a:ext cx="5127031" cy="1676603"/>
          </a:xfrm>
        </p:spPr>
        <p:txBody>
          <a:bodyPr>
            <a:normAutofit/>
          </a:bodyPr>
          <a:lstStyle/>
          <a:p>
            <a:r>
              <a:rPr lang="en-GB" sz="3700" dirty="0"/>
              <a:t>Filter Theory - </a:t>
            </a:r>
            <a:r>
              <a:rPr lang="en-GB" sz="3700" b="1" dirty="0"/>
              <a:t>Sociodemographic characteristics </a:t>
            </a:r>
            <a:r>
              <a:rPr lang="en-GB" sz="3700" dirty="0"/>
              <a:t>	</a:t>
            </a:r>
          </a:p>
        </p:txBody>
      </p:sp>
      <p:sp>
        <p:nvSpPr>
          <p:cNvPr id="3" name="Content Placeholder 2"/>
          <p:cNvSpPr>
            <a:spLocks noGrp="1"/>
          </p:cNvSpPr>
          <p:nvPr>
            <p:ph idx="1"/>
          </p:nvPr>
        </p:nvSpPr>
        <p:spPr>
          <a:xfrm>
            <a:off x="314238" y="2243875"/>
            <a:ext cx="5776375" cy="3785419"/>
          </a:xfrm>
        </p:spPr>
        <p:txBody>
          <a:bodyPr>
            <a:noAutofit/>
          </a:bodyPr>
          <a:lstStyle/>
          <a:p>
            <a:pPr marL="0" indent="0">
              <a:buNone/>
            </a:pPr>
            <a:r>
              <a:rPr lang="en-GB" sz="2500" dirty="0"/>
              <a:t>These factors are important, because people are more likely to build relationships with people who are geographically close, and whom they are meeting frequently, as this gives them a greater chance to find out more about one another.  </a:t>
            </a:r>
          </a:p>
          <a:p>
            <a:pPr marL="0" indent="0">
              <a:buNone/>
            </a:pPr>
            <a:r>
              <a:rPr lang="en-GB" sz="2500" dirty="0"/>
              <a:t>People also find similarities in education, social class and religious beliefs attractive, as this gives them assurance that relationships are more likely to move forward.</a:t>
            </a:r>
          </a:p>
        </p:txBody>
      </p:sp>
    </p:spTree>
    <p:extLst>
      <p:ext uri="{BB962C8B-B14F-4D97-AF65-F5344CB8AC3E}">
        <p14:creationId xmlns:p14="http://schemas.microsoft.com/office/powerpoint/2010/main" val="3169809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Theory</a:t>
            </a:r>
            <a:r>
              <a:rPr lang="en-GB" dirty="0">
                <a:solidFill>
                  <a:schemeClr val="accent1"/>
                </a:solidFill>
              </a:rPr>
              <a:t>	</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dirty="0"/>
              <a:t>The second level of filters that relates to </a:t>
            </a:r>
            <a:r>
              <a:rPr lang="en-GB" b="1" dirty="0"/>
              <a:t>similarity of attitudes</a:t>
            </a:r>
            <a:r>
              <a:rPr lang="en-GB" sz="3000" dirty="0"/>
              <a:t>,</a:t>
            </a:r>
          </a:p>
          <a:p>
            <a:pPr lvl="1"/>
            <a:r>
              <a:rPr lang="en-GB" sz="3000" dirty="0"/>
              <a:t>Views on careers,</a:t>
            </a:r>
          </a:p>
          <a:p>
            <a:pPr lvl="1"/>
            <a:r>
              <a:rPr lang="en-GB" sz="3000" dirty="0"/>
              <a:t>Importance on family, </a:t>
            </a:r>
          </a:p>
          <a:p>
            <a:pPr marL="457200" lvl="1" indent="0">
              <a:buNone/>
            </a:pPr>
            <a:endParaRPr lang="en-GB" sz="3000" dirty="0"/>
          </a:p>
        </p:txBody>
      </p:sp>
    </p:spTree>
    <p:extLst>
      <p:ext uri="{BB962C8B-B14F-4D97-AF65-F5344CB8AC3E}">
        <p14:creationId xmlns:p14="http://schemas.microsoft.com/office/powerpoint/2010/main" val="36634846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 result for similarity of attitudes">
            <a:extLst>
              <a:ext uri="{FF2B5EF4-FFF2-40B4-BE49-F238E27FC236}">
                <a16:creationId xmlns:a16="http://schemas.microsoft.com/office/drawing/2014/main" id="{ECC1D4C3-8583-4320-AC5B-27B1FCA414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5" r="1584"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929" y="629266"/>
            <a:ext cx="5127031" cy="1676603"/>
          </a:xfrm>
        </p:spPr>
        <p:txBody>
          <a:bodyPr>
            <a:normAutofit fontScale="90000"/>
          </a:bodyPr>
          <a:lstStyle/>
          <a:p>
            <a:r>
              <a:rPr lang="en-GB" dirty="0"/>
              <a:t>Filter Theory - </a:t>
            </a:r>
            <a:r>
              <a:rPr lang="en-GB" b="1" dirty="0"/>
              <a:t>Similarity of attitudes	</a:t>
            </a:r>
          </a:p>
        </p:txBody>
      </p:sp>
      <p:sp>
        <p:nvSpPr>
          <p:cNvPr id="3" name="Content Placeholder 2"/>
          <p:cNvSpPr>
            <a:spLocks noGrp="1"/>
          </p:cNvSpPr>
          <p:nvPr>
            <p:ph idx="1"/>
          </p:nvPr>
        </p:nvSpPr>
        <p:spPr>
          <a:xfrm>
            <a:off x="314236" y="2305870"/>
            <a:ext cx="5461724" cy="4172422"/>
          </a:xfrm>
        </p:spPr>
        <p:txBody>
          <a:bodyPr>
            <a:noAutofit/>
          </a:bodyPr>
          <a:lstStyle/>
          <a:p>
            <a:pPr marL="0" indent="0">
              <a:buNone/>
            </a:pPr>
            <a:r>
              <a:rPr lang="en-GB" sz="2300" dirty="0"/>
              <a:t>People tend to view others as more attractive if they share the same core beliefs and values.</a:t>
            </a:r>
          </a:p>
          <a:p>
            <a:pPr marL="0" indent="0">
              <a:buNone/>
            </a:pPr>
            <a:r>
              <a:rPr lang="en-GB" sz="2300" dirty="0"/>
              <a:t>Byrne (1997) noted that similarity of attitudes is especially important in earlier stages of relationships, for couples who have been together fewer than 18 months. Presence or absence of similarities is discovered through self-disclosure, which leads to greater feelings of intimacy in a couple. If partners have very little in common, however, relationships rarely develop beyond the first few dates.</a:t>
            </a:r>
          </a:p>
        </p:txBody>
      </p:sp>
    </p:spTree>
    <p:extLst>
      <p:ext uri="{BB962C8B-B14F-4D97-AF65-F5344CB8AC3E}">
        <p14:creationId xmlns:p14="http://schemas.microsoft.com/office/powerpoint/2010/main" val="9387698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Theory</a:t>
            </a:r>
            <a:r>
              <a:rPr lang="en-GB" dirty="0">
                <a:solidFill>
                  <a:schemeClr val="accent1"/>
                </a:solidFill>
              </a:rPr>
              <a:t>	</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dirty="0"/>
              <a:t>The third level</a:t>
            </a:r>
            <a:r>
              <a:rPr lang="en-GB" sz="3000" dirty="0"/>
              <a:t>, </a:t>
            </a:r>
            <a:r>
              <a:rPr lang="en-GB" sz="3000" b="1" dirty="0"/>
              <a:t>complementarity</a:t>
            </a:r>
            <a:endParaRPr lang="en-GB" sz="3000" dirty="0"/>
          </a:p>
          <a:p>
            <a:pPr lvl="1"/>
            <a:r>
              <a:rPr lang="en-GB" sz="3000" dirty="0" smtClean="0"/>
              <a:t>One has traits that the other one lacks </a:t>
            </a:r>
          </a:p>
          <a:p>
            <a:pPr lvl="1"/>
            <a:r>
              <a:rPr lang="en-GB" sz="3000" dirty="0" smtClean="0"/>
              <a:t>Opposites attract</a:t>
            </a:r>
            <a:endParaRPr lang="en-GB" sz="3000" dirty="0"/>
          </a:p>
          <a:p>
            <a:pPr marL="457200" lvl="1" indent="0">
              <a:buNone/>
            </a:pPr>
            <a:endParaRPr lang="en-GB" sz="3000" dirty="0"/>
          </a:p>
        </p:txBody>
      </p:sp>
    </p:spTree>
    <p:extLst>
      <p:ext uri="{BB962C8B-B14F-4D97-AF65-F5344CB8AC3E}">
        <p14:creationId xmlns:p14="http://schemas.microsoft.com/office/powerpoint/2010/main" val="2011509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Related image">
            <a:extLst>
              <a:ext uri="{FF2B5EF4-FFF2-40B4-BE49-F238E27FC236}">
                <a16:creationId xmlns:a16="http://schemas.microsoft.com/office/drawing/2014/main" id="{C643F3E2-49F2-47FD-BE2B-1F7DE16948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00" r="22400" b="-2"/>
          <a:stretch/>
        </p:blipFill>
        <p:spPr bwMode="auto">
          <a:xfrm>
            <a:off x="6090613" y="640082"/>
            <a:ext cx="5967068"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930" y="412290"/>
            <a:ext cx="5127031" cy="1676603"/>
          </a:xfrm>
        </p:spPr>
        <p:txBody>
          <a:bodyPr>
            <a:normAutofit/>
          </a:bodyPr>
          <a:lstStyle/>
          <a:p>
            <a:r>
              <a:rPr lang="en-GB" dirty="0"/>
              <a:t>Filter Theory - </a:t>
            </a:r>
            <a:r>
              <a:rPr lang="en-GB" b="1" dirty="0"/>
              <a:t>Complementarity	</a:t>
            </a:r>
          </a:p>
        </p:txBody>
      </p:sp>
      <p:sp>
        <p:nvSpPr>
          <p:cNvPr id="3" name="Content Placeholder 2"/>
          <p:cNvSpPr>
            <a:spLocks noGrp="1"/>
          </p:cNvSpPr>
          <p:nvPr>
            <p:ph idx="1"/>
          </p:nvPr>
        </p:nvSpPr>
        <p:spPr>
          <a:xfrm>
            <a:off x="449452" y="2088894"/>
            <a:ext cx="5326508" cy="4134926"/>
          </a:xfrm>
        </p:spPr>
        <p:txBody>
          <a:bodyPr>
            <a:normAutofit fontScale="92500" lnSpcReduction="10000"/>
          </a:bodyPr>
          <a:lstStyle/>
          <a:p>
            <a:pPr marL="0" indent="0">
              <a:buNone/>
            </a:pPr>
            <a:r>
              <a:rPr lang="en-GB" sz="2400" dirty="0"/>
              <a:t>If similarities are crucial at the early stages of relationships, it seems that for long-term couples the third filter, </a:t>
            </a:r>
            <a:r>
              <a:rPr lang="en-GB" sz="2400" b="1" dirty="0"/>
              <a:t>complementarity,</a:t>
            </a:r>
            <a:r>
              <a:rPr lang="en-GB" sz="2400" dirty="0"/>
              <a:t> plays a much more important role. </a:t>
            </a:r>
          </a:p>
          <a:p>
            <a:pPr marL="0" indent="0">
              <a:buNone/>
            </a:pPr>
            <a:r>
              <a:rPr lang="en-GB" sz="2400" dirty="0"/>
              <a:t>Complementarity refers to each of the partners having some traits that the other partner lacks, and helping each other to fulfil their needs. </a:t>
            </a:r>
          </a:p>
          <a:p>
            <a:pPr marL="0" indent="0">
              <a:buNone/>
            </a:pPr>
            <a:r>
              <a:rPr lang="en-GB" sz="2400" dirty="0"/>
              <a:t>For example, one partner may enjoy meeting new people and being socially proactive, and the other may enjoy being introduced to people rather than initiating social encounters themselves, and thus these two people would complement one other.</a:t>
            </a:r>
          </a:p>
        </p:txBody>
      </p:sp>
    </p:spTree>
    <p:extLst>
      <p:ext uri="{BB962C8B-B14F-4D97-AF65-F5344CB8AC3E}">
        <p14:creationId xmlns:p14="http://schemas.microsoft.com/office/powerpoint/2010/main" val="30535613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80108"/>
            <a:ext cx="10515600" cy="1325563"/>
          </a:xfrm>
        </p:spPr>
        <p:txBody>
          <a:bodyPr>
            <a:normAutofit/>
          </a:bodyPr>
          <a:lstStyle/>
          <a:p>
            <a:r>
              <a:rPr lang="en-GB" dirty="0" smtClean="0"/>
              <a:t>Evaluation of The Filter Theory</a:t>
            </a:r>
            <a:endParaRPr lang="en-GB" dirty="0"/>
          </a:p>
        </p:txBody>
      </p:sp>
      <p:sp>
        <p:nvSpPr>
          <p:cNvPr id="3" name="Content Placeholder 2"/>
          <p:cNvSpPr>
            <a:spLocks noGrp="1"/>
          </p:cNvSpPr>
          <p:nvPr>
            <p:ph idx="1"/>
          </p:nvPr>
        </p:nvSpPr>
        <p:spPr>
          <a:xfrm>
            <a:off x="457200" y="1765738"/>
            <a:ext cx="11256579" cy="4619296"/>
          </a:xfrm>
        </p:spPr>
        <p:txBody>
          <a:bodyPr>
            <a:normAutofit fontScale="92500" lnSpcReduction="10000"/>
          </a:bodyPr>
          <a:lstStyle/>
          <a:p>
            <a:pPr marL="0" indent="0">
              <a:buNone/>
            </a:pPr>
            <a:r>
              <a:rPr lang="en-GB" sz="2400" dirty="0" smtClean="0">
                <a:latin typeface="+mj-lt"/>
              </a:rPr>
              <a:t>Support</a:t>
            </a:r>
          </a:p>
          <a:p>
            <a:pPr marL="0" indent="0">
              <a:buNone/>
            </a:pPr>
            <a:r>
              <a:rPr lang="en-GB" sz="2400" dirty="0" err="1" smtClean="0">
                <a:latin typeface="+mj-lt"/>
              </a:rPr>
              <a:t>Festinger</a:t>
            </a:r>
            <a:r>
              <a:rPr lang="en-GB" sz="2400" dirty="0" smtClean="0">
                <a:latin typeface="+mj-lt"/>
              </a:rPr>
              <a:t> et al (1950) Observed friendships formed in a block of apartments. Students were 10x as likely to form a friendship with people who lived in their own building, rather than the other 16. Most popular next to staircases and post-boxes. </a:t>
            </a:r>
          </a:p>
          <a:p>
            <a:pPr marL="0" indent="0">
              <a:buNone/>
            </a:pPr>
            <a:r>
              <a:rPr lang="en-GB" sz="2400" dirty="0">
                <a:latin typeface="+mj-lt"/>
              </a:rPr>
              <a:t>In another study, Newcomb (1961) offered participants free accommodation for a year.  They were assigned a room mate, and he found that a stable friendship developed if roommates had a similar background and similar attitudes to life. </a:t>
            </a:r>
            <a:endParaRPr lang="en-US" sz="2400" dirty="0">
              <a:latin typeface="+mj-lt"/>
            </a:endParaRPr>
          </a:p>
          <a:p>
            <a:pPr marL="0" indent="0">
              <a:buNone/>
            </a:pPr>
            <a:endParaRPr lang="en-GB" sz="2400" dirty="0" smtClean="0">
              <a:latin typeface="+mj-lt"/>
            </a:endParaRPr>
          </a:p>
          <a:p>
            <a:pPr marL="0" indent="0">
              <a:buNone/>
            </a:pPr>
            <a:r>
              <a:rPr lang="en-GB" sz="2400" dirty="0" smtClean="0">
                <a:latin typeface="+mj-lt"/>
              </a:rPr>
              <a:t> Against </a:t>
            </a:r>
          </a:p>
          <a:p>
            <a:pPr marL="0" indent="0">
              <a:buNone/>
            </a:pPr>
            <a:r>
              <a:rPr lang="en-GB" sz="2400" dirty="0" err="1" smtClean="0">
                <a:latin typeface="+mj-lt"/>
              </a:rPr>
              <a:t>Levinger</a:t>
            </a:r>
            <a:r>
              <a:rPr lang="en-GB" sz="2400" dirty="0" smtClean="0">
                <a:latin typeface="+mj-lt"/>
              </a:rPr>
              <a:t> (1974) said 18 months cut off doesn’t define a more committed, deeper relationship. Only been investigated in heterosexual couples not homosexual. </a:t>
            </a:r>
          </a:p>
          <a:p>
            <a:pPr marL="0" indent="0">
              <a:buNone/>
            </a:pPr>
            <a:r>
              <a:rPr lang="en-GB" sz="2400" dirty="0" smtClean="0">
                <a:latin typeface="+mj-lt"/>
              </a:rPr>
              <a:t>Anderson (2003) found that people aren’t attracted to each other because they are similar but that people who live together grow to become more similar over time. Don’t go out with people who are similar to us but become more similar over time/ </a:t>
            </a:r>
            <a:endParaRPr lang="en-GB" sz="2400" dirty="0">
              <a:latin typeface="+mj-lt"/>
            </a:endParaRPr>
          </a:p>
          <a:p>
            <a:pPr marL="0" indent="0">
              <a:buNone/>
            </a:pPr>
            <a:endParaRPr lang="en-GB" sz="2400" dirty="0">
              <a:latin typeface="+mj-lt"/>
            </a:endParaRPr>
          </a:p>
        </p:txBody>
      </p:sp>
    </p:spTree>
    <p:extLst>
      <p:ext uri="{BB962C8B-B14F-4D97-AF65-F5344CB8AC3E}">
        <p14:creationId xmlns:p14="http://schemas.microsoft.com/office/powerpoint/2010/main" val="233999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034143" y="512065"/>
            <a:ext cx="10123714" cy="5669280"/>
          </a:xfrm>
          <a:prstGeom prst="rect">
            <a:avLst/>
          </a:prstGeom>
        </p:spPr>
      </p:pic>
    </p:spTree>
    <p:extLst>
      <p:ext uri="{BB962C8B-B14F-4D97-AF65-F5344CB8AC3E}">
        <p14:creationId xmlns:p14="http://schemas.microsoft.com/office/powerpoint/2010/main" val="26633939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3"/>
          <p:cNvSpPr txBox="1">
            <a:spLocks noChangeArrowheads="1"/>
          </p:cNvSpPr>
          <p:nvPr/>
        </p:nvSpPr>
        <p:spPr bwMode="auto">
          <a:xfrm>
            <a:off x="14382750" y="55403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p:txBody>
      </p:sp>
      <p:sp>
        <p:nvSpPr>
          <p:cNvPr id="32770" name="TextBox 4"/>
          <p:cNvSpPr txBox="1">
            <a:spLocks noChangeArrowheads="1"/>
          </p:cNvSpPr>
          <p:nvPr/>
        </p:nvSpPr>
        <p:spPr bwMode="auto">
          <a:xfrm>
            <a:off x="15128875" y="1270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p:txBody>
      </p:sp>
      <p:sp>
        <p:nvSpPr>
          <p:cNvPr id="6" name="Rectangle 5"/>
          <p:cNvSpPr/>
          <p:nvPr/>
        </p:nvSpPr>
        <p:spPr>
          <a:xfrm>
            <a:off x="535020" y="158199"/>
            <a:ext cx="11459183" cy="222360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marL="457200" indent="-457200">
              <a:buFontTx/>
              <a:buAutoNum type="arabicParenR"/>
              <a:defRPr/>
            </a:pPr>
            <a:r>
              <a:rPr lang="en-GB" sz="2800" dirty="0" smtClean="0">
                <a:solidFill>
                  <a:schemeClr val="tx1"/>
                </a:solidFill>
                <a:latin typeface="+mj-lt"/>
              </a:rPr>
              <a:t>Try to </a:t>
            </a:r>
            <a:r>
              <a:rPr lang="en-GB" sz="2800" dirty="0">
                <a:solidFill>
                  <a:schemeClr val="tx1"/>
                </a:solidFill>
                <a:latin typeface="+mj-lt"/>
              </a:rPr>
              <a:t>work out the five factors </a:t>
            </a:r>
            <a:r>
              <a:rPr lang="en-GB" sz="2800" dirty="0" err="1">
                <a:solidFill>
                  <a:schemeClr val="tx1"/>
                </a:solidFill>
                <a:latin typeface="+mj-lt"/>
              </a:rPr>
              <a:t>Kerckhoff</a:t>
            </a:r>
            <a:r>
              <a:rPr lang="en-GB" sz="2800" dirty="0">
                <a:solidFill>
                  <a:schemeClr val="tx1"/>
                </a:solidFill>
                <a:latin typeface="+mj-lt"/>
              </a:rPr>
              <a:t> and Davis highlighted as being important in the filtering process.  Match up the key term, the definition, and the symbol to help you remember. </a:t>
            </a:r>
          </a:p>
          <a:p>
            <a:pPr marL="457200" indent="-457200">
              <a:buFontTx/>
              <a:buAutoNum type="arabicParenR"/>
              <a:defRPr/>
            </a:pPr>
            <a:r>
              <a:rPr lang="en-GB" sz="2800" dirty="0">
                <a:solidFill>
                  <a:schemeClr val="tx1"/>
                </a:solidFill>
                <a:latin typeface="+mj-lt"/>
              </a:rPr>
              <a:t>Put the filters in order of importance, most important first! </a:t>
            </a:r>
            <a:endParaRPr lang="en-GB" sz="4000" dirty="0">
              <a:solidFill>
                <a:schemeClr val="tx1"/>
              </a:solidFill>
              <a:latin typeface="+mj-lt"/>
            </a:endParaRPr>
          </a:p>
        </p:txBody>
      </p:sp>
      <p:sp>
        <p:nvSpPr>
          <p:cNvPr id="32772" name="TextBox 1"/>
          <p:cNvSpPr txBox="1">
            <a:spLocks noChangeArrowheads="1"/>
          </p:cNvSpPr>
          <p:nvPr/>
        </p:nvSpPr>
        <p:spPr bwMode="auto">
          <a:xfrm>
            <a:off x="1676401" y="2179638"/>
            <a:ext cx="4849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a:p>
            <a:endParaRPr lang="en-GB"/>
          </a:p>
        </p:txBody>
      </p:sp>
      <p:graphicFrame>
        <p:nvGraphicFramePr>
          <p:cNvPr id="14" name="Content Placeholder 7"/>
          <p:cNvGraphicFramePr>
            <a:graphicFrameLocks/>
          </p:cNvGraphicFramePr>
          <p:nvPr>
            <p:extLst/>
          </p:nvPr>
        </p:nvGraphicFramePr>
        <p:xfrm>
          <a:off x="1245140" y="2381800"/>
          <a:ext cx="9863847" cy="4281646"/>
        </p:xfrm>
        <a:graphic>
          <a:graphicData uri="http://schemas.openxmlformats.org/drawingml/2006/table">
            <a:tbl>
              <a:tblPr firstRow="1" bandRow="1"/>
              <a:tblGrid>
                <a:gridCol w="2061834">
                  <a:extLst>
                    <a:ext uri="{9D8B030D-6E8A-4147-A177-3AD203B41FA5}">
                      <a16:colId xmlns:a16="http://schemas.microsoft.com/office/drawing/2014/main" val="20000"/>
                    </a:ext>
                  </a:extLst>
                </a:gridCol>
                <a:gridCol w="5516110">
                  <a:extLst>
                    <a:ext uri="{9D8B030D-6E8A-4147-A177-3AD203B41FA5}">
                      <a16:colId xmlns:a16="http://schemas.microsoft.com/office/drawing/2014/main" val="20001"/>
                    </a:ext>
                  </a:extLst>
                </a:gridCol>
                <a:gridCol w="2285903">
                  <a:extLst>
                    <a:ext uri="{9D8B030D-6E8A-4147-A177-3AD203B41FA5}">
                      <a16:colId xmlns:a16="http://schemas.microsoft.com/office/drawing/2014/main" val="20002"/>
                    </a:ext>
                  </a:extLst>
                </a:gridCol>
              </a:tblGrid>
              <a:tr h="647971">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800" dirty="0" smtClean="0">
                          <a:solidFill>
                            <a:schemeClr val="bg1"/>
                          </a:solidFill>
                          <a:latin typeface="+mj-lt"/>
                        </a:rPr>
                        <a:t>Factor</a:t>
                      </a:r>
                      <a:endParaRPr lang="en-GB" sz="2800" dirty="0">
                        <a:solidFill>
                          <a:schemeClr val="bg1"/>
                        </a:solidFill>
                        <a:latin typeface="+mj-lt"/>
                      </a:endParaRPr>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800" dirty="0" smtClean="0">
                          <a:solidFill>
                            <a:schemeClr val="bg1"/>
                          </a:solidFill>
                          <a:latin typeface="+mj-lt"/>
                        </a:rPr>
                        <a:t>Description</a:t>
                      </a:r>
                      <a:endParaRPr lang="en-GB" sz="2800" dirty="0">
                        <a:solidFill>
                          <a:schemeClr val="bg1"/>
                        </a:solidFill>
                        <a:latin typeface="+mj-lt"/>
                      </a:endParaRPr>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800" dirty="0" smtClean="0">
                          <a:solidFill>
                            <a:schemeClr val="bg1"/>
                          </a:solidFill>
                          <a:latin typeface="+mj-lt"/>
                        </a:rPr>
                        <a:t>Revision Aid</a:t>
                      </a:r>
                      <a:endParaRPr lang="en-GB" sz="2800" dirty="0">
                        <a:solidFill>
                          <a:schemeClr val="bg1"/>
                        </a:solidFill>
                        <a:latin typeface="+mj-lt"/>
                      </a:endParaRPr>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726735">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1"/>
                  </a:ext>
                </a:extLst>
              </a:tr>
              <a:tr h="726735">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2"/>
                  </a:ext>
                </a:extLst>
              </a:tr>
              <a:tr h="726735">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3"/>
                  </a:ext>
                </a:extLst>
              </a:tr>
              <a:tr h="726735">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4"/>
                  </a:ext>
                </a:extLst>
              </a:tr>
              <a:tr h="726735">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01092926"/>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buNone/>
            </a:pPr>
            <a:r>
              <a:rPr lang="en-GB" sz="6000" dirty="0"/>
              <a:t>Wolves, swans, gibbons, black vultures, albatrosses and </a:t>
            </a:r>
            <a:r>
              <a:rPr lang="en-GB" sz="6000" dirty="0" smtClean="0"/>
              <a:t>termites have what in common?</a:t>
            </a:r>
            <a:endParaRPr lang="en-GB" sz="6000" dirty="0"/>
          </a:p>
        </p:txBody>
      </p:sp>
    </p:spTree>
    <p:extLst>
      <p:ext uri="{BB962C8B-B14F-4D97-AF65-F5344CB8AC3E}">
        <p14:creationId xmlns:p14="http://schemas.microsoft.com/office/powerpoint/2010/main" val="39909906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3"/>
          <p:cNvSpPr txBox="1">
            <a:spLocks noChangeArrowheads="1"/>
          </p:cNvSpPr>
          <p:nvPr/>
        </p:nvSpPr>
        <p:spPr bwMode="auto">
          <a:xfrm>
            <a:off x="14382750" y="55403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p:txBody>
      </p:sp>
      <p:sp>
        <p:nvSpPr>
          <p:cNvPr id="32770" name="TextBox 4"/>
          <p:cNvSpPr txBox="1">
            <a:spLocks noChangeArrowheads="1"/>
          </p:cNvSpPr>
          <p:nvPr/>
        </p:nvSpPr>
        <p:spPr bwMode="auto">
          <a:xfrm>
            <a:off x="15128875" y="1270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p:txBody>
      </p:sp>
      <p:sp>
        <p:nvSpPr>
          <p:cNvPr id="32772" name="TextBox 1"/>
          <p:cNvSpPr txBox="1">
            <a:spLocks noChangeArrowheads="1"/>
          </p:cNvSpPr>
          <p:nvPr/>
        </p:nvSpPr>
        <p:spPr bwMode="auto">
          <a:xfrm>
            <a:off x="1676401" y="2179638"/>
            <a:ext cx="4849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a:p>
            <a:endParaRPr lang="en-GB"/>
          </a:p>
        </p:txBody>
      </p:sp>
      <p:graphicFrame>
        <p:nvGraphicFramePr>
          <p:cNvPr id="14" name="Content Placeholder 7"/>
          <p:cNvGraphicFramePr>
            <a:graphicFrameLocks/>
          </p:cNvGraphicFramePr>
          <p:nvPr>
            <p:extLst>
              <p:ext uri="{D42A27DB-BD31-4B8C-83A1-F6EECF244321}">
                <p14:modId xmlns:p14="http://schemas.microsoft.com/office/powerpoint/2010/main" val="265155020"/>
              </p:ext>
            </p:extLst>
          </p:nvPr>
        </p:nvGraphicFramePr>
        <p:xfrm>
          <a:off x="573932" y="335115"/>
          <a:ext cx="11410544" cy="6163031"/>
        </p:xfrm>
        <a:graphic>
          <a:graphicData uri="http://schemas.openxmlformats.org/drawingml/2006/table">
            <a:tbl>
              <a:tblPr firstRow="1" bandRow="1"/>
              <a:tblGrid>
                <a:gridCol w="2385139">
                  <a:extLst>
                    <a:ext uri="{9D8B030D-6E8A-4147-A177-3AD203B41FA5}">
                      <a16:colId xmlns:a16="http://schemas.microsoft.com/office/drawing/2014/main" val="20000"/>
                    </a:ext>
                  </a:extLst>
                </a:gridCol>
                <a:gridCol w="6381062">
                  <a:extLst>
                    <a:ext uri="{9D8B030D-6E8A-4147-A177-3AD203B41FA5}">
                      <a16:colId xmlns:a16="http://schemas.microsoft.com/office/drawing/2014/main" val="20001"/>
                    </a:ext>
                  </a:extLst>
                </a:gridCol>
                <a:gridCol w="2644343">
                  <a:extLst>
                    <a:ext uri="{9D8B030D-6E8A-4147-A177-3AD203B41FA5}">
                      <a16:colId xmlns:a16="http://schemas.microsoft.com/office/drawing/2014/main" val="20002"/>
                    </a:ext>
                  </a:extLst>
                </a:gridCol>
              </a:tblGrid>
              <a:tr h="893597">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400" dirty="0" smtClean="0">
                          <a:solidFill>
                            <a:schemeClr val="bg1"/>
                          </a:solidFill>
                          <a:latin typeface="+mj-lt"/>
                        </a:rPr>
                        <a:t>Factor</a:t>
                      </a:r>
                      <a:endParaRPr lang="en-GB" sz="2400" dirty="0">
                        <a:solidFill>
                          <a:schemeClr val="bg1"/>
                        </a:solidFill>
                        <a:latin typeface="+mj-lt"/>
                      </a:endParaRPr>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400" dirty="0" smtClean="0">
                          <a:solidFill>
                            <a:schemeClr val="bg1"/>
                          </a:solidFill>
                          <a:latin typeface="+mj-lt"/>
                        </a:rPr>
                        <a:t>Description</a:t>
                      </a:r>
                      <a:endParaRPr lang="en-GB" sz="2400" dirty="0">
                        <a:solidFill>
                          <a:schemeClr val="bg1"/>
                        </a:solidFill>
                        <a:latin typeface="+mj-lt"/>
                      </a:endParaRPr>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400" dirty="0" smtClean="0">
                          <a:solidFill>
                            <a:schemeClr val="bg1"/>
                          </a:solidFill>
                          <a:latin typeface="+mj-lt"/>
                        </a:rPr>
                        <a:t>Revision Aid</a:t>
                      </a:r>
                      <a:endParaRPr lang="en-GB" sz="2400" dirty="0">
                        <a:solidFill>
                          <a:schemeClr val="bg1"/>
                        </a:solidFill>
                        <a:latin typeface="+mj-lt"/>
                      </a:endParaRPr>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1002218">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ctr"/>
                      <a:r>
                        <a:rPr lang="en-GB" sz="1200" b="1" dirty="0" smtClean="0">
                          <a:latin typeface="Rockwell" pitchFamily="18" charset="0"/>
                        </a:rPr>
                        <a:t>Similarity</a:t>
                      </a:r>
                      <a:endParaRPr lang="en-GB" sz="1200" b="1" dirty="0">
                        <a:latin typeface="Rockwell" pitchFamily="18" charset="0"/>
                      </a:endParaRPr>
                    </a:p>
                  </a:txBody>
                  <a:tcPr marL="91449" marR="91449"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smtClean="0">
                          <a:solidFill>
                            <a:schemeClr val="dk1"/>
                          </a:solidFill>
                          <a:effectLst/>
                          <a:latin typeface="Rockwell" pitchFamily="18" charset="0"/>
                          <a:ea typeface="+mn-ea"/>
                          <a:cs typeface="+mn-cs"/>
                        </a:rPr>
                        <a:t>Most people will come into contact with people from the same social or cultural   background.  This can also be the case for internal characteristics such as attitudes, or personality traits.</a:t>
                      </a:r>
                    </a:p>
                    <a:p>
                      <a:endParaRPr lang="en-GB" sz="16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6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1"/>
                  </a:ext>
                </a:extLst>
              </a:tr>
              <a:tr h="1002218">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1" dirty="0" smtClean="0">
                          <a:latin typeface="Rockwell" pitchFamily="18" charset="0"/>
                        </a:rPr>
                        <a:t>Complement of Needs</a:t>
                      </a:r>
                    </a:p>
                    <a:p>
                      <a:pPr algn="ctr"/>
                      <a:endParaRPr lang="en-GB" sz="1200" b="1" dirty="0">
                        <a:latin typeface="Rockwell" pitchFamily="18" charset="0"/>
                      </a:endParaRPr>
                    </a:p>
                  </a:txBody>
                  <a:tcPr marL="91449" marR="91449"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smtClean="0">
                          <a:solidFill>
                            <a:schemeClr val="dk1"/>
                          </a:solidFill>
                          <a:effectLst/>
                          <a:latin typeface="Rockwell" pitchFamily="18" charset="0"/>
                          <a:ea typeface="+mn-ea"/>
                          <a:cs typeface="+mn-cs"/>
                        </a:rPr>
                        <a:t>Most people will form a relationship with people close to them geographically.  This is mainly due to chance they will meet, speak or generally become aware of one another.</a:t>
                      </a:r>
                      <a:endParaRPr lang="en-GB" sz="1600" dirty="0" smtClean="0">
                        <a:latin typeface="Rockwell" pitchFamily="18" charset="0"/>
                      </a:endParaRPr>
                    </a:p>
                    <a:p>
                      <a:endParaRPr lang="en-GB" sz="16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6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2"/>
                  </a:ext>
                </a:extLst>
              </a:tr>
              <a:tr h="1002218">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dk1"/>
                          </a:solidFill>
                          <a:effectLst/>
                          <a:latin typeface="Rockwell" pitchFamily="18" charset="0"/>
                          <a:ea typeface="+mn-ea"/>
                          <a:cs typeface="+mn-cs"/>
                        </a:rPr>
                        <a:t>Proximity</a:t>
                      </a:r>
                    </a:p>
                  </a:txBody>
                  <a:tcPr marL="91449" marR="91449"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smtClean="0">
                          <a:solidFill>
                            <a:schemeClr val="dk1"/>
                          </a:solidFill>
                          <a:effectLst/>
                          <a:latin typeface="Rockwell" pitchFamily="18" charset="0"/>
                          <a:ea typeface="+mn-ea"/>
                          <a:cs typeface="+mn-cs"/>
                        </a:rPr>
                        <a:t>How good looking someone is has been found to be one of the most important factors in initial relationship formation, as well as longer lasting relationships.</a:t>
                      </a:r>
                    </a:p>
                    <a:p>
                      <a:endParaRPr lang="en-GB" sz="16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6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3"/>
                  </a:ext>
                </a:extLst>
              </a:tr>
              <a:tr h="1002218">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1" dirty="0" smtClean="0">
                          <a:latin typeface="Rockwell" pitchFamily="18" charset="0"/>
                        </a:rPr>
                        <a:t>Physical Attraction</a:t>
                      </a:r>
                    </a:p>
                  </a:txBody>
                  <a:tcPr marL="91449" marR="91449"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smtClean="0">
                          <a:solidFill>
                            <a:schemeClr val="dk1"/>
                          </a:solidFill>
                          <a:effectLst/>
                          <a:latin typeface="Rockwell" pitchFamily="18" charset="0"/>
                          <a:ea typeface="+mn-ea"/>
                          <a:cs typeface="+mn-cs"/>
                        </a:rPr>
                        <a:t>How intelligent and competent one appears can be influential in how  attractive they are.</a:t>
                      </a:r>
                    </a:p>
                    <a:p>
                      <a:endParaRPr lang="en-GB" sz="16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6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4"/>
                  </a:ext>
                </a:extLst>
              </a:tr>
              <a:tr h="1002218">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ctr"/>
                      <a:r>
                        <a:rPr lang="en-GB" sz="1200" b="1" dirty="0" smtClean="0">
                          <a:latin typeface="Rockwell" pitchFamily="18" charset="0"/>
                        </a:rPr>
                        <a:t>Competence</a:t>
                      </a:r>
                      <a:endParaRPr lang="en-GB" sz="1200" b="1" dirty="0">
                        <a:latin typeface="Rockwell" pitchFamily="18" charset="0"/>
                      </a:endParaRPr>
                    </a:p>
                  </a:txBody>
                  <a:tcPr marL="91449" marR="91449"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smtClean="0">
                          <a:solidFill>
                            <a:schemeClr val="dk1"/>
                          </a:solidFill>
                          <a:effectLst/>
                          <a:latin typeface="Rockwell" pitchFamily="18" charset="0"/>
                          <a:ea typeface="+mn-ea"/>
                          <a:cs typeface="+mn-cs"/>
                        </a:rPr>
                        <a:t>Not all personality characteristics need to be the same, we are often attracted to people who can give us what we lack.  A dominating person may like a submissive person.</a:t>
                      </a:r>
                    </a:p>
                    <a:p>
                      <a:endParaRPr lang="en-GB" sz="1600" dirty="0" smtClean="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600" dirty="0"/>
                    </a:p>
                  </a:txBody>
                  <a:tcPr marL="91425" marR="9142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5"/>
                  </a:ext>
                </a:extLst>
              </a:tr>
            </a:tbl>
          </a:graphicData>
        </a:graphic>
      </p:graphicFrame>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052" y="2470770"/>
            <a:ext cx="93345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8"/>
          <p:cNvGrpSpPr>
            <a:grpSpLocks/>
          </p:cNvGrpSpPr>
          <p:nvPr/>
        </p:nvGrpSpPr>
        <p:grpSpPr bwMode="auto">
          <a:xfrm>
            <a:off x="9717938" y="4599740"/>
            <a:ext cx="1752855" cy="800100"/>
            <a:chOff x="6903069" y="2741577"/>
            <a:chExt cx="1753236" cy="800100"/>
          </a:xfrm>
        </p:grpSpPr>
        <p:pic>
          <p:nvPicPr>
            <p:cNvPr id="9" name="Picture 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3069" y="2741577"/>
              <a:ext cx="14668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282563" y="3133690"/>
              <a:ext cx="530340" cy="277812"/>
            </a:xfrm>
            <a:prstGeom prst="rect">
              <a:avLst/>
            </a:prstGeom>
            <a:noFill/>
          </p:spPr>
          <p:txBody>
            <a:bodyPr>
              <a:spAutoFit/>
            </a:bodyPr>
            <a:lstStyle/>
            <a:p>
              <a:pPr>
                <a:defRPr/>
              </a:pPr>
              <a:r>
                <a:rPr lang="en-GB" sz="1200" b="1" kern="0" dirty="0">
                  <a:solidFill>
                    <a:sysClr val="windowText" lastClr="000000"/>
                  </a:solidFill>
                </a:rPr>
                <a:t>7/10</a:t>
              </a:r>
            </a:p>
          </p:txBody>
        </p:sp>
        <p:sp>
          <p:nvSpPr>
            <p:cNvPr id="11" name="TextBox 10"/>
            <p:cNvSpPr txBox="1"/>
            <p:nvPr/>
          </p:nvSpPr>
          <p:spPr>
            <a:xfrm>
              <a:off x="8170169" y="3133690"/>
              <a:ext cx="486136" cy="276999"/>
            </a:xfrm>
            <a:prstGeom prst="rect">
              <a:avLst/>
            </a:prstGeom>
            <a:noFill/>
          </p:spPr>
          <p:txBody>
            <a:bodyPr wrap="none">
              <a:spAutoFit/>
            </a:bodyPr>
            <a:lstStyle/>
            <a:p>
              <a:pPr>
                <a:defRPr/>
              </a:pPr>
              <a:r>
                <a:rPr lang="en-GB" sz="1200" b="1" kern="0" dirty="0">
                  <a:solidFill>
                    <a:sysClr val="windowText" lastClr="000000"/>
                  </a:solidFill>
                </a:rPr>
                <a:t>7/10</a:t>
              </a:r>
            </a:p>
          </p:txBody>
        </p:sp>
      </p:grpSp>
      <p:pic>
        <p:nvPicPr>
          <p:cNvPr id="12"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7938" y="1438518"/>
            <a:ext cx="14001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7938" y="5597123"/>
            <a:ext cx="15049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7938" y="3510959"/>
            <a:ext cx="1543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304875"/>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3"/>
          <p:cNvSpPr txBox="1">
            <a:spLocks noChangeArrowheads="1"/>
          </p:cNvSpPr>
          <p:nvPr/>
        </p:nvSpPr>
        <p:spPr bwMode="auto">
          <a:xfrm>
            <a:off x="14308138" y="5240339"/>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p:txBody>
      </p:sp>
      <p:sp>
        <p:nvSpPr>
          <p:cNvPr id="33794" name="TextBox 4"/>
          <p:cNvSpPr txBox="1">
            <a:spLocks noChangeArrowheads="1"/>
          </p:cNvSpPr>
          <p:nvPr/>
        </p:nvSpPr>
        <p:spPr bwMode="auto">
          <a:xfrm>
            <a:off x="15128875" y="1270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p:txBody>
      </p:sp>
      <p:sp>
        <p:nvSpPr>
          <p:cNvPr id="33796" name="TextBox 1"/>
          <p:cNvSpPr txBox="1">
            <a:spLocks noChangeArrowheads="1"/>
          </p:cNvSpPr>
          <p:nvPr/>
        </p:nvSpPr>
        <p:spPr bwMode="auto">
          <a:xfrm>
            <a:off x="1601789" y="1909763"/>
            <a:ext cx="4848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cs typeface="Arial" charset="0"/>
              </a:defRPr>
            </a:lvl1pPr>
            <a:lvl2pPr marL="742950" indent="-285750">
              <a:defRPr>
                <a:solidFill>
                  <a:schemeClr val="tx1"/>
                </a:solidFill>
                <a:latin typeface="Century Gothic" pitchFamily="34" charset="0"/>
                <a:cs typeface="Arial" charset="0"/>
              </a:defRPr>
            </a:lvl2pPr>
            <a:lvl3pPr marL="1143000" indent="-228600">
              <a:defRPr>
                <a:solidFill>
                  <a:schemeClr val="tx1"/>
                </a:solidFill>
                <a:latin typeface="Century Gothic" pitchFamily="34" charset="0"/>
                <a:cs typeface="Arial" charset="0"/>
              </a:defRPr>
            </a:lvl3pPr>
            <a:lvl4pPr marL="1600200" indent="-228600">
              <a:defRPr>
                <a:solidFill>
                  <a:schemeClr val="tx1"/>
                </a:solidFill>
                <a:latin typeface="Century Gothic" pitchFamily="34" charset="0"/>
                <a:cs typeface="Arial" charset="0"/>
              </a:defRPr>
            </a:lvl4pPr>
            <a:lvl5pPr marL="2057400" indent="-228600">
              <a:defRPr>
                <a:solidFill>
                  <a:schemeClr val="tx1"/>
                </a:solidFill>
                <a:latin typeface="Century Gothic" pitchFamily="34" charset="0"/>
                <a:cs typeface="Arial" charset="0"/>
              </a:defRPr>
            </a:lvl5pPr>
            <a:lvl6pPr marL="2514600" indent="-228600" defTabSz="457200" fontAlgn="base">
              <a:spcBef>
                <a:spcPct val="0"/>
              </a:spcBef>
              <a:spcAft>
                <a:spcPct val="0"/>
              </a:spcAft>
              <a:defRPr>
                <a:solidFill>
                  <a:schemeClr val="tx1"/>
                </a:solidFill>
                <a:latin typeface="Century Gothic" pitchFamily="34" charset="0"/>
                <a:cs typeface="Arial" charset="0"/>
              </a:defRPr>
            </a:lvl6pPr>
            <a:lvl7pPr marL="2971800" indent="-228600" defTabSz="457200" fontAlgn="base">
              <a:spcBef>
                <a:spcPct val="0"/>
              </a:spcBef>
              <a:spcAft>
                <a:spcPct val="0"/>
              </a:spcAft>
              <a:defRPr>
                <a:solidFill>
                  <a:schemeClr val="tx1"/>
                </a:solidFill>
                <a:latin typeface="Century Gothic" pitchFamily="34" charset="0"/>
                <a:cs typeface="Arial" charset="0"/>
              </a:defRPr>
            </a:lvl7pPr>
            <a:lvl8pPr marL="3429000" indent="-228600" defTabSz="457200" fontAlgn="base">
              <a:spcBef>
                <a:spcPct val="0"/>
              </a:spcBef>
              <a:spcAft>
                <a:spcPct val="0"/>
              </a:spcAft>
              <a:defRPr>
                <a:solidFill>
                  <a:schemeClr val="tx1"/>
                </a:solidFill>
                <a:latin typeface="Century Gothic" pitchFamily="34" charset="0"/>
                <a:cs typeface="Arial" charset="0"/>
              </a:defRPr>
            </a:lvl8pPr>
            <a:lvl9pPr marL="3886200" indent="-228600" defTabSz="457200" fontAlgn="base">
              <a:spcBef>
                <a:spcPct val="0"/>
              </a:spcBef>
              <a:spcAft>
                <a:spcPct val="0"/>
              </a:spcAft>
              <a:defRPr>
                <a:solidFill>
                  <a:schemeClr val="tx1"/>
                </a:solidFill>
                <a:latin typeface="Century Gothic" pitchFamily="34" charset="0"/>
                <a:cs typeface="Arial" charset="0"/>
              </a:defRPr>
            </a:lvl9pPr>
          </a:lstStyle>
          <a:p>
            <a:endParaRPr lang="en-GB"/>
          </a:p>
          <a:p>
            <a:endParaRPr lang="en-GB"/>
          </a:p>
        </p:txBody>
      </p:sp>
      <p:graphicFrame>
        <p:nvGraphicFramePr>
          <p:cNvPr id="18" name="Content Placeholder 7"/>
          <p:cNvGraphicFramePr>
            <a:graphicFrameLocks/>
          </p:cNvGraphicFramePr>
          <p:nvPr>
            <p:extLst/>
          </p:nvPr>
        </p:nvGraphicFramePr>
        <p:xfrm>
          <a:off x="379379" y="418290"/>
          <a:ext cx="11371634" cy="6095500"/>
        </p:xfrm>
        <a:graphic>
          <a:graphicData uri="http://schemas.openxmlformats.org/drawingml/2006/table">
            <a:tbl>
              <a:tblPr firstRow="1" bandRow="1"/>
              <a:tblGrid>
                <a:gridCol w="2074182">
                  <a:extLst>
                    <a:ext uri="{9D8B030D-6E8A-4147-A177-3AD203B41FA5}">
                      <a16:colId xmlns:a16="http://schemas.microsoft.com/office/drawing/2014/main" val="20000"/>
                    </a:ext>
                  </a:extLst>
                </a:gridCol>
                <a:gridCol w="6662127">
                  <a:extLst>
                    <a:ext uri="{9D8B030D-6E8A-4147-A177-3AD203B41FA5}">
                      <a16:colId xmlns:a16="http://schemas.microsoft.com/office/drawing/2014/main" val="20001"/>
                    </a:ext>
                  </a:extLst>
                </a:gridCol>
                <a:gridCol w="2635325">
                  <a:extLst>
                    <a:ext uri="{9D8B030D-6E8A-4147-A177-3AD203B41FA5}">
                      <a16:colId xmlns:a16="http://schemas.microsoft.com/office/drawing/2014/main" val="20002"/>
                    </a:ext>
                  </a:extLst>
                </a:gridCol>
              </a:tblGrid>
              <a:tr h="496185">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000" dirty="0" smtClean="0">
                          <a:solidFill>
                            <a:schemeClr val="bg1"/>
                          </a:solidFill>
                          <a:latin typeface="Rockwell" pitchFamily="18" charset="0"/>
                        </a:rPr>
                        <a:t>Factor</a:t>
                      </a:r>
                      <a:endParaRPr lang="en-GB" sz="2000" dirty="0">
                        <a:solidFill>
                          <a:schemeClr val="bg1"/>
                        </a:solidFill>
                        <a:latin typeface="Rockwell" pitchFamily="18" charset="0"/>
                      </a:endParaRPr>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000" dirty="0" smtClean="0">
                          <a:solidFill>
                            <a:schemeClr val="bg1"/>
                          </a:solidFill>
                          <a:latin typeface="Rockwell" pitchFamily="18" charset="0"/>
                        </a:rPr>
                        <a:t>Description</a:t>
                      </a:r>
                      <a:endParaRPr lang="en-GB" sz="2000" dirty="0">
                        <a:solidFill>
                          <a:schemeClr val="bg1"/>
                        </a:solidFill>
                        <a:latin typeface="Rockwell" pitchFamily="18" charset="0"/>
                      </a:endParaRPr>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457200" rtl="0" eaLnBrk="1" latinLnBrk="0" hangingPunct="1">
                        <a:defRPr sz="1800" b="1" kern="1200">
                          <a:solidFill>
                            <a:schemeClr val="lt1"/>
                          </a:solidFill>
                          <a:latin typeface="Century Gothic"/>
                        </a:defRPr>
                      </a:lvl1pPr>
                      <a:lvl2pPr marL="457200" algn="l" defTabSz="457200" rtl="0" eaLnBrk="1" latinLnBrk="0" hangingPunct="1">
                        <a:defRPr sz="1800" b="1" kern="1200">
                          <a:solidFill>
                            <a:schemeClr val="lt1"/>
                          </a:solidFill>
                          <a:latin typeface="Century Gothic"/>
                        </a:defRPr>
                      </a:lvl2pPr>
                      <a:lvl3pPr marL="914400" algn="l" defTabSz="457200" rtl="0" eaLnBrk="1" latinLnBrk="0" hangingPunct="1">
                        <a:defRPr sz="1800" b="1" kern="1200">
                          <a:solidFill>
                            <a:schemeClr val="lt1"/>
                          </a:solidFill>
                          <a:latin typeface="Century Gothic"/>
                        </a:defRPr>
                      </a:lvl3pPr>
                      <a:lvl4pPr marL="1371600" algn="l" defTabSz="457200" rtl="0" eaLnBrk="1" latinLnBrk="0" hangingPunct="1">
                        <a:defRPr sz="1800" b="1" kern="1200">
                          <a:solidFill>
                            <a:schemeClr val="lt1"/>
                          </a:solidFill>
                          <a:latin typeface="Century Gothic"/>
                        </a:defRPr>
                      </a:lvl4pPr>
                      <a:lvl5pPr marL="1828800" algn="l" defTabSz="457200" rtl="0" eaLnBrk="1" latinLnBrk="0" hangingPunct="1">
                        <a:defRPr sz="1800" b="1" kern="1200">
                          <a:solidFill>
                            <a:schemeClr val="lt1"/>
                          </a:solidFill>
                          <a:latin typeface="Century Gothic"/>
                        </a:defRPr>
                      </a:lvl5pPr>
                      <a:lvl6pPr marL="2286000" algn="l" defTabSz="457200" rtl="0" eaLnBrk="1" latinLnBrk="0" hangingPunct="1">
                        <a:defRPr sz="1800" b="1" kern="1200">
                          <a:solidFill>
                            <a:schemeClr val="lt1"/>
                          </a:solidFill>
                          <a:latin typeface="Century Gothic"/>
                        </a:defRPr>
                      </a:lvl6pPr>
                      <a:lvl7pPr marL="2743200" algn="l" defTabSz="457200" rtl="0" eaLnBrk="1" latinLnBrk="0" hangingPunct="1">
                        <a:defRPr sz="1800" b="1" kern="1200">
                          <a:solidFill>
                            <a:schemeClr val="lt1"/>
                          </a:solidFill>
                          <a:latin typeface="Century Gothic"/>
                        </a:defRPr>
                      </a:lvl7pPr>
                      <a:lvl8pPr marL="3200400" algn="l" defTabSz="457200" rtl="0" eaLnBrk="1" latinLnBrk="0" hangingPunct="1">
                        <a:defRPr sz="1800" b="1" kern="1200">
                          <a:solidFill>
                            <a:schemeClr val="lt1"/>
                          </a:solidFill>
                          <a:latin typeface="Century Gothic"/>
                        </a:defRPr>
                      </a:lvl8pPr>
                      <a:lvl9pPr marL="3657600" algn="l" defTabSz="457200" rtl="0" eaLnBrk="1" latinLnBrk="0" hangingPunct="1">
                        <a:defRPr sz="1800" b="1" kern="1200">
                          <a:solidFill>
                            <a:schemeClr val="lt1"/>
                          </a:solidFill>
                          <a:latin typeface="Century Gothic"/>
                        </a:defRPr>
                      </a:lvl9pPr>
                    </a:lstStyle>
                    <a:p>
                      <a:pPr algn="ctr"/>
                      <a:r>
                        <a:rPr lang="en-GB" sz="2000" dirty="0" smtClean="0">
                          <a:solidFill>
                            <a:schemeClr val="bg1"/>
                          </a:solidFill>
                          <a:latin typeface="Rockwell" pitchFamily="18" charset="0"/>
                        </a:rPr>
                        <a:t>Revision Aid</a:t>
                      </a:r>
                      <a:endParaRPr lang="en-GB" sz="2000" dirty="0">
                        <a:solidFill>
                          <a:schemeClr val="bg1"/>
                        </a:solidFill>
                        <a:latin typeface="Rockwell" pitchFamily="18" charset="0"/>
                      </a:endParaRPr>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10000"/>
                  </a:ext>
                </a:extLst>
              </a:tr>
              <a:tr h="1183232">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ctr"/>
                      <a:r>
                        <a:rPr lang="en-GB" sz="1400" b="1" kern="1200" dirty="0" smtClean="0">
                          <a:solidFill>
                            <a:schemeClr val="dk1"/>
                          </a:solidFill>
                          <a:effectLst/>
                          <a:latin typeface="Rockwell" pitchFamily="18" charset="0"/>
                          <a:ea typeface="+mn-ea"/>
                          <a:cs typeface="+mn-cs"/>
                        </a:rPr>
                        <a:t>Proximity</a:t>
                      </a:r>
                    </a:p>
                  </a:txBody>
                  <a:tcPr marL="91449" marR="91449" marT="45714" marB="45714"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just"/>
                      <a:r>
                        <a:rPr lang="en-GB" sz="1400" kern="1200" dirty="0" smtClean="0">
                          <a:solidFill>
                            <a:schemeClr val="dk1"/>
                          </a:solidFill>
                          <a:effectLst/>
                          <a:latin typeface="Rockwell" pitchFamily="18" charset="0"/>
                          <a:ea typeface="+mn-ea"/>
                          <a:cs typeface="+mn-cs"/>
                        </a:rPr>
                        <a:t>Most people will form a relationship with people close to them geographically.  This is mainly due to chance they will meet, speak or generally become aware of one another.</a:t>
                      </a:r>
                      <a:endParaRPr lang="en-GB" sz="1400" dirty="0" smtClean="0">
                        <a:latin typeface="Rockwell" pitchFamily="18" charset="0"/>
                      </a:endParaRPr>
                    </a:p>
                  </a:txBody>
                  <a:tcPr marL="91449" marR="91449" marT="45714" marB="4571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49" marR="91449" marT="45714" marB="4571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1"/>
                  </a:ext>
                </a:extLst>
              </a:tr>
              <a:tr h="1077617">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ctr"/>
                      <a:r>
                        <a:rPr lang="en-GB" sz="1400" b="1" dirty="0" smtClean="0">
                          <a:latin typeface="Rockwell" pitchFamily="18" charset="0"/>
                        </a:rPr>
                        <a:t>Physical Attraction</a:t>
                      </a:r>
                      <a:endParaRPr lang="en-GB" sz="1400" b="1" dirty="0">
                        <a:latin typeface="Rockwell" pitchFamily="18" charset="0"/>
                      </a:endParaRPr>
                    </a:p>
                  </a:txBody>
                  <a:tcPr marL="91449" marR="91449" marT="45714" marB="4571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Rockwell" pitchFamily="18" charset="0"/>
                          <a:ea typeface="+mn-ea"/>
                          <a:cs typeface="+mn-cs"/>
                        </a:rPr>
                        <a:t>How good looking someone is has been found to be one of the most important factors in initial relationship formation, as well as longer lasting relationships.</a:t>
                      </a:r>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FF"/>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2"/>
                  </a:ext>
                </a:extLst>
              </a:tr>
              <a:tr h="1183232">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ctr"/>
                      <a:r>
                        <a:rPr lang="en-GB" sz="1400" b="1" dirty="0" smtClean="0">
                          <a:latin typeface="Rockwell" pitchFamily="18" charset="0"/>
                        </a:rPr>
                        <a:t>Similarity</a:t>
                      </a:r>
                      <a:endParaRPr lang="en-GB" sz="1400" b="1" dirty="0">
                        <a:latin typeface="Rockwell" pitchFamily="18" charset="0"/>
                      </a:endParaRPr>
                    </a:p>
                  </a:txBody>
                  <a:tcPr marL="91449" marR="91449" marT="45714" marB="4571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CC"/>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effectLst/>
                          <a:latin typeface="Rockwell" pitchFamily="18" charset="0"/>
                          <a:ea typeface="+mn-ea"/>
                          <a:cs typeface="+mn-cs"/>
                        </a:rPr>
                        <a:t>Most people will come into contact with people from the same social or cultural   background.  This can also be the case for internal characteristics such as attitudes, or personality traits.</a:t>
                      </a:r>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CC"/>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3"/>
                  </a:ext>
                </a:extLst>
              </a:tr>
              <a:tr h="1077617">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ctr"/>
                      <a:r>
                        <a:rPr lang="en-GB" sz="1400" b="1" dirty="0" smtClean="0">
                          <a:latin typeface="Rockwell" pitchFamily="18" charset="0"/>
                        </a:rPr>
                        <a:t>Complement of Needs</a:t>
                      </a:r>
                      <a:endParaRPr lang="en-GB" sz="1400" b="1" dirty="0">
                        <a:latin typeface="Rockwell" pitchFamily="18" charset="0"/>
                      </a:endParaRPr>
                    </a:p>
                  </a:txBody>
                  <a:tcPr marL="91449" marR="91449" marT="45714" marB="4571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86EC"/>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just"/>
                      <a:r>
                        <a:rPr lang="en-GB" sz="1400" kern="1200" dirty="0" smtClean="0">
                          <a:solidFill>
                            <a:schemeClr val="dk1"/>
                          </a:solidFill>
                          <a:effectLst/>
                          <a:latin typeface="Rockwell" pitchFamily="18" charset="0"/>
                          <a:ea typeface="+mn-ea"/>
                          <a:cs typeface="+mn-cs"/>
                        </a:rPr>
                        <a:t>Not all personality characteristics need to be the same, we are often attracted to people who can give us what we lack.  A dominating person may like a submissive person.</a:t>
                      </a:r>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86EC"/>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86EC"/>
                    </a:solidFill>
                  </a:tcPr>
                </a:tc>
                <a:extLst>
                  <a:ext uri="{0D108BD9-81ED-4DB2-BD59-A6C34878D82A}">
                    <a16:rowId xmlns:a16="http://schemas.microsoft.com/office/drawing/2014/main" val="10004"/>
                  </a:ext>
                </a:extLst>
              </a:tr>
              <a:tr h="1077617">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pPr algn="ctr"/>
                      <a:r>
                        <a:rPr lang="en-GB" sz="1400" b="1" dirty="0" smtClean="0">
                          <a:latin typeface="Rockwell" pitchFamily="18" charset="0"/>
                        </a:rPr>
                        <a:t>Competence</a:t>
                      </a:r>
                      <a:endParaRPr lang="en-GB" sz="1400" b="1" dirty="0">
                        <a:latin typeface="Rockwell" pitchFamily="18" charset="0"/>
                      </a:endParaRPr>
                    </a:p>
                  </a:txBody>
                  <a:tcPr marL="91449" marR="91449" marT="45714" marB="4571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86EC"/>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r>
                        <a:rPr lang="en-GB" sz="1400" kern="1200" dirty="0" smtClean="0">
                          <a:solidFill>
                            <a:schemeClr val="dk1"/>
                          </a:solidFill>
                          <a:effectLst/>
                          <a:latin typeface="Rockwell" pitchFamily="18" charset="0"/>
                          <a:ea typeface="+mn-ea"/>
                          <a:cs typeface="+mn-cs"/>
                        </a:rPr>
                        <a:t>How intelligent and competent one appears can be influential in how  attractive they are.</a:t>
                      </a:r>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86EC"/>
                    </a:solidFill>
                  </a:tcPr>
                </a:tc>
                <a:tc>
                  <a:txBody>
                    <a:bodyPr/>
                    <a:lstStyle>
                      <a:lvl1pPr marL="0" algn="l" defTabSz="457200" rtl="0" eaLnBrk="1" latinLnBrk="0" hangingPunct="1">
                        <a:defRPr sz="1800" kern="1200">
                          <a:solidFill>
                            <a:schemeClr val="dk1"/>
                          </a:solidFill>
                          <a:latin typeface="Century Gothic"/>
                        </a:defRPr>
                      </a:lvl1pPr>
                      <a:lvl2pPr marL="457200" algn="l" defTabSz="457200" rtl="0" eaLnBrk="1" latinLnBrk="0" hangingPunct="1">
                        <a:defRPr sz="1800" kern="1200">
                          <a:solidFill>
                            <a:schemeClr val="dk1"/>
                          </a:solidFill>
                          <a:latin typeface="Century Gothic"/>
                        </a:defRPr>
                      </a:lvl2pPr>
                      <a:lvl3pPr marL="914400" algn="l" defTabSz="457200" rtl="0" eaLnBrk="1" latinLnBrk="0" hangingPunct="1">
                        <a:defRPr sz="1800" kern="1200">
                          <a:solidFill>
                            <a:schemeClr val="dk1"/>
                          </a:solidFill>
                          <a:latin typeface="Century Gothic"/>
                        </a:defRPr>
                      </a:lvl3pPr>
                      <a:lvl4pPr marL="1371600" algn="l" defTabSz="457200" rtl="0" eaLnBrk="1" latinLnBrk="0" hangingPunct="1">
                        <a:defRPr sz="1800" kern="1200">
                          <a:solidFill>
                            <a:schemeClr val="dk1"/>
                          </a:solidFill>
                          <a:latin typeface="Century Gothic"/>
                        </a:defRPr>
                      </a:lvl4pPr>
                      <a:lvl5pPr marL="1828800" algn="l" defTabSz="457200" rtl="0" eaLnBrk="1" latinLnBrk="0" hangingPunct="1">
                        <a:defRPr sz="1800" kern="1200">
                          <a:solidFill>
                            <a:schemeClr val="dk1"/>
                          </a:solidFill>
                          <a:latin typeface="Century Gothic"/>
                        </a:defRPr>
                      </a:lvl5pPr>
                      <a:lvl6pPr marL="2286000" algn="l" defTabSz="457200" rtl="0" eaLnBrk="1" latinLnBrk="0" hangingPunct="1">
                        <a:defRPr sz="1800" kern="1200">
                          <a:solidFill>
                            <a:schemeClr val="dk1"/>
                          </a:solidFill>
                          <a:latin typeface="Century Gothic"/>
                        </a:defRPr>
                      </a:lvl6pPr>
                      <a:lvl7pPr marL="2743200" algn="l" defTabSz="457200" rtl="0" eaLnBrk="1" latinLnBrk="0" hangingPunct="1">
                        <a:defRPr sz="1800" kern="1200">
                          <a:solidFill>
                            <a:schemeClr val="dk1"/>
                          </a:solidFill>
                          <a:latin typeface="Century Gothic"/>
                        </a:defRPr>
                      </a:lvl7pPr>
                      <a:lvl8pPr marL="3200400" algn="l" defTabSz="457200" rtl="0" eaLnBrk="1" latinLnBrk="0" hangingPunct="1">
                        <a:defRPr sz="1800" kern="1200">
                          <a:solidFill>
                            <a:schemeClr val="dk1"/>
                          </a:solidFill>
                          <a:latin typeface="Century Gothic"/>
                        </a:defRPr>
                      </a:lvl8pPr>
                      <a:lvl9pPr marL="3657600" algn="l" defTabSz="457200" rtl="0" eaLnBrk="1" latinLnBrk="0" hangingPunct="1">
                        <a:defRPr sz="1800" kern="1200">
                          <a:solidFill>
                            <a:schemeClr val="dk1"/>
                          </a:solidFill>
                          <a:latin typeface="Century Gothic"/>
                        </a:defRPr>
                      </a:lvl9pPr>
                    </a:lstStyle>
                    <a:p>
                      <a:endParaRPr lang="en-GB" sz="1800" dirty="0"/>
                    </a:p>
                  </a:txBody>
                  <a:tcPr marL="91449" marR="91449" marT="45714" marB="4571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A86EC"/>
                    </a:solidFill>
                  </a:tcPr>
                </a:tc>
                <a:extLst>
                  <a:ext uri="{0D108BD9-81ED-4DB2-BD59-A6C34878D82A}">
                    <a16:rowId xmlns:a16="http://schemas.microsoft.com/office/drawing/2014/main" val="10005"/>
                  </a:ext>
                </a:extLst>
              </a:tr>
            </a:tbl>
          </a:graphicData>
        </a:graphic>
      </p:graphicFrame>
      <p:pic>
        <p:nvPicPr>
          <p:cNvPr id="338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7876" y="1115608"/>
            <a:ext cx="93345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p:cNvGrpSpPr>
            <a:grpSpLocks/>
          </p:cNvGrpSpPr>
          <p:nvPr/>
        </p:nvGrpSpPr>
        <p:grpSpPr bwMode="auto">
          <a:xfrm>
            <a:off x="9519293" y="2185157"/>
            <a:ext cx="1752855" cy="800100"/>
            <a:chOff x="6903069" y="2741577"/>
            <a:chExt cx="1753236" cy="800100"/>
          </a:xfrm>
        </p:grpSpPr>
        <p:pic>
          <p:nvPicPr>
            <p:cNvPr id="33833" name="Picture 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3069" y="2741577"/>
              <a:ext cx="14668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282563" y="3133690"/>
              <a:ext cx="530340" cy="277812"/>
            </a:xfrm>
            <a:prstGeom prst="rect">
              <a:avLst/>
            </a:prstGeom>
            <a:noFill/>
          </p:spPr>
          <p:txBody>
            <a:bodyPr>
              <a:spAutoFit/>
            </a:bodyPr>
            <a:lstStyle/>
            <a:p>
              <a:pPr>
                <a:defRPr/>
              </a:pPr>
              <a:r>
                <a:rPr lang="en-GB" sz="1200" b="1" kern="0" dirty="0">
                  <a:solidFill>
                    <a:sysClr val="windowText" lastClr="000000"/>
                  </a:solidFill>
                </a:rPr>
                <a:t>7/10</a:t>
              </a:r>
            </a:p>
          </p:txBody>
        </p:sp>
        <p:sp>
          <p:nvSpPr>
            <p:cNvPr id="22" name="TextBox 21"/>
            <p:cNvSpPr txBox="1"/>
            <p:nvPr/>
          </p:nvSpPr>
          <p:spPr>
            <a:xfrm>
              <a:off x="8170169" y="3133690"/>
              <a:ext cx="486136" cy="276999"/>
            </a:xfrm>
            <a:prstGeom prst="rect">
              <a:avLst/>
            </a:prstGeom>
            <a:noFill/>
          </p:spPr>
          <p:txBody>
            <a:bodyPr wrap="none">
              <a:spAutoFit/>
            </a:bodyPr>
            <a:lstStyle/>
            <a:p>
              <a:pPr>
                <a:defRPr/>
              </a:pPr>
              <a:r>
                <a:rPr lang="en-GB" sz="1200" b="1" kern="0" dirty="0">
                  <a:solidFill>
                    <a:sysClr val="windowText" lastClr="000000"/>
                  </a:solidFill>
                </a:rPr>
                <a:t>7/10</a:t>
              </a:r>
            </a:p>
          </p:txBody>
        </p:sp>
      </p:grpSp>
      <p:pic>
        <p:nvPicPr>
          <p:cNvPr id="33829"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2470" y="3348593"/>
            <a:ext cx="14001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0" name="Picture 1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07784" y="4538150"/>
            <a:ext cx="15049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1" name="Picture 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2470" y="5638692"/>
            <a:ext cx="1543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328252"/>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a:t>
            </a:r>
            <a:r>
              <a:rPr lang="en-GB" sz="5400" dirty="0" smtClean="0">
                <a:solidFill>
                  <a:schemeClr val="accent1"/>
                </a:solidFill>
              </a:rPr>
              <a:t>Theory-</a:t>
            </a:r>
            <a:br>
              <a:rPr lang="en-GB" sz="5400" dirty="0" smtClean="0">
                <a:solidFill>
                  <a:schemeClr val="accent1"/>
                </a:solidFill>
              </a:rPr>
            </a:br>
            <a:r>
              <a:rPr lang="en-GB" sz="5400" dirty="0" smtClean="0">
                <a:solidFill>
                  <a:schemeClr val="accent1"/>
                </a:solidFill>
              </a:rPr>
              <a:t>Evaluation</a:t>
            </a:r>
            <a:r>
              <a:rPr lang="en-GB" dirty="0">
                <a:solidFill>
                  <a:schemeClr val="accent1"/>
                </a:solidFill>
              </a:rPr>
              <a:t>	</a:t>
            </a:r>
          </a:p>
        </p:txBody>
      </p:sp>
      <p:sp>
        <p:nvSpPr>
          <p:cNvPr id="3" name="Content Placeholder 2"/>
          <p:cNvSpPr>
            <a:spLocks noGrp="1"/>
          </p:cNvSpPr>
          <p:nvPr>
            <p:ph idx="1"/>
          </p:nvPr>
        </p:nvSpPr>
        <p:spPr>
          <a:xfrm>
            <a:off x="5073477" y="1268677"/>
            <a:ext cx="6377769" cy="4930246"/>
          </a:xfrm>
        </p:spPr>
        <p:txBody>
          <a:bodyPr anchor="ctr">
            <a:normAutofit/>
          </a:bodyPr>
          <a:lstStyle/>
          <a:p>
            <a:pPr marL="0" lvl="0" indent="0">
              <a:buNone/>
            </a:pPr>
            <a:r>
              <a:rPr lang="en-GB" sz="3200" dirty="0"/>
              <a:t>One strength of Filter Theory is that it is supported by research studies. For example, </a:t>
            </a:r>
            <a:r>
              <a:rPr lang="en-GB" sz="3200" b="1" dirty="0"/>
              <a:t>Gruber-</a:t>
            </a:r>
            <a:r>
              <a:rPr lang="en-GB" sz="3200" b="1" dirty="0" err="1"/>
              <a:t>Baldini</a:t>
            </a:r>
            <a:r>
              <a:rPr lang="en-GB" sz="3200" b="1" dirty="0"/>
              <a:t> et al. (1995)</a:t>
            </a:r>
            <a:r>
              <a:rPr lang="en-GB" sz="3200" dirty="0"/>
              <a:t> carried out a longitudinal study of couples aged 21 and found that those who were similar in educational level and age at the start of the relationship were more likely to stay together and have a successful relationships. </a:t>
            </a:r>
            <a:endParaRPr lang="en-US" sz="3200" dirty="0"/>
          </a:p>
        </p:txBody>
      </p:sp>
    </p:spTree>
    <p:extLst>
      <p:ext uri="{BB962C8B-B14F-4D97-AF65-F5344CB8AC3E}">
        <p14:creationId xmlns:p14="http://schemas.microsoft.com/office/powerpoint/2010/main" val="34831083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a:t>
            </a:r>
            <a:r>
              <a:rPr lang="en-GB" sz="5400" dirty="0" smtClean="0">
                <a:solidFill>
                  <a:schemeClr val="accent1"/>
                </a:solidFill>
              </a:rPr>
              <a:t>Theory-</a:t>
            </a:r>
            <a:br>
              <a:rPr lang="en-GB" sz="5400" dirty="0" smtClean="0">
                <a:solidFill>
                  <a:schemeClr val="accent1"/>
                </a:solidFill>
              </a:rPr>
            </a:br>
            <a:r>
              <a:rPr lang="en-GB" sz="5400" dirty="0" smtClean="0">
                <a:solidFill>
                  <a:schemeClr val="accent1"/>
                </a:solidFill>
              </a:rPr>
              <a:t>Evaluation</a:t>
            </a:r>
            <a:r>
              <a:rPr lang="en-GB" dirty="0">
                <a:solidFill>
                  <a:schemeClr val="accent1"/>
                </a:solidFill>
              </a:rPr>
              <a:t>	</a:t>
            </a:r>
          </a:p>
        </p:txBody>
      </p:sp>
      <p:sp>
        <p:nvSpPr>
          <p:cNvPr id="3" name="Content Placeholder 2"/>
          <p:cNvSpPr>
            <a:spLocks noGrp="1"/>
          </p:cNvSpPr>
          <p:nvPr>
            <p:ph idx="1"/>
          </p:nvPr>
        </p:nvSpPr>
        <p:spPr>
          <a:xfrm>
            <a:off x="5073477" y="1268677"/>
            <a:ext cx="6377769" cy="4930246"/>
          </a:xfrm>
        </p:spPr>
        <p:txBody>
          <a:bodyPr anchor="ctr">
            <a:normAutofit/>
          </a:bodyPr>
          <a:lstStyle/>
          <a:p>
            <a:pPr marL="0" lvl="0" indent="0">
              <a:buNone/>
            </a:pPr>
            <a:r>
              <a:rPr lang="en-GB" sz="3200" dirty="0"/>
              <a:t>This demonstrates the importance of sociodemographic factors, such as age and location, supporting the idea that people are more likely to meet and build relationships with people who are geographically close and share similarities in terms of age, education, etc.. </a:t>
            </a:r>
            <a:endParaRPr lang="en-US" sz="3200" dirty="0"/>
          </a:p>
        </p:txBody>
      </p:sp>
    </p:spTree>
    <p:extLst>
      <p:ext uri="{BB962C8B-B14F-4D97-AF65-F5344CB8AC3E}">
        <p14:creationId xmlns:p14="http://schemas.microsoft.com/office/powerpoint/2010/main" val="3471151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a:t>
            </a:r>
            <a:r>
              <a:rPr lang="en-GB" sz="5400" dirty="0" smtClean="0">
                <a:solidFill>
                  <a:schemeClr val="accent1"/>
                </a:solidFill>
              </a:rPr>
              <a:t>Theory-</a:t>
            </a:r>
            <a:br>
              <a:rPr lang="en-GB" sz="5400" dirty="0" smtClean="0">
                <a:solidFill>
                  <a:schemeClr val="accent1"/>
                </a:solidFill>
              </a:rPr>
            </a:br>
            <a:r>
              <a:rPr lang="en-GB" sz="5400" dirty="0" smtClean="0">
                <a:solidFill>
                  <a:schemeClr val="accent1"/>
                </a:solidFill>
              </a:rPr>
              <a:t>Evaluation</a:t>
            </a:r>
            <a:r>
              <a:rPr lang="en-GB" dirty="0">
                <a:solidFill>
                  <a:schemeClr val="accent1"/>
                </a:solidFill>
              </a:rPr>
              <a:t>	</a:t>
            </a:r>
          </a:p>
        </p:txBody>
      </p:sp>
      <p:sp>
        <p:nvSpPr>
          <p:cNvPr id="3" name="Content Placeholder 2"/>
          <p:cNvSpPr>
            <a:spLocks noGrp="1"/>
          </p:cNvSpPr>
          <p:nvPr>
            <p:ph idx="1"/>
          </p:nvPr>
        </p:nvSpPr>
        <p:spPr>
          <a:xfrm>
            <a:off x="5073477" y="1268677"/>
            <a:ext cx="6377769" cy="4930246"/>
          </a:xfrm>
        </p:spPr>
        <p:txBody>
          <a:bodyPr anchor="ctr">
            <a:normAutofit/>
          </a:bodyPr>
          <a:lstStyle/>
          <a:p>
            <a:pPr lvl="0"/>
            <a:r>
              <a:rPr lang="en-GB" sz="3200" dirty="0"/>
              <a:t>One weakness of Filter Theory is people nowadays are more able to develop relationships with someone who is not in their geographical proximity or from the same culture through the use of social media etc.  </a:t>
            </a:r>
            <a:endParaRPr lang="en-US" sz="3200" dirty="0"/>
          </a:p>
        </p:txBody>
      </p:sp>
    </p:spTree>
    <p:extLst>
      <p:ext uri="{BB962C8B-B14F-4D97-AF65-F5344CB8AC3E}">
        <p14:creationId xmlns:p14="http://schemas.microsoft.com/office/powerpoint/2010/main" val="12032412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199" y="963877"/>
            <a:ext cx="3816093" cy="4930246"/>
          </a:xfrm>
        </p:spPr>
        <p:txBody>
          <a:bodyPr>
            <a:normAutofit/>
          </a:bodyPr>
          <a:lstStyle/>
          <a:p>
            <a:r>
              <a:rPr lang="en-GB" sz="5400" dirty="0">
                <a:solidFill>
                  <a:schemeClr val="accent1"/>
                </a:solidFill>
              </a:rPr>
              <a:t>Filter </a:t>
            </a:r>
            <a:r>
              <a:rPr lang="en-GB" sz="5400" dirty="0" smtClean="0">
                <a:solidFill>
                  <a:schemeClr val="accent1"/>
                </a:solidFill>
              </a:rPr>
              <a:t>Theory-</a:t>
            </a:r>
            <a:br>
              <a:rPr lang="en-GB" sz="5400" dirty="0" smtClean="0">
                <a:solidFill>
                  <a:schemeClr val="accent1"/>
                </a:solidFill>
              </a:rPr>
            </a:br>
            <a:r>
              <a:rPr lang="en-GB" sz="5400" dirty="0" smtClean="0">
                <a:solidFill>
                  <a:schemeClr val="accent1"/>
                </a:solidFill>
              </a:rPr>
              <a:t>Evaluation</a:t>
            </a:r>
            <a:r>
              <a:rPr lang="en-GB" dirty="0">
                <a:solidFill>
                  <a:schemeClr val="accent1"/>
                </a:solidFill>
              </a:rPr>
              <a:t>	</a:t>
            </a:r>
          </a:p>
        </p:txBody>
      </p:sp>
      <p:sp>
        <p:nvSpPr>
          <p:cNvPr id="3" name="Content Placeholder 2"/>
          <p:cNvSpPr>
            <a:spLocks noGrp="1"/>
          </p:cNvSpPr>
          <p:nvPr>
            <p:ph idx="1"/>
          </p:nvPr>
        </p:nvSpPr>
        <p:spPr>
          <a:xfrm>
            <a:off x="5073477" y="1268677"/>
            <a:ext cx="6377769" cy="4930246"/>
          </a:xfrm>
        </p:spPr>
        <p:txBody>
          <a:bodyPr anchor="ctr">
            <a:normAutofit/>
          </a:bodyPr>
          <a:lstStyle/>
          <a:p>
            <a:pPr lvl="0"/>
            <a:r>
              <a:rPr lang="en-GB" sz="3200" dirty="0"/>
              <a:t>This may mean sociodemographic factors, in particular, may not play as big a role in the development of relationships nowadays, as  the development of technology, (such as dating websites and apps) greatly affects modern relationships compared with 20-30 years ago. </a:t>
            </a:r>
            <a:endParaRPr lang="en-US" sz="3200" dirty="0"/>
          </a:p>
        </p:txBody>
      </p:sp>
    </p:spTree>
    <p:extLst>
      <p:ext uri="{BB962C8B-B14F-4D97-AF65-F5344CB8AC3E}">
        <p14:creationId xmlns:p14="http://schemas.microsoft.com/office/powerpoint/2010/main" val="2377305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t>Question </a:t>
            </a:r>
            <a:r>
              <a:rPr lang="en-GB" dirty="0" smtClean="0"/>
              <a:t>	</a:t>
            </a:r>
            <a:endParaRPr lang="en-GB" dirty="0"/>
          </a:p>
        </p:txBody>
      </p:sp>
      <p:sp>
        <p:nvSpPr>
          <p:cNvPr id="3" name="Content Placeholder 2"/>
          <p:cNvSpPr>
            <a:spLocks noGrp="1"/>
          </p:cNvSpPr>
          <p:nvPr>
            <p:ph idx="1"/>
          </p:nvPr>
        </p:nvSpPr>
        <p:spPr/>
        <p:txBody>
          <a:bodyPr>
            <a:normAutofit/>
          </a:bodyPr>
          <a:lstStyle/>
          <a:p>
            <a:pPr marL="0" indent="0">
              <a:buNone/>
            </a:pPr>
            <a:r>
              <a:rPr lang="en-GB" sz="3600" dirty="0" smtClean="0"/>
              <a:t>“Evaluate both the Evolutionary theory of relationships and the Filter theory of relationships” (8 marks) </a:t>
            </a:r>
          </a:p>
          <a:p>
            <a:pPr marL="0" indent="0">
              <a:buNone/>
            </a:pPr>
            <a:endParaRPr lang="en-GB" sz="3600" dirty="0"/>
          </a:p>
          <a:p>
            <a:pPr marL="0" indent="0">
              <a:buNone/>
            </a:pPr>
            <a:r>
              <a:rPr lang="en-GB" sz="3600" dirty="0" smtClean="0"/>
              <a:t>Try and give at least 1 strength and 1 weakness for both theories.</a:t>
            </a:r>
            <a:endParaRPr lang="en-GB" sz="3600" dirty="0"/>
          </a:p>
        </p:txBody>
      </p:sp>
    </p:spTree>
    <p:extLst>
      <p:ext uri="{BB962C8B-B14F-4D97-AF65-F5344CB8AC3E}">
        <p14:creationId xmlns:p14="http://schemas.microsoft.com/office/powerpoint/2010/main" val="22493177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72" y="365125"/>
            <a:ext cx="11167872" cy="1325563"/>
          </a:xfrm>
        </p:spPr>
        <p:txBody>
          <a:bodyPr>
            <a:normAutofit fontScale="90000"/>
          </a:bodyPr>
          <a:lstStyle/>
          <a:p>
            <a:r>
              <a:rPr lang="en-GB" dirty="0"/>
              <a:t>Evaluate both the Evolutionary theory of relationships and the Filter theory of relationships” (8 marks) </a:t>
            </a:r>
            <a:br>
              <a:rPr lang="en-GB" dirty="0"/>
            </a:br>
            <a:endParaRPr lang="en-GB" dirty="0"/>
          </a:p>
        </p:txBody>
      </p:sp>
      <p:sp>
        <p:nvSpPr>
          <p:cNvPr id="3" name="Content Placeholder 2"/>
          <p:cNvSpPr>
            <a:spLocks noGrp="1"/>
          </p:cNvSpPr>
          <p:nvPr>
            <p:ph idx="1"/>
          </p:nvPr>
        </p:nvSpPr>
        <p:spPr/>
        <p:txBody>
          <a:bodyPr/>
          <a:lstStyle/>
          <a:p>
            <a:pPr marL="0" indent="0">
              <a:buNone/>
            </a:pPr>
            <a:r>
              <a:rPr lang="en-GB" dirty="0" smtClean="0"/>
              <a:t>A strength of the evolutionary theory is it can give an explanation of why relationships begin. This is a strength because it gives a clear explanation of every day behaviours. </a:t>
            </a:r>
          </a:p>
          <a:p>
            <a:pPr marL="0" indent="0">
              <a:buNone/>
            </a:pPr>
            <a:r>
              <a:rPr lang="en-GB" dirty="0" smtClean="0"/>
              <a:t>Another strength of the evolutionary theory is it is backed up by research evidence. Buss (1989) supports the idea that men are more likely to choose their partner based on looks and women are more likely to choose their partner based on financial stability. </a:t>
            </a:r>
          </a:p>
          <a:p>
            <a:pPr marL="0" indent="0">
              <a:buNone/>
            </a:pPr>
            <a:r>
              <a:rPr lang="en-GB" dirty="0" smtClean="0"/>
              <a:t>A final strength of the  evolutionary theory is it gives us an explanation for stereotypical relationships where males are older than the females. This allows the theory to have high ecological validity. </a:t>
            </a:r>
            <a:endParaRPr lang="en-GB" dirty="0"/>
          </a:p>
        </p:txBody>
      </p:sp>
    </p:spTree>
    <p:extLst>
      <p:ext uri="{BB962C8B-B14F-4D97-AF65-F5344CB8AC3E}">
        <p14:creationId xmlns:p14="http://schemas.microsoft.com/office/powerpoint/2010/main" val="3505889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72" y="365125"/>
            <a:ext cx="11167872" cy="1325563"/>
          </a:xfrm>
        </p:spPr>
        <p:txBody>
          <a:bodyPr>
            <a:normAutofit fontScale="90000"/>
          </a:bodyPr>
          <a:lstStyle/>
          <a:p>
            <a:r>
              <a:rPr lang="en-GB" dirty="0"/>
              <a:t>Evaluate both the Evolutionary theory of relationships and the Filter theory of relationships” (8 marks) </a:t>
            </a:r>
            <a:br>
              <a:rPr lang="en-GB" dirty="0"/>
            </a:b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A weakness of the evolutionary theory is they do not take into consideration anything apart from heterosexual relationships. Which means their ideas cannot be generalised to the whole population. </a:t>
            </a:r>
          </a:p>
          <a:p>
            <a:pPr marL="0" indent="0">
              <a:buNone/>
            </a:pPr>
            <a:r>
              <a:rPr lang="en-GB" dirty="0" smtClean="0"/>
              <a:t>A further weakness of the evolutionary theory is that it ignores the impact of social and cultural factors. This makes the theory too simplistic. </a:t>
            </a:r>
          </a:p>
          <a:p>
            <a:pPr marL="0" indent="0">
              <a:buNone/>
            </a:pPr>
            <a:r>
              <a:rPr lang="en-GB" dirty="0" smtClean="0"/>
              <a:t>A final weakness of the evolutionary theory is it is no longer relevant in this time period. As medical treatments have advanced people who may have been unable to carry a child now can, also women are more prominent in the work place which may mean they no longer need a man who will provide for them. </a:t>
            </a:r>
            <a:endParaRPr lang="en-GB" dirty="0"/>
          </a:p>
        </p:txBody>
      </p:sp>
    </p:spTree>
    <p:extLst>
      <p:ext uri="{BB962C8B-B14F-4D97-AF65-F5344CB8AC3E}">
        <p14:creationId xmlns:p14="http://schemas.microsoft.com/office/powerpoint/2010/main" val="20745394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72" y="365125"/>
            <a:ext cx="11167872" cy="1325563"/>
          </a:xfrm>
        </p:spPr>
        <p:txBody>
          <a:bodyPr>
            <a:normAutofit fontScale="90000"/>
          </a:bodyPr>
          <a:lstStyle/>
          <a:p>
            <a:r>
              <a:rPr lang="en-GB" dirty="0"/>
              <a:t>Evaluate both the Evolutionary theory of relationships and the Filter theory of relationships” (8 marks) </a:t>
            </a:r>
            <a:br>
              <a:rPr lang="en-GB" dirty="0"/>
            </a:b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A strength of the filter theory is it is supported by research evidence. Research has found that couples who are in an 18 month long relationship are more likely to have similar social demographics, which supports the idea of the first level of the filter theory. </a:t>
            </a:r>
          </a:p>
          <a:p>
            <a:pPr marL="0" indent="0">
              <a:buNone/>
            </a:pPr>
            <a:r>
              <a:rPr lang="en-GB" dirty="0" smtClean="0"/>
              <a:t>Another strength of the filter theory is it gives an explanation as to why couples tend to have similar social class, education levels and live close to each other, as the theory predicts this is the first filter in selecting a partner. </a:t>
            </a:r>
          </a:p>
          <a:p>
            <a:pPr marL="0" indent="0">
              <a:buNone/>
            </a:pPr>
            <a:r>
              <a:rPr lang="en-GB" dirty="0" smtClean="0"/>
              <a:t>A final strength of the filter theory is it gives more details regarding relationships. The third filter ‘complementarity’ explains what keeps people in a relationship. </a:t>
            </a:r>
            <a:endParaRPr lang="en-GB" dirty="0"/>
          </a:p>
        </p:txBody>
      </p:sp>
    </p:spTree>
    <p:extLst>
      <p:ext uri="{BB962C8B-B14F-4D97-AF65-F5344CB8AC3E}">
        <p14:creationId xmlns:p14="http://schemas.microsoft.com/office/powerpoint/2010/main" val="3227113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5866"/>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852487" y="1019176"/>
            <a:ext cx="10515600" cy="4351338"/>
          </a:xfrm>
        </p:spPr>
        <p:txBody>
          <a:bodyPr>
            <a:noAutofit/>
          </a:bodyPr>
          <a:lstStyle/>
          <a:p>
            <a:pPr marL="0" indent="0">
              <a:buNone/>
            </a:pPr>
            <a:r>
              <a:rPr lang="en-GB" sz="6000" dirty="0"/>
              <a:t>Wolves, swans, gibbons, black vultures, albatrosses and </a:t>
            </a:r>
            <a:r>
              <a:rPr lang="en-GB" sz="6000" dirty="0" smtClean="0"/>
              <a:t>termites have what in common?</a:t>
            </a:r>
          </a:p>
          <a:p>
            <a:pPr marL="0" indent="0">
              <a:buNone/>
            </a:pPr>
            <a:endParaRPr lang="en-GB" sz="6000" dirty="0"/>
          </a:p>
          <a:p>
            <a:pPr marL="0" indent="0">
              <a:buNone/>
            </a:pPr>
            <a:r>
              <a:rPr lang="en-GB" sz="6000" dirty="0" smtClean="0">
                <a:solidFill>
                  <a:schemeClr val="bg1"/>
                </a:solidFill>
              </a:rPr>
              <a:t>They all find a mate for life – monogamy </a:t>
            </a:r>
            <a:endParaRPr lang="en-GB" sz="6000" dirty="0">
              <a:solidFill>
                <a:schemeClr val="bg1"/>
              </a:solidFill>
            </a:endParaRPr>
          </a:p>
        </p:txBody>
      </p:sp>
    </p:spTree>
    <p:extLst>
      <p:ext uri="{BB962C8B-B14F-4D97-AF65-F5344CB8AC3E}">
        <p14:creationId xmlns:p14="http://schemas.microsoft.com/office/powerpoint/2010/main" val="41317656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72" y="365125"/>
            <a:ext cx="11167872" cy="1325563"/>
          </a:xfrm>
        </p:spPr>
        <p:txBody>
          <a:bodyPr>
            <a:normAutofit fontScale="90000"/>
          </a:bodyPr>
          <a:lstStyle/>
          <a:p>
            <a:r>
              <a:rPr lang="en-GB" dirty="0"/>
              <a:t>Evaluate both the Evolutionary theory of relationships and the Filter theory of relationships” (8 marks) </a:t>
            </a:r>
            <a:br>
              <a:rPr lang="en-GB" dirty="0"/>
            </a:b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A weakness of the filter theory is that as technology is getting more popular people are able to meet partners who don’t live close to them. Therefore, the theory can’t explain online relationships. </a:t>
            </a:r>
          </a:p>
          <a:p>
            <a:pPr marL="0" indent="0">
              <a:buNone/>
            </a:pPr>
            <a:r>
              <a:rPr lang="en-GB" dirty="0" smtClean="0"/>
              <a:t>Another weakness of the filter theory is that there is the possibility that we do not choose our partner based on having similar values to us, however, we may end up with similar values after spending time together which could explain why couples in long term relationships seem to have these similarities. </a:t>
            </a:r>
            <a:endParaRPr lang="en-GB" dirty="0"/>
          </a:p>
        </p:txBody>
      </p:sp>
    </p:spTree>
    <p:extLst>
      <p:ext uri="{BB962C8B-B14F-4D97-AF65-F5344CB8AC3E}">
        <p14:creationId xmlns:p14="http://schemas.microsoft.com/office/powerpoint/2010/main" val="22888001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24000" y="1980796"/>
            <a:ext cx="9144000" cy="2603274"/>
          </a:xfrm>
        </p:spPr>
        <p:txBody>
          <a:bodyPr>
            <a:normAutofit fontScale="90000"/>
          </a:bodyPr>
          <a:lstStyle/>
          <a:p>
            <a:r>
              <a:rPr lang="en-GB" sz="9600" dirty="0"/>
              <a:t>Social Exchange Theory</a:t>
            </a:r>
          </a:p>
        </p:txBody>
      </p:sp>
    </p:spTree>
    <p:extLst>
      <p:ext uri="{BB962C8B-B14F-4D97-AF65-F5344CB8AC3E}">
        <p14:creationId xmlns:p14="http://schemas.microsoft.com/office/powerpoint/2010/main" val="15305504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The social exchange theory</a:t>
            </a:r>
          </a:p>
        </p:txBody>
      </p:sp>
      <p:sp>
        <p:nvSpPr>
          <p:cNvPr id="6" name="Content Placeholder 5"/>
          <p:cNvSpPr>
            <a:spLocks noGrp="1"/>
          </p:cNvSpPr>
          <p:nvPr>
            <p:ph idx="1"/>
          </p:nvPr>
        </p:nvSpPr>
        <p:spPr>
          <a:xfrm>
            <a:off x="4976031" y="963877"/>
            <a:ext cx="6894397" cy="5405926"/>
          </a:xfrm>
        </p:spPr>
        <p:txBody>
          <a:bodyPr anchor="ctr">
            <a:normAutofit/>
          </a:bodyPr>
          <a:lstStyle/>
          <a:p>
            <a:pPr marL="0" indent="0">
              <a:buNone/>
            </a:pPr>
            <a:r>
              <a:rPr lang="en-GB" sz="2600" dirty="0"/>
              <a:t>The social exchange theory is an example of what is generally called the ‘economic theories’</a:t>
            </a:r>
          </a:p>
          <a:p>
            <a:pPr marL="0" indent="0">
              <a:buNone/>
            </a:pPr>
            <a:r>
              <a:rPr lang="en-GB" sz="2600" dirty="0"/>
              <a:t>Economic theories of relationships emphasise that commitment to a relationship is dependent on the profitability of a relationship i.e. seeking the best deal for oneself.</a:t>
            </a:r>
          </a:p>
          <a:p>
            <a:pPr marL="0" indent="0">
              <a:buNone/>
            </a:pPr>
            <a:r>
              <a:rPr lang="en-GB" sz="2600" dirty="0"/>
              <a:t>Supporters of these theories suggest that relationships are like economic transactions – an assessment of the costs and rewards of interacting with others. </a:t>
            </a:r>
          </a:p>
          <a:p>
            <a:pPr marL="0" indent="0">
              <a:buNone/>
            </a:pPr>
            <a:r>
              <a:rPr lang="en-GB" sz="2600" dirty="0"/>
              <a:t>They are influenced by the cognitive approach and view humans as essentially rational.</a:t>
            </a:r>
          </a:p>
          <a:p>
            <a:endParaRPr lang="en-GB" sz="2400" dirty="0"/>
          </a:p>
        </p:txBody>
      </p:sp>
    </p:spTree>
    <p:extLst>
      <p:ext uri="{BB962C8B-B14F-4D97-AF65-F5344CB8AC3E}">
        <p14:creationId xmlns:p14="http://schemas.microsoft.com/office/powerpoint/2010/main" val="396155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The social exchange theory</a:t>
            </a:r>
          </a:p>
        </p:txBody>
      </p:sp>
      <p:sp>
        <p:nvSpPr>
          <p:cNvPr id="6" name="Content Placeholder 5"/>
          <p:cNvSpPr>
            <a:spLocks noGrp="1"/>
          </p:cNvSpPr>
          <p:nvPr>
            <p:ph idx="1"/>
          </p:nvPr>
        </p:nvSpPr>
        <p:spPr>
          <a:xfrm>
            <a:off x="4976031" y="803589"/>
            <a:ext cx="6601202" cy="5734371"/>
          </a:xfrm>
        </p:spPr>
        <p:txBody>
          <a:bodyPr anchor="ctr">
            <a:noAutofit/>
          </a:bodyPr>
          <a:lstStyle/>
          <a:p>
            <a:pPr marL="0" indent="0">
              <a:buNone/>
            </a:pPr>
            <a:r>
              <a:rPr lang="en-GB" sz="2600" dirty="0"/>
              <a:t>This theory was proposed by Thibaut and Kelley (1959) and suggests that human relationships can be looked at as a series of exchanges between partners.</a:t>
            </a:r>
          </a:p>
          <a:p>
            <a:pPr marL="0" indent="0">
              <a:buNone/>
            </a:pPr>
            <a:r>
              <a:rPr lang="en-GB" sz="2600" dirty="0"/>
              <a:t>So when we ask someone to go on a date, form a relationship or move into together, we are essentially weighing up what we will gain and what we will lose. </a:t>
            </a:r>
          </a:p>
          <a:p>
            <a:pPr marL="0" indent="0">
              <a:buNone/>
            </a:pPr>
            <a:r>
              <a:rPr lang="en-GB" sz="2600" dirty="0"/>
              <a:t>Every individual will try to minimise their costs and get as much benefit as possible out of the relationship.</a:t>
            </a:r>
          </a:p>
          <a:p>
            <a:pPr marL="0" indent="0">
              <a:buNone/>
            </a:pPr>
            <a:r>
              <a:rPr lang="en-GB" sz="2600" dirty="0"/>
              <a:t>This might change as the relationship progresses – great familiarity could cause some costs to reduce (e.g. less risk) but also some benefits to reduce (e.g. not new, so less exciting).</a:t>
            </a:r>
          </a:p>
          <a:p>
            <a:endParaRPr lang="en-GB" sz="2600" dirty="0"/>
          </a:p>
        </p:txBody>
      </p:sp>
    </p:spTree>
    <p:extLst>
      <p:ext uri="{BB962C8B-B14F-4D97-AF65-F5344CB8AC3E}">
        <p14:creationId xmlns:p14="http://schemas.microsoft.com/office/powerpoint/2010/main" val="326324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2745736"/>
            <a:ext cx="3698803" cy="1366528"/>
          </a:xfrm>
          <a:solidFill>
            <a:srgbClr val="FFFFFF"/>
          </a:solidFill>
          <a:ln w="25400" cap="sq">
            <a:solidFill>
              <a:srgbClr val="404040"/>
            </a:solidFill>
            <a:miter lim="800000"/>
          </a:ln>
        </p:spPr>
        <p:txBody>
          <a:bodyPr>
            <a:noAutofit/>
          </a:bodyPr>
          <a:lstStyle/>
          <a:p>
            <a:pPr algn="ctr"/>
            <a:r>
              <a:rPr lang="en-GB" sz="5400" dirty="0">
                <a:solidFill>
                  <a:srgbClr val="262626"/>
                </a:solidFill>
              </a:rPr>
              <a:t>Individual task</a:t>
            </a:r>
          </a:p>
        </p:txBody>
      </p:sp>
      <p:sp>
        <p:nvSpPr>
          <p:cNvPr id="3" name="Content Placeholder 2"/>
          <p:cNvSpPr>
            <a:spLocks noGrp="1"/>
          </p:cNvSpPr>
          <p:nvPr>
            <p:ph idx="1"/>
          </p:nvPr>
        </p:nvSpPr>
        <p:spPr>
          <a:xfrm>
            <a:off x="6085345" y="802639"/>
            <a:ext cx="5408696" cy="2343517"/>
          </a:xfrm>
        </p:spPr>
        <p:txBody>
          <a:bodyPr anchor="ctr">
            <a:normAutofit/>
          </a:bodyPr>
          <a:lstStyle/>
          <a:p>
            <a:pPr marL="0" indent="0">
              <a:buNone/>
            </a:pPr>
            <a:r>
              <a:rPr lang="en-GB" sz="3600" dirty="0"/>
              <a:t>Think of previous relationships, or a hypothetical relationship and fill in </a:t>
            </a:r>
            <a:r>
              <a:rPr lang="en-GB" sz="3600" dirty="0" smtClean="0"/>
              <a:t>the table below</a:t>
            </a:r>
            <a:endParaRPr lang="en-GB" sz="3600" dirty="0"/>
          </a:p>
        </p:txBody>
      </p:sp>
      <p:graphicFrame>
        <p:nvGraphicFramePr>
          <p:cNvPr id="5" name="Group 15">
            <a:extLst>
              <a:ext uri="{FF2B5EF4-FFF2-40B4-BE49-F238E27FC236}">
                <a16:creationId xmlns:a16="http://schemas.microsoft.com/office/drawing/2014/main" id="{F29BA2BE-D450-4CF1-974A-3B9F2DA40677}"/>
              </a:ext>
            </a:extLst>
          </p:cNvPr>
          <p:cNvGraphicFramePr>
            <a:graphicFrameLocks/>
          </p:cNvGraphicFramePr>
          <p:nvPr>
            <p:extLst>
              <p:ext uri="{D42A27DB-BD31-4B8C-83A1-F6EECF244321}">
                <p14:modId xmlns:p14="http://schemas.microsoft.com/office/powerpoint/2010/main" val="1043668574"/>
              </p:ext>
            </p:extLst>
          </p:nvPr>
        </p:nvGraphicFramePr>
        <p:xfrm>
          <a:off x="6085345" y="3429000"/>
          <a:ext cx="5408696" cy="2934861"/>
        </p:xfrm>
        <a:graphic>
          <a:graphicData uri="http://schemas.openxmlformats.org/drawingml/2006/table">
            <a:tbl>
              <a:tblPr/>
              <a:tblGrid>
                <a:gridCol w="2704870">
                  <a:extLst>
                    <a:ext uri="{9D8B030D-6E8A-4147-A177-3AD203B41FA5}">
                      <a16:colId xmlns:a16="http://schemas.microsoft.com/office/drawing/2014/main" val="20000"/>
                    </a:ext>
                  </a:extLst>
                </a:gridCol>
                <a:gridCol w="2703826">
                  <a:extLst>
                    <a:ext uri="{9D8B030D-6E8A-4147-A177-3AD203B41FA5}">
                      <a16:colId xmlns:a16="http://schemas.microsoft.com/office/drawing/2014/main" val="20001"/>
                    </a:ext>
                  </a:extLst>
                </a:gridCol>
              </a:tblGrid>
              <a:tr h="557026">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3200" b="0" i="0" u="none" strike="noStrike" cap="none" normalizeH="0" baseline="0" dirty="0">
                          <a:ln>
                            <a:noFill/>
                          </a:ln>
                          <a:solidFill>
                            <a:schemeClr val="tx1"/>
                          </a:solidFill>
                          <a:effectLst/>
                          <a:latin typeface="+mj-lt"/>
                          <a:cs typeface="Arial" panose="020B0604020202020204" pitchFamily="34" charset="0"/>
                        </a:rPr>
                        <a:t>Rewards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3200" b="0" i="0" u="none" strike="noStrike" cap="none" normalizeH="0" baseline="0" dirty="0">
                          <a:ln>
                            <a:noFill/>
                          </a:ln>
                          <a:solidFill>
                            <a:schemeClr val="tx1"/>
                          </a:solidFill>
                          <a:effectLst/>
                          <a:latin typeface="+mj-lt"/>
                          <a:cs typeface="Arial" panose="020B0604020202020204" pitchFamily="34" charset="0"/>
                        </a:rPr>
                        <a:t>Costs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55741">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endParaRPr kumimoji="0" lang="en-US" altLang="en-US"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endParaRPr kumimoji="0" lang="en-US" altLang="en-US"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32707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Task</a:t>
            </a:r>
          </a:p>
        </p:txBody>
      </p:sp>
      <p:graphicFrame>
        <p:nvGraphicFramePr>
          <p:cNvPr id="4" name="Group 15"/>
          <p:cNvGraphicFramePr>
            <a:graphicFrameLocks/>
          </p:cNvGraphicFramePr>
          <p:nvPr>
            <p:extLst>
              <p:ext uri="{D42A27DB-BD31-4B8C-83A1-F6EECF244321}">
                <p14:modId xmlns:p14="http://schemas.microsoft.com/office/powerpoint/2010/main" val="3657443845"/>
              </p:ext>
            </p:extLst>
          </p:nvPr>
        </p:nvGraphicFramePr>
        <p:xfrm>
          <a:off x="587830" y="1603603"/>
          <a:ext cx="11038114" cy="5189301"/>
        </p:xfrm>
        <a:graphic>
          <a:graphicData uri="http://schemas.openxmlformats.org/drawingml/2006/table">
            <a:tbl>
              <a:tblPr/>
              <a:tblGrid>
                <a:gridCol w="5520121">
                  <a:extLst>
                    <a:ext uri="{9D8B030D-6E8A-4147-A177-3AD203B41FA5}">
                      <a16:colId xmlns:a16="http://schemas.microsoft.com/office/drawing/2014/main" val="20000"/>
                    </a:ext>
                  </a:extLst>
                </a:gridCol>
                <a:gridCol w="5517993">
                  <a:extLst>
                    <a:ext uri="{9D8B030D-6E8A-4147-A177-3AD203B41FA5}">
                      <a16:colId xmlns:a16="http://schemas.microsoft.com/office/drawing/2014/main" val="20001"/>
                    </a:ext>
                  </a:extLst>
                </a:gridCol>
              </a:tblGrid>
              <a:tr h="546181">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1" i="0" u="none" strike="noStrike" cap="none" normalizeH="0" baseline="0" dirty="0">
                          <a:ln>
                            <a:noFill/>
                          </a:ln>
                          <a:solidFill>
                            <a:srgbClr val="000000"/>
                          </a:solidFill>
                          <a:effectLst/>
                          <a:latin typeface="+mn-lt"/>
                          <a:cs typeface="Arial" panose="020B0604020202020204" pitchFamily="34" charset="0"/>
                        </a:rPr>
                        <a:t>Rewards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1" i="0" u="none" strike="noStrike" cap="none" normalizeH="0" baseline="0" dirty="0">
                          <a:ln>
                            <a:noFill/>
                          </a:ln>
                          <a:solidFill>
                            <a:srgbClr val="000000"/>
                          </a:solidFill>
                          <a:effectLst/>
                          <a:latin typeface="+mn-lt"/>
                          <a:cs typeface="Arial" panose="020B0604020202020204" pitchFamily="34" charset="0"/>
                        </a:rPr>
                        <a:t>Costs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21132">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Love</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Social Support</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Childcare</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Companionship</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Fun</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Sex</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Money</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Improved reputation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defRPr sz="2800">
                          <a:solidFill>
                            <a:srgbClr val="000000"/>
                          </a:solidFill>
                          <a:latin typeface="Arial" panose="020B0604020202020204" pitchFamily="34" charset="0"/>
                          <a:cs typeface="Arial" panose="020B0604020202020204" pitchFamily="34" charset="0"/>
                        </a:defRPr>
                      </a:lvl1pPr>
                      <a:lvl2pPr marL="457200">
                        <a:spcBef>
                          <a:spcPts val="700"/>
                        </a:spcBef>
                        <a:defRPr sz="2400">
                          <a:solidFill>
                            <a:srgbClr val="000000"/>
                          </a:solidFill>
                          <a:latin typeface="Arial" panose="020B0604020202020204" pitchFamily="34" charset="0"/>
                          <a:cs typeface="Arial" panose="020B0604020202020204" pitchFamily="34" charset="0"/>
                        </a:defRPr>
                      </a:lvl2pPr>
                      <a:lvl3pPr marL="914400">
                        <a:spcBef>
                          <a:spcPts val="600"/>
                        </a:spcBef>
                        <a:defRPr sz="2000">
                          <a:solidFill>
                            <a:srgbClr val="000000"/>
                          </a:solidFill>
                          <a:latin typeface="Arial" panose="020B0604020202020204" pitchFamily="34" charset="0"/>
                          <a:cs typeface="Arial" panose="020B0604020202020204" pitchFamily="34" charset="0"/>
                        </a:defRPr>
                      </a:lvl3pPr>
                      <a:lvl4pPr marL="1371600">
                        <a:spcBef>
                          <a:spcPts val="500"/>
                        </a:spcBef>
                        <a:defRPr>
                          <a:solidFill>
                            <a:srgbClr val="000000"/>
                          </a:solidFill>
                          <a:latin typeface="Arial" panose="020B0604020202020204" pitchFamily="34" charset="0"/>
                          <a:cs typeface="Arial" panose="020B0604020202020204" pitchFamily="34" charset="0"/>
                        </a:defRPr>
                      </a:lvl4pPr>
                      <a:lvl5pPr marL="1828800">
                        <a:spcBef>
                          <a:spcPts val="500"/>
                        </a:spcBef>
                        <a:defRPr>
                          <a:solidFill>
                            <a:srgbClr val="000000"/>
                          </a:solidFill>
                          <a:latin typeface="Arial" panose="020B0604020202020204" pitchFamily="34" charset="0"/>
                          <a:cs typeface="Arial" panose="020B0604020202020204" pitchFamily="34" charset="0"/>
                        </a:defRPr>
                      </a:lvl5pPr>
                      <a:lvl6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6pPr>
                      <a:lvl7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7pPr>
                      <a:lvl8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8pPr>
                      <a:lvl9pPr defTabSz="449263" fontAlgn="base">
                        <a:spcBef>
                          <a:spcPts val="50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Arial" panose="020B0604020202020204" pitchFamily="34" charset="0"/>
                        </a:defRPr>
                      </a:lvl9pPr>
                    </a:lstStyle>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Effort</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Time </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Money</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a:ln>
                            <a:noFill/>
                          </a:ln>
                          <a:solidFill>
                            <a:srgbClr val="000000"/>
                          </a:solidFill>
                          <a:effectLst/>
                          <a:latin typeface="+mn-lt"/>
                          <a:cs typeface="Arial" panose="020B0604020202020204" pitchFamily="34" charset="0"/>
                        </a:rPr>
                        <a:t>Missed opportunities with other </a:t>
                      </a:r>
                      <a:r>
                        <a:rPr kumimoji="0" lang="en-GB" altLang="en-US" sz="2800" b="0" i="0" u="none" strike="noStrike" cap="none" normalizeH="0" baseline="0" dirty="0" smtClean="0">
                          <a:ln>
                            <a:noFill/>
                          </a:ln>
                          <a:solidFill>
                            <a:srgbClr val="000000"/>
                          </a:solidFill>
                          <a:effectLst/>
                          <a:latin typeface="+mn-lt"/>
                          <a:cs typeface="Arial" panose="020B0604020202020204" pitchFamily="34" charset="0"/>
                        </a:rPr>
                        <a:t>partners</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smtClean="0">
                          <a:ln>
                            <a:noFill/>
                          </a:ln>
                          <a:solidFill>
                            <a:srgbClr val="000000"/>
                          </a:solidFill>
                          <a:effectLst/>
                          <a:latin typeface="+mn-lt"/>
                          <a:cs typeface="Arial" panose="020B0604020202020204" pitchFamily="34" charset="0"/>
                        </a:rPr>
                        <a:t>Life experiences </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smtClean="0">
                          <a:ln>
                            <a:noFill/>
                          </a:ln>
                          <a:solidFill>
                            <a:srgbClr val="000000"/>
                          </a:solidFill>
                          <a:effectLst/>
                          <a:latin typeface="+mn-lt"/>
                          <a:cs typeface="Arial" panose="020B0604020202020204" pitchFamily="34" charset="0"/>
                        </a:rPr>
                        <a:t>Other family </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r>
                        <a:rPr kumimoji="0" lang="en-GB" altLang="en-US" sz="2800" b="0" i="0" u="none" strike="noStrike" cap="none" normalizeH="0" baseline="0" dirty="0" smtClean="0">
                          <a:ln>
                            <a:noFill/>
                          </a:ln>
                          <a:solidFill>
                            <a:srgbClr val="000000"/>
                          </a:solidFill>
                          <a:effectLst/>
                          <a:latin typeface="+mn-lt"/>
                          <a:cs typeface="Arial" panose="020B0604020202020204" pitchFamily="34" charset="0"/>
                        </a:rPr>
                        <a:t>Compromising </a:t>
                      </a:r>
                    </a:p>
                    <a:p>
                      <a:pPr marL="0" marR="0" lvl="0" indent="0" algn="l" defTabSz="449263" rtl="0" eaLnBrk="1" fontAlgn="base" latinLnBrk="0" hangingPunct="1">
                        <a:lnSpc>
                          <a:spcPct val="100000"/>
                        </a:lnSpc>
                        <a:spcBef>
                          <a:spcPts val="800"/>
                        </a:spcBef>
                        <a:spcAft>
                          <a:spcPct val="0"/>
                        </a:spcAft>
                        <a:buClr>
                          <a:srgbClr val="000000"/>
                        </a:buClr>
                        <a:buSzPct val="100000"/>
                        <a:buFont typeface="Times New Roman" panose="02020603050405020304" pitchFamily="18" charset="0"/>
                        <a:buNone/>
                        <a:tabLst/>
                      </a:pPr>
                      <a:endParaRPr kumimoji="0" lang="en-GB" altLang="en-US" sz="2800" b="0" i="0" u="none" strike="noStrike" cap="none" normalizeH="0" baseline="0" dirty="0">
                        <a:ln>
                          <a:noFill/>
                        </a:ln>
                        <a:solidFill>
                          <a:srgbClr val="00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7015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Comparison Level</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GB" sz="3200" dirty="0">
                <a:latin typeface="+mj-lt"/>
              </a:rPr>
              <a:t>Initially, this theory does not explain why people have much more successful relationships than others do and why people stay in bad relationships.</a:t>
            </a:r>
          </a:p>
          <a:p>
            <a:pPr marL="0" indent="0">
              <a:buNone/>
            </a:pPr>
            <a:r>
              <a:rPr lang="en-GB" sz="3200" dirty="0">
                <a:latin typeface="+mj-lt"/>
              </a:rPr>
              <a:t>However, Thibaut and Kelley explained that a person judges their relationship against a comparison level (CL), a schema for relationships that is unique to the individual.</a:t>
            </a:r>
          </a:p>
          <a:p>
            <a:pPr marL="0" indent="0">
              <a:buNone/>
            </a:pPr>
            <a:endParaRPr lang="en-GB" sz="2400" dirty="0">
              <a:latin typeface="+mj-lt"/>
            </a:endParaRPr>
          </a:p>
        </p:txBody>
      </p:sp>
    </p:spTree>
    <p:extLst>
      <p:ext uri="{BB962C8B-B14F-4D97-AF65-F5344CB8AC3E}">
        <p14:creationId xmlns:p14="http://schemas.microsoft.com/office/powerpoint/2010/main" val="164640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sz="5400" dirty="0">
                <a:solidFill>
                  <a:schemeClr val="accent1"/>
                </a:solidFill>
              </a:rPr>
              <a:t>Comparison Level</a:t>
            </a:r>
          </a:p>
        </p:txBody>
      </p:sp>
      <p:sp>
        <p:nvSpPr>
          <p:cNvPr id="3" name="Content Placeholder 2"/>
          <p:cNvSpPr>
            <a:spLocks noGrp="1"/>
          </p:cNvSpPr>
          <p:nvPr>
            <p:ph idx="1"/>
          </p:nvPr>
        </p:nvSpPr>
        <p:spPr>
          <a:xfrm>
            <a:off x="4976031" y="1459822"/>
            <a:ext cx="6377769" cy="4930246"/>
          </a:xfrm>
        </p:spPr>
        <p:txBody>
          <a:bodyPr anchor="ctr">
            <a:normAutofit/>
          </a:bodyPr>
          <a:lstStyle/>
          <a:p>
            <a:pPr marL="0" indent="0">
              <a:buNone/>
            </a:pPr>
            <a:r>
              <a:rPr lang="en-GB" altLang="en-US" sz="3200" dirty="0">
                <a:latin typeface="+mj-lt"/>
              </a:rPr>
              <a:t>We develop a CL which is a product of our experiences in other relationships and our general expectations</a:t>
            </a:r>
          </a:p>
          <a:p>
            <a:pPr marL="0" indent="0">
              <a:buNone/>
            </a:pPr>
            <a:r>
              <a:rPr lang="en-GB" altLang="en-US" sz="3200" dirty="0">
                <a:latin typeface="+mj-lt"/>
              </a:rPr>
              <a:t>A relationship will form if the potential profit exceeds our CL</a:t>
            </a:r>
          </a:p>
          <a:p>
            <a:pPr marL="0" indent="0">
              <a:buNone/>
            </a:pPr>
            <a:endParaRPr lang="en-GB" altLang="en-US" sz="3200" dirty="0">
              <a:latin typeface="+mj-lt"/>
            </a:endParaRPr>
          </a:p>
          <a:p>
            <a:pPr marL="0" indent="0">
              <a:buNone/>
            </a:pPr>
            <a:r>
              <a:rPr lang="en-GB" altLang="en-US" sz="3200" dirty="0">
                <a:latin typeface="+mj-lt"/>
              </a:rPr>
              <a:t>What will affect our Comparison Level?</a:t>
            </a:r>
          </a:p>
          <a:p>
            <a:pPr>
              <a:buFont typeface="Times New Roman" panose="02020603050405020304" pitchFamily="18" charset="0"/>
              <a:buChar char="•"/>
            </a:pPr>
            <a:endParaRPr lang="en-GB" altLang="en-US" sz="3200" dirty="0">
              <a:latin typeface="+mj-lt"/>
            </a:endParaRPr>
          </a:p>
          <a:p>
            <a:pPr>
              <a:buFont typeface="Times New Roman" panose="02020603050405020304" pitchFamily="18" charset="0"/>
              <a:buChar char="•"/>
            </a:pPr>
            <a:endParaRPr lang="en-GB" altLang="en-US" sz="3200" dirty="0">
              <a:latin typeface="+mj-lt"/>
            </a:endParaRPr>
          </a:p>
        </p:txBody>
      </p:sp>
    </p:spTree>
    <p:extLst>
      <p:ext uri="{BB962C8B-B14F-4D97-AF65-F5344CB8AC3E}">
        <p14:creationId xmlns:p14="http://schemas.microsoft.com/office/powerpoint/2010/main" val="166674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564" y="631825"/>
            <a:ext cx="11548872" cy="1325563"/>
          </a:xfrm>
        </p:spPr>
        <p:txBody>
          <a:bodyPr>
            <a:normAutofit fontScale="90000"/>
          </a:bodyPr>
          <a:lstStyle/>
          <a:p>
            <a:pPr algn="ctr"/>
            <a:r>
              <a:rPr lang="en-GB" sz="5400" dirty="0"/>
              <a:t>Stages in the development of a relationship</a:t>
            </a:r>
          </a:p>
        </p:txBody>
      </p:sp>
      <p:sp>
        <p:nvSpPr>
          <p:cNvPr id="3" name="Content Placeholder 2"/>
          <p:cNvSpPr>
            <a:spLocks noGrp="1"/>
          </p:cNvSpPr>
          <p:nvPr>
            <p:ph idx="1"/>
          </p:nvPr>
        </p:nvSpPr>
        <p:spPr>
          <a:xfrm>
            <a:off x="838200" y="2057400"/>
            <a:ext cx="10515600" cy="3871762"/>
          </a:xfrm>
        </p:spPr>
        <p:txBody>
          <a:bodyPr>
            <a:normAutofit/>
          </a:bodyPr>
          <a:lstStyle/>
          <a:p>
            <a:pPr marL="0" indent="0">
              <a:buNone/>
            </a:pPr>
            <a:r>
              <a:rPr lang="en-GB" sz="3200" dirty="0">
                <a:latin typeface="+mj-lt"/>
              </a:rPr>
              <a:t>According to </a:t>
            </a:r>
            <a:r>
              <a:rPr lang="en-GB" sz="3200" b="1" dirty="0">
                <a:latin typeface="+mj-lt"/>
              </a:rPr>
              <a:t>Thibaut and Kelley</a:t>
            </a:r>
            <a:r>
              <a:rPr lang="en-GB" sz="3200" dirty="0">
                <a:latin typeface="+mj-lt"/>
              </a:rPr>
              <a:t>, the costs and benefits of relationships change over time.  This leads to a series of four stages that a relationship will progress through:</a:t>
            </a:r>
          </a:p>
          <a:p>
            <a:pPr marL="457200" indent="-457200" algn="ctr">
              <a:buFont typeface="+mj-lt"/>
              <a:buAutoNum type="arabicPeriod"/>
            </a:pPr>
            <a:r>
              <a:rPr lang="en-GB" sz="3200" dirty="0">
                <a:latin typeface="+mj-lt"/>
              </a:rPr>
              <a:t>Sampling.</a:t>
            </a:r>
          </a:p>
          <a:p>
            <a:pPr marL="457200" indent="-457200" algn="ctr">
              <a:buFont typeface="+mj-lt"/>
              <a:buAutoNum type="arabicPeriod"/>
            </a:pPr>
            <a:r>
              <a:rPr lang="en-GB" sz="3200" dirty="0">
                <a:latin typeface="+mj-lt"/>
              </a:rPr>
              <a:t>Bargaining.</a:t>
            </a:r>
          </a:p>
          <a:p>
            <a:pPr marL="457200" indent="-457200" algn="ctr">
              <a:buFont typeface="+mj-lt"/>
              <a:buAutoNum type="arabicPeriod"/>
            </a:pPr>
            <a:r>
              <a:rPr lang="en-GB" sz="3200" dirty="0">
                <a:latin typeface="+mj-lt"/>
              </a:rPr>
              <a:t>Commitment.</a:t>
            </a:r>
          </a:p>
          <a:p>
            <a:pPr marL="457200" indent="-457200" algn="ctr">
              <a:buFont typeface="+mj-lt"/>
              <a:buAutoNum type="arabicPeriod"/>
            </a:pPr>
            <a:r>
              <a:rPr lang="en-GB" sz="3200" dirty="0">
                <a:latin typeface="+mj-lt"/>
              </a:rPr>
              <a:t>Institutionalisation. </a:t>
            </a:r>
          </a:p>
          <a:p>
            <a:endParaRPr lang="en-GB" sz="3200" dirty="0">
              <a:latin typeface="+mj-lt"/>
            </a:endParaRPr>
          </a:p>
        </p:txBody>
      </p:sp>
    </p:spTree>
    <p:extLst>
      <p:ext uri="{BB962C8B-B14F-4D97-AF65-F5344CB8AC3E}">
        <p14:creationId xmlns:p14="http://schemas.microsoft.com/office/powerpoint/2010/main" val="28466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2" name="Rectangle 74">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Rectangle 76">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3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5"/>
          <p:cNvSpPr>
            <a:spLocks noGrp="1" noChangeArrowheads="1"/>
          </p:cNvSpPr>
          <p:nvPr>
            <p:ph type="title"/>
          </p:nvPr>
        </p:nvSpPr>
        <p:spPr>
          <a:xfrm>
            <a:off x="321732" y="4767072"/>
            <a:ext cx="7058306" cy="1625210"/>
          </a:xfrm>
        </p:spPr>
        <p:txBody>
          <a:bodyPr>
            <a:normAutofit fontScale="90000"/>
          </a:bodyPr>
          <a:lstStyle/>
          <a:p>
            <a:pPr algn="ctr"/>
            <a:r>
              <a:rPr lang="en-GB" altLang="en-US" sz="6000" dirty="0">
                <a:solidFill>
                  <a:srgbClr val="FFFFFF"/>
                </a:solidFill>
              </a:rPr>
              <a:t>Relationship Development</a:t>
            </a:r>
          </a:p>
        </p:txBody>
      </p:sp>
      <p:sp>
        <p:nvSpPr>
          <p:cNvPr id="5126" name="Rectangle 6"/>
          <p:cNvSpPr>
            <a:spLocks noGrp="1" noChangeArrowheads="1"/>
          </p:cNvSpPr>
          <p:nvPr>
            <p:ph idx="1"/>
          </p:nvPr>
        </p:nvSpPr>
        <p:spPr>
          <a:xfrm>
            <a:off x="8029319" y="917725"/>
            <a:ext cx="3656403" cy="4852362"/>
          </a:xfrm>
        </p:spPr>
        <p:txBody>
          <a:bodyPr anchor="ctr">
            <a:normAutofit/>
          </a:bodyPr>
          <a:lstStyle/>
          <a:p>
            <a:pPr marL="0" indent="0">
              <a:spcBef>
                <a:spcPct val="20000"/>
              </a:spcBef>
              <a:buNone/>
            </a:pPr>
            <a:r>
              <a:rPr lang="en-GB" altLang="en-US" sz="4000" b="1" u="sng" dirty="0">
                <a:solidFill>
                  <a:srgbClr val="FFFFFF"/>
                </a:solidFill>
                <a:latin typeface="+mj-lt"/>
              </a:rPr>
              <a:t>Sampling</a:t>
            </a:r>
          </a:p>
          <a:p>
            <a:pPr marL="609600" indent="-609600">
              <a:spcBef>
                <a:spcPct val="20000"/>
              </a:spcBef>
            </a:pPr>
            <a:endParaRPr lang="en-GB" altLang="en-US" sz="3200" dirty="0">
              <a:solidFill>
                <a:srgbClr val="FFFFFF"/>
              </a:solidFill>
              <a:latin typeface="+mj-lt"/>
            </a:endParaRPr>
          </a:p>
          <a:p>
            <a:pPr marL="0" indent="0">
              <a:spcBef>
                <a:spcPct val="20000"/>
              </a:spcBef>
              <a:buNone/>
            </a:pPr>
            <a:r>
              <a:rPr lang="en-GB" altLang="en-US" sz="3200" dirty="0">
                <a:solidFill>
                  <a:srgbClr val="FFFFFF"/>
                </a:solidFill>
                <a:latin typeface="+mj-lt"/>
              </a:rPr>
              <a:t>We consider the potential rewards and costs of a relationship and compare it with other relationships available at the time.</a:t>
            </a:r>
          </a:p>
        </p:txBody>
      </p:sp>
      <p:pic>
        <p:nvPicPr>
          <p:cNvPr id="3" name="Picture 2"/>
          <p:cNvPicPr>
            <a:picLocks noChangeAspect="1"/>
          </p:cNvPicPr>
          <p:nvPr/>
        </p:nvPicPr>
        <p:blipFill>
          <a:blip r:embed="rId3"/>
          <a:stretch>
            <a:fillRect/>
          </a:stretch>
        </p:blipFill>
        <p:spPr>
          <a:xfrm>
            <a:off x="707635" y="321732"/>
            <a:ext cx="6286500" cy="4057650"/>
          </a:xfrm>
          <a:prstGeom prst="rect">
            <a:avLst/>
          </a:prstGeom>
        </p:spPr>
      </p:pic>
      <p:pic>
        <p:nvPicPr>
          <p:cNvPr id="4" name="Picture 3"/>
          <p:cNvPicPr>
            <a:picLocks noChangeAspect="1"/>
          </p:cNvPicPr>
          <p:nvPr/>
        </p:nvPicPr>
        <p:blipFill>
          <a:blip r:embed="rId4"/>
          <a:stretch>
            <a:fillRect/>
          </a:stretch>
        </p:blipFill>
        <p:spPr>
          <a:xfrm>
            <a:off x="707635" y="321733"/>
            <a:ext cx="6286500" cy="4057650"/>
          </a:xfrm>
          <a:prstGeom prst="rect">
            <a:avLst/>
          </a:prstGeom>
        </p:spPr>
      </p:pic>
      <p:pic>
        <p:nvPicPr>
          <p:cNvPr id="5" name="Picture 4"/>
          <p:cNvPicPr>
            <a:picLocks noChangeAspect="1"/>
          </p:cNvPicPr>
          <p:nvPr/>
        </p:nvPicPr>
        <p:blipFill>
          <a:blip r:embed="rId5"/>
          <a:stretch>
            <a:fillRect/>
          </a:stretch>
        </p:blipFill>
        <p:spPr>
          <a:xfrm>
            <a:off x="707635" y="321730"/>
            <a:ext cx="6281512" cy="4057652"/>
          </a:xfrm>
          <a:prstGeom prst="rect">
            <a:avLst/>
          </a:prstGeom>
        </p:spPr>
      </p:pic>
      <p:pic>
        <p:nvPicPr>
          <p:cNvPr id="6" name="Picture 5"/>
          <p:cNvPicPr>
            <a:picLocks noChangeAspect="1"/>
          </p:cNvPicPr>
          <p:nvPr/>
        </p:nvPicPr>
        <p:blipFill>
          <a:blip r:embed="rId6"/>
          <a:stretch>
            <a:fillRect/>
          </a:stretch>
        </p:blipFill>
        <p:spPr>
          <a:xfrm>
            <a:off x="702646" y="321728"/>
            <a:ext cx="6286501" cy="4042047"/>
          </a:xfrm>
          <a:prstGeom prst="rect">
            <a:avLst/>
          </a:prstGeom>
        </p:spPr>
      </p:pic>
      <p:pic>
        <p:nvPicPr>
          <p:cNvPr id="7" name="Picture 6"/>
          <p:cNvPicPr>
            <a:picLocks noChangeAspect="1"/>
          </p:cNvPicPr>
          <p:nvPr/>
        </p:nvPicPr>
        <p:blipFill>
          <a:blip r:embed="rId7"/>
          <a:stretch>
            <a:fillRect/>
          </a:stretch>
        </p:blipFill>
        <p:spPr>
          <a:xfrm>
            <a:off x="707634" y="306119"/>
            <a:ext cx="6281513" cy="4057655"/>
          </a:xfrm>
          <a:prstGeom prst="rect">
            <a:avLst/>
          </a:prstGeom>
        </p:spPr>
      </p:pic>
    </p:spTree>
    <p:extLst>
      <p:ext uri="{BB962C8B-B14F-4D97-AF65-F5344CB8AC3E}">
        <p14:creationId xmlns:p14="http://schemas.microsoft.com/office/powerpoint/2010/main" val="1259559132"/>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6420</TotalTime>
  <Words>7554</Words>
  <Application>Microsoft Office PowerPoint</Application>
  <PresentationFormat>Widescreen</PresentationFormat>
  <Paragraphs>688</Paragraphs>
  <Slides>169</Slides>
  <Notes>50</Notes>
  <HiddenSlides>3</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169</vt:i4>
      </vt:variant>
    </vt:vector>
  </HeadingPairs>
  <TitlesOfParts>
    <vt:vector size="177" baseType="lpstr">
      <vt:lpstr>Arial</vt:lpstr>
      <vt:lpstr>Calibri</vt:lpstr>
      <vt:lpstr>Calibri Light</vt:lpstr>
      <vt:lpstr>Century Gothic</vt:lpstr>
      <vt:lpstr>Rockwell</vt:lpstr>
      <vt:lpstr>Times New Roman</vt:lpstr>
      <vt:lpstr>Wingdings 2</vt:lpstr>
      <vt:lpstr>Office Theme</vt:lpstr>
      <vt:lpstr>Relationships</vt:lpstr>
      <vt:lpstr>PowerPoint Presentation</vt:lpstr>
      <vt:lpstr>What do you know about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Evolutionary theory </vt:lpstr>
      <vt:lpstr>Evolutionary theories</vt:lpstr>
      <vt:lpstr>Evolutionary theories</vt:lpstr>
      <vt:lpstr>Individual task</vt:lpstr>
      <vt:lpstr>Different parental investment</vt:lpstr>
      <vt:lpstr>Different parental investment</vt:lpstr>
      <vt:lpstr>Different parental investment</vt:lpstr>
      <vt:lpstr>Individual task</vt:lpstr>
      <vt:lpstr>Selecting a partner</vt:lpstr>
      <vt:lpstr>Intersexual Selection</vt:lpstr>
      <vt:lpstr>Intersexual Selection</vt:lpstr>
      <vt:lpstr>Intrasexual Selection</vt:lpstr>
      <vt:lpstr>Intrasexual Selection</vt:lpstr>
      <vt:lpstr>Individual task</vt:lpstr>
      <vt:lpstr>Mandatory study</vt:lpstr>
      <vt:lpstr>PowerPoint Presentation</vt:lpstr>
      <vt:lpstr>PowerPoint Presentation</vt:lpstr>
      <vt:lpstr>Buss also asked participants to say…</vt:lpstr>
      <vt:lpstr>PowerPoint Presentation</vt:lpstr>
      <vt:lpstr>PowerPoint Presentation</vt:lpstr>
      <vt:lpstr>Buss used 37 samples from 33 countries</vt:lpstr>
      <vt:lpstr>PowerPoint Presentation</vt:lpstr>
      <vt:lpstr>PowerPoint Presentation</vt:lpstr>
      <vt:lpstr>PowerPoint Presentation</vt:lpstr>
      <vt:lpstr>PowerPoint Presentation</vt:lpstr>
      <vt:lpstr>Comparing Buss to other studies. </vt:lpstr>
      <vt:lpstr>Individual task</vt:lpstr>
      <vt:lpstr>Attractiveness </vt:lpstr>
      <vt:lpstr>Attractiveness</vt:lpstr>
      <vt:lpstr>Attractiveness</vt:lpstr>
      <vt:lpstr>Individual task</vt:lpstr>
      <vt:lpstr>Attractiveness</vt:lpstr>
      <vt:lpstr>The Halo Effect</vt:lpstr>
      <vt:lpstr>Support for the Halo effect </vt:lpstr>
      <vt:lpstr>Similarity - Matching hypothesis </vt:lpstr>
      <vt:lpstr>Similarity - Matching hypothesis </vt:lpstr>
      <vt:lpstr>Analyse Buss (1989) </vt:lpstr>
      <vt:lpstr>PowerPoint Presentation</vt:lpstr>
      <vt:lpstr>Pairs task</vt:lpstr>
      <vt:lpstr>Evaluation of the Matching Hypothesis</vt:lpstr>
      <vt:lpstr>Individual task</vt:lpstr>
      <vt:lpstr>Filter Theory</vt:lpstr>
      <vt:lpstr>Filter Theory </vt:lpstr>
      <vt:lpstr>Pairs task</vt:lpstr>
      <vt:lpstr>Filter Theory </vt:lpstr>
      <vt:lpstr>Filter Theory </vt:lpstr>
      <vt:lpstr>Filter Theory </vt:lpstr>
      <vt:lpstr>Filter Theory - Sociodemographic characteristics  </vt:lpstr>
      <vt:lpstr>Filter Theory </vt:lpstr>
      <vt:lpstr>Filter Theory - Similarity of attitudes </vt:lpstr>
      <vt:lpstr>Filter Theory </vt:lpstr>
      <vt:lpstr>Filter Theory - Complementarity </vt:lpstr>
      <vt:lpstr>Evaluation of The Filter Theory</vt:lpstr>
      <vt:lpstr>PowerPoint Presentation</vt:lpstr>
      <vt:lpstr>PowerPoint Presentation</vt:lpstr>
      <vt:lpstr>PowerPoint Presentation</vt:lpstr>
      <vt:lpstr>PowerPoint Presentation</vt:lpstr>
      <vt:lpstr>Filter Theory- Evaluation </vt:lpstr>
      <vt:lpstr>Filter Theory- Evaluation </vt:lpstr>
      <vt:lpstr>Filter Theory- Evaluation </vt:lpstr>
      <vt:lpstr>Filter Theory- Evaluation </vt:lpstr>
      <vt:lpstr>Question  </vt:lpstr>
      <vt:lpstr>Evaluate both the Evolutionary theory of relationships and the Filter theory of relationships” (8 marks)  </vt:lpstr>
      <vt:lpstr>Evaluate both the Evolutionary theory of relationships and the Filter theory of relationships” (8 marks)  </vt:lpstr>
      <vt:lpstr>Evaluate both the Evolutionary theory of relationships and the Filter theory of relationships” (8 marks)  </vt:lpstr>
      <vt:lpstr>Evaluate both the Evolutionary theory of relationships and the Filter theory of relationships” (8 marks)  </vt:lpstr>
      <vt:lpstr>Social Exchange Theory</vt:lpstr>
      <vt:lpstr>The social exchange theory</vt:lpstr>
      <vt:lpstr>The social exchange theory</vt:lpstr>
      <vt:lpstr>Individual task</vt:lpstr>
      <vt:lpstr>Task</vt:lpstr>
      <vt:lpstr>Comparison Level</vt:lpstr>
      <vt:lpstr>Comparison Level</vt:lpstr>
      <vt:lpstr>Stages in the development of a relationship</vt:lpstr>
      <vt:lpstr>Relationship Development</vt:lpstr>
      <vt:lpstr>Relationship Development</vt:lpstr>
      <vt:lpstr>Relationship Development</vt:lpstr>
      <vt:lpstr>Relationship Development</vt:lpstr>
      <vt:lpstr>Individual task</vt:lpstr>
      <vt:lpstr>Rusbult’s Investment Theory</vt:lpstr>
      <vt:lpstr>Rusbult’s Investment Theory</vt:lpstr>
      <vt:lpstr>Rusbult’s Investment Theory</vt:lpstr>
      <vt:lpstr>Satisfaction level</vt:lpstr>
      <vt:lpstr>Comparison with alternatives</vt:lpstr>
      <vt:lpstr>Investment size</vt:lpstr>
      <vt:lpstr>Rusbult’s Investment Theory</vt:lpstr>
      <vt:lpstr>Rusbult’s Investment Theory</vt:lpstr>
      <vt:lpstr>Rusbult’s Investment Theory</vt:lpstr>
      <vt:lpstr>Rusbult’s Investment Theory</vt:lpstr>
      <vt:lpstr>Rusbult’s Investment Theory</vt:lpstr>
      <vt:lpstr>Rusbult’s Investment Theory</vt:lpstr>
      <vt:lpstr>Rusbult’s Investment Theory</vt:lpstr>
      <vt:lpstr>Rusbult’s Investment Theory - Research</vt:lpstr>
      <vt:lpstr>Evaluation</vt:lpstr>
      <vt:lpstr> Evaluation</vt:lpstr>
      <vt:lpstr>Evaluation</vt:lpstr>
      <vt:lpstr>Individual task</vt:lpstr>
      <vt:lpstr>Virtual relationships in social media</vt:lpstr>
      <vt:lpstr>Virtual relationships in social media</vt:lpstr>
      <vt:lpstr>PowerPoint Presentation</vt:lpstr>
      <vt:lpstr>Key Question</vt:lpstr>
      <vt:lpstr>More SD     Less  SD</vt:lpstr>
      <vt:lpstr>More in SD    Less in SD</vt:lpstr>
      <vt:lpstr>Virtual relationships in social media</vt:lpstr>
      <vt:lpstr>Individual task</vt:lpstr>
      <vt:lpstr>CLASS LEAGUE</vt:lpstr>
      <vt:lpstr>Gating</vt:lpstr>
      <vt:lpstr>Two opposing Theories</vt:lpstr>
      <vt:lpstr>Sproull and Kiesler’s reduced cues theory</vt:lpstr>
      <vt:lpstr>Sproull and Kiesler’s reduced cues theory</vt:lpstr>
      <vt:lpstr>Are all cues totally missing?</vt:lpstr>
      <vt:lpstr>Walther’s Hyperpersonal model</vt:lpstr>
      <vt:lpstr>Walther’s Hyperpersonal model</vt:lpstr>
      <vt:lpstr>Walther’s Hyperpersonal model</vt:lpstr>
      <vt:lpstr>Exam style question</vt:lpstr>
      <vt:lpstr>Applying your knowledge – A02</vt:lpstr>
      <vt:lpstr>Absence of gating in virtual relationships:</vt:lpstr>
      <vt:lpstr>Mandatory study</vt:lpstr>
      <vt:lpstr>Individual task</vt:lpstr>
      <vt:lpstr>Parasocial Relationships</vt:lpstr>
      <vt:lpstr>Tell me everything you know about…</vt:lpstr>
      <vt:lpstr>Tell me everything you know about…</vt:lpstr>
      <vt:lpstr>Tell me everything you know about your favourite celebrity</vt:lpstr>
      <vt:lpstr>Parasocial relationships</vt:lpstr>
      <vt:lpstr>Measuring attraction to celebrities</vt:lpstr>
      <vt:lpstr>Levels of parasocial relationships</vt:lpstr>
      <vt:lpstr>Stage 1:   Entertain – Social</vt:lpstr>
      <vt:lpstr>Stage 2:  Intense – Personal</vt:lpstr>
      <vt:lpstr>Stage 3:  Borderline pathological</vt:lpstr>
      <vt:lpstr>Individual task</vt:lpstr>
      <vt:lpstr>Absorption – Addiction model</vt:lpstr>
      <vt:lpstr>Linking</vt:lpstr>
      <vt:lpstr>Evaluation</vt:lpstr>
      <vt:lpstr>Attachment theory</vt:lpstr>
      <vt:lpstr>Attachment theory</vt:lpstr>
      <vt:lpstr>Linking</vt:lpstr>
      <vt:lpstr>Parasocial Relationships Evaluation</vt:lpstr>
      <vt:lpstr>Parasocial Relationships Evaluation</vt:lpstr>
      <vt:lpstr>Individual task</vt:lpstr>
      <vt:lpstr>PowerPoint Presentation</vt:lpstr>
      <vt:lpstr>Your own real life scenario</vt:lpstr>
      <vt:lpstr>Your own real life scenario</vt:lpstr>
      <vt:lpstr>Your own real life scenario</vt:lpstr>
      <vt:lpstr>Your own real life scenario</vt:lpstr>
      <vt:lpstr>Your own real life scenario</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dc:title>
  <dc:creator>Robyn Jones</dc:creator>
  <cp:lastModifiedBy>Robyn Jones</cp:lastModifiedBy>
  <cp:revision>146</cp:revision>
  <cp:lastPrinted>2020-01-07T14:14:22Z</cp:lastPrinted>
  <dcterms:created xsi:type="dcterms:W3CDTF">2018-04-25T13:18:25Z</dcterms:created>
  <dcterms:modified xsi:type="dcterms:W3CDTF">2020-02-21T14:54:01Z</dcterms:modified>
</cp:coreProperties>
</file>