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4"/>
  </p:notesMasterIdLst>
  <p:handoutMasterIdLst>
    <p:handoutMasterId r:id="rId65"/>
  </p:handoutMasterIdLst>
  <p:sldIdLst>
    <p:sldId id="256" r:id="rId2"/>
    <p:sldId id="257" r:id="rId3"/>
    <p:sldId id="258" r:id="rId4"/>
    <p:sldId id="259" r:id="rId5"/>
    <p:sldId id="332" r:id="rId6"/>
    <p:sldId id="319" r:id="rId7"/>
    <p:sldId id="333" r:id="rId8"/>
    <p:sldId id="320" r:id="rId9"/>
    <p:sldId id="280" r:id="rId10"/>
    <p:sldId id="304" r:id="rId11"/>
    <p:sldId id="329" r:id="rId12"/>
    <p:sldId id="330" r:id="rId13"/>
    <p:sldId id="281" r:id="rId14"/>
    <p:sldId id="306" r:id="rId15"/>
    <p:sldId id="282" r:id="rId16"/>
    <p:sldId id="307" r:id="rId17"/>
    <p:sldId id="331" r:id="rId18"/>
    <p:sldId id="284" r:id="rId19"/>
    <p:sldId id="285" r:id="rId20"/>
    <p:sldId id="336" r:id="rId21"/>
    <p:sldId id="337" r:id="rId22"/>
    <p:sldId id="321" r:id="rId23"/>
    <p:sldId id="325" r:id="rId24"/>
    <p:sldId id="310" r:id="rId25"/>
    <p:sldId id="311" r:id="rId26"/>
    <p:sldId id="326" r:id="rId27"/>
    <p:sldId id="327" r:id="rId28"/>
    <p:sldId id="328" r:id="rId29"/>
    <p:sldId id="338" r:id="rId30"/>
    <p:sldId id="339" r:id="rId31"/>
    <p:sldId id="322" r:id="rId32"/>
    <p:sldId id="312" r:id="rId33"/>
    <p:sldId id="313" r:id="rId34"/>
    <p:sldId id="314" r:id="rId35"/>
    <p:sldId id="315" r:id="rId36"/>
    <p:sldId id="289" r:id="rId37"/>
    <p:sldId id="290" r:id="rId38"/>
    <p:sldId id="340" r:id="rId39"/>
    <p:sldId id="341" r:id="rId40"/>
    <p:sldId id="323" r:id="rId41"/>
    <p:sldId id="286" r:id="rId42"/>
    <p:sldId id="308" r:id="rId43"/>
    <p:sldId id="343" r:id="rId44"/>
    <p:sldId id="309" r:id="rId45"/>
    <p:sldId id="342" r:id="rId46"/>
    <p:sldId id="344" r:id="rId47"/>
    <p:sldId id="345" r:id="rId48"/>
    <p:sldId id="324" r:id="rId49"/>
    <p:sldId id="316" r:id="rId50"/>
    <p:sldId id="317" r:id="rId51"/>
    <p:sldId id="292" r:id="rId52"/>
    <p:sldId id="318" r:id="rId53"/>
    <p:sldId id="346" r:id="rId54"/>
    <p:sldId id="347" r:id="rId55"/>
    <p:sldId id="348" r:id="rId56"/>
    <p:sldId id="297" r:id="rId57"/>
    <p:sldId id="298" r:id="rId58"/>
    <p:sldId id="299" r:id="rId59"/>
    <p:sldId id="300" r:id="rId60"/>
    <p:sldId id="301" r:id="rId61"/>
    <p:sldId id="334" r:id="rId62"/>
    <p:sldId id="335" r:id="rId63"/>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91" d="100"/>
          <a:sy n="91" d="100"/>
        </p:scale>
        <p:origin x="39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8E6702BD-E0B4-4079-B1DE-8A704E1E356E}" type="datetimeFigureOut">
              <a:rPr lang="en-GB" smtClean="0"/>
              <a:t>13/03/2020</a:t>
            </a:fld>
            <a:endParaRPr lang="en-GB"/>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0C394B8B-0458-4674-B5E6-1083954C6BBB}" type="slidenum">
              <a:rPr lang="en-GB" smtClean="0"/>
              <a:t>‹#›</a:t>
            </a:fld>
            <a:endParaRPr lang="en-GB"/>
          </a:p>
        </p:txBody>
      </p:sp>
    </p:spTree>
    <p:extLst>
      <p:ext uri="{BB962C8B-B14F-4D97-AF65-F5344CB8AC3E}">
        <p14:creationId xmlns:p14="http://schemas.microsoft.com/office/powerpoint/2010/main" val="1103168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03EB25E6-3785-4B99-A80D-4FAF0F734593}" type="datetimeFigureOut">
              <a:rPr lang="en-GB" smtClean="0"/>
              <a:t>13/03/2020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C03BE930-215D-47B3-92E0-D0462156B438}" type="slidenum">
              <a:rPr lang="en-GB" smtClean="0"/>
              <a:t>‹#›</a:t>
            </a:fld>
            <a:endParaRPr lang="en-GB"/>
          </a:p>
        </p:txBody>
      </p:sp>
    </p:spTree>
    <p:extLst>
      <p:ext uri="{BB962C8B-B14F-4D97-AF65-F5344CB8AC3E}">
        <p14:creationId xmlns:p14="http://schemas.microsoft.com/office/powerpoint/2010/main" val="2050919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279444E-6C84-43E8-83D6-9045A85BC710}" type="datetimeFigureOut">
              <a:rPr lang="en-GB" smtClean="0"/>
              <a:t>13/03/2020</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D1FAB9FD-310A-4F7E-9183-EE8A7D3F86D6}"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6196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79444E-6C84-43E8-83D6-9045A85BC710}" type="datetimeFigureOut">
              <a:rPr lang="en-GB" smtClean="0"/>
              <a:t>13/03/2020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FAB9FD-310A-4F7E-9183-EE8A7D3F86D6}" type="slidenum">
              <a:rPr lang="en-GB" smtClean="0"/>
              <a:t>‹#›</a:t>
            </a:fld>
            <a:endParaRPr lang="en-GB"/>
          </a:p>
        </p:txBody>
      </p:sp>
    </p:spTree>
    <p:extLst>
      <p:ext uri="{BB962C8B-B14F-4D97-AF65-F5344CB8AC3E}">
        <p14:creationId xmlns:p14="http://schemas.microsoft.com/office/powerpoint/2010/main" val="1592769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79444E-6C84-43E8-83D6-9045A85BC710}" type="datetimeFigureOut">
              <a:rPr lang="en-GB" smtClean="0"/>
              <a:t>13/03/2020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FAB9FD-310A-4F7E-9183-EE8A7D3F86D6}"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3252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79444E-6C84-43E8-83D6-9045A85BC710}" type="datetimeFigureOut">
              <a:rPr lang="en-GB" smtClean="0"/>
              <a:t>13/03/2020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FAB9FD-310A-4F7E-9183-EE8A7D3F86D6}"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2132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79444E-6C84-43E8-83D6-9045A85BC710}" type="datetimeFigureOut">
              <a:rPr lang="en-GB" smtClean="0"/>
              <a:t>13/03/2020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FAB9FD-310A-4F7E-9183-EE8A7D3F86D6}" type="slidenum">
              <a:rPr lang="en-GB" smtClean="0"/>
              <a:t>‹#›</a:t>
            </a:fld>
            <a:endParaRPr lang="en-GB"/>
          </a:p>
        </p:txBody>
      </p:sp>
    </p:spTree>
    <p:extLst>
      <p:ext uri="{BB962C8B-B14F-4D97-AF65-F5344CB8AC3E}">
        <p14:creationId xmlns:p14="http://schemas.microsoft.com/office/powerpoint/2010/main" val="3826475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79444E-6C84-43E8-83D6-9045A85BC710}" type="datetimeFigureOut">
              <a:rPr lang="en-GB" smtClean="0"/>
              <a:t>13/03/2020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FAB9FD-310A-4F7E-9183-EE8A7D3F86D6}"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4868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79444E-6C84-43E8-83D6-9045A85BC710}" type="datetimeFigureOut">
              <a:rPr lang="en-GB" smtClean="0"/>
              <a:t>13/03/2020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FAB9FD-310A-4F7E-9183-EE8A7D3F86D6}"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2345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79444E-6C84-43E8-83D6-9045A85BC710}" type="datetimeFigureOut">
              <a:rPr lang="en-GB" smtClean="0"/>
              <a:t>13/03/2020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FAB9FD-310A-4F7E-9183-EE8A7D3F86D6}"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8577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79444E-6C84-43E8-83D6-9045A85BC710}" type="datetimeFigureOut">
              <a:rPr lang="en-GB" smtClean="0"/>
              <a:t>13/03/2020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FAB9FD-310A-4F7E-9183-EE8A7D3F86D6}"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9647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09600" y="1600200"/>
            <a:ext cx="10972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09600" y="3938589"/>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136F500F-A0D4-469B-B7CD-5219E519987A}" type="slidenum">
              <a:rPr lang="en-GB" altLang="en-US"/>
              <a:pPr/>
              <a:t>‹#›</a:t>
            </a:fld>
            <a:endParaRPr lang="en-GB" altLang="en-US"/>
          </a:p>
        </p:txBody>
      </p:sp>
    </p:spTree>
    <p:extLst>
      <p:ext uri="{BB962C8B-B14F-4D97-AF65-F5344CB8AC3E}">
        <p14:creationId xmlns:p14="http://schemas.microsoft.com/office/powerpoint/2010/main" val="766084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3EEF4B6D-CAEE-44D4-B787-CB72C3EEFA90}" type="slidenum">
              <a:rPr lang="en-GB" altLang="en-US"/>
              <a:pPr/>
              <a:t>‹#›</a:t>
            </a:fld>
            <a:endParaRPr lang="en-GB" altLang="en-US"/>
          </a:p>
        </p:txBody>
      </p:sp>
    </p:spTree>
    <p:extLst>
      <p:ext uri="{BB962C8B-B14F-4D97-AF65-F5344CB8AC3E}">
        <p14:creationId xmlns:p14="http://schemas.microsoft.com/office/powerpoint/2010/main" val="469516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79444E-6C84-43E8-83D6-9045A85BC710}" type="datetimeFigureOut">
              <a:rPr lang="en-GB" smtClean="0"/>
              <a:t>13/03/2020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FAB9FD-310A-4F7E-9183-EE8A7D3F86D6}" type="slidenum">
              <a:rPr lang="en-GB" smtClean="0"/>
              <a:t>‹#›</a:t>
            </a:fld>
            <a:endParaRPr lang="en-GB"/>
          </a:p>
        </p:txBody>
      </p:sp>
    </p:spTree>
    <p:extLst>
      <p:ext uri="{BB962C8B-B14F-4D97-AF65-F5344CB8AC3E}">
        <p14:creationId xmlns:p14="http://schemas.microsoft.com/office/powerpoint/2010/main" val="757881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79444E-6C84-43E8-83D6-9045A85BC710}" type="datetimeFigureOut">
              <a:rPr lang="en-GB" smtClean="0"/>
              <a:t>13/03/2020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FAB9FD-310A-4F7E-9183-EE8A7D3F86D6}"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313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279444E-6C84-43E8-83D6-9045A85BC710}" type="datetimeFigureOut">
              <a:rPr lang="en-GB" smtClean="0"/>
              <a:t>13/03/2020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FAB9FD-310A-4F7E-9183-EE8A7D3F86D6}" type="slidenum">
              <a:rPr lang="en-GB" smtClean="0"/>
              <a:t>‹#›</a:t>
            </a:fld>
            <a:endParaRPr lang="en-GB"/>
          </a:p>
        </p:txBody>
      </p:sp>
    </p:spTree>
    <p:extLst>
      <p:ext uri="{BB962C8B-B14F-4D97-AF65-F5344CB8AC3E}">
        <p14:creationId xmlns:p14="http://schemas.microsoft.com/office/powerpoint/2010/main" val="3223191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279444E-6C84-43E8-83D6-9045A85BC710}" type="datetimeFigureOut">
              <a:rPr lang="en-GB" smtClean="0"/>
              <a:t>13/03/2020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1FAB9FD-310A-4F7E-9183-EE8A7D3F86D6}"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8165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279444E-6C84-43E8-83D6-9045A85BC710}" type="datetimeFigureOut">
              <a:rPr lang="en-GB" smtClean="0"/>
              <a:t>13/03/2020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1FAB9FD-310A-4F7E-9183-EE8A7D3F86D6}"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8669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79444E-6C84-43E8-83D6-9045A85BC710}" type="datetimeFigureOut">
              <a:rPr lang="en-GB" smtClean="0"/>
              <a:t>13/03/2020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1FAB9FD-310A-4F7E-9183-EE8A7D3F86D6}" type="slidenum">
              <a:rPr lang="en-GB" smtClean="0"/>
              <a:t>‹#›</a:t>
            </a:fld>
            <a:endParaRPr lang="en-GB"/>
          </a:p>
        </p:txBody>
      </p:sp>
    </p:spTree>
    <p:extLst>
      <p:ext uri="{BB962C8B-B14F-4D97-AF65-F5344CB8AC3E}">
        <p14:creationId xmlns:p14="http://schemas.microsoft.com/office/powerpoint/2010/main" val="774273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79444E-6C84-43E8-83D6-9045A85BC710}" type="datetimeFigureOut">
              <a:rPr lang="en-GB" smtClean="0"/>
              <a:t>13/03/2020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FAB9FD-310A-4F7E-9183-EE8A7D3F86D6}"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4394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79444E-6C84-43E8-83D6-9045A85BC710}" type="datetimeFigureOut">
              <a:rPr lang="en-GB" smtClean="0"/>
              <a:t>13/03/2020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FAB9FD-310A-4F7E-9183-EE8A7D3F86D6}" type="slidenum">
              <a:rPr lang="en-GB" smtClean="0"/>
              <a:t>‹#›</a:t>
            </a:fld>
            <a:endParaRPr lang="en-GB"/>
          </a:p>
        </p:txBody>
      </p:sp>
    </p:spTree>
    <p:extLst>
      <p:ext uri="{BB962C8B-B14F-4D97-AF65-F5344CB8AC3E}">
        <p14:creationId xmlns:p14="http://schemas.microsoft.com/office/powerpoint/2010/main" val="422991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279444E-6C84-43E8-83D6-9045A85BC710}" type="datetimeFigureOut">
              <a:rPr lang="en-GB" smtClean="0"/>
              <a:t>13/03/2020</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1FAB9FD-310A-4F7E-9183-EE8A7D3F86D6}" type="slidenum">
              <a:rPr lang="en-GB" smtClean="0"/>
              <a:t>‹#›</a:t>
            </a:fld>
            <a:endParaRPr lang="en-GB"/>
          </a:p>
        </p:txBody>
      </p:sp>
    </p:spTree>
    <p:extLst>
      <p:ext uri="{BB962C8B-B14F-4D97-AF65-F5344CB8AC3E}">
        <p14:creationId xmlns:p14="http://schemas.microsoft.com/office/powerpoint/2010/main" val="12874840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80" r:id="rId18"/>
    <p:sldLayoutId id="2147483681" r:id="rId19"/>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9.xml"/><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latin typeface="Comic Sans MS" panose="030F0702030302020204" pitchFamily="66" charset="0"/>
              </a:rPr>
              <a:t>Labour Reforms</a:t>
            </a:r>
            <a:endParaRPr lang="en-GB" dirty="0">
              <a:latin typeface="Comic Sans MS" panose="030F0702030302020204" pitchFamily="66" charset="0"/>
            </a:endParaRP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2331085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GB" altLang="en-US" sz="3200" b="1">
                <a:solidFill>
                  <a:schemeClr val="tx1"/>
                </a:solidFill>
                <a:latin typeface="Comic Sans MS" panose="030F0702030302020204" pitchFamily="66" charset="0"/>
              </a:rPr>
              <a:t>Want – The family Allowance Act 1945</a:t>
            </a:r>
            <a:r>
              <a:rPr lang="en-GB" altLang="en-US" sz="3500">
                <a:solidFill>
                  <a:schemeClr val="tx1"/>
                </a:solidFill>
                <a:latin typeface="Comic Sans MS" panose="030F0702030302020204" pitchFamily="66" charset="0"/>
              </a:rPr>
              <a:t/>
            </a:r>
            <a:br>
              <a:rPr lang="en-GB" altLang="en-US" sz="3500">
                <a:solidFill>
                  <a:schemeClr val="tx1"/>
                </a:solidFill>
                <a:latin typeface="Comic Sans MS" panose="030F0702030302020204" pitchFamily="66" charset="0"/>
              </a:rPr>
            </a:br>
            <a:r>
              <a:rPr lang="en-GB" altLang="en-US" sz="2000">
                <a:solidFill>
                  <a:schemeClr val="tx1"/>
                </a:solidFill>
                <a:latin typeface="Comic Sans MS" panose="030F0702030302020204" pitchFamily="66" charset="0"/>
              </a:rPr>
              <a:t>(This act was passed by the wartime coalition government, but implemented by Labour)</a:t>
            </a:r>
          </a:p>
        </p:txBody>
      </p:sp>
      <p:sp>
        <p:nvSpPr>
          <p:cNvPr id="3075" name="Rectangle 3"/>
          <p:cNvSpPr>
            <a:spLocks noGrp="1" noChangeArrowheads="1"/>
          </p:cNvSpPr>
          <p:nvPr>
            <p:ph type="body" idx="1"/>
          </p:nvPr>
        </p:nvSpPr>
        <p:spPr>
          <a:xfrm>
            <a:off x="1295402" y="2428142"/>
            <a:ext cx="9601196" cy="3534775"/>
          </a:xfrm>
        </p:spPr>
        <p:txBody>
          <a:bodyPr>
            <a:normAutofit fontScale="92500" lnSpcReduction="10000"/>
          </a:bodyPr>
          <a:lstStyle/>
          <a:p>
            <a:pPr eaLnBrk="1" hangingPunct="1">
              <a:lnSpc>
                <a:spcPct val="80000"/>
              </a:lnSpc>
            </a:pPr>
            <a:endParaRPr lang="en-GB" altLang="en-US" dirty="0">
              <a:solidFill>
                <a:schemeClr val="tx1"/>
              </a:solidFill>
              <a:latin typeface="Comic Sans MS" panose="030F0702030302020204" pitchFamily="66" charset="0"/>
            </a:endParaRPr>
          </a:p>
          <a:p>
            <a:pPr eaLnBrk="1" hangingPunct="1">
              <a:lnSpc>
                <a:spcPct val="80000"/>
              </a:lnSpc>
            </a:pPr>
            <a:r>
              <a:rPr lang="en-GB" altLang="en-US" dirty="0">
                <a:solidFill>
                  <a:schemeClr val="tx1"/>
                </a:solidFill>
                <a:latin typeface="Comic Sans MS" panose="030F0702030302020204" pitchFamily="66" charset="0"/>
              </a:rPr>
              <a:t>Family allowances were one of Beveridge’s ‘three assumptions’ (i.e. three things which were needed to make the social security system workable, the others being an NHS and an avoidance of mass unemployment).</a:t>
            </a:r>
          </a:p>
          <a:p>
            <a:pPr eaLnBrk="1" hangingPunct="1">
              <a:lnSpc>
                <a:spcPct val="80000"/>
              </a:lnSpc>
            </a:pPr>
            <a:r>
              <a:rPr lang="en-GB" altLang="en-US" dirty="0">
                <a:solidFill>
                  <a:schemeClr val="tx1"/>
                </a:solidFill>
                <a:latin typeface="Comic Sans MS" panose="030F0702030302020204" pitchFamily="66" charset="0"/>
              </a:rPr>
              <a:t>5s per week was to be given for each child after the first.</a:t>
            </a:r>
          </a:p>
          <a:p>
            <a:pPr eaLnBrk="1" hangingPunct="1">
              <a:lnSpc>
                <a:spcPct val="80000"/>
              </a:lnSpc>
            </a:pPr>
            <a:r>
              <a:rPr lang="en-GB" altLang="en-US" dirty="0">
                <a:solidFill>
                  <a:schemeClr val="tx1"/>
                </a:solidFill>
                <a:latin typeface="Comic Sans MS" panose="030F0702030302020204" pitchFamily="66" charset="0"/>
              </a:rPr>
              <a:t>It was the legal entitlement of the mother, not the father.</a:t>
            </a:r>
          </a:p>
          <a:p>
            <a:pPr eaLnBrk="1" hangingPunct="1">
              <a:lnSpc>
                <a:spcPct val="80000"/>
              </a:lnSpc>
            </a:pPr>
            <a:r>
              <a:rPr lang="en-GB" altLang="en-US" dirty="0">
                <a:solidFill>
                  <a:schemeClr val="tx1"/>
                </a:solidFill>
                <a:latin typeface="Comic Sans MS" panose="030F0702030302020204" pitchFamily="66" charset="0"/>
              </a:rPr>
              <a:t>The amount was very small, even by 1945 standards, but it was hoped that it would help to keep wage demands down</a:t>
            </a:r>
            <a:r>
              <a:rPr lang="en-GB" altLang="en-US" dirty="0" smtClean="0">
                <a:solidFill>
                  <a:schemeClr val="tx1"/>
                </a:solidFill>
                <a:latin typeface="Comic Sans MS" panose="030F0702030302020204" pitchFamily="66" charset="0"/>
              </a:rPr>
              <a:t>.</a:t>
            </a:r>
          </a:p>
          <a:p>
            <a:pPr>
              <a:lnSpc>
                <a:spcPct val="80000"/>
              </a:lnSpc>
            </a:pPr>
            <a:r>
              <a:rPr lang="en-GB" altLang="en-US" dirty="0">
                <a:solidFill>
                  <a:schemeClr val="tx1"/>
                </a:solidFill>
                <a:latin typeface="Comic Sans MS" panose="030F0702030302020204" pitchFamily="66" charset="0"/>
              </a:rPr>
              <a:t>Criticised because would only buy 1lb of tea, a tube of tooth paste and a mars bar.</a:t>
            </a:r>
          </a:p>
          <a:p>
            <a:pPr eaLnBrk="1" hangingPunct="1">
              <a:lnSpc>
                <a:spcPct val="80000"/>
              </a:lnSpc>
            </a:pPr>
            <a:endParaRPr lang="en-GB" altLang="en-US"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40229572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Comic Sans MS" panose="030F0702030302020204" pitchFamily="66" charset="0"/>
              </a:rPr>
              <a:t>Want – The National Insurance Act 1946</a:t>
            </a:r>
          </a:p>
        </p:txBody>
      </p:sp>
      <p:sp>
        <p:nvSpPr>
          <p:cNvPr id="3" name="Content Placeholder 2"/>
          <p:cNvSpPr>
            <a:spLocks noGrp="1"/>
          </p:cNvSpPr>
          <p:nvPr>
            <p:ph idx="1"/>
          </p:nvPr>
        </p:nvSpPr>
        <p:spPr/>
        <p:txBody>
          <a:bodyPr/>
          <a:lstStyle/>
          <a:p>
            <a:r>
              <a:rPr lang="en-GB" dirty="0">
                <a:latin typeface="Comic Sans MS" panose="030F0702030302020204" pitchFamily="66" charset="0"/>
              </a:rPr>
              <a:t>This was the most important of all the acts to tackle want and it is what most of Beveridge’s recommendations were about.</a:t>
            </a:r>
          </a:p>
          <a:p>
            <a:r>
              <a:rPr lang="en-GB" dirty="0">
                <a:latin typeface="Comic Sans MS" panose="030F0702030302020204" pitchFamily="66" charset="0"/>
              </a:rPr>
              <a:t>This was an extension of the previous system of National Insurance introduced in 1911.  This time, however it was UNIVERSAL and COMPREHENSIVE.</a:t>
            </a:r>
          </a:p>
          <a:p>
            <a:r>
              <a:rPr lang="en-GB" dirty="0">
                <a:latin typeface="Comic Sans MS" panose="030F0702030302020204" pitchFamily="66" charset="0"/>
              </a:rPr>
              <a:t>Contributions were at a flat-rate of 4s 11d per week (about 5% of </a:t>
            </a:r>
            <a:r>
              <a:rPr lang="en-GB" dirty="0" smtClean="0">
                <a:latin typeface="Comic Sans MS" panose="030F0702030302020204" pitchFamily="66" charset="0"/>
              </a:rPr>
              <a:t>average)</a:t>
            </a:r>
            <a:endParaRPr lang="en-GB" dirty="0">
              <a:latin typeface="Comic Sans MS" panose="030F0702030302020204" pitchFamily="66" charset="0"/>
            </a:endParaRPr>
          </a:p>
        </p:txBody>
      </p:sp>
    </p:spTree>
    <p:extLst>
      <p:ext uri="{BB962C8B-B14F-4D97-AF65-F5344CB8AC3E}">
        <p14:creationId xmlns:p14="http://schemas.microsoft.com/office/powerpoint/2010/main" val="134083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Comic Sans MS" panose="030F0702030302020204" pitchFamily="66" charset="0"/>
              </a:rPr>
              <a:t>Want – The National Insurance Act 1946</a:t>
            </a:r>
          </a:p>
        </p:txBody>
      </p:sp>
      <p:sp>
        <p:nvSpPr>
          <p:cNvPr id="3" name="Content Placeholder 2"/>
          <p:cNvSpPr>
            <a:spLocks noGrp="1"/>
          </p:cNvSpPr>
          <p:nvPr>
            <p:ph idx="1"/>
          </p:nvPr>
        </p:nvSpPr>
        <p:spPr>
          <a:xfrm>
            <a:off x="953037" y="2556931"/>
            <a:ext cx="10277340" cy="3586291"/>
          </a:xfrm>
        </p:spPr>
        <p:txBody>
          <a:bodyPr>
            <a:normAutofit fontScale="85000" lnSpcReduction="20000"/>
          </a:bodyPr>
          <a:lstStyle/>
          <a:p>
            <a:pPr marL="0" indent="0">
              <a:buNone/>
            </a:pPr>
            <a:r>
              <a:rPr lang="en-GB" dirty="0">
                <a:latin typeface="Comic Sans MS" panose="030F0702030302020204" pitchFamily="66" charset="0"/>
              </a:rPr>
              <a:t>There were 7 benefits:</a:t>
            </a:r>
          </a:p>
          <a:p>
            <a:pPr marL="457200" indent="-457200">
              <a:buFont typeface="+mj-lt"/>
              <a:buAutoNum type="arabicPeriod"/>
            </a:pPr>
            <a:r>
              <a:rPr lang="en-GB" dirty="0">
                <a:latin typeface="Comic Sans MS" panose="030F0702030302020204" pitchFamily="66" charset="0"/>
              </a:rPr>
              <a:t>Unemployment (between 180 and 492 days)</a:t>
            </a:r>
          </a:p>
          <a:p>
            <a:pPr marL="457200" indent="-457200">
              <a:buFont typeface="+mj-lt"/>
              <a:buAutoNum type="arabicPeriod"/>
            </a:pPr>
            <a:r>
              <a:rPr lang="en-GB" dirty="0">
                <a:latin typeface="Comic Sans MS" panose="030F0702030302020204" pitchFamily="66" charset="0"/>
              </a:rPr>
              <a:t>Sickness (after 156 contributions)</a:t>
            </a:r>
          </a:p>
          <a:p>
            <a:pPr marL="457200" indent="-457200">
              <a:buFont typeface="+mj-lt"/>
              <a:buAutoNum type="arabicPeriod"/>
            </a:pPr>
            <a:r>
              <a:rPr lang="en-GB" dirty="0">
                <a:latin typeface="Comic Sans MS" panose="030F0702030302020204" pitchFamily="66" charset="0"/>
              </a:rPr>
              <a:t>Maternity</a:t>
            </a:r>
          </a:p>
          <a:p>
            <a:pPr marL="457200" indent="-457200">
              <a:buFont typeface="+mj-lt"/>
              <a:buAutoNum type="arabicPeriod"/>
            </a:pPr>
            <a:r>
              <a:rPr lang="en-GB" dirty="0">
                <a:latin typeface="Comic Sans MS" panose="030F0702030302020204" pitchFamily="66" charset="0"/>
              </a:rPr>
              <a:t>Widow’s Pension</a:t>
            </a:r>
          </a:p>
          <a:p>
            <a:pPr marL="457200" indent="-457200">
              <a:buFont typeface="+mj-lt"/>
              <a:buAutoNum type="arabicPeriod"/>
            </a:pPr>
            <a:r>
              <a:rPr lang="en-GB" dirty="0">
                <a:latin typeface="Comic Sans MS" panose="030F0702030302020204" pitchFamily="66" charset="0"/>
              </a:rPr>
              <a:t>Guardian’s Allowance</a:t>
            </a:r>
          </a:p>
          <a:p>
            <a:pPr marL="457200" indent="-457200">
              <a:buFont typeface="+mj-lt"/>
              <a:buAutoNum type="arabicPeriod"/>
            </a:pPr>
            <a:r>
              <a:rPr lang="en-GB" dirty="0">
                <a:latin typeface="Comic Sans MS" panose="030F0702030302020204" pitchFamily="66" charset="0"/>
              </a:rPr>
              <a:t>Retirement Pension</a:t>
            </a:r>
          </a:p>
          <a:p>
            <a:pPr marL="457200" indent="-457200">
              <a:buFont typeface="+mj-lt"/>
              <a:buAutoNum type="arabicPeriod"/>
            </a:pPr>
            <a:r>
              <a:rPr lang="en-GB" dirty="0">
                <a:latin typeface="Comic Sans MS" panose="030F0702030302020204" pitchFamily="66" charset="0"/>
              </a:rPr>
              <a:t>Death Grant.</a:t>
            </a:r>
          </a:p>
          <a:p>
            <a:pPr marL="0" indent="0">
              <a:buNone/>
            </a:pPr>
            <a:r>
              <a:rPr lang="en-GB" dirty="0">
                <a:latin typeface="Comic Sans MS" panose="030F0702030302020204" pitchFamily="66" charset="0"/>
              </a:rPr>
              <a:t>Benefit levels were 26s per week (42s for a couple)</a:t>
            </a:r>
          </a:p>
          <a:p>
            <a:endParaRPr lang="en-GB"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7497659" y="2841673"/>
            <a:ext cx="3553486" cy="2837909"/>
          </a:xfrm>
          <a:prstGeom prst="rect">
            <a:avLst/>
          </a:prstGeom>
        </p:spPr>
      </p:pic>
    </p:spTree>
    <p:extLst>
      <p:ext uri="{BB962C8B-B14F-4D97-AF65-F5344CB8AC3E}">
        <p14:creationId xmlns:p14="http://schemas.microsoft.com/office/powerpoint/2010/main" val="82828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pPr eaLnBrk="1" hangingPunct="1"/>
            <a:r>
              <a:rPr lang="en-GB" altLang="en-US" sz="4000" dirty="0">
                <a:latin typeface="Comic Sans MS" panose="030F0702030302020204" pitchFamily="66" charset="0"/>
              </a:rPr>
              <a:t>National insurance Act 1946</a:t>
            </a:r>
            <a:br>
              <a:rPr lang="en-GB" altLang="en-US" sz="4000" dirty="0">
                <a:latin typeface="Comic Sans MS" panose="030F0702030302020204" pitchFamily="66" charset="0"/>
              </a:rPr>
            </a:br>
            <a:endParaRPr lang="en-GB" altLang="en-US" sz="4000" dirty="0">
              <a:latin typeface="Comic Sans MS" panose="030F0702030302020204" pitchFamily="66" charset="0"/>
            </a:endParaRPr>
          </a:p>
        </p:txBody>
      </p:sp>
      <p:sp>
        <p:nvSpPr>
          <p:cNvPr id="25603" name="Rectangle 3"/>
          <p:cNvSpPr>
            <a:spLocks noGrp="1" noChangeArrowheads="1"/>
          </p:cNvSpPr>
          <p:nvPr>
            <p:ph type="body" idx="1"/>
          </p:nvPr>
        </p:nvSpPr>
        <p:spPr>
          <a:xfrm>
            <a:off x="926758" y="2556931"/>
            <a:ext cx="10404388" cy="3633803"/>
          </a:xfrm>
        </p:spPr>
        <p:txBody>
          <a:bodyPr>
            <a:normAutofit/>
          </a:bodyPr>
          <a:lstStyle/>
          <a:p>
            <a:pPr eaLnBrk="1" hangingPunct="1"/>
            <a:r>
              <a:rPr lang="en-GB" altLang="en-US" dirty="0" smtClean="0">
                <a:latin typeface="Comic Sans MS" panose="030F0702030302020204" pitchFamily="66" charset="0"/>
              </a:rPr>
              <a:t>Man paid 4s 11d per week in contributions</a:t>
            </a:r>
          </a:p>
          <a:p>
            <a:pPr eaLnBrk="1" hangingPunct="1"/>
            <a:r>
              <a:rPr lang="en-GB" altLang="en-US" dirty="0" smtClean="0">
                <a:latin typeface="Comic Sans MS" panose="030F0702030302020204" pitchFamily="66" charset="0"/>
              </a:rPr>
              <a:t>Women and under 18s paid less</a:t>
            </a:r>
          </a:p>
          <a:p>
            <a:pPr eaLnBrk="1" hangingPunct="1"/>
            <a:r>
              <a:rPr lang="en-GB" altLang="en-US" dirty="0" smtClean="0">
                <a:latin typeface="Comic Sans MS" panose="030F0702030302020204" pitchFamily="66" charset="0"/>
              </a:rPr>
              <a:t>Weekly stamps stuck on card</a:t>
            </a:r>
          </a:p>
          <a:p>
            <a:pPr eaLnBrk="1" hangingPunct="1"/>
            <a:r>
              <a:rPr lang="en-GB" altLang="en-US" dirty="0" smtClean="0">
                <a:latin typeface="Comic Sans MS" panose="030F0702030302020204" pitchFamily="66" charset="0"/>
              </a:rPr>
              <a:t>Single man received 26s</a:t>
            </a:r>
          </a:p>
          <a:p>
            <a:pPr eaLnBrk="1" hangingPunct="1"/>
            <a:r>
              <a:rPr lang="en-GB" altLang="en-US" dirty="0" smtClean="0">
                <a:latin typeface="Comic Sans MS" panose="030F0702030302020204" pitchFamily="66" charset="0"/>
              </a:rPr>
              <a:t>Married man 42 s</a:t>
            </a:r>
          </a:p>
          <a:p>
            <a:pPr eaLnBrk="1" hangingPunct="1"/>
            <a:r>
              <a:rPr lang="en-GB" altLang="en-US" dirty="0" smtClean="0">
                <a:latin typeface="Comic Sans MS" panose="030F0702030302020204" pitchFamily="66" charset="0"/>
              </a:rPr>
              <a:t>16s for wife </a:t>
            </a:r>
          </a:p>
          <a:p>
            <a:pPr eaLnBrk="1" hangingPunct="1"/>
            <a:r>
              <a:rPr lang="en-GB" altLang="en-US" dirty="0" smtClean="0">
                <a:latin typeface="Comic Sans MS" panose="030F0702030302020204" pitchFamily="66" charset="0"/>
              </a:rPr>
              <a:t>7s 6d for first child</a:t>
            </a:r>
          </a:p>
          <a:p>
            <a:pPr eaLnBrk="1" hangingPunct="1"/>
            <a:endParaRPr lang="en-GB" altLang="en-US" dirty="0" smtClean="0">
              <a:latin typeface="Comic Sans MS" panose="030F0702030302020204" pitchFamily="66" charset="0"/>
            </a:endParaRPr>
          </a:p>
          <a:p>
            <a:pPr eaLnBrk="1" hangingPunct="1"/>
            <a:endParaRPr lang="en-GB" altLang="en-US" dirty="0" smtClean="0">
              <a:latin typeface="Comic Sans MS" panose="030F0702030302020204" pitchFamily="66" charset="0"/>
            </a:endParaRPr>
          </a:p>
        </p:txBody>
      </p:sp>
    </p:spTree>
    <p:extLst>
      <p:ext uri="{BB962C8B-B14F-4D97-AF65-F5344CB8AC3E}">
        <p14:creationId xmlns:p14="http://schemas.microsoft.com/office/powerpoint/2010/main" val="22640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6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altLang="en-US" sz="3200" dirty="0">
                <a:solidFill>
                  <a:schemeClr val="tx1"/>
                </a:solidFill>
                <a:latin typeface="Comic Sans MS" panose="030F0702030302020204" pitchFamily="66" charset="0"/>
              </a:rPr>
              <a:t>Want – The Industrial Injuries Act 1946</a:t>
            </a:r>
          </a:p>
        </p:txBody>
      </p:sp>
      <p:sp>
        <p:nvSpPr>
          <p:cNvPr id="5123" name="Rectangle 3"/>
          <p:cNvSpPr>
            <a:spLocks noGrp="1" noChangeArrowheads="1"/>
          </p:cNvSpPr>
          <p:nvPr>
            <p:ph type="body" idx="1"/>
          </p:nvPr>
        </p:nvSpPr>
        <p:spPr/>
        <p:txBody>
          <a:bodyPr/>
          <a:lstStyle/>
          <a:p>
            <a:pPr eaLnBrk="1" hangingPunct="1"/>
            <a:r>
              <a:rPr lang="en-GB" altLang="en-US" dirty="0">
                <a:solidFill>
                  <a:schemeClr val="tx1"/>
                </a:solidFill>
                <a:latin typeface="Comic Sans MS" panose="030F0702030302020204" pitchFamily="66" charset="0"/>
              </a:rPr>
              <a:t>This was an extension of previous legislation, but it was UNIVERSAL and COMPULSORY.</a:t>
            </a:r>
          </a:p>
          <a:p>
            <a:pPr eaLnBrk="1" hangingPunct="1"/>
            <a:r>
              <a:rPr lang="en-GB" altLang="en-US" dirty="0">
                <a:solidFill>
                  <a:schemeClr val="tx1"/>
                </a:solidFill>
                <a:latin typeface="Comic Sans MS" panose="030F0702030302020204" pitchFamily="66" charset="0"/>
              </a:rPr>
              <a:t>Workers were covered for this through their existing National Insurance </a:t>
            </a:r>
            <a:r>
              <a:rPr lang="en-GB" altLang="en-US" dirty="0" smtClean="0">
                <a:solidFill>
                  <a:schemeClr val="tx1"/>
                </a:solidFill>
                <a:latin typeface="Comic Sans MS" panose="030F0702030302020204" pitchFamily="66" charset="0"/>
              </a:rPr>
              <a:t>contributions</a:t>
            </a:r>
            <a:r>
              <a:rPr lang="en-GB" altLang="en-US" dirty="0">
                <a:solidFill>
                  <a:schemeClr val="tx1"/>
                </a:solidFill>
                <a:latin typeface="Comic Sans MS" panose="030F0702030302020204" pitchFamily="66" charset="0"/>
              </a:rPr>
              <a:t>.</a:t>
            </a:r>
          </a:p>
          <a:p>
            <a:pPr eaLnBrk="1" hangingPunct="1"/>
            <a:r>
              <a:rPr lang="en-GB" altLang="en-US" dirty="0">
                <a:solidFill>
                  <a:schemeClr val="tx1"/>
                </a:solidFill>
                <a:latin typeface="Comic Sans MS" panose="030F0702030302020204" pitchFamily="66" charset="0"/>
              </a:rPr>
              <a:t>Benefit levels were 45s per week, which was generous.</a:t>
            </a:r>
          </a:p>
          <a:p>
            <a:pPr eaLnBrk="1" hangingPunct="1"/>
            <a:r>
              <a:rPr lang="en-GB" altLang="en-US" dirty="0">
                <a:solidFill>
                  <a:schemeClr val="tx1"/>
                </a:solidFill>
                <a:latin typeface="Comic Sans MS" panose="030F0702030302020204" pitchFamily="66" charset="0"/>
              </a:rPr>
              <a:t>This was paid by the government, not employers.</a:t>
            </a:r>
          </a:p>
        </p:txBody>
      </p:sp>
    </p:spTree>
    <p:extLst>
      <p:ext uri="{BB962C8B-B14F-4D97-AF65-F5344CB8AC3E}">
        <p14:creationId xmlns:p14="http://schemas.microsoft.com/office/powerpoint/2010/main" val="30803957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pPr eaLnBrk="1" hangingPunct="1"/>
            <a:r>
              <a:rPr lang="en-GB" altLang="en-US" sz="4000">
                <a:latin typeface="Comic Sans MS" panose="030F0702030302020204" pitchFamily="66" charset="0"/>
              </a:rPr>
              <a:t>National insurance ( industrial injury) 1946</a:t>
            </a:r>
          </a:p>
        </p:txBody>
      </p:sp>
      <p:sp>
        <p:nvSpPr>
          <p:cNvPr id="26627" name="Rectangle 3"/>
          <p:cNvSpPr>
            <a:spLocks noGrp="1" noChangeArrowheads="1"/>
          </p:cNvSpPr>
          <p:nvPr>
            <p:ph type="body" idx="1"/>
          </p:nvPr>
        </p:nvSpPr>
        <p:spPr/>
        <p:txBody>
          <a:bodyPr/>
          <a:lstStyle/>
          <a:p>
            <a:pPr eaLnBrk="1" hangingPunct="1"/>
            <a:endParaRPr lang="en-GB" altLang="en-US" dirty="0" smtClean="0">
              <a:latin typeface="Comic Sans MS" panose="030F0702030302020204" pitchFamily="66" charset="0"/>
            </a:endParaRPr>
          </a:p>
          <a:p>
            <a:pPr eaLnBrk="1" hangingPunct="1"/>
            <a:r>
              <a:rPr lang="en-GB" altLang="en-US" dirty="0" smtClean="0">
                <a:latin typeface="Comic Sans MS" panose="030F0702030302020204" pitchFamily="66" charset="0"/>
              </a:rPr>
              <a:t>Injured worker entitled to same benefits for six months</a:t>
            </a:r>
          </a:p>
          <a:p>
            <a:pPr eaLnBrk="1" hangingPunct="1"/>
            <a:r>
              <a:rPr lang="en-GB" altLang="en-US" dirty="0" smtClean="0">
                <a:latin typeface="Comic Sans MS" panose="030F0702030302020204" pitchFamily="66" charset="0"/>
              </a:rPr>
              <a:t>If injury lasted beyond this entitled to a pension.</a:t>
            </a:r>
          </a:p>
          <a:p>
            <a:pPr eaLnBrk="1" hangingPunct="1">
              <a:buFontTx/>
              <a:buNone/>
            </a:pPr>
            <a:endParaRPr lang="en-GB" altLang="en-US" dirty="0" smtClean="0">
              <a:latin typeface="Comic Sans MS" panose="030F0702030302020204" pitchFamily="66" charset="0"/>
            </a:endParaRPr>
          </a:p>
        </p:txBody>
      </p:sp>
    </p:spTree>
    <p:extLst>
      <p:ext uri="{BB962C8B-B14F-4D97-AF65-F5344CB8AC3E}">
        <p14:creationId xmlns:p14="http://schemas.microsoft.com/office/powerpoint/2010/main" val="29958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altLang="en-US" sz="3000" b="1" dirty="0">
                <a:solidFill>
                  <a:schemeClr val="tx1"/>
                </a:solidFill>
                <a:latin typeface="Comic Sans MS" panose="030F0702030302020204" pitchFamily="66" charset="0"/>
              </a:rPr>
              <a:t>Want – The National Assistance Act 1948</a:t>
            </a:r>
          </a:p>
        </p:txBody>
      </p:sp>
      <p:sp>
        <p:nvSpPr>
          <p:cNvPr id="6147" name="Rectangle 3"/>
          <p:cNvSpPr>
            <a:spLocks noGrp="1" noChangeArrowheads="1"/>
          </p:cNvSpPr>
          <p:nvPr>
            <p:ph type="body" idx="1"/>
          </p:nvPr>
        </p:nvSpPr>
        <p:spPr>
          <a:xfrm>
            <a:off x="811369" y="2511380"/>
            <a:ext cx="10534918" cy="3683358"/>
          </a:xfrm>
        </p:spPr>
        <p:txBody>
          <a:bodyPr>
            <a:normAutofit/>
          </a:bodyPr>
          <a:lstStyle/>
          <a:p>
            <a:pPr eaLnBrk="1" hangingPunct="1">
              <a:lnSpc>
                <a:spcPct val="80000"/>
              </a:lnSpc>
            </a:pPr>
            <a:r>
              <a:rPr lang="en-GB" altLang="en-US" dirty="0">
                <a:solidFill>
                  <a:schemeClr val="tx1"/>
                </a:solidFill>
                <a:latin typeface="Comic Sans MS" panose="030F0702030302020204" pitchFamily="66" charset="0"/>
              </a:rPr>
              <a:t>This act was designed to be a safety net for those who could not make National Insurance contributions, and therefore would not receive the benefits of the National Insurance Act (e.g. the disabled, the long-term sick, pensioners)</a:t>
            </a:r>
          </a:p>
          <a:p>
            <a:pPr eaLnBrk="1" hangingPunct="1">
              <a:lnSpc>
                <a:spcPct val="80000"/>
              </a:lnSpc>
            </a:pPr>
            <a:r>
              <a:rPr lang="en-GB" altLang="en-US" dirty="0">
                <a:solidFill>
                  <a:schemeClr val="tx1"/>
                </a:solidFill>
                <a:latin typeface="Comic Sans MS" panose="030F0702030302020204" pitchFamily="66" charset="0"/>
              </a:rPr>
              <a:t>National Assistance Boards were set up.</a:t>
            </a:r>
          </a:p>
          <a:p>
            <a:pPr eaLnBrk="1" hangingPunct="1">
              <a:lnSpc>
                <a:spcPct val="80000"/>
              </a:lnSpc>
            </a:pPr>
            <a:r>
              <a:rPr lang="en-GB" altLang="en-US" dirty="0">
                <a:solidFill>
                  <a:schemeClr val="tx1"/>
                </a:solidFill>
                <a:latin typeface="Comic Sans MS" panose="030F0702030302020204" pitchFamily="66" charset="0"/>
              </a:rPr>
              <a:t>Claimants would be means-tested and benefits would be in the forms of one-off discretionary grants.</a:t>
            </a:r>
          </a:p>
          <a:p>
            <a:pPr eaLnBrk="1" hangingPunct="1">
              <a:lnSpc>
                <a:spcPct val="80000"/>
              </a:lnSpc>
            </a:pPr>
            <a:endParaRPr lang="en-GB" altLang="en-US"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8133428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altLang="en-US" sz="3000" b="1" dirty="0">
                <a:solidFill>
                  <a:schemeClr val="tx1"/>
                </a:solidFill>
                <a:latin typeface="Comic Sans MS" panose="030F0702030302020204" pitchFamily="66" charset="0"/>
              </a:rPr>
              <a:t>Want – The National Assistance Act 1948</a:t>
            </a:r>
          </a:p>
        </p:txBody>
      </p:sp>
      <p:sp>
        <p:nvSpPr>
          <p:cNvPr id="6147" name="Rectangle 3"/>
          <p:cNvSpPr>
            <a:spLocks noGrp="1" noChangeArrowheads="1"/>
          </p:cNvSpPr>
          <p:nvPr>
            <p:ph type="body" idx="1"/>
          </p:nvPr>
        </p:nvSpPr>
        <p:spPr>
          <a:xfrm>
            <a:off x="811369" y="2511380"/>
            <a:ext cx="10534918" cy="3683358"/>
          </a:xfrm>
        </p:spPr>
        <p:txBody>
          <a:bodyPr>
            <a:normAutofit/>
          </a:bodyPr>
          <a:lstStyle/>
          <a:p>
            <a:pPr eaLnBrk="1" hangingPunct="1">
              <a:lnSpc>
                <a:spcPct val="80000"/>
              </a:lnSpc>
            </a:pPr>
            <a:r>
              <a:rPr lang="en-GB" altLang="en-US" dirty="0" smtClean="0">
                <a:solidFill>
                  <a:schemeClr val="tx1"/>
                </a:solidFill>
                <a:latin typeface="Comic Sans MS" panose="030F0702030302020204" pitchFamily="66" charset="0"/>
              </a:rPr>
              <a:t>This </a:t>
            </a:r>
            <a:r>
              <a:rPr lang="en-GB" altLang="en-US" dirty="0">
                <a:solidFill>
                  <a:schemeClr val="tx1"/>
                </a:solidFill>
                <a:latin typeface="Comic Sans MS" panose="030F0702030302020204" pitchFamily="66" charset="0"/>
              </a:rPr>
              <a:t>came to be relied on much more than the Labour Government expected it would be, as National Insurance benefits were low</a:t>
            </a:r>
            <a:r>
              <a:rPr lang="en-GB" altLang="en-US" dirty="0" smtClean="0">
                <a:solidFill>
                  <a:schemeClr val="tx1"/>
                </a:solidFill>
                <a:latin typeface="Comic Sans MS" panose="030F0702030302020204" pitchFamily="66" charset="0"/>
              </a:rPr>
              <a:t>.</a:t>
            </a:r>
          </a:p>
          <a:p>
            <a:pPr>
              <a:lnSpc>
                <a:spcPct val="80000"/>
              </a:lnSpc>
            </a:pPr>
            <a:r>
              <a:rPr lang="en-GB" altLang="en-US" dirty="0">
                <a:solidFill>
                  <a:schemeClr val="tx1"/>
                </a:solidFill>
                <a:latin typeface="Comic Sans MS" panose="030F0702030302020204" pitchFamily="66" charset="0"/>
              </a:rPr>
              <a:t>Payments low either weekly or one off grants.</a:t>
            </a:r>
          </a:p>
          <a:p>
            <a:pPr>
              <a:lnSpc>
                <a:spcPct val="80000"/>
              </a:lnSpc>
            </a:pPr>
            <a:r>
              <a:rPr lang="en-GB" altLang="en-US" dirty="0">
                <a:solidFill>
                  <a:schemeClr val="tx1"/>
                </a:solidFill>
                <a:latin typeface="Comic Sans MS" panose="030F0702030302020204" pitchFamily="66" charset="0"/>
              </a:rPr>
              <a:t>Did away with the workhouse but old people often needed help because pension was low.</a:t>
            </a:r>
          </a:p>
          <a:p>
            <a:pPr eaLnBrk="1" hangingPunct="1">
              <a:lnSpc>
                <a:spcPct val="80000"/>
              </a:lnSpc>
            </a:pPr>
            <a:endParaRPr lang="en-GB" altLang="en-US"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2442038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GB" altLang="en-US" dirty="0" smtClean="0">
                <a:latin typeface="Comic Sans MS" panose="030F0702030302020204" pitchFamily="66" charset="0"/>
              </a:rPr>
              <a:t>5</a:t>
            </a:r>
            <a:r>
              <a:rPr lang="en-GB" altLang="en-US" baseline="30000" dirty="0" smtClean="0">
                <a:latin typeface="Comic Sans MS" panose="030F0702030302020204" pitchFamily="66" charset="0"/>
              </a:rPr>
              <a:t>th</a:t>
            </a:r>
            <a:r>
              <a:rPr lang="en-GB" altLang="en-US" dirty="0" smtClean="0">
                <a:latin typeface="Comic Sans MS" panose="030F0702030302020204" pitchFamily="66" charset="0"/>
              </a:rPr>
              <a:t> July 1948</a:t>
            </a:r>
          </a:p>
        </p:txBody>
      </p:sp>
      <p:sp>
        <p:nvSpPr>
          <p:cNvPr id="28675" name="Rectangle 3"/>
          <p:cNvSpPr>
            <a:spLocks noGrp="1" noChangeArrowheads="1"/>
          </p:cNvSpPr>
          <p:nvPr>
            <p:ph type="body" idx="1"/>
          </p:nvPr>
        </p:nvSpPr>
        <p:spPr/>
        <p:txBody>
          <a:bodyPr/>
          <a:lstStyle/>
          <a:p>
            <a:pPr eaLnBrk="1" hangingPunct="1"/>
            <a:r>
              <a:rPr lang="en-GB" altLang="en-US" dirty="0" smtClean="0">
                <a:latin typeface="Comic Sans MS" panose="030F0702030302020204" pitchFamily="66" charset="0"/>
              </a:rPr>
              <a:t>Ministry of National Insurance set up in Newcastle</a:t>
            </a:r>
          </a:p>
          <a:p>
            <a:pPr eaLnBrk="1" hangingPunct="1"/>
            <a:r>
              <a:rPr lang="en-GB" altLang="en-US" dirty="0" smtClean="0">
                <a:latin typeface="Comic Sans MS" panose="030F0702030302020204" pitchFamily="66" charset="0"/>
              </a:rPr>
              <a:t>40,000 civil servants needed to administer the scheme to keep records of 25 million workers.</a:t>
            </a:r>
          </a:p>
          <a:p>
            <a:pPr eaLnBrk="1" hangingPunct="1"/>
            <a:r>
              <a:rPr lang="en-GB" altLang="en-US" dirty="0" smtClean="0">
                <a:latin typeface="Comic Sans MS" panose="030F0702030302020204" pitchFamily="66" charset="0"/>
              </a:rPr>
              <a:t>Scheme made a surplus in the first few years because unemployment was so low.</a:t>
            </a:r>
          </a:p>
          <a:p>
            <a:pPr eaLnBrk="1" hangingPunct="1"/>
            <a:endParaRPr lang="en-GB" altLang="en-US" dirty="0" smtClean="0">
              <a:latin typeface="Comic Sans MS" panose="030F0702030302020204" pitchFamily="66" charset="0"/>
            </a:endParaRPr>
          </a:p>
        </p:txBody>
      </p:sp>
    </p:spTree>
    <p:extLst>
      <p:ext uri="{BB962C8B-B14F-4D97-AF65-F5344CB8AC3E}">
        <p14:creationId xmlns:p14="http://schemas.microsoft.com/office/powerpoint/2010/main" val="280264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GB" altLang="en-US" dirty="0" smtClean="0">
                <a:latin typeface="Comic Sans MS" panose="030F0702030302020204" pitchFamily="66" charset="0"/>
              </a:rPr>
              <a:t>Analysis</a:t>
            </a:r>
          </a:p>
        </p:txBody>
      </p:sp>
      <p:sp>
        <p:nvSpPr>
          <p:cNvPr id="29699" name="Rectangle 3"/>
          <p:cNvSpPr>
            <a:spLocks noGrp="1" noChangeArrowheads="1"/>
          </p:cNvSpPr>
          <p:nvPr>
            <p:ph type="body" idx="1"/>
          </p:nvPr>
        </p:nvSpPr>
        <p:spPr/>
        <p:txBody>
          <a:bodyPr/>
          <a:lstStyle/>
          <a:p>
            <a:pPr eaLnBrk="1" hangingPunct="1">
              <a:lnSpc>
                <a:spcPct val="90000"/>
              </a:lnSpc>
            </a:pPr>
            <a:r>
              <a:rPr lang="en-GB" altLang="en-US" dirty="0" smtClean="0">
                <a:latin typeface="Comic Sans MS" panose="030F0702030302020204" pitchFamily="66" charset="0"/>
              </a:rPr>
              <a:t>Compared to the past this was a marked improvement.  However benefits were paid only after contributions had been received.</a:t>
            </a:r>
          </a:p>
          <a:p>
            <a:pPr eaLnBrk="1" hangingPunct="1">
              <a:lnSpc>
                <a:spcPct val="90000"/>
              </a:lnSpc>
            </a:pPr>
            <a:r>
              <a:rPr lang="en-GB" altLang="en-US" dirty="0" smtClean="0">
                <a:latin typeface="Comic Sans MS" panose="030F0702030302020204" pitchFamily="66" charset="0"/>
              </a:rPr>
              <a:t>The levels of benefit were fixed for five years and by the time of implementation they were well below subsistence levels so people still had to apply for national assistance.  Still a long way to go to address poverty.</a:t>
            </a:r>
          </a:p>
        </p:txBody>
      </p:sp>
    </p:spTree>
    <p:extLst>
      <p:ext uri="{BB962C8B-B14F-4D97-AF65-F5344CB8AC3E}">
        <p14:creationId xmlns:p14="http://schemas.microsoft.com/office/powerpoint/2010/main" val="152090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Learning Intentions</a:t>
            </a:r>
            <a:endParaRPr lang="en-GB" dirty="0">
              <a:latin typeface="Comic Sans MS" panose="030F0702030302020204" pitchFamily="66" charset="0"/>
            </a:endParaRPr>
          </a:p>
        </p:txBody>
      </p:sp>
      <p:sp>
        <p:nvSpPr>
          <p:cNvPr id="3" name="Content Placeholder 2"/>
          <p:cNvSpPr>
            <a:spLocks noGrp="1"/>
          </p:cNvSpPr>
          <p:nvPr>
            <p:ph idx="1"/>
          </p:nvPr>
        </p:nvSpPr>
        <p:spPr/>
        <p:txBody>
          <a:bodyPr/>
          <a:lstStyle/>
          <a:p>
            <a:r>
              <a:rPr lang="en-GB" dirty="0" smtClean="0">
                <a:latin typeface="Comic Sans MS" panose="030F0702030302020204" pitchFamily="66" charset="0"/>
              </a:rPr>
              <a:t>Describe how the Labour government of 1945 tried to deal with each of the ‘five giants’</a:t>
            </a:r>
          </a:p>
          <a:p>
            <a:r>
              <a:rPr lang="en-GB" dirty="0" smtClean="0">
                <a:latin typeface="Comic Sans MS" panose="030F0702030302020204" pitchFamily="66" charset="0"/>
              </a:rPr>
              <a:t>Explain what is meant by a welfare state that looks after people ‘from the cradle to the grave’</a:t>
            </a:r>
          </a:p>
          <a:p>
            <a:r>
              <a:rPr lang="en-GB" dirty="0" smtClean="0">
                <a:latin typeface="Comic Sans MS" panose="030F0702030302020204" pitchFamily="66" charset="0"/>
              </a:rPr>
              <a:t>Make a decision about how successful each of the </a:t>
            </a:r>
            <a:r>
              <a:rPr lang="en-GB" smtClean="0">
                <a:latin typeface="Comic Sans MS" panose="030F0702030302020204" pitchFamily="66" charset="0"/>
              </a:rPr>
              <a:t>reforms were</a:t>
            </a:r>
            <a:endParaRPr lang="en-GB" dirty="0">
              <a:latin typeface="Comic Sans MS" panose="030F0702030302020204" pitchFamily="66" charset="0"/>
            </a:endParaRPr>
          </a:p>
        </p:txBody>
      </p:sp>
    </p:spTree>
    <p:extLst>
      <p:ext uri="{BB962C8B-B14F-4D97-AF65-F5344CB8AC3E}">
        <p14:creationId xmlns:p14="http://schemas.microsoft.com/office/powerpoint/2010/main" val="25075816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Successes</a:t>
            </a:r>
            <a:endParaRPr lang="en-GB" dirty="0">
              <a:latin typeface="Comic Sans MS" panose="030F0702030302020204" pitchFamily="66" charset="0"/>
            </a:endParaRPr>
          </a:p>
        </p:txBody>
      </p:sp>
      <p:sp>
        <p:nvSpPr>
          <p:cNvPr id="3" name="Content Placeholder 2"/>
          <p:cNvSpPr>
            <a:spLocks noGrp="1"/>
          </p:cNvSpPr>
          <p:nvPr>
            <p:ph idx="1"/>
          </p:nvPr>
        </p:nvSpPr>
        <p:spPr/>
        <p:txBody>
          <a:bodyPr/>
          <a:lstStyle/>
          <a:p>
            <a:r>
              <a:rPr lang="en-GB" dirty="0" smtClean="0">
                <a:latin typeface="Comic Sans MS" panose="030F0702030302020204" pitchFamily="66" charset="0"/>
              </a:rPr>
              <a:t>The National Insurance, Industrial Injuries and National Assistance Acts meant everyone would be given </a:t>
            </a:r>
            <a:r>
              <a:rPr lang="en-GB" dirty="0">
                <a:latin typeface="Comic Sans MS" panose="030F0702030302020204" pitchFamily="66" charset="0"/>
              </a:rPr>
              <a:t>h</a:t>
            </a:r>
            <a:r>
              <a:rPr lang="en-GB" dirty="0" smtClean="0">
                <a:latin typeface="Comic Sans MS" panose="030F0702030302020204" pitchFamily="66" charset="0"/>
              </a:rPr>
              <a:t>elp ‘from the cradle to the grave’.</a:t>
            </a:r>
            <a:endParaRPr lang="en-GB" dirty="0">
              <a:latin typeface="Comic Sans MS" panose="030F0702030302020204" pitchFamily="66" charset="0"/>
            </a:endParaRPr>
          </a:p>
        </p:txBody>
      </p:sp>
    </p:spTree>
    <p:extLst>
      <p:ext uri="{BB962C8B-B14F-4D97-AF65-F5344CB8AC3E}">
        <p14:creationId xmlns:p14="http://schemas.microsoft.com/office/powerpoint/2010/main" val="1098992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Problems</a:t>
            </a:r>
            <a:endParaRPr lang="en-GB" dirty="0">
              <a:latin typeface="Comic Sans MS" panose="030F0702030302020204" pitchFamily="66" charset="0"/>
            </a:endParaRPr>
          </a:p>
        </p:txBody>
      </p:sp>
      <p:sp>
        <p:nvSpPr>
          <p:cNvPr id="3" name="Content Placeholder 2"/>
          <p:cNvSpPr>
            <a:spLocks noGrp="1"/>
          </p:cNvSpPr>
          <p:nvPr>
            <p:ph idx="1"/>
          </p:nvPr>
        </p:nvSpPr>
        <p:spPr/>
        <p:txBody>
          <a:bodyPr/>
          <a:lstStyle/>
          <a:p>
            <a:r>
              <a:rPr lang="en-GB" dirty="0" smtClean="0">
                <a:latin typeface="Comic Sans MS" panose="030F0702030302020204" pitchFamily="66" charset="0"/>
              </a:rPr>
              <a:t>The schemes needed a lot of people to administer them.</a:t>
            </a:r>
          </a:p>
          <a:p>
            <a:r>
              <a:rPr lang="en-GB" dirty="0" smtClean="0">
                <a:latin typeface="Comic Sans MS" panose="030F0702030302020204" pitchFamily="66" charset="0"/>
              </a:rPr>
              <a:t>Not everyone was covered by the National Insurance Act – only those with a certain level of contributions. This meant the ‘safety net’ did not cover everyone.</a:t>
            </a:r>
            <a:endParaRPr lang="en-GB" dirty="0">
              <a:latin typeface="Comic Sans MS" panose="030F0702030302020204" pitchFamily="66" charset="0"/>
            </a:endParaRPr>
          </a:p>
        </p:txBody>
      </p:sp>
    </p:spTree>
    <p:extLst>
      <p:ext uri="{BB962C8B-B14F-4D97-AF65-F5344CB8AC3E}">
        <p14:creationId xmlns:p14="http://schemas.microsoft.com/office/powerpoint/2010/main" val="2769736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Disease</a:t>
            </a:r>
            <a:endParaRPr lang="en-GB" dirty="0">
              <a:latin typeface="Comic Sans MS" panose="030F0702030302020204" pitchFamily="66" charset="0"/>
            </a:endParaRPr>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7034799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GB" altLang="en-US" dirty="0" smtClean="0">
                <a:latin typeface="Comic Sans MS" panose="030F0702030302020204" pitchFamily="66" charset="0"/>
              </a:rPr>
              <a:t>Disease</a:t>
            </a:r>
          </a:p>
        </p:txBody>
      </p:sp>
      <p:sp>
        <p:nvSpPr>
          <p:cNvPr id="37891" name="Rectangle 3"/>
          <p:cNvSpPr>
            <a:spLocks noGrp="1" noChangeArrowheads="1"/>
          </p:cNvSpPr>
          <p:nvPr>
            <p:ph type="body" idx="1"/>
          </p:nvPr>
        </p:nvSpPr>
        <p:spPr/>
        <p:txBody>
          <a:bodyPr>
            <a:normAutofit fontScale="77500" lnSpcReduction="20000"/>
          </a:bodyPr>
          <a:lstStyle/>
          <a:p>
            <a:pPr eaLnBrk="1" hangingPunct="1">
              <a:lnSpc>
                <a:spcPct val="90000"/>
              </a:lnSpc>
            </a:pPr>
            <a:r>
              <a:rPr lang="en-GB" altLang="en-US" sz="2800" dirty="0">
                <a:latin typeface="Comic Sans MS" panose="030F0702030302020204" pitchFamily="66" charset="0"/>
              </a:rPr>
              <a:t>The National Health Service bill was piloted through parliament by </a:t>
            </a:r>
            <a:r>
              <a:rPr lang="en-GB" altLang="en-US" sz="2800" dirty="0" err="1">
                <a:latin typeface="Comic Sans MS" panose="030F0702030302020204" pitchFamily="66" charset="0"/>
              </a:rPr>
              <a:t>Aneurin</a:t>
            </a:r>
            <a:r>
              <a:rPr lang="en-GB" altLang="en-US" sz="2800" dirty="0">
                <a:latin typeface="Comic Sans MS" panose="030F0702030302020204" pitchFamily="66" charset="0"/>
              </a:rPr>
              <a:t> Bevin.</a:t>
            </a:r>
          </a:p>
          <a:p>
            <a:pPr eaLnBrk="1" hangingPunct="1">
              <a:lnSpc>
                <a:spcPct val="90000"/>
              </a:lnSpc>
            </a:pPr>
            <a:r>
              <a:rPr lang="en-GB" altLang="en-US" sz="2800" dirty="0">
                <a:latin typeface="Comic Sans MS" panose="030F0702030302020204" pitchFamily="66" charset="0"/>
              </a:rPr>
              <a:t>Under the previous system only 21 million workers were covered.</a:t>
            </a:r>
          </a:p>
          <a:p>
            <a:pPr eaLnBrk="1" hangingPunct="1">
              <a:lnSpc>
                <a:spcPct val="90000"/>
              </a:lnSpc>
            </a:pPr>
            <a:r>
              <a:rPr lang="en-GB" altLang="en-US" sz="2800" dirty="0">
                <a:latin typeface="Comic Sans MS" panose="030F0702030302020204" pitchFamily="66" charset="0"/>
              </a:rPr>
              <a:t>Not covered were </a:t>
            </a:r>
          </a:p>
          <a:p>
            <a:pPr eaLnBrk="1" hangingPunct="1">
              <a:lnSpc>
                <a:spcPct val="90000"/>
              </a:lnSpc>
              <a:buFont typeface="Wingdings" panose="05000000000000000000" pitchFamily="2" charset="2"/>
              <a:buChar char="Ø"/>
            </a:pPr>
            <a:r>
              <a:rPr lang="en-GB" altLang="en-US" sz="2800" dirty="0">
                <a:latin typeface="Comic Sans MS" panose="030F0702030302020204" pitchFamily="66" charset="0"/>
              </a:rPr>
              <a:t>Dependents </a:t>
            </a:r>
          </a:p>
          <a:p>
            <a:pPr eaLnBrk="1" hangingPunct="1">
              <a:lnSpc>
                <a:spcPct val="90000"/>
              </a:lnSpc>
              <a:buFont typeface="Wingdings" panose="05000000000000000000" pitchFamily="2" charset="2"/>
              <a:buChar char="Ø"/>
            </a:pPr>
            <a:r>
              <a:rPr lang="en-GB" altLang="en-US" sz="2800" dirty="0">
                <a:latin typeface="Comic Sans MS" panose="030F0702030302020204" pitchFamily="66" charset="0"/>
              </a:rPr>
              <a:t>Self employed</a:t>
            </a:r>
          </a:p>
          <a:p>
            <a:pPr eaLnBrk="1" hangingPunct="1">
              <a:lnSpc>
                <a:spcPct val="90000"/>
              </a:lnSpc>
              <a:buFont typeface="Wingdings" panose="05000000000000000000" pitchFamily="2" charset="2"/>
              <a:buChar char="Ø"/>
            </a:pPr>
            <a:r>
              <a:rPr lang="en-GB" altLang="en-US" sz="2800" dirty="0">
                <a:latin typeface="Comic Sans MS" panose="030F0702030302020204" pitchFamily="66" charset="0"/>
              </a:rPr>
              <a:t>Uninsured</a:t>
            </a:r>
          </a:p>
          <a:p>
            <a:pPr eaLnBrk="1" hangingPunct="1">
              <a:lnSpc>
                <a:spcPct val="90000"/>
              </a:lnSpc>
            </a:pPr>
            <a:r>
              <a:rPr lang="en-GB" altLang="en-US" sz="2800" dirty="0">
                <a:latin typeface="Comic Sans MS" panose="030F0702030302020204" pitchFamily="66" charset="0"/>
              </a:rPr>
              <a:t>They had the additional anxiety of postponing treatment or facing bills</a:t>
            </a:r>
          </a:p>
        </p:txBody>
      </p:sp>
    </p:spTree>
    <p:extLst>
      <p:ext uri="{BB962C8B-B14F-4D97-AF65-F5344CB8AC3E}">
        <p14:creationId xmlns:p14="http://schemas.microsoft.com/office/powerpoint/2010/main" val="29063630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GB" altLang="en-US" sz="3200" b="1" dirty="0">
                <a:solidFill>
                  <a:schemeClr val="tx1"/>
                </a:solidFill>
                <a:latin typeface="Comic Sans MS" panose="030F0702030302020204" pitchFamily="66" charset="0"/>
              </a:rPr>
              <a:t>Disease – The NHS </a:t>
            </a:r>
            <a:r>
              <a:rPr lang="en-GB" altLang="en-US" sz="3200" b="1" dirty="0" smtClean="0">
                <a:solidFill>
                  <a:schemeClr val="tx1"/>
                </a:solidFill>
                <a:latin typeface="Comic Sans MS" panose="030F0702030302020204" pitchFamily="66" charset="0"/>
              </a:rPr>
              <a:t>1946</a:t>
            </a:r>
            <a:endParaRPr lang="en-GB" altLang="en-US" sz="3200" b="1" dirty="0">
              <a:solidFill>
                <a:schemeClr val="tx1"/>
              </a:solidFill>
              <a:latin typeface="Comic Sans MS" panose="030F0702030302020204" pitchFamily="66" charset="0"/>
            </a:endParaRPr>
          </a:p>
        </p:txBody>
      </p:sp>
      <p:sp>
        <p:nvSpPr>
          <p:cNvPr id="9219" name="Rectangle 3"/>
          <p:cNvSpPr>
            <a:spLocks noGrp="1" noChangeArrowheads="1"/>
          </p:cNvSpPr>
          <p:nvPr>
            <p:ph type="body" sz="half" idx="1"/>
          </p:nvPr>
        </p:nvSpPr>
        <p:spPr>
          <a:xfrm>
            <a:off x="785611" y="1600201"/>
            <a:ext cx="5988675" cy="4525963"/>
          </a:xfrm>
        </p:spPr>
        <p:txBody>
          <a:bodyPr>
            <a:normAutofit/>
          </a:bodyPr>
          <a:lstStyle/>
          <a:p>
            <a:pPr eaLnBrk="1" hangingPunct="1">
              <a:lnSpc>
                <a:spcPct val="90000"/>
              </a:lnSpc>
              <a:buFont typeface="Wingdings" panose="05000000000000000000" pitchFamily="2" charset="2"/>
              <a:buChar char="§"/>
            </a:pPr>
            <a:r>
              <a:rPr lang="en-GB" altLang="en-US" sz="2200" dirty="0">
                <a:solidFill>
                  <a:schemeClr val="tx1"/>
                </a:solidFill>
                <a:latin typeface="Comic Sans MS" panose="030F0702030302020204" pitchFamily="66" charset="0"/>
              </a:rPr>
              <a:t>The Act was passed in 1946 and implemented on the ‘Appointed Day’  - 5 July 1948.</a:t>
            </a:r>
          </a:p>
          <a:p>
            <a:pPr eaLnBrk="1" hangingPunct="1">
              <a:lnSpc>
                <a:spcPct val="90000"/>
              </a:lnSpc>
              <a:buFont typeface="Wingdings" panose="05000000000000000000" pitchFamily="2" charset="2"/>
              <a:buChar char="§"/>
            </a:pPr>
            <a:r>
              <a:rPr lang="en-GB" altLang="en-US" sz="2200" dirty="0" err="1">
                <a:solidFill>
                  <a:schemeClr val="tx1"/>
                </a:solidFill>
                <a:latin typeface="Comic Sans MS" panose="030F0702030302020204" pitchFamily="66" charset="0"/>
              </a:rPr>
              <a:t>Aneurin</a:t>
            </a:r>
            <a:r>
              <a:rPr lang="en-GB" altLang="en-US" sz="2200" dirty="0">
                <a:solidFill>
                  <a:schemeClr val="tx1"/>
                </a:solidFill>
                <a:latin typeface="Comic Sans MS" panose="030F0702030302020204" pitchFamily="66" charset="0"/>
              </a:rPr>
              <a:t> Bevan was Minister for Health and Housing.</a:t>
            </a:r>
          </a:p>
          <a:p>
            <a:pPr eaLnBrk="1" hangingPunct="1">
              <a:lnSpc>
                <a:spcPct val="90000"/>
              </a:lnSpc>
              <a:buFont typeface="Wingdings" panose="05000000000000000000" pitchFamily="2" charset="2"/>
              <a:buChar char="§"/>
            </a:pPr>
            <a:r>
              <a:rPr lang="en-GB" altLang="en-US" sz="2200" dirty="0">
                <a:solidFill>
                  <a:schemeClr val="tx1"/>
                </a:solidFill>
                <a:latin typeface="Comic Sans MS" panose="030F0702030302020204" pitchFamily="66" charset="0"/>
              </a:rPr>
              <a:t>9% of the funding for the NHS came from National Insurance, the rest came from taxation.</a:t>
            </a:r>
          </a:p>
          <a:p>
            <a:pPr eaLnBrk="1" hangingPunct="1">
              <a:lnSpc>
                <a:spcPct val="90000"/>
              </a:lnSpc>
              <a:buFont typeface="Wingdings" panose="05000000000000000000" pitchFamily="2" charset="2"/>
              <a:buChar char="§"/>
            </a:pPr>
            <a:r>
              <a:rPr lang="en-GB" altLang="en-US" sz="2200" dirty="0">
                <a:solidFill>
                  <a:schemeClr val="tx1"/>
                </a:solidFill>
                <a:latin typeface="Comic Sans MS" panose="030F0702030302020204" pitchFamily="66" charset="0"/>
              </a:rPr>
              <a:t>At first, 2/3 of doctors were opposed to the scheme, but Beveridge got over this opposition by allowing consultants to retain their private patients and guaranteeing them a fee per patient.</a:t>
            </a:r>
          </a:p>
          <a:p>
            <a:pPr eaLnBrk="1" hangingPunct="1">
              <a:lnSpc>
                <a:spcPct val="90000"/>
              </a:lnSpc>
              <a:buFont typeface="Wingdings" panose="05000000000000000000" pitchFamily="2" charset="2"/>
              <a:buChar char="§"/>
            </a:pPr>
            <a:endParaRPr lang="en-GB" altLang="en-US" sz="2200" dirty="0">
              <a:solidFill>
                <a:schemeClr val="tx1"/>
              </a:solidFill>
              <a:latin typeface="Comic Sans MS" panose="030F0702030302020204" pitchFamily="66" charset="0"/>
            </a:endParaRPr>
          </a:p>
          <a:p>
            <a:pPr eaLnBrk="1" hangingPunct="1">
              <a:lnSpc>
                <a:spcPct val="90000"/>
              </a:lnSpc>
              <a:buFontTx/>
              <a:buNone/>
            </a:pPr>
            <a:endParaRPr lang="en-GB" altLang="en-US" sz="2200" dirty="0">
              <a:solidFill>
                <a:schemeClr val="tx1"/>
              </a:solidFill>
              <a:latin typeface="Comic Sans MS" panose="030F0702030302020204" pitchFamily="66" charset="0"/>
            </a:endParaRPr>
          </a:p>
        </p:txBody>
      </p:sp>
      <p:pic>
        <p:nvPicPr>
          <p:cNvPr id="9220" name="Picture 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094716" y="1883311"/>
            <a:ext cx="4038600" cy="3067050"/>
          </a:xfrm>
          <a:noFill/>
        </p:spPr>
      </p:pic>
    </p:spTree>
    <p:extLst>
      <p:ext uri="{BB962C8B-B14F-4D97-AF65-F5344CB8AC3E}">
        <p14:creationId xmlns:p14="http://schemas.microsoft.com/office/powerpoint/2010/main" val="5946382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003426" y="243681"/>
            <a:ext cx="8229600" cy="1143000"/>
          </a:xfrm>
        </p:spPr>
        <p:txBody>
          <a:bodyPr/>
          <a:lstStyle/>
          <a:p>
            <a:pPr eaLnBrk="1" hangingPunct="1"/>
            <a:r>
              <a:rPr lang="en-GB" altLang="en-US" sz="3000" b="1" dirty="0">
                <a:solidFill>
                  <a:schemeClr val="tx1"/>
                </a:solidFill>
                <a:latin typeface="Comic Sans MS" panose="030F0702030302020204" pitchFamily="66" charset="0"/>
              </a:rPr>
              <a:t>Disease – The NHS (contd.)</a:t>
            </a:r>
          </a:p>
        </p:txBody>
      </p:sp>
      <p:sp>
        <p:nvSpPr>
          <p:cNvPr id="11267" name="Rectangle 3"/>
          <p:cNvSpPr>
            <a:spLocks noGrp="1" noChangeArrowheads="1"/>
          </p:cNvSpPr>
          <p:nvPr>
            <p:ph type="body" sz="half" idx="1"/>
          </p:nvPr>
        </p:nvSpPr>
        <p:spPr>
          <a:xfrm>
            <a:off x="875763" y="1236372"/>
            <a:ext cx="5681407" cy="5142339"/>
          </a:xfrm>
        </p:spPr>
        <p:txBody>
          <a:bodyPr>
            <a:normAutofit lnSpcReduction="10000"/>
          </a:bodyPr>
          <a:lstStyle/>
          <a:p>
            <a:pPr eaLnBrk="1" hangingPunct="1">
              <a:buFontTx/>
              <a:buNone/>
            </a:pPr>
            <a:r>
              <a:rPr lang="en-GB" altLang="en-US" sz="1800" dirty="0">
                <a:solidFill>
                  <a:schemeClr val="tx1"/>
                </a:solidFill>
                <a:latin typeface="Comic Sans MS" panose="030F0702030302020204" pitchFamily="66" charset="0"/>
              </a:rPr>
              <a:t>The NHS was to be free at the point of use and provided:</a:t>
            </a:r>
          </a:p>
          <a:p>
            <a:pPr eaLnBrk="1" hangingPunct="1"/>
            <a:r>
              <a:rPr lang="en-GB" altLang="en-US" sz="1800" dirty="0">
                <a:solidFill>
                  <a:schemeClr val="tx1"/>
                </a:solidFill>
                <a:latin typeface="Comic Sans MS" panose="030F0702030302020204" pitchFamily="66" charset="0"/>
              </a:rPr>
              <a:t>GPs</a:t>
            </a:r>
          </a:p>
          <a:p>
            <a:pPr eaLnBrk="1" hangingPunct="1"/>
            <a:r>
              <a:rPr lang="en-GB" altLang="en-US" sz="1800" dirty="0">
                <a:solidFill>
                  <a:schemeClr val="tx1"/>
                </a:solidFill>
                <a:latin typeface="Comic Sans MS" panose="030F0702030302020204" pitchFamily="66" charset="0"/>
              </a:rPr>
              <a:t>Specialist treatment</a:t>
            </a:r>
          </a:p>
          <a:p>
            <a:pPr eaLnBrk="1" hangingPunct="1"/>
            <a:r>
              <a:rPr lang="en-GB" altLang="en-US" sz="1800" dirty="0">
                <a:solidFill>
                  <a:schemeClr val="tx1"/>
                </a:solidFill>
                <a:latin typeface="Comic Sans MS" panose="030F0702030302020204" pitchFamily="66" charset="0"/>
              </a:rPr>
              <a:t>Hospital treatment</a:t>
            </a:r>
          </a:p>
          <a:p>
            <a:pPr eaLnBrk="1" hangingPunct="1"/>
            <a:r>
              <a:rPr lang="en-GB" altLang="en-US" sz="1800" dirty="0">
                <a:solidFill>
                  <a:schemeClr val="tx1"/>
                </a:solidFill>
                <a:latin typeface="Comic Sans MS" panose="030F0702030302020204" pitchFamily="66" charset="0"/>
              </a:rPr>
              <a:t>Dentists</a:t>
            </a:r>
          </a:p>
          <a:p>
            <a:pPr eaLnBrk="1" hangingPunct="1"/>
            <a:r>
              <a:rPr lang="en-GB" altLang="en-US" sz="1800" dirty="0">
                <a:solidFill>
                  <a:schemeClr val="tx1"/>
                </a:solidFill>
                <a:latin typeface="Comic Sans MS" panose="030F0702030302020204" pitchFamily="66" charset="0"/>
              </a:rPr>
              <a:t>Opticians</a:t>
            </a:r>
          </a:p>
          <a:p>
            <a:pPr eaLnBrk="1" hangingPunct="1"/>
            <a:r>
              <a:rPr lang="en-GB" altLang="en-US" sz="1800" dirty="0">
                <a:solidFill>
                  <a:schemeClr val="tx1"/>
                </a:solidFill>
                <a:latin typeface="Comic Sans MS" panose="030F0702030302020204" pitchFamily="66" charset="0"/>
              </a:rPr>
              <a:t>Prescriptions</a:t>
            </a:r>
          </a:p>
          <a:p>
            <a:pPr eaLnBrk="1" hangingPunct="1"/>
            <a:endParaRPr lang="en-GB" altLang="en-US" sz="1800" dirty="0">
              <a:solidFill>
                <a:schemeClr val="tx1"/>
              </a:solidFill>
              <a:latin typeface="Comic Sans MS" panose="030F0702030302020204" pitchFamily="66" charset="0"/>
            </a:endParaRPr>
          </a:p>
          <a:p>
            <a:pPr eaLnBrk="1" hangingPunct="1">
              <a:buSzPct val="150000"/>
              <a:buFont typeface="Century Schoolbook" panose="02040604050505020304" pitchFamily="18" charset="0"/>
              <a:buChar char="£"/>
            </a:pPr>
            <a:r>
              <a:rPr lang="en-GB" altLang="en-US" sz="1800" dirty="0">
                <a:solidFill>
                  <a:schemeClr val="tx1"/>
                </a:solidFill>
                <a:latin typeface="Comic Sans MS" panose="030F0702030302020204" pitchFamily="66" charset="0"/>
              </a:rPr>
              <a:t>By 1950 the cost of the NHS was £358m</a:t>
            </a:r>
          </a:p>
          <a:p>
            <a:pPr eaLnBrk="1" hangingPunct="1">
              <a:buSzPct val="150000"/>
              <a:buFont typeface="Century Schoolbook" panose="02040604050505020304" pitchFamily="18" charset="0"/>
              <a:buChar char="£"/>
            </a:pPr>
            <a:r>
              <a:rPr lang="en-GB" altLang="en-US" sz="1800" dirty="0">
                <a:solidFill>
                  <a:schemeClr val="tx1"/>
                </a:solidFill>
                <a:latin typeface="Comic Sans MS" panose="030F0702030302020204" pitchFamily="66" charset="0"/>
              </a:rPr>
              <a:t>In 1951 charges had to be introduced for prescriptions, dental care and eye care.</a:t>
            </a:r>
          </a:p>
          <a:p>
            <a:pPr eaLnBrk="1" hangingPunct="1">
              <a:buSzPct val="150000"/>
              <a:buFont typeface="Century Schoolbook" panose="02040604050505020304" pitchFamily="18" charset="0"/>
              <a:buChar char="£"/>
            </a:pPr>
            <a:r>
              <a:rPr lang="en-GB" altLang="en-US" sz="1800" dirty="0">
                <a:solidFill>
                  <a:schemeClr val="tx1"/>
                </a:solidFill>
                <a:latin typeface="Comic Sans MS" panose="030F0702030302020204" pitchFamily="66" charset="0"/>
              </a:rPr>
              <a:t>Bevan resigned as Health Minister when this happened.</a:t>
            </a:r>
          </a:p>
          <a:p>
            <a:pPr eaLnBrk="1" hangingPunct="1">
              <a:buFontTx/>
              <a:buNone/>
            </a:pPr>
            <a:endParaRPr lang="en-GB" altLang="en-US" sz="1800" dirty="0">
              <a:solidFill>
                <a:schemeClr val="tx1"/>
              </a:solidFill>
              <a:latin typeface="Comic Sans MS" panose="030F0702030302020204" pitchFamily="66" charset="0"/>
            </a:endParaRPr>
          </a:p>
        </p:txBody>
      </p:sp>
      <p:pic>
        <p:nvPicPr>
          <p:cNvPr id="10245" name="Picture 8" descr="occupations_dent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7170" y="2012949"/>
            <a:ext cx="2449512"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10" descr="arcm7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6682" y="760413"/>
            <a:ext cx="2452688"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12" descr="ambulanz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3570" y="4208462"/>
            <a:ext cx="322580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62881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267">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267">
                                            <p:txEl>
                                              <p:pRg st="9" end="9"/>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26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GB" altLang="en-US" dirty="0" smtClean="0">
                <a:latin typeface="Comic Sans MS" panose="030F0702030302020204" pitchFamily="66" charset="0"/>
              </a:rPr>
              <a:t>5</a:t>
            </a:r>
            <a:r>
              <a:rPr lang="en-GB" altLang="en-US" baseline="30000" dirty="0" smtClean="0">
                <a:latin typeface="Comic Sans MS" panose="030F0702030302020204" pitchFamily="66" charset="0"/>
              </a:rPr>
              <a:t>th</a:t>
            </a:r>
            <a:r>
              <a:rPr lang="en-GB" altLang="en-US" dirty="0" smtClean="0">
                <a:latin typeface="Comic Sans MS" panose="030F0702030302020204" pitchFamily="66" charset="0"/>
              </a:rPr>
              <a:t> July 1948</a:t>
            </a:r>
          </a:p>
        </p:txBody>
      </p:sp>
      <p:sp>
        <p:nvSpPr>
          <p:cNvPr id="38915" name="Rectangle 3"/>
          <p:cNvSpPr>
            <a:spLocks noGrp="1" noChangeArrowheads="1"/>
          </p:cNvSpPr>
          <p:nvPr>
            <p:ph type="body" idx="1"/>
          </p:nvPr>
        </p:nvSpPr>
        <p:spPr/>
        <p:txBody>
          <a:bodyPr/>
          <a:lstStyle/>
          <a:p>
            <a:pPr eaLnBrk="1" hangingPunct="1"/>
            <a:r>
              <a:rPr lang="en-GB" altLang="en-US" dirty="0" smtClean="0">
                <a:latin typeface="Comic Sans MS" panose="030F0702030302020204" pitchFamily="66" charset="0"/>
              </a:rPr>
              <a:t>The service proposed was universal</a:t>
            </a:r>
          </a:p>
          <a:p>
            <a:pPr eaLnBrk="1" hangingPunct="1"/>
            <a:r>
              <a:rPr lang="en-GB" altLang="en-US" dirty="0" smtClean="0">
                <a:latin typeface="Comic Sans MS" panose="030F0702030302020204" pitchFamily="66" charset="0"/>
              </a:rPr>
              <a:t>No limitation on the type of assistance and free</a:t>
            </a:r>
          </a:p>
          <a:p>
            <a:pPr eaLnBrk="1" hangingPunct="1"/>
            <a:r>
              <a:rPr lang="en-GB" altLang="en-US" dirty="0" smtClean="0">
                <a:latin typeface="Comic Sans MS" panose="030F0702030302020204" pitchFamily="66" charset="0"/>
              </a:rPr>
              <a:t>The NHS came into being on the “ appointed day” </a:t>
            </a:r>
          </a:p>
          <a:p>
            <a:pPr eaLnBrk="1" hangingPunct="1"/>
            <a:r>
              <a:rPr lang="en-GB" altLang="en-US" dirty="0" smtClean="0">
                <a:latin typeface="Comic Sans MS" panose="030F0702030302020204" pitchFamily="66" charset="0"/>
              </a:rPr>
              <a:t>July 5</a:t>
            </a:r>
            <a:r>
              <a:rPr lang="en-GB" altLang="en-US" baseline="30000" dirty="0" smtClean="0">
                <a:latin typeface="Comic Sans MS" panose="030F0702030302020204" pitchFamily="66" charset="0"/>
              </a:rPr>
              <a:t>th</a:t>
            </a:r>
            <a:r>
              <a:rPr lang="en-GB" altLang="en-US" dirty="0" smtClean="0">
                <a:latin typeface="Comic Sans MS" panose="030F0702030302020204" pitchFamily="66" charset="0"/>
              </a:rPr>
              <a:t> 1948</a:t>
            </a:r>
          </a:p>
        </p:txBody>
      </p:sp>
    </p:spTree>
    <p:extLst>
      <p:ext uri="{BB962C8B-B14F-4D97-AF65-F5344CB8AC3E}">
        <p14:creationId xmlns:p14="http://schemas.microsoft.com/office/powerpoint/2010/main" val="289672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GB" altLang="en-US" dirty="0" smtClean="0">
                <a:latin typeface="Comic Sans MS" panose="030F0702030302020204" pitchFamily="66" charset="0"/>
              </a:rPr>
              <a:t>Doctors</a:t>
            </a:r>
          </a:p>
        </p:txBody>
      </p:sp>
      <p:sp>
        <p:nvSpPr>
          <p:cNvPr id="39939" name="Rectangle 3"/>
          <p:cNvSpPr>
            <a:spLocks noGrp="1" noChangeArrowheads="1"/>
          </p:cNvSpPr>
          <p:nvPr>
            <p:ph type="body" idx="1"/>
          </p:nvPr>
        </p:nvSpPr>
        <p:spPr/>
        <p:txBody>
          <a:bodyPr/>
          <a:lstStyle/>
          <a:p>
            <a:pPr eaLnBrk="1" hangingPunct="1"/>
            <a:r>
              <a:rPr lang="en-GB" altLang="en-US" dirty="0" smtClean="0">
                <a:latin typeface="Comic Sans MS" panose="030F0702030302020204" pitchFamily="66" charset="0"/>
              </a:rPr>
              <a:t>Doctors were initially against the NHS</a:t>
            </a:r>
          </a:p>
          <a:p>
            <a:pPr eaLnBrk="1" hangingPunct="1"/>
            <a:r>
              <a:rPr lang="en-GB" altLang="en-US" dirty="0" smtClean="0">
                <a:latin typeface="Comic Sans MS" panose="030F0702030302020204" pitchFamily="66" charset="0"/>
              </a:rPr>
              <a:t>40,814 voted against it and only 4,734 for it.</a:t>
            </a:r>
          </a:p>
          <a:p>
            <a:pPr eaLnBrk="1" hangingPunct="1"/>
            <a:r>
              <a:rPr lang="en-GB" altLang="en-US" dirty="0" smtClean="0">
                <a:latin typeface="Comic Sans MS" panose="030F0702030302020204" pitchFamily="66" charset="0"/>
              </a:rPr>
              <a:t>In the end doctors were bought off they would get 15s per NHS patient , money for  prescription drugs and could keep their private patients.</a:t>
            </a:r>
          </a:p>
          <a:p>
            <a:pPr eaLnBrk="1" hangingPunct="1"/>
            <a:r>
              <a:rPr lang="en-GB" altLang="en-US" dirty="0" smtClean="0">
                <a:latin typeface="Comic Sans MS" panose="030F0702030302020204" pitchFamily="66" charset="0"/>
              </a:rPr>
              <a:t>90% of doctors agreed to join.</a:t>
            </a:r>
          </a:p>
          <a:p>
            <a:pPr eaLnBrk="1" hangingPunct="1"/>
            <a:endParaRPr lang="en-GB" altLang="en-US" dirty="0" smtClean="0">
              <a:latin typeface="Comic Sans MS" panose="030F0702030302020204" pitchFamily="66" charset="0"/>
            </a:endParaRPr>
          </a:p>
        </p:txBody>
      </p:sp>
    </p:spTree>
    <p:extLst>
      <p:ext uri="{BB962C8B-B14F-4D97-AF65-F5344CB8AC3E}">
        <p14:creationId xmlns:p14="http://schemas.microsoft.com/office/powerpoint/2010/main" val="422417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GB" altLang="en-US" dirty="0" smtClean="0">
                <a:latin typeface="Comic Sans MS" panose="030F0702030302020204" pitchFamily="66" charset="0"/>
              </a:rPr>
              <a:t>Analysis</a:t>
            </a:r>
          </a:p>
        </p:txBody>
      </p:sp>
      <p:sp>
        <p:nvSpPr>
          <p:cNvPr id="40963" name="Rectangle 3"/>
          <p:cNvSpPr>
            <a:spLocks noGrp="1" noChangeArrowheads="1"/>
          </p:cNvSpPr>
          <p:nvPr>
            <p:ph type="body" idx="1"/>
          </p:nvPr>
        </p:nvSpPr>
        <p:spPr/>
        <p:txBody>
          <a:bodyPr>
            <a:normAutofit fontScale="85000" lnSpcReduction="20000"/>
          </a:bodyPr>
          <a:lstStyle/>
          <a:p>
            <a:pPr eaLnBrk="1" hangingPunct="1">
              <a:lnSpc>
                <a:spcPct val="90000"/>
              </a:lnSpc>
            </a:pPr>
            <a:r>
              <a:rPr lang="en-GB" altLang="en-US" dirty="0">
                <a:latin typeface="Comic Sans MS" panose="030F0702030302020204" pitchFamily="66" charset="0"/>
              </a:rPr>
              <a:t>Demand for the health service was huge.</a:t>
            </a:r>
          </a:p>
          <a:p>
            <a:pPr eaLnBrk="1" hangingPunct="1">
              <a:lnSpc>
                <a:spcPct val="90000"/>
              </a:lnSpc>
            </a:pPr>
            <a:r>
              <a:rPr lang="en-GB" altLang="en-US" dirty="0">
                <a:latin typeface="Comic Sans MS" panose="030F0702030302020204" pitchFamily="66" charset="0"/>
              </a:rPr>
              <a:t>Prescriptions rose from 7 million to 14 million per month</a:t>
            </a:r>
          </a:p>
          <a:p>
            <a:pPr eaLnBrk="1" hangingPunct="1">
              <a:lnSpc>
                <a:spcPct val="90000"/>
              </a:lnSpc>
            </a:pPr>
            <a:r>
              <a:rPr lang="en-GB" altLang="en-US" dirty="0">
                <a:latin typeface="Comic Sans MS" panose="030F0702030302020204" pitchFamily="66" charset="0"/>
              </a:rPr>
              <a:t>In the first year 5 million spectacles were dispensed and 8million dental patients treated.</a:t>
            </a:r>
          </a:p>
          <a:p>
            <a:pPr eaLnBrk="1" hangingPunct="1">
              <a:lnSpc>
                <a:spcPct val="90000"/>
              </a:lnSpc>
            </a:pPr>
            <a:r>
              <a:rPr lang="en-GB" altLang="en-US" dirty="0">
                <a:latin typeface="Comic Sans MS" panose="030F0702030302020204" pitchFamily="66" charset="0"/>
              </a:rPr>
              <a:t>The expense was enormous and was supposed to be met by general taxation.</a:t>
            </a:r>
          </a:p>
          <a:p>
            <a:pPr eaLnBrk="1" hangingPunct="1">
              <a:lnSpc>
                <a:spcPct val="90000"/>
              </a:lnSpc>
            </a:pPr>
            <a:r>
              <a:rPr lang="en-GB" altLang="en-US" dirty="0">
                <a:latin typeface="Comic Sans MS" panose="030F0702030302020204" pitchFamily="66" charset="0"/>
              </a:rPr>
              <a:t>By 1950 it cost £358 million.</a:t>
            </a:r>
          </a:p>
          <a:p>
            <a:pPr eaLnBrk="1" hangingPunct="1">
              <a:lnSpc>
                <a:spcPct val="90000"/>
              </a:lnSpc>
            </a:pPr>
            <a:r>
              <a:rPr lang="en-GB" altLang="en-US" dirty="0">
                <a:latin typeface="Comic Sans MS" panose="030F0702030302020204" pitchFamily="66" charset="0"/>
              </a:rPr>
              <a:t>Labour had to introduce prescription charges</a:t>
            </a:r>
          </a:p>
          <a:p>
            <a:pPr eaLnBrk="1" hangingPunct="1">
              <a:lnSpc>
                <a:spcPct val="90000"/>
              </a:lnSpc>
            </a:pPr>
            <a:r>
              <a:rPr lang="en-GB" altLang="en-US" dirty="0">
                <a:latin typeface="Comic Sans MS" panose="030F0702030302020204" pitchFamily="66" charset="0"/>
              </a:rPr>
              <a:t>Bevan resigned.</a:t>
            </a:r>
          </a:p>
          <a:p>
            <a:pPr eaLnBrk="1" hangingPunct="1">
              <a:lnSpc>
                <a:spcPct val="90000"/>
              </a:lnSpc>
            </a:pPr>
            <a:r>
              <a:rPr lang="en-GB" altLang="en-US" dirty="0">
                <a:latin typeface="Comic Sans MS" panose="030F0702030302020204" pitchFamily="66" charset="0"/>
              </a:rPr>
              <a:t>Despite the criticism the NHS was arguably the greatest single achievement in the story of the welfare state.</a:t>
            </a:r>
          </a:p>
        </p:txBody>
      </p:sp>
    </p:spTree>
    <p:extLst>
      <p:ext uri="{BB962C8B-B14F-4D97-AF65-F5344CB8AC3E}">
        <p14:creationId xmlns:p14="http://schemas.microsoft.com/office/powerpoint/2010/main" val="348024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96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96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9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Successes</a:t>
            </a:r>
            <a:endParaRPr lang="en-GB" dirty="0">
              <a:latin typeface="Comic Sans MS" panose="030F0702030302020204" pitchFamily="66" charset="0"/>
            </a:endParaRPr>
          </a:p>
        </p:txBody>
      </p:sp>
      <p:sp>
        <p:nvSpPr>
          <p:cNvPr id="3" name="Content Placeholder 2"/>
          <p:cNvSpPr>
            <a:spLocks noGrp="1"/>
          </p:cNvSpPr>
          <p:nvPr>
            <p:ph idx="1"/>
          </p:nvPr>
        </p:nvSpPr>
        <p:spPr/>
        <p:txBody>
          <a:bodyPr/>
          <a:lstStyle/>
          <a:p>
            <a:r>
              <a:rPr lang="en-GB" dirty="0" smtClean="0">
                <a:latin typeface="Comic Sans MS" panose="030F0702030302020204" pitchFamily="66" charset="0"/>
              </a:rPr>
              <a:t>NHS gave free medical, dental and eye services to all.</a:t>
            </a:r>
          </a:p>
          <a:p>
            <a:r>
              <a:rPr lang="en-GB" dirty="0" smtClean="0">
                <a:latin typeface="Comic Sans MS" panose="030F0702030302020204" pitchFamily="66" charset="0"/>
              </a:rPr>
              <a:t>The NHS was a huge improvement in the lives of ordinary people.</a:t>
            </a:r>
            <a:endParaRPr lang="en-GB" dirty="0">
              <a:latin typeface="Comic Sans MS" panose="030F0702030302020204" pitchFamily="66" charset="0"/>
            </a:endParaRPr>
          </a:p>
        </p:txBody>
      </p:sp>
    </p:spTree>
    <p:extLst>
      <p:ext uri="{BB962C8B-B14F-4D97-AF65-F5344CB8AC3E}">
        <p14:creationId xmlns:p14="http://schemas.microsoft.com/office/powerpoint/2010/main" val="2769074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en-GB" altLang="en-US" dirty="0" smtClean="0">
                <a:latin typeface="Comic Sans MS" panose="030F0702030302020204" pitchFamily="66" charset="0"/>
              </a:rPr>
              <a:t>“From the Cradle to the Grave”</a:t>
            </a:r>
          </a:p>
        </p:txBody>
      </p:sp>
      <p:sp>
        <p:nvSpPr>
          <p:cNvPr id="2051" name="Rectangle 3"/>
          <p:cNvSpPr>
            <a:spLocks noGrp="1" noChangeArrowheads="1"/>
          </p:cNvSpPr>
          <p:nvPr>
            <p:ph type="subTitle" idx="1"/>
          </p:nvPr>
        </p:nvSpPr>
        <p:spPr/>
        <p:txBody>
          <a:bodyPr/>
          <a:lstStyle/>
          <a:p>
            <a:pPr eaLnBrk="1" hangingPunct="1"/>
            <a:r>
              <a:rPr lang="en-GB" altLang="en-US" dirty="0" smtClean="0">
                <a:latin typeface="Comic Sans MS" panose="030F0702030302020204" pitchFamily="66" charset="0"/>
              </a:rPr>
              <a:t>The Arrival of the Welfare State, 1945 -51</a:t>
            </a:r>
            <a:endParaRPr lang="en-US" altLang="en-US" dirty="0" smtClean="0">
              <a:latin typeface="Comic Sans MS" panose="030F0702030302020204" pitchFamily="66" charset="0"/>
            </a:endParaRPr>
          </a:p>
        </p:txBody>
      </p:sp>
    </p:spTree>
    <p:extLst>
      <p:ext uri="{BB962C8B-B14F-4D97-AF65-F5344CB8AC3E}">
        <p14:creationId xmlns:p14="http://schemas.microsoft.com/office/powerpoint/2010/main" val="39756094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Problems</a:t>
            </a:r>
            <a:endParaRPr lang="en-GB" dirty="0">
              <a:latin typeface="Comic Sans MS" panose="030F0702030302020204" pitchFamily="66" charset="0"/>
            </a:endParaRPr>
          </a:p>
        </p:txBody>
      </p:sp>
      <p:sp>
        <p:nvSpPr>
          <p:cNvPr id="3" name="Content Placeholder 2"/>
          <p:cNvSpPr>
            <a:spLocks noGrp="1"/>
          </p:cNvSpPr>
          <p:nvPr>
            <p:ph idx="1"/>
          </p:nvPr>
        </p:nvSpPr>
        <p:spPr/>
        <p:txBody>
          <a:bodyPr>
            <a:normAutofit fontScale="92500" lnSpcReduction="10000"/>
          </a:bodyPr>
          <a:lstStyle/>
          <a:p>
            <a:r>
              <a:rPr lang="en-GB" dirty="0" smtClean="0">
                <a:latin typeface="Comic Sans MS" panose="030F0702030302020204" pitchFamily="66" charset="0"/>
              </a:rPr>
              <a:t>Many of the hospitals were old and not suitable for modern health care.</a:t>
            </a:r>
          </a:p>
          <a:p>
            <a:r>
              <a:rPr lang="en-GB" dirty="0" smtClean="0">
                <a:latin typeface="Comic Sans MS" panose="030F0702030302020204" pitchFamily="66" charset="0"/>
              </a:rPr>
              <a:t>Financial pressures on the government meant that most hospitals were not replaced. The building of new hospitals did not really begin until the 1960s.</a:t>
            </a:r>
          </a:p>
          <a:p>
            <a:r>
              <a:rPr lang="en-GB" dirty="0" smtClean="0">
                <a:latin typeface="Comic Sans MS" panose="030F0702030302020204" pitchFamily="66" charset="0"/>
              </a:rPr>
              <a:t>The Health Service was a victim of its own success. So many people used the Health Service that it became too expensive for the Government to fund out of taxes alone. Prescription charges were introduced in 1951.</a:t>
            </a:r>
            <a:endParaRPr lang="en-GB" dirty="0">
              <a:latin typeface="Comic Sans MS" panose="030F0702030302020204" pitchFamily="66" charset="0"/>
            </a:endParaRPr>
          </a:p>
        </p:txBody>
      </p:sp>
    </p:spTree>
    <p:extLst>
      <p:ext uri="{BB962C8B-B14F-4D97-AF65-F5344CB8AC3E}">
        <p14:creationId xmlns:p14="http://schemas.microsoft.com/office/powerpoint/2010/main" val="34541593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Squalor</a:t>
            </a:r>
            <a:endParaRPr lang="en-GB" dirty="0">
              <a:latin typeface="Comic Sans MS" panose="030F0702030302020204" pitchFamily="66" charset="0"/>
            </a:endParaRPr>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6497734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457201"/>
            <a:ext cx="10972800" cy="1143000"/>
          </a:xfrm>
        </p:spPr>
        <p:txBody>
          <a:bodyPr/>
          <a:lstStyle/>
          <a:p>
            <a:pPr eaLnBrk="1" hangingPunct="1"/>
            <a:r>
              <a:rPr lang="en-GB" altLang="en-US" sz="3000" b="1">
                <a:latin typeface="Comic Sans MS" panose="030F0702030302020204" pitchFamily="66" charset="0"/>
              </a:rPr>
              <a:t>Squalor – Council Housing</a:t>
            </a:r>
          </a:p>
        </p:txBody>
      </p:sp>
      <p:sp>
        <p:nvSpPr>
          <p:cNvPr id="17411" name="Rectangle 3"/>
          <p:cNvSpPr>
            <a:spLocks noGrp="1" noChangeArrowheads="1"/>
          </p:cNvSpPr>
          <p:nvPr>
            <p:ph type="body" sz="half" idx="1"/>
          </p:nvPr>
        </p:nvSpPr>
        <p:spPr>
          <a:xfrm>
            <a:off x="1429555" y="1600201"/>
            <a:ext cx="4590245" cy="4525963"/>
          </a:xfrm>
        </p:spPr>
        <p:txBody>
          <a:bodyPr>
            <a:normAutofit fontScale="85000" lnSpcReduction="20000"/>
          </a:bodyPr>
          <a:lstStyle/>
          <a:p>
            <a:pPr eaLnBrk="1" hangingPunct="1">
              <a:lnSpc>
                <a:spcPct val="90000"/>
              </a:lnSpc>
              <a:buSzPct val="195000"/>
              <a:buFontTx/>
              <a:buNone/>
            </a:pPr>
            <a:endParaRPr lang="en-GB" altLang="en-US" dirty="0">
              <a:latin typeface="Comic Sans MS" panose="030F0702030302020204" pitchFamily="66" charset="0"/>
            </a:endParaRPr>
          </a:p>
          <a:p>
            <a:pPr>
              <a:lnSpc>
                <a:spcPct val="90000"/>
              </a:lnSpc>
              <a:buSzPct val="200000"/>
              <a:buBlip>
                <a:blip r:embed="rId2"/>
              </a:buBlip>
            </a:pPr>
            <a:r>
              <a:rPr lang="en-GB" altLang="en-US" dirty="0">
                <a:latin typeface="Comic Sans MS" panose="030F0702030302020204" pitchFamily="66" charset="0"/>
              </a:rPr>
              <a:t> It was estimated that 469,000 new homes were needed in Scotland.</a:t>
            </a:r>
          </a:p>
          <a:p>
            <a:pPr>
              <a:lnSpc>
                <a:spcPct val="90000"/>
              </a:lnSpc>
              <a:buSzPct val="200000"/>
              <a:buBlip>
                <a:blip r:embed="rId2"/>
              </a:buBlip>
            </a:pPr>
            <a:r>
              <a:rPr lang="en-GB" altLang="en-US" dirty="0">
                <a:latin typeface="Comic Sans MS" panose="030F0702030302020204" pitchFamily="66" charset="0"/>
              </a:rPr>
              <a:t> Responsibility for housing was given to the Ministry of Health</a:t>
            </a:r>
            <a:r>
              <a:rPr lang="en-GB" altLang="en-US" dirty="0" smtClean="0">
                <a:latin typeface="Comic Sans MS" panose="030F0702030302020204" pitchFamily="66" charset="0"/>
              </a:rPr>
              <a:t>.</a:t>
            </a:r>
          </a:p>
          <a:p>
            <a:pPr eaLnBrk="1" hangingPunct="1">
              <a:lnSpc>
                <a:spcPct val="90000"/>
              </a:lnSpc>
              <a:buSzPct val="200000"/>
              <a:buFont typeface="Wingdings" panose="05000000000000000000" pitchFamily="2" charset="2"/>
              <a:buBlip>
                <a:blip r:embed="rId2"/>
              </a:buBlip>
            </a:pPr>
            <a:r>
              <a:rPr lang="en-GB" altLang="en-US" dirty="0" smtClean="0">
                <a:latin typeface="Comic Sans MS" panose="030F0702030302020204" pitchFamily="66" charset="0"/>
              </a:rPr>
              <a:t> </a:t>
            </a:r>
            <a:r>
              <a:rPr lang="en-GB" altLang="en-US" dirty="0">
                <a:latin typeface="Comic Sans MS" panose="030F0702030302020204" pitchFamily="66" charset="0"/>
              </a:rPr>
              <a:t>Bevan (Minister for Health and Housing) restricted private house building so that materials and labour could be used for council house building.  </a:t>
            </a:r>
          </a:p>
          <a:p>
            <a:pPr eaLnBrk="1" hangingPunct="1">
              <a:lnSpc>
                <a:spcPct val="90000"/>
              </a:lnSpc>
              <a:buSzPct val="200000"/>
              <a:buFont typeface="Wingdings" panose="05000000000000000000" pitchFamily="2" charset="2"/>
              <a:buBlip>
                <a:blip r:embed="rId2"/>
              </a:buBlip>
            </a:pPr>
            <a:r>
              <a:rPr lang="en-GB" altLang="en-US" dirty="0">
                <a:latin typeface="Comic Sans MS" panose="030F0702030302020204" pitchFamily="66" charset="0"/>
              </a:rPr>
              <a:t>From 1945 – 51 four council houses were built for every one private house</a:t>
            </a:r>
          </a:p>
          <a:p>
            <a:pPr eaLnBrk="1" hangingPunct="1">
              <a:lnSpc>
                <a:spcPct val="90000"/>
              </a:lnSpc>
              <a:buSzPct val="200000"/>
              <a:buFont typeface="Wingdings" panose="05000000000000000000" pitchFamily="2" charset="2"/>
              <a:buBlip>
                <a:blip r:embed="rId2"/>
              </a:buBlip>
            </a:pPr>
            <a:r>
              <a:rPr lang="en-GB" altLang="en-US" dirty="0">
                <a:latin typeface="Comic Sans MS" panose="030F0702030302020204" pitchFamily="66" charset="0"/>
              </a:rPr>
              <a:t>  500,000 council houses were built in total</a:t>
            </a:r>
            <a:r>
              <a:rPr lang="en-GB" altLang="en-US" dirty="0" smtClean="0">
                <a:latin typeface="Comic Sans MS" panose="030F0702030302020204" pitchFamily="66" charset="0"/>
              </a:rPr>
              <a:t>.</a:t>
            </a:r>
            <a:endParaRPr lang="en-GB" altLang="en-US" dirty="0">
              <a:latin typeface="Comic Sans MS" panose="030F0702030302020204" pitchFamily="66" charset="0"/>
            </a:endParaRPr>
          </a:p>
        </p:txBody>
      </p:sp>
      <p:sp>
        <p:nvSpPr>
          <p:cNvPr id="11268" name="Rectangle 6"/>
          <p:cNvSpPr>
            <a:spLocks noGrp="1" noChangeArrowheads="1"/>
          </p:cNvSpPr>
          <p:nvPr>
            <p:ph sz="half" idx="2"/>
          </p:nvPr>
        </p:nvSpPr>
        <p:spPr/>
        <p:txBody>
          <a:bodyPr/>
          <a:lstStyle/>
          <a:p>
            <a:pPr eaLnBrk="1" hangingPunct="1">
              <a:lnSpc>
                <a:spcPct val="90000"/>
              </a:lnSpc>
            </a:pPr>
            <a:endParaRPr lang="en-US" altLang="en-US" sz="1200"/>
          </a:p>
        </p:txBody>
      </p:sp>
      <p:pic>
        <p:nvPicPr>
          <p:cNvPr id="11269" name="Picture 5" descr="council houses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3395" y="1989139"/>
            <a:ext cx="4416425" cy="335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17261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GB" altLang="en-US" sz="3000" b="1" dirty="0">
                <a:latin typeface="Comic Sans MS" panose="030F0702030302020204" pitchFamily="66" charset="0"/>
              </a:rPr>
              <a:t>Squalor - Prefabs</a:t>
            </a:r>
          </a:p>
        </p:txBody>
      </p:sp>
      <p:sp>
        <p:nvSpPr>
          <p:cNvPr id="20483" name="Rectangle 3"/>
          <p:cNvSpPr>
            <a:spLocks noGrp="1" noChangeArrowheads="1"/>
          </p:cNvSpPr>
          <p:nvPr>
            <p:ph type="body" sz="half" idx="1"/>
          </p:nvPr>
        </p:nvSpPr>
        <p:spPr>
          <a:xfrm>
            <a:off x="1210614" y="1313645"/>
            <a:ext cx="9955369" cy="2040744"/>
          </a:xfrm>
        </p:spPr>
        <p:txBody>
          <a:bodyPr>
            <a:normAutofit/>
          </a:bodyPr>
          <a:lstStyle/>
          <a:p>
            <a:pPr eaLnBrk="1" hangingPunct="1">
              <a:lnSpc>
                <a:spcPct val="90000"/>
              </a:lnSpc>
              <a:buSzPct val="200000"/>
              <a:buFont typeface="Wingdings" panose="05000000000000000000" pitchFamily="2" charset="2"/>
              <a:buBlip>
                <a:blip r:embed="rId2"/>
              </a:buBlip>
            </a:pPr>
            <a:r>
              <a:rPr lang="en-GB" altLang="en-US" sz="2000" dirty="0" smtClean="0">
                <a:latin typeface="Comic Sans MS" panose="030F0702030302020204" pitchFamily="66" charset="0"/>
              </a:rPr>
              <a:t>These </a:t>
            </a:r>
            <a:r>
              <a:rPr lang="en-GB" altLang="en-US" sz="2000" dirty="0">
                <a:latin typeface="Comic Sans MS" panose="030F0702030302020204" pitchFamily="66" charset="0"/>
              </a:rPr>
              <a:t>were intended to be a temporary stop-gap to the housing shortages.</a:t>
            </a:r>
          </a:p>
          <a:p>
            <a:pPr eaLnBrk="1" hangingPunct="1">
              <a:lnSpc>
                <a:spcPct val="90000"/>
              </a:lnSpc>
              <a:buSzPct val="200000"/>
              <a:buFont typeface="Wingdings" panose="05000000000000000000" pitchFamily="2" charset="2"/>
              <a:buBlip>
                <a:blip r:embed="rId2"/>
              </a:buBlip>
            </a:pPr>
            <a:r>
              <a:rPr lang="en-GB" altLang="en-US" sz="2000" dirty="0">
                <a:latin typeface="Comic Sans MS" panose="030F0702030302020204" pitchFamily="66" charset="0"/>
              </a:rPr>
              <a:t>The houses would come ‘pre-fabricated’ from a factory and be assembled quickly on site.</a:t>
            </a:r>
          </a:p>
          <a:p>
            <a:pPr eaLnBrk="1" hangingPunct="1">
              <a:lnSpc>
                <a:spcPct val="90000"/>
              </a:lnSpc>
              <a:buSzPct val="200000"/>
              <a:buFont typeface="Wingdings" panose="05000000000000000000" pitchFamily="2" charset="2"/>
              <a:buBlip>
                <a:blip r:embed="rId2"/>
              </a:buBlip>
            </a:pPr>
            <a:r>
              <a:rPr lang="en-GB" altLang="en-US" sz="2000" dirty="0">
                <a:latin typeface="Comic Sans MS" panose="030F0702030302020204" pitchFamily="66" charset="0"/>
              </a:rPr>
              <a:t>157,000 were built in total and many lasted for decades</a:t>
            </a:r>
            <a:r>
              <a:rPr lang="en-GB" altLang="en-US" sz="2000" dirty="0" smtClean="0">
                <a:latin typeface="Comic Sans MS" panose="030F0702030302020204" pitchFamily="66" charset="0"/>
              </a:rPr>
              <a:t>.</a:t>
            </a:r>
          </a:p>
          <a:p>
            <a:pPr>
              <a:lnSpc>
                <a:spcPct val="90000"/>
              </a:lnSpc>
              <a:buSzPct val="200000"/>
              <a:buBlip>
                <a:blip r:embed="rId2"/>
              </a:buBlip>
            </a:pPr>
            <a:r>
              <a:rPr lang="en-GB" altLang="en-US" sz="2000" dirty="0">
                <a:latin typeface="Comic Sans MS" panose="030F0702030302020204" pitchFamily="66" charset="0"/>
              </a:rPr>
              <a:t>Bevan gave priority to council housing</a:t>
            </a:r>
          </a:p>
          <a:p>
            <a:pPr marL="0" indent="0" eaLnBrk="1" hangingPunct="1">
              <a:lnSpc>
                <a:spcPct val="90000"/>
              </a:lnSpc>
              <a:buSzPct val="200000"/>
              <a:buNone/>
            </a:pPr>
            <a:endParaRPr lang="en-GB" altLang="en-US" sz="2000" dirty="0">
              <a:latin typeface="Comic Sans MS" panose="030F0702030302020204" pitchFamily="66" charset="0"/>
            </a:endParaRPr>
          </a:p>
          <a:p>
            <a:pPr eaLnBrk="1" hangingPunct="1">
              <a:lnSpc>
                <a:spcPct val="90000"/>
              </a:lnSpc>
            </a:pPr>
            <a:endParaRPr lang="en-GB" altLang="en-US" sz="2000" dirty="0">
              <a:latin typeface="Comic Sans MS" panose="030F0702030302020204" pitchFamily="66" charset="0"/>
            </a:endParaRPr>
          </a:p>
        </p:txBody>
      </p:sp>
      <p:pic>
        <p:nvPicPr>
          <p:cNvPr id="12292" name="Picture 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359150" y="3357564"/>
            <a:ext cx="5492750" cy="3176587"/>
          </a:xfrm>
          <a:noFill/>
        </p:spPr>
      </p:pic>
    </p:spTree>
    <p:extLst>
      <p:ext uri="{BB962C8B-B14F-4D97-AF65-F5344CB8AC3E}">
        <p14:creationId xmlns:p14="http://schemas.microsoft.com/office/powerpoint/2010/main" val="24554509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altLang="en-US" sz="3000" b="1" dirty="0">
                <a:latin typeface="Comic Sans MS" panose="030F0702030302020204" pitchFamily="66" charset="0"/>
              </a:rPr>
              <a:t>Squalor - Squatting</a:t>
            </a:r>
          </a:p>
        </p:txBody>
      </p:sp>
      <p:sp>
        <p:nvSpPr>
          <p:cNvPr id="25603" name="Rectangle 3"/>
          <p:cNvSpPr>
            <a:spLocks noGrp="1" noChangeArrowheads="1"/>
          </p:cNvSpPr>
          <p:nvPr>
            <p:ph type="body" idx="1"/>
          </p:nvPr>
        </p:nvSpPr>
        <p:spPr/>
        <p:txBody>
          <a:bodyPr/>
          <a:lstStyle/>
          <a:p>
            <a:pPr eaLnBrk="1" hangingPunct="1">
              <a:buSzPct val="200000"/>
              <a:buFontTx/>
              <a:buBlip>
                <a:blip r:embed="rId2"/>
              </a:buBlip>
            </a:pPr>
            <a:r>
              <a:rPr lang="en-GB" altLang="en-US" dirty="0" smtClean="0">
                <a:latin typeface="Comic Sans MS" panose="030F0702030302020204" pitchFamily="66" charset="0"/>
              </a:rPr>
              <a:t>  </a:t>
            </a:r>
            <a:r>
              <a:rPr lang="en-GB" altLang="en-US" dirty="0">
                <a:latin typeface="Comic Sans MS" panose="030F0702030302020204" pitchFamily="66" charset="0"/>
              </a:rPr>
              <a:t>In the summer of 1946 there were still serious housing shortages.</a:t>
            </a:r>
          </a:p>
          <a:p>
            <a:pPr eaLnBrk="1" hangingPunct="1">
              <a:buSzPct val="200000"/>
              <a:buFontTx/>
              <a:buBlip>
                <a:blip r:embed="rId2"/>
              </a:buBlip>
            </a:pPr>
            <a:r>
              <a:rPr lang="en-GB" altLang="en-US" dirty="0">
                <a:latin typeface="Comic Sans MS" panose="030F0702030302020204" pitchFamily="66" charset="0"/>
              </a:rPr>
              <a:t>  Desperate families took to squatting in disused army barracks and camps.</a:t>
            </a:r>
          </a:p>
          <a:p>
            <a:pPr eaLnBrk="1" hangingPunct="1">
              <a:buSzPct val="200000"/>
              <a:buFontTx/>
              <a:buBlip>
                <a:blip r:embed="rId2"/>
              </a:buBlip>
            </a:pPr>
            <a:r>
              <a:rPr lang="en-GB" altLang="en-US" dirty="0">
                <a:latin typeface="Comic Sans MS" panose="030F0702030302020204" pitchFamily="66" charset="0"/>
              </a:rPr>
              <a:t>  The Government did not prosecute them.  In fact, Local Authorities were ordered to provide basic services (gas, water etc.) to these squatters.</a:t>
            </a:r>
          </a:p>
        </p:txBody>
      </p:sp>
    </p:spTree>
    <p:extLst>
      <p:ext uri="{BB962C8B-B14F-4D97-AF65-F5344CB8AC3E}">
        <p14:creationId xmlns:p14="http://schemas.microsoft.com/office/powerpoint/2010/main" val="32915016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GB" altLang="en-US" sz="3000" b="1" dirty="0">
                <a:latin typeface="Comic Sans MS" panose="030F0702030302020204" pitchFamily="66" charset="0"/>
              </a:rPr>
              <a:t>Squalor – New Towns  </a:t>
            </a:r>
            <a:br>
              <a:rPr lang="en-GB" altLang="en-US" sz="3000" b="1" dirty="0">
                <a:latin typeface="Comic Sans MS" panose="030F0702030302020204" pitchFamily="66" charset="0"/>
              </a:rPr>
            </a:br>
            <a:endParaRPr lang="en-GB" altLang="en-US" sz="3000" b="1" dirty="0">
              <a:latin typeface="Comic Sans MS" panose="030F0702030302020204" pitchFamily="66" charset="0"/>
            </a:endParaRPr>
          </a:p>
        </p:txBody>
      </p:sp>
      <p:sp>
        <p:nvSpPr>
          <p:cNvPr id="26627" name="Rectangle 3"/>
          <p:cNvSpPr>
            <a:spLocks noGrp="1" noChangeArrowheads="1"/>
          </p:cNvSpPr>
          <p:nvPr>
            <p:ph type="body" idx="1"/>
          </p:nvPr>
        </p:nvSpPr>
        <p:spPr>
          <a:xfrm>
            <a:off x="965914" y="2556932"/>
            <a:ext cx="10277341" cy="3318936"/>
          </a:xfrm>
        </p:spPr>
        <p:txBody>
          <a:bodyPr>
            <a:normAutofit lnSpcReduction="10000"/>
          </a:bodyPr>
          <a:lstStyle/>
          <a:p>
            <a:pPr eaLnBrk="1" hangingPunct="1">
              <a:buSzPct val="200000"/>
              <a:buFontTx/>
              <a:buBlip>
                <a:blip r:embed="rId2"/>
              </a:buBlip>
            </a:pPr>
            <a:r>
              <a:rPr lang="en-GB" altLang="en-US" dirty="0" smtClean="0">
                <a:latin typeface="Comic Sans MS" panose="030F0702030302020204" pitchFamily="66" charset="0"/>
              </a:rPr>
              <a:t>The </a:t>
            </a:r>
            <a:r>
              <a:rPr lang="en-GB" altLang="en-US" dirty="0">
                <a:latin typeface="Comic Sans MS" panose="030F0702030302020204" pitchFamily="66" charset="0"/>
              </a:rPr>
              <a:t>New Towns Act of </a:t>
            </a:r>
            <a:r>
              <a:rPr lang="en-GB" altLang="en-US" dirty="0" smtClean="0">
                <a:latin typeface="Comic Sans MS" panose="030F0702030302020204" pitchFamily="66" charset="0"/>
              </a:rPr>
              <a:t>1946 </a:t>
            </a:r>
            <a:r>
              <a:rPr lang="en-GB" altLang="en-US" dirty="0">
                <a:latin typeface="Comic Sans MS" panose="030F0702030302020204" pitchFamily="66" charset="0"/>
              </a:rPr>
              <a:t>tried to solve the problem of overcrowding in the cities by planning new communities.  </a:t>
            </a:r>
            <a:endParaRPr lang="en-GB" altLang="en-US" dirty="0" smtClean="0">
              <a:latin typeface="Comic Sans MS" panose="030F0702030302020204" pitchFamily="66" charset="0"/>
            </a:endParaRPr>
          </a:p>
          <a:p>
            <a:pPr>
              <a:buSzPct val="200000"/>
              <a:buBlip>
                <a:blip r:embed="rId2"/>
              </a:buBlip>
            </a:pPr>
            <a:r>
              <a:rPr lang="en-GB" altLang="en-US" dirty="0">
                <a:latin typeface="Comic Sans MS" panose="030F0702030302020204" pitchFamily="66" charset="0"/>
              </a:rPr>
              <a:t>Good quality housing and a good environment with shops and leisure facilities</a:t>
            </a:r>
            <a:r>
              <a:rPr lang="en-GB" altLang="en-US" dirty="0" smtClean="0">
                <a:latin typeface="Comic Sans MS" panose="030F0702030302020204" pitchFamily="66" charset="0"/>
              </a:rPr>
              <a:t>.</a:t>
            </a:r>
            <a:endParaRPr lang="en-GB" altLang="en-US" dirty="0">
              <a:latin typeface="Comic Sans MS" panose="030F0702030302020204" pitchFamily="66" charset="0"/>
            </a:endParaRPr>
          </a:p>
          <a:p>
            <a:pPr eaLnBrk="1" hangingPunct="1">
              <a:buSzPct val="200000"/>
              <a:buFontTx/>
              <a:buBlip>
                <a:blip r:embed="rId2"/>
              </a:buBlip>
            </a:pPr>
            <a:r>
              <a:rPr lang="en-GB" altLang="en-US" dirty="0">
                <a:latin typeface="Comic Sans MS" panose="030F0702030302020204" pitchFamily="66" charset="0"/>
              </a:rPr>
              <a:t>  Twelve New Towns were planned.  Four were built in Scotland (East Kilbride, </a:t>
            </a:r>
            <a:r>
              <a:rPr lang="en-GB" altLang="en-US" dirty="0" err="1">
                <a:latin typeface="Comic Sans MS" panose="030F0702030302020204" pitchFamily="66" charset="0"/>
              </a:rPr>
              <a:t>Glenrothes</a:t>
            </a:r>
            <a:r>
              <a:rPr lang="en-GB" altLang="en-US" dirty="0">
                <a:latin typeface="Comic Sans MS" panose="030F0702030302020204" pitchFamily="66" charset="0"/>
              </a:rPr>
              <a:t>, Cumbernauld and Livingston</a:t>
            </a:r>
            <a:r>
              <a:rPr lang="en-GB" altLang="en-US" dirty="0" smtClean="0">
                <a:latin typeface="Comic Sans MS" panose="030F0702030302020204" pitchFamily="66" charset="0"/>
              </a:rPr>
              <a:t>)</a:t>
            </a:r>
          </a:p>
          <a:p>
            <a:pPr>
              <a:buSzPct val="200000"/>
              <a:buBlip>
                <a:blip r:embed="rId2"/>
              </a:buBlip>
            </a:pPr>
            <a:r>
              <a:rPr lang="en-GB" altLang="en-US" dirty="0">
                <a:latin typeface="Comic Sans MS" panose="030F0702030302020204" pitchFamily="66" charset="0"/>
              </a:rPr>
              <a:t> The Town and country planning act 1947 gave councils more power to buy land and redevelop areas.</a:t>
            </a:r>
          </a:p>
          <a:p>
            <a:pPr eaLnBrk="1" hangingPunct="1">
              <a:buFontTx/>
              <a:buNone/>
            </a:pPr>
            <a:endParaRPr lang="en-GB" altLang="en-US" dirty="0">
              <a:latin typeface="Comic Sans MS" panose="030F0702030302020204" pitchFamily="66" charset="0"/>
            </a:endParaRPr>
          </a:p>
        </p:txBody>
      </p:sp>
    </p:spTree>
    <p:extLst>
      <p:ext uri="{BB962C8B-B14F-4D97-AF65-F5344CB8AC3E}">
        <p14:creationId xmlns:p14="http://schemas.microsoft.com/office/powerpoint/2010/main" val="203344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GB" altLang="en-US" dirty="0" smtClean="0">
                <a:latin typeface="Comic Sans MS" panose="030F0702030302020204" pitchFamily="66" charset="0"/>
              </a:rPr>
              <a:t>1949 Housing Act</a:t>
            </a:r>
          </a:p>
        </p:txBody>
      </p:sp>
      <p:sp>
        <p:nvSpPr>
          <p:cNvPr id="33795" name="Rectangle 3"/>
          <p:cNvSpPr>
            <a:spLocks noGrp="1" noChangeArrowheads="1"/>
          </p:cNvSpPr>
          <p:nvPr>
            <p:ph type="body" idx="1"/>
          </p:nvPr>
        </p:nvSpPr>
        <p:spPr/>
        <p:txBody>
          <a:bodyPr/>
          <a:lstStyle/>
          <a:p>
            <a:r>
              <a:rPr lang="en-GB" altLang="en-US" dirty="0">
                <a:latin typeface="Comic Sans MS" panose="030F0702030302020204" pitchFamily="66" charset="0"/>
              </a:rPr>
              <a:t>1949 Housing act local authorities were allowed to buy up homes for improvement or conversion . They got grants of 75% from the government and 50% for private homes.</a:t>
            </a:r>
          </a:p>
          <a:p>
            <a:r>
              <a:rPr lang="en-GB" altLang="en-US" dirty="0">
                <a:latin typeface="Comic Sans MS" panose="030F0702030302020204" pitchFamily="66" charset="0"/>
              </a:rPr>
              <a:t>700,000 homes were built but 750,000 homes still needed.</a:t>
            </a:r>
          </a:p>
          <a:p>
            <a:pPr eaLnBrk="1" hangingPunct="1"/>
            <a:endParaRPr lang="en-GB" altLang="en-US" dirty="0" smtClean="0">
              <a:latin typeface="Comic Sans MS" panose="030F0702030302020204" pitchFamily="66" charset="0"/>
            </a:endParaRPr>
          </a:p>
        </p:txBody>
      </p:sp>
    </p:spTree>
    <p:extLst>
      <p:ext uri="{BB962C8B-B14F-4D97-AF65-F5344CB8AC3E}">
        <p14:creationId xmlns:p14="http://schemas.microsoft.com/office/powerpoint/2010/main" val="2877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GB" altLang="en-US" dirty="0" smtClean="0">
                <a:latin typeface="Comic Sans MS" panose="030F0702030302020204" pitchFamily="66" charset="0"/>
              </a:rPr>
              <a:t>Analysis</a:t>
            </a:r>
          </a:p>
        </p:txBody>
      </p:sp>
      <p:sp>
        <p:nvSpPr>
          <p:cNvPr id="34819" name="Rectangle 3"/>
          <p:cNvSpPr>
            <a:spLocks noGrp="1" noChangeArrowheads="1"/>
          </p:cNvSpPr>
          <p:nvPr>
            <p:ph type="body" idx="1"/>
          </p:nvPr>
        </p:nvSpPr>
        <p:spPr/>
        <p:txBody>
          <a:bodyPr>
            <a:normAutofit fontScale="92500" lnSpcReduction="10000"/>
          </a:bodyPr>
          <a:lstStyle/>
          <a:p>
            <a:pPr eaLnBrk="1" hangingPunct="1">
              <a:lnSpc>
                <a:spcPct val="90000"/>
              </a:lnSpc>
            </a:pPr>
            <a:r>
              <a:rPr lang="en-GB" altLang="en-US" dirty="0">
                <a:latin typeface="Comic Sans MS" panose="030F0702030302020204" pitchFamily="66" charset="0"/>
              </a:rPr>
              <a:t>New house building was limited because of lack of skilled workers and materials.</a:t>
            </a:r>
          </a:p>
          <a:p>
            <a:pPr eaLnBrk="1" hangingPunct="1">
              <a:lnSpc>
                <a:spcPct val="90000"/>
              </a:lnSpc>
            </a:pPr>
            <a:r>
              <a:rPr lang="en-GB" altLang="en-US" dirty="0">
                <a:latin typeface="Comic Sans MS" panose="030F0702030302020204" pitchFamily="66" charset="0"/>
              </a:rPr>
              <a:t>4 council houses were built for every private home.</a:t>
            </a:r>
          </a:p>
          <a:p>
            <a:pPr eaLnBrk="1" hangingPunct="1">
              <a:lnSpc>
                <a:spcPct val="90000"/>
              </a:lnSpc>
            </a:pPr>
            <a:r>
              <a:rPr lang="en-GB" altLang="en-US" dirty="0">
                <a:latin typeface="Comic Sans MS" panose="030F0702030302020204" pitchFamily="66" charset="0"/>
              </a:rPr>
              <a:t>Some families had to squat on disused  army camps</a:t>
            </a:r>
          </a:p>
          <a:p>
            <a:pPr eaLnBrk="1" hangingPunct="1">
              <a:lnSpc>
                <a:spcPct val="90000"/>
              </a:lnSpc>
            </a:pPr>
            <a:r>
              <a:rPr lang="en-GB" altLang="en-US" dirty="0">
                <a:latin typeface="Comic Sans MS" panose="030F0702030302020204" pitchFamily="66" charset="0"/>
              </a:rPr>
              <a:t>Prefabs were supposed to be a temporary measure but were still being used 50 years later.</a:t>
            </a:r>
          </a:p>
          <a:p>
            <a:pPr eaLnBrk="1" hangingPunct="1">
              <a:lnSpc>
                <a:spcPct val="90000"/>
              </a:lnSpc>
            </a:pPr>
            <a:r>
              <a:rPr lang="en-GB" altLang="en-US" dirty="0">
                <a:latin typeface="Comic Sans MS" panose="030F0702030302020204" pitchFamily="66" charset="0"/>
              </a:rPr>
              <a:t>750,000 homes were still needed.</a:t>
            </a:r>
          </a:p>
          <a:p>
            <a:pPr eaLnBrk="1" hangingPunct="1">
              <a:lnSpc>
                <a:spcPct val="90000"/>
              </a:lnSpc>
            </a:pPr>
            <a:r>
              <a:rPr lang="en-GB" altLang="en-US" dirty="0">
                <a:latin typeface="Comic Sans MS" panose="030F0702030302020204" pitchFamily="66" charset="0"/>
              </a:rPr>
              <a:t>Labour failed to solve the housing  problem but this was due more to the scale of the problems facing the country after the war.</a:t>
            </a:r>
          </a:p>
        </p:txBody>
      </p:sp>
    </p:spTree>
    <p:extLst>
      <p:ext uri="{BB962C8B-B14F-4D97-AF65-F5344CB8AC3E}">
        <p14:creationId xmlns:p14="http://schemas.microsoft.com/office/powerpoint/2010/main" val="153558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8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8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8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Successes</a:t>
            </a:r>
            <a:endParaRPr lang="en-GB" dirty="0">
              <a:latin typeface="Comic Sans MS" panose="030F0702030302020204" pitchFamily="66" charset="0"/>
            </a:endParaRPr>
          </a:p>
        </p:txBody>
      </p:sp>
      <p:sp>
        <p:nvSpPr>
          <p:cNvPr id="3" name="Content Placeholder 2"/>
          <p:cNvSpPr>
            <a:spLocks noGrp="1"/>
          </p:cNvSpPr>
          <p:nvPr>
            <p:ph idx="1"/>
          </p:nvPr>
        </p:nvSpPr>
        <p:spPr/>
        <p:txBody>
          <a:bodyPr>
            <a:normAutofit fontScale="92500" lnSpcReduction="20000"/>
          </a:bodyPr>
          <a:lstStyle/>
          <a:p>
            <a:r>
              <a:rPr lang="en-GB" dirty="0" smtClean="0">
                <a:latin typeface="Comic Sans MS" panose="030F0702030302020204" pitchFamily="66" charset="0"/>
              </a:rPr>
              <a:t>It was a main aim of the Labour Government. Bevan, the minister in charge, made sure that prices for building goods and labour were not allowed to become too expensive. </a:t>
            </a:r>
          </a:p>
          <a:p>
            <a:r>
              <a:rPr lang="en-GB" dirty="0" smtClean="0">
                <a:latin typeface="Comic Sans MS" panose="030F0702030302020204" pitchFamily="66" charset="0"/>
              </a:rPr>
              <a:t>New Towns Act, 1946; twelve new towns planned. 1949 Housing Act; help given to councils and private home owners for home improvements.</a:t>
            </a:r>
          </a:p>
          <a:p>
            <a:r>
              <a:rPr lang="en-GB" dirty="0" smtClean="0">
                <a:latin typeface="Comic Sans MS" panose="030F0702030302020204" pitchFamily="66" charset="0"/>
              </a:rPr>
              <a:t>Between 1948-1951, around 200,000 homes a year were built.</a:t>
            </a:r>
          </a:p>
          <a:p>
            <a:r>
              <a:rPr lang="en-GB" dirty="0" smtClean="0">
                <a:latin typeface="Comic Sans MS" panose="030F0702030302020204" pitchFamily="66" charset="0"/>
              </a:rPr>
              <a:t>The number of houses built does not compare with the amount built in the 1930s or 1950s, but the Labour Government made real progress at a time when it was short of materials, workers and money.</a:t>
            </a:r>
            <a:endParaRPr lang="en-GB" dirty="0">
              <a:latin typeface="Comic Sans MS" panose="030F0702030302020204" pitchFamily="66" charset="0"/>
            </a:endParaRPr>
          </a:p>
        </p:txBody>
      </p:sp>
    </p:spTree>
    <p:extLst>
      <p:ext uri="{BB962C8B-B14F-4D97-AF65-F5344CB8AC3E}">
        <p14:creationId xmlns:p14="http://schemas.microsoft.com/office/powerpoint/2010/main" val="25730946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Problems</a:t>
            </a:r>
            <a:endParaRPr lang="en-GB" dirty="0">
              <a:latin typeface="Comic Sans MS" panose="030F0702030302020204" pitchFamily="66" charset="0"/>
            </a:endParaRPr>
          </a:p>
        </p:txBody>
      </p:sp>
      <p:sp>
        <p:nvSpPr>
          <p:cNvPr id="3" name="Content Placeholder 2"/>
          <p:cNvSpPr>
            <a:spLocks noGrp="1"/>
          </p:cNvSpPr>
          <p:nvPr>
            <p:ph idx="1"/>
          </p:nvPr>
        </p:nvSpPr>
        <p:spPr/>
        <p:txBody>
          <a:bodyPr>
            <a:normAutofit/>
          </a:bodyPr>
          <a:lstStyle/>
          <a:p>
            <a:r>
              <a:rPr lang="en-GB" dirty="0" smtClean="0">
                <a:latin typeface="Comic Sans MS" panose="030F0702030302020204" pitchFamily="66" charset="0"/>
              </a:rPr>
              <a:t>Many of the houses built were temporary buildings – prefabs.</a:t>
            </a:r>
          </a:p>
          <a:p>
            <a:r>
              <a:rPr lang="en-GB" dirty="0" smtClean="0">
                <a:latin typeface="Comic Sans MS" panose="030F0702030302020204" pitchFamily="66" charset="0"/>
              </a:rPr>
              <a:t>Many families, especially in London, were forced to squat illegally.</a:t>
            </a:r>
          </a:p>
          <a:p>
            <a:r>
              <a:rPr lang="en-GB" dirty="0" smtClean="0">
                <a:latin typeface="Comic Sans MS" panose="030F0702030302020204" pitchFamily="66" charset="0"/>
              </a:rPr>
              <a:t>The Government even had to make use f aerodromes which had housed servicemen.</a:t>
            </a:r>
          </a:p>
          <a:p>
            <a:r>
              <a:rPr lang="en-GB" dirty="0" smtClean="0">
                <a:latin typeface="Comic Sans MS" panose="030F0702030302020204" pitchFamily="66" charset="0"/>
              </a:rPr>
              <a:t>There was not enough housing to cope with the demobilisation of nearly five million servicemen and women.</a:t>
            </a:r>
            <a:endParaRPr lang="en-GB" dirty="0">
              <a:latin typeface="Comic Sans MS" panose="030F0702030302020204" pitchFamily="66" charset="0"/>
            </a:endParaRPr>
          </a:p>
        </p:txBody>
      </p:sp>
    </p:spTree>
    <p:extLst>
      <p:ext uri="{BB962C8B-B14F-4D97-AF65-F5344CB8AC3E}">
        <p14:creationId xmlns:p14="http://schemas.microsoft.com/office/powerpoint/2010/main" val="40533702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GB" altLang="en-US" dirty="0" smtClean="0">
                <a:latin typeface="Comic Sans MS" panose="030F0702030302020204" pitchFamily="66" charset="0"/>
              </a:rPr>
              <a:t>Definition</a:t>
            </a:r>
          </a:p>
        </p:txBody>
      </p:sp>
      <p:sp>
        <p:nvSpPr>
          <p:cNvPr id="3075" name="Rectangle 3"/>
          <p:cNvSpPr>
            <a:spLocks noGrp="1" noChangeArrowheads="1"/>
          </p:cNvSpPr>
          <p:nvPr>
            <p:ph type="body" idx="1"/>
          </p:nvPr>
        </p:nvSpPr>
        <p:spPr/>
        <p:txBody>
          <a:bodyPr>
            <a:normAutofit fontScale="92500" lnSpcReduction="10000"/>
          </a:bodyPr>
          <a:lstStyle/>
          <a:p>
            <a:pPr eaLnBrk="1" hangingPunct="1">
              <a:lnSpc>
                <a:spcPct val="90000"/>
              </a:lnSpc>
            </a:pPr>
            <a:r>
              <a:rPr lang="en-GB" altLang="en-US" sz="2800" dirty="0">
                <a:latin typeface="Comic Sans MS" panose="030F0702030302020204" pitchFamily="66" charset="0"/>
              </a:rPr>
              <a:t>The Welfare state is a system of state help and benefits.  It was started in 1945 by the Labour government and aimed to do away with the causes of poverty.</a:t>
            </a:r>
          </a:p>
          <a:p>
            <a:pPr eaLnBrk="1" hangingPunct="1">
              <a:lnSpc>
                <a:spcPct val="90000"/>
              </a:lnSpc>
            </a:pPr>
            <a:r>
              <a:rPr lang="en-GB" altLang="en-US" sz="2800" dirty="0">
                <a:latin typeface="Comic Sans MS" panose="030F0702030302020204" pitchFamily="66" charset="0"/>
              </a:rPr>
              <a:t>It was a universal scheme that applied to everyone.</a:t>
            </a:r>
          </a:p>
          <a:p>
            <a:pPr eaLnBrk="1" hangingPunct="1">
              <a:lnSpc>
                <a:spcPct val="90000"/>
              </a:lnSpc>
            </a:pPr>
            <a:r>
              <a:rPr lang="en-GB" altLang="en-US" sz="2800" dirty="0">
                <a:latin typeface="Comic Sans MS" panose="030F0702030302020204" pitchFamily="66" charset="0"/>
              </a:rPr>
              <a:t>Benefits were centrally organised and given out  by the Government</a:t>
            </a:r>
          </a:p>
          <a:p>
            <a:pPr eaLnBrk="1" hangingPunct="1">
              <a:lnSpc>
                <a:spcPct val="90000"/>
              </a:lnSpc>
            </a:pPr>
            <a:r>
              <a:rPr lang="en-GB" altLang="en-US" sz="2800" dirty="0">
                <a:latin typeface="Comic Sans MS" panose="030F0702030302020204" pitchFamily="66" charset="0"/>
              </a:rPr>
              <a:t>People were now entitled to benefits having paid National Insurance.</a:t>
            </a:r>
          </a:p>
        </p:txBody>
      </p:sp>
    </p:spTree>
    <p:extLst>
      <p:ext uri="{BB962C8B-B14F-4D97-AF65-F5344CB8AC3E}">
        <p14:creationId xmlns:p14="http://schemas.microsoft.com/office/powerpoint/2010/main" val="35106828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Ignorance</a:t>
            </a:r>
            <a:endParaRPr lang="en-GB" dirty="0">
              <a:latin typeface="Comic Sans MS" panose="030F0702030302020204" pitchFamily="66" charset="0"/>
            </a:endParaRPr>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3999149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GB" altLang="en-US" dirty="0" smtClean="0">
                <a:latin typeface="Comic Sans MS" panose="030F0702030302020204" pitchFamily="66" charset="0"/>
              </a:rPr>
              <a:t>Ignorance</a:t>
            </a:r>
          </a:p>
        </p:txBody>
      </p:sp>
      <p:sp>
        <p:nvSpPr>
          <p:cNvPr id="30723" name="Rectangle 3"/>
          <p:cNvSpPr>
            <a:spLocks noGrp="1" noChangeArrowheads="1"/>
          </p:cNvSpPr>
          <p:nvPr>
            <p:ph type="body" idx="1"/>
          </p:nvPr>
        </p:nvSpPr>
        <p:spPr>
          <a:xfrm>
            <a:off x="1030310" y="2556931"/>
            <a:ext cx="10135673" cy="3534775"/>
          </a:xfrm>
        </p:spPr>
        <p:txBody>
          <a:bodyPr>
            <a:normAutofit fontScale="85000" lnSpcReduction="10000"/>
          </a:bodyPr>
          <a:lstStyle/>
          <a:p>
            <a:pPr eaLnBrk="1" hangingPunct="1">
              <a:lnSpc>
                <a:spcPct val="90000"/>
              </a:lnSpc>
            </a:pPr>
            <a:r>
              <a:rPr lang="en-GB" altLang="en-US" dirty="0">
                <a:latin typeface="Comic Sans MS" panose="030F0702030302020204" pitchFamily="66" charset="0"/>
              </a:rPr>
              <a:t>In education, the biggest problem was shortage of schools, partly because of the bombing.</a:t>
            </a:r>
          </a:p>
          <a:p>
            <a:pPr eaLnBrk="1" hangingPunct="1">
              <a:lnSpc>
                <a:spcPct val="90000"/>
              </a:lnSpc>
            </a:pPr>
            <a:r>
              <a:rPr lang="en-GB" altLang="en-US" dirty="0">
                <a:latin typeface="Comic Sans MS" panose="030F0702030302020204" pitchFamily="66" charset="0"/>
              </a:rPr>
              <a:t>By 1950 1,176 schools, mostly primaries, were built.</a:t>
            </a:r>
          </a:p>
          <a:p>
            <a:pPr eaLnBrk="1" hangingPunct="1">
              <a:lnSpc>
                <a:spcPct val="90000"/>
              </a:lnSpc>
            </a:pPr>
            <a:r>
              <a:rPr lang="en-GB" altLang="en-US" dirty="0">
                <a:latin typeface="Comic Sans MS" panose="030F0702030302020204" pitchFamily="66" charset="0"/>
              </a:rPr>
              <a:t>Few technical schools built</a:t>
            </a:r>
          </a:p>
          <a:p>
            <a:pPr eaLnBrk="1" hangingPunct="1">
              <a:lnSpc>
                <a:spcPct val="90000"/>
              </a:lnSpc>
            </a:pPr>
            <a:r>
              <a:rPr lang="en-GB" altLang="en-US" dirty="0">
                <a:latin typeface="Comic Sans MS" panose="030F0702030302020204" pitchFamily="66" charset="0"/>
              </a:rPr>
              <a:t>Two tier system divisive</a:t>
            </a:r>
          </a:p>
          <a:p>
            <a:pPr eaLnBrk="1" hangingPunct="1">
              <a:lnSpc>
                <a:spcPct val="90000"/>
              </a:lnSpc>
            </a:pPr>
            <a:r>
              <a:rPr lang="en-GB" altLang="en-US" dirty="0">
                <a:latin typeface="Comic Sans MS" panose="030F0702030302020204" pitchFamily="66" charset="0"/>
              </a:rPr>
              <a:t>Only 20% of places were available at grammar schools so most children were classed as non academic and had no access to university or the professions.</a:t>
            </a:r>
          </a:p>
          <a:p>
            <a:pPr eaLnBrk="1" hangingPunct="1">
              <a:lnSpc>
                <a:spcPct val="90000"/>
              </a:lnSpc>
            </a:pPr>
            <a:r>
              <a:rPr lang="en-GB" altLang="en-US" dirty="0">
                <a:latin typeface="Comic Sans MS" panose="030F0702030302020204" pitchFamily="66" charset="0"/>
              </a:rPr>
              <a:t>Labour have been criticised for doing little to offer greater access to education for the working class.</a:t>
            </a:r>
          </a:p>
          <a:p>
            <a:pPr eaLnBrk="1" hangingPunct="1">
              <a:lnSpc>
                <a:spcPct val="90000"/>
              </a:lnSpc>
            </a:pPr>
            <a:r>
              <a:rPr lang="en-GB" altLang="en-US" dirty="0">
                <a:latin typeface="Comic Sans MS" panose="030F0702030302020204" pitchFamily="66" charset="0"/>
              </a:rPr>
              <a:t>It was 1964 before the idea of comprehensive education became party policy.</a:t>
            </a:r>
          </a:p>
        </p:txBody>
      </p:sp>
    </p:spTree>
    <p:extLst>
      <p:ext uri="{BB962C8B-B14F-4D97-AF65-F5344CB8AC3E}">
        <p14:creationId xmlns:p14="http://schemas.microsoft.com/office/powerpoint/2010/main" val="2655305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altLang="en-US" sz="3000" b="1" dirty="0">
                <a:solidFill>
                  <a:schemeClr val="tx1"/>
                </a:solidFill>
                <a:latin typeface="Comic Sans MS" panose="030F0702030302020204" pitchFamily="66" charset="0"/>
              </a:rPr>
              <a:t>Ignorance – Butler’s Education Act 1944</a:t>
            </a:r>
          </a:p>
        </p:txBody>
      </p:sp>
      <p:sp>
        <p:nvSpPr>
          <p:cNvPr id="7171" name="Rectangle 3"/>
          <p:cNvSpPr>
            <a:spLocks noGrp="1" noChangeArrowheads="1"/>
          </p:cNvSpPr>
          <p:nvPr>
            <p:ph type="body" sz="half" idx="1"/>
          </p:nvPr>
        </p:nvSpPr>
        <p:spPr>
          <a:xfrm>
            <a:off x="927278" y="1412876"/>
            <a:ext cx="8010659" cy="4713288"/>
          </a:xfrm>
        </p:spPr>
        <p:txBody>
          <a:bodyPr>
            <a:normAutofit/>
          </a:bodyPr>
          <a:lstStyle/>
          <a:p>
            <a:pPr marL="609600" indent="-609600">
              <a:lnSpc>
                <a:spcPct val="80000"/>
              </a:lnSpc>
              <a:buNone/>
            </a:pPr>
            <a:r>
              <a:rPr lang="en-GB" altLang="en-US" sz="2000" dirty="0">
                <a:solidFill>
                  <a:schemeClr val="tx1"/>
                </a:solidFill>
                <a:latin typeface="Comic Sans MS" panose="030F0702030302020204" pitchFamily="66" charset="0"/>
              </a:rPr>
              <a:t>Labour implemented this act passed by the wartime coalition</a:t>
            </a:r>
            <a:r>
              <a:rPr lang="en-GB" altLang="en-US" sz="2000" dirty="0" smtClean="0">
                <a:solidFill>
                  <a:schemeClr val="tx1"/>
                </a:solidFill>
                <a:latin typeface="Comic Sans MS" panose="030F0702030302020204" pitchFamily="66" charset="0"/>
              </a:rPr>
              <a:t>.</a:t>
            </a:r>
            <a:endParaRPr lang="en-GB" altLang="en-US" sz="2000" dirty="0">
              <a:solidFill>
                <a:schemeClr val="tx1"/>
              </a:solidFill>
              <a:latin typeface="Comic Sans MS" panose="030F0702030302020204" pitchFamily="66" charset="0"/>
            </a:endParaRPr>
          </a:p>
          <a:p>
            <a:pPr marL="609600" indent="-609600">
              <a:lnSpc>
                <a:spcPct val="80000"/>
              </a:lnSpc>
              <a:buNone/>
            </a:pPr>
            <a:r>
              <a:rPr lang="en-GB" altLang="en-US" sz="2000" dirty="0">
                <a:solidFill>
                  <a:schemeClr val="tx1"/>
                </a:solidFill>
                <a:latin typeface="Comic Sans MS" panose="030F0702030302020204" pitchFamily="66" charset="0"/>
              </a:rPr>
              <a:t>The most important terms of the Act were</a:t>
            </a:r>
            <a:r>
              <a:rPr lang="en-GB" altLang="en-US" sz="2000" dirty="0" smtClean="0">
                <a:solidFill>
                  <a:schemeClr val="tx1"/>
                </a:solidFill>
                <a:latin typeface="Comic Sans MS" panose="030F0702030302020204" pitchFamily="66" charset="0"/>
              </a:rPr>
              <a:t>:</a:t>
            </a:r>
          </a:p>
          <a:p>
            <a:pPr marL="609600" indent="-609600">
              <a:lnSpc>
                <a:spcPct val="80000"/>
              </a:lnSpc>
              <a:buNone/>
            </a:pPr>
            <a:endParaRPr lang="en-GB" altLang="en-US" sz="2000" dirty="0">
              <a:solidFill>
                <a:schemeClr val="tx1"/>
              </a:solidFill>
              <a:latin typeface="Comic Sans MS" panose="030F0702030302020204" pitchFamily="66" charset="0"/>
            </a:endParaRPr>
          </a:p>
          <a:p>
            <a:pPr marL="609600" indent="-609600">
              <a:lnSpc>
                <a:spcPct val="80000"/>
              </a:lnSpc>
              <a:buSzPct val="225000"/>
              <a:buBlip>
                <a:blip r:embed="rId2"/>
              </a:buBlip>
            </a:pPr>
            <a:r>
              <a:rPr lang="en-GB" altLang="en-US" sz="2000" dirty="0">
                <a:solidFill>
                  <a:schemeClr val="tx1"/>
                </a:solidFill>
                <a:latin typeface="Comic Sans MS" panose="030F0702030302020204" pitchFamily="66" charset="0"/>
              </a:rPr>
              <a:t>The school leaving age should be raised to 15, and 16 as soon as possible (although this didn’t happen until 1972).</a:t>
            </a:r>
          </a:p>
          <a:p>
            <a:pPr marL="609600" indent="-609600">
              <a:lnSpc>
                <a:spcPct val="80000"/>
              </a:lnSpc>
              <a:buSzPct val="225000"/>
              <a:buBlip>
                <a:blip r:embed="rId2"/>
              </a:buBlip>
            </a:pPr>
            <a:r>
              <a:rPr lang="en-GB" altLang="en-US" sz="2000" dirty="0">
                <a:solidFill>
                  <a:schemeClr val="tx1"/>
                </a:solidFill>
                <a:latin typeface="Comic Sans MS" panose="030F0702030302020204" pitchFamily="66" charset="0"/>
              </a:rPr>
              <a:t>There were to be three stages of education – Nursery, Primary and Secondary.  Primary and Secondary education were compulsory (and free).</a:t>
            </a:r>
          </a:p>
          <a:p>
            <a:pPr marL="609600" indent="-609600">
              <a:lnSpc>
                <a:spcPct val="80000"/>
              </a:lnSpc>
              <a:buSzPct val="225000"/>
              <a:buBlip>
                <a:blip r:embed="rId2"/>
              </a:buBlip>
            </a:pPr>
            <a:r>
              <a:rPr lang="en-GB" altLang="en-US" sz="2000" dirty="0">
                <a:solidFill>
                  <a:schemeClr val="tx1"/>
                </a:solidFill>
                <a:latin typeface="Comic Sans MS" panose="030F0702030302020204" pitchFamily="66" charset="0"/>
              </a:rPr>
              <a:t>Pupils should sit an examination at 11 in England (the 11-plus), or 12 in Scotland (the ‘</a:t>
            </a:r>
            <a:r>
              <a:rPr lang="en-GB" altLang="en-US" sz="2000" dirty="0" err="1">
                <a:solidFill>
                  <a:schemeClr val="tx1"/>
                </a:solidFill>
                <a:latin typeface="Comic Sans MS" panose="030F0702030302020204" pitchFamily="66" charset="0"/>
              </a:rPr>
              <a:t>qualy</a:t>
            </a:r>
            <a:r>
              <a:rPr lang="en-GB" altLang="en-US" sz="2000" dirty="0">
                <a:solidFill>
                  <a:schemeClr val="tx1"/>
                </a:solidFill>
                <a:latin typeface="Comic Sans MS" panose="030F0702030302020204" pitchFamily="66" charset="0"/>
              </a:rPr>
              <a:t>’).  Their results would determine which type of Secondary school they would go to. Those that passed would go to a grammar school (England) or a Senior Secondary school (Scotland) for an academic education.  Those who did not pass would go to a Secondary Modern school (England) or a Junior Secondary (Scotland) for a more practical education</a:t>
            </a:r>
            <a:r>
              <a:rPr lang="en-GB" altLang="en-US" sz="2000" dirty="0" smtClean="0">
                <a:solidFill>
                  <a:schemeClr val="tx1"/>
                </a:solidFill>
                <a:latin typeface="Comic Sans MS" panose="030F0702030302020204" pitchFamily="66" charset="0"/>
              </a:rPr>
              <a:t>.</a:t>
            </a:r>
            <a:endParaRPr lang="en-GB" altLang="en-US" sz="2000" dirty="0">
              <a:solidFill>
                <a:schemeClr val="tx1"/>
              </a:solidFill>
              <a:latin typeface="Comic Sans MS" panose="030F0702030302020204" pitchFamily="66" charset="0"/>
            </a:endParaRPr>
          </a:p>
        </p:txBody>
      </p:sp>
      <p:pic>
        <p:nvPicPr>
          <p:cNvPr id="7173" name="Picture 5" descr="dmbt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1586" y="1916114"/>
            <a:ext cx="2124075"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03193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Criticism</a:t>
            </a:r>
            <a:endParaRPr lang="en-GB" dirty="0">
              <a:latin typeface="Comic Sans MS" panose="030F0702030302020204" pitchFamily="66" charset="0"/>
            </a:endParaRPr>
          </a:p>
        </p:txBody>
      </p:sp>
      <p:sp>
        <p:nvSpPr>
          <p:cNvPr id="3" name="Content Placeholder 2"/>
          <p:cNvSpPr>
            <a:spLocks noGrp="1"/>
          </p:cNvSpPr>
          <p:nvPr>
            <p:ph idx="1"/>
          </p:nvPr>
        </p:nvSpPr>
        <p:spPr/>
        <p:txBody>
          <a:bodyPr/>
          <a:lstStyle/>
          <a:p>
            <a:r>
              <a:rPr lang="en-GB" dirty="0" smtClean="0">
                <a:latin typeface="Comic Sans MS" panose="030F0702030302020204" pitchFamily="66" charset="0"/>
              </a:rPr>
              <a:t>Set up divisions in the education system.</a:t>
            </a:r>
          </a:p>
          <a:p>
            <a:r>
              <a:rPr lang="en-GB" dirty="0" smtClean="0">
                <a:latin typeface="Comic Sans MS" panose="030F0702030302020204" pitchFamily="66" charset="0"/>
              </a:rPr>
              <a:t>Allowing selective grammar schools to continue to exist.</a:t>
            </a:r>
          </a:p>
          <a:p>
            <a:r>
              <a:rPr lang="en-GB" dirty="0" smtClean="0">
                <a:latin typeface="Comic Sans MS" panose="030F0702030302020204" pitchFamily="66" charset="0"/>
              </a:rPr>
              <a:t>Child’s future determined by the type of school they went to when they were 11 or 12.</a:t>
            </a:r>
          </a:p>
          <a:p>
            <a:r>
              <a:rPr lang="en-GB" dirty="0" smtClean="0">
                <a:latin typeface="Comic Sans MS" panose="030F0702030302020204" pitchFamily="66" charset="0"/>
              </a:rPr>
              <a:t>Young people from poorer backgrounds were discriminated against because they were more likely to go to a secondary modern school and so have their future choices limited.</a:t>
            </a:r>
            <a:endParaRPr lang="en-GB" dirty="0">
              <a:latin typeface="Comic Sans MS" panose="030F0702030302020204" pitchFamily="66" charset="0"/>
            </a:endParaRPr>
          </a:p>
        </p:txBody>
      </p:sp>
    </p:spTree>
    <p:extLst>
      <p:ext uri="{BB962C8B-B14F-4D97-AF65-F5344CB8AC3E}">
        <p14:creationId xmlns:p14="http://schemas.microsoft.com/office/powerpoint/2010/main" val="27244467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GB" altLang="en-US" sz="3000" b="1" dirty="0">
                <a:solidFill>
                  <a:schemeClr val="tx1"/>
                </a:solidFill>
                <a:latin typeface="Comic Sans MS" panose="030F0702030302020204" pitchFamily="66" charset="0"/>
              </a:rPr>
              <a:t>Education – School Building</a:t>
            </a:r>
          </a:p>
        </p:txBody>
      </p:sp>
      <p:sp>
        <p:nvSpPr>
          <p:cNvPr id="8195" name="Rectangle 3"/>
          <p:cNvSpPr>
            <a:spLocks noGrp="1" noChangeArrowheads="1"/>
          </p:cNvSpPr>
          <p:nvPr>
            <p:ph type="body" sz="half" idx="1"/>
          </p:nvPr>
        </p:nvSpPr>
        <p:spPr>
          <a:xfrm>
            <a:off x="1262129" y="1600201"/>
            <a:ext cx="6748529" cy="4525963"/>
          </a:xfrm>
        </p:spPr>
        <p:txBody>
          <a:bodyPr>
            <a:normAutofit lnSpcReduction="10000"/>
          </a:bodyPr>
          <a:lstStyle/>
          <a:p>
            <a:pPr marL="609600" indent="-609600">
              <a:buNone/>
            </a:pPr>
            <a:r>
              <a:rPr lang="en-GB" altLang="en-US" dirty="0">
                <a:solidFill>
                  <a:schemeClr val="tx1"/>
                </a:solidFill>
                <a:latin typeface="Comic Sans MS" panose="030F0702030302020204" pitchFamily="66" charset="0"/>
              </a:rPr>
              <a:t>A school building programme was a priority because:</a:t>
            </a:r>
          </a:p>
          <a:p>
            <a:pPr marL="609600" indent="-609600">
              <a:buNone/>
            </a:pPr>
            <a:endParaRPr lang="en-GB" altLang="en-US" sz="1800" dirty="0">
              <a:solidFill>
                <a:schemeClr val="tx1"/>
              </a:solidFill>
              <a:latin typeface="Comic Sans MS" panose="030F0702030302020204" pitchFamily="66" charset="0"/>
            </a:endParaRPr>
          </a:p>
          <a:p>
            <a:pPr marL="609600" indent="-609600">
              <a:buFontTx/>
              <a:buAutoNum type="alphaLcParenR"/>
            </a:pPr>
            <a:r>
              <a:rPr lang="en-GB" altLang="en-US" dirty="0">
                <a:solidFill>
                  <a:schemeClr val="tx1"/>
                </a:solidFill>
                <a:latin typeface="Comic Sans MS" panose="030F0702030302020204" pitchFamily="66" charset="0"/>
              </a:rPr>
              <a:t>Many schools had been damaged or destroyed during the war.</a:t>
            </a:r>
          </a:p>
          <a:p>
            <a:pPr marL="609600" indent="-609600">
              <a:buFontTx/>
              <a:buAutoNum type="alphaLcParenR"/>
            </a:pPr>
            <a:r>
              <a:rPr lang="en-GB" altLang="en-US" dirty="0">
                <a:solidFill>
                  <a:schemeClr val="tx1"/>
                </a:solidFill>
                <a:latin typeface="Comic Sans MS" panose="030F0702030302020204" pitchFamily="66" charset="0"/>
              </a:rPr>
              <a:t>The school leaving age was raised and secondary education was made compulsory.</a:t>
            </a:r>
          </a:p>
          <a:p>
            <a:pPr marL="609600" indent="-609600">
              <a:buNone/>
            </a:pPr>
            <a:endParaRPr lang="en-GB" altLang="en-US" dirty="0">
              <a:solidFill>
                <a:schemeClr val="tx1"/>
              </a:solidFill>
              <a:latin typeface="Comic Sans MS" panose="030F0702030302020204" pitchFamily="66" charset="0"/>
            </a:endParaRPr>
          </a:p>
          <a:p>
            <a:pPr marL="609600" indent="-609600">
              <a:buNone/>
            </a:pPr>
            <a:r>
              <a:rPr lang="en-GB" altLang="en-US" dirty="0">
                <a:solidFill>
                  <a:schemeClr val="tx1"/>
                </a:solidFill>
                <a:latin typeface="Comic Sans MS" panose="030F0702030302020204" pitchFamily="66" charset="0"/>
              </a:rPr>
              <a:t>By 1950 1,176 schools had been built or were under construction.</a:t>
            </a:r>
          </a:p>
        </p:txBody>
      </p:sp>
      <p:pic>
        <p:nvPicPr>
          <p:cNvPr id="8197" name="Picture 5" descr="School%20house%20small%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6006" y="1996181"/>
            <a:ext cx="25431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69191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Children Act 1948</a:t>
            </a:r>
            <a:endParaRPr lang="en-GB" dirty="0">
              <a:latin typeface="Comic Sans MS" panose="030F0702030302020204" pitchFamily="66" charset="0"/>
            </a:endParaRPr>
          </a:p>
        </p:txBody>
      </p:sp>
      <p:sp>
        <p:nvSpPr>
          <p:cNvPr id="3" name="Content Placeholder 2"/>
          <p:cNvSpPr>
            <a:spLocks noGrp="1"/>
          </p:cNvSpPr>
          <p:nvPr>
            <p:ph idx="1"/>
          </p:nvPr>
        </p:nvSpPr>
        <p:spPr/>
        <p:txBody>
          <a:bodyPr/>
          <a:lstStyle/>
          <a:p>
            <a:r>
              <a:rPr lang="en-GB" dirty="0" smtClean="0">
                <a:latin typeface="Comic Sans MS" panose="030F0702030302020204" pitchFamily="66" charset="0"/>
              </a:rPr>
              <a:t>Tried to give a better service for children who needed state help and protection.</a:t>
            </a:r>
          </a:p>
          <a:p>
            <a:r>
              <a:rPr lang="en-GB" dirty="0" smtClean="0">
                <a:latin typeface="Comic Sans MS" panose="030F0702030302020204" pitchFamily="66" charset="0"/>
              </a:rPr>
              <a:t>Local councils now had to appoint Children’s Officers to ensure decent care for children under the authorities supervision.</a:t>
            </a:r>
            <a:endParaRPr lang="en-GB" dirty="0">
              <a:latin typeface="Comic Sans MS" panose="030F0702030302020204" pitchFamily="66" charset="0"/>
            </a:endParaRPr>
          </a:p>
        </p:txBody>
      </p:sp>
    </p:spTree>
    <p:extLst>
      <p:ext uri="{BB962C8B-B14F-4D97-AF65-F5344CB8AC3E}">
        <p14:creationId xmlns:p14="http://schemas.microsoft.com/office/powerpoint/2010/main" val="25040047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Successes</a:t>
            </a:r>
            <a:endParaRPr lang="en-GB" dirty="0">
              <a:latin typeface="Comic Sans MS" panose="030F0702030302020204" pitchFamily="66" charset="0"/>
            </a:endParaRPr>
          </a:p>
        </p:txBody>
      </p:sp>
      <p:sp>
        <p:nvSpPr>
          <p:cNvPr id="3" name="Content Placeholder 2"/>
          <p:cNvSpPr>
            <a:spLocks noGrp="1"/>
          </p:cNvSpPr>
          <p:nvPr>
            <p:ph idx="1"/>
          </p:nvPr>
        </p:nvSpPr>
        <p:spPr/>
        <p:txBody>
          <a:bodyPr>
            <a:normAutofit/>
          </a:bodyPr>
          <a:lstStyle/>
          <a:p>
            <a:r>
              <a:rPr lang="en-GB" dirty="0" smtClean="0">
                <a:latin typeface="Comic Sans MS" panose="030F0702030302020204" pitchFamily="66" charset="0"/>
              </a:rPr>
              <a:t>Butler Education Act 1944 was a radical advance in education. It raised the school leaving age. A proper definition of the different stages of education.</a:t>
            </a:r>
          </a:p>
          <a:p>
            <a:r>
              <a:rPr lang="en-GB" dirty="0" smtClean="0">
                <a:latin typeface="Comic Sans MS" panose="030F0702030302020204" pitchFamily="66" charset="0"/>
              </a:rPr>
              <a:t>Appropriate education provided for every school pupil.</a:t>
            </a:r>
          </a:p>
          <a:p>
            <a:r>
              <a:rPr lang="en-GB" dirty="0" smtClean="0">
                <a:latin typeface="Comic Sans MS" panose="030F0702030302020204" pitchFamily="66" charset="0"/>
              </a:rPr>
              <a:t>Ambitious school building programme.</a:t>
            </a:r>
            <a:endParaRPr lang="en-GB" dirty="0">
              <a:latin typeface="Comic Sans MS" panose="030F0702030302020204" pitchFamily="66" charset="0"/>
            </a:endParaRPr>
          </a:p>
        </p:txBody>
      </p:sp>
    </p:spTree>
    <p:extLst>
      <p:ext uri="{BB962C8B-B14F-4D97-AF65-F5344CB8AC3E}">
        <p14:creationId xmlns:p14="http://schemas.microsoft.com/office/powerpoint/2010/main" val="19584332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Problems</a:t>
            </a:r>
            <a:endParaRPr lang="en-GB" dirty="0">
              <a:latin typeface="Comic Sans MS" panose="030F0702030302020204" pitchFamily="66" charset="0"/>
            </a:endParaRPr>
          </a:p>
        </p:txBody>
      </p:sp>
      <p:sp>
        <p:nvSpPr>
          <p:cNvPr id="3" name="Content Placeholder 2"/>
          <p:cNvSpPr>
            <a:spLocks noGrp="1"/>
          </p:cNvSpPr>
          <p:nvPr>
            <p:ph idx="1"/>
          </p:nvPr>
        </p:nvSpPr>
        <p:spPr/>
        <p:txBody>
          <a:bodyPr>
            <a:normAutofit fontScale="92500"/>
          </a:bodyPr>
          <a:lstStyle/>
          <a:p>
            <a:r>
              <a:rPr lang="en-GB" dirty="0" smtClean="0">
                <a:latin typeface="Comic Sans MS" panose="030F0702030302020204" pitchFamily="66" charset="0"/>
              </a:rPr>
              <a:t>In practice, the education act was not fair. Few working-class children had the chance to go on to an academic school. The type of school you went to tended to affect your later opportunities for jobs.</a:t>
            </a:r>
          </a:p>
          <a:p>
            <a:r>
              <a:rPr lang="en-GB" dirty="0" smtClean="0">
                <a:latin typeface="Comic Sans MS" panose="030F0702030302020204" pitchFamily="66" charset="0"/>
              </a:rPr>
              <a:t>No attempt to solve differences in educational provision across the country.</a:t>
            </a:r>
          </a:p>
          <a:p>
            <a:r>
              <a:rPr lang="en-GB" dirty="0" smtClean="0">
                <a:latin typeface="Comic Sans MS" panose="030F0702030302020204" pitchFamily="66" charset="0"/>
              </a:rPr>
              <a:t>The school building programme concentrated on primary schools to cope with the ‘baby boom’. Only 250 secondary schools had been built by the 1950s.</a:t>
            </a:r>
            <a:endParaRPr lang="en-GB" dirty="0">
              <a:latin typeface="Comic Sans MS" panose="030F0702030302020204" pitchFamily="66" charset="0"/>
            </a:endParaRPr>
          </a:p>
        </p:txBody>
      </p:sp>
    </p:spTree>
    <p:extLst>
      <p:ext uri="{BB962C8B-B14F-4D97-AF65-F5344CB8AC3E}">
        <p14:creationId xmlns:p14="http://schemas.microsoft.com/office/powerpoint/2010/main" val="23960244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Idleness</a:t>
            </a:r>
            <a:endParaRPr lang="en-GB" dirty="0">
              <a:latin typeface="Comic Sans MS" panose="030F0702030302020204" pitchFamily="66" charset="0"/>
            </a:endParaRPr>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9988200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GB" altLang="en-US" b="1" dirty="0" smtClean="0">
                <a:solidFill>
                  <a:schemeClr val="tx1"/>
                </a:solidFill>
                <a:latin typeface="Comic Sans MS" panose="030F0702030302020204" pitchFamily="66" charset="0"/>
              </a:rPr>
              <a:t>Idleness</a:t>
            </a:r>
          </a:p>
        </p:txBody>
      </p:sp>
      <p:sp>
        <p:nvSpPr>
          <p:cNvPr id="27651" name="Rectangle 3"/>
          <p:cNvSpPr>
            <a:spLocks noGrp="1" noChangeArrowheads="1"/>
          </p:cNvSpPr>
          <p:nvPr>
            <p:ph type="body" idx="1"/>
          </p:nvPr>
        </p:nvSpPr>
        <p:spPr>
          <a:xfrm>
            <a:off x="1295401" y="2556932"/>
            <a:ext cx="9601196" cy="3510236"/>
          </a:xfrm>
        </p:spPr>
        <p:txBody>
          <a:bodyPr>
            <a:normAutofit fontScale="85000" lnSpcReduction="20000"/>
          </a:bodyPr>
          <a:lstStyle/>
          <a:p>
            <a:pPr eaLnBrk="1" hangingPunct="1"/>
            <a:r>
              <a:rPr lang="en-GB" altLang="en-US" sz="2800" dirty="0">
                <a:solidFill>
                  <a:schemeClr val="tx1"/>
                </a:solidFill>
                <a:latin typeface="Comic Sans MS" panose="030F0702030302020204" pitchFamily="66" charset="0"/>
              </a:rPr>
              <a:t>Unemployment rose from 1945 – 47 when demobilised servicemen and women came home.  It peaked at 480,000 in 1947 and fell thereafter</a:t>
            </a:r>
            <a:r>
              <a:rPr lang="en-GB" altLang="en-US" sz="2800" dirty="0" smtClean="0">
                <a:solidFill>
                  <a:schemeClr val="tx1"/>
                </a:solidFill>
                <a:latin typeface="Comic Sans MS" panose="030F0702030302020204" pitchFamily="66" charset="0"/>
              </a:rPr>
              <a:t>.</a:t>
            </a:r>
          </a:p>
          <a:p>
            <a:pPr eaLnBrk="1" hangingPunct="1"/>
            <a:r>
              <a:rPr lang="en-GB" altLang="en-US" sz="2800" dirty="0" smtClean="0">
                <a:solidFill>
                  <a:schemeClr val="tx1"/>
                </a:solidFill>
                <a:latin typeface="Comic Sans MS" panose="030F0702030302020204" pitchFamily="66" charset="0"/>
              </a:rPr>
              <a:t>Without full employment, poverty could not be tackled through provision of social services alone.</a:t>
            </a:r>
            <a:endParaRPr lang="en-GB" altLang="en-US" sz="2800" dirty="0">
              <a:solidFill>
                <a:schemeClr val="tx1"/>
              </a:solidFill>
              <a:latin typeface="Comic Sans MS" panose="030F0702030302020204" pitchFamily="66" charset="0"/>
            </a:endParaRPr>
          </a:p>
          <a:p>
            <a:pPr eaLnBrk="1" hangingPunct="1"/>
            <a:r>
              <a:rPr lang="en-GB" altLang="en-US" sz="2800" dirty="0">
                <a:solidFill>
                  <a:schemeClr val="tx1"/>
                </a:solidFill>
                <a:latin typeface="Comic Sans MS" panose="030F0702030302020204" pitchFamily="66" charset="0"/>
              </a:rPr>
              <a:t>Unemployment never returned to the massive levels of the 1930s.</a:t>
            </a:r>
          </a:p>
          <a:p>
            <a:pPr eaLnBrk="1" hangingPunct="1"/>
            <a:r>
              <a:rPr lang="en-GB" altLang="en-US" sz="2800" dirty="0">
                <a:solidFill>
                  <a:schemeClr val="tx1"/>
                </a:solidFill>
                <a:latin typeface="Comic Sans MS" panose="030F0702030302020204" pitchFamily="66" charset="0"/>
              </a:rPr>
              <a:t>The Labour Chancellor – Hugh Dalton described low unemployment as ‘the greatest revolution brought about by the Labour Government’</a:t>
            </a:r>
          </a:p>
        </p:txBody>
      </p:sp>
    </p:spTree>
    <p:extLst>
      <p:ext uri="{BB962C8B-B14F-4D97-AF65-F5344CB8AC3E}">
        <p14:creationId xmlns:p14="http://schemas.microsoft.com/office/powerpoint/2010/main" val="33037863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Task</a:t>
            </a:r>
            <a:endParaRPr lang="en-GB" dirty="0">
              <a:latin typeface="Comic Sans MS" panose="030F0702030302020204" pitchFamily="66" charset="0"/>
            </a:endParaRPr>
          </a:p>
        </p:txBody>
      </p:sp>
      <p:sp>
        <p:nvSpPr>
          <p:cNvPr id="3" name="Content Placeholder 2"/>
          <p:cNvSpPr>
            <a:spLocks noGrp="1"/>
          </p:cNvSpPr>
          <p:nvPr>
            <p:ph idx="1"/>
          </p:nvPr>
        </p:nvSpPr>
        <p:spPr/>
        <p:txBody>
          <a:bodyPr/>
          <a:lstStyle/>
          <a:p>
            <a:r>
              <a:rPr lang="en-GB" dirty="0" smtClean="0">
                <a:latin typeface="Comic Sans MS" panose="030F0702030302020204" pitchFamily="66" charset="0"/>
              </a:rPr>
              <a:t>Write down a definition for ‘Welfare State’.</a:t>
            </a:r>
            <a:endParaRPr lang="en-GB" dirty="0">
              <a:latin typeface="Comic Sans MS" panose="030F0702030302020204" pitchFamily="66" charset="0"/>
            </a:endParaRPr>
          </a:p>
        </p:txBody>
      </p:sp>
    </p:spTree>
    <p:extLst>
      <p:ext uri="{BB962C8B-B14F-4D97-AF65-F5344CB8AC3E}">
        <p14:creationId xmlns:p14="http://schemas.microsoft.com/office/powerpoint/2010/main" val="4839444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altLang="en-US" sz="3000" b="1" dirty="0">
                <a:solidFill>
                  <a:schemeClr val="tx1"/>
                </a:solidFill>
                <a:latin typeface="Comic Sans MS" panose="030F0702030302020204" pitchFamily="66" charset="0"/>
              </a:rPr>
              <a:t>Idleness</a:t>
            </a:r>
            <a:r>
              <a:rPr lang="en-GB" altLang="en-US" dirty="0" smtClean="0">
                <a:solidFill>
                  <a:schemeClr val="tx1"/>
                </a:solidFill>
                <a:latin typeface="Comic Sans MS" panose="030F0702030302020204" pitchFamily="66" charset="0"/>
              </a:rPr>
              <a:t> </a:t>
            </a:r>
            <a:r>
              <a:rPr lang="en-GB" altLang="en-US" sz="2400" dirty="0">
                <a:solidFill>
                  <a:schemeClr val="tx1"/>
                </a:solidFill>
                <a:latin typeface="Comic Sans MS" panose="030F0702030302020204" pitchFamily="66" charset="0"/>
              </a:rPr>
              <a:t>(contd.)</a:t>
            </a:r>
          </a:p>
        </p:txBody>
      </p:sp>
      <p:sp>
        <p:nvSpPr>
          <p:cNvPr id="28675" name="Rectangle 3"/>
          <p:cNvSpPr>
            <a:spLocks noGrp="1" noChangeArrowheads="1"/>
          </p:cNvSpPr>
          <p:nvPr>
            <p:ph type="body" sz="half" idx="1"/>
          </p:nvPr>
        </p:nvSpPr>
        <p:spPr>
          <a:xfrm>
            <a:off x="953037" y="1600201"/>
            <a:ext cx="6438363" cy="4525963"/>
          </a:xfrm>
        </p:spPr>
        <p:txBody>
          <a:bodyPr/>
          <a:lstStyle/>
          <a:p>
            <a:pPr marL="609600" indent="-609600">
              <a:lnSpc>
                <a:spcPct val="90000"/>
              </a:lnSpc>
              <a:buNone/>
            </a:pPr>
            <a:r>
              <a:rPr lang="en-GB" altLang="en-US" sz="2200" dirty="0">
                <a:solidFill>
                  <a:schemeClr val="tx1"/>
                </a:solidFill>
                <a:latin typeface="Comic Sans MS" panose="030F0702030302020204" pitchFamily="66" charset="0"/>
              </a:rPr>
              <a:t>Labour do deserve some credit for this:</a:t>
            </a:r>
          </a:p>
          <a:p>
            <a:pPr marL="609600" indent="-609600">
              <a:lnSpc>
                <a:spcPct val="90000"/>
              </a:lnSpc>
              <a:buNone/>
            </a:pPr>
            <a:endParaRPr lang="en-GB" altLang="en-US" sz="2200" dirty="0">
              <a:solidFill>
                <a:schemeClr val="tx1"/>
              </a:solidFill>
              <a:latin typeface="Comic Sans MS" panose="030F0702030302020204" pitchFamily="66" charset="0"/>
            </a:endParaRPr>
          </a:p>
          <a:p>
            <a:pPr marL="609600" indent="-609600">
              <a:lnSpc>
                <a:spcPct val="90000"/>
              </a:lnSpc>
              <a:buFontTx/>
              <a:buAutoNum type="arabicPeriod"/>
            </a:pPr>
            <a:r>
              <a:rPr lang="en-GB" altLang="en-US" sz="2200" dirty="0">
                <a:solidFill>
                  <a:schemeClr val="tx1"/>
                </a:solidFill>
                <a:latin typeface="Comic Sans MS" panose="030F0702030302020204" pitchFamily="66" charset="0"/>
              </a:rPr>
              <a:t>Negotiating Marshall Aid from the USA and using this money to subsidise the rebuilding of Britain’s infrastructure, thereby creating jobs.</a:t>
            </a:r>
          </a:p>
          <a:p>
            <a:pPr marL="609600" indent="-609600">
              <a:lnSpc>
                <a:spcPct val="90000"/>
              </a:lnSpc>
              <a:buFontTx/>
              <a:buAutoNum type="arabicPeriod"/>
            </a:pPr>
            <a:r>
              <a:rPr lang="en-GB" altLang="en-US" sz="2200" dirty="0">
                <a:solidFill>
                  <a:schemeClr val="tx1"/>
                </a:solidFill>
                <a:latin typeface="Comic Sans MS" panose="030F0702030302020204" pitchFamily="66" charset="0"/>
              </a:rPr>
              <a:t>Nationalizing certain industries (coal, electricity, steel, gas, railways, the Bank of England), although this did more to protect than create jobs.</a:t>
            </a:r>
            <a:r>
              <a:rPr lang="en-GB" altLang="en-US" sz="1800" dirty="0">
                <a:solidFill>
                  <a:schemeClr val="tx1"/>
                </a:solidFill>
                <a:latin typeface="Comic Sans MS" panose="030F0702030302020204" pitchFamily="66" charset="0"/>
              </a:rPr>
              <a:t>  </a:t>
            </a:r>
          </a:p>
        </p:txBody>
      </p:sp>
      <p:pic>
        <p:nvPicPr>
          <p:cNvPr id="16388" name="Picture 5" descr="USA_fla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585075" y="2335212"/>
            <a:ext cx="2819400" cy="1487488"/>
          </a:xfrm>
        </p:spPr>
      </p:pic>
      <p:pic>
        <p:nvPicPr>
          <p:cNvPr id="16389" name="Picture 7" descr="britishrail4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3789" y="4095415"/>
            <a:ext cx="315595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09574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GB" altLang="en-US" dirty="0" smtClean="0">
                <a:latin typeface="Comic Sans MS" panose="030F0702030302020204" pitchFamily="66" charset="0"/>
              </a:rPr>
              <a:t>Nationalisation</a:t>
            </a:r>
          </a:p>
        </p:txBody>
      </p:sp>
      <p:sp>
        <p:nvSpPr>
          <p:cNvPr id="36867" name="Rectangle 3"/>
          <p:cNvSpPr>
            <a:spLocks noGrp="1" noChangeArrowheads="1"/>
          </p:cNvSpPr>
          <p:nvPr>
            <p:ph type="body" idx="1"/>
          </p:nvPr>
        </p:nvSpPr>
        <p:spPr/>
        <p:txBody>
          <a:bodyPr/>
          <a:lstStyle/>
          <a:p>
            <a:pPr eaLnBrk="1" hangingPunct="1">
              <a:lnSpc>
                <a:spcPct val="80000"/>
              </a:lnSpc>
            </a:pPr>
            <a:r>
              <a:rPr lang="en-GB" altLang="en-US" sz="2800" dirty="0">
                <a:latin typeface="Comic Sans MS" panose="030F0702030302020204" pitchFamily="66" charset="0"/>
              </a:rPr>
              <a:t>Labour believed the state should take over industry and run them for the benefit of the people.  </a:t>
            </a:r>
          </a:p>
          <a:p>
            <a:pPr eaLnBrk="1" hangingPunct="1">
              <a:lnSpc>
                <a:spcPct val="80000"/>
              </a:lnSpc>
            </a:pPr>
            <a:r>
              <a:rPr lang="en-GB" altLang="en-US" sz="2800" dirty="0">
                <a:latin typeface="Comic Sans MS" panose="030F0702030302020204" pitchFamily="66" charset="0"/>
              </a:rPr>
              <a:t>Bank of England, civil aviation, coal, communications, transport, </a:t>
            </a:r>
            <a:r>
              <a:rPr lang="en-GB" altLang="en-US" sz="2800" dirty="0" smtClean="0">
                <a:latin typeface="Comic Sans MS" panose="030F0702030302020204" pitchFamily="66" charset="0"/>
              </a:rPr>
              <a:t>electricity, </a:t>
            </a:r>
            <a:r>
              <a:rPr lang="en-GB" altLang="en-US" sz="2800" dirty="0">
                <a:latin typeface="Comic Sans MS" panose="030F0702030302020204" pitchFamily="66" charset="0"/>
              </a:rPr>
              <a:t>gas, iron and steel were all nationalised.  </a:t>
            </a:r>
          </a:p>
          <a:p>
            <a:pPr eaLnBrk="1" hangingPunct="1">
              <a:lnSpc>
                <a:spcPct val="80000"/>
              </a:lnSpc>
            </a:pPr>
            <a:r>
              <a:rPr lang="en-GB" altLang="en-US" sz="2800" dirty="0">
                <a:latin typeface="Comic Sans MS" panose="030F0702030302020204" pitchFamily="66" charset="0"/>
              </a:rPr>
              <a:t>The government owned 20% of Britain’s industries.</a:t>
            </a:r>
          </a:p>
          <a:p>
            <a:pPr eaLnBrk="1" hangingPunct="1">
              <a:lnSpc>
                <a:spcPct val="80000"/>
              </a:lnSpc>
            </a:pPr>
            <a:r>
              <a:rPr lang="en-GB" altLang="en-US" sz="2800" dirty="0">
                <a:latin typeface="Comic Sans MS" panose="030F0702030302020204" pitchFamily="66" charset="0"/>
              </a:rPr>
              <a:t>Unfortunately many were inefficient and out of date and cost taxpayers’ money rather than make profits.</a:t>
            </a:r>
          </a:p>
        </p:txBody>
      </p:sp>
    </p:spTree>
    <p:extLst>
      <p:ext uri="{BB962C8B-B14F-4D97-AF65-F5344CB8AC3E}">
        <p14:creationId xmlns:p14="http://schemas.microsoft.com/office/powerpoint/2010/main" val="34370028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GB" altLang="en-US" sz="3400" b="1" dirty="0">
                <a:solidFill>
                  <a:schemeClr val="tx1"/>
                </a:solidFill>
                <a:latin typeface="Comic Sans MS" panose="030F0702030302020204" pitchFamily="66" charset="0"/>
              </a:rPr>
              <a:t>Idleness</a:t>
            </a:r>
            <a:r>
              <a:rPr lang="en-GB" altLang="en-US" sz="4800" dirty="0">
                <a:solidFill>
                  <a:schemeClr val="tx1"/>
                </a:solidFill>
                <a:latin typeface="Comic Sans MS" panose="030F0702030302020204" pitchFamily="66" charset="0"/>
              </a:rPr>
              <a:t> </a:t>
            </a:r>
            <a:r>
              <a:rPr lang="en-GB" altLang="en-US" sz="2800" dirty="0">
                <a:solidFill>
                  <a:schemeClr val="tx1"/>
                </a:solidFill>
                <a:latin typeface="Comic Sans MS" panose="030F0702030302020204" pitchFamily="66" charset="0"/>
              </a:rPr>
              <a:t>(contd.)</a:t>
            </a:r>
          </a:p>
        </p:txBody>
      </p:sp>
      <p:sp>
        <p:nvSpPr>
          <p:cNvPr id="30723" name="Rectangle 3"/>
          <p:cNvSpPr>
            <a:spLocks noGrp="1" noChangeArrowheads="1"/>
          </p:cNvSpPr>
          <p:nvPr>
            <p:ph type="body" sz="half" idx="1"/>
          </p:nvPr>
        </p:nvSpPr>
        <p:spPr>
          <a:xfrm>
            <a:off x="940159" y="1600201"/>
            <a:ext cx="6524268" cy="4525963"/>
          </a:xfrm>
        </p:spPr>
        <p:txBody>
          <a:bodyPr/>
          <a:lstStyle/>
          <a:p>
            <a:pPr marL="0" indent="0">
              <a:buNone/>
              <a:tabLst>
                <a:tab pos="533400" algn="l"/>
              </a:tabLst>
            </a:pPr>
            <a:r>
              <a:rPr lang="en-GB" altLang="en-US" dirty="0">
                <a:solidFill>
                  <a:schemeClr val="tx1"/>
                </a:solidFill>
                <a:latin typeface="Comic Sans MS" panose="030F0702030302020204" pitchFamily="66" charset="0"/>
              </a:rPr>
              <a:t>However, many of the reasons for low unemployment were nothing to do with what Labour did.</a:t>
            </a:r>
          </a:p>
          <a:p>
            <a:pPr marL="0" indent="0">
              <a:buNone/>
              <a:tabLst>
                <a:tab pos="533400" algn="l"/>
              </a:tabLst>
            </a:pPr>
            <a:endParaRPr lang="en-GB" altLang="en-US" dirty="0">
              <a:solidFill>
                <a:schemeClr val="tx1"/>
              </a:solidFill>
              <a:latin typeface="Comic Sans MS" panose="030F0702030302020204" pitchFamily="66" charset="0"/>
            </a:endParaRPr>
          </a:p>
          <a:p>
            <a:pPr marL="0" indent="0">
              <a:buFontTx/>
              <a:buAutoNum type="arabicPeriod"/>
              <a:tabLst>
                <a:tab pos="533400" algn="l"/>
              </a:tabLst>
            </a:pPr>
            <a:r>
              <a:rPr lang="en-GB" altLang="en-US" dirty="0">
                <a:solidFill>
                  <a:schemeClr val="tx1"/>
                </a:solidFill>
                <a:latin typeface="Comic Sans MS" panose="030F0702030302020204" pitchFamily="66" charset="0"/>
              </a:rPr>
              <a:t>  The ‘Baby Boom’ removed many    	women from the workforce.</a:t>
            </a:r>
          </a:p>
          <a:p>
            <a:pPr marL="0" indent="0">
              <a:buFontTx/>
              <a:buAutoNum type="arabicPeriod"/>
              <a:tabLst>
                <a:tab pos="533400" algn="l"/>
              </a:tabLst>
            </a:pPr>
            <a:r>
              <a:rPr lang="en-GB" altLang="en-US" dirty="0">
                <a:solidFill>
                  <a:schemeClr val="tx1"/>
                </a:solidFill>
                <a:latin typeface="Comic Sans MS" panose="030F0702030302020204" pitchFamily="66" charset="0"/>
              </a:rPr>
              <a:t>  Export industries boomed (cars, 	motorcycles, chemicals) and this 	created many jobs.</a:t>
            </a:r>
          </a:p>
        </p:txBody>
      </p:sp>
      <p:pic>
        <p:nvPicPr>
          <p:cNvPr id="17413" name="Picture 6" descr="baby_clipart_5_rr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8889" y="2133601"/>
            <a:ext cx="2085975"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8" descr="car-clip-art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8526" y="4221164"/>
            <a:ext cx="3152775"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94826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Successes</a:t>
            </a:r>
            <a:endParaRPr lang="en-GB" dirty="0">
              <a:latin typeface="Comic Sans MS" panose="030F0702030302020204" pitchFamily="66" charset="0"/>
            </a:endParaRPr>
          </a:p>
        </p:txBody>
      </p:sp>
      <p:sp>
        <p:nvSpPr>
          <p:cNvPr id="3" name="Content Placeholder 2"/>
          <p:cNvSpPr>
            <a:spLocks noGrp="1"/>
          </p:cNvSpPr>
          <p:nvPr>
            <p:ph idx="1"/>
          </p:nvPr>
        </p:nvSpPr>
        <p:spPr/>
        <p:txBody>
          <a:bodyPr>
            <a:normAutofit/>
          </a:bodyPr>
          <a:lstStyle/>
          <a:p>
            <a:r>
              <a:rPr lang="en-GB" dirty="0" smtClean="0">
                <a:latin typeface="Comic Sans MS" panose="030F0702030302020204" pitchFamily="66" charset="0"/>
              </a:rPr>
              <a:t>Government actively promoted a policy of full employment to help support the welfare state.</a:t>
            </a:r>
          </a:p>
          <a:p>
            <a:r>
              <a:rPr lang="en-GB" dirty="0" smtClean="0">
                <a:latin typeface="Comic Sans MS" panose="030F0702030302020204" pitchFamily="66" charset="0"/>
              </a:rPr>
              <a:t>Nationalisation of key industries to help full employment.</a:t>
            </a:r>
          </a:p>
          <a:p>
            <a:r>
              <a:rPr lang="en-GB" dirty="0" smtClean="0">
                <a:latin typeface="Comic Sans MS" panose="030F0702030302020204" pitchFamily="66" charset="0"/>
              </a:rPr>
              <a:t>There was almost full employment after war despite the post-war economic depression and shortages of goods ands materials.</a:t>
            </a:r>
          </a:p>
          <a:p>
            <a:r>
              <a:rPr lang="en-GB" dirty="0" smtClean="0">
                <a:latin typeface="Comic Sans MS" panose="030F0702030302020204" pitchFamily="66" charset="0"/>
              </a:rPr>
              <a:t>Unemployment was around 2.5%</a:t>
            </a:r>
            <a:endParaRPr lang="en-GB" dirty="0">
              <a:latin typeface="Comic Sans MS" panose="030F0702030302020204" pitchFamily="66" charset="0"/>
            </a:endParaRPr>
          </a:p>
        </p:txBody>
      </p:sp>
    </p:spTree>
    <p:extLst>
      <p:ext uri="{BB962C8B-B14F-4D97-AF65-F5344CB8AC3E}">
        <p14:creationId xmlns:p14="http://schemas.microsoft.com/office/powerpoint/2010/main" val="25454619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Problems</a:t>
            </a:r>
            <a:endParaRPr lang="en-GB" dirty="0">
              <a:latin typeface="Comic Sans MS" panose="030F0702030302020204" pitchFamily="66" charset="0"/>
            </a:endParaRPr>
          </a:p>
        </p:txBody>
      </p:sp>
      <p:sp>
        <p:nvSpPr>
          <p:cNvPr id="3" name="Content Placeholder 2"/>
          <p:cNvSpPr>
            <a:spLocks noGrp="1"/>
          </p:cNvSpPr>
          <p:nvPr>
            <p:ph idx="1"/>
          </p:nvPr>
        </p:nvSpPr>
        <p:spPr/>
        <p:txBody>
          <a:bodyPr>
            <a:normAutofit/>
          </a:bodyPr>
          <a:lstStyle/>
          <a:p>
            <a:r>
              <a:rPr lang="en-GB" dirty="0" smtClean="0">
                <a:latin typeface="Comic Sans MS" panose="030F0702030302020204" pitchFamily="66" charset="0"/>
              </a:rPr>
              <a:t>The British economy and jobs depended heavily on the loans and aid from America.</a:t>
            </a:r>
          </a:p>
          <a:p>
            <a:r>
              <a:rPr lang="en-GB" dirty="0" smtClean="0">
                <a:latin typeface="Comic Sans MS" panose="030F0702030302020204" pitchFamily="66" charset="0"/>
              </a:rPr>
              <a:t>Women found themselves out of jobs which demobbed servicemen came home. Many women were happy to become housewives again but some found themselves excluded from jobs that they would have liked to continue doing.</a:t>
            </a:r>
            <a:endParaRPr lang="en-GB" dirty="0">
              <a:latin typeface="Comic Sans MS" panose="030F0702030302020204" pitchFamily="66" charset="0"/>
            </a:endParaRPr>
          </a:p>
        </p:txBody>
      </p:sp>
    </p:spTree>
    <p:extLst>
      <p:ext uri="{BB962C8B-B14F-4D97-AF65-F5344CB8AC3E}">
        <p14:creationId xmlns:p14="http://schemas.microsoft.com/office/powerpoint/2010/main" val="11970133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Assessment of the Labour Reforms Overall</a:t>
            </a:r>
            <a:endParaRPr lang="en-GB" dirty="0">
              <a:latin typeface="Comic Sans MS" panose="030F0702030302020204" pitchFamily="66" charset="0"/>
            </a:endParaRPr>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5813649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GB" altLang="en-US" sz="4000" dirty="0">
                <a:latin typeface="Comic Sans MS" panose="030F0702030302020204" pitchFamily="66" charset="0"/>
              </a:rPr>
              <a:t>Assessment of the Labour reforms</a:t>
            </a:r>
          </a:p>
        </p:txBody>
      </p:sp>
      <p:sp>
        <p:nvSpPr>
          <p:cNvPr id="41987" name="Rectangle 3"/>
          <p:cNvSpPr>
            <a:spLocks noGrp="1" noChangeArrowheads="1"/>
          </p:cNvSpPr>
          <p:nvPr>
            <p:ph type="body" idx="1"/>
          </p:nvPr>
        </p:nvSpPr>
        <p:spPr/>
        <p:txBody>
          <a:bodyPr>
            <a:normAutofit fontScale="85000" lnSpcReduction="10000"/>
          </a:bodyPr>
          <a:lstStyle/>
          <a:p>
            <a:pPr eaLnBrk="1" hangingPunct="1"/>
            <a:r>
              <a:rPr lang="en-GB" altLang="en-US" sz="2800" dirty="0">
                <a:latin typeface="Comic Sans MS" panose="030F0702030302020204" pitchFamily="66" charset="0"/>
              </a:rPr>
              <a:t>In a sense Labour were completing the reforms begun a long time before.</a:t>
            </a:r>
          </a:p>
          <a:p>
            <a:pPr eaLnBrk="1" hangingPunct="1"/>
            <a:r>
              <a:rPr lang="en-GB" altLang="en-US" sz="2800" dirty="0">
                <a:latin typeface="Comic Sans MS" panose="030F0702030302020204" pitchFamily="66" charset="0"/>
              </a:rPr>
              <a:t>The welfare state had evolved from the time of the surveys of Booth and Rowntree and the liberal reforms of David Lloyd George( some times called the father of the welfare state)</a:t>
            </a:r>
          </a:p>
          <a:p>
            <a:pPr eaLnBrk="1" hangingPunct="1"/>
            <a:r>
              <a:rPr lang="en-GB" altLang="en-US" sz="2800" dirty="0">
                <a:latin typeface="Comic Sans MS" panose="030F0702030302020204" pitchFamily="66" charset="0"/>
              </a:rPr>
              <a:t>Attitudes had changed</a:t>
            </a:r>
          </a:p>
          <a:p>
            <a:pPr eaLnBrk="1" hangingPunct="1"/>
            <a:r>
              <a:rPr lang="en-GB" altLang="en-US" sz="2800" dirty="0">
                <a:latin typeface="Comic Sans MS" panose="030F0702030302020204" pitchFamily="66" charset="0"/>
              </a:rPr>
              <a:t>Welfare support was believed to be a right, free of the shame of the poor law.</a:t>
            </a:r>
          </a:p>
        </p:txBody>
      </p:sp>
    </p:spTree>
    <p:extLst>
      <p:ext uri="{BB962C8B-B14F-4D97-AF65-F5344CB8AC3E}">
        <p14:creationId xmlns:p14="http://schemas.microsoft.com/office/powerpoint/2010/main" val="320988776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endParaRPr lang="en-US" altLang="en-US" smtClean="0"/>
          </a:p>
        </p:txBody>
      </p:sp>
      <p:sp>
        <p:nvSpPr>
          <p:cNvPr id="43011" name="Rectangle 3"/>
          <p:cNvSpPr>
            <a:spLocks noGrp="1" noChangeArrowheads="1"/>
          </p:cNvSpPr>
          <p:nvPr>
            <p:ph type="body" idx="1"/>
          </p:nvPr>
        </p:nvSpPr>
        <p:spPr/>
        <p:txBody>
          <a:bodyPr/>
          <a:lstStyle/>
          <a:p>
            <a:pPr eaLnBrk="1" hangingPunct="1"/>
            <a:r>
              <a:rPr lang="en-GB" altLang="en-US" dirty="0" smtClean="0">
                <a:latin typeface="Comic Sans MS" panose="030F0702030302020204" pitchFamily="66" charset="0"/>
              </a:rPr>
              <a:t>Labour’s achievement was more of modernising, improving and greatly extending an existing structure than building a completely new one.</a:t>
            </a:r>
          </a:p>
          <a:p>
            <a:pPr eaLnBrk="1" hangingPunct="1"/>
            <a:r>
              <a:rPr lang="en-GB" altLang="en-US" dirty="0" smtClean="0">
                <a:latin typeface="Comic Sans MS" panose="030F0702030302020204" pitchFamily="66" charset="0"/>
              </a:rPr>
              <a:t>Poverty had been reduced not eliminated</a:t>
            </a:r>
          </a:p>
          <a:p>
            <a:pPr eaLnBrk="1" hangingPunct="1"/>
            <a:r>
              <a:rPr lang="en-GB" altLang="en-US" dirty="0" smtClean="0">
                <a:latin typeface="Comic Sans MS" panose="030F0702030302020204" pitchFamily="66" charset="0"/>
              </a:rPr>
              <a:t>Rowntree completed another survey, now only 2.7% of the population were poverty stricken</a:t>
            </a:r>
          </a:p>
        </p:txBody>
      </p:sp>
    </p:spTree>
    <p:extLst>
      <p:ext uri="{BB962C8B-B14F-4D97-AF65-F5344CB8AC3E}">
        <p14:creationId xmlns:p14="http://schemas.microsoft.com/office/powerpoint/2010/main" val="8257460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GB" altLang="en-US" dirty="0" smtClean="0">
                <a:latin typeface="Comic Sans MS" panose="030F0702030302020204" pitchFamily="66" charset="0"/>
              </a:rPr>
              <a:t>Benefits</a:t>
            </a:r>
            <a:endParaRPr lang="en-US" altLang="en-US" dirty="0" smtClean="0">
              <a:latin typeface="Comic Sans MS" panose="030F0702030302020204" pitchFamily="66" charset="0"/>
            </a:endParaRPr>
          </a:p>
        </p:txBody>
      </p:sp>
      <p:sp>
        <p:nvSpPr>
          <p:cNvPr id="44035" name="Rectangle 3"/>
          <p:cNvSpPr>
            <a:spLocks noGrp="1" noChangeArrowheads="1"/>
          </p:cNvSpPr>
          <p:nvPr>
            <p:ph type="body" idx="1"/>
          </p:nvPr>
        </p:nvSpPr>
        <p:spPr/>
        <p:txBody>
          <a:bodyPr/>
          <a:lstStyle/>
          <a:p>
            <a:pPr eaLnBrk="1" hangingPunct="1"/>
            <a:r>
              <a:rPr lang="en-GB" altLang="en-US" dirty="0" smtClean="0">
                <a:latin typeface="Comic Sans MS" panose="030F0702030302020204" pitchFamily="66" charset="0"/>
              </a:rPr>
              <a:t>The reforms involved large sums of money but a fit and healthy workforce would benefit the country</a:t>
            </a:r>
          </a:p>
          <a:p>
            <a:pPr eaLnBrk="1" hangingPunct="1"/>
            <a:r>
              <a:rPr lang="en-GB" altLang="en-US" dirty="0" smtClean="0">
                <a:latin typeface="Comic Sans MS" panose="030F0702030302020204" pitchFamily="66" charset="0"/>
              </a:rPr>
              <a:t>Family allowances were a cost effective way of relieving hardship</a:t>
            </a:r>
          </a:p>
          <a:p>
            <a:pPr eaLnBrk="1" hangingPunct="1"/>
            <a:r>
              <a:rPr lang="en-GB" altLang="en-US" dirty="0" smtClean="0">
                <a:latin typeface="Comic Sans MS" panose="030F0702030302020204" pitchFamily="66" charset="0"/>
              </a:rPr>
              <a:t> many millions were benefiting </a:t>
            </a:r>
          </a:p>
          <a:p>
            <a:pPr eaLnBrk="1" hangingPunct="1"/>
            <a:endParaRPr lang="en-GB" altLang="en-US" dirty="0" smtClean="0">
              <a:latin typeface="Comic Sans MS" panose="030F0702030302020204" pitchFamily="66" charset="0"/>
            </a:endParaRPr>
          </a:p>
        </p:txBody>
      </p:sp>
    </p:spTree>
    <p:extLst>
      <p:ext uri="{BB962C8B-B14F-4D97-AF65-F5344CB8AC3E}">
        <p14:creationId xmlns:p14="http://schemas.microsoft.com/office/powerpoint/2010/main" val="210357254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GB" altLang="en-US" dirty="0" smtClean="0">
                <a:latin typeface="Comic Sans MS" panose="030F0702030302020204" pitchFamily="66" charset="0"/>
              </a:rPr>
              <a:t>Criticisms</a:t>
            </a:r>
          </a:p>
        </p:txBody>
      </p:sp>
      <p:sp>
        <p:nvSpPr>
          <p:cNvPr id="45059" name="Rectangle 3"/>
          <p:cNvSpPr>
            <a:spLocks noGrp="1" noChangeArrowheads="1"/>
          </p:cNvSpPr>
          <p:nvPr>
            <p:ph type="body" idx="1"/>
          </p:nvPr>
        </p:nvSpPr>
        <p:spPr/>
        <p:txBody>
          <a:bodyPr/>
          <a:lstStyle/>
          <a:p>
            <a:pPr eaLnBrk="1" hangingPunct="1">
              <a:lnSpc>
                <a:spcPct val="90000"/>
              </a:lnSpc>
            </a:pPr>
            <a:r>
              <a:rPr lang="en-GB" altLang="en-US" dirty="0" smtClean="0">
                <a:latin typeface="Comic Sans MS" panose="030F0702030302020204" pitchFamily="66" charset="0"/>
              </a:rPr>
              <a:t>The cost of welfare was so great that other priorities like industry were ignored.</a:t>
            </a:r>
          </a:p>
          <a:p>
            <a:pPr eaLnBrk="1" hangingPunct="1">
              <a:lnSpc>
                <a:spcPct val="90000"/>
              </a:lnSpc>
            </a:pPr>
            <a:r>
              <a:rPr lang="en-GB" altLang="en-US" dirty="0" smtClean="0">
                <a:latin typeface="Comic Sans MS" panose="030F0702030302020204" pitchFamily="66" charset="0"/>
              </a:rPr>
              <a:t>Health and education reforms benefited the middle classes more than the working class</a:t>
            </a:r>
          </a:p>
          <a:p>
            <a:pPr eaLnBrk="1" hangingPunct="1">
              <a:lnSpc>
                <a:spcPct val="90000"/>
              </a:lnSpc>
            </a:pPr>
            <a:r>
              <a:rPr lang="en-GB" altLang="en-US" dirty="0" smtClean="0">
                <a:latin typeface="Comic Sans MS" panose="030F0702030302020204" pitchFamily="66" charset="0"/>
              </a:rPr>
              <a:t>The reforms were not radical enough but Atlee did not want the reforms to be reversed by the  next conservative government.</a:t>
            </a:r>
          </a:p>
          <a:p>
            <a:pPr eaLnBrk="1" hangingPunct="1">
              <a:lnSpc>
                <a:spcPct val="90000"/>
              </a:lnSpc>
            </a:pPr>
            <a:endParaRPr lang="en-GB" altLang="en-US" dirty="0" smtClean="0">
              <a:latin typeface="Comic Sans MS" panose="030F0702030302020204" pitchFamily="66" charset="0"/>
            </a:endParaRPr>
          </a:p>
        </p:txBody>
      </p:sp>
    </p:spTree>
    <p:extLst>
      <p:ext uri="{BB962C8B-B14F-4D97-AF65-F5344CB8AC3E}">
        <p14:creationId xmlns:p14="http://schemas.microsoft.com/office/powerpoint/2010/main" val="29847301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Remember Beveridge</a:t>
            </a:r>
            <a:endParaRPr lang="en-GB" dirty="0">
              <a:latin typeface="Comic Sans MS" panose="030F0702030302020204" pitchFamily="66" charset="0"/>
            </a:endParaRPr>
          </a:p>
        </p:txBody>
      </p:sp>
      <p:sp>
        <p:nvSpPr>
          <p:cNvPr id="3" name="Content Placeholder 2"/>
          <p:cNvSpPr>
            <a:spLocks noGrp="1"/>
          </p:cNvSpPr>
          <p:nvPr>
            <p:ph idx="1"/>
          </p:nvPr>
        </p:nvSpPr>
        <p:spPr/>
        <p:txBody>
          <a:bodyPr>
            <a:normAutofit fontScale="92500" lnSpcReduction="20000"/>
          </a:bodyPr>
          <a:lstStyle/>
          <a:p>
            <a:r>
              <a:rPr lang="en-GB" dirty="0" smtClean="0">
                <a:latin typeface="Comic Sans MS" panose="030F0702030302020204" pitchFamily="66" charset="0"/>
              </a:rPr>
              <a:t>At the end of the Second </a:t>
            </a:r>
            <a:r>
              <a:rPr lang="en-GB" dirty="0">
                <a:latin typeface="Comic Sans MS" panose="030F0702030302020204" pitchFamily="66" charset="0"/>
              </a:rPr>
              <a:t>W</a:t>
            </a:r>
            <a:r>
              <a:rPr lang="en-GB" dirty="0" smtClean="0">
                <a:latin typeface="Comic Sans MS" panose="030F0702030302020204" pitchFamily="66" charset="0"/>
              </a:rPr>
              <a:t>orld </a:t>
            </a:r>
            <a:r>
              <a:rPr lang="en-GB" dirty="0">
                <a:latin typeface="Comic Sans MS" panose="030F0702030302020204" pitchFamily="66" charset="0"/>
              </a:rPr>
              <a:t>W</a:t>
            </a:r>
            <a:r>
              <a:rPr lang="en-GB" dirty="0" smtClean="0">
                <a:latin typeface="Comic Sans MS" panose="030F0702030302020204" pitchFamily="66" charset="0"/>
              </a:rPr>
              <a:t>ar Labour won a landslide election and the new Prime Minister, Clement Attlee, planned to create a welfare state which would tackle all ‘Five Giants’ identified in the Beveridge Report:</a:t>
            </a:r>
          </a:p>
          <a:p>
            <a:pPr>
              <a:buFont typeface="Wingdings" panose="05000000000000000000" pitchFamily="2" charset="2"/>
              <a:buChar char="ü"/>
            </a:pPr>
            <a:r>
              <a:rPr lang="en-GB" dirty="0" smtClean="0">
                <a:latin typeface="Comic Sans MS" panose="030F0702030302020204" pitchFamily="66" charset="0"/>
              </a:rPr>
              <a:t>Want – A lack of money</a:t>
            </a:r>
          </a:p>
          <a:p>
            <a:pPr>
              <a:buFont typeface="Wingdings" panose="05000000000000000000" pitchFamily="2" charset="2"/>
              <a:buChar char="ü"/>
            </a:pPr>
            <a:r>
              <a:rPr lang="en-GB" dirty="0" smtClean="0">
                <a:latin typeface="Comic Sans MS" panose="030F0702030302020204" pitchFamily="66" charset="0"/>
              </a:rPr>
              <a:t>Disease – Illness and poor health</a:t>
            </a:r>
          </a:p>
          <a:p>
            <a:pPr>
              <a:buFont typeface="Wingdings" panose="05000000000000000000" pitchFamily="2" charset="2"/>
              <a:buChar char="ü"/>
            </a:pPr>
            <a:r>
              <a:rPr lang="en-GB" dirty="0" smtClean="0">
                <a:latin typeface="Comic Sans MS" panose="030F0702030302020204" pitchFamily="66" charset="0"/>
              </a:rPr>
              <a:t>Squalor – Poor quality housing</a:t>
            </a:r>
          </a:p>
          <a:p>
            <a:pPr>
              <a:buFont typeface="Wingdings" panose="05000000000000000000" pitchFamily="2" charset="2"/>
              <a:buChar char="ü"/>
            </a:pPr>
            <a:r>
              <a:rPr lang="en-GB" dirty="0" smtClean="0">
                <a:latin typeface="Comic Sans MS" panose="030F0702030302020204" pitchFamily="66" charset="0"/>
              </a:rPr>
              <a:t>Ignorance – Lack of education</a:t>
            </a:r>
          </a:p>
          <a:p>
            <a:pPr>
              <a:buFont typeface="Wingdings" panose="05000000000000000000" pitchFamily="2" charset="2"/>
              <a:buChar char="ü"/>
            </a:pPr>
            <a:r>
              <a:rPr lang="en-GB" dirty="0" smtClean="0">
                <a:latin typeface="Comic Sans MS" panose="030F0702030302020204" pitchFamily="66" charset="0"/>
              </a:rPr>
              <a:t>Idleness - Unemployment</a:t>
            </a:r>
            <a:endParaRPr lang="en-GB" dirty="0">
              <a:latin typeface="Comic Sans MS" panose="030F0702030302020204" pitchFamily="66" charset="0"/>
            </a:endParaRPr>
          </a:p>
        </p:txBody>
      </p:sp>
    </p:spTree>
    <p:extLst>
      <p:ext uri="{BB962C8B-B14F-4D97-AF65-F5344CB8AC3E}">
        <p14:creationId xmlns:p14="http://schemas.microsoft.com/office/powerpoint/2010/main" val="338960610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GB" altLang="en-US" dirty="0" smtClean="0">
                <a:latin typeface="Comic Sans MS" panose="030F0702030302020204" pitchFamily="66" charset="0"/>
              </a:rPr>
              <a:t>Success?</a:t>
            </a:r>
            <a:endParaRPr lang="en-US" altLang="en-US" dirty="0" smtClean="0">
              <a:latin typeface="Comic Sans MS" panose="030F0702030302020204" pitchFamily="66" charset="0"/>
            </a:endParaRPr>
          </a:p>
        </p:txBody>
      </p:sp>
      <p:sp>
        <p:nvSpPr>
          <p:cNvPr id="46083" name="Rectangle 3"/>
          <p:cNvSpPr>
            <a:spLocks noGrp="1" noChangeArrowheads="1"/>
          </p:cNvSpPr>
          <p:nvPr>
            <p:ph type="body" idx="1"/>
          </p:nvPr>
        </p:nvSpPr>
        <p:spPr/>
        <p:txBody>
          <a:bodyPr/>
          <a:lstStyle/>
          <a:p>
            <a:pPr eaLnBrk="1" hangingPunct="1"/>
            <a:r>
              <a:rPr lang="en-GB" altLang="en-US" dirty="0" smtClean="0">
                <a:latin typeface="Comic Sans MS" panose="030F0702030302020204" pitchFamily="66" charset="0"/>
              </a:rPr>
              <a:t>Atlee was successful, the conservatives largely accepted the welfare state</a:t>
            </a:r>
          </a:p>
          <a:p>
            <a:pPr eaLnBrk="1" hangingPunct="1"/>
            <a:r>
              <a:rPr lang="en-GB" altLang="en-US" dirty="0" smtClean="0">
                <a:latin typeface="Comic Sans MS" panose="030F0702030302020204" pitchFamily="66" charset="0"/>
              </a:rPr>
              <a:t>The attack on the five giants were underway</a:t>
            </a:r>
          </a:p>
          <a:p>
            <a:pPr eaLnBrk="1" hangingPunct="1"/>
            <a:r>
              <a:rPr lang="en-GB" altLang="en-US" dirty="0" smtClean="0">
                <a:latin typeface="Comic Sans MS" panose="030F0702030302020204" pitchFamily="66" charset="0"/>
              </a:rPr>
              <a:t>The state was now providing a safety net which protected  all people from the cradle to the grave</a:t>
            </a:r>
          </a:p>
        </p:txBody>
      </p:sp>
    </p:spTree>
    <p:extLst>
      <p:ext uri="{BB962C8B-B14F-4D97-AF65-F5344CB8AC3E}">
        <p14:creationId xmlns:p14="http://schemas.microsoft.com/office/powerpoint/2010/main" val="21714593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Task</a:t>
            </a:r>
            <a:endParaRPr lang="en-GB" dirty="0">
              <a:latin typeface="Comic Sans MS" panose="030F0702030302020204" pitchFamily="66" charset="0"/>
            </a:endParaRPr>
          </a:p>
        </p:txBody>
      </p:sp>
      <p:sp>
        <p:nvSpPr>
          <p:cNvPr id="3" name="Content Placeholder 2"/>
          <p:cNvSpPr>
            <a:spLocks noGrp="1"/>
          </p:cNvSpPr>
          <p:nvPr>
            <p:ph idx="1"/>
          </p:nvPr>
        </p:nvSpPr>
        <p:spPr/>
        <p:txBody>
          <a:bodyPr/>
          <a:lstStyle/>
          <a:p>
            <a:r>
              <a:rPr lang="en-GB" dirty="0" smtClean="0">
                <a:latin typeface="Comic Sans MS" panose="030F0702030302020204" pitchFamily="66" charset="0"/>
              </a:rPr>
              <a:t>Summarise the benefits, criticisms and overall success of the Labour Reforms as a whole.</a:t>
            </a:r>
          </a:p>
          <a:p>
            <a:endParaRPr lang="en-GB" dirty="0">
              <a:latin typeface="Comic Sans MS" panose="030F0702030302020204" pitchFamily="66" charset="0"/>
            </a:endParaRPr>
          </a:p>
          <a:p>
            <a:pPr marL="0" indent="0">
              <a:buNone/>
            </a:pPr>
            <a:endParaRPr lang="en-GB" dirty="0">
              <a:latin typeface="Comic Sans MS" panose="030F0702030302020204" pitchFamily="66" charset="0"/>
            </a:endParaRPr>
          </a:p>
        </p:txBody>
      </p:sp>
    </p:spTree>
    <p:extLst>
      <p:ext uri="{BB962C8B-B14F-4D97-AF65-F5344CB8AC3E}">
        <p14:creationId xmlns:p14="http://schemas.microsoft.com/office/powerpoint/2010/main" val="345455329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Comic Sans MS" panose="030F0702030302020204" pitchFamily="66" charset="0"/>
              </a:rPr>
              <a:t>Exam Practice – Homework </a:t>
            </a:r>
            <a:r>
              <a:rPr lang="en-GB" smtClean="0">
                <a:latin typeface="Comic Sans MS" panose="030F0702030302020204" pitchFamily="66" charset="0"/>
              </a:rPr>
              <a:t>– 26/04/16</a:t>
            </a:r>
            <a:endParaRPr lang="en-GB" dirty="0">
              <a:latin typeface="Comic Sans MS" panose="030F0702030302020204" pitchFamily="66" charset="0"/>
            </a:endParaRPr>
          </a:p>
        </p:txBody>
      </p:sp>
      <p:sp>
        <p:nvSpPr>
          <p:cNvPr id="3" name="Content Placeholder 2"/>
          <p:cNvSpPr>
            <a:spLocks noGrp="1"/>
          </p:cNvSpPr>
          <p:nvPr>
            <p:ph idx="1"/>
          </p:nvPr>
        </p:nvSpPr>
        <p:spPr/>
        <p:txBody>
          <a:bodyPr/>
          <a:lstStyle/>
          <a:p>
            <a:r>
              <a:rPr lang="en-GB" dirty="0" smtClean="0">
                <a:latin typeface="Comic Sans MS" panose="030F0702030302020204" pitchFamily="66" charset="0"/>
              </a:rPr>
              <a:t>To what extent were the Labour Reforms successful in making a Welfare State that met the needs of the British people? (8 marks)</a:t>
            </a:r>
          </a:p>
          <a:p>
            <a:endParaRPr lang="en-GB" dirty="0">
              <a:latin typeface="Comic Sans MS" panose="030F0702030302020204" pitchFamily="66" charset="0"/>
            </a:endParaRPr>
          </a:p>
          <a:p>
            <a:pPr marL="0" indent="0">
              <a:buNone/>
            </a:pPr>
            <a:endParaRPr lang="en-GB" dirty="0">
              <a:latin typeface="Comic Sans MS" panose="030F0702030302020204" pitchFamily="66" charset="0"/>
            </a:endParaRPr>
          </a:p>
        </p:txBody>
      </p:sp>
    </p:spTree>
    <p:extLst>
      <p:ext uri="{BB962C8B-B14F-4D97-AF65-F5344CB8AC3E}">
        <p14:creationId xmlns:p14="http://schemas.microsoft.com/office/powerpoint/2010/main" val="20707759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Task</a:t>
            </a:r>
            <a:endParaRPr lang="en-GB" dirty="0">
              <a:latin typeface="Comic Sans MS" panose="030F0702030302020204" pitchFamily="66" charset="0"/>
            </a:endParaRPr>
          </a:p>
        </p:txBody>
      </p:sp>
      <p:sp>
        <p:nvSpPr>
          <p:cNvPr id="3" name="Content Placeholder 2"/>
          <p:cNvSpPr>
            <a:spLocks noGrp="1"/>
          </p:cNvSpPr>
          <p:nvPr>
            <p:ph idx="1"/>
          </p:nvPr>
        </p:nvSpPr>
        <p:spPr/>
        <p:txBody>
          <a:bodyPr/>
          <a:lstStyle/>
          <a:p>
            <a:r>
              <a:rPr lang="en-GB" dirty="0" smtClean="0">
                <a:latin typeface="Comic Sans MS" panose="030F0702030302020204" pitchFamily="66" charset="0"/>
              </a:rPr>
              <a:t>As we go through the PowerPoint, use the information provided to fill in the tables on the Labour Reforms on your worksheets.</a:t>
            </a:r>
            <a:endParaRPr lang="en-GB" dirty="0">
              <a:latin typeface="Comic Sans MS" panose="030F0702030302020204" pitchFamily="66" charset="0"/>
            </a:endParaRPr>
          </a:p>
        </p:txBody>
      </p:sp>
    </p:spTree>
    <p:extLst>
      <p:ext uri="{BB962C8B-B14F-4D97-AF65-F5344CB8AC3E}">
        <p14:creationId xmlns:p14="http://schemas.microsoft.com/office/powerpoint/2010/main" val="27901125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Want</a:t>
            </a:r>
            <a:endParaRPr lang="en-GB" dirty="0">
              <a:latin typeface="Comic Sans MS" panose="030F0702030302020204" pitchFamily="66" charset="0"/>
            </a:endParaRPr>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9705427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GB" altLang="en-US" dirty="0" smtClean="0">
                <a:latin typeface="Comic Sans MS" panose="030F0702030302020204" pitchFamily="66" charset="0"/>
              </a:rPr>
              <a:t>Want</a:t>
            </a:r>
          </a:p>
        </p:txBody>
      </p:sp>
      <p:sp>
        <p:nvSpPr>
          <p:cNvPr id="24579" name="Rectangle 3"/>
          <p:cNvSpPr>
            <a:spLocks noGrp="1" noChangeArrowheads="1"/>
          </p:cNvSpPr>
          <p:nvPr>
            <p:ph type="body" idx="1"/>
          </p:nvPr>
        </p:nvSpPr>
        <p:spPr/>
        <p:txBody>
          <a:bodyPr/>
          <a:lstStyle/>
          <a:p>
            <a:pPr eaLnBrk="1" hangingPunct="1"/>
            <a:r>
              <a:rPr lang="en-GB" altLang="en-US" dirty="0" smtClean="0">
                <a:latin typeface="Comic Sans MS" panose="030F0702030302020204" pitchFamily="66" charset="0"/>
              </a:rPr>
              <a:t>Social security became universal and compulsory</a:t>
            </a:r>
          </a:p>
          <a:p>
            <a:pPr eaLnBrk="1" hangingPunct="1"/>
            <a:r>
              <a:rPr lang="en-GB" altLang="en-US" dirty="0" smtClean="0">
                <a:latin typeface="Comic Sans MS" panose="030F0702030302020204" pitchFamily="66" charset="0"/>
              </a:rPr>
              <a:t>Insured population would be entitled to unemployment, sickness, maternity and widows’ benefits, pensions and death grant to cover funeral costs.</a:t>
            </a:r>
          </a:p>
        </p:txBody>
      </p:sp>
    </p:spTree>
    <p:extLst>
      <p:ext uri="{BB962C8B-B14F-4D97-AF65-F5344CB8AC3E}">
        <p14:creationId xmlns:p14="http://schemas.microsoft.com/office/powerpoint/2010/main" val="357216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523</TotalTime>
  <Words>3123</Words>
  <Application>Microsoft Office PowerPoint</Application>
  <PresentationFormat>Widescreen</PresentationFormat>
  <Paragraphs>272</Paragraphs>
  <Slides>62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62</vt:i4>
      </vt:variant>
    </vt:vector>
  </HeadingPairs>
  <TitlesOfParts>
    <vt:vector size="69" baseType="lpstr">
      <vt:lpstr>Arial</vt:lpstr>
      <vt:lpstr>Calibri</vt:lpstr>
      <vt:lpstr>Century Schoolbook</vt:lpstr>
      <vt:lpstr>Comic Sans MS</vt:lpstr>
      <vt:lpstr>Garamond</vt:lpstr>
      <vt:lpstr>Wingdings</vt:lpstr>
      <vt:lpstr>Organic</vt:lpstr>
      <vt:lpstr>Labour Reforms</vt:lpstr>
      <vt:lpstr>Learning Intentions</vt:lpstr>
      <vt:lpstr>“From the Cradle to the Grave”</vt:lpstr>
      <vt:lpstr>Definition</vt:lpstr>
      <vt:lpstr>Task</vt:lpstr>
      <vt:lpstr>Remember Beveridge</vt:lpstr>
      <vt:lpstr>Task</vt:lpstr>
      <vt:lpstr>Want</vt:lpstr>
      <vt:lpstr>Want</vt:lpstr>
      <vt:lpstr>Want – The family Allowance Act 1945 (This act was passed by the wartime coalition government, but implemented by Labour)</vt:lpstr>
      <vt:lpstr>Want – The National Insurance Act 1946</vt:lpstr>
      <vt:lpstr>Want – The National Insurance Act 1946</vt:lpstr>
      <vt:lpstr>National insurance Act 1946 </vt:lpstr>
      <vt:lpstr>Want – The Industrial Injuries Act 1946</vt:lpstr>
      <vt:lpstr>National insurance ( industrial injury) 1946</vt:lpstr>
      <vt:lpstr>Want – The National Assistance Act 1948</vt:lpstr>
      <vt:lpstr>Want – The National Assistance Act 1948</vt:lpstr>
      <vt:lpstr>5th July 1948</vt:lpstr>
      <vt:lpstr>Analysis</vt:lpstr>
      <vt:lpstr>Successes</vt:lpstr>
      <vt:lpstr>Problems</vt:lpstr>
      <vt:lpstr>Disease</vt:lpstr>
      <vt:lpstr>Disease</vt:lpstr>
      <vt:lpstr>Disease – The NHS 1946</vt:lpstr>
      <vt:lpstr>Disease – The NHS (contd.)</vt:lpstr>
      <vt:lpstr>5th July 1948</vt:lpstr>
      <vt:lpstr>Doctors</vt:lpstr>
      <vt:lpstr>Analysis</vt:lpstr>
      <vt:lpstr>Successes</vt:lpstr>
      <vt:lpstr>Problems</vt:lpstr>
      <vt:lpstr>Squalor</vt:lpstr>
      <vt:lpstr>Squalor – Council Housing</vt:lpstr>
      <vt:lpstr>Squalor - Prefabs</vt:lpstr>
      <vt:lpstr>Squalor - Squatting</vt:lpstr>
      <vt:lpstr>Squalor – New Towns   </vt:lpstr>
      <vt:lpstr>1949 Housing Act</vt:lpstr>
      <vt:lpstr>Analysis</vt:lpstr>
      <vt:lpstr>Successes</vt:lpstr>
      <vt:lpstr>Problems</vt:lpstr>
      <vt:lpstr>Ignorance</vt:lpstr>
      <vt:lpstr>Ignorance</vt:lpstr>
      <vt:lpstr>Ignorance – Butler’s Education Act 1944</vt:lpstr>
      <vt:lpstr>Criticism</vt:lpstr>
      <vt:lpstr>Education – School Building</vt:lpstr>
      <vt:lpstr>Children Act 1948</vt:lpstr>
      <vt:lpstr>Successes</vt:lpstr>
      <vt:lpstr>Problems</vt:lpstr>
      <vt:lpstr>Idleness</vt:lpstr>
      <vt:lpstr>Idleness</vt:lpstr>
      <vt:lpstr>Idleness (contd.)</vt:lpstr>
      <vt:lpstr>Nationalisation</vt:lpstr>
      <vt:lpstr>Idleness (contd.)</vt:lpstr>
      <vt:lpstr>Successes</vt:lpstr>
      <vt:lpstr>Problems</vt:lpstr>
      <vt:lpstr>Assessment of the Labour Reforms Overall</vt:lpstr>
      <vt:lpstr>Assessment of the Labour reforms</vt:lpstr>
      <vt:lpstr>PowerPoint Presentation</vt:lpstr>
      <vt:lpstr>Benefits</vt:lpstr>
      <vt:lpstr>Criticisms</vt:lpstr>
      <vt:lpstr>Success?</vt:lpstr>
      <vt:lpstr>Task</vt:lpstr>
      <vt:lpstr>Exam Practice – Homework – 26/04/16</vt:lpstr>
    </vt:vector>
  </TitlesOfParts>
  <Company>RM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LMackie</dc:creator>
  <cp:lastModifiedBy>Robyn Jones</cp:lastModifiedBy>
  <cp:revision>61</cp:revision>
  <cp:lastPrinted>2015-09-01T08:04:17Z</cp:lastPrinted>
  <dcterms:created xsi:type="dcterms:W3CDTF">2015-06-17T13:22:10Z</dcterms:created>
  <dcterms:modified xsi:type="dcterms:W3CDTF">2020-03-13T14:29:21Z</dcterms:modified>
</cp:coreProperties>
</file>