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56" r:id="rId2"/>
    <p:sldId id="27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57"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73" r:id="rId38"/>
    <p:sldId id="380" r:id="rId39"/>
    <p:sldId id="377" r:id="rId40"/>
    <p:sldId id="319" r:id="rId41"/>
    <p:sldId id="336" r:id="rId42"/>
    <p:sldId id="378" r:id="rId43"/>
    <p:sldId id="320" r:id="rId44"/>
    <p:sldId id="338" r:id="rId45"/>
    <p:sldId id="374" r:id="rId46"/>
    <p:sldId id="379" r:id="rId47"/>
    <p:sldId id="340" r:id="rId48"/>
    <p:sldId id="375" r:id="rId49"/>
    <p:sldId id="342" r:id="rId50"/>
    <p:sldId id="343" r:id="rId51"/>
    <p:sldId id="321" r:id="rId52"/>
    <p:sldId id="348" r:id="rId53"/>
    <p:sldId id="322" r:id="rId54"/>
    <p:sldId id="349" r:id="rId55"/>
    <p:sldId id="323" r:id="rId56"/>
    <p:sldId id="366" r:id="rId57"/>
    <p:sldId id="324" r:id="rId58"/>
    <p:sldId id="370" r:id="rId59"/>
    <p:sldId id="372" r:id="rId6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91" d="100"/>
          <a:sy n="91" d="100"/>
        </p:scale>
        <p:origin x="3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E6702BD-E0B4-4079-B1DE-8A704E1E356E}" type="datetimeFigureOut">
              <a:rPr lang="en-GB" smtClean="0"/>
              <a:t>13/03/2020</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C394B8B-0458-4674-B5E6-1083954C6BBB}" type="slidenum">
              <a:rPr lang="en-GB" smtClean="0"/>
              <a:t>‹#›</a:t>
            </a:fld>
            <a:endParaRPr lang="en-GB"/>
          </a:p>
        </p:txBody>
      </p:sp>
    </p:spTree>
    <p:extLst>
      <p:ext uri="{BB962C8B-B14F-4D97-AF65-F5344CB8AC3E}">
        <p14:creationId xmlns:p14="http://schemas.microsoft.com/office/powerpoint/2010/main" val="1103168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3EB25E6-3785-4B99-A80D-4FAF0F734593}" type="datetimeFigureOut">
              <a:rPr lang="en-GB" smtClean="0"/>
              <a:t>13/03/2020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C03BE930-215D-47B3-92E0-D0462156B438}" type="slidenum">
              <a:rPr lang="en-GB" smtClean="0"/>
              <a:t>‹#›</a:t>
            </a:fld>
            <a:endParaRPr lang="en-GB"/>
          </a:p>
        </p:txBody>
      </p:sp>
    </p:spTree>
    <p:extLst>
      <p:ext uri="{BB962C8B-B14F-4D97-AF65-F5344CB8AC3E}">
        <p14:creationId xmlns:p14="http://schemas.microsoft.com/office/powerpoint/2010/main" val="205091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D1FAB9FD-310A-4F7E-9183-EE8A7D3F86D6}"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619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9444E-6C84-43E8-83D6-9045A85BC710}"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AB9FD-310A-4F7E-9183-EE8A7D3F86D6}" type="slidenum">
              <a:rPr lang="en-GB" smtClean="0"/>
              <a:t>‹#›</a:t>
            </a:fld>
            <a:endParaRPr lang="en-GB"/>
          </a:p>
        </p:txBody>
      </p:sp>
    </p:spTree>
    <p:extLst>
      <p:ext uri="{BB962C8B-B14F-4D97-AF65-F5344CB8AC3E}">
        <p14:creationId xmlns:p14="http://schemas.microsoft.com/office/powerpoint/2010/main" val="159276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25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132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spTree>
    <p:extLst>
      <p:ext uri="{BB962C8B-B14F-4D97-AF65-F5344CB8AC3E}">
        <p14:creationId xmlns:p14="http://schemas.microsoft.com/office/powerpoint/2010/main" val="3826475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86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34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857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647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BFE2219-9BCC-440C-82A6-E1A84627BE04}" type="slidenum">
              <a:rPr lang="en-US" altLang="en-US"/>
              <a:pPr>
                <a:defRPr/>
              </a:pPr>
              <a:t>‹#›</a:t>
            </a:fld>
            <a:endParaRPr lang="en-US" altLang="en-US"/>
          </a:p>
        </p:txBody>
      </p:sp>
    </p:spTree>
    <p:extLst>
      <p:ext uri="{BB962C8B-B14F-4D97-AF65-F5344CB8AC3E}">
        <p14:creationId xmlns:p14="http://schemas.microsoft.com/office/powerpoint/2010/main" val="169211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spTree>
    <p:extLst>
      <p:ext uri="{BB962C8B-B14F-4D97-AF65-F5344CB8AC3E}">
        <p14:creationId xmlns:p14="http://schemas.microsoft.com/office/powerpoint/2010/main" val="75788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1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79444E-6C84-43E8-83D6-9045A85BC710}"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AB9FD-310A-4F7E-9183-EE8A7D3F86D6}" type="slidenum">
              <a:rPr lang="en-GB" smtClean="0"/>
              <a:t>‹#›</a:t>
            </a:fld>
            <a:endParaRPr lang="en-GB"/>
          </a:p>
        </p:txBody>
      </p:sp>
    </p:spTree>
    <p:extLst>
      <p:ext uri="{BB962C8B-B14F-4D97-AF65-F5344CB8AC3E}">
        <p14:creationId xmlns:p14="http://schemas.microsoft.com/office/powerpoint/2010/main" val="322319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79444E-6C84-43E8-83D6-9045A85BC710}" type="datetimeFigureOut">
              <a:rPr lang="en-GB" smtClean="0"/>
              <a:t>13/03/2020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FAB9FD-310A-4F7E-9183-EE8A7D3F86D6}"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16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79444E-6C84-43E8-83D6-9045A85BC710}" type="datetimeFigureOut">
              <a:rPr lang="en-GB" smtClean="0"/>
              <a:t>13/03/2020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FAB9FD-310A-4F7E-9183-EE8A7D3F86D6}"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66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9444E-6C84-43E8-83D6-9045A85BC710}" type="datetimeFigureOut">
              <a:rPr lang="en-GB" smtClean="0"/>
              <a:t>13/03/2020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FAB9FD-310A-4F7E-9183-EE8A7D3F86D6}" type="slidenum">
              <a:rPr lang="en-GB" smtClean="0"/>
              <a:t>‹#›</a:t>
            </a:fld>
            <a:endParaRPr lang="en-GB"/>
          </a:p>
        </p:txBody>
      </p:sp>
    </p:spTree>
    <p:extLst>
      <p:ext uri="{BB962C8B-B14F-4D97-AF65-F5344CB8AC3E}">
        <p14:creationId xmlns:p14="http://schemas.microsoft.com/office/powerpoint/2010/main" val="77427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9444E-6C84-43E8-83D6-9045A85BC710}"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AB9FD-310A-4F7E-9183-EE8A7D3F86D6}"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39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9444E-6C84-43E8-83D6-9045A85BC710}"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AB9FD-310A-4F7E-9183-EE8A7D3F86D6}" type="slidenum">
              <a:rPr lang="en-GB" smtClean="0"/>
              <a:t>‹#›</a:t>
            </a:fld>
            <a:endParaRPr lang="en-GB"/>
          </a:p>
        </p:txBody>
      </p:sp>
    </p:spTree>
    <p:extLst>
      <p:ext uri="{BB962C8B-B14F-4D97-AF65-F5344CB8AC3E}">
        <p14:creationId xmlns:p14="http://schemas.microsoft.com/office/powerpoint/2010/main" val="42299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79444E-6C84-43E8-83D6-9045A85BC710}" type="datetimeFigureOut">
              <a:rPr lang="en-GB" smtClean="0"/>
              <a:t>13/03/2020</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FAB9FD-310A-4F7E-9183-EE8A7D3F86D6}" type="slidenum">
              <a:rPr lang="en-GB" smtClean="0"/>
              <a:t>‹#›</a:t>
            </a:fld>
            <a:endParaRPr lang="en-GB"/>
          </a:p>
        </p:txBody>
      </p:sp>
    </p:spTree>
    <p:extLst>
      <p:ext uri="{BB962C8B-B14F-4D97-AF65-F5344CB8AC3E}">
        <p14:creationId xmlns:p14="http://schemas.microsoft.com/office/powerpoint/2010/main" val="1287484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bbc.co.uk/education/clips/zbmmhy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www.bbc.co.uk/education/clips/zhkkjx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panose="030F0702030302020204" pitchFamily="66" charset="0"/>
              </a:rPr>
              <a:t>A Divided Society</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smtClean="0">
                <a:latin typeface="Comic Sans MS" panose="030F0702030302020204" pitchFamily="66" charset="0"/>
              </a:rPr>
              <a:t>British Society around 1900</a:t>
            </a:r>
            <a:endParaRPr lang="en-GB" dirty="0">
              <a:latin typeface="Comic Sans MS" panose="030F0702030302020204" pitchFamily="66" charset="0"/>
            </a:endParaRPr>
          </a:p>
        </p:txBody>
      </p:sp>
    </p:spTree>
    <p:extLst>
      <p:ext uri="{BB962C8B-B14F-4D97-AF65-F5344CB8AC3E}">
        <p14:creationId xmlns:p14="http://schemas.microsoft.com/office/powerpoint/2010/main" val="2331085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ma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0"/>
            <a:ext cx="5480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1847851" y="765176"/>
            <a:ext cx="1152525"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5400" b="1"/>
              <a:t>K</a:t>
            </a:r>
          </a:p>
          <a:p>
            <a:pPr algn="ctr" eaLnBrk="1" hangingPunct="1">
              <a:spcBef>
                <a:spcPct val="50000"/>
              </a:spcBef>
            </a:pPr>
            <a:r>
              <a:rPr lang="en-GB" altLang="en-US" sz="5400" b="1"/>
              <a:t>A</a:t>
            </a:r>
          </a:p>
          <a:p>
            <a:pPr algn="ctr" eaLnBrk="1" hangingPunct="1">
              <a:spcBef>
                <a:spcPct val="50000"/>
              </a:spcBef>
            </a:pPr>
            <a:r>
              <a:rPr lang="en-GB" altLang="en-US" sz="5400" b="1"/>
              <a:t>R</a:t>
            </a:r>
          </a:p>
          <a:p>
            <a:pPr algn="ctr" eaLnBrk="1" hangingPunct="1">
              <a:spcBef>
                <a:spcPct val="50000"/>
              </a:spcBef>
            </a:pPr>
            <a:r>
              <a:rPr lang="en-GB" altLang="en-US" sz="5400" b="1"/>
              <a:t>L</a:t>
            </a:r>
            <a:endParaRPr lang="en-US" altLang="en-US" sz="5400" b="1"/>
          </a:p>
        </p:txBody>
      </p:sp>
      <p:sp>
        <p:nvSpPr>
          <p:cNvPr id="13318" name="Text Box 6"/>
          <p:cNvSpPr txBox="1">
            <a:spLocks noChangeArrowheads="1"/>
          </p:cNvSpPr>
          <p:nvPr/>
        </p:nvSpPr>
        <p:spPr bwMode="auto">
          <a:xfrm>
            <a:off x="9048751" y="620714"/>
            <a:ext cx="1223963"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5400" b="1"/>
              <a:t>M</a:t>
            </a:r>
          </a:p>
          <a:p>
            <a:pPr algn="ctr" eaLnBrk="1" hangingPunct="1">
              <a:spcBef>
                <a:spcPct val="50000"/>
              </a:spcBef>
            </a:pPr>
            <a:r>
              <a:rPr lang="en-GB" altLang="en-US" sz="5400" b="1"/>
              <a:t>A</a:t>
            </a:r>
          </a:p>
          <a:p>
            <a:pPr algn="ctr" eaLnBrk="1" hangingPunct="1">
              <a:spcBef>
                <a:spcPct val="50000"/>
              </a:spcBef>
            </a:pPr>
            <a:r>
              <a:rPr lang="en-GB" altLang="en-US" sz="5400" b="1"/>
              <a:t>R</a:t>
            </a:r>
          </a:p>
          <a:p>
            <a:pPr algn="ctr" eaLnBrk="1" hangingPunct="1">
              <a:spcBef>
                <a:spcPct val="50000"/>
              </a:spcBef>
            </a:pPr>
            <a:r>
              <a:rPr lang="en-GB" altLang="en-US" sz="5400" b="1"/>
              <a:t>X</a:t>
            </a:r>
            <a:endParaRPr lang="en-US" altLang="en-US" sz="5400" b="1"/>
          </a:p>
        </p:txBody>
      </p:sp>
    </p:spTree>
    <p:extLst>
      <p:ext uri="{BB962C8B-B14F-4D97-AF65-F5344CB8AC3E}">
        <p14:creationId xmlns:p14="http://schemas.microsoft.com/office/powerpoint/2010/main" val="361210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1000" fill="hold"/>
                                        <p:tgtEl>
                                          <p:spTgt spid="13316"/>
                                        </p:tgtEl>
                                        <p:attrNameLst>
                                          <p:attrName>ppt_w</p:attrName>
                                        </p:attrNameLst>
                                      </p:cBhvr>
                                      <p:tavLst>
                                        <p:tav tm="0">
                                          <p:val>
                                            <p:strVal val="#ppt_w+.3"/>
                                          </p:val>
                                        </p:tav>
                                        <p:tav tm="100000">
                                          <p:val>
                                            <p:strVal val="#ppt_w"/>
                                          </p:val>
                                        </p:tav>
                                      </p:tavLst>
                                    </p:anim>
                                    <p:anim calcmode="lin" valueType="num">
                                      <p:cBhvr>
                                        <p:cTn id="8" dur="1000" fill="hold"/>
                                        <p:tgtEl>
                                          <p:spTgt spid="13316"/>
                                        </p:tgtEl>
                                        <p:attrNameLst>
                                          <p:attrName>ppt_h</p:attrName>
                                        </p:attrNameLst>
                                      </p:cBhvr>
                                      <p:tavLst>
                                        <p:tav tm="0">
                                          <p:val>
                                            <p:strVal val="#ppt_h"/>
                                          </p:val>
                                        </p:tav>
                                        <p:tav tm="100000">
                                          <p:val>
                                            <p:strVal val="#ppt_h"/>
                                          </p:val>
                                        </p:tav>
                                      </p:tavLst>
                                    </p:anim>
                                    <p:animEffect transition="in" filter="fade">
                                      <p:cBhvr>
                                        <p:cTn id="9" dur="1000"/>
                                        <p:tgtEl>
                                          <p:spTgt spid="133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3317"/>
                                        </p:tgtEl>
                                        <p:attrNameLst>
                                          <p:attrName>style.visibility</p:attrName>
                                        </p:attrNameLst>
                                      </p:cBhvr>
                                      <p:to>
                                        <p:strVal val="visible"/>
                                      </p:to>
                                    </p:set>
                                    <p:anim calcmode="lin" valueType="num">
                                      <p:cBhvr>
                                        <p:cTn id="14" dur="500" decel="50000" fill="hold">
                                          <p:stCondLst>
                                            <p:cond delay="0"/>
                                          </p:stCondLst>
                                        </p:cTn>
                                        <p:tgtEl>
                                          <p:spTgt spid="1331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331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3317"/>
                                        </p:tgtEl>
                                        <p:attrNameLst>
                                          <p:attrName>ppt_w</p:attrName>
                                        </p:attrNameLst>
                                      </p:cBhvr>
                                      <p:tavLst>
                                        <p:tav tm="0">
                                          <p:val>
                                            <p:strVal val="#ppt_w*.05"/>
                                          </p:val>
                                        </p:tav>
                                        <p:tav tm="100000">
                                          <p:val>
                                            <p:strVal val="#ppt_w"/>
                                          </p:val>
                                        </p:tav>
                                      </p:tavLst>
                                    </p:anim>
                                    <p:anim calcmode="lin" valueType="num">
                                      <p:cBhvr>
                                        <p:cTn id="17" dur="1000" fill="hold"/>
                                        <p:tgtEl>
                                          <p:spTgt spid="1331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331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331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331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33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13318"/>
                                        </p:tgtEl>
                                        <p:attrNameLst>
                                          <p:attrName>style.visibility</p:attrName>
                                        </p:attrNameLst>
                                      </p:cBhvr>
                                      <p:to>
                                        <p:strVal val="visible"/>
                                      </p:to>
                                    </p:set>
                                    <p:anim calcmode="lin" valueType="num">
                                      <p:cBhvr>
                                        <p:cTn id="26" dur="500" decel="50000" fill="hold">
                                          <p:stCondLst>
                                            <p:cond delay="0"/>
                                          </p:stCondLst>
                                        </p:cTn>
                                        <p:tgtEl>
                                          <p:spTgt spid="13318"/>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3318"/>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3318"/>
                                        </p:tgtEl>
                                        <p:attrNameLst>
                                          <p:attrName>ppt_w</p:attrName>
                                        </p:attrNameLst>
                                      </p:cBhvr>
                                      <p:tavLst>
                                        <p:tav tm="0">
                                          <p:val>
                                            <p:strVal val="#ppt_w*.05"/>
                                          </p:val>
                                        </p:tav>
                                        <p:tav tm="100000">
                                          <p:val>
                                            <p:strVal val="#ppt_w"/>
                                          </p:val>
                                        </p:tav>
                                      </p:tavLst>
                                    </p:anim>
                                    <p:anim calcmode="lin" valueType="num">
                                      <p:cBhvr>
                                        <p:cTn id="29" dur="1000" fill="hold"/>
                                        <p:tgtEl>
                                          <p:spTgt spid="13318"/>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3318"/>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3318"/>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3318"/>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sta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711" y="0"/>
            <a:ext cx="4522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174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dissolve">
                                      <p:cBhvr>
                                        <p:cTn id="7" dur="1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279650" y="2276475"/>
            <a:ext cx="741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5400">
                <a:latin typeface="Comic Sans MS" panose="030F0702030302020204" pitchFamily="66" charset="0"/>
              </a:rPr>
              <a:t>What is </a:t>
            </a:r>
            <a:r>
              <a:rPr lang="en-GB" altLang="en-US" sz="5400">
                <a:solidFill>
                  <a:schemeClr val="accent2"/>
                </a:solidFill>
                <a:latin typeface="Comic Sans MS" panose="030F0702030302020204" pitchFamily="66" charset="0"/>
              </a:rPr>
              <a:t>socialism</a:t>
            </a:r>
            <a:r>
              <a:rPr lang="en-GB" altLang="en-US" sz="5400">
                <a:latin typeface="Comic Sans MS" panose="030F0702030302020204" pitchFamily="66" charset="0"/>
              </a:rPr>
              <a:t>???</a:t>
            </a:r>
            <a:endParaRPr lang="en-US" altLang="en-US" sz="5400">
              <a:latin typeface="Comic Sans MS" panose="030F0702030302020204" pitchFamily="66" charset="0"/>
            </a:endParaRPr>
          </a:p>
        </p:txBody>
      </p:sp>
    </p:spTree>
    <p:extLst>
      <p:ext uri="{BB962C8B-B14F-4D97-AF65-F5344CB8AC3E}">
        <p14:creationId xmlns:p14="http://schemas.microsoft.com/office/powerpoint/2010/main" val="3815017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62"/>
                                        </p:tgtEl>
                                        <p:attrNameLst>
                                          <p:attrName>style.visibility</p:attrName>
                                        </p:attrNameLst>
                                      </p:cBhvr>
                                      <p:to>
                                        <p:strVal val="visible"/>
                                      </p:to>
                                    </p:set>
                                    <p:anim calcmode="discrete" valueType="clr">
                                      <p:cBhvr override="childStyle">
                                        <p:cTn id="7" dur="80"/>
                                        <p:tgtEl>
                                          <p:spTgt spid="409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2"/>
                                        </p:tgtEl>
                                        <p:attrNameLst>
                                          <p:attrName>fillcolor</p:attrName>
                                        </p:attrNameLst>
                                      </p:cBhvr>
                                      <p:tavLst>
                                        <p:tav tm="0">
                                          <p:val>
                                            <p:clrVal>
                                              <a:schemeClr val="accent2"/>
                                            </p:clrVal>
                                          </p:val>
                                        </p:tav>
                                        <p:tav tm="50000">
                                          <p:val>
                                            <p:clrVal>
                                              <a:schemeClr val="hlink"/>
                                            </p:clrVal>
                                          </p:val>
                                        </p:tav>
                                      </p:tavLst>
                                    </p:anim>
                                    <p:set>
                                      <p:cBhvr>
                                        <p:cTn id="9" dur="80"/>
                                        <p:tgtEl>
                                          <p:spTgt spid="409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902042" y="741405"/>
            <a:ext cx="10429103"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GB" altLang="en-US" sz="2800" dirty="0">
                <a:latin typeface="Comic Sans MS" panose="030F0702030302020204" pitchFamily="66" charset="0"/>
              </a:rPr>
              <a:t>An ideology developed in the 19</a:t>
            </a:r>
            <a:r>
              <a:rPr lang="en-GB" altLang="en-US" sz="2800" baseline="30000" dirty="0">
                <a:latin typeface="Comic Sans MS" panose="030F0702030302020204" pitchFamily="66" charset="0"/>
              </a:rPr>
              <a:t>th</a:t>
            </a:r>
            <a:r>
              <a:rPr lang="en-GB" altLang="en-US" sz="2800" dirty="0">
                <a:latin typeface="Comic Sans MS" panose="030F0702030302020204" pitchFamily="66" charset="0"/>
              </a:rPr>
              <a:t> century. </a:t>
            </a:r>
          </a:p>
          <a:p>
            <a:pPr eaLnBrk="1" hangingPunct="1">
              <a:spcBef>
                <a:spcPct val="50000"/>
              </a:spcBef>
              <a:buFontTx/>
              <a:buChar char="•"/>
            </a:pPr>
            <a:r>
              <a:rPr lang="en-GB" altLang="en-US" sz="2800" dirty="0">
                <a:latin typeface="Comic Sans MS" panose="030F0702030302020204" pitchFamily="66" charset="0"/>
              </a:rPr>
              <a:t>It regards collective action as preferable to individualism. </a:t>
            </a:r>
          </a:p>
          <a:p>
            <a:pPr eaLnBrk="1" hangingPunct="1">
              <a:spcBef>
                <a:spcPct val="50000"/>
              </a:spcBef>
              <a:buFontTx/>
              <a:buChar char="•"/>
            </a:pPr>
            <a:r>
              <a:rPr lang="en-GB" altLang="en-US" sz="2800" dirty="0">
                <a:latin typeface="Comic Sans MS" panose="030F0702030302020204" pitchFamily="66" charset="0"/>
              </a:rPr>
              <a:t>This means the state taking control of key areas of the economy or welfare system. </a:t>
            </a:r>
          </a:p>
          <a:p>
            <a:pPr eaLnBrk="1" hangingPunct="1">
              <a:spcBef>
                <a:spcPct val="50000"/>
              </a:spcBef>
              <a:buFontTx/>
              <a:buChar char="•"/>
            </a:pPr>
            <a:r>
              <a:rPr lang="en-GB" altLang="en-US" sz="2800" dirty="0">
                <a:latin typeface="Comic Sans MS" panose="030F0702030302020204" pitchFamily="66" charset="0"/>
              </a:rPr>
              <a:t>Emphasises the need for the introduction of a fairer social system. </a:t>
            </a:r>
          </a:p>
          <a:p>
            <a:pPr eaLnBrk="1" hangingPunct="1">
              <a:spcBef>
                <a:spcPct val="50000"/>
              </a:spcBef>
              <a:buFontTx/>
              <a:buChar char="•"/>
            </a:pPr>
            <a:r>
              <a:rPr lang="en-GB" altLang="en-US" sz="2800" dirty="0">
                <a:latin typeface="Comic Sans MS" panose="030F0702030302020204" pitchFamily="66" charset="0"/>
              </a:rPr>
              <a:t>After World War II socialism developed in Britain through the creation of the Welfare State. </a:t>
            </a:r>
          </a:p>
          <a:p>
            <a:pPr eaLnBrk="1" hangingPunct="1">
              <a:spcBef>
                <a:spcPct val="50000"/>
              </a:spcBef>
              <a:buFontTx/>
              <a:buChar char="•"/>
            </a:pPr>
            <a:r>
              <a:rPr lang="en-GB" altLang="en-US" sz="2800" dirty="0">
                <a:latin typeface="Comic Sans MS" panose="030F0702030302020204" pitchFamily="66" charset="0"/>
              </a:rPr>
              <a:t>Socialism allowed for the existence of the private sector. </a:t>
            </a:r>
            <a:endParaRPr lang="en-US" altLang="en-US" sz="2800" dirty="0">
              <a:latin typeface="Comic Sans MS" panose="030F0702030302020204" pitchFamily="66" charset="0"/>
            </a:endParaRPr>
          </a:p>
        </p:txBody>
      </p:sp>
    </p:spTree>
    <p:extLst>
      <p:ext uri="{BB962C8B-B14F-4D97-AF65-F5344CB8AC3E}">
        <p14:creationId xmlns:p14="http://schemas.microsoft.com/office/powerpoint/2010/main" val="2124639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box(out)">
                                      <p:cBhvr>
                                        <p:cTn id="7" dur="1000"/>
                                        <p:tgtEl>
                                          <p:spTgt spid="419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1986">
                                            <p:txEl>
                                              <p:pRg st="1" end="1"/>
                                            </p:txEl>
                                          </p:spTgt>
                                        </p:tgtEl>
                                        <p:attrNameLst>
                                          <p:attrName>style.visibility</p:attrName>
                                        </p:attrNameLst>
                                      </p:cBhvr>
                                      <p:to>
                                        <p:strVal val="visible"/>
                                      </p:to>
                                    </p:set>
                                    <p:animEffect transition="in" filter="box(out)">
                                      <p:cBhvr>
                                        <p:cTn id="12" dur="1000"/>
                                        <p:tgtEl>
                                          <p:spTgt spid="419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41986">
                                            <p:txEl>
                                              <p:pRg st="2" end="2"/>
                                            </p:txEl>
                                          </p:spTgt>
                                        </p:tgtEl>
                                        <p:attrNameLst>
                                          <p:attrName>style.visibility</p:attrName>
                                        </p:attrNameLst>
                                      </p:cBhvr>
                                      <p:to>
                                        <p:strVal val="visible"/>
                                      </p:to>
                                    </p:set>
                                    <p:animEffect transition="in" filter="box(out)">
                                      <p:cBhvr>
                                        <p:cTn id="17" dur="1000"/>
                                        <p:tgtEl>
                                          <p:spTgt spid="419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41986">
                                            <p:txEl>
                                              <p:pRg st="3" end="3"/>
                                            </p:txEl>
                                          </p:spTgt>
                                        </p:tgtEl>
                                        <p:attrNameLst>
                                          <p:attrName>style.visibility</p:attrName>
                                        </p:attrNameLst>
                                      </p:cBhvr>
                                      <p:to>
                                        <p:strVal val="visible"/>
                                      </p:to>
                                    </p:set>
                                    <p:animEffect transition="in" filter="box(out)">
                                      <p:cBhvr>
                                        <p:cTn id="22" dur="1000"/>
                                        <p:tgtEl>
                                          <p:spTgt spid="4198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41986">
                                            <p:txEl>
                                              <p:pRg st="4" end="4"/>
                                            </p:txEl>
                                          </p:spTgt>
                                        </p:tgtEl>
                                        <p:attrNameLst>
                                          <p:attrName>style.visibility</p:attrName>
                                        </p:attrNameLst>
                                      </p:cBhvr>
                                      <p:to>
                                        <p:strVal val="visible"/>
                                      </p:to>
                                    </p:set>
                                    <p:animEffect transition="in" filter="box(out)">
                                      <p:cBhvr>
                                        <p:cTn id="27" dur="1000"/>
                                        <p:tgtEl>
                                          <p:spTgt spid="4198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41986">
                                            <p:txEl>
                                              <p:pRg st="5" end="5"/>
                                            </p:txEl>
                                          </p:spTgt>
                                        </p:tgtEl>
                                        <p:attrNameLst>
                                          <p:attrName>style.visibility</p:attrName>
                                        </p:attrNameLst>
                                      </p:cBhvr>
                                      <p:to>
                                        <p:strVal val="visible"/>
                                      </p:to>
                                    </p:set>
                                    <p:animEffect transition="in" filter="box(out)">
                                      <p:cBhvr>
                                        <p:cTn id="32" dur="1000"/>
                                        <p:tgtEl>
                                          <p:spTgt spid="419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063750" y="2060575"/>
            <a:ext cx="792003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5400" dirty="0">
                <a:latin typeface="Comic Sans MS" panose="030F0702030302020204" pitchFamily="66" charset="0"/>
              </a:rPr>
              <a:t>What are </a:t>
            </a:r>
            <a:r>
              <a:rPr lang="en-GB" altLang="en-US" sz="5400" dirty="0">
                <a:solidFill>
                  <a:srgbClr val="FF0000"/>
                </a:solidFill>
                <a:latin typeface="Comic Sans MS" panose="030F0702030302020204" pitchFamily="66" charset="0"/>
              </a:rPr>
              <a:t>left</a:t>
            </a:r>
            <a:r>
              <a:rPr lang="en-GB" altLang="en-US" sz="5400" dirty="0">
                <a:latin typeface="Comic Sans MS" panose="030F0702030302020204" pitchFamily="66" charset="0"/>
              </a:rPr>
              <a:t> and </a:t>
            </a:r>
            <a:r>
              <a:rPr lang="en-GB" altLang="en-US" sz="5400" dirty="0">
                <a:solidFill>
                  <a:schemeClr val="accent2"/>
                </a:solidFill>
                <a:latin typeface="Comic Sans MS" panose="030F0702030302020204" pitchFamily="66" charset="0"/>
              </a:rPr>
              <a:t>right wing</a:t>
            </a:r>
            <a:r>
              <a:rPr lang="en-GB" altLang="en-US" sz="5400" dirty="0">
                <a:latin typeface="Comic Sans MS" panose="030F0702030302020204" pitchFamily="66" charset="0"/>
              </a:rPr>
              <a:t> political parties???</a:t>
            </a:r>
            <a:endParaRPr lang="en-US" altLang="en-US" sz="5400" dirty="0">
              <a:latin typeface="Comic Sans MS" panose="030F0702030302020204" pitchFamily="66" charset="0"/>
            </a:endParaRPr>
          </a:p>
        </p:txBody>
      </p:sp>
    </p:spTree>
    <p:extLst>
      <p:ext uri="{BB962C8B-B14F-4D97-AF65-F5344CB8AC3E}">
        <p14:creationId xmlns:p14="http://schemas.microsoft.com/office/powerpoint/2010/main" val="938569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889688" y="711287"/>
            <a:ext cx="10478528"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GB" altLang="en-US" sz="2600" dirty="0">
                <a:solidFill>
                  <a:srgbClr val="FF0000"/>
                </a:solidFill>
                <a:latin typeface="Comic Sans MS" panose="030F0702030302020204" pitchFamily="66" charset="0"/>
              </a:rPr>
              <a:t>Left -wing</a:t>
            </a:r>
            <a:r>
              <a:rPr lang="en-GB" altLang="en-US" sz="2600" dirty="0">
                <a:latin typeface="Comic Sans MS" panose="030F0702030302020204" pitchFamily="66" charset="0"/>
              </a:rPr>
              <a:t> political parties believe in the creation of a fairer society by using the state to do so. </a:t>
            </a:r>
          </a:p>
          <a:p>
            <a:pPr eaLnBrk="1" hangingPunct="1">
              <a:spcBef>
                <a:spcPct val="50000"/>
              </a:spcBef>
              <a:buFontTx/>
              <a:buChar char="•"/>
            </a:pPr>
            <a:r>
              <a:rPr lang="en-GB" altLang="en-US" sz="2600" dirty="0">
                <a:latin typeface="Comic Sans MS" panose="030F0702030302020204" pitchFamily="66" charset="0"/>
              </a:rPr>
              <a:t>Usually means taxing the rich at higher rates and redistributing wealth to the poor in the form of welfare benefits.</a:t>
            </a:r>
          </a:p>
          <a:p>
            <a:pPr eaLnBrk="1" hangingPunct="1">
              <a:spcBef>
                <a:spcPct val="50000"/>
              </a:spcBef>
              <a:buFontTx/>
              <a:buChar char="•"/>
            </a:pPr>
            <a:r>
              <a:rPr lang="en-GB" altLang="en-US" sz="2600" dirty="0">
                <a:latin typeface="Comic Sans MS" panose="030F0702030302020204" pitchFamily="66" charset="0"/>
              </a:rPr>
              <a:t>Communism is an extreme form of a left-wing party. </a:t>
            </a:r>
          </a:p>
          <a:p>
            <a:pPr eaLnBrk="1" hangingPunct="1">
              <a:spcBef>
                <a:spcPct val="50000"/>
              </a:spcBef>
              <a:buFontTx/>
              <a:buChar char="•"/>
            </a:pPr>
            <a:r>
              <a:rPr lang="en-GB" altLang="en-US" sz="2600" dirty="0">
                <a:solidFill>
                  <a:schemeClr val="accent2"/>
                </a:solidFill>
                <a:latin typeface="Comic Sans MS" panose="030F0702030302020204" pitchFamily="66" charset="0"/>
              </a:rPr>
              <a:t>Right- wing</a:t>
            </a:r>
            <a:r>
              <a:rPr lang="en-GB" altLang="en-US" sz="2600" dirty="0">
                <a:latin typeface="Comic Sans MS" panose="030F0702030302020204" pitchFamily="66" charset="0"/>
              </a:rPr>
              <a:t> political parties believe in low taxation and minimal government interference in the lives of ordinary people. </a:t>
            </a:r>
          </a:p>
          <a:p>
            <a:pPr eaLnBrk="1" hangingPunct="1">
              <a:spcBef>
                <a:spcPct val="50000"/>
              </a:spcBef>
              <a:buFontTx/>
              <a:buChar char="•"/>
            </a:pPr>
            <a:r>
              <a:rPr lang="en-GB" altLang="en-US" sz="2600" dirty="0">
                <a:latin typeface="Comic Sans MS" panose="030F0702030302020204" pitchFamily="66" charset="0"/>
              </a:rPr>
              <a:t>Right-wing parties believe that too much government involvement in people’s lives leads to tyranny. </a:t>
            </a:r>
          </a:p>
          <a:p>
            <a:pPr eaLnBrk="1" hangingPunct="1">
              <a:spcBef>
                <a:spcPct val="50000"/>
              </a:spcBef>
              <a:buFontTx/>
              <a:buChar char="•"/>
            </a:pPr>
            <a:r>
              <a:rPr lang="en-GB" altLang="en-US" sz="2600" dirty="0">
                <a:latin typeface="Comic Sans MS" panose="030F0702030302020204" pitchFamily="66" charset="0"/>
              </a:rPr>
              <a:t>Extreme right parties are sometimes accused of being racist.</a:t>
            </a:r>
            <a:endParaRPr lang="en-US" altLang="en-US" sz="2600" dirty="0">
              <a:latin typeface="Comic Sans MS" panose="030F0702030302020204" pitchFamily="66" charset="0"/>
            </a:endParaRPr>
          </a:p>
        </p:txBody>
      </p:sp>
    </p:spTree>
    <p:extLst>
      <p:ext uri="{BB962C8B-B14F-4D97-AF65-F5344CB8AC3E}">
        <p14:creationId xmlns:p14="http://schemas.microsoft.com/office/powerpoint/2010/main" val="2170353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box(out)">
                                      <p:cBhvr>
                                        <p:cTn id="7" dur="1000"/>
                                        <p:tgtEl>
                                          <p:spTgt spid="481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box(out)">
                                      <p:cBhvr>
                                        <p:cTn id="12" dur="1000"/>
                                        <p:tgtEl>
                                          <p:spTgt spid="481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48130">
                                            <p:txEl>
                                              <p:pRg st="2" end="2"/>
                                            </p:txEl>
                                          </p:spTgt>
                                        </p:tgtEl>
                                        <p:attrNameLst>
                                          <p:attrName>style.visibility</p:attrName>
                                        </p:attrNameLst>
                                      </p:cBhvr>
                                      <p:to>
                                        <p:strVal val="visible"/>
                                      </p:to>
                                    </p:set>
                                    <p:animEffect transition="in" filter="box(out)">
                                      <p:cBhvr>
                                        <p:cTn id="17" dur="1000"/>
                                        <p:tgtEl>
                                          <p:spTgt spid="481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48130">
                                            <p:txEl>
                                              <p:pRg st="3" end="3"/>
                                            </p:txEl>
                                          </p:spTgt>
                                        </p:tgtEl>
                                        <p:attrNameLst>
                                          <p:attrName>style.visibility</p:attrName>
                                        </p:attrNameLst>
                                      </p:cBhvr>
                                      <p:to>
                                        <p:strVal val="visible"/>
                                      </p:to>
                                    </p:set>
                                    <p:animEffect transition="in" filter="box(out)">
                                      <p:cBhvr>
                                        <p:cTn id="22" dur="1000"/>
                                        <p:tgtEl>
                                          <p:spTgt spid="481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48130">
                                            <p:txEl>
                                              <p:pRg st="4" end="4"/>
                                            </p:txEl>
                                          </p:spTgt>
                                        </p:tgtEl>
                                        <p:attrNameLst>
                                          <p:attrName>style.visibility</p:attrName>
                                        </p:attrNameLst>
                                      </p:cBhvr>
                                      <p:to>
                                        <p:strVal val="visible"/>
                                      </p:to>
                                    </p:set>
                                    <p:animEffect transition="in" filter="box(out)">
                                      <p:cBhvr>
                                        <p:cTn id="27" dur="1000"/>
                                        <p:tgtEl>
                                          <p:spTgt spid="481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48130">
                                            <p:txEl>
                                              <p:pRg st="5" end="5"/>
                                            </p:txEl>
                                          </p:spTgt>
                                        </p:tgtEl>
                                        <p:attrNameLst>
                                          <p:attrName>style.visibility</p:attrName>
                                        </p:attrNameLst>
                                      </p:cBhvr>
                                      <p:to>
                                        <p:strVal val="visible"/>
                                      </p:to>
                                    </p:set>
                                    <p:animEffect transition="in" filter="box(out)">
                                      <p:cBhvr>
                                        <p:cTn id="32" dur="1000"/>
                                        <p:tgtEl>
                                          <p:spTgt spid="481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063750" y="1916113"/>
            <a:ext cx="79200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5400" dirty="0">
                <a:latin typeface="Comic Sans MS" panose="030F0702030302020204" pitchFamily="66" charset="0"/>
              </a:rPr>
              <a:t>What is </a:t>
            </a:r>
            <a:r>
              <a:rPr lang="en-GB" altLang="en-US" sz="5400" dirty="0">
                <a:solidFill>
                  <a:schemeClr val="accent2"/>
                </a:solidFill>
                <a:latin typeface="Comic Sans MS" panose="030F0702030302020204" pitchFamily="66" charset="0"/>
              </a:rPr>
              <a:t>Liberalism</a:t>
            </a:r>
            <a:r>
              <a:rPr lang="en-GB" altLang="en-US" sz="5400" dirty="0">
                <a:latin typeface="Comic Sans MS" panose="030F0702030302020204" pitchFamily="66" charset="0"/>
              </a:rPr>
              <a:t>???</a:t>
            </a:r>
            <a:endParaRPr lang="en-US" altLang="en-US" sz="5400" dirty="0">
              <a:latin typeface="Comic Sans MS" panose="030F0702030302020204" pitchFamily="66" charset="0"/>
            </a:endParaRPr>
          </a:p>
        </p:txBody>
      </p:sp>
    </p:spTree>
    <p:extLst>
      <p:ext uri="{BB962C8B-B14F-4D97-AF65-F5344CB8AC3E}">
        <p14:creationId xmlns:p14="http://schemas.microsoft.com/office/powerpoint/2010/main" val="1037083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6082">
                                            <p:txEl>
                                              <p:pRg st="0" end="0"/>
                                            </p:txEl>
                                          </p:spTgt>
                                        </p:tgtEl>
                                        <p:attrNameLst>
                                          <p:attrName>style.visibility</p:attrName>
                                        </p:attrNameLst>
                                      </p:cBhvr>
                                      <p:to>
                                        <p:strVal val="visible"/>
                                      </p:to>
                                    </p:set>
                                    <p:anim calcmode="discrete" valueType="clr">
                                      <p:cBhvr override="childStyle">
                                        <p:cTn id="7" dur="80"/>
                                        <p:tgtEl>
                                          <p:spTgt spid="460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608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828801" y="701377"/>
            <a:ext cx="880337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GB" altLang="en-US" sz="3600" dirty="0">
                <a:latin typeface="Comic Sans MS" panose="030F0702030302020204" pitchFamily="66" charset="0"/>
              </a:rPr>
              <a:t>An ideology which emphasises the individual and his or her rights to freedom.</a:t>
            </a:r>
          </a:p>
          <a:p>
            <a:pPr eaLnBrk="1" hangingPunct="1">
              <a:spcBef>
                <a:spcPct val="50000"/>
              </a:spcBef>
              <a:buFontTx/>
              <a:buChar char="•"/>
            </a:pPr>
            <a:r>
              <a:rPr lang="en-GB" altLang="en-US" sz="3600" dirty="0">
                <a:latin typeface="Comic Sans MS" panose="030F0702030302020204" pitchFamily="66" charset="0"/>
              </a:rPr>
              <a:t>Central to liberalism is the belief in freedom of conscience, speech and opinion. </a:t>
            </a:r>
          </a:p>
          <a:p>
            <a:pPr eaLnBrk="1" hangingPunct="1">
              <a:spcBef>
                <a:spcPct val="50000"/>
              </a:spcBef>
              <a:buFontTx/>
              <a:buChar char="•"/>
            </a:pPr>
            <a:r>
              <a:rPr lang="en-GB" altLang="en-US" sz="3600" dirty="0">
                <a:latin typeface="Comic Sans MS" panose="030F0702030302020204" pitchFamily="66" charset="0"/>
              </a:rPr>
              <a:t>Liberalism campaigns for parliament, constitutional government and independence of the judiciary.</a:t>
            </a:r>
            <a:endParaRPr lang="en-US" altLang="en-US" sz="3600" dirty="0">
              <a:latin typeface="Comic Sans MS" panose="030F0702030302020204" pitchFamily="66" charset="0"/>
            </a:endParaRPr>
          </a:p>
        </p:txBody>
      </p:sp>
    </p:spTree>
    <p:extLst>
      <p:ext uri="{BB962C8B-B14F-4D97-AF65-F5344CB8AC3E}">
        <p14:creationId xmlns:p14="http://schemas.microsoft.com/office/powerpoint/2010/main" val="1810117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box(out)">
                                      <p:cBhvr>
                                        <p:cTn id="7" dur="1000"/>
                                        <p:tgtEl>
                                          <p:spTgt spid="47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box(out)">
                                      <p:cBhvr>
                                        <p:cTn id="12" dur="1000"/>
                                        <p:tgtEl>
                                          <p:spTgt spid="47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Effect transition="in" filter="box(out)">
                                      <p:cBhvr>
                                        <p:cTn id="17" dur="1000"/>
                                        <p:tgtEl>
                                          <p:spTgt spid="471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1774826" y="2205038"/>
            <a:ext cx="85693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5400" dirty="0">
                <a:latin typeface="Comic Sans MS" panose="030F0702030302020204" pitchFamily="66" charset="0"/>
              </a:rPr>
              <a:t>What is </a:t>
            </a:r>
            <a:r>
              <a:rPr lang="en-GB" altLang="en-US" sz="5400" dirty="0">
                <a:solidFill>
                  <a:schemeClr val="accent2"/>
                </a:solidFill>
                <a:latin typeface="Comic Sans MS" panose="030F0702030302020204" pitchFamily="66" charset="0"/>
              </a:rPr>
              <a:t>Industrialisation</a:t>
            </a:r>
            <a:r>
              <a:rPr lang="en-GB" altLang="en-US" sz="5400" dirty="0">
                <a:latin typeface="Comic Sans MS" panose="030F0702030302020204" pitchFamily="66" charset="0"/>
              </a:rPr>
              <a:t>???</a:t>
            </a:r>
            <a:endParaRPr lang="en-US" altLang="en-US" sz="5400" dirty="0">
              <a:latin typeface="Comic Sans MS" panose="030F0702030302020204" pitchFamily="66" charset="0"/>
            </a:endParaRPr>
          </a:p>
        </p:txBody>
      </p:sp>
    </p:spTree>
    <p:extLst>
      <p:ext uri="{BB962C8B-B14F-4D97-AF65-F5344CB8AC3E}">
        <p14:creationId xmlns:p14="http://schemas.microsoft.com/office/powerpoint/2010/main" val="3716628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6"/>
                                        </p:tgtEl>
                                        <p:attrNameLst>
                                          <p:attrName>style.visibility</p:attrName>
                                        </p:attrNameLst>
                                      </p:cBhvr>
                                      <p:to>
                                        <p:strVal val="visible"/>
                                      </p:to>
                                    </p:set>
                                    <p:anim calcmode="discrete" valueType="clr">
                                      <p:cBhvr override="childStyle">
                                        <p:cTn id="7" dur="80"/>
                                        <p:tgtEl>
                                          <p:spTgt spid="235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6"/>
                                        </p:tgtEl>
                                        <p:attrNameLst>
                                          <p:attrName>fillcolor</p:attrName>
                                        </p:attrNameLst>
                                      </p:cBhvr>
                                      <p:tavLst>
                                        <p:tav tm="0">
                                          <p:val>
                                            <p:clrVal>
                                              <a:schemeClr val="accent2"/>
                                            </p:clrVal>
                                          </p:val>
                                        </p:tav>
                                        <p:tav tm="50000">
                                          <p:val>
                                            <p:clrVal>
                                              <a:schemeClr val="hlink"/>
                                            </p:clrVal>
                                          </p:val>
                                        </p:tav>
                                      </p:tavLst>
                                    </p:anim>
                                    <p:set>
                                      <p:cBhvr>
                                        <p:cTn id="9" dur="80"/>
                                        <p:tgtEl>
                                          <p:spTgt spid="235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334530" y="753506"/>
            <a:ext cx="925675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200" dirty="0">
                <a:latin typeface="Comic Sans MS" panose="030F0702030302020204" pitchFamily="66" charset="0"/>
              </a:rPr>
              <a:t>The Industrial Revolution began in the 18</a:t>
            </a:r>
            <a:r>
              <a:rPr lang="en-GB" altLang="en-US" sz="3200" baseline="30000" dirty="0">
                <a:latin typeface="Comic Sans MS" panose="030F0702030302020204" pitchFamily="66" charset="0"/>
              </a:rPr>
              <a:t>th</a:t>
            </a:r>
            <a:r>
              <a:rPr lang="en-GB" altLang="en-US" sz="3200" dirty="0">
                <a:latin typeface="Comic Sans MS" panose="030F0702030302020204" pitchFamily="66" charset="0"/>
              </a:rPr>
              <a:t> century and changed the nature of societies.</a:t>
            </a:r>
          </a:p>
          <a:p>
            <a:pPr eaLnBrk="1" hangingPunct="1">
              <a:spcBef>
                <a:spcPct val="50000"/>
              </a:spcBef>
            </a:pPr>
            <a:r>
              <a:rPr lang="en-GB" altLang="en-US" sz="3200" dirty="0">
                <a:latin typeface="Comic Sans MS" panose="030F0702030302020204" pitchFamily="66" charset="0"/>
              </a:rPr>
              <a:t>It is the process where industry (cotton mills, shipbuilding, coalmining) replaced agriculture and the main source of employment. </a:t>
            </a:r>
          </a:p>
          <a:p>
            <a:pPr eaLnBrk="1" hangingPunct="1">
              <a:spcBef>
                <a:spcPct val="50000"/>
              </a:spcBef>
            </a:pPr>
            <a:r>
              <a:rPr lang="en-GB" altLang="en-US" sz="3200" dirty="0">
                <a:latin typeface="Comic Sans MS" panose="030F0702030302020204" pitchFamily="66" charset="0"/>
              </a:rPr>
              <a:t>Britain first country to undergo industrialisation which had many implications. </a:t>
            </a:r>
          </a:p>
          <a:p>
            <a:pPr eaLnBrk="1" hangingPunct="1">
              <a:spcBef>
                <a:spcPct val="50000"/>
              </a:spcBef>
            </a:pPr>
            <a:r>
              <a:rPr lang="en-GB" altLang="en-US" sz="3200" dirty="0">
                <a:latin typeface="Comic Sans MS" panose="030F0702030302020204" pitchFamily="66" charset="0"/>
              </a:rPr>
              <a:t>It resulted in the growth of a large middle class Britain who sought political reform.</a:t>
            </a:r>
            <a:endParaRPr lang="en-US" altLang="en-US" sz="3200" dirty="0">
              <a:latin typeface="Comic Sans MS" panose="030F0702030302020204" pitchFamily="66" charset="0"/>
            </a:endParaRPr>
          </a:p>
        </p:txBody>
      </p:sp>
    </p:spTree>
    <p:extLst>
      <p:ext uri="{BB962C8B-B14F-4D97-AF65-F5344CB8AC3E}">
        <p14:creationId xmlns:p14="http://schemas.microsoft.com/office/powerpoint/2010/main" val="2929715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box(out)">
                                      <p:cBhvr>
                                        <p:cTn id="7" dur="1000"/>
                                        <p:tgtEl>
                                          <p:spTgt spid="440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box(out)">
                                      <p:cBhvr>
                                        <p:cTn id="12" dur="1000"/>
                                        <p:tgtEl>
                                          <p:spTgt spid="440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Effect transition="in" filter="box(out)">
                                      <p:cBhvr>
                                        <p:cTn id="17" dur="1000"/>
                                        <p:tgtEl>
                                          <p:spTgt spid="440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44034">
                                            <p:txEl>
                                              <p:pRg st="3" end="3"/>
                                            </p:txEl>
                                          </p:spTgt>
                                        </p:tgtEl>
                                        <p:attrNameLst>
                                          <p:attrName>style.visibility</p:attrName>
                                        </p:attrNameLst>
                                      </p:cBhvr>
                                      <p:to>
                                        <p:strVal val="visible"/>
                                      </p:to>
                                    </p:set>
                                    <p:animEffect transition="in" filter="box(out)">
                                      <p:cBhvr>
                                        <p:cTn id="22" dur="1000"/>
                                        <p:tgtEl>
                                          <p:spTgt spid="440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Course Jargon</a:t>
            </a:r>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984971" y="3370962"/>
            <a:ext cx="2536156" cy="2859272"/>
          </a:xfrm>
          <a:prstGeom prst="rect">
            <a:avLst/>
          </a:prstGeom>
        </p:spPr>
      </p:pic>
      <p:pic>
        <p:nvPicPr>
          <p:cNvPr id="5" name="Picture 4"/>
          <p:cNvPicPr>
            <a:picLocks noChangeAspect="1"/>
          </p:cNvPicPr>
          <p:nvPr/>
        </p:nvPicPr>
        <p:blipFill>
          <a:blip r:embed="rId3"/>
          <a:stretch>
            <a:fillRect/>
          </a:stretch>
        </p:blipFill>
        <p:spPr>
          <a:xfrm>
            <a:off x="8612830" y="644032"/>
            <a:ext cx="2591025" cy="3066554"/>
          </a:xfrm>
          <a:prstGeom prst="rect">
            <a:avLst/>
          </a:prstGeom>
        </p:spPr>
      </p:pic>
    </p:spTree>
    <p:extLst>
      <p:ext uri="{BB962C8B-B14F-4D97-AF65-F5344CB8AC3E}">
        <p14:creationId xmlns:p14="http://schemas.microsoft.com/office/powerpoint/2010/main" val="235310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08214" y="1700213"/>
            <a:ext cx="77755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5400">
                <a:latin typeface="Comic Sans MS" panose="030F0702030302020204" pitchFamily="66" charset="0"/>
              </a:rPr>
              <a:t>What is </a:t>
            </a:r>
            <a:r>
              <a:rPr lang="en-GB" altLang="en-US" sz="5400">
                <a:solidFill>
                  <a:schemeClr val="accent2"/>
                </a:solidFill>
                <a:latin typeface="Comic Sans MS" panose="030F0702030302020204" pitchFamily="66" charset="0"/>
              </a:rPr>
              <a:t>Urbanisation</a:t>
            </a:r>
            <a:r>
              <a:rPr lang="en-GB" altLang="en-US" sz="5400">
                <a:latin typeface="Comic Sans MS" panose="030F0702030302020204" pitchFamily="66" charset="0"/>
              </a:rPr>
              <a:t>???</a:t>
            </a:r>
            <a:endParaRPr lang="en-US" altLang="en-US" sz="5400">
              <a:latin typeface="Comic Sans MS" panose="030F0702030302020204" pitchFamily="66" charset="0"/>
            </a:endParaRPr>
          </a:p>
        </p:txBody>
      </p:sp>
    </p:spTree>
    <p:extLst>
      <p:ext uri="{BB962C8B-B14F-4D97-AF65-F5344CB8AC3E}">
        <p14:creationId xmlns:p14="http://schemas.microsoft.com/office/powerpoint/2010/main" val="2814324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864973" y="605481"/>
            <a:ext cx="105156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GB" altLang="en-US" sz="2800" dirty="0">
                <a:latin typeface="Comic Sans MS" panose="030F0702030302020204" pitchFamily="66" charset="0"/>
              </a:rPr>
              <a:t>Is a by-product of industrialisation. </a:t>
            </a:r>
          </a:p>
          <a:p>
            <a:pPr eaLnBrk="1" hangingPunct="1">
              <a:spcBef>
                <a:spcPct val="50000"/>
              </a:spcBef>
              <a:buFontTx/>
              <a:buChar char="•"/>
            </a:pPr>
            <a:r>
              <a:rPr lang="en-GB" altLang="en-US" sz="2800" dirty="0">
                <a:latin typeface="Comic Sans MS" panose="030F0702030302020204" pitchFamily="66" charset="0"/>
              </a:rPr>
              <a:t>As new industries grew in towns, population shifts took place. </a:t>
            </a:r>
          </a:p>
          <a:p>
            <a:pPr eaLnBrk="1" hangingPunct="1">
              <a:spcBef>
                <a:spcPct val="50000"/>
              </a:spcBef>
              <a:buFontTx/>
              <a:buChar char="•"/>
            </a:pPr>
            <a:r>
              <a:rPr lang="en-GB" altLang="en-US" sz="2800" dirty="0">
                <a:latin typeface="Comic Sans MS" panose="030F0702030302020204" pitchFamily="66" charset="0"/>
              </a:rPr>
              <a:t>Migration from the countryside to the towns and cities took place from 18</a:t>
            </a:r>
            <a:r>
              <a:rPr lang="en-GB" altLang="en-US" sz="2800" baseline="30000" dirty="0">
                <a:latin typeface="Comic Sans MS" panose="030F0702030302020204" pitchFamily="66" charset="0"/>
              </a:rPr>
              <a:t>th</a:t>
            </a:r>
            <a:r>
              <a:rPr lang="en-GB" altLang="en-US" sz="2800" dirty="0">
                <a:latin typeface="Comic Sans MS" panose="030F0702030302020204" pitchFamily="66" charset="0"/>
              </a:rPr>
              <a:t> century onwards – this process is called URBANISATION. </a:t>
            </a:r>
          </a:p>
          <a:p>
            <a:pPr eaLnBrk="1" hangingPunct="1">
              <a:spcBef>
                <a:spcPct val="50000"/>
              </a:spcBef>
              <a:buFontTx/>
              <a:buChar char="•"/>
            </a:pPr>
            <a:r>
              <a:rPr lang="en-GB" altLang="en-US" sz="2800" dirty="0">
                <a:latin typeface="Comic Sans MS" panose="030F0702030302020204" pitchFamily="66" charset="0"/>
              </a:rPr>
              <a:t>It resulted in overcrowding and disease. </a:t>
            </a:r>
          </a:p>
          <a:p>
            <a:pPr eaLnBrk="1" hangingPunct="1">
              <a:spcBef>
                <a:spcPct val="50000"/>
              </a:spcBef>
              <a:buFontTx/>
              <a:buChar char="•"/>
            </a:pPr>
            <a:r>
              <a:rPr lang="en-GB" altLang="en-US" sz="2800" dirty="0">
                <a:latin typeface="Comic Sans MS" panose="030F0702030302020204" pitchFamily="66" charset="0"/>
              </a:rPr>
              <a:t>Also resulted in growth of working class movements who emerged in response to harsh conditions. </a:t>
            </a:r>
          </a:p>
          <a:p>
            <a:pPr eaLnBrk="1" hangingPunct="1">
              <a:spcBef>
                <a:spcPct val="50000"/>
              </a:spcBef>
              <a:buFontTx/>
              <a:buChar char="•"/>
            </a:pPr>
            <a:r>
              <a:rPr lang="en-GB" altLang="en-US" sz="2800" dirty="0">
                <a:latin typeface="Comic Sans MS" panose="030F0702030302020204" pitchFamily="66" charset="0"/>
              </a:rPr>
              <a:t>Trade Union and Labour movements emerged in response to industrialisation and urbanisation.</a:t>
            </a:r>
          </a:p>
          <a:p>
            <a:pPr eaLnBrk="1" hangingPunct="1">
              <a:spcBef>
                <a:spcPct val="50000"/>
              </a:spcBef>
            </a:pPr>
            <a:endParaRPr lang="en-US" altLang="en-US" sz="2800" dirty="0">
              <a:latin typeface="Comic Sans MS" panose="030F0702030302020204" pitchFamily="66" charset="0"/>
            </a:endParaRPr>
          </a:p>
        </p:txBody>
      </p:sp>
    </p:spTree>
    <p:extLst>
      <p:ext uri="{BB962C8B-B14F-4D97-AF65-F5344CB8AC3E}">
        <p14:creationId xmlns:p14="http://schemas.microsoft.com/office/powerpoint/2010/main" val="162618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Effect transition="in" filter="box(out)">
                                      <p:cBhvr>
                                        <p:cTn id="7" dur="500"/>
                                        <p:tgtEl>
                                          <p:spTgt spid="348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Effect transition="in" filter="box(out)">
                                      <p:cBhvr>
                                        <p:cTn id="12" dur="500"/>
                                        <p:tgtEl>
                                          <p:spTgt spid="348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Effect transition="in" filter="box(out)">
                                      <p:cBhvr>
                                        <p:cTn id="17" dur="500"/>
                                        <p:tgtEl>
                                          <p:spTgt spid="348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34820">
                                            <p:txEl>
                                              <p:pRg st="3" end="3"/>
                                            </p:txEl>
                                          </p:spTgt>
                                        </p:tgtEl>
                                        <p:attrNameLst>
                                          <p:attrName>style.visibility</p:attrName>
                                        </p:attrNameLst>
                                      </p:cBhvr>
                                      <p:to>
                                        <p:strVal val="visible"/>
                                      </p:to>
                                    </p:set>
                                    <p:animEffect transition="in" filter="box(out)">
                                      <p:cBhvr>
                                        <p:cTn id="22" dur="500"/>
                                        <p:tgtEl>
                                          <p:spTgt spid="348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34820">
                                            <p:txEl>
                                              <p:pRg st="4" end="4"/>
                                            </p:txEl>
                                          </p:spTgt>
                                        </p:tgtEl>
                                        <p:attrNameLst>
                                          <p:attrName>style.visibility</p:attrName>
                                        </p:attrNameLst>
                                      </p:cBhvr>
                                      <p:to>
                                        <p:strVal val="visible"/>
                                      </p:to>
                                    </p:set>
                                    <p:animEffect transition="in" filter="box(out)">
                                      <p:cBhvr>
                                        <p:cTn id="27" dur="500"/>
                                        <p:tgtEl>
                                          <p:spTgt spid="3482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34820">
                                            <p:txEl>
                                              <p:pRg st="5" end="5"/>
                                            </p:txEl>
                                          </p:spTgt>
                                        </p:tgtEl>
                                        <p:attrNameLst>
                                          <p:attrName>style.visibility</p:attrName>
                                        </p:attrNameLst>
                                      </p:cBhvr>
                                      <p:to>
                                        <p:strVal val="visible"/>
                                      </p:to>
                                    </p:set>
                                    <p:animEffect transition="in" filter="box(out)">
                                      <p:cBhvr>
                                        <p:cTn id="32" dur="500"/>
                                        <p:tgtEl>
                                          <p:spTgt spid="348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Learning Intentions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To explain what the phrases ‘laissez-faire’, ‘self-help’ and ‘deserving poor’ mean.</a:t>
            </a:r>
          </a:p>
          <a:p>
            <a:r>
              <a:rPr lang="en-GB" dirty="0" smtClean="0">
                <a:latin typeface="Comic Sans MS" panose="030F0702030302020204" pitchFamily="66" charset="0"/>
              </a:rPr>
              <a:t>To explain why the Booth and Rowntree reports changed attitudes towards poverty and the poor.</a:t>
            </a:r>
          </a:p>
          <a:p>
            <a:r>
              <a:rPr lang="en-GB" dirty="0" smtClean="0">
                <a:latin typeface="Comic Sans MS" panose="030F0702030302020204" pitchFamily="66" charset="0"/>
              </a:rPr>
              <a:t>To describe the reasons why the Liberal Government decided to pass a series of social reforms. </a:t>
            </a:r>
            <a:endParaRPr lang="en-GB" dirty="0">
              <a:latin typeface="Comic Sans MS" panose="030F0702030302020204" pitchFamily="66" charset="0"/>
            </a:endParaRPr>
          </a:p>
        </p:txBody>
      </p:sp>
    </p:spTree>
    <p:extLst>
      <p:ext uri="{BB962C8B-B14F-4D97-AF65-F5344CB8AC3E}">
        <p14:creationId xmlns:p14="http://schemas.microsoft.com/office/powerpoint/2010/main" val="2507581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C90001883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3000376" y="2924175"/>
            <a:ext cx="6264275"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b="1">
                <a:latin typeface="Comic Sans MS" panose="030F0702030302020204" pitchFamily="66" charset="0"/>
                <a:cs typeface="Arial" panose="020B0604020202020204" pitchFamily="34" charset="0"/>
              </a:rPr>
              <a:t>Britain 1850-1951</a:t>
            </a:r>
            <a:endParaRPr lang="en-US" altLang="en-US" sz="4400" b="1">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792595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id4"/>
          <p:cNvPicPr>
            <a:picLocks noChangeAspect="1" noChangeArrowheads="1"/>
          </p:cNvPicPr>
          <p:nvPr/>
        </p:nvPicPr>
        <p:blipFill>
          <a:blip r:embed="rId2">
            <a:lum bright="68000" contrast="-40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2209800" y="2130426"/>
            <a:ext cx="7772400" cy="1470025"/>
          </a:xfrm>
        </p:spPr>
        <p:txBody>
          <a:bodyPr anchor="ctr"/>
          <a:lstStyle/>
          <a:p>
            <a:pPr eaLnBrk="1" hangingPunct="1"/>
            <a:r>
              <a:rPr lang="en-GB" altLang="en-US" sz="4400" dirty="0">
                <a:solidFill>
                  <a:schemeClr val="tx1"/>
                </a:solidFill>
                <a:latin typeface="Comic Sans MS" panose="030F0702030302020204" pitchFamily="66" charset="0"/>
              </a:rPr>
              <a:t>Britain By </a:t>
            </a:r>
            <a:r>
              <a:rPr lang="en-GB" altLang="en-US" dirty="0">
                <a:solidFill>
                  <a:schemeClr val="tx1"/>
                </a:solidFill>
                <a:latin typeface="Comic Sans MS" panose="030F0702030302020204" pitchFamily="66" charset="0"/>
              </a:rPr>
              <a:t>1850</a:t>
            </a:r>
            <a:r>
              <a:rPr lang="en-GB" altLang="en-US" sz="4400" dirty="0">
                <a:solidFill>
                  <a:schemeClr val="tx1"/>
                </a:solidFill>
                <a:latin typeface="Comic Sans MS" panose="030F0702030302020204" pitchFamily="66" charset="0"/>
              </a:rPr>
              <a:t> </a:t>
            </a:r>
            <a:endParaRPr lang="en-US" altLang="en-US" sz="4400" dirty="0">
              <a:solidFill>
                <a:schemeClr val="tx1"/>
              </a:solidFill>
              <a:latin typeface="Comic Sans MS" panose="030F0702030302020204" pitchFamily="66" charset="0"/>
            </a:endParaRPr>
          </a:p>
        </p:txBody>
      </p:sp>
      <p:sp>
        <p:nvSpPr>
          <p:cNvPr id="2051" name="Rectangle 3"/>
          <p:cNvSpPr>
            <a:spLocks noGrp="1" noChangeArrowheads="1"/>
          </p:cNvSpPr>
          <p:nvPr>
            <p:ph type="subTitle" idx="1"/>
          </p:nvPr>
        </p:nvSpPr>
        <p:spPr>
          <a:xfrm>
            <a:off x="2895600" y="3886200"/>
            <a:ext cx="6400800" cy="1752600"/>
          </a:xfrm>
        </p:spPr>
        <p:txBody>
          <a:bodyPr/>
          <a:lstStyle/>
          <a:p>
            <a:pPr eaLnBrk="1" hangingPunct="1"/>
            <a:r>
              <a:rPr lang="en-GB" altLang="en-US" sz="4000" b="1" dirty="0">
                <a:latin typeface="Comic Sans MS" panose="030F0702030302020204" pitchFamily="66" charset="0"/>
              </a:rPr>
              <a:t>An Overview</a:t>
            </a:r>
            <a:endParaRPr lang="en-US" altLang="en-US" sz="4000" b="1" dirty="0">
              <a:latin typeface="Comic Sans MS" panose="030F0702030302020204" pitchFamily="66" charset="0"/>
            </a:endParaRPr>
          </a:p>
        </p:txBody>
      </p:sp>
    </p:spTree>
    <p:extLst>
      <p:ext uri="{BB962C8B-B14F-4D97-AF65-F5344CB8AC3E}">
        <p14:creationId xmlns:p14="http://schemas.microsoft.com/office/powerpoint/2010/main" val="1824825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 calcmode="lin" valueType="num">
                                      <p:cBhvr>
                                        <p:cTn id="9" dur="500" fill="hold"/>
                                        <p:tgtEl>
                                          <p:spTgt spid="2052"/>
                                        </p:tgtEl>
                                        <p:attrNameLst>
                                          <p:attrName>style.rotation</p:attrName>
                                        </p:attrNameLst>
                                      </p:cBhvr>
                                      <p:tavLst>
                                        <p:tav tm="0">
                                          <p:val>
                                            <p:fltVal val="360"/>
                                          </p:val>
                                        </p:tav>
                                        <p:tav tm="100000">
                                          <p:val>
                                            <p:fltVal val="0"/>
                                          </p:val>
                                        </p:tav>
                                      </p:tavLst>
                                    </p:anim>
                                    <p:animEffect transition="in" filter="fade">
                                      <p:cBhvr>
                                        <p:cTn id="10" dur="500"/>
                                        <p:tgtEl>
                                          <p:spTgt spid="20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51">
                                            <p:txEl>
                                              <p:pRg st="0" end="0"/>
                                            </p:txEl>
                                          </p:spTgt>
                                        </p:tgtEl>
                                        <p:attrNameLst>
                                          <p:attrName>style.visibility</p:attrName>
                                        </p:attrNameLst>
                                      </p:cBhvr>
                                      <p:to>
                                        <p:strVal val="visible"/>
                                      </p:to>
                                    </p:set>
                                    <p:animEffect transition="in" filter="fade">
                                      <p:cBhvr>
                                        <p:cTn id="20"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0853" y="1063540"/>
            <a:ext cx="8229600" cy="1143000"/>
          </a:xfrm>
        </p:spPr>
        <p:txBody>
          <a:bodyPr/>
          <a:lstStyle/>
          <a:p>
            <a:pPr algn="l" eaLnBrk="1" hangingPunct="1"/>
            <a:r>
              <a:rPr lang="en-GB" altLang="en-US" b="1" dirty="0" smtClean="0">
                <a:latin typeface="Comic Sans MS" panose="030F0702030302020204" pitchFamily="66" charset="0"/>
              </a:rPr>
              <a:t>TASK</a:t>
            </a:r>
          </a:p>
        </p:txBody>
      </p:sp>
      <p:sp>
        <p:nvSpPr>
          <p:cNvPr id="6147"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Your task will require you to write a notes to answer the following question.</a:t>
            </a:r>
          </a:p>
          <a:p>
            <a:pPr eaLnBrk="1" hangingPunct="1"/>
            <a:endParaRPr lang="en-GB" altLang="en-US" dirty="0" smtClean="0">
              <a:latin typeface="Comic Sans MS" panose="030F0702030302020204" pitchFamily="66" charset="0"/>
            </a:endParaRPr>
          </a:p>
          <a:p>
            <a:pPr eaLnBrk="1" hangingPunct="1"/>
            <a:r>
              <a:rPr lang="en-GB" altLang="en-US" dirty="0" smtClean="0">
                <a:latin typeface="Comic Sans MS" panose="030F0702030302020204" pitchFamily="66" charset="0"/>
              </a:rPr>
              <a:t>Describe the social and political climate in Britain by 1850</a:t>
            </a:r>
          </a:p>
        </p:txBody>
      </p:sp>
    </p:spTree>
    <p:extLst>
      <p:ext uri="{BB962C8B-B14F-4D97-AF65-F5344CB8AC3E}">
        <p14:creationId xmlns:p14="http://schemas.microsoft.com/office/powerpoint/2010/main" val="2014552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What was Britain like by 1850?</a:t>
            </a:r>
            <a:endParaRPr lang="en-US" altLang="en-US" dirty="0" smtClean="0">
              <a:latin typeface="Comic Sans MS" panose="030F0702030302020204" pitchFamily="66" charset="0"/>
            </a:endParaRPr>
          </a:p>
        </p:txBody>
      </p:sp>
      <p:sp>
        <p:nvSpPr>
          <p:cNvPr id="3075" name="Rectangle 3"/>
          <p:cNvSpPr>
            <a:spLocks noGrp="1" noChangeArrowheads="1"/>
          </p:cNvSpPr>
          <p:nvPr>
            <p:ph type="body" idx="1"/>
          </p:nvPr>
        </p:nvSpPr>
        <p:spPr/>
        <p:txBody>
          <a:bodyPr/>
          <a:lstStyle/>
          <a:p>
            <a:pPr eaLnBrk="1" hangingPunct="1"/>
            <a:r>
              <a:rPr lang="en-GB" altLang="en-US" b="1" dirty="0" smtClean="0">
                <a:latin typeface="Comic Sans MS" panose="030F0702030302020204" pitchFamily="66" charset="0"/>
              </a:rPr>
              <a:t>One of the world’s richest and strongest powers</a:t>
            </a:r>
            <a:r>
              <a:rPr lang="en-GB" altLang="en-US" dirty="0" smtClean="0">
                <a:latin typeface="Comic Sans MS" panose="030F0702030302020204" pitchFamily="66" charset="0"/>
              </a:rPr>
              <a:t>:</a:t>
            </a:r>
          </a:p>
          <a:p>
            <a:pPr eaLnBrk="1" hangingPunct="1">
              <a:buFont typeface="Wingdings" panose="05000000000000000000" pitchFamily="2" charset="2"/>
              <a:buChar char="Ø"/>
            </a:pPr>
            <a:r>
              <a:rPr lang="en-GB" altLang="en-US" dirty="0" smtClean="0">
                <a:latin typeface="Comic Sans MS" panose="030F0702030302020204" pitchFamily="66" charset="0"/>
              </a:rPr>
              <a:t>Had a large empire, controlling land in India, Africa, </a:t>
            </a:r>
            <a:r>
              <a:rPr lang="en-GB" altLang="en-US" dirty="0" err="1" smtClean="0">
                <a:latin typeface="Comic Sans MS" panose="030F0702030302020204" pitchFamily="66" charset="0"/>
              </a:rPr>
              <a:t>Austrialia</a:t>
            </a:r>
            <a:r>
              <a:rPr lang="en-GB" altLang="en-US" dirty="0" smtClean="0">
                <a:latin typeface="Comic Sans MS" panose="030F0702030302020204" pitchFamily="66" charset="0"/>
              </a:rPr>
              <a:t> and Canada</a:t>
            </a:r>
          </a:p>
          <a:p>
            <a:pPr eaLnBrk="1" hangingPunct="1"/>
            <a:r>
              <a:rPr lang="en-GB" altLang="en-US" dirty="0" smtClean="0">
                <a:latin typeface="Comic Sans MS" panose="030F0702030302020204" pitchFamily="66" charset="0"/>
              </a:rPr>
              <a:t>The INDUSTRIAL REVOLUTION brought wealth and urbanisation</a:t>
            </a:r>
          </a:p>
          <a:p>
            <a:pPr eaLnBrk="1" hangingPunct="1">
              <a:buFont typeface="Wingdings" panose="05000000000000000000" pitchFamily="2" charset="2"/>
              <a:buChar char="Ø"/>
            </a:pPr>
            <a:r>
              <a:rPr lang="en-GB" altLang="en-US" dirty="0" smtClean="0">
                <a:latin typeface="Comic Sans MS" panose="030F0702030302020204" pitchFamily="66" charset="0"/>
              </a:rPr>
              <a:t>Factory, mill and mine owners amassed large fortunes (new middle class)</a:t>
            </a:r>
          </a:p>
          <a:p>
            <a:pPr eaLnBrk="1" hangingPunct="1"/>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93411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2000"/>
                                        <p:tgtEl>
                                          <p:spTgt spid="307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Effect transition="in" filter="fade">
                                      <p:cBhvr>
                                        <p:cTn id="19" dur="2000"/>
                                        <p:tgtEl>
                                          <p:spTgt spid="307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75">
                                            <p:txEl>
                                              <p:pRg st="2" end="2"/>
                                            </p:txEl>
                                          </p:spTgt>
                                        </p:tgtEl>
                                        <p:attrNameLst>
                                          <p:attrName>style.visibility</p:attrName>
                                        </p:attrNameLst>
                                      </p:cBhvr>
                                      <p:to>
                                        <p:strVal val="visible"/>
                                      </p:to>
                                    </p:set>
                                    <p:animEffect transition="in" filter="fade">
                                      <p:cBhvr>
                                        <p:cTn id="24" dur="2000"/>
                                        <p:tgtEl>
                                          <p:spTgt spid="307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75">
                                            <p:txEl>
                                              <p:pRg st="3" end="3"/>
                                            </p:txEl>
                                          </p:spTgt>
                                        </p:tgtEl>
                                        <p:attrNameLst>
                                          <p:attrName>style.visibility</p:attrName>
                                        </p:attrNameLst>
                                      </p:cBhvr>
                                      <p:to>
                                        <p:strVal val="visible"/>
                                      </p:to>
                                    </p:set>
                                    <p:animEffect transition="in" filter="fade">
                                      <p:cBhvr>
                                        <p:cTn id="29" dur="2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05151" y="488478"/>
            <a:ext cx="10972800" cy="1143000"/>
          </a:xfrm>
        </p:spPr>
        <p:txBody>
          <a:bodyPr/>
          <a:lstStyle/>
          <a:p>
            <a:pPr eaLnBrk="1" hangingPunct="1"/>
            <a:r>
              <a:rPr lang="en-GB" altLang="en-US" dirty="0" smtClean="0">
                <a:latin typeface="Comic Sans MS" panose="030F0702030302020204" pitchFamily="66" charset="0"/>
              </a:rPr>
              <a:t>What was Britain like by 1850?</a:t>
            </a:r>
            <a:endParaRPr lang="en-US" altLang="en-US" dirty="0" smtClean="0">
              <a:latin typeface="Comic Sans MS" panose="030F0702030302020204" pitchFamily="66" charset="0"/>
            </a:endParaRPr>
          </a:p>
        </p:txBody>
      </p:sp>
      <p:sp>
        <p:nvSpPr>
          <p:cNvPr id="4101" name="Rectangle 5"/>
          <p:cNvSpPr>
            <a:spLocks noGrp="1" noChangeArrowheads="1"/>
          </p:cNvSpPr>
          <p:nvPr>
            <p:ph type="body" sz="half" idx="1"/>
          </p:nvPr>
        </p:nvSpPr>
        <p:spPr>
          <a:xfrm>
            <a:off x="1124465" y="1919503"/>
            <a:ext cx="5067086" cy="4525963"/>
          </a:xfrm>
        </p:spPr>
        <p:txBody>
          <a:bodyPr/>
          <a:lstStyle/>
          <a:p>
            <a:pPr eaLnBrk="1" hangingPunct="1"/>
            <a:r>
              <a:rPr lang="en-GB" altLang="en-US" sz="2800" dirty="0">
                <a:latin typeface="Comic Sans MS" panose="030F0702030302020204" pitchFamily="66" charset="0"/>
              </a:rPr>
              <a:t>Wealth was concentrated in the hands of a small number of people. </a:t>
            </a:r>
          </a:p>
          <a:p>
            <a:pPr eaLnBrk="1" hangingPunct="1"/>
            <a:r>
              <a:rPr lang="en-GB" altLang="en-US" sz="2800" dirty="0">
                <a:latin typeface="Comic Sans MS" panose="030F0702030302020204" pitchFamily="66" charset="0"/>
              </a:rPr>
              <a:t>Most of the population were working class. Even here there were </a:t>
            </a:r>
            <a:r>
              <a:rPr lang="en-GB" altLang="en-US" sz="2800" dirty="0" err="1">
                <a:latin typeface="Comic Sans MS" panose="030F0702030302020204" pitchFamily="66" charset="0"/>
              </a:rPr>
              <a:t>divisons</a:t>
            </a:r>
            <a:r>
              <a:rPr lang="en-GB" altLang="en-US" sz="2800" dirty="0">
                <a:latin typeface="Comic Sans MS" panose="030F0702030302020204" pitchFamily="66" charset="0"/>
              </a:rPr>
              <a:t>:</a:t>
            </a:r>
          </a:p>
          <a:p>
            <a:pPr eaLnBrk="1" hangingPunct="1">
              <a:buFont typeface="Wingdings" panose="05000000000000000000" pitchFamily="2" charset="2"/>
              <a:buChar char="Ø"/>
            </a:pPr>
            <a:r>
              <a:rPr lang="en-GB" altLang="en-US" sz="2800" dirty="0">
                <a:latin typeface="Comic Sans MS" panose="030F0702030302020204" pitchFamily="66" charset="0"/>
              </a:rPr>
              <a:t>Skilled engineers and craftsmen lived well but manual labourers did not.</a:t>
            </a:r>
            <a:endParaRPr lang="en-US" altLang="en-US" sz="2800" dirty="0">
              <a:latin typeface="Comic Sans MS" panose="030F0702030302020204" pitchFamily="66" charset="0"/>
            </a:endParaRPr>
          </a:p>
        </p:txBody>
      </p:sp>
      <p:pic>
        <p:nvPicPr>
          <p:cNvPr id="4103" name="Picture 7" descr="Britai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44278" y="1631478"/>
            <a:ext cx="4170362"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6756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0"/>
                                        </p:tgtEl>
                                        <p:attrNameLst>
                                          <p:attrName>style.visibility</p:attrName>
                                        </p:attrNameLst>
                                      </p:cBhvr>
                                      <p:to>
                                        <p:strVal val="visible"/>
                                      </p:to>
                                    </p:set>
                                    <p:anim calcmode="discrete" valueType="clr">
                                      <p:cBhvr override="childStyle">
                                        <p:cTn id="7" dur="80"/>
                                        <p:tgtEl>
                                          <p:spTgt spid="41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0"/>
                                        </p:tgtEl>
                                        <p:attrNameLst>
                                          <p:attrName>fillcolor</p:attrName>
                                        </p:attrNameLst>
                                      </p:cBhvr>
                                      <p:tavLst>
                                        <p:tav tm="0">
                                          <p:val>
                                            <p:clrVal>
                                              <a:schemeClr val="accent2"/>
                                            </p:clrVal>
                                          </p:val>
                                        </p:tav>
                                        <p:tav tm="50000">
                                          <p:val>
                                            <p:clrVal>
                                              <a:schemeClr val="hlink"/>
                                            </p:clrVal>
                                          </p:val>
                                        </p:tav>
                                      </p:tavLst>
                                    </p:anim>
                                    <p:set>
                                      <p:cBhvr>
                                        <p:cTn id="9" dur="80"/>
                                        <p:tgtEl>
                                          <p:spTgt spid="410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103"/>
                                        </p:tgtEl>
                                        <p:attrNameLst>
                                          <p:attrName>style.visibility</p:attrName>
                                        </p:attrNameLst>
                                      </p:cBhvr>
                                      <p:to>
                                        <p:strVal val="visible"/>
                                      </p:to>
                                    </p:set>
                                    <p:anim calcmode="lin" valueType="num">
                                      <p:cBhvr>
                                        <p:cTn id="14" dur="1000" fill="hold"/>
                                        <p:tgtEl>
                                          <p:spTgt spid="4103"/>
                                        </p:tgtEl>
                                        <p:attrNameLst>
                                          <p:attrName>ppt_w</p:attrName>
                                        </p:attrNameLst>
                                      </p:cBhvr>
                                      <p:tavLst>
                                        <p:tav tm="0">
                                          <p:val>
                                            <p:strVal val="#ppt_w+.3"/>
                                          </p:val>
                                        </p:tav>
                                        <p:tav tm="100000">
                                          <p:val>
                                            <p:strVal val="#ppt_w"/>
                                          </p:val>
                                        </p:tav>
                                      </p:tavLst>
                                    </p:anim>
                                    <p:anim calcmode="lin" valueType="num">
                                      <p:cBhvr>
                                        <p:cTn id="15" dur="1000" fill="hold"/>
                                        <p:tgtEl>
                                          <p:spTgt spid="4103"/>
                                        </p:tgtEl>
                                        <p:attrNameLst>
                                          <p:attrName>ppt_h</p:attrName>
                                        </p:attrNameLst>
                                      </p:cBhvr>
                                      <p:tavLst>
                                        <p:tav tm="0">
                                          <p:val>
                                            <p:strVal val="#ppt_h"/>
                                          </p:val>
                                        </p:tav>
                                        <p:tav tm="100000">
                                          <p:val>
                                            <p:strVal val="#ppt_h"/>
                                          </p:val>
                                        </p:tav>
                                      </p:tavLst>
                                    </p:anim>
                                    <p:animEffect transition="in" filter="fade">
                                      <p:cBhvr>
                                        <p:cTn id="16" dur="1000"/>
                                        <p:tgtEl>
                                          <p:spTgt spid="41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01">
                                            <p:txEl>
                                              <p:pRg st="0" end="0"/>
                                            </p:txEl>
                                          </p:spTgt>
                                        </p:tgtEl>
                                        <p:attrNameLst>
                                          <p:attrName>style.visibility</p:attrName>
                                        </p:attrNameLst>
                                      </p:cBhvr>
                                      <p:to>
                                        <p:strVal val="visible"/>
                                      </p:to>
                                    </p:set>
                                    <p:animEffect transition="in" filter="fade">
                                      <p:cBhvr>
                                        <p:cTn id="21" dur="2000"/>
                                        <p:tgtEl>
                                          <p:spTgt spid="410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101">
                                            <p:txEl>
                                              <p:pRg st="1" end="1"/>
                                            </p:txEl>
                                          </p:spTgt>
                                        </p:tgtEl>
                                        <p:attrNameLst>
                                          <p:attrName>style.visibility</p:attrName>
                                        </p:attrNameLst>
                                      </p:cBhvr>
                                      <p:to>
                                        <p:strVal val="visible"/>
                                      </p:to>
                                    </p:set>
                                    <p:animEffect transition="in" filter="fade">
                                      <p:cBhvr>
                                        <p:cTn id="26" dur="2000"/>
                                        <p:tgtEl>
                                          <p:spTgt spid="410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01">
                                            <p:txEl>
                                              <p:pRg st="2" end="2"/>
                                            </p:txEl>
                                          </p:spTgt>
                                        </p:tgtEl>
                                        <p:attrNameLst>
                                          <p:attrName>style.visibility</p:attrName>
                                        </p:attrNameLst>
                                      </p:cBhvr>
                                      <p:to>
                                        <p:strVal val="visible"/>
                                      </p:to>
                                    </p:set>
                                    <p:animEffect transition="in" filter="fade">
                                      <p:cBhvr>
                                        <p:cTn id="31" dur="2000"/>
                                        <p:tgtEl>
                                          <p:spTgt spid="41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Social Problems </a:t>
            </a:r>
            <a:endParaRPr lang="en-US" altLang="en-US" dirty="0" smtClean="0">
              <a:latin typeface="Comic Sans MS" panose="030F0702030302020204" pitchFamily="66" charset="0"/>
            </a:endParaRPr>
          </a:p>
        </p:txBody>
      </p:sp>
      <p:sp>
        <p:nvSpPr>
          <p:cNvPr id="6147" name="Rectangle 3"/>
          <p:cNvSpPr>
            <a:spLocks noGrp="1" noChangeArrowheads="1"/>
          </p:cNvSpPr>
          <p:nvPr>
            <p:ph type="body" idx="1"/>
          </p:nvPr>
        </p:nvSpPr>
        <p:spPr/>
        <p:txBody>
          <a:bodyPr/>
          <a:lstStyle/>
          <a:p>
            <a:pPr eaLnBrk="1" hangingPunct="1">
              <a:lnSpc>
                <a:spcPct val="90000"/>
              </a:lnSpc>
            </a:pPr>
            <a:r>
              <a:rPr lang="en-GB" altLang="en-US" dirty="0" smtClean="0">
                <a:latin typeface="Comic Sans MS" panose="030F0702030302020204" pitchFamily="66" charset="0"/>
              </a:rPr>
              <a:t>Industrialisation brought masses of people to the towns and cities which led to poor conditions:</a:t>
            </a:r>
          </a:p>
          <a:p>
            <a:pPr eaLnBrk="1" hangingPunct="1">
              <a:lnSpc>
                <a:spcPct val="90000"/>
              </a:lnSpc>
              <a:buFont typeface="Wingdings" panose="05000000000000000000" pitchFamily="2" charset="2"/>
              <a:buChar char="ü"/>
            </a:pPr>
            <a:r>
              <a:rPr lang="en-GB" altLang="en-US" dirty="0" smtClean="0">
                <a:latin typeface="Comic Sans MS" panose="030F0702030302020204" pitchFamily="66" charset="0"/>
              </a:rPr>
              <a:t>Overcrowded tenements – dimly lit, damp, ill-ventilated</a:t>
            </a:r>
          </a:p>
          <a:p>
            <a:pPr eaLnBrk="1" hangingPunct="1">
              <a:lnSpc>
                <a:spcPct val="90000"/>
              </a:lnSpc>
              <a:buFont typeface="Wingdings" panose="05000000000000000000" pitchFamily="2" charset="2"/>
              <a:buChar char="ü"/>
            </a:pPr>
            <a:r>
              <a:rPr lang="en-GB" altLang="en-US" dirty="0" smtClean="0">
                <a:latin typeface="Comic Sans MS" panose="030F0702030302020204" pitchFamily="66" charset="0"/>
              </a:rPr>
              <a:t>No piped water or indoor toilet</a:t>
            </a:r>
          </a:p>
          <a:p>
            <a:pPr eaLnBrk="1" hangingPunct="1">
              <a:lnSpc>
                <a:spcPct val="90000"/>
              </a:lnSpc>
              <a:buFont typeface="Wingdings" panose="05000000000000000000" pitchFamily="2" charset="2"/>
              <a:buChar char="ü"/>
            </a:pPr>
            <a:r>
              <a:rPr lang="en-GB" altLang="en-US" dirty="0" smtClean="0">
                <a:latin typeface="Comic Sans MS" panose="030F0702030302020204" pitchFamily="66" charset="0"/>
              </a:rPr>
              <a:t>Drinking water polluted by sewage and industrial waste</a:t>
            </a:r>
          </a:p>
          <a:p>
            <a:pPr eaLnBrk="1" hangingPunct="1">
              <a:lnSpc>
                <a:spcPct val="90000"/>
              </a:lnSpc>
              <a:buFont typeface="Wingdings" panose="05000000000000000000" pitchFamily="2" charset="2"/>
              <a:buChar char="ü"/>
            </a:pPr>
            <a:r>
              <a:rPr lang="en-GB" altLang="en-US" dirty="0" smtClean="0">
                <a:latin typeface="Comic Sans MS" panose="030F0702030302020204" pitchFamily="66" charset="0"/>
              </a:rPr>
              <a:t>Rapid spread of disease</a:t>
            </a:r>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714960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6"/>
                                        </p:tgtEl>
                                        <p:attrNameLst>
                                          <p:attrName>style.visibility</p:attrName>
                                        </p:attrNameLst>
                                      </p:cBhvr>
                                      <p:to>
                                        <p:strVal val="visible"/>
                                      </p:to>
                                    </p:set>
                                    <p:anim calcmode="discrete" valueType="clr">
                                      <p:cBhvr override="childStyle">
                                        <p:cTn id="7" dur="80"/>
                                        <p:tgtEl>
                                          <p:spTgt spid="61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6"/>
                                        </p:tgtEl>
                                        <p:attrNameLst>
                                          <p:attrName>fillcolor</p:attrName>
                                        </p:attrNameLst>
                                      </p:cBhvr>
                                      <p:tavLst>
                                        <p:tav tm="0">
                                          <p:val>
                                            <p:clrVal>
                                              <a:schemeClr val="accent2"/>
                                            </p:clrVal>
                                          </p:val>
                                        </p:tav>
                                        <p:tav tm="50000">
                                          <p:val>
                                            <p:clrVal>
                                              <a:schemeClr val="hlink"/>
                                            </p:clrVal>
                                          </p:val>
                                        </p:tav>
                                      </p:tavLst>
                                    </p:anim>
                                    <p:set>
                                      <p:cBhvr>
                                        <p:cTn id="9" dur="80"/>
                                        <p:tgtEl>
                                          <p:spTgt spid="61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animEffect transition="in" filter="fade">
                                      <p:cBhvr>
                                        <p:cTn id="14" dur="1000"/>
                                        <p:tgtEl>
                                          <p:spTgt spid="614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Effect transition="in" filter="fade">
                                      <p:cBhvr>
                                        <p:cTn id="19" dur="1000"/>
                                        <p:tgtEl>
                                          <p:spTgt spid="614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47">
                                            <p:txEl>
                                              <p:pRg st="2" end="2"/>
                                            </p:txEl>
                                          </p:spTgt>
                                        </p:tgtEl>
                                        <p:attrNameLst>
                                          <p:attrName>style.visibility</p:attrName>
                                        </p:attrNameLst>
                                      </p:cBhvr>
                                      <p:to>
                                        <p:strVal val="visible"/>
                                      </p:to>
                                    </p:set>
                                    <p:animEffect transition="in" filter="fade">
                                      <p:cBhvr>
                                        <p:cTn id="24" dur="1000"/>
                                        <p:tgtEl>
                                          <p:spTgt spid="614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147">
                                            <p:txEl>
                                              <p:pRg st="3" end="3"/>
                                            </p:txEl>
                                          </p:spTgt>
                                        </p:tgtEl>
                                        <p:attrNameLst>
                                          <p:attrName>style.visibility</p:attrName>
                                        </p:attrNameLst>
                                      </p:cBhvr>
                                      <p:to>
                                        <p:strVal val="visible"/>
                                      </p:to>
                                    </p:set>
                                    <p:animEffect transition="in" filter="fade">
                                      <p:cBhvr>
                                        <p:cTn id="29" dur="1000"/>
                                        <p:tgtEl>
                                          <p:spTgt spid="614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47">
                                            <p:txEl>
                                              <p:pRg st="4" end="4"/>
                                            </p:txEl>
                                          </p:spTgt>
                                        </p:tgtEl>
                                        <p:attrNameLst>
                                          <p:attrName>style.visibility</p:attrName>
                                        </p:attrNameLst>
                                      </p:cBhvr>
                                      <p:to>
                                        <p:strVal val="visible"/>
                                      </p:to>
                                    </p:set>
                                    <p:animEffect transition="in" filter="fade">
                                      <p:cBhvr>
                                        <p:cTn id="34" dur="1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tenement0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396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800" decel="100000"/>
                                        <p:tgtEl>
                                          <p:spTgt spid="7172"/>
                                        </p:tgtEl>
                                      </p:cBhvr>
                                    </p:animEffect>
                                    <p:anim calcmode="lin" valueType="num">
                                      <p:cBhvr>
                                        <p:cTn id="8" dur="800" decel="100000" fill="hold"/>
                                        <p:tgtEl>
                                          <p:spTgt spid="7172"/>
                                        </p:tgtEl>
                                        <p:attrNameLst>
                                          <p:attrName>style.rotation</p:attrName>
                                        </p:attrNameLst>
                                      </p:cBhvr>
                                      <p:tavLst>
                                        <p:tav tm="0">
                                          <p:val>
                                            <p:fltVal val="-90"/>
                                          </p:val>
                                        </p:tav>
                                        <p:tav tm="100000">
                                          <p:val>
                                            <p:fltVal val="0"/>
                                          </p:val>
                                        </p:tav>
                                      </p:tavLst>
                                    </p:anim>
                                    <p:anim calcmode="lin" valueType="num">
                                      <p:cBhvr>
                                        <p:cTn id="9" dur="800" decel="100000" fill="hold"/>
                                        <p:tgtEl>
                                          <p:spTgt spid="7172"/>
                                        </p:tgtEl>
                                        <p:attrNameLst>
                                          <p:attrName>ppt_x</p:attrName>
                                        </p:attrNameLst>
                                      </p:cBhvr>
                                      <p:tavLst>
                                        <p:tav tm="0">
                                          <p:val>
                                            <p:strVal val="#ppt_x+0.4"/>
                                          </p:val>
                                        </p:tav>
                                        <p:tav tm="100000">
                                          <p:val>
                                            <p:strVal val="#ppt_x-0.05"/>
                                          </p:val>
                                        </p:tav>
                                      </p:tavLst>
                                    </p:anim>
                                    <p:anim calcmode="lin" valueType="num">
                                      <p:cBhvr>
                                        <p:cTn id="10" dur="800" decel="100000" fill="hold"/>
                                        <p:tgtEl>
                                          <p:spTgt spid="71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566988" y="2349500"/>
            <a:ext cx="6985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5400" dirty="0">
                <a:latin typeface="Comic Sans MS" panose="030F0702030302020204" pitchFamily="66" charset="0"/>
              </a:rPr>
              <a:t>What is </a:t>
            </a:r>
            <a:r>
              <a:rPr lang="en-GB" altLang="en-US" sz="5400" dirty="0">
                <a:solidFill>
                  <a:schemeClr val="accent2"/>
                </a:solidFill>
                <a:latin typeface="Comic Sans MS" panose="030F0702030302020204" pitchFamily="66" charset="0"/>
              </a:rPr>
              <a:t>Capitalism</a:t>
            </a:r>
            <a:r>
              <a:rPr lang="en-GB" altLang="en-US" sz="5400" dirty="0">
                <a:latin typeface="Comic Sans MS" panose="030F0702030302020204" pitchFamily="66" charset="0"/>
              </a:rPr>
              <a:t>???</a:t>
            </a:r>
            <a:endParaRPr lang="en-US" altLang="en-US" sz="5400" dirty="0">
              <a:solidFill>
                <a:schemeClr val="accent2"/>
              </a:solidFill>
              <a:latin typeface="Comic Sans MS" panose="030F0702030302020204" pitchFamily="66" charset="0"/>
            </a:endParaRPr>
          </a:p>
        </p:txBody>
      </p:sp>
    </p:spTree>
    <p:extLst>
      <p:ext uri="{BB962C8B-B14F-4D97-AF65-F5344CB8AC3E}">
        <p14:creationId xmlns:p14="http://schemas.microsoft.com/office/powerpoint/2010/main" val="1976530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6"/>
                                        </p:tgtEl>
                                        <p:attrNameLst>
                                          <p:attrName>style.visibility</p:attrName>
                                        </p:attrNameLst>
                                      </p:cBhvr>
                                      <p:to>
                                        <p:strVal val="visible"/>
                                      </p:to>
                                    </p:set>
                                    <p:anim calcmode="discrete" valueType="clr">
                                      <p:cBhvr override="childStyle">
                                        <p:cTn id="7" dur="80"/>
                                        <p:tgtEl>
                                          <p:spTgt spid="30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6"/>
                                        </p:tgtEl>
                                        <p:attrNameLst>
                                          <p:attrName>fillcolor</p:attrName>
                                        </p:attrNameLst>
                                      </p:cBhvr>
                                      <p:tavLst>
                                        <p:tav tm="0">
                                          <p:val>
                                            <p:clrVal>
                                              <a:schemeClr val="accent2"/>
                                            </p:clrVal>
                                          </p:val>
                                        </p:tav>
                                        <p:tav tm="50000">
                                          <p:val>
                                            <p:clrVal>
                                              <a:schemeClr val="hlink"/>
                                            </p:clrVal>
                                          </p:val>
                                        </p:tav>
                                      </p:tavLst>
                                    </p:anim>
                                    <p:set>
                                      <p:cBhvr>
                                        <p:cTn id="9" dur="80"/>
                                        <p:tgtEl>
                                          <p:spTgt spid="30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body" sz="half" idx="1"/>
          </p:nvPr>
        </p:nvSpPr>
        <p:spPr>
          <a:xfrm>
            <a:off x="1774825" y="1052513"/>
            <a:ext cx="4038600" cy="4525962"/>
          </a:xfrm>
        </p:spPr>
        <p:txBody>
          <a:bodyPr>
            <a:normAutofit fontScale="92500"/>
          </a:bodyPr>
          <a:lstStyle/>
          <a:p>
            <a:pPr eaLnBrk="1" hangingPunct="1"/>
            <a:r>
              <a:rPr lang="en-GB" altLang="en-US" sz="2800" dirty="0">
                <a:latin typeface="Comic Sans MS" panose="030F0702030302020204" pitchFamily="66" charset="0"/>
              </a:rPr>
              <a:t>Benjamin Disraeli, in 1845 described the rich and poor as two nations “between whom there is no sympathy, who are as ignorant of each others habits, thoughts and feelings as if they were dwellers in different zones……”</a:t>
            </a:r>
            <a:endParaRPr lang="en-US" altLang="en-US" sz="2800" dirty="0">
              <a:latin typeface="Comic Sans MS" panose="030F0702030302020204" pitchFamily="66" charset="0"/>
            </a:endParaRPr>
          </a:p>
        </p:txBody>
      </p:sp>
      <p:pic>
        <p:nvPicPr>
          <p:cNvPr id="9223" name="Picture 7" descr="disrael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11901" y="908050"/>
            <a:ext cx="3770313" cy="518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06748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fade">
                                      <p:cBhvr>
                                        <p:cTn id="7" dur="20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 calcmode="lin" valueType="num">
                                      <p:cBhvr>
                                        <p:cTn id="12" dur="1000" fill="hold"/>
                                        <p:tgtEl>
                                          <p:spTgt spid="9221">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922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9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b="1" smtClean="0">
                <a:latin typeface="Comic Sans MS" panose="030F0702030302020204" pitchFamily="66" charset="0"/>
              </a:rPr>
              <a:t>Idea of Self Help</a:t>
            </a:r>
            <a:endParaRPr lang="en-US" altLang="en-US" b="1" smtClean="0">
              <a:latin typeface="Comic Sans MS" panose="030F0702030302020204" pitchFamily="66" charset="0"/>
            </a:endParaRPr>
          </a:p>
        </p:txBody>
      </p:sp>
      <p:sp>
        <p:nvSpPr>
          <p:cNvPr id="11267"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Middle class people tended to be ignorant of the way working people lived. </a:t>
            </a:r>
          </a:p>
          <a:p>
            <a:pPr eaLnBrk="1" hangingPunct="1"/>
            <a:r>
              <a:rPr lang="en-GB" altLang="en-US" dirty="0" smtClean="0">
                <a:latin typeface="Comic Sans MS" panose="030F0702030302020204" pitchFamily="66" charset="0"/>
              </a:rPr>
              <a:t>Attitude – </a:t>
            </a:r>
            <a:r>
              <a:rPr lang="en-GB" altLang="en-US" b="1" u="sng" dirty="0" smtClean="0">
                <a:latin typeface="Comic Sans MS" panose="030F0702030302020204" pitchFamily="66" charset="0"/>
              </a:rPr>
              <a:t>the poor were only poor because they were lazy or spineless. </a:t>
            </a:r>
            <a:endParaRPr lang="en-GB" altLang="en-US" dirty="0" smtClean="0">
              <a:latin typeface="Comic Sans MS" panose="030F0702030302020204" pitchFamily="66" charset="0"/>
            </a:endParaRPr>
          </a:p>
          <a:p>
            <a:pPr eaLnBrk="1" hangingPunct="1"/>
            <a:r>
              <a:rPr lang="en-GB" altLang="en-US" b="1" dirty="0" smtClean="0">
                <a:latin typeface="Comic Sans MS" panose="030F0702030302020204" pitchFamily="66" charset="0"/>
              </a:rPr>
              <a:t>Samuel Smiles</a:t>
            </a:r>
            <a:r>
              <a:rPr lang="en-GB" altLang="en-US" dirty="0" smtClean="0">
                <a:latin typeface="Comic Sans MS" panose="030F0702030302020204" pitchFamily="66" charset="0"/>
              </a:rPr>
              <a:t> summed this up in his book ‘Self Help’ (1859)</a:t>
            </a:r>
          </a:p>
          <a:p>
            <a:pPr eaLnBrk="1" hangingPunct="1">
              <a:buFont typeface="Wingdings" panose="05000000000000000000" pitchFamily="2" charset="2"/>
              <a:buChar char="Ø"/>
            </a:pPr>
            <a:r>
              <a:rPr lang="en-GB" altLang="en-US" dirty="0" smtClean="0">
                <a:latin typeface="Comic Sans MS" panose="030F0702030302020204" pitchFamily="66" charset="0"/>
              </a:rPr>
              <a:t>His answer to poverty was hard work and thrift (saving)</a:t>
            </a:r>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4043319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anim calcmode="discrete" valueType="clr">
                                      <p:cBhvr override="childStyle">
                                        <p:cTn id="7" dur="80"/>
                                        <p:tgtEl>
                                          <p:spTgt spid="112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6"/>
                                        </p:tgtEl>
                                        <p:attrNameLst>
                                          <p:attrName>fillcolor</p:attrName>
                                        </p:attrNameLst>
                                      </p:cBhvr>
                                      <p:tavLst>
                                        <p:tav tm="0">
                                          <p:val>
                                            <p:clrVal>
                                              <a:schemeClr val="accent2"/>
                                            </p:clrVal>
                                          </p:val>
                                        </p:tav>
                                        <p:tav tm="50000">
                                          <p:val>
                                            <p:clrVal>
                                              <a:schemeClr val="hlink"/>
                                            </p:clrVal>
                                          </p:val>
                                        </p:tav>
                                      </p:tavLst>
                                    </p:anim>
                                    <p:set>
                                      <p:cBhvr>
                                        <p:cTn id="9" dur="80"/>
                                        <p:tgtEl>
                                          <p:spTgt spid="112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fade">
                                      <p:cBhvr>
                                        <p:cTn id="14" dur="1000"/>
                                        <p:tgtEl>
                                          <p:spTgt spid="112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Effect transition="in" filter="fade">
                                      <p:cBhvr>
                                        <p:cTn id="19" dur="1000"/>
                                        <p:tgtEl>
                                          <p:spTgt spid="1126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Effect transition="in" filter="fade">
                                      <p:cBhvr>
                                        <p:cTn id="24" dur="1000"/>
                                        <p:tgtEl>
                                          <p:spTgt spid="1126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267">
                                            <p:txEl>
                                              <p:pRg st="3" end="3"/>
                                            </p:txEl>
                                          </p:spTgt>
                                        </p:tgtEl>
                                        <p:attrNameLst>
                                          <p:attrName>style.visibility</p:attrName>
                                        </p:attrNameLst>
                                      </p:cBhvr>
                                      <p:to>
                                        <p:strVal val="visible"/>
                                      </p:to>
                                    </p:set>
                                    <p:animEffect transition="in" filter="fade">
                                      <p:cBhvr>
                                        <p:cTn id="29" dur="1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b="1" smtClean="0">
                <a:latin typeface="Comic Sans MS" panose="030F0702030302020204" pitchFamily="66" charset="0"/>
              </a:rPr>
              <a:t>Ignorance</a:t>
            </a:r>
            <a:endParaRPr lang="en-US" altLang="en-US" b="1" smtClean="0">
              <a:latin typeface="Comic Sans MS" panose="030F0702030302020204" pitchFamily="66" charset="0"/>
            </a:endParaRPr>
          </a:p>
        </p:txBody>
      </p:sp>
      <p:sp>
        <p:nvSpPr>
          <p:cNvPr id="12291"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Unemployment in an industrial society is only unavoidable if economic factors dictate so. </a:t>
            </a:r>
          </a:p>
          <a:p>
            <a:pPr eaLnBrk="1" hangingPunct="1"/>
            <a:r>
              <a:rPr lang="en-GB" altLang="en-US" dirty="0" smtClean="0">
                <a:latin typeface="Comic Sans MS" panose="030F0702030302020204" pitchFamily="66" charset="0"/>
              </a:rPr>
              <a:t>Many working class families could not afford to feed and clothe their family let alone contribute to </a:t>
            </a:r>
            <a:r>
              <a:rPr lang="en-GB" altLang="en-US" b="1" dirty="0" smtClean="0">
                <a:latin typeface="Comic Sans MS" panose="030F0702030302020204" pitchFamily="66" charset="0"/>
              </a:rPr>
              <a:t>Friendly Societies</a:t>
            </a:r>
            <a:r>
              <a:rPr lang="en-GB" altLang="en-US" dirty="0" smtClean="0">
                <a:latin typeface="Comic Sans MS" panose="030F0702030302020204" pitchFamily="66" charset="0"/>
              </a:rPr>
              <a:t> or </a:t>
            </a:r>
            <a:r>
              <a:rPr lang="en-GB" altLang="en-US" b="1" dirty="0" smtClean="0">
                <a:latin typeface="Comic Sans MS" panose="030F0702030302020204" pitchFamily="66" charset="0"/>
              </a:rPr>
              <a:t>trade unions</a:t>
            </a:r>
            <a:r>
              <a:rPr lang="en-GB" altLang="en-US" dirty="0" smtClean="0">
                <a:latin typeface="Comic Sans MS" panose="030F0702030302020204" pitchFamily="66" charset="0"/>
              </a:rPr>
              <a:t> to insure against illness or old-age. </a:t>
            </a:r>
          </a:p>
          <a:p>
            <a:pPr eaLnBrk="1" hangingPunct="1"/>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1939360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0"/>
                                        </p:tgtEl>
                                        <p:attrNameLst>
                                          <p:attrName>style.visibility</p:attrName>
                                        </p:attrNameLst>
                                      </p:cBhvr>
                                      <p:to>
                                        <p:strVal val="visible"/>
                                      </p:to>
                                    </p:set>
                                    <p:anim calcmode="discrete" valueType="clr">
                                      <p:cBhvr override="childStyle">
                                        <p:cTn id="7" dur="80"/>
                                        <p:tgtEl>
                                          <p:spTgt spid="122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0"/>
                                        </p:tgtEl>
                                        <p:attrNameLst>
                                          <p:attrName>fillcolor</p:attrName>
                                        </p:attrNameLst>
                                      </p:cBhvr>
                                      <p:tavLst>
                                        <p:tav tm="0">
                                          <p:val>
                                            <p:clrVal>
                                              <a:schemeClr val="accent2"/>
                                            </p:clrVal>
                                          </p:val>
                                        </p:tav>
                                        <p:tav tm="50000">
                                          <p:val>
                                            <p:clrVal>
                                              <a:schemeClr val="hlink"/>
                                            </p:clrVal>
                                          </p:val>
                                        </p:tav>
                                      </p:tavLst>
                                    </p:anim>
                                    <p:set>
                                      <p:cBhvr>
                                        <p:cTn id="9" dur="80"/>
                                        <p:tgtEl>
                                          <p:spTgt spid="122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Effect transition="in" filter="fade">
                                      <p:cBhvr>
                                        <p:cTn id="14" dur="1000"/>
                                        <p:tgtEl>
                                          <p:spTgt spid="122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Effect transition="in" filter="fade">
                                      <p:cBhvr>
                                        <p:cTn id="19" dur="10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smtClean="0">
                <a:latin typeface="Comic Sans MS" panose="030F0702030302020204" pitchFamily="66" charset="0"/>
              </a:rPr>
              <a:t>The Government</a:t>
            </a:r>
            <a:endParaRPr lang="en-US" altLang="en-US" b="1" smtClean="0">
              <a:latin typeface="Comic Sans MS" panose="030F0702030302020204" pitchFamily="66" charset="0"/>
            </a:endParaRPr>
          </a:p>
        </p:txBody>
      </p:sp>
      <p:sp>
        <p:nvSpPr>
          <p:cNvPr id="13315"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Mid to late 19</a:t>
            </a:r>
            <a:r>
              <a:rPr lang="en-GB" altLang="en-US" baseline="30000" dirty="0" smtClean="0">
                <a:latin typeface="Comic Sans MS" panose="030F0702030302020204" pitchFamily="66" charset="0"/>
              </a:rPr>
              <a:t>th</a:t>
            </a:r>
            <a:r>
              <a:rPr lang="en-GB" altLang="en-US" dirty="0" smtClean="0">
                <a:latin typeface="Comic Sans MS" panose="030F0702030302020204" pitchFamily="66" charset="0"/>
              </a:rPr>
              <a:t> century government dominated by the </a:t>
            </a:r>
            <a:r>
              <a:rPr lang="en-GB" altLang="en-US" b="1" dirty="0" smtClean="0">
                <a:latin typeface="Comic Sans MS" panose="030F0702030302020204" pitchFamily="66" charset="0"/>
              </a:rPr>
              <a:t>upper classes</a:t>
            </a:r>
            <a:r>
              <a:rPr lang="en-GB" altLang="en-US" dirty="0" smtClean="0">
                <a:latin typeface="Comic Sans MS" panose="030F0702030302020204" pitchFamily="66" charset="0"/>
              </a:rPr>
              <a:t>.</a:t>
            </a:r>
          </a:p>
          <a:p>
            <a:pPr eaLnBrk="1" hangingPunct="1"/>
            <a:r>
              <a:rPr lang="en-GB" altLang="en-US" dirty="0" smtClean="0">
                <a:latin typeface="Comic Sans MS" panose="030F0702030302020204" pitchFamily="66" charset="0"/>
              </a:rPr>
              <a:t>New middle class still excluded from real political power.</a:t>
            </a:r>
          </a:p>
          <a:p>
            <a:pPr eaLnBrk="1" hangingPunct="1"/>
            <a:r>
              <a:rPr lang="en-GB" altLang="en-US" dirty="0" smtClean="0">
                <a:latin typeface="Comic Sans MS" panose="030F0702030302020204" pitchFamily="66" charset="0"/>
              </a:rPr>
              <a:t>Most Cabinet positions held by men with titles.</a:t>
            </a:r>
          </a:p>
          <a:p>
            <a:pPr eaLnBrk="1" hangingPunct="1"/>
            <a:r>
              <a:rPr lang="en-GB" altLang="en-US" dirty="0" smtClean="0">
                <a:latin typeface="Comic Sans MS" panose="030F0702030302020204" pitchFamily="66" charset="0"/>
              </a:rPr>
              <a:t>Conservatives and Liberals (Whigs) dominated 19</a:t>
            </a:r>
            <a:r>
              <a:rPr lang="en-GB" altLang="en-US" baseline="30000" dirty="0" smtClean="0">
                <a:latin typeface="Comic Sans MS" panose="030F0702030302020204" pitchFamily="66" charset="0"/>
              </a:rPr>
              <a:t>th</a:t>
            </a:r>
            <a:r>
              <a:rPr lang="en-GB" altLang="en-US" dirty="0" smtClean="0">
                <a:latin typeface="Comic Sans MS" panose="030F0702030302020204" pitchFamily="66" charset="0"/>
              </a:rPr>
              <a:t> century politics. </a:t>
            </a:r>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1330517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4"/>
                                        </p:tgtEl>
                                        <p:attrNameLst>
                                          <p:attrName>style.visibility</p:attrName>
                                        </p:attrNameLst>
                                      </p:cBhvr>
                                      <p:to>
                                        <p:strVal val="visible"/>
                                      </p:to>
                                    </p:set>
                                    <p:anim calcmode="discrete" valueType="clr">
                                      <p:cBhvr override="childStyle">
                                        <p:cTn id="7" dur="80"/>
                                        <p:tgtEl>
                                          <p:spTgt spid="133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4"/>
                                        </p:tgtEl>
                                        <p:attrNameLst>
                                          <p:attrName>fillcolor</p:attrName>
                                        </p:attrNameLst>
                                      </p:cBhvr>
                                      <p:tavLst>
                                        <p:tav tm="0">
                                          <p:val>
                                            <p:clrVal>
                                              <a:schemeClr val="accent2"/>
                                            </p:clrVal>
                                          </p:val>
                                        </p:tav>
                                        <p:tav tm="50000">
                                          <p:val>
                                            <p:clrVal>
                                              <a:schemeClr val="hlink"/>
                                            </p:clrVal>
                                          </p:val>
                                        </p:tav>
                                      </p:tavLst>
                                    </p:anim>
                                    <p:set>
                                      <p:cBhvr>
                                        <p:cTn id="9" dur="80"/>
                                        <p:tgtEl>
                                          <p:spTgt spid="133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1000"/>
                                        <p:tgtEl>
                                          <p:spTgt spid="1331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Effect transition="in" filter="fade">
                                      <p:cBhvr>
                                        <p:cTn id="19" dur="1000"/>
                                        <p:tgtEl>
                                          <p:spTgt spid="1331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Effect transition="in" filter="fade">
                                      <p:cBhvr>
                                        <p:cTn id="24" dur="1000"/>
                                        <p:tgtEl>
                                          <p:spTgt spid="1331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315">
                                            <p:txEl>
                                              <p:pRg st="3" end="3"/>
                                            </p:txEl>
                                          </p:spTgt>
                                        </p:tgtEl>
                                        <p:attrNameLst>
                                          <p:attrName>style.visibility</p:attrName>
                                        </p:attrNameLst>
                                      </p:cBhvr>
                                      <p:to>
                                        <p:strVal val="visible"/>
                                      </p:to>
                                    </p:set>
                                    <p:animEffect transition="in" filter="fade">
                                      <p:cBhvr>
                                        <p:cTn id="29" dur="10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b="1" smtClean="0">
                <a:latin typeface="Comic Sans MS" panose="030F0702030302020204" pitchFamily="66" charset="0"/>
              </a:rPr>
              <a:t>Laissez-faire</a:t>
            </a:r>
            <a:endParaRPr lang="en-US" altLang="en-US" b="1" smtClean="0">
              <a:latin typeface="Comic Sans MS" panose="030F0702030302020204" pitchFamily="66" charset="0"/>
            </a:endParaRPr>
          </a:p>
        </p:txBody>
      </p:sp>
      <p:sp>
        <p:nvSpPr>
          <p:cNvPr id="14339"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Government did not think it was their duty to provide welfare/assistance to lower/poorer classes</a:t>
            </a:r>
          </a:p>
          <a:p>
            <a:pPr eaLnBrk="1" hangingPunct="1"/>
            <a:r>
              <a:rPr lang="en-GB" altLang="en-US" dirty="0" smtClean="0">
                <a:latin typeface="Comic Sans MS" panose="030F0702030302020204" pitchFamily="66" charset="0"/>
              </a:rPr>
              <a:t>Main role to keep peace and organise country’s finances</a:t>
            </a:r>
          </a:p>
          <a:p>
            <a:pPr eaLnBrk="1" hangingPunct="1"/>
            <a:r>
              <a:rPr lang="en-GB" altLang="en-US" dirty="0" smtClean="0">
                <a:latin typeface="Comic Sans MS" panose="030F0702030302020204" pitchFamily="66" charset="0"/>
              </a:rPr>
              <a:t>This was a policy of ‘LAISSEZ-FAIRE’ – to ‘not interfere’</a:t>
            </a:r>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2123479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38"/>
                                        </p:tgtEl>
                                        <p:attrNameLst>
                                          <p:attrName>style.visibility</p:attrName>
                                        </p:attrNameLst>
                                      </p:cBhvr>
                                      <p:to>
                                        <p:strVal val="visible"/>
                                      </p:to>
                                    </p:set>
                                    <p:anim calcmode="discrete" valueType="clr">
                                      <p:cBhvr override="childStyle">
                                        <p:cTn id="7" dur="80"/>
                                        <p:tgtEl>
                                          <p:spTgt spid="143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8"/>
                                        </p:tgtEl>
                                        <p:attrNameLst>
                                          <p:attrName>fillcolor</p:attrName>
                                        </p:attrNameLst>
                                      </p:cBhvr>
                                      <p:tavLst>
                                        <p:tav tm="0">
                                          <p:val>
                                            <p:clrVal>
                                              <a:schemeClr val="accent2"/>
                                            </p:clrVal>
                                          </p:val>
                                        </p:tav>
                                        <p:tav tm="50000">
                                          <p:val>
                                            <p:clrVal>
                                              <a:schemeClr val="hlink"/>
                                            </p:clrVal>
                                          </p:val>
                                        </p:tav>
                                      </p:tavLst>
                                    </p:anim>
                                    <p:set>
                                      <p:cBhvr>
                                        <p:cTn id="9" dur="80"/>
                                        <p:tgtEl>
                                          <p:spTgt spid="1433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 calcmode="lin" valueType="num">
                                      <p:cBhvr>
                                        <p:cTn id="14" dur="1000" fill="hold"/>
                                        <p:tgtEl>
                                          <p:spTgt spid="1433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433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4339">
                                            <p:txEl>
                                              <p:pRg st="1" end="1"/>
                                            </p:txEl>
                                          </p:spTgt>
                                        </p:tgtEl>
                                        <p:attrNameLst>
                                          <p:attrName>style.visibility</p:attrName>
                                        </p:attrNameLst>
                                      </p:cBhvr>
                                      <p:to>
                                        <p:strVal val="visible"/>
                                      </p:to>
                                    </p:set>
                                    <p:anim calcmode="lin" valueType="num">
                                      <p:cBhvr>
                                        <p:cTn id="21" dur="1000" fill="hold"/>
                                        <p:tgtEl>
                                          <p:spTgt spid="1433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433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4339">
                                            <p:txEl>
                                              <p:pRg st="2" end="2"/>
                                            </p:txEl>
                                          </p:spTgt>
                                        </p:tgtEl>
                                        <p:attrNameLst>
                                          <p:attrName>style.visibility</p:attrName>
                                        </p:attrNameLst>
                                      </p:cBhvr>
                                      <p:to>
                                        <p:strVal val="visible"/>
                                      </p:to>
                                    </p:set>
                                    <p:anim calcmode="lin" valueType="num">
                                      <p:cBhvr>
                                        <p:cTn id="28" dur="1000" fill="hold"/>
                                        <p:tgtEl>
                                          <p:spTgt spid="14339">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4339">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b="1" smtClean="0">
                <a:latin typeface="Comic Sans MS" panose="030F0702030302020204" pitchFamily="66" charset="0"/>
              </a:rPr>
              <a:t>Laissez-faire</a:t>
            </a:r>
            <a:endParaRPr lang="en-US" altLang="en-US" b="1" smtClean="0">
              <a:latin typeface="Comic Sans MS" panose="030F0702030302020204" pitchFamily="66" charset="0"/>
            </a:endParaRPr>
          </a:p>
        </p:txBody>
      </p:sp>
      <p:sp>
        <p:nvSpPr>
          <p:cNvPr id="15363"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If government did not give help to people they would become self-reliant</a:t>
            </a:r>
          </a:p>
          <a:p>
            <a:pPr eaLnBrk="1" hangingPunct="1"/>
            <a:r>
              <a:rPr lang="en-GB" altLang="en-US" dirty="0" smtClean="0">
                <a:latin typeface="Comic Sans MS" panose="030F0702030302020204" pitchFamily="66" charset="0"/>
              </a:rPr>
              <a:t>If people were supported by the state then they will sink into dependency</a:t>
            </a:r>
          </a:p>
          <a:p>
            <a:pPr eaLnBrk="1" hangingPunct="1"/>
            <a:r>
              <a:rPr lang="en-GB" altLang="en-US" dirty="0" smtClean="0">
                <a:latin typeface="Comic Sans MS" panose="030F0702030302020204" pitchFamily="66" charset="0"/>
              </a:rPr>
              <a:t>Government believed the individual person was responsible for his or her own life and should not expect help from the state. </a:t>
            </a:r>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27768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2"/>
                                        </p:tgtEl>
                                        <p:attrNameLst>
                                          <p:attrName>style.visibility</p:attrName>
                                        </p:attrNameLst>
                                      </p:cBhvr>
                                      <p:to>
                                        <p:strVal val="visible"/>
                                      </p:to>
                                    </p:set>
                                    <p:anim calcmode="discrete" valueType="clr">
                                      <p:cBhvr override="childStyle">
                                        <p:cTn id="7" dur="80"/>
                                        <p:tgtEl>
                                          <p:spTgt spid="153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2"/>
                                        </p:tgtEl>
                                        <p:attrNameLst>
                                          <p:attrName>fillcolor</p:attrName>
                                        </p:attrNameLst>
                                      </p:cBhvr>
                                      <p:tavLst>
                                        <p:tav tm="0">
                                          <p:val>
                                            <p:clrVal>
                                              <a:schemeClr val="accent2"/>
                                            </p:clrVal>
                                          </p:val>
                                        </p:tav>
                                        <p:tav tm="50000">
                                          <p:val>
                                            <p:clrVal>
                                              <a:schemeClr val="hlink"/>
                                            </p:clrVal>
                                          </p:val>
                                        </p:tav>
                                      </p:tavLst>
                                    </p:anim>
                                    <p:set>
                                      <p:cBhvr>
                                        <p:cTn id="9" dur="80"/>
                                        <p:tgtEl>
                                          <p:spTgt spid="1536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 calcmode="lin" valueType="num">
                                      <p:cBhvr>
                                        <p:cTn id="14" dur="1000" fill="hold"/>
                                        <p:tgtEl>
                                          <p:spTgt spid="1536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536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536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5363">
                                            <p:txEl>
                                              <p:pRg st="1" end="1"/>
                                            </p:txEl>
                                          </p:spTgt>
                                        </p:tgtEl>
                                        <p:attrNameLst>
                                          <p:attrName>style.visibility</p:attrName>
                                        </p:attrNameLst>
                                      </p:cBhvr>
                                      <p:to>
                                        <p:strVal val="visible"/>
                                      </p:to>
                                    </p:set>
                                    <p:anim calcmode="lin" valueType="num">
                                      <p:cBhvr>
                                        <p:cTn id="21" dur="1000" fill="hold"/>
                                        <p:tgtEl>
                                          <p:spTgt spid="1536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536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536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363">
                                            <p:txEl>
                                              <p:pRg st="2" end="2"/>
                                            </p:txEl>
                                          </p:spTgt>
                                        </p:tgtEl>
                                        <p:attrNameLst>
                                          <p:attrName>style.visibility</p:attrName>
                                        </p:attrNameLst>
                                      </p:cBhvr>
                                      <p:to>
                                        <p:strVal val="visible"/>
                                      </p:to>
                                    </p:set>
                                    <p:anim calcmode="lin" valueType="num">
                                      <p:cBhvr>
                                        <p:cTn id="28" dur="1000" fill="hold"/>
                                        <p:tgtEl>
                                          <p:spTgt spid="1536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536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b="1" smtClean="0">
                <a:latin typeface="Comic Sans MS" panose="030F0702030302020204" pitchFamily="66" charset="0"/>
              </a:rPr>
              <a:t>Exceptions</a:t>
            </a:r>
            <a:endParaRPr lang="en-US" altLang="en-US" b="1" smtClean="0">
              <a:latin typeface="Comic Sans MS" panose="030F0702030302020204" pitchFamily="66" charset="0"/>
            </a:endParaRPr>
          </a:p>
        </p:txBody>
      </p:sp>
      <p:sp>
        <p:nvSpPr>
          <p:cNvPr id="16387" name="Rectangle 3"/>
          <p:cNvSpPr>
            <a:spLocks noGrp="1" noChangeArrowheads="1"/>
          </p:cNvSpPr>
          <p:nvPr>
            <p:ph type="body" idx="1"/>
          </p:nvPr>
        </p:nvSpPr>
        <p:spPr/>
        <p:txBody>
          <a:bodyPr/>
          <a:lstStyle/>
          <a:p>
            <a:pPr eaLnBrk="1" hangingPunct="1">
              <a:lnSpc>
                <a:spcPct val="90000"/>
              </a:lnSpc>
            </a:pPr>
            <a:r>
              <a:rPr lang="en-GB" altLang="en-US" dirty="0" smtClean="0">
                <a:latin typeface="Comic Sans MS" panose="030F0702030302020204" pitchFamily="66" charset="0"/>
              </a:rPr>
              <a:t>Only exception was the workhouse est. in 1834 – strict discipline, terrible food, bare accommodation and monotonous work. </a:t>
            </a:r>
          </a:p>
          <a:p>
            <a:pPr eaLnBrk="1" hangingPunct="1">
              <a:lnSpc>
                <a:spcPct val="90000"/>
              </a:lnSpc>
            </a:pPr>
            <a:r>
              <a:rPr lang="en-GB" altLang="en-US" dirty="0" smtClean="0">
                <a:latin typeface="Comic Sans MS" panose="030F0702030302020204" pitchFamily="66" charset="0"/>
              </a:rPr>
              <a:t>Some reform of working conditions in 1850. Mainly result of paternalistic concern by the upper class rather than organised working pressure. </a:t>
            </a:r>
          </a:p>
          <a:p>
            <a:pPr eaLnBrk="1" hangingPunct="1">
              <a:lnSpc>
                <a:spcPct val="90000"/>
              </a:lnSpc>
            </a:pPr>
            <a:r>
              <a:rPr lang="en-GB" altLang="en-US" dirty="0" smtClean="0">
                <a:latin typeface="Comic Sans MS" panose="030F0702030302020204" pitchFamily="66" charset="0"/>
              </a:rPr>
              <a:t>Socialism was in its infancy in Britain in 1850. </a:t>
            </a:r>
            <a:endParaRPr lang="en-US" altLang="en-US" dirty="0" smtClean="0">
              <a:latin typeface="Comic Sans MS" panose="030F0702030302020204" pitchFamily="66" charset="0"/>
            </a:endParaRPr>
          </a:p>
          <a:p>
            <a:pPr eaLnBrk="1" hangingPunct="1">
              <a:lnSpc>
                <a:spcPct val="90000"/>
              </a:lnSpc>
            </a:pPr>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30033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6387">
                                            <p:txEl>
                                              <p:pRg st="0" end="0"/>
                                            </p:txEl>
                                          </p:spTgt>
                                        </p:tgtEl>
                                        <p:attrNameLst>
                                          <p:attrName>style.visibility</p:attrName>
                                        </p:attrNameLst>
                                      </p:cBhvr>
                                      <p:to>
                                        <p:strVal val="visible"/>
                                      </p:to>
                                    </p:set>
                                    <p:anim calcmode="lin" valueType="num">
                                      <p:cBhvr>
                                        <p:cTn id="14" dur="1000" fill="hold"/>
                                        <p:tgtEl>
                                          <p:spTgt spid="1638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638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6387">
                                            <p:txEl>
                                              <p:pRg st="1" end="1"/>
                                            </p:txEl>
                                          </p:spTgt>
                                        </p:tgtEl>
                                        <p:attrNameLst>
                                          <p:attrName>style.visibility</p:attrName>
                                        </p:attrNameLst>
                                      </p:cBhvr>
                                      <p:to>
                                        <p:strVal val="visible"/>
                                      </p:to>
                                    </p:set>
                                    <p:anim calcmode="lin" valueType="num">
                                      <p:cBhvr>
                                        <p:cTn id="21" dur="1000" fill="hold"/>
                                        <p:tgtEl>
                                          <p:spTgt spid="1638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638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638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6387">
                                            <p:txEl>
                                              <p:pRg st="2" end="2"/>
                                            </p:txEl>
                                          </p:spTgt>
                                        </p:tgtEl>
                                        <p:attrNameLst>
                                          <p:attrName>style.visibility</p:attrName>
                                        </p:attrNameLst>
                                      </p:cBhvr>
                                      <p:to>
                                        <p:strVal val="visible"/>
                                      </p:to>
                                    </p:set>
                                    <p:anim calcmode="lin" valueType="num">
                                      <p:cBhvr>
                                        <p:cTn id="28" dur="1000" fill="hold"/>
                                        <p:tgtEl>
                                          <p:spTgt spid="16387">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638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Task</a:t>
            </a:r>
            <a:endParaRPr lang="en-GB" dirty="0">
              <a:latin typeface="Comic Sans MS" panose="030F0702030302020204" pitchFamily="66" charset="0"/>
            </a:endParaRPr>
          </a:p>
        </p:txBody>
      </p:sp>
      <p:sp>
        <p:nvSpPr>
          <p:cNvPr id="3" name="Content Placeholder 2"/>
          <p:cNvSpPr>
            <a:spLocks noGrp="1"/>
          </p:cNvSpPr>
          <p:nvPr>
            <p:ph idx="1"/>
          </p:nvPr>
        </p:nvSpPr>
        <p:spPr>
          <a:xfrm>
            <a:off x="803189" y="2445721"/>
            <a:ext cx="10589741" cy="3769727"/>
          </a:xfrm>
        </p:spPr>
        <p:txBody>
          <a:bodyPr>
            <a:normAutofit lnSpcReduction="10000"/>
          </a:bodyPr>
          <a:lstStyle/>
          <a:p>
            <a:pPr marL="0" indent="0">
              <a:buNone/>
            </a:pPr>
            <a:r>
              <a:rPr lang="en-GB" dirty="0" smtClean="0">
                <a:latin typeface="Comic Sans MS" panose="030F0702030302020204" pitchFamily="66" charset="0"/>
              </a:rPr>
              <a:t>Copy the definitions of the following words:</a:t>
            </a:r>
          </a:p>
          <a:p>
            <a:r>
              <a:rPr lang="en-GB" b="1" dirty="0" smtClean="0">
                <a:latin typeface="Comic Sans MS" panose="030F0702030302020204" pitchFamily="66" charset="0"/>
              </a:rPr>
              <a:t>Poverty:</a:t>
            </a:r>
            <a:r>
              <a:rPr lang="en-GB" dirty="0" smtClean="0">
                <a:latin typeface="Comic Sans MS" panose="030F0702030302020204" pitchFamily="66" charset="0"/>
              </a:rPr>
              <a:t> a lack of money that leads to bad housing, poor education and other social problems.</a:t>
            </a:r>
          </a:p>
          <a:p>
            <a:r>
              <a:rPr lang="en-GB" b="1" dirty="0" smtClean="0">
                <a:latin typeface="Comic Sans MS" panose="030F0702030302020204" pitchFamily="66" charset="0"/>
              </a:rPr>
              <a:t>Deserving poor: </a:t>
            </a:r>
            <a:r>
              <a:rPr lang="en-GB" dirty="0" smtClean="0">
                <a:latin typeface="Comic Sans MS" panose="030F0702030302020204" pitchFamily="66" charset="0"/>
              </a:rPr>
              <a:t>those people such as the old and the young who were poor through no fault of their own and who deserved help.</a:t>
            </a:r>
          </a:p>
          <a:p>
            <a:r>
              <a:rPr lang="en-GB" b="1" dirty="0" smtClean="0">
                <a:latin typeface="Comic Sans MS" panose="030F0702030302020204" pitchFamily="66" charset="0"/>
              </a:rPr>
              <a:t>Laissez-faire:</a:t>
            </a:r>
            <a:r>
              <a:rPr lang="en-GB" dirty="0" smtClean="0">
                <a:latin typeface="Comic Sans MS" panose="030F0702030302020204" pitchFamily="66" charset="0"/>
              </a:rPr>
              <a:t> a French phrase meaning leave alone. Around 1900 the government did not think it was its responsibility to help the poor.</a:t>
            </a:r>
          </a:p>
          <a:p>
            <a:r>
              <a:rPr lang="en-GB" b="1" dirty="0" smtClean="0">
                <a:latin typeface="Comic Sans MS" panose="030F0702030302020204" pitchFamily="66" charset="0"/>
              </a:rPr>
              <a:t>Self-help:</a:t>
            </a:r>
            <a:r>
              <a:rPr lang="en-GB" dirty="0" smtClean="0">
                <a:latin typeface="Comic Sans MS" panose="030F0702030302020204" pitchFamily="66" charset="0"/>
              </a:rPr>
              <a:t> an idea that people should help themselves to get out of poverty through their own hard work.</a:t>
            </a:r>
          </a:p>
          <a:p>
            <a:endParaRPr lang="en-GB" dirty="0">
              <a:latin typeface="Comic Sans MS" panose="030F0702030302020204" pitchFamily="66" charset="0"/>
            </a:endParaRPr>
          </a:p>
        </p:txBody>
      </p:sp>
    </p:spTree>
    <p:extLst>
      <p:ext uri="{BB962C8B-B14F-4D97-AF65-F5344CB8AC3E}">
        <p14:creationId xmlns:p14="http://schemas.microsoft.com/office/powerpoint/2010/main" val="1791621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0853" y="1063540"/>
            <a:ext cx="8229600" cy="1143000"/>
          </a:xfrm>
        </p:spPr>
        <p:txBody>
          <a:bodyPr/>
          <a:lstStyle/>
          <a:p>
            <a:pPr algn="l" eaLnBrk="1" hangingPunct="1"/>
            <a:r>
              <a:rPr lang="en-GB" altLang="en-US" b="1" dirty="0" smtClean="0">
                <a:latin typeface="Comic Sans MS" panose="030F0702030302020204" pitchFamily="66" charset="0"/>
              </a:rPr>
              <a:t>TASK</a:t>
            </a:r>
          </a:p>
        </p:txBody>
      </p:sp>
      <p:sp>
        <p:nvSpPr>
          <p:cNvPr id="6147"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Use the notes you have taken to answer the question below:</a:t>
            </a:r>
          </a:p>
          <a:p>
            <a:pPr marL="0" indent="0" eaLnBrk="1" hangingPunct="1">
              <a:buNone/>
            </a:pPr>
            <a:endParaRPr lang="en-GB" altLang="en-US" dirty="0" smtClean="0">
              <a:latin typeface="Comic Sans MS" panose="030F0702030302020204" pitchFamily="66" charset="0"/>
            </a:endParaRPr>
          </a:p>
          <a:p>
            <a:pPr eaLnBrk="1" hangingPunct="1"/>
            <a:r>
              <a:rPr lang="en-GB" altLang="en-US" dirty="0" smtClean="0">
                <a:latin typeface="Comic Sans MS" panose="030F0702030302020204" pitchFamily="66" charset="0"/>
              </a:rPr>
              <a:t>Describe the social and political climate in Britain by 1850</a:t>
            </a:r>
          </a:p>
        </p:txBody>
      </p:sp>
    </p:spTree>
    <p:extLst>
      <p:ext uri="{BB962C8B-B14F-4D97-AF65-F5344CB8AC3E}">
        <p14:creationId xmlns:p14="http://schemas.microsoft.com/office/powerpoint/2010/main" val="1173582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Task</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Read through the first part of your </a:t>
            </a:r>
            <a:r>
              <a:rPr lang="en-GB" dirty="0" err="1" smtClean="0">
                <a:latin typeface="Comic Sans MS" panose="030F0702030302020204" pitchFamily="66" charset="0"/>
              </a:rPr>
              <a:t>handout</a:t>
            </a:r>
            <a:r>
              <a:rPr lang="en-GB" dirty="0" smtClean="0">
                <a:latin typeface="Comic Sans MS" panose="030F0702030302020204" pitchFamily="66" charset="0"/>
              </a:rPr>
              <a:t> on Poverty and answer the questions that follow.</a:t>
            </a:r>
            <a:endParaRPr lang="en-GB" dirty="0">
              <a:latin typeface="Comic Sans MS" panose="030F0702030302020204" pitchFamily="66" charset="0"/>
            </a:endParaRPr>
          </a:p>
        </p:txBody>
      </p:sp>
    </p:spTree>
    <p:extLst>
      <p:ext uri="{BB962C8B-B14F-4D97-AF65-F5344CB8AC3E}">
        <p14:creationId xmlns:p14="http://schemas.microsoft.com/office/powerpoint/2010/main" val="2819413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ritish%20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6" y="667265"/>
            <a:ext cx="43561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USA-Stars-and-Stripes-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073" y="3043625"/>
            <a:ext cx="55086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8"/>
          <p:cNvSpPr txBox="1">
            <a:spLocks noChangeArrowheads="1"/>
          </p:cNvSpPr>
          <p:nvPr/>
        </p:nvSpPr>
        <p:spPr bwMode="auto">
          <a:xfrm>
            <a:off x="5972432" y="985582"/>
            <a:ext cx="42481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600" dirty="0">
                <a:latin typeface="Comic Sans MS" panose="030F0702030302020204" pitchFamily="66" charset="0"/>
              </a:rPr>
              <a:t>United Kingdom is a capitalist country!</a:t>
            </a:r>
            <a:endParaRPr lang="en-US" altLang="en-US" sz="3600" dirty="0">
              <a:latin typeface="Comic Sans MS" panose="030F0702030302020204" pitchFamily="66" charset="0"/>
            </a:endParaRPr>
          </a:p>
        </p:txBody>
      </p:sp>
      <p:sp>
        <p:nvSpPr>
          <p:cNvPr id="4106" name="Text Box 10"/>
          <p:cNvSpPr txBox="1">
            <a:spLocks noChangeArrowheads="1"/>
          </p:cNvSpPr>
          <p:nvPr/>
        </p:nvSpPr>
        <p:spPr bwMode="auto">
          <a:xfrm>
            <a:off x="1524000" y="4076700"/>
            <a:ext cx="34925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600" dirty="0">
                <a:latin typeface="Comic Sans MS" panose="030F0702030302020204" pitchFamily="66" charset="0"/>
              </a:rPr>
              <a:t>USA is a capitalist country!!!</a:t>
            </a:r>
            <a:endParaRPr lang="en-US" altLang="en-US" sz="3600" dirty="0">
              <a:latin typeface="Comic Sans MS" panose="030F0702030302020204" pitchFamily="66" charset="0"/>
            </a:endParaRPr>
          </a:p>
        </p:txBody>
      </p:sp>
    </p:spTree>
    <p:extLst>
      <p:ext uri="{BB962C8B-B14F-4D97-AF65-F5344CB8AC3E}">
        <p14:creationId xmlns:p14="http://schemas.microsoft.com/office/powerpoint/2010/main" val="3679309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fade">
                                      <p:cBhvr>
                                        <p:cTn id="12" dur="800" decel="100000"/>
                                        <p:tgtEl>
                                          <p:spTgt spid="4104"/>
                                        </p:tgtEl>
                                      </p:cBhvr>
                                    </p:animEffect>
                                    <p:anim calcmode="lin" valueType="num">
                                      <p:cBhvr>
                                        <p:cTn id="13" dur="800" decel="100000" fill="hold"/>
                                        <p:tgtEl>
                                          <p:spTgt spid="4104"/>
                                        </p:tgtEl>
                                        <p:attrNameLst>
                                          <p:attrName>style.rotation</p:attrName>
                                        </p:attrNameLst>
                                      </p:cBhvr>
                                      <p:tavLst>
                                        <p:tav tm="0">
                                          <p:val>
                                            <p:fltVal val="-90"/>
                                          </p:val>
                                        </p:tav>
                                        <p:tav tm="100000">
                                          <p:val>
                                            <p:fltVal val="0"/>
                                          </p:val>
                                        </p:tav>
                                      </p:tavLst>
                                    </p:anim>
                                    <p:anim calcmode="lin" valueType="num">
                                      <p:cBhvr>
                                        <p:cTn id="14" dur="800" decel="100000" fill="hold"/>
                                        <p:tgtEl>
                                          <p:spTgt spid="4104"/>
                                        </p:tgtEl>
                                        <p:attrNameLst>
                                          <p:attrName>ppt_x</p:attrName>
                                        </p:attrNameLst>
                                      </p:cBhvr>
                                      <p:tavLst>
                                        <p:tav tm="0">
                                          <p:val>
                                            <p:strVal val="#ppt_x+0.4"/>
                                          </p:val>
                                        </p:tav>
                                        <p:tav tm="100000">
                                          <p:val>
                                            <p:strVal val="#ppt_x-0.05"/>
                                          </p:val>
                                        </p:tav>
                                      </p:tavLst>
                                    </p:anim>
                                    <p:anim calcmode="lin" valueType="num">
                                      <p:cBhvr>
                                        <p:cTn id="15" dur="800" decel="100000" fill="hold"/>
                                        <p:tgtEl>
                                          <p:spTgt spid="410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10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104"/>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103"/>
                                        </p:tgtEl>
                                        <p:attrNameLst>
                                          <p:attrName>style.visibility</p:attrName>
                                        </p:attrNameLst>
                                      </p:cBhvr>
                                      <p:to>
                                        <p:strVal val="visible"/>
                                      </p:to>
                                    </p:set>
                                    <p:animEffect transition="in" filter="fade">
                                      <p:cBhvr>
                                        <p:cTn id="22" dur="2000"/>
                                        <p:tgtEl>
                                          <p:spTgt spid="41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106"/>
                                        </p:tgtEl>
                                        <p:attrNameLst>
                                          <p:attrName>style.visibility</p:attrName>
                                        </p:attrNameLst>
                                      </p:cBhvr>
                                      <p:to>
                                        <p:strVal val="visible"/>
                                      </p:to>
                                    </p:set>
                                    <p:animEffect transition="in" filter="fade">
                                      <p:cBhvr>
                                        <p:cTn id="27" dur="800" decel="100000"/>
                                        <p:tgtEl>
                                          <p:spTgt spid="4106"/>
                                        </p:tgtEl>
                                      </p:cBhvr>
                                    </p:animEffect>
                                    <p:anim calcmode="lin" valueType="num">
                                      <p:cBhvr>
                                        <p:cTn id="28" dur="800" decel="100000" fill="hold"/>
                                        <p:tgtEl>
                                          <p:spTgt spid="4106"/>
                                        </p:tgtEl>
                                        <p:attrNameLst>
                                          <p:attrName>style.rotation</p:attrName>
                                        </p:attrNameLst>
                                      </p:cBhvr>
                                      <p:tavLst>
                                        <p:tav tm="0">
                                          <p:val>
                                            <p:fltVal val="-90"/>
                                          </p:val>
                                        </p:tav>
                                        <p:tav tm="100000">
                                          <p:val>
                                            <p:fltVal val="0"/>
                                          </p:val>
                                        </p:tav>
                                      </p:tavLst>
                                    </p:anim>
                                    <p:anim calcmode="lin" valueType="num">
                                      <p:cBhvr>
                                        <p:cTn id="29" dur="800" decel="100000" fill="hold"/>
                                        <p:tgtEl>
                                          <p:spTgt spid="4106"/>
                                        </p:tgtEl>
                                        <p:attrNameLst>
                                          <p:attrName>ppt_x</p:attrName>
                                        </p:attrNameLst>
                                      </p:cBhvr>
                                      <p:tavLst>
                                        <p:tav tm="0">
                                          <p:val>
                                            <p:strVal val="#ppt_x+0.4"/>
                                          </p:val>
                                        </p:tav>
                                        <p:tav tm="100000">
                                          <p:val>
                                            <p:strVal val="#ppt_x-0.05"/>
                                          </p:val>
                                        </p:tav>
                                      </p:tavLst>
                                    </p:anim>
                                    <p:anim calcmode="lin" valueType="num">
                                      <p:cBhvr>
                                        <p:cTn id="30" dur="800" decel="100000" fill="hold"/>
                                        <p:tgtEl>
                                          <p:spTgt spid="410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10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10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smtClean="0">
                <a:latin typeface="Comic Sans MS" panose="030F0702030302020204" pitchFamily="66" charset="0"/>
              </a:rPr>
              <a:t>Why did Attitudes towards Poverty change?</a:t>
            </a:r>
            <a:endParaRPr lang="en-GB" sz="4000"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61235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40239" y="2133600"/>
            <a:ext cx="4103687" cy="215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Why were the Liberal reforms introduced</a:t>
            </a:r>
            <a:r>
              <a:rPr lang="en-GB" dirty="0"/>
              <a:t>?</a:t>
            </a:r>
          </a:p>
        </p:txBody>
      </p:sp>
      <p:cxnSp>
        <p:nvCxnSpPr>
          <p:cNvPr id="6" name="Straight Connector 5"/>
          <p:cNvCxnSpPr>
            <a:stCxn id="4" idx="0"/>
          </p:cNvCxnSpPr>
          <p:nvPr/>
        </p:nvCxnSpPr>
        <p:spPr>
          <a:xfrm flipV="1">
            <a:off x="6491288" y="1195388"/>
            <a:ext cx="0" cy="938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4"/>
          </p:cNvCxnSpPr>
          <p:nvPr/>
        </p:nvCxnSpPr>
        <p:spPr>
          <a:xfrm>
            <a:off x="6491288" y="4292601"/>
            <a:ext cx="0" cy="93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7"/>
          </p:cNvCxnSpPr>
          <p:nvPr/>
        </p:nvCxnSpPr>
        <p:spPr>
          <a:xfrm flipV="1">
            <a:off x="7943851" y="1808163"/>
            <a:ext cx="455613" cy="641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5"/>
          </p:cNvCxnSpPr>
          <p:nvPr/>
        </p:nvCxnSpPr>
        <p:spPr>
          <a:xfrm>
            <a:off x="7943851" y="3976689"/>
            <a:ext cx="600075" cy="604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1"/>
          </p:cNvCxnSpPr>
          <p:nvPr/>
        </p:nvCxnSpPr>
        <p:spPr>
          <a:xfrm flipH="1" flipV="1">
            <a:off x="4440239" y="1989139"/>
            <a:ext cx="600075" cy="460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3"/>
          </p:cNvCxnSpPr>
          <p:nvPr/>
        </p:nvCxnSpPr>
        <p:spPr>
          <a:xfrm flipH="1">
            <a:off x="4440239" y="3976689"/>
            <a:ext cx="600075" cy="604837"/>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5040314" y="549276"/>
            <a:ext cx="2797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latin typeface="Comic Sans MS" panose="030F0702030302020204" pitchFamily="66" charset="0"/>
              </a:rPr>
              <a:t>Pressure from reports on poverty</a:t>
            </a:r>
          </a:p>
        </p:txBody>
      </p:sp>
      <p:sp>
        <p:nvSpPr>
          <p:cNvPr id="19" name="TextBox 18"/>
          <p:cNvSpPr txBox="1">
            <a:spLocks noChangeArrowheads="1"/>
          </p:cNvSpPr>
          <p:nvPr/>
        </p:nvSpPr>
        <p:spPr bwMode="auto">
          <a:xfrm>
            <a:off x="7680325" y="1408113"/>
            <a:ext cx="261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latin typeface="Comic Sans MS" panose="030F0702030302020204" pitchFamily="66" charset="0"/>
              </a:rPr>
              <a:t>New Liberalism</a:t>
            </a:r>
          </a:p>
        </p:txBody>
      </p:sp>
      <p:sp>
        <p:nvSpPr>
          <p:cNvPr id="20" name="TextBox 19"/>
          <p:cNvSpPr txBox="1">
            <a:spLocks noChangeArrowheads="1"/>
          </p:cNvSpPr>
          <p:nvPr/>
        </p:nvSpPr>
        <p:spPr bwMode="auto">
          <a:xfrm>
            <a:off x="7921626" y="4618039"/>
            <a:ext cx="2257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rPr>
              <a:t>National Security </a:t>
            </a:r>
          </a:p>
        </p:txBody>
      </p:sp>
      <p:sp>
        <p:nvSpPr>
          <p:cNvPr id="21" name="TextBox 20"/>
          <p:cNvSpPr txBox="1">
            <a:spLocks noChangeArrowheads="1"/>
          </p:cNvSpPr>
          <p:nvPr/>
        </p:nvSpPr>
        <p:spPr bwMode="auto">
          <a:xfrm>
            <a:off x="5375275" y="5229225"/>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rPr>
              <a:t>Municipal Socialism</a:t>
            </a:r>
          </a:p>
        </p:txBody>
      </p:sp>
      <p:sp>
        <p:nvSpPr>
          <p:cNvPr id="22" name="TextBox 21"/>
          <p:cNvSpPr txBox="1">
            <a:spLocks noChangeArrowheads="1"/>
          </p:cNvSpPr>
          <p:nvPr/>
        </p:nvSpPr>
        <p:spPr bwMode="auto">
          <a:xfrm>
            <a:off x="3432176" y="4618039"/>
            <a:ext cx="300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rPr>
              <a:t>Political Advantage</a:t>
            </a:r>
          </a:p>
        </p:txBody>
      </p:sp>
      <p:sp>
        <p:nvSpPr>
          <p:cNvPr id="23" name="TextBox 22"/>
          <p:cNvSpPr txBox="1">
            <a:spLocks noChangeArrowheads="1"/>
          </p:cNvSpPr>
          <p:nvPr/>
        </p:nvSpPr>
        <p:spPr bwMode="auto">
          <a:xfrm>
            <a:off x="3071813" y="1608139"/>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rPr>
              <a:t>National Efficiency </a:t>
            </a:r>
          </a:p>
        </p:txBody>
      </p:sp>
    </p:spTree>
    <p:extLst>
      <p:ext uri="{BB962C8B-B14F-4D97-AF65-F5344CB8AC3E}">
        <p14:creationId xmlns:p14="http://schemas.microsoft.com/office/powerpoint/2010/main" val="2123971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Watch the clip…</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a:latin typeface="Comic Sans MS" panose="030F0702030302020204" pitchFamily="66" charset="0"/>
                <a:hlinkClick r:id="rId2"/>
              </a:rPr>
              <a:t>http://</a:t>
            </a:r>
            <a:r>
              <a:rPr lang="en-GB" dirty="0" smtClean="0">
                <a:latin typeface="Comic Sans MS" panose="030F0702030302020204" pitchFamily="66" charset="0"/>
                <a:hlinkClick r:id="rId2"/>
              </a:rPr>
              <a:t>www.bbc.co.uk/education/clips/zbmmhyc</a:t>
            </a:r>
            <a:endParaRPr lang="en-GB" dirty="0" smtClean="0">
              <a:latin typeface="Comic Sans MS" panose="030F0702030302020204" pitchFamily="66" charset="0"/>
            </a:endParaRPr>
          </a:p>
          <a:p>
            <a:r>
              <a:rPr lang="en-GB" dirty="0" smtClean="0">
                <a:latin typeface="Comic Sans MS" panose="030F0702030302020204" pitchFamily="66" charset="0"/>
              </a:rPr>
              <a:t>Think about…</a:t>
            </a:r>
          </a:p>
          <a:p>
            <a:pPr>
              <a:buFont typeface="Wingdings" panose="05000000000000000000" pitchFamily="2" charset="2"/>
              <a:buChar char="Ø"/>
            </a:pPr>
            <a:r>
              <a:rPr lang="en-GB" dirty="0" smtClean="0">
                <a:latin typeface="Comic Sans MS" panose="030F0702030302020204" pitchFamily="66" charset="0"/>
              </a:rPr>
              <a:t>What were the problems facing the poor?</a:t>
            </a:r>
          </a:p>
          <a:p>
            <a:pPr>
              <a:buFont typeface="Wingdings" panose="05000000000000000000" pitchFamily="2" charset="2"/>
              <a:buChar char="Ø"/>
            </a:pPr>
            <a:r>
              <a:rPr lang="en-GB" dirty="0" smtClean="0">
                <a:latin typeface="Comic Sans MS" panose="030F0702030302020204" pitchFamily="66" charset="0"/>
              </a:rPr>
              <a:t>Why did the British Empire and armed forces need fit and healthy men?</a:t>
            </a:r>
          </a:p>
          <a:p>
            <a:pPr>
              <a:buFont typeface="Wingdings" panose="05000000000000000000" pitchFamily="2" charset="2"/>
              <a:buChar char="Ø"/>
            </a:pPr>
            <a:r>
              <a:rPr lang="en-GB" dirty="0" smtClean="0">
                <a:latin typeface="Comic Sans MS" panose="030F0702030302020204" pitchFamily="66" charset="0"/>
              </a:rPr>
              <a:t>What was asked for by the report after the Boer war?</a:t>
            </a:r>
            <a:endParaRPr lang="en-GB" dirty="0">
              <a:latin typeface="Comic Sans MS" panose="030F0702030302020204" pitchFamily="66" charset="0"/>
            </a:endParaRPr>
          </a:p>
        </p:txBody>
      </p:sp>
    </p:spTree>
    <p:extLst>
      <p:ext uri="{BB962C8B-B14F-4D97-AF65-F5344CB8AC3E}">
        <p14:creationId xmlns:p14="http://schemas.microsoft.com/office/powerpoint/2010/main" val="965998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56" y="707937"/>
            <a:ext cx="9601196" cy="1303867"/>
          </a:xfrm>
        </p:spPr>
        <p:txBody>
          <a:bodyPr>
            <a:normAutofit/>
          </a:bodyPr>
          <a:lstStyle/>
          <a:p>
            <a:pPr algn="ctr"/>
            <a:r>
              <a:rPr lang="en-GB" sz="6000" dirty="0" smtClean="0">
                <a:latin typeface="Comic Sans MS" panose="030F0702030302020204" pitchFamily="66" charset="0"/>
              </a:rPr>
              <a:t>Booth and Rowntree</a:t>
            </a:r>
            <a:endParaRPr lang="en-GB" sz="6000" dirty="0">
              <a:latin typeface="Comic Sans MS" panose="030F0702030302020204" pitchFamily="66" charset="0"/>
            </a:endParaRPr>
          </a:p>
        </p:txBody>
      </p:sp>
      <p:sp>
        <p:nvSpPr>
          <p:cNvPr id="3" name="Content Placeholder 2"/>
          <p:cNvSpPr>
            <a:spLocks noGrp="1"/>
          </p:cNvSpPr>
          <p:nvPr>
            <p:ph idx="1"/>
          </p:nvPr>
        </p:nvSpPr>
        <p:spPr>
          <a:xfrm>
            <a:off x="838200" y="2421924"/>
            <a:ext cx="8466438" cy="3755039"/>
          </a:xfrm>
        </p:spPr>
        <p:txBody>
          <a:bodyPr>
            <a:normAutofit fontScale="85000" lnSpcReduction="10000"/>
          </a:bodyPr>
          <a:lstStyle/>
          <a:p>
            <a:pPr marL="0" indent="0">
              <a:buNone/>
            </a:pPr>
            <a:r>
              <a:rPr lang="en-GB" sz="3200" dirty="0" smtClean="0">
                <a:latin typeface="Comic Sans MS" panose="030F0702030302020204" pitchFamily="66" charset="0"/>
              </a:rPr>
              <a:t>Charles Booth and </a:t>
            </a:r>
            <a:r>
              <a:rPr lang="en-GB" sz="3200" dirty="0" err="1" smtClean="0">
                <a:latin typeface="Comic Sans MS" panose="030F0702030302020204" pitchFamily="66" charset="0"/>
              </a:rPr>
              <a:t>Seebohm</a:t>
            </a:r>
            <a:r>
              <a:rPr lang="en-GB" sz="3200" dirty="0" smtClean="0">
                <a:latin typeface="Comic Sans MS" panose="030F0702030302020204" pitchFamily="66" charset="0"/>
              </a:rPr>
              <a:t> Rowntree carried out investigations into poverty.</a:t>
            </a:r>
          </a:p>
          <a:p>
            <a:pPr marL="0" indent="0">
              <a:buNone/>
            </a:pPr>
            <a:endParaRPr lang="en-GB" sz="3200" dirty="0">
              <a:latin typeface="Comic Sans MS" panose="030F0702030302020204" pitchFamily="66" charset="0"/>
            </a:endParaRPr>
          </a:p>
          <a:p>
            <a:pPr marL="0" indent="0">
              <a:buNone/>
            </a:pPr>
            <a:r>
              <a:rPr lang="en-GB" sz="3200" dirty="0" smtClean="0">
                <a:latin typeface="Comic Sans MS" panose="030F0702030302020204" pitchFamily="66" charset="0"/>
              </a:rPr>
              <a:t>The two investigations at the end of the 19th Century revealed the true levels of poverty in Britain.  They proved that poverty had causes, often beyond the control of the poor themselves, which restricted the ability of men, women, children and the elderly to control their lives.</a:t>
            </a:r>
            <a:endParaRPr lang="en-GB" sz="32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9469891" y="824526"/>
            <a:ext cx="1866900" cy="2310281"/>
          </a:xfrm>
          <a:prstGeom prst="rect">
            <a:avLst/>
          </a:prstGeom>
        </p:spPr>
      </p:pic>
      <p:pic>
        <p:nvPicPr>
          <p:cNvPr id="5" name="Picture 4"/>
          <p:cNvPicPr>
            <a:picLocks noChangeAspect="1"/>
          </p:cNvPicPr>
          <p:nvPr/>
        </p:nvPicPr>
        <p:blipFill>
          <a:blip r:embed="rId3"/>
          <a:stretch>
            <a:fillRect/>
          </a:stretch>
        </p:blipFill>
        <p:spPr>
          <a:xfrm>
            <a:off x="9469891" y="3528762"/>
            <a:ext cx="1866900" cy="2182177"/>
          </a:xfrm>
          <a:prstGeom prst="rect">
            <a:avLst/>
          </a:prstGeom>
        </p:spPr>
      </p:pic>
    </p:spTree>
    <p:extLst>
      <p:ext uri="{BB962C8B-B14F-4D97-AF65-F5344CB8AC3E}">
        <p14:creationId xmlns:p14="http://schemas.microsoft.com/office/powerpoint/2010/main" val="4720828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59827" y="804863"/>
            <a:ext cx="8229600" cy="993775"/>
          </a:xfrm>
        </p:spPr>
        <p:txBody>
          <a:bodyPr/>
          <a:lstStyle/>
          <a:p>
            <a:pPr eaLnBrk="1" hangingPunct="1"/>
            <a:r>
              <a:rPr lang="en-GB" altLang="en-US" b="1" dirty="0" smtClean="0">
                <a:latin typeface="Comic Sans MS" panose="030F0702030302020204" pitchFamily="66" charset="0"/>
              </a:rPr>
              <a:t>Charles Booth</a:t>
            </a:r>
            <a:endParaRPr lang="en-GB" altLang="en-US" dirty="0" smtClean="0"/>
          </a:p>
        </p:txBody>
      </p:sp>
      <p:sp>
        <p:nvSpPr>
          <p:cNvPr id="3" name="Content Placeholder 2"/>
          <p:cNvSpPr>
            <a:spLocks noGrp="1"/>
          </p:cNvSpPr>
          <p:nvPr>
            <p:ph idx="1"/>
          </p:nvPr>
        </p:nvSpPr>
        <p:spPr>
          <a:xfrm>
            <a:off x="918520" y="2526958"/>
            <a:ext cx="4619625" cy="3452813"/>
          </a:xfrm>
        </p:spPr>
        <p:txBody>
          <a:bodyPr rtlCol="0">
            <a:normAutofit/>
          </a:bodyPr>
          <a:lstStyle/>
          <a:p>
            <a:pPr>
              <a:spcAft>
                <a:spcPts val="0"/>
              </a:spcAft>
              <a:defRPr/>
            </a:pPr>
            <a:r>
              <a:rPr lang="en-GB" dirty="0" smtClean="0">
                <a:latin typeface="Comic Sans MS" pitchFamily="66" charset="0"/>
              </a:rPr>
              <a:t>Booth was a social researcher who carried out a study of poverty in London &amp; published a book of his findings </a:t>
            </a:r>
            <a:r>
              <a:rPr lang="en-GB" b="1" i="1" dirty="0" smtClean="0">
                <a:latin typeface="Comic Sans MS" pitchFamily="66" charset="0"/>
              </a:rPr>
              <a:t>Life and Labour of the People in London </a:t>
            </a:r>
            <a:r>
              <a:rPr lang="en-GB" dirty="0" smtClean="0">
                <a:latin typeface="Comic Sans MS" pitchFamily="66" charset="0"/>
              </a:rPr>
              <a:t>in 1899 </a:t>
            </a:r>
          </a:p>
          <a:p>
            <a:pPr marL="0" indent="0">
              <a:spcAft>
                <a:spcPts val="0"/>
              </a:spcAft>
              <a:buNone/>
              <a:defRPr/>
            </a:pPr>
            <a:endParaRPr lang="en-GB" b="1" i="1" dirty="0" smtClean="0"/>
          </a:p>
          <a:p>
            <a:pPr>
              <a:spcAft>
                <a:spcPts val="0"/>
              </a:spcAft>
              <a:defRPr/>
            </a:pPr>
            <a:endParaRPr lang="en-GB" dirty="0"/>
          </a:p>
        </p:txBody>
      </p:sp>
      <p:pic>
        <p:nvPicPr>
          <p:cNvPr id="4" name="Picture 6" descr="PHbooth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4387" y="1525889"/>
            <a:ext cx="29781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
          <p:cNvSpPr txBox="1">
            <a:spLocks noChangeArrowheads="1"/>
          </p:cNvSpPr>
          <p:nvPr/>
        </p:nvSpPr>
        <p:spPr bwMode="auto">
          <a:xfrm>
            <a:off x="1992314" y="4868863"/>
            <a:ext cx="8110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GB" altLang="en-US" sz="1800"/>
          </a:p>
        </p:txBody>
      </p:sp>
      <p:sp>
        <p:nvSpPr>
          <p:cNvPr id="5126" name="TextBox 5"/>
          <p:cNvSpPr txBox="1">
            <a:spLocks noChangeArrowheads="1"/>
          </p:cNvSpPr>
          <p:nvPr/>
        </p:nvSpPr>
        <p:spPr bwMode="auto">
          <a:xfrm>
            <a:off x="1919288" y="5193443"/>
            <a:ext cx="81835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800" dirty="0">
                <a:latin typeface="Comic Sans MS" panose="030F0702030302020204" pitchFamily="66" charset="0"/>
              </a:rPr>
              <a:t>He concluded that 30% of London’s population was living in poverty</a:t>
            </a:r>
            <a:r>
              <a:rPr lang="en-GB" altLang="en-US" sz="2000" dirty="0"/>
              <a:t>.</a:t>
            </a:r>
            <a:endParaRPr lang="en-US" altLang="en-US" sz="2000" dirty="0"/>
          </a:p>
        </p:txBody>
      </p:sp>
    </p:spTree>
    <p:extLst>
      <p:ext uri="{BB962C8B-B14F-4D97-AF65-F5344CB8AC3E}">
        <p14:creationId xmlns:p14="http://schemas.microsoft.com/office/powerpoint/2010/main" val="3943671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74825" y="741405"/>
            <a:ext cx="8580438" cy="5384758"/>
          </a:xfrm>
          <a:prstGeom prst="rect">
            <a:avLst/>
          </a:prstGeom>
        </p:spPr>
        <p:txBody>
          <a:bodyPr rtlCol="0">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nSpc>
                <a:spcPct val="90000"/>
              </a:lnSpc>
              <a:spcAft>
                <a:spcPts val="0"/>
              </a:spcAft>
              <a:buFont typeface="Arial"/>
              <a:buNone/>
              <a:defRPr/>
            </a:pPr>
            <a:r>
              <a:rPr lang="en-GB" b="1" smtClean="0">
                <a:latin typeface="Comic Sans MS" pitchFamily="66" charset="0"/>
              </a:rPr>
              <a:t>Why was his work important? </a:t>
            </a:r>
          </a:p>
          <a:p>
            <a:pPr marL="0" indent="0">
              <a:lnSpc>
                <a:spcPct val="90000"/>
              </a:lnSpc>
              <a:spcAft>
                <a:spcPts val="0"/>
              </a:spcAft>
              <a:buFont typeface="Arial"/>
              <a:buNone/>
              <a:defRPr/>
            </a:pPr>
            <a:endParaRPr lang="en-GB" smtClean="0">
              <a:latin typeface="Comic Sans MS" pitchFamily="66" charset="0"/>
            </a:endParaRPr>
          </a:p>
          <a:p>
            <a:pPr>
              <a:lnSpc>
                <a:spcPct val="90000"/>
              </a:lnSpc>
              <a:spcAft>
                <a:spcPts val="0"/>
              </a:spcAft>
              <a:buClr>
                <a:schemeClr val="tx1"/>
              </a:buClr>
              <a:buFont typeface="Wingdings" pitchFamily="2" charset="2"/>
              <a:buChar char="Ø"/>
              <a:defRPr/>
            </a:pPr>
            <a:r>
              <a:rPr lang="en-GB" smtClean="0">
                <a:latin typeface="Comic Sans MS" pitchFamily="66" charset="0"/>
              </a:rPr>
              <a:t>Booth used scientific methods to put people into a social class.</a:t>
            </a:r>
          </a:p>
          <a:p>
            <a:pPr marL="0" indent="0">
              <a:lnSpc>
                <a:spcPct val="90000"/>
              </a:lnSpc>
              <a:spcAft>
                <a:spcPts val="0"/>
              </a:spcAft>
              <a:buClr>
                <a:schemeClr val="tx1"/>
              </a:buClr>
              <a:buFont typeface="Arial"/>
              <a:buNone/>
              <a:defRPr/>
            </a:pPr>
            <a:endParaRPr lang="en-GB" smtClean="0">
              <a:latin typeface="Comic Sans MS" pitchFamily="66" charset="0"/>
            </a:endParaRPr>
          </a:p>
          <a:p>
            <a:pPr>
              <a:lnSpc>
                <a:spcPct val="90000"/>
              </a:lnSpc>
              <a:spcAft>
                <a:spcPts val="0"/>
              </a:spcAft>
              <a:buClr>
                <a:schemeClr val="tx1"/>
              </a:buClr>
              <a:buFont typeface="Wingdings" pitchFamily="2" charset="2"/>
              <a:buChar char="Ø"/>
              <a:defRPr/>
            </a:pPr>
            <a:r>
              <a:rPr lang="en-GB" smtClean="0">
                <a:latin typeface="Comic Sans MS" pitchFamily="66" charset="0"/>
              </a:rPr>
              <a:t>He worked out a poverty line (a level of income needed to stay beyond starvation)</a:t>
            </a:r>
          </a:p>
          <a:p>
            <a:pPr>
              <a:lnSpc>
                <a:spcPct val="90000"/>
              </a:lnSpc>
              <a:spcAft>
                <a:spcPts val="0"/>
              </a:spcAft>
              <a:buClr>
                <a:schemeClr val="tx1"/>
              </a:buClr>
              <a:buFont typeface="Wingdings" pitchFamily="2" charset="2"/>
              <a:buChar char="Ø"/>
              <a:defRPr/>
            </a:pPr>
            <a:endParaRPr lang="en-GB" smtClean="0">
              <a:latin typeface="Comic Sans MS" pitchFamily="66" charset="0"/>
            </a:endParaRPr>
          </a:p>
          <a:p>
            <a:pPr>
              <a:lnSpc>
                <a:spcPct val="90000"/>
              </a:lnSpc>
              <a:spcAft>
                <a:spcPts val="0"/>
              </a:spcAft>
              <a:buClr>
                <a:schemeClr val="tx1"/>
              </a:buClr>
              <a:buFont typeface="Wingdings" pitchFamily="2" charset="2"/>
              <a:buChar char="Ø"/>
              <a:defRPr/>
            </a:pPr>
            <a:r>
              <a:rPr lang="en-GB" smtClean="0">
                <a:latin typeface="Comic Sans MS" pitchFamily="66" charset="0"/>
              </a:rPr>
              <a:t>Provided statistics that showed how widespread poverty was.</a:t>
            </a:r>
          </a:p>
          <a:p>
            <a:pPr>
              <a:lnSpc>
                <a:spcPct val="90000"/>
              </a:lnSpc>
              <a:spcAft>
                <a:spcPts val="0"/>
              </a:spcAft>
              <a:buClr>
                <a:schemeClr val="tx1"/>
              </a:buClr>
              <a:buFont typeface="Wingdings" pitchFamily="2" charset="2"/>
              <a:buChar char="Ø"/>
              <a:defRPr/>
            </a:pPr>
            <a:endParaRPr lang="en-GB" smtClean="0">
              <a:latin typeface="Comic Sans MS" pitchFamily="66" charset="0"/>
            </a:endParaRPr>
          </a:p>
          <a:p>
            <a:pPr>
              <a:lnSpc>
                <a:spcPct val="90000"/>
              </a:lnSpc>
              <a:spcAft>
                <a:spcPts val="0"/>
              </a:spcAft>
              <a:buClr>
                <a:schemeClr val="tx1"/>
              </a:buClr>
              <a:buFont typeface="Wingdings" pitchFamily="2" charset="2"/>
              <a:buChar char="Ø"/>
              <a:defRPr/>
            </a:pPr>
            <a:r>
              <a:rPr lang="en-GB" smtClean="0">
                <a:latin typeface="Comic Sans MS" pitchFamily="66" charset="0"/>
              </a:rPr>
              <a:t>He demonstrated that the scale of poverty could not be helped by charitable aid alone</a:t>
            </a:r>
            <a:endParaRPr lang="en-US" dirty="0">
              <a:latin typeface="Comic Sans MS" pitchFamily="66" charset="0"/>
            </a:endParaRPr>
          </a:p>
        </p:txBody>
      </p:sp>
    </p:spTree>
    <p:extLst>
      <p:ext uri="{BB962C8B-B14F-4D97-AF65-F5344CB8AC3E}">
        <p14:creationId xmlns:p14="http://schemas.microsoft.com/office/powerpoint/2010/main" val="36509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Watch the clip…</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a:latin typeface="Comic Sans MS" panose="030F0702030302020204" pitchFamily="66" charset="0"/>
                <a:hlinkClick r:id="rId2"/>
              </a:rPr>
              <a:t>http://</a:t>
            </a:r>
            <a:r>
              <a:rPr lang="en-GB" dirty="0" smtClean="0">
                <a:latin typeface="Comic Sans MS" panose="030F0702030302020204" pitchFamily="66" charset="0"/>
                <a:hlinkClick r:id="rId2"/>
              </a:rPr>
              <a:t>www.bbc.co.uk/education/clips/zhkkjxs</a:t>
            </a:r>
            <a:endParaRPr lang="en-GB" dirty="0" smtClean="0">
              <a:latin typeface="Comic Sans MS" panose="030F0702030302020204" pitchFamily="66" charset="0"/>
            </a:endParaRPr>
          </a:p>
          <a:p>
            <a:r>
              <a:rPr lang="en-GB" dirty="0" smtClean="0">
                <a:latin typeface="Comic Sans MS" panose="030F0702030302020204" pitchFamily="66" charset="0"/>
              </a:rPr>
              <a:t>Think about…</a:t>
            </a:r>
          </a:p>
          <a:p>
            <a:pPr>
              <a:buFont typeface="Wingdings" panose="05000000000000000000" pitchFamily="2" charset="2"/>
              <a:buChar char="Ø"/>
            </a:pPr>
            <a:r>
              <a:rPr lang="en-GB" dirty="0" smtClean="0">
                <a:latin typeface="Comic Sans MS" panose="030F0702030302020204" pitchFamily="66" charset="0"/>
              </a:rPr>
              <a:t>What did Rowntree’s report identify?</a:t>
            </a:r>
          </a:p>
        </p:txBody>
      </p:sp>
    </p:spTree>
    <p:extLst>
      <p:ext uri="{BB962C8B-B14F-4D97-AF65-F5344CB8AC3E}">
        <p14:creationId xmlns:p14="http://schemas.microsoft.com/office/powerpoint/2010/main" val="2126837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93707" y="880892"/>
            <a:ext cx="8229600" cy="993775"/>
          </a:xfrm>
        </p:spPr>
        <p:txBody>
          <a:bodyPr/>
          <a:lstStyle/>
          <a:p>
            <a:pPr eaLnBrk="1" hangingPunct="1"/>
            <a:r>
              <a:rPr lang="en-GB" altLang="en-US" b="1" dirty="0" err="1" smtClean="0">
                <a:latin typeface="Comic Sans MS" panose="030F0702030302020204" pitchFamily="66" charset="0"/>
              </a:rPr>
              <a:t>Seebohm</a:t>
            </a:r>
            <a:r>
              <a:rPr lang="en-GB" altLang="en-US" b="1" dirty="0" smtClean="0">
                <a:latin typeface="Comic Sans MS" panose="030F0702030302020204" pitchFamily="66" charset="0"/>
              </a:rPr>
              <a:t> Rowntree</a:t>
            </a:r>
            <a:endParaRPr lang="en-GB" altLang="en-US" dirty="0" smtClean="0"/>
          </a:p>
        </p:txBody>
      </p:sp>
      <p:sp>
        <p:nvSpPr>
          <p:cNvPr id="7171" name="Content Placeholder 2"/>
          <p:cNvSpPr>
            <a:spLocks noGrp="1"/>
          </p:cNvSpPr>
          <p:nvPr>
            <p:ph idx="1"/>
          </p:nvPr>
        </p:nvSpPr>
        <p:spPr>
          <a:xfrm>
            <a:off x="1252153" y="2440460"/>
            <a:ext cx="4475163" cy="4525963"/>
          </a:xfrm>
        </p:spPr>
        <p:txBody>
          <a:bodyPr/>
          <a:lstStyle/>
          <a:p>
            <a:pPr eaLnBrk="1" hangingPunct="1"/>
            <a:r>
              <a:rPr lang="en-GB" altLang="en-US" sz="2800" dirty="0">
                <a:latin typeface="Comic Sans MS" panose="030F0702030302020204" pitchFamily="66" charset="0"/>
              </a:rPr>
              <a:t>Inspired by Booth he undertook a study of poverty in York. </a:t>
            </a:r>
          </a:p>
          <a:p>
            <a:pPr eaLnBrk="1" hangingPunct="1"/>
            <a:endParaRPr lang="en-GB" altLang="en-US" dirty="0" smtClean="0"/>
          </a:p>
          <a:p>
            <a:pPr eaLnBrk="1" hangingPunct="1"/>
            <a:r>
              <a:rPr lang="en-GB" altLang="en-US" sz="2800" dirty="0">
                <a:latin typeface="Comic Sans MS" panose="030F0702030302020204" pitchFamily="66" charset="0"/>
              </a:rPr>
              <a:t>Published </a:t>
            </a:r>
            <a:r>
              <a:rPr lang="en-GB" altLang="en-US" sz="2800" b="1" i="1" dirty="0">
                <a:latin typeface="Comic Sans MS" panose="030F0702030302020204" pitchFamily="66" charset="0"/>
              </a:rPr>
              <a:t>Poverty, A Study of Town Life</a:t>
            </a:r>
            <a:r>
              <a:rPr lang="en-GB" altLang="en-US" sz="2800" dirty="0">
                <a:latin typeface="Comic Sans MS" panose="030F0702030302020204" pitchFamily="66" charset="0"/>
              </a:rPr>
              <a:t> (1901)</a:t>
            </a:r>
          </a:p>
          <a:p>
            <a:pPr eaLnBrk="1" hangingPunct="1"/>
            <a:endParaRPr lang="en-GB" altLang="en-US" dirty="0" smtClean="0"/>
          </a:p>
        </p:txBody>
      </p:sp>
      <p:pic>
        <p:nvPicPr>
          <p:cNvPr id="4" name="Picture 6" descr="RErow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967" y="1874667"/>
            <a:ext cx="32099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006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981200" y="908051"/>
            <a:ext cx="8229600" cy="5218113"/>
          </a:xfrm>
          <a:prstGeom prst="rect">
            <a:avLst/>
          </a:prstGeom>
        </p:spPr>
        <p:txBody>
          <a:bodyPr rtlCol="0">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0"/>
              </a:spcAft>
              <a:buFont typeface="Arial"/>
              <a:buNone/>
              <a:defRPr/>
            </a:pPr>
            <a:r>
              <a:rPr lang="en-GB" b="1" smtClean="0">
                <a:latin typeface="Comic Sans MS" pitchFamily="66" charset="0"/>
              </a:rPr>
              <a:t>Why were his findings important?</a:t>
            </a:r>
          </a:p>
          <a:p>
            <a:pPr marL="0" indent="0">
              <a:spcAft>
                <a:spcPts val="0"/>
              </a:spcAft>
              <a:buFont typeface="Arial"/>
              <a:buNone/>
              <a:defRPr/>
            </a:pPr>
            <a:endParaRPr lang="en-GB" smtClean="0">
              <a:latin typeface="Comic Sans MS" pitchFamily="66" charset="0"/>
            </a:endParaRPr>
          </a:p>
          <a:p>
            <a:pPr>
              <a:spcAft>
                <a:spcPts val="0"/>
              </a:spcAft>
              <a:buClr>
                <a:schemeClr val="tx1"/>
              </a:buClr>
              <a:buFont typeface="Wingdings" pitchFamily="2" charset="2"/>
              <a:buChar char="Ø"/>
              <a:defRPr/>
            </a:pPr>
            <a:r>
              <a:rPr lang="en-GB" smtClean="0">
                <a:latin typeface="Comic Sans MS" pitchFamily="66" charset="0"/>
              </a:rPr>
              <a:t>Showed poverty not just a problem in London. </a:t>
            </a:r>
          </a:p>
          <a:p>
            <a:pPr>
              <a:spcAft>
                <a:spcPts val="0"/>
              </a:spcAft>
              <a:buClr>
                <a:schemeClr val="tx1"/>
              </a:buClr>
              <a:buFont typeface="Wingdings" pitchFamily="2" charset="2"/>
              <a:buChar char="Ø"/>
              <a:defRPr/>
            </a:pPr>
            <a:endParaRPr lang="en-GB" smtClean="0">
              <a:latin typeface="Comic Sans MS" pitchFamily="66" charset="0"/>
            </a:endParaRPr>
          </a:p>
          <a:p>
            <a:pPr>
              <a:spcAft>
                <a:spcPts val="0"/>
              </a:spcAft>
              <a:buClr>
                <a:schemeClr val="tx1"/>
              </a:buClr>
              <a:buFont typeface="Wingdings" pitchFamily="2" charset="2"/>
              <a:buChar char="Ø"/>
              <a:defRPr/>
            </a:pPr>
            <a:r>
              <a:rPr lang="en-GB" smtClean="0">
                <a:latin typeface="Comic Sans MS" pitchFamily="66" charset="0"/>
              </a:rPr>
              <a:t>Identified 2 types of poverty PRIMARY POVERTY and SECONDARY POVERTY.</a:t>
            </a:r>
          </a:p>
          <a:p>
            <a:pPr>
              <a:spcAft>
                <a:spcPts val="0"/>
              </a:spcAft>
              <a:buClr>
                <a:schemeClr val="tx1"/>
              </a:buClr>
              <a:buFont typeface="Wingdings" pitchFamily="2" charset="2"/>
              <a:buChar char="Ø"/>
              <a:defRPr/>
            </a:pPr>
            <a:endParaRPr lang="en-GB" smtClean="0">
              <a:latin typeface="Comic Sans MS" pitchFamily="66" charset="0"/>
            </a:endParaRPr>
          </a:p>
          <a:p>
            <a:pPr>
              <a:spcAft>
                <a:spcPts val="0"/>
              </a:spcAft>
              <a:buClr>
                <a:schemeClr val="tx1"/>
              </a:buClr>
              <a:buFont typeface="Wingdings" pitchFamily="2" charset="2"/>
              <a:buChar char="Ø"/>
              <a:defRPr/>
            </a:pPr>
            <a:r>
              <a:rPr lang="en-GB" smtClean="0">
                <a:latin typeface="Comic Sans MS" pitchFamily="66" charset="0"/>
              </a:rPr>
              <a:t>He put a figure on the amount of money a worker needed to earn in order to maintain a family in a minimum standard of living. </a:t>
            </a:r>
            <a:endParaRPr lang="en-US" dirty="0">
              <a:latin typeface="Comic Sans MS" pitchFamily="66" charset="0"/>
            </a:endParaRPr>
          </a:p>
        </p:txBody>
      </p:sp>
    </p:spTree>
    <p:extLst>
      <p:ext uri="{BB962C8B-B14F-4D97-AF65-F5344CB8AC3E}">
        <p14:creationId xmlns:p14="http://schemas.microsoft.com/office/powerpoint/2010/main" val="16006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81102" y="766119"/>
            <a:ext cx="8229600" cy="1384300"/>
          </a:xfrm>
        </p:spPr>
        <p:txBody>
          <a:bodyPr/>
          <a:lstStyle/>
          <a:p>
            <a:pPr eaLnBrk="1" hangingPunct="1"/>
            <a:r>
              <a:rPr lang="en-GB" altLang="en-US" b="1" dirty="0" smtClean="0">
                <a:latin typeface="Comic Sans MS" panose="030F0702030302020204" pitchFamily="66" charset="0"/>
              </a:rPr>
              <a:t>Important Outcomes</a:t>
            </a:r>
            <a:endParaRPr lang="en-US" altLang="en-US" b="1" dirty="0" smtClean="0">
              <a:latin typeface="Comic Sans MS" panose="030F0702030302020204" pitchFamily="66" charset="0"/>
            </a:endParaRPr>
          </a:p>
        </p:txBody>
      </p:sp>
      <p:sp>
        <p:nvSpPr>
          <p:cNvPr id="10243" name="Rectangle 3"/>
          <p:cNvSpPr>
            <a:spLocks noGrp="1" noChangeArrowheads="1"/>
          </p:cNvSpPr>
          <p:nvPr>
            <p:ph type="body" idx="1"/>
          </p:nvPr>
        </p:nvSpPr>
        <p:spPr>
          <a:xfrm>
            <a:off x="926757" y="2570205"/>
            <a:ext cx="10317892" cy="3954420"/>
          </a:xfrm>
        </p:spPr>
        <p:txBody>
          <a:bodyPr rtlCol="0">
            <a:normAutofit/>
          </a:bodyPr>
          <a:lstStyle/>
          <a:p>
            <a:pPr>
              <a:spcAft>
                <a:spcPts val="0"/>
              </a:spcAft>
              <a:defRPr/>
            </a:pPr>
            <a:r>
              <a:rPr lang="en-GB" dirty="0">
                <a:latin typeface="Comic Sans MS" pitchFamily="66" charset="0"/>
              </a:rPr>
              <a:t>These social investigations found that poverty was not always the fault of the individual. </a:t>
            </a:r>
            <a:endParaRPr lang="en-GB" dirty="0" smtClean="0">
              <a:latin typeface="Comic Sans MS" pitchFamily="66" charset="0"/>
            </a:endParaRPr>
          </a:p>
          <a:p>
            <a:pPr>
              <a:spcAft>
                <a:spcPts val="0"/>
              </a:spcAft>
              <a:defRPr/>
            </a:pPr>
            <a:endParaRPr lang="en-GB" dirty="0">
              <a:latin typeface="Comic Sans MS" pitchFamily="66" charset="0"/>
            </a:endParaRPr>
          </a:p>
          <a:p>
            <a:pPr>
              <a:spcAft>
                <a:spcPts val="0"/>
              </a:spcAft>
              <a:defRPr/>
            </a:pPr>
            <a:r>
              <a:rPr lang="en-GB" dirty="0" smtClean="0">
                <a:latin typeface="Comic Sans MS" pitchFamily="66" charset="0"/>
              </a:rPr>
              <a:t>The ill, elderly and unemployed lived poor lives. What could any individual do about low pay, sickness and old age?</a:t>
            </a:r>
          </a:p>
          <a:p>
            <a:pPr>
              <a:spcAft>
                <a:spcPts val="0"/>
              </a:spcAft>
              <a:defRPr/>
            </a:pPr>
            <a:endParaRPr lang="en-GB" dirty="0">
              <a:latin typeface="Comic Sans MS" pitchFamily="66" charset="0"/>
            </a:endParaRPr>
          </a:p>
          <a:p>
            <a:pPr>
              <a:spcAft>
                <a:spcPts val="0"/>
              </a:spcAft>
              <a:defRPr/>
            </a:pPr>
            <a:r>
              <a:rPr lang="en-GB" dirty="0" smtClean="0">
                <a:latin typeface="Comic Sans MS" pitchFamily="66" charset="0"/>
              </a:rPr>
              <a:t>There was a growing awareness of poverty by the middle class </a:t>
            </a:r>
            <a:endParaRPr lang="en-US" dirty="0">
              <a:latin typeface="Comic Sans MS" pitchFamily="66" charset="0"/>
            </a:endParaRPr>
          </a:p>
        </p:txBody>
      </p:sp>
    </p:spTree>
    <p:extLst>
      <p:ext uri="{BB962C8B-B14F-4D97-AF65-F5344CB8AC3E}">
        <p14:creationId xmlns:p14="http://schemas.microsoft.com/office/powerpoint/2010/main" val="1873804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anim calcmode="discrete" valueType="clr">
                                      <p:cBhvr override="childStyle">
                                        <p:cTn id="7" dur="80"/>
                                        <p:tgtEl>
                                          <p:spTgt spid="102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2"/>
                                        </p:tgtEl>
                                        <p:attrNameLst>
                                          <p:attrName>fillcolor</p:attrName>
                                        </p:attrNameLst>
                                      </p:cBhvr>
                                      <p:tavLst>
                                        <p:tav tm="0">
                                          <p:val>
                                            <p:clrVal>
                                              <a:schemeClr val="accent2"/>
                                            </p:clrVal>
                                          </p:val>
                                        </p:tav>
                                        <p:tav tm="50000">
                                          <p:val>
                                            <p:clrVal>
                                              <a:schemeClr val="hlink"/>
                                            </p:clrVal>
                                          </p:val>
                                        </p:tav>
                                      </p:tavLst>
                                    </p:anim>
                                    <p:set>
                                      <p:cBhvr>
                                        <p:cTn id="9" dur="80"/>
                                        <p:tgtEl>
                                          <p:spTgt spid="102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 calcmode="lin" valueType="num">
                                      <p:cBhvr additive="base">
                                        <p:cTn id="14"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243">
                                            <p:txEl>
                                              <p:pRg st="2" end="2"/>
                                            </p:txEl>
                                          </p:spTgt>
                                        </p:tgtEl>
                                        <p:attrNameLst>
                                          <p:attrName>style.visibility</p:attrName>
                                        </p:attrNameLst>
                                      </p:cBhvr>
                                      <p:to>
                                        <p:strVal val="visible"/>
                                      </p:to>
                                    </p:set>
                                    <p:anim calcmode="lin" valueType="num">
                                      <p:cBhvr additive="base">
                                        <p:cTn id="20"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243">
                                            <p:txEl>
                                              <p:pRg st="4" end="4"/>
                                            </p:txEl>
                                          </p:spTgt>
                                        </p:tgtEl>
                                        <p:attrNameLst>
                                          <p:attrName>style.visibility</p:attrName>
                                        </p:attrNameLst>
                                      </p:cBhvr>
                                      <p:to>
                                        <p:strVal val="visible"/>
                                      </p:to>
                                    </p:set>
                                    <p:anim calcmode="lin" valueType="num">
                                      <p:cBhvr additive="base">
                                        <p:cTn id="26"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1136822" y="766978"/>
            <a:ext cx="995954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GB" altLang="en-US" sz="4000" dirty="0">
                <a:latin typeface="Comic Sans MS" panose="030F0702030302020204" pitchFamily="66" charset="0"/>
              </a:rPr>
              <a:t>Capitalist societies are characterised by existence of </a:t>
            </a:r>
            <a:r>
              <a:rPr lang="en-GB" altLang="en-US" sz="4000" b="1" dirty="0">
                <a:latin typeface="Comic Sans MS" panose="030F0702030302020204" pitchFamily="66" charset="0"/>
              </a:rPr>
              <a:t>private property</a:t>
            </a:r>
            <a:r>
              <a:rPr lang="en-GB" altLang="en-US" sz="4000" dirty="0">
                <a:latin typeface="Comic Sans MS" panose="030F0702030302020204" pitchFamily="66" charset="0"/>
              </a:rPr>
              <a:t>.</a:t>
            </a:r>
          </a:p>
          <a:p>
            <a:pPr eaLnBrk="1" hangingPunct="1">
              <a:spcBef>
                <a:spcPct val="50000"/>
              </a:spcBef>
              <a:buFont typeface="Wingdings" panose="05000000000000000000" pitchFamily="2" charset="2"/>
              <a:buChar char="§"/>
            </a:pPr>
            <a:r>
              <a:rPr lang="en-GB" altLang="en-US" sz="4000" dirty="0">
                <a:latin typeface="Comic Sans MS" panose="030F0702030302020204" pitchFamily="66" charset="0"/>
              </a:rPr>
              <a:t>Individuals have the right to </a:t>
            </a:r>
            <a:r>
              <a:rPr lang="en-GB" altLang="en-US" sz="4000" b="1" dirty="0">
                <a:latin typeface="Comic Sans MS" panose="030F0702030302020204" pitchFamily="66" charset="0"/>
              </a:rPr>
              <a:t>set up business</a:t>
            </a:r>
            <a:r>
              <a:rPr lang="en-GB" altLang="en-US" sz="4000" dirty="0">
                <a:latin typeface="Comic Sans MS" panose="030F0702030302020204" pitchFamily="66" charset="0"/>
              </a:rPr>
              <a:t> and to </a:t>
            </a:r>
            <a:r>
              <a:rPr lang="en-GB" altLang="en-US" sz="4000" b="1" dirty="0">
                <a:latin typeface="Comic Sans MS" panose="030F0702030302020204" pitchFamily="66" charset="0"/>
              </a:rPr>
              <a:t>make profit</a:t>
            </a:r>
            <a:r>
              <a:rPr lang="en-GB" altLang="en-US" sz="4000" dirty="0">
                <a:latin typeface="Comic Sans MS" panose="030F0702030302020204" pitchFamily="66" charset="0"/>
              </a:rPr>
              <a:t>.</a:t>
            </a:r>
          </a:p>
          <a:p>
            <a:pPr eaLnBrk="1" hangingPunct="1">
              <a:spcBef>
                <a:spcPct val="50000"/>
              </a:spcBef>
              <a:buFont typeface="Wingdings" panose="05000000000000000000" pitchFamily="2" charset="2"/>
              <a:buChar char="§"/>
            </a:pPr>
            <a:r>
              <a:rPr lang="en-GB" altLang="en-US" sz="4000" dirty="0">
                <a:latin typeface="Comic Sans MS" panose="030F0702030302020204" pitchFamily="66" charset="0"/>
              </a:rPr>
              <a:t>In advanced capitalist societies the state plays a role in the provision of health care, education and defence. </a:t>
            </a:r>
            <a:endParaRPr lang="en-US" altLang="en-US" sz="4000" dirty="0">
              <a:latin typeface="Comic Sans MS" panose="030F0702030302020204" pitchFamily="66" charset="0"/>
            </a:endParaRPr>
          </a:p>
        </p:txBody>
      </p:sp>
    </p:spTree>
    <p:extLst>
      <p:ext uri="{BB962C8B-B14F-4D97-AF65-F5344CB8AC3E}">
        <p14:creationId xmlns:p14="http://schemas.microsoft.com/office/powerpoint/2010/main" val="225757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box(in)">
                                      <p:cBhvr>
                                        <p:cTn id="7" dur="2000"/>
                                        <p:tgtEl>
                                          <p:spTgt spid="51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25">
                                            <p:txEl>
                                              <p:pRg st="1" end="1"/>
                                            </p:txEl>
                                          </p:spTgt>
                                        </p:tgtEl>
                                        <p:attrNameLst>
                                          <p:attrName>style.visibility</p:attrName>
                                        </p:attrNameLst>
                                      </p:cBhvr>
                                      <p:to>
                                        <p:strVal val="visible"/>
                                      </p:to>
                                    </p:set>
                                    <p:animEffect transition="in" filter="box(in)">
                                      <p:cBhvr>
                                        <p:cTn id="12" dur="2000"/>
                                        <p:tgtEl>
                                          <p:spTgt spid="51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125">
                                            <p:txEl>
                                              <p:pRg st="2" end="2"/>
                                            </p:txEl>
                                          </p:spTgt>
                                        </p:tgtEl>
                                        <p:attrNameLst>
                                          <p:attrName>style.visibility</p:attrName>
                                        </p:attrNameLst>
                                      </p:cBhvr>
                                      <p:to>
                                        <p:strVal val="visible"/>
                                      </p:to>
                                    </p:set>
                                    <p:animEffect transition="in" filter="box(in)">
                                      <p:cBhvr>
                                        <p:cTn id="17" dur="2000"/>
                                        <p:tgtEl>
                                          <p:spTgt spid="5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962" y="1065558"/>
            <a:ext cx="8229600" cy="777875"/>
          </a:xfrm>
        </p:spPr>
        <p:txBody>
          <a:bodyPr rtlCol="0">
            <a:normAutofit fontScale="90000"/>
          </a:bodyPr>
          <a:lstStyle/>
          <a:p>
            <a:pPr>
              <a:defRPr/>
            </a:pPr>
            <a:r>
              <a:rPr lang="en-GB" sz="3200" b="1" dirty="0">
                <a:latin typeface="Comic Sans MS" pitchFamily="66" charset="0"/>
              </a:rPr>
              <a:t>How did the reports of Booth and </a:t>
            </a:r>
            <a:r>
              <a:rPr lang="en-GB" sz="3200" b="1" dirty="0" err="1">
                <a:latin typeface="Comic Sans MS" pitchFamily="66" charset="0"/>
              </a:rPr>
              <a:t>Rowntree</a:t>
            </a:r>
            <a:r>
              <a:rPr lang="en-GB" sz="3200" b="1" dirty="0">
                <a:latin typeface="Comic Sans MS" pitchFamily="66" charset="0"/>
              </a:rPr>
              <a:t> help lead to reform? </a:t>
            </a:r>
          </a:p>
        </p:txBody>
      </p:sp>
      <p:sp>
        <p:nvSpPr>
          <p:cNvPr id="3" name="Content Placeholder 2"/>
          <p:cNvSpPr>
            <a:spLocks noGrp="1"/>
          </p:cNvSpPr>
          <p:nvPr>
            <p:ph idx="1"/>
          </p:nvPr>
        </p:nvSpPr>
        <p:spPr>
          <a:xfrm>
            <a:off x="1037967" y="2545492"/>
            <a:ext cx="10181967" cy="3580672"/>
          </a:xfrm>
        </p:spPr>
        <p:txBody>
          <a:bodyPr rtlCol="0">
            <a:normAutofit/>
          </a:bodyPr>
          <a:lstStyle/>
          <a:p>
            <a:pPr>
              <a:spcAft>
                <a:spcPts val="0"/>
              </a:spcAft>
              <a:defRPr/>
            </a:pPr>
            <a:r>
              <a:rPr lang="en-GB" dirty="0">
                <a:latin typeface="Comic Sans MS" pitchFamily="66" charset="0"/>
              </a:rPr>
              <a:t>Growing awareness of poverty among the middle and upper class </a:t>
            </a:r>
          </a:p>
          <a:p>
            <a:pPr>
              <a:spcAft>
                <a:spcPts val="0"/>
              </a:spcAft>
              <a:defRPr/>
            </a:pPr>
            <a:r>
              <a:rPr lang="en-GB" dirty="0">
                <a:latin typeface="Comic Sans MS" pitchFamily="66" charset="0"/>
              </a:rPr>
              <a:t>Descriptions of poverty shocked many</a:t>
            </a:r>
          </a:p>
          <a:p>
            <a:pPr>
              <a:spcAft>
                <a:spcPts val="0"/>
              </a:spcAft>
              <a:defRPr/>
            </a:pPr>
            <a:r>
              <a:rPr lang="en-GB" dirty="0">
                <a:latin typeface="Comic Sans MS" pitchFamily="66" charset="0"/>
              </a:rPr>
              <a:t>Highlighted causes of poverty that many had not previously considered </a:t>
            </a:r>
          </a:p>
          <a:p>
            <a:pPr>
              <a:spcAft>
                <a:spcPts val="0"/>
              </a:spcAft>
              <a:defRPr/>
            </a:pPr>
            <a:r>
              <a:rPr lang="en-GB" dirty="0">
                <a:latin typeface="Comic Sans MS" pitchFamily="66" charset="0"/>
              </a:rPr>
              <a:t>Showed that charity alone was not enough to deal with poverty</a:t>
            </a:r>
          </a:p>
          <a:p>
            <a:pPr>
              <a:spcAft>
                <a:spcPts val="0"/>
              </a:spcAft>
              <a:defRPr/>
            </a:pPr>
            <a:r>
              <a:rPr lang="en-GB" dirty="0">
                <a:latin typeface="Comic Sans MS" pitchFamily="66" charset="0"/>
              </a:rPr>
              <a:t>Part of wider changing of attitudes in society – from ‘laissez-faire’ to idea government should take some role in peoples lives </a:t>
            </a:r>
          </a:p>
          <a:p>
            <a:pPr>
              <a:spcAft>
                <a:spcPts val="0"/>
              </a:spcAft>
              <a:defRPr/>
            </a:pPr>
            <a:endParaRPr lang="en-GB" dirty="0">
              <a:latin typeface="Comic Sans MS" pitchFamily="66" charset="0"/>
            </a:endParaRPr>
          </a:p>
        </p:txBody>
      </p:sp>
    </p:spTree>
    <p:extLst>
      <p:ext uri="{BB962C8B-B14F-4D97-AF65-F5344CB8AC3E}">
        <p14:creationId xmlns:p14="http://schemas.microsoft.com/office/powerpoint/2010/main" val="428266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6000" dirty="0" smtClean="0">
                <a:latin typeface="Comic Sans MS" panose="030F0702030302020204" pitchFamily="66" charset="0"/>
              </a:rPr>
              <a:t>NATIONAL EFFICIENCY </a:t>
            </a:r>
            <a:r>
              <a:rPr lang="en-GB" dirty="0" smtClean="0"/>
              <a:t/>
            </a:r>
            <a:br>
              <a:rPr lang="en-GB" dirty="0" smtClean="0"/>
            </a:br>
            <a:endParaRPr lang="en-GB" dirty="0"/>
          </a:p>
        </p:txBody>
      </p:sp>
      <p:sp>
        <p:nvSpPr>
          <p:cNvPr id="3" name="Content Placeholder 2"/>
          <p:cNvSpPr>
            <a:spLocks noGrp="1"/>
          </p:cNvSpPr>
          <p:nvPr>
            <p:ph idx="1"/>
          </p:nvPr>
        </p:nvSpPr>
        <p:spPr>
          <a:xfrm>
            <a:off x="838200" y="2397210"/>
            <a:ext cx="10515600" cy="3756455"/>
          </a:xfrm>
        </p:spPr>
        <p:txBody>
          <a:bodyPr>
            <a:noAutofit/>
          </a:bodyPr>
          <a:lstStyle/>
          <a:p>
            <a:r>
              <a:rPr lang="en-GB" dirty="0" smtClean="0">
                <a:latin typeface="Comic Sans MS" panose="030F0702030302020204" pitchFamily="66" charset="0"/>
              </a:rPr>
              <a:t>One of the reasons for the introduction of the Liberal Reforms was worries over National Efficiency in Britain.</a:t>
            </a:r>
          </a:p>
          <a:p>
            <a:r>
              <a:rPr lang="en-GB" dirty="0" smtClean="0">
                <a:solidFill>
                  <a:srgbClr val="FF0000"/>
                </a:solidFill>
                <a:latin typeface="Comic Sans MS" panose="030F0702030302020204" pitchFamily="66" charset="0"/>
              </a:rPr>
              <a:t>What is National Efficiency?</a:t>
            </a:r>
          </a:p>
          <a:p>
            <a:r>
              <a:rPr lang="en-GB" dirty="0" smtClean="0">
                <a:latin typeface="Comic Sans MS" panose="030F0702030302020204" pitchFamily="66" charset="0"/>
              </a:rPr>
              <a:t>National Efficiency was an idea put forward by reformers in the early twentieth century who worried about Britain’s ability to keep up with its competitors in industry. </a:t>
            </a:r>
          </a:p>
          <a:p>
            <a:r>
              <a:rPr lang="en-GB" dirty="0" smtClean="0">
                <a:latin typeface="Comic Sans MS" panose="030F0702030302020204" pitchFamily="66" charset="0"/>
              </a:rPr>
              <a:t>Britain was facing competition from newer industrial nations such as Germany, who had now overtaken Britain in iron and steel production</a:t>
            </a:r>
            <a:endParaRPr lang="en-GB" dirty="0">
              <a:latin typeface="Comic Sans MS" panose="030F0702030302020204" pitchFamily="66" charset="0"/>
            </a:endParaRPr>
          </a:p>
        </p:txBody>
      </p:sp>
    </p:spTree>
    <p:extLst>
      <p:ext uri="{BB962C8B-B14F-4D97-AF65-F5344CB8AC3E}">
        <p14:creationId xmlns:p14="http://schemas.microsoft.com/office/powerpoint/2010/main" val="1431825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5000"/>
              </a:lnSpc>
              <a:spcAft>
                <a:spcPts val="1000"/>
              </a:spcAft>
            </a:pPr>
            <a:r>
              <a:rPr lang="en-GB" b="1" dirty="0">
                <a:latin typeface="Comic Sans MS" panose="030F0702030302020204" pitchFamily="66" charset="0"/>
                <a:ea typeface="Calibri" panose="020F0502020204030204" pitchFamily="34" charset="0"/>
                <a:cs typeface="Times New Roman" panose="02020603050405020304" pitchFamily="18" charset="0"/>
              </a:rPr>
              <a:t>What is National Security?</a:t>
            </a:r>
            <a:r>
              <a:rPr lang="en-GB" sz="3600" dirty="0">
                <a:latin typeface="Calibri" panose="020F0502020204030204" pitchFamily="34" charset="0"/>
                <a:ea typeface="Calibri" panose="020F0502020204030204" pitchFamily="34" charset="0"/>
                <a:cs typeface="Times New Roman" panose="02020603050405020304" pitchFamily="18" charset="0"/>
              </a:rPr>
              <a:t/>
            </a:r>
            <a:br>
              <a:rPr lang="en-GB" sz="36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p:cNvSpPr>
            <a:spLocks noGrp="1"/>
          </p:cNvSpPr>
          <p:nvPr>
            <p:ph idx="1"/>
          </p:nvPr>
        </p:nvSpPr>
        <p:spPr/>
        <p:txBody>
          <a:bodyPr/>
          <a:lstStyle/>
          <a:p>
            <a:pPr>
              <a:lnSpc>
                <a:spcPct val="115000"/>
              </a:lnSpc>
              <a:spcAft>
                <a:spcPts val="1000"/>
              </a:spcAft>
            </a:pPr>
            <a:r>
              <a:rPr lang="en-GB" dirty="0">
                <a:latin typeface="Comic Sans MS" panose="030F0702030302020204" pitchFamily="66" charset="0"/>
                <a:ea typeface="Calibri" panose="020F0502020204030204" pitchFamily="34" charset="0"/>
                <a:cs typeface="Times New Roman" panose="02020603050405020304" pitchFamily="18" charset="0"/>
              </a:rPr>
              <a:t>National Security is the need for a country to protect itself and ensure its survival. Today various measures are in place in order to keep countries secure including using diplomacy, economic power and intelligence services to identify and deal with any threats. Another important measure of National Security is the maintenance of the armed forces.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581540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3850"/>
            <a:ext cx="7994822" cy="1303867"/>
          </a:xfrm>
          <a:solidFill>
            <a:schemeClr val="bg1"/>
          </a:solidFill>
        </p:spPr>
        <p:txBody>
          <a:bodyPr>
            <a:normAutofit/>
          </a:bodyPr>
          <a:lstStyle/>
          <a:p>
            <a:pPr algn="ctr"/>
            <a:r>
              <a:rPr lang="en-GB" sz="6000" dirty="0" smtClean="0">
                <a:latin typeface="Comic Sans MS" panose="030F0702030302020204" pitchFamily="66" charset="0"/>
              </a:rPr>
              <a:t>The Boer War</a:t>
            </a:r>
            <a:endParaRPr lang="en-GB" sz="6000" dirty="0">
              <a:latin typeface="Comic Sans MS" panose="030F0702030302020204" pitchFamily="66" charset="0"/>
            </a:endParaRPr>
          </a:p>
        </p:txBody>
      </p:sp>
      <p:sp>
        <p:nvSpPr>
          <p:cNvPr id="3" name="Content Placeholder 2"/>
          <p:cNvSpPr>
            <a:spLocks noGrp="1"/>
          </p:cNvSpPr>
          <p:nvPr>
            <p:ph idx="1"/>
          </p:nvPr>
        </p:nvSpPr>
        <p:spPr>
          <a:xfrm>
            <a:off x="838200" y="2545492"/>
            <a:ext cx="7143206" cy="3583460"/>
          </a:xfrm>
          <a:solidFill>
            <a:schemeClr val="bg1"/>
          </a:solidFill>
        </p:spPr>
        <p:txBody>
          <a:bodyPr>
            <a:normAutofit fontScale="92500" lnSpcReduction="20000"/>
          </a:bodyPr>
          <a:lstStyle/>
          <a:p>
            <a:r>
              <a:rPr lang="en-GB" sz="3200" dirty="0" smtClean="0">
                <a:latin typeface="Comic Sans MS" panose="030F0702030302020204" pitchFamily="66" charset="0"/>
              </a:rPr>
              <a:t>The </a:t>
            </a:r>
            <a:r>
              <a:rPr lang="en-GB" sz="3200" dirty="0">
                <a:latin typeface="Comic Sans MS" panose="030F0702030302020204" pitchFamily="66" charset="0"/>
              </a:rPr>
              <a:t>Boer War was a conflict between the British Empire and Dutch settlers of independent regions of Boer in Africa. When the war started in 1899 volunteers in Britain rushed to join up, but almost 25% of these volunteers were rejected on the grounds that they were not fit </a:t>
            </a:r>
            <a:r>
              <a:rPr lang="en-GB" sz="3200" dirty="0" smtClean="0">
                <a:latin typeface="Comic Sans MS" panose="030F0702030302020204" pitchFamily="66" charset="0"/>
              </a:rPr>
              <a:t>enough.</a:t>
            </a:r>
            <a:endParaRPr lang="en-GB" sz="32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981406" y="1100980"/>
            <a:ext cx="4022378" cy="5027972"/>
          </a:xfrm>
          <a:prstGeom prst="rect">
            <a:avLst/>
          </a:prstGeom>
        </p:spPr>
      </p:pic>
    </p:spTree>
    <p:extLst>
      <p:ext uri="{BB962C8B-B14F-4D97-AF65-F5344CB8AC3E}">
        <p14:creationId xmlns:p14="http://schemas.microsoft.com/office/powerpoint/2010/main" val="25918972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5000"/>
              </a:lnSpc>
              <a:spcAft>
                <a:spcPts val="1000"/>
              </a:spcAft>
            </a:pPr>
            <a:r>
              <a:rPr lang="en-GB" b="1" dirty="0">
                <a:latin typeface="Comic Sans MS" panose="030F0702030302020204" pitchFamily="66" charset="0"/>
                <a:ea typeface="Calibri" panose="020F0502020204030204" pitchFamily="34" charset="0"/>
                <a:cs typeface="Times New Roman" panose="02020603050405020304" pitchFamily="18" charset="0"/>
              </a:rPr>
              <a:t>The Boer War </a:t>
            </a:r>
            <a:r>
              <a:rPr lang="en-GB" sz="3600" dirty="0">
                <a:latin typeface="Calibri" panose="020F0502020204030204" pitchFamily="34" charset="0"/>
                <a:ea typeface="Calibri" panose="020F0502020204030204" pitchFamily="34" charset="0"/>
                <a:cs typeface="Times New Roman" panose="02020603050405020304" pitchFamily="18" charset="0"/>
              </a:rPr>
              <a:t/>
            </a:r>
            <a:br>
              <a:rPr lang="en-GB" sz="36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p:cNvSpPr>
            <a:spLocks noGrp="1"/>
          </p:cNvSpPr>
          <p:nvPr>
            <p:ph idx="1"/>
          </p:nvPr>
        </p:nvSpPr>
        <p:spPr>
          <a:xfrm>
            <a:off x="827903" y="2556932"/>
            <a:ext cx="10453816" cy="3609090"/>
          </a:xfrm>
        </p:spPr>
        <p:txBody>
          <a:bodyPr>
            <a:normAutofit fontScale="92500" lnSpcReduction="10000"/>
          </a:bodyPr>
          <a:lstStyle/>
          <a:p>
            <a:pPr>
              <a:lnSpc>
                <a:spcPct val="115000"/>
              </a:lnSpc>
              <a:spcAft>
                <a:spcPts val="1000"/>
              </a:spcAft>
            </a:pPr>
            <a:r>
              <a:rPr lang="en-GB" dirty="0" smtClean="0">
                <a:latin typeface="Comic Sans MS" panose="030F0702030302020204" pitchFamily="66" charset="0"/>
                <a:ea typeface="Calibri" panose="020F0502020204030204" pitchFamily="34" charset="0"/>
                <a:cs typeface="Times New Roman" panose="02020603050405020304" pitchFamily="18" charset="0"/>
              </a:rPr>
              <a:t>In </a:t>
            </a:r>
            <a:r>
              <a:rPr lang="en-GB" dirty="0">
                <a:latin typeface="Comic Sans MS" panose="030F0702030302020204" pitchFamily="66" charset="0"/>
                <a:ea typeface="Calibri" panose="020F0502020204030204" pitchFamily="34" charset="0"/>
                <a:cs typeface="Times New Roman" panose="02020603050405020304" pitchFamily="18" charset="0"/>
              </a:rPr>
              <a:t>Manchester 11,000 men volunteered and 8,000 of these were found to be physically unfit. In the end Britain needed 400,000 troops to defeat 35,000 Boer soldiers. </a:t>
            </a:r>
            <a:endParaRPr lang="en-GB"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dirty="0" smtClean="0">
                <a:latin typeface="Comic Sans MS" panose="030F0702030302020204" pitchFamily="66" charset="0"/>
                <a:ea typeface="Calibri" panose="020F0502020204030204" pitchFamily="34" charset="0"/>
                <a:cs typeface="Times New Roman" panose="02020603050405020304" pitchFamily="18" charset="0"/>
              </a:rPr>
              <a:t>If </a:t>
            </a:r>
            <a:r>
              <a:rPr lang="en-GB" dirty="0">
                <a:latin typeface="Comic Sans MS" panose="030F0702030302020204" pitchFamily="66" charset="0"/>
                <a:ea typeface="Calibri" panose="020F0502020204030204" pitchFamily="34" charset="0"/>
                <a:cs typeface="Times New Roman" panose="02020603050405020304" pitchFamily="18" charset="0"/>
              </a:rPr>
              <a:t>men of military age were so unfit for service, the government worried about Britain’s future ability to defend itself against a stronger enemy. </a:t>
            </a:r>
            <a:endParaRPr lang="en-GB"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dirty="0" smtClean="0">
                <a:latin typeface="Comic Sans MS" panose="030F0702030302020204" pitchFamily="66" charset="0"/>
                <a:ea typeface="Calibri" panose="020F0502020204030204" pitchFamily="34" charset="0"/>
                <a:cs typeface="Times New Roman" panose="02020603050405020304" pitchFamily="18" charset="0"/>
              </a:rPr>
              <a:t>The </a:t>
            </a:r>
            <a:r>
              <a:rPr lang="en-GB" dirty="0">
                <a:latin typeface="Comic Sans MS" panose="030F0702030302020204" pitchFamily="66" charset="0"/>
                <a:ea typeface="Calibri" panose="020F0502020204030204" pitchFamily="34" charset="0"/>
                <a:cs typeface="Times New Roman" panose="02020603050405020304" pitchFamily="18" charset="0"/>
              </a:rPr>
              <a:t>war highlighted the need for a fit, healthy population. Social reformers argued that this was evidence of British decline and the urgent need for reform.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30295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latin typeface="Comic Sans MS" panose="030F0702030302020204" pitchFamily="66" charset="0"/>
              </a:rPr>
              <a:t>New Liberalism</a:t>
            </a:r>
            <a:endParaRPr lang="en-GB" sz="6000" dirty="0">
              <a:latin typeface="Comic Sans MS" panose="030F0702030302020204" pitchFamily="66" charset="0"/>
            </a:endParaRPr>
          </a:p>
        </p:txBody>
      </p:sp>
      <p:sp>
        <p:nvSpPr>
          <p:cNvPr id="3" name="Content Placeholder 2"/>
          <p:cNvSpPr>
            <a:spLocks noGrp="1"/>
          </p:cNvSpPr>
          <p:nvPr>
            <p:ph idx="1"/>
          </p:nvPr>
        </p:nvSpPr>
        <p:spPr>
          <a:xfrm>
            <a:off x="689918" y="2478431"/>
            <a:ext cx="8312585" cy="3980641"/>
          </a:xfrm>
        </p:spPr>
        <p:txBody>
          <a:bodyPr>
            <a:noAutofit/>
          </a:bodyPr>
          <a:lstStyle/>
          <a:p>
            <a:r>
              <a:rPr lang="en-GB" sz="2400" dirty="0" smtClean="0">
                <a:latin typeface="Comic Sans MS" panose="030F0702030302020204" pitchFamily="66" charset="0"/>
              </a:rPr>
              <a:t>New Liberalism emerged as a direct result of the concerns highlighted by the writings and studies by Booth and Rowntree. New Liberals actively campaigned within the party for the introduction of reform. </a:t>
            </a:r>
          </a:p>
          <a:p>
            <a:r>
              <a:rPr lang="en-GB" sz="2400" dirty="0" smtClean="0">
                <a:latin typeface="Comic Sans MS" panose="030F0702030302020204" pitchFamily="66" charset="0"/>
              </a:rPr>
              <a:t> Lloyd George was made Chancellor of the Exchequer in 1908, when Asquith took over as Prime Minister.</a:t>
            </a:r>
          </a:p>
          <a:p>
            <a:r>
              <a:rPr lang="en-GB" sz="2400" dirty="0" smtClean="0">
                <a:latin typeface="Comic Sans MS" panose="030F0702030302020204" pitchFamily="66" charset="0"/>
              </a:rPr>
              <a:t> Churchill took over at the Board of Trade</a:t>
            </a:r>
          </a:p>
          <a:p>
            <a:r>
              <a:rPr lang="en-GB" sz="2400" dirty="0" smtClean="0">
                <a:latin typeface="Comic Sans MS" panose="030F0702030302020204" pitchFamily="66" charset="0"/>
              </a:rPr>
              <a:t> The Liberal Government had now gained a great reforming ministry.</a:t>
            </a:r>
          </a:p>
          <a:p>
            <a:endParaRPr lang="en-GB" sz="2400" dirty="0"/>
          </a:p>
        </p:txBody>
      </p:sp>
      <p:pic>
        <p:nvPicPr>
          <p:cNvPr id="4" name="Picture 3"/>
          <p:cNvPicPr>
            <a:picLocks noChangeAspect="1"/>
          </p:cNvPicPr>
          <p:nvPr/>
        </p:nvPicPr>
        <p:blipFill>
          <a:blip r:embed="rId2"/>
          <a:stretch>
            <a:fillRect/>
          </a:stretch>
        </p:blipFill>
        <p:spPr>
          <a:xfrm>
            <a:off x="9002503" y="716751"/>
            <a:ext cx="2131287" cy="2769591"/>
          </a:xfrm>
          <a:prstGeom prst="rect">
            <a:avLst/>
          </a:prstGeom>
        </p:spPr>
      </p:pic>
      <p:pic>
        <p:nvPicPr>
          <p:cNvPr id="5" name="Picture 4"/>
          <p:cNvPicPr>
            <a:picLocks noChangeAspect="1"/>
          </p:cNvPicPr>
          <p:nvPr/>
        </p:nvPicPr>
        <p:blipFill>
          <a:blip r:embed="rId3"/>
          <a:stretch>
            <a:fillRect/>
          </a:stretch>
        </p:blipFill>
        <p:spPr>
          <a:xfrm>
            <a:off x="9050400" y="3751723"/>
            <a:ext cx="2083390" cy="2707349"/>
          </a:xfrm>
          <a:prstGeom prst="rect">
            <a:avLst/>
          </a:prstGeom>
        </p:spPr>
      </p:pic>
    </p:spTree>
    <p:extLst>
      <p:ext uri="{BB962C8B-B14F-4D97-AF65-F5344CB8AC3E}">
        <p14:creationId xmlns:p14="http://schemas.microsoft.com/office/powerpoint/2010/main" val="36433855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348593" y="760456"/>
            <a:ext cx="6562725" cy="3529013"/>
          </a:xfrm>
          <a:prstGeom prst="rect">
            <a:avLst/>
          </a:prstGeom>
        </p:spPr>
        <p:txBody>
          <a:bodyPr rtlCol="0">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spcBef>
                <a:spcPct val="50000"/>
              </a:spcBef>
              <a:spcAft>
                <a:spcPts val="0"/>
              </a:spcAft>
              <a:buFont typeface="Arial"/>
              <a:buNone/>
              <a:defRPr/>
            </a:pPr>
            <a:r>
              <a:rPr lang="en-GB" sz="2600" smtClean="0">
                <a:latin typeface="Comic Sans MS" pitchFamily="66" charset="0"/>
              </a:rPr>
              <a:t>The German Chancellor, Bismarck, had introduced a social welfare system in Germany at the end of the 19</a:t>
            </a:r>
            <a:r>
              <a:rPr lang="en-GB" sz="2600" baseline="30000" smtClean="0">
                <a:latin typeface="Comic Sans MS" pitchFamily="66" charset="0"/>
              </a:rPr>
              <a:t>th</a:t>
            </a:r>
            <a:r>
              <a:rPr lang="en-GB" sz="2600" smtClean="0">
                <a:latin typeface="Comic Sans MS" pitchFamily="66" charset="0"/>
              </a:rPr>
              <a:t> century. Bismarck wanted to gain the support of the German working classes and prevent them from turning to socialism and communism. Germany’s social welfare system was the first in Europe.</a:t>
            </a:r>
          </a:p>
          <a:p>
            <a:pPr>
              <a:spcAft>
                <a:spcPts val="0"/>
              </a:spcAft>
              <a:defRPr/>
            </a:pPr>
            <a:endParaRPr lang="en-GB" dirty="0"/>
          </a:p>
        </p:txBody>
      </p:sp>
      <p:sp>
        <p:nvSpPr>
          <p:cNvPr id="3" name="TextBox 3"/>
          <p:cNvSpPr txBox="1">
            <a:spLocks noChangeArrowheads="1"/>
          </p:cNvSpPr>
          <p:nvPr/>
        </p:nvSpPr>
        <p:spPr bwMode="auto">
          <a:xfrm>
            <a:off x="951641" y="4100299"/>
            <a:ext cx="1058957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400" dirty="0">
                <a:latin typeface="Comic Sans MS" panose="030F0702030302020204" pitchFamily="66" charset="0"/>
              </a:rPr>
              <a:t>‘</a:t>
            </a:r>
            <a:r>
              <a:rPr lang="en-GB" altLang="en-US" sz="2800" dirty="0">
                <a:latin typeface="Comic Sans MS" panose="030F0702030302020204" pitchFamily="66" charset="0"/>
              </a:rPr>
              <a:t>New Liberal’ politicians including Lloyd George visited Germany and were impressed by what they saw.</a:t>
            </a:r>
          </a:p>
          <a:p>
            <a:pPr eaLnBrk="1" hangingPunct="1">
              <a:spcBef>
                <a:spcPct val="50000"/>
              </a:spcBef>
              <a:buFontTx/>
              <a:buNone/>
            </a:pPr>
            <a:r>
              <a:rPr lang="en-GB" altLang="en-US" sz="2800" dirty="0">
                <a:latin typeface="Comic Sans MS" panose="030F0702030302020204" pitchFamily="66" charset="0"/>
              </a:rPr>
              <a:t>The German model helped to influence the Liberals to introduce reforms in Britain</a:t>
            </a:r>
          </a:p>
        </p:txBody>
      </p:sp>
      <p:pic>
        <p:nvPicPr>
          <p:cNvPr id="4" name="Picture 3" descr="bismar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980" y="1064870"/>
            <a:ext cx="1946275" cy="2438400"/>
          </a:xfrm>
          <a:prstGeom prst="rect">
            <a:avLst/>
          </a:prstGeom>
          <a:noFill/>
          <a:ln w="19050">
            <a:solidFill>
              <a:srgbClr val="000000"/>
            </a:solidFill>
            <a:miter lim="800000"/>
            <a:headEnd/>
            <a:tailEnd/>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latin typeface="Comic Sans MS" panose="030F0702030302020204" pitchFamily="66" charset="0"/>
              </a:rPr>
              <a:t>Political Advantage</a:t>
            </a:r>
            <a:endParaRPr lang="en-GB" sz="6000"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r>
              <a:rPr lang="en-GB" sz="3200" dirty="0" smtClean="0">
                <a:latin typeface="Comic Sans MS" panose="030F0702030302020204" pitchFamily="66" charset="0"/>
              </a:rPr>
              <a:t>The growth of the Labour Party, set up in 1906 helped to convince the Liberal Government to introduce their social reforms. </a:t>
            </a:r>
          </a:p>
          <a:p>
            <a:endParaRPr lang="en-GB" sz="3200" dirty="0" smtClean="0">
              <a:latin typeface="Comic Sans MS" panose="030F0702030302020204" pitchFamily="66" charset="0"/>
            </a:endParaRPr>
          </a:p>
          <a:p>
            <a:r>
              <a:rPr lang="en-GB" sz="3200" dirty="0" smtClean="0">
                <a:latin typeface="Comic Sans MS" panose="030F0702030302020204" pitchFamily="66" charset="0"/>
              </a:rPr>
              <a:t>It was to the political advantage of the Liberal government to offer social reforms. If the Liberals were seen to be unsympathetic to the poor, what might happen at elections in the future?</a:t>
            </a:r>
          </a:p>
          <a:p>
            <a:endParaRPr lang="en-GB" dirty="0"/>
          </a:p>
        </p:txBody>
      </p:sp>
    </p:spTree>
    <p:extLst>
      <p:ext uri="{BB962C8B-B14F-4D97-AF65-F5344CB8AC3E}">
        <p14:creationId xmlns:p14="http://schemas.microsoft.com/office/powerpoint/2010/main" val="36860850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820563" y="808766"/>
            <a:ext cx="8966886" cy="5576888"/>
          </a:xfrm>
          <a:prstGeom prst="rect">
            <a:avLst/>
          </a:prstGeom>
        </p:spPr>
        <p:txBody>
          <a:bodyPr rtlCol="0">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0"/>
              </a:spcAft>
              <a:buFont typeface="Arial"/>
              <a:buNone/>
              <a:defRPr/>
            </a:pPr>
            <a:r>
              <a:rPr lang="en-GB" sz="2800" dirty="0" smtClean="0">
                <a:latin typeface="Comic Sans MS" pitchFamily="66" charset="0"/>
              </a:rPr>
              <a:t>The growth of the Labour Party helped to convince the Liberal Government to introduce their social reforms. </a:t>
            </a:r>
          </a:p>
          <a:p>
            <a:pPr marL="0" indent="0">
              <a:spcAft>
                <a:spcPts val="0"/>
              </a:spcAft>
              <a:buFont typeface="Arial"/>
              <a:buNone/>
              <a:defRPr/>
            </a:pPr>
            <a:endParaRPr lang="en-GB" sz="2800" dirty="0" smtClean="0">
              <a:latin typeface="Comic Sans MS" pitchFamily="66" charset="0"/>
            </a:endParaRPr>
          </a:p>
          <a:p>
            <a:pPr marL="0" indent="0">
              <a:spcAft>
                <a:spcPts val="0"/>
              </a:spcAft>
              <a:buFont typeface="Arial"/>
              <a:buNone/>
              <a:defRPr/>
            </a:pPr>
            <a:r>
              <a:rPr lang="en-GB" sz="2800" dirty="0" smtClean="0">
                <a:latin typeface="Comic Sans MS" pitchFamily="66" charset="0"/>
              </a:rPr>
              <a:t>It was to the political advantage of the Liberal government to offer social reforms. If the Liberals were seen to be unsympathetic to the poor, what might happen at elections in the future?</a:t>
            </a:r>
          </a:p>
          <a:p>
            <a:pPr marL="0" indent="0">
              <a:spcAft>
                <a:spcPts val="0"/>
              </a:spcAft>
              <a:buFont typeface="Arial"/>
              <a:buNone/>
              <a:defRPr/>
            </a:pPr>
            <a:endParaRPr lang="en-GB" sz="2800" dirty="0" smtClean="0">
              <a:latin typeface="Comic Sans MS" pitchFamily="66" charset="0"/>
            </a:endParaRPr>
          </a:p>
          <a:p>
            <a:pPr marL="0" indent="0">
              <a:spcAft>
                <a:spcPts val="0"/>
              </a:spcAft>
              <a:buFont typeface="Arial"/>
              <a:buNone/>
              <a:defRPr/>
            </a:pPr>
            <a:endParaRPr lang="en-GB" sz="2800" dirty="0" smtClean="0">
              <a:latin typeface="Comic Sans MS" pitchFamily="66" charset="0"/>
            </a:endParaRPr>
          </a:p>
          <a:p>
            <a:pPr>
              <a:spcAft>
                <a:spcPts val="0"/>
              </a:spcAft>
              <a:defRPr/>
            </a:pPr>
            <a:endParaRPr lang="en-GB" dirty="0"/>
          </a:p>
        </p:txBody>
      </p:sp>
    </p:spTree>
    <p:extLst>
      <p:ext uri="{BB962C8B-B14F-4D97-AF65-F5344CB8AC3E}">
        <p14:creationId xmlns:p14="http://schemas.microsoft.com/office/powerpoint/2010/main" val="1720039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5400" b="1" dirty="0">
                <a:solidFill>
                  <a:prstClr val="black">
                    <a:lumMod val="85000"/>
                    <a:lumOff val="15000"/>
                  </a:prstClr>
                </a:solidFill>
                <a:latin typeface="Comic Sans MS" panose="030F0702030302020204" pitchFamily="66" charset="0"/>
              </a:rPr>
              <a:t>Municipal Socialism</a:t>
            </a:r>
            <a:endParaRPr lang="en-GB" dirty="0"/>
          </a:p>
        </p:txBody>
      </p:sp>
      <p:sp>
        <p:nvSpPr>
          <p:cNvPr id="3" name="Content Placeholder 2"/>
          <p:cNvSpPr>
            <a:spLocks noGrp="1"/>
          </p:cNvSpPr>
          <p:nvPr>
            <p:ph idx="1"/>
          </p:nvPr>
        </p:nvSpPr>
        <p:spPr>
          <a:xfrm>
            <a:off x="815546" y="2556932"/>
            <a:ext cx="10466173" cy="3510236"/>
          </a:xfrm>
        </p:spPr>
        <p:txBody>
          <a:bodyPr>
            <a:normAutofit lnSpcReduction="10000"/>
          </a:bodyPr>
          <a:lstStyle/>
          <a:p>
            <a:pPr algn="just">
              <a:spcAft>
                <a:spcPts val="0"/>
              </a:spcAft>
              <a:buClr>
                <a:srgbClr val="83992A"/>
              </a:buClr>
              <a:defRPr/>
            </a:pPr>
            <a:r>
              <a:rPr lang="en-GB" dirty="0" smtClean="0">
                <a:solidFill>
                  <a:prstClr val="black"/>
                </a:solidFill>
                <a:latin typeface="Comic Sans MS" pitchFamily="66" charset="0"/>
              </a:rPr>
              <a:t>Some Liberal-controlled local town councils became involved in improving the welfare of the people in their town. </a:t>
            </a:r>
          </a:p>
          <a:p>
            <a:pPr algn="just">
              <a:spcAft>
                <a:spcPts val="0"/>
              </a:spcAft>
              <a:buClr>
                <a:srgbClr val="83992A"/>
              </a:buClr>
              <a:defRPr/>
            </a:pPr>
            <a:r>
              <a:rPr lang="en-GB" dirty="0" smtClean="0">
                <a:solidFill>
                  <a:prstClr val="black"/>
                </a:solidFill>
                <a:latin typeface="Comic Sans MS" pitchFamily="66" charset="0"/>
              </a:rPr>
              <a:t>Local authorities that did try to tackle issues linked to poverty were used as a model to persuade national government that political intervention was both possible and desirable on a national scale. </a:t>
            </a:r>
          </a:p>
          <a:p>
            <a:pPr algn="just">
              <a:spcAft>
                <a:spcPts val="0"/>
              </a:spcAft>
              <a:buClr>
                <a:srgbClr val="83992A"/>
              </a:buClr>
              <a:defRPr/>
            </a:pPr>
            <a:r>
              <a:rPr lang="en-GB" dirty="0" smtClean="0">
                <a:solidFill>
                  <a:prstClr val="black"/>
                </a:solidFill>
                <a:latin typeface="Comic Sans MS" pitchFamily="66" charset="0"/>
              </a:rPr>
              <a:t>These services were paid for by local taxation.</a:t>
            </a:r>
          </a:p>
          <a:p>
            <a:pPr algn="just">
              <a:spcAft>
                <a:spcPts val="0"/>
              </a:spcAft>
              <a:buClr>
                <a:srgbClr val="83992A"/>
              </a:buClr>
              <a:defRPr/>
            </a:pPr>
            <a:r>
              <a:rPr lang="en-GB" dirty="0" smtClean="0">
                <a:solidFill>
                  <a:prstClr val="black"/>
                </a:solidFill>
                <a:latin typeface="Comic Sans MS" pitchFamily="66" charset="0"/>
              </a:rPr>
              <a:t>Increasingly, social reformers saw that the answer to poverty lay with the willingness of national government to tackle the national problem. </a:t>
            </a:r>
          </a:p>
          <a:p>
            <a:pPr algn="just">
              <a:spcAft>
                <a:spcPts val="0"/>
              </a:spcAft>
              <a:buClr>
                <a:srgbClr val="83992A"/>
              </a:buClr>
              <a:defRPr/>
            </a:pPr>
            <a:endParaRPr lang="en-GB" sz="2100" dirty="0" smtClean="0">
              <a:solidFill>
                <a:prstClr val="black"/>
              </a:solidFill>
              <a:latin typeface="Comic Sans MS" pitchFamily="66" charset="0"/>
            </a:endParaRPr>
          </a:p>
          <a:p>
            <a:pPr algn="just">
              <a:spcAft>
                <a:spcPts val="0"/>
              </a:spcAft>
              <a:buClr>
                <a:srgbClr val="83992A"/>
              </a:buClr>
              <a:defRPr/>
            </a:pPr>
            <a:endParaRPr lang="en-GB" sz="2100" dirty="0">
              <a:solidFill>
                <a:prstClr val="black"/>
              </a:solidFill>
              <a:latin typeface="Comic Sans MS" pitchFamily="66" charset="0"/>
            </a:endParaRPr>
          </a:p>
          <a:p>
            <a:endParaRPr lang="en-GB" dirty="0"/>
          </a:p>
        </p:txBody>
      </p:sp>
    </p:spTree>
    <p:extLst>
      <p:ext uri="{BB962C8B-B14F-4D97-AF65-F5344CB8AC3E}">
        <p14:creationId xmlns:p14="http://schemas.microsoft.com/office/powerpoint/2010/main" val="312564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424114" y="2133600"/>
            <a:ext cx="748823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5400" dirty="0">
                <a:latin typeface="Comic Sans MS" panose="030F0702030302020204" pitchFamily="66" charset="0"/>
              </a:rPr>
              <a:t>What is a </a:t>
            </a:r>
            <a:r>
              <a:rPr lang="en-GB" altLang="en-US" sz="5400" dirty="0">
                <a:solidFill>
                  <a:schemeClr val="accent2"/>
                </a:solidFill>
                <a:latin typeface="Comic Sans MS" panose="030F0702030302020204" pitchFamily="66" charset="0"/>
              </a:rPr>
              <a:t>democracy</a:t>
            </a:r>
            <a:r>
              <a:rPr lang="en-GB" altLang="en-US" sz="5400" dirty="0">
                <a:latin typeface="Comic Sans MS" panose="030F0702030302020204" pitchFamily="66" charset="0"/>
              </a:rPr>
              <a:t>???</a:t>
            </a:r>
            <a:endParaRPr lang="en-US" altLang="en-US" sz="5400" dirty="0">
              <a:latin typeface="Comic Sans MS" panose="030F0702030302020204" pitchFamily="66" charset="0"/>
            </a:endParaRPr>
          </a:p>
        </p:txBody>
      </p:sp>
    </p:spTree>
    <p:extLst>
      <p:ext uri="{BB962C8B-B14F-4D97-AF65-F5344CB8AC3E}">
        <p14:creationId xmlns:p14="http://schemas.microsoft.com/office/powerpoint/2010/main" val="1660628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890"/>
                                        </p:tgtEl>
                                        <p:attrNameLst>
                                          <p:attrName>style.visibility</p:attrName>
                                        </p:attrNameLst>
                                      </p:cBhvr>
                                      <p:to>
                                        <p:strVal val="visible"/>
                                      </p:to>
                                    </p:set>
                                    <p:anim calcmode="discrete" valueType="clr">
                                      <p:cBhvr override="childStyle">
                                        <p:cTn id="7" dur="80"/>
                                        <p:tgtEl>
                                          <p:spTgt spid="378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90"/>
                                        </p:tgtEl>
                                        <p:attrNameLst>
                                          <p:attrName>fillcolor</p:attrName>
                                        </p:attrNameLst>
                                      </p:cBhvr>
                                      <p:tavLst>
                                        <p:tav tm="0">
                                          <p:val>
                                            <p:clrVal>
                                              <a:schemeClr val="accent2"/>
                                            </p:clrVal>
                                          </p:val>
                                        </p:tav>
                                        <p:tav tm="50000">
                                          <p:val>
                                            <p:clrVal>
                                              <a:schemeClr val="hlink"/>
                                            </p:clrVal>
                                          </p:val>
                                        </p:tav>
                                      </p:tavLst>
                                    </p:anim>
                                    <p:set>
                                      <p:cBhvr>
                                        <p:cTn id="9" dur="80"/>
                                        <p:tgtEl>
                                          <p:spTgt spid="378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939114" y="728792"/>
            <a:ext cx="10293177"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GB" altLang="en-US" sz="3600" dirty="0">
                <a:latin typeface="Comic Sans MS" panose="030F0702030302020204" pitchFamily="66" charset="0"/>
              </a:rPr>
              <a:t>A political system where citizens have rights and responsibilities</a:t>
            </a:r>
          </a:p>
          <a:p>
            <a:pPr eaLnBrk="1" hangingPunct="1">
              <a:spcBef>
                <a:spcPct val="50000"/>
              </a:spcBef>
              <a:buFontTx/>
              <a:buChar char="•"/>
            </a:pPr>
            <a:r>
              <a:rPr lang="en-GB" altLang="en-US" sz="3600" dirty="0">
                <a:latin typeface="Comic Sans MS" panose="030F0702030302020204" pitchFamily="66" charset="0"/>
              </a:rPr>
              <a:t>Main characteristics of modern democracies are universal suffrage, regular elections, freedom of speech and association, free press and elections free from corruption</a:t>
            </a:r>
          </a:p>
          <a:p>
            <a:pPr eaLnBrk="1" hangingPunct="1">
              <a:spcBef>
                <a:spcPct val="50000"/>
              </a:spcBef>
              <a:buFontTx/>
              <a:buChar char="•"/>
            </a:pPr>
            <a:r>
              <a:rPr lang="en-GB" altLang="en-US" sz="3600" dirty="0">
                <a:latin typeface="Comic Sans MS" panose="030F0702030302020204" pitchFamily="66" charset="0"/>
              </a:rPr>
              <a:t>Democracies develop over time</a:t>
            </a:r>
          </a:p>
          <a:p>
            <a:pPr eaLnBrk="1" hangingPunct="1">
              <a:spcBef>
                <a:spcPct val="50000"/>
              </a:spcBef>
            </a:pPr>
            <a:endParaRPr lang="en-US" altLang="en-US" sz="3600" dirty="0">
              <a:latin typeface="Comic Sans MS" panose="030F0702030302020204" pitchFamily="66" charset="0"/>
            </a:endParaRPr>
          </a:p>
        </p:txBody>
      </p:sp>
    </p:spTree>
    <p:extLst>
      <p:ext uri="{BB962C8B-B14F-4D97-AF65-F5344CB8AC3E}">
        <p14:creationId xmlns:p14="http://schemas.microsoft.com/office/powerpoint/2010/main" val="1029143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box(out)">
                                      <p:cBhvr>
                                        <p:cTn id="7" dur="1000"/>
                                        <p:tgtEl>
                                          <p:spTgt spid="39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box(out)">
                                      <p:cBhvr>
                                        <p:cTn id="12" dur="1000"/>
                                        <p:tgtEl>
                                          <p:spTgt spid="39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9938">
                                            <p:txEl>
                                              <p:pRg st="2" end="2"/>
                                            </p:txEl>
                                          </p:spTgt>
                                        </p:tgtEl>
                                        <p:attrNameLst>
                                          <p:attrName>style.visibility</p:attrName>
                                        </p:attrNameLst>
                                      </p:cBhvr>
                                      <p:to>
                                        <p:strVal val="visible"/>
                                      </p:to>
                                    </p:set>
                                    <p:animEffect transition="in" filter="box(out)">
                                      <p:cBhvr>
                                        <p:cTn id="17" dur="1000"/>
                                        <p:tgtEl>
                                          <p:spTgt spid="399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208214" y="2924175"/>
            <a:ext cx="77041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a:latin typeface="Comic Sans MS" panose="030F0702030302020204" pitchFamily="66" charset="0"/>
              </a:rPr>
              <a:t>What is </a:t>
            </a:r>
            <a:r>
              <a:rPr lang="en-GB" altLang="en-US" sz="4400">
                <a:solidFill>
                  <a:srgbClr val="FF0000"/>
                </a:solidFill>
                <a:latin typeface="Comic Sans MS" panose="030F0702030302020204" pitchFamily="66" charset="0"/>
              </a:rPr>
              <a:t>Communism</a:t>
            </a:r>
            <a:r>
              <a:rPr lang="en-GB" altLang="en-US" sz="4400">
                <a:latin typeface="Comic Sans MS" panose="030F0702030302020204" pitchFamily="66" charset="0"/>
              </a:rPr>
              <a:t>???</a:t>
            </a:r>
            <a:endParaRPr lang="en-US" altLang="en-US" sz="4400">
              <a:latin typeface="Comic Sans MS" panose="030F0702030302020204" pitchFamily="66" charset="0"/>
            </a:endParaRPr>
          </a:p>
        </p:txBody>
      </p:sp>
    </p:spTree>
    <p:extLst>
      <p:ext uri="{BB962C8B-B14F-4D97-AF65-F5344CB8AC3E}">
        <p14:creationId xmlns:p14="http://schemas.microsoft.com/office/powerpoint/2010/main" val="335480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0"/>
                                        </p:tgtEl>
                                        <p:attrNameLst>
                                          <p:attrName>style.visibility</p:attrName>
                                        </p:attrNameLst>
                                      </p:cBhvr>
                                      <p:to>
                                        <p:strVal val="visible"/>
                                      </p:to>
                                    </p:set>
                                    <p:anim calcmode="discrete" valueType="clr">
                                      <p:cBhvr override="childStyle">
                                        <p:cTn id="7" dur="80"/>
                                        <p:tgtEl>
                                          <p:spTgt spid="92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0"/>
                                        </p:tgtEl>
                                        <p:attrNameLst>
                                          <p:attrName>fillcolor</p:attrName>
                                        </p:attrNameLst>
                                      </p:cBhvr>
                                      <p:tavLst>
                                        <p:tav tm="0">
                                          <p:val>
                                            <p:clrVal>
                                              <a:schemeClr val="accent2"/>
                                            </p:clrVal>
                                          </p:val>
                                        </p:tav>
                                        <p:tav tm="50000">
                                          <p:val>
                                            <p:clrVal>
                                              <a:schemeClr val="hlink"/>
                                            </p:clrVal>
                                          </p:val>
                                        </p:tav>
                                      </p:tavLst>
                                    </p:anim>
                                    <p:set>
                                      <p:cBhvr>
                                        <p:cTn id="9" dur="80"/>
                                        <p:tgtEl>
                                          <p:spTgt spid="92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474573" y="654908"/>
            <a:ext cx="91440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GB" altLang="en-US" sz="3200" dirty="0">
                <a:latin typeface="Comic Sans MS" panose="030F0702030302020204" pitchFamily="66" charset="0"/>
              </a:rPr>
              <a:t>Ideal society characterised by common ownership, by the state, of industry, land etc.</a:t>
            </a:r>
          </a:p>
          <a:p>
            <a:pPr eaLnBrk="1" hangingPunct="1">
              <a:spcBef>
                <a:spcPct val="50000"/>
              </a:spcBef>
              <a:buFontTx/>
              <a:buChar char="•"/>
            </a:pPr>
            <a:r>
              <a:rPr lang="en-GB" altLang="en-US" sz="3200" dirty="0">
                <a:latin typeface="Comic Sans MS" panose="030F0702030302020204" pitchFamily="66" charset="0"/>
              </a:rPr>
              <a:t>Developed by Karl Marx who saw capitalist societies as EXPLOITATIVE</a:t>
            </a:r>
          </a:p>
          <a:p>
            <a:pPr eaLnBrk="1" hangingPunct="1">
              <a:spcBef>
                <a:spcPct val="50000"/>
              </a:spcBef>
              <a:buFontTx/>
              <a:buChar char="•"/>
            </a:pPr>
            <a:r>
              <a:rPr lang="en-GB" altLang="en-US" sz="3200" dirty="0">
                <a:latin typeface="Comic Sans MS" panose="030F0702030302020204" pitchFamily="66" charset="0"/>
              </a:rPr>
              <a:t>He identified 2 distinct classes BOURGEOISIE (the wealthy owners) and PROLETARIAT (the workers)</a:t>
            </a:r>
          </a:p>
          <a:p>
            <a:pPr eaLnBrk="1" hangingPunct="1">
              <a:spcBef>
                <a:spcPct val="50000"/>
              </a:spcBef>
              <a:buFontTx/>
              <a:buChar char="•"/>
            </a:pPr>
            <a:r>
              <a:rPr lang="en-GB" altLang="en-US" sz="3200" dirty="0">
                <a:latin typeface="Comic Sans MS" panose="030F0702030302020204" pitchFamily="66" charset="0"/>
              </a:rPr>
              <a:t>He claimed the proletariat should overthrow the bourgeoisie and create a fairer communist society</a:t>
            </a:r>
          </a:p>
          <a:p>
            <a:pPr eaLnBrk="1" hangingPunct="1">
              <a:spcBef>
                <a:spcPct val="50000"/>
              </a:spcBef>
            </a:pPr>
            <a:endParaRPr lang="en-US" altLang="en-US" sz="3200" dirty="0">
              <a:latin typeface="Comic Sans MS" panose="030F0702030302020204" pitchFamily="66" charset="0"/>
            </a:endParaRPr>
          </a:p>
        </p:txBody>
      </p:sp>
    </p:spTree>
    <p:extLst>
      <p:ext uri="{BB962C8B-B14F-4D97-AF65-F5344CB8AC3E}">
        <p14:creationId xmlns:p14="http://schemas.microsoft.com/office/powerpoint/2010/main" val="1444697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box(out)">
                                      <p:cBhvr>
                                        <p:cTn id="7" dur="1000"/>
                                        <p:tgtEl>
                                          <p:spTgt spid="122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Effect transition="in" filter="box(out)">
                                      <p:cBhvr>
                                        <p:cTn id="12" dur="1000"/>
                                        <p:tgtEl>
                                          <p:spTgt spid="122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292">
                                            <p:txEl>
                                              <p:pRg st="2" end="2"/>
                                            </p:txEl>
                                          </p:spTgt>
                                        </p:tgtEl>
                                        <p:attrNameLst>
                                          <p:attrName>style.visibility</p:attrName>
                                        </p:attrNameLst>
                                      </p:cBhvr>
                                      <p:to>
                                        <p:strVal val="visible"/>
                                      </p:to>
                                    </p:set>
                                    <p:animEffect transition="in" filter="box(out)">
                                      <p:cBhvr>
                                        <p:cTn id="17" dur="1000"/>
                                        <p:tgtEl>
                                          <p:spTgt spid="122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2292">
                                            <p:txEl>
                                              <p:pRg st="3" end="3"/>
                                            </p:txEl>
                                          </p:spTgt>
                                        </p:tgtEl>
                                        <p:attrNameLst>
                                          <p:attrName>style.visibility</p:attrName>
                                        </p:attrNameLst>
                                      </p:cBhvr>
                                      <p:to>
                                        <p:strVal val="visible"/>
                                      </p:to>
                                    </p:set>
                                    <p:animEffect transition="in" filter="box(out)">
                                      <p:cBhvr>
                                        <p:cTn id="22" dur="1000"/>
                                        <p:tgtEl>
                                          <p:spTgt spid="122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499</TotalTime>
  <Words>2365</Words>
  <Application>Microsoft Office PowerPoint</Application>
  <PresentationFormat>Widescreen</PresentationFormat>
  <Paragraphs>212</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Comic Sans MS</vt:lpstr>
      <vt:lpstr>Garamond</vt:lpstr>
      <vt:lpstr>Times New Roman</vt:lpstr>
      <vt:lpstr>Wingdings</vt:lpstr>
      <vt:lpstr>Organic</vt:lpstr>
      <vt:lpstr>A Divided Society</vt:lpstr>
      <vt:lpstr>Course Jargon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Intentions</vt:lpstr>
      <vt:lpstr>PowerPoint Presentation</vt:lpstr>
      <vt:lpstr>Britain By 1850 </vt:lpstr>
      <vt:lpstr>TASK</vt:lpstr>
      <vt:lpstr>What was Britain like by 1850?</vt:lpstr>
      <vt:lpstr>What was Britain like by 1850?</vt:lpstr>
      <vt:lpstr>Social Problems </vt:lpstr>
      <vt:lpstr>PowerPoint Presentation</vt:lpstr>
      <vt:lpstr>PowerPoint Presentation</vt:lpstr>
      <vt:lpstr>Idea of Self Help</vt:lpstr>
      <vt:lpstr>Ignorance</vt:lpstr>
      <vt:lpstr>The Government</vt:lpstr>
      <vt:lpstr>Laissez-faire</vt:lpstr>
      <vt:lpstr>Laissez-faire</vt:lpstr>
      <vt:lpstr>Exceptions</vt:lpstr>
      <vt:lpstr>Task</vt:lpstr>
      <vt:lpstr>TASK</vt:lpstr>
      <vt:lpstr>Task</vt:lpstr>
      <vt:lpstr>Why did Attitudes towards Poverty change?</vt:lpstr>
      <vt:lpstr>PowerPoint Presentation</vt:lpstr>
      <vt:lpstr>Watch the clip…</vt:lpstr>
      <vt:lpstr>Booth and Rowntree</vt:lpstr>
      <vt:lpstr>Charles Booth</vt:lpstr>
      <vt:lpstr>PowerPoint Presentation</vt:lpstr>
      <vt:lpstr>Watch the clip…</vt:lpstr>
      <vt:lpstr>Seebohm Rowntree</vt:lpstr>
      <vt:lpstr>PowerPoint Presentation</vt:lpstr>
      <vt:lpstr>Important Outcomes</vt:lpstr>
      <vt:lpstr>How did the reports of Booth and Rowntree help lead to reform? </vt:lpstr>
      <vt:lpstr>NATIONAL EFFICIENCY  </vt:lpstr>
      <vt:lpstr>What is National Security? </vt:lpstr>
      <vt:lpstr>The Boer War</vt:lpstr>
      <vt:lpstr>The Boer War  </vt:lpstr>
      <vt:lpstr>New Liberalism</vt:lpstr>
      <vt:lpstr>PowerPoint Presentation</vt:lpstr>
      <vt:lpstr>Political Advantage</vt:lpstr>
      <vt:lpstr>PowerPoint Presentation</vt:lpstr>
      <vt:lpstr>Municipal Socialism</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LMackie</dc:creator>
  <cp:lastModifiedBy>Robyn Jones</cp:lastModifiedBy>
  <cp:revision>50</cp:revision>
  <cp:lastPrinted>2015-09-01T08:04:17Z</cp:lastPrinted>
  <dcterms:created xsi:type="dcterms:W3CDTF">2015-06-17T13:22:10Z</dcterms:created>
  <dcterms:modified xsi:type="dcterms:W3CDTF">2020-03-13T14:28:38Z</dcterms:modified>
</cp:coreProperties>
</file>