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61" r:id="rId4"/>
    <p:sldId id="259" r:id="rId5"/>
    <p:sldId id="257" r:id="rId6"/>
    <p:sldId id="272" r:id="rId7"/>
    <p:sldId id="258" r:id="rId8"/>
    <p:sldId id="262" r:id="rId9"/>
    <p:sldId id="263" r:id="rId10"/>
    <p:sldId id="264" r:id="rId11"/>
    <p:sldId id="265" r:id="rId12"/>
    <p:sldId id="266"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7F068E6-272A-4979-8B40-DCE85CC65785}"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BC4DF7-D1B5-4302-B73F-105AD756A4FF}" type="slidenum">
              <a:rPr lang="en-GB" smtClean="0"/>
              <a:t>‹#›</a:t>
            </a:fld>
            <a:endParaRPr lang="en-GB"/>
          </a:p>
        </p:txBody>
      </p:sp>
    </p:spTree>
    <p:extLst>
      <p:ext uri="{BB962C8B-B14F-4D97-AF65-F5344CB8AC3E}">
        <p14:creationId xmlns:p14="http://schemas.microsoft.com/office/powerpoint/2010/main" val="4214004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7F068E6-272A-4979-8B40-DCE85CC65785}"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BC4DF7-D1B5-4302-B73F-105AD756A4FF}" type="slidenum">
              <a:rPr lang="en-GB" smtClean="0"/>
              <a:t>‹#›</a:t>
            </a:fld>
            <a:endParaRPr lang="en-GB"/>
          </a:p>
        </p:txBody>
      </p:sp>
    </p:spTree>
    <p:extLst>
      <p:ext uri="{BB962C8B-B14F-4D97-AF65-F5344CB8AC3E}">
        <p14:creationId xmlns:p14="http://schemas.microsoft.com/office/powerpoint/2010/main" val="1980959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7F068E6-272A-4979-8B40-DCE85CC65785}"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BC4DF7-D1B5-4302-B73F-105AD756A4FF}" type="slidenum">
              <a:rPr lang="en-GB" smtClean="0"/>
              <a:t>‹#›</a:t>
            </a:fld>
            <a:endParaRPr lang="en-GB"/>
          </a:p>
        </p:txBody>
      </p:sp>
    </p:spTree>
    <p:extLst>
      <p:ext uri="{BB962C8B-B14F-4D97-AF65-F5344CB8AC3E}">
        <p14:creationId xmlns:p14="http://schemas.microsoft.com/office/powerpoint/2010/main" val="144817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7F068E6-272A-4979-8B40-DCE85CC65785}"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BC4DF7-D1B5-4302-B73F-105AD756A4FF}" type="slidenum">
              <a:rPr lang="en-GB" smtClean="0"/>
              <a:t>‹#›</a:t>
            </a:fld>
            <a:endParaRPr lang="en-GB"/>
          </a:p>
        </p:txBody>
      </p:sp>
    </p:spTree>
    <p:extLst>
      <p:ext uri="{BB962C8B-B14F-4D97-AF65-F5344CB8AC3E}">
        <p14:creationId xmlns:p14="http://schemas.microsoft.com/office/powerpoint/2010/main" val="512810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F068E6-272A-4979-8B40-DCE85CC65785}"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BC4DF7-D1B5-4302-B73F-105AD756A4FF}" type="slidenum">
              <a:rPr lang="en-GB" smtClean="0"/>
              <a:t>‹#›</a:t>
            </a:fld>
            <a:endParaRPr lang="en-GB"/>
          </a:p>
        </p:txBody>
      </p:sp>
    </p:spTree>
    <p:extLst>
      <p:ext uri="{BB962C8B-B14F-4D97-AF65-F5344CB8AC3E}">
        <p14:creationId xmlns:p14="http://schemas.microsoft.com/office/powerpoint/2010/main" val="563557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7F068E6-272A-4979-8B40-DCE85CC65785}"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BC4DF7-D1B5-4302-B73F-105AD756A4FF}" type="slidenum">
              <a:rPr lang="en-GB" smtClean="0"/>
              <a:t>‹#›</a:t>
            </a:fld>
            <a:endParaRPr lang="en-GB"/>
          </a:p>
        </p:txBody>
      </p:sp>
    </p:spTree>
    <p:extLst>
      <p:ext uri="{BB962C8B-B14F-4D97-AF65-F5344CB8AC3E}">
        <p14:creationId xmlns:p14="http://schemas.microsoft.com/office/powerpoint/2010/main" val="1285682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7F068E6-272A-4979-8B40-DCE85CC65785}" type="datetimeFigureOut">
              <a:rPr lang="en-GB" smtClean="0"/>
              <a:t>12/03/2020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BC4DF7-D1B5-4302-B73F-105AD756A4FF}" type="slidenum">
              <a:rPr lang="en-GB" smtClean="0"/>
              <a:t>‹#›</a:t>
            </a:fld>
            <a:endParaRPr lang="en-GB"/>
          </a:p>
        </p:txBody>
      </p:sp>
    </p:spTree>
    <p:extLst>
      <p:ext uri="{BB962C8B-B14F-4D97-AF65-F5344CB8AC3E}">
        <p14:creationId xmlns:p14="http://schemas.microsoft.com/office/powerpoint/2010/main" val="2295106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7F068E6-272A-4979-8B40-DCE85CC65785}" type="datetimeFigureOut">
              <a:rPr lang="en-GB" smtClean="0"/>
              <a:t>12/03/2020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5BC4DF7-D1B5-4302-B73F-105AD756A4FF}" type="slidenum">
              <a:rPr lang="en-GB" smtClean="0"/>
              <a:t>‹#›</a:t>
            </a:fld>
            <a:endParaRPr lang="en-GB"/>
          </a:p>
        </p:txBody>
      </p:sp>
    </p:spTree>
    <p:extLst>
      <p:ext uri="{BB962C8B-B14F-4D97-AF65-F5344CB8AC3E}">
        <p14:creationId xmlns:p14="http://schemas.microsoft.com/office/powerpoint/2010/main" val="275582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F068E6-272A-4979-8B40-DCE85CC65785}" type="datetimeFigureOut">
              <a:rPr lang="en-GB" smtClean="0"/>
              <a:t>12/03/2020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5BC4DF7-D1B5-4302-B73F-105AD756A4FF}" type="slidenum">
              <a:rPr lang="en-GB" smtClean="0"/>
              <a:t>‹#›</a:t>
            </a:fld>
            <a:endParaRPr lang="en-GB"/>
          </a:p>
        </p:txBody>
      </p:sp>
    </p:spTree>
    <p:extLst>
      <p:ext uri="{BB962C8B-B14F-4D97-AF65-F5344CB8AC3E}">
        <p14:creationId xmlns:p14="http://schemas.microsoft.com/office/powerpoint/2010/main" val="790053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F068E6-272A-4979-8B40-DCE85CC65785}"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BC4DF7-D1B5-4302-B73F-105AD756A4FF}" type="slidenum">
              <a:rPr lang="en-GB" smtClean="0"/>
              <a:t>‹#›</a:t>
            </a:fld>
            <a:endParaRPr lang="en-GB"/>
          </a:p>
        </p:txBody>
      </p:sp>
    </p:spTree>
    <p:extLst>
      <p:ext uri="{BB962C8B-B14F-4D97-AF65-F5344CB8AC3E}">
        <p14:creationId xmlns:p14="http://schemas.microsoft.com/office/powerpoint/2010/main" val="4012480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F068E6-272A-4979-8B40-DCE85CC65785}"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BC4DF7-D1B5-4302-B73F-105AD756A4FF}" type="slidenum">
              <a:rPr lang="en-GB" smtClean="0"/>
              <a:t>‹#›</a:t>
            </a:fld>
            <a:endParaRPr lang="en-GB"/>
          </a:p>
        </p:txBody>
      </p:sp>
    </p:spTree>
    <p:extLst>
      <p:ext uri="{BB962C8B-B14F-4D97-AF65-F5344CB8AC3E}">
        <p14:creationId xmlns:p14="http://schemas.microsoft.com/office/powerpoint/2010/main" val="53301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F068E6-272A-4979-8B40-DCE85CC65785}" type="datetimeFigureOut">
              <a:rPr lang="en-GB" smtClean="0"/>
              <a:t>12/03/2020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BC4DF7-D1B5-4302-B73F-105AD756A4FF}" type="slidenum">
              <a:rPr lang="en-GB" smtClean="0"/>
              <a:t>‹#›</a:t>
            </a:fld>
            <a:endParaRPr lang="en-GB"/>
          </a:p>
        </p:txBody>
      </p:sp>
    </p:spTree>
    <p:extLst>
      <p:ext uri="{BB962C8B-B14F-4D97-AF65-F5344CB8AC3E}">
        <p14:creationId xmlns:p14="http://schemas.microsoft.com/office/powerpoint/2010/main" val="1107041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92300" y="177800"/>
            <a:ext cx="8483600" cy="769441"/>
          </a:xfrm>
          <a:prstGeom prst="rect">
            <a:avLst/>
          </a:prstGeom>
          <a:noFill/>
        </p:spPr>
        <p:txBody>
          <a:bodyPr wrap="square" rtlCol="0">
            <a:spAutoFit/>
          </a:bodyPr>
          <a:lstStyle/>
          <a:p>
            <a:pPr algn="ctr"/>
            <a:r>
              <a:rPr lang="en-GB" sz="4400" b="1" u="sng" dirty="0" smtClean="0"/>
              <a:t>Rivers</a:t>
            </a:r>
            <a:endParaRPr lang="en-GB" sz="4400" b="1" u="sng" dirty="0"/>
          </a:p>
        </p:txBody>
      </p:sp>
      <p:pic>
        <p:nvPicPr>
          <p:cNvPr id="2" name="Picture 1"/>
          <p:cNvPicPr>
            <a:picLocks noChangeAspect="1"/>
          </p:cNvPicPr>
          <p:nvPr/>
        </p:nvPicPr>
        <p:blipFill>
          <a:blip r:embed="rId2"/>
          <a:stretch>
            <a:fillRect/>
          </a:stretch>
        </p:blipFill>
        <p:spPr>
          <a:xfrm>
            <a:off x="2061368" y="1428750"/>
            <a:ext cx="8145463" cy="4667250"/>
          </a:xfrm>
          <a:prstGeom prst="rect">
            <a:avLst/>
          </a:prstGeom>
        </p:spPr>
      </p:pic>
    </p:spTree>
    <p:extLst>
      <p:ext uri="{BB962C8B-B14F-4D97-AF65-F5344CB8AC3E}">
        <p14:creationId xmlns:p14="http://schemas.microsoft.com/office/powerpoint/2010/main" val="851845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60524" y="1201737"/>
            <a:ext cx="7977137" cy="5224463"/>
          </a:xfrm>
          <a:prstGeom prst="rect">
            <a:avLst/>
          </a:prstGeom>
        </p:spPr>
      </p:pic>
      <p:sp>
        <p:nvSpPr>
          <p:cNvPr id="3" name="TextBox 2"/>
          <p:cNvSpPr txBox="1"/>
          <p:nvPr/>
        </p:nvSpPr>
        <p:spPr>
          <a:xfrm>
            <a:off x="4876800" y="152400"/>
            <a:ext cx="8839200" cy="584775"/>
          </a:xfrm>
          <a:prstGeom prst="rect">
            <a:avLst/>
          </a:prstGeom>
          <a:noFill/>
        </p:spPr>
        <p:txBody>
          <a:bodyPr wrap="square" rtlCol="0">
            <a:spAutoFit/>
          </a:bodyPr>
          <a:lstStyle/>
          <a:p>
            <a:r>
              <a:rPr lang="en-GB" sz="3200" b="1" u="sng" dirty="0" smtClean="0"/>
              <a:t>Meander</a:t>
            </a:r>
            <a:endParaRPr lang="en-GB" sz="3200" b="1" u="sng" dirty="0"/>
          </a:p>
        </p:txBody>
      </p:sp>
    </p:spTree>
    <p:extLst>
      <p:ext uri="{BB962C8B-B14F-4D97-AF65-F5344CB8AC3E}">
        <p14:creationId xmlns:p14="http://schemas.microsoft.com/office/powerpoint/2010/main" val="882761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74345"/>
            <a:ext cx="12192000" cy="5632311"/>
          </a:xfrm>
          <a:prstGeom prst="rect">
            <a:avLst/>
          </a:prstGeom>
        </p:spPr>
        <p:txBody>
          <a:bodyPr wrap="square">
            <a:spAutoFit/>
          </a:bodyPr>
          <a:lstStyle/>
          <a:p>
            <a:pPr marL="285750" indent="-285750">
              <a:buFont typeface="Arial" panose="020B0604020202020204" pitchFamily="34" charset="0"/>
              <a:buChar char="•"/>
            </a:pPr>
            <a:r>
              <a:rPr lang="en-GB" sz="2400" dirty="0" smtClean="0"/>
              <a:t>Lateral erosion takes place in the middle/lower course of the river as the land is flatter.</a:t>
            </a:r>
          </a:p>
          <a:p>
            <a:pPr marL="285750" indent="-285750">
              <a:buFont typeface="Arial" panose="020B0604020202020204" pitchFamily="34" charset="0"/>
              <a:buChar char="•"/>
            </a:pPr>
            <a:r>
              <a:rPr lang="en-GB" sz="2400" dirty="0" smtClean="0"/>
              <a:t>In a straight river channel pools and riffles will develop as water twists and turns around obstructions such as large boulders. This results in areas of slower and faster water movement.</a:t>
            </a:r>
          </a:p>
          <a:p>
            <a:pPr marL="285750" indent="-285750">
              <a:buFont typeface="Arial" panose="020B0604020202020204" pitchFamily="34" charset="0"/>
              <a:buChar char="•"/>
            </a:pPr>
            <a:r>
              <a:rPr lang="en-GB" sz="2400" dirty="0" smtClean="0"/>
              <a:t>Pools are areas of deep water and greater erosion (energy build-up due to less friction). Riffles are areas of shallow water created by deposition of coarse sediment.</a:t>
            </a:r>
          </a:p>
          <a:p>
            <a:pPr marL="285750" indent="-285750">
              <a:buFont typeface="Arial" panose="020B0604020202020204" pitchFamily="34" charset="0"/>
              <a:buChar char="•"/>
            </a:pPr>
            <a:r>
              <a:rPr lang="en-GB" sz="2400" dirty="0" smtClean="0"/>
              <a:t>Once pools and riffles have developed, the river flows from side-to-side in a winding course.</a:t>
            </a:r>
          </a:p>
          <a:p>
            <a:pPr marL="285750" indent="-285750">
              <a:buFont typeface="Arial" panose="020B0604020202020204" pitchFamily="34" charset="0"/>
              <a:buChar char="•"/>
            </a:pPr>
            <a:r>
              <a:rPr lang="en-GB" sz="2400" dirty="0" smtClean="0"/>
              <a:t>A corkscrew-like flow of water called </a:t>
            </a:r>
            <a:r>
              <a:rPr lang="en-GB" sz="2400" dirty="0" err="1" smtClean="0"/>
              <a:t>Helicoidal</a:t>
            </a:r>
            <a:r>
              <a:rPr lang="en-GB" sz="2400" dirty="0" smtClean="0"/>
              <a:t> Flow moves material from the outside of one meander bend and deposits it on the inside of the next bend.</a:t>
            </a:r>
          </a:p>
          <a:p>
            <a:pPr marL="285750" indent="-285750">
              <a:buFont typeface="Arial" panose="020B0604020202020204" pitchFamily="34" charset="0"/>
              <a:buChar char="•"/>
            </a:pPr>
            <a:r>
              <a:rPr lang="en-GB" sz="2400" dirty="0" smtClean="0"/>
              <a:t>Water moving faster has more energy to erode. This occurs on the outside of the bend and forms a river cliff.</a:t>
            </a:r>
          </a:p>
          <a:p>
            <a:pPr marL="285750" indent="-285750">
              <a:buFont typeface="Arial" panose="020B0604020202020204" pitchFamily="34" charset="0"/>
              <a:buChar char="•"/>
            </a:pPr>
            <a:r>
              <a:rPr lang="en-GB" sz="2400" dirty="0" smtClean="0"/>
              <a:t>The river erodes the outside bends through hydraulic action, corrasion and corrosion.***</a:t>
            </a:r>
          </a:p>
          <a:p>
            <a:pPr marL="285750" indent="-285750">
              <a:buFont typeface="Arial" panose="020B0604020202020204" pitchFamily="34" charset="0"/>
              <a:buChar char="•"/>
            </a:pPr>
            <a:r>
              <a:rPr lang="en-GB" sz="2400" dirty="0" smtClean="0"/>
              <a:t>Water moves slowly on the inside of the bend and the river deposits some load, forming a gently sloping river beach (also called a slip-off slope).</a:t>
            </a:r>
          </a:p>
          <a:p>
            <a:pPr marL="285750" indent="-285750">
              <a:buFont typeface="Arial" panose="020B0604020202020204" pitchFamily="34" charset="0"/>
              <a:buChar char="•"/>
            </a:pPr>
            <a:r>
              <a:rPr lang="en-GB" sz="2400" dirty="0" smtClean="0"/>
              <a:t>Continuous erosion on the outer bank and deposition on the inner bank forms a meander in the river, which will migrate downstream and change shape over time.</a:t>
            </a:r>
            <a:endParaRPr lang="en-GB" sz="2400" dirty="0"/>
          </a:p>
        </p:txBody>
      </p:sp>
    </p:spTree>
    <p:extLst>
      <p:ext uri="{BB962C8B-B14F-4D97-AF65-F5344CB8AC3E}">
        <p14:creationId xmlns:p14="http://schemas.microsoft.com/office/powerpoint/2010/main" val="2154949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3500" y="127000"/>
            <a:ext cx="6921500" cy="584775"/>
          </a:xfrm>
          <a:prstGeom prst="rect">
            <a:avLst/>
          </a:prstGeom>
          <a:noFill/>
        </p:spPr>
        <p:txBody>
          <a:bodyPr wrap="square" rtlCol="0">
            <a:spAutoFit/>
          </a:bodyPr>
          <a:lstStyle/>
          <a:p>
            <a:pPr algn="ctr"/>
            <a:r>
              <a:rPr lang="en-GB" sz="3200" b="1" u="sng" dirty="0" smtClean="0"/>
              <a:t>Ox – Bow Lake</a:t>
            </a:r>
            <a:endParaRPr lang="en-GB" sz="3200" b="1" u="sng" dirty="0"/>
          </a:p>
        </p:txBody>
      </p:sp>
      <p:pic>
        <p:nvPicPr>
          <p:cNvPr id="3" name="Picture 2"/>
          <p:cNvPicPr>
            <a:picLocks noChangeAspect="1"/>
          </p:cNvPicPr>
          <p:nvPr/>
        </p:nvPicPr>
        <p:blipFill rotWithShape="1">
          <a:blip r:embed="rId2"/>
          <a:srcRect l="2262"/>
          <a:stretch/>
        </p:blipFill>
        <p:spPr>
          <a:xfrm>
            <a:off x="1828800" y="1343024"/>
            <a:ext cx="8671572" cy="5032375"/>
          </a:xfrm>
          <a:prstGeom prst="rect">
            <a:avLst/>
          </a:prstGeom>
        </p:spPr>
      </p:pic>
    </p:spTree>
    <p:extLst>
      <p:ext uri="{BB962C8B-B14F-4D97-AF65-F5344CB8AC3E}">
        <p14:creationId xmlns:p14="http://schemas.microsoft.com/office/powerpoint/2010/main" val="3637282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57400" y="1137197"/>
            <a:ext cx="7699375" cy="4760366"/>
          </a:xfrm>
          <a:prstGeom prst="rect">
            <a:avLst/>
          </a:prstGeom>
        </p:spPr>
      </p:pic>
    </p:spTree>
    <p:extLst>
      <p:ext uri="{BB962C8B-B14F-4D97-AF65-F5344CB8AC3E}">
        <p14:creationId xmlns:p14="http://schemas.microsoft.com/office/powerpoint/2010/main" val="2808040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13" t="7004" r="813" b="11265"/>
          <a:stretch/>
        </p:blipFill>
        <p:spPr>
          <a:xfrm>
            <a:off x="1028700" y="974126"/>
            <a:ext cx="9367837" cy="5159974"/>
          </a:xfrm>
          <a:prstGeom prst="rect">
            <a:avLst/>
          </a:prstGeom>
        </p:spPr>
      </p:pic>
      <p:sp>
        <p:nvSpPr>
          <p:cNvPr id="3" name="TextBox 2"/>
          <p:cNvSpPr txBox="1"/>
          <p:nvPr/>
        </p:nvSpPr>
        <p:spPr>
          <a:xfrm>
            <a:off x="3733800" y="389351"/>
            <a:ext cx="5168900" cy="584775"/>
          </a:xfrm>
          <a:prstGeom prst="rect">
            <a:avLst/>
          </a:prstGeom>
          <a:noFill/>
        </p:spPr>
        <p:txBody>
          <a:bodyPr wrap="square" rtlCol="0">
            <a:spAutoFit/>
          </a:bodyPr>
          <a:lstStyle/>
          <a:p>
            <a:r>
              <a:rPr lang="en-GB" sz="3200" b="1" u="sng" dirty="0" smtClean="0"/>
              <a:t>Ox-Bow Lake</a:t>
            </a:r>
            <a:endParaRPr lang="en-GB" sz="3200" b="1" u="sng" dirty="0"/>
          </a:p>
        </p:txBody>
      </p:sp>
    </p:spTree>
    <p:extLst>
      <p:ext uri="{BB962C8B-B14F-4D97-AF65-F5344CB8AC3E}">
        <p14:creationId xmlns:p14="http://schemas.microsoft.com/office/powerpoint/2010/main" val="502266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63915"/>
            <a:ext cx="12192000" cy="6124754"/>
          </a:xfrm>
          <a:prstGeom prst="rect">
            <a:avLst/>
          </a:prstGeom>
        </p:spPr>
        <p:txBody>
          <a:bodyPr wrap="square">
            <a:spAutoFit/>
          </a:bodyPr>
          <a:lstStyle/>
          <a:p>
            <a:pPr algn="ctr"/>
            <a:r>
              <a:rPr lang="en-GB" sz="3200" b="1" u="sng" dirty="0" smtClean="0"/>
              <a:t>Formation of an oxbow lake</a:t>
            </a:r>
          </a:p>
          <a:p>
            <a:pPr marL="342900" indent="-342900">
              <a:buFont typeface="Arial" panose="020B0604020202020204" pitchFamily="34" charset="0"/>
              <a:buChar char="•"/>
            </a:pPr>
            <a:r>
              <a:rPr lang="en-GB" sz="2400" dirty="0" smtClean="0"/>
              <a:t>The river is meandering across the valley and erodes laterally.</a:t>
            </a:r>
          </a:p>
          <a:p>
            <a:pPr marL="342900" indent="-342900">
              <a:buFont typeface="Arial" panose="020B0604020202020204" pitchFamily="34" charset="0"/>
              <a:buChar char="•"/>
            </a:pPr>
            <a:r>
              <a:rPr lang="en-GB" sz="2400" dirty="0" smtClean="0"/>
              <a:t>Most water is directed towards the outside bend.</a:t>
            </a:r>
          </a:p>
          <a:p>
            <a:pPr marL="342900" indent="-342900">
              <a:buFont typeface="Arial" panose="020B0604020202020204" pitchFamily="34" charset="0"/>
              <a:buChar char="•"/>
            </a:pPr>
            <a:r>
              <a:rPr lang="en-GB" sz="2400" dirty="0" smtClean="0"/>
              <a:t>The fast flowing water erodes the outside bends using hydraulic action, when the sheer force of the water gets into small cracks and breaks down the rock, corrosion, when the river water dissolves minerals from the rocks and washes them away and corrasion, when the river banks are eroded by the load hitting against them.</a:t>
            </a:r>
          </a:p>
          <a:p>
            <a:pPr marL="342900" indent="-342900">
              <a:buFont typeface="Arial" panose="020B0604020202020204" pitchFamily="34" charset="0"/>
              <a:buChar char="•"/>
            </a:pPr>
            <a:r>
              <a:rPr lang="en-GB" sz="2400" dirty="0" smtClean="0"/>
              <a:t>There is less water on the inside bend, an increase in friction and a decrease in velocity. As the river has less energy, it deposits material so its course is changing.</a:t>
            </a:r>
          </a:p>
          <a:p>
            <a:pPr marL="342900" indent="-342900">
              <a:buFont typeface="Arial" panose="020B0604020202020204" pitchFamily="34" charset="0"/>
              <a:buChar char="•"/>
            </a:pPr>
            <a:r>
              <a:rPr lang="en-GB" sz="2400" dirty="0" smtClean="0"/>
              <a:t>Over time, continual erosion and deposition narrows the neck of the meander.</a:t>
            </a:r>
          </a:p>
          <a:p>
            <a:pPr marL="342900" indent="-342900">
              <a:buFont typeface="Arial" panose="020B0604020202020204" pitchFamily="34" charset="0"/>
              <a:buChar char="•"/>
            </a:pPr>
            <a:r>
              <a:rPr lang="en-GB" sz="2400" dirty="0" smtClean="0"/>
              <a:t>Often during a flood the river will cut through the neck of the meander.</a:t>
            </a:r>
          </a:p>
          <a:p>
            <a:pPr marL="342900" indent="-342900">
              <a:buFont typeface="Arial" panose="020B0604020202020204" pitchFamily="34" charset="0"/>
              <a:buChar char="•"/>
            </a:pPr>
            <a:r>
              <a:rPr lang="en-GB" sz="2400" dirty="0" smtClean="0"/>
              <a:t>The river continues on its straighter path and the meander is abandoned.</a:t>
            </a:r>
          </a:p>
          <a:p>
            <a:pPr marL="342900" indent="-342900">
              <a:buFont typeface="Arial" panose="020B0604020202020204" pitchFamily="34" charset="0"/>
              <a:buChar char="•"/>
            </a:pPr>
            <a:r>
              <a:rPr lang="en-GB" sz="2400" dirty="0" smtClean="0"/>
              <a:t>The fastest current will now be flowing in the centre of the river channel and deposition is more likely to occur beside the banks.</a:t>
            </a:r>
          </a:p>
          <a:p>
            <a:pPr marL="342900" indent="-342900">
              <a:buFont typeface="Arial" panose="020B0604020202020204" pitchFamily="34" charset="0"/>
              <a:buChar char="•"/>
            </a:pPr>
            <a:r>
              <a:rPr lang="en-GB" sz="2400" dirty="0" smtClean="0"/>
              <a:t>New deposition seals off the ends and the cut-off becomes an ox bow lake that will eventually dry up, except during periods of very heavy rainfall.</a:t>
            </a:r>
            <a:endParaRPr lang="en-GB" sz="2400" dirty="0"/>
          </a:p>
        </p:txBody>
      </p:sp>
    </p:spTree>
    <p:extLst>
      <p:ext uri="{BB962C8B-B14F-4D97-AF65-F5344CB8AC3E}">
        <p14:creationId xmlns:p14="http://schemas.microsoft.com/office/powerpoint/2010/main" val="1323623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92300" y="177800"/>
            <a:ext cx="8483600" cy="769441"/>
          </a:xfrm>
          <a:prstGeom prst="rect">
            <a:avLst/>
          </a:prstGeom>
          <a:noFill/>
        </p:spPr>
        <p:txBody>
          <a:bodyPr wrap="square" rtlCol="0">
            <a:spAutoFit/>
          </a:bodyPr>
          <a:lstStyle/>
          <a:p>
            <a:pPr algn="ctr"/>
            <a:r>
              <a:rPr lang="en-GB" sz="4400" b="1" u="sng" dirty="0" smtClean="0"/>
              <a:t>River Features</a:t>
            </a:r>
            <a:endParaRPr lang="en-GB" sz="4400" b="1" u="sng" dirty="0"/>
          </a:p>
        </p:txBody>
      </p:sp>
      <p:pic>
        <p:nvPicPr>
          <p:cNvPr id="8" name="Picture 7"/>
          <p:cNvPicPr>
            <a:picLocks noChangeAspect="1"/>
          </p:cNvPicPr>
          <p:nvPr/>
        </p:nvPicPr>
        <p:blipFill>
          <a:blip r:embed="rId2"/>
          <a:stretch>
            <a:fillRect/>
          </a:stretch>
        </p:blipFill>
        <p:spPr>
          <a:xfrm>
            <a:off x="1511300" y="947241"/>
            <a:ext cx="8712200" cy="5753118"/>
          </a:xfrm>
          <a:prstGeom prst="rect">
            <a:avLst/>
          </a:prstGeom>
        </p:spPr>
      </p:pic>
    </p:spTree>
    <p:extLst>
      <p:ext uri="{BB962C8B-B14F-4D97-AF65-F5344CB8AC3E}">
        <p14:creationId xmlns:p14="http://schemas.microsoft.com/office/powerpoint/2010/main" val="1447393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300912" y="543583"/>
            <a:ext cx="4230688" cy="5671480"/>
          </a:xfrm>
          <a:prstGeom prst="rect">
            <a:avLst/>
          </a:prstGeom>
        </p:spPr>
      </p:pic>
      <p:pic>
        <p:nvPicPr>
          <p:cNvPr id="4" name="Picture 3"/>
          <p:cNvPicPr>
            <a:picLocks noChangeAspect="1"/>
          </p:cNvPicPr>
          <p:nvPr/>
        </p:nvPicPr>
        <p:blipFill>
          <a:blip r:embed="rId3"/>
          <a:stretch>
            <a:fillRect/>
          </a:stretch>
        </p:blipFill>
        <p:spPr>
          <a:xfrm>
            <a:off x="220975" y="1066801"/>
            <a:ext cx="6468309" cy="3852862"/>
          </a:xfrm>
          <a:prstGeom prst="rect">
            <a:avLst/>
          </a:prstGeom>
        </p:spPr>
      </p:pic>
    </p:spTree>
    <p:extLst>
      <p:ext uri="{BB962C8B-B14F-4D97-AF65-F5344CB8AC3E}">
        <p14:creationId xmlns:p14="http://schemas.microsoft.com/office/powerpoint/2010/main" val="52751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751344"/>
            <a:ext cx="11988800" cy="6001643"/>
          </a:xfrm>
          <a:prstGeom prst="rect">
            <a:avLst/>
          </a:prstGeom>
        </p:spPr>
        <p:txBody>
          <a:bodyPr wrap="square">
            <a:spAutoFit/>
          </a:bodyPr>
          <a:lstStyle/>
          <a:p>
            <a:pPr marL="342900" indent="-342900">
              <a:buFont typeface="Arial" panose="020B0604020202020204" pitchFamily="34" charset="0"/>
              <a:buChar char="•"/>
            </a:pPr>
            <a:r>
              <a:rPr lang="en-GB" sz="2400" dirty="0" smtClean="0"/>
              <a:t>Rivers begin high up in the mountains so they flow quickly downhill eroding the landscape vertically.</a:t>
            </a:r>
          </a:p>
          <a:p>
            <a:pPr marL="342900" indent="-342900">
              <a:buFont typeface="Arial" panose="020B0604020202020204" pitchFamily="34" charset="0"/>
              <a:buChar char="•"/>
            </a:pPr>
            <a:r>
              <a:rPr lang="en-GB" sz="2400" dirty="0" smtClean="0"/>
              <a:t>Valleys in the upper course are narrow and steep sided.</a:t>
            </a:r>
          </a:p>
          <a:p>
            <a:pPr marL="342900" indent="-342900">
              <a:buFont typeface="Arial" panose="020B0604020202020204" pitchFamily="34" charset="0"/>
              <a:buChar char="•"/>
            </a:pPr>
            <a:r>
              <a:rPr lang="en-GB" sz="2400" dirty="0" smtClean="0"/>
              <a:t>The river cuts a deep notch down into the landscape using hydraulic action, when the sheer force of the water gets into small cracks and breaks down the sides of the river valley. </a:t>
            </a:r>
          </a:p>
          <a:p>
            <a:pPr marL="342900" indent="-342900">
              <a:buFont typeface="Arial" panose="020B0604020202020204" pitchFamily="34" charset="0"/>
              <a:buChar char="•"/>
            </a:pPr>
            <a:r>
              <a:rPr lang="en-GB" sz="2400" dirty="0" smtClean="0"/>
              <a:t>Corrasion (abrasion) also occurs which is when the river bed and banks are eroded by the load hitting against them. </a:t>
            </a:r>
          </a:p>
          <a:p>
            <a:pPr marL="342900" indent="-342900">
              <a:buFont typeface="Arial" panose="020B0604020202020204" pitchFamily="34" charset="0"/>
              <a:buChar char="•"/>
            </a:pPr>
            <a:r>
              <a:rPr lang="en-GB" sz="2400" dirty="0" smtClean="0"/>
              <a:t>Another type of erosion that happens is corrosion (solution), when the river water dissolves minerals from the rocks and washes them away.</a:t>
            </a:r>
          </a:p>
          <a:p>
            <a:pPr marL="342900" indent="-342900">
              <a:buFont typeface="Arial" panose="020B0604020202020204" pitchFamily="34" charset="0"/>
              <a:buChar char="•"/>
            </a:pPr>
            <a:r>
              <a:rPr lang="en-GB" sz="2400" dirty="0" smtClean="0"/>
              <a:t>As the river erodes downwards the sides of the valley are exposed to freeze-thaw weathering which loosens the rocks (some of which will fall into the river) and steepens the valley sides.</a:t>
            </a:r>
          </a:p>
          <a:p>
            <a:pPr marL="342900" indent="-342900">
              <a:buFont typeface="Arial" panose="020B0604020202020204" pitchFamily="34" charset="0"/>
              <a:buChar char="•"/>
            </a:pPr>
            <a:r>
              <a:rPr lang="en-GB" sz="2400" dirty="0" smtClean="0"/>
              <a:t>The rocks which have fallen into the river assist the process of corrasion and this leads to further erosion.</a:t>
            </a:r>
          </a:p>
          <a:p>
            <a:pPr marL="342900" indent="-342900">
              <a:buFont typeface="Arial" panose="020B0604020202020204" pitchFamily="34" charset="0"/>
              <a:buChar char="•"/>
            </a:pPr>
            <a:r>
              <a:rPr lang="en-GB" sz="2400" dirty="0" smtClean="0"/>
              <a:t>The river transports the rocks downstream and the channel becomes wider and deeper creating a V-shaped valley between interlocking spurs.</a:t>
            </a:r>
            <a:endParaRPr lang="en-GB" sz="2400" dirty="0"/>
          </a:p>
        </p:txBody>
      </p:sp>
      <p:sp>
        <p:nvSpPr>
          <p:cNvPr id="3" name="Rectangle 2"/>
          <p:cNvSpPr/>
          <p:nvPr/>
        </p:nvSpPr>
        <p:spPr>
          <a:xfrm>
            <a:off x="4472409" y="120134"/>
            <a:ext cx="2559611" cy="523220"/>
          </a:xfrm>
          <a:prstGeom prst="rect">
            <a:avLst/>
          </a:prstGeom>
        </p:spPr>
        <p:txBody>
          <a:bodyPr wrap="none">
            <a:spAutoFit/>
          </a:bodyPr>
          <a:lstStyle/>
          <a:p>
            <a:r>
              <a:rPr lang="en-GB" sz="2800" b="1" u="sng" dirty="0" smtClean="0"/>
              <a:t>V Shaped Valley</a:t>
            </a:r>
            <a:endParaRPr lang="en-GB" sz="2800" b="1" u="sng" dirty="0"/>
          </a:p>
        </p:txBody>
      </p:sp>
    </p:spTree>
    <p:extLst>
      <p:ext uri="{BB962C8B-B14F-4D97-AF65-F5344CB8AC3E}">
        <p14:creationId xmlns:p14="http://schemas.microsoft.com/office/powerpoint/2010/main" val="254945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3917" r="18604"/>
          <a:stretch/>
        </p:blipFill>
        <p:spPr>
          <a:xfrm>
            <a:off x="0" y="203199"/>
            <a:ext cx="5070475" cy="3971925"/>
          </a:xfrm>
          <a:prstGeom prst="rect">
            <a:avLst/>
          </a:prstGeom>
        </p:spPr>
      </p:pic>
      <p:pic>
        <p:nvPicPr>
          <p:cNvPr id="3" name="Picture 2"/>
          <p:cNvPicPr>
            <a:picLocks noChangeAspect="1"/>
          </p:cNvPicPr>
          <p:nvPr/>
        </p:nvPicPr>
        <p:blipFill rotWithShape="1">
          <a:blip r:embed="rId3"/>
          <a:srcRect l="-2405" t="-23018" r="-9335" b="-3237"/>
          <a:stretch/>
        </p:blipFill>
        <p:spPr>
          <a:xfrm>
            <a:off x="5499100" y="-698499"/>
            <a:ext cx="6477000" cy="4533970"/>
          </a:xfrm>
          <a:prstGeom prst="rect">
            <a:avLst/>
          </a:prstGeom>
        </p:spPr>
      </p:pic>
      <p:pic>
        <p:nvPicPr>
          <p:cNvPr id="4" name="Picture 3"/>
          <p:cNvPicPr>
            <a:picLocks noChangeAspect="1"/>
          </p:cNvPicPr>
          <p:nvPr/>
        </p:nvPicPr>
        <p:blipFill rotWithShape="1">
          <a:blip r:embed="rId4"/>
          <a:srcRect l="-7364" t="9708" r="-347" b="-14888"/>
          <a:stretch/>
        </p:blipFill>
        <p:spPr>
          <a:xfrm>
            <a:off x="2984500" y="3697752"/>
            <a:ext cx="6553200" cy="3934947"/>
          </a:xfrm>
          <a:prstGeom prst="rect">
            <a:avLst/>
          </a:prstGeom>
        </p:spPr>
      </p:pic>
    </p:spTree>
    <p:extLst>
      <p:ext uri="{BB962C8B-B14F-4D97-AF65-F5344CB8AC3E}">
        <p14:creationId xmlns:p14="http://schemas.microsoft.com/office/powerpoint/2010/main" val="1861048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16000" y="0"/>
            <a:ext cx="10121900" cy="6858000"/>
          </a:xfrm>
          <a:prstGeom prst="rect">
            <a:avLst/>
          </a:prstGeom>
        </p:spPr>
      </p:pic>
    </p:spTree>
    <p:extLst>
      <p:ext uri="{BB962C8B-B14F-4D97-AF65-F5344CB8AC3E}">
        <p14:creationId xmlns:p14="http://schemas.microsoft.com/office/powerpoint/2010/main" val="2589050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5700" y="0"/>
            <a:ext cx="8521700" cy="584775"/>
          </a:xfrm>
          <a:prstGeom prst="rect">
            <a:avLst/>
          </a:prstGeom>
          <a:noFill/>
        </p:spPr>
        <p:txBody>
          <a:bodyPr wrap="square" rtlCol="0">
            <a:spAutoFit/>
          </a:bodyPr>
          <a:lstStyle/>
          <a:p>
            <a:pPr algn="ctr"/>
            <a:r>
              <a:rPr lang="en-GB" sz="3200" b="1" u="sng" dirty="0" smtClean="0"/>
              <a:t>Waterfall</a:t>
            </a:r>
            <a:endParaRPr lang="en-GB" sz="3200" b="1" u="sng" dirty="0"/>
          </a:p>
        </p:txBody>
      </p:sp>
      <p:pic>
        <p:nvPicPr>
          <p:cNvPr id="3" name="Picture 2"/>
          <p:cNvPicPr>
            <a:picLocks noChangeAspect="1"/>
          </p:cNvPicPr>
          <p:nvPr/>
        </p:nvPicPr>
        <p:blipFill rotWithShape="1">
          <a:blip r:embed="rId2"/>
          <a:srcRect t="4462"/>
          <a:stretch/>
        </p:blipFill>
        <p:spPr>
          <a:xfrm>
            <a:off x="1738028" y="1041400"/>
            <a:ext cx="9425272" cy="5673243"/>
          </a:xfrm>
          <a:prstGeom prst="rect">
            <a:avLst/>
          </a:prstGeom>
        </p:spPr>
      </p:pic>
    </p:spTree>
    <p:extLst>
      <p:ext uri="{BB962C8B-B14F-4D97-AF65-F5344CB8AC3E}">
        <p14:creationId xmlns:p14="http://schemas.microsoft.com/office/powerpoint/2010/main" val="2949738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600" y="1225689"/>
            <a:ext cx="12192000" cy="5632311"/>
          </a:xfrm>
          <a:prstGeom prst="rect">
            <a:avLst/>
          </a:prstGeom>
        </p:spPr>
        <p:txBody>
          <a:bodyPr wrap="square">
            <a:spAutoFit/>
          </a:bodyPr>
          <a:lstStyle/>
          <a:p>
            <a:pPr marL="285750" indent="-285750">
              <a:buFont typeface="Arial" panose="020B0604020202020204" pitchFamily="34" charset="0"/>
              <a:buChar char="•"/>
            </a:pPr>
            <a:r>
              <a:rPr lang="en-GB" sz="2400" dirty="0" smtClean="0"/>
              <a:t>The river flows over bands of less resistant (softer) and resistant (harder) rocks.</a:t>
            </a:r>
          </a:p>
          <a:p>
            <a:pPr marL="285750" indent="-285750">
              <a:buFont typeface="Arial" panose="020B0604020202020204" pitchFamily="34" charset="0"/>
              <a:buChar char="•"/>
            </a:pPr>
            <a:r>
              <a:rPr lang="en-GB" sz="2400" dirty="0" smtClean="0"/>
              <a:t>Harder rock is overlying softer rock.</a:t>
            </a:r>
          </a:p>
          <a:p>
            <a:pPr marL="285750" indent="-285750">
              <a:buFont typeface="Arial" panose="020B0604020202020204" pitchFamily="34" charset="0"/>
              <a:buChar char="•"/>
            </a:pPr>
            <a:r>
              <a:rPr lang="en-GB" sz="2400" dirty="0" smtClean="0"/>
              <a:t>The less resistant/soft rock is more quickly worn away due to differential erosion.</a:t>
            </a:r>
          </a:p>
          <a:p>
            <a:pPr marL="285750" indent="-285750">
              <a:buFont typeface="Arial" panose="020B0604020202020204" pitchFamily="34" charset="0"/>
              <a:buChar char="•"/>
            </a:pPr>
            <a:r>
              <a:rPr lang="en-GB" sz="2400" dirty="0" smtClean="0"/>
              <a:t>The river erodes the rocks in three main ways:</a:t>
            </a:r>
          </a:p>
          <a:p>
            <a:pPr marL="285750" indent="-285750">
              <a:buFont typeface="Arial" panose="020B0604020202020204" pitchFamily="34" charset="0"/>
              <a:buChar char="•"/>
            </a:pPr>
            <a:r>
              <a:rPr lang="en-GB" sz="2400" dirty="0" smtClean="0"/>
              <a:t>Hydraulic action – when the sheer force of the water gets into small cracks and breaks down the rock.</a:t>
            </a:r>
          </a:p>
          <a:p>
            <a:pPr marL="285750" indent="-285750">
              <a:buFont typeface="Arial" panose="020B0604020202020204" pitchFamily="34" charset="0"/>
              <a:buChar char="•"/>
            </a:pPr>
            <a:r>
              <a:rPr lang="en-GB" sz="2400" dirty="0" smtClean="0"/>
              <a:t>Corrasion – when the river bed and banks are eroded by the load hitting against them.</a:t>
            </a:r>
          </a:p>
          <a:p>
            <a:pPr marL="285750" indent="-285750">
              <a:buFont typeface="Arial" panose="020B0604020202020204" pitchFamily="34" charset="0"/>
              <a:buChar char="•"/>
            </a:pPr>
            <a:r>
              <a:rPr lang="en-GB" sz="2400" dirty="0" smtClean="0"/>
              <a:t>Corrosion – when the river water dissolves minerals from the rocks and washes them away.</a:t>
            </a:r>
          </a:p>
          <a:p>
            <a:pPr marL="285750" indent="-285750">
              <a:buFont typeface="Arial" panose="020B0604020202020204" pitchFamily="34" charset="0"/>
              <a:buChar char="•"/>
            </a:pPr>
            <a:r>
              <a:rPr lang="en-GB" sz="2400" dirty="0" smtClean="0"/>
              <a:t>The river undercuts the harder rock leaving an overhang which becomes unsupported and collapses into the plunge pool below.</a:t>
            </a:r>
          </a:p>
          <a:p>
            <a:pPr marL="285750" indent="-285750">
              <a:buFont typeface="Arial" panose="020B0604020202020204" pitchFamily="34" charset="0"/>
              <a:buChar char="•"/>
            </a:pPr>
            <a:r>
              <a:rPr lang="en-GB" sz="2400" dirty="0" smtClean="0"/>
              <a:t>After the overhang falls, some of the rocks are swirled around by the river and this helps to form a deep plunge pool below the waterfall. The plunge pool is also deepened during times of high discharge when hydraulic action is most powerful.</a:t>
            </a:r>
          </a:p>
          <a:p>
            <a:pPr marL="285750" indent="-285750">
              <a:buFont typeface="Arial" panose="020B0604020202020204" pitchFamily="34" charset="0"/>
              <a:buChar char="•"/>
            </a:pPr>
            <a:r>
              <a:rPr lang="en-GB" sz="2400" dirty="0" smtClean="0"/>
              <a:t>The waterfall is moved/retreats upstream, the process continues and a steep-sided gorge is cut back into the hillside.</a:t>
            </a:r>
            <a:endParaRPr lang="en-GB" sz="2400" dirty="0"/>
          </a:p>
        </p:txBody>
      </p:sp>
      <p:sp>
        <p:nvSpPr>
          <p:cNvPr id="3" name="TextBox 2"/>
          <p:cNvSpPr txBox="1"/>
          <p:nvPr/>
        </p:nvSpPr>
        <p:spPr>
          <a:xfrm>
            <a:off x="4394200" y="0"/>
            <a:ext cx="6146800" cy="584775"/>
          </a:xfrm>
          <a:prstGeom prst="rect">
            <a:avLst/>
          </a:prstGeom>
          <a:noFill/>
        </p:spPr>
        <p:txBody>
          <a:bodyPr wrap="square" rtlCol="0">
            <a:spAutoFit/>
          </a:bodyPr>
          <a:lstStyle/>
          <a:p>
            <a:r>
              <a:rPr lang="en-GB" sz="3200" b="1" u="sng" dirty="0" smtClean="0"/>
              <a:t>Waterfall</a:t>
            </a:r>
            <a:endParaRPr lang="en-GB" sz="3200" b="1" u="sng" dirty="0"/>
          </a:p>
        </p:txBody>
      </p:sp>
    </p:spTree>
    <p:extLst>
      <p:ext uri="{BB962C8B-B14F-4D97-AF65-F5344CB8AC3E}">
        <p14:creationId xmlns:p14="http://schemas.microsoft.com/office/powerpoint/2010/main" val="810450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99200" y="647699"/>
            <a:ext cx="4987925" cy="5994401"/>
          </a:xfrm>
          <a:prstGeom prst="rect">
            <a:avLst/>
          </a:prstGeom>
        </p:spPr>
      </p:pic>
      <p:pic>
        <p:nvPicPr>
          <p:cNvPr id="3" name="Picture 2"/>
          <p:cNvPicPr>
            <a:picLocks noChangeAspect="1"/>
          </p:cNvPicPr>
          <p:nvPr/>
        </p:nvPicPr>
        <p:blipFill>
          <a:blip r:embed="rId3"/>
          <a:stretch>
            <a:fillRect/>
          </a:stretch>
        </p:blipFill>
        <p:spPr>
          <a:xfrm>
            <a:off x="0" y="1346200"/>
            <a:ext cx="5867400" cy="4387272"/>
          </a:xfrm>
          <a:prstGeom prst="rect">
            <a:avLst/>
          </a:prstGeom>
        </p:spPr>
      </p:pic>
    </p:spTree>
    <p:extLst>
      <p:ext uri="{BB962C8B-B14F-4D97-AF65-F5344CB8AC3E}">
        <p14:creationId xmlns:p14="http://schemas.microsoft.com/office/powerpoint/2010/main" val="1134227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825</Words>
  <Application>Microsoft Office PowerPoint</Application>
  <PresentationFormat>Widescreen</PresentationFormat>
  <Paragraphs>45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North Lanarkshire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McInally</dc:creator>
  <cp:lastModifiedBy>Robyn Jones</cp:lastModifiedBy>
  <cp:revision>14</cp:revision>
  <dcterms:created xsi:type="dcterms:W3CDTF">2018-12-18T09:35:43Z</dcterms:created>
  <dcterms:modified xsi:type="dcterms:W3CDTF">2020-03-12T16:13:40Z</dcterms:modified>
</cp:coreProperties>
</file>