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64" r:id="rId6"/>
    <p:sldId id="265" r:id="rId7"/>
    <p:sldId id="269" r:id="rId8"/>
    <p:sldId id="263" r:id="rId9"/>
    <p:sldId id="266" r:id="rId10"/>
    <p:sldId id="267" r:id="rId11"/>
    <p:sldId id="270" r:id="rId12"/>
    <p:sldId id="262" r:id="rId13"/>
    <p:sldId id="271" r:id="rId14"/>
    <p:sldId id="268" r:id="rId15"/>
    <p:sldId id="259" r:id="rId16"/>
    <p:sldId id="272" r:id="rId17"/>
    <p:sldId id="273" r:id="rId18"/>
    <p:sldId id="274" r:id="rId19"/>
    <p:sldId id="278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FF00"/>
    <a:srgbClr val="FF00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60AB2-8472-4D08-92AF-4D7105F6C1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DA3F8C-B809-4399-90A4-BC9AE05EA4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849BC-DCA1-438A-A275-D6588A8D8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52CAF-7FCE-4148-BA46-B18AAE664B64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FDA836-A033-4457-9674-B165B12EC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C1A8B2-E519-4B4D-929B-6D09EFF12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39C8-D831-4F13-993F-3442F24B1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393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684B2-3CCB-484D-9A6F-190B72770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B4EBA0-66D1-4710-BC77-9EDB323D18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00E57-D195-4D9D-9140-33F08D407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52CAF-7FCE-4148-BA46-B18AAE664B64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E82C6E-EA3B-4DAB-9F2A-A2014CA65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419A04-3181-4154-93A8-A527E194C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39C8-D831-4F13-993F-3442F24B1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763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78655C-5DF0-46C8-8F2A-E7031DC8A7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B0F27D-F3F0-49BC-B1C5-FBDEAD351B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F6F95-B40D-4C59-B272-474DE88B3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52CAF-7FCE-4148-BA46-B18AAE664B64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2457CC-16F7-46FC-84B4-0817E99CF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D712F4-5192-431E-BC63-C76E438D8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39C8-D831-4F13-993F-3442F24B1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105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C0DC2-8164-4719-AC6B-8A2BF52F5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233EC-986A-453C-B4A6-477A2C11D8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C300F2-E4B1-46D8-BDE9-18E1608CD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52CAF-7FCE-4148-BA46-B18AAE664B64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590736-523C-4F15-B3B2-6AC13CD76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2BAFC1-0BA0-4119-A0CE-0F4E6B395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39C8-D831-4F13-993F-3442F24B1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887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A9A9F-33FF-40B7-BF00-A93D0DF4F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9E46E9-87BA-40C6-9857-1E2BA92FBE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C00DC-EA46-4E81-8DFE-B9F069CC0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52CAF-7FCE-4148-BA46-B18AAE664B64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B25D9D-C52B-43DF-8C54-51F915277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5D6C3E-9543-4AC1-A5DD-37A2645B7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39C8-D831-4F13-993F-3442F24B1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237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CE1C1-16FC-4200-9A67-C970FF39F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F49C3-CACB-4484-AD37-1B1C636044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28DCDA-E1CF-40C9-978A-B1FF3D9E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468DFD-DF24-479E-9F3A-73FA5BC91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52CAF-7FCE-4148-BA46-B18AAE664B64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43169C-73DB-4885-B948-0FEC14661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8F8E6A-1C27-4CAC-BD85-C3BC9C1D6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39C8-D831-4F13-993F-3442F24B1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632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7854E-0E0F-44B5-9A28-839C7F442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0E1D4C-6C8A-44A1-9B6F-33A9244D77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686458-62A2-4832-9A1B-B156681FA4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26DD7F-F0F6-4202-999F-B251DF7EF6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3E6204-6D19-4B38-8655-1DD38DED55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BE2C6E-2917-4A54-BB7F-95F7C39D8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52CAF-7FCE-4148-BA46-B18AAE664B64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80B111-284C-4826-94A6-489DC9509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D128B8-EAC4-4066-9F40-DA1B4538B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39C8-D831-4F13-993F-3442F24B1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769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EE3A5-28D0-4D7A-A790-54E455ECA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AA1F3A-0A12-4172-8D56-304721C22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52CAF-7FCE-4148-BA46-B18AAE664B64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3B95BA-40EF-432E-9A3E-4546C217A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5B39AD-B655-4C40-8C19-9A498831D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39C8-D831-4F13-993F-3442F24B1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858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1BF885-86F2-4D73-90AB-C1458D491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52CAF-7FCE-4148-BA46-B18AAE664B64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418A3F-2765-400B-9E89-CC397B16D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B01ECF-99AF-4D6D-A1B3-70447E6E7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39C8-D831-4F13-993F-3442F24B1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67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E679B-CFE3-48C4-9A5A-D729D1E65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98A16-4803-4968-971F-3BF2131CB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95836E-8F47-4053-A5FF-2D360FAF5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D4FF60-71ED-4AF1-B865-EB926527F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52CAF-7FCE-4148-BA46-B18AAE664B64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15501B-B86D-4ED3-AF4B-8A8E65FEC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570C2B-56E7-417F-9B11-E48125F90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39C8-D831-4F13-993F-3442F24B1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506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4F47F-FB80-4E01-917A-F92BC06BF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12F527-A2C2-46C8-90A5-ADDCE18A5D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DF5272-1573-474D-A300-EAADA29238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4520C9-F759-405F-8342-F1B2E1838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52CAF-7FCE-4148-BA46-B18AAE664B64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8EA064-0F3D-445E-BCC8-9171E67FD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CC37B0-8885-41F5-85C2-30E8D9407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39C8-D831-4F13-993F-3442F24B1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D20DEB-DE86-42B5-BEED-276ABE563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154C84-D7B8-4E9D-B51E-3CAA78855F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37217-9691-495F-9227-8430096656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52CAF-7FCE-4148-BA46-B18AAE664B64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FC610-1F67-4721-86AB-BB71A9307B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F7353C-32EB-4736-A62D-AC7134B69D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D39C8-D831-4F13-993F-3442F24B1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50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26426-1E5A-4637-9FBE-86A9CEB3F128}"/>
              </a:ext>
            </a:extLst>
          </p:cNvPr>
          <p:cNvSpPr txBox="1">
            <a:spLocks/>
          </p:cNvSpPr>
          <p:nvPr/>
        </p:nvSpPr>
        <p:spPr>
          <a:xfrm>
            <a:off x="1813560" y="810496"/>
            <a:ext cx="9144000" cy="2387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b="1" dirty="0">
                <a:solidFill>
                  <a:schemeClr val="bg2"/>
                </a:solidFill>
                <a:latin typeface="Comic Sans MS" panose="030F0702030302020204" pitchFamily="66" charset="0"/>
              </a:rPr>
              <a:t>N4 Revision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416674-BF43-4A85-B179-FC007DF0FF12}"/>
              </a:ext>
            </a:extLst>
          </p:cNvPr>
          <p:cNvSpPr txBox="1">
            <a:spLocks/>
          </p:cNvSpPr>
          <p:nvPr/>
        </p:nvSpPr>
        <p:spPr>
          <a:xfrm>
            <a:off x="655320" y="2503838"/>
            <a:ext cx="9723120" cy="309331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8800" dirty="0">
                <a:solidFill>
                  <a:srgbClr val="FFFF00"/>
                </a:solidFill>
                <a:latin typeface="Comic Sans MS" panose="030F0702030302020204" pitchFamily="66" charset="0"/>
              </a:rPr>
              <a:t>Area</a:t>
            </a:r>
          </a:p>
          <a:p>
            <a:pPr marL="0" indent="0" algn="ctr">
              <a:buNone/>
            </a:pPr>
            <a:r>
              <a:rPr lang="en-GB" sz="8800" dirty="0">
                <a:solidFill>
                  <a:srgbClr val="FFFF00"/>
                </a:solidFill>
                <a:latin typeface="Comic Sans MS" panose="030F0702030302020204" pitchFamily="66" charset="0"/>
              </a:rPr>
              <a:t>E&amp;F</a:t>
            </a:r>
          </a:p>
        </p:txBody>
      </p:sp>
    </p:spTree>
    <p:extLst>
      <p:ext uri="{BB962C8B-B14F-4D97-AF65-F5344CB8AC3E}">
        <p14:creationId xmlns:p14="http://schemas.microsoft.com/office/powerpoint/2010/main" val="3753558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2">
            <a:extLst>
              <a:ext uri="{FF2B5EF4-FFF2-40B4-BE49-F238E27FC236}">
                <a16:creationId xmlns:a16="http://schemas.microsoft.com/office/drawing/2014/main" id="{80542B01-5D72-47A1-AA12-370A3332D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338" y="231774"/>
            <a:ext cx="7552450" cy="646331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36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Area of Any Triangle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AEFAAE6D-1FC7-4CC7-9ABD-DAF720474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113" y="1351773"/>
            <a:ext cx="2162226" cy="696913"/>
          </a:xfrm>
          <a:prstGeom prst="rect">
            <a:avLst/>
          </a:prstGeom>
          <a:solidFill>
            <a:srgbClr val="66FF33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b="1" dirty="0">
                <a:solidFill>
                  <a:srgbClr val="000000"/>
                </a:solidFill>
                <a:latin typeface="Comic Sans MS" panose="030F0702030302020204" pitchFamily="66" charset="0"/>
              </a:rPr>
              <a:t>Examples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6AE222-271E-4FC4-9C45-D8A54842C7A5}"/>
              </a:ext>
            </a:extLst>
          </p:cNvPr>
          <p:cNvSpPr txBox="1"/>
          <p:nvPr/>
        </p:nvSpPr>
        <p:spPr>
          <a:xfrm>
            <a:off x="2840712" y="1407841"/>
            <a:ext cx="37483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Find the area of :</a:t>
            </a:r>
          </a:p>
        </p:txBody>
      </p:sp>
      <p:sp>
        <p:nvSpPr>
          <p:cNvPr id="8" name="Text Box 27">
            <a:extLst>
              <a:ext uri="{FF2B5EF4-FFF2-40B4-BE49-F238E27FC236}">
                <a16:creationId xmlns:a16="http://schemas.microsoft.com/office/drawing/2014/main" id="{68F5179C-3EDA-4C9A-82F6-3686A6589C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5197" y="4354660"/>
            <a:ext cx="100219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Area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28">
                <a:extLst>
                  <a:ext uri="{FF2B5EF4-FFF2-40B4-BE49-F238E27FC236}">
                    <a16:creationId xmlns:a16="http://schemas.microsoft.com/office/drawing/2014/main" id="{E11003A9-EC3E-421D-84C5-BEDD8152681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77124" y="4285226"/>
                <a:ext cx="1982430" cy="7030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GB" altLang="en-US" sz="2800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alt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2 </m:t>
                        </m:r>
                      </m:den>
                    </m:f>
                  </m:oMath>
                </a14:m>
                <a:r>
                  <a:rPr lang="en-GB" altLang="en-US" sz="2800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 x b x h </a:t>
                </a:r>
              </a:p>
            </p:txBody>
          </p:sp>
        </mc:Choice>
        <mc:Fallback xmlns="">
          <p:sp>
            <p:nvSpPr>
              <p:cNvPr id="9" name="Text Box 28">
                <a:extLst>
                  <a:ext uri="{FF2B5EF4-FFF2-40B4-BE49-F238E27FC236}">
                    <a16:creationId xmlns:a16="http://schemas.microsoft.com/office/drawing/2014/main" id="{E11003A9-EC3E-421D-84C5-BEDD815268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77124" y="4285226"/>
                <a:ext cx="1982430" cy="703013"/>
              </a:xfrm>
              <a:prstGeom prst="rect">
                <a:avLst/>
              </a:prstGeom>
              <a:blipFill>
                <a:blip r:embed="rId2"/>
                <a:stretch>
                  <a:fillRect l="-6462" r="-9231" b="-1130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 Box 39">
            <a:extLst>
              <a:ext uri="{FF2B5EF4-FFF2-40B4-BE49-F238E27FC236}">
                <a16:creationId xmlns:a16="http://schemas.microsoft.com/office/drawing/2014/main" id="{394B926E-AAF0-4467-8A88-6933E83B7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7124" y="5739272"/>
            <a:ext cx="18256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90 cm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²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99">
                <a:extLst>
                  <a:ext uri="{FF2B5EF4-FFF2-40B4-BE49-F238E27FC236}">
                    <a16:creationId xmlns:a16="http://schemas.microsoft.com/office/drawing/2014/main" id="{C8FB4927-2922-499C-A57F-8223A182FBC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67394" y="5013339"/>
                <a:ext cx="2372658" cy="7008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GB" altLang="en-US" sz="2800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alt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2 </m:t>
                        </m:r>
                      </m:den>
                    </m:f>
                  </m:oMath>
                </a14:m>
                <a:r>
                  <a:rPr lang="en-GB" altLang="en-US" sz="2800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 x 15 x 12 </a:t>
                </a:r>
              </a:p>
            </p:txBody>
          </p:sp>
        </mc:Choice>
        <mc:Fallback xmlns="">
          <p:sp>
            <p:nvSpPr>
              <p:cNvPr id="11" name="Text Box 99">
                <a:extLst>
                  <a:ext uri="{FF2B5EF4-FFF2-40B4-BE49-F238E27FC236}">
                    <a16:creationId xmlns:a16="http://schemas.microsoft.com/office/drawing/2014/main" id="{C8FB4927-2922-499C-A57F-8223A182FB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67394" y="5013339"/>
                <a:ext cx="2372658" cy="700833"/>
              </a:xfrm>
              <a:prstGeom prst="rect">
                <a:avLst/>
              </a:prstGeom>
              <a:blipFill>
                <a:blip r:embed="rId3"/>
                <a:stretch>
                  <a:fillRect l="-5141" r="-5913" b="-1130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7088E8AA-7647-4ABD-B7D7-8C4050A82C0F}"/>
              </a:ext>
            </a:extLst>
          </p:cNvPr>
          <p:cNvSpPr txBox="1"/>
          <p:nvPr/>
        </p:nvSpPr>
        <p:spPr>
          <a:xfrm>
            <a:off x="4059554" y="2139529"/>
            <a:ext cx="704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b)</a:t>
            </a:r>
          </a:p>
        </p:txBody>
      </p:sp>
      <p:sp>
        <p:nvSpPr>
          <p:cNvPr id="16" name="Text Box 27">
            <a:extLst>
              <a:ext uri="{FF2B5EF4-FFF2-40B4-BE49-F238E27FC236}">
                <a16:creationId xmlns:a16="http://schemas.microsoft.com/office/drawing/2014/main" id="{B0A6EA3C-0282-43DA-8932-7F590208F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9861" y="4354660"/>
            <a:ext cx="100219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Area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28">
                <a:extLst>
                  <a:ext uri="{FF2B5EF4-FFF2-40B4-BE49-F238E27FC236}">
                    <a16:creationId xmlns:a16="http://schemas.microsoft.com/office/drawing/2014/main" id="{3F3836E7-4780-4DDC-A786-BE81524715C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41788" y="4358768"/>
                <a:ext cx="2372659" cy="7008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GB" altLang="en-US" sz="2800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alt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2 </m:t>
                        </m:r>
                      </m:den>
                    </m:f>
                  </m:oMath>
                </a14:m>
                <a:r>
                  <a:rPr lang="en-GB" altLang="en-US" sz="2800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 x b x h </a:t>
                </a:r>
              </a:p>
            </p:txBody>
          </p:sp>
        </mc:Choice>
        <mc:Fallback xmlns="">
          <p:sp>
            <p:nvSpPr>
              <p:cNvPr id="17" name="Text Box 28">
                <a:extLst>
                  <a:ext uri="{FF2B5EF4-FFF2-40B4-BE49-F238E27FC236}">
                    <a16:creationId xmlns:a16="http://schemas.microsoft.com/office/drawing/2014/main" id="{3F3836E7-4780-4DDC-A786-BE81524715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41788" y="4358768"/>
                <a:ext cx="2372659" cy="700833"/>
              </a:xfrm>
              <a:prstGeom prst="rect">
                <a:avLst/>
              </a:prstGeom>
              <a:blipFill>
                <a:blip r:embed="rId4"/>
                <a:stretch>
                  <a:fillRect l="-5128" b="-1130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 Box 39">
            <a:extLst>
              <a:ext uri="{FF2B5EF4-FFF2-40B4-BE49-F238E27FC236}">
                <a16:creationId xmlns:a16="http://schemas.microsoft.com/office/drawing/2014/main" id="{8A7B337D-78DA-4371-877E-3A6DD79C4E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2058" y="5724471"/>
            <a:ext cx="209027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558 cm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²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 Box 99">
                <a:extLst>
                  <a:ext uri="{FF2B5EF4-FFF2-40B4-BE49-F238E27FC236}">
                    <a16:creationId xmlns:a16="http://schemas.microsoft.com/office/drawing/2014/main" id="{FE856EF6-EE7F-48C0-B1EA-6F4C7679D5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37324" y="5041620"/>
                <a:ext cx="2638488" cy="7008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GB" altLang="en-US" sz="2800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alt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2 </m:t>
                        </m:r>
                      </m:den>
                    </m:f>
                  </m:oMath>
                </a14:m>
                <a:r>
                  <a:rPr lang="en-GB" altLang="en-US" sz="2800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 x 62 x 18 </a:t>
                </a:r>
              </a:p>
            </p:txBody>
          </p:sp>
        </mc:Choice>
        <mc:Fallback xmlns="">
          <p:sp>
            <p:nvSpPr>
              <p:cNvPr id="19" name="Text Box 99">
                <a:extLst>
                  <a:ext uri="{FF2B5EF4-FFF2-40B4-BE49-F238E27FC236}">
                    <a16:creationId xmlns:a16="http://schemas.microsoft.com/office/drawing/2014/main" id="{FE856EF6-EE7F-48C0-B1EA-6F4C7679D5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37324" y="5041620"/>
                <a:ext cx="2638488" cy="700833"/>
              </a:xfrm>
              <a:prstGeom prst="rect">
                <a:avLst/>
              </a:prstGeom>
              <a:blipFill>
                <a:blip r:embed="rId5"/>
                <a:stretch>
                  <a:fillRect l="-4619" b="-1130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 Box 27">
            <a:extLst>
              <a:ext uri="{FF2B5EF4-FFF2-40B4-BE49-F238E27FC236}">
                <a16:creationId xmlns:a16="http://schemas.microsoft.com/office/drawing/2014/main" id="{93EEB635-DA0E-4D78-8996-F485C3870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9977" y="4354660"/>
            <a:ext cx="100219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Area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 Box 28">
                <a:extLst>
                  <a:ext uri="{FF2B5EF4-FFF2-40B4-BE49-F238E27FC236}">
                    <a16:creationId xmlns:a16="http://schemas.microsoft.com/office/drawing/2014/main" id="{120CFB26-35B6-4BD2-98D5-3856F6427DD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447133" y="4298793"/>
                <a:ext cx="2009213" cy="7008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GB" altLang="en-US" sz="2800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alt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2 </m:t>
                        </m:r>
                      </m:den>
                    </m:f>
                  </m:oMath>
                </a14:m>
                <a:r>
                  <a:rPr lang="en-GB" altLang="en-US" sz="2800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 x b x h </a:t>
                </a:r>
              </a:p>
            </p:txBody>
          </p:sp>
        </mc:Choice>
        <mc:Fallback xmlns="">
          <p:sp>
            <p:nvSpPr>
              <p:cNvPr id="24" name="Text Box 28">
                <a:extLst>
                  <a:ext uri="{FF2B5EF4-FFF2-40B4-BE49-F238E27FC236}">
                    <a16:creationId xmlns:a16="http://schemas.microsoft.com/office/drawing/2014/main" id="{120CFB26-35B6-4BD2-98D5-3856F6427D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447133" y="4298793"/>
                <a:ext cx="2009213" cy="700833"/>
              </a:xfrm>
              <a:prstGeom prst="rect">
                <a:avLst/>
              </a:prstGeom>
              <a:blipFill>
                <a:blip r:embed="rId6"/>
                <a:stretch>
                  <a:fillRect l="-6383" r="-7903" b="-1130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 Box 39">
            <a:extLst>
              <a:ext uri="{FF2B5EF4-FFF2-40B4-BE49-F238E27FC236}">
                <a16:creationId xmlns:a16="http://schemas.microsoft.com/office/drawing/2014/main" id="{EFCB4BD9-82EE-4FB2-8493-70689BFC1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8999" y="5724471"/>
            <a:ext cx="224014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350 mm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²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 Box 99">
                <a:extLst>
                  <a:ext uri="{FF2B5EF4-FFF2-40B4-BE49-F238E27FC236}">
                    <a16:creationId xmlns:a16="http://schemas.microsoft.com/office/drawing/2014/main" id="{274F756E-CACB-4303-823A-097001658F9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447133" y="5071278"/>
                <a:ext cx="2601373" cy="11317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GB" altLang="en-US" sz="2800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alt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2 </m:t>
                        </m:r>
                      </m:den>
                    </m:f>
                  </m:oMath>
                </a14:m>
                <a:r>
                  <a:rPr lang="en-GB" altLang="en-US" sz="2800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 x 20 x 35 </a:t>
                </a:r>
              </a:p>
              <a:p>
                <a:endParaRPr lang="en-GB" altLang="en-US" sz="2800" dirty="0">
                  <a:solidFill>
                    <a:schemeClr val="bg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 Box 99">
                <a:extLst>
                  <a:ext uri="{FF2B5EF4-FFF2-40B4-BE49-F238E27FC236}">
                    <a16:creationId xmlns:a16="http://schemas.microsoft.com/office/drawing/2014/main" id="{274F756E-CACB-4303-823A-097001658F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447133" y="5071278"/>
                <a:ext cx="2601373" cy="1131720"/>
              </a:xfrm>
              <a:prstGeom prst="rect">
                <a:avLst/>
              </a:prstGeom>
              <a:blipFill>
                <a:blip r:embed="rId7"/>
                <a:stretch>
                  <a:fillRect l="-4930" r="-93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90503100-224B-46D0-A293-01CAD6EB231A}"/>
              </a:ext>
            </a:extLst>
          </p:cNvPr>
          <p:cNvSpPr txBox="1"/>
          <p:nvPr/>
        </p:nvSpPr>
        <p:spPr>
          <a:xfrm>
            <a:off x="241232" y="2229966"/>
            <a:ext cx="704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a)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FC645C1-C17B-4061-97FE-34B34044741E}"/>
              </a:ext>
            </a:extLst>
          </p:cNvPr>
          <p:cNvSpPr txBox="1"/>
          <p:nvPr/>
        </p:nvSpPr>
        <p:spPr>
          <a:xfrm>
            <a:off x="7877876" y="1983902"/>
            <a:ext cx="704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c)</a:t>
            </a:r>
          </a:p>
        </p:txBody>
      </p:sp>
      <p:sp>
        <p:nvSpPr>
          <p:cNvPr id="29" name="Text Box 85">
            <a:extLst>
              <a:ext uri="{FF2B5EF4-FFF2-40B4-BE49-F238E27FC236}">
                <a16:creationId xmlns:a16="http://schemas.microsoft.com/office/drawing/2014/main" id="{14DB806E-947B-492F-A370-316B6AE89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9428" y="6263753"/>
            <a:ext cx="44470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GB" altLang="en-US" sz="2000" dirty="0">
                <a:solidFill>
                  <a:srgbClr val="FFFF00"/>
                </a:solidFill>
              </a:rPr>
              <a:t>Must show these 3 lines of working!</a:t>
            </a:r>
          </a:p>
        </p:txBody>
      </p:sp>
      <p:grpSp>
        <p:nvGrpSpPr>
          <p:cNvPr id="39" name="Group 26">
            <a:extLst>
              <a:ext uri="{FF2B5EF4-FFF2-40B4-BE49-F238E27FC236}">
                <a16:creationId xmlns:a16="http://schemas.microsoft.com/office/drawing/2014/main" id="{487FA969-481F-42CE-84B7-058A78BE77EC}"/>
              </a:ext>
            </a:extLst>
          </p:cNvPr>
          <p:cNvGrpSpPr>
            <a:grpSpLocks/>
          </p:cNvGrpSpPr>
          <p:nvPr/>
        </p:nvGrpSpPr>
        <p:grpSpPr bwMode="auto">
          <a:xfrm>
            <a:off x="1092668" y="2285084"/>
            <a:ext cx="2508250" cy="2052637"/>
            <a:chOff x="3057" y="1479"/>
            <a:chExt cx="1580" cy="1293"/>
          </a:xfrm>
        </p:grpSpPr>
        <p:sp>
          <p:nvSpPr>
            <p:cNvPr id="40" name="AutoShape 20">
              <a:extLst>
                <a:ext uri="{FF2B5EF4-FFF2-40B4-BE49-F238E27FC236}">
                  <a16:creationId xmlns:a16="http://schemas.microsoft.com/office/drawing/2014/main" id="{1969014E-B337-4467-9775-962CEDB78E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5" y="1507"/>
              <a:ext cx="1082" cy="1023"/>
            </a:xfrm>
            <a:prstGeom prst="triangle">
              <a:avLst>
                <a:gd name="adj" fmla="val 50000"/>
              </a:avLst>
            </a:prstGeom>
            <a:solidFill>
              <a:srgbClr val="FF3300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" name="Text Box 21">
              <a:extLst>
                <a:ext uri="{FF2B5EF4-FFF2-40B4-BE49-F238E27FC236}">
                  <a16:creationId xmlns:a16="http://schemas.microsoft.com/office/drawing/2014/main" id="{90096E4B-BCB8-4894-BA95-19D18374FF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78" y="2484"/>
              <a:ext cx="7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400" b="1" dirty="0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15cm</a:t>
              </a:r>
            </a:p>
          </p:txBody>
        </p:sp>
        <p:sp>
          <p:nvSpPr>
            <p:cNvPr id="43" name="Text Box 23">
              <a:extLst>
                <a:ext uri="{FF2B5EF4-FFF2-40B4-BE49-F238E27FC236}">
                  <a16:creationId xmlns:a16="http://schemas.microsoft.com/office/drawing/2014/main" id="{01231281-DF33-4579-AC1D-AB553ADA64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57" y="1865"/>
              <a:ext cx="7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400" b="1" dirty="0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12cm</a:t>
              </a:r>
            </a:p>
          </p:txBody>
        </p:sp>
        <p:sp>
          <p:nvSpPr>
            <p:cNvPr id="44" name="Line 24">
              <a:extLst>
                <a:ext uri="{FF2B5EF4-FFF2-40B4-BE49-F238E27FC236}">
                  <a16:creationId xmlns:a16="http://schemas.microsoft.com/office/drawing/2014/main" id="{DA2E5BFA-1809-41F7-8F77-1A5519474B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77" y="1479"/>
              <a:ext cx="0" cy="437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5" name="Line 25">
              <a:extLst>
                <a:ext uri="{FF2B5EF4-FFF2-40B4-BE49-F238E27FC236}">
                  <a16:creationId xmlns:a16="http://schemas.microsoft.com/office/drawing/2014/main" id="{C6A134F6-656C-4185-B59C-0ED87FE981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79" y="2105"/>
              <a:ext cx="0" cy="437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3" name="Text Box 85">
            <a:extLst>
              <a:ext uri="{FF2B5EF4-FFF2-40B4-BE49-F238E27FC236}">
                <a16:creationId xmlns:a16="http://schemas.microsoft.com/office/drawing/2014/main" id="{2805FDAB-486D-44FC-AC4A-915D8E8C07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2986" y="749975"/>
            <a:ext cx="2991525" cy="1015663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GB" altLang="en-US" sz="2000" b="1" dirty="0"/>
              <a:t>Be careful! </a:t>
            </a:r>
          </a:p>
          <a:p>
            <a:pPr eaLnBrk="1" hangingPunct="1"/>
            <a:r>
              <a:rPr lang="en-GB" altLang="en-US" sz="2000" b="1" dirty="0"/>
              <a:t>Never use the sloping </a:t>
            </a:r>
          </a:p>
          <a:p>
            <a:pPr eaLnBrk="1" hangingPunct="1"/>
            <a:r>
              <a:rPr lang="en-GB" altLang="en-US" sz="2000" b="1" dirty="0"/>
              <a:t>side in the calculation</a:t>
            </a:r>
          </a:p>
        </p:txBody>
      </p:sp>
      <p:grpSp>
        <p:nvGrpSpPr>
          <p:cNvPr id="54" name="Group 26">
            <a:extLst>
              <a:ext uri="{FF2B5EF4-FFF2-40B4-BE49-F238E27FC236}">
                <a16:creationId xmlns:a16="http://schemas.microsoft.com/office/drawing/2014/main" id="{9013862C-8A6C-424A-94B5-A88C63C56E86}"/>
              </a:ext>
            </a:extLst>
          </p:cNvPr>
          <p:cNvGrpSpPr>
            <a:grpSpLocks/>
          </p:cNvGrpSpPr>
          <p:nvPr/>
        </p:nvGrpSpPr>
        <p:grpSpPr bwMode="auto">
          <a:xfrm>
            <a:off x="4778767" y="2276289"/>
            <a:ext cx="2508250" cy="2052637"/>
            <a:chOff x="3057" y="1479"/>
            <a:chExt cx="1580" cy="1293"/>
          </a:xfrm>
        </p:grpSpPr>
        <p:sp>
          <p:nvSpPr>
            <p:cNvPr id="55" name="AutoShape 20">
              <a:extLst>
                <a:ext uri="{FF2B5EF4-FFF2-40B4-BE49-F238E27FC236}">
                  <a16:creationId xmlns:a16="http://schemas.microsoft.com/office/drawing/2014/main" id="{9F7F32F9-D5CD-4AC1-B687-0C9134018F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5" y="1507"/>
              <a:ext cx="1082" cy="1023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56" name="Text Box 21">
              <a:extLst>
                <a:ext uri="{FF2B5EF4-FFF2-40B4-BE49-F238E27FC236}">
                  <a16:creationId xmlns:a16="http://schemas.microsoft.com/office/drawing/2014/main" id="{9959F4A5-9EBC-4F3E-8A5D-E832D8D9BD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78" y="2484"/>
              <a:ext cx="7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400" b="1" dirty="0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62cm</a:t>
              </a:r>
            </a:p>
          </p:txBody>
        </p:sp>
        <p:sp>
          <p:nvSpPr>
            <p:cNvPr id="58" name="Text Box 23">
              <a:extLst>
                <a:ext uri="{FF2B5EF4-FFF2-40B4-BE49-F238E27FC236}">
                  <a16:creationId xmlns:a16="http://schemas.microsoft.com/office/drawing/2014/main" id="{263AAD45-EE5A-4B57-BF6D-D7169DC9B9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57" y="1865"/>
              <a:ext cx="7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400" b="1" dirty="0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18cm</a:t>
              </a:r>
            </a:p>
          </p:txBody>
        </p:sp>
        <p:sp>
          <p:nvSpPr>
            <p:cNvPr id="59" name="Line 24">
              <a:extLst>
                <a:ext uri="{FF2B5EF4-FFF2-40B4-BE49-F238E27FC236}">
                  <a16:creationId xmlns:a16="http://schemas.microsoft.com/office/drawing/2014/main" id="{0969830E-E568-42CD-A780-45C5DA8B1F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77" y="1479"/>
              <a:ext cx="0" cy="437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" name="Line 25">
              <a:extLst>
                <a:ext uri="{FF2B5EF4-FFF2-40B4-BE49-F238E27FC236}">
                  <a16:creationId xmlns:a16="http://schemas.microsoft.com/office/drawing/2014/main" id="{FE609E98-FC3D-493A-98F5-8B056B5E28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79" y="2105"/>
              <a:ext cx="0" cy="437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1" name="Group 26">
            <a:extLst>
              <a:ext uri="{FF2B5EF4-FFF2-40B4-BE49-F238E27FC236}">
                <a16:creationId xmlns:a16="http://schemas.microsoft.com/office/drawing/2014/main" id="{B2CFAEC1-30EA-4DB0-81F3-9DBFCD600AFA}"/>
              </a:ext>
            </a:extLst>
          </p:cNvPr>
          <p:cNvGrpSpPr>
            <a:grpSpLocks/>
          </p:cNvGrpSpPr>
          <p:nvPr/>
        </p:nvGrpSpPr>
        <p:grpSpPr bwMode="auto">
          <a:xfrm>
            <a:off x="8471426" y="2091345"/>
            <a:ext cx="3057525" cy="2052637"/>
            <a:chOff x="3057" y="1479"/>
            <a:chExt cx="1926" cy="1293"/>
          </a:xfrm>
        </p:grpSpPr>
        <p:sp>
          <p:nvSpPr>
            <p:cNvPr id="62" name="AutoShape 20">
              <a:extLst>
                <a:ext uri="{FF2B5EF4-FFF2-40B4-BE49-F238E27FC236}">
                  <a16:creationId xmlns:a16="http://schemas.microsoft.com/office/drawing/2014/main" id="{14527B38-155F-42C5-8884-0BFB74727F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5" y="1507"/>
              <a:ext cx="1082" cy="1023"/>
            </a:xfrm>
            <a:prstGeom prst="triangle">
              <a:avLst>
                <a:gd name="adj" fmla="val 50000"/>
              </a:avLst>
            </a:prstGeom>
            <a:solidFill>
              <a:srgbClr val="FF0066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63" name="Text Box 21">
              <a:extLst>
                <a:ext uri="{FF2B5EF4-FFF2-40B4-BE49-F238E27FC236}">
                  <a16:creationId xmlns:a16="http://schemas.microsoft.com/office/drawing/2014/main" id="{D0FBFFAD-0BFD-4B5B-A237-A700551A82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78" y="2484"/>
              <a:ext cx="7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400" b="1" dirty="0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20cm</a:t>
              </a:r>
            </a:p>
          </p:txBody>
        </p:sp>
        <p:sp>
          <p:nvSpPr>
            <p:cNvPr id="64" name="Text Box 22">
              <a:extLst>
                <a:ext uri="{FF2B5EF4-FFF2-40B4-BE49-F238E27FC236}">
                  <a16:creationId xmlns:a16="http://schemas.microsoft.com/office/drawing/2014/main" id="{273ADAA7-DF14-4BCF-BB3E-B16E3EAB9E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3" y="1774"/>
              <a:ext cx="7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400" b="1" dirty="0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18cm</a:t>
              </a:r>
            </a:p>
          </p:txBody>
        </p:sp>
        <p:sp>
          <p:nvSpPr>
            <p:cNvPr id="65" name="Text Box 23">
              <a:extLst>
                <a:ext uri="{FF2B5EF4-FFF2-40B4-BE49-F238E27FC236}">
                  <a16:creationId xmlns:a16="http://schemas.microsoft.com/office/drawing/2014/main" id="{C28B0F1B-265F-4BEA-9508-3B31A4F845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57" y="1865"/>
              <a:ext cx="7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400" b="1" dirty="0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35cm</a:t>
              </a:r>
            </a:p>
          </p:txBody>
        </p:sp>
        <p:sp>
          <p:nvSpPr>
            <p:cNvPr id="66" name="Line 24">
              <a:extLst>
                <a:ext uri="{FF2B5EF4-FFF2-40B4-BE49-F238E27FC236}">
                  <a16:creationId xmlns:a16="http://schemas.microsoft.com/office/drawing/2014/main" id="{B6CA9ACA-A5BE-4421-8DB7-79D8CFAA47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77" y="1479"/>
              <a:ext cx="0" cy="437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Line 25">
              <a:extLst>
                <a:ext uri="{FF2B5EF4-FFF2-40B4-BE49-F238E27FC236}">
                  <a16:creationId xmlns:a16="http://schemas.microsoft.com/office/drawing/2014/main" id="{321F6201-176B-4FA4-B1FD-BDB86FC2DA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79" y="2105"/>
              <a:ext cx="0" cy="437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835108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6" grpId="0"/>
      <p:bldP spid="17" grpId="0"/>
      <p:bldP spid="18" grpId="0"/>
      <p:bldP spid="19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5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0">
            <a:extLst>
              <a:ext uri="{FF2B5EF4-FFF2-40B4-BE49-F238E27FC236}">
                <a16:creationId xmlns:a16="http://schemas.microsoft.com/office/drawing/2014/main" id="{9AA1E209-582D-4B88-9D8D-39892870875C}"/>
              </a:ext>
            </a:extLst>
          </p:cNvPr>
          <p:cNvGrpSpPr>
            <a:grpSpLocks/>
          </p:cNvGrpSpPr>
          <p:nvPr/>
        </p:nvGrpSpPr>
        <p:grpSpPr bwMode="auto">
          <a:xfrm>
            <a:off x="1538102" y="612775"/>
            <a:ext cx="2711450" cy="2166938"/>
            <a:chOff x="482" y="1528"/>
            <a:chExt cx="1708" cy="1365"/>
          </a:xfrm>
        </p:grpSpPr>
        <p:sp>
          <p:nvSpPr>
            <p:cNvPr id="4162" name="AutoShape 5">
              <a:extLst>
                <a:ext uri="{FF2B5EF4-FFF2-40B4-BE49-F238E27FC236}">
                  <a16:creationId xmlns:a16="http://schemas.microsoft.com/office/drawing/2014/main" id="{AC8844EF-08F3-47F2-B2FC-4A900ECC0F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1543"/>
              <a:ext cx="1198" cy="1117"/>
            </a:xfrm>
            <a:prstGeom prst="triangle">
              <a:avLst>
                <a:gd name="adj" fmla="val 79551"/>
              </a:avLst>
            </a:prstGeom>
            <a:solidFill>
              <a:srgbClr val="FFFF00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63" name="Text Box 6">
              <a:extLst>
                <a:ext uri="{FF2B5EF4-FFF2-40B4-BE49-F238E27FC236}">
                  <a16:creationId xmlns:a16="http://schemas.microsoft.com/office/drawing/2014/main" id="{D8CE9C19-B3DD-4258-A2C9-6CEEEF90AA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6" y="2605"/>
              <a:ext cx="69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400" b="1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19m</a:t>
              </a:r>
            </a:p>
          </p:txBody>
        </p:sp>
        <p:sp>
          <p:nvSpPr>
            <p:cNvPr id="4164" name="Text Box 7">
              <a:extLst>
                <a:ext uri="{FF2B5EF4-FFF2-40B4-BE49-F238E27FC236}">
                  <a16:creationId xmlns:a16="http://schemas.microsoft.com/office/drawing/2014/main" id="{613B9DA1-0EC2-492A-A1E8-19EECFDCD4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2" y="1965"/>
              <a:ext cx="69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400" b="1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26m</a:t>
              </a:r>
            </a:p>
          </p:txBody>
        </p:sp>
        <p:sp>
          <p:nvSpPr>
            <p:cNvPr id="4165" name="Line 8">
              <a:extLst>
                <a:ext uri="{FF2B5EF4-FFF2-40B4-BE49-F238E27FC236}">
                  <a16:creationId xmlns:a16="http://schemas.microsoft.com/office/drawing/2014/main" id="{A391BAF7-89C8-4324-9FCE-2CEB8B10D4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15" y="1528"/>
              <a:ext cx="7" cy="494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66" name="Line 9">
              <a:extLst>
                <a:ext uri="{FF2B5EF4-FFF2-40B4-BE49-F238E27FC236}">
                  <a16:creationId xmlns:a16="http://schemas.microsoft.com/office/drawing/2014/main" id="{95B0C474-D88E-48B1-B95C-6F007CC5E6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5" y="2200"/>
              <a:ext cx="7" cy="459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" name="Group 26">
            <a:extLst>
              <a:ext uri="{FF2B5EF4-FFF2-40B4-BE49-F238E27FC236}">
                <a16:creationId xmlns:a16="http://schemas.microsoft.com/office/drawing/2014/main" id="{CD7FCECB-3E94-4EBF-8B6B-E3DDCF3A4011}"/>
              </a:ext>
            </a:extLst>
          </p:cNvPr>
          <p:cNvGrpSpPr>
            <a:grpSpLocks/>
          </p:cNvGrpSpPr>
          <p:nvPr/>
        </p:nvGrpSpPr>
        <p:grpSpPr bwMode="auto">
          <a:xfrm>
            <a:off x="4418014" y="696914"/>
            <a:ext cx="3057525" cy="2052637"/>
            <a:chOff x="3057" y="1479"/>
            <a:chExt cx="1926" cy="1293"/>
          </a:xfrm>
        </p:grpSpPr>
        <p:sp>
          <p:nvSpPr>
            <p:cNvPr id="10" name="AutoShape 20">
              <a:extLst>
                <a:ext uri="{FF2B5EF4-FFF2-40B4-BE49-F238E27FC236}">
                  <a16:creationId xmlns:a16="http://schemas.microsoft.com/office/drawing/2014/main" id="{990E4E25-3DFB-4022-9261-5B31B9AB6E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5" y="1507"/>
              <a:ext cx="1082" cy="1023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4157" name="Text Box 21">
              <a:extLst>
                <a:ext uri="{FF2B5EF4-FFF2-40B4-BE49-F238E27FC236}">
                  <a16:creationId xmlns:a16="http://schemas.microsoft.com/office/drawing/2014/main" id="{D1A04900-0413-4931-8BBD-1FF335B85D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78" y="2484"/>
              <a:ext cx="7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400" b="1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30cm</a:t>
              </a:r>
            </a:p>
          </p:txBody>
        </p:sp>
        <p:sp>
          <p:nvSpPr>
            <p:cNvPr id="4158" name="Text Box 22">
              <a:extLst>
                <a:ext uri="{FF2B5EF4-FFF2-40B4-BE49-F238E27FC236}">
                  <a16:creationId xmlns:a16="http://schemas.microsoft.com/office/drawing/2014/main" id="{AA07290C-67E4-441C-9395-CC5DF68185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3" y="1774"/>
              <a:ext cx="7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400" b="1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25cm</a:t>
              </a:r>
            </a:p>
          </p:txBody>
        </p:sp>
        <p:sp>
          <p:nvSpPr>
            <p:cNvPr id="4159" name="Text Box 23">
              <a:extLst>
                <a:ext uri="{FF2B5EF4-FFF2-40B4-BE49-F238E27FC236}">
                  <a16:creationId xmlns:a16="http://schemas.microsoft.com/office/drawing/2014/main" id="{529B19AE-5BF1-4DC9-980B-30FBC0727B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57" y="1865"/>
              <a:ext cx="7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400" b="1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20cm</a:t>
              </a:r>
            </a:p>
          </p:txBody>
        </p:sp>
        <p:sp>
          <p:nvSpPr>
            <p:cNvPr id="4160" name="Line 24">
              <a:extLst>
                <a:ext uri="{FF2B5EF4-FFF2-40B4-BE49-F238E27FC236}">
                  <a16:creationId xmlns:a16="http://schemas.microsoft.com/office/drawing/2014/main" id="{530E1754-84BC-4697-B7D2-277D572802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77" y="1479"/>
              <a:ext cx="0" cy="437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61" name="Line 25">
              <a:extLst>
                <a:ext uri="{FF2B5EF4-FFF2-40B4-BE49-F238E27FC236}">
                  <a16:creationId xmlns:a16="http://schemas.microsoft.com/office/drawing/2014/main" id="{9F204270-5D92-4A23-A194-503F506581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79" y="2105"/>
              <a:ext cx="0" cy="437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6" name="Group 26">
            <a:extLst>
              <a:ext uri="{FF2B5EF4-FFF2-40B4-BE49-F238E27FC236}">
                <a16:creationId xmlns:a16="http://schemas.microsoft.com/office/drawing/2014/main" id="{A56F091E-5715-44C6-8700-902F517D6146}"/>
              </a:ext>
            </a:extLst>
          </p:cNvPr>
          <p:cNvGrpSpPr>
            <a:grpSpLocks/>
          </p:cNvGrpSpPr>
          <p:nvPr/>
        </p:nvGrpSpPr>
        <p:grpSpPr bwMode="auto">
          <a:xfrm>
            <a:off x="1231715" y="2814639"/>
            <a:ext cx="3057525" cy="2052637"/>
            <a:chOff x="3057" y="1479"/>
            <a:chExt cx="1926" cy="1293"/>
          </a:xfrm>
        </p:grpSpPr>
        <p:sp>
          <p:nvSpPr>
            <p:cNvPr id="4150" name="AutoShape 20">
              <a:extLst>
                <a:ext uri="{FF2B5EF4-FFF2-40B4-BE49-F238E27FC236}">
                  <a16:creationId xmlns:a16="http://schemas.microsoft.com/office/drawing/2014/main" id="{F07BDBB6-496C-4862-AEDD-55CD927EAD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5" y="1507"/>
              <a:ext cx="1082" cy="1023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51" name="Text Box 21">
              <a:extLst>
                <a:ext uri="{FF2B5EF4-FFF2-40B4-BE49-F238E27FC236}">
                  <a16:creationId xmlns:a16="http://schemas.microsoft.com/office/drawing/2014/main" id="{A6E51E16-2F8B-4CE6-87DE-258D8F4F78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78" y="2484"/>
              <a:ext cx="7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400" b="1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16cm</a:t>
              </a:r>
            </a:p>
          </p:txBody>
        </p:sp>
        <p:sp>
          <p:nvSpPr>
            <p:cNvPr id="4152" name="Text Box 22">
              <a:extLst>
                <a:ext uri="{FF2B5EF4-FFF2-40B4-BE49-F238E27FC236}">
                  <a16:creationId xmlns:a16="http://schemas.microsoft.com/office/drawing/2014/main" id="{600061CE-B065-4D83-B872-958834CAF7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3" y="1774"/>
              <a:ext cx="7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400" b="1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17cm</a:t>
              </a:r>
            </a:p>
          </p:txBody>
        </p:sp>
        <p:sp>
          <p:nvSpPr>
            <p:cNvPr id="4153" name="Text Box 23">
              <a:extLst>
                <a:ext uri="{FF2B5EF4-FFF2-40B4-BE49-F238E27FC236}">
                  <a16:creationId xmlns:a16="http://schemas.microsoft.com/office/drawing/2014/main" id="{159DF2FF-2649-4E4C-B368-E24596C570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57" y="1865"/>
              <a:ext cx="7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400" b="1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15cm</a:t>
              </a:r>
            </a:p>
          </p:txBody>
        </p:sp>
        <p:sp>
          <p:nvSpPr>
            <p:cNvPr id="4154" name="Line 24">
              <a:extLst>
                <a:ext uri="{FF2B5EF4-FFF2-40B4-BE49-F238E27FC236}">
                  <a16:creationId xmlns:a16="http://schemas.microsoft.com/office/drawing/2014/main" id="{CD670EDE-ED29-4D34-A127-F6833B22D1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77" y="1479"/>
              <a:ext cx="0" cy="437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55" name="Line 25">
              <a:extLst>
                <a:ext uri="{FF2B5EF4-FFF2-40B4-BE49-F238E27FC236}">
                  <a16:creationId xmlns:a16="http://schemas.microsoft.com/office/drawing/2014/main" id="{767F0BFF-D41E-4568-B502-185B8BCBD5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79" y="2105"/>
              <a:ext cx="0" cy="437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3" name="Group 10">
            <a:extLst>
              <a:ext uri="{FF2B5EF4-FFF2-40B4-BE49-F238E27FC236}">
                <a16:creationId xmlns:a16="http://schemas.microsoft.com/office/drawing/2014/main" id="{B7539050-687F-42A8-8075-DD34BD2DE5B9}"/>
              </a:ext>
            </a:extLst>
          </p:cNvPr>
          <p:cNvGrpSpPr>
            <a:grpSpLocks/>
          </p:cNvGrpSpPr>
          <p:nvPr/>
        </p:nvGrpSpPr>
        <p:grpSpPr bwMode="auto">
          <a:xfrm>
            <a:off x="8176090" y="539750"/>
            <a:ext cx="2711450" cy="2166938"/>
            <a:chOff x="482" y="1528"/>
            <a:chExt cx="1708" cy="1365"/>
          </a:xfrm>
        </p:grpSpPr>
        <p:sp>
          <p:nvSpPr>
            <p:cNvPr id="4145" name="AutoShape 5">
              <a:extLst>
                <a:ext uri="{FF2B5EF4-FFF2-40B4-BE49-F238E27FC236}">
                  <a16:creationId xmlns:a16="http://schemas.microsoft.com/office/drawing/2014/main" id="{45113E2A-D31D-4DE8-83DD-6B6E7BED2B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1543"/>
              <a:ext cx="1198" cy="1117"/>
            </a:xfrm>
            <a:prstGeom prst="triangle">
              <a:avLst>
                <a:gd name="adj" fmla="val 79551"/>
              </a:avLst>
            </a:prstGeom>
            <a:solidFill>
              <a:srgbClr val="92D050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46" name="Text Box 6">
              <a:extLst>
                <a:ext uri="{FF2B5EF4-FFF2-40B4-BE49-F238E27FC236}">
                  <a16:creationId xmlns:a16="http://schemas.microsoft.com/office/drawing/2014/main" id="{8EE4D1CB-0EC5-4067-AF50-E3387C7D61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6" y="2605"/>
              <a:ext cx="69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400" b="1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27m</a:t>
              </a:r>
            </a:p>
          </p:txBody>
        </p:sp>
        <p:sp>
          <p:nvSpPr>
            <p:cNvPr id="4147" name="Text Box 7">
              <a:extLst>
                <a:ext uri="{FF2B5EF4-FFF2-40B4-BE49-F238E27FC236}">
                  <a16:creationId xmlns:a16="http://schemas.microsoft.com/office/drawing/2014/main" id="{5BBF3B2D-6DA9-40BA-8022-74CD53AED6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2" y="1965"/>
              <a:ext cx="69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400" b="1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33m</a:t>
              </a:r>
            </a:p>
          </p:txBody>
        </p:sp>
        <p:sp>
          <p:nvSpPr>
            <p:cNvPr id="4148" name="Line 8">
              <a:extLst>
                <a:ext uri="{FF2B5EF4-FFF2-40B4-BE49-F238E27FC236}">
                  <a16:creationId xmlns:a16="http://schemas.microsoft.com/office/drawing/2014/main" id="{ABD97447-5117-47AB-99B0-4DCC6AECF6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15" y="1528"/>
              <a:ext cx="7" cy="494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49" name="Line 9">
              <a:extLst>
                <a:ext uri="{FF2B5EF4-FFF2-40B4-BE49-F238E27FC236}">
                  <a16:creationId xmlns:a16="http://schemas.microsoft.com/office/drawing/2014/main" id="{EF292797-E8F5-4E13-873E-685712D4CE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5" y="2200"/>
              <a:ext cx="7" cy="459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9" name="Group 10">
            <a:extLst>
              <a:ext uri="{FF2B5EF4-FFF2-40B4-BE49-F238E27FC236}">
                <a16:creationId xmlns:a16="http://schemas.microsoft.com/office/drawing/2014/main" id="{D5D8AD73-450F-419B-B2C8-24C2EE9C1726}"/>
              </a:ext>
            </a:extLst>
          </p:cNvPr>
          <p:cNvGrpSpPr>
            <a:grpSpLocks/>
          </p:cNvGrpSpPr>
          <p:nvPr/>
        </p:nvGrpSpPr>
        <p:grpSpPr bwMode="auto">
          <a:xfrm>
            <a:off x="4773613" y="2722564"/>
            <a:ext cx="2711450" cy="2166937"/>
            <a:chOff x="482" y="1528"/>
            <a:chExt cx="1708" cy="1365"/>
          </a:xfrm>
        </p:grpSpPr>
        <p:sp>
          <p:nvSpPr>
            <p:cNvPr id="4140" name="AutoShape 5">
              <a:extLst>
                <a:ext uri="{FF2B5EF4-FFF2-40B4-BE49-F238E27FC236}">
                  <a16:creationId xmlns:a16="http://schemas.microsoft.com/office/drawing/2014/main" id="{37B81166-FBC9-4CB5-A308-3601DBBD6F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1543"/>
              <a:ext cx="1198" cy="1117"/>
            </a:xfrm>
            <a:prstGeom prst="triangle">
              <a:avLst>
                <a:gd name="adj" fmla="val 79551"/>
              </a:avLst>
            </a:prstGeom>
            <a:solidFill>
              <a:srgbClr val="FF0000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41" name="Text Box 6">
              <a:extLst>
                <a:ext uri="{FF2B5EF4-FFF2-40B4-BE49-F238E27FC236}">
                  <a16:creationId xmlns:a16="http://schemas.microsoft.com/office/drawing/2014/main" id="{4EFBCE5A-5A00-41DC-B263-676A355C1C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6" y="2605"/>
              <a:ext cx="69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400" b="1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3.3m</a:t>
              </a:r>
            </a:p>
          </p:txBody>
        </p:sp>
        <p:sp>
          <p:nvSpPr>
            <p:cNvPr id="4142" name="Text Box 7">
              <a:extLst>
                <a:ext uri="{FF2B5EF4-FFF2-40B4-BE49-F238E27FC236}">
                  <a16:creationId xmlns:a16="http://schemas.microsoft.com/office/drawing/2014/main" id="{D3993969-3043-4DF3-975B-5DC92C2A6A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2" y="1965"/>
              <a:ext cx="69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400" b="1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4.2m</a:t>
              </a:r>
            </a:p>
          </p:txBody>
        </p:sp>
        <p:sp>
          <p:nvSpPr>
            <p:cNvPr id="4143" name="Line 8">
              <a:extLst>
                <a:ext uri="{FF2B5EF4-FFF2-40B4-BE49-F238E27FC236}">
                  <a16:creationId xmlns:a16="http://schemas.microsoft.com/office/drawing/2014/main" id="{8076CEBA-2EAF-4C97-A6F1-0E9DB44BDB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15" y="1528"/>
              <a:ext cx="7" cy="494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44" name="Line 9">
              <a:extLst>
                <a:ext uri="{FF2B5EF4-FFF2-40B4-BE49-F238E27FC236}">
                  <a16:creationId xmlns:a16="http://schemas.microsoft.com/office/drawing/2014/main" id="{976E917B-DF68-4D68-9C42-1E22A68C91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5" y="2200"/>
              <a:ext cx="7" cy="459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5" name="Group 26">
            <a:extLst>
              <a:ext uri="{FF2B5EF4-FFF2-40B4-BE49-F238E27FC236}">
                <a16:creationId xmlns:a16="http://schemas.microsoft.com/office/drawing/2014/main" id="{350392B7-880B-4C14-85C6-990E451FD2A4}"/>
              </a:ext>
            </a:extLst>
          </p:cNvPr>
          <p:cNvGrpSpPr>
            <a:grpSpLocks/>
          </p:cNvGrpSpPr>
          <p:nvPr/>
        </p:nvGrpSpPr>
        <p:grpSpPr bwMode="auto">
          <a:xfrm>
            <a:off x="7812553" y="2779714"/>
            <a:ext cx="3057525" cy="2052637"/>
            <a:chOff x="3057" y="1479"/>
            <a:chExt cx="1926" cy="1293"/>
          </a:xfrm>
        </p:grpSpPr>
        <p:sp>
          <p:nvSpPr>
            <p:cNvPr id="36" name="AutoShape 20">
              <a:extLst>
                <a:ext uri="{FF2B5EF4-FFF2-40B4-BE49-F238E27FC236}">
                  <a16:creationId xmlns:a16="http://schemas.microsoft.com/office/drawing/2014/main" id="{85E590A6-DDB1-49E5-AC28-9C7D07009E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5" y="1507"/>
              <a:ext cx="1082" cy="1023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4135" name="Text Box 21">
              <a:extLst>
                <a:ext uri="{FF2B5EF4-FFF2-40B4-BE49-F238E27FC236}">
                  <a16:creationId xmlns:a16="http://schemas.microsoft.com/office/drawing/2014/main" id="{8AE859B0-52B5-4A0A-9D70-154693C5C7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78" y="2484"/>
              <a:ext cx="7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400" b="1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24cm</a:t>
              </a:r>
            </a:p>
          </p:txBody>
        </p:sp>
        <p:sp>
          <p:nvSpPr>
            <p:cNvPr id="4136" name="Text Box 22">
              <a:extLst>
                <a:ext uri="{FF2B5EF4-FFF2-40B4-BE49-F238E27FC236}">
                  <a16:creationId xmlns:a16="http://schemas.microsoft.com/office/drawing/2014/main" id="{94B74E6D-08DF-4537-B5AA-33F16ECD9A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3" y="1774"/>
              <a:ext cx="7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400" b="1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20cm</a:t>
              </a:r>
            </a:p>
          </p:txBody>
        </p:sp>
        <p:sp>
          <p:nvSpPr>
            <p:cNvPr id="4137" name="Text Box 23">
              <a:extLst>
                <a:ext uri="{FF2B5EF4-FFF2-40B4-BE49-F238E27FC236}">
                  <a16:creationId xmlns:a16="http://schemas.microsoft.com/office/drawing/2014/main" id="{C3CF1777-EA21-48D1-9062-E196881A76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57" y="1865"/>
              <a:ext cx="7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400" b="1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16cm</a:t>
              </a:r>
            </a:p>
          </p:txBody>
        </p:sp>
        <p:sp>
          <p:nvSpPr>
            <p:cNvPr id="4138" name="Line 24">
              <a:extLst>
                <a:ext uri="{FF2B5EF4-FFF2-40B4-BE49-F238E27FC236}">
                  <a16:creationId xmlns:a16="http://schemas.microsoft.com/office/drawing/2014/main" id="{F1D38E43-8403-4E32-BFB4-159B5D6FD9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77" y="1479"/>
              <a:ext cx="0" cy="437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39" name="Line 25">
              <a:extLst>
                <a:ext uri="{FF2B5EF4-FFF2-40B4-BE49-F238E27FC236}">
                  <a16:creationId xmlns:a16="http://schemas.microsoft.com/office/drawing/2014/main" id="{FB02A675-0BD3-4446-B14C-08612570DF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79" y="2105"/>
              <a:ext cx="0" cy="437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2" name="Group 26">
            <a:extLst>
              <a:ext uri="{FF2B5EF4-FFF2-40B4-BE49-F238E27FC236}">
                <a16:creationId xmlns:a16="http://schemas.microsoft.com/office/drawing/2014/main" id="{A6DF4C4F-A5C9-4D12-8617-16FA4DE62613}"/>
              </a:ext>
            </a:extLst>
          </p:cNvPr>
          <p:cNvGrpSpPr>
            <a:grpSpLocks/>
          </p:cNvGrpSpPr>
          <p:nvPr/>
        </p:nvGrpSpPr>
        <p:grpSpPr bwMode="auto">
          <a:xfrm>
            <a:off x="1166626" y="4883150"/>
            <a:ext cx="3057526" cy="2052638"/>
            <a:chOff x="3057" y="1479"/>
            <a:chExt cx="1926" cy="1293"/>
          </a:xfrm>
        </p:grpSpPr>
        <p:sp>
          <p:nvSpPr>
            <p:cNvPr id="4128" name="AutoShape 20">
              <a:extLst>
                <a:ext uri="{FF2B5EF4-FFF2-40B4-BE49-F238E27FC236}">
                  <a16:creationId xmlns:a16="http://schemas.microsoft.com/office/drawing/2014/main" id="{D99A79F3-BF11-402F-B2D8-3AF8BC057F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5" y="1507"/>
              <a:ext cx="1082" cy="1023"/>
            </a:xfrm>
            <a:prstGeom prst="triangle">
              <a:avLst>
                <a:gd name="adj" fmla="val 50000"/>
              </a:avLst>
            </a:prstGeom>
            <a:solidFill>
              <a:srgbClr val="FF0066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29" name="Text Box 21">
              <a:extLst>
                <a:ext uri="{FF2B5EF4-FFF2-40B4-BE49-F238E27FC236}">
                  <a16:creationId xmlns:a16="http://schemas.microsoft.com/office/drawing/2014/main" id="{A6B79372-8D2D-4DDA-BEA5-533935737F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78" y="2484"/>
              <a:ext cx="7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400" b="1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48cm</a:t>
              </a:r>
            </a:p>
          </p:txBody>
        </p:sp>
        <p:sp>
          <p:nvSpPr>
            <p:cNvPr id="4130" name="Text Box 22">
              <a:extLst>
                <a:ext uri="{FF2B5EF4-FFF2-40B4-BE49-F238E27FC236}">
                  <a16:creationId xmlns:a16="http://schemas.microsoft.com/office/drawing/2014/main" id="{FECBBD7C-4055-430B-8848-945FE1F164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3" y="1774"/>
              <a:ext cx="7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400" b="1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40cm</a:t>
              </a:r>
            </a:p>
          </p:txBody>
        </p:sp>
        <p:sp>
          <p:nvSpPr>
            <p:cNvPr id="4131" name="Text Box 23">
              <a:extLst>
                <a:ext uri="{FF2B5EF4-FFF2-40B4-BE49-F238E27FC236}">
                  <a16:creationId xmlns:a16="http://schemas.microsoft.com/office/drawing/2014/main" id="{3B672168-C689-44E9-8CBE-3D558008CE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57" y="1865"/>
              <a:ext cx="7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400" b="1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32cm</a:t>
              </a:r>
            </a:p>
          </p:txBody>
        </p:sp>
        <p:sp>
          <p:nvSpPr>
            <p:cNvPr id="4132" name="Line 24">
              <a:extLst>
                <a:ext uri="{FF2B5EF4-FFF2-40B4-BE49-F238E27FC236}">
                  <a16:creationId xmlns:a16="http://schemas.microsoft.com/office/drawing/2014/main" id="{B2E6447A-4581-4B64-9B7C-E247CB522F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77" y="1479"/>
              <a:ext cx="0" cy="437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33" name="Line 25">
              <a:extLst>
                <a:ext uri="{FF2B5EF4-FFF2-40B4-BE49-F238E27FC236}">
                  <a16:creationId xmlns:a16="http://schemas.microsoft.com/office/drawing/2014/main" id="{41F43A48-093D-4A49-98F7-7B64DA0360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79" y="2105"/>
              <a:ext cx="0" cy="437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9" name="Group 10">
            <a:extLst>
              <a:ext uri="{FF2B5EF4-FFF2-40B4-BE49-F238E27FC236}">
                <a16:creationId xmlns:a16="http://schemas.microsoft.com/office/drawing/2014/main" id="{602F8861-5D31-4AC3-9D1B-8001E21C122D}"/>
              </a:ext>
            </a:extLst>
          </p:cNvPr>
          <p:cNvGrpSpPr>
            <a:grpSpLocks/>
          </p:cNvGrpSpPr>
          <p:nvPr/>
        </p:nvGrpSpPr>
        <p:grpSpPr bwMode="auto">
          <a:xfrm>
            <a:off x="4852988" y="4791075"/>
            <a:ext cx="2711450" cy="2166938"/>
            <a:chOff x="482" y="1528"/>
            <a:chExt cx="1708" cy="1365"/>
          </a:xfrm>
        </p:grpSpPr>
        <p:sp>
          <p:nvSpPr>
            <p:cNvPr id="4123" name="AutoShape 5">
              <a:extLst>
                <a:ext uri="{FF2B5EF4-FFF2-40B4-BE49-F238E27FC236}">
                  <a16:creationId xmlns:a16="http://schemas.microsoft.com/office/drawing/2014/main" id="{46433DB5-A510-446A-8B6E-7E75A78FF0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1543"/>
              <a:ext cx="1198" cy="1117"/>
            </a:xfrm>
            <a:prstGeom prst="triangle">
              <a:avLst>
                <a:gd name="adj" fmla="val 79551"/>
              </a:avLst>
            </a:prstGeom>
            <a:solidFill>
              <a:srgbClr val="9933FF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24" name="Text Box 6">
              <a:extLst>
                <a:ext uri="{FF2B5EF4-FFF2-40B4-BE49-F238E27FC236}">
                  <a16:creationId xmlns:a16="http://schemas.microsoft.com/office/drawing/2014/main" id="{6A10CC0D-A467-4FDD-ADCE-8A2269F381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6" y="2605"/>
              <a:ext cx="69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400" b="1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2.7m</a:t>
              </a:r>
            </a:p>
          </p:txBody>
        </p:sp>
        <p:sp>
          <p:nvSpPr>
            <p:cNvPr id="4125" name="Text Box 7">
              <a:extLst>
                <a:ext uri="{FF2B5EF4-FFF2-40B4-BE49-F238E27FC236}">
                  <a16:creationId xmlns:a16="http://schemas.microsoft.com/office/drawing/2014/main" id="{AD3BACCB-FDAA-462E-B9D7-B0170D9E31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2" y="1965"/>
              <a:ext cx="69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400" b="1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3.4m</a:t>
              </a:r>
            </a:p>
          </p:txBody>
        </p:sp>
        <p:sp>
          <p:nvSpPr>
            <p:cNvPr id="4126" name="Line 8">
              <a:extLst>
                <a:ext uri="{FF2B5EF4-FFF2-40B4-BE49-F238E27FC236}">
                  <a16:creationId xmlns:a16="http://schemas.microsoft.com/office/drawing/2014/main" id="{10642610-DA45-4361-B661-8755273C41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15" y="1528"/>
              <a:ext cx="7" cy="494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27" name="Line 9">
              <a:extLst>
                <a:ext uri="{FF2B5EF4-FFF2-40B4-BE49-F238E27FC236}">
                  <a16:creationId xmlns:a16="http://schemas.microsoft.com/office/drawing/2014/main" id="{5EBB4DA2-7941-42E5-832B-707B05ABA9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5" y="2200"/>
              <a:ext cx="7" cy="459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5" name="Group 26">
            <a:extLst>
              <a:ext uri="{FF2B5EF4-FFF2-40B4-BE49-F238E27FC236}">
                <a16:creationId xmlns:a16="http://schemas.microsoft.com/office/drawing/2014/main" id="{DD825BCC-7BC8-4BD1-8BD0-BBC318055258}"/>
              </a:ext>
            </a:extLst>
          </p:cNvPr>
          <p:cNvGrpSpPr>
            <a:grpSpLocks/>
          </p:cNvGrpSpPr>
          <p:nvPr/>
        </p:nvGrpSpPr>
        <p:grpSpPr bwMode="auto">
          <a:xfrm>
            <a:off x="7818903" y="4891089"/>
            <a:ext cx="3057525" cy="2052637"/>
            <a:chOff x="3057" y="1479"/>
            <a:chExt cx="1926" cy="1293"/>
          </a:xfrm>
        </p:grpSpPr>
        <p:sp>
          <p:nvSpPr>
            <p:cNvPr id="4117" name="AutoShape 20">
              <a:extLst>
                <a:ext uri="{FF2B5EF4-FFF2-40B4-BE49-F238E27FC236}">
                  <a16:creationId xmlns:a16="http://schemas.microsoft.com/office/drawing/2014/main" id="{9D772866-3326-444E-B2D0-31976B4898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5" y="1507"/>
              <a:ext cx="1082" cy="1023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18" name="Text Box 21">
              <a:extLst>
                <a:ext uri="{FF2B5EF4-FFF2-40B4-BE49-F238E27FC236}">
                  <a16:creationId xmlns:a16="http://schemas.microsoft.com/office/drawing/2014/main" id="{BB610943-96C4-4907-A6F0-1DF4317C9A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78" y="2484"/>
              <a:ext cx="7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400" b="1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40cm</a:t>
              </a:r>
            </a:p>
          </p:txBody>
        </p:sp>
        <p:sp>
          <p:nvSpPr>
            <p:cNvPr id="4119" name="Text Box 22">
              <a:extLst>
                <a:ext uri="{FF2B5EF4-FFF2-40B4-BE49-F238E27FC236}">
                  <a16:creationId xmlns:a16="http://schemas.microsoft.com/office/drawing/2014/main" id="{356DB222-7230-4448-AE7D-065B925DD4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3" y="1774"/>
              <a:ext cx="7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400" b="1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29cm</a:t>
              </a:r>
            </a:p>
          </p:txBody>
        </p:sp>
        <p:sp>
          <p:nvSpPr>
            <p:cNvPr id="4120" name="Text Box 23">
              <a:extLst>
                <a:ext uri="{FF2B5EF4-FFF2-40B4-BE49-F238E27FC236}">
                  <a16:creationId xmlns:a16="http://schemas.microsoft.com/office/drawing/2014/main" id="{94292701-1484-4437-BA46-5852E9053F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57" y="1865"/>
              <a:ext cx="7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400" b="1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21cm</a:t>
              </a:r>
            </a:p>
          </p:txBody>
        </p:sp>
        <p:sp>
          <p:nvSpPr>
            <p:cNvPr id="4121" name="Line 24">
              <a:extLst>
                <a:ext uri="{FF2B5EF4-FFF2-40B4-BE49-F238E27FC236}">
                  <a16:creationId xmlns:a16="http://schemas.microsoft.com/office/drawing/2014/main" id="{692A176B-8655-4BB5-9080-C99CCC0B48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77" y="1479"/>
              <a:ext cx="0" cy="437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22" name="Line 25">
              <a:extLst>
                <a:ext uri="{FF2B5EF4-FFF2-40B4-BE49-F238E27FC236}">
                  <a16:creationId xmlns:a16="http://schemas.microsoft.com/office/drawing/2014/main" id="{151B60DC-B18C-4654-B9EA-F704E86FD4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79" y="2105"/>
              <a:ext cx="0" cy="437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2" name="Rounded Rectangle 61">
            <a:extLst>
              <a:ext uri="{FF2B5EF4-FFF2-40B4-BE49-F238E27FC236}">
                <a16:creationId xmlns:a16="http://schemas.microsoft.com/office/drawing/2014/main" id="{4CAE41C4-890C-4A7D-893E-5ED2E7762017}"/>
              </a:ext>
            </a:extLst>
          </p:cNvPr>
          <p:cNvSpPr/>
          <p:nvPr/>
        </p:nvSpPr>
        <p:spPr>
          <a:xfrm>
            <a:off x="1658753" y="1247775"/>
            <a:ext cx="1995487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247m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63" name="Rounded Rectangle 62">
            <a:extLst>
              <a:ext uri="{FF2B5EF4-FFF2-40B4-BE49-F238E27FC236}">
                <a16:creationId xmlns:a16="http://schemas.microsoft.com/office/drawing/2014/main" id="{7D9B9E75-671D-4B6A-8210-73A45CA668F6}"/>
              </a:ext>
            </a:extLst>
          </p:cNvPr>
          <p:cNvSpPr/>
          <p:nvPr/>
        </p:nvSpPr>
        <p:spPr>
          <a:xfrm>
            <a:off x="5122864" y="1227138"/>
            <a:ext cx="1995487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300cm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64" name="Rounded Rectangle 63">
            <a:extLst>
              <a:ext uri="{FF2B5EF4-FFF2-40B4-BE49-F238E27FC236}">
                <a16:creationId xmlns:a16="http://schemas.microsoft.com/office/drawing/2014/main" id="{2B8122DA-AB18-45D7-B084-8AEDF0EAB70E}"/>
              </a:ext>
            </a:extLst>
          </p:cNvPr>
          <p:cNvSpPr/>
          <p:nvPr/>
        </p:nvSpPr>
        <p:spPr>
          <a:xfrm>
            <a:off x="8461841" y="1247775"/>
            <a:ext cx="1995487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445.5m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65" name="Rounded Rectangle 64">
            <a:extLst>
              <a:ext uri="{FF2B5EF4-FFF2-40B4-BE49-F238E27FC236}">
                <a16:creationId xmlns:a16="http://schemas.microsoft.com/office/drawing/2014/main" id="{E772BEA0-0C8E-47C7-816B-8C007A02F8FA}"/>
              </a:ext>
            </a:extLst>
          </p:cNvPr>
          <p:cNvSpPr/>
          <p:nvPr/>
        </p:nvSpPr>
        <p:spPr>
          <a:xfrm>
            <a:off x="1833378" y="3267075"/>
            <a:ext cx="1995487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120cm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E4C21790-53A2-48B0-8A2B-367B26154269}"/>
              </a:ext>
            </a:extLst>
          </p:cNvPr>
          <p:cNvSpPr/>
          <p:nvPr/>
        </p:nvSpPr>
        <p:spPr>
          <a:xfrm>
            <a:off x="4902200" y="3294064"/>
            <a:ext cx="1995488" cy="801687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6.93m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67" name="Rounded Rectangle 66">
            <a:extLst>
              <a:ext uri="{FF2B5EF4-FFF2-40B4-BE49-F238E27FC236}">
                <a16:creationId xmlns:a16="http://schemas.microsoft.com/office/drawing/2014/main" id="{A9FEF713-E6A2-4AC5-9678-A19F227BEFCA}"/>
              </a:ext>
            </a:extLst>
          </p:cNvPr>
          <p:cNvSpPr/>
          <p:nvPr/>
        </p:nvSpPr>
        <p:spPr>
          <a:xfrm>
            <a:off x="8490416" y="3267075"/>
            <a:ext cx="1997075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192cm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68" name="Rounded Rectangle 67">
            <a:extLst>
              <a:ext uri="{FF2B5EF4-FFF2-40B4-BE49-F238E27FC236}">
                <a16:creationId xmlns:a16="http://schemas.microsoft.com/office/drawing/2014/main" id="{2D027182-7ACB-483A-B929-6FACEF0A56E7}"/>
              </a:ext>
            </a:extLst>
          </p:cNvPr>
          <p:cNvSpPr/>
          <p:nvPr/>
        </p:nvSpPr>
        <p:spPr>
          <a:xfrm>
            <a:off x="1882590" y="5499100"/>
            <a:ext cx="1997075" cy="801688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768cm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69" name="Rounded Rectangle 68">
            <a:extLst>
              <a:ext uri="{FF2B5EF4-FFF2-40B4-BE49-F238E27FC236}">
                <a16:creationId xmlns:a16="http://schemas.microsoft.com/office/drawing/2014/main" id="{E91904DD-8E19-47B0-89CE-305D5F39D10D}"/>
              </a:ext>
            </a:extLst>
          </p:cNvPr>
          <p:cNvSpPr/>
          <p:nvPr/>
        </p:nvSpPr>
        <p:spPr>
          <a:xfrm>
            <a:off x="4953000" y="5527675"/>
            <a:ext cx="1995488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4.59m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70" name="Rounded Rectangle 69">
            <a:extLst>
              <a:ext uri="{FF2B5EF4-FFF2-40B4-BE49-F238E27FC236}">
                <a16:creationId xmlns:a16="http://schemas.microsoft.com/office/drawing/2014/main" id="{9500F868-40DB-4A77-BB4D-E07BD7BC830C}"/>
              </a:ext>
            </a:extLst>
          </p:cNvPr>
          <p:cNvSpPr/>
          <p:nvPr/>
        </p:nvSpPr>
        <p:spPr>
          <a:xfrm>
            <a:off x="8541216" y="5499100"/>
            <a:ext cx="1995487" cy="801688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420cm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71" name="Text Box 6">
            <a:extLst>
              <a:ext uri="{FF2B5EF4-FFF2-40B4-BE49-F238E27FC236}">
                <a16:creationId xmlns:a16="http://schemas.microsoft.com/office/drawing/2014/main" id="{D5B0D796-8FF7-4597-BCA3-769B00D28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32" y="47357"/>
            <a:ext cx="2841582" cy="696913"/>
          </a:xfrm>
          <a:prstGeom prst="rect">
            <a:avLst/>
          </a:prstGeom>
          <a:solidFill>
            <a:srgbClr val="66FF33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b="1" dirty="0">
                <a:solidFill>
                  <a:srgbClr val="000000"/>
                </a:solidFill>
                <a:latin typeface="Comic Sans MS" panose="030F0702030302020204" pitchFamily="66" charset="0"/>
              </a:rPr>
              <a:t>Exercise 3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A4065200-15F3-408F-93AB-BB8637F7D2A9}"/>
              </a:ext>
            </a:extLst>
          </p:cNvPr>
          <p:cNvSpPr txBox="1"/>
          <p:nvPr/>
        </p:nvSpPr>
        <p:spPr>
          <a:xfrm>
            <a:off x="3336926" y="90533"/>
            <a:ext cx="75074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Find the area of the following shapes:</a:t>
            </a:r>
          </a:p>
        </p:txBody>
      </p:sp>
    </p:spTree>
    <p:extLst>
      <p:ext uri="{BB962C8B-B14F-4D97-AF65-F5344CB8AC3E}">
        <p14:creationId xmlns:p14="http://schemas.microsoft.com/office/powerpoint/2010/main" val="453418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0">
            <a:extLst>
              <a:ext uri="{FF2B5EF4-FFF2-40B4-BE49-F238E27FC236}">
                <a16:creationId xmlns:a16="http://schemas.microsoft.com/office/drawing/2014/main" id="{28541BB6-251A-498C-B478-49DCA4098401}"/>
              </a:ext>
            </a:extLst>
          </p:cNvPr>
          <p:cNvGrpSpPr>
            <a:grpSpLocks/>
          </p:cNvGrpSpPr>
          <p:nvPr/>
        </p:nvGrpSpPr>
        <p:grpSpPr bwMode="auto">
          <a:xfrm>
            <a:off x="1743075" y="596900"/>
            <a:ext cx="2711450" cy="2166938"/>
            <a:chOff x="482" y="1528"/>
            <a:chExt cx="1708" cy="1365"/>
          </a:xfrm>
        </p:grpSpPr>
        <p:sp>
          <p:nvSpPr>
            <p:cNvPr id="5186" name="AutoShape 5">
              <a:extLst>
                <a:ext uri="{FF2B5EF4-FFF2-40B4-BE49-F238E27FC236}">
                  <a16:creationId xmlns:a16="http://schemas.microsoft.com/office/drawing/2014/main" id="{690A587C-AC7D-4204-8C7F-566FBE1597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1543"/>
              <a:ext cx="1198" cy="1117"/>
            </a:xfrm>
            <a:prstGeom prst="triangle">
              <a:avLst>
                <a:gd name="adj" fmla="val 79551"/>
              </a:avLst>
            </a:prstGeom>
            <a:solidFill>
              <a:srgbClr val="FFFF00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5187" name="Text Box 6">
              <a:extLst>
                <a:ext uri="{FF2B5EF4-FFF2-40B4-BE49-F238E27FC236}">
                  <a16:creationId xmlns:a16="http://schemas.microsoft.com/office/drawing/2014/main" id="{39463632-1925-4DDF-9D89-5CD39F2D66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6" y="2605"/>
              <a:ext cx="69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400" b="1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44m</a:t>
              </a:r>
            </a:p>
          </p:txBody>
        </p:sp>
        <p:sp>
          <p:nvSpPr>
            <p:cNvPr id="5188" name="Text Box 7">
              <a:extLst>
                <a:ext uri="{FF2B5EF4-FFF2-40B4-BE49-F238E27FC236}">
                  <a16:creationId xmlns:a16="http://schemas.microsoft.com/office/drawing/2014/main" id="{25499D68-EBE4-41AD-8E12-FF1BC7CE04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2" y="1965"/>
              <a:ext cx="69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400" b="1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46m</a:t>
              </a:r>
            </a:p>
          </p:txBody>
        </p:sp>
        <p:sp>
          <p:nvSpPr>
            <p:cNvPr id="5189" name="Line 8">
              <a:extLst>
                <a:ext uri="{FF2B5EF4-FFF2-40B4-BE49-F238E27FC236}">
                  <a16:creationId xmlns:a16="http://schemas.microsoft.com/office/drawing/2014/main" id="{CD8247E3-6F00-43DC-82FA-6B9C9DC7FE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15" y="1528"/>
              <a:ext cx="7" cy="494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0" name="Line 9">
              <a:extLst>
                <a:ext uri="{FF2B5EF4-FFF2-40B4-BE49-F238E27FC236}">
                  <a16:creationId xmlns:a16="http://schemas.microsoft.com/office/drawing/2014/main" id="{A0A64C3D-4A5A-48FB-A099-139C30570A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5" y="2200"/>
              <a:ext cx="7" cy="459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81" name="Text Box 21">
            <a:extLst>
              <a:ext uri="{FF2B5EF4-FFF2-40B4-BE49-F238E27FC236}">
                <a16:creationId xmlns:a16="http://schemas.microsoft.com/office/drawing/2014/main" id="{2ADCE096-554C-4E78-A5CC-2A14E49A5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9238" y="2150385"/>
            <a:ext cx="1127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12cm</a:t>
            </a:r>
          </a:p>
        </p:txBody>
      </p:sp>
      <p:sp>
        <p:nvSpPr>
          <p:cNvPr id="5182" name="Text Box 22">
            <a:extLst>
              <a:ext uri="{FF2B5EF4-FFF2-40B4-BE49-F238E27FC236}">
                <a16:creationId xmlns:a16="http://schemas.microsoft.com/office/drawing/2014/main" id="{EECC4150-3013-42A7-8E75-F1C3B65AB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2101" y="1352868"/>
            <a:ext cx="1127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13cm</a:t>
            </a:r>
          </a:p>
        </p:txBody>
      </p:sp>
      <p:sp>
        <p:nvSpPr>
          <p:cNvPr id="5175" name="Text Box 21">
            <a:extLst>
              <a:ext uri="{FF2B5EF4-FFF2-40B4-BE49-F238E27FC236}">
                <a16:creationId xmlns:a16="http://schemas.microsoft.com/office/drawing/2014/main" id="{A06B3337-4AFA-44C5-88EC-CA204A44F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1893" y="3993757"/>
            <a:ext cx="13509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6.5mm</a:t>
            </a:r>
          </a:p>
        </p:txBody>
      </p:sp>
      <p:sp>
        <p:nvSpPr>
          <p:cNvPr id="5177" name="Text Box 23">
            <a:extLst>
              <a:ext uri="{FF2B5EF4-FFF2-40B4-BE49-F238E27FC236}">
                <a16:creationId xmlns:a16="http://schemas.microsoft.com/office/drawing/2014/main" id="{C493E602-ACE8-482E-A833-898BA9F5FF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358" y="3219372"/>
            <a:ext cx="15196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6.5mm</a:t>
            </a:r>
          </a:p>
        </p:txBody>
      </p:sp>
      <p:sp>
        <p:nvSpPr>
          <p:cNvPr id="5170" name="Text Box 6">
            <a:extLst>
              <a:ext uri="{FF2B5EF4-FFF2-40B4-BE49-F238E27FC236}">
                <a16:creationId xmlns:a16="http://schemas.microsoft.com/office/drawing/2014/main" id="{E830592B-95B4-4015-8A76-2555730D1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21739" y="2256490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33m</a:t>
            </a:r>
          </a:p>
        </p:txBody>
      </p:sp>
      <p:sp>
        <p:nvSpPr>
          <p:cNvPr id="5171" name="Text Box 7">
            <a:extLst>
              <a:ext uri="{FF2B5EF4-FFF2-40B4-BE49-F238E27FC236}">
                <a16:creationId xmlns:a16="http://schemas.microsoft.com/office/drawing/2014/main" id="{4278EE71-E168-41AE-9621-75FA24AC9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9911" y="1408314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37m</a:t>
            </a:r>
          </a:p>
        </p:txBody>
      </p:sp>
      <p:sp>
        <p:nvSpPr>
          <p:cNvPr id="5165" name="Text Box 6">
            <a:extLst>
              <a:ext uri="{FF2B5EF4-FFF2-40B4-BE49-F238E27FC236}">
                <a16:creationId xmlns:a16="http://schemas.microsoft.com/office/drawing/2014/main" id="{B788D281-5F97-4DF9-ABBA-19C4AB5E19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6412" y="4130583"/>
            <a:ext cx="1115536" cy="40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7.3m</a:t>
            </a:r>
          </a:p>
        </p:txBody>
      </p:sp>
      <p:sp>
        <p:nvSpPr>
          <p:cNvPr id="5166" name="Text Box 7">
            <a:extLst>
              <a:ext uri="{FF2B5EF4-FFF2-40B4-BE49-F238E27FC236}">
                <a16:creationId xmlns:a16="http://schemas.microsoft.com/office/drawing/2014/main" id="{E0EAE8FC-EB18-4A3A-B433-C366B3695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2758" y="3378216"/>
            <a:ext cx="1115536" cy="40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>
                <a:solidFill>
                  <a:schemeClr val="bg1"/>
                </a:solidFill>
                <a:latin typeface="Arial Rounded MT Bold" panose="020F0704030504030204" pitchFamily="34" charset="0"/>
              </a:rPr>
              <a:t>8.4m</a:t>
            </a:r>
          </a:p>
        </p:txBody>
      </p:sp>
      <p:grpSp>
        <p:nvGrpSpPr>
          <p:cNvPr id="35" name="Group 26">
            <a:extLst>
              <a:ext uri="{FF2B5EF4-FFF2-40B4-BE49-F238E27FC236}">
                <a16:creationId xmlns:a16="http://schemas.microsoft.com/office/drawing/2014/main" id="{D2ED59F6-648F-4735-A92A-92B50006742D}"/>
              </a:ext>
            </a:extLst>
          </p:cNvPr>
          <p:cNvGrpSpPr>
            <a:grpSpLocks/>
          </p:cNvGrpSpPr>
          <p:nvPr/>
        </p:nvGrpSpPr>
        <p:grpSpPr bwMode="auto">
          <a:xfrm>
            <a:off x="7839435" y="2722991"/>
            <a:ext cx="3057525" cy="2052638"/>
            <a:chOff x="3057" y="1479"/>
            <a:chExt cx="1926" cy="1293"/>
          </a:xfrm>
        </p:grpSpPr>
        <p:sp>
          <p:nvSpPr>
            <p:cNvPr id="36" name="AutoShape 20">
              <a:extLst>
                <a:ext uri="{FF2B5EF4-FFF2-40B4-BE49-F238E27FC236}">
                  <a16:creationId xmlns:a16="http://schemas.microsoft.com/office/drawing/2014/main" id="{A163EE27-D811-4B8A-9897-9C1F3ED368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5" y="1507"/>
              <a:ext cx="1082" cy="1023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5159" name="Text Box 21">
              <a:extLst>
                <a:ext uri="{FF2B5EF4-FFF2-40B4-BE49-F238E27FC236}">
                  <a16:creationId xmlns:a16="http://schemas.microsoft.com/office/drawing/2014/main" id="{38701101-6C68-4D8D-9EB6-637CBEAF1A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78" y="2484"/>
              <a:ext cx="7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400" b="1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96cm</a:t>
              </a:r>
            </a:p>
          </p:txBody>
        </p:sp>
        <p:sp>
          <p:nvSpPr>
            <p:cNvPr id="5160" name="Text Box 22">
              <a:extLst>
                <a:ext uri="{FF2B5EF4-FFF2-40B4-BE49-F238E27FC236}">
                  <a16:creationId xmlns:a16="http://schemas.microsoft.com/office/drawing/2014/main" id="{BE066D64-0356-4B75-94EE-B9868F9623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3" y="1774"/>
              <a:ext cx="7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400" b="1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73cm</a:t>
              </a:r>
            </a:p>
          </p:txBody>
        </p:sp>
        <p:sp>
          <p:nvSpPr>
            <p:cNvPr id="5161" name="Text Box 23">
              <a:extLst>
                <a:ext uri="{FF2B5EF4-FFF2-40B4-BE49-F238E27FC236}">
                  <a16:creationId xmlns:a16="http://schemas.microsoft.com/office/drawing/2014/main" id="{9F62170B-31E9-4ECA-A0AC-F4F76195AE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57" y="1865"/>
              <a:ext cx="7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400" b="1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55cm</a:t>
              </a:r>
            </a:p>
          </p:txBody>
        </p:sp>
        <p:sp>
          <p:nvSpPr>
            <p:cNvPr id="5162" name="Line 24">
              <a:extLst>
                <a:ext uri="{FF2B5EF4-FFF2-40B4-BE49-F238E27FC236}">
                  <a16:creationId xmlns:a16="http://schemas.microsoft.com/office/drawing/2014/main" id="{37C7CA11-579B-4803-A16B-B9F504BE06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77" y="1479"/>
              <a:ext cx="0" cy="437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3" name="Line 25">
              <a:extLst>
                <a:ext uri="{FF2B5EF4-FFF2-40B4-BE49-F238E27FC236}">
                  <a16:creationId xmlns:a16="http://schemas.microsoft.com/office/drawing/2014/main" id="{F1602E4A-E5D9-443E-855C-35BDB82676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79" y="2105"/>
              <a:ext cx="0" cy="437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9" name="Group 10">
            <a:extLst>
              <a:ext uri="{FF2B5EF4-FFF2-40B4-BE49-F238E27FC236}">
                <a16:creationId xmlns:a16="http://schemas.microsoft.com/office/drawing/2014/main" id="{0E7233A8-60B1-429D-BE77-AAF97F9A168A}"/>
              </a:ext>
            </a:extLst>
          </p:cNvPr>
          <p:cNvGrpSpPr>
            <a:grpSpLocks/>
          </p:cNvGrpSpPr>
          <p:nvPr/>
        </p:nvGrpSpPr>
        <p:grpSpPr bwMode="auto">
          <a:xfrm>
            <a:off x="4852988" y="4762500"/>
            <a:ext cx="2711450" cy="2166938"/>
            <a:chOff x="482" y="1528"/>
            <a:chExt cx="1708" cy="1365"/>
          </a:xfrm>
        </p:grpSpPr>
        <p:sp>
          <p:nvSpPr>
            <p:cNvPr id="5147" name="AutoShape 5">
              <a:extLst>
                <a:ext uri="{FF2B5EF4-FFF2-40B4-BE49-F238E27FC236}">
                  <a16:creationId xmlns:a16="http://schemas.microsoft.com/office/drawing/2014/main" id="{B0877941-C023-4EAD-9A7B-72699869F6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1543"/>
              <a:ext cx="1198" cy="1117"/>
            </a:xfrm>
            <a:prstGeom prst="triangle">
              <a:avLst>
                <a:gd name="adj" fmla="val 79551"/>
              </a:avLst>
            </a:prstGeom>
            <a:solidFill>
              <a:srgbClr val="9933FF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5148" name="Text Box 6">
              <a:extLst>
                <a:ext uri="{FF2B5EF4-FFF2-40B4-BE49-F238E27FC236}">
                  <a16:creationId xmlns:a16="http://schemas.microsoft.com/office/drawing/2014/main" id="{F21304AB-2CCE-4BC6-95F5-90F1C625BA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6" y="2605"/>
              <a:ext cx="69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400" b="1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3.9m</a:t>
              </a:r>
            </a:p>
          </p:txBody>
        </p:sp>
        <p:sp>
          <p:nvSpPr>
            <p:cNvPr id="5149" name="Text Box 7">
              <a:extLst>
                <a:ext uri="{FF2B5EF4-FFF2-40B4-BE49-F238E27FC236}">
                  <a16:creationId xmlns:a16="http://schemas.microsoft.com/office/drawing/2014/main" id="{7F175362-E739-4F93-AB09-A3AFA18854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2" y="1965"/>
              <a:ext cx="69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400" b="1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4.2m</a:t>
              </a:r>
            </a:p>
          </p:txBody>
        </p:sp>
        <p:sp>
          <p:nvSpPr>
            <p:cNvPr id="5150" name="Line 8">
              <a:extLst>
                <a:ext uri="{FF2B5EF4-FFF2-40B4-BE49-F238E27FC236}">
                  <a16:creationId xmlns:a16="http://schemas.microsoft.com/office/drawing/2014/main" id="{80A1A4BB-473C-4E01-B7C2-9C3621B1BA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15" y="1528"/>
              <a:ext cx="7" cy="494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1" name="Line 9">
              <a:extLst>
                <a:ext uri="{FF2B5EF4-FFF2-40B4-BE49-F238E27FC236}">
                  <a16:creationId xmlns:a16="http://schemas.microsoft.com/office/drawing/2014/main" id="{4D6A1E23-D728-487D-A50A-57F87CE3B1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5" y="2200"/>
              <a:ext cx="7" cy="459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2" name="Rounded Rectangle 61">
            <a:extLst>
              <a:ext uri="{FF2B5EF4-FFF2-40B4-BE49-F238E27FC236}">
                <a16:creationId xmlns:a16="http://schemas.microsoft.com/office/drawing/2014/main" id="{46E6B1ED-FDE6-49FC-8CC2-F29341955752}"/>
              </a:ext>
            </a:extLst>
          </p:cNvPr>
          <p:cNvSpPr/>
          <p:nvPr/>
        </p:nvSpPr>
        <p:spPr>
          <a:xfrm>
            <a:off x="1889125" y="1202210"/>
            <a:ext cx="1995488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1012m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E4658BCD-4F2F-4CC1-A41D-1D68CB45638F}"/>
              </a:ext>
            </a:extLst>
          </p:cNvPr>
          <p:cNvGrpSpPr/>
          <p:nvPr/>
        </p:nvGrpSpPr>
        <p:grpSpPr>
          <a:xfrm>
            <a:off x="9067893" y="874657"/>
            <a:ext cx="2009750" cy="1398415"/>
            <a:chOff x="945958" y="2229966"/>
            <a:chExt cx="2009750" cy="1398415"/>
          </a:xfrm>
        </p:grpSpPr>
        <p:sp>
          <p:nvSpPr>
            <p:cNvPr id="72" name="Right Triangle 71">
              <a:extLst>
                <a:ext uri="{FF2B5EF4-FFF2-40B4-BE49-F238E27FC236}">
                  <a16:creationId xmlns:a16="http://schemas.microsoft.com/office/drawing/2014/main" id="{C3F419E5-E4A8-464B-B5EF-6F5F3E9A3CC0}"/>
                </a:ext>
              </a:extLst>
            </p:cNvPr>
            <p:cNvSpPr/>
            <p:nvPr/>
          </p:nvSpPr>
          <p:spPr>
            <a:xfrm>
              <a:off x="946495" y="2229966"/>
              <a:ext cx="2009213" cy="1398415"/>
            </a:xfrm>
            <a:prstGeom prst="rtTriangle">
              <a:avLst/>
            </a:prstGeom>
            <a:solidFill>
              <a:srgbClr val="FF0066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DF201309-7E2B-42D8-94A7-75CFCD92B690}"/>
                </a:ext>
              </a:extLst>
            </p:cNvPr>
            <p:cNvSpPr/>
            <p:nvPr/>
          </p:nvSpPr>
          <p:spPr>
            <a:xfrm>
              <a:off x="945958" y="3344477"/>
              <a:ext cx="238062" cy="283904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4" name="Rectangle 73">
            <a:extLst>
              <a:ext uri="{FF2B5EF4-FFF2-40B4-BE49-F238E27FC236}">
                <a16:creationId xmlns:a16="http://schemas.microsoft.com/office/drawing/2014/main" id="{B3E48483-DD25-46AA-9B6C-642843CC12AF}"/>
              </a:ext>
            </a:extLst>
          </p:cNvPr>
          <p:cNvSpPr/>
          <p:nvPr/>
        </p:nvSpPr>
        <p:spPr>
          <a:xfrm>
            <a:off x="5030244" y="987273"/>
            <a:ext cx="1703605" cy="1213153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6F7EDF4-F61C-46D6-82B3-BC397D09C5DA}"/>
              </a:ext>
            </a:extLst>
          </p:cNvPr>
          <p:cNvSpPr/>
          <p:nvPr/>
        </p:nvSpPr>
        <p:spPr>
          <a:xfrm>
            <a:off x="1964530" y="2879259"/>
            <a:ext cx="1350964" cy="109948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B44ADEFA-ECE7-4939-B279-0307D2F1407E}"/>
              </a:ext>
            </a:extLst>
          </p:cNvPr>
          <p:cNvGrpSpPr/>
          <p:nvPr/>
        </p:nvGrpSpPr>
        <p:grpSpPr>
          <a:xfrm flipH="1">
            <a:off x="4631847" y="2756354"/>
            <a:ext cx="2009750" cy="1398415"/>
            <a:chOff x="945958" y="2229966"/>
            <a:chExt cx="2009750" cy="1398415"/>
          </a:xfrm>
          <a:solidFill>
            <a:srgbClr val="FF3300"/>
          </a:solidFill>
        </p:grpSpPr>
        <p:sp>
          <p:nvSpPr>
            <p:cNvPr id="77" name="Right Triangle 76">
              <a:extLst>
                <a:ext uri="{FF2B5EF4-FFF2-40B4-BE49-F238E27FC236}">
                  <a16:creationId xmlns:a16="http://schemas.microsoft.com/office/drawing/2014/main" id="{C28A10A4-C95D-4DA2-A779-258AC90F3F4E}"/>
                </a:ext>
              </a:extLst>
            </p:cNvPr>
            <p:cNvSpPr/>
            <p:nvPr/>
          </p:nvSpPr>
          <p:spPr>
            <a:xfrm>
              <a:off x="946495" y="2229966"/>
              <a:ext cx="2009213" cy="1398415"/>
            </a:xfrm>
            <a:prstGeom prst="rtTriangl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218BB4C5-8586-4256-AB88-70F58E41D975}"/>
                </a:ext>
              </a:extLst>
            </p:cNvPr>
            <p:cNvSpPr/>
            <p:nvPr/>
          </p:nvSpPr>
          <p:spPr>
            <a:xfrm>
              <a:off x="945958" y="3344477"/>
              <a:ext cx="238062" cy="283904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9" name="Rectangle 78">
            <a:extLst>
              <a:ext uri="{FF2B5EF4-FFF2-40B4-BE49-F238E27FC236}">
                <a16:creationId xmlns:a16="http://schemas.microsoft.com/office/drawing/2014/main" id="{147D940C-CF20-497D-980C-65F690A3DEB9}"/>
              </a:ext>
            </a:extLst>
          </p:cNvPr>
          <p:cNvSpPr/>
          <p:nvPr/>
        </p:nvSpPr>
        <p:spPr>
          <a:xfrm>
            <a:off x="8347435" y="5274938"/>
            <a:ext cx="2674856" cy="730251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Text Box 21">
            <a:extLst>
              <a:ext uri="{FF2B5EF4-FFF2-40B4-BE49-F238E27FC236}">
                <a16:creationId xmlns:a16="http://schemas.microsoft.com/office/drawing/2014/main" id="{D24A3680-4A00-45B8-8B59-71749CE3EA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20289" y="6010573"/>
            <a:ext cx="172914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124cm</a:t>
            </a:r>
          </a:p>
        </p:txBody>
      </p:sp>
      <p:sp>
        <p:nvSpPr>
          <p:cNvPr id="81" name="Text Box 21">
            <a:extLst>
              <a:ext uri="{FF2B5EF4-FFF2-40B4-BE49-F238E27FC236}">
                <a16:creationId xmlns:a16="http://schemas.microsoft.com/office/drawing/2014/main" id="{14D28445-6EFF-4460-9870-792F6ED87E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7142" y="5299655"/>
            <a:ext cx="14135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14cm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6BA33E72-9F57-4BF0-923F-AD9BA9485AE3}"/>
              </a:ext>
            </a:extLst>
          </p:cNvPr>
          <p:cNvGrpSpPr/>
          <p:nvPr/>
        </p:nvGrpSpPr>
        <p:grpSpPr>
          <a:xfrm flipH="1" flipV="1">
            <a:off x="581355" y="4862498"/>
            <a:ext cx="2762600" cy="1398415"/>
            <a:chOff x="945958" y="2229966"/>
            <a:chExt cx="2009750" cy="1398415"/>
          </a:xfrm>
          <a:solidFill>
            <a:srgbClr val="92D050"/>
          </a:solidFill>
        </p:grpSpPr>
        <p:sp>
          <p:nvSpPr>
            <p:cNvPr id="83" name="Right Triangle 82">
              <a:extLst>
                <a:ext uri="{FF2B5EF4-FFF2-40B4-BE49-F238E27FC236}">
                  <a16:creationId xmlns:a16="http://schemas.microsoft.com/office/drawing/2014/main" id="{A1E52E9A-C1D8-4FC6-9F0C-B7D677A58392}"/>
                </a:ext>
              </a:extLst>
            </p:cNvPr>
            <p:cNvSpPr/>
            <p:nvPr/>
          </p:nvSpPr>
          <p:spPr>
            <a:xfrm>
              <a:off x="946495" y="2229966"/>
              <a:ext cx="2009213" cy="1398415"/>
            </a:xfrm>
            <a:prstGeom prst="rtTriangl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A97EA7CD-9B49-4AAC-B83B-D6331D475E1A}"/>
                </a:ext>
              </a:extLst>
            </p:cNvPr>
            <p:cNvSpPr/>
            <p:nvPr/>
          </p:nvSpPr>
          <p:spPr>
            <a:xfrm>
              <a:off x="945958" y="3344477"/>
              <a:ext cx="238062" cy="283904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5" name="Rounded Rectangle 61">
            <a:extLst>
              <a:ext uri="{FF2B5EF4-FFF2-40B4-BE49-F238E27FC236}">
                <a16:creationId xmlns:a16="http://schemas.microsoft.com/office/drawing/2014/main" id="{DECF3838-14CF-4E09-99A9-4404F5B12717}"/>
              </a:ext>
            </a:extLst>
          </p:cNvPr>
          <p:cNvSpPr/>
          <p:nvPr/>
        </p:nvSpPr>
        <p:spPr>
          <a:xfrm>
            <a:off x="4884302" y="1202210"/>
            <a:ext cx="1995488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156cm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86" name="Rounded Rectangle 61">
            <a:extLst>
              <a:ext uri="{FF2B5EF4-FFF2-40B4-BE49-F238E27FC236}">
                <a16:creationId xmlns:a16="http://schemas.microsoft.com/office/drawing/2014/main" id="{70A5DF4D-FFDF-418C-B595-F59D67D841D4}"/>
              </a:ext>
            </a:extLst>
          </p:cNvPr>
          <p:cNvSpPr/>
          <p:nvPr/>
        </p:nvSpPr>
        <p:spPr>
          <a:xfrm>
            <a:off x="8687119" y="1202210"/>
            <a:ext cx="1995488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610.5m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87" name="Rounded Rectangle 61">
            <a:extLst>
              <a:ext uri="{FF2B5EF4-FFF2-40B4-BE49-F238E27FC236}">
                <a16:creationId xmlns:a16="http://schemas.microsoft.com/office/drawing/2014/main" id="{8174059F-BC34-4457-B70F-0EC7CD51A0BD}"/>
              </a:ext>
            </a:extLst>
          </p:cNvPr>
          <p:cNvSpPr/>
          <p:nvPr/>
        </p:nvSpPr>
        <p:spPr>
          <a:xfrm>
            <a:off x="1645285" y="3141545"/>
            <a:ext cx="2345451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42.25mm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88" name="Rounded Rectangle 61">
            <a:extLst>
              <a:ext uri="{FF2B5EF4-FFF2-40B4-BE49-F238E27FC236}">
                <a16:creationId xmlns:a16="http://schemas.microsoft.com/office/drawing/2014/main" id="{7BB87AC1-CAD7-45C0-AA8D-91C9EABD4F43}"/>
              </a:ext>
            </a:extLst>
          </p:cNvPr>
          <p:cNvSpPr/>
          <p:nvPr/>
        </p:nvSpPr>
        <p:spPr>
          <a:xfrm>
            <a:off x="4794011" y="3141545"/>
            <a:ext cx="2345451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30.66m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89" name="Rounded Rectangle 61">
            <a:extLst>
              <a:ext uri="{FF2B5EF4-FFF2-40B4-BE49-F238E27FC236}">
                <a16:creationId xmlns:a16="http://schemas.microsoft.com/office/drawing/2014/main" id="{E92F5331-539F-4855-B955-388043C3F151}"/>
              </a:ext>
            </a:extLst>
          </p:cNvPr>
          <p:cNvSpPr/>
          <p:nvPr/>
        </p:nvSpPr>
        <p:spPr>
          <a:xfrm>
            <a:off x="8290091" y="3141545"/>
            <a:ext cx="2345451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2640cm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90" name="Text Box 21">
            <a:extLst>
              <a:ext uri="{FF2B5EF4-FFF2-40B4-BE49-F238E27FC236}">
                <a16:creationId xmlns:a16="http://schemas.microsoft.com/office/drawing/2014/main" id="{FFD12925-66F5-4D63-AF69-CEF5D5924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0955" y="5255413"/>
            <a:ext cx="172914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3.4cm</a:t>
            </a:r>
          </a:p>
        </p:txBody>
      </p:sp>
      <p:sp>
        <p:nvSpPr>
          <p:cNvPr id="91" name="Text Box 21">
            <a:extLst>
              <a:ext uri="{FF2B5EF4-FFF2-40B4-BE49-F238E27FC236}">
                <a16:creationId xmlns:a16="http://schemas.microsoft.com/office/drawing/2014/main" id="{25B276A4-AA16-4FE5-ADF2-A1CB34483A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6278" y="4473207"/>
            <a:ext cx="172914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54cm</a:t>
            </a:r>
          </a:p>
        </p:txBody>
      </p:sp>
      <p:sp>
        <p:nvSpPr>
          <p:cNvPr id="92" name="Rounded Rectangle 61">
            <a:extLst>
              <a:ext uri="{FF2B5EF4-FFF2-40B4-BE49-F238E27FC236}">
                <a16:creationId xmlns:a16="http://schemas.microsoft.com/office/drawing/2014/main" id="{05C1EE0B-D5AD-4A36-9D5C-8E95B64AAC8E}"/>
              </a:ext>
            </a:extLst>
          </p:cNvPr>
          <p:cNvSpPr/>
          <p:nvPr/>
        </p:nvSpPr>
        <p:spPr>
          <a:xfrm>
            <a:off x="1686569" y="5035551"/>
            <a:ext cx="2345451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91.8cm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93" name="Rounded Rectangle 61">
            <a:extLst>
              <a:ext uri="{FF2B5EF4-FFF2-40B4-BE49-F238E27FC236}">
                <a16:creationId xmlns:a16="http://schemas.microsoft.com/office/drawing/2014/main" id="{C537D705-52F4-43DD-A776-56F84B96B0E0}"/>
              </a:ext>
            </a:extLst>
          </p:cNvPr>
          <p:cNvSpPr/>
          <p:nvPr/>
        </p:nvSpPr>
        <p:spPr>
          <a:xfrm>
            <a:off x="4702229" y="5035551"/>
            <a:ext cx="2345451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8.19m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94" name="Rounded Rectangle 61">
            <a:extLst>
              <a:ext uri="{FF2B5EF4-FFF2-40B4-BE49-F238E27FC236}">
                <a16:creationId xmlns:a16="http://schemas.microsoft.com/office/drawing/2014/main" id="{C12BDBE8-8CB2-42B7-885A-07A4F4296A29}"/>
              </a:ext>
            </a:extLst>
          </p:cNvPr>
          <p:cNvSpPr/>
          <p:nvPr/>
        </p:nvSpPr>
        <p:spPr>
          <a:xfrm>
            <a:off x="8347435" y="5035551"/>
            <a:ext cx="2345451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1736cm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95" name="Text Box 6">
            <a:extLst>
              <a:ext uri="{FF2B5EF4-FFF2-40B4-BE49-F238E27FC236}">
                <a16:creationId xmlns:a16="http://schemas.microsoft.com/office/drawing/2014/main" id="{D418B29A-A0BD-4670-B5F3-DAEB0E94F1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101" y="61164"/>
            <a:ext cx="2841582" cy="696913"/>
          </a:xfrm>
          <a:prstGeom prst="rect">
            <a:avLst/>
          </a:prstGeom>
          <a:solidFill>
            <a:srgbClr val="66FF33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b="1" dirty="0">
                <a:solidFill>
                  <a:srgbClr val="000000"/>
                </a:solidFill>
                <a:latin typeface="Comic Sans MS" panose="030F0702030302020204" pitchFamily="66" charset="0"/>
              </a:rPr>
              <a:t>Exercise 4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49436B81-B616-4B6D-B2B7-2405FA125570}"/>
              </a:ext>
            </a:extLst>
          </p:cNvPr>
          <p:cNvSpPr txBox="1"/>
          <p:nvPr/>
        </p:nvSpPr>
        <p:spPr>
          <a:xfrm>
            <a:off x="3336926" y="90533"/>
            <a:ext cx="75074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Find the area of the following shapes: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2" grpId="0" animBg="1"/>
      <p:bldP spid="93" grpId="0" animBg="1"/>
      <p:bldP spid="9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9" name="Text Box 23">
            <a:extLst>
              <a:ext uri="{FF2B5EF4-FFF2-40B4-BE49-F238E27FC236}">
                <a16:creationId xmlns:a16="http://schemas.microsoft.com/office/drawing/2014/main" id="{1788F458-F78B-482F-A950-B150C6D8CE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854" y="3373422"/>
            <a:ext cx="936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7</a:t>
            </a:r>
            <a:r>
              <a:rPr lang="en-GB" altLang="en-US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cm</a:t>
            </a:r>
          </a:p>
        </p:txBody>
      </p:sp>
      <p:sp>
        <p:nvSpPr>
          <p:cNvPr id="14370" name="Rectangle 34">
            <a:extLst>
              <a:ext uri="{FF2B5EF4-FFF2-40B4-BE49-F238E27FC236}">
                <a16:creationId xmlns:a16="http://schemas.microsoft.com/office/drawing/2014/main" id="{B02D584A-40E9-42E1-9FD4-826412B9FA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4329" y="2796832"/>
            <a:ext cx="3048000" cy="1676400"/>
          </a:xfrm>
          <a:prstGeom prst="rect">
            <a:avLst/>
          </a:prstGeom>
          <a:solidFill>
            <a:srgbClr val="FF0066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4375" name="Text Box 39">
            <a:extLst>
              <a:ext uri="{FF2B5EF4-FFF2-40B4-BE49-F238E27FC236}">
                <a16:creationId xmlns:a16="http://schemas.microsoft.com/office/drawing/2014/main" id="{65053774-DF50-48E9-94FC-E62A43E4E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5054" y="2278048"/>
            <a:ext cx="11945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24 cm</a:t>
            </a:r>
          </a:p>
        </p:txBody>
      </p:sp>
      <p:pic>
        <p:nvPicPr>
          <p:cNvPr id="14376" name="Picture 40">
            <a:extLst>
              <a:ext uri="{FF2B5EF4-FFF2-40B4-BE49-F238E27FC236}">
                <a16:creationId xmlns:a16="http://schemas.microsoft.com/office/drawing/2014/main" id="{96CC9295-542B-4D41-8F91-0D82055C877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21" y="1060354"/>
            <a:ext cx="1304925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79" name="Picture 43">
            <a:extLst>
              <a:ext uri="{FF2B5EF4-FFF2-40B4-BE49-F238E27FC236}">
                <a16:creationId xmlns:a16="http://schemas.microsoft.com/office/drawing/2014/main" id="{4D094EB2-5648-401A-B808-5559E3821F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75" y="641254"/>
            <a:ext cx="787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383" name="Group 47">
            <a:extLst>
              <a:ext uri="{FF2B5EF4-FFF2-40B4-BE49-F238E27FC236}">
                <a16:creationId xmlns:a16="http://schemas.microsoft.com/office/drawing/2014/main" id="{0A31B160-994C-4054-9E5B-563F637AAC0D}"/>
              </a:ext>
            </a:extLst>
          </p:cNvPr>
          <p:cNvGrpSpPr>
            <a:grpSpLocks/>
          </p:cNvGrpSpPr>
          <p:nvPr/>
        </p:nvGrpSpPr>
        <p:grpSpPr bwMode="auto">
          <a:xfrm>
            <a:off x="1304403" y="4904822"/>
            <a:ext cx="4648200" cy="523876"/>
            <a:chOff x="1536" y="2376"/>
            <a:chExt cx="2928" cy="330"/>
          </a:xfrm>
        </p:grpSpPr>
        <p:sp>
          <p:nvSpPr>
            <p:cNvPr id="14360" name="Text Box 24">
              <a:extLst>
                <a:ext uri="{FF2B5EF4-FFF2-40B4-BE49-F238E27FC236}">
                  <a16:creationId xmlns:a16="http://schemas.microsoft.com/office/drawing/2014/main" id="{94634FD4-6F4E-41B6-A6DE-94F40042DE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20" y="2376"/>
              <a:ext cx="75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39 cm</a:t>
              </a:r>
            </a:p>
          </p:txBody>
        </p:sp>
        <p:sp>
          <p:nvSpPr>
            <p:cNvPr id="14381" name="Line 45">
              <a:extLst>
                <a:ext uri="{FF2B5EF4-FFF2-40B4-BE49-F238E27FC236}">
                  <a16:creationId xmlns:a16="http://schemas.microsoft.com/office/drawing/2014/main" id="{978271EC-1B2A-4251-AF96-A9F054802F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2544"/>
              <a:ext cx="12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382" name="Line 46">
              <a:extLst>
                <a:ext uri="{FF2B5EF4-FFF2-40B4-BE49-F238E27FC236}">
                  <a16:creationId xmlns:a16="http://schemas.microsoft.com/office/drawing/2014/main" id="{D5313AC1-7B43-445A-A151-D5752E7277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2544"/>
              <a:ext cx="1056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4384" name="Group 48">
            <a:extLst>
              <a:ext uri="{FF2B5EF4-FFF2-40B4-BE49-F238E27FC236}">
                <a16:creationId xmlns:a16="http://schemas.microsoft.com/office/drawing/2014/main" id="{2BC21589-2997-44BE-A2B0-C30226BA7807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-264156"/>
            <a:ext cx="1600200" cy="0"/>
            <a:chOff x="1536" y="2544"/>
            <a:chExt cx="2928" cy="0"/>
          </a:xfrm>
        </p:grpSpPr>
        <p:sp>
          <p:nvSpPr>
            <p:cNvPr id="14386" name="Line 50">
              <a:extLst>
                <a:ext uri="{FF2B5EF4-FFF2-40B4-BE49-F238E27FC236}">
                  <a16:creationId xmlns:a16="http://schemas.microsoft.com/office/drawing/2014/main" id="{A06429FD-4D4F-48BD-90D1-E5D6BB5E9B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2544"/>
              <a:ext cx="1200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87" name="Line 51">
              <a:extLst>
                <a:ext uri="{FF2B5EF4-FFF2-40B4-BE49-F238E27FC236}">
                  <a16:creationId xmlns:a16="http://schemas.microsoft.com/office/drawing/2014/main" id="{721D49D6-851A-4AF0-AF62-42ED2F4B19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2544"/>
              <a:ext cx="1056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 useBgFill="1">
        <p:nvSpPr>
          <p:cNvPr id="14388" name="Text Box 52">
            <a:extLst>
              <a:ext uri="{FF2B5EF4-FFF2-40B4-BE49-F238E27FC236}">
                <a16:creationId xmlns:a16="http://schemas.microsoft.com/office/drawing/2014/main" id="{0E236199-2739-4C28-9893-85DFB7D12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8232" y="4510345"/>
            <a:ext cx="1219199" cy="52322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15cm</a:t>
            </a:r>
          </a:p>
        </p:txBody>
      </p:sp>
      <p:sp>
        <p:nvSpPr>
          <p:cNvPr id="23" name="Line 46">
            <a:extLst>
              <a:ext uri="{FF2B5EF4-FFF2-40B4-BE49-F238E27FC236}">
                <a16:creationId xmlns:a16="http://schemas.microsoft.com/office/drawing/2014/main" id="{7DBD163E-2A86-42F9-A405-D95BE9E202C7}"/>
              </a:ext>
            </a:extLst>
          </p:cNvPr>
          <p:cNvSpPr>
            <a:spLocks noChangeShapeType="1"/>
          </p:cNvSpPr>
          <p:nvPr/>
        </p:nvSpPr>
        <p:spPr bwMode="auto">
          <a:xfrm>
            <a:off x="5551595" y="4771955"/>
            <a:ext cx="295836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chemeClr val="bg1"/>
              </a:solidFill>
            </a:endParaRPr>
          </a:p>
        </p:txBody>
      </p:sp>
      <p:sp>
        <p:nvSpPr>
          <p:cNvPr id="24" name="Line 46">
            <a:extLst>
              <a:ext uri="{FF2B5EF4-FFF2-40B4-BE49-F238E27FC236}">
                <a16:creationId xmlns:a16="http://schemas.microsoft.com/office/drawing/2014/main" id="{A129C319-1D1C-4F17-BBBD-2054A0B9C1B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68952" y="4771955"/>
            <a:ext cx="295836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chemeClr val="bg1"/>
              </a:solidFill>
            </a:endParaRPr>
          </a:p>
        </p:txBody>
      </p:sp>
      <p:sp>
        <p:nvSpPr>
          <p:cNvPr id="25" name="Text Box 52">
            <a:extLst>
              <a:ext uri="{FF2B5EF4-FFF2-40B4-BE49-F238E27FC236}">
                <a16:creationId xmlns:a16="http://schemas.microsoft.com/office/drawing/2014/main" id="{41E8DB9F-9D88-4366-8F10-103B8E99AD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338" y="231774"/>
            <a:ext cx="7552450" cy="646331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36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Area of Composite Shapes</a:t>
            </a:r>
          </a:p>
        </p:txBody>
      </p:sp>
      <p:sp>
        <p:nvSpPr>
          <p:cNvPr id="26" name="Text Box 39">
            <a:extLst>
              <a:ext uri="{FF2B5EF4-FFF2-40B4-BE49-F238E27FC236}">
                <a16:creationId xmlns:a16="http://schemas.microsoft.com/office/drawing/2014/main" id="{7545B76D-1799-46A2-8507-2031A8935E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4346" y="3320052"/>
            <a:ext cx="4475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4378" name="Text Box 42">
            <a:extLst>
              <a:ext uri="{FF2B5EF4-FFF2-40B4-BE49-F238E27FC236}">
                <a16:creationId xmlns:a16="http://schemas.microsoft.com/office/drawing/2014/main" id="{AD5856E1-406B-4965-8118-651AC65B6B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8667" y="584896"/>
            <a:ext cx="48577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4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ED54A81-BB15-45B1-922F-9E83191C2E24}"/>
              </a:ext>
            </a:extLst>
          </p:cNvPr>
          <p:cNvSpPr txBox="1"/>
          <p:nvPr/>
        </p:nvSpPr>
        <p:spPr>
          <a:xfrm>
            <a:off x="4545746" y="1116421"/>
            <a:ext cx="37483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Find the area of :</a:t>
            </a:r>
          </a:p>
        </p:txBody>
      </p:sp>
      <p:sp>
        <p:nvSpPr>
          <p:cNvPr id="29" name="Text Box 6">
            <a:extLst>
              <a:ext uri="{FF2B5EF4-FFF2-40B4-BE49-F238E27FC236}">
                <a16:creationId xmlns:a16="http://schemas.microsoft.com/office/drawing/2014/main" id="{A1871110-C31A-4B52-80B2-968F46332E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7091" y="1049521"/>
            <a:ext cx="2162226" cy="696913"/>
          </a:xfrm>
          <a:prstGeom prst="rect">
            <a:avLst/>
          </a:prstGeom>
          <a:solidFill>
            <a:srgbClr val="66FF33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b="1" dirty="0">
                <a:solidFill>
                  <a:srgbClr val="000000"/>
                </a:solidFill>
                <a:latin typeface="Comic Sans MS" panose="030F0702030302020204" pitchFamily="66" charset="0"/>
              </a:rPr>
              <a:t>Example</a:t>
            </a:r>
          </a:p>
        </p:txBody>
      </p:sp>
      <p:sp>
        <p:nvSpPr>
          <p:cNvPr id="31" name="Text Box 27">
            <a:extLst>
              <a:ext uri="{FF2B5EF4-FFF2-40B4-BE49-F238E27FC236}">
                <a16:creationId xmlns:a16="http://schemas.microsoft.com/office/drawing/2014/main" id="{0AECC5CA-F6D2-4D27-82CA-B8A34DA61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0991" y="1843128"/>
            <a:ext cx="13724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Area </a:t>
            </a:r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32" name="Text Box 28">
            <a:extLst>
              <a:ext uri="{FF2B5EF4-FFF2-40B4-BE49-F238E27FC236}">
                <a16:creationId xmlns:a16="http://schemas.microsoft.com/office/drawing/2014/main" id="{E2EDC7D5-BFEF-4C57-B847-7053D6297B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8267" y="1797680"/>
            <a:ext cx="15271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l x b </a:t>
            </a:r>
          </a:p>
        </p:txBody>
      </p:sp>
      <p:sp>
        <p:nvSpPr>
          <p:cNvPr id="33" name="Text Box 39">
            <a:extLst>
              <a:ext uri="{FF2B5EF4-FFF2-40B4-BE49-F238E27FC236}">
                <a16:creationId xmlns:a16="http://schemas.microsoft.com/office/drawing/2014/main" id="{91BF1851-D525-47D0-A14F-A8E88CA84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9442" y="2915042"/>
            <a:ext cx="198243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</a:t>
            </a:r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168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cm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²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34" name="Text Box 99">
            <a:extLst>
              <a:ext uri="{FF2B5EF4-FFF2-40B4-BE49-F238E27FC236}">
                <a16:creationId xmlns:a16="http://schemas.microsoft.com/office/drawing/2014/main" id="{E829264C-8E32-4274-B62D-9021547B4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9712" y="2366348"/>
            <a:ext cx="16383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24 x 7 </a:t>
            </a:r>
          </a:p>
        </p:txBody>
      </p:sp>
      <p:sp>
        <p:nvSpPr>
          <p:cNvPr id="35" name="Text Box 27">
            <a:extLst>
              <a:ext uri="{FF2B5EF4-FFF2-40B4-BE49-F238E27FC236}">
                <a16:creationId xmlns:a16="http://schemas.microsoft.com/office/drawing/2014/main" id="{AE39D7CD-BA87-4B39-AE59-6FCE970FE1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3820" y="3745701"/>
            <a:ext cx="133562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Area </a:t>
            </a:r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36" name="Text Box 28">
            <a:extLst>
              <a:ext uri="{FF2B5EF4-FFF2-40B4-BE49-F238E27FC236}">
                <a16:creationId xmlns:a16="http://schemas.microsoft.com/office/drawing/2014/main" id="{9DA4E4D9-7E16-4DBD-9729-C2CD32AA3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2535" y="3769005"/>
            <a:ext cx="198243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l x b </a:t>
            </a:r>
          </a:p>
        </p:txBody>
      </p:sp>
      <p:sp>
        <p:nvSpPr>
          <p:cNvPr id="37" name="Text Box 39">
            <a:extLst>
              <a:ext uri="{FF2B5EF4-FFF2-40B4-BE49-F238E27FC236}">
                <a16:creationId xmlns:a16="http://schemas.microsoft.com/office/drawing/2014/main" id="{D02B6565-1B7B-4FFE-99ED-532B15CC0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3409" y="5127970"/>
            <a:ext cx="18256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</a:t>
            </a:r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90</a:t>
            </a:r>
            <a:r>
              <a:rPr lang="en-GB" altLang="en-US" sz="28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cm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²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38" name="Text Box 99">
            <a:extLst>
              <a:ext uri="{FF2B5EF4-FFF2-40B4-BE49-F238E27FC236}">
                <a16:creationId xmlns:a16="http://schemas.microsoft.com/office/drawing/2014/main" id="{9C71C3B4-2C89-4C01-A088-8A1E5A0A1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43679" y="4402037"/>
            <a:ext cx="224014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15 x 6 </a:t>
            </a:r>
          </a:p>
        </p:txBody>
      </p:sp>
      <p:sp>
        <p:nvSpPr>
          <p:cNvPr id="39" name="Text Box 27">
            <a:extLst>
              <a:ext uri="{FF2B5EF4-FFF2-40B4-BE49-F238E27FC236}">
                <a16:creationId xmlns:a16="http://schemas.microsoft.com/office/drawing/2014/main" id="{92E1F115-95DF-4E10-993C-1B2EFACEBD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7308" y="5892621"/>
            <a:ext cx="223651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Total Area </a:t>
            </a:r>
          </a:p>
        </p:txBody>
      </p:sp>
      <p:sp>
        <p:nvSpPr>
          <p:cNvPr id="40" name="Text Box 99">
            <a:extLst>
              <a:ext uri="{FF2B5EF4-FFF2-40B4-BE49-F238E27FC236}">
                <a16:creationId xmlns:a16="http://schemas.microsoft.com/office/drawing/2014/main" id="{42688746-273E-429F-B626-CA8F1AA74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9679" y="5903646"/>
            <a:ext cx="1146424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rgbClr val="FFFF00"/>
                </a:solidFill>
                <a:latin typeface="Comic Sans MS" panose="030F0702030302020204" pitchFamily="66" charset="0"/>
              </a:rPr>
              <a:t>=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168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41" name="Text Box 99">
            <a:extLst>
              <a:ext uri="{FF2B5EF4-FFF2-40B4-BE49-F238E27FC236}">
                <a16:creationId xmlns:a16="http://schemas.microsoft.com/office/drawing/2014/main" id="{1FF4F092-E37B-4560-A7BB-3F9994EDF2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6158" y="5881406"/>
            <a:ext cx="1146424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rgbClr val="FFFF00"/>
                </a:solidFill>
                <a:latin typeface="Comic Sans MS" panose="030F0702030302020204" pitchFamily="66" charset="0"/>
              </a:rPr>
              <a:t>+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90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43" name="Rectangle 34">
            <a:extLst>
              <a:ext uri="{FF2B5EF4-FFF2-40B4-BE49-F238E27FC236}">
                <a16:creationId xmlns:a16="http://schemas.microsoft.com/office/drawing/2014/main" id="{E5DA9A4A-7D4E-483E-93F1-2D71EC39EC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2329" y="3373422"/>
            <a:ext cx="1408237" cy="1099810"/>
          </a:xfrm>
          <a:prstGeom prst="rect">
            <a:avLst/>
          </a:prstGeom>
          <a:solidFill>
            <a:srgbClr val="FF0066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2" name="Text Box 39">
            <a:extLst>
              <a:ext uri="{FF2B5EF4-FFF2-40B4-BE49-F238E27FC236}">
                <a16:creationId xmlns:a16="http://schemas.microsoft.com/office/drawing/2014/main" id="{3846F66D-A0AF-4906-A2A8-DF67959B7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71255" y="5877298"/>
            <a:ext cx="248393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= 258 cm</a:t>
            </a:r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²</a:t>
            </a:r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30" name="Text Box 39">
            <a:extLst>
              <a:ext uri="{FF2B5EF4-FFF2-40B4-BE49-F238E27FC236}">
                <a16:creationId xmlns:a16="http://schemas.microsoft.com/office/drawing/2014/main" id="{81E50817-938B-4C5B-9A7B-EE54FA8E87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2042" y="3664691"/>
            <a:ext cx="4106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44" name="Text Box 52">
            <a:extLst>
              <a:ext uri="{FF2B5EF4-FFF2-40B4-BE49-F238E27FC236}">
                <a16:creationId xmlns:a16="http://schemas.microsoft.com/office/drawing/2014/main" id="{0A288CCE-EE2B-4130-808F-E29CD2AE4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4637" y="3527637"/>
            <a:ext cx="1012836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6cm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4378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9" name="Text Box 23">
            <a:extLst>
              <a:ext uri="{FF2B5EF4-FFF2-40B4-BE49-F238E27FC236}">
                <a16:creationId xmlns:a16="http://schemas.microsoft.com/office/drawing/2014/main" id="{1788F458-F78B-482F-A950-B150C6D8CE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7037" y="3380830"/>
            <a:ext cx="936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6</a:t>
            </a:r>
            <a:r>
              <a:rPr lang="en-GB" altLang="en-US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cm</a:t>
            </a:r>
          </a:p>
        </p:txBody>
      </p:sp>
      <p:grpSp>
        <p:nvGrpSpPr>
          <p:cNvPr id="14372" name="Group 36">
            <a:extLst>
              <a:ext uri="{FF2B5EF4-FFF2-40B4-BE49-F238E27FC236}">
                <a16:creationId xmlns:a16="http://schemas.microsoft.com/office/drawing/2014/main" id="{7901AC6B-8B92-43AB-BC44-9FB8AF32FDE2}"/>
              </a:ext>
            </a:extLst>
          </p:cNvPr>
          <p:cNvGrpSpPr>
            <a:grpSpLocks/>
          </p:cNvGrpSpPr>
          <p:nvPr/>
        </p:nvGrpSpPr>
        <p:grpSpPr bwMode="auto">
          <a:xfrm>
            <a:off x="2043512" y="2804240"/>
            <a:ext cx="4572000" cy="1676400"/>
            <a:chOff x="1248" y="2016"/>
            <a:chExt cx="2880" cy="1056"/>
          </a:xfrm>
        </p:grpSpPr>
        <p:sp>
          <p:nvSpPr>
            <p:cNvPr id="14370" name="Rectangle 34">
              <a:extLst>
                <a:ext uri="{FF2B5EF4-FFF2-40B4-BE49-F238E27FC236}">
                  <a16:creationId xmlns:a16="http://schemas.microsoft.com/office/drawing/2014/main" id="{B02D584A-40E9-42E1-9FD4-826412B9FA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016"/>
              <a:ext cx="1920" cy="1056"/>
            </a:xfrm>
            <a:prstGeom prst="rect">
              <a:avLst/>
            </a:prstGeom>
            <a:solidFill>
              <a:srgbClr val="FF33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71" name="AutoShape 35">
              <a:extLst>
                <a:ext uri="{FF2B5EF4-FFF2-40B4-BE49-F238E27FC236}">
                  <a16:creationId xmlns:a16="http://schemas.microsoft.com/office/drawing/2014/main" id="{902D8DC1-25E6-47B8-AAEA-97D4496297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2017"/>
              <a:ext cx="960" cy="1055"/>
            </a:xfrm>
            <a:prstGeom prst="rtTriangle">
              <a:avLst/>
            </a:prstGeom>
            <a:solidFill>
              <a:srgbClr val="FF33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4375" name="Text Box 39">
            <a:extLst>
              <a:ext uri="{FF2B5EF4-FFF2-40B4-BE49-F238E27FC236}">
                <a16:creationId xmlns:a16="http://schemas.microsoft.com/office/drawing/2014/main" id="{65053774-DF50-48E9-94FC-E62A43E4E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4237" y="2285456"/>
            <a:ext cx="11368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10 cm</a:t>
            </a:r>
          </a:p>
        </p:txBody>
      </p:sp>
      <p:pic>
        <p:nvPicPr>
          <p:cNvPr id="14376" name="Picture 40">
            <a:extLst>
              <a:ext uri="{FF2B5EF4-FFF2-40B4-BE49-F238E27FC236}">
                <a16:creationId xmlns:a16="http://schemas.microsoft.com/office/drawing/2014/main" id="{96CC9295-542B-4D41-8F91-0D82055C877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21" y="1060354"/>
            <a:ext cx="1304925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79" name="Picture 43">
            <a:extLst>
              <a:ext uri="{FF2B5EF4-FFF2-40B4-BE49-F238E27FC236}">
                <a16:creationId xmlns:a16="http://schemas.microsoft.com/office/drawing/2014/main" id="{4D094EB2-5648-401A-B808-5559E3821F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75" y="641254"/>
            <a:ext cx="787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383" name="Group 47">
            <a:extLst>
              <a:ext uri="{FF2B5EF4-FFF2-40B4-BE49-F238E27FC236}">
                <a16:creationId xmlns:a16="http://schemas.microsoft.com/office/drawing/2014/main" id="{0A31B160-994C-4054-9E5B-563F637AAC0D}"/>
              </a:ext>
            </a:extLst>
          </p:cNvPr>
          <p:cNvGrpSpPr>
            <a:grpSpLocks/>
          </p:cNvGrpSpPr>
          <p:nvPr/>
        </p:nvGrpSpPr>
        <p:grpSpPr bwMode="auto">
          <a:xfrm>
            <a:off x="2011108" y="4877386"/>
            <a:ext cx="4648200" cy="523876"/>
            <a:chOff x="1536" y="2376"/>
            <a:chExt cx="2928" cy="330"/>
          </a:xfrm>
        </p:grpSpPr>
        <p:sp>
          <p:nvSpPr>
            <p:cNvPr id="14360" name="Text Box 24">
              <a:extLst>
                <a:ext uri="{FF2B5EF4-FFF2-40B4-BE49-F238E27FC236}">
                  <a16:creationId xmlns:a16="http://schemas.microsoft.com/office/drawing/2014/main" id="{94634FD4-6F4E-41B6-A6DE-94F40042DE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20" y="2376"/>
              <a:ext cx="71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13 cm</a:t>
              </a:r>
            </a:p>
          </p:txBody>
        </p:sp>
        <p:sp>
          <p:nvSpPr>
            <p:cNvPr id="14381" name="Line 45">
              <a:extLst>
                <a:ext uri="{FF2B5EF4-FFF2-40B4-BE49-F238E27FC236}">
                  <a16:creationId xmlns:a16="http://schemas.microsoft.com/office/drawing/2014/main" id="{978271EC-1B2A-4251-AF96-A9F054802F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2544"/>
              <a:ext cx="12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382" name="Line 46">
              <a:extLst>
                <a:ext uri="{FF2B5EF4-FFF2-40B4-BE49-F238E27FC236}">
                  <a16:creationId xmlns:a16="http://schemas.microsoft.com/office/drawing/2014/main" id="{D5313AC1-7B43-445A-A151-D5752E7277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2544"/>
              <a:ext cx="1056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4384" name="Group 48">
            <a:extLst>
              <a:ext uri="{FF2B5EF4-FFF2-40B4-BE49-F238E27FC236}">
                <a16:creationId xmlns:a16="http://schemas.microsoft.com/office/drawing/2014/main" id="{2BC21589-2997-44BE-A2B0-C30226BA7807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-264156"/>
            <a:ext cx="1600200" cy="0"/>
            <a:chOff x="1536" y="2544"/>
            <a:chExt cx="2928" cy="0"/>
          </a:xfrm>
        </p:grpSpPr>
        <p:sp>
          <p:nvSpPr>
            <p:cNvPr id="14386" name="Line 50">
              <a:extLst>
                <a:ext uri="{FF2B5EF4-FFF2-40B4-BE49-F238E27FC236}">
                  <a16:creationId xmlns:a16="http://schemas.microsoft.com/office/drawing/2014/main" id="{A06429FD-4D4F-48BD-90D1-E5D6BB5E9B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2544"/>
              <a:ext cx="1200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87" name="Line 51">
              <a:extLst>
                <a:ext uri="{FF2B5EF4-FFF2-40B4-BE49-F238E27FC236}">
                  <a16:creationId xmlns:a16="http://schemas.microsoft.com/office/drawing/2014/main" id="{721D49D6-851A-4AF0-AF62-42ED2F4B19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2544"/>
              <a:ext cx="1056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 useBgFill="1">
        <p:nvSpPr>
          <p:cNvPr id="14388" name="Text Box 52">
            <a:extLst>
              <a:ext uri="{FF2B5EF4-FFF2-40B4-BE49-F238E27FC236}">
                <a16:creationId xmlns:a16="http://schemas.microsoft.com/office/drawing/2014/main" id="{0E236199-2739-4C28-9893-85DFB7D12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2587" y="4520143"/>
            <a:ext cx="1219199" cy="52322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3</a:t>
            </a:r>
            <a:r>
              <a:rPr lang="en-GB" altLang="en-US" sz="2800" dirty="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cm</a:t>
            </a:r>
          </a:p>
        </p:txBody>
      </p:sp>
      <p:sp>
        <p:nvSpPr>
          <p:cNvPr id="23" name="Line 46">
            <a:extLst>
              <a:ext uri="{FF2B5EF4-FFF2-40B4-BE49-F238E27FC236}">
                <a16:creationId xmlns:a16="http://schemas.microsoft.com/office/drawing/2014/main" id="{7DBD163E-2A86-42F9-A405-D95BE9E202C7}"/>
              </a:ext>
            </a:extLst>
          </p:cNvPr>
          <p:cNvSpPr>
            <a:spLocks noChangeShapeType="1"/>
          </p:cNvSpPr>
          <p:nvPr/>
        </p:nvSpPr>
        <p:spPr bwMode="auto">
          <a:xfrm>
            <a:off x="6395950" y="4781753"/>
            <a:ext cx="295836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chemeClr val="bg1"/>
              </a:solidFill>
            </a:endParaRPr>
          </a:p>
        </p:txBody>
      </p:sp>
      <p:sp>
        <p:nvSpPr>
          <p:cNvPr id="24" name="Line 46">
            <a:extLst>
              <a:ext uri="{FF2B5EF4-FFF2-40B4-BE49-F238E27FC236}">
                <a16:creationId xmlns:a16="http://schemas.microsoft.com/office/drawing/2014/main" id="{A129C319-1D1C-4F17-BBBD-2054A0B9C1B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13307" y="4781753"/>
            <a:ext cx="295836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chemeClr val="bg1"/>
              </a:solidFill>
            </a:endParaRPr>
          </a:p>
        </p:txBody>
      </p:sp>
      <p:sp>
        <p:nvSpPr>
          <p:cNvPr id="25" name="Text Box 52">
            <a:extLst>
              <a:ext uri="{FF2B5EF4-FFF2-40B4-BE49-F238E27FC236}">
                <a16:creationId xmlns:a16="http://schemas.microsoft.com/office/drawing/2014/main" id="{41E8DB9F-9D88-4366-8F10-103B8E99AD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338" y="231774"/>
            <a:ext cx="7552450" cy="646331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36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Area of Composite Shapes</a:t>
            </a:r>
          </a:p>
        </p:txBody>
      </p:sp>
      <p:sp>
        <p:nvSpPr>
          <p:cNvPr id="26" name="Text Box 39">
            <a:extLst>
              <a:ext uri="{FF2B5EF4-FFF2-40B4-BE49-F238E27FC236}">
                <a16:creationId xmlns:a16="http://schemas.microsoft.com/office/drawing/2014/main" id="{7545B76D-1799-46A2-8507-2031A8935E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9954" y="3456461"/>
            <a:ext cx="4475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4378" name="Text Box 42">
            <a:extLst>
              <a:ext uri="{FF2B5EF4-FFF2-40B4-BE49-F238E27FC236}">
                <a16:creationId xmlns:a16="http://schemas.microsoft.com/office/drawing/2014/main" id="{AD5856E1-406B-4965-8118-651AC65B6B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8667" y="584896"/>
            <a:ext cx="48577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4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ED54A81-BB15-45B1-922F-9E83191C2E24}"/>
              </a:ext>
            </a:extLst>
          </p:cNvPr>
          <p:cNvSpPr txBox="1"/>
          <p:nvPr/>
        </p:nvSpPr>
        <p:spPr>
          <a:xfrm>
            <a:off x="4545746" y="1116421"/>
            <a:ext cx="37483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Find the area of :</a:t>
            </a:r>
          </a:p>
        </p:txBody>
      </p:sp>
      <p:sp>
        <p:nvSpPr>
          <p:cNvPr id="29" name="Text Box 6">
            <a:extLst>
              <a:ext uri="{FF2B5EF4-FFF2-40B4-BE49-F238E27FC236}">
                <a16:creationId xmlns:a16="http://schemas.microsoft.com/office/drawing/2014/main" id="{A1871110-C31A-4B52-80B2-968F46332E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7091" y="1049521"/>
            <a:ext cx="2162226" cy="696913"/>
          </a:xfrm>
          <a:prstGeom prst="rect">
            <a:avLst/>
          </a:prstGeom>
          <a:solidFill>
            <a:srgbClr val="66FF33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b="1" dirty="0">
                <a:solidFill>
                  <a:srgbClr val="000000"/>
                </a:solidFill>
                <a:latin typeface="Comic Sans MS" panose="030F0702030302020204" pitchFamily="66" charset="0"/>
              </a:rPr>
              <a:t>Example</a:t>
            </a:r>
          </a:p>
        </p:txBody>
      </p:sp>
      <p:sp>
        <p:nvSpPr>
          <p:cNvPr id="30" name="Text Box 39">
            <a:extLst>
              <a:ext uri="{FF2B5EF4-FFF2-40B4-BE49-F238E27FC236}">
                <a16:creationId xmlns:a16="http://schemas.microsoft.com/office/drawing/2014/main" id="{81E50817-938B-4C5B-9A7B-EE54FA8E87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8808" y="3469841"/>
            <a:ext cx="4106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31" name="Text Box 27">
            <a:extLst>
              <a:ext uri="{FF2B5EF4-FFF2-40B4-BE49-F238E27FC236}">
                <a16:creationId xmlns:a16="http://schemas.microsoft.com/office/drawing/2014/main" id="{0AECC5CA-F6D2-4D27-82CA-B8A34DA61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1061" y="1846362"/>
            <a:ext cx="13724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Area </a:t>
            </a:r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32" name="Text Box 28">
            <a:extLst>
              <a:ext uri="{FF2B5EF4-FFF2-40B4-BE49-F238E27FC236}">
                <a16:creationId xmlns:a16="http://schemas.microsoft.com/office/drawing/2014/main" id="{E2EDC7D5-BFEF-4C57-B847-7053D6297B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9512" y="1820888"/>
            <a:ext cx="15271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l x b </a:t>
            </a:r>
          </a:p>
        </p:txBody>
      </p:sp>
      <p:sp>
        <p:nvSpPr>
          <p:cNvPr id="33" name="Text Box 39">
            <a:extLst>
              <a:ext uri="{FF2B5EF4-FFF2-40B4-BE49-F238E27FC236}">
                <a16:creationId xmlns:a16="http://schemas.microsoft.com/office/drawing/2014/main" id="{91BF1851-D525-47D0-A14F-A8E88CA84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9512" y="2918276"/>
            <a:ext cx="18256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</a:t>
            </a:r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60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cm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²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34" name="Text Box 99">
            <a:extLst>
              <a:ext uri="{FF2B5EF4-FFF2-40B4-BE49-F238E27FC236}">
                <a16:creationId xmlns:a16="http://schemas.microsoft.com/office/drawing/2014/main" id="{E829264C-8E32-4274-B62D-9021547B4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9782" y="2369582"/>
            <a:ext cx="16383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10 x 6 </a:t>
            </a:r>
          </a:p>
        </p:txBody>
      </p:sp>
      <p:sp>
        <p:nvSpPr>
          <p:cNvPr id="35" name="Text Box 27">
            <a:extLst>
              <a:ext uri="{FF2B5EF4-FFF2-40B4-BE49-F238E27FC236}">
                <a16:creationId xmlns:a16="http://schemas.microsoft.com/office/drawing/2014/main" id="{AE39D7CD-BA87-4B39-AE59-6FCE970FE1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3890" y="3748935"/>
            <a:ext cx="133562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Area </a:t>
            </a:r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 Box 28">
                <a:extLst>
                  <a:ext uri="{FF2B5EF4-FFF2-40B4-BE49-F238E27FC236}">
                    <a16:creationId xmlns:a16="http://schemas.microsoft.com/office/drawing/2014/main" id="{9DA4E4D9-7E16-4DBD-9729-C2CD32AA3E1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033479" y="3677158"/>
                <a:ext cx="1982430" cy="7030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GB" altLang="en-US" sz="2800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alt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2 </m:t>
                        </m:r>
                      </m:den>
                    </m:f>
                  </m:oMath>
                </a14:m>
                <a:r>
                  <a:rPr lang="en-GB" altLang="en-US" sz="2800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 x b x h </a:t>
                </a:r>
              </a:p>
            </p:txBody>
          </p:sp>
        </mc:Choice>
        <mc:Fallback xmlns="">
          <p:sp>
            <p:nvSpPr>
              <p:cNvPr id="36" name="Text Box 28">
                <a:extLst>
                  <a:ext uri="{FF2B5EF4-FFF2-40B4-BE49-F238E27FC236}">
                    <a16:creationId xmlns:a16="http://schemas.microsoft.com/office/drawing/2014/main" id="{9DA4E4D9-7E16-4DBD-9729-C2CD32AA3E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033479" y="3677158"/>
                <a:ext cx="1982430" cy="703013"/>
              </a:xfrm>
              <a:prstGeom prst="rect">
                <a:avLst/>
              </a:prstGeom>
              <a:blipFill>
                <a:blip r:embed="rId4"/>
                <a:stretch>
                  <a:fillRect l="-6462" r="-9231" b="-1034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 Box 39">
            <a:extLst>
              <a:ext uri="{FF2B5EF4-FFF2-40B4-BE49-F238E27FC236}">
                <a16:creationId xmlns:a16="http://schemas.microsoft.com/office/drawing/2014/main" id="{D02B6565-1B7B-4FFE-99ED-532B15CC0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3479" y="5131204"/>
            <a:ext cx="18256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</a:t>
            </a:r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9</a:t>
            </a:r>
            <a:r>
              <a:rPr lang="en-GB" altLang="en-US" sz="28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cm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²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 Box 99">
                <a:extLst>
                  <a:ext uri="{FF2B5EF4-FFF2-40B4-BE49-F238E27FC236}">
                    <a16:creationId xmlns:a16="http://schemas.microsoft.com/office/drawing/2014/main" id="{9C71C3B4-2C89-4C01-A088-8A1E5A0A188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023749" y="4405271"/>
                <a:ext cx="2240143" cy="7008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GB" altLang="en-US" sz="2800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alt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2 </m:t>
                        </m:r>
                      </m:den>
                    </m:f>
                  </m:oMath>
                </a14:m>
                <a:r>
                  <a:rPr lang="en-GB" altLang="en-US" sz="2800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 x 3 x 6 </a:t>
                </a:r>
              </a:p>
            </p:txBody>
          </p:sp>
        </mc:Choice>
        <mc:Fallback xmlns="">
          <p:sp>
            <p:nvSpPr>
              <p:cNvPr id="38" name="Text Box 99">
                <a:extLst>
                  <a:ext uri="{FF2B5EF4-FFF2-40B4-BE49-F238E27FC236}">
                    <a16:creationId xmlns:a16="http://schemas.microsoft.com/office/drawing/2014/main" id="{9C71C3B4-2C89-4C01-A088-8A1E5A0A18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023749" y="4405271"/>
                <a:ext cx="2240143" cy="700833"/>
              </a:xfrm>
              <a:prstGeom prst="rect">
                <a:avLst/>
              </a:prstGeom>
              <a:blipFill>
                <a:blip r:embed="rId5"/>
                <a:stretch>
                  <a:fillRect l="-5435" b="-1130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 Box 27">
            <a:extLst>
              <a:ext uri="{FF2B5EF4-FFF2-40B4-BE49-F238E27FC236}">
                <a16:creationId xmlns:a16="http://schemas.microsoft.com/office/drawing/2014/main" id="{92E1F115-95DF-4E10-993C-1B2EFACEBD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7420" y="5876752"/>
            <a:ext cx="223651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Total Area </a:t>
            </a:r>
          </a:p>
        </p:txBody>
      </p:sp>
      <p:sp>
        <p:nvSpPr>
          <p:cNvPr id="40" name="Text Box 99">
            <a:extLst>
              <a:ext uri="{FF2B5EF4-FFF2-40B4-BE49-F238E27FC236}">
                <a16:creationId xmlns:a16="http://schemas.microsoft.com/office/drawing/2014/main" id="{42688746-273E-429F-B626-CA8F1AA74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9679" y="5903646"/>
            <a:ext cx="1146424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rgbClr val="FFFF00"/>
                </a:solidFill>
                <a:latin typeface="Comic Sans MS" panose="030F0702030302020204" pitchFamily="66" charset="0"/>
              </a:rPr>
              <a:t>=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60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41" name="Text Box 99">
            <a:extLst>
              <a:ext uri="{FF2B5EF4-FFF2-40B4-BE49-F238E27FC236}">
                <a16:creationId xmlns:a16="http://schemas.microsoft.com/office/drawing/2014/main" id="{1FF4F092-E37B-4560-A7BB-3F9994EDF2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9867" y="5885609"/>
            <a:ext cx="1146424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rgbClr val="FFFF00"/>
                </a:solidFill>
                <a:latin typeface="Comic Sans MS" panose="030F0702030302020204" pitchFamily="66" charset="0"/>
              </a:rPr>
              <a:t>+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9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42" name="Text Box 39">
            <a:extLst>
              <a:ext uri="{FF2B5EF4-FFF2-40B4-BE49-F238E27FC236}">
                <a16:creationId xmlns:a16="http://schemas.microsoft.com/office/drawing/2014/main" id="{3846F66D-A0AF-4906-A2A8-DF67959B7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8267" y="5854061"/>
            <a:ext cx="18256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= 69 cm</a:t>
            </a:r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²</a:t>
            </a:r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6881197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4378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9" name="Text Box 23">
            <a:extLst>
              <a:ext uri="{FF2B5EF4-FFF2-40B4-BE49-F238E27FC236}">
                <a16:creationId xmlns:a16="http://schemas.microsoft.com/office/drawing/2014/main" id="{1788F458-F78B-482F-A950-B150C6D8CE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857" y="3327786"/>
            <a:ext cx="102944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18cm</a:t>
            </a:r>
          </a:p>
        </p:txBody>
      </p:sp>
      <p:sp>
        <p:nvSpPr>
          <p:cNvPr id="14370" name="Rectangle 34">
            <a:extLst>
              <a:ext uri="{FF2B5EF4-FFF2-40B4-BE49-F238E27FC236}">
                <a16:creationId xmlns:a16="http://schemas.microsoft.com/office/drawing/2014/main" id="{B02D584A-40E9-42E1-9FD4-826412B9FA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3567" y="2214765"/>
            <a:ext cx="3214421" cy="2541134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4375" name="Text Box 39">
            <a:extLst>
              <a:ext uri="{FF2B5EF4-FFF2-40B4-BE49-F238E27FC236}">
                <a16:creationId xmlns:a16="http://schemas.microsoft.com/office/drawing/2014/main" id="{65053774-DF50-48E9-94FC-E62A43E4E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4631" y="4844494"/>
            <a:ext cx="10871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25cm</a:t>
            </a:r>
          </a:p>
        </p:txBody>
      </p:sp>
      <p:pic>
        <p:nvPicPr>
          <p:cNvPr id="14376" name="Picture 40">
            <a:extLst>
              <a:ext uri="{FF2B5EF4-FFF2-40B4-BE49-F238E27FC236}">
                <a16:creationId xmlns:a16="http://schemas.microsoft.com/office/drawing/2014/main" id="{96CC9295-542B-4D41-8F91-0D82055C877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21" y="1060354"/>
            <a:ext cx="1304925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79" name="Picture 43">
            <a:extLst>
              <a:ext uri="{FF2B5EF4-FFF2-40B4-BE49-F238E27FC236}">
                <a16:creationId xmlns:a16="http://schemas.microsoft.com/office/drawing/2014/main" id="{4D094EB2-5648-401A-B808-5559E3821F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75" y="641254"/>
            <a:ext cx="787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384" name="Group 48">
            <a:extLst>
              <a:ext uri="{FF2B5EF4-FFF2-40B4-BE49-F238E27FC236}">
                <a16:creationId xmlns:a16="http://schemas.microsoft.com/office/drawing/2014/main" id="{2BC21589-2997-44BE-A2B0-C30226BA7807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-264156"/>
            <a:ext cx="1600200" cy="0"/>
            <a:chOff x="1536" y="2544"/>
            <a:chExt cx="2928" cy="0"/>
          </a:xfrm>
        </p:grpSpPr>
        <p:sp>
          <p:nvSpPr>
            <p:cNvPr id="14386" name="Line 50">
              <a:extLst>
                <a:ext uri="{FF2B5EF4-FFF2-40B4-BE49-F238E27FC236}">
                  <a16:creationId xmlns:a16="http://schemas.microsoft.com/office/drawing/2014/main" id="{A06429FD-4D4F-48BD-90D1-E5D6BB5E9B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2544"/>
              <a:ext cx="1200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87" name="Line 51">
              <a:extLst>
                <a:ext uri="{FF2B5EF4-FFF2-40B4-BE49-F238E27FC236}">
                  <a16:creationId xmlns:a16="http://schemas.microsoft.com/office/drawing/2014/main" id="{721D49D6-851A-4AF0-AF62-42ED2F4B19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2544"/>
              <a:ext cx="1056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 useBgFill="1">
        <p:nvSpPr>
          <p:cNvPr id="14388" name="Text Box 52">
            <a:extLst>
              <a:ext uri="{FF2B5EF4-FFF2-40B4-BE49-F238E27FC236}">
                <a16:creationId xmlns:a16="http://schemas.microsoft.com/office/drawing/2014/main" id="{0E236199-2739-4C28-9893-85DFB7D12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2587" y="4520143"/>
            <a:ext cx="1219199" cy="52322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3</a:t>
            </a:r>
            <a:r>
              <a:rPr lang="en-GB" altLang="en-US" sz="2800" dirty="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cm</a:t>
            </a:r>
          </a:p>
        </p:txBody>
      </p:sp>
      <p:sp>
        <p:nvSpPr>
          <p:cNvPr id="23" name="Line 46">
            <a:extLst>
              <a:ext uri="{FF2B5EF4-FFF2-40B4-BE49-F238E27FC236}">
                <a16:creationId xmlns:a16="http://schemas.microsoft.com/office/drawing/2014/main" id="{7DBD163E-2A86-42F9-A405-D95BE9E202C7}"/>
              </a:ext>
            </a:extLst>
          </p:cNvPr>
          <p:cNvSpPr>
            <a:spLocks noChangeShapeType="1"/>
          </p:cNvSpPr>
          <p:nvPr/>
        </p:nvSpPr>
        <p:spPr bwMode="auto">
          <a:xfrm>
            <a:off x="6461877" y="4755899"/>
            <a:ext cx="295836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chemeClr val="bg1"/>
              </a:solidFill>
            </a:endParaRPr>
          </a:p>
        </p:txBody>
      </p:sp>
      <p:sp>
        <p:nvSpPr>
          <p:cNvPr id="24" name="Line 46">
            <a:extLst>
              <a:ext uri="{FF2B5EF4-FFF2-40B4-BE49-F238E27FC236}">
                <a16:creationId xmlns:a16="http://schemas.microsoft.com/office/drawing/2014/main" id="{A129C319-1D1C-4F17-BBBD-2054A0B9C1B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13307" y="4781753"/>
            <a:ext cx="295836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chemeClr val="bg1"/>
              </a:solidFill>
            </a:endParaRPr>
          </a:p>
        </p:txBody>
      </p:sp>
      <p:sp>
        <p:nvSpPr>
          <p:cNvPr id="25" name="Text Box 52">
            <a:extLst>
              <a:ext uri="{FF2B5EF4-FFF2-40B4-BE49-F238E27FC236}">
                <a16:creationId xmlns:a16="http://schemas.microsoft.com/office/drawing/2014/main" id="{41E8DB9F-9D88-4366-8F10-103B8E99AD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338" y="231774"/>
            <a:ext cx="7552450" cy="646331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36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Area of Composite Shapes</a:t>
            </a:r>
          </a:p>
        </p:txBody>
      </p:sp>
      <p:sp>
        <p:nvSpPr>
          <p:cNvPr id="26" name="Text Box 39">
            <a:extLst>
              <a:ext uri="{FF2B5EF4-FFF2-40B4-BE49-F238E27FC236}">
                <a16:creationId xmlns:a16="http://schemas.microsoft.com/office/drawing/2014/main" id="{7545B76D-1799-46A2-8507-2031A8935E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7376" y="2270316"/>
            <a:ext cx="4475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4378" name="Text Box 42">
            <a:extLst>
              <a:ext uri="{FF2B5EF4-FFF2-40B4-BE49-F238E27FC236}">
                <a16:creationId xmlns:a16="http://schemas.microsoft.com/office/drawing/2014/main" id="{AD5856E1-406B-4965-8118-651AC65B6B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8667" y="584896"/>
            <a:ext cx="48577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4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ED54A81-BB15-45B1-922F-9E83191C2E24}"/>
              </a:ext>
            </a:extLst>
          </p:cNvPr>
          <p:cNvSpPr txBox="1"/>
          <p:nvPr/>
        </p:nvSpPr>
        <p:spPr>
          <a:xfrm>
            <a:off x="4545746" y="1116421"/>
            <a:ext cx="57691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Find the green shaded area</a:t>
            </a:r>
          </a:p>
        </p:txBody>
      </p:sp>
      <p:sp>
        <p:nvSpPr>
          <p:cNvPr id="29" name="Text Box 6">
            <a:extLst>
              <a:ext uri="{FF2B5EF4-FFF2-40B4-BE49-F238E27FC236}">
                <a16:creationId xmlns:a16="http://schemas.microsoft.com/office/drawing/2014/main" id="{A1871110-C31A-4B52-80B2-968F46332E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7091" y="1049521"/>
            <a:ext cx="2162226" cy="696913"/>
          </a:xfrm>
          <a:prstGeom prst="rect">
            <a:avLst/>
          </a:prstGeom>
          <a:solidFill>
            <a:srgbClr val="66FF33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b="1" dirty="0">
                <a:solidFill>
                  <a:srgbClr val="000000"/>
                </a:solidFill>
                <a:latin typeface="Comic Sans MS" panose="030F0702030302020204" pitchFamily="66" charset="0"/>
              </a:rPr>
              <a:t>Example</a:t>
            </a:r>
          </a:p>
        </p:txBody>
      </p:sp>
      <p:sp>
        <p:nvSpPr>
          <p:cNvPr id="31" name="Text Box 27">
            <a:extLst>
              <a:ext uri="{FF2B5EF4-FFF2-40B4-BE49-F238E27FC236}">
                <a16:creationId xmlns:a16="http://schemas.microsoft.com/office/drawing/2014/main" id="{0AECC5CA-F6D2-4D27-82CA-B8A34DA61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1061" y="1846362"/>
            <a:ext cx="13724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Area </a:t>
            </a:r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32" name="Text Box 28">
            <a:extLst>
              <a:ext uri="{FF2B5EF4-FFF2-40B4-BE49-F238E27FC236}">
                <a16:creationId xmlns:a16="http://schemas.microsoft.com/office/drawing/2014/main" id="{E2EDC7D5-BFEF-4C57-B847-7053D6297B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9512" y="1820888"/>
            <a:ext cx="15271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l x b </a:t>
            </a:r>
          </a:p>
        </p:txBody>
      </p:sp>
      <p:sp>
        <p:nvSpPr>
          <p:cNvPr id="33" name="Text Box 39">
            <a:extLst>
              <a:ext uri="{FF2B5EF4-FFF2-40B4-BE49-F238E27FC236}">
                <a16:creationId xmlns:a16="http://schemas.microsoft.com/office/drawing/2014/main" id="{91BF1851-D525-47D0-A14F-A8E88CA84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9512" y="2918276"/>
            <a:ext cx="20659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</a:t>
            </a:r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450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cm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²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34" name="Text Box 99">
            <a:extLst>
              <a:ext uri="{FF2B5EF4-FFF2-40B4-BE49-F238E27FC236}">
                <a16:creationId xmlns:a16="http://schemas.microsoft.com/office/drawing/2014/main" id="{E829264C-8E32-4274-B62D-9021547B4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9781" y="2369582"/>
            <a:ext cx="195692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25 x 18 </a:t>
            </a:r>
          </a:p>
        </p:txBody>
      </p:sp>
      <p:sp>
        <p:nvSpPr>
          <p:cNvPr id="35" name="Text Box 27">
            <a:extLst>
              <a:ext uri="{FF2B5EF4-FFF2-40B4-BE49-F238E27FC236}">
                <a16:creationId xmlns:a16="http://schemas.microsoft.com/office/drawing/2014/main" id="{AE39D7CD-BA87-4B39-AE59-6FCE970FE1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3890" y="3710322"/>
            <a:ext cx="133562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Area </a:t>
            </a:r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36" name="Text Box 28">
            <a:extLst>
              <a:ext uri="{FF2B5EF4-FFF2-40B4-BE49-F238E27FC236}">
                <a16:creationId xmlns:a16="http://schemas.microsoft.com/office/drawing/2014/main" id="{9DA4E4D9-7E16-4DBD-9729-C2CD32AA3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3479" y="3677158"/>
            <a:ext cx="198243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l x b </a:t>
            </a:r>
          </a:p>
        </p:txBody>
      </p:sp>
      <p:sp>
        <p:nvSpPr>
          <p:cNvPr id="37" name="Text Box 39">
            <a:extLst>
              <a:ext uri="{FF2B5EF4-FFF2-40B4-BE49-F238E27FC236}">
                <a16:creationId xmlns:a16="http://schemas.microsoft.com/office/drawing/2014/main" id="{D02B6565-1B7B-4FFE-99ED-532B15CC0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3479" y="5131204"/>
            <a:ext cx="18256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</a:t>
            </a:r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49</a:t>
            </a:r>
            <a:r>
              <a:rPr lang="en-GB" altLang="en-US" sz="28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cm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²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38" name="Text Box 99">
            <a:extLst>
              <a:ext uri="{FF2B5EF4-FFF2-40B4-BE49-F238E27FC236}">
                <a16:creationId xmlns:a16="http://schemas.microsoft.com/office/drawing/2014/main" id="{9C71C3B4-2C89-4C01-A088-8A1E5A0A1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3749" y="4405271"/>
            <a:ext cx="224014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7 x 7 </a:t>
            </a:r>
          </a:p>
        </p:txBody>
      </p:sp>
      <p:sp>
        <p:nvSpPr>
          <p:cNvPr id="39" name="Text Box 27">
            <a:extLst>
              <a:ext uri="{FF2B5EF4-FFF2-40B4-BE49-F238E27FC236}">
                <a16:creationId xmlns:a16="http://schemas.microsoft.com/office/drawing/2014/main" id="{92E1F115-95DF-4E10-993C-1B2EFACEBD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4900" y="5903646"/>
            <a:ext cx="369524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Green shaded Area </a:t>
            </a:r>
          </a:p>
        </p:txBody>
      </p:sp>
      <p:sp>
        <p:nvSpPr>
          <p:cNvPr id="40" name="Text Box 99">
            <a:extLst>
              <a:ext uri="{FF2B5EF4-FFF2-40B4-BE49-F238E27FC236}">
                <a16:creationId xmlns:a16="http://schemas.microsoft.com/office/drawing/2014/main" id="{42688746-273E-429F-B626-CA8F1AA74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9679" y="5903646"/>
            <a:ext cx="1146424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rgbClr val="FFFF00"/>
                </a:solidFill>
                <a:latin typeface="Comic Sans MS" panose="030F0702030302020204" pitchFamily="66" charset="0"/>
              </a:rPr>
              <a:t>=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450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41" name="Text Box 99">
            <a:extLst>
              <a:ext uri="{FF2B5EF4-FFF2-40B4-BE49-F238E27FC236}">
                <a16:creationId xmlns:a16="http://schemas.microsoft.com/office/drawing/2014/main" id="{1FF4F092-E37B-4560-A7BB-3F9994EDF2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7627" y="5879206"/>
            <a:ext cx="1146424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rgbClr val="FFFF00"/>
                </a:solidFill>
                <a:latin typeface="Comic Sans MS" panose="030F0702030302020204" pitchFamily="66" charset="0"/>
              </a:rPr>
              <a:t>-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49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42" name="Text Box 39">
            <a:extLst>
              <a:ext uri="{FF2B5EF4-FFF2-40B4-BE49-F238E27FC236}">
                <a16:creationId xmlns:a16="http://schemas.microsoft.com/office/drawing/2014/main" id="{3846F66D-A0AF-4906-A2A8-DF67959B7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64166" y="5853029"/>
            <a:ext cx="224014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= 401 cm</a:t>
            </a:r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²</a:t>
            </a:r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43" name="Rectangle 34">
            <a:extLst>
              <a:ext uri="{FF2B5EF4-FFF2-40B4-BE49-F238E27FC236}">
                <a16:creationId xmlns:a16="http://schemas.microsoft.com/office/drawing/2014/main" id="{A1649908-EAFB-4657-9F5B-1B8CE4DF2A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4631" y="2968881"/>
            <a:ext cx="825704" cy="8272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4" name="Text Box 39">
            <a:extLst>
              <a:ext uri="{FF2B5EF4-FFF2-40B4-BE49-F238E27FC236}">
                <a16:creationId xmlns:a16="http://schemas.microsoft.com/office/drawing/2014/main" id="{22FC7339-FF65-4082-B635-C2E8C63FFE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710" y="3800320"/>
            <a:ext cx="86754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latin typeface="Comic Sans MS" panose="030F0702030302020204" pitchFamily="66" charset="0"/>
              </a:rPr>
              <a:t>7cm</a:t>
            </a:r>
          </a:p>
        </p:txBody>
      </p:sp>
      <p:sp>
        <p:nvSpPr>
          <p:cNvPr id="45" name="Text Box 39">
            <a:extLst>
              <a:ext uri="{FF2B5EF4-FFF2-40B4-BE49-F238E27FC236}">
                <a16:creationId xmlns:a16="http://schemas.microsoft.com/office/drawing/2014/main" id="{0FF47064-36E7-4408-BE58-8FC50375D9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2862" y="3177832"/>
            <a:ext cx="86754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latin typeface="Comic Sans MS" panose="030F0702030302020204" pitchFamily="66" charset="0"/>
              </a:rPr>
              <a:t>7cm</a:t>
            </a:r>
          </a:p>
        </p:txBody>
      </p:sp>
      <p:sp>
        <p:nvSpPr>
          <p:cNvPr id="30" name="Text Box 39">
            <a:extLst>
              <a:ext uri="{FF2B5EF4-FFF2-40B4-BE49-F238E27FC236}">
                <a16:creationId xmlns:a16="http://schemas.microsoft.com/office/drawing/2014/main" id="{81E50817-938B-4C5B-9A7B-EE54FA8E87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6367" y="3120889"/>
            <a:ext cx="4106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 dirty="0">
                <a:latin typeface="Comic Sans MS" panose="030F0702030302020204" pitchFamily="66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770859477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4378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>
            <a:extLst>
              <a:ext uri="{FF2B5EF4-FFF2-40B4-BE49-F238E27FC236}">
                <a16:creationId xmlns:a16="http://schemas.microsoft.com/office/drawing/2014/main" id="{9C2009D2-362C-45FA-8EB9-64137162F0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101" y="61164"/>
            <a:ext cx="2841582" cy="696913"/>
          </a:xfrm>
          <a:prstGeom prst="rect">
            <a:avLst/>
          </a:prstGeom>
          <a:solidFill>
            <a:srgbClr val="66FF33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b="1" dirty="0">
                <a:solidFill>
                  <a:srgbClr val="000000"/>
                </a:solidFill>
                <a:latin typeface="Comic Sans MS" panose="030F0702030302020204" pitchFamily="66" charset="0"/>
              </a:rPr>
              <a:t>Exercise 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3B709A-2A51-4F6F-8CCA-37F54D6D2629}"/>
              </a:ext>
            </a:extLst>
          </p:cNvPr>
          <p:cNvSpPr txBox="1"/>
          <p:nvPr/>
        </p:nvSpPr>
        <p:spPr>
          <a:xfrm>
            <a:off x="3336926" y="90533"/>
            <a:ext cx="75074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Find the area of the following shapes:</a:t>
            </a:r>
          </a:p>
        </p:txBody>
      </p:sp>
      <p:sp>
        <p:nvSpPr>
          <p:cNvPr id="4" name="Rectangle 34">
            <a:extLst>
              <a:ext uri="{FF2B5EF4-FFF2-40B4-BE49-F238E27FC236}">
                <a16:creationId xmlns:a16="http://schemas.microsoft.com/office/drawing/2014/main" id="{4BAD3BFE-292C-49B1-9CE2-63CD4AE2E7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447" y="1331103"/>
            <a:ext cx="3048000" cy="1676400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" name="Rectangle 34">
            <a:extLst>
              <a:ext uri="{FF2B5EF4-FFF2-40B4-BE49-F238E27FC236}">
                <a16:creationId xmlns:a16="http://schemas.microsoft.com/office/drawing/2014/main" id="{C4D15336-EE56-4DC2-B76A-0001AC5E08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4447" y="1907693"/>
            <a:ext cx="1408237" cy="1099810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grpSp>
        <p:nvGrpSpPr>
          <p:cNvPr id="6" name="Group 36">
            <a:extLst>
              <a:ext uri="{FF2B5EF4-FFF2-40B4-BE49-F238E27FC236}">
                <a16:creationId xmlns:a16="http://schemas.microsoft.com/office/drawing/2014/main" id="{CB521416-4677-44DF-8C2A-3DB006704AA0}"/>
              </a:ext>
            </a:extLst>
          </p:cNvPr>
          <p:cNvGrpSpPr>
            <a:grpSpLocks/>
          </p:cNvGrpSpPr>
          <p:nvPr/>
        </p:nvGrpSpPr>
        <p:grpSpPr bwMode="auto">
          <a:xfrm>
            <a:off x="1033327" y="3193408"/>
            <a:ext cx="3060700" cy="3200400"/>
            <a:chOff x="1240" y="961"/>
            <a:chExt cx="1928" cy="2016"/>
          </a:xfrm>
        </p:grpSpPr>
        <p:sp>
          <p:nvSpPr>
            <p:cNvPr id="7" name="Rectangle 34">
              <a:extLst>
                <a:ext uri="{FF2B5EF4-FFF2-40B4-BE49-F238E27FC236}">
                  <a16:creationId xmlns:a16="http://schemas.microsoft.com/office/drawing/2014/main" id="{6905C196-55CB-4A53-882D-04AA7BEEDF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0" y="2016"/>
              <a:ext cx="1924" cy="961"/>
            </a:xfrm>
            <a:prstGeom prst="rect">
              <a:avLst/>
            </a:prstGeom>
            <a:solidFill>
              <a:srgbClr val="FF33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" name="AutoShape 35">
              <a:extLst>
                <a:ext uri="{FF2B5EF4-FFF2-40B4-BE49-F238E27FC236}">
                  <a16:creationId xmlns:a16="http://schemas.microsoft.com/office/drawing/2014/main" id="{5F51047E-0428-48DF-8698-0C2DDE05F0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" y="961"/>
              <a:ext cx="1924" cy="1055"/>
            </a:xfrm>
            <a:prstGeom prst="rtTriangle">
              <a:avLst/>
            </a:prstGeom>
            <a:solidFill>
              <a:srgbClr val="FF33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9" name="Rectangle 34">
            <a:extLst>
              <a:ext uri="{FF2B5EF4-FFF2-40B4-BE49-F238E27FC236}">
                <a16:creationId xmlns:a16="http://schemas.microsoft.com/office/drawing/2014/main" id="{0B4B0AE6-A2FB-497F-8A69-61F708F078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5171" y="3852675"/>
            <a:ext cx="3214421" cy="25411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" name="Rectangle 34">
            <a:extLst>
              <a:ext uri="{FF2B5EF4-FFF2-40B4-BE49-F238E27FC236}">
                <a16:creationId xmlns:a16="http://schemas.microsoft.com/office/drawing/2014/main" id="{3C72FFE1-826A-42A4-93F9-410194117A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6235" y="4606791"/>
            <a:ext cx="825704" cy="827236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09FCB7F-B194-494F-B6F4-47DCE32BF3AC}"/>
              </a:ext>
            </a:extLst>
          </p:cNvPr>
          <p:cNvSpPr txBox="1"/>
          <p:nvPr/>
        </p:nvSpPr>
        <p:spPr>
          <a:xfrm>
            <a:off x="4942567" y="3320365"/>
            <a:ext cx="48184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Find the shaded area :</a:t>
            </a:r>
          </a:p>
        </p:txBody>
      </p:sp>
      <p:grpSp>
        <p:nvGrpSpPr>
          <p:cNvPr id="12" name="Group 36">
            <a:extLst>
              <a:ext uri="{FF2B5EF4-FFF2-40B4-BE49-F238E27FC236}">
                <a16:creationId xmlns:a16="http://schemas.microsoft.com/office/drawing/2014/main" id="{6DC79D48-18D3-4AE1-951E-0967FEEF705B}"/>
              </a:ext>
            </a:extLst>
          </p:cNvPr>
          <p:cNvGrpSpPr>
            <a:grpSpLocks/>
          </p:cNvGrpSpPr>
          <p:nvPr/>
        </p:nvGrpSpPr>
        <p:grpSpPr bwMode="auto">
          <a:xfrm>
            <a:off x="7175171" y="1146683"/>
            <a:ext cx="4572000" cy="1676400"/>
            <a:chOff x="1248" y="2016"/>
            <a:chExt cx="2880" cy="1056"/>
          </a:xfrm>
        </p:grpSpPr>
        <p:sp>
          <p:nvSpPr>
            <p:cNvPr id="13" name="Rectangle 34">
              <a:extLst>
                <a:ext uri="{FF2B5EF4-FFF2-40B4-BE49-F238E27FC236}">
                  <a16:creationId xmlns:a16="http://schemas.microsoft.com/office/drawing/2014/main" id="{7156C132-DEE6-4B74-8853-57E2FB6779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016"/>
              <a:ext cx="1920" cy="1056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" name="AutoShape 35">
              <a:extLst>
                <a:ext uri="{FF2B5EF4-FFF2-40B4-BE49-F238E27FC236}">
                  <a16:creationId xmlns:a16="http://schemas.microsoft.com/office/drawing/2014/main" id="{1EA36E87-8D57-4C1B-8933-C1AFEDD27B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2017"/>
              <a:ext cx="960" cy="1055"/>
            </a:xfrm>
            <a:prstGeom prst="rtTriangl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5" name="Text Box 39">
            <a:extLst>
              <a:ext uri="{FF2B5EF4-FFF2-40B4-BE49-F238E27FC236}">
                <a16:creationId xmlns:a16="http://schemas.microsoft.com/office/drawing/2014/main" id="{48289D44-C3B9-4CEA-BE6F-CBCBA7FEA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0885" y="849827"/>
            <a:ext cx="107914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11 cm</a:t>
            </a:r>
          </a:p>
        </p:txBody>
      </p:sp>
      <p:sp>
        <p:nvSpPr>
          <p:cNvPr id="16" name="Text Box 39">
            <a:extLst>
              <a:ext uri="{FF2B5EF4-FFF2-40B4-BE49-F238E27FC236}">
                <a16:creationId xmlns:a16="http://schemas.microsoft.com/office/drawing/2014/main" id="{1A4D3133-30AA-419F-B035-9085306796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3039" y="1516765"/>
            <a:ext cx="97494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5 cm</a:t>
            </a:r>
          </a:p>
        </p:txBody>
      </p:sp>
      <p:sp>
        <p:nvSpPr>
          <p:cNvPr id="17" name="Text Box 39">
            <a:extLst>
              <a:ext uri="{FF2B5EF4-FFF2-40B4-BE49-F238E27FC236}">
                <a16:creationId xmlns:a16="http://schemas.microsoft.com/office/drawing/2014/main" id="{05E24ABE-9050-4948-AF82-FA0E9D0A71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8262" y="2169303"/>
            <a:ext cx="86754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4cm</a:t>
            </a:r>
          </a:p>
        </p:txBody>
      </p:sp>
      <p:sp>
        <p:nvSpPr>
          <p:cNvPr id="18" name="Text Box 39">
            <a:extLst>
              <a:ext uri="{FF2B5EF4-FFF2-40B4-BE49-F238E27FC236}">
                <a16:creationId xmlns:a16="http://schemas.microsoft.com/office/drawing/2014/main" id="{136EAD47-7D2E-442D-AFBF-39952AECB1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2024" y="1823123"/>
            <a:ext cx="86754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6cm</a:t>
            </a:r>
          </a:p>
        </p:txBody>
      </p:sp>
      <p:sp>
        <p:nvSpPr>
          <p:cNvPr id="19" name="Text Box 39">
            <a:extLst>
              <a:ext uri="{FF2B5EF4-FFF2-40B4-BE49-F238E27FC236}">
                <a16:creationId xmlns:a16="http://schemas.microsoft.com/office/drawing/2014/main" id="{D9D14A6B-2F6E-45EB-B928-011814B15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4865" y="2844135"/>
            <a:ext cx="102944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15cm</a:t>
            </a:r>
          </a:p>
        </p:txBody>
      </p:sp>
      <p:sp>
        <p:nvSpPr>
          <p:cNvPr id="20" name="Text Box 39">
            <a:extLst>
              <a:ext uri="{FF2B5EF4-FFF2-40B4-BE49-F238E27FC236}">
                <a16:creationId xmlns:a16="http://schemas.microsoft.com/office/drawing/2014/main" id="{D804E9E0-2277-4F05-95DF-F4FFFDC7D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7626" y="1646083"/>
            <a:ext cx="86754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8cm</a:t>
            </a:r>
          </a:p>
        </p:txBody>
      </p:sp>
      <p:sp>
        <p:nvSpPr>
          <p:cNvPr id="21" name="Text Box 39">
            <a:extLst>
              <a:ext uri="{FF2B5EF4-FFF2-40B4-BE49-F238E27FC236}">
                <a16:creationId xmlns:a16="http://schemas.microsoft.com/office/drawing/2014/main" id="{81A1A2DF-F373-49BA-9D91-42E660222B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19576" y="2810078"/>
            <a:ext cx="86754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3cm</a:t>
            </a:r>
          </a:p>
        </p:txBody>
      </p:sp>
      <p:sp>
        <p:nvSpPr>
          <p:cNvPr id="22" name="Text Box 39">
            <a:extLst>
              <a:ext uri="{FF2B5EF4-FFF2-40B4-BE49-F238E27FC236}">
                <a16:creationId xmlns:a16="http://schemas.microsoft.com/office/drawing/2014/main" id="{230ACFB2-734C-4D63-8A3D-BFC42ED52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2024" y="4531998"/>
            <a:ext cx="102944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14cm</a:t>
            </a:r>
          </a:p>
        </p:txBody>
      </p:sp>
      <p:sp>
        <p:nvSpPr>
          <p:cNvPr id="23" name="Text Box 39">
            <a:extLst>
              <a:ext uri="{FF2B5EF4-FFF2-40B4-BE49-F238E27FC236}">
                <a16:creationId xmlns:a16="http://schemas.microsoft.com/office/drawing/2014/main" id="{241F53FC-E9EF-4592-B2D6-6F82C1907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4027" y="5341235"/>
            <a:ext cx="86754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6cm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DEF5828-B50F-4F45-A9E2-C85B4473185A}"/>
              </a:ext>
            </a:extLst>
          </p:cNvPr>
          <p:cNvCxnSpPr>
            <a:cxnSpLocks/>
          </p:cNvCxnSpPr>
          <p:nvPr/>
        </p:nvCxnSpPr>
        <p:spPr>
          <a:xfrm flipV="1">
            <a:off x="710143" y="3193408"/>
            <a:ext cx="0" cy="1338592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6C22A4E-40C0-4E98-B83C-ED1534615B77}"/>
              </a:ext>
            </a:extLst>
          </p:cNvPr>
          <p:cNvCxnSpPr>
            <a:cxnSpLocks/>
          </p:cNvCxnSpPr>
          <p:nvPr/>
        </p:nvCxnSpPr>
        <p:spPr>
          <a:xfrm flipH="1">
            <a:off x="710143" y="5177118"/>
            <a:ext cx="7999" cy="1216691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 Box 39">
            <a:extLst>
              <a:ext uri="{FF2B5EF4-FFF2-40B4-BE49-F238E27FC236}">
                <a16:creationId xmlns:a16="http://schemas.microsoft.com/office/drawing/2014/main" id="{3C28A077-2668-4FC1-9D66-53D4B1A56C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079" y="6342810"/>
            <a:ext cx="102944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10cm</a:t>
            </a:r>
          </a:p>
        </p:txBody>
      </p:sp>
      <p:sp>
        <p:nvSpPr>
          <p:cNvPr id="30" name="Text Box 39">
            <a:extLst>
              <a:ext uri="{FF2B5EF4-FFF2-40B4-BE49-F238E27FC236}">
                <a16:creationId xmlns:a16="http://schemas.microsoft.com/office/drawing/2014/main" id="{5A2763A7-3C3E-4372-B498-36706F25F8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1494" y="6288587"/>
            <a:ext cx="10871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55cm</a:t>
            </a:r>
          </a:p>
        </p:txBody>
      </p:sp>
      <p:sp>
        <p:nvSpPr>
          <p:cNvPr id="31" name="Text Box 39">
            <a:extLst>
              <a:ext uri="{FF2B5EF4-FFF2-40B4-BE49-F238E27FC236}">
                <a16:creationId xmlns:a16="http://schemas.microsoft.com/office/drawing/2014/main" id="{5176099B-A439-4C45-8C75-5CFF6D57D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01779" y="4861632"/>
            <a:ext cx="10871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40cm</a:t>
            </a:r>
          </a:p>
        </p:txBody>
      </p:sp>
      <p:sp>
        <p:nvSpPr>
          <p:cNvPr id="32" name="Text Box 39">
            <a:extLst>
              <a:ext uri="{FF2B5EF4-FFF2-40B4-BE49-F238E27FC236}">
                <a16:creationId xmlns:a16="http://schemas.microsoft.com/office/drawing/2014/main" id="{4A31762E-51B0-49DC-A73A-9BB20F7B16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59060" y="4683310"/>
            <a:ext cx="102944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latin typeface="Comic Sans MS" panose="030F0702030302020204" pitchFamily="66" charset="0"/>
              </a:rPr>
              <a:t>10cm</a:t>
            </a:r>
          </a:p>
        </p:txBody>
      </p:sp>
      <p:sp>
        <p:nvSpPr>
          <p:cNvPr id="33" name="Text Box 39">
            <a:extLst>
              <a:ext uri="{FF2B5EF4-FFF2-40B4-BE49-F238E27FC236}">
                <a16:creationId xmlns:a16="http://schemas.microsoft.com/office/drawing/2014/main" id="{433BF504-829D-4758-8486-E1F808981E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9450" y="5416818"/>
            <a:ext cx="86754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latin typeface="Comic Sans MS" panose="030F0702030302020204" pitchFamily="66" charset="0"/>
              </a:rPr>
              <a:t>8cm</a:t>
            </a:r>
          </a:p>
        </p:txBody>
      </p:sp>
      <p:sp>
        <p:nvSpPr>
          <p:cNvPr id="34" name="Rounded Rectangle 61">
            <a:extLst>
              <a:ext uri="{FF2B5EF4-FFF2-40B4-BE49-F238E27FC236}">
                <a16:creationId xmlns:a16="http://schemas.microsoft.com/office/drawing/2014/main" id="{EBC1F358-C9A1-4C29-B6AD-CBC0EC71F207}"/>
              </a:ext>
            </a:extLst>
          </p:cNvPr>
          <p:cNvSpPr/>
          <p:nvPr/>
        </p:nvSpPr>
        <p:spPr>
          <a:xfrm>
            <a:off x="1347869" y="1684683"/>
            <a:ext cx="1995488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86cm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35" name="Rounded Rectangle 61">
            <a:extLst>
              <a:ext uri="{FF2B5EF4-FFF2-40B4-BE49-F238E27FC236}">
                <a16:creationId xmlns:a16="http://schemas.microsoft.com/office/drawing/2014/main" id="{E1B2743B-D812-4EAC-A00C-C8C1F2AC69AA}"/>
              </a:ext>
            </a:extLst>
          </p:cNvPr>
          <p:cNvSpPr/>
          <p:nvPr/>
        </p:nvSpPr>
        <p:spPr>
          <a:xfrm>
            <a:off x="7784637" y="1516765"/>
            <a:ext cx="1995488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132cm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36" name="Rounded Rectangle 61">
            <a:extLst>
              <a:ext uri="{FF2B5EF4-FFF2-40B4-BE49-F238E27FC236}">
                <a16:creationId xmlns:a16="http://schemas.microsoft.com/office/drawing/2014/main" id="{4C65AD99-E5FF-4CE9-BD79-5F8A697BBAE0}"/>
              </a:ext>
            </a:extLst>
          </p:cNvPr>
          <p:cNvSpPr/>
          <p:nvPr/>
        </p:nvSpPr>
        <p:spPr>
          <a:xfrm>
            <a:off x="1347869" y="4531998"/>
            <a:ext cx="1995488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100cm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37" name="Rounded Rectangle 61">
            <a:extLst>
              <a:ext uri="{FF2B5EF4-FFF2-40B4-BE49-F238E27FC236}">
                <a16:creationId xmlns:a16="http://schemas.microsoft.com/office/drawing/2014/main" id="{359AF73A-A882-4AC1-82E9-8E842A78FB42}"/>
              </a:ext>
            </a:extLst>
          </p:cNvPr>
          <p:cNvSpPr/>
          <p:nvPr/>
        </p:nvSpPr>
        <p:spPr>
          <a:xfrm>
            <a:off x="7784637" y="4573641"/>
            <a:ext cx="1995488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2120cm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181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76" name="Picture 40">
            <a:extLst>
              <a:ext uri="{FF2B5EF4-FFF2-40B4-BE49-F238E27FC236}">
                <a16:creationId xmlns:a16="http://schemas.microsoft.com/office/drawing/2014/main" id="{96CC9295-542B-4D41-8F91-0D82055C877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38" y="658524"/>
            <a:ext cx="1304925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79" name="Picture 43">
            <a:extLst>
              <a:ext uri="{FF2B5EF4-FFF2-40B4-BE49-F238E27FC236}">
                <a16:creationId xmlns:a16="http://schemas.microsoft.com/office/drawing/2014/main" id="{4D094EB2-5648-401A-B808-5559E3821F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092" y="239424"/>
            <a:ext cx="787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384" name="Group 48">
            <a:extLst>
              <a:ext uri="{FF2B5EF4-FFF2-40B4-BE49-F238E27FC236}">
                <a16:creationId xmlns:a16="http://schemas.microsoft.com/office/drawing/2014/main" id="{2BC21589-2997-44BE-A2B0-C30226BA7807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-264156"/>
            <a:ext cx="1600200" cy="0"/>
            <a:chOff x="1536" y="2544"/>
            <a:chExt cx="2928" cy="0"/>
          </a:xfrm>
        </p:grpSpPr>
        <p:sp>
          <p:nvSpPr>
            <p:cNvPr id="14386" name="Line 50">
              <a:extLst>
                <a:ext uri="{FF2B5EF4-FFF2-40B4-BE49-F238E27FC236}">
                  <a16:creationId xmlns:a16="http://schemas.microsoft.com/office/drawing/2014/main" id="{A06429FD-4D4F-48BD-90D1-E5D6BB5E9B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2544"/>
              <a:ext cx="1200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87" name="Line 51">
              <a:extLst>
                <a:ext uri="{FF2B5EF4-FFF2-40B4-BE49-F238E27FC236}">
                  <a16:creationId xmlns:a16="http://schemas.microsoft.com/office/drawing/2014/main" id="{721D49D6-851A-4AF0-AF62-42ED2F4B19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2544"/>
              <a:ext cx="1056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5" name="Text Box 52">
            <a:extLst>
              <a:ext uri="{FF2B5EF4-FFF2-40B4-BE49-F238E27FC236}">
                <a16:creationId xmlns:a16="http://schemas.microsoft.com/office/drawing/2014/main" id="{41E8DB9F-9D88-4366-8F10-103B8E99AD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338" y="231774"/>
            <a:ext cx="7552450" cy="646331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36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Area of Composite Shapes</a:t>
            </a:r>
          </a:p>
        </p:txBody>
      </p:sp>
      <p:sp>
        <p:nvSpPr>
          <p:cNvPr id="14378" name="Text Box 42">
            <a:extLst>
              <a:ext uri="{FF2B5EF4-FFF2-40B4-BE49-F238E27FC236}">
                <a16:creationId xmlns:a16="http://schemas.microsoft.com/office/drawing/2014/main" id="{AD5856E1-406B-4965-8118-651AC65B6B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884" y="183066"/>
            <a:ext cx="48577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4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ED54A81-BB15-45B1-922F-9E83191C2E24}"/>
              </a:ext>
            </a:extLst>
          </p:cNvPr>
          <p:cNvSpPr txBox="1"/>
          <p:nvPr/>
        </p:nvSpPr>
        <p:spPr>
          <a:xfrm>
            <a:off x="4545746" y="1116421"/>
            <a:ext cx="6507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Find the area of the trapezium :</a:t>
            </a:r>
          </a:p>
        </p:txBody>
      </p:sp>
      <p:sp>
        <p:nvSpPr>
          <p:cNvPr id="29" name="Text Box 6">
            <a:extLst>
              <a:ext uri="{FF2B5EF4-FFF2-40B4-BE49-F238E27FC236}">
                <a16:creationId xmlns:a16="http://schemas.microsoft.com/office/drawing/2014/main" id="{A1871110-C31A-4B52-80B2-968F46332E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7091" y="1049521"/>
            <a:ext cx="2162226" cy="696913"/>
          </a:xfrm>
          <a:prstGeom prst="rect">
            <a:avLst/>
          </a:prstGeom>
          <a:solidFill>
            <a:srgbClr val="66FF33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b="1" dirty="0">
                <a:solidFill>
                  <a:srgbClr val="000000"/>
                </a:solidFill>
                <a:latin typeface="Comic Sans MS" panose="030F0702030302020204" pitchFamily="66" charset="0"/>
              </a:rPr>
              <a:t>Example</a:t>
            </a:r>
          </a:p>
        </p:txBody>
      </p:sp>
      <p:sp>
        <p:nvSpPr>
          <p:cNvPr id="2" name="Trapezoid 1">
            <a:extLst>
              <a:ext uri="{FF2B5EF4-FFF2-40B4-BE49-F238E27FC236}">
                <a16:creationId xmlns:a16="http://schemas.microsoft.com/office/drawing/2014/main" id="{2CA9C322-8103-469E-952C-277C4C0B25AF}"/>
              </a:ext>
            </a:extLst>
          </p:cNvPr>
          <p:cNvSpPr/>
          <p:nvPr/>
        </p:nvSpPr>
        <p:spPr>
          <a:xfrm>
            <a:off x="1422346" y="2590800"/>
            <a:ext cx="3321424" cy="1676400"/>
          </a:xfrm>
          <a:prstGeom prst="trapezoid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F08DC1A-E80B-4354-B3C8-668DBFD18776}"/>
              </a:ext>
            </a:extLst>
          </p:cNvPr>
          <p:cNvCxnSpPr>
            <a:cxnSpLocks/>
          </p:cNvCxnSpPr>
          <p:nvPr/>
        </p:nvCxnSpPr>
        <p:spPr>
          <a:xfrm>
            <a:off x="1877091" y="2590800"/>
            <a:ext cx="0" cy="16764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15224C6F-4548-4244-B263-7BFD01611BA6}"/>
              </a:ext>
            </a:extLst>
          </p:cNvPr>
          <p:cNvCxnSpPr>
            <a:cxnSpLocks/>
          </p:cNvCxnSpPr>
          <p:nvPr/>
        </p:nvCxnSpPr>
        <p:spPr>
          <a:xfrm>
            <a:off x="4328938" y="2590800"/>
            <a:ext cx="0" cy="16764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 Box 39">
            <a:extLst>
              <a:ext uri="{FF2B5EF4-FFF2-40B4-BE49-F238E27FC236}">
                <a16:creationId xmlns:a16="http://schemas.microsoft.com/office/drawing/2014/main" id="{7C77435C-F93E-483F-B1E8-58F234613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285" y="3050967"/>
            <a:ext cx="97494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9 cm</a:t>
            </a:r>
          </a:p>
        </p:txBody>
      </p:sp>
      <p:grpSp>
        <p:nvGrpSpPr>
          <p:cNvPr id="47" name="Group 47">
            <a:extLst>
              <a:ext uri="{FF2B5EF4-FFF2-40B4-BE49-F238E27FC236}">
                <a16:creationId xmlns:a16="http://schemas.microsoft.com/office/drawing/2014/main" id="{BE16B039-F8B6-4947-B8EB-5E33409A57B6}"/>
              </a:ext>
            </a:extLst>
          </p:cNvPr>
          <p:cNvGrpSpPr>
            <a:grpSpLocks/>
          </p:cNvGrpSpPr>
          <p:nvPr/>
        </p:nvGrpSpPr>
        <p:grpSpPr bwMode="auto">
          <a:xfrm>
            <a:off x="1284901" y="4492556"/>
            <a:ext cx="3596314" cy="523876"/>
            <a:chOff x="1536" y="2376"/>
            <a:chExt cx="2928" cy="330"/>
          </a:xfrm>
        </p:grpSpPr>
        <p:sp>
          <p:nvSpPr>
            <p:cNvPr id="48" name="Text Box 24">
              <a:extLst>
                <a:ext uri="{FF2B5EF4-FFF2-40B4-BE49-F238E27FC236}">
                  <a16:creationId xmlns:a16="http://schemas.microsoft.com/office/drawing/2014/main" id="{DD789D2A-914A-4BC1-820E-F6F01DBD44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9" y="2376"/>
              <a:ext cx="83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12cm</a:t>
              </a:r>
            </a:p>
          </p:txBody>
        </p:sp>
        <p:sp>
          <p:nvSpPr>
            <p:cNvPr id="49" name="Line 45">
              <a:extLst>
                <a:ext uri="{FF2B5EF4-FFF2-40B4-BE49-F238E27FC236}">
                  <a16:creationId xmlns:a16="http://schemas.microsoft.com/office/drawing/2014/main" id="{DF629095-0C20-4936-8549-6EF8A5680F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2541"/>
              <a:ext cx="1062" cy="3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50" name="Line 46">
              <a:extLst>
                <a:ext uri="{FF2B5EF4-FFF2-40B4-BE49-F238E27FC236}">
                  <a16:creationId xmlns:a16="http://schemas.microsoft.com/office/drawing/2014/main" id="{BC30902F-FF4E-4CA3-9FCE-11282D3569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8" y="2544"/>
              <a:ext cx="906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</p:grpSp>
      <p:sp>
        <p:nvSpPr>
          <p:cNvPr id="51" name="Text Box 39">
            <a:extLst>
              <a:ext uri="{FF2B5EF4-FFF2-40B4-BE49-F238E27FC236}">
                <a16:creationId xmlns:a16="http://schemas.microsoft.com/office/drawing/2014/main" id="{806BD653-EE87-4308-B612-75E9E1A353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0647" y="4191495"/>
            <a:ext cx="40427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rgbClr val="FFFF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52" name="Text Box 39">
            <a:extLst>
              <a:ext uri="{FF2B5EF4-FFF2-40B4-BE49-F238E27FC236}">
                <a16:creationId xmlns:a16="http://schemas.microsoft.com/office/drawing/2014/main" id="{FBA4BE7E-F1CA-4397-9B55-EDE2B60D52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2655" y="4177275"/>
            <a:ext cx="40427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rgbClr val="FFFF00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53" name="Text Box 39">
            <a:extLst>
              <a:ext uri="{FF2B5EF4-FFF2-40B4-BE49-F238E27FC236}">
                <a16:creationId xmlns:a16="http://schemas.microsoft.com/office/drawing/2014/main" id="{82BCBA79-62D1-4D50-BEC1-9FFCBA409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6806" y="4221962"/>
            <a:ext cx="40427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rgbClr val="FFFF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55" name="Text Box 39">
            <a:extLst>
              <a:ext uri="{FF2B5EF4-FFF2-40B4-BE49-F238E27FC236}">
                <a16:creationId xmlns:a16="http://schemas.microsoft.com/office/drawing/2014/main" id="{777958FB-AFC0-4C2F-8A5A-0FCFD3EAA1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5162" y="3698742"/>
            <a:ext cx="4475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56" name="Text Box 39">
            <a:extLst>
              <a:ext uri="{FF2B5EF4-FFF2-40B4-BE49-F238E27FC236}">
                <a16:creationId xmlns:a16="http://schemas.microsoft.com/office/drawing/2014/main" id="{349E3A2C-C5A7-4D14-8C60-8E9B02BBCA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2297" y="3728399"/>
            <a:ext cx="4106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57" name="Text Box 39">
            <a:extLst>
              <a:ext uri="{FF2B5EF4-FFF2-40B4-BE49-F238E27FC236}">
                <a16:creationId xmlns:a16="http://schemas.microsoft.com/office/drawing/2014/main" id="{E6141399-313E-44F4-981A-332A097DA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6513" y="3743980"/>
            <a:ext cx="4106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62" name="Text Box 27">
            <a:extLst>
              <a:ext uri="{FF2B5EF4-FFF2-40B4-BE49-F238E27FC236}">
                <a16:creationId xmlns:a16="http://schemas.microsoft.com/office/drawing/2014/main" id="{1CE9D646-78CA-489B-B7EA-03CE159C4B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4812" y="1928923"/>
            <a:ext cx="13724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Area </a:t>
            </a:r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 Box 28">
                <a:extLst>
                  <a:ext uri="{FF2B5EF4-FFF2-40B4-BE49-F238E27FC236}">
                    <a16:creationId xmlns:a16="http://schemas.microsoft.com/office/drawing/2014/main" id="{6698221C-F877-48DE-BCD3-167BA6DB683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04401" y="1857146"/>
                <a:ext cx="1982430" cy="7030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GB" altLang="en-US" sz="2800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alt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2 </m:t>
                        </m:r>
                      </m:den>
                    </m:f>
                  </m:oMath>
                </a14:m>
                <a:r>
                  <a:rPr lang="en-GB" altLang="en-US" sz="2800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 x b x h </a:t>
                </a:r>
              </a:p>
            </p:txBody>
          </p:sp>
        </mc:Choice>
        <mc:Fallback xmlns="">
          <p:sp>
            <p:nvSpPr>
              <p:cNvPr id="63" name="Text Box 28">
                <a:extLst>
                  <a:ext uri="{FF2B5EF4-FFF2-40B4-BE49-F238E27FC236}">
                    <a16:creationId xmlns:a16="http://schemas.microsoft.com/office/drawing/2014/main" id="{6698221C-F877-48DE-BCD3-167BA6DB68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04401" y="1857146"/>
                <a:ext cx="1982430" cy="703013"/>
              </a:xfrm>
              <a:prstGeom prst="rect">
                <a:avLst/>
              </a:prstGeom>
              <a:blipFill>
                <a:blip r:embed="rId4"/>
                <a:stretch>
                  <a:fillRect l="-6462" r="-9231" b="-1130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 Box 39">
            <a:extLst>
              <a:ext uri="{FF2B5EF4-FFF2-40B4-BE49-F238E27FC236}">
                <a16:creationId xmlns:a16="http://schemas.microsoft.com/office/drawing/2014/main" id="{36F73496-910E-499A-8E2C-A756289BB4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4401" y="3311192"/>
            <a:ext cx="18256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</a:t>
            </a:r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9</a:t>
            </a:r>
            <a:r>
              <a:rPr lang="en-GB" altLang="en-US" sz="28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cm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²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 Box 99">
                <a:extLst>
                  <a:ext uri="{FF2B5EF4-FFF2-40B4-BE49-F238E27FC236}">
                    <a16:creationId xmlns:a16="http://schemas.microsoft.com/office/drawing/2014/main" id="{D08EB662-2EF5-4430-8457-208EB9E1C8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94671" y="2585259"/>
                <a:ext cx="2240143" cy="7008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GB" altLang="en-US" sz="2800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alt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2 </m:t>
                        </m:r>
                      </m:den>
                    </m:f>
                  </m:oMath>
                </a14:m>
                <a:r>
                  <a:rPr lang="en-GB" altLang="en-US" sz="2800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 x 2 x 9 </a:t>
                </a:r>
              </a:p>
            </p:txBody>
          </p:sp>
        </mc:Choice>
        <mc:Fallback xmlns="">
          <p:sp>
            <p:nvSpPr>
              <p:cNvPr id="65" name="Text Box 99">
                <a:extLst>
                  <a:ext uri="{FF2B5EF4-FFF2-40B4-BE49-F238E27FC236}">
                    <a16:creationId xmlns:a16="http://schemas.microsoft.com/office/drawing/2014/main" id="{D08EB662-2EF5-4430-8457-208EB9E1C8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94671" y="2585259"/>
                <a:ext cx="2240143" cy="700833"/>
              </a:xfrm>
              <a:prstGeom prst="rect">
                <a:avLst/>
              </a:prstGeom>
              <a:blipFill>
                <a:blip r:embed="rId5"/>
                <a:stretch>
                  <a:fillRect l="-5435" b="-1130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 Box 27">
            <a:extLst>
              <a:ext uri="{FF2B5EF4-FFF2-40B4-BE49-F238E27FC236}">
                <a16:creationId xmlns:a16="http://schemas.microsoft.com/office/drawing/2014/main" id="{2C5877FC-3157-4218-8C34-7A86E5E86B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5082" y="1918005"/>
            <a:ext cx="133562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Area </a:t>
            </a:r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67" name="Text Box 28">
            <a:extLst>
              <a:ext uri="{FF2B5EF4-FFF2-40B4-BE49-F238E27FC236}">
                <a16:creationId xmlns:a16="http://schemas.microsoft.com/office/drawing/2014/main" id="{FFC4EB63-DF0C-4EC1-885D-0C255638D7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4671" y="1884841"/>
            <a:ext cx="198243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l x b </a:t>
            </a:r>
          </a:p>
        </p:txBody>
      </p:sp>
      <p:sp>
        <p:nvSpPr>
          <p:cNvPr id="68" name="Text Box 39">
            <a:extLst>
              <a:ext uri="{FF2B5EF4-FFF2-40B4-BE49-F238E27FC236}">
                <a16:creationId xmlns:a16="http://schemas.microsoft.com/office/drawing/2014/main" id="{D7EE84C6-3353-4544-A0A3-FA6080EFDB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4671" y="3338887"/>
            <a:ext cx="18256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</a:t>
            </a:r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72</a:t>
            </a:r>
            <a:r>
              <a:rPr lang="en-GB" altLang="en-US" sz="28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cm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²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69" name="Text Box 99">
            <a:extLst>
              <a:ext uri="{FF2B5EF4-FFF2-40B4-BE49-F238E27FC236}">
                <a16:creationId xmlns:a16="http://schemas.microsoft.com/office/drawing/2014/main" id="{54467683-67EA-4930-BBD2-3C5F2D6224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34941" y="2612954"/>
            <a:ext cx="224014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8 x 9 </a:t>
            </a:r>
          </a:p>
        </p:txBody>
      </p:sp>
      <p:sp>
        <p:nvSpPr>
          <p:cNvPr id="70" name="Text Box 27">
            <a:extLst>
              <a:ext uri="{FF2B5EF4-FFF2-40B4-BE49-F238E27FC236}">
                <a16:creationId xmlns:a16="http://schemas.microsoft.com/office/drawing/2014/main" id="{DA7072D5-2291-4438-AA4B-27CCA6BA73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4630" y="4170155"/>
            <a:ext cx="13724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Area </a:t>
            </a:r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71" name="Text Box 27">
            <a:extLst>
              <a:ext uri="{FF2B5EF4-FFF2-40B4-BE49-F238E27FC236}">
                <a16:creationId xmlns:a16="http://schemas.microsoft.com/office/drawing/2014/main" id="{A2287162-4AD5-4420-A4BE-01F622FE94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4339" y="4153848"/>
            <a:ext cx="155523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=Area </a:t>
            </a:r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73" name="Text Box 39">
            <a:extLst>
              <a:ext uri="{FF2B5EF4-FFF2-40B4-BE49-F238E27FC236}">
                <a16:creationId xmlns:a16="http://schemas.microsoft.com/office/drawing/2014/main" id="{5F0E0BBF-C5AA-4137-AB86-EE5971369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4339" y="4497320"/>
            <a:ext cx="18256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</a:t>
            </a:r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9</a:t>
            </a:r>
            <a:r>
              <a:rPr lang="en-GB" altLang="en-US" sz="28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cm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²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74" name="Text Box 27">
            <a:extLst>
              <a:ext uri="{FF2B5EF4-FFF2-40B4-BE49-F238E27FC236}">
                <a16:creationId xmlns:a16="http://schemas.microsoft.com/office/drawing/2014/main" id="{826700FD-A380-4520-9C55-198C296BD6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9891" y="5884345"/>
            <a:ext cx="223651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Total Area </a:t>
            </a:r>
          </a:p>
        </p:txBody>
      </p:sp>
      <p:sp>
        <p:nvSpPr>
          <p:cNvPr id="75" name="Text Box 99">
            <a:extLst>
              <a:ext uri="{FF2B5EF4-FFF2-40B4-BE49-F238E27FC236}">
                <a16:creationId xmlns:a16="http://schemas.microsoft.com/office/drawing/2014/main" id="{761BCE1D-9BEF-4B5F-9CC9-89B490088C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1127" y="5886399"/>
            <a:ext cx="779021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rgbClr val="FFFF00"/>
                </a:solidFill>
                <a:latin typeface="Comic Sans MS" panose="030F0702030302020204" pitchFamily="66" charset="0"/>
              </a:rPr>
              <a:t>=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9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76" name="Text Box 99">
            <a:extLst>
              <a:ext uri="{FF2B5EF4-FFF2-40B4-BE49-F238E27FC236}">
                <a16:creationId xmlns:a16="http://schemas.microsoft.com/office/drawing/2014/main" id="{034C9319-C0A6-4094-938D-F3F28939B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3602" y="5886399"/>
            <a:ext cx="1146424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rgbClr val="FFFF00"/>
                </a:solidFill>
                <a:latin typeface="Comic Sans MS" panose="030F0702030302020204" pitchFamily="66" charset="0"/>
              </a:rPr>
              <a:t>+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72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77" name="Text Box 39">
            <a:extLst>
              <a:ext uri="{FF2B5EF4-FFF2-40B4-BE49-F238E27FC236}">
                <a16:creationId xmlns:a16="http://schemas.microsoft.com/office/drawing/2014/main" id="{44A715C5-C1FD-4849-A14B-02D180AB9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9007" y="5886399"/>
            <a:ext cx="832874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+ 9</a:t>
            </a:r>
          </a:p>
        </p:txBody>
      </p:sp>
      <p:sp>
        <p:nvSpPr>
          <p:cNvPr id="78" name="Text Box 39">
            <a:extLst>
              <a:ext uri="{FF2B5EF4-FFF2-40B4-BE49-F238E27FC236}">
                <a16:creationId xmlns:a16="http://schemas.microsoft.com/office/drawing/2014/main" id="{583EDE34-52D7-4995-9B8B-D0E1556B1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1880" y="5886399"/>
            <a:ext cx="18256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= 90 cm</a:t>
            </a:r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²</a:t>
            </a:r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047CACF-1285-464E-BE82-5B580D5287F9}"/>
              </a:ext>
            </a:extLst>
          </p:cNvPr>
          <p:cNvCxnSpPr/>
          <p:nvPr/>
        </p:nvCxnSpPr>
        <p:spPr>
          <a:xfrm flipV="1">
            <a:off x="745092" y="2560159"/>
            <a:ext cx="0" cy="576015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093B0A80-D595-49A4-B242-572E65F07FA2}"/>
              </a:ext>
            </a:extLst>
          </p:cNvPr>
          <p:cNvCxnSpPr>
            <a:cxnSpLocks/>
          </p:cNvCxnSpPr>
          <p:nvPr/>
        </p:nvCxnSpPr>
        <p:spPr>
          <a:xfrm>
            <a:off x="755078" y="3601260"/>
            <a:ext cx="0" cy="576015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Text Box 39">
            <a:extLst>
              <a:ext uri="{FF2B5EF4-FFF2-40B4-BE49-F238E27FC236}">
                <a16:creationId xmlns:a16="http://schemas.microsoft.com/office/drawing/2014/main" id="{C28372FE-56AC-45A3-A42D-D50D5FB82D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3141" y="2077230"/>
            <a:ext cx="97494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8 cm</a:t>
            </a:r>
          </a:p>
        </p:txBody>
      </p:sp>
    </p:spTree>
    <p:extLst>
      <p:ext uri="{BB962C8B-B14F-4D97-AF65-F5344CB8AC3E}">
        <p14:creationId xmlns:p14="http://schemas.microsoft.com/office/powerpoint/2010/main" val="2292663609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8" grpId="0"/>
      <p:bldP spid="51" grpId="0"/>
      <p:bldP spid="52" grpId="0"/>
      <p:bldP spid="53" grpId="0"/>
      <p:bldP spid="55" grpId="0"/>
      <p:bldP spid="56" grpId="0"/>
      <p:bldP spid="57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3" grpId="0"/>
      <p:bldP spid="74" grpId="0"/>
      <p:bldP spid="75" grpId="0"/>
      <p:bldP spid="76" grpId="0"/>
      <p:bldP spid="77" grpId="0"/>
      <p:bldP spid="7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76" name="Picture 40">
            <a:extLst>
              <a:ext uri="{FF2B5EF4-FFF2-40B4-BE49-F238E27FC236}">
                <a16:creationId xmlns:a16="http://schemas.microsoft.com/office/drawing/2014/main" id="{96CC9295-542B-4D41-8F91-0D82055C877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38" y="658524"/>
            <a:ext cx="1304925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79" name="Picture 43">
            <a:extLst>
              <a:ext uri="{FF2B5EF4-FFF2-40B4-BE49-F238E27FC236}">
                <a16:creationId xmlns:a16="http://schemas.microsoft.com/office/drawing/2014/main" id="{4D094EB2-5648-401A-B808-5559E3821F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092" y="239424"/>
            <a:ext cx="787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384" name="Group 48">
            <a:extLst>
              <a:ext uri="{FF2B5EF4-FFF2-40B4-BE49-F238E27FC236}">
                <a16:creationId xmlns:a16="http://schemas.microsoft.com/office/drawing/2014/main" id="{2BC21589-2997-44BE-A2B0-C30226BA7807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-264156"/>
            <a:ext cx="1600200" cy="0"/>
            <a:chOff x="1536" y="2544"/>
            <a:chExt cx="2928" cy="0"/>
          </a:xfrm>
        </p:grpSpPr>
        <p:sp>
          <p:nvSpPr>
            <p:cNvPr id="14386" name="Line 50">
              <a:extLst>
                <a:ext uri="{FF2B5EF4-FFF2-40B4-BE49-F238E27FC236}">
                  <a16:creationId xmlns:a16="http://schemas.microsoft.com/office/drawing/2014/main" id="{A06429FD-4D4F-48BD-90D1-E5D6BB5E9B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2544"/>
              <a:ext cx="1200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87" name="Line 51">
              <a:extLst>
                <a:ext uri="{FF2B5EF4-FFF2-40B4-BE49-F238E27FC236}">
                  <a16:creationId xmlns:a16="http://schemas.microsoft.com/office/drawing/2014/main" id="{721D49D6-851A-4AF0-AF62-42ED2F4B19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2544"/>
              <a:ext cx="1056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5" name="Text Box 52">
            <a:extLst>
              <a:ext uri="{FF2B5EF4-FFF2-40B4-BE49-F238E27FC236}">
                <a16:creationId xmlns:a16="http://schemas.microsoft.com/office/drawing/2014/main" id="{41E8DB9F-9D88-4366-8F10-103B8E99AD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338" y="231774"/>
            <a:ext cx="7552450" cy="646331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36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Area of Composite Shapes</a:t>
            </a:r>
          </a:p>
        </p:txBody>
      </p:sp>
      <p:sp>
        <p:nvSpPr>
          <p:cNvPr id="14378" name="Text Box 42">
            <a:extLst>
              <a:ext uri="{FF2B5EF4-FFF2-40B4-BE49-F238E27FC236}">
                <a16:creationId xmlns:a16="http://schemas.microsoft.com/office/drawing/2014/main" id="{AD5856E1-406B-4965-8118-651AC65B6B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884" y="183066"/>
            <a:ext cx="48577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4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ED54A81-BB15-45B1-922F-9E83191C2E24}"/>
              </a:ext>
            </a:extLst>
          </p:cNvPr>
          <p:cNvSpPr txBox="1"/>
          <p:nvPr/>
        </p:nvSpPr>
        <p:spPr>
          <a:xfrm>
            <a:off x="4545746" y="1116421"/>
            <a:ext cx="6507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Find the area of the trapezium :</a:t>
            </a:r>
          </a:p>
        </p:txBody>
      </p:sp>
      <p:sp>
        <p:nvSpPr>
          <p:cNvPr id="29" name="Text Box 6">
            <a:extLst>
              <a:ext uri="{FF2B5EF4-FFF2-40B4-BE49-F238E27FC236}">
                <a16:creationId xmlns:a16="http://schemas.microsoft.com/office/drawing/2014/main" id="{A1871110-C31A-4B52-80B2-968F46332E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7091" y="1049521"/>
            <a:ext cx="2162226" cy="696913"/>
          </a:xfrm>
          <a:prstGeom prst="rect">
            <a:avLst/>
          </a:prstGeom>
          <a:solidFill>
            <a:srgbClr val="66FF33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b="1" dirty="0">
                <a:solidFill>
                  <a:srgbClr val="000000"/>
                </a:solidFill>
                <a:latin typeface="Comic Sans MS" panose="030F0702030302020204" pitchFamily="66" charset="0"/>
              </a:rPr>
              <a:t>Example</a:t>
            </a:r>
          </a:p>
        </p:txBody>
      </p:sp>
      <p:sp>
        <p:nvSpPr>
          <p:cNvPr id="2" name="Trapezoid 1">
            <a:extLst>
              <a:ext uri="{FF2B5EF4-FFF2-40B4-BE49-F238E27FC236}">
                <a16:creationId xmlns:a16="http://schemas.microsoft.com/office/drawing/2014/main" id="{2CA9C322-8103-469E-952C-277C4C0B25AF}"/>
              </a:ext>
            </a:extLst>
          </p:cNvPr>
          <p:cNvSpPr/>
          <p:nvPr/>
        </p:nvSpPr>
        <p:spPr>
          <a:xfrm flipV="1">
            <a:off x="1213455" y="2900595"/>
            <a:ext cx="3782613" cy="1676400"/>
          </a:xfrm>
          <a:prstGeom prst="trapezoid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F08DC1A-E80B-4354-B3C8-668DBFD18776}"/>
              </a:ext>
            </a:extLst>
          </p:cNvPr>
          <p:cNvCxnSpPr>
            <a:cxnSpLocks/>
          </p:cNvCxnSpPr>
          <p:nvPr/>
        </p:nvCxnSpPr>
        <p:spPr>
          <a:xfrm>
            <a:off x="1676951" y="2900595"/>
            <a:ext cx="0" cy="16764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15224C6F-4548-4244-B263-7BFD01611BA6}"/>
              </a:ext>
            </a:extLst>
          </p:cNvPr>
          <p:cNvCxnSpPr>
            <a:cxnSpLocks/>
          </p:cNvCxnSpPr>
          <p:nvPr/>
        </p:nvCxnSpPr>
        <p:spPr>
          <a:xfrm>
            <a:off x="4516198" y="2890363"/>
            <a:ext cx="0" cy="16764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 Box 39">
            <a:extLst>
              <a:ext uri="{FF2B5EF4-FFF2-40B4-BE49-F238E27FC236}">
                <a16:creationId xmlns:a16="http://schemas.microsoft.com/office/drawing/2014/main" id="{7C77435C-F93E-483F-B1E8-58F234613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249" y="3477760"/>
            <a:ext cx="11368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18 cm</a:t>
            </a:r>
          </a:p>
        </p:txBody>
      </p:sp>
      <p:grpSp>
        <p:nvGrpSpPr>
          <p:cNvPr id="47" name="Group 47">
            <a:extLst>
              <a:ext uri="{FF2B5EF4-FFF2-40B4-BE49-F238E27FC236}">
                <a16:creationId xmlns:a16="http://schemas.microsoft.com/office/drawing/2014/main" id="{BE16B039-F8B6-4947-B8EB-5E33409A57B6}"/>
              </a:ext>
            </a:extLst>
          </p:cNvPr>
          <p:cNvGrpSpPr>
            <a:grpSpLocks/>
          </p:cNvGrpSpPr>
          <p:nvPr/>
        </p:nvGrpSpPr>
        <p:grpSpPr bwMode="auto">
          <a:xfrm>
            <a:off x="1118771" y="2044869"/>
            <a:ext cx="3835823" cy="523876"/>
            <a:chOff x="1536" y="2376"/>
            <a:chExt cx="3123" cy="330"/>
          </a:xfrm>
        </p:grpSpPr>
        <p:sp>
          <p:nvSpPr>
            <p:cNvPr id="48" name="Text Box 24">
              <a:extLst>
                <a:ext uri="{FF2B5EF4-FFF2-40B4-BE49-F238E27FC236}">
                  <a16:creationId xmlns:a16="http://schemas.microsoft.com/office/drawing/2014/main" id="{DD789D2A-914A-4BC1-820E-F6F01DBD44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9" y="2376"/>
              <a:ext cx="88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23cm</a:t>
              </a:r>
            </a:p>
          </p:txBody>
        </p:sp>
        <p:sp>
          <p:nvSpPr>
            <p:cNvPr id="49" name="Line 45">
              <a:extLst>
                <a:ext uri="{FF2B5EF4-FFF2-40B4-BE49-F238E27FC236}">
                  <a16:creationId xmlns:a16="http://schemas.microsoft.com/office/drawing/2014/main" id="{DF629095-0C20-4936-8549-6EF8A5680F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2541"/>
              <a:ext cx="1062" cy="3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50" name="Line 46">
              <a:extLst>
                <a:ext uri="{FF2B5EF4-FFF2-40B4-BE49-F238E27FC236}">
                  <a16:creationId xmlns:a16="http://schemas.microsoft.com/office/drawing/2014/main" id="{BC30902F-FF4E-4CA3-9FCE-11282D3569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8" y="2544"/>
              <a:ext cx="1101" cy="15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solidFill>
                  <a:schemeClr val="bg1"/>
                </a:solidFill>
              </a:endParaRPr>
            </a:p>
          </p:txBody>
        </p:sp>
      </p:grpSp>
      <p:sp>
        <p:nvSpPr>
          <p:cNvPr id="51" name="Text Box 39">
            <a:extLst>
              <a:ext uri="{FF2B5EF4-FFF2-40B4-BE49-F238E27FC236}">
                <a16:creationId xmlns:a16="http://schemas.microsoft.com/office/drawing/2014/main" id="{806BD653-EE87-4308-B612-75E9E1A353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4604" y="2414499"/>
            <a:ext cx="40427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rgbClr val="FFFF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52" name="Text Box 39">
            <a:extLst>
              <a:ext uri="{FF2B5EF4-FFF2-40B4-BE49-F238E27FC236}">
                <a16:creationId xmlns:a16="http://schemas.microsoft.com/office/drawing/2014/main" id="{FBA4BE7E-F1CA-4397-9B55-EDE2B60D52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7927" y="2441225"/>
            <a:ext cx="56618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rgbClr val="FFFF00"/>
                </a:solidFill>
                <a:latin typeface="Comic Sans MS" panose="030F0702030302020204" pitchFamily="66" charset="0"/>
              </a:rPr>
              <a:t>15</a:t>
            </a:r>
          </a:p>
        </p:txBody>
      </p:sp>
      <p:sp>
        <p:nvSpPr>
          <p:cNvPr id="53" name="Text Box 39">
            <a:extLst>
              <a:ext uri="{FF2B5EF4-FFF2-40B4-BE49-F238E27FC236}">
                <a16:creationId xmlns:a16="http://schemas.microsoft.com/office/drawing/2014/main" id="{82BCBA79-62D1-4D50-BEC1-9FFCBA409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8403" y="2407314"/>
            <a:ext cx="40427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rgbClr val="FFFF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55" name="Text Box 39">
            <a:extLst>
              <a:ext uri="{FF2B5EF4-FFF2-40B4-BE49-F238E27FC236}">
                <a16:creationId xmlns:a16="http://schemas.microsoft.com/office/drawing/2014/main" id="{777958FB-AFC0-4C2F-8A5A-0FCFD3EAA1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8337" y="2882822"/>
            <a:ext cx="4475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56" name="Text Box 39">
            <a:extLst>
              <a:ext uri="{FF2B5EF4-FFF2-40B4-BE49-F238E27FC236}">
                <a16:creationId xmlns:a16="http://schemas.microsoft.com/office/drawing/2014/main" id="{349E3A2C-C5A7-4D14-8C60-8E9B02BBCA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5892" y="2928447"/>
            <a:ext cx="4106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57" name="Text Box 39">
            <a:extLst>
              <a:ext uri="{FF2B5EF4-FFF2-40B4-BE49-F238E27FC236}">
                <a16:creationId xmlns:a16="http://schemas.microsoft.com/office/drawing/2014/main" id="{E6141399-313E-44F4-981A-332A097DA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6198" y="2922749"/>
            <a:ext cx="4106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62" name="Text Box 27">
            <a:extLst>
              <a:ext uri="{FF2B5EF4-FFF2-40B4-BE49-F238E27FC236}">
                <a16:creationId xmlns:a16="http://schemas.microsoft.com/office/drawing/2014/main" id="{1CE9D646-78CA-489B-B7EA-03CE159C4B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7496" y="1901612"/>
            <a:ext cx="13724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Area </a:t>
            </a:r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 Box 28">
                <a:extLst>
                  <a:ext uri="{FF2B5EF4-FFF2-40B4-BE49-F238E27FC236}">
                    <a16:creationId xmlns:a16="http://schemas.microsoft.com/office/drawing/2014/main" id="{6698221C-F877-48DE-BCD3-167BA6DB683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47085" y="1829835"/>
                <a:ext cx="1982430" cy="7030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GB" altLang="en-US" sz="2800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alt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2 </m:t>
                        </m:r>
                      </m:den>
                    </m:f>
                  </m:oMath>
                </a14:m>
                <a:r>
                  <a:rPr lang="en-GB" altLang="en-US" sz="2800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 x b x h </a:t>
                </a:r>
              </a:p>
            </p:txBody>
          </p:sp>
        </mc:Choice>
        <mc:Fallback xmlns="">
          <p:sp>
            <p:nvSpPr>
              <p:cNvPr id="63" name="Text Box 28">
                <a:extLst>
                  <a:ext uri="{FF2B5EF4-FFF2-40B4-BE49-F238E27FC236}">
                    <a16:creationId xmlns:a16="http://schemas.microsoft.com/office/drawing/2014/main" id="{6698221C-F877-48DE-BCD3-167BA6DB68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47085" y="1829835"/>
                <a:ext cx="1982430" cy="703013"/>
              </a:xfrm>
              <a:prstGeom prst="rect">
                <a:avLst/>
              </a:prstGeom>
              <a:blipFill>
                <a:blip r:embed="rId4"/>
                <a:stretch>
                  <a:fillRect l="-6462" r="-9231" b="-1130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 Box 39">
            <a:extLst>
              <a:ext uri="{FF2B5EF4-FFF2-40B4-BE49-F238E27FC236}">
                <a16:creationId xmlns:a16="http://schemas.microsoft.com/office/drawing/2014/main" id="{36F73496-910E-499A-8E2C-A756289BB4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7085" y="3283881"/>
            <a:ext cx="18256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</a:t>
            </a:r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36</a:t>
            </a:r>
            <a:r>
              <a:rPr lang="en-GB" altLang="en-US" sz="28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cm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²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 Box 99">
                <a:extLst>
                  <a:ext uri="{FF2B5EF4-FFF2-40B4-BE49-F238E27FC236}">
                    <a16:creationId xmlns:a16="http://schemas.microsoft.com/office/drawing/2014/main" id="{D08EB662-2EF5-4430-8457-208EB9E1C8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37355" y="2557948"/>
                <a:ext cx="2240143" cy="7008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GB" altLang="en-US" sz="2800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alt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2 </m:t>
                        </m:r>
                      </m:den>
                    </m:f>
                  </m:oMath>
                </a14:m>
                <a:r>
                  <a:rPr lang="en-GB" altLang="en-US" sz="2800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 x 4 x 18 </a:t>
                </a:r>
              </a:p>
            </p:txBody>
          </p:sp>
        </mc:Choice>
        <mc:Fallback xmlns="">
          <p:sp>
            <p:nvSpPr>
              <p:cNvPr id="65" name="Text Box 99">
                <a:extLst>
                  <a:ext uri="{FF2B5EF4-FFF2-40B4-BE49-F238E27FC236}">
                    <a16:creationId xmlns:a16="http://schemas.microsoft.com/office/drawing/2014/main" id="{D08EB662-2EF5-4430-8457-208EB9E1C8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37355" y="2557948"/>
                <a:ext cx="2240143" cy="700833"/>
              </a:xfrm>
              <a:prstGeom prst="rect">
                <a:avLst/>
              </a:prstGeom>
              <a:blipFill>
                <a:blip r:embed="rId5"/>
                <a:stretch>
                  <a:fillRect l="-5722" r="-4905" b="-1130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 Box 27">
            <a:extLst>
              <a:ext uri="{FF2B5EF4-FFF2-40B4-BE49-F238E27FC236}">
                <a16:creationId xmlns:a16="http://schemas.microsoft.com/office/drawing/2014/main" id="{2C5877FC-3157-4218-8C34-7A86E5E86B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4487" y="1905573"/>
            <a:ext cx="133562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Area </a:t>
            </a:r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67" name="Text Box 28">
            <a:extLst>
              <a:ext uri="{FF2B5EF4-FFF2-40B4-BE49-F238E27FC236}">
                <a16:creationId xmlns:a16="http://schemas.microsoft.com/office/drawing/2014/main" id="{FFC4EB63-DF0C-4EC1-885D-0C255638D7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64076" y="1872409"/>
            <a:ext cx="198243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l x b </a:t>
            </a:r>
          </a:p>
        </p:txBody>
      </p:sp>
      <p:sp>
        <p:nvSpPr>
          <p:cNvPr id="68" name="Text Box 39">
            <a:extLst>
              <a:ext uri="{FF2B5EF4-FFF2-40B4-BE49-F238E27FC236}">
                <a16:creationId xmlns:a16="http://schemas.microsoft.com/office/drawing/2014/main" id="{D7EE84C6-3353-4544-A0A3-FA6080EFDB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64076" y="3326455"/>
            <a:ext cx="19476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</a:t>
            </a:r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270</a:t>
            </a:r>
            <a:r>
              <a:rPr lang="en-GB" altLang="en-US" sz="28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cm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²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69" name="Text Box 99">
            <a:extLst>
              <a:ext uri="{FF2B5EF4-FFF2-40B4-BE49-F238E27FC236}">
                <a16:creationId xmlns:a16="http://schemas.microsoft.com/office/drawing/2014/main" id="{54467683-67EA-4930-BBD2-3C5F2D6224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4346" y="2600522"/>
            <a:ext cx="224014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15 x 18 </a:t>
            </a:r>
          </a:p>
        </p:txBody>
      </p:sp>
      <p:sp>
        <p:nvSpPr>
          <p:cNvPr id="70" name="Text Box 27">
            <a:extLst>
              <a:ext uri="{FF2B5EF4-FFF2-40B4-BE49-F238E27FC236}">
                <a16:creationId xmlns:a16="http://schemas.microsoft.com/office/drawing/2014/main" id="{DA7072D5-2291-4438-AA4B-27CCA6BA73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4630" y="4170155"/>
            <a:ext cx="13724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Area </a:t>
            </a:r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71" name="Text Box 27">
            <a:extLst>
              <a:ext uri="{FF2B5EF4-FFF2-40B4-BE49-F238E27FC236}">
                <a16:creationId xmlns:a16="http://schemas.microsoft.com/office/drawing/2014/main" id="{A2287162-4AD5-4420-A4BE-01F622FE94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4339" y="4153848"/>
            <a:ext cx="155523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=Area </a:t>
            </a:r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73" name="Text Box 39">
            <a:extLst>
              <a:ext uri="{FF2B5EF4-FFF2-40B4-BE49-F238E27FC236}">
                <a16:creationId xmlns:a16="http://schemas.microsoft.com/office/drawing/2014/main" id="{5F0E0BBF-C5AA-4137-AB86-EE5971369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4339" y="4497320"/>
            <a:ext cx="18256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</a:t>
            </a:r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36</a:t>
            </a:r>
            <a:r>
              <a:rPr lang="en-GB" altLang="en-US" sz="28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cm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²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74" name="Text Box 27">
            <a:extLst>
              <a:ext uri="{FF2B5EF4-FFF2-40B4-BE49-F238E27FC236}">
                <a16:creationId xmlns:a16="http://schemas.microsoft.com/office/drawing/2014/main" id="{826700FD-A380-4520-9C55-198C296BD6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9723" y="5845643"/>
            <a:ext cx="223651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Total Area </a:t>
            </a:r>
          </a:p>
        </p:txBody>
      </p:sp>
      <p:sp>
        <p:nvSpPr>
          <p:cNvPr id="75" name="Text Box 99">
            <a:extLst>
              <a:ext uri="{FF2B5EF4-FFF2-40B4-BE49-F238E27FC236}">
                <a16:creationId xmlns:a16="http://schemas.microsoft.com/office/drawing/2014/main" id="{761BCE1D-9BEF-4B5F-9CC9-89B490088C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2237" y="5845643"/>
            <a:ext cx="99940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rgbClr val="FFFF00"/>
                </a:solidFill>
                <a:latin typeface="Comic Sans MS" panose="030F0702030302020204" pitchFamily="66" charset="0"/>
              </a:rPr>
              <a:t>=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36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76" name="Text Box 99">
            <a:extLst>
              <a:ext uri="{FF2B5EF4-FFF2-40B4-BE49-F238E27FC236}">
                <a16:creationId xmlns:a16="http://schemas.microsoft.com/office/drawing/2014/main" id="{034C9319-C0A6-4094-938D-F3F28939B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3602" y="5845643"/>
            <a:ext cx="1146424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rgbClr val="FFFF00"/>
                </a:solidFill>
                <a:latin typeface="Comic Sans MS" panose="030F0702030302020204" pitchFamily="66" charset="0"/>
              </a:rPr>
              <a:t>+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270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77" name="Text Box 39">
            <a:extLst>
              <a:ext uri="{FF2B5EF4-FFF2-40B4-BE49-F238E27FC236}">
                <a16:creationId xmlns:a16="http://schemas.microsoft.com/office/drawing/2014/main" id="{44A715C5-C1FD-4849-A14B-02D180AB9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3136" y="5845643"/>
            <a:ext cx="999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+ 36</a:t>
            </a:r>
          </a:p>
        </p:txBody>
      </p:sp>
      <p:sp>
        <p:nvSpPr>
          <p:cNvPr id="78" name="Text Box 39">
            <a:extLst>
              <a:ext uri="{FF2B5EF4-FFF2-40B4-BE49-F238E27FC236}">
                <a16:creationId xmlns:a16="http://schemas.microsoft.com/office/drawing/2014/main" id="{583EDE34-52D7-4995-9B8B-D0E1556B1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4695" y="5845643"/>
            <a:ext cx="22187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= 342 cm</a:t>
            </a:r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²</a:t>
            </a:r>
            <a:r>
              <a:rPr lang="en-GB" alt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047CACF-1285-464E-BE82-5B580D5287F9}"/>
              </a:ext>
            </a:extLst>
          </p:cNvPr>
          <p:cNvCxnSpPr/>
          <p:nvPr/>
        </p:nvCxnSpPr>
        <p:spPr>
          <a:xfrm flipV="1">
            <a:off x="718142" y="2935675"/>
            <a:ext cx="0" cy="576015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093B0A80-D595-49A4-B242-572E65F07FA2}"/>
              </a:ext>
            </a:extLst>
          </p:cNvPr>
          <p:cNvCxnSpPr>
            <a:cxnSpLocks/>
          </p:cNvCxnSpPr>
          <p:nvPr/>
        </p:nvCxnSpPr>
        <p:spPr>
          <a:xfrm>
            <a:off x="718142" y="4000980"/>
            <a:ext cx="0" cy="576015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Text Box 39">
            <a:extLst>
              <a:ext uri="{FF2B5EF4-FFF2-40B4-BE49-F238E27FC236}">
                <a16:creationId xmlns:a16="http://schemas.microsoft.com/office/drawing/2014/main" id="{C28372FE-56AC-45A3-A42D-D50D5FB82D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6336" y="4688099"/>
            <a:ext cx="11368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15 cm</a:t>
            </a:r>
          </a:p>
        </p:txBody>
      </p:sp>
    </p:spTree>
    <p:extLst>
      <p:ext uri="{BB962C8B-B14F-4D97-AF65-F5344CB8AC3E}">
        <p14:creationId xmlns:p14="http://schemas.microsoft.com/office/powerpoint/2010/main" val="3932124550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8" grpId="0"/>
      <p:bldP spid="51" grpId="0"/>
      <p:bldP spid="52" grpId="0"/>
      <p:bldP spid="53" grpId="0"/>
      <p:bldP spid="55" grpId="0"/>
      <p:bldP spid="56" grpId="0"/>
      <p:bldP spid="57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3" grpId="0"/>
      <p:bldP spid="74" grpId="0"/>
      <p:bldP spid="75" grpId="0"/>
      <p:bldP spid="76" grpId="0"/>
      <p:bldP spid="77" grpId="0"/>
      <p:bldP spid="7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>
            <a:extLst>
              <a:ext uri="{FF2B5EF4-FFF2-40B4-BE49-F238E27FC236}">
                <a16:creationId xmlns:a16="http://schemas.microsoft.com/office/drawing/2014/main" id="{7FCC663C-2377-45E1-9DCF-2977580D9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101" y="61164"/>
            <a:ext cx="2841582" cy="696913"/>
          </a:xfrm>
          <a:prstGeom prst="rect">
            <a:avLst/>
          </a:prstGeom>
          <a:solidFill>
            <a:srgbClr val="66FF33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b="1">
                <a:solidFill>
                  <a:srgbClr val="000000"/>
                </a:solidFill>
                <a:latin typeface="Comic Sans MS" panose="030F0702030302020204" pitchFamily="66" charset="0"/>
              </a:rPr>
              <a:t>Exercise 6</a:t>
            </a:r>
            <a:endParaRPr lang="en-GB" altLang="en-US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F46C6F-CB14-4628-ACCB-1C5B610E3159}"/>
              </a:ext>
            </a:extLst>
          </p:cNvPr>
          <p:cNvSpPr txBox="1"/>
          <p:nvPr/>
        </p:nvSpPr>
        <p:spPr>
          <a:xfrm>
            <a:off x="3336926" y="90533"/>
            <a:ext cx="8589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Find the area of the following trapeziums:</a:t>
            </a:r>
          </a:p>
        </p:txBody>
      </p:sp>
      <p:sp>
        <p:nvSpPr>
          <p:cNvPr id="14" name="Text Box 39">
            <a:extLst>
              <a:ext uri="{FF2B5EF4-FFF2-40B4-BE49-F238E27FC236}">
                <a16:creationId xmlns:a16="http://schemas.microsoft.com/office/drawing/2014/main" id="{39DB6FFA-002D-40F2-843F-B607157B8F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052371"/>
            <a:ext cx="86754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7cm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73D6407-A306-4858-A012-A3BF03AE97A2}"/>
              </a:ext>
            </a:extLst>
          </p:cNvPr>
          <p:cNvGrpSpPr/>
          <p:nvPr/>
        </p:nvGrpSpPr>
        <p:grpSpPr>
          <a:xfrm>
            <a:off x="437893" y="1050086"/>
            <a:ext cx="3326537" cy="2640852"/>
            <a:chOff x="437893" y="1050086"/>
            <a:chExt cx="3326537" cy="2640852"/>
          </a:xfrm>
        </p:grpSpPr>
        <p:sp>
          <p:nvSpPr>
            <p:cNvPr id="4" name="Trapezoid 3">
              <a:extLst>
                <a:ext uri="{FF2B5EF4-FFF2-40B4-BE49-F238E27FC236}">
                  <a16:creationId xmlns:a16="http://schemas.microsoft.com/office/drawing/2014/main" id="{FAF85DDA-8502-4E13-B094-9940FD2BCC9B}"/>
                </a:ext>
              </a:extLst>
            </p:cNvPr>
            <p:cNvSpPr/>
            <p:nvPr/>
          </p:nvSpPr>
          <p:spPr>
            <a:xfrm>
              <a:off x="779930" y="1573306"/>
              <a:ext cx="2841582" cy="1506071"/>
            </a:xfrm>
            <a:prstGeom prst="trapezoid">
              <a:avLst/>
            </a:prstGeom>
            <a:solidFill>
              <a:srgbClr val="FF0066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9" name="Group 47">
              <a:extLst>
                <a:ext uri="{FF2B5EF4-FFF2-40B4-BE49-F238E27FC236}">
                  <a16:creationId xmlns:a16="http://schemas.microsoft.com/office/drawing/2014/main" id="{0906E0ED-F406-4467-87E9-37F1A86ACA5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79930" y="3167062"/>
              <a:ext cx="2984500" cy="523876"/>
              <a:chOff x="1536" y="2376"/>
              <a:chExt cx="1880" cy="330"/>
            </a:xfrm>
          </p:grpSpPr>
          <p:sp>
            <p:nvSpPr>
              <p:cNvPr id="10" name="Text Box 24">
                <a:extLst>
                  <a:ext uri="{FF2B5EF4-FFF2-40B4-BE49-F238E27FC236}">
                    <a16:creationId xmlns:a16="http://schemas.microsoft.com/office/drawing/2014/main" id="{6279B7D7-BC38-4874-A140-FDF1AC7E1DD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73" y="2376"/>
                <a:ext cx="752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800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20 cm</a:t>
                </a:r>
              </a:p>
            </p:txBody>
          </p:sp>
          <p:sp>
            <p:nvSpPr>
              <p:cNvPr id="11" name="Line 45">
                <a:extLst>
                  <a:ext uri="{FF2B5EF4-FFF2-40B4-BE49-F238E27FC236}">
                    <a16:creationId xmlns:a16="http://schemas.microsoft.com/office/drawing/2014/main" id="{576493CF-A6A6-412D-A38A-96F95A8BEF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536" y="2544"/>
                <a:ext cx="546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12" name="Line 46">
                <a:extLst>
                  <a:ext uri="{FF2B5EF4-FFF2-40B4-BE49-F238E27FC236}">
                    <a16:creationId xmlns:a16="http://schemas.microsoft.com/office/drawing/2014/main" id="{93195CB5-368B-4F18-991D-A576B39D70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98" y="2541"/>
                <a:ext cx="618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3" name="Text Box 39">
              <a:extLst>
                <a:ext uri="{FF2B5EF4-FFF2-40B4-BE49-F238E27FC236}">
                  <a16:creationId xmlns:a16="http://schemas.microsoft.com/office/drawing/2014/main" id="{AE3FEB71-31EF-41F0-89B1-0379075182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2296" y="1050086"/>
              <a:ext cx="113685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14 cm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7AB433D1-C7B2-41AD-9801-7AC39A031972}"/>
                </a:ext>
              </a:extLst>
            </p:cNvPr>
            <p:cNvCxnSpPr/>
            <p:nvPr/>
          </p:nvCxnSpPr>
          <p:spPr>
            <a:xfrm flipV="1">
              <a:off x="437893" y="1510286"/>
              <a:ext cx="0" cy="576015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E3ACC897-5874-49AB-9CD6-EE281E797018}"/>
                </a:ext>
              </a:extLst>
            </p:cNvPr>
            <p:cNvCxnSpPr>
              <a:cxnSpLocks/>
            </p:cNvCxnSpPr>
            <p:nvPr/>
          </p:nvCxnSpPr>
          <p:spPr>
            <a:xfrm>
              <a:off x="437893" y="2575591"/>
              <a:ext cx="0" cy="576015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B01C3F3-4EDB-4DA5-95F2-6F3005C8AE36}"/>
              </a:ext>
            </a:extLst>
          </p:cNvPr>
          <p:cNvGrpSpPr/>
          <p:nvPr/>
        </p:nvGrpSpPr>
        <p:grpSpPr>
          <a:xfrm>
            <a:off x="4417304" y="993555"/>
            <a:ext cx="3326537" cy="2640852"/>
            <a:chOff x="437893" y="1050086"/>
            <a:chExt cx="3326537" cy="2640852"/>
          </a:xfrm>
        </p:grpSpPr>
        <p:sp>
          <p:nvSpPr>
            <p:cNvPr id="19" name="Trapezoid 18">
              <a:extLst>
                <a:ext uri="{FF2B5EF4-FFF2-40B4-BE49-F238E27FC236}">
                  <a16:creationId xmlns:a16="http://schemas.microsoft.com/office/drawing/2014/main" id="{630B3AFE-902F-4D9E-8F4F-3DC0131AE4E2}"/>
                </a:ext>
              </a:extLst>
            </p:cNvPr>
            <p:cNvSpPr/>
            <p:nvPr/>
          </p:nvSpPr>
          <p:spPr>
            <a:xfrm>
              <a:off x="779930" y="1573306"/>
              <a:ext cx="2841582" cy="1506071"/>
            </a:xfrm>
            <a:prstGeom prst="trapezoid">
              <a:avLst/>
            </a:prstGeom>
            <a:solidFill>
              <a:srgbClr val="00FF0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0" name="Group 47">
              <a:extLst>
                <a:ext uri="{FF2B5EF4-FFF2-40B4-BE49-F238E27FC236}">
                  <a16:creationId xmlns:a16="http://schemas.microsoft.com/office/drawing/2014/main" id="{C5A5523A-2652-40AF-8185-7FCDF40EA66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79930" y="3167062"/>
              <a:ext cx="2984500" cy="523876"/>
              <a:chOff x="1536" y="2376"/>
              <a:chExt cx="1880" cy="330"/>
            </a:xfrm>
          </p:grpSpPr>
          <p:sp>
            <p:nvSpPr>
              <p:cNvPr id="24" name="Text Box 24">
                <a:extLst>
                  <a:ext uri="{FF2B5EF4-FFF2-40B4-BE49-F238E27FC236}">
                    <a16:creationId xmlns:a16="http://schemas.microsoft.com/office/drawing/2014/main" id="{C6000C3E-BEC7-4F4D-BC6F-E87A179115C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73" y="2376"/>
                <a:ext cx="680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800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11 cm</a:t>
                </a:r>
              </a:p>
            </p:txBody>
          </p:sp>
          <p:sp>
            <p:nvSpPr>
              <p:cNvPr id="25" name="Line 45">
                <a:extLst>
                  <a:ext uri="{FF2B5EF4-FFF2-40B4-BE49-F238E27FC236}">
                    <a16:creationId xmlns:a16="http://schemas.microsoft.com/office/drawing/2014/main" id="{D2D51B64-3C29-46D4-B173-87F109AF42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536" y="2544"/>
                <a:ext cx="546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26" name="Line 46">
                <a:extLst>
                  <a:ext uri="{FF2B5EF4-FFF2-40B4-BE49-F238E27FC236}">
                    <a16:creationId xmlns:a16="http://schemas.microsoft.com/office/drawing/2014/main" id="{2EA68866-B562-49DD-8984-F2C76D8E5A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98" y="2541"/>
                <a:ext cx="618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1" name="Text Box 39">
              <a:extLst>
                <a:ext uri="{FF2B5EF4-FFF2-40B4-BE49-F238E27FC236}">
                  <a16:creationId xmlns:a16="http://schemas.microsoft.com/office/drawing/2014/main" id="{A5B677DA-47AE-4698-929A-FB5AEC9731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2296" y="1050086"/>
              <a:ext cx="974947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6 cm</a:t>
              </a: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ABBD60ED-5B99-41E3-8CCC-3D92F8436556}"/>
                </a:ext>
              </a:extLst>
            </p:cNvPr>
            <p:cNvCxnSpPr/>
            <p:nvPr/>
          </p:nvCxnSpPr>
          <p:spPr>
            <a:xfrm flipV="1">
              <a:off x="437893" y="1510286"/>
              <a:ext cx="0" cy="576015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1957EADC-59E5-47B6-AD73-34AC6A3BCE2F}"/>
                </a:ext>
              </a:extLst>
            </p:cNvPr>
            <p:cNvCxnSpPr>
              <a:cxnSpLocks/>
            </p:cNvCxnSpPr>
            <p:nvPr/>
          </p:nvCxnSpPr>
          <p:spPr>
            <a:xfrm>
              <a:off x="437893" y="2575591"/>
              <a:ext cx="0" cy="576015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817B9BF-7667-400C-A57E-ABDF25A445C4}"/>
              </a:ext>
            </a:extLst>
          </p:cNvPr>
          <p:cNvGrpSpPr/>
          <p:nvPr/>
        </p:nvGrpSpPr>
        <p:grpSpPr>
          <a:xfrm>
            <a:off x="8279652" y="805296"/>
            <a:ext cx="3326537" cy="2640852"/>
            <a:chOff x="437893" y="1050086"/>
            <a:chExt cx="3326537" cy="2640852"/>
          </a:xfrm>
        </p:grpSpPr>
        <p:sp>
          <p:nvSpPr>
            <p:cNvPr id="28" name="Trapezoid 27">
              <a:extLst>
                <a:ext uri="{FF2B5EF4-FFF2-40B4-BE49-F238E27FC236}">
                  <a16:creationId xmlns:a16="http://schemas.microsoft.com/office/drawing/2014/main" id="{7FD38E55-BBF5-4AC3-A753-EB95285F224A}"/>
                </a:ext>
              </a:extLst>
            </p:cNvPr>
            <p:cNvSpPr/>
            <p:nvPr/>
          </p:nvSpPr>
          <p:spPr>
            <a:xfrm>
              <a:off x="779930" y="1573306"/>
              <a:ext cx="2841582" cy="1506071"/>
            </a:xfrm>
            <a:prstGeom prst="trapezoid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9" name="Group 47">
              <a:extLst>
                <a:ext uri="{FF2B5EF4-FFF2-40B4-BE49-F238E27FC236}">
                  <a16:creationId xmlns:a16="http://schemas.microsoft.com/office/drawing/2014/main" id="{5DFAED5C-0641-41B1-8677-7EFBE13215F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79930" y="3167062"/>
              <a:ext cx="2984500" cy="523876"/>
              <a:chOff x="1536" y="2376"/>
              <a:chExt cx="1880" cy="330"/>
            </a:xfrm>
          </p:grpSpPr>
          <p:sp>
            <p:nvSpPr>
              <p:cNvPr id="33" name="Text Box 24">
                <a:extLst>
                  <a:ext uri="{FF2B5EF4-FFF2-40B4-BE49-F238E27FC236}">
                    <a16:creationId xmlns:a16="http://schemas.microsoft.com/office/drawing/2014/main" id="{AA617372-B390-4E0A-8725-DB4223AEB75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73" y="2376"/>
                <a:ext cx="752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800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38 cm</a:t>
                </a:r>
              </a:p>
            </p:txBody>
          </p:sp>
          <p:sp>
            <p:nvSpPr>
              <p:cNvPr id="34" name="Line 45">
                <a:extLst>
                  <a:ext uri="{FF2B5EF4-FFF2-40B4-BE49-F238E27FC236}">
                    <a16:creationId xmlns:a16="http://schemas.microsoft.com/office/drawing/2014/main" id="{52FB5735-E6C3-417F-8920-4D1DB3CCAB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536" y="2544"/>
                <a:ext cx="546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35" name="Line 46">
                <a:extLst>
                  <a:ext uri="{FF2B5EF4-FFF2-40B4-BE49-F238E27FC236}">
                    <a16:creationId xmlns:a16="http://schemas.microsoft.com/office/drawing/2014/main" id="{EF82B8EA-F615-4037-B01F-30077D8E17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98" y="2541"/>
                <a:ext cx="618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0" name="Text Box 39">
              <a:extLst>
                <a:ext uri="{FF2B5EF4-FFF2-40B4-BE49-F238E27FC236}">
                  <a16:creationId xmlns:a16="http://schemas.microsoft.com/office/drawing/2014/main" id="{431A788C-353E-4389-A742-1881D2925B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2296" y="1050086"/>
              <a:ext cx="1194558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28 cm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9A42A947-B097-47CD-A3D9-0591A7BE83F0}"/>
                </a:ext>
              </a:extLst>
            </p:cNvPr>
            <p:cNvCxnSpPr/>
            <p:nvPr/>
          </p:nvCxnSpPr>
          <p:spPr>
            <a:xfrm flipV="1">
              <a:off x="437893" y="1510286"/>
              <a:ext cx="0" cy="576015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979E2F98-9ACD-41EA-9AD2-B2DCF7C9802F}"/>
                </a:ext>
              </a:extLst>
            </p:cNvPr>
            <p:cNvCxnSpPr>
              <a:cxnSpLocks/>
            </p:cNvCxnSpPr>
            <p:nvPr/>
          </p:nvCxnSpPr>
          <p:spPr>
            <a:xfrm>
              <a:off x="437893" y="2575591"/>
              <a:ext cx="0" cy="576015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" name="Text Box 39">
            <a:extLst>
              <a:ext uri="{FF2B5EF4-FFF2-40B4-BE49-F238E27FC236}">
                <a16:creationId xmlns:a16="http://schemas.microsoft.com/office/drawing/2014/main" id="{DDF7F7E0-F2E0-4DE5-85E2-9B5B83870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6204" y="2017405"/>
            <a:ext cx="102944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10cm</a:t>
            </a:r>
          </a:p>
        </p:txBody>
      </p:sp>
      <p:sp>
        <p:nvSpPr>
          <p:cNvPr id="37" name="Text Box 39">
            <a:extLst>
              <a:ext uri="{FF2B5EF4-FFF2-40B4-BE49-F238E27FC236}">
                <a16:creationId xmlns:a16="http://schemas.microsoft.com/office/drawing/2014/main" id="{5A1DFF93-1898-47A5-B707-DCB775CF1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3841" y="1812017"/>
            <a:ext cx="10871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37cm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03FC666-0C42-418F-88DE-AF8374F50B61}"/>
              </a:ext>
            </a:extLst>
          </p:cNvPr>
          <p:cNvGrpSpPr/>
          <p:nvPr/>
        </p:nvGrpSpPr>
        <p:grpSpPr>
          <a:xfrm>
            <a:off x="647168" y="3972694"/>
            <a:ext cx="3248751" cy="2587796"/>
            <a:chOff x="437893" y="1044570"/>
            <a:chExt cx="3248751" cy="2587796"/>
          </a:xfrm>
        </p:grpSpPr>
        <p:sp>
          <p:nvSpPr>
            <p:cNvPr id="39" name="Trapezoid 38">
              <a:extLst>
                <a:ext uri="{FF2B5EF4-FFF2-40B4-BE49-F238E27FC236}">
                  <a16:creationId xmlns:a16="http://schemas.microsoft.com/office/drawing/2014/main" id="{F5F6B2EC-D0E4-431B-A170-F78A50F3F230}"/>
                </a:ext>
              </a:extLst>
            </p:cNvPr>
            <p:cNvSpPr/>
            <p:nvPr/>
          </p:nvSpPr>
          <p:spPr>
            <a:xfrm flipV="1">
              <a:off x="779930" y="1573306"/>
              <a:ext cx="2841582" cy="1506071"/>
            </a:xfrm>
            <a:prstGeom prst="trapezoid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40" name="Group 47">
              <a:extLst>
                <a:ext uri="{FF2B5EF4-FFF2-40B4-BE49-F238E27FC236}">
                  <a16:creationId xmlns:a16="http://schemas.microsoft.com/office/drawing/2014/main" id="{00E9A8F2-6C2B-45A5-A9F1-EB57BDAD760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2143" y="1044570"/>
              <a:ext cx="2984501" cy="523876"/>
              <a:chOff x="1487" y="1039"/>
              <a:chExt cx="1880" cy="330"/>
            </a:xfrm>
          </p:grpSpPr>
          <p:sp>
            <p:nvSpPr>
              <p:cNvPr id="44" name="Text Box 24">
                <a:extLst>
                  <a:ext uri="{FF2B5EF4-FFF2-40B4-BE49-F238E27FC236}">
                    <a16:creationId xmlns:a16="http://schemas.microsoft.com/office/drawing/2014/main" id="{F070A965-5EAD-4230-B4E7-1AC6F5456D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24" y="1039"/>
                <a:ext cx="752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800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20 cm</a:t>
                </a:r>
              </a:p>
            </p:txBody>
          </p:sp>
          <p:sp>
            <p:nvSpPr>
              <p:cNvPr id="45" name="Line 45">
                <a:extLst>
                  <a:ext uri="{FF2B5EF4-FFF2-40B4-BE49-F238E27FC236}">
                    <a16:creationId xmlns:a16="http://schemas.microsoft.com/office/drawing/2014/main" id="{E172D34F-ED97-4C2B-A230-2A6CF625A3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487" y="1207"/>
                <a:ext cx="546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46" name="Line 46">
                <a:extLst>
                  <a:ext uri="{FF2B5EF4-FFF2-40B4-BE49-F238E27FC236}">
                    <a16:creationId xmlns:a16="http://schemas.microsoft.com/office/drawing/2014/main" id="{6D2F23FB-ECCB-4A60-B67D-241F07372F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9" y="1204"/>
                <a:ext cx="618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1" name="Text Box 39">
              <a:extLst>
                <a:ext uri="{FF2B5EF4-FFF2-40B4-BE49-F238E27FC236}">
                  <a16:creationId xmlns:a16="http://schemas.microsoft.com/office/drawing/2014/main" id="{600DB490-9F61-46B8-9A6E-9E8B99F3C1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2296" y="3109146"/>
              <a:ext cx="113685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14 cm</a:t>
              </a:r>
            </a:p>
          </p:txBody>
        </p: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84114EB9-473B-4A40-8764-54DA6581C78A}"/>
                </a:ext>
              </a:extLst>
            </p:cNvPr>
            <p:cNvCxnSpPr/>
            <p:nvPr/>
          </p:nvCxnSpPr>
          <p:spPr>
            <a:xfrm flipV="1">
              <a:off x="437893" y="1510286"/>
              <a:ext cx="0" cy="576015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D9286231-A81F-49CC-B76E-152E2EC9437A}"/>
                </a:ext>
              </a:extLst>
            </p:cNvPr>
            <p:cNvCxnSpPr>
              <a:cxnSpLocks/>
            </p:cNvCxnSpPr>
            <p:nvPr/>
          </p:nvCxnSpPr>
          <p:spPr>
            <a:xfrm>
              <a:off x="437893" y="2575591"/>
              <a:ext cx="0" cy="576015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7" name="Text Box 39">
            <a:extLst>
              <a:ext uri="{FF2B5EF4-FFF2-40B4-BE49-F238E27FC236}">
                <a16:creationId xmlns:a16="http://schemas.microsoft.com/office/drawing/2014/main" id="{90E1C5BF-565F-4D93-B6F1-2D7FA09D6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593" y="5014849"/>
            <a:ext cx="86754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5cm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1B1F9BF4-0467-48A9-9BF8-75345D4437A6}"/>
              </a:ext>
            </a:extLst>
          </p:cNvPr>
          <p:cNvGrpSpPr/>
          <p:nvPr/>
        </p:nvGrpSpPr>
        <p:grpSpPr>
          <a:xfrm>
            <a:off x="4530725" y="3912579"/>
            <a:ext cx="3248751" cy="2587796"/>
            <a:chOff x="437893" y="1044570"/>
            <a:chExt cx="3248751" cy="2587796"/>
          </a:xfrm>
        </p:grpSpPr>
        <p:sp>
          <p:nvSpPr>
            <p:cNvPr id="49" name="Trapezoid 48">
              <a:extLst>
                <a:ext uri="{FF2B5EF4-FFF2-40B4-BE49-F238E27FC236}">
                  <a16:creationId xmlns:a16="http://schemas.microsoft.com/office/drawing/2014/main" id="{064152A2-8081-479D-BE9A-E64BA0BE7ECF}"/>
                </a:ext>
              </a:extLst>
            </p:cNvPr>
            <p:cNvSpPr/>
            <p:nvPr/>
          </p:nvSpPr>
          <p:spPr>
            <a:xfrm flipV="1">
              <a:off x="779930" y="1573306"/>
              <a:ext cx="2841582" cy="1506071"/>
            </a:xfrm>
            <a:prstGeom prst="trapezoid">
              <a:avLst/>
            </a:prstGeom>
            <a:solidFill>
              <a:srgbClr val="00B0F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50" name="Group 47">
              <a:extLst>
                <a:ext uri="{FF2B5EF4-FFF2-40B4-BE49-F238E27FC236}">
                  <a16:creationId xmlns:a16="http://schemas.microsoft.com/office/drawing/2014/main" id="{FAFE45BF-BBCA-4B3A-A8BE-50539D93EF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2143" y="1044570"/>
              <a:ext cx="2984501" cy="523876"/>
              <a:chOff x="1487" y="1039"/>
              <a:chExt cx="1880" cy="330"/>
            </a:xfrm>
          </p:grpSpPr>
          <p:sp>
            <p:nvSpPr>
              <p:cNvPr id="54" name="Text Box 24">
                <a:extLst>
                  <a:ext uri="{FF2B5EF4-FFF2-40B4-BE49-F238E27FC236}">
                    <a16:creationId xmlns:a16="http://schemas.microsoft.com/office/drawing/2014/main" id="{D23D2428-8C73-4C6C-908E-4EC865DCD4F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24" y="1039"/>
                <a:ext cx="752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800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45 cm</a:t>
                </a:r>
              </a:p>
            </p:txBody>
          </p:sp>
          <p:sp>
            <p:nvSpPr>
              <p:cNvPr id="55" name="Line 45">
                <a:extLst>
                  <a:ext uri="{FF2B5EF4-FFF2-40B4-BE49-F238E27FC236}">
                    <a16:creationId xmlns:a16="http://schemas.microsoft.com/office/drawing/2014/main" id="{00F54875-14AD-4BC3-8184-04B777010A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487" y="1207"/>
                <a:ext cx="546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56" name="Line 46">
                <a:extLst>
                  <a:ext uri="{FF2B5EF4-FFF2-40B4-BE49-F238E27FC236}">
                    <a16:creationId xmlns:a16="http://schemas.microsoft.com/office/drawing/2014/main" id="{405C71AC-DE01-4360-B1A1-26D7D30BA5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9" y="1204"/>
                <a:ext cx="618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1" name="Text Box 39">
              <a:extLst>
                <a:ext uri="{FF2B5EF4-FFF2-40B4-BE49-F238E27FC236}">
                  <a16:creationId xmlns:a16="http://schemas.microsoft.com/office/drawing/2014/main" id="{29E9229C-CAA2-4402-B5A0-AEA215DF84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2296" y="3109146"/>
              <a:ext cx="1194558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39 cm</a:t>
              </a:r>
            </a:p>
          </p:txBody>
        </p: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249E1CAA-D7B0-49FE-9E78-81514353ABF2}"/>
                </a:ext>
              </a:extLst>
            </p:cNvPr>
            <p:cNvCxnSpPr/>
            <p:nvPr/>
          </p:nvCxnSpPr>
          <p:spPr>
            <a:xfrm flipV="1">
              <a:off x="437893" y="1510286"/>
              <a:ext cx="0" cy="576015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B0744E6C-A0CB-4CAD-86E1-0578E2CCCA1F}"/>
                </a:ext>
              </a:extLst>
            </p:cNvPr>
            <p:cNvCxnSpPr>
              <a:cxnSpLocks/>
            </p:cNvCxnSpPr>
            <p:nvPr/>
          </p:nvCxnSpPr>
          <p:spPr>
            <a:xfrm>
              <a:off x="437893" y="2575591"/>
              <a:ext cx="0" cy="576015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7" name="Text Box 39">
            <a:extLst>
              <a:ext uri="{FF2B5EF4-FFF2-40B4-BE49-F238E27FC236}">
                <a16:creationId xmlns:a16="http://schemas.microsoft.com/office/drawing/2014/main" id="{0C5CF08C-633F-4FB3-BA45-CB6162817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2150" y="4954734"/>
            <a:ext cx="11769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4.5cm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59FBC92-327D-426B-ACBE-61DCDC8E041A}"/>
              </a:ext>
            </a:extLst>
          </p:cNvPr>
          <p:cNvGrpSpPr/>
          <p:nvPr/>
        </p:nvGrpSpPr>
        <p:grpSpPr>
          <a:xfrm>
            <a:off x="8441586" y="3862331"/>
            <a:ext cx="3248751" cy="2587796"/>
            <a:chOff x="437893" y="1044570"/>
            <a:chExt cx="3248751" cy="2587796"/>
          </a:xfrm>
        </p:grpSpPr>
        <p:sp>
          <p:nvSpPr>
            <p:cNvPr id="59" name="Trapezoid 58">
              <a:extLst>
                <a:ext uri="{FF2B5EF4-FFF2-40B4-BE49-F238E27FC236}">
                  <a16:creationId xmlns:a16="http://schemas.microsoft.com/office/drawing/2014/main" id="{9CF68F1C-9A8C-4603-878D-05D2A56EE0B9}"/>
                </a:ext>
              </a:extLst>
            </p:cNvPr>
            <p:cNvSpPr/>
            <p:nvPr/>
          </p:nvSpPr>
          <p:spPr>
            <a:xfrm flipV="1">
              <a:off x="779930" y="1573306"/>
              <a:ext cx="2841582" cy="1506071"/>
            </a:xfrm>
            <a:prstGeom prst="trapezoid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60" name="Group 47">
              <a:extLst>
                <a:ext uri="{FF2B5EF4-FFF2-40B4-BE49-F238E27FC236}">
                  <a16:creationId xmlns:a16="http://schemas.microsoft.com/office/drawing/2014/main" id="{E844388B-A940-4C3F-BDC4-DD42151C423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2143" y="1044570"/>
              <a:ext cx="2984501" cy="523876"/>
              <a:chOff x="1487" y="1039"/>
              <a:chExt cx="1880" cy="330"/>
            </a:xfrm>
          </p:grpSpPr>
          <p:sp>
            <p:nvSpPr>
              <p:cNvPr id="64" name="Text Box 24">
                <a:extLst>
                  <a:ext uri="{FF2B5EF4-FFF2-40B4-BE49-F238E27FC236}">
                    <a16:creationId xmlns:a16="http://schemas.microsoft.com/office/drawing/2014/main" id="{CB8178F2-E064-4FAA-B8FE-AF4187F8C22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24" y="1039"/>
                <a:ext cx="911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800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16.5 cm</a:t>
                </a:r>
              </a:p>
            </p:txBody>
          </p:sp>
          <p:sp>
            <p:nvSpPr>
              <p:cNvPr id="65" name="Line 45">
                <a:extLst>
                  <a:ext uri="{FF2B5EF4-FFF2-40B4-BE49-F238E27FC236}">
                    <a16:creationId xmlns:a16="http://schemas.microsoft.com/office/drawing/2014/main" id="{E2B418DF-39B0-4038-BDBE-3B56D64A25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487" y="1207"/>
                <a:ext cx="546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66" name="Line 46">
                <a:extLst>
                  <a:ext uri="{FF2B5EF4-FFF2-40B4-BE49-F238E27FC236}">
                    <a16:creationId xmlns:a16="http://schemas.microsoft.com/office/drawing/2014/main" id="{89843088-7AF6-4B6E-9C3E-F25A1FC181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35" y="1204"/>
                <a:ext cx="432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1" name="Text Box 39">
              <a:extLst>
                <a:ext uri="{FF2B5EF4-FFF2-40B4-BE49-F238E27FC236}">
                  <a16:creationId xmlns:a16="http://schemas.microsoft.com/office/drawing/2014/main" id="{2751E19C-6594-43BE-9122-FD59D18849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2296" y="3109146"/>
              <a:ext cx="1284326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8.5 cm</a:t>
              </a:r>
            </a:p>
          </p:txBody>
        </p: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86ADF5CD-3EEF-4A8A-88E5-C9238A2F56F5}"/>
                </a:ext>
              </a:extLst>
            </p:cNvPr>
            <p:cNvCxnSpPr/>
            <p:nvPr/>
          </p:nvCxnSpPr>
          <p:spPr>
            <a:xfrm flipV="1">
              <a:off x="437893" y="1510286"/>
              <a:ext cx="0" cy="576015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63DDE953-621F-4649-A9E1-04962BDA80A1}"/>
                </a:ext>
              </a:extLst>
            </p:cNvPr>
            <p:cNvCxnSpPr>
              <a:cxnSpLocks/>
            </p:cNvCxnSpPr>
            <p:nvPr/>
          </p:nvCxnSpPr>
          <p:spPr>
            <a:xfrm>
              <a:off x="437893" y="2575591"/>
              <a:ext cx="0" cy="576015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7" name="Text Box 39">
            <a:extLst>
              <a:ext uri="{FF2B5EF4-FFF2-40B4-BE49-F238E27FC236}">
                <a16:creationId xmlns:a16="http://schemas.microsoft.com/office/drawing/2014/main" id="{AC7765C0-1B41-47A0-B0A0-FBC39ADAA1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5707" y="4894619"/>
            <a:ext cx="11769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7.4cm</a:t>
            </a:r>
          </a:p>
        </p:txBody>
      </p:sp>
      <p:sp>
        <p:nvSpPr>
          <p:cNvPr id="68" name="Rounded Rectangle 61">
            <a:extLst>
              <a:ext uri="{FF2B5EF4-FFF2-40B4-BE49-F238E27FC236}">
                <a16:creationId xmlns:a16="http://schemas.microsoft.com/office/drawing/2014/main" id="{4F248576-FFF7-4611-AA9E-184C4C1AD65D}"/>
              </a:ext>
            </a:extLst>
          </p:cNvPr>
          <p:cNvSpPr/>
          <p:nvPr/>
        </p:nvSpPr>
        <p:spPr>
          <a:xfrm>
            <a:off x="1179402" y="1781288"/>
            <a:ext cx="1995488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119cm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69" name="Rounded Rectangle 61">
            <a:extLst>
              <a:ext uri="{FF2B5EF4-FFF2-40B4-BE49-F238E27FC236}">
                <a16:creationId xmlns:a16="http://schemas.microsoft.com/office/drawing/2014/main" id="{CAAF01A9-4C5B-4686-97E2-381B985717A4}"/>
              </a:ext>
            </a:extLst>
          </p:cNvPr>
          <p:cNvSpPr/>
          <p:nvPr/>
        </p:nvSpPr>
        <p:spPr>
          <a:xfrm>
            <a:off x="5204892" y="1781288"/>
            <a:ext cx="1995488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85cm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70" name="Rounded Rectangle 61">
            <a:extLst>
              <a:ext uri="{FF2B5EF4-FFF2-40B4-BE49-F238E27FC236}">
                <a16:creationId xmlns:a16="http://schemas.microsoft.com/office/drawing/2014/main" id="{30889C63-03E2-4D87-9A5B-E8DB238550ED}"/>
              </a:ext>
            </a:extLst>
          </p:cNvPr>
          <p:cNvSpPr/>
          <p:nvPr/>
        </p:nvSpPr>
        <p:spPr>
          <a:xfrm>
            <a:off x="9081028" y="1781288"/>
            <a:ext cx="1995488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1221cm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71" name="Rounded Rectangle 61">
            <a:extLst>
              <a:ext uri="{FF2B5EF4-FFF2-40B4-BE49-F238E27FC236}">
                <a16:creationId xmlns:a16="http://schemas.microsoft.com/office/drawing/2014/main" id="{921A301C-D926-4C83-98F8-9C86E1305813}"/>
              </a:ext>
            </a:extLst>
          </p:cNvPr>
          <p:cNvSpPr/>
          <p:nvPr/>
        </p:nvSpPr>
        <p:spPr>
          <a:xfrm>
            <a:off x="1409893" y="4702135"/>
            <a:ext cx="1995488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85cm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72" name="Rounded Rectangle 61">
            <a:extLst>
              <a:ext uri="{FF2B5EF4-FFF2-40B4-BE49-F238E27FC236}">
                <a16:creationId xmlns:a16="http://schemas.microsoft.com/office/drawing/2014/main" id="{7CAB6A6F-F9A6-489C-B5CA-2A8CFBD13E12}"/>
              </a:ext>
            </a:extLst>
          </p:cNvPr>
          <p:cNvSpPr/>
          <p:nvPr/>
        </p:nvSpPr>
        <p:spPr>
          <a:xfrm>
            <a:off x="5224392" y="4702135"/>
            <a:ext cx="1995488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189cm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73" name="Rounded Rectangle 61">
            <a:extLst>
              <a:ext uri="{FF2B5EF4-FFF2-40B4-BE49-F238E27FC236}">
                <a16:creationId xmlns:a16="http://schemas.microsoft.com/office/drawing/2014/main" id="{C7CB1D2B-18E6-44C2-A28D-B04957EF3521}"/>
              </a:ext>
            </a:extLst>
          </p:cNvPr>
          <p:cNvSpPr/>
          <p:nvPr/>
        </p:nvSpPr>
        <p:spPr>
          <a:xfrm>
            <a:off x="9167803" y="4554260"/>
            <a:ext cx="2172645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>
                <a:latin typeface="Arial Rounded MT Bold" panose="020F0704030504030204" pitchFamily="34" charset="0"/>
              </a:rPr>
              <a:t>92.5cm</a:t>
            </a:r>
            <a:r>
              <a:rPr lang="en-GB" sz="3200" b="1" baseline="3000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44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Rectangle 12">
            <a:extLst>
              <a:ext uri="{FF2B5EF4-FFF2-40B4-BE49-F238E27FC236}">
                <a16:creationId xmlns:a16="http://schemas.microsoft.com/office/drawing/2014/main" id="{149C7B79-EDD1-4A92-87A6-42525B41A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7014" y="2381250"/>
            <a:ext cx="4181475" cy="2109788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grpSp>
        <p:nvGrpSpPr>
          <p:cNvPr id="3099" name="Group 27">
            <a:extLst>
              <a:ext uri="{FF2B5EF4-FFF2-40B4-BE49-F238E27FC236}">
                <a16:creationId xmlns:a16="http://schemas.microsoft.com/office/drawing/2014/main" id="{B72D4412-55A8-4047-AD8F-0F3C10A667A6}"/>
              </a:ext>
            </a:extLst>
          </p:cNvPr>
          <p:cNvGrpSpPr>
            <a:grpSpLocks/>
          </p:cNvGrpSpPr>
          <p:nvPr/>
        </p:nvGrpSpPr>
        <p:grpSpPr bwMode="auto">
          <a:xfrm>
            <a:off x="2771776" y="3067050"/>
            <a:ext cx="4181475" cy="719138"/>
            <a:chOff x="1590" y="3408"/>
            <a:chExt cx="2634" cy="453"/>
          </a:xfrm>
          <a:solidFill>
            <a:srgbClr val="92D050"/>
          </a:solidFill>
        </p:grpSpPr>
        <p:sp>
          <p:nvSpPr>
            <p:cNvPr id="3093" name="Rectangle 21">
              <a:extLst>
                <a:ext uri="{FF2B5EF4-FFF2-40B4-BE49-F238E27FC236}">
                  <a16:creationId xmlns:a16="http://schemas.microsoft.com/office/drawing/2014/main" id="{E6998399-1072-4C95-970A-D0EF6AA6E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0" y="3408"/>
              <a:ext cx="453" cy="453"/>
            </a:xfrm>
            <a:prstGeom prst="rect">
              <a:avLst/>
            </a:prstGeom>
            <a:grp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4" name="Rectangle 22">
              <a:extLst>
                <a:ext uri="{FF2B5EF4-FFF2-40B4-BE49-F238E27FC236}">
                  <a16:creationId xmlns:a16="http://schemas.microsoft.com/office/drawing/2014/main" id="{99BB325D-0B3D-4723-B81B-D69F4ABD7E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2" y="3408"/>
              <a:ext cx="453" cy="453"/>
            </a:xfrm>
            <a:prstGeom prst="rect">
              <a:avLst/>
            </a:prstGeom>
            <a:grp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5" name="Rectangle 23">
              <a:extLst>
                <a:ext uri="{FF2B5EF4-FFF2-40B4-BE49-F238E27FC236}">
                  <a16:creationId xmlns:a16="http://schemas.microsoft.com/office/drawing/2014/main" id="{D9163101-45AC-4FF0-A01D-0150157AF2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4" y="3408"/>
              <a:ext cx="453" cy="453"/>
            </a:xfrm>
            <a:prstGeom prst="rect">
              <a:avLst/>
            </a:prstGeom>
            <a:grp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6" name="Rectangle 24">
              <a:extLst>
                <a:ext uri="{FF2B5EF4-FFF2-40B4-BE49-F238E27FC236}">
                  <a16:creationId xmlns:a16="http://schemas.microsoft.com/office/drawing/2014/main" id="{B602F81B-AF6F-4CD6-9EB0-5256C9ACD4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6" y="3408"/>
              <a:ext cx="453" cy="453"/>
            </a:xfrm>
            <a:prstGeom prst="rect">
              <a:avLst/>
            </a:prstGeom>
            <a:grp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7" name="Rectangle 25">
              <a:extLst>
                <a:ext uri="{FF2B5EF4-FFF2-40B4-BE49-F238E27FC236}">
                  <a16:creationId xmlns:a16="http://schemas.microsoft.com/office/drawing/2014/main" id="{A42AB18D-1672-46A7-8735-53AFFFA802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8" y="3408"/>
              <a:ext cx="453" cy="453"/>
            </a:xfrm>
            <a:prstGeom prst="rect">
              <a:avLst/>
            </a:prstGeom>
            <a:grp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8" name="Rectangle 26">
              <a:extLst>
                <a:ext uri="{FF2B5EF4-FFF2-40B4-BE49-F238E27FC236}">
                  <a16:creationId xmlns:a16="http://schemas.microsoft.com/office/drawing/2014/main" id="{E6D36C73-2A58-4496-8B7C-3892D87476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1" y="3408"/>
              <a:ext cx="453" cy="453"/>
            </a:xfrm>
            <a:prstGeom prst="rect">
              <a:avLst/>
            </a:prstGeom>
            <a:grp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100" name="Group 28">
            <a:extLst>
              <a:ext uri="{FF2B5EF4-FFF2-40B4-BE49-F238E27FC236}">
                <a16:creationId xmlns:a16="http://schemas.microsoft.com/office/drawing/2014/main" id="{521FEBE3-65F2-439E-A311-4A2C31924218}"/>
              </a:ext>
            </a:extLst>
          </p:cNvPr>
          <p:cNvGrpSpPr>
            <a:grpSpLocks/>
          </p:cNvGrpSpPr>
          <p:nvPr/>
        </p:nvGrpSpPr>
        <p:grpSpPr bwMode="auto">
          <a:xfrm>
            <a:off x="2771776" y="3771900"/>
            <a:ext cx="4181475" cy="719138"/>
            <a:chOff x="1590" y="3408"/>
            <a:chExt cx="2634" cy="453"/>
          </a:xfrm>
          <a:solidFill>
            <a:srgbClr val="92D050"/>
          </a:solidFill>
        </p:grpSpPr>
        <p:sp>
          <p:nvSpPr>
            <p:cNvPr id="3101" name="Rectangle 29">
              <a:extLst>
                <a:ext uri="{FF2B5EF4-FFF2-40B4-BE49-F238E27FC236}">
                  <a16:creationId xmlns:a16="http://schemas.microsoft.com/office/drawing/2014/main" id="{949B08C0-A733-42D4-847C-F42632AB15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0" y="3408"/>
              <a:ext cx="453" cy="453"/>
            </a:xfrm>
            <a:prstGeom prst="rect">
              <a:avLst/>
            </a:prstGeom>
            <a:grp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2" name="Rectangle 30">
              <a:extLst>
                <a:ext uri="{FF2B5EF4-FFF2-40B4-BE49-F238E27FC236}">
                  <a16:creationId xmlns:a16="http://schemas.microsoft.com/office/drawing/2014/main" id="{437847CF-3640-4D30-A71B-E88A7419AF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2" y="3408"/>
              <a:ext cx="453" cy="453"/>
            </a:xfrm>
            <a:prstGeom prst="rect">
              <a:avLst/>
            </a:prstGeom>
            <a:grp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3" name="Rectangle 31">
              <a:extLst>
                <a:ext uri="{FF2B5EF4-FFF2-40B4-BE49-F238E27FC236}">
                  <a16:creationId xmlns:a16="http://schemas.microsoft.com/office/drawing/2014/main" id="{4AEE6D8A-E2B5-47C6-917A-5DE30A6E7E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4" y="3408"/>
              <a:ext cx="453" cy="453"/>
            </a:xfrm>
            <a:prstGeom prst="rect">
              <a:avLst/>
            </a:prstGeom>
            <a:grp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4" name="Rectangle 32">
              <a:extLst>
                <a:ext uri="{FF2B5EF4-FFF2-40B4-BE49-F238E27FC236}">
                  <a16:creationId xmlns:a16="http://schemas.microsoft.com/office/drawing/2014/main" id="{001D53A3-CD7C-4615-8BB2-E4FFD5DA5E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6" y="3408"/>
              <a:ext cx="453" cy="453"/>
            </a:xfrm>
            <a:prstGeom prst="rect">
              <a:avLst/>
            </a:prstGeom>
            <a:grp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5" name="Rectangle 33">
              <a:extLst>
                <a:ext uri="{FF2B5EF4-FFF2-40B4-BE49-F238E27FC236}">
                  <a16:creationId xmlns:a16="http://schemas.microsoft.com/office/drawing/2014/main" id="{7AC3B463-4914-488D-A0E9-41A390488A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8" y="3408"/>
              <a:ext cx="453" cy="453"/>
            </a:xfrm>
            <a:prstGeom prst="rect">
              <a:avLst/>
            </a:prstGeom>
            <a:grp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6" name="Rectangle 34">
              <a:extLst>
                <a:ext uri="{FF2B5EF4-FFF2-40B4-BE49-F238E27FC236}">
                  <a16:creationId xmlns:a16="http://schemas.microsoft.com/office/drawing/2014/main" id="{062E7184-DA38-4E92-86CB-6A6F0E2A14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1" y="3408"/>
              <a:ext cx="453" cy="453"/>
            </a:xfrm>
            <a:prstGeom prst="rect">
              <a:avLst/>
            </a:prstGeom>
            <a:grp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115" name="Rectangle 43">
            <a:extLst>
              <a:ext uri="{FF2B5EF4-FFF2-40B4-BE49-F238E27FC236}">
                <a16:creationId xmlns:a16="http://schemas.microsoft.com/office/drawing/2014/main" id="{64F68EE2-A9B3-447E-9737-D387CA370D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5107" y="2363060"/>
            <a:ext cx="719138" cy="719138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16" name="Rectangle 44">
            <a:extLst>
              <a:ext uri="{FF2B5EF4-FFF2-40B4-BE49-F238E27FC236}">
                <a16:creationId xmlns:a16="http://schemas.microsoft.com/office/drawing/2014/main" id="{1A6715FB-CBE3-40A3-AF62-19FF6B7E19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4175" y="2363060"/>
            <a:ext cx="719138" cy="719138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17" name="Rectangle 45">
            <a:extLst>
              <a:ext uri="{FF2B5EF4-FFF2-40B4-BE49-F238E27FC236}">
                <a16:creationId xmlns:a16="http://schemas.microsoft.com/office/drawing/2014/main" id="{2247122F-8A54-4076-957D-23C433D3B0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6419" y="2363060"/>
            <a:ext cx="719138" cy="719138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18" name="Rectangle 46">
            <a:extLst>
              <a:ext uri="{FF2B5EF4-FFF2-40B4-BE49-F238E27FC236}">
                <a16:creationId xmlns:a16="http://schemas.microsoft.com/office/drawing/2014/main" id="{2CD62351-CDB9-4C8D-A522-2FF42C8BC1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0699" y="2363060"/>
            <a:ext cx="719138" cy="719138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20" name="Rectangle 48">
            <a:extLst>
              <a:ext uri="{FF2B5EF4-FFF2-40B4-BE49-F238E27FC236}">
                <a16:creationId xmlns:a16="http://schemas.microsoft.com/office/drawing/2014/main" id="{DC0F865D-1676-4895-9304-525E54E6C8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0930" y="2363060"/>
            <a:ext cx="719137" cy="719138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solidFill>
                <a:schemeClr val="bg1"/>
              </a:solidFill>
            </a:endParaRPr>
          </a:p>
        </p:txBody>
      </p:sp>
      <p:sp>
        <p:nvSpPr>
          <p:cNvPr id="3121" name="Text Box 49">
            <a:extLst>
              <a:ext uri="{FF2B5EF4-FFF2-40B4-BE49-F238E27FC236}">
                <a16:creationId xmlns:a16="http://schemas.microsoft.com/office/drawing/2014/main" id="{58F70DFF-55E1-4F1C-B919-41A739529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8663" y="2533650"/>
            <a:ext cx="24753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dirty="0">
                <a:solidFill>
                  <a:srgbClr val="FFFF00"/>
                </a:solidFill>
                <a:latin typeface="Comic Sans MS" panose="030F0702030302020204" pitchFamily="66" charset="0"/>
              </a:rPr>
              <a:t>6 square centimetres</a:t>
            </a:r>
          </a:p>
        </p:txBody>
      </p:sp>
      <p:sp>
        <p:nvSpPr>
          <p:cNvPr id="3122" name="Text Box 50">
            <a:extLst>
              <a:ext uri="{FF2B5EF4-FFF2-40B4-BE49-F238E27FC236}">
                <a16:creationId xmlns:a16="http://schemas.microsoft.com/office/drawing/2014/main" id="{66D5CBE6-3F45-4BB0-ACBD-AB115AC6F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8663" y="3200400"/>
            <a:ext cx="24753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dirty="0">
                <a:solidFill>
                  <a:srgbClr val="FFFF00"/>
                </a:solidFill>
                <a:latin typeface="Comic Sans MS" panose="030F0702030302020204" pitchFamily="66" charset="0"/>
              </a:rPr>
              <a:t>6 square centimetres</a:t>
            </a:r>
          </a:p>
        </p:txBody>
      </p:sp>
      <p:sp>
        <p:nvSpPr>
          <p:cNvPr id="3123" name="Text Box 51">
            <a:extLst>
              <a:ext uri="{FF2B5EF4-FFF2-40B4-BE49-F238E27FC236}">
                <a16:creationId xmlns:a16="http://schemas.microsoft.com/office/drawing/2014/main" id="{FC4C69A0-6A8E-47EB-BAF9-9FB187159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7713" y="3886200"/>
            <a:ext cx="24753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dirty="0">
                <a:solidFill>
                  <a:srgbClr val="FFFF00"/>
                </a:solidFill>
                <a:latin typeface="Comic Sans MS" panose="030F0702030302020204" pitchFamily="66" charset="0"/>
              </a:rPr>
              <a:t>6 square centimetres</a:t>
            </a:r>
          </a:p>
        </p:txBody>
      </p:sp>
      <p:sp>
        <p:nvSpPr>
          <p:cNvPr id="3125" name="Text Box 53">
            <a:extLst>
              <a:ext uri="{FF2B5EF4-FFF2-40B4-BE49-F238E27FC236}">
                <a16:creationId xmlns:a16="http://schemas.microsoft.com/office/drawing/2014/main" id="{69F58B0B-BA20-404A-8D2D-B689052DA2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5618" y="4706382"/>
            <a:ext cx="35750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3 rows of 6 squares</a:t>
            </a:r>
          </a:p>
        </p:txBody>
      </p:sp>
      <p:sp>
        <p:nvSpPr>
          <p:cNvPr id="3126" name="Text Box 54">
            <a:extLst>
              <a:ext uri="{FF2B5EF4-FFF2-40B4-BE49-F238E27FC236}">
                <a16:creationId xmlns:a16="http://schemas.microsoft.com/office/drawing/2014/main" id="{7420C89C-F703-4C1E-BC73-598DA6AD42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0169" y="4715907"/>
            <a:ext cx="15128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3 x 6 </a:t>
            </a:r>
          </a:p>
        </p:txBody>
      </p:sp>
      <p:sp>
        <p:nvSpPr>
          <p:cNvPr id="3127" name="Text Box 55">
            <a:extLst>
              <a:ext uri="{FF2B5EF4-FFF2-40B4-BE49-F238E27FC236}">
                <a16:creationId xmlns:a16="http://schemas.microsoft.com/office/drawing/2014/main" id="{631D4F81-5770-4F54-AA15-665DFA4BEF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272" y="5190807"/>
            <a:ext cx="43926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18 square centimetres</a:t>
            </a:r>
          </a:p>
        </p:txBody>
      </p:sp>
      <p:sp>
        <p:nvSpPr>
          <p:cNvPr id="3128" name="Rectangle 56">
            <a:extLst>
              <a:ext uri="{FF2B5EF4-FFF2-40B4-BE49-F238E27FC236}">
                <a16:creationId xmlns:a16="http://schemas.microsoft.com/office/drawing/2014/main" id="{D317FDCD-2818-46C6-BEE5-E3F55333E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6813" y="1333500"/>
            <a:ext cx="647700" cy="647700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29" name="Text Box 57">
            <a:extLst>
              <a:ext uri="{FF2B5EF4-FFF2-40B4-BE49-F238E27FC236}">
                <a16:creationId xmlns:a16="http://schemas.microsoft.com/office/drawing/2014/main" id="{29EC9329-3A10-4BA8-8425-004BAF880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7864" y="1446213"/>
            <a:ext cx="32591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dirty="0">
                <a:solidFill>
                  <a:srgbClr val="FFFF00"/>
                </a:solidFill>
                <a:latin typeface="Comic Sans MS" panose="030F0702030302020204" pitchFamily="66" charset="0"/>
              </a:rPr>
              <a:t>= 1 square centimetre </a:t>
            </a:r>
          </a:p>
        </p:txBody>
      </p:sp>
      <p:sp>
        <p:nvSpPr>
          <p:cNvPr id="3130" name="Text Box 58">
            <a:extLst>
              <a:ext uri="{FF2B5EF4-FFF2-40B4-BE49-F238E27FC236}">
                <a16:creationId xmlns:a16="http://schemas.microsoft.com/office/drawing/2014/main" id="{23CF17A3-C9EB-4DEB-9197-E1FAE512C1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3314" y="1408113"/>
            <a:ext cx="10937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dirty="0">
                <a:latin typeface="Comic Sans MS" panose="030F0702030302020204" pitchFamily="66" charset="0"/>
              </a:rPr>
              <a:t>1 cm</a:t>
            </a:r>
            <a:r>
              <a:rPr lang="en-GB" altLang="en-US" dirty="0">
                <a:latin typeface="Comic Sans MS" panose="030F0702030302020204" pitchFamily="66" charset="0"/>
                <a:cs typeface="Arial" panose="020B0604020202020204" pitchFamily="34" charset="0"/>
              </a:rPr>
              <a:t>²</a:t>
            </a:r>
            <a:r>
              <a:rPr lang="en-GB" altLang="en-US" dirty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3137" name="Text Box 65">
            <a:extLst>
              <a:ext uri="{FF2B5EF4-FFF2-40B4-BE49-F238E27FC236}">
                <a16:creationId xmlns:a16="http://schemas.microsoft.com/office/drawing/2014/main" id="{ED34E6E5-1895-420A-BC6C-02A949365A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9287" y="5681367"/>
            <a:ext cx="18256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18 cm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²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3138" name="Text Box 66">
            <a:extLst>
              <a:ext uri="{FF2B5EF4-FFF2-40B4-BE49-F238E27FC236}">
                <a16:creationId xmlns:a16="http://schemas.microsoft.com/office/drawing/2014/main" id="{CB06D11E-1C4E-41B9-86F8-0C93DB6EB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1491" y="3200400"/>
            <a:ext cx="6928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dirty="0">
                <a:solidFill>
                  <a:schemeClr val="bg1"/>
                </a:solidFill>
                <a:latin typeface="Comic Sans MS" panose="030F0702030302020204" pitchFamily="66" charset="0"/>
              </a:rPr>
              <a:t>3 cm</a:t>
            </a:r>
          </a:p>
        </p:txBody>
      </p:sp>
      <p:sp>
        <p:nvSpPr>
          <p:cNvPr id="3139" name="Text Box 67">
            <a:extLst>
              <a:ext uri="{FF2B5EF4-FFF2-40B4-BE49-F238E27FC236}">
                <a16:creationId xmlns:a16="http://schemas.microsoft.com/office/drawing/2014/main" id="{2748FA40-E1C0-4195-9737-B71312A4A2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2194" y="2002870"/>
            <a:ext cx="6928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dirty="0">
                <a:solidFill>
                  <a:schemeClr val="bg1"/>
                </a:solidFill>
                <a:latin typeface="Comic Sans MS" panose="030F0702030302020204" pitchFamily="66" charset="0"/>
              </a:rPr>
              <a:t>6 cm</a:t>
            </a:r>
          </a:p>
        </p:txBody>
      </p:sp>
      <p:sp>
        <p:nvSpPr>
          <p:cNvPr id="42" name="Text Box 52">
            <a:extLst>
              <a:ext uri="{FF2B5EF4-FFF2-40B4-BE49-F238E27FC236}">
                <a16:creationId xmlns:a16="http://schemas.microsoft.com/office/drawing/2014/main" id="{10A812F6-1F95-4DFF-8264-DFC4E19B5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338" y="231774"/>
            <a:ext cx="7552450" cy="646331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36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Area of a Rectangle</a:t>
            </a:r>
          </a:p>
        </p:txBody>
      </p:sp>
      <p:sp>
        <p:nvSpPr>
          <p:cNvPr id="3119" name="Rectangle 47">
            <a:extLst>
              <a:ext uri="{FF2B5EF4-FFF2-40B4-BE49-F238E27FC236}">
                <a16:creationId xmlns:a16="http://schemas.microsoft.com/office/drawing/2014/main" id="{5E9623EF-3D99-45CE-B144-E81C2F8BC2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9358" y="2364013"/>
            <a:ext cx="719138" cy="718185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3131" name="Text Box 59">
            <a:extLst>
              <a:ext uri="{FF2B5EF4-FFF2-40B4-BE49-F238E27FC236}">
                <a16:creationId xmlns:a16="http://schemas.microsoft.com/office/drawing/2014/main" id="{E6F4A20F-BEB0-4A34-85D6-1C1FAC7D5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9443" y="2494237"/>
            <a:ext cx="288862" cy="369332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GB" altLang="en-US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3132" name="Text Box 60">
            <a:extLst>
              <a:ext uri="{FF2B5EF4-FFF2-40B4-BE49-F238E27FC236}">
                <a16:creationId xmlns:a16="http://schemas.microsoft.com/office/drawing/2014/main" id="{CD4FA440-D172-47D7-AA50-52F83923C6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4280" y="2494237"/>
            <a:ext cx="325730" cy="369332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GB" altLang="en-US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3133" name="Text Box 61">
            <a:extLst>
              <a:ext uri="{FF2B5EF4-FFF2-40B4-BE49-F238E27FC236}">
                <a16:creationId xmlns:a16="http://schemas.microsoft.com/office/drawing/2014/main" id="{15FF540F-6642-4DC5-858F-3D7520DB1A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348" y="2494237"/>
            <a:ext cx="325730" cy="369332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GB" altLang="en-US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3134" name="Text Box 62">
            <a:extLst>
              <a:ext uri="{FF2B5EF4-FFF2-40B4-BE49-F238E27FC236}">
                <a16:creationId xmlns:a16="http://schemas.microsoft.com/office/drawing/2014/main" id="{62B36B28-6F09-475E-8F2E-B1AFCD8865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1097" y="2494237"/>
            <a:ext cx="325730" cy="369332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GB" altLang="en-US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3135" name="Text Box 63">
            <a:extLst>
              <a:ext uri="{FF2B5EF4-FFF2-40B4-BE49-F238E27FC236}">
                <a16:creationId xmlns:a16="http://schemas.microsoft.com/office/drawing/2014/main" id="{2A75EFBC-AC01-4A0C-8B63-29441C9BB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6913" y="2494237"/>
            <a:ext cx="325730" cy="369332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GB" altLang="en-US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3136" name="Text Box 64">
            <a:extLst>
              <a:ext uri="{FF2B5EF4-FFF2-40B4-BE49-F238E27FC236}">
                <a16:creationId xmlns:a16="http://schemas.microsoft.com/office/drawing/2014/main" id="{D9B2FCE9-3058-4815-A5A5-5A046690B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9680" y="2494237"/>
            <a:ext cx="325730" cy="369332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GB" altLang="en-US" dirty="0">
                <a:latin typeface="Comic Sans MS" panose="030F0702030302020204" pitchFamily="66" charset="0"/>
              </a:rPr>
              <a:t>6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4" grpId="0" animBg="1"/>
      <p:bldP spid="3115" grpId="0" animBg="1"/>
      <p:bldP spid="3116" grpId="0" animBg="1"/>
      <p:bldP spid="3117" grpId="0" animBg="1"/>
      <p:bldP spid="3118" grpId="0" animBg="1"/>
      <p:bldP spid="3120" grpId="0" animBg="1"/>
      <p:bldP spid="3121" grpId="0"/>
      <p:bldP spid="3122" grpId="0"/>
      <p:bldP spid="3123" grpId="0"/>
      <p:bldP spid="3125" grpId="0"/>
      <p:bldP spid="3126" grpId="0"/>
      <p:bldP spid="3127" grpId="0"/>
      <p:bldP spid="3128" grpId="0" animBg="1"/>
      <p:bldP spid="3129" grpId="0"/>
      <p:bldP spid="3130" grpId="0"/>
      <p:bldP spid="3137" grpId="0"/>
      <p:bldP spid="3138" grpId="0"/>
      <p:bldP spid="3139" grpId="0"/>
      <p:bldP spid="3119" grpId="0" animBg="1"/>
      <p:bldP spid="3131" grpId="0" animBg="1"/>
      <p:bldP spid="3132" grpId="0" animBg="1"/>
      <p:bldP spid="3133" grpId="0" animBg="1"/>
      <p:bldP spid="3134" grpId="0" animBg="1"/>
      <p:bldP spid="3135" grpId="0" animBg="1"/>
      <p:bldP spid="31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>
            <a:extLst>
              <a:ext uri="{FF2B5EF4-FFF2-40B4-BE49-F238E27FC236}">
                <a16:creationId xmlns:a16="http://schemas.microsoft.com/office/drawing/2014/main" id="{F585900F-4C21-4DC7-85F2-00A98BDCAF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0964" y="1981200"/>
            <a:ext cx="4181475" cy="2109788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7210" name="Group 42">
            <a:extLst>
              <a:ext uri="{FF2B5EF4-FFF2-40B4-BE49-F238E27FC236}">
                <a16:creationId xmlns:a16="http://schemas.microsoft.com/office/drawing/2014/main" id="{CB8E33D8-B808-4DF4-AEA3-EE4FB140E7C3}"/>
              </a:ext>
            </a:extLst>
          </p:cNvPr>
          <p:cNvGrpSpPr>
            <a:grpSpLocks/>
          </p:cNvGrpSpPr>
          <p:nvPr/>
        </p:nvGrpSpPr>
        <p:grpSpPr bwMode="auto">
          <a:xfrm>
            <a:off x="3895726" y="1981200"/>
            <a:ext cx="4181475" cy="2109788"/>
            <a:chOff x="786" y="1500"/>
            <a:chExt cx="2634" cy="1329"/>
          </a:xfrm>
          <a:solidFill>
            <a:srgbClr val="92D050"/>
          </a:solidFill>
        </p:grpSpPr>
        <p:grpSp>
          <p:nvGrpSpPr>
            <p:cNvPr id="7172" name="Group 4">
              <a:extLst>
                <a:ext uri="{FF2B5EF4-FFF2-40B4-BE49-F238E27FC236}">
                  <a16:creationId xmlns:a16="http://schemas.microsoft.com/office/drawing/2014/main" id="{FE42A7DF-368B-4EF7-95EE-9949750603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6" y="1932"/>
              <a:ext cx="2634" cy="453"/>
              <a:chOff x="1590" y="3408"/>
              <a:chExt cx="2634" cy="453"/>
            </a:xfrm>
            <a:grpFill/>
          </p:grpSpPr>
          <p:sp>
            <p:nvSpPr>
              <p:cNvPr id="7173" name="Rectangle 5">
                <a:extLst>
                  <a:ext uri="{FF2B5EF4-FFF2-40B4-BE49-F238E27FC236}">
                    <a16:creationId xmlns:a16="http://schemas.microsoft.com/office/drawing/2014/main" id="{916E048D-3892-4684-AE7B-169D1673B0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0" y="3408"/>
                <a:ext cx="453" cy="453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74" name="Rectangle 6">
                <a:extLst>
                  <a:ext uri="{FF2B5EF4-FFF2-40B4-BE49-F238E27FC236}">
                    <a16:creationId xmlns:a16="http://schemas.microsoft.com/office/drawing/2014/main" id="{414E1F13-0ED1-4AAF-AD75-E11A109CFA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2" y="3408"/>
                <a:ext cx="453" cy="453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75" name="Rectangle 7">
                <a:extLst>
                  <a:ext uri="{FF2B5EF4-FFF2-40B4-BE49-F238E27FC236}">
                    <a16:creationId xmlns:a16="http://schemas.microsoft.com/office/drawing/2014/main" id="{E80AEE8E-EEF8-484C-A390-C39036A2CD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4" y="3408"/>
                <a:ext cx="453" cy="453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76" name="Rectangle 8">
                <a:extLst>
                  <a:ext uri="{FF2B5EF4-FFF2-40B4-BE49-F238E27FC236}">
                    <a16:creationId xmlns:a16="http://schemas.microsoft.com/office/drawing/2014/main" id="{43497442-5771-48C2-A3E1-D4EA4D44B4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6" y="3408"/>
                <a:ext cx="453" cy="453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77" name="Rectangle 9">
                <a:extLst>
                  <a:ext uri="{FF2B5EF4-FFF2-40B4-BE49-F238E27FC236}">
                    <a16:creationId xmlns:a16="http://schemas.microsoft.com/office/drawing/2014/main" id="{FC23B51D-F266-4640-AC71-BBF44FFAF2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18" y="3408"/>
                <a:ext cx="453" cy="453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78" name="Rectangle 10">
                <a:extLst>
                  <a:ext uri="{FF2B5EF4-FFF2-40B4-BE49-F238E27FC236}">
                    <a16:creationId xmlns:a16="http://schemas.microsoft.com/office/drawing/2014/main" id="{E0220941-BC89-47CF-923A-35A6D832AC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1" y="3408"/>
                <a:ext cx="453" cy="453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7179" name="Group 11">
              <a:extLst>
                <a:ext uri="{FF2B5EF4-FFF2-40B4-BE49-F238E27FC236}">
                  <a16:creationId xmlns:a16="http://schemas.microsoft.com/office/drawing/2014/main" id="{101541D0-4694-47C6-BA56-C6AABB72116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6" y="2376"/>
              <a:ext cx="2634" cy="453"/>
              <a:chOff x="1590" y="3408"/>
              <a:chExt cx="2634" cy="453"/>
            </a:xfrm>
            <a:grpFill/>
          </p:grpSpPr>
          <p:sp>
            <p:nvSpPr>
              <p:cNvPr id="7180" name="Rectangle 12">
                <a:extLst>
                  <a:ext uri="{FF2B5EF4-FFF2-40B4-BE49-F238E27FC236}">
                    <a16:creationId xmlns:a16="http://schemas.microsoft.com/office/drawing/2014/main" id="{30736B42-B2BF-4F35-B3C2-EF9AF9B109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0" y="3408"/>
                <a:ext cx="453" cy="453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81" name="Rectangle 13">
                <a:extLst>
                  <a:ext uri="{FF2B5EF4-FFF2-40B4-BE49-F238E27FC236}">
                    <a16:creationId xmlns:a16="http://schemas.microsoft.com/office/drawing/2014/main" id="{E06E5814-298D-4EA9-95E8-2BFFE20B5B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2" y="3408"/>
                <a:ext cx="453" cy="453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82" name="Rectangle 14">
                <a:extLst>
                  <a:ext uri="{FF2B5EF4-FFF2-40B4-BE49-F238E27FC236}">
                    <a16:creationId xmlns:a16="http://schemas.microsoft.com/office/drawing/2014/main" id="{55DCAE7E-0479-4743-A038-2DF654DABC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4" y="3408"/>
                <a:ext cx="453" cy="453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83" name="Rectangle 15">
                <a:extLst>
                  <a:ext uri="{FF2B5EF4-FFF2-40B4-BE49-F238E27FC236}">
                    <a16:creationId xmlns:a16="http://schemas.microsoft.com/office/drawing/2014/main" id="{8C7D72A3-6EBB-4754-A1F3-CE03413111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6" y="3408"/>
                <a:ext cx="453" cy="453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84" name="Rectangle 16">
                <a:extLst>
                  <a:ext uri="{FF2B5EF4-FFF2-40B4-BE49-F238E27FC236}">
                    <a16:creationId xmlns:a16="http://schemas.microsoft.com/office/drawing/2014/main" id="{23001054-BFC5-41A8-BE76-AFEC544B9C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18" y="3408"/>
                <a:ext cx="453" cy="453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85" name="Rectangle 17">
                <a:extLst>
                  <a:ext uri="{FF2B5EF4-FFF2-40B4-BE49-F238E27FC236}">
                    <a16:creationId xmlns:a16="http://schemas.microsoft.com/office/drawing/2014/main" id="{670F9242-E116-4138-8091-4C5F1669F2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1" y="3408"/>
                <a:ext cx="453" cy="453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7186" name="Rectangle 18">
              <a:extLst>
                <a:ext uri="{FF2B5EF4-FFF2-40B4-BE49-F238E27FC236}">
                  <a16:creationId xmlns:a16="http://schemas.microsoft.com/office/drawing/2014/main" id="{2B4688A3-0462-4A95-8952-A633896BAD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6" y="1500"/>
              <a:ext cx="453" cy="453"/>
            </a:xfrm>
            <a:prstGeom prst="rect">
              <a:avLst/>
            </a:prstGeom>
            <a:grp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87" name="Rectangle 19">
              <a:extLst>
                <a:ext uri="{FF2B5EF4-FFF2-40B4-BE49-F238E27FC236}">
                  <a16:creationId xmlns:a16="http://schemas.microsoft.com/office/drawing/2014/main" id="{546B7113-1205-42C0-B27C-C234BD9796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8" y="1500"/>
              <a:ext cx="453" cy="453"/>
            </a:xfrm>
            <a:prstGeom prst="rect">
              <a:avLst/>
            </a:prstGeom>
            <a:grp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88" name="Rectangle 20">
              <a:extLst>
                <a:ext uri="{FF2B5EF4-FFF2-40B4-BE49-F238E27FC236}">
                  <a16:creationId xmlns:a16="http://schemas.microsoft.com/office/drawing/2014/main" id="{1360528D-2566-4849-8A34-8B5910A1BF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0" y="1500"/>
              <a:ext cx="453" cy="453"/>
            </a:xfrm>
            <a:prstGeom prst="rect">
              <a:avLst/>
            </a:prstGeom>
            <a:grp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89" name="Rectangle 21">
              <a:extLst>
                <a:ext uri="{FF2B5EF4-FFF2-40B4-BE49-F238E27FC236}">
                  <a16:creationId xmlns:a16="http://schemas.microsoft.com/office/drawing/2014/main" id="{5302CAA1-D861-4205-86FC-EB9A42A5A0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2" y="1500"/>
              <a:ext cx="453" cy="453"/>
            </a:xfrm>
            <a:prstGeom prst="rect">
              <a:avLst/>
            </a:prstGeom>
            <a:grp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90" name="Rectangle 22">
              <a:extLst>
                <a:ext uri="{FF2B5EF4-FFF2-40B4-BE49-F238E27FC236}">
                  <a16:creationId xmlns:a16="http://schemas.microsoft.com/office/drawing/2014/main" id="{CBB2C4F6-7542-4AEC-9687-DA2D3130E2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4" y="1500"/>
              <a:ext cx="453" cy="453"/>
            </a:xfrm>
            <a:prstGeom prst="rect">
              <a:avLst/>
            </a:prstGeom>
            <a:grp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91" name="Rectangle 23">
              <a:extLst>
                <a:ext uri="{FF2B5EF4-FFF2-40B4-BE49-F238E27FC236}">
                  <a16:creationId xmlns:a16="http://schemas.microsoft.com/office/drawing/2014/main" id="{B46CE3A0-FCF6-4EFE-A062-FA70E1DCE6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7" y="1500"/>
              <a:ext cx="453" cy="453"/>
            </a:xfrm>
            <a:prstGeom prst="rect">
              <a:avLst/>
            </a:prstGeom>
            <a:grp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7196" name="Text Box 28">
            <a:extLst>
              <a:ext uri="{FF2B5EF4-FFF2-40B4-BE49-F238E27FC236}">
                <a16:creationId xmlns:a16="http://schemas.microsoft.com/office/drawing/2014/main" id="{94BC0CE8-E3EF-4F1E-8851-42902724B5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3551" y="4437064"/>
            <a:ext cx="6143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4000">
                <a:solidFill>
                  <a:schemeClr val="bg1"/>
                </a:solidFill>
                <a:latin typeface="Comic Sans MS" panose="030F0702030302020204" pitchFamily="66" charset="0"/>
              </a:rPr>
              <a:t>6 </a:t>
            </a:r>
          </a:p>
        </p:txBody>
      </p:sp>
      <p:sp>
        <p:nvSpPr>
          <p:cNvPr id="7207" name="Text Box 39">
            <a:extLst>
              <a:ext uri="{FF2B5EF4-FFF2-40B4-BE49-F238E27FC236}">
                <a16:creationId xmlns:a16="http://schemas.microsoft.com/office/drawing/2014/main" id="{35D967B5-A3D1-4B79-9EE3-8F9028672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0564" y="4456114"/>
            <a:ext cx="25923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4000">
                <a:solidFill>
                  <a:schemeClr val="bg1"/>
                </a:solidFill>
                <a:latin typeface="Comic Sans MS" panose="030F0702030302020204" pitchFamily="66" charset="0"/>
              </a:rPr>
              <a:t>= 18 cm</a:t>
            </a:r>
            <a:r>
              <a:rPr lang="en-GB" altLang="en-US" sz="400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²</a:t>
            </a:r>
            <a:r>
              <a:rPr lang="en-GB" altLang="en-US" sz="400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7208" name="Text Box 40">
            <a:extLst>
              <a:ext uri="{FF2B5EF4-FFF2-40B4-BE49-F238E27FC236}">
                <a16:creationId xmlns:a16="http://schemas.microsoft.com/office/drawing/2014/main" id="{F54C8BB9-24AD-47BA-A3B8-73F90E21AB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8391" y="2591815"/>
            <a:ext cx="10887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3 cm</a:t>
            </a:r>
          </a:p>
        </p:txBody>
      </p:sp>
      <p:sp>
        <p:nvSpPr>
          <p:cNvPr id="7209" name="Text Box 41">
            <a:extLst>
              <a:ext uri="{FF2B5EF4-FFF2-40B4-BE49-F238E27FC236}">
                <a16:creationId xmlns:a16="http://schemas.microsoft.com/office/drawing/2014/main" id="{E1179168-66D3-45BF-99F1-956804225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1859" y="1376844"/>
            <a:ext cx="10887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6 cm</a:t>
            </a:r>
          </a:p>
        </p:txBody>
      </p:sp>
      <p:sp>
        <p:nvSpPr>
          <p:cNvPr id="7213" name="Text Box 45">
            <a:extLst>
              <a:ext uri="{FF2B5EF4-FFF2-40B4-BE49-F238E27FC236}">
                <a16:creationId xmlns:a16="http://schemas.microsoft.com/office/drawing/2014/main" id="{AA34983C-3E6D-4C5D-82E9-D57E39613D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2099" y="5495926"/>
            <a:ext cx="21542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4000" b="1">
                <a:solidFill>
                  <a:srgbClr val="FFFF00"/>
                </a:solidFill>
                <a:latin typeface="Comic Sans MS" panose="030F0702030302020204" pitchFamily="66" charset="0"/>
              </a:rPr>
              <a:t>Area = </a:t>
            </a:r>
          </a:p>
        </p:txBody>
      </p:sp>
      <p:sp>
        <p:nvSpPr>
          <p:cNvPr id="7214" name="Text Box 46">
            <a:extLst>
              <a:ext uri="{FF2B5EF4-FFF2-40B4-BE49-F238E27FC236}">
                <a16:creationId xmlns:a16="http://schemas.microsoft.com/office/drawing/2014/main" id="{78C9D9DF-194E-45AB-A88F-05B2AFE923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8213" y="5495926"/>
            <a:ext cx="17176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4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length </a:t>
            </a:r>
          </a:p>
        </p:txBody>
      </p:sp>
      <p:sp>
        <p:nvSpPr>
          <p:cNvPr id="7215" name="Text Box 47">
            <a:extLst>
              <a:ext uri="{FF2B5EF4-FFF2-40B4-BE49-F238E27FC236}">
                <a16:creationId xmlns:a16="http://schemas.microsoft.com/office/drawing/2014/main" id="{A94198EE-2E20-45AE-9D63-84B06214D6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1425" y="5495926"/>
            <a:ext cx="29686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4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x breadth </a:t>
            </a:r>
          </a:p>
        </p:txBody>
      </p:sp>
      <p:sp>
        <p:nvSpPr>
          <p:cNvPr id="7216" name="Text Box 48">
            <a:extLst>
              <a:ext uri="{FF2B5EF4-FFF2-40B4-BE49-F238E27FC236}">
                <a16:creationId xmlns:a16="http://schemas.microsoft.com/office/drawing/2014/main" id="{8428E3A6-3727-42C5-AC28-F626883E3C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3389" y="1515545"/>
            <a:ext cx="10278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dirty="0">
                <a:solidFill>
                  <a:schemeClr val="bg1"/>
                </a:solidFill>
                <a:latin typeface="Comic Sans MS" panose="030F0702030302020204" pitchFamily="66" charset="0"/>
              </a:rPr>
              <a:t>(length)</a:t>
            </a:r>
          </a:p>
        </p:txBody>
      </p:sp>
      <p:sp>
        <p:nvSpPr>
          <p:cNvPr id="7217" name="Text Box 49">
            <a:extLst>
              <a:ext uri="{FF2B5EF4-FFF2-40B4-BE49-F238E27FC236}">
                <a16:creationId xmlns:a16="http://schemas.microsoft.com/office/drawing/2014/main" id="{99DB6852-0BA7-4E74-B9D0-697F229DE5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2097" y="3184565"/>
            <a:ext cx="12250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dirty="0">
                <a:solidFill>
                  <a:schemeClr val="bg1"/>
                </a:solidFill>
                <a:latin typeface="Comic Sans MS" panose="030F0702030302020204" pitchFamily="66" charset="0"/>
              </a:rPr>
              <a:t>(breadth)</a:t>
            </a:r>
          </a:p>
        </p:txBody>
      </p:sp>
      <p:sp>
        <p:nvSpPr>
          <p:cNvPr id="7218" name="Text Box 50">
            <a:extLst>
              <a:ext uri="{FF2B5EF4-FFF2-40B4-BE49-F238E27FC236}">
                <a16:creationId xmlns:a16="http://schemas.microsoft.com/office/drawing/2014/main" id="{4E3C6054-42AE-4640-A169-DD25E34A6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8213" y="4437064"/>
            <a:ext cx="1066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4000" dirty="0">
                <a:solidFill>
                  <a:schemeClr val="bg1"/>
                </a:solidFill>
                <a:latin typeface="Comic Sans MS" panose="030F0702030302020204" pitchFamily="66" charset="0"/>
              </a:rPr>
              <a:t>x 3 </a:t>
            </a:r>
          </a:p>
        </p:txBody>
      </p:sp>
      <p:sp>
        <p:nvSpPr>
          <p:cNvPr id="37" name="Text Box 52">
            <a:extLst>
              <a:ext uri="{FF2B5EF4-FFF2-40B4-BE49-F238E27FC236}">
                <a16:creationId xmlns:a16="http://schemas.microsoft.com/office/drawing/2014/main" id="{F4507701-AA8D-4883-B57D-C29875C9D3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338" y="231774"/>
            <a:ext cx="7552450" cy="646331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36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Area of a Rectangle: Short cut</a:t>
            </a:r>
          </a:p>
        </p:txBody>
      </p:sp>
      <p:sp>
        <p:nvSpPr>
          <p:cNvPr id="38" name="Text Box 85">
            <a:extLst>
              <a:ext uri="{FF2B5EF4-FFF2-40B4-BE49-F238E27FC236}">
                <a16:creationId xmlns:a16="http://schemas.microsoft.com/office/drawing/2014/main" id="{36C6AD04-20AF-44A9-ACBE-FCCEB8A442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8609" y="6229351"/>
            <a:ext cx="25796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GB" altLang="en-US" sz="2000" dirty="0">
                <a:solidFill>
                  <a:srgbClr val="FFFF00"/>
                </a:solidFill>
              </a:rPr>
              <a:t>Must learn formula 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7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7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6" grpId="0" autoUpdateAnimBg="0"/>
      <p:bldP spid="7207" grpId="0" autoUpdateAnimBg="0"/>
      <p:bldP spid="7208" grpId="0" autoUpdateAnimBg="0"/>
      <p:bldP spid="7209" grpId="0" autoUpdateAnimBg="0"/>
      <p:bldP spid="7213" grpId="0" autoUpdateAnimBg="0"/>
      <p:bldP spid="7214" grpId="0" autoUpdateAnimBg="0"/>
      <p:bldP spid="7215" grpId="0" autoUpdateAnimBg="0"/>
      <p:bldP spid="7216" grpId="0" autoUpdateAnimBg="0"/>
      <p:bldP spid="7217" grpId="0" autoUpdateAnimBg="0"/>
      <p:bldP spid="7218" grpId="0" autoUpdateAnimBg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2">
            <a:extLst>
              <a:ext uri="{FF2B5EF4-FFF2-40B4-BE49-F238E27FC236}">
                <a16:creationId xmlns:a16="http://schemas.microsoft.com/office/drawing/2014/main" id="{80542B01-5D72-47A1-AA12-370A3332D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338" y="231774"/>
            <a:ext cx="7552450" cy="646331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36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Area of a Rectangle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AEFAAE6D-1FC7-4CC7-9ABD-DAF720474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113" y="1351773"/>
            <a:ext cx="2162226" cy="696913"/>
          </a:xfrm>
          <a:prstGeom prst="rect">
            <a:avLst/>
          </a:prstGeom>
          <a:solidFill>
            <a:srgbClr val="66FF33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b="1" dirty="0">
                <a:solidFill>
                  <a:srgbClr val="000000"/>
                </a:solidFill>
                <a:latin typeface="Comic Sans MS" panose="030F0702030302020204" pitchFamily="66" charset="0"/>
              </a:rPr>
              <a:t>Examples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6AE222-271E-4FC4-9C45-D8A54842C7A5}"/>
              </a:ext>
            </a:extLst>
          </p:cNvPr>
          <p:cNvSpPr txBox="1"/>
          <p:nvPr/>
        </p:nvSpPr>
        <p:spPr>
          <a:xfrm>
            <a:off x="2840712" y="1407841"/>
            <a:ext cx="37483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Find the area of :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AAFF40C2-7B9E-4C4C-BC48-6C882B3601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7065" y="3657963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8cm</a:t>
            </a: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B032F202-3AE1-4250-B13C-65C015D916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0641" y="2947092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6cm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DFC3C8-C356-43D6-AEA6-6190314DBA04}"/>
              </a:ext>
            </a:extLst>
          </p:cNvPr>
          <p:cNvSpPr/>
          <p:nvPr/>
        </p:nvSpPr>
        <p:spPr>
          <a:xfrm>
            <a:off x="1051849" y="2692520"/>
            <a:ext cx="2115945" cy="921322"/>
          </a:xfrm>
          <a:prstGeom prst="rect">
            <a:avLst/>
          </a:prstGeom>
          <a:solidFill>
            <a:srgbClr val="FF006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 Box 27">
            <a:extLst>
              <a:ext uri="{FF2B5EF4-FFF2-40B4-BE49-F238E27FC236}">
                <a16:creationId xmlns:a16="http://schemas.microsoft.com/office/drawing/2014/main" id="{68F5179C-3EDA-4C9A-82F6-3686A6589C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5197" y="4354660"/>
            <a:ext cx="100219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Area</a:t>
            </a:r>
          </a:p>
        </p:txBody>
      </p:sp>
      <p:sp>
        <p:nvSpPr>
          <p:cNvPr id="9" name="Text Box 28">
            <a:extLst>
              <a:ext uri="{FF2B5EF4-FFF2-40B4-BE49-F238E27FC236}">
                <a16:creationId xmlns:a16="http://schemas.microsoft.com/office/drawing/2014/main" id="{E11003A9-EC3E-421D-84C5-BEDD815268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7124" y="4358768"/>
            <a:ext cx="15271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l x b </a:t>
            </a:r>
          </a:p>
        </p:txBody>
      </p:sp>
      <p:sp>
        <p:nvSpPr>
          <p:cNvPr id="10" name="Text Box 39">
            <a:extLst>
              <a:ext uri="{FF2B5EF4-FFF2-40B4-BE49-F238E27FC236}">
                <a16:creationId xmlns:a16="http://schemas.microsoft.com/office/drawing/2014/main" id="{394B926E-AAF0-4467-8A88-6933E83B7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7124" y="5456156"/>
            <a:ext cx="18256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48 cm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²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11" name="Text Box 99">
            <a:extLst>
              <a:ext uri="{FF2B5EF4-FFF2-40B4-BE49-F238E27FC236}">
                <a16:creationId xmlns:a16="http://schemas.microsoft.com/office/drawing/2014/main" id="{C8FB4927-2922-499C-A57F-8223A182F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7394" y="4907462"/>
            <a:ext cx="16383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8 x 6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088E8AA-7647-4ABD-B7D7-8C4050A82C0F}"/>
              </a:ext>
            </a:extLst>
          </p:cNvPr>
          <p:cNvSpPr txBox="1"/>
          <p:nvPr/>
        </p:nvSpPr>
        <p:spPr>
          <a:xfrm>
            <a:off x="4059554" y="2139529"/>
            <a:ext cx="704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b)</a:t>
            </a:r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384AD96D-9EB5-486B-B608-D254E6729D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7300" y="3719547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14m</a:t>
            </a:r>
          </a:p>
        </p:txBody>
      </p:sp>
      <p:sp>
        <p:nvSpPr>
          <p:cNvPr id="14" name="Text Box 7">
            <a:extLst>
              <a:ext uri="{FF2B5EF4-FFF2-40B4-BE49-F238E27FC236}">
                <a16:creationId xmlns:a16="http://schemas.microsoft.com/office/drawing/2014/main" id="{9F6D65B1-6952-46E7-8399-138E0839F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7340" y="2793367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10m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BB69FED-1579-46E8-9503-44F258F1586A}"/>
              </a:ext>
            </a:extLst>
          </p:cNvPr>
          <p:cNvSpPr/>
          <p:nvPr/>
        </p:nvSpPr>
        <p:spPr>
          <a:xfrm>
            <a:off x="4976062" y="2331103"/>
            <a:ext cx="1703605" cy="1381729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 Box 27">
            <a:extLst>
              <a:ext uri="{FF2B5EF4-FFF2-40B4-BE49-F238E27FC236}">
                <a16:creationId xmlns:a16="http://schemas.microsoft.com/office/drawing/2014/main" id="{B0A6EA3C-0282-43DA-8932-7F590208F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9861" y="4354660"/>
            <a:ext cx="100219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Area</a:t>
            </a:r>
          </a:p>
        </p:txBody>
      </p:sp>
      <p:sp>
        <p:nvSpPr>
          <p:cNvPr id="17" name="Text Box 28">
            <a:extLst>
              <a:ext uri="{FF2B5EF4-FFF2-40B4-BE49-F238E27FC236}">
                <a16:creationId xmlns:a16="http://schemas.microsoft.com/office/drawing/2014/main" id="{3F3836E7-4780-4DDC-A786-BE81524715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1788" y="4358768"/>
            <a:ext cx="15271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l x b </a:t>
            </a:r>
          </a:p>
        </p:txBody>
      </p:sp>
      <p:sp>
        <p:nvSpPr>
          <p:cNvPr id="18" name="Text Box 39">
            <a:extLst>
              <a:ext uri="{FF2B5EF4-FFF2-40B4-BE49-F238E27FC236}">
                <a16:creationId xmlns:a16="http://schemas.microsoft.com/office/drawing/2014/main" id="{8A7B337D-78DA-4371-877E-3A6DD79C4E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1788" y="5456156"/>
            <a:ext cx="209027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140 m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²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19" name="Text Box 99">
            <a:extLst>
              <a:ext uri="{FF2B5EF4-FFF2-40B4-BE49-F238E27FC236}">
                <a16:creationId xmlns:a16="http://schemas.microsoft.com/office/drawing/2014/main" id="{FE856EF6-EE7F-48C0-B1EA-6F4C7679D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2058" y="4907462"/>
            <a:ext cx="168314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14 x 10 </a:t>
            </a:r>
          </a:p>
        </p:txBody>
      </p:sp>
      <p:sp>
        <p:nvSpPr>
          <p:cNvPr id="20" name="Text Box 6">
            <a:extLst>
              <a:ext uri="{FF2B5EF4-FFF2-40B4-BE49-F238E27FC236}">
                <a16:creationId xmlns:a16="http://schemas.microsoft.com/office/drawing/2014/main" id="{818AE64C-2C4E-4466-9CBC-D68F3EE08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17750" y="3466379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27mm</a:t>
            </a:r>
          </a:p>
        </p:txBody>
      </p:sp>
      <p:sp>
        <p:nvSpPr>
          <p:cNvPr id="21" name="Text Box 7">
            <a:extLst>
              <a:ext uri="{FF2B5EF4-FFF2-40B4-BE49-F238E27FC236}">
                <a16:creationId xmlns:a16="http://schemas.microsoft.com/office/drawing/2014/main" id="{1D887473-9DFF-4064-86D8-559E477EB1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04288" y="2814741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7mm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DEBB87C-7C6B-4C80-8B53-432AA3648DE0}"/>
              </a:ext>
            </a:extLst>
          </p:cNvPr>
          <p:cNvSpPr/>
          <p:nvPr/>
        </p:nvSpPr>
        <p:spPr>
          <a:xfrm>
            <a:off x="8553641" y="2515475"/>
            <a:ext cx="2454339" cy="921322"/>
          </a:xfrm>
          <a:prstGeom prst="rect">
            <a:avLst/>
          </a:prstGeom>
          <a:solidFill>
            <a:srgbClr val="FF33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Box 27">
            <a:extLst>
              <a:ext uri="{FF2B5EF4-FFF2-40B4-BE49-F238E27FC236}">
                <a16:creationId xmlns:a16="http://schemas.microsoft.com/office/drawing/2014/main" id="{93EEB635-DA0E-4D78-8996-F485C3870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9977" y="4354660"/>
            <a:ext cx="100219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Area</a:t>
            </a:r>
          </a:p>
        </p:txBody>
      </p:sp>
      <p:sp>
        <p:nvSpPr>
          <p:cNvPr id="24" name="Text Box 28">
            <a:extLst>
              <a:ext uri="{FF2B5EF4-FFF2-40B4-BE49-F238E27FC236}">
                <a16:creationId xmlns:a16="http://schemas.microsoft.com/office/drawing/2014/main" id="{120CFB26-35B6-4BD2-98D5-3856F6427D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31904" y="4358768"/>
            <a:ext cx="15271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l x b </a:t>
            </a:r>
          </a:p>
        </p:txBody>
      </p:sp>
      <p:sp>
        <p:nvSpPr>
          <p:cNvPr id="25" name="Text Box 39">
            <a:extLst>
              <a:ext uri="{FF2B5EF4-FFF2-40B4-BE49-F238E27FC236}">
                <a16:creationId xmlns:a16="http://schemas.microsoft.com/office/drawing/2014/main" id="{EFCB4BD9-82EE-4FB2-8493-70689BFC1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31904" y="5456156"/>
            <a:ext cx="224014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189 mm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²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26" name="Text Box 99">
            <a:extLst>
              <a:ext uri="{FF2B5EF4-FFF2-40B4-BE49-F238E27FC236}">
                <a16:creationId xmlns:a16="http://schemas.microsoft.com/office/drawing/2014/main" id="{274F756E-CACB-4303-823A-097001658F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22174" y="4907462"/>
            <a:ext cx="16383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27 x 7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0503100-224B-46D0-A293-01CAD6EB231A}"/>
              </a:ext>
            </a:extLst>
          </p:cNvPr>
          <p:cNvSpPr txBox="1"/>
          <p:nvPr/>
        </p:nvSpPr>
        <p:spPr>
          <a:xfrm>
            <a:off x="241232" y="2229966"/>
            <a:ext cx="704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a)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FC645C1-C17B-4061-97FE-34B34044741E}"/>
              </a:ext>
            </a:extLst>
          </p:cNvPr>
          <p:cNvSpPr txBox="1"/>
          <p:nvPr/>
        </p:nvSpPr>
        <p:spPr>
          <a:xfrm>
            <a:off x="7877876" y="1983902"/>
            <a:ext cx="704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c)</a:t>
            </a:r>
          </a:p>
        </p:txBody>
      </p:sp>
      <p:sp>
        <p:nvSpPr>
          <p:cNvPr id="29" name="Text Box 85">
            <a:extLst>
              <a:ext uri="{FF2B5EF4-FFF2-40B4-BE49-F238E27FC236}">
                <a16:creationId xmlns:a16="http://schemas.microsoft.com/office/drawing/2014/main" id="{14DB806E-947B-492F-A370-316B6AE89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9428" y="6263753"/>
            <a:ext cx="44470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GB" altLang="en-US" sz="2000" dirty="0">
                <a:solidFill>
                  <a:srgbClr val="FFFF00"/>
                </a:solidFill>
              </a:rPr>
              <a:t>Must show these 3 lines of working!</a:t>
            </a:r>
          </a:p>
        </p:txBody>
      </p:sp>
    </p:spTree>
    <p:extLst>
      <p:ext uri="{BB962C8B-B14F-4D97-AF65-F5344CB8AC3E}">
        <p14:creationId xmlns:p14="http://schemas.microsoft.com/office/powerpoint/2010/main" val="967559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 animBg="1"/>
      <p:bldP spid="16" grpId="0"/>
      <p:bldP spid="17" grpId="0"/>
      <p:bldP spid="18" grpId="0"/>
      <p:bldP spid="19" grpId="0"/>
      <p:bldP spid="20" grpId="0"/>
      <p:bldP spid="21" grpId="0"/>
      <p:bldP spid="22" grpId="0" animBg="1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3" name="Text Box 6">
            <a:extLst>
              <a:ext uri="{FF2B5EF4-FFF2-40B4-BE49-F238E27FC236}">
                <a16:creationId xmlns:a16="http://schemas.microsoft.com/office/drawing/2014/main" id="{D8CE9C19-B3DD-4258-A2C9-6CEEEF90AA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49" y="2228235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9cm</a:t>
            </a:r>
          </a:p>
        </p:txBody>
      </p:sp>
      <p:sp>
        <p:nvSpPr>
          <p:cNvPr id="4164" name="Text Box 7">
            <a:extLst>
              <a:ext uri="{FF2B5EF4-FFF2-40B4-BE49-F238E27FC236}">
                <a16:creationId xmlns:a16="http://schemas.microsoft.com/office/drawing/2014/main" id="{613B9DA1-0EC2-492A-A1E8-19EECFDCD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480" y="1381125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20cm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CB1B7EB-AD7E-481F-9D74-A0AE01A0EF80}"/>
              </a:ext>
            </a:extLst>
          </p:cNvPr>
          <p:cNvSpPr/>
          <p:nvPr/>
        </p:nvSpPr>
        <p:spPr>
          <a:xfrm>
            <a:off x="1385598" y="977176"/>
            <a:ext cx="1885602" cy="1298472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Text Box 6">
            <a:extLst>
              <a:ext uri="{FF2B5EF4-FFF2-40B4-BE49-F238E27FC236}">
                <a16:creationId xmlns:a16="http://schemas.microsoft.com/office/drawing/2014/main" id="{CF4E0EAB-1A05-4BAB-8A0D-BF7D4B604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8397" y="2122160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12cm</a:t>
            </a:r>
          </a:p>
        </p:txBody>
      </p:sp>
      <p:sp>
        <p:nvSpPr>
          <p:cNvPr id="73" name="Text Box 7">
            <a:extLst>
              <a:ext uri="{FF2B5EF4-FFF2-40B4-BE49-F238E27FC236}">
                <a16:creationId xmlns:a16="http://schemas.microsoft.com/office/drawing/2014/main" id="{453B3550-19FC-47E5-8EEB-3212919E1B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1973" y="1411289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5cm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FF72ADD-59A6-4D48-A160-1EECE8045A9B}"/>
              </a:ext>
            </a:extLst>
          </p:cNvPr>
          <p:cNvSpPr/>
          <p:nvPr/>
        </p:nvSpPr>
        <p:spPr>
          <a:xfrm>
            <a:off x="4853181" y="1156717"/>
            <a:ext cx="2115945" cy="92132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Text Box 6">
            <a:extLst>
              <a:ext uri="{FF2B5EF4-FFF2-40B4-BE49-F238E27FC236}">
                <a16:creationId xmlns:a16="http://schemas.microsoft.com/office/drawing/2014/main" id="{492E794F-0742-4151-8EFE-E10EE25EC7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13528" y="2275072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4cm</a:t>
            </a:r>
          </a:p>
        </p:txBody>
      </p:sp>
      <p:sp>
        <p:nvSpPr>
          <p:cNvPr id="76" name="Text Box 7">
            <a:extLst>
              <a:ext uri="{FF2B5EF4-FFF2-40B4-BE49-F238E27FC236}">
                <a16:creationId xmlns:a16="http://schemas.microsoft.com/office/drawing/2014/main" id="{D9E8B247-8731-4D29-BF01-6C7C39122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50061" y="1381125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4cm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45B02D7-26DC-4542-851B-30AC8DC57DCE}"/>
              </a:ext>
            </a:extLst>
          </p:cNvPr>
          <p:cNvSpPr/>
          <p:nvPr/>
        </p:nvSpPr>
        <p:spPr>
          <a:xfrm>
            <a:off x="8937918" y="1156717"/>
            <a:ext cx="1259297" cy="1153369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Text Box 6">
            <a:extLst>
              <a:ext uri="{FF2B5EF4-FFF2-40B4-BE49-F238E27FC236}">
                <a16:creationId xmlns:a16="http://schemas.microsoft.com/office/drawing/2014/main" id="{B00AF156-1FC3-4480-A5FC-C41E79D8F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49" y="4304651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2cm</a:t>
            </a:r>
          </a:p>
        </p:txBody>
      </p:sp>
      <p:sp>
        <p:nvSpPr>
          <p:cNvPr id="79" name="Text Box 7">
            <a:extLst>
              <a:ext uri="{FF2B5EF4-FFF2-40B4-BE49-F238E27FC236}">
                <a16:creationId xmlns:a16="http://schemas.microsoft.com/office/drawing/2014/main" id="{569B067B-B0BA-48FA-875A-A12327100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55" y="3196650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18cm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87992F05-15E0-410A-B107-72AEE70E73DD}"/>
              </a:ext>
            </a:extLst>
          </p:cNvPr>
          <p:cNvSpPr/>
          <p:nvPr/>
        </p:nvSpPr>
        <p:spPr>
          <a:xfrm>
            <a:off x="1774030" y="2838931"/>
            <a:ext cx="865188" cy="1473689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Text Box 6">
            <a:extLst>
              <a:ext uri="{FF2B5EF4-FFF2-40B4-BE49-F238E27FC236}">
                <a16:creationId xmlns:a16="http://schemas.microsoft.com/office/drawing/2014/main" id="{24F82EEC-BC06-48BE-B1FE-7DDD9E4C38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4943" y="4061978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23cm</a:t>
            </a:r>
          </a:p>
        </p:txBody>
      </p:sp>
      <p:sp>
        <p:nvSpPr>
          <p:cNvPr id="82" name="Text Box 7">
            <a:extLst>
              <a:ext uri="{FF2B5EF4-FFF2-40B4-BE49-F238E27FC236}">
                <a16:creationId xmlns:a16="http://schemas.microsoft.com/office/drawing/2014/main" id="{392C2F24-B4C8-41EA-847B-A1ABE0A99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1973" y="3394220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6cm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E22309DA-DFB7-4902-B686-3D9653172959}"/>
              </a:ext>
            </a:extLst>
          </p:cNvPr>
          <p:cNvSpPr/>
          <p:nvPr/>
        </p:nvSpPr>
        <p:spPr>
          <a:xfrm>
            <a:off x="4761007" y="2865155"/>
            <a:ext cx="2115945" cy="1237562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Text Box 6">
            <a:extLst>
              <a:ext uri="{FF2B5EF4-FFF2-40B4-BE49-F238E27FC236}">
                <a16:creationId xmlns:a16="http://schemas.microsoft.com/office/drawing/2014/main" id="{912915BD-53B7-49A8-BEF8-C3178F4B7A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64676" y="4013780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49cm</a:t>
            </a:r>
          </a:p>
        </p:txBody>
      </p:sp>
      <p:sp>
        <p:nvSpPr>
          <p:cNvPr id="85" name="Text Box 7">
            <a:extLst>
              <a:ext uri="{FF2B5EF4-FFF2-40B4-BE49-F238E27FC236}">
                <a16:creationId xmlns:a16="http://schemas.microsoft.com/office/drawing/2014/main" id="{751C9E9B-CB58-41F6-8F42-E5267A0AD8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99302" y="3347175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3cm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7125ECCB-5692-43B9-B71E-7EBC46D93915}"/>
              </a:ext>
            </a:extLst>
          </p:cNvPr>
          <p:cNvSpPr/>
          <p:nvPr/>
        </p:nvSpPr>
        <p:spPr>
          <a:xfrm>
            <a:off x="8699673" y="3032197"/>
            <a:ext cx="2493065" cy="981583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Text Box 6">
            <a:extLst>
              <a:ext uri="{FF2B5EF4-FFF2-40B4-BE49-F238E27FC236}">
                <a16:creationId xmlns:a16="http://schemas.microsoft.com/office/drawing/2014/main" id="{01495885-C601-42FC-9B2F-03255C6F4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2586" y="6151989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10m</a:t>
            </a:r>
          </a:p>
        </p:txBody>
      </p:sp>
      <p:sp>
        <p:nvSpPr>
          <p:cNvPr id="88" name="Text Box 7">
            <a:extLst>
              <a:ext uri="{FF2B5EF4-FFF2-40B4-BE49-F238E27FC236}">
                <a16:creationId xmlns:a16="http://schemas.microsoft.com/office/drawing/2014/main" id="{8E9E61DC-CD52-4B34-ACE7-5820B28621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746" y="5294146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2.5m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BAC52558-CCC2-4C1A-A377-3454A2F135C4}"/>
              </a:ext>
            </a:extLst>
          </p:cNvPr>
          <p:cNvSpPr/>
          <p:nvPr/>
        </p:nvSpPr>
        <p:spPr>
          <a:xfrm>
            <a:off x="1347310" y="4963421"/>
            <a:ext cx="1651951" cy="119837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Text Box 6">
            <a:extLst>
              <a:ext uri="{FF2B5EF4-FFF2-40B4-BE49-F238E27FC236}">
                <a16:creationId xmlns:a16="http://schemas.microsoft.com/office/drawing/2014/main" id="{32DAB8E7-5A34-4AB8-A87C-DF14899E8F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8397" y="6088022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25m</a:t>
            </a:r>
          </a:p>
        </p:txBody>
      </p:sp>
      <p:sp>
        <p:nvSpPr>
          <p:cNvPr id="91" name="Text Box 7">
            <a:extLst>
              <a:ext uri="{FF2B5EF4-FFF2-40B4-BE49-F238E27FC236}">
                <a16:creationId xmlns:a16="http://schemas.microsoft.com/office/drawing/2014/main" id="{67E0F6E5-EC29-4306-80CF-3BBE57816C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1973" y="5377151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8m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05261E6B-4BA6-4679-862F-0E1798563AA7}"/>
              </a:ext>
            </a:extLst>
          </p:cNvPr>
          <p:cNvSpPr/>
          <p:nvPr/>
        </p:nvSpPr>
        <p:spPr>
          <a:xfrm>
            <a:off x="4853181" y="5122579"/>
            <a:ext cx="2115945" cy="921322"/>
          </a:xfrm>
          <a:prstGeom prst="rect">
            <a:avLst/>
          </a:prstGeom>
          <a:solidFill>
            <a:srgbClr val="FF006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Text Box 6">
            <a:extLst>
              <a:ext uri="{FF2B5EF4-FFF2-40B4-BE49-F238E27FC236}">
                <a16:creationId xmlns:a16="http://schemas.microsoft.com/office/drawing/2014/main" id="{A5F348FB-4153-480E-9DEB-618016699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69360" y="6098036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9m</a:t>
            </a:r>
          </a:p>
        </p:txBody>
      </p:sp>
      <p:sp>
        <p:nvSpPr>
          <p:cNvPr id="94" name="Text Box 7">
            <a:extLst>
              <a:ext uri="{FF2B5EF4-FFF2-40B4-BE49-F238E27FC236}">
                <a16:creationId xmlns:a16="http://schemas.microsoft.com/office/drawing/2014/main" id="{61C1218E-CE26-4AB1-B506-51153720E0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45264" y="5036538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9m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66128292-1D40-4DAB-A9EB-FD30EA832EAC}"/>
              </a:ext>
            </a:extLst>
          </p:cNvPr>
          <p:cNvSpPr/>
          <p:nvPr/>
        </p:nvSpPr>
        <p:spPr>
          <a:xfrm>
            <a:off x="8842698" y="4610500"/>
            <a:ext cx="1761400" cy="153330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ounded Rectangle 62">
            <a:extLst>
              <a:ext uri="{FF2B5EF4-FFF2-40B4-BE49-F238E27FC236}">
                <a16:creationId xmlns:a16="http://schemas.microsoft.com/office/drawing/2014/main" id="{7D9B9E75-671D-4B6A-8210-73A45CA668F6}"/>
              </a:ext>
            </a:extLst>
          </p:cNvPr>
          <p:cNvSpPr/>
          <p:nvPr/>
        </p:nvSpPr>
        <p:spPr>
          <a:xfrm>
            <a:off x="1342766" y="1249431"/>
            <a:ext cx="1995487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180cm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96" name="Rounded Rectangle 62">
            <a:extLst>
              <a:ext uri="{FF2B5EF4-FFF2-40B4-BE49-F238E27FC236}">
                <a16:creationId xmlns:a16="http://schemas.microsoft.com/office/drawing/2014/main" id="{C6BFD394-2E96-49FB-9BF6-F1A3EAAAB89D}"/>
              </a:ext>
            </a:extLst>
          </p:cNvPr>
          <p:cNvSpPr/>
          <p:nvPr/>
        </p:nvSpPr>
        <p:spPr>
          <a:xfrm>
            <a:off x="4965204" y="1249431"/>
            <a:ext cx="1995487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60cm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97" name="Rounded Rectangle 62">
            <a:extLst>
              <a:ext uri="{FF2B5EF4-FFF2-40B4-BE49-F238E27FC236}">
                <a16:creationId xmlns:a16="http://schemas.microsoft.com/office/drawing/2014/main" id="{0E81E0C9-4C46-4EAC-8E70-C0D63724D780}"/>
              </a:ext>
            </a:extLst>
          </p:cNvPr>
          <p:cNvSpPr/>
          <p:nvPr/>
        </p:nvSpPr>
        <p:spPr>
          <a:xfrm>
            <a:off x="8577264" y="1249431"/>
            <a:ext cx="1995487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16cm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98" name="Rounded Rectangle 62">
            <a:extLst>
              <a:ext uri="{FF2B5EF4-FFF2-40B4-BE49-F238E27FC236}">
                <a16:creationId xmlns:a16="http://schemas.microsoft.com/office/drawing/2014/main" id="{B3BAFEA6-539A-4C58-B9F4-0DE8E6ED8502}"/>
              </a:ext>
            </a:extLst>
          </p:cNvPr>
          <p:cNvSpPr/>
          <p:nvPr/>
        </p:nvSpPr>
        <p:spPr>
          <a:xfrm>
            <a:off x="1342766" y="3152150"/>
            <a:ext cx="1995487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36cm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99" name="Rounded Rectangle 62">
            <a:extLst>
              <a:ext uri="{FF2B5EF4-FFF2-40B4-BE49-F238E27FC236}">
                <a16:creationId xmlns:a16="http://schemas.microsoft.com/office/drawing/2014/main" id="{188F83C6-EBD4-448E-BC3A-A32A51993327}"/>
              </a:ext>
            </a:extLst>
          </p:cNvPr>
          <p:cNvSpPr/>
          <p:nvPr/>
        </p:nvSpPr>
        <p:spPr>
          <a:xfrm>
            <a:off x="4965204" y="3152150"/>
            <a:ext cx="1995487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138cm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100" name="Rounded Rectangle 62">
            <a:extLst>
              <a:ext uri="{FF2B5EF4-FFF2-40B4-BE49-F238E27FC236}">
                <a16:creationId xmlns:a16="http://schemas.microsoft.com/office/drawing/2014/main" id="{C0A6CFCF-0770-4993-9366-28D08828651D}"/>
              </a:ext>
            </a:extLst>
          </p:cNvPr>
          <p:cNvSpPr/>
          <p:nvPr/>
        </p:nvSpPr>
        <p:spPr>
          <a:xfrm>
            <a:off x="8577264" y="3152150"/>
            <a:ext cx="1995487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147cm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101" name="Rounded Rectangle 62">
            <a:extLst>
              <a:ext uri="{FF2B5EF4-FFF2-40B4-BE49-F238E27FC236}">
                <a16:creationId xmlns:a16="http://schemas.microsoft.com/office/drawing/2014/main" id="{43151A39-F2E0-4FE2-9941-17DAE4E62ABD}"/>
              </a:ext>
            </a:extLst>
          </p:cNvPr>
          <p:cNvSpPr/>
          <p:nvPr/>
        </p:nvSpPr>
        <p:spPr>
          <a:xfrm>
            <a:off x="1342766" y="5093688"/>
            <a:ext cx="1995487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25m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102" name="Rounded Rectangle 62">
            <a:extLst>
              <a:ext uri="{FF2B5EF4-FFF2-40B4-BE49-F238E27FC236}">
                <a16:creationId xmlns:a16="http://schemas.microsoft.com/office/drawing/2014/main" id="{B602E811-AC42-4860-A03B-818B22082349}"/>
              </a:ext>
            </a:extLst>
          </p:cNvPr>
          <p:cNvSpPr/>
          <p:nvPr/>
        </p:nvSpPr>
        <p:spPr>
          <a:xfrm>
            <a:off x="4965204" y="5093688"/>
            <a:ext cx="1995487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200m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103" name="Rounded Rectangle 62">
            <a:extLst>
              <a:ext uri="{FF2B5EF4-FFF2-40B4-BE49-F238E27FC236}">
                <a16:creationId xmlns:a16="http://schemas.microsoft.com/office/drawing/2014/main" id="{41846CB3-5C92-4920-99F6-7F49D828B702}"/>
              </a:ext>
            </a:extLst>
          </p:cNvPr>
          <p:cNvSpPr/>
          <p:nvPr/>
        </p:nvSpPr>
        <p:spPr>
          <a:xfrm>
            <a:off x="8577264" y="5093688"/>
            <a:ext cx="1995487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81m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104" name="Text Box 6">
            <a:extLst>
              <a:ext uri="{FF2B5EF4-FFF2-40B4-BE49-F238E27FC236}">
                <a16:creationId xmlns:a16="http://schemas.microsoft.com/office/drawing/2014/main" id="{34751688-C785-42CC-8557-7AC0CCE942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030" y="195326"/>
            <a:ext cx="2694231" cy="696913"/>
          </a:xfrm>
          <a:prstGeom prst="rect">
            <a:avLst/>
          </a:prstGeom>
          <a:solidFill>
            <a:srgbClr val="66FF33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b="1">
                <a:solidFill>
                  <a:srgbClr val="000000"/>
                </a:solidFill>
                <a:latin typeface="Comic Sans MS" panose="030F0702030302020204" pitchFamily="66" charset="0"/>
              </a:rPr>
              <a:t>Exercise 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0ABFD3-17C6-4C55-BB97-B7E8B28E796A}"/>
              </a:ext>
            </a:extLst>
          </p:cNvPr>
          <p:cNvSpPr txBox="1"/>
          <p:nvPr/>
        </p:nvSpPr>
        <p:spPr>
          <a:xfrm>
            <a:off x="3338253" y="183517"/>
            <a:ext cx="75074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Find the area of the following shapes:</a:t>
            </a:r>
          </a:p>
        </p:txBody>
      </p:sp>
    </p:spTree>
    <p:extLst>
      <p:ext uri="{BB962C8B-B14F-4D97-AF65-F5344CB8AC3E}">
        <p14:creationId xmlns:p14="http://schemas.microsoft.com/office/powerpoint/2010/main" val="3201089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7" name="Text Box 27">
            <a:extLst>
              <a:ext uri="{FF2B5EF4-FFF2-40B4-BE49-F238E27FC236}">
                <a16:creationId xmlns:a16="http://schemas.microsoft.com/office/drawing/2014/main" id="{A7B88DEB-5346-4EBB-BBC4-0BD80E0832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809" y="4356893"/>
            <a:ext cx="31416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Area of rectangle</a:t>
            </a:r>
          </a:p>
        </p:txBody>
      </p:sp>
      <p:sp>
        <p:nvSpPr>
          <p:cNvPr id="10268" name="Text Box 28">
            <a:extLst>
              <a:ext uri="{FF2B5EF4-FFF2-40B4-BE49-F238E27FC236}">
                <a16:creationId xmlns:a16="http://schemas.microsoft.com/office/drawing/2014/main" id="{950B4AFE-D57A-4483-B904-74F988BAA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0481" y="4356893"/>
            <a:ext cx="15271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l x b </a:t>
            </a:r>
          </a:p>
        </p:txBody>
      </p:sp>
      <p:sp>
        <p:nvSpPr>
          <p:cNvPr id="10279" name="Text Box 39">
            <a:extLst>
              <a:ext uri="{FF2B5EF4-FFF2-40B4-BE49-F238E27FC236}">
                <a16:creationId xmlns:a16="http://schemas.microsoft.com/office/drawing/2014/main" id="{4C1DD7B8-D756-4EE2-A554-FE17FC751B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6471" y="5456236"/>
            <a:ext cx="18256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28 cm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²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  <p:grpSp>
        <p:nvGrpSpPr>
          <p:cNvPr id="10335" name="Group 95">
            <a:extLst>
              <a:ext uri="{FF2B5EF4-FFF2-40B4-BE49-F238E27FC236}">
                <a16:creationId xmlns:a16="http://schemas.microsoft.com/office/drawing/2014/main" id="{250262D0-AE17-4846-ADEB-0F5587776158}"/>
              </a:ext>
            </a:extLst>
          </p:cNvPr>
          <p:cNvGrpSpPr>
            <a:grpSpLocks/>
          </p:cNvGrpSpPr>
          <p:nvPr/>
        </p:nvGrpSpPr>
        <p:grpSpPr bwMode="auto">
          <a:xfrm>
            <a:off x="3727450" y="1119189"/>
            <a:ext cx="4921250" cy="2905125"/>
            <a:chOff x="388" y="1215"/>
            <a:chExt cx="3100" cy="1830"/>
          </a:xfrm>
        </p:grpSpPr>
        <p:sp>
          <p:nvSpPr>
            <p:cNvPr id="10282" name="AutoShape 42">
              <a:extLst>
                <a:ext uri="{FF2B5EF4-FFF2-40B4-BE49-F238E27FC236}">
                  <a16:creationId xmlns:a16="http://schemas.microsoft.com/office/drawing/2014/main" id="{121B2BDD-7257-4AE4-AE99-1A3FB74C38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" y="1215"/>
              <a:ext cx="3096" cy="1826"/>
            </a:xfrm>
            <a:prstGeom prst="rtTriangl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334" name="Rectangle 94">
              <a:extLst>
                <a:ext uri="{FF2B5EF4-FFF2-40B4-BE49-F238E27FC236}">
                  <a16:creationId xmlns:a16="http://schemas.microsoft.com/office/drawing/2014/main" id="{B18FDBFF-EC72-4647-A82C-84DE51EA34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" y="2879"/>
              <a:ext cx="152" cy="166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0333" name="Group 93">
            <a:extLst>
              <a:ext uri="{FF2B5EF4-FFF2-40B4-BE49-F238E27FC236}">
                <a16:creationId xmlns:a16="http://schemas.microsoft.com/office/drawing/2014/main" id="{22831A9F-A9D6-487C-B8DC-16957CEEF7A2}"/>
              </a:ext>
            </a:extLst>
          </p:cNvPr>
          <p:cNvGrpSpPr>
            <a:grpSpLocks/>
          </p:cNvGrpSpPr>
          <p:nvPr/>
        </p:nvGrpSpPr>
        <p:grpSpPr bwMode="auto">
          <a:xfrm>
            <a:off x="3721100" y="1104900"/>
            <a:ext cx="4910138" cy="2901950"/>
            <a:chOff x="1372" y="864"/>
            <a:chExt cx="3093" cy="1828"/>
          </a:xfrm>
        </p:grpSpPr>
        <p:sp>
          <p:nvSpPr>
            <p:cNvPr id="10320" name="Line 80">
              <a:extLst>
                <a:ext uri="{FF2B5EF4-FFF2-40B4-BE49-F238E27FC236}">
                  <a16:creationId xmlns:a16="http://schemas.microsoft.com/office/drawing/2014/main" id="{918829B4-C15A-4B3B-A7D1-72E6FB0BB1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75" y="882"/>
              <a:ext cx="0" cy="181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21" name="Line 81">
              <a:extLst>
                <a:ext uri="{FF2B5EF4-FFF2-40B4-BE49-F238E27FC236}">
                  <a16:creationId xmlns:a16="http://schemas.microsoft.com/office/drawing/2014/main" id="{033CD7F0-E460-4612-9F02-BAF657BE41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07" y="870"/>
              <a:ext cx="0" cy="181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22" name="Line 82">
              <a:extLst>
                <a:ext uri="{FF2B5EF4-FFF2-40B4-BE49-F238E27FC236}">
                  <a16:creationId xmlns:a16="http://schemas.microsoft.com/office/drawing/2014/main" id="{ED9ADDF5-416A-4DA8-A228-88F28AAE99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39" y="870"/>
              <a:ext cx="0" cy="181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23" name="Line 83">
              <a:extLst>
                <a:ext uri="{FF2B5EF4-FFF2-40B4-BE49-F238E27FC236}">
                  <a16:creationId xmlns:a16="http://schemas.microsoft.com/office/drawing/2014/main" id="{B68CE38C-8D40-4F9A-B335-947DA17D2F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3" y="870"/>
              <a:ext cx="0" cy="181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24" name="Line 84">
              <a:extLst>
                <a:ext uri="{FF2B5EF4-FFF2-40B4-BE49-F238E27FC236}">
                  <a16:creationId xmlns:a16="http://schemas.microsoft.com/office/drawing/2014/main" id="{B521873E-F835-413A-9E37-52986A0764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3" y="870"/>
              <a:ext cx="0" cy="181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25" name="Line 85">
              <a:extLst>
                <a:ext uri="{FF2B5EF4-FFF2-40B4-BE49-F238E27FC236}">
                  <a16:creationId xmlns:a16="http://schemas.microsoft.com/office/drawing/2014/main" id="{6519A936-C202-4415-A382-4C8795D850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9" y="871"/>
              <a:ext cx="0" cy="181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26" name="Line 86">
              <a:extLst>
                <a:ext uri="{FF2B5EF4-FFF2-40B4-BE49-F238E27FC236}">
                  <a16:creationId xmlns:a16="http://schemas.microsoft.com/office/drawing/2014/main" id="{C571561F-E260-40F4-8E78-528EA8828E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91" y="870"/>
              <a:ext cx="0" cy="181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27" name="Line 87">
              <a:extLst>
                <a:ext uri="{FF2B5EF4-FFF2-40B4-BE49-F238E27FC236}">
                  <a16:creationId xmlns:a16="http://schemas.microsoft.com/office/drawing/2014/main" id="{3EE8203B-0AA6-47B4-88B6-9CF7360223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5" y="870"/>
              <a:ext cx="0" cy="181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28" name="Line 88">
              <a:extLst>
                <a:ext uri="{FF2B5EF4-FFF2-40B4-BE49-F238E27FC236}">
                  <a16:creationId xmlns:a16="http://schemas.microsoft.com/office/drawing/2014/main" id="{D6980BC2-87F5-4545-8973-039482EB60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75" y="2692"/>
              <a:ext cx="308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29" name="Line 89">
              <a:extLst>
                <a:ext uri="{FF2B5EF4-FFF2-40B4-BE49-F238E27FC236}">
                  <a16:creationId xmlns:a16="http://schemas.microsoft.com/office/drawing/2014/main" id="{701B2C3D-FBAF-455B-831F-DC87756744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76" y="1824"/>
              <a:ext cx="308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30" name="Line 90">
              <a:extLst>
                <a:ext uri="{FF2B5EF4-FFF2-40B4-BE49-F238E27FC236}">
                  <a16:creationId xmlns:a16="http://schemas.microsoft.com/office/drawing/2014/main" id="{C7175C62-00A6-4172-88D0-C1A4D36642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79" y="1356"/>
              <a:ext cx="308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31" name="Line 91">
              <a:extLst>
                <a:ext uri="{FF2B5EF4-FFF2-40B4-BE49-F238E27FC236}">
                  <a16:creationId xmlns:a16="http://schemas.microsoft.com/office/drawing/2014/main" id="{FAC8CB1B-F0ED-4D13-965B-7C34A67479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72" y="864"/>
              <a:ext cx="309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32" name="Line 92">
              <a:extLst>
                <a:ext uri="{FF2B5EF4-FFF2-40B4-BE49-F238E27FC236}">
                  <a16:creationId xmlns:a16="http://schemas.microsoft.com/office/drawing/2014/main" id="{AAA6DF36-B6DE-476D-8B59-80CEBE66DE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73" y="2220"/>
              <a:ext cx="308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0337" name="Text Box 97">
            <a:extLst>
              <a:ext uri="{FF2B5EF4-FFF2-40B4-BE49-F238E27FC236}">
                <a16:creationId xmlns:a16="http://schemas.microsoft.com/office/drawing/2014/main" id="{489E7F04-3629-4314-AD55-634A00CBC9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7663" y="2247900"/>
            <a:ext cx="6928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solidFill>
                  <a:schemeClr val="bg1"/>
                </a:solidFill>
                <a:latin typeface="Comic Sans MS" panose="030F0702030302020204" pitchFamily="66" charset="0"/>
              </a:rPr>
              <a:t>4 cm</a:t>
            </a:r>
          </a:p>
        </p:txBody>
      </p:sp>
      <p:sp>
        <p:nvSpPr>
          <p:cNvPr id="10338" name="Text Box 98">
            <a:extLst>
              <a:ext uri="{FF2B5EF4-FFF2-40B4-BE49-F238E27FC236}">
                <a16:creationId xmlns:a16="http://schemas.microsoft.com/office/drawing/2014/main" id="{A7FAB997-1900-4AAF-BF6F-90CB06BEE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6113" y="4038600"/>
            <a:ext cx="6928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dirty="0">
                <a:solidFill>
                  <a:schemeClr val="bg1"/>
                </a:solidFill>
                <a:latin typeface="Comic Sans MS" panose="030F0702030302020204" pitchFamily="66" charset="0"/>
              </a:rPr>
              <a:t>7 cm</a:t>
            </a:r>
          </a:p>
        </p:txBody>
      </p:sp>
      <p:sp>
        <p:nvSpPr>
          <p:cNvPr id="10339" name="Text Box 99">
            <a:extLst>
              <a:ext uri="{FF2B5EF4-FFF2-40B4-BE49-F238E27FC236}">
                <a16:creationId xmlns:a16="http://schemas.microsoft.com/office/drawing/2014/main" id="{E6814632-D5EF-4418-BEF7-21D27534D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4918" y="4992945"/>
            <a:ext cx="16383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7 x 4 </a:t>
            </a:r>
          </a:p>
        </p:txBody>
      </p:sp>
      <p:sp>
        <p:nvSpPr>
          <p:cNvPr id="10340" name="Text Box 100">
            <a:extLst>
              <a:ext uri="{FF2B5EF4-FFF2-40B4-BE49-F238E27FC236}">
                <a16:creationId xmlns:a16="http://schemas.microsoft.com/office/drawing/2014/main" id="{22FBAA65-A8E1-45E0-8896-ECA0E8EBB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5100" y="4327526"/>
            <a:ext cx="2863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Area of triangle</a:t>
            </a:r>
          </a:p>
        </p:txBody>
      </p:sp>
      <p:sp>
        <p:nvSpPr>
          <p:cNvPr id="10342" name="Text Box 102">
            <a:extLst>
              <a:ext uri="{FF2B5EF4-FFF2-40B4-BE49-F238E27FC236}">
                <a16:creationId xmlns:a16="http://schemas.microsoft.com/office/drawing/2014/main" id="{5B9031C2-E998-4E3B-9F89-9799987F2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9104" y="5483225"/>
            <a:ext cx="18256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14 cm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²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10343" name="Text Box 103">
            <a:extLst>
              <a:ext uri="{FF2B5EF4-FFF2-40B4-BE49-F238E27FC236}">
                <a16:creationId xmlns:a16="http://schemas.microsoft.com/office/drawing/2014/main" id="{E404BE70-2E94-4F07-82A3-787F2DC23B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9104" y="4937929"/>
            <a:ext cx="1676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 ½ x 28 </a:t>
            </a:r>
          </a:p>
        </p:txBody>
      </p:sp>
      <p:sp>
        <p:nvSpPr>
          <p:cNvPr id="10344" name="Text Box 104">
            <a:extLst>
              <a:ext uri="{FF2B5EF4-FFF2-40B4-BE49-F238E27FC236}">
                <a16:creationId xmlns:a16="http://schemas.microsoft.com/office/drawing/2014/main" id="{396C9C9C-6EF8-4B3C-B655-242E3E276D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9104" y="4348168"/>
            <a:ext cx="4083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½ x Area of rectangle</a:t>
            </a:r>
          </a:p>
        </p:txBody>
      </p:sp>
      <p:sp>
        <p:nvSpPr>
          <p:cNvPr id="30" name="Text Box 52">
            <a:extLst>
              <a:ext uri="{FF2B5EF4-FFF2-40B4-BE49-F238E27FC236}">
                <a16:creationId xmlns:a16="http://schemas.microsoft.com/office/drawing/2014/main" id="{E1540197-36F5-4184-826E-47840DC85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338" y="231774"/>
            <a:ext cx="7552450" cy="646331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36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Area of a Right-angled Triangle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0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0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0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7" grpId="0" autoUpdateAnimBg="0"/>
      <p:bldP spid="10268" grpId="0" autoUpdateAnimBg="0"/>
      <p:bldP spid="10279" grpId="0" autoUpdateAnimBg="0"/>
      <p:bldP spid="10337" grpId="0" autoUpdateAnimBg="0"/>
      <p:bldP spid="10338" grpId="0" autoUpdateAnimBg="0"/>
      <p:bldP spid="10339" grpId="0" autoUpdateAnimBg="0"/>
      <p:bldP spid="10340" grpId="0" autoUpdateAnimBg="0"/>
      <p:bldP spid="10342" grpId="0" autoUpdateAnimBg="0"/>
      <p:bldP spid="10343" grpId="0" autoUpdateAnimBg="0"/>
      <p:bldP spid="1034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70" name="Group 6">
            <a:extLst>
              <a:ext uri="{FF2B5EF4-FFF2-40B4-BE49-F238E27FC236}">
                <a16:creationId xmlns:a16="http://schemas.microsoft.com/office/drawing/2014/main" id="{2CD3F8AE-EB60-4314-BEAB-3D4CC9156960}"/>
              </a:ext>
            </a:extLst>
          </p:cNvPr>
          <p:cNvGrpSpPr>
            <a:grpSpLocks/>
          </p:cNvGrpSpPr>
          <p:nvPr/>
        </p:nvGrpSpPr>
        <p:grpSpPr bwMode="auto">
          <a:xfrm>
            <a:off x="3727450" y="1119189"/>
            <a:ext cx="4921250" cy="2905125"/>
            <a:chOff x="388" y="1215"/>
            <a:chExt cx="3100" cy="1830"/>
          </a:xfrm>
        </p:grpSpPr>
        <p:sp>
          <p:nvSpPr>
            <p:cNvPr id="11271" name="AutoShape 7">
              <a:extLst>
                <a:ext uri="{FF2B5EF4-FFF2-40B4-BE49-F238E27FC236}">
                  <a16:creationId xmlns:a16="http://schemas.microsoft.com/office/drawing/2014/main" id="{AC0B0B6A-B80A-4138-8868-26C8BE4F69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" y="1215"/>
              <a:ext cx="3096" cy="1826"/>
            </a:xfrm>
            <a:prstGeom prst="rtTriangl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272" name="Rectangle 8">
              <a:extLst>
                <a:ext uri="{FF2B5EF4-FFF2-40B4-BE49-F238E27FC236}">
                  <a16:creationId xmlns:a16="http://schemas.microsoft.com/office/drawing/2014/main" id="{EA6B070A-198F-4930-8369-1367AD8D8F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" y="2879"/>
              <a:ext cx="152" cy="166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1273" name="Group 9">
            <a:extLst>
              <a:ext uri="{FF2B5EF4-FFF2-40B4-BE49-F238E27FC236}">
                <a16:creationId xmlns:a16="http://schemas.microsoft.com/office/drawing/2014/main" id="{478DBC8F-90C4-42CF-8425-010AB7C445AD}"/>
              </a:ext>
            </a:extLst>
          </p:cNvPr>
          <p:cNvGrpSpPr>
            <a:grpSpLocks/>
          </p:cNvGrpSpPr>
          <p:nvPr/>
        </p:nvGrpSpPr>
        <p:grpSpPr bwMode="auto">
          <a:xfrm>
            <a:off x="3721100" y="1104900"/>
            <a:ext cx="4910138" cy="2901950"/>
            <a:chOff x="1372" y="864"/>
            <a:chExt cx="3093" cy="1828"/>
          </a:xfrm>
        </p:grpSpPr>
        <p:sp>
          <p:nvSpPr>
            <p:cNvPr id="11274" name="Line 10">
              <a:extLst>
                <a:ext uri="{FF2B5EF4-FFF2-40B4-BE49-F238E27FC236}">
                  <a16:creationId xmlns:a16="http://schemas.microsoft.com/office/drawing/2014/main" id="{30915CDF-670B-4F84-82C6-82079156E9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75" y="882"/>
              <a:ext cx="0" cy="181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5" name="Line 11">
              <a:extLst>
                <a:ext uri="{FF2B5EF4-FFF2-40B4-BE49-F238E27FC236}">
                  <a16:creationId xmlns:a16="http://schemas.microsoft.com/office/drawing/2014/main" id="{DA052336-00B3-40F1-B874-DC71C8A468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07" y="870"/>
              <a:ext cx="0" cy="181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6" name="Line 12">
              <a:extLst>
                <a:ext uri="{FF2B5EF4-FFF2-40B4-BE49-F238E27FC236}">
                  <a16:creationId xmlns:a16="http://schemas.microsoft.com/office/drawing/2014/main" id="{1481A03E-289D-47DD-B662-68845CB9D8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39" y="870"/>
              <a:ext cx="0" cy="181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7" name="Line 13">
              <a:extLst>
                <a:ext uri="{FF2B5EF4-FFF2-40B4-BE49-F238E27FC236}">
                  <a16:creationId xmlns:a16="http://schemas.microsoft.com/office/drawing/2014/main" id="{82B947D8-9579-4169-9A81-A3C42F8B11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3" y="870"/>
              <a:ext cx="0" cy="181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8" name="Line 14">
              <a:extLst>
                <a:ext uri="{FF2B5EF4-FFF2-40B4-BE49-F238E27FC236}">
                  <a16:creationId xmlns:a16="http://schemas.microsoft.com/office/drawing/2014/main" id="{D64816A6-92E7-474D-87EF-9DA459BA93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3" y="870"/>
              <a:ext cx="0" cy="181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9" name="Line 15">
              <a:extLst>
                <a:ext uri="{FF2B5EF4-FFF2-40B4-BE49-F238E27FC236}">
                  <a16:creationId xmlns:a16="http://schemas.microsoft.com/office/drawing/2014/main" id="{4EFB6B95-249D-4100-9F38-A9973C7B08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9" y="871"/>
              <a:ext cx="0" cy="181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0" name="Line 16">
              <a:extLst>
                <a:ext uri="{FF2B5EF4-FFF2-40B4-BE49-F238E27FC236}">
                  <a16:creationId xmlns:a16="http://schemas.microsoft.com/office/drawing/2014/main" id="{C6AFCA39-6D19-4090-918D-3C28DBF343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91" y="870"/>
              <a:ext cx="0" cy="181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1" name="Line 17">
              <a:extLst>
                <a:ext uri="{FF2B5EF4-FFF2-40B4-BE49-F238E27FC236}">
                  <a16:creationId xmlns:a16="http://schemas.microsoft.com/office/drawing/2014/main" id="{1379214B-ADB8-4FE9-A334-25061DD8FC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5" y="870"/>
              <a:ext cx="0" cy="181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2" name="Line 18">
              <a:extLst>
                <a:ext uri="{FF2B5EF4-FFF2-40B4-BE49-F238E27FC236}">
                  <a16:creationId xmlns:a16="http://schemas.microsoft.com/office/drawing/2014/main" id="{3613D2B7-AAD2-42F4-80D8-37FDCA7506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75" y="2692"/>
              <a:ext cx="308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3" name="Line 19">
              <a:extLst>
                <a:ext uri="{FF2B5EF4-FFF2-40B4-BE49-F238E27FC236}">
                  <a16:creationId xmlns:a16="http://schemas.microsoft.com/office/drawing/2014/main" id="{33C89E8C-7A6E-40B6-92DF-DC234F384B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76" y="1824"/>
              <a:ext cx="308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4" name="Line 20">
              <a:extLst>
                <a:ext uri="{FF2B5EF4-FFF2-40B4-BE49-F238E27FC236}">
                  <a16:creationId xmlns:a16="http://schemas.microsoft.com/office/drawing/2014/main" id="{D54517C5-44E1-4FEF-8535-2F6DACA860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79" y="1356"/>
              <a:ext cx="308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5" name="Line 21">
              <a:extLst>
                <a:ext uri="{FF2B5EF4-FFF2-40B4-BE49-F238E27FC236}">
                  <a16:creationId xmlns:a16="http://schemas.microsoft.com/office/drawing/2014/main" id="{7203F034-2519-45C5-AF27-21CBD47B61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72" y="864"/>
              <a:ext cx="309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6" name="Line 22">
              <a:extLst>
                <a:ext uri="{FF2B5EF4-FFF2-40B4-BE49-F238E27FC236}">
                  <a16:creationId xmlns:a16="http://schemas.microsoft.com/office/drawing/2014/main" id="{D5F7B452-E2B8-48DF-AE96-B0827D9528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73" y="2220"/>
              <a:ext cx="308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1287" name="Text Box 23">
            <a:extLst>
              <a:ext uri="{FF2B5EF4-FFF2-40B4-BE49-F238E27FC236}">
                <a16:creationId xmlns:a16="http://schemas.microsoft.com/office/drawing/2014/main" id="{62D7B534-00C6-46F8-85FA-0FB4F01E14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8132" y="2487235"/>
            <a:ext cx="6928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dirty="0">
                <a:solidFill>
                  <a:schemeClr val="bg1"/>
                </a:solidFill>
                <a:latin typeface="Comic Sans MS" panose="030F0702030302020204" pitchFamily="66" charset="0"/>
              </a:rPr>
              <a:t>4 cm</a:t>
            </a:r>
          </a:p>
        </p:txBody>
      </p:sp>
      <p:sp>
        <p:nvSpPr>
          <p:cNvPr id="11288" name="Text Box 24">
            <a:extLst>
              <a:ext uri="{FF2B5EF4-FFF2-40B4-BE49-F238E27FC236}">
                <a16:creationId xmlns:a16="http://schemas.microsoft.com/office/drawing/2014/main" id="{2CD0640B-3CE4-4AFD-B1D2-3BB5F85981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1630" y="4099863"/>
            <a:ext cx="6928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dirty="0">
                <a:solidFill>
                  <a:schemeClr val="bg1"/>
                </a:solidFill>
                <a:latin typeface="Comic Sans MS" panose="030F0702030302020204" pitchFamily="66" charset="0"/>
              </a:rPr>
              <a:t>7 cm</a:t>
            </a:r>
          </a:p>
        </p:txBody>
      </p:sp>
      <p:sp>
        <p:nvSpPr>
          <p:cNvPr id="11290" name="Text Box 26">
            <a:extLst>
              <a:ext uri="{FF2B5EF4-FFF2-40B4-BE49-F238E27FC236}">
                <a16:creationId xmlns:a16="http://schemas.microsoft.com/office/drawing/2014/main" id="{519BE83D-EA2B-47CC-AF41-3A9F8796C8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08" y="4509156"/>
            <a:ext cx="2863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Area of triangle</a:t>
            </a:r>
          </a:p>
        </p:txBody>
      </p:sp>
      <p:sp>
        <p:nvSpPr>
          <p:cNvPr id="11291" name="Text Box 27">
            <a:extLst>
              <a:ext uri="{FF2B5EF4-FFF2-40B4-BE49-F238E27FC236}">
                <a16:creationId xmlns:a16="http://schemas.microsoft.com/office/drawing/2014/main" id="{416B98B4-5627-4678-9A97-0A5DFAC145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4026" y="5072671"/>
            <a:ext cx="18256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14 cm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²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11293" name="Text Box 29">
            <a:extLst>
              <a:ext uri="{FF2B5EF4-FFF2-40B4-BE49-F238E27FC236}">
                <a16:creationId xmlns:a16="http://schemas.microsoft.com/office/drawing/2014/main" id="{881B1862-DF43-4F5E-9D56-BB56DAE27A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6384" y="4527550"/>
            <a:ext cx="19827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½ x 7 x 4</a:t>
            </a:r>
          </a:p>
        </p:txBody>
      </p:sp>
      <p:sp>
        <p:nvSpPr>
          <p:cNvPr id="11294" name="Text Box 30">
            <a:extLst>
              <a:ext uri="{FF2B5EF4-FFF2-40B4-BE49-F238E27FC236}">
                <a16:creationId xmlns:a16="http://schemas.microsoft.com/office/drawing/2014/main" id="{5A85B90F-D5C9-4B8B-9187-8C9D167FF1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0925" y="5541964"/>
            <a:ext cx="27320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4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Area Δ = </a:t>
            </a:r>
          </a:p>
        </p:txBody>
      </p:sp>
      <p:sp>
        <p:nvSpPr>
          <p:cNvPr id="11295" name="Text Box 31">
            <a:extLst>
              <a:ext uri="{FF2B5EF4-FFF2-40B4-BE49-F238E27FC236}">
                <a16:creationId xmlns:a16="http://schemas.microsoft.com/office/drawing/2014/main" id="{C307AEA9-A693-452F-8BCA-F74FA61252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2439" y="5541964"/>
            <a:ext cx="23145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4000" b="1">
                <a:solidFill>
                  <a:srgbClr val="FFFF00"/>
                </a:solidFill>
                <a:latin typeface="Comic Sans MS" panose="030F0702030302020204" pitchFamily="66" charset="0"/>
              </a:rPr>
              <a:t>x base </a:t>
            </a:r>
          </a:p>
        </p:txBody>
      </p:sp>
      <p:sp>
        <p:nvSpPr>
          <p:cNvPr id="11296" name="Text Box 32">
            <a:extLst>
              <a:ext uri="{FF2B5EF4-FFF2-40B4-BE49-F238E27FC236}">
                <a16:creationId xmlns:a16="http://schemas.microsoft.com/office/drawing/2014/main" id="{ADB9EA11-A345-4CCE-A5E3-C56E02BDDA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1" y="5541964"/>
            <a:ext cx="29686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4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x height </a:t>
            </a:r>
          </a:p>
        </p:txBody>
      </p:sp>
      <p:sp>
        <p:nvSpPr>
          <p:cNvPr id="11297" name="Text Box 33">
            <a:extLst>
              <a:ext uri="{FF2B5EF4-FFF2-40B4-BE49-F238E27FC236}">
                <a16:creationId xmlns:a16="http://schemas.microsoft.com/office/drawing/2014/main" id="{3C391552-E497-4D95-A366-34D05BF1E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6951" y="5557839"/>
            <a:ext cx="4937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4000" b="1">
                <a:solidFill>
                  <a:srgbClr val="FFFF00"/>
                </a:solidFill>
                <a:latin typeface="Comic Sans MS" panose="030F0702030302020204" pitchFamily="66" charset="0"/>
              </a:rPr>
              <a:t>½</a:t>
            </a:r>
          </a:p>
        </p:txBody>
      </p:sp>
      <p:sp>
        <p:nvSpPr>
          <p:cNvPr id="11298" name="Text Box 34">
            <a:extLst>
              <a:ext uri="{FF2B5EF4-FFF2-40B4-BE49-F238E27FC236}">
                <a16:creationId xmlns:a16="http://schemas.microsoft.com/office/drawing/2014/main" id="{36478A18-8322-4977-8478-B5C4EFFA3E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2644" y="4094441"/>
            <a:ext cx="84830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dirty="0">
                <a:solidFill>
                  <a:schemeClr val="bg1"/>
                </a:solidFill>
                <a:latin typeface="Comic Sans MS" panose="030F0702030302020204" pitchFamily="66" charset="0"/>
              </a:rPr>
              <a:t>(base)</a:t>
            </a:r>
          </a:p>
        </p:txBody>
      </p:sp>
      <p:sp>
        <p:nvSpPr>
          <p:cNvPr id="11299" name="Text Box 35">
            <a:extLst>
              <a:ext uri="{FF2B5EF4-FFF2-40B4-BE49-F238E27FC236}">
                <a16:creationId xmlns:a16="http://schemas.microsoft.com/office/drawing/2014/main" id="{DB734B45-D1B1-4ED3-96C5-3DE4D0F77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0733" y="2948503"/>
            <a:ext cx="10422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dirty="0">
                <a:solidFill>
                  <a:schemeClr val="bg1"/>
                </a:solidFill>
                <a:latin typeface="Comic Sans MS" panose="030F0702030302020204" pitchFamily="66" charset="0"/>
              </a:rPr>
              <a:t>(height)</a:t>
            </a:r>
          </a:p>
        </p:txBody>
      </p:sp>
      <p:sp>
        <p:nvSpPr>
          <p:cNvPr id="32" name="Text Box 52">
            <a:extLst>
              <a:ext uri="{FF2B5EF4-FFF2-40B4-BE49-F238E27FC236}">
                <a16:creationId xmlns:a16="http://schemas.microsoft.com/office/drawing/2014/main" id="{32E8291D-FC23-4F77-B9A6-64A13CD78D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219" y="153085"/>
            <a:ext cx="11038849" cy="646331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36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Area of a Right-angled Triangle: Short cut</a:t>
            </a:r>
          </a:p>
        </p:txBody>
      </p:sp>
      <p:sp>
        <p:nvSpPr>
          <p:cNvPr id="33" name="Text Box 85">
            <a:extLst>
              <a:ext uri="{FF2B5EF4-FFF2-40B4-BE49-F238E27FC236}">
                <a16:creationId xmlns:a16="http://schemas.microsoft.com/office/drawing/2014/main" id="{AA81A404-8F78-4B25-8A67-DE570FFD60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1913" y="6317506"/>
            <a:ext cx="25796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GB" altLang="en-US" sz="2000" dirty="0">
                <a:solidFill>
                  <a:srgbClr val="FFFF00"/>
                </a:solidFill>
              </a:rPr>
              <a:t>Must learn formula 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7" grpId="0" autoUpdateAnimBg="0"/>
      <p:bldP spid="11288" grpId="0" autoUpdateAnimBg="0"/>
      <p:bldP spid="11290" grpId="0" autoUpdateAnimBg="0"/>
      <p:bldP spid="11291" grpId="0" autoUpdateAnimBg="0"/>
      <p:bldP spid="11293" grpId="0" autoUpdateAnimBg="0"/>
      <p:bldP spid="11294" grpId="0" autoUpdateAnimBg="0"/>
      <p:bldP spid="11295" grpId="0" autoUpdateAnimBg="0"/>
      <p:bldP spid="11296" grpId="0" autoUpdateAnimBg="0"/>
      <p:bldP spid="11297" grpId="0" autoUpdateAnimBg="0"/>
      <p:bldP spid="11298" grpId="0" autoUpdateAnimBg="0"/>
      <p:bldP spid="11299" grpId="0" autoUpdateAnimBg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2">
            <a:extLst>
              <a:ext uri="{FF2B5EF4-FFF2-40B4-BE49-F238E27FC236}">
                <a16:creationId xmlns:a16="http://schemas.microsoft.com/office/drawing/2014/main" id="{80542B01-5D72-47A1-AA12-370A3332D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338" y="231774"/>
            <a:ext cx="7552450" cy="646331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36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Area of a Right-angled Triangle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AEFAAE6D-1FC7-4CC7-9ABD-DAF720474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113" y="1351773"/>
            <a:ext cx="2162226" cy="696913"/>
          </a:xfrm>
          <a:prstGeom prst="rect">
            <a:avLst/>
          </a:prstGeom>
          <a:solidFill>
            <a:srgbClr val="66FF33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b="1" dirty="0">
                <a:solidFill>
                  <a:srgbClr val="000000"/>
                </a:solidFill>
                <a:latin typeface="Comic Sans MS" panose="030F0702030302020204" pitchFamily="66" charset="0"/>
              </a:rPr>
              <a:t>Examples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6AE222-271E-4FC4-9C45-D8A54842C7A5}"/>
              </a:ext>
            </a:extLst>
          </p:cNvPr>
          <p:cNvSpPr txBox="1"/>
          <p:nvPr/>
        </p:nvSpPr>
        <p:spPr>
          <a:xfrm>
            <a:off x="2840712" y="1407841"/>
            <a:ext cx="37483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Find the area of :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AAFF40C2-7B9E-4C4C-BC48-6C882B3601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7065" y="3657963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20cm</a:t>
            </a: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B032F202-3AE1-4250-B13C-65C015D916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68" y="2919889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6cm</a:t>
            </a:r>
          </a:p>
        </p:txBody>
      </p:sp>
      <p:sp>
        <p:nvSpPr>
          <p:cNvPr id="8" name="Text Box 27">
            <a:extLst>
              <a:ext uri="{FF2B5EF4-FFF2-40B4-BE49-F238E27FC236}">
                <a16:creationId xmlns:a16="http://schemas.microsoft.com/office/drawing/2014/main" id="{68F5179C-3EDA-4C9A-82F6-3686A6589C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5197" y="4354660"/>
            <a:ext cx="100219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Area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28">
                <a:extLst>
                  <a:ext uri="{FF2B5EF4-FFF2-40B4-BE49-F238E27FC236}">
                    <a16:creationId xmlns:a16="http://schemas.microsoft.com/office/drawing/2014/main" id="{E11003A9-EC3E-421D-84C5-BEDD8152681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77124" y="4285226"/>
                <a:ext cx="1982430" cy="7030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GB" altLang="en-US" sz="2800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alt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2 </m:t>
                        </m:r>
                      </m:den>
                    </m:f>
                  </m:oMath>
                </a14:m>
                <a:r>
                  <a:rPr lang="en-GB" altLang="en-US" sz="2800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 x b x h </a:t>
                </a:r>
              </a:p>
            </p:txBody>
          </p:sp>
        </mc:Choice>
        <mc:Fallback xmlns="">
          <p:sp>
            <p:nvSpPr>
              <p:cNvPr id="9" name="Text Box 28">
                <a:extLst>
                  <a:ext uri="{FF2B5EF4-FFF2-40B4-BE49-F238E27FC236}">
                    <a16:creationId xmlns:a16="http://schemas.microsoft.com/office/drawing/2014/main" id="{E11003A9-EC3E-421D-84C5-BEDD815268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77124" y="4285226"/>
                <a:ext cx="1982430" cy="703013"/>
              </a:xfrm>
              <a:prstGeom prst="rect">
                <a:avLst/>
              </a:prstGeom>
              <a:blipFill>
                <a:blip r:embed="rId2"/>
                <a:stretch>
                  <a:fillRect l="-6462" r="-9231" b="-1130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 Box 39">
            <a:extLst>
              <a:ext uri="{FF2B5EF4-FFF2-40B4-BE49-F238E27FC236}">
                <a16:creationId xmlns:a16="http://schemas.microsoft.com/office/drawing/2014/main" id="{394B926E-AAF0-4467-8A88-6933E83B7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7124" y="5739272"/>
            <a:ext cx="18256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60 cm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²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99">
                <a:extLst>
                  <a:ext uri="{FF2B5EF4-FFF2-40B4-BE49-F238E27FC236}">
                    <a16:creationId xmlns:a16="http://schemas.microsoft.com/office/drawing/2014/main" id="{C8FB4927-2922-499C-A57F-8223A182FBC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67394" y="5013339"/>
                <a:ext cx="2240143" cy="7008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GB" altLang="en-US" sz="2800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alt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2 </m:t>
                        </m:r>
                      </m:den>
                    </m:f>
                  </m:oMath>
                </a14:m>
                <a:r>
                  <a:rPr lang="en-GB" altLang="en-US" sz="2800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 x 20 x 6 </a:t>
                </a:r>
              </a:p>
            </p:txBody>
          </p:sp>
        </mc:Choice>
        <mc:Fallback xmlns="">
          <p:sp>
            <p:nvSpPr>
              <p:cNvPr id="11" name="Text Box 99">
                <a:extLst>
                  <a:ext uri="{FF2B5EF4-FFF2-40B4-BE49-F238E27FC236}">
                    <a16:creationId xmlns:a16="http://schemas.microsoft.com/office/drawing/2014/main" id="{C8FB4927-2922-499C-A57F-8223A182FB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67394" y="5013339"/>
                <a:ext cx="2240143" cy="700833"/>
              </a:xfrm>
              <a:prstGeom prst="rect">
                <a:avLst/>
              </a:prstGeom>
              <a:blipFill>
                <a:blip r:embed="rId3"/>
                <a:stretch>
                  <a:fillRect l="-5435" r="-7337" b="-1130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7088E8AA-7647-4ABD-B7D7-8C4050A82C0F}"/>
              </a:ext>
            </a:extLst>
          </p:cNvPr>
          <p:cNvSpPr txBox="1"/>
          <p:nvPr/>
        </p:nvSpPr>
        <p:spPr>
          <a:xfrm>
            <a:off x="4059554" y="2139529"/>
            <a:ext cx="704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b)</a:t>
            </a:r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384AD96D-9EB5-486B-B608-D254E6729D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4472" y="1877868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8m</a:t>
            </a:r>
          </a:p>
        </p:txBody>
      </p:sp>
      <p:sp>
        <p:nvSpPr>
          <p:cNvPr id="14" name="Text Box 7">
            <a:extLst>
              <a:ext uri="{FF2B5EF4-FFF2-40B4-BE49-F238E27FC236}">
                <a16:creationId xmlns:a16="http://schemas.microsoft.com/office/drawing/2014/main" id="{9F6D65B1-6952-46E7-8399-138E0839F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3271" y="3058811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32m</a:t>
            </a:r>
          </a:p>
        </p:txBody>
      </p:sp>
      <p:sp>
        <p:nvSpPr>
          <p:cNvPr id="16" name="Text Box 27">
            <a:extLst>
              <a:ext uri="{FF2B5EF4-FFF2-40B4-BE49-F238E27FC236}">
                <a16:creationId xmlns:a16="http://schemas.microsoft.com/office/drawing/2014/main" id="{B0A6EA3C-0282-43DA-8932-7F590208F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9861" y="4354660"/>
            <a:ext cx="100219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Area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28">
                <a:extLst>
                  <a:ext uri="{FF2B5EF4-FFF2-40B4-BE49-F238E27FC236}">
                    <a16:creationId xmlns:a16="http://schemas.microsoft.com/office/drawing/2014/main" id="{3F3836E7-4780-4DDC-A786-BE81524715C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41788" y="4358768"/>
                <a:ext cx="2372659" cy="7008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GB" altLang="en-US" sz="2800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alt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2 </m:t>
                        </m:r>
                      </m:den>
                    </m:f>
                  </m:oMath>
                </a14:m>
                <a:r>
                  <a:rPr lang="en-GB" altLang="en-US" sz="2800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 x b x h </a:t>
                </a:r>
              </a:p>
            </p:txBody>
          </p:sp>
        </mc:Choice>
        <mc:Fallback xmlns="">
          <p:sp>
            <p:nvSpPr>
              <p:cNvPr id="17" name="Text Box 28">
                <a:extLst>
                  <a:ext uri="{FF2B5EF4-FFF2-40B4-BE49-F238E27FC236}">
                    <a16:creationId xmlns:a16="http://schemas.microsoft.com/office/drawing/2014/main" id="{3F3836E7-4780-4DDC-A786-BE81524715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41788" y="4358768"/>
                <a:ext cx="2372659" cy="700833"/>
              </a:xfrm>
              <a:prstGeom prst="rect">
                <a:avLst/>
              </a:prstGeom>
              <a:blipFill>
                <a:blip r:embed="rId4"/>
                <a:stretch>
                  <a:fillRect l="-5128" b="-1130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 Box 39">
            <a:extLst>
              <a:ext uri="{FF2B5EF4-FFF2-40B4-BE49-F238E27FC236}">
                <a16:creationId xmlns:a16="http://schemas.microsoft.com/office/drawing/2014/main" id="{8A7B337D-78DA-4371-877E-3A6DD79C4E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2058" y="5724471"/>
            <a:ext cx="209027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128 m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²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 Box 99">
                <a:extLst>
                  <a:ext uri="{FF2B5EF4-FFF2-40B4-BE49-F238E27FC236}">
                    <a16:creationId xmlns:a16="http://schemas.microsoft.com/office/drawing/2014/main" id="{FE856EF6-EE7F-48C0-B1EA-6F4C7679D5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37324" y="5041620"/>
                <a:ext cx="2372658" cy="7008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GB" altLang="en-US" sz="2800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alt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2 </m:t>
                        </m:r>
                      </m:den>
                    </m:f>
                  </m:oMath>
                </a14:m>
                <a:r>
                  <a:rPr lang="en-GB" altLang="en-US" sz="2800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 x 8 x 32 </a:t>
                </a:r>
              </a:p>
            </p:txBody>
          </p:sp>
        </mc:Choice>
        <mc:Fallback xmlns="">
          <p:sp>
            <p:nvSpPr>
              <p:cNvPr id="19" name="Text Box 99">
                <a:extLst>
                  <a:ext uri="{FF2B5EF4-FFF2-40B4-BE49-F238E27FC236}">
                    <a16:creationId xmlns:a16="http://schemas.microsoft.com/office/drawing/2014/main" id="{FE856EF6-EE7F-48C0-B1EA-6F4C7679D5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37324" y="5041620"/>
                <a:ext cx="2372658" cy="700833"/>
              </a:xfrm>
              <a:prstGeom prst="rect">
                <a:avLst/>
              </a:prstGeom>
              <a:blipFill>
                <a:blip r:embed="rId5"/>
                <a:stretch>
                  <a:fillRect l="-5128" r="-1282" b="-1130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 Box 6">
            <a:extLst>
              <a:ext uri="{FF2B5EF4-FFF2-40B4-BE49-F238E27FC236}">
                <a16:creationId xmlns:a16="http://schemas.microsoft.com/office/drawing/2014/main" id="{818AE64C-2C4E-4466-9CBC-D68F3EE08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08975" y="3397569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16mm</a:t>
            </a:r>
          </a:p>
        </p:txBody>
      </p:sp>
      <p:sp>
        <p:nvSpPr>
          <p:cNvPr id="21" name="Text Box 7">
            <a:extLst>
              <a:ext uri="{FF2B5EF4-FFF2-40B4-BE49-F238E27FC236}">
                <a16:creationId xmlns:a16="http://schemas.microsoft.com/office/drawing/2014/main" id="{1D887473-9DFF-4064-86D8-559E477EB1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6436" y="2417691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10mm</a:t>
            </a:r>
          </a:p>
        </p:txBody>
      </p:sp>
      <p:sp>
        <p:nvSpPr>
          <p:cNvPr id="23" name="Text Box 27">
            <a:extLst>
              <a:ext uri="{FF2B5EF4-FFF2-40B4-BE49-F238E27FC236}">
                <a16:creationId xmlns:a16="http://schemas.microsoft.com/office/drawing/2014/main" id="{93EEB635-DA0E-4D78-8996-F485C3870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9977" y="4354660"/>
            <a:ext cx="100219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Area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 Box 28">
                <a:extLst>
                  <a:ext uri="{FF2B5EF4-FFF2-40B4-BE49-F238E27FC236}">
                    <a16:creationId xmlns:a16="http://schemas.microsoft.com/office/drawing/2014/main" id="{120CFB26-35B6-4BD2-98D5-3856F6427DD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431904" y="4358768"/>
                <a:ext cx="2009213" cy="7008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GB" altLang="en-US" sz="2800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alt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2 </m:t>
                        </m:r>
                      </m:den>
                    </m:f>
                  </m:oMath>
                </a14:m>
                <a:r>
                  <a:rPr lang="en-GB" altLang="en-US" sz="2800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 x b x h </a:t>
                </a:r>
              </a:p>
            </p:txBody>
          </p:sp>
        </mc:Choice>
        <mc:Fallback xmlns="">
          <p:sp>
            <p:nvSpPr>
              <p:cNvPr id="24" name="Text Box 28">
                <a:extLst>
                  <a:ext uri="{FF2B5EF4-FFF2-40B4-BE49-F238E27FC236}">
                    <a16:creationId xmlns:a16="http://schemas.microsoft.com/office/drawing/2014/main" id="{120CFB26-35B6-4BD2-98D5-3856F6427D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431904" y="4358768"/>
                <a:ext cx="2009213" cy="700833"/>
              </a:xfrm>
              <a:prstGeom prst="rect">
                <a:avLst/>
              </a:prstGeom>
              <a:blipFill>
                <a:blip r:embed="rId6"/>
                <a:stretch>
                  <a:fillRect l="-6061" r="-7879" b="-1130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 Box 39">
            <a:extLst>
              <a:ext uri="{FF2B5EF4-FFF2-40B4-BE49-F238E27FC236}">
                <a16:creationId xmlns:a16="http://schemas.microsoft.com/office/drawing/2014/main" id="{EFCB4BD9-82EE-4FB2-8493-70689BFC1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85106" y="5714172"/>
            <a:ext cx="224014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= 80 mm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²</a:t>
            </a: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 Box 99">
                <a:extLst>
                  <a:ext uri="{FF2B5EF4-FFF2-40B4-BE49-F238E27FC236}">
                    <a16:creationId xmlns:a16="http://schemas.microsoft.com/office/drawing/2014/main" id="{274F756E-CACB-4303-823A-097001658F9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385106" y="5085962"/>
                <a:ext cx="2372658" cy="11317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GB" altLang="en-US" sz="2800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alt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2 </m:t>
                        </m:r>
                      </m:den>
                    </m:f>
                  </m:oMath>
                </a14:m>
                <a:r>
                  <a:rPr lang="en-GB" altLang="en-US" sz="2800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 x 16 x 10 </a:t>
                </a:r>
              </a:p>
              <a:p>
                <a:endParaRPr lang="en-GB" altLang="en-US" sz="2800" dirty="0">
                  <a:solidFill>
                    <a:schemeClr val="bg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 Box 99">
                <a:extLst>
                  <a:ext uri="{FF2B5EF4-FFF2-40B4-BE49-F238E27FC236}">
                    <a16:creationId xmlns:a16="http://schemas.microsoft.com/office/drawing/2014/main" id="{274F756E-CACB-4303-823A-097001658F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385106" y="5085962"/>
                <a:ext cx="2372658" cy="1131720"/>
              </a:xfrm>
              <a:prstGeom prst="rect">
                <a:avLst/>
              </a:prstGeom>
              <a:blipFill>
                <a:blip r:embed="rId7"/>
                <a:stretch>
                  <a:fillRect l="-5398" r="-565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90503100-224B-46D0-A293-01CAD6EB231A}"/>
              </a:ext>
            </a:extLst>
          </p:cNvPr>
          <p:cNvSpPr txBox="1"/>
          <p:nvPr/>
        </p:nvSpPr>
        <p:spPr>
          <a:xfrm>
            <a:off x="241232" y="2229966"/>
            <a:ext cx="704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a)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FC645C1-C17B-4061-97FE-34B34044741E}"/>
              </a:ext>
            </a:extLst>
          </p:cNvPr>
          <p:cNvSpPr txBox="1"/>
          <p:nvPr/>
        </p:nvSpPr>
        <p:spPr>
          <a:xfrm>
            <a:off x="7877876" y="1983902"/>
            <a:ext cx="704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c)</a:t>
            </a:r>
          </a:p>
        </p:txBody>
      </p:sp>
      <p:sp>
        <p:nvSpPr>
          <p:cNvPr id="29" name="Text Box 85">
            <a:extLst>
              <a:ext uri="{FF2B5EF4-FFF2-40B4-BE49-F238E27FC236}">
                <a16:creationId xmlns:a16="http://schemas.microsoft.com/office/drawing/2014/main" id="{14DB806E-947B-492F-A370-316B6AE89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9428" y="6263753"/>
            <a:ext cx="44470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GB" altLang="en-US" sz="2000" dirty="0">
                <a:solidFill>
                  <a:srgbClr val="FFFF00"/>
                </a:solidFill>
              </a:rPr>
              <a:t>Must show these 3 lines of working!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8F4DCC9-B28F-46A6-AF83-BAFB3703B1B1}"/>
              </a:ext>
            </a:extLst>
          </p:cNvPr>
          <p:cNvGrpSpPr/>
          <p:nvPr/>
        </p:nvGrpSpPr>
        <p:grpSpPr>
          <a:xfrm>
            <a:off x="1106951" y="2259548"/>
            <a:ext cx="2009750" cy="1398415"/>
            <a:chOff x="945958" y="2229966"/>
            <a:chExt cx="2009750" cy="1398415"/>
          </a:xfrm>
        </p:grpSpPr>
        <p:sp>
          <p:nvSpPr>
            <p:cNvPr id="30" name="Right Triangle 29">
              <a:extLst>
                <a:ext uri="{FF2B5EF4-FFF2-40B4-BE49-F238E27FC236}">
                  <a16:creationId xmlns:a16="http://schemas.microsoft.com/office/drawing/2014/main" id="{BD9F6313-94D9-493B-A5D8-FB0E375CBF13}"/>
                </a:ext>
              </a:extLst>
            </p:cNvPr>
            <p:cNvSpPr/>
            <p:nvPr/>
          </p:nvSpPr>
          <p:spPr>
            <a:xfrm>
              <a:off x="946495" y="2229966"/>
              <a:ext cx="2009213" cy="1398415"/>
            </a:xfrm>
            <a:prstGeom prst="rtTriangle">
              <a:avLst/>
            </a:prstGeom>
            <a:solidFill>
              <a:srgbClr val="FF0066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14763469-FB59-43BC-AE41-4A35E32F9EC1}"/>
                </a:ext>
              </a:extLst>
            </p:cNvPr>
            <p:cNvSpPr/>
            <p:nvPr/>
          </p:nvSpPr>
          <p:spPr>
            <a:xfrm>
              <a:off x="945958" y="3344477"/>
              <a:ext cx="238062" cy="283904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2C86BA1-504C-4280-AF26-2B831AF4DEC1}"/>
              </a:ext>
            </a:extLst>
          </p:cNvPr>
          <p:cNvGrpSpPr/>
          <p:nvPr/>
        </p:nvGrpSpPr>
        <p:grpSpPr>
          <a:xfrm rot="5400000" flipV="1">
            <a:off x="4761074" y="2613794"/>
            <a:ext cx="2009750" cy="1398415"/>
            <a:chOff x="945958" y="2229966"/>
            <a:chExt cx="2009750" cy="1398415"/>
          </a:xfrm>
          <a:solidFill>
            <a:srgbClr val="00FF00"/>
          </a:solidFill>
        </p:grpSpPr>
        <p:sp>
          <p:nvSpPr>
            <p:cNvPr id="34" name="Right Triangle 33">
              <a:extLst>
                <a:ext uri="{FF2B5EF4-FFF2-40B4-BE49-F238E27FC236}">
                  <a16:creationId xmlns:a16="http://schemas.microsoft.com/office/drawing/2014/main" id="{F57CC363-00F6-47C6-898C-E25AC1756610}"/>
                </a:ext>
              </a:extLst>
            </p:cNvPr>
            <p:cNvSpPr/>
            <p:nvPr/>
          </p:nvSpPr>
          <p:spPr>
            <a:xfrm>
              <a:off x="946495" y="2229966"/>
              <a:ext cx="2009213" cy="1398415"/>
            </a:xfrm>
            <a:prstGeom prst="rtTriangl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FD16F61F-3C55-42C2-986C-9E1D9D92E4FD}"/>
                </a:ext>
              </a:extLst>
            </p:cNvPr>
            <p:cNvSpPr/>
            <p:nvPr/>
          </p:nvSpPr>
          <p:spPr>
            <a:xfrm>
              <a:off x="945958" y="3344477"/>
              <a:ext cx="238062" cy="283904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2925FD8-5D45-4E3F-8121-F65BFECBE9E0}"/>
              </a:ext>
            </a:extLst>
          </p:cNvPr>
          <p:cNvGrpSpPr/>
          <p:nvPr/>
        </p:nvGrpSpPr>
        <p:grpSpPr>
          <a:xfrm rot="10800000" flipV="1">
            <a:off x="8582602" y="1917175"/>
            <a:ext cx="2009750" cy="1398415"/>
            <a:chOff x="945958" y="2229966"/>
            <a:chExt cx="2009750" cy="1398415"/>
          </a:xfrm>
          <a:solidFill>
            <a:srgbClr val="FF3300"/>
          </a:solidFill>
        </p:grpSpPr>
        <p:sp>
          <p:nvSpPr>
            <p:cNvPr id="37" name="Right Triangle 36">
              <a:extLst>
                <a:ext uri="{FF2B5EF4-FFF2-40B4-BE49-F238E27FC236}">
                  <a16:creationId xmlns:a16="http://schemas.microsoft.com/office/drawing/2014/main" id="{0C34D25C-A25A-4622-84F8-97B3FB663F01}"/>
                </a:ext>
              </a:extLst>
            </p:cNvPr>
            <p:cNvSpPr/>
            <p:nvPr/>
          </p:nvSpPr>
          <p:spPr>
            <a:xfrm>
              <a:off x="946495" y="2229966"/>
              <a:ext cx="2009213" cy="1398415"/>
            </a:xfrm>
            <a:prstGeom prst="rtTriangl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1D6FA656-D875-45BF-82C4-04CE366FD91F}"/>
                </a:ext>
              </a:extLst>
            </p:cNvPr>
            <p:cNvSpPr/>
            <p:nvPr/>
          </p:nvSpPr>
          <p:spPr>
            <a:xfrm>
              <a:off x="945958" y="3344477"/>
              <a:ext cx="238062" cy="283904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01597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21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3" name="Text Box 6">
            <a:extLst>
              <a:ext uri="{FF2B5EF4-FFF2-40B4-BE49-F238E27FC236}">
                <a16:creationId xmlns:a16="http://schemas.microsoft.com/office/drawing/2014/main" id="{D8CE9C19-B3DD-4258-A2C9-6CEEEF90AA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8953" y="2518877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6cm</a:t>
            </a:r>
          </a:p>
        </p:txBody>
      </p:sp>
      <p:sp>
        <p:nvSpPr>
          <p:cNvPr id="4164" name="Text Box 7">
            <a:extLst>
              <a:ext uri="{FF2B5EF4-FFF2-40B4-BE49-F238E27FC236}">
                <a16:creationId xmlns:a16="http://schemas.microsoft.com/office/drawing/2014/main" id="{613B9DA1-0EC2-492A-A1E8-19EECFDCD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24" y="1462360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15cm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71807BC-A3CA-45C2-B48E-278FCA564881}"/>
              </a:ext>
            </a:extLst>
          </p:cNvPr>
          <p:cNvGrpSpPr/>
          <p:nvPr/>
        </p:nvGrpSpPr>
        <p:grpSpPr>
          <a:xfrm>
            <a:off x="1143291" y="936898"/>
            <a:ext cx="2397921" cy="1508124"/>
            <a:chOff x="1470818" y="741364"/>
            <a:chExt cx="2397921" cy="1508124"/>
          </a:xfrm>
        </p:grpSpPr>
        <p:sp>
          <p:nvSpPr>
            <p:cNvPr id="4" name="Right Triangle 3">
              <a:extLst>
                <a:ext uri="{FF2B5EF4-FFF2-40B4-BE49-F238E27FC236}">
                  <a16:creationId xmlns:a16="http://schemas.microsoft.com/office/drawing/2014/main" id="{4C6A57DA-1D73-4F2B-B990-599303C3E420}"/>
                </a:ext>
              </a:extLst>
            </p:cNvPr>
            <p:cNvSpPr/>
            <p:nvPr/>
          </p:nvSpPr>
          <p:spPr>
            <a:xfrm>
              <a:off x="1470818" y="741364"/>
              <a:ext cx="2397921" cy="1508124"/>
            </a:xfrm>
            <a:prstGeom prst="rtTriangl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F3C7B1F-E562-4E2A-8EFE-A0EA6029FB6E}"/>
                </a:ext>
              </a:extLst>
            </p:cNvPr>
            <p:cNvSpPr/>
            <p:nvPr/>
          </p:nvSpPr>
          <p:spPr>
            <a:xfrm>
              <a:off x="1470818" y="1938338"/>
              <a:ext cx="378619" cy="31115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4" name="Text Box 6">
            <a:extLst>
              <a:ext uri="{FF2B5EF4-FFF2-40B4-BE49-F238E27FC236}">
                <a16:creationId xmlns:a16="http://schemas.microsoft.com/office/drawing/2014/main" id="{DF69FE5F-762D-4A4F-88D6-55BD8C1061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7925" y="2323869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22cm</a:t>
            </a:r>
          </a:p>
        </p:txBody>
      </p:sp>
      <p:sp>
        <p:nvSpPr>
          <p:cNvPr id="75" name="Text Box 7">
            <a:extLst>
              <a:ext uri="{FF2B5EF4-FFF2-40B4-BE49-F238E27FC236}">
                <a16:creationId xmlns:a16="http://schemas.microsoft.com/office/drawing/2014/main" id="{41A5440A-C38F-4E5E-B136-422A79597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5536" y="1340510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6cm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45E1419F-08B5-4CF2-AACD-BDCC92DC6D45}"/>
              </a:ext>
            </a:extLst>
          </p:cNvPr>
          <p:cNvGrpSpPr/>
          <p:nvPr/>
        </p:nvGrpSpPr>
        <p:grpSpPr>
          <a:xfrm flipH="1">
            <a:off x="4018073" y="958848"/>
            <a:ext cx="2874458" cy="1394952"/>
            <a:chOff x="1470818" y="741364"/>
            <a:chExt cx="2397921" cy="1508124"/>
          </a:xfrm>
          <a:solidFill>
            <a:srgbClr val="92D050"/>
          </a:solidFill>
        </p:grpSpPr>
        <p:sp>
          <p:nvSpPr>
            <p:cNvPr id="77" name="Right Triangle 76">
              <a:extLst>
                <a:ext uri="{FF2B5EF4-FFF2-40B4-BE49-F238E27FC236}">
                  <a16:creationId xmlns:a16="http://schemas.microsoft.com/office/drawing/2014/main" id="{2F91703C-A7D7-46A2-82A4-DAD884F057AB}"/>
                </a:ext>
              </a:extLst>
            </p:cNvPr>
            <p:cNvSpPr/>
            <p:nvPr/>
          </p:nvSpPr>
          <p:spPr>
            <a:xfrm>
              <a:off x="1470818" y="741364"/>
              <a:ext cx="2397921" cy="1508124"/>
            </a:xfrm>
            <a:prstGeom prst="rtTriangl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4C755B8B-618B-411C-BC23-1E72D374222F}"/>
                </a:ext>
              </a:extLst>
            </p:cNvPr>
            <p:cNvSpPr/>
            <p:nvPr/>
          </p:nvSpPr>
          <p:spPr>
            <a:xfrm>
              <a:off x="1470818" y="1938338"/>
              <a:ext cx="378619" cy="311150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9" name="Text Box 6">
            <a:extLst>
              <a:ext uri="{FF2B5EF4-FFF2-40B4-BE49-F238E27FC236}">
                <a16:creationId xmlns:a16="http://schemas.microsoft.com/office/drawing/2014/main" id="{F6BFB1DA-6CEF-40FA-91B8-2CFC02F373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3610" y="1734120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11cm</a:t>
            </a:r>
          </a:p>
        </p:txBody>
      </p:sp>
      <p:sp>
        <p:nvSpPr>
          <p:cNvPr id="80" name="Text Box 7">
            <a:extLst>
              <a:ext uri="{FF2B5EF4-FFF2-40B4-BE49-F238E27FC236}">
                <a16:creationId xmlns:a16="http://schemas.microsoft.com/office/drawing/2014/main" id="{1307AC2F-CC83-4DCF-9C45-0ADB482B0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60843" y="730248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8cm</a:t>
            </a: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2CD2B333-F7D5-4EFE-9261-B1856EC7F6D2}"/>
              </a:ext>
            </a:extLst>
          </p:cNvPr>
          <p:cNvGrpSpPr/>
          <p:nvPr/>
        </p:nvGrpSpPr>
        <p:grpSpPr>
          <a:xfrm flipV="1">
            <a:off x="8904690" y="1161141"/>
            <a:ext cx="2907711" cy="1508124"/>
            <a:chOff x="1470818" y="741364"/>
            <a:chExt cx="2397921" cy="1508124"/>
          </a:xfrm>
          <a:solidFill>
            <a:srgbClr val="00B0F0"/>
          </a:solidFill>
        </p:grpSpPr>
        <p:sp>
          <p:nvSpPr>
            <p:cNvPr id="82" name="Right Triangle 81">
              <a:extLst>
                <a:ext uri="{FF2B5EF4-FFF2-40B4-BE49-F238E27FC236}">
                  <a16:creationId xmlns:a16="http://schemas.microsoft.com/office/drawing/2014/main" id="{BD488A4B-513D-4E2B-AF5F-604E4F48ACD8}"/>
                </a:ext>
              </a:extLst>
            </p:cNvPr>
            <p:cNvSpPr/>
            <p:nvPr/>
          </p:nvSpPr>
          <p:spPr>
            <a:xfrm>
              <a:off x="1470818" y="741364"/>
              <a:ext cx="2397921" cy="1508124"/>
            </a:xfrm>
            <a:prstGeom prst="rtTriangl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C66F8BBE-839C-4352-9CD4-A867CD89D4C6}"/>
                </a:ext>
              </a:extLst>
            </p:cNvPr>
            <p:cNvSpPr/>
            <p:nvPr/>
          </p:nvSpPr>
          <p:spPr>
            <a:xfrm>
              <a:off x="1470818" y="1938338"/>
              <a:ext cx="378619" cy="311150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9" name="Text Box 6">
            <a:extLst>
              <a:ext uri="{FF2B5EF4-FFF2-40B4-BE49-F238E27FC236}">
                <a16:creationId xmlns:a16="http://schemas.microsoft.com/office/drawing/2014/main" id="{753ABDC6-24F6-4329-95B4-C993DA8F5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0341" y="3024392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12cm</a:t>
            </a:r>
          </a:p>
        </p:txBody>
      </p: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108BA660-AB2B-432C-B582-43AA4D80DC3D}"/>
              </a:ext>
            </a:extLst>
          </p:cNvPr>
          <p:cNvGrpSpPr/>
          <p:nvPr/>
        </p:nvGrpSpPr>
        <p:grpSpPr>
          <a:xfrm rot="869459" flipV="1">
            <a:off x="1004859" y="3434439"/>
            <a:ext cx="2568824" cy="1581485"/>
            <a:chOff x="1470818" y="741364"/>
            <a:chExt cx="2397921" cy="1508124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01" name="Right Triangle 100">
              <a:extLst>
                <a:ext uri="{FF2B5EF4-FFF2-40B4-BE49-F238E27FC236}">
                  <a16:creationId xmlns:a16="http://schemas.microsoft.com/office/drawing/2014/main" id="{2DFA9597-8870-4AED-A1E4-2666A00C7FEF}"/>
                </a:ext>
              </a:extLst>
            </p:cNvPr>
            <p:cNvSpPr/>
            <p:nvPr/>
          </p:nvSpPr>
          <p:spPr>
            <a:xfrm>
              <a:off x="1470818" y="741364"/>
              <a:ext cx="2397921" cy="1508124"/>
            </a:xfrm>
            <a:prstGeom prst="rtTriangl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21904AAD-6E91-43CF-89D0-8D9089D3085E}"/>
                </a:ext>
              </a:extLst>
            </p:cNvPr>
            <p:cNvSpPr/>
            <p:nvPr/>
          </p:nvSpPr>
          <p:spPr>
            <a:xfrm>
              <a:off x="1470818" y="1938338"/>
              <a:ext cx="378619" cy="311150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3" name="Text Box 6">
            <a:extLst>
              <a:ext uri="{FF2B5EF4-FFF2-40B4-BE49-F238E27FC236}">
                <a16:creationId xmlns:a16="http://schemas.microsoft.com/office/drawing/2014/main" id="{DDF94B85-4F18-4F91-BF99-403EB58FA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7567" y="2686574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4cm</a:t>
            </a:r>
          </a:p>
        </p:txBody>
      </p:sp>
      <p:sp>
        <p:nvSpPr>
          <p:cNvPr id="104" name="Text Box 7">
            <a:extLst>
              <a:ext uri="{FF2B5EF4-FFF2-40B4-BE49-F238E27FC236}">
                <a16:creationId xmlns:a16="http://schemas.microsoft.com/office/drawing/2014/main" id="{E6664133-246F-445B-84A9-6F1FC9FE2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7303" y="3776160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4.5cm</a:t>
            </a:r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264EBDA7-9407-4894-8011-DA1DEFF4723B}"/>
              </a:ext>
            </a:extLst>
          </p:cNvPr>
          <p:cNvGrpSpPr/>
          <p:nvPr/>
        </p:nvGrpSpPr>
        <p:grpSpPr>
          <a:xfrm rot="16200000" flipH="1">
            <a:off x="3974641" y="3446752"/>
            <a:ext cx="2173962" cy="1476412"/>
            <a:chOff x="1470818" y="741364"/>
            <a:chExt cx="2397921" cy="1508124"/>
          </a:xfrm>
          <a:solidFill>
            <a:srgbClr val="FF0000"/>
          </a:solidFill>
        </p:grpSpPr>
        <p:sp>
          <p:nvSpPr>
            <p:cNvPr id="106" name="Right Triangle 105">
              <a:extLst>
                <a:ext uri="{FF2B5EF4-FFF2-40B4-BE49-F238E27FC236}">
                  <a16:creationId xmlns:a16="http://schemas.microsoft.com/office/drawing/2014/main" id="{222D0241-F347-44B6-BE17-E575C18A7617}"/>
                </a:ext>
              </a:extLst>
            </p:cNvPr>
            <p:cNvSpPr/>
            <p:nvPr/>
          </p:nvSpPr>
          <p:spPr>
            <a:xfrm>
              <a:off x="1470818" y="741364"/>
              <a:ext cx="2397921" cy="1508124"/>
            </a:xfrm>
            <a:prstGeom prst="rtTriangl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B5E63B38-9169-4562-8329-01BDF9771350}"/>
                </a:ext>
              </a:extLst>
            </p:cNvPr>
            <p:cNvSpPr/>
            <p:nvPr/>
          </p:nvSpPr>
          <p:spPr>
            <a:xfrm>
              <a:off x="1470818" y="1938338"/>
              <a:ext cx="378619" cy="311150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8" name="Text Box 6">
            <a:extLst>
              <a:ext uri="{FF2B5EF4-FFF2-40B4-BE49-F238E27FC236}">
                <a16:creationId xmlns:a16="http://schemas.microsoft.com/office/drawing/2014/main" id="{56E25BE6-8860-49E4-BFF3-356878CAE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0927" y="3560746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30mm</a:t>
            </a:r>
          </a:p>
        </p:txBody>
      </p:sp>
      <p:sp>
        <p:nvSpPr>
          <p:cNvPr id="109" name="Text Box 7">
            <a:extLst>
              <a:ext uri="{FF2B5EF4-FFF2-40B4-BE49-F238E27FC236}">
                <a16:creationId xmlns:a16="http://schemas.microsoft.com/office/drawing/2014/main" id="{3C02D00E-09B7-4769-B704-E9824E276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39637" y="4326470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15mm</a:t>
            </a:r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7EED0067-E333-4B38-B65B-00B0373E4AC4}"/>
              </a:ext>
            </a:extLst>
          </p:cNvPr>
          <p:cNvGrpSpPr/>
          <p:nvPr/>
        </p:nvGrpSpPr>
        <p:grpSpPr>
          <a:xfrm rot="16200000" flipV="1">
            <a:off x="9564020" y="2267272"/>
            <a:ext cx="1680613" cy="2540161"/>
            <a:chOff x="1470818" y="741364"/>
            <a:chExt cx="2397921" cy="1508124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11" name="Right Triangle 110">
              <a:extLst>
                <a:ext uri="{FF2B5EF4-FFF2-40B4-BE49-F238E27FC236}">
                  <a16:creationId xmlns:a16="http://schemas.microsoft.com/office/drawing/2014/main" id="{14A4AB85-D859-46E1-A532-AD1A1BB8BB46}"/>
                </a:ext>
              </a:extLst>
            </p:cNvPr>
            <p:cNvSpPr/>
            <p:nvPr/>
          </p:nvSpPr>
          <p:spPr>
            <a:xfrm>
              <a:off x="1470818" y="741364"/>
              <a:ext cx="2397921" cy="1508124"/>
            </a:xfrm>
            <a:prstGeom prst="rtTriangl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93E63592-6158-4F38-8A1A-5BB702EF3BBC}"/>
                </a:ext>
              </a:extLst>
            </p:cNvPr>
            <p:cNvSpPr/>
            <p:nvPr/>
          </p:nvSpPr>
          <p:spPr>
            <a:xfrm>
              <a:off x="1470818" y="1938338"/>
              <a:ext cx="378619" cy="311150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3" name="Text Box 6">
            <a:extLst>
              <a:ext uri="{FF2B5EF4-FFF2-40B4-BE49-F238E27FC236}">
                <a16:creationId xmlns:a16="http://schemas.microsoft.com/office/drawing/2014/main" id="{09E48914-35B4-4DA2-BA78-0C5387EB3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899" y="5393433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6mm</a:t>
            </a:r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6A2578E2-DA91-4D89-A999-AE3379D3C572}"/>
              </a:ext>
            </a:extLst>
          </p:cNvPr>
          <p:cNvGrpSpPr/>
          <p:nvPr/>
        </p:nvGrpSpPr>
        <p:grpSpPr>
          <a:xfrm>
            <a:off x="1126997" y="4834808"/>
            <a:ext cx="2397921" cy="1508124"/>
            <a:chOff x="1470818" y="741364"/>
            <a:chExt cx="2397921" cy="1508124"/>
          </a:xfrm>
          <a:solidFill>
            <a:srgbClr val="FF0066"/>
          </a:solidFill>
        </p:grpSpPr>
        <p:sp>
          <p:nvSpPr>
            <p:cNvPr id="115" name="Right Triangle 114">
              <a:extLst>
                <a:ext uri="{FF2B5EF4-FFF2-40B4-BE49-F238E27FC236}">
                  <a16:creationId xmlns:a16="http://schemas.microsoft.com/office/drawing/2014/main" id="{FC9B7B66-830E-44C7-9863-C6C04B47C2B9}"/>
                </a:ext>
              </a:extLst>
            </p:cNvPr>
            <p:cNvSpPr/>
            <p:nvPr/>
          </p:nvSpPr>
          <p:spPr>
            <a:xfrm>
              <a:off x="1470818" y="741364"/>
              <a:ext cx="2397921" cy="1508124"/>
            </a:xfrm>
            <a:prstGeom prst="rtTriangl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DF1E96C1-0515-4574-8A0E-2E1AA717784B}"/>
                </a:ext>
              </a:extLst>
            </p:cNvPr>
            <p:cNvSpPr/>
            <p:nvPr/>
          </p:nvSpPr>
          <p:spPr>
            <a:xfrm>
              <a:off x="1470818" y="1938338"/>
              <a:ext cx="378619" cy="311150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7" name="Text Box 6">
            <a:extLst>
              <a:ext uri="{FF2B5EF4-FFF2-40B4-BE49-F238E27FC236}">
                <a16:creationId xmlns:a16="http://schemas.microsoft.com/office/drawing/2014/main" id="{94B50CCC-77AD-433B-8D65-6BF89D6B27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2474" y="6385165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5m</a:t>
            </a:r>
          </a:p>
        </p:txBody>
      </p:sp>
      <p:sp>
        <p:nvSpPr>
          <p:cNvPr id="118" name="Text Box 7">
            <a:extLst>
              <a:ext uri="{FF2B5EF4-FFF2-40B4-BE49-F238E27FC236}">
                <a16:creationId xmlns:a16="http://schemas.microsoft.com/office/drawing/2014/main" id="{4FC0090F-9016-41CB-9A42-CB6710BB2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1212" y="5469538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51m</a:t>
            </a:r>
          </a:p>
        </p:txBody>
      </p: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395BFB66-10AF-4E61-9E26-6D6FBB7B04C3}"/>
              </a:ext>
            </a:extLst>
          </p:cNvPr>
          <p:cNvGrpSpPr/>
          <p:nvPr/>
        </p:nvGrpSpPr>
        <p:grpSpPr>
          <a:xfrm flipH="1">
            <a:off x="4513472" y="4863594"/>
            <a:ext cx="2397921" cy="1508124"/>
            <a:chOff x="1470818" y="741364"/>
            <a:chExt cx="2397921" cy="1508124"/>
          </a:xfrm>
          <a:solidFill>
            <a:srgbClr val="92D050"/>
          </a:solidFill>
        </p:grpSpPr>
        <p:sp>
          <p:nvSpPr>
            <p:cNvPr id="120" name="Right Triangle 119">
              <a:extLst>
                <a:ext uri="{FF2B5EF4-FFF2-40B4-BE49-F238E27FC236}">
                  <a16:creationId xmlns:a16="http://schemas.microsoft.com/office/drawing/2014/main" id="{8D127E43-35E9-4860-B865-B1814D9CBF9C}"/>
                </a:ext>
              </a:extLst>
            </p:cNvPr>
            <p:cNvSpPr/>
            <p:nvPr/>
          </p:nvSpPr>
          <p:spPr>
            <a:xfrm>
              <a:off x="1470818" y="741364"/>
              <a:ext cx="2397921" cy="1508124"/>
            </a:xfrm>
            <a:prstGeom prst="rtTriangle">
              <a:avLst/>
            </a:prstGeom>
            <a:solidFill>
              <a:srgbClr val="FF33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5124B060-0225-428E-AFD7-6A98F800A546}"/>
                </a:ext>
              </a:extLst>
            </p:cNvPr>
            <p:cNvSpPr/>
            <p:nvPr/>
          </p:nvSpPr>
          <p:spPr>
            <a:xfrm>
              <a:off x="1470818" y="1938338"/>
              <a:ext cx="378619" cy="311150"/>
            </a:xfrm>
            <a:prstGeom prst="rect">
              <a:avLst/>
            </a:prstGeom>
            <a:solidFill>
              <a:srgbClr val="FF33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2" name="Text Box 6">
            <a:extLst>
              <a:ext uri="{FF2B5EF4-FFF2-40B4-BE49-F238E27FC236}">
                <a16:creationId xmlns:a16="http://schemas.microsoft.com/office/drawing/2014/main" id="{5AEB1CE0-1155-4E22-A5D1-36E5817211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47712" y="5629643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6m</a:t>
            </a:r>
          </a:p>
        </p:txBody>
      </p:sp>
      <p:sp>
        <p:nvSpPr>
          <p:cNvPr id="123" name="Text Box 7">
            <a:extLst>
              <a:ext uri="{FF2B5EF4-FFF2-40B4-BE49-F238E27FC236}">
                <a16:creationId xmlns:a16="http://schemas.microsoft.com/office/drawing/2014/main" id="{61D6FD3E-D4A6-4E2E-A190-6A6FA3D949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6251" y="4931527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24m</a:t>
            </a:r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DD9E5DD1-1690-4108-A5A8-2D232F7CEF44}"/>
              </a:ext>
            </a:extLst>
          </p:cNvPr>
          <p:cNvGrpSpPr/>
          <p:nvPr/>
        </p:nvGrpSpPr>
        <p:grpSpPr>
          <a:xfrm rot="5400000" flipV="1">
            <a:off x="9177839" y="4823894"/>
            <a:ext cx="1237760" cy="2397923"/>
            <a:chOff x="1470818" y="741364"/>
            <a:chExt cx="2397921" cy="1508124"/>
          </a:xfrm>
          <a:solidFill>
            <a:srgbClr val="00B0F0"/>
          </a:solidFill>
        </p:grpSpPr>
        <p:sp>
          <p:nvSpPr>
            <p:cNvPr id="125" name="Right Triangle 124">
              <a:extLst>
                <a:ext uri="{FF2B5EF4-FFF2-40B4-BE49-F238E27FC236}">
                  <a16:creationId xmlns:a16="http://schemas.microsoft.com/office/drawing/2014/main" id="{FCCCF528-E17F-4EDE-81F9-A4ECE7CD17FC}"/>
                </a:ext>
              </a:extLst>
            </p:cNvPr>
            <p:cNvSpPr/>
            <p:nvPr/>
          </p:nvSpPr>
          <p:spPr>
            <a:xfrm>
              <a:off x="1470818" y="741364"/>
              <a:ext cx="2397921" cy="1508124"/>
            </a:xfrm>
            <a:prstGeom prst="rtTriangle">
              <a:avLst/>
            </a:prstGeom>
            <a:solidFill>
              <a:srgbClr val="00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2ECE232D-0C9E-49E4-BA5D-72233724EB25}"/>
                </a:ext>
              </a:extLst>
            </p:cNvPr>
            <p:cNvSpPr/>
            <p:nvPr/>
          </p:nvSpPr>
          <p:spPr>
            <a:xfrm>
              <a:off x="1470818" y="1938338"/>
              <a:ext cx="378619" cy="311150"/>
            </a:xfrm>
            <a:prstGeom prst="rect">
              <a:avLst/>
            </a:prstGeom>
            <a:solidFill>
              <a:srgbClr val="00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7" name="Text Box 6">
            <a:extLst>
              <a:ext uri="{FF2B5EF4-FFF2-40B4-BE49-F238E27FC236}">
                <a16:creationId xmlns:a16="http://schemas.microsoft.com/office/drawing/2014/main" id="{D437CF37-3501-40FA-891D-495AD84DA9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938" y="3346840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10cm</a:t>
            </a:r>
          </a:p>
        </p:txBody>
      </p:sp>
      <p:sp>
        <p:nvSpPr>
          <p:cNvPr id="128" name="Text Box 6">
            <a:extLst>
              <a:ext uri="{FF2B5EF4-FFF2-40B4-BE49-F238E27FC236}">
                <a16:creationId xmlns:a16="http://schemas.microsoft.com/office/drawing/2014/main" id="{4CB2263A-5AB4-4AB8-98C2-E01675AC44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9033" y="6362773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9mm</a:t>
            </a:r>
          </a:p>
        </p:txBody>
      </p:sp>
      <p:sp>
        <p:nvSpPr>
          <p:cNvPr id="62" name="Rounded Rectangle 61">
            <a:extLst>
              <a:ext uri="{FF2B5EF4-FFF2-40B4-BE49-F238E27FC236}">
                <a16:creationId xmlns:a16="http://schemas.microsoft.com/office/drawing/2014/main" id="{4CAE41C4-890C-4A7D-893E-5ED2E7762017}"/>
              </a:ext>
            </a:extLst>
          </p:cNvPr>
          <p:cNvSpPr/>
          <p:nvPr/>
        </p:nvSpPr>
        <p:spPr>
          <a:xfrm>
            <a:off x="871515" y="1390064"/>
            <a:ext cx="1995487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45cm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129" name="Text Box 6">
            <a:extLst>
              <a:ext uri="{FF2B5EF4-FFF2-40B4-BE49-F238E27FC236}">
                <a16:creationId xmlns:a16="http://schemas.microsoft.com/office/drawing/2014/main" id="{12868889-0A1B-4461-9920-D294524B96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030" y="195326"/>
            <a:ext cx="2841582" cy="696913"/>
          </a:xfrm>
          <a:prstGeom prst="rect">
            <a:avLst/>
          </a:prstGeom>
          <a:solidFill>
            <a:srgbClr val="66FF33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b="1" dirty="0">
                <a:solidFill>
                  <a:srgbClr val="000000"/>
                </a:solidFill>
                <a:latin typeface="Comic Sans MS" panose="030F0702030302020204" pitchFamily="66" charset="0"/>
              </a:rPr>
              <a:t>Exercise 2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ED0A4D1D-ABC8-4CB6-A309-FA403B36E0F1}"/>
              </a:ext>
            </a:extLst>
          </p:cNvPr>
          <p:cNvSpPr txBox="1"/>
          <p:nvPr/>
        </p:nvSpPr>
        <p:spPr>
          <a:xfrm>
            <a:off x="3376855" y="224695"/>
            <a:ext cx="75074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Find the area of the following shapes:</a:t>
            </a:r>
          </a:p>
        </p:txBody>
      </p:sp>
      <p:sp>
        <p:nvSpPr>
          <p:cNvPr id="131" name="Rounded Rectangle 61">
            <a:extLst>
              <a:ext uri="{FF2B5EF4-FFF2-40B4-BE49-F238E27FC236}">
                <a16:creationId xmlns:a16="http://schemas.microsoft.com/office/drawing/2014/main" id="{5FB51CF7-DB3C-48B5-9A6A-9C6389CADB09}"/>
              </a:ext>
            </a:extLst>
          </p:cNvPr>
          <p:cNvSpPr/>
          <p:nvPr/>
        </p:nvSpPr>
        <p:spPr>
          <a:xfrm>
            <a:off x="4897044" y="1390064"/>
            <a:ext cx="1995487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66cm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132" name="Rounded Rectangle 61">
            <a:extLst>
              <a:ext uri="{FF2B5EF4-FFF2-40B4-BE49-F238E27FC236}">
                <a16:creationId xmlns:a16="http://schemas.microsoft.com/office/drawing/2014/main" id="{90238978-71F1-4FDE-AB7F-713298D6B9E5}"/>
              </a:ext>
            </a:extLst>
          </p:cNvPr>
          <p:cNvSpPr/>
          <p:nvPr/>
        </p:nvSpPr>
        <p:spPr>
          <a:xfrm>
            <a:off x="8904690" y="1390064"/>
            <a:ext cx="1995487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44cm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133" name="Rounded Rectangle 61">
            <a:extLst>
              <a:ext uri="{FF2B5EF4-FFF2-40B4-BE49-F238E27FC236}">
                <a16:creationId xmlns:a16="http://schemas.microsoft.com/office/drawing/2014/main" id="{3541976C-ACD4-424F-BFDF-90600065A3DD}"/>
              </a:ext>
            </a:extLst>
          </p:cNvPr>
          <p:cNvSpPr/>
          <p:nvPr/>
        </p:nvSpPr>
        <p:spPr>
          <a:xfrm>
            <a:off x="1032903" y="3324473"/>
            <a:ext cx="1995487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60cm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134" name="Rounded Rectangle 61">
            <a:extLst>
              <a:ext uri="{FF2B5EF4-FFF2-40B4-BE49-F238E27FC236}">
                <a16:creationId xmlns:a16="http://schemas.microsoft.com/office/drawing/2014/main" id="{99360F1D-2F8B-4C30-8B3D-CB5BC1F0A207}"/>
              </a:ext>
            </a:extLst>
          </p:cNvPr>
          <p:cNvSpPr/>
          <p:nvPr/>
        </p:nvSpPr>
        <p:spPr>
          <a:xfrm>
            <a:off x="4275878" y="3324473"/>
            <a:ext cx="1995487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9cm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135" name="Rounded Rectangle 61">
            <a:extLst>
              <a:ext uri="{FF2B5EF4-FFF2-40B4-BE49-F238E27FC236}">
                <a16:creationId xmlns:a16="http://schemas.microsoft.com/office/drawing/2014/main" id="{4EF6596F-F602-46D8-8DB8-39454D9600C8}"/>
              </a:ext>
            </a:extLst>
          </p:cNvPr>
          <p:cNvSpPr/>
          <p:nvPr/>
        </p:nvSpPr>
        <p:spPr>
          <a:xfrm>
            <a:off x="8852225" y="3324473"/>
            <a:ext cx="1995487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225mm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136" name="Rounded Rectangle 61">
            <a:extLst>
              <a:ext uri="{FF2B5EF4-FFF2-40B4-BE49-F238E27FC236}">
                <a16:creationId xmlns:a16="http://schemas.microsoft.com/office/drawing/2014/main" id="{9E92EF74-FF77-415D-93B3-F994BD46D377}"/>
              </a:ext>
            </a:extLst>
          </p:cNvPr>
          <p:cNvSpPr/>
          <p:nvPr/>
        </p:nvSpPr>
        <p:spPr>
          <a:xfrm>
            <a:off x="866902" y="5231682"/>
            <a:ext cx="1995487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27mm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137" name="Rounded Rectangle 61">
            <a:extLst>
              <a:ext uri="{FF2B5EF4-FFF2-40B4-BE49-F238E27FC236}">
                <a16:creationId xmlns:a16="http://schemas.microsoft.com/office/drawing/2014/main" id="{4CAAD5A3-9938-4826-BCF3-07670D019947}"/>
              </a:ext>
            </a:extLst>
          </p:cNvPr>
          <p:cNvSpPr/>
          <p:nvPr/>
        </p:nvSpPr>
        <p:spPr>
          <a:xfrm>
            <a:off x="4864602" y="5231682"/>
            <a:ext cx="1995487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127.5m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138" name="Rounded Rectangle 61">
            <a:extLst>
              <a:ext uri="{FF2B5EF4-FFF2-40B4-BE49-F238E27FC236}">
                <a16:creationId xmlns:a16="http://schemas.microsoft.com/office/drawing/2014/main" id="{CFECB1D5-A422-4D23-9D3B-C131F5F1A560}"/>
              </a:ext>
            </a:extLst>
          </p:cNvPr>
          <p:cNvSpPr/>
          <p:nvPr/>
        </p:nvSpPr>
        <p:spPr>
          <a:xfrm>
            <a:off x="8904689" y="5231682"/>
            <a:ext cx="1995487" cy="8001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200" b="1" dirty="0">
                <a:latin typeface="Arial Rounded MT Bold" panose="020F0704030504030204" pitchFamily="34" charset="0"/>
              </a:rPr>
              <a:t>72m</a:t>
            </a:r>
            <a:r>
              <a:rPr lang="en-GB" sz="3200" b="1" baseline="30000" dirty="0">
                <a:latin typeface="Arial Rounded MT Bold" panose="020F0704030504030204" pitchFamily="34" charset="0"/>
              </a:rPr>
              <a:t>2</a:t>
            </a:r>
            <a:endParaRPr lang="en-GB" sz="3200" b="1" dirty="0"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DE4C305443D54181CC1AF39F459BC8" ma:contentTypeVersion="4" ma:contentTypeDescription="Create a new document." ma:contentTypeScope="" ma:versionID="6c9b8c0d11c8f574f7703414069413f6">
  <xsd:schema xmlns:xsd="http://www.w3.org/2001/XMLSchema" xmlns:xs="http://www.w3.org/2001/XMLSchema" xmlns:p="http://schemas.microsoft.com/office/2006/metadata/properties" xmlns:ns2="067d2666-5905-447b-853f-7b3c98093cca" targetNamespace="http://schemas.microsoft.com/office/2006/metadata/properties" ma:root="true" ma:fieldsID="656865f3c4e096569fc7705787140b2a" ns2:_="">
    <xsd:import namespace="067d2666-5905-447b-853f-7b3c98093c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7d2666-5905-447b-853f-7b3c98093c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7E245A-8366-4111-A8AA-B4FDD22B0D6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3FB768-1C14-42B4-AA1B-165198393EEF}">
  <ds:schemaRefs>
    <ds:schemaRef ds:uri="http://schemas.microsoft.com/office/2006/metadata/properties"/>
    <ds:schemaRef ds:uri="067d2666-5905-447b-853f-7b3c98093cca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8D8DC22-6557-4D35-8BCD-23414D9594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7d2666-5905-447b-853f-7b3c98093c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951</Words>
  <Application>Microsoft Office PowerPoint</Application>
  <PresentationFormat>Widescreen</PresentationFormat>
  <Paragraphs>431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Arial Rounded MT Bold</vt:lpstr>
      <vt:lpstr>Calibri</vt:lpstr>
      <vt:lpstr>Calibri Light</vt:lpstr>
      <vt:lpstr>Cambria Math</vt:lpstr>
      <vt:lpstr>Comic Sans MS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McCann</dc:creator>
  <cp:lastModifiedBy>Kathleen McCann</cp:lastModifiedBy>
  <cp:revision>52</cp:revision>
  <dcterms:created xsi:type="dcterms:W3CDTF">2020-05-19T09:04:54Z</dcterms:created>
  <dcterms:modified xsi:type="dcterms:W3CDTF">2020-09-07T14:29:39Z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0x01010081DE4C305443D54181CC1AF39F459BC8</vt:lpwstr>
  </property>
</Properties>
</file>