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79" r:id="rId6"/>
    <p:sldId id="281" r:id="rId7"/>
    <p:sldId id="280" r:id="rId8"/>
    <p:sldId id="269" r:id="rId9"/>
    <p:sldId id="263" r:id="rId10"/>
    <p:sldId id="282" r:id="rId11"/>
    <p:sldId id="285" r:id="rId12"/>
    <p:sldId id="284" r:id="rId13"/>
    <p:sldId id="287" r:id="rId14"/>
    <p:sldId id="286" r:id="rId15"/>
    <p:sldId id="288" r:id="rId16"/>
    <p:sldId id="289" r:id="rId17"/>
    <p:sldId id="290" r:id="rId18"/>
    <p:sldId id="272" r:id="rId19"/>
    <p:sldId id="274" r:id="rId20"/>
    <p:sldId id="293" r:id="rId21"/>
    <p:sldId id="258" r:id="rId22"/>
    <p:sldId id="259" r:id="rId23"/>
    <p:sldId id="291" r:id="rId24"/>
    <p:sldId id="292" r:id="rId25"/>
    <p:sldId id="294" r:id="rId26"/>
    <p:sldId id="295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66CC"/>
    <a:srgbClr val="CD03BF"/>
    <a:srgbClr val="FF0066"/>
    <a:srgbClr val="FF0000"/>
    <a:srgbClr val="00FF0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33" autoAdjust="0"/>
    <p:restoredTop sz="94660"/>
  </p:normalViewPr>
  <p:slideViewPr>
    <p:cSldViewPr snapToGrid="0">
      <p:cViewPr varScale="1">
        <p:scale>
          <a:sx n="58" d="100"/>
          <a:sy n="58" d="100"/>
        </p:scale>
        <p:origin x="90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660AB2-8472-4D08-92AF-4D7105F6C1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DA3F8C-B809-4399-90A4-BC9AE05EA4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8849BC-DCA1-438A-A275-D6588A8D8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52CAF-7FCE-4148-BA46-B18AAE664B64}" type="datetimeFigureOut">
              <a:rPr lang="en-GB" smtClean="0"/>
              <a:t>07/09/2020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FDA836-A033-4457-9674-B165B12EC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C1A8B2-E519-4B4D-929B-6D09EFF12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D39C8-D831-4F13-993F-3442F24B1C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3393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A684B2-3CCB-484D-9A6F-190B727707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B4EBA0-66D1-4710-BC77-9EDB323D18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100E57-D195-4D9D-9140-33F08D407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52CAF-7FCE-4148-BA46-B18AAE664B64}" type="datetimeFigureOut">
              <a:rPr lang="en-GB" smtClean="0"/>
              <a:t>07/09/2020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E82C6E-EA3B-4DAB-9F2A-A2014CA65C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419A04-3181-4154-93A8-A527E194C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D39C8-D831-4F13-993F-3442F24B1C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8763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D78655C-5DF0-46C8-8F2A-E7031DC8A7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AB0F27D-F3F0-49BC-B1C5-FBDEAD351B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6F6F95-B40D-4C59-B272-474DE88B3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52CAF-7FCE-4148-BA46-B18AAE664B64}" type="datetimeFigureOut">
              <a:rPr lang="en-GB" smtClean="0"/>
              <a:t>07/09/2020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2457CC-16F7-46FC-84B4-0817E99CFD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D712F4-5192-431E-BC63-C76E438D8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D39C8-D831-4F13-993F-3442F24B1C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2105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7C0DC2-8164-4719-AC6B-8A2BF52F57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3233EC-986A-453C-B4A6-477A2C11D8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C300F2-E4B1-46D8-BDE9-18E1608CD4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52CAF-7FCE-4148-BA46-B18AAE664B64}" type="datetimeFigureOut">
              <a:rPr lang="en-GB" smtClean="0"/>
              <a:t>07/09/2020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590736-523C-4F15-B3B2-6AC13CD760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2BAFC1-0BA0-4119-A0CE-0F4E6B3959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D39C8-D831-4F13-993F-3442F24B1C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4887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2A9A9F-33FF-40B7-BF00-A93D0DF4FF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9E46E9-87BA-40C6-9857-1E2BA92FBE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2C00DC-EA46-4E81-8DFE-B9F069CC08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52CAF-7FCE-4148-BA46-B18AAE664B64}" type="datetimeFigureOut">
              <a:rPr lang="en-GB" smtClean="0"/>
              <a:t>07/09/2020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B25D9D-C52B-43DF-8C54-51F9152774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5D6C3E-9543-4AC1-A5DD-37A2645B7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D39C8-D831-4F13-993F-3442F24B1C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3237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8CE1C1-16FC-4200-9A67-C970FF39F7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5F49C3-CACB-4484-AD37-1B1C636044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28DCDA-E1CF-40C9-978A-B1FF3D9E34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468DFD-DF24-479E-9F3A-73FA5BC91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52CAF-7FCE-4148-BA46-B18AAE664B64}" type="datetimeFigureOut">
              <a:rPr lang="en-GB" smtClean="0"/>
              <a:t>07/09/2020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43169C-73DB-4885-B948-0FEC14661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8F8E6A-1C27-4CAC-BD85-C3BC9C1D6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D39C8-D831-4F13-993F-3442F24B1C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2632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77854E-0E0F-44B5-9A28-839C7F4424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0E1D4C-6C8A-44A1-9B6F-33A9244D77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686458-62A2-4832-9A1B-B156681FA4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D26DD7F-F0F6-4202-999F-B251DF7EF6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43E6204-6D19-4B38-8655-1DD38DED55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6BE2C6E-2917-4A54-BB7F-95F7C39D8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52CAF-7FCE-4148-BA46-B18AAE664B64}" type="datetimeFigureOut">
              <a:rPr lang="en-GB" smtClean="0"/>
              <a:t>07/09/2020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680B111-284C-4826-94A6-489DC9509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CD128B8-EAC4-4066-9F40-DA1B4538B4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D39C8-D831-4F13-993F-3442F24B1C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9769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8EE3A5-28D0-4D7A-A790-54E455ECA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EAA1F3A-0A12-4172-8D56-304721C228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52CAF-7FCE-4148-BA46-B18AAE664B64}" type="datetimeFigureOut">
              <a:rPr lang="en-GB" smtClean="0"/>
              <a:t>07/09/2020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3B95BA-40EF-432E-9A3E-4546C217A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5B39AD-B655-4C40-8C19-9A498831D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D39C8-D831-4F13-993F-3442F24B1C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8858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C1BF885-86F2-4D73-90AB-C1458D4912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52CAF-7FCE-4148-BA46-B18AAE664B64}" type="datetimeFigureOut">
              <a:rPr lang="en-GB" smtClean="0"/>
              <a:t>07/09/2020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6418A3F-2765-400B-9E89-CC397B16DA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B01ECF-99AF-4D6D-A1B3-70447E6E7D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D39C8-D831-4F13-993F-3442F24B1C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8677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9E679B-CFE3-48C4-9A5A-D729D1E650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398A16-4803-4968-971F-3BF2131CBD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95836E-8F47-4053-A5FF-2D360FAF53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D4FF60-71ED-4AF1-B865-EB926527F7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52CAF-7FCE-4148-BA46-B18AAE664B64}" type="datetimeFigureOut">
              <a:rPr lang="en-GB" smtClean="0"/>
              <a:t>07/09/2020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15501B-B86D-4ED3-AF4B-8A8E65FECF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570C2B-56E7-417F-9B11-E48125F90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D39C8-D831-4F13-993F-3442F24B1C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7506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4F47F-FB80-4E01-917A-F92BC06BF7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D12F527-A2C2-46C8-90A5-ADDCE18A5D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DF5272-1573-474D-A300-EAADA29238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4520C9-F759-405F-8342-F1B2E18383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52CAF-7FCE-4148-BA46-B18AAE664B64}" type="datetimeFigureOut">
              <a:rPr lang="en-GB" smtClean="0"/>
              <a:t>07/09/2020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8EA064-0F3D-445E-BCC8-9171E67FD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CC37B0-8885-41F5-85C2-30E8D9407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D39C8-D831-4F13-993F-3442F24B1C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1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3D20DEB-DE86-42B5-BEED-276ABE563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154C84-D7B8-4E9D-B51E-3CAA78855F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837217-9691-495F-9227-8430096656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252CAF-7FCE-4148-BA46-B18AAE664B64}" type="datetimeFigureOut">
              <a:rPr lang="en-GB" smtClean="0"/>
              <a:t>07/09/2020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FFC610-1F67-4721-86AB-BB71A9307B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F7353C-32EB-4736-A62D-AC7134B69D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9D39C8-D831-4F13-993F-3442F24B1C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1506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22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2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4" Type="http://schemas.openxmlformats.org/officeDocument/2006/relationships/slide" Target="slide1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slide" Target="slide18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slide" Target="slide1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426426-1E5A-4637-9FBE-86A9CEB3F128}"/>
              </a:ext>
            </a:extLst>
          </p:cNvPr>
          <p:cNvSpPr txBox="1">
            <a:spLocks/>
          </p:cNvSpPr>
          <p:nvPr/>
        </p:nvSpPr>
        <p:spPr>
          <a:xfrm>
            <a:off x="1813560" y="810496"/>
            <a:ext cx="9144000" cy="23876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b="1" dirty="0">
                <a:solidFill>
                  <a:schemeClr val="bg2"/>
                </a:solidFill>
                <a:latin typeface="Comic Sans MS" panose="030F0702030302020204" pitchFamily="66" charset="0"/>
              </a:rPr>
              <a:t>N4 Revision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416674-BF43-4A85-B179-FC007DF0FF12}"/>
              </a:ext>
            </a:extLst>
          </p:cNvPr>
          <p:cNvSpPr txBox="1">
            <a:spLocks/>
          </p:cNvSpPr>
          <p:nvPr/>
        </p:nvSpPr>
        <p:spPr>
          <a:xfrm>
            <a:off x="655320" y="2503838"/>
            <a:ext cx="9723120" cy="3093311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8800" dirty="0">
                <a:solidFill>
                  <a:srgbClr val="FFFF00"/>
                </a:solidFill>
                <a:latin typeface="Comic Sans MS" panose="030F0702030302020204" pitchFamily="66" charset="0"/>
              </a:rPr>
              <a:t>Area of a Circle</a:t>
            </a:r>
          </a:p>
          <a:p>
            <a:pPr marL="0" indent="0" algn="ctr">
              <a:buNone/>
            </a:pPr>
            <a:r>
              <a:rPr lang="en-GB" sz="8800" dirty="0">
                <a:solidFill>
                  <a:srgbClr val="FFFF00"/>
                </a:solidFill>
                <a:latin typeface="Comic Sans MS" panose="030F0702030302020204" pitchFamily="66" charset="0"/>
              </a:rPr>
              <a:t>E&amp;F</a:t>
            </a:r>
          </a:p>
        </p:txBody>
      </p:sp>
    </p:spTree>
    <p:extLst>
      <p:ext uri="{BB962C8B-B14F-4D97-AF65-F5344CB8AC3E}">
        <p14:creationId xmlns:p14="http://schemas.microsoft.com/office/powerpoint/2010/main" val="37535587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Text Box 6">
            <a:extLst>
              <a:ext uri="{FF2B5EF4-FFF2-40B4-BE49-F238E27FC236}">
                <a16:creationId xmlns:a16="http://schemas.microsoft.com/office/drawing/2014/main" id="{34751688-C785-42CC-8557-7AC0CCE942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030" y="195326"/>
            <a:ext cx="2694231" cy="696913"/>
          </a:xfrm>
          <a:prstGeom prst="rect">
            <a:avLst/>
          </a:prstGeom>
          <a:solidFill>
            <a:srgbClr val="66FF33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u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b="1" dirty="0">
                <a:solidFill>
                  <a:srgbClr val="000000"/>
                </a:solidFill>
                <a:latin typeface="Comic Sans MS" panose="030F0702030302020204" pitchFamily="66" charset="0"/>
              </a:rPr>
              <a:t>Exercise 4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B0ABFD3-17C6-4C55-BB97-B7E8B28E796A}"/>
              </a:ext>
            </a:extLst>
          </p:cNvPr>
          <p:cNvSpPr txBox="1"/>
          <p:nvPr/>
        </p:nvSpPr>
        <p:spPr>
          <a:xfrm>
            <a:off x="3158958" y="199549"/>
            <a:ext cx="93019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bg1"/>
                </a:solidFill>
                <a:latin typeface="Comic Sans MS" panose="030F0702030302020204" pitchFamily="66" charset="0"/>
              </a:rPr>
              <a:t>Find the area of the each semi-circle to 2dp:</a:t>
            </a: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76C52B07-E9C2-4100-9670-FD40D1DA2D57}"/>
              </a:ext>
            </a:extLst>
          </p:cNvPr>
          <p:cNvSpPr/>
          <p:nvPr/>
        </p:nvSpPr>
        <p:spPr>
          <a:xfrm>
            <a:off x="1120574" y="995426"/>
            <a:ext cx="2375291" cy="1895598"/>
          </a:xfrm>
          <a:prstGeom prst="ellipse">
            <a:avLst/>
          </a:prstGeom>
          <a:solidFill>
            <a:srgbClr val="FFCC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EFBCA3F3-4373-41B0-AAD0-682228DDAEA0}"/>
              </a:ext>
            </a:extLst>
          </p:cNvPr>
          <p:cNvCxnSpPr>
            <a:cxnSpLocks/>
          </p:cNvCxnSpPr>
          <p:nvPr/>
        </p:nvCxnSpPr>
        <p:spPr>
          <a:xfrm>
            <a:off x="1120574" y="1989762"/>
            <a:ext cx="2375291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3" name="Rounded Rectangle 62">
            <a:extLst>
              <a:ext uri="{FF2B5EF4-FFF2-40B4-BE49-F238E27FC236}">
                <a16:creationId xmlns:a16="http://schemas.microsoft.com/office/drawing/2014/main" id="{7D9B9E75-671D-4B6A-8210-73A45CA668F6}"/>
              </a:ext>
            </a:extLst>
          </p:cNvPr>
          <p:cNvSpPr/>
          <p:nvPr/>
        </p:nvSpPr>
        <p:spPr>
          <a:xfrm>
            <a:off x="1127912" y="1078086"/>
            <a:ext cx="2375291" cy="800100"/>
          </a:xfrm>
          <a:prstGeom prst="roundRect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GB" sz="3200" b="1" dirty="0">
                <a:latin typeface="Arial Rounded MT Bold" panose="020F0704030504030204" pitchFamily="34" charset="0"/>
              </a:rPr>
              <a:t>6.28cm</a:t>
            </a:r>
            <a:r>
              <a:rPr lang="en-GB" sz="3200" b="1" baseline="30000" dirty="0">
                <a:latin typeface="Arial Rounded MT Bold" panose="020F0704030504030204" pitchFamily="34" charset="0"/>
              </a:rPr>
              <a:t>2</a:t>
            </a:r>
            <a:endParaRPr lang="en-GB" sz="3200" b="1" dirty="0">
              <a:latin typeface="Arial Rounded MT Bold" panose="020F0704030504030204" pitchFamily="34" charset="0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82CCDE0B-F373-4193-BB06-F1F8866EA20A}"/>
              </a:ext>
            </a:extLst>
          </p:cNvPr>
          <p:cNvSpPr/>
          <p:nvPr/>
        </p:nvSpPr>
        <p:spPr>
          <a:xfrm>
            <a:off x="4717027" y="995426"/>
            <a:ext cx="2375291" cy="1895598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E99B0436-55C7-46EF-A37B-C19765DCA37C}"/>
              </a:ext>
            </a:extLst>
          </p:cNvPr>
          <p:cNvCxnSpPr>
            <a:cxnSpLocks/>
          </p:cNvCxnSpPr>
          <p:nvPr/>
        </p:nvCxnSpPr>
        <p:spPr>
          <a:xfrm>
            <a:off x="4717027" y="2005010"/>
            <a:ext cx="2375291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Oval 31">
            <a:extLst>
              <a:ext uri="{FF2B5EF4-FFF2-40B4-BE49-F238E27FC236}">
                <a16:creationId xmlns:a16="http://schemas.microsoft.com/office/drawing/2014/main" id="{E2C7711D-807C-4F5D-98DF-F4C08327A0F8}"/>
              </a:ext>
            </a:extLst>
          </p:cNvPr>
          <p:cNvSpPr/>
          <p:nvPr/>
        </p:nvSpPr>
        <p:spPr>
          <a:xfrm>
            <a:off x="8313480" y="995426"/>
            <a:ext cx="2375291" cy="1895598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46FBF3DA-1408-4141-99E2-6440F0A9F0A9}"/>
              </a:ext>
            </a:extLst>
          </p:cNvPr>
          <p:cNvCxnSpPr>
            <a:cxnSpLocks/>
          </p:cNvCxnSpPr>
          <p:nvPr/>
        </p:nvCxnSpPr>
        <p:spPr>
          <a:xfrm>
            <a:off x="8313480" y="1983187"/>
            <a:ext cx="2375291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Oval 36">
            <a:extLst>
              <a:ext uri="{FF2B5EF4-FFF2-40B4-BE49-F238E27FC236}">
                <a16:creationId xmlns:a16="http://schemas.microsoft.com/office/drawing/2014/main" id="{490EEFB5-04DD-45B0-93B8-F314F9E34F0C}"/>
              </a:ext>
            </a:extLst>
          </p:cNvPr>
          <p:cNvSpPr/>
          <p:nvPr/>
        </p:nvSpPr>
        <p:spPr>
          <a:xfrm>
            <a:off x="1002399" y="3511856"/>
            <a:ext cx="2375291" cy="1895598"/>
          </a:xfrm>
          <a:prstGeom prst="ellipse">
            <a:avLst/>
          </a:prstGeom>
          <a:solidFill>
            <a:srgbClr val="00B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580276BC-0CF1-4B29-A6A2-184185A6D826}"/>
              </a:ext>
            </a:extLst>
          </p:cNvPr>
          <p:cNvCxnSpPr>
            <a:cxnSpLocks/>
          </p:cNvCxnSpPr>
          <p:nvPr/>
        </p:nvCxnSpPr>
        <p:spPr>
          <a:xfrm>
            <a:off x="1002399" y="4569866"/>
            <a:ext cx="2375291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" name="Oval 43">
            <a:extLst>
              <a:ext uri="{FF2B5EF4-FFF2-40B4-BE49-F238E27FC236}">
                <a16:creationId xmlns:a16="http://schemas.microsoft.com/office/drawing/2014/main" id="{232B3B04-6D39-4E4C-8BAD-EA1EEB1A73FF}"/>
              </a:ext>
            </a:extLst>
          </p:cNvPr>
          <p:cNvSpPr/>
          <p:nvPr/>
        </p:nvSpPr>
        <p:spPr>
          <a:xfrm>
            <a:off x="4717026" y="3511856"/>
            <a:ext cx="2375291" cy="1895598"/>
          </a:xfrm>
          <a:prstGeom prst="ellipse">
            <a:avLst/>
          </a:prstGeom>
          <a:solidFill>
            <a:srgbClr val="CD03B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A05A051F-BAD0-453A-8BB4-C8CA417EEE95}"/>
              </a:ext>
            </a:extLst>
          </p:cNvPr>
          <p:cNvCxnSpPr>
            <a:cxnSpLocks/>
          </p:cNvCxnSpPr>
          <p:nvPr/>
        </p:nvCxnSpPr>
        <p:spPr>
          <a:xfrm>
            <a:off x="4744859" y="4570868"/>
            <a:ext cx="2375291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Oval 46">
            <a:extLst>
              <a:ext uri="{FF2B5EF4-FFF2-40B4-BE49-F238E27FC236}">
                <a16:creationId xmlns:a16="http://schemas.microsoft.com/office/drawing/2014/main" id="{FDB646F0-E0AF-4F8B-9A42-40E9D6A2BF49}"/>
              </a:ext>
            </a:extLst>
          </p:cNvPr>
          <p:cNvSpPr/>
          <p:nvPr/>
        </p:nvSpPr>
        <p:spPr>
          <a:xfrm>
            <a:off x="8431653" y="3511856"/>
            <a:ext cx="2375291" cy="1895598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5BE5F3E4-A0B6-43EE-824F-9AFBA730461F}"/>
              </a:ext>
            </a:extLst>
          </p:cNvPr>
          <p:cNvCxnSpPr>
            <a:cxnSpLocks/>
          </p:cNvCxnSpPr>
          <p:nvPr/>
        </p:nvCxnSpPr>
        <p:spPr>
          <a:xfrm>
            <a:off x="8431653" y="4559506"/>
            <a:ext cx="2375291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Rectangle 34">
            <a:extLst>
              <a:ext uri="{FF2B5EF4-FFF2-40B4-BE49-F238E27FC236}">
                <a16:creationId xmlns:a16="http://schemas.microsoft.com/office/drawing/2014/main" id="{33C54578-5647-4CC2-9454-538618F1EEDA}"/>
              </a:ext>
            </a:extLst>
          </p:cNvPr>
          <p:cNvSpPr/>
          <p:nvPr/>
        </p:nvSpPr>
        <p:spPr>
          <a:xfrm>
            <a:off x="1123946" y="2005416"/>
            <a:ext cx="2403283" cy="104627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 Box 6">
            <a:extLst>
              <a:ext uri="{FF2B5EF4-FFF2-40B4-BE49-F238E27FC236}">
                <a16:creationId xmlns:a16="http://schemas.microsoft.com/office/drawing/2014/main" id="{A3C3EEE8-E48D-419C-8364-EA7941DEE3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92772" y="2007385"/>
            <a:ext cx="110807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2cm</a:t>
            </a: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08155A09-7693-4F28-AE42-07C0D63BE97B}"/>
              </a:ext>
            </a:extLst>
          </p:cNvPr>
          <p:cNvCxnSpPr/>
          <p:nvPr/>
        </p:nvCxnSpPr>
        <p:spPr>
          <a:xfrm>
            <a:off x="3193038" y="2199144"/>
            <a:ext cx="222898" cy="0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AAA23EC6-AC81-4775-8538-3DE26B8B9BB9}"/>
              </a:ext>
            </a:extLst>
          </p:cNvPr>
          <p:cNvCxnSpPr>
            <a:cxnSpLocks/>
          </p:cNvCxnSpPr>
          <p:nvPr/>
        </p:nvCxnSpPr>
        <p:spPr>
          <a:xfrm flipH="1">
            <a:off x="2340806" y="2199144"/>
            <a:ext cx="222898" cy="0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Oval 50">
            <a:extLst>
              <a:ext uri="{FF2B5EF4-FFF2-40B4-BE49-F238E27FC236}">
                <a16:creationId xmlns:a16="http://schemas.microsoft.com/office/drawing/2014/main" id="{2C06143C-66BF-4D0A-A764-8B5CDB2D640E}"/>
              </a:ext>
            </a:extLst>
          </p:cNvPr>
          <p:cNvSpPr/>
          <p:nvPr/>
        </p:nvSpPr>
        <p:spPr>
          <a:xfrm flipH="1">
            <a:off x="2233718" y="1944679"/>
            <a:ext cx="107087" cy="15601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996084A7-1DFB-4C60-8737-2E54659045AA}"/>
              </a:ext>
            </a:extLst>
          </p:cNvPr>
          <p:cNvSpPr/>
          <p:nvPr/>
        </p:nvSpPr>
        <p:spPr>
          <a:xfrm>
            <a:off x="4622009" y="2023893"/>
            <a:ext cx="2498300" cy="1005999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Text Box 6">
            <a:extLst>
              <a:ext uri="{FF2B5EF4-FFF2-40B4-BE49-F238E27FC236}">
                <a16:creationId xmlns:a16="http://schemas.microsoft.com/office/drawing/2014/main" id="{C1D187E0-4984-486F-BD3D-39FD8634E2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35581" y="1950062"/>
            <a:ext cx="110807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4.3m</a:t>
            </a:r>
          </a:p>
        </p:txBody>
      </p: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D67B3459-1F17-4797-B0FB-869190ECA9EE}"/>
              </a:ext>
            </a:extLst>
          </p:cNvPr>
          <p:cNvCxnSpPr/>
          <p:nvPr/>
        </p:nvCxnSpPr>
        <p:spPr>
          <a:xfrm>
            <a:off x="6823189" y="2168474"/>
            <a:ext cx="222898" cy="0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D441B8FA-389F-48DB-A18F-0A4E4833DF49}"/>
              </a:ext>
            </a:extLst>
          </p:cNvPr>
          <p:cNvCxnSpPr>
            <a:cxnSpLocks/>
          </p:cNvCxnSpPr>
          <p:nvPr/>
        </p:nvCxnSpPr>
        <p:spPr>
          <a:xfrm flipH="1">
            <a:off x="5933886" y="2168474"/>
            <a:ext cx="222898" cy="0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Oval 65">
            <a:extLst>
              <a:ext uri="{FF2B5EF4-FFF2-40B4-BE49-F238E27FC236}">
                <a16:creationId xmlns:a16="http://schemas.microsoft.com/office/drawing/2014/main" id="{78F76285-C03A-4D5B-A006-09218B706D31}"/>
              </a:ext>
            </a:extLst>
          </p:cNvPr>
          <p:cNvSpPr/>
          <p:nvPr/>
        </p:nvSpPr>
        <p:spPr>
          <a:xfrm flipH="1">
            <a:off x="5826798" y="1951080"/>
            <a:ext cx="107087" cy="15601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46DF5FB7-CE44-48CC-9AA8-621CACC739E8}"/>
              </a:ext>
            </a:extLst>
          </p:cNvPr>
          <p:cNvSpPr/>
          <p:nvPr/>
        </p:nvSpPr>
        <p:spPr>
          <a:xfrm>
            <a:off x="8177759" y="2000233"/>
            <a:ext cx="2538362" cy="107909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Text Box 6">
            <a:extLst>
              <a:ext uri="{FF2B5EF4-FFF2-40B4-BE49-F238E27FC236}">
                <a16:creationId xmlns:a16="http://schemas.microsoft.com/office/drawing/2014/main" id="{49A128CE-9868-4BB9-B41C-C5E3B2EEF9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43065" y="1915977"/>
            <a:ext cx="110807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9mm</a:t>
            </a:r>
          </a:p>
        </p:txBody>
      </p: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46C6E880-BE79-44A1-ACAE-058FC595FCFB}"/>
              </a:ext>
            </a:extLst>
          </p:cNvPr>
          <p:cNvCxnSpPr/>
          <p:nvPr/>
        </p:nvCxnSpPr>
        <p:spPr>
          <a:xfrm>
            <a:off x="10430974" y="2107736"/>
            <a:ext cx="222898" cy="0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F1229044-E0B6-44DF-88CF-0AD01517B506}"/>
              </a:ext>
            </a:extLst>
          </p:cNvPr>
          <p:cNvCxnSpPr>
            <a:cxnSpLocks/>
          </p:cNvCxnSpPr>
          <p:nvPr/>
        </p:nvCxnSpPr>
        <p:spPr>
          <a:xfrm flipH="1">
            <a:off x="9554028" y="2107736"/>
            <a:ext cx="222898" cy="0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Oval 70">
            <a:extLst>
              <a:ext uri="{FF2B5EF4-FFF2-40B4-BE49-F238E27FC236}">
                <a16:creationId xmlns:a16="http://schemas.microsoft.com/office/drawing/2014/main" id="{66BAB413-E5B0-404A-B7C9-3085F07BC90D}"/>
              </a:ext>
            </a:extLst>
          </p:cNvPr>
          <p:cNvSpPr/>
          <p:nvPr/>
        </p:nvSpPr>
        <p:spPr>
          <a:xfrm flipH="1">
            <a:off x="9446940" y="1927413"/>
            <a:ext cx="107087" cy="15601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28282462-9483-4B70-9367-D70103BF5248}"/>
              </a:ext>
            </a:extLst>
          </p:cNvPr>
          <p:cNvSpPr/>
          <p:nvPr/>
        </p:nvSpPr>
        <p:spPr>
          <a:xfrm>
            <a:off x="764741" y="4582222"/>
            <a:ext cx="2694230" cy="104560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Text Box 6">
            <a:extLst>
              <a:ext uri="{FF2B5EF4-FFF2-40B4-BE49-F238E27FC236}">
                <a16:creationId xmlns:a16="http://schemas.microsoft.com/office/drawing/2014/main" id="{FD63F101-F45C-4B20-82E3-8F86A305EF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1584" y="4559477"/>
            <a:ext cx="110807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12.3m</a:t>
            </a:r>
          </a:p>
        </p:txBody>
      </p: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4C20BE7E-5CF8-4226-A916-71DE228F06CD}"/>
              </a:ext>
            </a:extLst>
          </p:cNvPr>
          <p:cNvCxnSpPr/>
          <p:nvPr/>
        </p:nvCxnSpPr>
        <p:spPr>
          <a:xfrm>
            <a:off x="3186564" y="4751236"/>
            <a:ext cx="222898" cy="0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A897BCC6-A37A-4167-A85D-F64706D706E0}"/>
              </a:ext>
            </a:extLst>
          </p:cNvPr>
          <p:cNvCxnSpPr>
            <a:cxnSpLocks/>
          </p:cNvCxnSpPr>
          <p:nvPr/>
        </p:nvCxnSpPr>
        <p:spPr>
          <a:xfrm flipH="1">
            <a:off x="2235476" y="4751236"/>
            <a:ext cx="222898" cy="0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Oval 75">
            <a:extLst>
              <a:ext uri="{FF2B5EF4-FFF2-40B4-BE49-F238E27FC236}">
                <a16:creationId xmlns:a16="http://schemas.microsoft.com/office/drawing/2014/main" id="{77E6B5FC-097F-4A47-8F87-2E130A85A83B}"/>
              </a:ext>
            </a:extLst>
          </p:cNvPr>
          <p:cNvSpPr/>
          <p:nvPr/>
        </p:nvSpPr>
        <p:spPr>
          <a:xfrm flipH="1">
            <a:off x="2165459" y="4496771"/>
            <a:ext cx="107087" cy="15601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86097586-6477-45E6-9D19-9B66D1A5953E}"/>
              </a:ext>
            </a:extLst>
          </p:cNvPr>
          <p:cNvSpPr/>
          <p:nvPr/>
        </p:nvSpPr>
        <p:spPr>
          <a:xfrm>
            <a:off x="4540750" y="4582222"/>
            <a:ext cx="2771552" cy="102089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8" name="Text Box 6">
            <a:extLst>
              <a:ext uri="{FF2B5EF4-FFF2-40B4-BE49-F238E27FC236}">
                <a16:creationId xmlns:a16="http://schemas.microsoft.com/office/drawing/2014/main" id="{74870A82-5820-4FF8-A0FC-07996B60C0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65657" y="4548478"/>
            <a:ext cx="110807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5cm</a:t>
            </a:r>
          </a:p>
        </p:txBody>
      </p: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4E5D64DA-5F94-43F9-86D0-4247D22F8B66}"/>
              </a:ext>
            </a:extLst>
          </p:cNvPr>
          <p:cNvCxnSpPr/>
          <p:nvPr/>
        </p:nvCxnSpPr>
        <p:spPr>
          <a:xfrm>
            <a:off x="6853566" y="4740237"/>
            <a:ext cx="222898" cy="0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2356D983-1108-403E-AD23-95FABE778D60}"/>
              </a:ext>
            </a:extLst>
          </p:cNvPr>
          <p:cNvCxnSpPr>
            <a:cxnSpLocks/>
          </p:cNvCxnSpPr>
          <p:nvPr/>
        </p:nvCxnSpPr>
        <p:spPr>
          <a:xfrm flipH="1">
            <a:off x="5976620" y="4740237"/>
            <a:ext cx="222898" cy="0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Oval 80">
            <a:extLst>
              <a:ext uri="{FF2B5EF4-FFF2-40B4-BE49-F238E27FC236}">
                <a16:creationId xmlns:a16="http://schemas.microsoft.com/office/drawing/2014/main" id="{A01776DE-872B-495E-A188-96AAAD403170}"/>
              </a:ext>
            </a:extLst>
          </p:cNvPr>
          <p:cNvSpPr/>
          <p:nvPr/>
        </p:nvSpPr>
        <p:spPr>
          <a:xfrm flipH="1">
            <a:off x="5858570" y="4497773"/>
            <a:ext cx="107087" cy="15601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050A0D0D-5982-4C33-8FCF-A008F56C400A}"/>
              </a:ext>
            </a:extLst>
          </p:cNvPr>
          <p:cNvSpPr/>
          <p:nvPr/>
        </p:nvSpPr>
        <p:spPr>
          <a:xfrm>
            <a:off x="8411667" y="4573249"/>
            <a:ext cx="2415262" cy="1095079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" name="Text Box 6">
            <a:extLst>
              <a:ext uri="{FF2B5EF4-FFF2-40B4-BE49-F238E27FC236}">
                <a16:creationId xmlns:a16="http://schemas.microsoft.com/office/drawing/2014/main" id="{91197C2A-A2CD-4341-8E28-49182D70F3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48512" y="4510309"/>
            <a:ext cx="113997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18.9m</a:t>
            </a:r>
          </a:p>
        </p:txBody>
      </p: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C0484D9B-5078-42C5-ADE1-952BD9433776}"/>
              </a:ext>
            </a:extLst>
          </p:cNvPr>
          <p:cNvCxnSpPr/>
          <p:nvPr/>
        </p:nvCxnSpPr>
        <p:spPr>
          <a:xfrm>
            <a:off x="10610563" y="4702068"/>
            <a:ext cx="222898" cy="0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5C9390B3-E486-469D-BBD7-E8C94A64B8FF}"/>
              </a:ext>
            </a:extLst>
          </p:cNvPr>
          <p:cNvCxnSpPr>
            <a:cxnSpLocks/>
          </p:cNvCxnSpPr>
          <p:nvPr/>
        </p:nvCxnSpPr>
        <p:spPr>
          <a:xfrm flipH="1">
            <a:off x="9622404" y="4702068"/>
            <a:ext cx="222898" cy="0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Oval 85">
            <a:extLst>
              <a:ext uri="{FF2B5EF4-FFF2-40B4-BE49-F238E27FC236}">
                <a16:creationId xmlns:a16="http://schemas.microsoft.com/office/drawing/2014/main" id="{F31919A0-DEA6-4A0D-91E5-422690DC680B}"/>
              </a:ext>
            </a:extLst>
          </p:cNvPr>
          <p:cNvSpPr/>
          <p:nvPr/>
        </p:nvSpPr>
        <p:spPr>
          <a:xfrm flipH="1">
            <a:off x="9541425" y="4486411"/>
            <a:ext cx="107087" cy="15601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7" name="Rounded Rectangle 62">
            <a:extLst>
              <a:ext uri="{FF2B5EF4-FFF2-40B4-BE49-F238E27FC236}">
                <a16:creationId xmlns:a16="http://schemas.microsoft.com/office/drawing/2014/main" id="{A5B1D979-DDA2-48C6-A6CC-DFB7ACA56C9B}"/>
              </a:ext>
            </a:extLst>
          </p:cNvPr>
          <p:cNvSpPr/>
          <p:nvPr/>
        </p:nvSpPr>
        <p:spPr>
          <a:xfrm>
            <a:off x="4743746" y="1078086"/>
            <a:ext cx="2375291" cy="800100"/>
          </a:xfrm>
          <a:prstGeom prst="roundRect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GB" sz="3200" b="1" dirty="0">
                <a:latin typeface="Arial Rounded MT Bold" panose="020F0704030504030204" pitchFamily="34" charset="0"/>
              </a:rPr>
              <a:t>29.03m</a:t>
            </a:r>
            <a:r>
              <a:rPr lang="en-GB" sz="3200" b="1" baseline="30000" dirty="0">
                <a:latin typeface="Arial Rounded MT Bold" panose="020F0704030504030204" pitchFamily="34" charset="0"/>
              </a:rPr>
              <a:t>2</a:t>
            </a:r>
            <a:endParaRPr lang="en-GB" sz="3200" b="1" dirty="0">
              <a:latin typeface="Arial Rounded MT Bold" panose="020F0704030504030204" pitchFamily="34" charset="0"/>
            </a:endParaRPr>
          </a:p>
        </p:txBody>
      </p:sp>
      <p:sp>
        <p:nvSpPr>
          <p:cNvPr id="88" name="Rounded Rectangle 62">
            <a:extLst>
              <a:ext uri="{FF2B5EF4-FFF2-40B4-BE49-F238E27FC236}">
                <a16:creationId xmlns:a16="http://schemas.microsoft.com/office/drawing/2014/main" id="{118B78EA-F83E-4585-8575-42F181D4A492}"/>
              </a:ext>
            </a:extLst>
          </p:cNvPr>
          <p:cNvSpPr/>
          <p:nvPr/>
        </p:nvSpPr>
        <p:spPr>
          <a:xfrm>
            <a:off x="8359580" y="1078086"/>
            <a:ext cx="2538362" cy="800100"/>
          </a:xfrm>
          <a:prstGeom prst="roundRect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GB" sz="3200" b="1" dirty="0">
                <a:latin typeface="Arial Rounded MT Bold" panose="020F0704030504030204" pitchFamily="34" charset="0"/>
              </a:rPr>
              <a:t>127.17mm</a:t>
            </a:r>
            <a:r>
              <a:rPr lang="en-GB" sz="3200" b="1" baseline="30000" dirty="0">
                <a:latin typeface="Arial Rounded MT Bold" panose="020F0704030504030204" pitchFamily="34" charset="0"/>
              </a:rPr>
              <a:t>2</a:t>
            </a:r>
            <a:endParaRPr lang="en-GB" sz="3200" b="1" dirty="0">
              <a:latin typeface="Arial Rounded MT Bold" panose="020F0704030504030204" pitchFamily="34" charset="0"/>
            </a:endParaRPr>
          </a:p>
        </p:txBody>
      </p:sp>
      <p:sp>
        <p:nvSpPr>
          <p:cNvPr id="89" name="Rounded Rectangle 62">
            <a:extLst>
              <a:ext uri="{FF2B5EF4-FFF2-40B4-BE49-F238E27FC236}">
                <a16:creationId xmlns:a16="http://schemas.microsoft.com/office/drawing/2014/main" id="{6DB18333-E821-4EA9-BE6F-625874006A7F}"/>
              </a:ext>
            </a:extLst>
          </p:cNvPr>
          <p:cNvSpPr/>
          <p:nvPr/>
        </p:nvSpPr>
        <p:spPr>
          <a:xfrm>
            <a:off x="1034171" y="3630330"/>
            <a:ext cx="2375291" cy="800100"/>
          </a:xfrm>
          <a:prstGeom prst="roundRect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GB" sz="3200" b="1" dirty="0">
                <a:latin typeface="Arial Rounded MT Bold" panose="020F0704030504030204" pitchFamily="34" charset="0"/>
              </a:rPr>
              <a:t>237.53m</a:t>
            </a:r>
            <a:r>
              <a:rPr lang="en-GB" sz="3200" b="1" baseline="30000" dirty="0">
                <a:latin typeface="Arial Rounded MT Bold" panose="020F0704030504030204" pitchFamily="34" charset="0"/>
              </a:rPr>
              <a:t>2</a:t>
            </a:r>
            <a:endParaRPr lang="en-GB" sz="3200" b="1" dirty="0">
              <a:latin typeface="Arial Rounded MT Bold" panose="020F0704030504030204" pitchFamily="34" charset="0"/>
            </a:endParaRPr>
          </a:p>
        </p:txBody>
      </p:sp>
      <p:sp>
        <p:nvSpPr>
          <p:cNvPr id="90" name="Rounded Rectangle 62">
            <a:extLst>
              <a:ext uri="{FF2B5EF4-FFF2-40B4-BE49-F238E27FC236}">
                <a16:creationId xmlns:a16="http://schemas.microsoft.com/office/drawing/2014/main" id="{2B1856EE-AF16-4C87-B708-C3BA1AB236B6}"/>
              </a:ext>
            </a:extLst>
          </p:cNvPr>
          <p:cNvSpPr/>
          <p:nvPr/>
        </p:nvSpPr>
        <p:spPr>
          <a:xfrm>
            <a:off x="4649046" y="3630330"/>
            <a:ext cx="2375291" cy="800100"/>
          </a:xfrm>
          <a:prstGeom prst="roundRect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GB" sz="3200" b="1" dirty="0">
                <a:latin typeface="Arial Rounded MT Bold" panose="020F0704030504030204" pitchFamily="34" charset="0"/>
              </a:rPr>
              <a:t>39.25cm</a:t>
            </a:r>
            <a:r>
              <a:rPr lang="en-GB" sz="3200" b="1" baseline="30000" dirty="0">
                <a:latin typeface="Arial Rounded MT Bold" panose="020F0704030504030204" pitchFamily="34" charset="0"/>
              </a:rPr>
              <a:t>2</a:t>
            </a:r>
            <a:endParaRPr lang="en-GB" sz="3200" b="1" dirty="0">
              <a:latin typeface="Arial Rounded MT Bold" panose="020F0704030504030204" pitchFamily="34" charset="0"/>
            </a:endParaRPr>
          </a:p>
        </p:txBody>
      </p:sp>
      <p:sp>
        <p:nvSpPr>
          <p:cNvPr id="91" name="Rounded Rectangle 62">
            <a:extLst>
              <a:ext uri="{FF2B5EF4-FFF2-40B4-BE49-F238E27FC236}">
                <a16:creationId xmlns:a16="http://schemas.microsoft.com/office/drawing/2014/main" id="{299D74FB-5781-4A2D-A8A6-2DF01BC4E4D2}"/>
              </a:ext>
            </a:extLst>
          </p:cNvPr>
          <p:cNvSpPr/>
          <p:nvPr/>
        </p:nvSpPr>
        <p:spPr>
          <a:xfrm>
            <a:off x="8331923" y="3630330"/>
            <a:ext cx="2538362" cy="800100"/>
          </a:xfrm>
          <a:prstGeom prst="roundRect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GB" sz="3200" b="1" dirty="0">
                <a:latin typeface="Arial Rounded MT Bold" panose="020F0704030504030204" pitchFamily="34" charset="0"/>
              </a:rPr>
              <a:t>560.82mm</a:t>
            </a:r>
            <a:r>
              <a:rPr lang="en-GB" sz="3200" b="1" baseline="30000" dirty="0">
                <a:latin typeface="Arial Rounded MT Bold" panose="020F0704030504030204" pitchFamily="34" charset="0"/>
              </a:rPr>
              <a:t>2</a:t>
            </a:r>
            <a:endParaRPr lang="en-GB" sz="3200" b="1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4937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 animBg="1"/>
      <p:bldP spid="87" grpId="0" animBg="1"/>
      <p:bldP spid="88" grpId="0" animBg="1"/>
      <p:bldP spid="89" grpId="0" animBg="1"/>
      <p:bldP spid="90" grpId="0" animBg="1"/>
      <p:bldP spid="9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2">
            <a:extLst>
              <a:ext uri="{FF2B5EF4-FFF2-40B4-BE49-F238E27FC236}">
                <a16:creationId xmlns:a16="http://schemas.microsoft.com/office/drawing/2014/main" id="{80542B01-5D72-47A1-AA12-370A3332D7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19338" y="231774"/>
            <a:ext cx="7552450" cy="646331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000000"/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66FFFF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36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Area of a Semi-Circle</a:t>
            </a: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AEFAAE6D-1FC7-4CC7-9ABD-DAF7204746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113" y="1351773"/>
            <a:ext cx="2162226" cy="696913"/>
          </a:xfrm>
          <a:prstGeom prst="rect">
            <a:avLst/>
          </a:prstGeom>
          <a:solidFill>
            <a:srgbClr val="66FF33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u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b="1" dirty="0">
                <a:solidFill>
                  <a:srgbClr val="000000"/>
                </a:solidFill>
                <a:latin typeface="Comic Sans MS" panose="030F0702030302020204" pitchFamily="66" charset="0"/>
              </a:rPr>
              <a:t>Examples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C6AE222-271E-4FC4-9C45-D8A54842C7A5}"/>
              </a:ext>
            </a:extLst>
          </p:cNvPr>
          <p:cNvSpPr txBox="1"/>
          <p:nvPr/>
        </p:nvSpPr>
        <p:spPr>
          <a:xfrm>
            <a:off x="2840712" y="1407841"/>
            <a:ext cx="65911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bg1"/>
                </a:solidFill>
                <a:latin typeface="Comic Sans MS" panose="030F0702030302020204" pitchFamily="66" charset="0"/>
              </a:rPr>
              <a:t>Find the area of each semi-circle:</a:t>
            </a:r>
          </a:p>
        </p:txBody>
      </p:sp>
      <p:sp>
        <p:nvSpPr>
          <p:cNvPr id="8" name="Text Box 27">
            <a:extLst>
              <a:ext uri="{FF2B5EF4-FFF2-40B4-BE49-F238E27FC236}">
                <a16:creationId xmlns:a16="http://schemas.microsoft.com/office/drawing/2014/main" id="{68F5179C-3EDA-4C9A-82F6-3686A6589C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70" y="4350552"/>
            <a:ext cx="44755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9" name="Text Box 28">
            <a:extLst>
              <a:ext uri="{FF2B5EF4-FFF2-40B4-BE49-F238E27FC236}">
                <a16:creationId xmlns:a16="http://schemas.microsoft.com/office/drawing/2014/main" id="{E11003A9-EC3E-421D-84C5-BEDD815268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9433" y="4341775"/>
            <a:ext cx="235781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= (</a:t>
            </a:r>
            <a:r>
              <a:rPr lang="el-GR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π</a:t>
            </a:r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 x r</a:t>
            </a:r>
            <a:r>
              <a:rPr lang="en-GB" altLang="en-US" sz="2800" baseline="30000" dirty="0">
                <a:solidFill>
                  <a:schemeClr val="bg1"/>
                </a:solidFill>
                <a:latin typeface="Comic Sans MS" panose="030F0702030302020204" pitchFamily="66" charset="0"/>
              </a:rPr>
              <a:t>2</a:t>
            </a:r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) ÷2</a:t>
            </a:r>
          </a:p>
        </p:txBody>
      </p:sp>
      <p:sp>
        <p:nvSpPr>
          <p:cNvPr id="10" name="Text Box 39">
            <a:extLst>
              <a:ext uri="{FF2B5EF4-FFF2-40B4-BE49-F238E27FC236}">
                <a16:creationId xmlns:a16="http://schemas.microsoft.com/office/drawing/2014/main" id="{394B926E-AAF0-4467-8A88-6933E83B74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5826" y="5506227"/>
            <a:ext cx="298919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= 200.96 ÷2</a:t>
            </a:r>
          </a:p>
        </p:txBody>
      </p:sp>
      <p:sp>
        <p:nvSpPr>
          <p:cNvPr id="11" name="Text Box 99">
            <a:extLst>
              <a:ext uri="{FF2B5EF4-FFF2-40B4-BE49-F238E27FC236}">
                <a16:creationId xmlns:a16="http://schemas.microsoft.com/office/drawing/2014/main" id="{C8FB4927-2922-499C-A57F-8223A182FB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049" y="4935547"/>
            <a:ext cx="322146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= </a:t>
            </a:r>
            <a:r>
              <a:rPr lang="en-GB" altLang="en-US" sz="2800" u="sng" dirty="0">
                <a:solidFill>
                  <a:schemeClr val="bg1"/>
                </a:solidFill>
                <a:latin typeface="Comic Sans MS" panose="030F0702030302020204" pitchFamily="66" charset="0"/>
              </a:rPr>
              <a:t>(3.14x</a:t>
            </a:r>
            <a:r>
              <a:rPr lang="el-GR" altLang="en-US" sz="2800" u="sng" dirty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en-GB" altLang="en-US" sz="2800" u="sng" dirty="0">
                <a:solidFill>
                  <a:schemeClr val="bg1"/>
                </a:solidFill>
                <a:latin typeface="Comic Sans MS" panose="030F0702030302020204" pitchFamily="66" charset="0"/>
              </a:rPr>
              <a:t>8 x 8) </a:t>
            </a:r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÷2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088E8AA-7647-4ABD-B7D7-8C4050A82C0F}"/>
              </a:ext>
            </a:extLst>
          </p:cNvPr>
          <p:cNvSpPr txBox="1"/>
          <p:nvPr/>
        </p:nvSpPr>
        <p:spPr>
          <a:xfrm>
            <a:off x="4059554" y="2139529"/>
            <a:ext cx="7047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bg1"/>
                </a:solidFill>
                <a:latin typeface="Comic Sans MS" panose="030F0702030302020204" pitchFamily="66" charset="0"/>
              </a:rPr>
              <a:t>b)</a:t>
            </a:r>
          </a:p>
        </p:txBody>
      </p:sp>
      <p:sp>
        <p:nvSpPr>
          <p:cNvPr id="16" name="Text Box 27">
            <a:extLst>
              <a:ext uri="{FF2B5EF4-FFF2-40B4-BE49-F238E27FC236}">
                <a16:creationId xmlns:a16="http://schemas.microsoft.com/office/drawing/2014/main" id="{B0A6EA3C-0282-43DA-8932-7F590208F0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0561" y="4263114"/>
            <a:ext cx="44755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7" name="Text Box 28">
            <a:extLst>
              <a:ext uri="{FF2B5EF4-FFF2-40B4-BE49-F238E27FC236}">
                <a16:creationId xmlns:a16="http://schemas.microsoft.com/office/drawing/2014/main" id="{3F3836E7-4780-4DDC-A786-BE81524715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59554" y="4268716"/>
            <a:ext cx="266291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= (</a:t>
            </a:r>
            <a:r>
              <a:rPr lang="el-GR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π</a:t>
            </a:r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 x r</a:t>
            </a:r>
            <a:r>
              <a:rPr lang="en-GB" altLang="en-US" sz="2800" baseline="30000" dirty="0">
                <a:solidFill>
                  <a:schemeClr val="bg1"/>
                </a:solidFill>
                <a:latin typeface="Comic Sans MS" panose="030F0702030302020204" pitchFamily="66" charset="0"/>
              </a:rPr>
              <a:t>2</a:t>
            </a:r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) ÷2</a:t>
            </a:r>
          </a:p>
        </p:txBody>
      </p:sp>
      <p:sp>
        <p:nvSpPr>
          <p:cNvPr id="18" name="Text Box 39">
            <a:extLst>
              <a:ext uri="{FF2B5EF4-FFF2-40B4-BE49-F238E27FC236}">
                <a16:creationId xmlns:a16="http://schemas.microsoft.com/office/drawing/2014/main" id="{8A7B337D-78DA-4371-877E-3A6DD79C4E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5623" y="5244847"/>
            <a:ext cx="266291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= 31400 ÷2</a:t>
            </a:r>
          </a:p>
        </p:txBody>
      </p:sp>
      <p:sp>
        <p:nvSpPr>
          <p:cNvPr id="19" name="Text Box 99">
            <a:extLst>
              <a:ext uri="{FF2B5EF4-FFF2-40B4-BE49-F238E27FC236}">
                <a16:creationId xmlns:a16="http://schemas.microsoft.com/office/drawing/2014/main" id="{FE856EF6-EE7F-48C0-B1EA-6F4C7679D5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59554" y="4737483"/>
            <a:ext cx="356455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= </a:t>
            </a:r>
            <a:r>
              <a:rPr lang="en-GB" altLang="en-US" sz="2800" u="sng" dirty="0">
                <a:solidFill>
                  <a:schemeClr val="bg1"/>
                </a:solidFill>
                <a:latin typeface="Comic Sans MS" panose="030F0702030302020204" pitchFamily="66" charset="0"/>
              </a:rPr>
              <a:t>(3.14x100x100) </a:t>
            </a:r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÷2</a:t>
            </a:r>
          </a:p>
        </p:txBody>
      </p:sp>
      <p:sp>
        <p:nvSpPr>
          <p:cNvPr id="23" name="Text Box 27">
            <a:extLst>
              <a:ext uri="{FF2B5EF4-FFF2-40B4-BE49-F238E27FC236}">
                <a16:creationId xmlns:a16="http://schemas.microsoft.com/office/drawing/2014/main" id="{93EEB635-DA0E-4D78-8996-F485C3870A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7160" y="4272267"/>
            <a:ext cx="44755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24" name="Text Box 28">
            <a:extLst>
              <a:ext uri="{FF2B5EF4-FFF2-40B4-BE49-F238E27FC236}">
                <a16:creationId xmlns:a16="http://schemas.microsoft.com/office/drawing/2014/main" id="{120CFB26-35B6-4BD2-98D5-3856F6427D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64718" y="4288534"/>
            <a:ext cx="254744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= (</a:t>
            </a:r>
            <a:r>
              <a:rPr lang="el-GR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π</a:t>
            </a:r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 x r</a:t>
            </a:r>
            <a:r>
              <a:rPr lang="en-GB" altLang="en-US" sz="2800" baseline="30000" dirty="0">
                <a:solidFill>
                  <a:schemeClr val="bg1"/>
                </a:solidFill>
                <a:latin typeface="Comic Sans MS" panose="030F0702030302020204" pitchFamily="66" charset="0"/>
              </a:rPr>
              <a:t>2</a:t>
            </a:r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) ÷2</a:t>
            </a:r>
          </a:p>
        </p:txBody>
      </p:sp>
      <p:sp>
        <p:nvSpPr>
          <p:cNvPr id="25" name="Text Box 39">
            <a:extLst>
              <a:ext uri="{FF2B5EF4-FFF2-40B4-BE49-F238E27FC236}">
                <a16:creationId xmlns:a16="http://schemas.microsoft.com/office/drawing/2014/main" id="{EFCB4BD9-82EE-4FB2-8493-70689BFC1C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4466" y="5358711"/>
            <a:ext cx="298919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= 3846.5 ÷2</a:t>
            </a:r>
          </a:p>
        </p:txBody>
      </p:sp>
      <p:sp>
        <p:nvSpPr>
          <p:cNvPr id="26" name="Text Box 99">
            <a:extLst>
              <a:ext uri="{FF2B5EF4-FFF2-40B4-BE49-F238E27FC236}">
                <a16:creationId xmlns:a16="http://schemas.microsoft.com/office/drawing/2014/main" id="{274F756E-CACB-4303-823A-097001658F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66426" y="4818254"/>
            <a:ext cx="323500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= </a:t>
            </a:r>
            <a:r>
              <a:rPr lang="en-GB" altLang="en-US" sz="2800" u="sng" dirty="0">
                <a:solidFill>
                  <a:schemeClr val="bg1"/>
                </a:solidFill>
                <a:latin typeface="Comic Sans MS" panose="030F0702030302020204" pitchFamily="66" charset="0"/>
              </a:rPr>
              <a:t>(3.14x35x35) </a:t>
            </a:r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÷2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0503100-224B-46D0-A293-01CAD6EB231A}"/>
              </a:ext>
            </a:extLst>
          </p:cNvPr>
          <p:cNvSpPr txBox="1"/>
          <p:nvPr/>
        </p:nvSpPr>
        <p:spPr>
          <a:xfrm>
            <a:off x="241232" y="2229966"/>
            <a:ext cx="7047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bg1"/>
                </a:solidFill>
                <a:latin typeface="Comic Sans MS" panose="030F0702030302020204" pitchFamily="66" charset="0"/>
              </a:rPr>
              <a:t>a)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FC645C1-C17B-4061-97FE-34B34044741E}"/>
              </a:ext>
            </a:extLst>
          </p:cNvPr>
          <p:cNvSpPr txBox="1"/>
          <p:nvPr/>
        </p:nvSpPr>
        <p:spPr>
          <a:xfrm>
            <a:off x="7877876" y="1983902"/>
            <a:ext cx="7047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bg1"/>
                </a:solidFill>
                <a:latin typeface="Comic Sans MS" panose="030F0702030302020204" pitchFamily="66" charset="0"/>
              </a:rPr>
              <a:t>c)</a:t>
            </a:r>
          </a:p>
        </p:txBody>
      </p:sp>
      <p:sp>
        <p:nvSpPr>
          <p:cNvPr id="29" name="Text Box 85">
            <a:extLst>
              <a:ext uri="{FF2B5EF4-FFF2-40B4-BE49-F238E27FC236}">
                <a16:creationId xmlns:a16="http://schemas.microsoft.com/office/drawing/2014/main" id="{14DB806E-947B-492F-A370-316B6AE89E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08378" y="1098523"/>
            <a:ext cx="468910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GB" altLang="en-US" sz="2000" dirty="0">
                <a:solidFill>
                  <a:srgbClr val="FFFF00"/>
                </a:solidFill>
              </a:rPr>
              <a:t>Must show at least 3 lines of working!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D637DEE0-40D7-4496-A569-28787FB6DAB2}"/>
              </a:ext>
            </a:extLst>
          </p:cNvPr>
          <p:cNvSpPr/>
          <p:nvPr/>
        </p:nvSpPr>
        <p:spPr>
          <a:xfrm>
            <a:off x="1065197" y="2189894"/>
            <a:ext cx="2098609" cy="1682575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A711EF82-BA18-4103-8931-9C49AD51F8F9}"/>
              </a:ext>
            </a:extLst>
          </p:cNvPr>
          <p:cNvCxnSpPr>
            <a:cxnSpLocks/>
            <a:stCxn id="31" idx="2"/>
            <a:endCxn id="31" idx="6"/>
          </p:cNvCxnSpPr>
          <p:nvPr/>
        </p:nvCxnSpPr>
        <p:spPr>
          <a:xfrm>
            <a:off x="1065197" y="3031182"/>
            <a:ext cx="2098609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 Box 6">
            <a:extLst>
              <a:ext uri="{FF2B5EF4-FFF2-40B4-BE49-F238E27FC236}">
                <a16:creationId xmlns:a16="http://schemas.microsoft.com/office/drawing/2014/main" id="{AAFF40C2-7B9E-4C4C-BC48-6C882B3601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3666" y="2586141"/>
            <a:ext cx="11080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400" b="1" dirty="0">
                <a:latin typeface="Arial Rounded MT Bold" panose="020F0704030504030204" pitchFamily="34" charset="0"/>
              </a:rPr>
              <a:t>16cm</a:t>
            </a: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653227A9-9BDC-4A0E-8D88-434BE7E3CB0A}"/>
              </a:ext>
            </a:extLst>
          </p:cNvPr>
          <p:cNvSpPr/>
          <p:nvPr/>
        </p:nvSpPr>
        <p:spPr>
          <a:xfrm>
            <a:off x="4933817" y="2189894"/>
            <a:ext cx="2098609" cy="1682575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Text Box 6">
            <a:extLst>
              <a:ext uri="{FF2B5EF4-FFF2-40B4-BE49-F238E27FC236}">
                <a16:creationId xmlns:a16="http://schemas.microsoft.com/office/drawing/2014/main" id="{058D77E4-F3D9-41F6-A89A-9DE19988EE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29083" y="2586141"/>
            <a:ext cx="11080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400" b="1" dirty="0">
                <a:latin typeface="Arial Rounded MT Bold" panose="020F0704030504030204" pitchFamily="34" charset="0"/>
              </a:rPr>
              <a:t>200m</a:t>
            </a: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CABF95C3-8C75-4D29-97E6-A6FA7046D99C}"/>
              </a:ext>
            </a:extLst>
          </p:cNvPr>
          <p:cNvSpPr/>
          <p:nvPr/>
        </p:nvSpPr>
        <p:spPr>
          <a:xfrm>
            <a:off x="9356339" y="2141316"/>
            <a:ext cx="2098609" cy="1682575"/>
          </a:xfrm>
          <a:prstGeom prst="ellipse">
            <a:avLst/>
          </a:prstGeom>
          <a:solidFill>
            <a:srgbClr val="00B0F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7A6257CB-0100-4F5F-BE18-48C6EB1354DD}"/>
              </a:ext>
            </a:extLst>
          </p:cNvPr>
          <p:cNvCxnSpPr>
            <a:cxnSpLocks/>
          </p:cNvCxnSpPr>
          <p:nvPr/>
        </p:nvCxnSpPr>
        <p:spPr>
          <a:xfrm>
            <a:off x="9356339" y="3031181"/>
            <a:ext cx="2098609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2" name="Text Box 6">
            <a:extLst>
              <a:ext uri="{FF2B5EF4-FFF2-40B4-BE49-F238E27FC236}">
                <a16:creationId xmlns:a16="http://schemas.microsoft.com/office/drawing/2014/main" id="{20978CD5-2D2B-4492-91FD-407C0743DD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37843" y="2531697"/>
            <a:ext cx="11080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400" b="1" dirty="0">
                <a:latin typeface="Arial Rounded MT Bold" panose="020F0704030504030204" pitchFamily="34" charset="0"/>
              </a:rPr>
              <a:t>70mm</a:t>
            </a:r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F55698CB-1762-4B8A-BD75-E791AA53C42B}"/>
              </a:ext>
            </a:extLst>
          </p:cNvPr>
          <p:cNvCxnSpPr>
            <a:cxnSpLocks/>
          </p:cNvCxnSpPr>
          <p:nvPr/>
        </p:nvCxnSpPr>
        <p:spPr>
          <a:xfrm>
            <a:off x="4907940" y="3031181"/>
            <a:ext cx="2098609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Text Box 39">
            <a:extLst>
              <a:ext uri="{FF2B5EF4-FFF2-40B4-BE49-F238E27FC236}">
                <a16:creationId xmlns:a16="http://schemas.microsoft.com/office/drawing/2014/main" id="{EB9C07C4-352E-4BA1-B37F-E144FC09A3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32682" y="5717722"/>
            <a:ext cx="252879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= 15700 m</a:t>
            </a:r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²</a:t>
            </a:r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</a:p>
        </p:txBody>
      </p:sp>
      <p:sp>
        <p:nvSpPr>
          <p:cNvPr id="48" name="Text Box 39">
            <a:extLst>
              <a:ext uri="{FF2B5EF4-FFF2-40B4-BE49-F238E27FC236}">
                <a16:creationId xmlns:a16="http://schemas.microsoft.com/office/drawing/2014/main" id="{ACC3D86D-7E1A-49F8-BCE0-D115C6E684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4466" y="5858195"/>
            <a:ext cx="298919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= 1923.25 mm</a:t>
            </a:r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²</a:t>
            </a:r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326EC6E-7EFE-492A-B4C7-281E083CA909}"/>
              </a:ext>
            </a:extLst>
          </p:cNvPr>
          <p:cNvSpPr/>
          <p:nvPr/>
        </p:nvSpPr>
        <p:spPr>
          <a:xfrm>
            <a:off x="945958" y="3043341"/>
            <a:ext cx="2403283" cy="90469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B6C39B5D-7F8F-4ED4-8DC5-D875FA6CE842}"/>
              </a:ext>
            </a:extLst>
          </p:cNvPr>
          <p:cNvSpPr txBox="1"/>
          <p:nvPr/>
        </p:nvSpPr>
        <p:spPr>
          <a:xfrm>
            <a:off x="262913" y="3175895"/>
            <a:ext cx="1233698" cy="58477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bg1"/>
                </a:solidFill>
                <a:latin typeface="Comic Sans MS" panose="030F0702030302020204" pitchFamily="66" charset="0"/>
              </a:rPr>
              <a:t>R = 8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D0508C43-8375-46B4-8BB0-AE5E6B59C9C3}"/>
              </a:ext>
            </a:extLst>
          </p:cNvPr>
          <p:cNvSpPr/>
          <p:nvPr/>
        </p:nvSpPr>
        <p:spPr>
          <a:xfrm>
            <a:off x="4856890" y="3036032"/>
            <a:ext cx="2403283" cy="90469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9E11A748-B272-4956-81EA-088C9E2506C3}"/>
              </a:ext>
            </a:extLst>
          </p:cNvPr>
          <p:cNvSpPr txBox="1"/>
          <p:nvPr/>
        </p:nvSpPr>
        <p:spPr>
          <a:xfrm>
            <a:off x="3891333" y="3337363"/>
            <a:ext cx="1625107" cy="58477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bg1"/>
                </a:solidFill>
                <a:latin typeface="Comic Sans MS" panose="030F0702030302020204" pitchFamily="66" charset="0"/>
              </a:rPr>
              <a:t>R = 100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695B4262-DF90-4082-8932-8F86D18306CE}"/>
              </a:ext>
            </a:extLst>
          </p:cNvPr>
          <p:cNvSpPr/>
          <p:nvPr/>
        </p:nvSpPr>
        <p:spPr>
          <a:xfrm>
            <a:off x="9040467" y="3053949"/>
            <a:ext cx="2403283" cy="90469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CD8D40DE-A9C4-4268-AF66-CD4B2DC93204}"/>
              </a:ext>
            </a:extLst>
          </p:cNvPr>
          <p:cNvSpPr txBox="1"/>
          <p:nvPr/>
        </p:nvSpPr>
        <p:spPr>
          <a:xfrm>
            <a:off x="8074910" y="3363264"/>
            <a:ext cx="1844746" cy="58477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bg1"/>
                </a:solidFill>
                <a:latin typeface="Comic Sans MS" panose="030F0702030302020204" pitchFamily="66" charset="0"/>
              </a:rPr>
              <a:t>R = 35</a:t>
            </a:r>
          </a:p>
        </p:txBody>
      </p:sp>
      <p:sp>
        <p:nvSpPr>
          <p:cNvPr id="49" name="Text Box 39">
            <a:extLst>
              <a:ext uri="{FF2B5EF4-FFF2-40B4-BE49-F238E27FC236}">
                <a16:creationId xmlns:a16="http://schemas.microsoft.com/office/drawing/2014/main" id="{9A5A4D68-29D2-49EF-AE8B-193A99A8D2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672" y="5974114"/>
            <a:ext cx="298919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= 100.48 cm</a:t>
            </a:r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²</a:t>
            </a:r>
            <a:endParaRPr lang="en-GB" altLang="en-US" sz="2800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7135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6" grpId="0"/>
      <p:bldP spid="17" grpId="0"/>
      <p:bldP spid="18" grpId="0"/>
      <p:bldP spid="19" grpId="0"/>
      <p:bldP spid="23" grpId="0"/>
      <p:bldP spid="24" grpId="0"/>
      <p:bldP spid="25" grpId="0"/>
      <p:bldP spid="26" grpId="0"/>
      <p:bldP spid="29" grpId="0"/>
      <p:bldP spid="47" grpId="0"/>
      <p:bldP spid="48" grpId="0"/>
      <p:bldP spid="35" grpId="0" animBg="1"/>
      <p:bldP spid="39" grpId="0" animBg="1"/>
      <p:bldP spid="43" grpId="0" animBg="1"/>
      <p:bldP spid="4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Text Box 6">
            <a:extLst>
              <a:ext uri="{FF2B5EF4-FFF2-40B4-BE49-F238E27FC236}">
                <a16:creationId xmlns:a16="http://schemas.microsoft.com/office/drawing/2014/main" id="{34751688-C785-42CC-8557-7AC0CCE942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030" y="195326"/>
            <a:ext cx="2694231" cy="696913"/>
          </a:xfrm>
          <a:prstGeom prst="rect">
            <a:avLst/>
          </a:prstGeom>
          <a:solidFill>
            <a:srgbClr val="66FF33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u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b="1" dirty="0">
                <a:solidFill>
                  <a:srgbClr val="000000"/>
                </a:solidFill>
                <a:latin typeface="Comic Sans MS" panose="030F0702030302020204" pitchFamily="66" charset="0"/>
              </a:rPr>
              <a:t>Exercise 5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B0ABFD3-17C6-4C55-BB97-B7E8B28E796A}"/>
              </a:ext>
            </a:extLst>
          </p:cNvPr>
          <p:cNvSpPr txBox="1"/>
          <p:nvPr/>
        </p:nvSpPr>
        <p:spPr>
          <a:xfrm>
            <a:off x="3158958" y="199549"/>
            <a:ext cx="93019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bg1"/>
                </a:solidFill>
                <a:latin typeface="Comic Sans MS" panose="030F0702030302020204" pitchFamily="66" charset="0"/>
              </a:rPr>
              <a:t>Find the area of the each semi-circle to 2dp:</a:t>
            </a: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76C52B07-E9C2-4100-9670-FD40D1DA2D57}"/>
              </a:ext>
            </a:extLst>
          </p:cNvPr>
          <p:cNvSpPr/>
          <p:nvPr/>
        </p:nvSpPr>
        <p:spPr>
          <a:xfrm>
            <a:off x="1149786" y="1072473"/>
            <a:ext cx="2375291" cy="1895598"/>
          </a:xfrm>
          <a:prstGeom prst="ellipse">
            <a:avLst/>
          </a:prstGeom>
          <a:solidFill>
            <a:srgbClr val="FFCC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EFBCA3F3-4373-41B0-AAD0-682228DDAEA0}"/>
              </a:ext>
            </a:extLst>
          </p:cNvPr>
          <p:cNvCxnSpPr>
            <a:cxnSpLocks/>
          </p:cNvCxnSpPr>
          <p:nvPr/>
        </p:nvCxnSpPr>
        <p:spPr>
          <a:xfrm>
            <a:off x="1120574" y="2051547"/>
            <a:ext cx="2375291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3" name="Rounded Rectangle 62">
            <a:extLst>
              <a:ext uri="{FF2B5EF4-FFF2-40B4-BE49-F238E27FC236}">
                <a16:creationId xmlns:a16="http://schemas.microsoft.com/office/drawing/2014/main" id="{7D9B9E75-671D-4B6A-8210-73A45CA668F6}"/>
              </a:ext>
            </a:extLst>
          </p:cNvPr>
          <p:cNvSpPr/>
          <p:nvPr/>
        </p:nvSpPr>
        <p:spPr>
          <a:xfrm>
            <a:off x="1012290" y="1221774"/>
            <a:ext cx="2649318" cy="800100"/>
          </a:xfrm>
          <a:prstGeom prst="roundRect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GB" sz="3200" b="1" dirty="0">
                <a:latin typeface="Arial Rounded MT Bold" panose="020F0704030504030204" pitchFamily="34" charset="0"/>
              </a:rPr>
              <a:t>2639.17cm</a:t>
            </a:r>
            <a:r>
              <a:rPr lang="en-GB" sz="3200" b="1" baseline="30000" dirty="0">
                <a:latin typeface="Arial Rounded MT Bold" panose="020F0704030504030204" pitchFamily="34" charset="0"/>
              </a:rPr>
              <a:t>2</a:t>
            </a:r>
            <a:endParaRPr lang="en-GB" sz="3200" b="1" dirty="0">
              <a:latin typeface="Arial Rounded MT Bold" panose="020F0704030504030204" pitchFamily="34" charset="0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82CCDE0B-F373-4193-BB06-F1F8866EA20A}"/>
              </a:ext>
            </a:extLst>
          </p:cNvPr>
          <p:cNvSpPr/>
          <p:nvPr/>
        </p:nvSpPr>
        <p:spPr>
          <a:xfrm>
            <a:off x="4746239" y="1072473"/>
            <a:ext cx="2375291" cy="1895598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E99B0436-55C7-46EF-A37B-C19765DCA37C}"/>
              </a:ext>
            </a:extLst>
          </p:cNvPr>
          <p:cNvCxnSpPr>
            <a:cxnSpLocks/>
          </p:cNvCxnSpPr>
          <p:nvPr/>
        </p:nvCxnSpPr>
        <p:spPr>
          <a:xfrm>
            <a:off x="4717027" y="2054438"/>
            <a:ext cx="2375291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Oval 31">
            <a:extLst>
              <a:ext uri="{FF2B5EF4-FFF2-40B4-BE49-F238E27FC236}">
                <a16:creationId xmlns:a16="http://schemas.microsoft.com/office/drawing/2014/main" id="{E2C7711D-807C-4F5D-98DF-F4C08327A0F8}"/>
              </a:ext>
            </a:extLst>
          </p:cNvPr>
          <p:cNvSpPr/>
          <p:nvPr/>
        </p:nvSpPr>
        <p:spPr>
          <a:xfrm>
            <a:off x="8295979" y="1109544"/>
            <a:ext cx="2375291" cy="1895598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46FBF3DA-1408-4141-99E2-6440F0A9F0A9}"/>
              </a:ext>
            </a:extLst>
          </p:cNvPr>
          <p:cNvCxnSpPr>
            <a:cxnSpLocks/>
          </p:cNvCxnSpPr>
          <p:nvPr/>
        </p:nvCxnSpPr>
        <p:spPr>
          <a:xfrm>
            <a:off x="8313480" y="2057329"/>
            <a:ext cx="2375291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Oval 36">
            <a:extLst>
              <a:ext uri="{FF2B5EF4-FFF2-40B4-BE49-F238E27FC236}">
                <a16:creationId xmlns:a16="http://schemas.microsoft.com/office/drawing/2014/main" id="{490EEFB5-04DD-45B0-93B8-F314F9E34F0C}"/>
              </a:ext>
            </a:extLst>
          </p:cNvPr>
          <p:cNvSpPr/>
          <p:nvPr/>
        </p:nvSpPr>
        <p:spPr>
          <a:xfrm>
            <a:off x="1002399" y="3530892"/>
            <a:ext cx="2375291" cy="1895598"/>
          </a:xfrm>
          <a:prstGeom prst="ellipse">
            <a:avLst/>
          </a:prstGeom>
          <a:solidFill>
            <a:srgbClr val="00B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580276BC-0CF1-4B29-A6A2-184185A6D826}"/>
              </a:ext>
            </a:extLst>
          </p:cNvPr>
          <p:cNvCxnSpPr>
            <a:cxnSpLocks/>
          </p:cNvCxnSpPr>
          <p:nvPr/>
        </p:nvCxnSpPr>
        <p:spPr>
          <a:xfrm>
            <a:off x="1002399" y="4569866"/>
            <a:ext cx="2375291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" name="Oval 43">
            <a:extLst>
              <a:ext uri="{FF2B5EF4-FFF2-40B4-BE49-F238E27FC236}">
                <a16:creationId xmlns:a16="http://schemas.microsoft.com/office/drawing/2014/main" id="{232B3B04-6D39-4E4C-8BAD-EA1EEB1A73FF}"/>
              </a:ext>
            </a:extLst>
          </p:cNvPr>
          <p:cNvSpPr/>
          <p:nvPr/>
        </p:nvSpPr>
        <p:spPr>
          <a:xfrm>
            <a:off x="4717026" y="3530892"/>
            <a:ext cx="2375291" cy="1895598"/>
          </a:xfrm>
          <a:prstGeom prst="ellipse">
            <a:avLst/>
          </a:prstGeom>
          <a:solidFill>
            <a:srgbClr val="CD03B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A05A051F-BAD0-453A-8BB4-C8CA417EEE95}"/>
              </a:ext>
            </a:extLst>
          </p:cNvPr>
          <p:cNvCxnSpPr>
            <a:cxnSpLocks/>
          </p:cNvCxnSpPr>
          <p:nvPr/>
        </p:nvCxnSpPr>
        <p:spPr>
          <a:xfrm>
            <a:off x="4717026" y="4533797"/>
            <a:ext cx="2375291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Oval 46">
            <a:extLst>
              <a:ext uri="{FF2B5EF4-FFF2-40B4-BE49-F238E27FC236}">
                <a16:creationId xmlns:a16="http://schemas.microsoft.com/office/drawing/2014/main" id="{FDB646F0-E0AF-4F8B-9A42-40E9D6A2BF49}"/>
              </a:ext>
            </a:extLst>
          </p:cNvPr>
          <p:cNvSpPr/>
          <p:nvPr/>
        </p:nvSpPr>
        <p:spPr>
          <a:xfrm>
            <a:off x="8431653" y="3530892"/>
            <a:ext cx="2375291" cy="1895598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5BE5F3E4-A0B6-43EE-824F-9AFBA730461F}"/>
              </a:ext>
            </a:extLst>
          </p:cNvPr>
          <p:cNvCxnSpPr>
            <a:cxnSpLocks/>
          </p:cNvCxnSpPr>
          <p:nvPr/>
        </p:nvCxnSpPr>
        <p:spPr>
          <a:xfrm>
            <a:off x="8431653" y="4534799"/>
            <a:ext cx="2375291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Rectangle 34">
            <a:extLst>
              <a:ext uri="{FF2B5EF4-FFF2-40B4-BE49-F238E27FC236}">
                <a16:creationId xmlns:a16="http://schemas.microsoft.com/office/drawing/2014/main" id="{33C54578-5647-4CC2-9454-538618F1EEDA}"/>
              </a:ext>
            </a:extLst>
          </p:cNvPr>
          <p:cNvSpPr/>
          <p:nvPr/>
        </p:nvSpPr>
        <p:spPr>
          <a:xfrm>
            <a:off x="1002400" y="2079558"/>
            <a:ext cx="2524830" cy="104627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 Box 6">
            <a:extLst>
              <a:ext uri="{FF2B5EF4-FFF2-40B4-BE49-F238E27FC236}">
                <a16:creationId xmlns:a16="http://schemas.microsoft.com/office/drawing/2014/main" id="{A3C3EEE8-E48D-419C-8364-EA7941DEE3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2236" y="2007543"/>
            <a:ext cx="110807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82cm</a:t>
            </a: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AAA23EC6-AC81-4775-8538-3DE26B8B9BB9}"/>
              </a:ext>
            </a:extLst>
          </p:cNvPr>
          <p:cNvCxnSpPr>
            <a:cxnSpLocks/>
          </p:cNvCxnSpPr>
          <p:nvPr/>
        </p:nvCxnSpPr>
        <p:spPr>
          <a:xfrm flipH="1">
            <a:off x="1120574" y="2199144"/>
            <a:ext cx="720583" cy="0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Oval 50">
            <a:extLst>
              <a:ext uri="{FF2B5EF4-FFF2-40B4-BE49-F238E27FC236}">
                <a16:creationId xmlns:a16="http://schemas.microsoft.com/office/drawing/2014/main" id="{2C06143C-66BF-4D0A-A764-8B5CDB2D640E}"/>
              </a:ext>
            </a:extLst>
          </p:cNvPr>
          <p:cNvSpPr/>
          <p:nvPr/>
        </p:nvSpPr>
        <p:spPr>
          <a:xfrm flipH="1">
            <a:off x="2233718" y="2006464"/>
            <a:ext cx="107087" cy="15601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996084A7-1DFB-4C60-8737-2E54659045AA}"/>
              </a:ext>
            </a:extLst>
          </p:cNvPr>
          <p:cNvSpPr/>
          <p:nvPr/>
        </p:nvSpPr>
        <p:spPr>
          <a:xfrm>
            <a:off x="4600289" y="2074171"/>
            <a:ext cx="2697399" cy="1005999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78F76285-C03A-4D5B-A006-09218B706D31}"/>
              </a:ext>
            </a:extLst>
          </p:cNvPr>
          <p:cNvSpPr/>
          <p:nvPr/>
        </p:nvSpPr>
        <p:spPr>
          <a:xfrm flipH="1">
            <a:off x="5826798" y="1988151"/>
            <a:ext cx="107087" cy="15601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46DF5FB7-CE44-48CC-9AA8-621CACC739E8}"/>
              </a:ext>
            </a:extLst>
          </p:cNvPr>
          <p:cNvSpPr/>
          <p:nvPr/>
        </p:nvSpPr>
        <p:spPr>
          <a:xfrm>
            <a:off x="8171613" y="2076395"/>
            <a:ext cx="2538362" cy="107909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66BAB413-E5B0-404A-B7C9-3085F07BC90D}"/>
              </a:ext>
            </a:extLst>
          </p:cNvPr>
          <p:cNvSpPr/>
          <p:nvPr/>
        </p:nvSpPr>
        <p:spPr>
          <a:xfrm flipH="1">
            <a:off x="9446940" y="1915056"/>
            <a:ext cx="107087" cy="15601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28282462-9483-4B70-9367-D70103BF5248}"/>
              </a:ext>
            </a:extLst>
          </p:cNvPr>
          <p:cNvSpPr/>
          <p:nvPr/>
        </p:nvSpPr>
        <p:spPr>
          <a:xfrm>
            <a:off x="764741" y="4582222"/>
            <a:ext cx="2694230" cy="104560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Oval 75">
            <a:extLst>
              <a:ext uri="{FF2B5EF4-FFF2-40B4-BE49-F238E27FC236}">
                <a16:creationId xmlns:a16="http://schemas.microsoft.com/office/drawing/2014/main" id="{77E6B5FC-097F-4A47-8F87-2E130A85A83B}"/>
              </a:ext>
            </a:extLst>
          </p:cNvPr>
          <p:cNvSpPr/>
          <p:nvPr/>
        </p:nvSpPr>
        <p:spPr>
          <a:xfrm flipH="1">
            <a:off x="2165459" y="4496771"/>
            <a:ext cx="107087" cy="15601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86097586-6477-45E6-9D19-9B66D1A5953E}"/>
              </a:ext>
            </a:extLst>
          </p:cNvPr>
          <p:cNvSpPr/>
          <p:nvPr/>
        </p:nvSpPr>
        <p:spPr>
          <a:xfrm>
            <a:off x="4702648" y="4558510"/>
            <a:ext cx="2575482" cy="102089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" name="Oval 80">
            <a:extLst>
              <a:ext uri="{FF2B5EF4-FFF2-40B4-BE49-F238E27FC236}">
                <a16:creationId xmlns:a16="http://schemas.microsoft.com/office/drawing/2014/main" id="{A01776DE-872B-495E-A188-96AAAD403170}"/>
              </a:ext>
            </a:extLst>
          </p:cNvPr>
          <p:cNvSpPr/>
          <p:nvPr/>
        </p:nvSpPr>
        <p:spPr>
          <a:xfrm flipH="1">
            <a:off x="5858570" y="4448345"/>
            <a:ext cx="107087" cy="15601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050A0D0D-5982-4C33-8FCF-A008F56C400A}"/>
              </a:ext>
            </a:extLst>
          </p:cNvPr>
          <p:cNvSpPr/>
          <p:nvPr/>
        </p:nvSpPr>
        <p:spPr>
          <a:xfrm>
            <a:off x="8373679" y="4564819"/>
            <a:ext cx="2542663" cy="1095079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Oval 85">
            <a:extLst>
              <a:ext uri="{FF2B5EF4-FFF2-40B4-BE49-F238E27FC236}">
                <a16:creationId xmlns:a16="http://schemas.microsoft.com/office/drawing/2014/main" id="{F31919A0-DEA6-4A0D-91E5-422690DC680B}"/>
              </a:ext>
            </a:extLst>
          </p:cNvPr>
          <p:cNvSpPr/>
          <p:nvPr/>
        </p:nvSpPr>
        <p:spPr>
          <a:xfrm flipH="1">
            <a:off x="9541425" y="4461704"/>
            <a:ext cx="107087" cy="15601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7" name="Rounded Rectangle 62">
            <a:extLst>
              <a:ext uri="{FF2B5EF4-FFF2-40B4-BE49-F238E27FC236}">
                <a16:creationId xmlns:a16="http://schemas.microsoft.com/office/drawing/2014/main" id="{A5B1D979-DDA2-48C6-A6CC-DFB7ACA56C9B}"/>
              </a:ext>
            </a:extLst>
          </p:cNvPr>
          <p:cNvSpPr/>
          <p:nvPr/>
        </p:nvSpPr>
        <p:spPr>
          <a:xfrm>
            <a:off x="4782281" y="1209681"/>
            <a:ext cx="2538362" cy="800100"/>
          </a:xfrm>
          <a:prstGeom prst="roundRect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GB" sz="3200" b="1" dirty="0">
                <a:latin typeface="Arial Rounded MT Bold" panose="020F0704030504030204" pitchFamily="34" charset="0"/>
              </a:rPr>
              <a:t>830.53mm</a:t>
            </a:r>
            <a:r>
              <a:rPr lang="en-GB" sz="3200" b="1" baseline="30000" dirty="0">
                <a:latin typeface="Arial Rounded MT Bold" panose="020F0704030504030204" pitchFamily="34" charset="0"/>
              </a:rPr>
              <a:t>2</a:t>
            </a:r>
            <a:endParaRPr lang="en-GB" sz="3200" b="1" dirty="0">
              <a:latin typeface="Arial Rounded MT Bold" panose="020F0704030504030204" pitchFamily="34" charset="0"/>
            </a:endParaRPr>
          </a:p>
        </p:txBody>
      </p:sp>
      <p:sp>
        <p:nvSpPr>
          <p:cNvPr id="88" name="Rounded Rectangle 62">
            <a:extLst>
              <a:ext uri="{FF2B5EF4-FFF2-40B4-BE49-F238E27FC236}">
                <a16:creationId xmlns:a16="http://schemas.microsoft.com/office/drawing/2014/main" id="{118B78EA-F83E-4585-8575-42F181D4A492}"/>
              </a:ext>
            </a:extLst>
          </p:cNvPr>
          <p:cNvSpPr/>
          <p:nvPr/>
        </p:nvSpPr>
        <p:spPr>
          <a:xfrm>
            <a:off x="8171613" y="1209681"/>
            <a:ext cx="2538362" cy="800100"/>
          </a:xfrm>
          <a:prstGeom prst="roundRect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GB" sz="3200" b="1" dirty="0">
                <a:latin typeface="Arial Rounded MT Bold" panose="020F0704030504030204" pitchFamily="34" charset="0"/>
              </a:rPr>
              <a:t>3925cm</a:t>
            </a:r>
            <a:r>
              <a:rPr lang="en-GB" sz="3200" b="1" baseline="30000" dirty="0">
                <a:latin typeface="Arial Rounded MT Bold" panose="020F0704030504030204" pitchFamily="34" charset="0"/>
              </a:rPr>
              <a:t>2</a:t>
            </a:r>
            <a:endParaRPr lang="en-GB" sz="3200" b="1" dirty="0">
              <a:latin typeface="Arial Rounded MT Bold" panose="020F0704030504030204" pitchFamily="34" charset="0"/>
            </a:endParaRPr>
          </a:p>
        </p:txBody>
      </p:sp>
      <p:sp>
        <p:nvSpPr>
          <p:cNvPr id="89" name="Rounded Rectangle 62">
            <a:extLst>
              <a:ext uri="{FF2B5EF4-FFF2-40B4-BE49-F238E27FC236}">
                <a16:creationId xmlns:a16="http://schemas.microsoft.com/office/drawing/2014/main" id="{6DB18333-E821-4EA9-BE6F-625874006A7F}"/>
              </a:ext>
            </a:extLst>
          </p:cNvPr>
          <p:cNvSpPr/>
          <p:nvPr/>
        </p:nvSpPr>
        <p:spPr>
          <a:xfrm>
            <a:off x="1066786" y="3677330"/>
            <a:ext cx="2375291" cy="800100"/>
          </a:xfrm>
          <a:prstGeom prst="roundRect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GB" sz="3200" b="1" dirty="0">
                <a:latin typeface="Arial Rounded MT Bold" panose="020F0704030504030204" pitchFamily="34" charset="0"/>
              </a:rPr>
              <a:t>157cm</a:t>
            </a:r>
            <a:r>
              <a:rPr lang="en-GB" sz="3200" b="1" baseline="30000" dirty="0">
                <a:latin typeface="Arial Rounded MT Bold" panose="020F0704030504030204" pitchFamily="34" charset="0"/>
              </a:rPr>
              <a:t>2</a:t>
            </a:r>
            <a:endParaRPr lang="en-GB" sz="3200" b="1" dirty="0">
              <a:latin typeface="Arial Rounded MT Bold" panose="020F0704030504030204" pitchFamily="34" charset="0"/>
            </a:endParaRPr>
          </a:p>
        </p:txBody>
      </p:sp>
      <p:sp>
        <p:nvSpPr>
          <p:cNvPr id="90" name="Rounded Rectangle 62">
            <a:extLst>
              <a:ext uri="{FF2B5EF4-FFF2-40B4-BE49-F238E27FC236}">
                <a16:creationId xmlns:a16="http://schemas.microsoft.com/office/drawing/2014/main" id="{2B1856EE-AF16-4C87-B708-C3BA1AB236B6}"/>
              </a:ext>
            </a:extLst>
          </p:cNvPr>
          <p:cNvSpPr/>
          <p:nvPr/>
        </p:nvSpPr>
        <p:spPr>
          <a:xfrm>
            <a:off x="4863833" y="3654831"/>
            <a:ext cx="2375291" cy="800100"/>
          </a:xfrm>
          <a:prstGeom prst="roundRect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GB" sz="3200" b="1" dirty="0">
                <a:latin typeface="Arial Rounded MT Bold" panose="020F0704030504030204" pitchFamily="34" charset="0"/>
              </a:rPr>
              <a:t>2149.33m</a:t>
            </a:r>
            <a:r>
              <a:rPr lang="en-GB" sz="3200" b="1" baseline="30000" dirty="0">
                <a:latin typeface="Arial Rounded MT Bold" panose="020F0704030504030204" pitchFamily="34" charset="0"/>
              </a:rPr>
              <a:t>2</a:t>
            </a:r>
            <a:endParaRPr lang="en-GB" sz="3200" b="1" dirty="0">
              <a:latin typeface="Arial Rounded MT Bold" panose="020F0704030504030204" pitchFamily="34" charset="0"/>
            </a:endParaRPr>
          </a:p>
        </p:txBody>
      </p:sp>
      <p:sp>
        <p:nvSpPr>
          <p:cNvPr id="91" name="Rounded Rectangle 62">
            <a:extLst>
              <a:ext uri="{FF2B5EF4-FFF2-40B4-BE49-F238E27FC236}">
                <a16:creationId xmlns:a16="http://schemas.microsoft.com/office/drawing/2014/main" id="{299D74FB-5781-4A2D-A8A6-2DF01BC4E4D2}"/>
              </a:ext>
            </a:extLst>
          </p:cNvPr>
          <p:cNvSpPr/>
          <p:nvPr/>
        </p:nvSpPr>
        <p:spPr>
          <a:xfrm>
            <a:off x="8431653" y="3654831"/>
            <a:ext cx="2538362" cy="800100"/>
          </a:xfrm>
          <a:prstGeom prst="roundRect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GB" sz="3200" b="1" dirty="0">
                <a:latin typeface="Arial Rounded MT Bold" panose="020F0704030504030204" pitchFamily="34" charset="0"/>
              </a:rPr>
              <a:t>401.92cm</a:t>
            </a:r>
            <a:r>
              <a:rPr lang="en-GB" sz="3200" b="1" baseline="30000" dirty="0">
                <a:latin typeface="Arial Rounded MT Bold" panose="020F0704030504030204" pitchFamily="34" charset="0"/>
              </a:rPr>
              <a:t>2</a:t>
            </a:r>
            <a:endParaRPr lang="en-GB" sz="3200" b="1" dirty="0">
              <a:latin typeface="Arial Rounded MT Bold" panose="020F0704030504030204" pitchFamily="34" charset="0"/>
            </a:endParaRP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C4B3772D-11B5-416B-BFFA-05FD82F73744}"/>
              </a:ext>
            </a:extLst>
          </p:cNvPr>
          <p:cNvCxnSpPr>
            <a:cxnSpLocks/>
          </p:cNvCxnSpPr>
          <p:nvPr/>
        </p:nvCxnSpPr>
        <p:spPr>
          <a:xfrm>
            <a:off x="2715081" y="2199144"/>
            <a:ext cx="720583" cy="0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 Box 6">
            <a:extLst>
              <a:ext uri="{FF2B5EF4-FFF2-40B4-BE49-F238E27FC236}">
                <a16:creationId xmlns:a16="http://schemas.microsoft.com/office/drawing/2014/main" id="{532E592E-78A7-4B64-B88E-326AFAAC00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04532" y="1973791"/>
            <a:ext cx="110807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46mm</a:t>
            </a:r>
          </a:p>
        </p:txBody>
      </p: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893269C2-EAF6-4B52-AF13-2B2F86B4B503}"/>
              </a:ext>
            </a:extLst>
          </p:cNvPr>
          <p:cNvCxnSpPr>
            <a:cxnSpLocks/>
          </p:cNvCxnSpPr>
          <p:nvPr/>
        </p:nvCxnSpPr>
        <p:spPr>
          <a:xfrm flipH="1">
            <a:off x="4712870" y="2165392"/>
            <a:ext cx="720583" cy="0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E614F612-4012-4B7F-B010-EF423A369859}"/>
              </a:ext>
            </a:extLst>
          </p:cNvPr>
          <p:cNvCxnSpPr>
            <a:cxnSpLocks/>
          </p:cNvCxnSpPr>
          <p:nvPr/>
        </p:nvCxnSpPr>
        <p:spPr>
          <a:xfrm>
            <a:off x="6307377" y="2165392"/>
            <a:ext cx="720583" cy="0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 Box 6">
            <a:extLst>
              <a:ext uri="{FF2B5EF4-FFF2-40B4-BE49-F238E27FC236}">
                <a16:creationId xmlns:a16="http://schemas.microsoft.com/office/drawing/2014/main" id="{6E513F67-A816-45C7-81F9-FA9EF1593A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96828" y="2026538"/>
            <a:ext cx="110807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100cm</a:t>
            </a:r>
          </a:p>
        </p:txBody>
      </p: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D8E4D015-921E-4A93-97B8-A10EDFD03E3F}"/>
              </a:ext>
            </a:extLst>
          </p:cNvPr>
          <p:cNvCxnSpPr>
            <a:cxnSpLocks/>
          </p:cNvCxnSpPr>
          <p:nvPr/>
        </p:nvCxnSpPr>
        <p:spPr>
          <a:xfrm flipH="1">
            <a:off x="8305166" y="2131640"/>
            <a:ext cx="720583" cy="0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7443E197-AABC-44B5-A27F-19AF99477C94}"/>
              </a:ext>
            </a:extLst>
          </p:cNvPr>
          <p:cNvCxnSpPr>
            <a:cxnSpLocks/>
          </p:cNvCxnSpPr>
          <p:nvPr/>
        </p:nvCxnSpPr>
        <p:spPr>
          <a:xfrm>
            <a:off x="9899673" y="2131640"/>
            <a:ext cx="720583" cy="0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ext Box 6">
            <a:extLst>
              <a:ext uri="{FF2B5EF4-FFF2-40B4-BE49-F238E27FC236}">
                <a16:creationId xmlns:a16="http://schemas.microsoft.com/office/drawing/2014/main" id="{A12B8C0D-C312-4020-B516-7B4D5B436D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7006" y="4611722"/>
            <a:ext cx="110807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20cm</a:t>
            </a:r>
          </a:p>
        </p:txBody>
      </p:sp>
      <p:cxnSp>
        <p:nvCxnSpPr>
          <p:cNvPr id="101" name="Straight Arrow Connector 100">
            <a:extLst>
              <a:ext uri="{FF2B5EF4-FFF2-40B4-BE49-F238E27FC236}">
                <a16:creationId xmlns:a16="http://schemas.microsoft.com/office/drawing/2014/main" id="{8A6DE7C3-5ED8-4E19-84DA-CA89127DEF6B}"/>
              </a:ext>
            </a:extLst>
          </p:cNvPr>
          <p:cNvCxnSpPr>
            <a:cxnSpLocks/>
          </p:cNvCxnSpPr>
          <p:nvPr/>
        </p:nvCxnSpPr>
        <p:spPr>
          <a:xfrm flipH="1">
            <a:off x="1015344" y="4803323"/>
            <a:ext cx="720583" cy="0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>
            <a:extLst>
              <a:ext uri="{FF2B5EF4-FFF2-40B4-BE49-F238E27FC236}">
                <a16:creationId xmlns:a16="http://schemas.microsoft.com/office/drawing/2014/main" id="{4CBB8C5C-A132-4A82-AB5D-55621AC3D0D3}"/>
              </a:ext>
            </a:extLst>
          </p:cNvPr>
          <p:cNvCxnSpPr>
            <a:cxnSpLocks/>
          </p:cNvCxnSpPr>
          <p:nvPr/>
        </p:nvCxnSpPr>
        <p:spPr>
          <a:xfrm>
            <a:off x="2609851" y="4803323"/>
            <a:ext cx="720583" cy="0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Text Box 6">
            <a:extLst>
              <a:ext uri="{FF2B5EF4-FFF2-40B4-BE49-F238E27FC236}">
                <a16:creationId xmlns:a16="http://schemas.microsoft.com/office/drawing/2014/main" id="{C6E05105-414D-4A64-8359-64A92477EF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9847" y="4673758"/>
            <a:ext cx="110807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74m</a:t>
            </a:r>
          </a:p>
        </p:txBody>
      </p:sp>
      <p:cxnSp>
        <p:nvCxnSpPr>
          <p:cNvPr id="105" name="Straight Arrow Connector 104">
            <a:extLst>
              <a:ext uri="{FF2B5EF4-FFF2-40B4-BE49-F238E27FC236}">
                <a16:creationId xmlns:a16="http://schemas.microsoft.com/office/drawing/2014/main" id="{DC588E53-FB7B-4C51-82AE-E89E48A412BB}"/>
              </a:ext>
            </a:extLst>
          </p:cNvPr>
          <p:cNvCxnSpPr>
            <a:cxnSpLocks/>
          </p:cNvCxnSpPr>
          <p:nvPr/>
        </p:nvCxnSpPr>
        <p:spPr>
          <a:xfrm flipH="1">
            <a:off x="4788185" y="4865359"/>
            <a:ext cx="720583" cy="0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>
            <a:extLst>
              <a:ext uri="{FF2B5EF4-FFF2-40B4-BE49-F238E27FC236}">
                <a16:creationId xmlns:a16="http://schemas.microsoft.com/office/drawing/2014/main" id="{3473B8F1-4B02-46C3-A70A-588F20CDF1B3}"/>
              </a:ext>
            </a:extLst>
          </p:cNvPr>
          <p:cNvCxnSpPr>
            <a:cxnSpLocks/>
          </p:cNvCxnSpPr>
          <p:nvPr/>
        </p:nvCxnSpPr>
        <p:spPr>
          <a:xfrm>
            <a:off x="6382692" y="4865359"/>
            <a:ext cx="720583" cy="0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Text Box 6">
            <a:extLst>
              <a:ext uri="{FF2B5EF4-FFF2-40B4-BE49-F238E27FC236}">
                <a16:creationId xmlns:a16="http://schemas.microsoft.com/office/drawing/2014/main" id="{404E024D-F072-42DE-9B72-3D67A25BFE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23696" y="4514910"/>
            <a:ext cx="110807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32cm</a:t>
            </a:r>
          </a:p>
        </p:txBody>
      </p:sp>
      <p:cxnSp>
        <p:nvCxnSpPr>
          <p:cNvPr id="108" name="Straight Arrow Connector 107">
            <a:extLst>
              <a:ext uri="{FF2B5EF4-FFF2-40B4-BE49-F238E27FC236}">
                <a16:creationId xmlns:a16="http://schemas.microsoft.com/office/drawing/2014/main" id="{C62162E5-FEE9-44BE-BB84-3188B39B67C6}"/>
              </a:ext>
            </a:extLst>
          </p:cNvPr>
          <p:cNvCxnSpPr>
            <a:cxnSpLocks/>
          </p:cNvCxnSpPr>
          <p:nvPr/>
        </p:nvCxnSpPr>
        <p:spPr>
          <a:xfrm flipH="1">
            <a:off x="8432034" y="4706511"/>
            <a:ext cx="720583" cy="0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>
            <a:extLst>
              <a:ext uri="{FF2B5EF4-FFF2-40B4-BE49-F238E27FC236}">
                <a16:creationId xmlns:a16="http://schemas.microsoft.com/office/drawing/2014/main" id="{2B8C1747-33B5-492E-85F1-E9E945246D4A}"/>
              </a:ext>
            </a:extLst>
          </p:cNvPr>
          <p:cNvCxnSpPr>
            <a:cxnSpLocks/>
          </p:cNvCxnSpPr>
          <p:nvPr/>
        </p:nvCxnSpPr>
        <p:spPr>
          <a:xfrm>
            <a:off x="10026541" y="4706511"/>
            <a:ext cx="720583" cy="0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6541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 animBg="1"/>
      <p:bldP spid="87" grpId="0" animBg="1"/>
      <p:bldP spid="88" grpId="0" animBg="1"/>
      <p:bldP spid="89" grpId="0" animBg="1"/>
      <p:bldP spid="90" grpId="0" animBg="1"/>
      <p:bldP spid="9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2">
            <a:extLst>
              <a:ext uri="{FF2B5EF4-FFF2-40B4-BE49-F238E27FC236}">
                <a16:creationId xmlns:a16="http://schemas.microsoft.com/office/drawing/2014/main" id="{80542B01-5D72-47A1-AA12-370A3332D7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19338" y="231774"/>
            <a:ext cx="7552450" cy="646331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000000"/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66FFFF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36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Area of a Quarter Circle</a:t>
            </a: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AEFAAE6D-1FC7-4CC7-9ABD-DAF7204746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113" y="1351773"/>
            <a:ext cx="2162226" cy="696913"/>
          </a:xfrm>
          <a:prstGeom prst="rect">
            <a:avLst/>
          </a:prstGeom>
          <a:solidFill>
            <a:srgbClr val="66FF33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u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b="1" dirty="0">
                <a:solidFill>
                  <a:srgbClr val="000000"/>
                </a:solidFill>
                <a:latin typeface="Comic Sans MS" panose="030F0702030302020204" pitchFamily="66" charset="0"/>
              </a:rPr>
              <a:t>Examples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C6AE222-271E-4FC4-9C45-D8A54842C7A5}"/>
              </a:ext>
            </a:extLst>
          </p:cNvPr>
          <p:cNvSpPr txBox="1"/>
          <p:nvPr/>
        </p:nvSpPr>
        <p:spPr>
          <a:xfrm>
            <a:off x="2840711" y="1407841"/>
            <a:ext cx="87607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bg1"/>
                </a:solidFill>
                <a:latin typeface="Comic Sans MS" panose="030F0702030302020204" pitchFamily="66" charset="0"/>
              </a:rPr>
              <a:t>Find the area of each quarter circle to 1dp:</a:t>
            </a:r>
          </a:p>
        </p:txBody>
      </p:sp>
      <p:sp>
        <p:nvSpPr>
          <p:cNvPr id="8" name="Text Box 27">
            <a:extLst>
              <a:ext uri="{FF2B5EF4-FFF2-40B4-BE49-F238E27FC236}">
                <a16:creationId xmlns:a16="http://schemas.microsoft.com/office/drawing/2014/main" id="{68F5179C-3EDA-4C9A-82F6-3686A6589C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600" y="4214263"/>
            <a:ext cx="44755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9" name="Text Box 28">
            <a:extLst>
              <a:ext uri="{FF2B5EF4-FFF2-40B4-BE49-F238E27FC236}">
                <a16:creationId xmlns:a16="http://schemas.microsoft.com/office/drawing/2014/main" id="{E11003A9-EC3E-421D-84C5-BEDD815268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432" y="4214263"/>
            <a:ext cx="235781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= (</a:t>
            </a:r>
            <a:r>
              <a:rPr lang="el-GR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π</a:t>
            </a:r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 x r</a:t>
            </a:r>
            <a:r>
              <a:rPr lang="en-GB" altLang="en-US" sz="2800" baseline="30000" dirty="0">
                <a:solidFill>
                  <a:schemeClr val="bg1"/>
                </a:solidFill>
                <a:latin typeface="Comic Sans MS" panose="030F0702030302020204" pitchFamily="66" charset="0"/>
              </a:rPr>
              <a:t>2</a:t>
            </a:r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) ÷4</a:t>
            </a:r>
          </a:p>
        </p:txBody>
      </p:sp>
      <p:sp>
        <p:nvSpPr>
          <p:cNvPr id="10" name="Text Box 39">
            <a:extLst>
              <a:ext uri="{FF2B5EF4-FFF2-40B4-BE49-F238E27FC236}">
                <a16:creationId xmlns:a16="http://schemas.microsoft.com/office/drawing/2014/main" id="{394B926E-AAF0-4467-8A88-6933E83B74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9399" y="5331258"/>
            <a:ext cx="298919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= 113.04 ÷4</a:t>
            </a:r>
          </a:p>
        </p:txBody>
      </p:sp>
      <p:sp>
        <p:nvSpPr>
          <p:cNvPr id="11" name="Text Box 99">
            <a:extLst>
              <a:ext uri="{FF2B5EF4-FFF2-40B4-BE49-F238E27FC236}">
                <a16:creationId xmlns:a16="http://schemas.microsoft.com/office/drawing/2014/main" id="{C8FB4927-2922-499C-A57F-8223A182FB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067" y="4748771"/>
            <a:ext cx="322146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= </a:t>
            </a:r>
            <a:r>
              <a:rPr lang="en-GB" altLang="en-US" sz="2800" u="sng" dirty="0">
                <a:solidFill>
                  <a:schemeClr val="bg1"/>
                </a:solidFill>
                <a:latin typeface="Comic Sans MS" panose="030F0702030302020204" pitchFamily="66" charset="0"/>
              </a:rPr>
              <a:t>(3.14x</a:t>
            </a:r>
            <a:r>
              <a:rPr lang="el-GR" altLang="en-US" sz="2800" u="sng" dirty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en-GB" altLang="en-US" sz="2800" u="sng" dirty="0">
                <a:solidFill>
                  <a:schemeClr val="bg1"/>
                </a:solidFill>
                <a:latin typeface="Comic Sans MS" panose="030F0702030302020204" pitchFamily="66" charset="0"/>
              </a:rPr>
              <a:t>3 x 3) </a:t>
            </a:r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÷4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088E8AA-7647-4ABD-B7D7-8C4050A82C0F}"/>
              </a:ext>
            </a:extLst>
          </p:cNvPr>
          <p:cNvSpPr txBox="1"/>
          <p:nvPr/>
        </p:nvSpPr>
        <p:spPr>
          <a:xfrm>
            <a:off x="4059554" y="2139529"/>
            <a:ext cx="7047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bg1"/>
                </a:solidFill>
                <a:latin typeface="Comic Sans MS" panose="030F0702030302020204" pitchFamily="66" charset="0"/>
              </a:rPr>
              <a:t>b)</a:t>
            </a:r>
          </a:p>
        </p:txBody>
      </p:sp>
      <p:sp>
        <p:nvSpPr>
          <p:cNvPr id="16" name="Text Box 27">
            <a:extLst>
              <a:ext uri="{FF2B5EF4-FFF2-40B4-BE49-F238E27FC236}">
                <a16:creationId xmlns:a16="http://schemas.microsoft.com/office/drawing/2014/main" id="{B0A6EA3C-0282-43DA-8932-7F590208F0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0561" y="4263114"/>
            <a:ext cx="44755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7" name="Text Box 28">
            <a:extLst>
              <a:ext uri="{FF2B5EF4-FFF2-40B4-BE49-F238E27FC236}">
                <a16:creationId xmlns:a16="http://schemas.microsoft.com/office/drawing/2014/main" id="{3F3836E7-4780-4DDC-A786-BE81524715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59554" y="4268716"/>
            <a:ext cx="240328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= (</a:t>
            </a:r>
            <a:r>
              <a:rPr lang="el-GR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π</a:t>
            </a:r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 x r</a:t>
            </a:r>
            <a:r>
              <a:rPr lang="en-GB" altLang="en-US" sz="2800" baseline="30000" dirty="0">
                <a:solidFill>
                  <a:schemeClr val="bg1"/>
                </a:solidFill>
                <a:latin typeface="Comic Sans MS" panose="030F0702030302020204" pitchFamily="66" charset="0"/>
              </a:rPr>
              <a:t>2</a:t>
            </a:r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) ÷4</a:t>
            </a:r>
          </a:p>
        </p:txBody>
      </p:sp>
      <p:sp>
        <p:nvSpPr>
          <p:cNvPr id="18" name="Text Box 39">
            <a:extLst>
              <a:ext uri="{FF2B5EF4-FFF2-40B4-BE49-F238E27FC236}">
                <a16:creationId xmlns:a16="http://schemas.microsoft.com/office/drawing/2014/main" id="{8A7B337D-78DA-4371-877E-3A6DD79C4E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5623" y="5244847"/>
            <a:ext cx="266291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= 254.34 ÷4</a:t>
            </a:r>
          </a:p>
        </p:txBody>
      </p:sp>
      <p:sp>
        <p:nvSpPr>
          <p:cNvPr id="19" name="Text Box 99">
            <a:extLst>
              <a:ext uri="{FF2B5EF4-FFF2-40B4-BE49-F238E27FC236}">
                <a16:creationId xmlns:a16="http://schemas.microsoft.com/office/drawing/2014/main" id="{FE856EF6-EE7F-48C0-B1EA-6F4C7679D5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59554" y="4737483"/>
            <a:ext cx="356455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= </a:t>
            </a:r>
            <a:r>
              <a:rPr lang="en-GB" altLang="en-US" sz="2800" u="sng" dirty="0">
                <a:solidFill>
                  <a:schemeClr val="bg1"/>
                </a:solidFill>
                <a:latin typeface="Comic Sans MS" panose="030F0702030302020204" pitchFamily="66" charset="0"/>
              </a:rPr>
              <a:t>(3.14x 9x 9) </a:t>
            </a:r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÷4</a:t>
            </a:r>
          </a:p>
        </p:txBody>
      </p:sp>
      <p:sp>
        <p:nvSpPr>
          <p:cNvPr id="23" name="Text Box 27">
            <a:extLst>
              <a:ext uri="{FF2B5EF4-FFF2-40B4-BE49-F238E27FC236}">
                <a16:creationId xmlns:a16="http://schemas.microsoft.com/office/drawing/2014/main" id="{93EEB635-DA0E-4D78-8996-F485C3870A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77876" y="4247865"/>
            <a:ext cx="44755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24" name="Text Box 28">
            <a:extLst>
              <a:ext uri="{FF2B5EF4-FFF2-40B4-BE49-F238E27FC236}">
                <a16:creationId xmlns:a16="http://schemas.microsoft.com/office/drawing/2014/main" id="{120CFB26-35B6-4BD2-98D5-3856F6427D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25434" y="4264132"/>
            <a:ext cx="249755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= (</a:t>
            </a:r>
            <a:r>
              <a:rPr lang="el-GR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π</a:t>
            </a:r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 x r</a:t>
            </a:r>
            <a:r>
              <a:rPr lang="en-GB" altLang="en-US" sz="2800" baseline="30000" dirty="0">
                <a:solidFill>
                  <a:schemeClr val="bg1"/>
                </a:solidFill>
                <a:latin typeface="Comic Sans MS" panose="030F0702030302020204" pitchFamily="66" charset="0"/>
              </a:rPr>
              <a:t>2</a:t>
            </a:r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) ÷4</a:t>
            </a:r>
          </a:p>
        </p:txBody>
      </p:sp>
      <p:sp>
        <p:nvSpPr>
          <p:cNvPr id="25" name="Text Box 39">
            <a:extLst>
              <a:ext uri="{FF2B5EF4-FFF2-40B4-BE49-F238E27FC236}">
                <a16:creationId xmlns:a16="http://schemas.microsoft.com/office/drawing/2014/main" id="{EFCB4BD9-82EE-4FB2-8493-70689BFC1C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4466" y="5283360"/>
            <a:ext cx="298919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= 3.14 ÷4</a:t>
            </a:r>
          </a:p>
        </p:txBody>
      </p:sp>
      <p:sp>
        <p:nvSpPr>
          <p:cNvPr id="26" name="Text Box 99">
            <a:extLst>
              <a:ext uri="{FF2B5EF4-FFF2-40B4-BE49-F238E27FC236}">
                <a16:creationId xmlns:a16="http://schemas.microsoft.com/office/drawing/2014/main" id="{274F756E-CACB-4303-823A-097001658F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66426" y="4742903"/>
            <a:ext cx="323500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= </a:t>
            </a:r>
            <a:r>
              <a:rPr lang="en-GB" altLang="en-US" sz="2800" u="sng" dirty="0">
                <a:solidFill>
                  <a:schemeClr val="bg1"/>
                </a:solidFill>
                <a:latin typeface="Comic Sans MS" panose="030F0702030302020204" pitchFamily="66" charset="0"/>
              </a:rPr>
              <a:t>(3.14x1x1) </a:t>
            </a:r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÷4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0503100-224B-46D0-A293-01CAD6EB231A}"/>
              </a:ext>
            </a:extLst>
          </p:cNvPr>
          <p:cNvSpPr txBox="1"/>
          <p:nvPr/>
        </p:nvSpPr>
        <p:spPr>
          <a:xfrm>
            <a:off x="241232" y="2229966"/>
            <a:ext cx="7047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bg1"/>
                </a:solidFill>
                <a:latin typeface="Comic Sans MS" panose="030F0702030302020204" pitchFamily="66" charset="0"/>
              </a:rPr>
              <a:t>a)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FC645C1-C17B-4061-97FE-34B34044741E}"/>
              </a:ext>
            </a:extLst>
          </p:cNvPr>
          <p:cNvSpPr txBox="1"/>
          <p:nvPr/>
        </p:nvSpPr>
        <p:spPr>
          <a:xfrm>
            <a:off x="7877876" y="1983902"/>
            <a:ext cx="7047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bg1"/>
                </a:solidFill>
                <a:latin typeface="Comic Sans MS" panose="030F0702030302020204" pitchFamily="66" charset="0"/>
              </a:rPr>
              <a:t>c)</a:t>
            </a:r>
          </a:p>
        </p:txBody>
      </p:sp>
      <p:sp>
        <p:nvSpPr>
          <p:cNvPr id="29" name="Text Box 85">
            <a:extLst>
              <a:ext uri="{FF2B5EF4-FFF2-40B4-BE49-F238E27FC236}">
                <a16:creationId xmlns:a16="http://schemas.microsoft.com/office/drawing/2014/main" id="{14DB806E-947B-492F-A370-316B6AE89E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08378" y="1098523"/>
            <a:ext cx="468910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GB" altLang="en-US" sz="2000" dirty="0">
                <a:solidFill>
                  <a:srgbClr val="FFFF00"/>
                </a:solidFill>
              </a:rPr>
              <a:t>Must show at least 3 lines of working!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D637DEE0-40D7-4496-A569-28787FB6DAB2}"/>
              </a:ext>
            </a:extLst>
          </p:cNvPr>
          <p:cNvSpPr/>
          <p:nvPr/>
        </p:nvSpPr>
        <p:spPr>
          <a:xfrm>
            <a:off x="1065197" y="2189894"/>
            <a:ext cx="2098609" cy="1682575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A711EF82-BA18-4103-8931-9C49AD51F8F9}"/>
              </a:ext>
            </a:extLst>
          </p:cNvPr>
          <p:cNvCxnSpPr>
            <a:cxnSpLocks/>
            <a:stCxn id="31" idx="2"/>
            <a:endCxn id="31" idx="6"/>
          </p:cNvCxnSpPr>
          <p:nvPr/>
        </p:nvCxnSpPr>
        <p:spPr>
          <a:xfrm>
            <a:off x="1065197" y="3031182"/>
            <a:ext cx="2098609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Oval 35">
            <a:extLst>
              <a:ext uri="{FF2B5EF4-FFF2-40B4-BE49-F238E27FC236}">
                <a16:creationId xmlns:a16="http://schemas.microsoft.com/office/drawing/2014/main" id="{653227A9-9BDC-4A0E-8D88-434BE7E3CB0A}"/>
              </a:ext>
            </a:extLst>
          </p:cNvPr>
          <p:cNvSpPr/>
          <p:nvPr/>
        </p:nvSpPr>
        <p:spPr>
          <a:xfrm>
            <a:off x="4933817" y="2189894"/>
            <a:ext cx="2098609" cy="1682575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CABF95C3-8C75-4D29-97E6-A6FA7046D99C}"/>
              </a:ext>
            </a:extLst>
          </p:cNvPr>
          <p:cNvSpPr/>
          <p:nvPr/>
        </p:nvSpPr>
        <p:spPr>
          <a:xfrm>
            <a:off x="9356339" y="2141316"/>
            <a:ext cx="2098609" cy="1682575"/>
          </a:xfrm>
          <a:prstGeom prst="ellipse">
            <a:avLst/>
          </a:prstGeom>
          <a:solidFill>
            <a:srgbClr val="00B0F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7A6257CB-0100-4F5F-BE18-48C6EB1354DD}"/>
              </a:ext>
            </a:extLst>
          </p:cNvPr>
          <p:cNvCxnSpPr>
            <a:cxnSpLocks/>
          </p:cNvCxnSpPr>
          <p:nvPr/>
        </p:nvCxnSpPr>
        <p:spPr>
          <a:xfrm>
            <a:off x="9356339" y="3031181"/>
            <a:ext cx="2098609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F55698CB-1762-4B8A-BD75-E791AA53C42B}"/>
              </a:ext>
            </a:extLst>
          </p:cNvPr>
          <p:cNvCxnSpPr>
            <a:cxnSpLocks/>
          </p:cNvCxnSpPr>
          <p:nvPr/>
        </p:nvCxnSpPr>
        <p:spPr>
          <a:xfrm>
            <a:off x="4907940" y="3031181"/>
            <a:ext cx="2098609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Text Box 39">
            <a:extLst>
              <a:ext uri="{FF2B5EF4-FFF2-40B4-BE49-F238E27FC236}">
                <a16:creationId xmlns:a16="http://schemas.microsoft.com/office/drawing/2014/main" id="{EB9C07C4-352E-4BA1-B37F-E144FC09A3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63065" y="5717722"/>
            <a:ext cx="266291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= 63.585 mm</a:t>
            </a:r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²</a:t>
            </a:r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</a:p>
        </p:txBody>
      </p:sp>
      <p:sp>
        <p:nvSpPr>
          <p:cNvPr id="48" name="Text Box 39">
            <a:extLst>
              <a:ext uri="{FF2B5EF4-FFF2-40B4-BE49-F238E27FC236}">
                <a16:creationId xmlns:a16="http://schemas.microsoft.com/office/drawing/2014/main" id="{ACC3D86D-7E1A-49F8-BCE0-D115C6E684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4466" y="5782844"/>
            <a:ext cx="298919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= 0.785 m</a:t>
            </a:r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²</a:t>
            </a:r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326EC6E-7EFE-492A-B4C7-281E083CA909}"/>
              </a:ext>
            </a:extLst>
          </p:cNvPr>
          <p:cNvSpPr/>
          <p:nvPr/>
        </p:nvSpPr>
        <p:spPr>
          <a:xfrm>
            <a:off x="945958" y="3043341"/>
            <a:ext cx="2403283" cy="90469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D0508C43-8375-46B4-8BB0-AE5E6B59C9C3}"/>
              </a:ext>
            </a:extLst>
          </p:cNvPr>
          <p:cNvSpPr/>
          <p:nvPr/>
        </p:nvSpPr>
        <p:spPr>
          <a:xfrm>
            <a:off x="4856890" y="3036032"/>
            <a:ext cx="2403283" cy="90469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9E11A748-B272-4956-81EA-088C9E2506C3}"/>
              </a:ext>
            </a:extLst>
          </p:cNvPr>
          <p:cNvSpPr txBox="1"/>
          <p:nvPr/>
        </p:nvSpPr>
        <p:spPr>
          <a:xfrm>
            <a:off x="4206528" y="3109502"/>
            <a:ext cx="1395524" cy="58477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bg1"/>
                </a:solidFill>
                <a:latin typeface="Comic Sans MS" panose="030F0702030302020204" pitchFamily="66" charset="0"/>
              </a:rPr>
              <a:t>R = 9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695B4262-DF90-4082-8932-8F86D18306CE}"/>
              </a:ext>
            </a:extLst>
          </p:cNvPr>
          <p:cNvSpPr/>
          <p:nvPr/>
        </p:nvSpPr>
        <p:spPr>
          <a:xfrm>
            <a:off x="9040467" y="3053949"/>
            <a:ext cx="2497552" cy="90469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Text Box 39">
            <a:extLst>
              <a:ext uri="{FF2B5EF4-FFF2-40B4-BE49-F238E27FC236}">
                <a16:creationId xmlns:a16="http://schemas.microsoft.com/office/drawing/2014/main" id="{9A5A4D68-29D2-49EF-AE8B-193A99A8D2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643" y="5813767"/>
            <a:ext cx="298919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= 7.065 cm</a:t>
            </a:r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²</a:t>
            </a:r>
            <a:endParaRPr lang="en-GB" altLang="en-US" sz="2800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Text Box 6">
            <a:extLst>
              <a:ext uri="{FF2B5EF4-FFF2-40B4-BE49-F238E27FC236}">
                <a16:creationId xmlns:a16="http://schemas.microsoft.com/office/drawing/2014/main" id="{AAFF40C2-7B9E-4C4C-BC48-6C882B3601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4784" y="3032952"/>
            <a:ext cx="110807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3cm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28EF9A50-FFB5-4884-BE4F-0A9D2603FC1A}"/>
              </a:ext>
            </a:extLst>
          </p:cNvPr>
          <p:cNvCxnSpPr/>
          <p:nvPr/>
        </p:nvCxnSpPr>
        <p:spPr>
          <a:xfrm>
            <a:off x="2940908" y="3224711"/>
            <a:ext cx="222898" cy="0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0840EAB6-803D-4FC2-9D2A-ABB959A9DC59}"/>
              </a:ext>
            </a:extLst>
          </p:cNvPr>
          <p:cNvCxnSpPr>
            <a:cxnSpLocks/>
          </p:cNvCxnSpPr>
          <p:nvPr/>
        </p:nvCxnSpPr>
        <p:spPr>
          <a:xfrm flipH="1">
            <a:off x="2162818" y="3224711"/>
            <a:ext cx="222898" cy="0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 Box 6">
            <a:extLst>
              <a:ext uri="{FF2B5EF4-FFF2-40B4-BE49-F238E27FC236}">
                <a16:creationId xmlns:a16="http://schemas.microsoft.com/office/drawing/2014/main" id="{F7C1A8CA-1862-4BF8-B911-491C35201F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944" y="3016483"/>
            <a:ext cx="110807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1m</a:t>
            </a:r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F97EE823-97AE-43B7-9FB1-9B225540704B}"/>
              </a:ext>
            </a:extLst>
          </p:cNvPr>
          <p:cNvCxnSpPr/>
          <p:nvPr/>
        </p:nvCxnSpPr>
        <p:spPr>
          <a:xfrm>
            <a:off x="11256068" y="3208242"/>
            <a:ext cx="222898" cy="0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68325F7B-C142-4163-B515-EB381486A2CC}"/>
              </a:ext>
            </a:extLst>
          </p:cNvPr>
          <p:cNvCxnSpPr>
            <a:cxnSpLocks/>
          </p:cNvCxnSpPr>
          <p:nvPr/>
        </p:nvCxnSpPr>
        <p:spPr>
          <a:xfrm flipH="1">
            <a:off x="10477978" y="3208242"/>
            <a:ext cx="222898" cy="0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ectangle 58">
            <a:extLst>
              <a:ext uri="{FF2B5EF4-FFF2-40B4-BE49-F238E27FC236}">
                <a16:creationId xmlns:a16="http://schemas.microsoft.com/office/drawing/2014/main" id="{F76CAF02-C134-4334-96C5-18156EB95274}"/>
              </a:ext>
            </a:extLst>
          </p:cNvPr>
          <p:cNvSpPr/>
          <p:nvPr/>
        </p:nvSpPr>
        <p:spPr>
          <a:xfrm>
            <a:off x="997008" y="2119238"/>
            <a:ext cx="1108978" cy="967519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21EAC21-E4C6-49ED-8F65-61D55DCAD95D}"/>
              </a:ext>
            </a:extLst>
          </p:cNvPr>
          <p:cNvCxnSpPr>
            <a:cxnSpLocks/>
            <a:endCxn id="14" idx="0"/>
          </p:cNvCxnSpPr>
          <p:nvPr/>
        </p:nvCxnSpPr>
        <p:spPr>
          <a:xfrm>
            <a:off x="2093630" y="2177537"/>
            <a:ext cx="3286" cy="78035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C6978A3A-0403-463A-9382-0893F3B27D04}"/>
              </a:ext>
            </a:extLst>
          </p:cNvPr>
          <p:cNvSpPr/>
          <p:nvPr/>
        </p:nvSpPr>
        <p:spPr>
          <a:xfrm>
            <a:off x="2093630" y="2749018"/>
            <a:ext cx="125019" cy="2594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0F257A55-50D6-4C70-9705-2C30FB797475}"/>
              </a:ext>
            </a:extLst>
          </p:cNvPr>
          <p:cNvSpPr/>
          <p:nvPr/>
        </p:nvSpPr>
        <p:spPr>
          <a:xfrm flipH="1">
            <a:off x="2043373" y="2957889"/>
            <a:ext cx="107087" cy="15601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29B83910-6EFF-4E7C-AF45-FB3B1E48A116}"/>
              </a:ext>
            </a:extLst>
          </p:cNvPr>
          <p:cNvSpPr/>
          <p:nvPr/>
        </p:nvSpPr>
        <p:spPr>
          <a:xfrm>
            <a:off x="4881101" y="2118967"/>
            <a:ext cx="1108978" cy="967519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27263C5D-868D-41AE-AE5D-753420A6ABED}"/>
              </a:ext>
            </a:extLst>
          </p:cNvPr>
          <p:cNvCxnSpPr>
            <a:cxnSpLocks/>
          </p:cNvCxnSpPr>
          <p:nvPr/>
        </p:nvCxnSpPr>
        <p:spPr>
          <a:xfrm>
            <a:off x="5977723" y="2177266"/>
            <a:ext cx="3286" cy="78035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2" name="Rectangle 61">
            <a:extLst>
              <a:ext uri="{FF2B5EF4-FFF2-40B4-BE49-F238E27FC236}">
                <a16:creationId xmlns:a16="http://schemas.microsoft.com/office/drawing/2014/main" id="{93C405CC-4C79-4302-A438-84B3CCB5BF4A}"/>
              </a:ext>
            </a:extLst>
          </p:cNvPr>
          <p:cNvSpPr/>
          <p:nvPr/>
        </p:nvSpPr>
        <p:spPr>
          <a:xfrm>
            <a:off x="5977723" y="2748747"/>
            <a:ext cx="125019" cy="2594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3EA82649-DE20-41D3-8E3C-527B3C3FA99D}"/>
              </a:ext>
            </a:extLst>
          </p:cNvPr>
          <p:cNvSpPr/>
          <p:nvPr/>
        </p:nvSpPr>
        <p:spPr>
          <a:xfrm flipH="1">
            <a:off x="5928327" y="2947548"/>
            <a:ext cx="107087" cy="15601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9D29E5E2-D72C-47EE-AF0F-4DCABFCB2628}"/>
              </a:ext>
            </a:extLst>
          </p:cNvPr>
          <p:cNvSpPr/>
          <p:nvPr/>
        </p:nvSpPr>
        <p:spPr>
          <a:xfrm>
            <a:off x="9317299" y="2124079"/>
            <a:ext cx="1108978" cy="967519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40A08F88-6591-4BC1-8E81-8E2F709CAE5D}"/>
              </a:ext>
            </a:extLst>
          </p:cNvPr>
          <p:cNvCxnSpPr>
            <a:cxnSpLocks/>
          </p:cNvCxnSpPr>
          <p:nvPr/>
        </p:nvCxnSpPr>
        <p:spPr>
          <a:xfrm>
            <a:off x="10413921" y="2157664"/>
            <a:ext cx="3286" cy="78035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5" name="Rectangle 64">
            <a:extLst>
              <a:ext uri="{FF2B5EF4-FFF2-40B4-BE49-F238E27FC236}">
                <a16:creationId xmlns:a16="http://schemas.microsoft.com/office/drawing/2014/main" id="{E84F8ED6-5223-4E0C-9CFB-3CE6F26EF2DB}"/>
              </a:ext>
            </a:extLst>
          </p:cNvPr>
          <p:cNvSpPr/>
          <p:nvPr/>
        </p:nvSpPr>
        <p:spPr>
          <a:xfrm>
            <a:off x="10413921" y="2753859"/>
            <a:ext cx="125019" cy="2594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9B4100DF-7E78-407B-8B46-BEEAFC76AEEF}"/>
              </a:ext>
            </a:extLst>
          </p:cNvPr>
          <p:cNvSpPr/>
          <p:nvPr/>
        </p:nvSpPr>
        <p:spPr>
          <a:xfrm flipH="1">
            <a:off x="10370890" y="2953777"/>
            <a:ext cx="107087" cy="15601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Text Box 6">
            <a:extLst>
              <a:ext uri="{FF2B5EF4-FFF2-40B4-BE49-F238E27FC236}">
                <a16:creationId xmlns:a16="http://schemas.microsoft.com/office/drawing/2014/main" id="{DA944722-5571-492A-9D08-3506C41962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8789" y="2439044"/>
            <a:ext cx="110807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9mm</a:t>
            </a:r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80AB23CA-B65A-4D58-81F5-239CFB854C1C}"/>
              </a:ext>
            </a:extLst>
          </p:cNvPr>
          <p:cNvCxnSpPr>
            <a:cxnSpLocks/>
          </p:cNvCxnSpPr>
          <p:nvPr/>
        </p:nvCxnSpPr>
        <p:spPr>
          <a:xfrm rot="16200000">
            <a:off x="5730381" y="2341415"/>
            <a:ext cx="222898" cy="0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1AB9A2BE-515E-4305-800C-44E16AF6A283}"/>
              </a:ext>
            </a:extLst>
          </p:cNvPr>
          <p:cNvCxnSpPr>
            <a:cxnSpLocks/>
          </p:cNvCxnSpPr>
          <p:nvPr/>
        </p:nvCxnSpPr>
        <p:spPr>
          <a:xfrm rot="16200000" flipH="1">
            <a:off x="5760650" y="2905034"/>
            <a:ext cx="222898" cy="0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B6C39B5D-7F8F-4ED4-8DC5-D875FA6CE842}"/>
              </a:ext>
            </a:extLst>
          </p:cNvPr>
          <p:cNvSpPr txBox="1"/>
          <p:nvPr/>
        </p:nvSpPr>
        <p:spPr>
          <a:xfrm>
            <a:off x="597571" y="2969869"/>
            <a:ext cx="1233698" cy="58477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bg1"/>
                </a:solidFill>
                <a:latin typeface="Comic Sans MS" panose="030F0702030302020204" pitchFamily="66" charset="0"/>
              </a:rPr>
              <a:t>R = 3</a:t>
            </a:r>
          </a:p>
        </p:txBody>
      </p:sp>
      <p:sp>
        <p:nvSpPr>
          <p:cNvPr id="66" name="Text Box 39">
            <a:extLst>
              <a:ext uri="{FF2B5EF4-FFF2-40B4-BE49-F238E27FC236}">
                <a16:creationId xmlns:a16="http://schemas.microsoft.com/office/drawing/2014/main" id="{36746DCE-DBDB-4BBD-8363-C3447874D3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6024" y="6189217"/>
            <a:ext cx="298919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= 7.1 cm</a:t>
            </a:r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²</a:t>
            </a:r>
            <a:endParaRPr lang="en-GB" altLang="en-US" sz="2800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67" name="Text Box 39">
            <a:extLst>
              <a:ext uri="{FF2B5EF4-FFF2-40B4-BE49-F238E27FC236}">
                <a16:creationId xmlns:a16="http://schemas.microsoft.com/office/drawing/2014/main" id="{DA1A9B39-5F13-482D-AEAB-98322039DA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63065" y="6167276"/>
            <a:ext cx="266291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= 63.6 mm</a:t>
            </a:r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²</a:t>
            </a:r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</a:p>
        </p:txBody>
      </p:sp>
      <p:sp>
        <p:nvSpPr>
          <p:cNvPr id="68" name="Text Box 39">
            <a:extLst>
              <a:ext uri="{FF2B5EF4-FFF2-40B4-BE49-F238E27FC236}">
                <a16:creationId xmlns:a16="http://schemas.microsoft.com/office/drawing/2014/main" id="{AE3A99B5-9F18-48E8-BC81-A180B49511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23531" y="6217089"/>
            <a:ext cx="298919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= 0.8 m</a:t>
            </a:r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²</a:t>
            </a:r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CD8D40DE-A9C4-4268-AF66-CD4B2DC93204}"/>
              </a:ext>
            </a:extLst>
          </p:cNvPr>
          <p:cNvSpPr txBox="1"/>
          <p:nvPr/>
        </p:nvSpPr>
        <p:spPr>
          <a:xfrm>
            <a:off x="8550195" y="3068681"/>
            <a:ext cx="1446146" cy="58477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bg1"/>
                </a:solidFill>
                <a:latin typeface="Comic Sans MS" panose="030F0702030302020204" pitchFamily="66" charset="0"/>
              </a:rPr>
              <a:t>R = 1</a:t>
            </a:r>
          </a:p>
        </p:txBody>
      </p:sp>
    </p:spTree>
    <p:extLst>
      <p:ext uri="{BB962C8B-B14F-4D97-AF65-F5344CB8AC3E}">
        <p14:creationId xmlns:p14="http://schemas.microsoft.com/office/powerpoint/2010/main" val="927594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6" grpId="0"/>
      <p:bldP spid="17" grpId="0"/>
      <p:bldP spid="18" grpId="0"/>
      <p:bldP spid="19" grpId="0"/>
      <p:bldP spid="23" grpId="0"/>
      <p:bldP spid="24" grpId="0"/>
      <p:bldP spid="25" grpId="0"/>
      <p:bldP spid="26" grpId="0"/>
      <p:bldP spid="29" grpId="0"/>
      <p:bldP spid="47" grpId="0"/>
      <p:bldP spid="48" grpId="0"/>
      <p:bldP spid="39" grpId="0" animBg="1"/>
      <p:bldP spid="49" grpId="0"/>
      <p:bldP spid="35" grpId="0" animBg="1"/>
      <p:bldP spid="66" grpId="0"/>
      <p:bldP spid="67" grpId="0"/>
      <p:bldP spid="68" grpId="0"/>
      <p:bldP spid="4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Text Box 6">
            <a:extLst>
              <a:ext uri="{FF2B5EF4-FFF2-40B4-BE49-F238E27FC236}">
                <a16:creationId xmlns:a16="http://schemas.microsoft.com/office/drawing/2014/main" id="{34751688-C785-42CC-8557-7AC0CCE942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030" y="195326"/>
            <a:ext cx="2694231" cy="696913"/>
          </a:xfrm>
          <a:prstGeom prst="rect">
            <a:avLst/>
          </a:prstGeom>
          <a:solidFill>
            <a:srgbClr val="66FF33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u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b="1" dirty="0">
                <a:solidFill>
                  <a:srgbClr val="000000"/>
                </a:solidFill>
                <a:latin typeface="Comic Sans MS" panose="030F0702030302020204" pitchFamily="66" charset="0"/>
              </a:rPr>
              <a:t>Exercise 6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B0ABFD3-17C6-4C55-BB97-B7E8B28E796A}"/>
              </a:ext>
            </a:extLst>
          </p:cNvPr>
          <p:cNvSpPr txBox="1"/>
          <p:nvPr/>
        </p:nvSpPr>
        <p:spPr>
          <a:xfrm>
            <a:off x="2999261" y="249680"/>
            <a:ext cx="93019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bg1"/>
                </a:solidFill>
                <a:latin typeface="Comic Sans MS" panose="030F0702030302020204" pitchFamily="66" charset="0"/>
              </a:rPr>
              <a:t>Find the area of the each quarter circle to 1dp:</a:t>
            </a: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76C52B07-E9C2-4100-9670-FD40D1DA2D57}"/>
              </a:ext>
            </a:extLst>
          </p:cNvPr>
          <p:cNvSpPr/>
          <p:nvPr/>
        </p:nvSpPr>
        <p:spPr>
          <a:xfrm>
            <a:off x="1120574" y="995426"/>
            <a:ext cx="2375291" cy="1895598"/>
          </a:xfrm>
          <a:prstGeom prst="ellipse">
            <a:avLst/>
          </a:prstGeom>
          <a:solidFill>
            <a:srgbClr val="FFCC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EFBCA3F3-4373-41B0-AAD0-682228DDAEA0}"/>
              </a:ext>
            </a:extLst>
          </p:cNvPr>
          <p:cNvCxnSpPr>
            <a:cxnSpLocks/>
          </p:cNvCxnSpPr>
          <p:nvPr/>
        </p:nvCxnSpPr>
        <p:spPr>
          <a:xfrm>
            <a:off x="1120574" y="1989762"/>
            <a:ext cx="2375291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Oval 28">
            <a:extLst>
              <a:ext uri="{FF2B5EF4-FFF2-40B4-BE49-F238E27FC236}">
                <a16:creationId xmlns:a16="http://schemas.microsoft.com/office/drawing/2014/main" id="{82CCDE0B-F373-4193-BB06-F1F8866EA20A}"/>
              </a:ext>
            </a:extLst>
          </p:cNvPr>
          <p:cNvSpPr/>
          <p:nvPr/>
        </p:nvSpPr>
        <p:spPr>
          <a:xfrm>
            <a:off x="4717027" y="995426"/>
            <a:ext cx="2375291" cy="1895598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E99B0436-55C7-46EF-A37B-C19765DCA37C}"/>
              </a:ext>
            </a:extLst>
          </p:cNvPr>
          <p:cNvCxnSpPr>
            <a:cxnSpLocks/>
          </p:cNvCxnSpPr>
          <p:nvPr/>
        </p:nvCxnSpPr>
        <p:spPr>
          <a:xfrm>
            <a:off x="4717027" y="2005010"/>
            <a:ext cx="2375291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Oval 31">
            <a:extLst>
              <a:ext uri="{FF2B5EF4-FFF2-40B4-BE49-F238E27FC236}">
                <a16:creationId xmlns:a16="http://schemas.microsoft.com/office/drawing/2014/main" id="{E2C7711D-807C-4F5D-98DF-F4C08327A0F8}"/>
              </a:ext>
            </a:extLst>
          </p:cNvPr>
          <p:cNvSpPr/>
          <p:nvPr/>
        </p:nvSpPr>
        <p:spPr>
          <a:xfrm>
            <a:off x="8313480" y="995426"/>
            <a:ext cx="2375291" cy="1895598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46FBF3DA-1408-4141-99E2-6440F0A9F0A9}"/>
              </a:ext>
            </a:extLst>
          </p:cNvPr>
          <p:cNvCxnSpPr>
            <a:cxnSpLocks/>
          </p:cNvCxnSpPr>
          <p:nvPr/>
        </p:nvCxnSpPr>
        <p:spPr>
          <a:xfrm>
            <a:off x="8313480" y="1983187"/>
            <a:ext cx="2375291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Oval 36">
            <a:extLst>
              <a:ext uri="{FF2B5EF4-FFF2-40B4-BE49-F238E27FC236}">
                <a16:creationId xmlns:a16="http://schemas.microsoft.com/office/drawing/2014/main" id="{490EEFB5-04DD-45B0-93B8-F314F9E34F0C}"/>
              </a:ext>
            </a:extLst>
          </p:cNvPr>
          <p:cNvSpPr/>
          <p:nvPr/>
        </p:nvSpPr>
        <p:spPr>
          <a:xfrm>
            <a:off x="1002399" y="3511856"/>
            <a:ext cx="2375291" cy="1895598"/>
          </a:xfrm>
          <a:prstGeom prst="ellipse">
            <a:avLst/>
          </a:prstGeom>
          <a:solidFill>
            <a:srgbClr val="00B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580276BC-0CF1-4B29-A6A2-184185A6D826}"/>
              </a:ext>
            </a:extLst>
          </p:cNvPr>
          <p:cNvCxnSpPr>
            <a:cxnSpLocks/>
          </p:cNvCxnSpPr>
          <p:nvPr/>
        </p:nvCxnSpPr>
        <p:spPr>
          <a:xfrm>
            <a:off x="1002399" y="4569866"/>
            <a:ext cx="2375291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" name="Oval 43">
            <a:extLst>
              <a:ext uri="{FF2B5EF4-FFF2-40B4-BE49-F238E27FC236}">
                <a16:creationId xmlns:a16="http://schemas.microsoft.com/office/drawing/2014/main" id="{232B3B04-6D39-4E4C-8BAD-EA1EEB1A73FF}"/>
              </a:ext>
            </a:extLst>
          </p:cNvPr>
          <p:cNvSpPr/>
          <p:nvPr/>
        </p:nvSpPr>
        <p:spPr>
          <a:xfrm>
            <a:off x="4717026" y="3511856"/>
            <a:ext cx="2375291" cy="1895598"/>
          </a:xfrm>
          <a:prstGeom prst="ellipse">
            <a:avLst/>
          </a:prstGeom>
          <a:solidFill>
            <a:srgbClr val="CD03B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A05A051F-BAD0-453A-8BB4-C8CA417EEE95}"/>
              </a:ext>
            </a:extLst>
          </p:cNvPr>
          <p:cNvCxnSpPr>
            <a:cxnSpLocks/>
          </p:cNvCxnSpPr>
          <p:nvPr/>
        </p:nvCxnSpPr>
        <p:spPr>
          <a:xfrm>
            <a:off x="4744859" y="4570868"/>
            <a:ext cx="2375291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Oval 46">
            <a:extLst>
              <a:ext uri="{FF2B5EF4-FFF2-40B4-BE49-F238E27FC236}">
                <a16:creationId xmlns:a16="http://schemas.microsoft.com/office/drawing/2014/main" id="{FDB646F0-E0AF-4F8B-9A42-40E9D6A2BF49}"/>
              </a:ext>
            </a:extLst>
          </p:cNvPr>
          <p:cNvSpPr/>
          <p:nvPr/>
        </p:nvSpPr>
        <p:spPr>
          <a:xfrm>
            <a:off x="8431653" y="3511856"/>
            <a:ext cx="2375291" cy="1895598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5BE5F3E4-A0B6-43EE-824F-9AFBA730461F}"/>
              </a:ext>
            </a:extLst>
          </p:cNvPr>
          <p:cNvCxnSpPr>
            <a:cxnSpLocks/>
          </p:cNvCxnSpPr>
          <p:nvPr/>
        </p:nvCxnSpPr>
        <p:spPr>
          <a:xfrm>
            <a:off x="8431653" y="4559506"/>
            <a:ext cx="2375291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Rectangle 34">
            <a:extLst>
              <a:ext uri="{FF2B5EF4-FFF2-40B4-BE49-F238E27FC236}">
                <a16:creationId xmlns:a16="http://schemas.microsoft.com/office/drawing/2014/main" id="{33C54578-5647-4CC2-9454-538618F1EEDA}"/>
              </a:ext>
            </a:extLst>
          </p:cNvPr>
          <p:cNvSpPr/>
          <p:nvPr/>
        </p:nvSpPr>
        <p:spPr>
          <a:xfrm>
            <a:off x="1123946" y="2005416"/>
            <a:ext cx="2403283" cy="104627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 Box 6">
            <a:extLst>
              <a:ext uri="{FF2B5EF4-FFF2-40B4-BE49-F238E27FC236}">
                <a16:creationId xmlns:a16="http://schemas.microsoft.com/office/drawing/2014/main" id="{A3C3EEE8-E48D-419C-8364-EA7941DEE3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92772" y="2007385"/>
            <a:ext cx="110807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4cm</a:t>
            </a: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08155A09-7693-4F28-AE42-07C0D63BE97B}"/>
              </a:ext>
            </a:extLst>
          </p:cNvPr>
          <p:cNvCxnSpPr/>
          <p:nvPr/>
        </p:nvCxnSpPr>
        <p:spPr>
          <a:xfrm>
            <a:off x="3193038" y="2199144"/>
            <a:ext cx="222898" cy="0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AAA23EC6-AC81-4775-8538-3DE26B8B9BB9}"/>
              </a:ext>
            </a:extLst>
          </p:cNvPr>
          <p:cNvCxnSpPr>
            <a:cxnSpLocks/>
          </p:cNvCxnSpPr>
          <p:nvPr/>
        </p:nvCxnSpPr>
        <p:spPr>
          <a:xfrm flipH="1">
            <a:off x="2340806" y="2199144"/>
            <a:ext cx="222898" cy="0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ectangle 60">
            <a:extLst>
              <a:ext uri="{FF2B5EF4-FFF2-40B4-BE49-F238E27FC236}">
                <a16:creationId xmlns:a16="http://schemas.microsoft.com/office/drawing/2014/main" id="{996084A7-1DFB-4C60-8737-2E54659045AA}"/>
              </a:ext>
            </a:extLst>
          </p:cNvPr>
          <p:cNvSpPr/>
          <p:nvPr/>
        </p:nvSpPr>
        <p:spPr>
          <a:xfrm>
            <a:off x="4622009" y="2023893"/>
            <a:ext cx="2498300" cy="1005999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Text Box 6">
            <a:extLst>
              <a:ext uri="{FF2B5EF4-FFF2-40B4-BE49-F238E27FC236}">
                <a16:creationId xmlns:a16="http://schemas.microsoft.com/office/drawing/2014/main" id="{C1D187E0-4984-486F-BD3D-39FD8634E2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35581" y="1950062"/>
            <a:ext cx="110807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10m</a:t>
            </a:r>
          </a:p>
        </p:txBody>
      </p: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D67B3459-1F17-4797-B0FB-869190ECA9EE}"/>
              </a:ext>
            </a:extLst>
          </p:cNvPr>
          <p:cNvCxnSpPr/>
          <p:nvPr/>
        </p:nvCxnSpPr>
        <p:spPr>
          <a:xfrm>
            <a:off x="6823189" y="2168474"/>
            <a:ext cx="222898" cy="0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D441B8FA-389F-48DB-A18F-0A4E4833DF49}"/>
              </a:ext>
            </a:extLst>
          </p:cNvPr>
          <p:cNvCxnSpPr>
            <a:cxnSpLocks/>
          </p:cNvCxnSpPr>
          <p:nvPr/>
        </p:nvCxnSpPr>
        <p:spPr>
          <a:xfrm flipH="1">
            <a:off x="5933886" y="2168474"/>
            <a:ext cx="222898" cy="0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tangle 66">
            <a:extLst>
              <a:ext uri="{FF2B5EF4-FFF2-40B4-BE49-F238E27FC236}">
                <a16:creationId xmlns:a16="http://schemas.microsoft.com/office/drawing/2014/main" id="{46DF5FB7-CE44-48CC-9AA8-621CACC739E8}"/>
              </a:ext>
            </a:extLst>
          </p:cNvPr>
          <p:cNvSpPr/>
          <p:nvPr/>
        </p:nvSpPr>
        <p:spPr>
          <a:xfrm>
            <a:off x="8177759" y="2000233"/>
            <a:ext cx="2538362" cy="107909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Text Box 6">
            <a:extLst>
              <a:ext uri="{FF2B5EF4-FFF2-40B4-BE49-F238E27FC236}">
                <a16:creationId xmlns:a16="http://schemas.microsoft.com/office/drawing/2014/main" id="{49A128CE-9868-4BB9-B41C-C5E3B2EEF9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43065" y="1915977"/>
            <a:ext cx="110807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19mm</a:t>
            </a:r>
          </a:p>
        </p:txBody>
      </p: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46C6E880-BE79-44A1-ACAE-058FC595FCFB}"/>
              </a:ext>
            </a:extLst>
          </p:cNvPr>
          <p:cNvCxnSpPr/>
          <p:nvPr/>
        </p:nvCxnSpPr>
        <p:spPr>
          <a:xfrm>
            <a:off x="10430974" y="2107736"/>
            <a:ext cx="222898" cy="0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F1229044-E0B6-44DF-88CF-0AD01517B506}"/>
              </a:ext>
            </a:extLst>
          </p:cNvPr>
          <p:cNvCxnSpPr>
            <a:cxnSpLocks/>
          </p:cNvCxnSpPr>
          <p:nvPr/>
        </p:nvCxnSpPr>
        <p:spPr>
          <a:xfrm flipH="1">
            <a:off x="9529314" y="2107736"/>
            <a:ext cx="222898" cy="0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ectangle 71">
            <a:extLst>
              <a:ext uri="{FF2B5EF4-FFF2-40B4-BE49-F238E27FC236}">
                <a16:creationId xmlns:a16="http://schemas.microsoft.com/office/drawing/2014/main" id="{28282462-9483-4B70-9367-D70103BF5248}"/>
              </a:ext>
            </a:extLst>
          </p:cNvPr>
          <p:cNvSpPr/>
          <p:nvPr/>
        </p:nvSpPr>
        <p:spPr>
          <a:xfrm>
            <a:off x="764741" y="4582222"/>
            <a:ext cx="2694230" cy="104560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86097586-6477-45E6-9D19-9B66D1A5953E}"/>
              </a:ext>
            </a:extLst>
          </p:cNvPr>
          <p:cNvSpPr/>
          <p:nvPr/>
        </p:nvSpPr>
        <p:spPr>
          <a:xfrm>
            <a:off x="4540750" y="4582222"/>
            <a:ext cx="2771552" cy="102089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050A0D0D-5982-4C33-8FCF-A008F56C400A}"/>
              </a:ext>
            </a:extLst>
          </p:cNvPr>
          <p:cNvSpPr/>
          <p:nvPr/>
        </p:nvSpPr>
        <p:spPr>
          <a:xfrm>
            <a:off x="8411667" y="4573249"/>
            <a:ext cx="2415262" cy="1095079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DD0DE808-BF63-489D-B771-3E45AD79C119}"/>
              </a:ext>
            </a:extLst>
          </p:cNvPr>
          <p:cNvSpPr/>
          <p:nvPr/>
        </p:nvSpPr>
        <p:spPr>
          <a:xfrm>
            <a:off x="991262" y="963777"/>
            <a:ext cx="1270146" cy="109268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62A4E50E-1DF5-4B6B-BD99-6DDF4E480BCA}"/>
              </a:ext>
            </a:extLst>
          </p:cNvPr>
          <p:cNvCxnSpPr>
            <a:cxnSpLocks/>
          </p:cNvCxnSpPr>
          <p:nvPr/>
        </p:nvCxnSpPr>
        <p:spPr>
          <a:xfrm>
            <a:off x="2258792" y="995426"/>
            <a:ext cx="16902" cy="97210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Rectangle 3">
            <a:extLst>
              <a:ext uri="{FF2B5EF4-FFF2-40B4-BE49-F238E27FC236}">
                <a16:creationId xmlns:a16="http://schemas.microsoft.com/office/drawing/2014/main" id="{87F80E43-346A-460C-87E7-508727D566CB}"/>
              </a:ext>
            </a:extLst>
          </p:cNvPr>
          <p:cNvSpPr/>
          <p:nvPr/>
        </p:nvSpPr>
        <p:spPr>
          <a:xfrm>
            <a:off x="2258792" y="1717589"/>
            <a:ext cx="177031" cy="2598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2C06143C-66BF-4D0A-A764-8B5CDB2D640E}"/>
              </a:ext>
            </a:extLst>
          </p:cNvPr>
          <p:cNvSpPr/>
          <p:nvPr/>
        </p:nvSpPr>
        <p:spPr>
          <a:xfrm flipH="1">
            <a:off x="2233718" y="1944679"/>
            <a:ext cx="107087" cy="15601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FA6799FE-9BB0-4724-84BF-EEAFB065AEA0}"/>
              </a:ext>
            </a:extLst>
          </p:cNvPr>
          <p:cNvSpPr/>
          <p:nvPr/>
        </p:nvSpPr>
        <p:spPr>
          <a:xfrm>
            <a:off x="4590645" y="970453"/>
            <a:ext cx="1270146" cy="109268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83C582C2-B92D-4125-8EBE-7BEFF2F81989}"/>
              </a:ext>
            </a:extLst>
          </p:cNvPr>
          <p:cNvCxnSpPr>
            <a:cxnSpLocks/>
          </p:cNvCxnSpPr>
          <p:nvPr/>
        </p:nvCxnSpPr>
        <p:spPr>
          <a:xfrm>
            <a:off x="5858175" y="1002102"/>
            <a:ext cx="16902" cy="97210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2" name="Rectangle 91">
            <a:extLst>
              <a:ext uri="{FF2B5EF4-FFF2-40B4-BE49-F238E27FC236}">
                <a16:creationId xmlns:a16="http://schemas.microsoft.com/office/drawing/2014/main" id="{393A2CAB-5E6E-494A-B987-F658E3AD9330}"/>
              </a:ext>
            </a:extLst>
          </p:cNvPr>
          <p:cNvSpPr/>
          <p:nvPr/>
        </p:nvSpPr>
        <p:spPr>
          <a:xfrm>
            <a:off x="5858175" y="1736965"/>
            <a:ext cx="177031" cy="2598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78F76285-C03A-4D5B-A006-09218B706D31}"/>
              </a:ext>
            </a:extLst>
          </p:cNvPr>
          <p:cNvSpPr/>
          <p:nvPr/>
        </p:nvSpPr>
        <p:spPr>
          <a:xfrm flipH="1">
            <a:off x="5826798" y="1951080"/>
            <a:ext cx="107087" cy="15601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2FE06014-FF30-416E-A009-EAC76131FF67}"/>
              </a:ext>
            </a:extLst>
          </p:cNvPr>
          <p:cNvSpPr/>
          <p:nvPr/>
        </p:nvSpPr>
        <p:spPr>
          <a:xfrm>
            <a:off x="8236060" y="975111"/>
            <a:ext cx="1270146" cy="109268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8B845AD1-0EF0-46C7-A3F9-432E14A1E4AB}"/>
              </a:ext>
            </a:extLst>
          </p:cNvPr>
          <p:cNvCxnSpPr>
            <a:cxnSpLocks/>
          </p:cNvCxnSpPr>
          <p:nvPr/>
        </p:nvCxnSpPr>
        <p:spPr>
          <a:xfrm>
            <a:off x="9503590" y="1006760"/>
            <a:ext cx="16902" cy="97210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5" name="Rectangle 94">
            <a:extLst>
              <a:ext uri="{FF2B5EF4-FFF2-40B4-BE49-F238E27FC236}">
                <a16:creationId xmlns:a16="http://schemas.microsoft.com/office/drawing/2014/main" id="{FFF5570D-E47E-4972-AB2C-179CFCAD329C}"/>
              </a:ext>
            </a:extLst>
          </p:cNvPr>
          <p:cNvSpPr/>
          <p:nvPr/>
        </p:nvSpPr>
        <p:spPr>
          <a:xfrm>
            <a:off x="9503590" y="1728923"/>
            <a:ext cx="177031" cy="2598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BA23B8DD-A80E-4402-A8A8-C66B8FE833BD}"/>
              </a:ext>
            </a:extLst>
          </p:cNvPr>
          <p:cNvSpPr/>
          <p:nvPr/>
        </p:nvSpPr>
        <p:spPr>
          <a:xfrm>
            <a:off x="939058" y="3346144"/>
            <a:ext cx="1270146" cy="1291034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992F2539-1C36-4BB6-9A6C-B1281B669FFC}"/>
              </a:ext>
            </a:extLst>
          </p:cNvPr>
          <p:cNvCxnSpPr>
            <a:cxnSpLocks/>
          </p:cNvCxnSpPr>
          <p:nvPr/>
        </p:nvCxnSpPr>
        <p:spPr>
          <a:xfrm>
            <a:off x="2206588" y="3525341"/>
            <a:ext cx="16902" cy="97210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9" name="Rectangle 98">
            <a:extLst>
              <a:ext uri="{FF2B5EF4-FFF2-40B4-BE49-F238E27FC236}">
                <a16:creationId xmlns:a16="http://schemas.microsoft.com/office/drawing/2014/main" id="{13C36F03-74AF-46EB-ABB1-EC5F9BC4AB6B}"/>
              </a:ext>
            </a:extLst>
          </p:cNvPr>
          <p:cNvSpPr/>
          <p:nvPr/>
        </p:nvSpPr>
        <p:spPr>
          <a:xfrm>
            <a:off x="4646307" y="3296528"/>
            <a:ext cx="1270146" cy="1353022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235F5089-9549-435E-8DF9-7A3945C4F11C}"/>
              </a:ext>
            </a:extLst>
          </p:cNvPr>
          <p:cNvCxnSpPr>
            <a:cxnSpLocks/>
            <a:endCxn id="81" idx="0"/>
          </p:cNvCxnSpPr>
          <p:nvPr/>
        </p:nvCxnSpPr>
        <p:spPr>
          <a:xfrm flipH="1">
            <a:off x="5912113" y="3512313"/>
            <a:ext cx="1724" cy="98546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2" name="Rectangle 101">
            <a:extLst>
              <a:ext uri="{FF2B5EF4-FFF2-40B4-BE49-F238E27FC236}">
                <a16:creationId xmlns:a16="http://schemas.microsoft.com/office/drawing/2014/main" id="{B90E8338-280A-4FC4-B2CA-ADBD39E0978B}"/>
              </a:ext>
            </a:extLst>
          </p:cNvPr>
          <p:cNvSpPr/>
          <p:nvPr/>
        </p:nvSpPr>
        <p:spPr>
          <a:xfrm>
            <a:off x="8316961" y="3429000"/>
            <a:ext cx="1270146" cy="1183594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03" name="Straight Connector 102">
            <a:extLst>
              <a:ext uri="{FF2B5EF4-FFF2-40B4-BE49-F238E27FC236}">
                <a16:creationId xmlns:a16="http://schemas.microsoft.com/office/drawing/2014/main" id="{A08F4D8D-F17E-4704-9097-1E0CACC11D42}"/>
              </a:ext>
            </a:extLst>
          </p:cNvPr>
          <p:cNvCxnSpPr>
            <a:cxnSpLocks/>
            <a:endCxn id="86" idx="0"/>
          </p:cNvCxnSpPr>
          <p:nvPr/>
        </p:nvCxnSpPr>
        <p:spPr>
          <a:xfrm>
            <a:off x="9584491" y="3513457"/>
            <a:ext cx="10477" cy="97295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5" name="Rectangle 104">
            <a:extLst>
              <a:ext uri="{FF2B5EF4-FFF2-40B4-BE49-F238E27FC236}">
                <a16:creationId xmlns:a16="http://schemas.microsoft.com/office/drawing/2014/main" id="{C8557812-B2A0-46A4-8F1F-45118EFD2A72}"/>
              </a:ext>
            </a:extLst>
          </p:cNvPr>
          <p:cNvSpPr/>
          <p:nvPr/>
        </p:nvSpPr>
        <p:spPr>
          <a:xfrm>
            <a:off x="9584491" y="4299120"/>
            <a:ext cx="177031" cy="2598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F3578958-27B6-40DF-A4EC-F344F86AE78C}"/>
              </a:ext>
            </a:extLst>
          </p:cNvPr>
          <p:cNvSpPr/>
          <p:nvPr/>
        </p:nvSpPr>
        <p:spPr>
          <a:xfrm>
            <a:off x="5913837" y="4310676"/>
            <a:ext cx="177031" cy="2598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Oval 85">
            <a:extLst>
              <a:ext uri="{FF2B5EF4-FFF2-40B4-BE49-F238E27FC236}">
                <a16:creationId xmlns:a16="http://schemas.microsoft.com/office/drawing/2014/main" id="{F31919A0-DEA6-4A0D-91E5-422690DC680B}"/>
              </a:ext>
            </a:extLst>
          </p:cNvPr>
          <p:cNvSpPr/>
          <p:nvPr/>
        </p:nvSpPr>
        <p:spPr>
          <a:xfrm flipH="1">
            <a:off x="9541425" y="4486411"/>
            <a:ext cx="107087" cy="15601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" name="Oval 80">
            <a:extLst>
              <a:ext uri="{FF2B5EF4-FFF2-40B4-BE49-F238E27FC236}">
                <a16:creationId xmlns:a16="http://schemas.microsoft.com/office/drawing/2014/main" id="{A01776DE-872B-495E-A188-96AAAD403170}"/>
              </a:ext>
            </a:extLst>
          </p:cNvPr>
          <p:cNvSpPr/>
          <p:nvPr/>
        </p:nvSpPr>
        <p:spPr>
          <a:xfrm flipH="1">
            <a:off x="5858570" y="4497773"/>
            <a:ext cx="107087" cy="15601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DE232B01-4776-4A9B-A1BA-C0BEE86CF555}"/>
              </a:ext>
            </a:extLst>
          </p:cNvPr>
          <p:cNvSpPr/>
          <p:nvPr/>
        </p:nvSpPr>
        <p:spPr>
          <a:xfrm>
            <a:off x="2206588" y="4298304"/>
            <a:ext cx="177031" cy="2598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Oval 75">
            <a:extLst>
              <a:ext uri="{FF2B5EF4-FFF2-40B4-BE49-F238E27FC236}">
                <a16:creationId xmlns:a16="http://schemas.microsoft.com/office/drawing/2014/main" id="{77E6B5FC-097F-4A47-8F87-2E130A85A83B}"/>
              </a:ext>
            </a:extLst>
          </p:cNvPr>
          <p:cNvSpPr/>
          <p:nvPr/>
        </p:nvSpPr>
        <p:spPr>
          <a:xfrm flipH="1">
            <a:off x="2165459" y="4496771"/>
            <a:ext cx="107087" cy="15601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Rounded Rectangle 62">
            <a:extLst>
              <a:ext uri="{FF2B5EF4-FFF2-40B4-BE49-F238E27FC236}">
                <a16:creationId xmlns:a16="http://schemas.microsoft.com/office/drawing/2014/main" id="{7D9B9E75-671D-4B6A-8210-73A45CA668F6}"/>
              </a:ext>
            </a:extLst>
          </p:cNvPr>
          <p:cNvSpPr/>
          <p:nvPr/>
        </p:nvSpPr>
        <p:spPr>
          <a:xfrm>
            <a:off x="1667964" y="2400119"/>
            <a:ext cx="2375291" cy="800100"/>
          </a:xfrm>
          <a:prstGeom prst="roundRect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GB" sz="3200" b="1" dirty="0">
                <a:latin typeface="Arial Rounded MT Bold" panose="020F0704030504030204" pitchFamily="34" charset="0"/>
              </a:rPr>
              <a:t>12.56cm</a:t>
            </a:r>
            <a:r>
              <a:rPr lang="en-GB" sz="3200" b="1" baseline="30000" dirty="0">
                <a:latin typeface="Arial Rounded MT Bold" panose="020F0704030504030204" pitchFamily="34" charset="0"/>
              </a:rPr>
              <a:t>2</a:t>
            </a:r>
            <a:endParaRPr lang="en-GB" sz="3200" b="1" dirty="0">
              <a:latin typeface="Arial Rounded MT Bold" panose="020F0704030504030204" pitchFamily="34" charset="0"/>
            </a:endParaRPr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66BAB413-E5B0-404A-B7C9-3085F07BC90D}"/>
              </a:ext>
            </a:extLst>
          </p:cNvPr>
          <p:cNvSpPr/>
          <p:nvPr/>
        </p:nvSpPr>
        <p:spPr>
          <a:xfrm flipH="1">
            <a:off x="9459297" y="1902699"/>
            <a:ext cx="107087" cy="15601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Text Box 6">
            <a:extLst>
              <a:ext uri="{FF2B5EF4-FFF2-40B4-BE49-F238E27FC236}">
                <a16:creationId xmlns:a16="http://schemas.microsoft.com/office/drawing/2014/main" id="{FD63F101-F45C-4B20-82E3-8F86A305EF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5446" y="3791606"/>
            <a:ext cx="110807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44m</a:t>
            </a:r>
          </a:p>
        </p:txBody>
      </p: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4C20BE7E-5CF8-4226-A916-71DE228F06CD}"/>
              </a:ext>
            </a:extLst>
          </p:cNvPr>
          <p:cNvCxnSpPr>
            <a:cxnSpLocks/>
          </p:cNvCxnSpPr>
          <p:nvPr/>
        </p:nvCxnSpPr>
        <p:spPr>
          <a:xfrm>
            <a:off x="1963483" y="4168811"/>
            <a:ext cx="0" cy="377388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02105F55-0CE2-4BC9-8923-0BDC6880D6B5}"/>
              </a:ext>
            </a:extLst>
          </p:cNvPr>
          <p:cNvCxnSpPr>
            <a:cxnSpLocks/>
          </p:cNvCxnSpPr>
          <p:nvPr/>
        </p:nvCxnSpPr>
        <p:spPr>
          <a:xfrm flipV="1">
            <a:off x="1941647" y="3499499"/>
            <a:ext cx="0" cy="377388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 Box 6">
            <a:extLst>
              <a:ext uri="{FF2B5EF4-FFF2-40B4-BE49-F238E27FC236}">
                <a16:creationId xmlns:a16="http://schemas.microsoft.com/office/drawing/2014/main" id="{5A3CE0C5-AF97-436F-8259-70399EFCAB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9045" y="3856681"/>
            <a:ext cx="110807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32cm</a:t>
            </a:r>
          </a:p>
        </p:txBody>
      </p: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D44F3746-B54D-4FAE-B921-06837DB16FB7}"/>
              </a:ext>
            </a:extLst>
          </p:cNvPr>
          <p:cNvCxnSpPr>
            <a:cxnSpLocks/>
          </p:cNvCxnSpPr>
          <p:nvPr/>
        </p:nvCxnSpPr>
        <p:spPr>
          <a:xfrm>
            <a:off x="5567082" y="4233886"/>
            <a:ext cx="0" cy="377388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5451FC53-9964-4E81-9E2F-E9E16A1E91BA}"/>
              </a:ext>
            </a:extLst>
          </p:cNvPr>
          <p:cNvCxnSpPr>
            <a:cxnSpLocks/>
          </p:cNvCxnSpPr>
          <p:nvPr/>
        </p:nvCxnSpPr>
        <p:spPr>
          <a:xfrm flipV="1">
            <a:off x="5545246" y="3564574"/>
            <a:ext cx="0" cy="377388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 Box 6">
            <a:extLst>
              <a:ext uri="{FF2B5EF4-FFF2-40B4-BE49-F238E27FC236}">
                <a16:creationId xmlns:a16="http://schemas.microsoft.com/office/drawing/2014/main" id="{00019F2B-1209-4350-A352-1453EDEF18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93724" y="3798247"/>
            <a:ext cx="110807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16mm</a:t>
            </a:r>
          </a:p>
        </p:txBody>
      </p:sp>
      <p:cxnSp>
        <p:nvCxnSpPr>
          <p:cNvPr id="106" name="Straight Arrow Connector 105">
            <a:extLst>
              <a:ext uri="{FF2B5EF4-FFF2-40B4-BE49-F238E27FC236}">
                <a16:creationId xmlns:a16="http://schemas.microsoft.com/office/drawing/2014/main" id="{EF42C58E-6D64-4846-832E-6CC1001ED983}"/>
              </a:ext>
            </a:extLst>
          </p:cNvPr>
          <p:cNvCxnSpPr>
            <a:cxnSpLocks/>
          </p:cNvCxnSpPr>
          <p:nvPr/>
        </p:nvCxnSpPr>
        <p:spPr>
          <a:xfrm>
            <a:off x="9281761" y="4175452"/>
            <a:ext cx="0" cy="377388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>
            <a:extLst>
              <a:ext uri="{FF2B5EF4-FFF2-40B4-BE49-F238E27FC236}">
                <a16:creationId xmlns:a16="http://schemas.microsoft.com/office/drawing/2014/main" id="{D32EBA30-ADFD-4AD8-BF01-BC7CF2406D20}"/>
              </a:ext>
            </a:extLst>
          </p:cNvPr>
          <p:cNvCxnSpPr>
            <a:cxnSpLocks/>
          </p:cNvCxnSpPr>
          <p:nvPr/>
        </p:nvCxnSpPr>
        <p:spPr>
          <a:xfrm flipV="1">
            <a:off x="9259925" y="3506140"/>
            <a:ext cx="0" cy="377388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Rounded Rectangle 62">
            <a:extLst>
              <a:ext uri="{FF2B5EF4-FFF2-40B4-BE49-F238E27FC236}">
                <a16:creationId xmlns:a16="http://schemas.microsoft.com/office/drawing/2014/main" id="{31493F37-C53D-42DC-BFF5-5D043CFC7097}"/>
              </a:ext>
            </a:extLst>
          </p:cNvPr>
          <p:cNvSpPr/>
          <p:nvPr/>
        </p:nvSpPr>
        <p:spPr>
          <a:xfrm>
            <a:off x="5247716" y="2400119"/>
            <a:ext cx="2375291" cy="800100"/>
          </a:xfrm>
          <a:prstGeom prst="roundRect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GB" sz="3200" b="1" dirty="0">
                <a:latin typeface="Arial Rounded MT Bold" panose="020F0704030504030204" pitchFamily="34" charset="0"/>
              </a:rPr>
              <a:t>78.5m</a:t>
            </a:r>
            <a:r>
              <a:rPr lang="en-GB" sz="3200" b="1" baseline="30000" dirty="0">
                <a:latin typeface="Arial Rounded MT Bold" panose="020F0704030504030204" pitchFamily="34" charset="0"/>
              </a:rPr>
              <a:t>2</a:t>
            </a:r>
            <a:endParaRPr lang="en-GB" sz="3200" b="1" dirty="0">
              <a:latin typeface="Arial Rounded MT Bold" panose="020F0704030504030204" pitchFamily="34" charset="0"/>
            </a:endParaRPr>
          </a:p>
        </p:txBody>
      </p:sp>
      <p:sp>
        <p:nvSpPr>
          <p:cNvPr id="109" name="Rounded Rectangle 62">
            <a:extLst>
              <a:ext uri="{FF2B5EF4-FFF2-40B4-BE49-F238E27FC236}">
                <a16:creationId xmlns:a16="http://schemas.microsoft.com/office/drawing/2014/main" id="{F62E3FF3-D22C-4E76-8300-97124536F4F5}"/>
              </a:ext>
            </a:extLst>
          </p:cNvPr>
          <p:cNvSpPr/>
          <p:nvPr/>
        </p:nvSpPr>
        <p:spPr>
          <a:xfrm>
            <a:off x="8827468" y="2400119"/>
            <a:ext cx="2375291" cy="800100"/>
          </a:xfrm>
          <a:prstGeom prst="roundRect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GB" sz="3200" b="1" dirty="0">
                <a:latin typeface="Arial Rounded MT Bold" panose="020F0704030504030204" pitchFamily="34" charset="0"/>
              </a:rPr>
              <a:t>283.4mm</a:t>
            </a:r>
            <a:r>
              <a:rPr lang="en-GB" sz="3200" b="1" baseline="30000" dirty="0">
                <a:latin typeface="Arial Rounded MT Bold" panose="020F0704030504030204" pitchFamily="34" charset="0"/>
              </a:rPr>
              <a:t>2</a:t>
            </a:r>
            <a:endParaRPr lang="en-GB" sz="3200" b="1" dirty="0">
              <a:latin typeface="Arial Rounded MT Bold" panose="020F0704030504030204" pitchFamily="34" charset="0"/>
            </a:endParaRPr>
          </a:p>
        </p:txBody>
      </p:sp>
      <p:sp>
        <p:nvSpPr>
          <p:cNvPr id="111" name="Rounded Rectangle 62">
            <a:extLst>
              <a:ext uri="{FF2B5EF4-FFF2-40B4-BE49-F238E27FC236}">
                <a16:creationId xmlns:a16="http://schemas.microsoft.com/office/drawing/2014/main" id="{513070CB-E612-4E95-B8B2-5AB2E2D85C74}"/>
              </a:ext>
            </a:extLst>
          </p:cNvPr>
          <p:cNvSpPr/>
          <p:nvPr/>
        </p:nvSpPr>
        <p:spPr>
          <a:xfrm>
            <a:off x="1677423" y="4888924"/>
            <a:ext cx="2375291" cy="800100"/>
          </a:xfrm>
          <a:prstGeom prst="roundRect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GB" sz="3200" b="1" dirty="0">
                <a:latin typeface="Arial Rounded MT Bold" panose="020F0704030504030204" pitchFamily="34" charset="0"/>
              </a:rPr>
              <a:t>1519.8m</a:t>
            </a:r>
            <a:r>
              <a:rPr lang="en-GB" sz="3200" b="1" baseline="30000" dirty="0">
                <a:latin typeface="Arial Rounded MT Bold" panose="020F0704030504030204" pitchFamily="34" charset="0"/>
              </a:rPr>
              <a:t>2</a:t>
            </a:r>
            <a:endParaRPr lang="en-GB" sz="3200" b="1" dirty="0">
              <a:latin typeface="Arial Rounded MT Bold" panose="020F0704030504030204" pitchFamily="34" charset="0"/>
            </a:endParaRPr>
          </a:p>
        </p:txBody>
      </p:sp>
      <p:sp>
        <p:nvSpPr>
          <p:cNvPr id="112" name="Rounded Rectangle 62">
            <a:extLst>
              <a:ext uri="{FF2B5EF4-FFF2-40B4-BE49-F238E27FC236}">
                <a16:creationId xmlns:a16="http://schemas.microsoft.com/office/drawing/2014/main" id="{F97440FE-F722-4FE7-97AF-5493F0F93FD9}"/>
              </a:ext>
            </a:extLst>
          </p:cNvPr>
          <p:cNvSpPr/>
          <p:nvPr/>
        </p:nvSpPr>
        <p:spPr>
          <a:xfrm>
            <a:off x="5257175" y="4888924"/>
            <a:ext cx="2375291" cy="800100"/>
          </a:xfrm>
          <a:prstGeom prst="roundRect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GB" sz="3200" b="1" dirty="0">
                <a:latin typeface="Arial Rounded MT Bold" panose="020F0704030504030204" pitchFamily="34" charset="0"/>
              </a:rPr>
              <a:t>803.8cm</a:t>
            </a:r>
            <a:r>
              <a:rPr lang="en-GB" sz="3200" b="1" baseline="30000" dirty="0">
                <a:latin typeface="Arial Rounded MT Bold" panose="020F0704030504030204" pitchFamily="34" charset="0"/>
              </a:rPr>
              <a:t>2</a:t>
            </a:r>
            <a:endParaRPr lang="en-GB" sz="3200" b="1" dirty="0">
              <a:latin typeface="Arial Rounded MT Bold" panose="020F0704030504030204" pitchFamily="34" charset="0"/>
            </a:endParaRPr>
          </a:p>
        </p:txBody>
      </p:sp>
      <p:sp>
        <p:nvSpPr>
          <p:cNvPr id="113" name="Rounded Rectangle 62">
            <a:extLst>
              <a:ext uri="{FF2B5EF4-FFF2-40B4-BE49-F238E27FC236}">
                <a16:creationId xmlns:a16="http://schemas.microsoft.com/office/drawing/2014/main" id="{108A3D0F-0C5B-4035-BF22-B3C4308554A5}"/>
              </a:ext>
            </a:extLst>
          </p:cNvPr>
          <p:cNvSpPr/>
          <p:nvPr/>
        </p:nvSpPr>
        <p:spPr>
          <a:xfrm>
            <a:off x="8836927" y="4888924"/>
            <a:ext cx="2375291" cy="800100"/>
          </a:xfrm>
          <a:prstGeom prst="roundRect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GB" sz="3200" b="1" dirty="0">
                <a:latin typeface="Arial Rounded MT Bold" panose="020F0704030504030204" pitchFamily="34" charset="0"/>
              </a:rPr>
              <a:t>201.0mm</a:t>
            </a:r>
            <a:r>
              <a:rPr lang="en-GB" sz="3200" b="1" baseline="30000" dirty="0">
                <a:latin typeface="Arial Rounded MT Bold" panose="020F0704030504030204" pitchFamily="34" charset="0"/>
              </a:rPr>
              <a:t>2</a:t>
            </a:r>
            <a:endParaRPr lang="en-GB" sz="3200" b="1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1715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 animBg="1"/>
      <p:bldP spid="108" grpId="0" animBg="1"/>
      <p:bldP spid="109" grpId="0" animBg="1"/>
      <p:bldP spid="111" grpId="0" animBg="1"/>
      <p:bldP spid="112" grpId="0" animBg="1"/>
      <p:bldP spid="11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75" name="Text Box 39">
            <a:extLst>
              <a:ext uri="{FF2B5EF4-FFF2-40B4-BE49-F238E27FC236}">
                <a16:creationId xmlns:a16="http://schemas.microsoft.com/office/drawing/2014/main" id="{65053774-DF50-48E9-94FC-E62A43E4EC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5054" y="2278048"/>
            <a:ext cx="119455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20 cm</a:t>
            </a:r>
          </a:p>
        </p:txBody>
      </p:sp>
      <p:pic>
        <p:nvPicPr>
          <p:cNvPr id="14376" name="Picture 40">
            <a:extLst>
              <a:ext uri="{FF2B5EF4-FFF2-40B4-BE49-F238E27FC236}">
                <a16:creationId xmlns:a16="http://schemas.microsoft.com/office/drawing/2014/main" id="{96CC9295-542B-4D41-8F91-0D82055C877C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21" y="1060354"/>
            <a:ext cx="1304925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79" name="Picture 43">
            <a:extLst>
              <a:ext uri="{FF2B5EF4-FFF2-40B4-BE49-F238E27FC236}">
                <a16:creationId xmlns:a16="http://schemas.microsoft.com/office/drawing/2014/main" id="{4D094EB2-5648-401A-B808-5559E3821F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75" y="641254"/>
            <a:ext cx="7874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4384" name="Group 48">
            <a:extLst>
              <a:ext uri="{FF2B5EF4-FFF2-40B4-BE49-F238E27FC236}">
                <a16:creationId xmlns:a16="http://schemas.microsoft.com/office/drawing/2014/main" id="{2BC21589-2997-44BE-A2B0-C30226BA7807}"/>
              </a:ext>
            </a:extLst>
          </p:cNvPr>
          <p:cNvGrpSpPr>
            <a:grpSpLocks/>
          </p:cNvGrpSpPr>
          <p:nvPr/>
        </p:nvGrpSpPr>
        <p:grpSpPr bwMode="auto">
          <a:xfrm>
            <a:off x="7010400" y="-264156"/>
            <a:ext cx="1600200" cy="0"/>
            <a:chOff x="1536" y="2544"/>
            <a:chExt cx="2928" cy="0"/>
          </a:xfrm>
        </p:grpSpPr>
        <p:sp>
          <p:nvSpPr>
            <p:cNvPr id="14386" name="Line 50">
              <a:extLst>
                <a:ext uri="{FF2B5EF4-FFF2-40B4-BE49-F238E27FC236}">
                  <a16:creationId xmlns:a16="http://schemas.microsoft.com/office/drawing/2014/main" id="{A06429FD-4D4F-48BD-90D1-E5D6BB5E9BC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536" y="2544"/>
              <a:ext cx="1200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387" name="Line 51">
              <a:extLst>
                <a:ext uri="{FF2B5EF4-FFF2-40B4-BE49-F238E27FC236}">
                  <a16:creationId xmlns:a16="http://schemas.microsoft.com/office/drawing/2014/main" id="{721D49D6-851A-4AF0-AF62-42ED2F4B19F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08" y="2544"/>
              <a:ext cx="1056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5" name="Text Box 52">
            <a:extLst>
              <a:ext uri="{FF2B5EF4-FFF2-40B4-BE49-F238E27FC236}">
                <a16:creationId xmlns:a16="http://schemas.microsoft.com/office/drawing/2014/main" id="{41E8DB9F-9D88-4366-8F10-103B8E99AD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19338" y="231774"/>
            <a:ext cx="7552450" cy="646331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000000"/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66FFFF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36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Area of Composite Shapes</a:t>
            </a:r>
          </a:p>
        </p:txBody>
      </p:sp>
      <p:sp>
        <p:nvSpPr>
          <p:cNvPr id="14378" name="Text Box 42">
            <a:extLst>
              <a:ext uri="{FF2B5EF4-FFF2-40B4-BE49-F238E27FC236}">
                <a16:creationId xmlns:a16="http://schemas.microsoft.com/office/drawing/2014/main" id="{AD5856E1-406B-4965-8118-651AC65B6B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8667" y="584896"/>
            <a:ext cx="485775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4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?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ED54A81-BB15-45B1-922F-9E83191C2E24}"/>
              </a:ext>
            </a:extLst>
          </p:cNvPr>
          <p:cNvSpPr txBox="1"/>
          <p:nvPr/>
        </p:nvSpPr>
        <p:spPr>
          <a:xfrm>
            <a:off x="4545746" y="1116421"/>
            <a:ext cx="37483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bg1"/>
                </a:solidFill>
                <a:latin typeface="Comic Sans MS" panose="030F0702030302020204" pitchFamily="66" charset="0"/>
              </a:rPr>
              <a:t>Find the area of :</a:t>
            </a:r>
          </a:p>
        </p:txBody>
      </p:sp>
      <p:sp>
        <p:nvSpPr>
          <p:cNvPr id="29" name="Text Box 6">
            <a:extLst>
              <a:ext uri="{FF2B5EF4-FFF2-40B4-BE49-F238E27FC236}">
                <a16:creationId xmlns:a16="http://schemas.microsoft.com/office/drawing/2014/main" id="{A1871110-C31A-4B52-80B2-968F46332E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7091" y="1049521"/>
            <a:ext cx="2162226" cy="696913"/>
          </a:xfrm>
          <a:prstGeom prst="rect">
            <a:avLst/>
          </a:prstGeom>
          <a:solidFill>
            <a:srgbClr val="66FF33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u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b="1" dirty="0">
                <a:solidFill>
                  <a:srgbClr val="000000"/>
                </a:solidFill>
                <a:latin typeface="Comic Sans MS" panose="030F0702030302020204" pitchFamily="66" charset="0"/>
              </a:rPr>
              <a:t>Example</a:t>
            </a:r>
          </a:p>
        </p:txBody>
      </p:sp>
      <p:sp>
        <p:nvSpPr>
          <p:cNvPr id="31" name="Text Box 27">
            <a:extLst>
              <a:ext uri="{FF2B5EF4-FFF2-40B4-BE49-F238E27FC236}">
                <a16:creationId xmlns:a16="http://schemas.microsoft.com/office/drawing/2014/main" id="{0AECC5CA-F6D2-4D27-82CA-B8A34DA616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0991" y="1843128"/>
            <a:ext cx="137249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Area </a:t>
            </a:r>
            <a:r>
              <a:rPr lang="en-GB" altLang="en-US" sz="2800" b="1" dirty="0">
                <a:solidFill>
                  <a:srgbClr val="FFFF00"/>
                </a:solidFill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32" name="Text Box 28">
            <a:extLst>
              <a:ext uri="{FF2B5EF4-FFF2-40B4-BE49-F238E27FC236}">
                <a16:creationId xmlns:a16="http://schemas.microsoft.com/office/drawing/2014/main" id="{E2EDC7D5-BFEF-4C57-B847-7053D6297B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38267" y="1797680"/>
            <a:ext cx="15271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= l x b </a:t>
            </a:r>
          </a:p>
        </p:txBody>
      </p:sp>
      <p:sp>
        <p:nvSpPr>
          <p:cNvPr id="33" name="Text Box 39">
            <a:extLst>
              <a:ext uri="{FF2B5EF4-FFF2-40B4-BE49-F238E27FC236}">
                <a16:creationId xmlns:a16="http://schemas.microsoft.com/office/drawing/2014/main" id="{91BF1851-D525-47D0-A14F-A8E88CA843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38267" y="2778041"/>
            <a:ext cx="198243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= </a:t>
            </a:r>
            <a:r>
              <a:rPr lang="en-GB" altLang="en-US" sz="2800" b="1" dirty="0">
                <a:solidFill>
                  <a:srgbClr val="FFFF00"/>
                </a:solidFill>
                <a:latin typeface="Comic Sans MS" panose="030F0702030302020204" pitchFamily="66" charset="0"/>
              </a:rPr>
              <a:t>160</a:t>
            </a:r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 cm</a:t>
            </a:r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²</a:t>
            </a:r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</a:p>
        </p:txBody>
      </p:sp>
      <p:sp>
        <p:nvSpPr>
          <p:cNvPr id="34" name="Text Box 99">
            <a:extLst>
              <a:ext uri="{FF2B5EF4-FFF2-40B4-BE49-F238E27FC236}">
                <a16:creationId xmlns:a16="http://schemas.microsoft.com/office/drawing/2014/main" id="{E829264C-8E32-4274-B62D-9021547B4B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38267" y="2297276"/>
            <a:ext cx="16383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= 20 x 8 </a:t>
            </a:r>
          </a:p>
        </p:txBody>
      </p:sp>
      <p:sp>
        <p:nvSpPr>
          <p:cNvPr id="35" name="Text Box 27">
            <a:extLst>
              <a:ext uri="{FF2B5EF4-FFF2-40B4-BE49-F238E27FC236}">
                <a16:creationId xmlns:a16="http://schemas.microsoft.com/office/drawing/2014/main" id="{AE39D7CD-BA87-4B39-AE59-6FCE970FE1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195" y="3512353"/>
            <a:ext cx="133562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Area </a:t>
            </a:r>
            <a:r>
              <a:rPr lang="en-GB" altLang="en-US" sz="2800" b="1" dirty="0">
                <a:solidFill>
                  <a:srgbClr val="FFFF00"/>
                </a:solidFill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36" name="Text Box 28">
            <a:extLst>
              <a:ext uri="{FF2B5EF4-FFF2-40B4-BE49-F238E27FC236}">
                <a16:creationId xmlns:a16="http://schemas.microsoft.com/office/drawing/2014/main" id="{9DA4E4D9-7E16-4DBD-9729-C2CD32AA3E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91909" y="3535657"/>
            <a:ext cx="275975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= (</a:t>
            </a:r>
            <a:r>
              <a:rPr lang="el-GR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π</a:t>
            </a:r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 x r</a:t>
            </a:r>
            <a:r>
              <a:rPr lang="en-GB" altLang="en-US" sz="2800" baseline="30000" dirty="0">
                <a:solidFill>
                  <a:schemeClr val="bg1"/>
                </a:solidFill>
                <a:latin typeface="Comic Sans MS" panose="030F0702030302020204" pitchFamily="66" charset="0"/>
              </a:rPr>
              <a:t>2</a:t>
            </a:r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) ÷ 2</a:t>
            </a:r>
          </a:p>
        </p:txBody>
      </p:sp>
      <p:sp>
        <p:nvSpPr>
          <p:cNvPr id="37" name="Text Box 39">
            <a:extLst>
              <a:ext uri="{FF2B5EF4-FFF2-40B4-BE49-F238E27FC236}">
                <a16:creationId xmlns:a16="http://schemas.microsoft.com/office/drawing/2014/main" id="{D02B6565-1B7B-4FFE-99ED-532B15CC01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3418" y="4621913"/>
            <a:ext cx="329901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= </a:t>
            </a:r>
            <a:r>
              <a:rPr lang="en-GB" altLang="en-US" sz="2800" b="1" dirty="0">
                <a:solidFill>
                  <a:srgbClr val="FFFF00"/>
                </a:solidFill>
                <a:latin typeface="Comic Sans MS" panose="030F0702030302020204" pitchFamily="66" charset="0"/>
              </a:rPr>
              <a:t>50.24</a:t>
            </a:r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 ÷ 2</a:t>
            </a:r>
          </a:p>
        </p:txBody>
      </p:sp>
      <p:sp>
        <p:nvSpPr>
          <p:cNvPr id="38" name="Text Box 99">
            <a:extLst>
              <a:ext uri="{FF2B5EF4-FFF2-40B4-BE49-F238E27FC236}">
                <a16:creationId xmlns:a16="http://schemas.microsoft.com/office/drawing/2014/main" id="{9C71C3B4-2C89-4C01-A088-8A1E5A0A18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48236" y="4064346"/>
            <a:ext cx="346938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= </a:t>
            </a:r>
            <a:r>
              <a:rPr lang="en-GB" altLang="en-US" sz="2800" u="sng" dirty="0">
                <a:solidFill>
                  <a:schemeClr val="bg1"/>
                </a:solidFill>
                <a:latin typeface="Comic Sans MS" panose="030F0702030302020204" pitchFamily="66" charset="0"/>
              </a:rPr>
              <a:t>(3.14 x 4 x 4) </a:t>
            </a:r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÷ 2  </a:t>
            </a:r>
          </a:p>
        </p:txBody>
      </p:sp>
      <p:sp>
        <p:nvSpPr>
          <p:cNvPr id="39" name="Text Box 27">
            <a:extLst>
              <a:ext uri="{FF2B5EF4-FFF2-40B4-BE49-F238E27FC236}">
                <a16:creationId xmlns:a16="http://schemas.microsoft.com/office/drawing/2014/main" id="{92E1F115-95DF-4E10-993C-1B2EFACEBD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7308" y="5892621"/>
            <a:ext cx="223651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800" b="1" dirty="0">
                <a:solidFill>
                  <a:srgbClr val="FFFF00"/>
                </a:solidFill>
                <a:latin typeface="Comic Sans MS" panose="030F0702030302020204" pitchFamily="66" charset="0"/>
              </a:rPr>
              <a:t>Total Area </a:t>
            </a:r>
          </a:p>
        </p:txBody>
      </p:sp>
      <p:sp>
        <p:nvSpPr>
          <p:cNvPr id="40" name="Text Box 99">
            <a:extLst>
              <a:ext uri="{FF2B5EF4-FFF2-40B4-BE49-F238E27FC236}">
                <a16:creationId xmlns:a16="http://schemas.microsoft.com/office/drawing/2014/main" id="{42688746-273E-429F-B626-CA8F1AA74E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59679" y="5903646"/>
            <a:ext cx="1146424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800" dirty="0">
                <a:solidFill>
                  <a:srgbClr val="FFFF00"/>
                </a:solidFill>
                <a:latin typeface="Comic Sans MS" panose="030F0702030302020204" pitchFamily="66" charset="0"/>
              </a:rPr>
              <a:t>=</a:t>
            </a:r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en-GB" altLang="en-US" sz="2800" b="1" dirty="0">
                <a:solidFill>
                  <a:srgbClr val="FFFF00"/>
                </a:solidFill>
                <a:latin typeface="Comic Sans MS" panose="030F0702030302020204" pitchFamily="66" charset="0"/>
              </a:rPr>
              <a:t>160</a:t>
            </a:r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</a:p>
        </p:txBody>
      </p:sp>
      <p:sp>
        <p:nvSpPr>
          <p:cNvPr id="41" name="Text Box 99">
            <a:extLst>
              <a:ext uri="{FF2B5EF4-FFF2-40B4-BE49-F238E27FC236}">
                <a16:creationId xmlns:a16="http://schemas.microsoft.com/office/drawing/2014/main" id="{1FF4F092-E37B-4560-A7BB-3F9994EDF2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66158" y="5881406"/>
            <a:ext cx="153618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800" dirty="0">
                <a:solidFill>
                  <a:srgbClr val="FFFF00"/>
                </a:solidFill>
                <a:latin typeface="Comic Sans MS" panose="030F0702030302020204" pitchFamily="66" charset="0"/>
              </a:rPr>
              <a:t>+</a:t>
            </a:r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en-GB" altLang="en-US" sz="2800" b="1" dirty="0">
                <a:solidFill>
                  <a:srgbClr val="FFFF00"/>
                </a:solidFill>
                <a:latin typeface="Comic Sans MS" panose="030F0702030302020204" pitchFamily="66" charset="0"/>
              </a:rPr>
              <a:t>25.12</a:t>
            </a:r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</a:p>
        </p:txBody>
      </p:sp>
      <p:sp>
        <p:nvSpPr>
          <p:cNvPr id="42" name="Text Box 39">
            <a:extLst>
              <a:ext uri="{FF2B5EF4-FFF2-40B4-BE49-F238E27FC236}">
                <a16:creationId xmlns:a16="http://schemas.microsoft.com/office/drawing/2014/main" id="{3846F66D-A0AF-4906-A2A8-DF67959B73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96189" y="5889032"/>
            <a:ext cx="292313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800" b="1" dirty="0">
                <a:solidFill>
                  <a:srgbClr val="FFFF00"/>
                </a:solidFill>
                <a:latin typeface="Comic Sans MS" panose="030F0702030302020204" pitchFamily="66" charset="0"/>
              </a:rPr>
              <a:t> =210.24 cm</a:t>
            </a:r>
            <a:r>
              <a:rPr lang="en-GB" altLang="en-US" sz="2800" b="1" dirty="0">
                <a:solidFill>
                  <a:srgbClr val="FFFF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²</a:t>
            </a:r>
            <a:r>
              <a:rPr lang="en-GB" altLang="en-US" sz="2800" b="1" dirty="0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29392F95-E54F-498D-B065-9497F4934D15}"/>
              </a:ext>
            </a:extLst>
          </p:cNvPr>
          <p:cNvSpPr/>
          <p:nvPr/>
        </p:nvSpPr>
        <p:spPr>
          <a:xfrm>
            <a:off x="3468000" y="2774112"/>
            <a:ext cx="1798717" cy="1687716"/>
          </a:xfrm>
          <a:prstGeom prst="ellipse">
            <a:avLst/>
          </a:prstGeom>
          <a:solidFill>
            <a:srgbClr val="FF0066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 Box 39">
            <a:extLst>
              <a:ext uri="{FF2B5EF4-FFF2-40B4-BE49-F238E27FC236}">
                <a16:creationId xmlns:a16="http://schemas.microsoft.com/office/drawing/2014/main" id="{81E50817-938B-4C5B-9A7B-EE54FA8E87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2000" y="3281350"/>
            <a:ext cx="41069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800" b="1" dirty="0"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44" name="Text Box 52">
            <a:extLst>
              <a:ext uri="{FF2B5EF4-FFF2-40B4-BE49-F238E27FC236}">
                <a16:creationId xmlns:a16="http://schemas.microsoft.com/office/drawing/2014/main" id="{0A288CCE-EE2B-4130-808F-E29CD2AE4F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91479" y="3478277"/>
            <a:ext cx="1603621" cy="52322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r>
              <a:rPr lang="en-GB" altLang="en-US" sz="2800" dirty="0">
                <a:solidFill>
                  <a:srgbClr val="FFFF00"/>
                </a:solidFill>
                <a:latin typeface="Comic Sans MS" panose="030F0702030302020204" pitchFamily="66" charset="0"/>
              </a:rPr>
              <a:t>(R = 4)</a:t>
            </a:r>
          </a:p>
        </p:txBody>
      </p:sp>
      <p:sp>
        <p:nvSpPr>
          <p:cNvPr id="14370" name="Rectangle 34">
            <a:extLst>
              <a:ext uri="{FF2B5EF4-FFF2-40B4-BE49-F238E27FC236}">
                <a16:creationId xmlns:a16="http://schemas.microsoft.com/office/drawing/2014/main" id="{B02D584A-40E9-42E1-9FD4-826412B9FA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0116" y="2785428"/>
            <a:ext cx="3048000" cy="1676400"/>
          </a:xfrm>
          <a:prstGeom prst="rect">
            <a:avLst/>
          </a:prstGeom>
          <a:solidFill>
            <a:srgbClr val="FF0066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6" name="Text Box 39">
            <a:extLst>
              <a:ext uri="{FF2B5EF4-FFF2-40B4-BE49-F238E27FC236}">
                <a16:creationId xmlns:a16="http://schemas.microsoft.com/office/drawing/2014/main" id="{7545B76D-1799-46A2-8507-2031A8935E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9345" y="3332882"/>
            <a:ext cx="44755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8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4359" name="Text Box 23">
            <a:extLst>
              <a:ext uri="{FF2B5EF4-FFF2-40B4-BE49-F238E27FC236}">
                <a16:creationId xmlns:a16="http://schemas.microsoft.com/office/drawing/2014/main" id="{1788F458-F78B-482F-A950-B150C6D8CE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1362" y="3350659"/>
            <a:ext cx="86754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8cm</a:t>
            </a:r>
          </a:p>
        </p:txBody>
      </p:sp>
      <p:sp>
        <p:nvSpPr>
          <p:cNvPr id="45" name="Text Box 39">
            <a:extLst>
              <a:ext uri="{FF2B5EF4-FFF2-40B4-BE49-F238E27FC236}">
                <a16:creationId xmlns:a16="http://schemas.microsoft.com/office/drawing/2014/main" id="{D08C2233-90BE-4FBC-A48B-A697DA2220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3419" y="5163265"/>
            <a:ext cx="329901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= </a:t>
            </a:r>
            <a:r>
              <a:rPr lang="en-GB" altLang="en-US" sz="2800" b="1" dirty="0">
                <a:solidFill>
                  <a:srgbClr val="FFFF00"/>
                </a:solidFill>
                <a:latin typeface="Comic Sans MS" panose="030F0702030302020204" pitchFamily="66" charset="0"/>
              </a:rPr>
              <a:t>25.12</a:t>
            </a:r>
            <a:r>
              <a:rPr lang="en-GB" altLang="en-US" sz="2800" b="1" dirty="0">
                <a:solidFill>
                  <a:schemeClr val="bg1"/>
                </a:solidFill>
                <a:latin typeface="Comic Sans MS" panose="030F0702030302020204" pitchFamily="66" charset="0"/>
              </a:rPr>
              <a:t>cm</a:t>
            </a:r>
            <a:r>
              <a:rPr lang="en-GB" altLang="en-US" sz="2800" b="1" baseline="30000" dirty="0">
                <a:solidFill>
                  <a:schemeClr val="bg1"/>
                </a:solidFill>
                <a:latin typeface="Comic Sans MS" panose="030F0702030302020204" pitchFamily="66" charset="0"/>
              </a:rPr>
              <a:t>2</a:t>
            </a:r>
            <a:endParaRPr lang="en-GB" altLang="en-US" sz="2800" baseline="30000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78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30" grpId="0"/>
      <p:bldP spid="44" grpId="0"/>
      <p:bldP spid="26" grpId="0"/>
      <p:bldP spid="4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59" name="Text Box 23">
            <a:extLst>
              <a:ext uri="{FF2B5EF4-FFF2-40B4-BE49-F238E27FC236}">
                <a16:creationId xmlns:a16="http://schemas.microsoft.com/office/drawing/2014/main" id="{1788F458-F78B-482F-A950-B150C6D8CE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4857" y="3327786"/>
            <a:ext cx="102944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15cm</a:t>
            </a:r>
          </a:p>
        </p:txBody>
      </p:sp>
      <p:sp>
        <p:nvSpPr>
          <p:cNvPr id="14370" name="Rectangle 34">
            <a:extLst>
              <a:ext uri="{FF2B5EF4-FFF2-40B4-BE49-F238E27FC236}">
                <a16:creationId xmlns:a16="http://schemas.microsoft.com/office/drawing/2014/main" id="{B02D584A-40E9-42E1-9FD4-826412B9FA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4306" y="2214765"/>
            <a:ext cx="3214421" cy="2541134"/>
          </a:xfrm>
          <a:prstGeom prst="rect">
            <a:avLst/>
          </a:prstGeom>
          <a:solidFill>
            <a:srgbClr val="00FF0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4375" name="Text Box 39">
            <a:extLst>
              <a:ext uri="{FF2B5EF4-FFF2-40B4-BE49-F238E27FC236}">
                <a16:creationId xmlns:a16="http://schemas.microsoft.com/office/drawing/2014/main" id="{65053774-DF50-48E9-94FC-E62A43E4EC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2756" y="4755899"/>
            <a:ext cx="102944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17cm</a:t>
            </a:r>
          </a:p>
        </p:txBody>
      </p:sp>
      <p:pic>
        <p:nvPicPr>
          <p:cNvPr id="14376" name="Picture 40">
            <a:extLst>
              <a:ext uri="{FF2B5EF4-FFF2-40B4-BE49-F238E27FC236}">
                <a16:creationId xmlns:a16="http://schemas.microsoft.com/office/drawing/2014/main" id="{96CC9295-542B-4D41-8F91-0D82055C877C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21" y="1060354"/>
            <a:ext cx="1304925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79" name="Picture 43">
            <a:extLst>
              <a:ext uri="{FF2B5EF4-FFF2-40B4-BE49-F238E27FC236}">
                <a16:creationId xmlns:a16="http://schemas.microsoft.com/office/drawing/2014/main" id="{4D094EB2-5648-401A-B808-5559E3821F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75" y="641254"/>
            <a:ext cx="7874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4384" name="Group 48">
            <a:extLst>
              <a:ext uri="{FF2B5EF4-FFF2-40B4-BE49-F238E27FC236}">
                <a16:creationId xmlns:a16="http://schemas.microsoft.com/office/drawing/2014/main" id="{2BC21589-2997-44BE-A2B0-C30226BA7807}"/>
              </a:ext>
            </a:extLst>
          </p:cNvPr>
          <p:cNvGrpSpPr>
            <a:grpSpLocks/>
          </p:cNvGrpSpPr>
          <p:nvPr/>
        </p:nvGrpSpPr>
        <p:grpSpPr bwMode="auto">
          <a:xfrm>
            <a:off x="7010400" y="-264156"/>
            <a:ext cx="1600200" cy="0"/>
            <a:chOff x="1536" y="2544"/>
            <a:chExt cx="2928" cy="0"/>
          </a:xfrm>
        </p:grpSpPr>
        <p:sp>
          <p:nvSpPr>
            <p:cNvPr id="14386" name="Line 50">
              <a:extLst>
                <a:ext uri="{FF2B5EF4-FFF2-40B4-BE49-F238E27FC236}">
                  <a16:creationId xmlns:a16="http://schemas.microsoft.com/office/drawing/2014/main" id="{A06429FD-4D4F-48BD-90D1-E5D6BB5E9BC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536" y="2544"/>
              <a:ext cx="1200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387" name="Line 51">
              <a:extLst>
                <a:ext uri="{FF2B5EF4-FFF2-40B4-BE49-F238E27FC236}">
                  <a16:creationId xmlns:a16="http://schemas.microsoft.com/office/drawing/2014/main" id="{721D49D6-851A-4AF0-AF62-42ED2F4B19F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08" y="2544"/>
              <a:ext cx="1056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4388" name="Text Box 52">
            <a:extLst>
              <a:ext uri="{FF2B5EF4-FFF2-40B4-BE49-F238E27FC236}">
                <a16:creationId xmlns:a16="http://schemas.microsoft.com/office/drawing/2014/main" id="{0E236199-2739-4C28-9893-85DFB7D12E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6521" y="3824532"/>
            <a:ext cx="1219199" cy="40011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r>
              <a:rPr lang="en-GB" altLang="en-US" sz="2000" b="1" dirty="0">
                <a:latin typeface="Comic Sans MS" panose="030F0702030302020204" pitchFamily="66" charset="0"/>
              </a:rPr>
              <a:t>3cm</a:t>
            </a:r>
          </a:p>
        </p:txBody>
      </p:sp>
      <p:sp>
        <p:nvSpPr>
          <p:cNvPr id="24" name="Line 46">
            <a:extLst>
              <a:ext uri="{FF2B5EF4-FFF2-40B4-BE49-F238E27FC236}">
                <a16:creationId xmlns:a16="http://schemas.microsoft.com/office/drawing/2014/main" id="{A129C319-1D1C-4F17-BBBD-2054A0B9C1B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476713" y="4041878"/>
            <a:ext cx="295836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>
              <a:solidFill>
                <a:schemeClr val="bg1"/>
              </a:solidFill>
            </a:endParaRPr>
          </a:p>
        </p:txBody>
      </p:sp>
      <p:sp>
        <p:nvSpPr>
          <p:cNvPr id="25" name="Text Box 52">
            <a:extLst>
              <a:ext uri="{FF2B5EF4-FFF2-40B4-BE49-F238E27FC236}">
                <a16:creationId xmlns:a16="http://schemas.microsoft.com/office/drawing/2014/main" id="{41E8DB9F-9D88-4366-8F10-103B8E99AD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19338" y="231774"/>
            <a:ext cx="7552450" cy="646331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000000"/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66FFFF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36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Area of Composite Shapes</a:t>
            </a:r>
          </a:p>
        </p:txBody>
      </p:sp>
      <p:sp>
        <p:nvSpPr>
          <p:cNvPr id="26" name="Text Box 39">
            <a:extLst>
              <a:ext uri="{FF2B5EF4-FFF2-40B4-BE49-F238E27FC236}">
                <a16:creationId xmlns:a16="http://schemas.microsoft.com/office/drawing/2014/main" id="{7545B76D-1799-46A2-8507-2031A8935E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7376" y="2270316"/>
            <a:ext cx="44755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8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4378" name="Text Box 42">
            <a:extLst>
              <a:ext uri="{FF2B5EF4-FFF2-40B4-BE49-F238E27FC236}">
                <a16:creationId xmlns:a16="http://schemas.microsoft.com/office/drawing/2014/main" id="{AD5856E1-406B-4965-8118-651AC65B6B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8667" y="584896"/>
            <a:ext cx="485775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4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?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ED54A81-BB15-45B1-922F-9E83191C2E24}"/>
              </a:ext>
            </a:extLst>
          </p:cNvPr>
          <p:cNvSpPr txBox="1"/>
          <p:nvPr/>
        </p:nvSpPr>
        <p:spPr>
          <a:xfrm>
            <a:off x="4545745" y="1116421"/>
            <a:ext cx="69954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bg1"/>
                </a:solidFill>
                <a:latin typeface="Comic Sans MS" panose="030F0702030302020204" pitchFamily="66" charset="0"/>
              </a:rPr>
              <a:t>Find the green shaded area to 1dp</a:t>
            </a:r>
          </a:p>
        </p:txBody>
      </p:sp>
      <p:sp>
        <p:nvSpPr>
          <p:cNvPr id="29" name="Text Box 6">
            <a:extLst>
              <a:ext uri="{FF2B5EF4-FFF2-40B4-BE49-F238E27FC236}">
                <a16:creationId xmlns:a16="http://schemas.microsoft.com/office/drawing/2014/main" id="{A1871110-C31A-4B52-80B2-968F46332E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7091" y="1049521"/>
            <a:ext cx="2162226" cy="696913"/>
          </a:xfrm>
          <a:prstGeom prst="rect">
            <a:avLst/>
          </a:prstGeom>
          <a:solidFill>
            <a:srgbClr val="66FF33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u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b="1" dirty="0">
                <a:solidFill>
                  <a:srgbClr val="000000"/>
                </a:solidFill>
                <a:latin typeface="Comic Sans MS" panose="030F0702030302020204" pitchFamily="66" charset="0"/>
              </a:rPr>
              <a:t>Example</a:t>
            </a:r>
          </a:p>
        </p:txBody>
      </p:sp>
      <p:sp>
        <p:nvSpPr>
          <p:cNvPr id="31" name="Text Box 27">
            <a:extLst>
              <a:ext uri="{FF2B5EF4-FFF2-40B4-BE49-F238E27FC236}">
                <a16:creationId xmlns:a16="http://schemas.microsoft.com/office/drawing/2014/main" id="{0AECC5CA-F6D2-4D27-82CA-B8A34DA616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71061" y="1846362"/>
            <a:ext cx="137249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Area </a:t>
            </a:r>
            <a:r>
              <a:rPr lang="en-GB" altLang="en-US" sz="2800" b="1" dirty="0">
                <a:solidFill>
                  <a:srgbClr val="FFFF00"/>
                </a:solidFill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32" name="Text Box 28">
            <a:extLst>
              <a:ext uri="{FF2B5EF4-FFF2-40B4-BE49-F238E27FC236}">
                <a16:creationId xmlns:a16="http://schemas.microsoft.com/office/drawing/2014/main" id="{E2EDC7D5-BFEF-4C57-B847-7053D6297B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39512" y="1820888"/>
            <a:ext cx="15271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= l x b </a:t>
            </a:r>
          </a:p>
        </p:txBody>
      </p:sp>
      <p:sp>
        <p:nvSpPr>
          <p:cNvPr id="33" name="Text Box 39">
            <a:extLst>
              <a:ext uri="{FF2B5EF4-FFF2-40B4-BE49-F238E27FC236}">
                <a16:creationId xmlns:a16="http://schemas.microsoft.com/office/drawing/2014/main" id="{91BF1851-D525-47D0-A14F-A8E88CA843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39512" y="2918276"/>
            <a:ext cx="206590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= </a:t>
            </a:r>
            <a:r>
              <a:rPr lang="en-GB" altLang="en-US" sz="2800" b="1" dirty="0">
                <a:solidFill>
                  <a:srgbClr val="FFFF00"/>
                </a:solidFill>
                <a:latin typeface="Comic Sans MS" panose="030F0702030302020204" pitchFamily="66" charset="0"/>
              </a:rPr>
              <a:t>255</a:t>
            </a:r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 cm</a:t>
            </a:r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²</a:t>
            </a:r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</a:p>
        </p:txBody>
      </p:sp>
      <p:sp>
        <p:nvSpPr>
          <p:cNvPr id="34" name="Text Box 99">
            <a:extLst>
              <a:ext uri="{FF2B5EF4-FFF2-40B4-BE49-F238E27FC236}">
                <a16:creationId xmlns:a16="http://schemas.microsoft.com/office/drawing/2014/main" id="{E829264C-8E32-4274-B62D-9021547B4B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29781" y="2369582"/>
            <a:ext cx="195692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= 15 x 17 </a:t>
            </a:r>
          </a:p>
        </p:txBody>
      </p:sp>
      <p:sp>
        <p:nvSpPr>
          <p:cNvPr id="35" name="Text Box 27">
            <a:extLst>
              <a:ext uri="{FF2B5EF4-FFF2-40B4-BE49-F238E27FC236}">
                <a16:creationId xmlns:a16="http://schemas.microsoft.com/office/drawing/2014/main" id="{AE39D7CD-BA87-4B39-AE59-6FCE970FE1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03890" y="3710322"/>
            <a:ext cx="133562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Area </a:t>
            </a:r>
            <a:r>
              <a:rPr lang="en-GB" altLang="en-US" sz="2800" b="1" dirty="0">
                <a:solidFill>
                  <a:srgbClr val="FFFF00"/>
                </a:solidFill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36" name="Text Box 28">
            <a:extLst>
              <a:ext uri="{FF2B5EF4-FFF2-40B4-BE49-F238E27FC236}">
                <a16:creationId xmlns:a16="http://schemas.microsoft.com/office/drawing/2014/main" id="{9DA4E4D9-7E16-4DBD-9729-C2CD32AA3E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33479" y="3677158"/>
            <a:ext cx="198243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= </a:t>
            </a:r>
            <a:r>
              <a:rPr lang="el-GR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π</a:t>
            </a:r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 x r</a:t>
            </a:r>
            <a:r>
              <a:rPr lang="en-GB" altLang="en-US" sz="2800" baseline="30000" dirty="0">
                <a:solidFill>
                  <a:schemeClr val="bg1"/>
                </a:solidFill>
                <a:latin typeface="Comic Sans MS" panose="030F0702030302020204" pitchFamily="66" charset="0"/>
              </a:rPr>
              <a:t>2</a:t>
            </a:r>
            <a:endParaRPr lang="en-GB" altLang="en-US" sz="2800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37" name="Text Box 39">
            <a:extLst>
              <a:ext uri="{FF2B5EF4-FFF2-40B4-BE49-F238E27FC236}">
                <a16:creationId xmlns:a16="http://schemas.microsoft.com/office/drawing/2014/main" id="{D02B6565-1B7B-4FFE-99ED-532B15CC01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29781" y="4793312"/>
            <a:ext cx="243269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= </a:t>
            </a:r>
            <a:r>
              <a:rPr lang="en-GB" altLang="en-US" sz="2800" b="1" dirty="0">
                <a:solidFill>
                  <a:srgbClr val="FFFF00"/>
                </a:solidFill>
                <a:latin typeface="Comic Sans MS" panose="030F0702030302020204" pitchFamily="66" charset="0"/>
              </a:rPr>
              <a:t>7.065</a:t>
            </a:r>
            <a:r>
              <a:rPr lang="en-GB" altLang="en-US" sz="2800" dirty="0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cm</a:t>
            </a:r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²</a:t>
            </a:r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</a:p>
        </p:txBody>
      </p:sp>
      <p:sp>
        <p:nvSpPr>
          <p:cNvPr id="38" name="Text Box 99">
            <a:extLst>
              <a:ext uri="{FF2B5EF4-FFF2-40B4-BE49-F238E27FC236}">
                <a16:creationId xmlns:a16="http://schemas.microsoft.com/office/drawing/2014/main" id="{9C71C3B4-2C89-4C01-A088-8A1E5A0A18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59476" y="4232679"/>
            <a:ext cx="321442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= 3.14 x 1.5 x 1.5</a:t>
            </a:r>
          </a:p>
        </p:txBody>
      </p:sp>
      <p:sp>
        <p:nvSpPr>
          <p:cNvPr id="39" name="Text Box 27">
            <a:extLst>
              <a:ext uri="{FF2B5EF4-FFF2-40B4-BE49-F238E27FC236}">
                <a16:creationId xmlns:a16="http://schemas.microsoft.com/office/drawing/2014/main" id="{92E1F115-95DF-4E10-993C-1B2EFACEBD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4595" y="5553203"/>
            <a:ext cx="369524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800" b="1" dirty="0">
                <a:solidFill>
                  <a:srgbClr val="FFFF00"/>
                </a:solidFill>
                <a:latin typeface="Comic Sans MS" panose="030F0702030302020204" pitchFamily="66" charset="0"/>
              </a:rPr>
              <a:t>Green shaded Area </a:t>
            </a:r>
          </a:p>
        </p:txBody>
      </p:sp>
      <p:sp>
        <p:nvSpPr>
          <p:cNvPr id="40" name="Text Box 99">
            <a:extLst>
              <a:ext uri="{FF2B5EF4-FFF2-40B4-BE49-F238E27FC236}">
                <a16:creationId xmlns:a16="http://schemas.microsoft.com/office/drawing/2014/main" id="{42688746-273E-429F-B626-CA8F1AA74E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04715" y="5560861"/>
            <a:ext cx="1146424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800" dirty="0">
                <a:solidFill>
                  <a:srgbClr val="FFFF00"/>
                </a:solidFill>
                <a:latin typeface="Comic Sans MS" panose="030F0702030302020204" pitchFamily="66" charset="0"/>
              </a:rPr>
              <a:t>=</a:t>
            </a:r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en-GB" altLang="en-US" sz="2800" b="1" dirty="0">
                <a:solidFill>
                  <a:srgbClr val="FFFF00"/>
                </a:solidFill>
                <a:latin typeface="Comic Sans MS" panose="030F0702030302020204" pitchFamily="66" charset="0"/>
              </a:rPr>
              <a:t>450</a:t>
            </a:r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</a:p>
        </p:txBody>
      </p:sp>
      <p:sp>
        <p:nvSpPr>
          <p:cNvPr id="41" name="Text Box 99">
            <a:extLst>
              <a:ext uri="{FF2B5EF4-FFF2-40B4-BE49-F238E27FC236}">
                <a16:creationId xmlns:a16="http://schemas.microsoft.com/office/drawing/2014/main" id="{1FF4F092-E37B-4560-A7BB-3F9994EDF2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29391" y="5547803"/>
            <a:ext cx="184416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800" dirty="0">
                <a:solidFill>
                  <a:srgbClr val="FFFF00"/>
                </a:solidFill>
                <a:latin typeface="Comic Sans MS" panose="030F0702030302020204" pitchFamily="66" charset="0"/>
              </a:rPr>
              <a:t>-</a:t>
            </a:r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en-GB" altLang="en-US" sz="2800" b="1" dirty="0">
                <a:solidFill>
                  <a:srgbClr val="FFFF00"/>
                </a:solidFill>
                <a:latin typeface="Comic Sans MS" panose="030F0702030302020204" pitchFamily="66" charset="0"/>
              </a:rPr>
              <a:t>7.065</a:t>
            </a:r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</a:p>
        </p:txBody>
      </p:sp>
      <p:sp>
        <p:nvSpPr>
          <p:cNvPr id="42" name="Text Box 39">
            <a:extLst>
              <a:ext uri="{FF2B5EF4-FFF2-40B4-BE49-F238E27FC236}">
                <a16:creationId xmlns:a16="http://schemas.microsoft.com/office/drawing/2014/main" id="{3846F66D-A0AF-4906-A2A8-DF67959B73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23890" y="5578916"/>
            <a:ext cx="258403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800" b="1" dirty="0">
                <a:solidFill>
                  <a:srgbClr val="FFFF00"/>
                </a:solidFill>
                <a:latin typeface="Comic Sans MS" panose="030F0702030302020204" pitchFamily="66" charset="0"/>
              </a:rPr>
              <a:t>= 442.935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4FB57F52-5E13-4B43-BC42-FBBEF58A4922}"/>
              </a:ext>
            </a:extLst>
          </p:cNvPr>
          <p:cNvSpPr/>
          <p:nvPr/>
        </p:nvSpPr>
        <p:spPr>
          <a:xfrm>
            <a:off x="2433006" y="2844051"/>
            <a:ext cx="1208951" cy="947609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 Box 39">
            <a:extLst>
              <a:ext uri="{FF2B5EF4-FFF2-40B4-BE49-F238E27FC236}">
                <a16:creationId xmlns:a16="http://schemas.microsoft.com/office/drawing/2014/main" id="{81E50817-938B-4C5B-9A7B-EE54FA8E87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06367" y="3120889"/>
            <a:ext cx="41069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800" b="1" dirty="0"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46" name="Line 46">
            <a:extLst>
              <a:ext uri="{FF2B5EF4-FFF2-40B4-BE49-F238E27FC236}">
                <a16:creationId xmlns:a16="http://schemas.microsoft.com/office/drawing/2014/main" id="{A6B5C27A-FA73-4E21-A845-4D46E3890983}"/>
              </a:ext>
            </a:extLst>
          </p:cNvPr>
          <p:cNvSpPr>
            <a:spLocks noChangeShapeType="1"/>
          </p:cNvSpPr>
          <p:nvPr/>
        </p:nvSpPr>
        <p:spPr bwMode="auto">
          <a:xfrm>
            <a:off x="3346121" y="4041878"/>
            <a:ext cx="295836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>
              <a:solidFill>
                <a:schemeClr val="bg1"/>
              </a:solidFill>
            </a:endParaRPr>
          </a:p>
        </p:txBody>
      </p:sp>
      <p:sp>
        <p:nvSpPr>
          <p:cNvPr id="47" name="Text Box 39">
            <a:extLst>
              <a:ext uri="{FF2B5EF4-FFF2-40B4-BE49-F238E27FC236}">
                <a16:creationId xmlns:a16="http://schemas.microsoft.com/office/drawing/2014/main" id="{45563F5C-E5B0-4C2D-A9D8-D9BF79587D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47716" y="5972979"/>
            <a:ext cx="313438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800" b="1" dirty="0">
                <a:solidFill>
                  <a:srgbClr val="FFFF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= 442.9</a:t>
            </a:r>
            <a:r>
              <a:rPr lang="en-GB" altLang="en-US" sz="2800" b="1" dirty="0">
                <a:solidFill>
                  <a:srgbClr val="FFFF00"/>
                </a:solidFill>
                <a:latin typeface="Comic Sans MS" panose="030F0702030302020204" pitchFamily="66" charset="0"/>
              </a:rPr>
              <a:t>cm</a:t>
            </a:r>
            <a:r>
              <a:rPr lang="en-GB" altLang="en-US" sz="2800" b="1" dirty="0">
                <a:solidFill>
                  <a:srgbClr val="FFFF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²</a:t>
            </a:r>
            <a:r>
              <a:rPr lang="en-GB" altLang="en-US" sz="2800" b="1" dirty="0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70859477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14378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30" grpId="0"/>
      <p:bldP spid="4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7" name="Group 15">
            <a:extLst>
              <a:ext uri="{FF2B5EF4-FFF2-40B4-BE49-F238E27FC236}">
                <a16:creationId xmlns:a16="http://schemas.microsoft.com/office/drawing/2014/main" id="{639088FD-8792-457E-9E21-9B19A7D346D1}"/>
              </a:ext>
            </a:extLst>
          </p:cNvPr>
          <p:cNvGrpSpPr>
            <a:grpSpLocks/>
          </p:cNvGrpSpPr>
          <p:nvPr/>
        </p:nvGrpSpPr>
        <p:grpSpPr bwMode="auto">
          <a:xfrm>
            <a:off x="1828800" y="1219200"/>
            <a:ext cx="4114800" cy="4724400"/>
            <a:chOff x="192" y="816"/>
            <a:chExt cx="2592" cy="2976"/>
          </a:xfrm>
        </p:grpSpPr>
        <p:grpSp>
          <p:nvGrpSpPr>
            <p:cNvPr id="3077" name="Group 5">
              <a:extLst>
                <a:ext uri="{FF2B5EF4-FFF2-40B4-BE49-F238E27FC236}">
                  <a16:creationId xmlns:a16="http://schemas.microsoft.com/office/drawing/2014/main" id="{0B3DE280-738B-4AFD-999D-3491EB56DD9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2" y="816"/>
              <a:ext cx="1920" cy="2976"/>
              <a:chOff x="336" y="672"/>
              <a:chExt cx="1920" cy="2976"/>
            </a:xfrm>
          </p:grpSpPr>
          <p:sp>
            <p:nvSpPr>
              <p:cNvPr id="3075" name="Oval 3">
                <a:extLst>
                  <a:ext uri="{FF2B5EF4-FFF2-40B4-BE49-F238E27FC236}">
                    <a16:creationId xmlns:a16="http://schemas.microsoft.com/office/drawing/2014/main" id="{915647EF-CE0C-46B7-A0D9-FEFFF4B303B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6" y="672"/>
                <a:ext cx="1920" cy="1872"/>
              </a:xfrm>
              <a:prstGeom prst="ellipse">
                <a:avLst/>
              </a:prstGeom>
              <a:solidFill>
                <a:srgbClr val="00FFFF"/>
              </a:solidFill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6" name="Rectangle 4">
                <a:extLst>
                  <a:ext uri="{FF2B5EF4-FFF2-40B4-BE49-F238E27FC236}">
                    <a16:creationId xmlns:a16="http://schemas.microsoft.com/office/drawing/2014/main" id="{27FD536E-5456-4498-9381-85180C9C5D6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6" y="1632"/>
                <a:ext cx="1920" cy="2016"/>
              </a:xfrm>
              <a:prstGeom prst="rect">
                <a:avLst/>
              </a:prstGeom>
              <a:solidFill>
                <a:srgbClr val="00FFFF"/>
              </a:solidFill>
              <a:ln w="762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grpSp>
          <p:nvGrpSpPr>
            <p:cNvPr id="3085" name="Group 13">
              <a:extLst>
                <a:ext uri="{FF2B5EF4-FFF2-40B4-BE49-F238E27FC236}">
                  <a16:creationId xmlns:a16="http://schemas.microsoft.com/office/drawing/2014/main" id="{74D6336E-9AD8-4613-979A-E22B42CFEED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2" y="3408"/>
              <a:ext cx="1872" cy="365"/>
              <a:chOff x="336" y="3264"/>
              <a:chExt cx="1872" cy="365"/>
            </a:xfrm>
          </p:grpSpPr>
          <p:sp>
            <p:nvSpPr>
              <p:cNvPr id="3078" name="Text Box 6">
                <a:extLst>
                  <a:ext uri="{FF2B5EF4-FFF2-40B4-BE49-F238E27FC236}">
                    <a16:creationId xmlns:a16="http://schemas.microsoft.com/office/drawing/2014/main" id="{6CE123DE-A316-4059-8435-83A10299700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60" y="3264"/>
                <a:ext cx="672" cy="365"/>
              </a:xfrm>
              <a:prstGeom prst="rect">
                <a:avLst/>
              </a:prstGeom>
              <a:solidFill>
                <a:srgbClr val="00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GB" altLang="en-US" sz="3200" b="1"/>
                  <a:t>6m</a:t>
                </a:r>
              </a:p>
            </p:txBody>
          </p:sp>
          <p:sp>
            <p:nvSpPr>
              <p:cNvPr id="3079" name="AutoShape 7">
                <a:extLst>
                  <a:ext uri="{FF2B5EF4-FFF2-40B4-BE49-F238E27FC236}">
                    <a16:creationId xmlns:a16="http://schemas.microsoft.com/office/drawing/2014/main" id="{DEFBA514-1B09-43D8-BDDA-63771084D76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6" y="3360"/>
                <a:ext cx="672" cy="240"/>
              </a:xfrm>
              <a:prstGeom prst="leftArrow">
                <a:avLst>
                  <a:gd name="adj1" fmla="val 50000"/>
                  <a:gd name="adj2" fmla="val 70000"/>
                </a:avLst>
              </a:prstGeom>
              <a:solidFill>
                <a:srgbClr val="FFFF00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0" name="AutoShape 8">
                <a:extLst>
                  <a:ext uri="{FF2B5EF4-FFF2-40B4-BE49-F238E27FC236}">
                    <a16:creationId xmlns:a16="http://schemas.microsoft.com/office/drawing/2014/main" id="{4A27CC2B-6F5E-4B3C-AD22-1A5BAB6F129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10757853">
                <a:off x="1534" y="3360"/>
                <a:ext cx="674" cy="240"/>
              </a:xfrm>
              <a:prstGeom prst="leftArrow">
                <a:avLst>
                  <a:gd name="adj1" fmla="val 50000"/>
                  <a:gd name="adj2" fmla="val 70208"/>
                </a:avLst>
              </a:prstGeom>
              <a:solidFill>
                <a:srgbClr val="FFFF00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3082" name="Text Box 10">
              <a:extLst>
                <a:ext uri="{FF2B5EF4-FFF2-40B4-BE49-F238E27FC236}">
                  <a16:creationId xmlns:a16="http://schemas.microsoft.com/office/drawing/2014/main" id="{95318FD8-62BA-497A-A596-4E4D7C124F4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12" y="2544"/>
              <a:ext cx="67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altLang="en-US" sz="3200" b="1"/>
                <a:t>8m</a:t>
              </a:r>
            </a:p>
          </p:txBody>
        </p:sp>
        <p:sp>
          <p:nvSpPr>
            <p:cNvPr id="3083" name="AutoShape 11">
              <a:extLst>
                <a:ext uri="{FF2B5EF4-FFF2-40B4-BE49-F238E27FC236}">
                  <a16:creationId xmlns:a16="http://schemas.microsoft.com/office/drawing/2014/main" id="{F7604A23-3538-4A99-91F0-3668B3CDB0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6" y="1824"/>
              <a:ext cx="288" cy="672"/>
            </a:xfrm>
            <a:prstGeom prst="upArrow">
              <a:avLst>
                <a:gd name="adj1" fmla="val 50000"/>
                <a:gd name="adj2" fmla="val 58333"/>
              </a:avLst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4" name="AutoShape 12">
              <a:extLst>
                <a:ext uri="{FF2B5EF4-FFF2-40B4-BE49-F238E27FC236}">
                  <a16:creationId xmlns:a16="http://schemas.microsoft.com/office/drawing/2014/main" id="{7F6A88D2-D266-4DB0-AD08-F250235268B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10802719">
              <a:off x="2256" y="2975"/>
              <a:ext cx="288" cy="816"/>
            </a:xfrm>
            <a:prstGeom prst="upArrow">
              <a:avLst>
                <a:gd name="adj1" fmla="val 50000"/>
                <a:gd name="adj2" fmla="val 70833"/>
              </a:avLst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3088" name="Text Box 16">
            <a:extLst>
              <a:ext uri="{FF2B5EF4-FFF2-40B4-BE49-F238E27FC236}">
                <a16:creationId xmlns:a16="http://schemas.microsoft.com/office/drawing/2014/main" id="{15013761-B9C2-42DE-AB41-B0769C627D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3962401"/>
            <a:ext cx="838200" cy="646331"/>
          </a:xfrm>
          <a:prstGeom prst="rect">
            <a:avLst/>
          </a:prstGeom>
          <a:solidFill>
            <a:srgbClr val="CC3300"/>
          </a:solidFill>
          <a:ln w="762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3600" b="1">
                <a:solidFill>
                  <a:srgbClr val="FFFF00"/>
                </a:solidFill>
              </a:rPr>
              <a:t>A</a:t>
            </a:r>
          </a:p>
        </p:txBody>
      </p:sp>
      <p:sp>
        <p:nvSpPr>
          <p:cNvPr id="3089" name="Text Box 17">
            <a:extLst>
              <a:ext uri="{FF2B5EF4-FFF2-40B4-BE49-F238E27FC236}">
                <a16:creationId xmlns:a16="http://schemas.microsoft.com/office/drawing/2014/main" id="{FBF4C906-52AC-4049-8411-9EC391172B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1752601"/>
            <a:ext cx="838200" cy="646331"/>
          </a:xfrm>
          <a:prstGeom prst="rect">
            <a:avLst/>
          </a:prstGeom>
          <a:solidFill>
            <a:srgbClr val="CC3300"/>
          </a:solidFill>
          <a:ln w="762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3600" b="1">
                <a:solidFill>
                  <a:srgbClr val="FFFF00"/>
                </a:solidFill>
              </a:rPr>
              <a:t>B</a:t>
            </a:r>
          </a:p>
        </p:txBody>
      </p:sp>
      <p:sp>
        <p:nvSpPr>
          <p:cNvPr id="3112" name="Line 40">
            <a:extLst>
              <a:ext uri="{FF2B5EF4-FFF2-40B4-BE49-F238E27FC236}">
                <a16:creationId xmlns:a16="http://schemas.microsoft.com/office/drawing/2014/main" id="{F0944C66-AA4A-4CCC-B326-AC68C042090B}"/>
              </a:ext>
            </a:extLst>
          </p:cNvPr>
          <p:cNvSpPr>
            <a:spLocks noChangeShapeType="1"/>
          </p:cNvSpPr>
          <p:nvPr/>
        </p:nvSpPr>
        <p:spPr bwMode="auto">
          <a:xfrm>
            <a:off x="7881938" y="6764338"/>
            <a:ext cx="188436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8" name="Text Box 6">
            <a:extLst>
              <a:ext uri="{FF2B5EF4-FFF2-40B4-BE49-F238E27FC236}">
                <a16:creationId xmlns:a16="http://schemas.microsoft.com/office/drawing/2014/main" id="{363259F0-1E91-45AC-BA6A-B2E5736F4A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101" y="61164"/>
            <a:ext cx="2841582" cy="696913"/>
          </a:xfrm>
          <a:prstGeom prst="rect">
            <a:avLst/>
          </a:prstGeom>
          <a:solidFill>
            <a:srgbClr val="66FF33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u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b="1">
                <a:solidFill>
                  <a:srgbClr val="000000"/>
                </a:solidFill>
                <a:latin typeface="Comic Sans MS" panose="030F0702030302020204" pitchFamily="66" charset="0"/>
              </a:rPr>
              <a:t>Exercise 7</a:t>
            </a:r>
            <a:endParaRPr lang="en-GB" altLang="en-US" b="1" dirty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DC32C85A-E8A7-49BB-9B8C-81695C095CD7}"/>
              </a:ext>
            </a:extLst>
          </p:cNvPr>
          <p:cNvSpPr txBox="1"/>
          <p:nvPr/>
        </p:nvSpPr>
        <p:spPr>
          <a:xfrm>
            <a:off x="3336926" y="90533"/>
            <a:ext cx="51768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bg1"/>
                </a:solidFill>
                <a:latin typeface="Comic Sans MS" panose="030F0702030302020204" pitchFamily="66" charset="0"/>
              </a:rPr>
              <a:t>1) Find the total area :</a:t>
            </a:r>
          </a:p>
        </p:txBody>
      </p:sp>
      <p:sp>
        <p:nvSpPr>
          <p:cNvPr id="40" name="Rounded Rectangle 62">
            <a:extLst>
              <a:ext uri="{FF2B5EF4-FFF2-40B4-BE49-F238E27FC236}">
                <a16:creationId xmlns:a16="http://schemas.microsoft.com/office/drawing/2014/main" id="{2C947A38-9504-4306-87EA-A5FFDE4833A2}"/>
              </a:ext>
            </a:extLst>
          </p:cNvPr>
          <p:cNvSpPr/>
          <p:nvPr/>
        </p:nvSpPr>
        <p:spPr>
          <a:xfrm>
            <a:off x="6584753" y="1347304"/>
            <a:ext cx="4264479" cy="800100"/>
          </a:xfrm>
          <a:prstGeom prst="roundRect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GB" sz="3200" b="1" dirty="0">
                <a:latin typeface="Arial Rounded MT Bold" panose="020F0704030504030204" pitchFamily="34" charset="0"/>
              </a:rPr>
              <a:t>Area A = 48m</a:t>
            </a:r>
            <a:r>
              <a:rPr lang="en-GB" sz="3200" b="1" baseline="30000" dirty="0">
                <a:latin typeface="Arial Rounded MT Bold" panose="020F0704030504030204" pitchFamily="34" charset="0"/>
              </a:rPr>
              <a:t>2</a:t>
            </a:r>
            <a:endParaRPr lang="en-GB" sz="3200" b="1" dirty="0">
              <a:latin typeface="Arial Rounded MT Bold" panose="020F0704030504030204" pitchFamily="34" charset="0"/>
            </a:endParaRPr>
          </a:p>
        </p:txBody>
      </p:sp>
      <p:sp>
        <p:nvSpPr>
          <p:cNvPr id="41" name="Rounded Rectangle 62">
            <a:extLst>
              <a:ext uri="{FF2B5EF4-FFF2-40B4-BE49-F238E27FC236}">
                <a16:creationId xmlns:a16="http://schemas.microsoft.com/office/drawing/2014/main" id="{0AD6D618-B3DE-4CCE-994F-1576F0CC2D61}"/>
              </a:ext>
            </a:extLst>
          </p:cNvPr>
          <p:cNvSpPr/>
          <p:nvPr/>
        </p:nvSpPr>
        <p:spPr>
          <a:xfrm>
            <a:off x="6691879" y="2552700"/>
            <a:ext cx="4264479" cy="800100"/>
          </a:xfrm>
          <a:prstGeom prst="roundRect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GB" sz="3200" b="1" dirty="0">
                <a:latin typeface="Arial Rounded MT Bold" panose="020F0704030504030204" pitchFamily="34" charset="0"/>
              </a:rPr>
              <a:t>Area A = 14.13m</a:t>
            </a:r>
            <a:r>
              <a:rPr lang="en-GB" sz="3200" b="1" baseline="30000" dirty="0">
                <a:latin typeface="Arial Rounded MT Bold" panose="020F0704030504030204" pitchFamily="34" charset="0"/>
              </a:rPr>
              <a:t>2</a:t>
            </a:r>
            <a:endParaRPr lang="en-GB" sz="3200" b="1" dirty="0">
              <a:latin typeface="Arial Rounded MT Bold" panose="020F0704030504030204" pitchFamily="34" charset="0"/>
            </a:endParaRPr>
          </a:p>
        </p:txBody>
      </p:sp>
      <p:sp>
        <p:nvSpPr>
          <p:cNvPr id="42" name="Rounded Rectangle 62">
            <a:extLst>
              <a:ext uri="{FF2B5EF4-FFF2-40B4-BE49-F238E27FC236}">
                <a16:creationId xmlns:a16="http://schemas.microsoft.com/office/drawing/2014/main" id="{C440D4A0-35C5-4702-802D-34F1C2483EAB}"/>
              </a:ext>
            </a:extLst>
          </p:cNvPr>
          <p:cNvSpPr/>
          <p:nvPr/>
        </p:nvSpPr>
        <p:spPr>
          <a:xfrm>
            <a:off x="6691879" y="3962400"/>
            <a:ext cx="4985256" cy="800100"/>
          </a:xfrm>
          <a:prstGeom prst="roundRect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GB" sz="3200" b="1" dirty="0">
                <a:latin typeface="Arial Rounded MT Bold" panose="020F0704030504030204" pitchFamily="34" charset="0"/>
              </a:rPr>
              <a:t>Total Area= 62.13m</a:t>
            </a:r>
            <a:r>
              <a:rPr lang="en-GB" sz="3200" b="1" baseline="30000" dirty="0">
                <a:latin typeface="Arial Rounded MT Bold" panose="020F0704030504030204" pitchFamily="34" charset="0"/>
              </a:rPr>
              <a:t>2</a:t>
            </a:r>
            <a:endParaRPr lang="en-GB" sz="3200" b="1" dirty="0">
              <a:latin typeface="Arial Rounded MT Bold" panose="020F0704030504030204" pitchFamily="34" charset="0"/>
            </a:endParaRPr>
          </a:p>
        </p:txBody>
      </p:sp>
      <p:sp>
        <p:nvSpPr>
          <p:cNvPr id="43" name="Text Box 6">
            <a:extLst>
              <a:ext uri="{FF2B5EF4-FFF2-40B4-BE49-F238E27FC236}">
                <a16:creationId xmlns:a16="http://schemas.microsoft.com/office/drawing/2014/main" id="{04F4B6E8-CA06-4293-9B38-F9FDB53724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82552" y="6162016"/>
            <a:ext cx="4985256" cy="584776"/>
          </a:xfrm>
          <a:prstGeom prst="rect">
            <a:avLst/>
          </a:prstGeom>
          <a:solidFill>
            <a:srgbClr val="66FF33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u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sz="2400" b="1" dirty="0">
                <a:solidFill>
                  <a:srgbClr val="000000"/>
                </a:solidFill>
                <a:latin typeface="Comic Sans MS" panose="030F0702030302020204" pitchFamily="66" charset="0"/>
                <a:hlinkClick r:id="rId3" action="ppaction://hlinksldjump"/>
              </a:rPr>
              <a:t>Click here to see full solution</a:t>
            </a:r>
            <a:endParaRPr lang="en-GB" altLang="en-US" sz="2400" b="1" dirty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2154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3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8" grpId="0" animBg="1" autoUpdateAnimBg="0"/>
      <p:bldP spid="3089" grpId="0" animBg="1" autoUpdateAnimBg="0"/>
      <p:bldP spid="40" grpId="0" animBg="1"/>
      <p:bldP spid="41" grpId="0" animBg="1"/>
      <p:bldP spid="4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36" name="Group 40">
            <a:extLst>
              <a:ext uri="{FF2B5EF4-FFF2-40B4-BE49-F238E27FC236}">
                <a16:creationId xmlns:a16="http://schemas.microsoft.com/office/drawing/2014/main" id="{4942F101-A2B0-4087-A412-B7BEA044E737}"/>
              </a:ext>
            </a:extLst>
          </p:cNvPr>
          <p:cNvGrpSpPr>
            <a:grpSpLocks/>
          </p:cNvGrpSpPr>
          <p:nvPr/>
        </p:nvGrpSpPr>
        <p:grpSpPr bwMode="auto">
          <a:xfrm>
            <a:off x="2590800" y="838200"/>
            <a:ext cx="6248400" cy="3276600"/>
            <a:chOff x="672" y="864"/>
            <a:chExt cx="3936" cy="2064"/>
          </a:xfrm>
        </p:grpSpPr>
        <p:grpSp>
          <p:nvGrpSpPr>
            <p:cNvPr id="4110" name="Group 14">
              <a:extLst>
                <a:ext uri="{FF2B5EF4-FFF2-40B4-BE49-F238E27FC236}">
                  <a16:creationId xmlns:a16="http://schemas.microsoft.com/office/drawing/2014/main" id="{DDBA079D-40F5-41D5-8D75-F3A99E34FE2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72" y="864"/>
              <a:ext cx="3936" cy="2064"/>
              <a:chOff x="768" y="864"/>
              <a:chExt cx="3936" cy="2064"/>
            </a:xfrm>
          </p:grpSpPr>
          <p:sp>
            <p:nvSpPr>
              <p:cNvPr id="4100" name="Oval 4">
                <a:extLst>
                  <a:ext uri="{FF2B5EF4-FFF2-40B4-BE49-F238E27FC236}">
                    <a16:creationId xmlns:a16="http://schemas.microsoft.com/office/drawing/2014/main" id="{1DF9644B-CE8F-4925-A293-BF18DD56340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48" y="912"/>
                <a:ext cx="1776" cy="1824"/>
              </a:xfrm>
              <a:prstGeom prst="ellipse">
                <a:avLst/>
              </a:prstGeom>
              <a:solidFill>
                <a:srgbClr val="00FFFF"/>
              </a:solidFill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4101" name="Rectangle 5">
                <a:extLst>
                  <a:ext uri="{FF2B5EF4-FFF2-40B4-BE49-F238E27FC236}">
                    <a16:creationId xmlns:a16="http://schemas.microsoft.com/office/drawing/2014/main" id="{C6D5EEDD-1EE6-44E8-9A84-F855E27531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0" y="1824"/>
                <a:ext cx="2784" cy="1104"/>
              </a:xfrm>
              <a:prstGeom prst="rect">
                <a:avLst/>
              </a:prstGeom>
              <a:solidFill>
                <a:srgbClr val="00206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4102" name="Rectangle 6">
                <a:extLst>
                  <a:ext uri="{FF2B5EF4-FFF2-40B4-BE49-F238E27FC236}">
                    <a16:creationId xmlns:a16="http://schemas.microsoft.com/office/drawing/2014/main" id="{6D1B69AA-E68C-4827-AD8F-CB67AC2635B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52" y="864"/>
                <a:ext cx="1008" cy="1152"/>
              </a:xfrm>
              <a:prstGeom prst="rect">
                <a:avLst/>
              </a:prstGeom>
              <a:solidFill>
                <a:srgbClr val="00206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4105" name="AutoShape 9">
                <a:extLst>
                  <a:ext uri="{FF2B5EF4-FFF2-40B4-BE49-F238E27FC236}">
                    <a16:creationId xmlns:a16="http://schemas.microsoft.com/office/drawing/2014/main" id="{C36D1B82-A529-47E4-8667-ECCB96C9C1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768" y="912"/>
                <a:ext cx="2592" cy="912"/>
              </a:xfrm>
              <a:prstGeom prst="rtTriangle">
                <a:avLst/>
              </a:prstGeom>
              <a:solidFill>
                <a:srgbClr val="00FFFF"/>
              </a:solidFill>
              <a:ln w="762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4108" name="Line 12">
                <a:extLst>
                  <a:ext uri="{FF2B5EF4-FFF2-40B4-BE49-F238E27FC236}">
                    <a16:creationId xmlns:a16="http://schemas.microsoft.com/office/drawing/2014/main" id="{AA7B0E0E-2F3A-48A7-8CB0-EDB2EFEF1D8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360" y="1824"/>
                <a:ext cx="864" cy="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4111" name="Text Box 15">
              <a:extLst>
                <a:ext uri="{FF2B5EF4-FFF2-40B4-BE49-F238E27FC236}">
                  <a16:creationId xmlns:a16="http://schemas.microsoft.com/office/drawing/2014/main" id="{76947384-1FE0-4F32-85CE-98616F2AFA0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44" y="1248"/>
              <a:ext cx="76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altLang="en-US" sz="3200" b="1"/>
                <a:t>12cm</a:t>
              </a:r>
            </a:p>
          </p:txBody>
        </p:sp>
        <p:sp>
          <p:nvSpPr>
            <p:cNvPr id="4112" name="Text Box 16">
              <a:extLst>
                <a:ext uri="{FF2B5EF4-FFF2-40B4-BE49-F238E27FC236}">
                  <a16:creationId xmlns:a16="http://schemas.microsoft.com/office/drawing/2014/main" id="{DC04815C-8571-4898-B8B2-61A32FD4674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84" y="1824"/>
              <a:ext cx="76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altLang="en-US" sz="3200" b="1" dirty="0">
                  <a:solidFill>
                    <a:schemeClr val="bg1"/>
                  </a:solidFill>
                </a:rPr>
                <a:t>30cm</a:t>
              </a:r>
            </a:p>
          </p:txBody>
        </p:sp>
        <p:sp>
          <p:nvSpPr>
            <p:cNvPr id="4113" name="AutoShape 17">
              <a:extLst>
                <a:ext uri="{FF2B5EF4-FFF2-40B4-BE49-F238E27FC236}">
                  <a16:creationId xmlns:a16="http://schemas.microsoft.com/office/drawing/2014/main" id="{464A75EB-2F9F-49B9-A106-0FB5FA3175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2" y="1872"/>
              <a:ext cx="864" cy="240"/>
            </a:xfrm>
            <a:prstGeom prst="leftArrow">
              <a:avLst>
                <a:gd name="adj1" fmla="val 50000"/>
                <a:gd name="adj2" fmla="val 90000"/>
              </a:avLst>
            </a:prstGeom>
            <a:solidFill>
              <a:srgbClr val="FFFF00"/>
            </a:solidFill>
            <a:ln w="571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4114" name="AutoShape 18">
              <a:extLst>
                <a:ext uri="{FF2B5EF4-FFF2-40B4-BE49-F238E27FC236}">
                  <a16:creationId xmlns:a16="http://schemas.microsoft.com/office/drawing/2014/main" id="{F16184EC-C55D-4BDD-926F-7086E506C7A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10779461">
              <a:off x="2352" y="1872"/>
              <a:ext cx="912" cy="240"/>
            </a:xfrm>
            <a:prstGeom prst="leftArrow">
              <a:avLst>
                <a:gd name="adj1" fmla="val 50000"/>
                <a:gd name="adj2" fmla="val 95000"/>
              </a:avLst>
            </a:prstGeom>
            <a:solidFill>
              <a:srgbClr val="FFFF00"/>
            </a:solidFill>
            <a:ln w="571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/>
              <a:endParaRPr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4115" name="Text Box 19">
              <a:extLst>
                <a:ext uri="{FF2B5EF4-FFF2-40B4-BE49-F238E27FC236}">
                  <a16:creationId xmlns:a16="http://schemas.microsoft.com/office/drawing/2014/main" id="{F9EDB9FC-11CB-4C77-BC47-D2A2263D46F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0" y="1824"/>
              <a:ext cx="76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altLang="en-US" sz="3200" b="1" dirty="0">
                  <a:solidFill>
                    <a:schemeClr val="bg1"/>
                  </a:solidFill>
                </a:rPr>
                <a:t>12cm</a:t>
              </a:r>
            </a:p>
          </p:txBody>
        </p:sp>
      </p:grpSp>
      <p:sp>
        <p:nvSpPr>
          <p:cNvPr id="36" name="Text Box 6">
            <a:extLst>
              <a:ext uri="{FF2B5EF4-FFF2-40B4-BE49-F238E27FC236}">
                <a16:creationId xmlns:a16="http://schemas.microsoft.com/office/drawing/2014/main" id="{23D219FB-65E5-4058-BBC4-36C6098ADE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101" y="61164"/>
            <a:ext cx="2841582" cy="696913"/>
          </a:xfrm>
          <a:prstGeom prst="rect">
            <a:avLst/>
          </a:prstGeom>
          <a:solidFill>
            <a:srgbClr val="66FF33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u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b="1">
                <a:solidFill>
                  <a:srgbClr val="000000"/>
                </a:solidFill>
                <a:latin typeface="Comic Sans MS" panose="030F0702030302020204" pitchFamily="66" charset="0"/>
              </a:rPr>
              <a:t>Exercise 7</a:t>
            </a:r>
            <a:endParaRPr lang="en-GB" altLang="en-US" b="1" dirty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1A614BFA-E622-4EB9-A600-D1E535413F6B}"/>
              </a:ext>
            </a:extLst>
          </p:cNvPr>
          <p:cNvSpPr txBox="1"/>
          <p:nvPr/>
        </p:nvSpPr>
        <p:spPr>
          <a:xfrm>
            <a:off x="3336926" y="90533"/>
            <a:ext cx="51768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bg1"/>
                </a:solidFill>
                <a:latin typeface="Comic Sans MS" panose="030F0702030302020204" pitchFamily="66" charset="0"/>
              </a:rPr>
              <a:t>2) Find the total area :</a:t>
            </a:r>
          </a:p>
        </p:txBody>
      </p:sp>
      <p:sp>
        <p:nvSpPr>
          <p:cNvPr id="38" name="Text Box 6">
            <a:extLst>
              <a:ext uri="{FF2B5EF4-FFF2-40B4-BE49-F238E27FC236}">
                <a16:creationId xmlns:a16="http://schemas.microsoft.com/office/drawing/2014/main" id="{22BFDD33-8EE5-4668-9A2B-96B3203172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82552" y="6162016"/>
            <a:ext cx="4985256" cy="584776"/>
          </a:xfrm>
          <a:prstGeom prst="rect">
            <a:avLst/>
          </a:prstGeom>
          <a:solidFill>
            <a:srgbClr val="66FF33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u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sz="2400" b="1" dirty="0">
                <a:solidFill>
                  <a:srgbClr val="000000"/>
                </a:solidFill>
                <a:latin typeface="Comic Sans MS" panose="030F0702030302020204" pitchFamily="66" charset="0"/>
                <a:hlinkClick r:id="rId2" action="ppaction://hlinksldjump"/>
              </a:rPr>
              <a:t>Click here to see full solution</a:t>
            </a:r>
            <a:endParaRPr lang="en-GB" altLang="en-US" sz="2400" b="1" dirty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9" name="Rounded Rectangle 62">
            <a:extLst>
              <a:ext uri="{FF2B5EF4-FFF2-40B4-BE49-F238E27FC236}">
                <a16:creationId xmlns:a16="http://schemas.microsoft.com/office/drawing/2014/main" id="{C2DF0226-2CED-4D4E-8286-3A2B2DC12862}"/>
              </a:ext>
            </a:extLst>
          </p:cNvPr>
          <p:cNvSpPr/>
          <p:nvPr/>
        </p:nvSpPr>
        <p:spPr>
          <a:xfrm>
            <a:off x="840921" y="3126010"/>
            <a:ext cx="7998279" cy="800100"/>
          </a:xfrm>
          <a:prstGeom prst="roundRect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GB" sz="3200" b="1" dirty="0">
                <a:latin typeface="Arial Rounded MT Bold" panose="020F0704030504030204" pitchFamily="34" charset="0"/>
              </a:rPr>
              <a:t>Area Triangle = 180cm</a:t>
            </a:r>
            <a:r>
              <a:rPr lang="en-GB" sz="3200" b="1" baseline="30000" dirty="0">
                <a:latin typeface="Arial Rounded MT Bold" panose="020F0704030504030204" pitchFamily="34" charset="0"/>
              </a:rPr>
              <a:t>2</a:t>
            </a:r>
            <a:endParaRPr lang="en-GB" sz="3200" b="1" dirty="0">
              <a:latin typeface="Arial Rounded MT Bold" panose="020F0704030504030204" pitchFamily="34" charset="0"/>
            </a:endParaRPr>
          </a:p>
        </p:txBody>
      </p:sp>
      <p:sp>
        <p:nvSpPr>
          <p:cNvPr id="40" name="Rounded Rectangle 62">
            <a:extLst>
              <a:ext uri="{FF2B5EF4-FFF2-40B4-BE49-F238E27FC236}">
                <a16:creationId xmlns:a16="http://schemas.microsoft.com/office/drawing/2014/main" id="{85118DFD-F6FA-49F4-BAE1-5DDC5A7BE11A}"/>
              </a:ext>
            </a:extLst>
          </p:cNvPr>
          <p:cNvSpPr/>
          <p:nvPr/>
        </p:nvSpPr>
        <p:spPr>
          <a:xfrm>
            <a:off x="948047" y="4331406"/>
            <a:ext cx="7998279" cy="800100"/>
          </a:xfrm>
          <a:prstGeom prst="roundRect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GB" sz="3200" b="1" dirty="0">
                <a:latin typeface="Arial Rounded MT Bold" panose="020F0704030504030204" pitchFamily="34" charset="0"/>
              </a:rPr>
              <a:t>Area Quarter circle = 113.04cm</a:t>
            </a:r>
            <a:r>
              <a:rPr lang="en-GB" sz="3200" b="1" baseline="30000" dirty="0">
                <a:latin typeface="Arial Rounded MT Bold" panose="020F0704030504030204" pitchFamily="34" charset="0"/>
              </a:rPr>
              <a:t>2</a:t>
            </a:r>
            <a:endParaRPr lang="en-GB" sz="3200" b="1" dirty="0">
              <a:latin typeface="Arial Rounded MT Bold" panose="020F0704030504030204" pitchFamily="34" charset="0"/>
            </a:endParaRPr>
          </a:p>
        </p:txBody>
      </p:sp>
      <p:sp>
        <p:nvSpPr>
          <p:cNvPr id="41" name="Rounded Rectangle 62">
            <a:extLst>
              <a:ext uri="{FF2B5EF4-FFF2-40B4-BE49-F238E27FC236}">
                <a16:creationId xmlns:a16="http://schemas.microsoft.com/office/drawing/2014/main" id="{08DCE750-BEEC-4C61-AF9A-D4B7B2A3DA4F}"/>
              </a:ext>
            </a:extLst>
          </p:cNvPr>
          <p:cNvSpPr/>
          <p:nvPr/>
        </p:nvSpPr>
        <p:spPr>
          <a:xfrm>
            <a:off x="948047" y="5741106"/>
            <a:ext cx="4985256" cy="800100"/>
          </a:xfrm>
          <a:prstGeom prst="roundRect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GB" sz="3200" b="1" dirty="0">
                <a:latin typeface="Arial Rounded MT Bold" panose="020F0704030504030204" pitchFamily="34" charset="0"/>
              </a:rPr>
              <a:t>Total Area= 293.04cm</a:t>
            </a:r>
            <a:r>
              <a:rPr lang="en-GB" sz="3200" b="1" baseline="30000" dirty="0">
                <a:latin typeface="Arial Rounded MT Bold" panose="020F0704030504030204" pitchFamily="34" charset="0"/>
              </a:rPr>
              <a:t>2</a:t>
            </a:r>
            <a:endParaRPr lang="en-GB" sz="3200" b="1" dirty="0">
              <a:latin typeface="Arial Rounded MT Bold" panose="020F07040305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0" grpId="0" animBg="1"/>
      <p:bldP spid="41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3">
            <a:extLst>
              <a:ext uri="{FF2B5EF4-FFF2-40B4-BE49-F238E27FC236}">
                <a16:creationId xmlns:a16="http://schemas.microsoft.com/office/drawing/2014/main" id="{2F26C073-EE29-41B0-8F1C-915998A48A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0375" y="831529"/>
            <a:ext cx="6416675" cy="369332"/>
          </a:xfrm>
          <a:prstGeom prst="rect">
            <a:avLst/>
          </a:prstGeom>
          <a:solidFill>
            <a:srgbClr val="002060"/>
          </a:solidFill>
          <a:ln w="76200">
            <a:solidFill>
              <a:schemeClr val="accent3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b="1" dirty="0">
                <a:solidFill>
                  <a:schemeClr val="bg1"/>
                </a:solidFill>
              </a:rPr>
              <a:t>A semi-circle has been cut from the original rectangle).</a:t>
            </a:r>
          </a:p>
        </p:txBody>
      </p:sp>
      <p:grpSp>
        <p:nvGrpSpPr>
          <p:cNvPr id="5139" name="Group 19">
            <a:extLst>
              <a:ext uri="{FF2B5EF4-FFF2-40B4-BE49-F238E27FC236}">
                <a16:creationId xmlns:a16="http://schemas.microsoft.com/office/drawing/2014/main" id="{A9A5BF98-7C1F-486C-892E-4C1342DFFA31}"/>
              </a:ext>
            </a:extLst>
          </p:cNvPr>
          <p:cNvGrpSpPr>
            <a:grpSpLocks/>
          </p:cNvGrpSpPr>
          <p:nvPr/>
        </p:nvGrpSpPr>
        <p:grpSpPr bwMode="auto">
          <a:xfrm>
            <a:off x="1828800" y="1485901"/>
            <a:ext cx="3886200" cy="4786313"/>
            <a:chOff x="336" y="1200"/>
            <a:chExt cx="2448" cy="3015"/>
          </a:xfrm>
        </p:grpSpPr>
        <p:grpSp>
          <p:nvGrpSpPr>
            <p:cNvPr id="5129" name="Group 9">
              <a:extLst>
                <a:ext uri="{FF2B5EF4-FFF2-40B4-BE49-F238E27FC236}">
                  <a16:creationId xmlns:a16="http://schemas.microsoft.com/office/drawing/2014/main" id="{9D779771-0475-43A5-B12B-EC3A2AEB11B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6" y="1200"/>
              <a:ext cx="2448" cy="2640"/>
              <a:chOff x="192" y="1200"/>
              <a:chExt cx="2448" cy="2640"/>
            </a:xfrm>
          </p:grpSpPr>
          <p:sp>
            <p:nvSpPr>
              <p:cNvPr id="5124" name="Rectangle 4">
                <a:extLst>
                  <a:ext uri="{FF2B5EF4-FFF2-40B4-BE49-F238E27FC236}">
                    <a16:creationId xmlns:a16="http://schemas.microsoft.com/office/drawing/2014/main" id="{84243E5F-A13F-49AA-8E93-09BE9024380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" y="1200"/>
                <a:ext cx="1584" cy="2640"/>
              </a:xfrm>
              <a:prstGeom prst="rect">
                <a:avLst/>
              </a:prstGeom>
              <a:solidFill>
                <a:srgbClr val="FFFF00"/>
              </a:solidFill>
              <a:ln w="762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125" name="Oval 5">
                <a:extLst>
                  <a:ext uri="{FF2B5EF4-FFF2-40B4-BE49-F238E27FC236}">
                    <a16:creationId xmlns:a16="http://schemas.microsoft.com/office/drawing/2014/main" id="{17695F8A-B3E0-48D0-B1F2-6D52EA7628D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1824"/>
                <a:ext cx="1440" cy="1440"/>
              </a:xfrm>
              <a:prstGeom prst="ellipse">
                <a:avLst/>
              </a:prstGeom>
              <a:solidFill>
                <a:srgbClr val="002060"/>
              </a:solidFill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dirty="0"/>
              </a:p>
            </p:txBody>
          </p:sp>
          <p:sp>
            <p:nvSpPr>
              <p:cNvPr id="5126" name="Rectangle 6">
                <a:extLst>
                  <a:ext uri="{FF2B5EF4-FFF2-40B4-BE49-F238E27FC236}">
                    <a16:creationId xmlns:a16="http://schemas.microsoft.com/office/drawing/2014/main" id="{383CEF04-1AEA-4658-9FD7-0D7BC97680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76" y="1392"/>
                <a:ext cx="864" cy="2208"/>
              </a:xfrm>
              <a:prstGeom prst="rect">
                <a:avLst/>
              </a:prstGeom>
              <a:solidFill>
                <a:srgbClr val="00206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127" name="Line 7">
                <a:extLst>
                  <a:ext uri="{FF2B5EF4-FFF2-40B4-BE49-F238E27FC236}">
                    <a16:creationId xmlns:a16="http://schemas.microsoft.com/office/drawing/2014/main" id="{05006828-0357-4782-9DDC-16611538428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776" y="3264"/>
                <a:ext cx="0" cy="576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128" name="Line 8">
                <a:extLst>
                  <a:ext uri="{FF2B5EF4-FFF2-40B4-BE49-F238E27FC236}">
                    <a16:creationId xmlns:a16="http://schemas.microsoft.com/office/drawing/2014/main" id="{77B95C1D-1BE0-40B4-B943-A7025E17DAA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776" y="1200"/>
                <a:ext cx="0" cy="624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5130" name="Text Box 10">
              <a:extLst>
                <a:ext uri="{FF2B5EF4-FFF2-40B4-BE49-F238E27FC236}">
                  <a16:creationId xmlns:a16="http://schemas.microsoft.com/office/drawing/2014/main" id="{419818EF-C9E0-4A17-8134-940648E5785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8" y="3888"/>
              <a:ext cx="76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800" b="1" dirty="0">
                  <a:solidFill>
                    <a:schemeClr val="bg1"/>
                  </a:solidFill>
                </a:rPr>
                <a:t>40cm</a:t>
              </a:r>
            </a:p>
          </p:txBody>
        </p:sp>
        <p:sp>
          <p:nvSpPr>
            <p:cNvPr id="5131" name="AutoShape 11">
              <a:extLst>
                <a:ext uri="{FF2B5EF4-FFF2-40B4-BE49-F238E27FC236}">
                  <a16:creationId xmlns:a16="http://schemas.microsoft.com/office/drawing/2014/main" id="{13CA99C1-F512-4FD4-AC29-8CF468A05F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" y="3936"/>
              <a:ext cx="432" cy="192"/>
            </a:xfrm>
            <a:prstGeom prst="leftArrow">
              <a:avLst>
                <a:gd name="adj1" fmla="val 50000"/>
                <a:gd name="adj2" fmla="val 56250"/>
              </a:avLst>
            </a:prstGeom>
            <a:solidFill>
              <a:schemeClr val="bg1"/>
            </a:solidFill>
            <a:ln w="76200">
              <a:solidFill>
                <a:srgbClr val="C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132" name="AutoShape 12">
              <a:extLst>
                <a:ext uri="{FF2B5EF4-FFF2-40B4-BE49-F238E27FC236}">
                  <a16:creationId xmlns:a16="http://schemas.microsoft.com/office/drawing/2014/main" id="{3282E869-0E13-4938-8DEC-74736AE37D4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10864912">
              <a:off x="1488" y="3936"/>
              <a:ext cx="432" cy="192"/>
            </a:xfrm>
            <a:prstGeom prst="leftArrow">
              <a:avLst>
                <a:gd name="adj1" fmla="val 50000"/>
                <a:gd name="adj2" fmla="val 56250"/>
              </a:avLst>
            </a:prstGeom>
            <a:solidFill>
              <a:schemeClr val="bg1"/>
            </a:solidFill>
            <a:ln w="76200">
              <a:solidFill>
                <a:srgbClr val="C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133" name="Text Box 13">
              <a:extLst>
                <a:ext uri="{FF2B5EF4-FFF2-40B4-BE49-F238E27FC236}">
                  <a16:creationId xmlns:a16="http://schemas.microsoft.com/office/drawing/2014/main" id="{C9106C49-C855-4186-A81A-0DC911CF085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2400"/>
              <a:ext cx="72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800" b="1"/>
                <a:t>70cm</a:t>
              </a:r>
            </a:p>
          </p:txBody>
        </p:sp>
        <p:sp>
          <p:nvSpPr>
            <p:cNvPr id="5134" name="AutoShape 14">
              <a:extLst>
                <a:ext uri="{FF2B5EF4-FFF2-40B4-BE49-F238E27FC236}">
                  <a16:creationId xmlns:a16="http://schemas.microsoft.com/office/drawing/2014/main" id="{D0E13D4D-2E71-458D-85ED-DC4395D258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" y="1296"/>
              <a:ext cx="240" cy="1056"/>
            </a:xfrm>
            <a:prstGeom prst="upArrow">
              <a:avLst>
                <a:gd name="adj1" fmla="val 50000"/>
                <a:gd name="adj2" fmla="val 110000"/>
              </a:avLst>
            </a:prstGeom>
            <a:solidFill>
              <a:srgbClr val="CC3300"/>
            </a:solidFill>
            <a:ln w="762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135" name="AutoShape 15">
              <a:extLst>
                <a:ext uri="{FF2B5EF4-FFF2-40B4-BE49-F238E27FC236}">
                  <a16:creationId xmlns:a16="http://schemas.microsoft.com/office/drawing/2014/main" id="{A3852E42-ABC6-40D3-A992-F3A15EE12AC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5945">
              <a:off x="431" y="2735"/>
              <a:ext cx="240" cy="1056"/>
            </a:xfrm>
            <a:prstGeom prst="upArrow">
              <a:avLst>
                <a:gd name="adj1" fmla="val 50000"/>
                <a:gd name="adj2" fmla="val 110000"/>
              </a:avLst>
            </a:prstGeom>
            <a:solidFill>
              <a:srgbClr val="CC3300"/>
            </a:solidFill>
            <a:ln w="762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136" name="Text Box 16">
              <a:extLst>
                <a:ext uri="{FF2B5EF4-FFF2-40B4-BE49-F238E27FC236}">
                  <a16:creationId xmlns:a16="http://schemas.microsoft.com/office/drawing/2014/main" id="{AA96DA02-A2D8-4DDD-AF8D-97D7A3AF9D9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32" y="2400"/>
              <a:ext cx="72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800" b="1" dirty="0">
                  <a:solidFill>
                    <a:schemeClr val="bg1"/>
                  </a:solidFill>
                </a:rPr>
                <a:t>44cm</a:t>
              </a:r>
            </a:p>
          </p:txBody>
        </p:sp>
        <p:sp>
          <p:nvSpPr>
            <p:cNvPr id="5137" name="AutoShape 17">
              <a:extLst>
                <a:ext uri="{FF2B5EF4-FFF2-40B4-BE49-F238E27FC236}">
                  <a16:creationId xmlns:a16="http://schemas.microsoft.com/office/drawing/2014/main" id="{12D5298B-A7C7-4555-9D25-C110AAE25D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8" y="1872"/>
              <a:ext cx="240" cy="480"/>
            </a:xfrm>
            <a:prstGeom prst="upArrow">
              <a:avLst>
                <a:gd name="adj1" fmla="val 50000"/>
                <a:gd name="adj2" fmla="val 50000"/>
              </a:avLst>
            </a:prstGeom>
            <a:solidFill>
              <a:schemeClr val="bg1"/>
            </a:solidFill>
            <a:ln w="76200">
              <a:solidFill>
                <a:srgbClr val="C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138" name="AutoShape 18">
              <a:extLst>
                <a:ext uri="{FF2B5EF4-FFF2-40B4-BE49-F238E27FC236}">
                  <a16:creationId xmlns:a16="http://schemas.microsoft.com/office/drawing/2014/main" id="{E42E0660-84D0-4317-9650-58FA9047485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5945">
              <a:off x="1727" y="2735"/>
              <a:ext cx="240" cy="481"/>
            </a:xfrm>
            <a:prstGeom prst="upArrow">
              <a:avLst>
                <a:gd name="adj1" fmla="val 50000"/>
                <a:gd name="adj2" fmla="val 50104"/>
              </a:avLst>
            </a:prstGeom>
            <a:solidFill>
              <a:schemeClr val="bg1"/>
            </a:solidFill>
            <a:ln w="76200">
              <a:solidFill>
                <a:srgbClr val="C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5158" name="Line 38">
            <a:extLst>
              <a:ext uri="{FF2B5EF4-FFF2-40B4-BE49-F238E27FC236}">
                <a16:creationId xmlns:a16="http://schemas.microsoft.com/office/drawing/2014/main" id="{D0BE3720-7A5F-4A4E-B442-820465C1236F}"/>
              </a:ext>
            </a:extLst>
          </p:cNvPr>
          <p:cNvSpPr>
            <a:spLocks noChangeShapeType="1"/>
          </p:cNvSpPr>
          <p:nvPr/>
        </p:nvSpPr>
        <p:spPr bwMode="auto">
          <a:xfrm>
            <a:off x="7872414" y="6764338"/>
            <a:ext cx="2014537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9" name="Text Box 6">
            <a:extLst>
              <a:ext uri="{FF2B5EF4-FFF2-40B4-BE49-F238E27FC236}">
                <a16:creationId xmlns:a16="http://schemas.microsoft.com/office/drawing/2014/main" id="{8E368EBD-EF31-40C8-82B9-824DC1D59B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101" y="61164"/>
            <a:ext cx="2841582" cy="696913"/>
          </a:xfrm>
          <a:prstGeom prst="rect">
            <a:avLst/>
          </a:prstGeom>
          <a:solidFill>
            <a:srgbClr val="66FF33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u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b="1">
                <a:solidFill>
                  <a:srgbClr val="000000"/>
                </a:solidFill>
                <a:latin typeface="Comic Sans MS" panose="030F0702030302020204" pitchFamily="66" charset="0"/>
              </a:rPr>
              <a:t>Exercise 7</a:t>
            </a:r>
            <a:endParaRPr lang="en-GB" altLang="en-US" b="1" dirty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7DB9243-7FB3-44F0-8E02-3759E659308B}"/>
              </a:ext>
            </a:extLst>
          </p:cNvPr>
          <p:cNvSpPr txBox="1"/>
          <p:nvPr/>
        </p:nvSpPr>
        <p:spPr>
          <a:xfrm>
            <a:off x="3336926" y="90533"/>
            <a:ext cx="66452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bg1"/>
                </a:solidFill>
                <a:latin typeface="Comic Sans MS" panose="030F0702030302020204" pitchFamily="66" charset="0"/>
              </a:rPr>
              <a:t>3) Find the yellow shaded area :</a:t>
            </a:r>
          </a:p>
        </p:txBody>
      </p:sp>
      <p:sp>
        <p:nvSpPr>
          <p:cNvPr id="41" name="Text Box 6">
            <a:extLst>
              <a:ext uri="{FF2B5EF4-FFF2-40B4-BE49-F238E27FC236}">
                <a16:creationId xmlns:a16="http://schemas.microsoft.com/office/drawing/2014/main" id="{E28C47F4-9D01-434F-B092-FED66FE0E3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82552" y="6162016"/>
            <a:ext cx="4985256" cy="584776"/>
          </a:xfrm>
          <a:prstGeom prst="rect">
            <a:avLst/>
          </a:prstGeom>
          <a:solidFill>
            <a:srgbClr val="66FF33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u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sz="2400" b="1" dirty="0">
                <a:solidFill>
                  <a:srgbClr val="000000"/>
                </a:solidFill>
                <a:latin typeface="Comic Sans MS" panose="030F0702030302020204" pitchFamily="66" charset="0"/>
                <a:hlinkClick r:id="rId2" action="ppaction://hlinksldjump"/>
              </a:rPr>
              <a:t>Click here to see full solution</a:t>
            </a:r>
            <a:endParaRPr lang="en-GB" altLang="en-US" sz="2400" b="1" dirty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2" name="Rounded Rectangle 62">
            <a:extLst>
              <a:ext uri="{FF2B5EF4-FFF2-40B4-BE49-F238E27FC236}">
                <a16:creationId xmlns:a16="http://schemas.microsoft.com/office/drawing/2014/main" id="{861F5DC4-4E23-4348-9E6C-8E9EB3E02FC0}"/>
              </a:ext>
            </a:extLst>
          </p:cNvPr>
          <p:cNvSpPr/>
          <p:nvPr/>
        </p:nvSpPr>
        <p:spPr>
          <a:xfrm>
            <a:off x="5740174" y="1752600"/>
            <a:ext cx="4264479" cy="890713"/>
          </a:xfrm>
          <a:prstGeom prst="roundRect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GB" sz="3200" b="1" dirty="0">
                <a:latin typeface="Arial Rounded MT Bold" panose="020F0704030504030204" pitchFamily="34" charset="0"/>
              </a:rPr>
              <a:t>Area Rectangle         = 2800cm</a:t>
            </a:r>
            <a:r>
              <a:rPr lang="en-GB" sz="3200" b="1" baseline="30000" dirty="0">
                <a:latin typeface="Arial Rounded MT Bold" panose="020F0704030504030204" pitchFamily="34" charset="0"/>
              </a:rPr>
              <a:t>2</a:t>
            </a:r>
            <a:endParaRPr lang="en-GB" sz="3200" b="1" dirty="0">
              <a:latin typeface="Arial Rounded MT Bold" panose="020F0704030504030204" pitchFamily="34" charset="0"/>
            </a:endParaRPr>
          </a:p>
        </p:txBody>
      </p:sp>
      <p:sp>
        <p:nvSpPr>
          <p:cNvPr id="43" name="Rounded Rectangle 62">
            <a:extLst>
              <a:ext uri="{FF2B5EF4-FFF2-40B4-BE49-F238E27FC236}">
                <a16:creationId xmlns:a16="http://schemas.microsoft.com/office/drawing/2014/main" id="{B77A8BF7-859C-4586-B30C-E0137B1DBC9B}"/>
              </a:ext>
            </a:extLst>
          </p:cNvPr>
          <p:cNvSpPr/>
          <p:nvPr/>
        </p:nvSpPr>
        <p:spPr>
          <a:xfrm>
            <a:off x="5847300" y="2957996"/>
            <a:ext cx="4264479" cy="1095019"/>
          </a:xfrm>
          <a:prstGeom prst="roundRect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GB" sz="3200" b="1" dirty="0">
                <a:latin typeface="Arial Rounded MT Bold" panose="020F0704030504030204" pitchFamily="34" charset="0"/>
              </a:rPr>
              <a:t>Area semi-circle       = 759.88cm</a:t>
            </a:r>
            <a:r>
              <a:rPr lang="en-GB" sz="3200" b="1" baseline="30000" dirty="0">
                <a:latin typeface="Arial Rounded MT Bold" panose="020F0704030504030204" pitchFamily="34" charset="0"/>
              </a:rPr>
              <a:t>2</a:t>
            </a:r>
            <a:endParaRPr lang="en-GB" sz="3200" b="1" dirty="0">
              <a:latin typeface="Arial Rounded MT Bold" panose="020F0704030504030204" pitchFamily="34" charset="0"/>
            </a:endParaRPr>
          </a:p>
        </p:txBody>
      </p:sp>
      <p:sp>
        <p:nvSpPr>
          <p:cNvPr id="44" name="Rounded Rectangle 62">
            <a:extLst>
              <a:ext uri="{FF2B5EF4-FFF2-40B4-BE49-F238E27FC236}">
                <a16:creationId xmlns:a16="http://schemas.microsoft.com/office/drawing/2014/main" id="{5780B585-E9BD-40C5-BEC1-691B989F9B7D}"/>
              </a:ext>
            </a:extLst>
          </p:cNvPr>
          <p:cNvSpPr/>
          <p:nvPr/>
        </p:nvSpPr>
        <p:spPr>
          <a:xfrm>
            <a:off x="5847300" y="4367697"/>
            <a:ext cx="4985256" cy="800100"/>
          </a:xfrm>
          <a:prstGeom prst="roundRect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GB" sz="3200" b="1" dirty="0">
                <a:latin typeface="Arial Rounded MT Bold" panose="020F0704030504030204" pitchFamily="34" charset="0"/>
              </a:rPr>
              <a:t>Total Area= 2040.12cm</a:t>
            </a:r>
            <a:r>
              <a:rPr lang="en-GB" sz="3200" b="1" baseline="30000" dirty="0">
                <a:latin typeface="Arial Rounded MT Bold" panose="020F0704030504030204" pitchFamily="34" charset="0"/>
              </a:rPr>
              <a:t>2</a:t>
            </a:r>
            <a:endParaRPr lang="en-GB" sz="3200" b="1" dirty="0">
              <a:latin typeface="Arial Rounded MT Bold" panose="020F07040305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5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3" grpId="0" animBg="1"/>
      <p:bldP spid="4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2">
            <a:extLst>
              <a:ext uri="{FF2B5EF4-FFF2-40B4-BE49-F238E27FC236}">
                <a16:creationId xmlns:a16="http://schemas.microsoft.com/office/drawing/2014/main" id="{A5B2AE8B-AD34-46E7-94F1-66E7EAD49A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19338" y="231774"/>
            <a:ext cx="7552450" cy="646331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000000"/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66FFFF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36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Area of a Circle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9C1CBBF4-FEC6-42B4-8456-53228BFEDE69}"/>
              </a:ext>
            </a:extLst>
          </p:cNvPr>
          <p:cNvSpPr/>
          <p:nvPr/>
        </p:nvSpPr>
        <p:spPr>
          <a:xfrm>
            <a:off x="2113006" y="1791729"/>
            <a:ext cx="3052118" cy="299033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81ECD09B-3998-4E60-875F-20FEAEB2AAF8}"/>
              </a:ext>
            </a:extLst>
          </p:cNvPr>
          <p:cNvSpPr/>
          <p:nvPr/>
        </p:nvSpPr>
        <p:spPr>
          <a:xfrm>
            <a:off x="3616802" y="3237472"/>
            <a:ext cx="127297" cy="17299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5F1F475-9391-496B-9B88-5D863271B0C0}"/>
              </a:ext>
            </a:extLst>
          </p:cNvPr>
          <p:cNvCxnSpPr>
            <a:cxnSpLocks/>
            <a:endCxn id="3" idx="0"/>
          </p:cNvCxnSpPr>
          <p:nvPr/>
        </p:nvCxnSpPr>
        <p:spPr>
          <a:xfrm flipH="1" flipV="1">
            <a:off x="3639065" y="1791729"/>
            <a:ext cx="35366" cy="1495168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F3B07A6F-9BDD-45CC-B72A-A810D96D0A0B}"/>
              </a:ext>
            </a:extLst>
          </p:cNvPr>
          <p:cNvCxnSpPr>
            <a:cxnSpLocks/>
          </p:cNvCxnSpPr>
          <p:nvPr/>
        </p:nvCxnSpPr>
        <p:spPr>
          <a:xfrm>
            <a:off x="2113006" y="3311611"/>
            <a:ext cx="3052118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50F18D71-2B2B-4F68-B26B-B4789FAEC697}"/>
              </a:ext>
            </a:extLst>
          </p:cNvPr>
          <p:cNvCxnSpPr>
            <a:cxnSpLocks/>
          </p:cNvCxnSpPr>
          <p:nvPr/>
        </p:nvCxnSpPr>
        <p:spPr>
          <a:xfrm flipV="1">
            <a:off x="3656748" y="2389088"/>
            <a:ext cx="729901" cy="31782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7CFD2F30-6A18-4E0A-AF30-0FDD81C20730}"/>
              </a:ext>
            </a:extLst>
          </p:cNvPr>
          <p:cNvSpPr txBox="1"/>
          <p:nvPr/>
        </p:nvSpPr>
        <p:spPr>
          <a:xfrm>
            <a:off x="4437460" y="2127478"/>
            <a:ext cx="1455327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anose="030F0702030302020204" pitchFamily="66" charset="0"/>
              </a:rPr>
              <a:t>Radius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29B5BAA-F6ED-4381-A0D9-07BAAA720E32}"/>
              </a:ext>
            </a:extLst>
          </p:cNvPr>
          <p:cNvSpPr txBox="1"/>
          <p:nvPr/>
        </p:nvSpPr>
        <p:spPr>
          <a:xfrm>
            <a:off x="1385343" y="4286949"/>
            <a:ext cx="2190878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anose="030F0702030302020204" pitchFamily="66" charset="0"/>
              </a:rPr>
              <a:t>Diameter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F4BE620A-CC7D-4E13-9DC1-30B2C6ABC6E9}"/>
              </a:ext>
            </a:extLst>
          </p:cNvPr>
          <p:cNvCxnSpPr>
            <a:cxnSpLocks/>
          </p:cNvCxnSpPr>
          <p:nvPr/>
        </p:nvCxnSpPr>
        <p:spPr>
          <a:xfrm flipH="1">
            <a:off x="2633538" y="3286896"/>
            <a:ext cx="332240" cy="107776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0735F853-B1CB-4D7E-96FF-6C7CD3C1BF38}"/>
              </a:ext>
            </a:extLst>
          </p:cNvPr>
          <p:cNvSpPr txBox="1"/>
          <p:nvPr/>
        </p:nvSpPr>
        <p:spPr>
          <a:xfrm>
            <a:off x="7278516" y="2062239"/>
            <a:ext cx="2190878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3600" dirty="0">
                <a:latin typeface="Comic Sans MS" panose="030F0702030302020204" pitchFamily="66" charset="0"/>
              </a:rPr>
              <a:t>D = 2x R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A700987-05BE-4D58-999E-3F7B5BAF9B84}"/>
              </a:ext>
            </a:extLst>
          </p:cNvPr>
          <p:cNvSpPr txBox="1"/>
          <p:nvPr/>
        </p:nvSpPr>
        <p:spPr>
          <a:xfrm>
            <a:off x="7278516" y="2854413"/>
            <a:ext cx="2190878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3600" dirty="0">
                <a:latin typeface="Comic Sans MS" panose="030F0702030302020204" pitchFamily="66" charset="0"/>
              </a:rPr>
              <a:t>R = D ÷ 2</a:t>
            </a:r>
          </a:p>
        </p:txBody>
      </p:sp>
    </p:spTree>
    <p:extLst>
      <p:ext uri="{BB962C8B-B14F-4D97-AF65-F5344CB8AC3E}">
        <p14:creationId xmlns:p14="http://schemas.microsoft.com/office/powerpoint/2010/main" val="803881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8" grpId="0" animBg="1"/>
      <p:bldP spid="22" grpId="0" animBg="1"/>
      <p:bldP spid="23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val 16">
            <a:extLst>
              <a:ext uri="{FF2B5EF4-FFF2-40B4-BE49-F238E27FC236}">
                <a16:creationId xmlns:a16="http://schemas.microsoft.com/office/drawing/2014/main" id="{AED6F93E-5AB5-47EA-82CE-58CBAB05EC10}"/>
              </a:ext>
            </a:extLst>
          </p:cNvPr>
          <p:cNvSpPr/>
          <p:nvPr/>
        </p:nvSpPr>
        <p:spPr>
          <a:xfrm>
            <a:off x="9486579" y="1159549"/>
            <a:ext cx="1631092" cy="1663534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D4489C3A-36E1-4EF4-A1E0-1C2D37FDF6D9}"/>
              </a:ext>
            </a:extLst>
          </p:cNvPr>
          <p:cNvSpPr/>
          <p:nvPr/>
        </p:nvSpPr>
        <p:spPr>
          <a:xfrm>
            <a:off x="1041961" y="3839140"/>
            <a:ext cx="3047999" cy="1969895"/>
          </a:xfrm>
          <a:prstGeom prst="ellipse">
            <a:avLst/>
          </a:prstGeom>
          <a:solidFill>
            <a:srgbClr val="FF33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08D368C-2E85-4240-ACE6-C44E04178F7A}"/>
              </a:ext>
            </a:extLst>
          </p:cNvPr>
          <p:cNvSpPr/>
          <p:nvPr/>
        </p:nvSpPr>
        <p:spPr>
          <a:xfrm>
            <a:off x="2593614" y="-9404"/>
            <a:ext cx="2662330" cy="3016907"/>
          </a:xfrm>
          <a:prstGeom prst="ellipse">
            <a:avLst/>
          </a:prstGeom>
          <a:solidFill>
            <a:srgbClr val="92D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A8FE2CF9-C090-4FAD-8E07-DE5EA6C03D2F}"/>
              </a:ext>
            </a:extLst>
          </p:cNvPr>
          <p:cNvSpPr/>
          <p:nvPr/>
        </p:nvSpPr>
        <p:spPr>
          <a:xfrm>
            <a:off x="2288575" y="-4143"/>
            <a:ext cx="3048000" cy="136021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 Box 6">
            <a:extLst>
              <a:ext uri="{FF2B5EF4-FFF2-40B4-BE49-F238E27FC236}">
                <a16:creationId xmlns:a16="http://schemas.microsoft.com/office/drawing/2014/main" id="{9C2009D2-362C-45FA-8EB9-64137162F0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101" y="61164"/>
            <a:ext cx="2841582" cy="696913"/>
          </a:xfrm>
          <a:prstGeom prst="rect">
            <a:avLst/>
          </a:prstGeom>
          <a:solidFill>
            <a:srgbClr val="66FF33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u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b="1" dirty="0">
                <a:solidFill>
                  <a:srgbClr val="000000"/>
                </a:solidFill>
                <a:latin typeface="Comic Sans MS" panose="030F0702030302020204" pitchFamily="66" charset="0"/>
              </a:rPr>
              <a:t>Exercise 8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93B709A-2A51-4F6F-8CCA-37F54D6D2629}"/>
              </a:ext>
            </a:extLst>
          </p:cNvPr>
          <p:cNvSpPr txBox="1"/>
          <p:nvPr/>
        </p:nvSpPr>
        <p:spPr>
          <a:xfrm>
            <a:off x="3336926" y="90533"/>
            <a:ext cx="75074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bg1"/>
                </a:solidFill>
                <a:latin typeface="Comic Sans MS" panose="030F0702030302020204" pitchFamily="66" charset="0"/>
              </a:rPr>
              <a:t>Find the area of the following shapes:</a:t>
            </a:r>
          </a:p>
        </p:txBody>
      </p:sp>
      <p:sp>
        <p:nvSpPr>
          <p:cNvPr id="4" name="Rectangle 34">
            <a:extLst>
              <a:ext uri="{FF2B5EF4-FFF2-40B4-BE49-F238E27FC236}">
                <a16:creationId xmlns:a16="http://schemas.microsoft.com/office/drawing/2014/main" id="{4BAD3BFE-292C-49B1-9CE2-63CD4AE2E7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6447" y="1331103"/>
            <a:ext cx="3048000" cy="1676400"/>
          </a:xfrm>
          <a:prstGeom prst="rect">
            <a:avLst/>
          </a:prstGeom>
          <a:solidFill>
            <a:srgbClr val="92D05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7" name="Rectangle 34">
            <a:extLst>
              <a:ext uri="{FF2B5EF4-FFF2-40B4-BE49-F238E27FC236}">
                <a16:creationId xmlns:a16="http://schemas.microsoft.com/office/drawing/2014/main" id="{6905C196-55CB-4A53-882D-04AA7BEEDF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3327" y="4868222"/>
            <a:ext cx="3054350" cy="1525588"/>
          </a:xfrm>
          <a:prstGeom prst="rect">
            <a:avLst/>
          </a:prstGeom>
          <a:solidFill>
            <a:srgbClr val="FF330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" name="Rectangle 34">
            <a:extLst>
              <a:ext uri="{FF2B5EF4-FFF2-40B4-BE49-F238E27FC236}">
                <a16:creationId xmlns:a16="http://schemas.microsoft.com/office/drawing/2014/main" id="{0B4B0AE6-A2FB-497F-8A69-61F708F078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75171" y="3852675"/>
            <a:ext cx="3214421" cy="25411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09FCB7F-B194-494F-B6F4-47DCE32BF3AC}"/>
              </a:ext>
            </a:extLst>
          </p:cNvPr>
          <p:cNvSpPr txBox="1"/>
          <p:nvPr/>
        </p:nvSpPr>
        <p:spPr>
          <a:xfrm>
            <a:off x="4942567" y="3320365"/>
            <a:ext cx="48184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bg1"/>
                </a:solidFill>
                <a:latin typeface="Comic Sans MS" panose="030F0702030302020204" pitchFamily="66" charset="0"/>
              </a:rPr>
              <a:t>Find the shaded area :</a:t>
            </a:r>
          </a:p>
        </p:txBody>
      </p:sp>
      <p:sp>
        <p:nvSpPr>
          <p:cNvPr id="13" name="Rectangle 34">
            <a:extLst>
              <a:ext uri="{FF2B5EF4-FFF2-40B4-BE49-F238E27FC236}">
                <a16:creationId xmlns:a16="http://schemas.microsoft.com/office/drawing/2014/main" id="{7156C132-DEE6-4B74-8853-57E2FB6779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75171" y="1146683"/>
            <a:ext cx="3048000" cy="167640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" name="Text Box 39">
            <a:extLst>
              <a:ext uri="{FF2B5EF4-FFF2-40B4-BE49-F238E27FC236}">
                <a16:creationId xmlns:a16="http://schemas.microsoft.com/office/drawing/2014/main" id="{48289D44-C3B9-4CEA-BE6F-CBCBA7FEA4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0885" y="849827"/>
            <a:ext cx="107914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11 cm</a:t>
            </a:r>
          </a:p>
        </p:txBody>
      </p:sp>
      <p:sp>
        <p:nvSpPr>
          <p:cNvPr id="18" name="Text Box 39">
            <a:extLst>
              <a:ext uri="{FF2B5EF4-FFF2-40B4-BE49-F238E27FC236}">
                <a16:creationId xmlns:a16="http://schemas.microsoft.com/office/drawing/2014/main" id="{136EAD47-7D2E-442D-AFBF-39952AECB1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2024" y="1823123"/>
            <a:ext cx="86754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6cm</a:t>
            </a:r>
          </a:p>
        </p:txBody>
      </p:sp>
      <p:sp>
        <p:nvSpPr>
          <p:cNvPr id="19" name="Text Box 39">
            <a:extLst>
              <a:ext uri="{FF2B5EF4-FFF2-40B4-BE49-F238E27FC236}">
                <a16:creationId xmlns:a16="http://schemas.microsoft.com/office/drawing/2014/main" id="{D9D14A6B-2F6E-45EB-B928-011814B154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14865" y="2844135"/>
            <a:ext cx="102944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15cm</a:t>
            </a:r>
          </a:p>
        </p:txBody>
      </p:sp>
      <p:sp>
        <p:nvSpPr>
          <p:cNvPr id="20" name="Text Box 39">
            <a:extLst>
              <a:ext uri="{FF2B5EF4-FFF2-40B4-BE49-F238E27FC236}">
                <a16:creationId xmlns:a16="http://schemas.microsoft.com/office/drawing/2014/main" id="{D804E9E0-2277-4F05-95DF-F4FFFDC7DE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7626" y="1646083"/>
            <a:ext cx="86754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6cm</a:t>
            </a:r>
          </a:p>
        </p:txBody>
      </p:sp>
      <p:sp>
        <p:nvSpPr>
          <p:cNvPr id="22" name="Text Box 39">
            <a:extLst>
              <a:ext uri="{FF2B5EF4-FFF2-40B4-BE49-F238E27FC236}">
                <a16:creationId xmlns:a16="http://schemas.microsoft.com/office/drawing/2014/main" id="{230ACFB2-734C-4D63-8A3D-BFC42ED529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2024" y="4531998"/>
            <a:ext cx="102944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14cm</a:t>
            </a:r>
          </a:p>
        </p:txBody>
      </p:sp>
      <p:sp>
        <p:nvSpPr>
          <p:cNvPr id="23" name="Text Box 39">
            <a:extLst>
              <a:ext uri="{FF2B5EF4-FFF2-40B4-BE49-F238E27FC236}">
                <a16:creationId xmlns:a16="http://schemas.microsoft.com/office/drawing/2014/main" id="{241F53FC-E9EF-4592-B2D6-6F82C19072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4027" y="5341235"/>
            <a:ext cx="86754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8cm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FDEF5828-B50F-4F45-A9E2-C85B4473185A}"/>
              </a:ext>
            </a:extLst>
          </p:cNvPr>
          <p:cNvCxnSpPr>
            <a:cxnSpLocks/>
          </p:cNvCxnSpPr>
          <p:nvPr/>
        </p:nvCxnSpPr>
        <p:spPr>
          <a:xfrm flipV="1">
            <a:off x="710143" y="3852675"/>
            <a:ext cx="7999" cy="679325"/>
          </a:xfrm>
          <a:prstGeom prst="straightConnector1">
            <a:avLst/>
          </a:prstGeom>
          <a:ln w="57150">
            <a:solidFill>
              <a:schemeClr val="bg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36C22A4E-40C0-4E98-B83C-ED1534615B77}"/>
              </a:ext>
            </a:extLst>
          </p:cNvPr>
          <p:cNvCxnSpPr>
            <a:cxnSpLocks/>
          </p:cNvCxnSpPr>
          <p:nvPr/>
        </p:nvCxnSpPr>
        <p:spPr>
          <a:xfrm flipH="1">
            <a:off x="710143" y="5177118"/>
            <a:ext cx="7999" cy="1216691"/>
          </a:xfrm>
          <a:prstGeom prst="straightConnector1">
            <a:avLst/>
          </a:prstGeom>
          <a:ln w="57150">
            <a:solidFill>
              <a:schemeClr val="bg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Text Box 39">
            <a:extLst>
              <a:ext uri="{FF2B5EF4-FFF2-40B4-BE49-F238E27FC236}">
                <a16:creationId xmlns:a16="http://schemas.microsoft.com/office/drawing/2014/main" id="{3C28A077-2668-4FC1-9D66-53D4B1A56C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079" y="6342810"/>
            <a:ext cx="102944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12cm</a:t>
            </a:r>
          </a:p>
        </p:txBody>
      </p:sp>
      <p:sp>
        <p:nvSpPr>
          <p:cNvPr id="30" name="Text Box 39">
            <a:extLst>
              <a:ext uri="{FF2B5EF4-FFF2-40B4-BE49-F238E27FC236}">
                <a16:creationId xmlns:a16="http://schemas.microsoft.com/office/drawing/2014/main" id="{5A2763A7-3C3E-4372-B498-36706F25F8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1494" y="6288587"/>
            <a:ext cx="108715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55cm</a:t>
            </a:r>
          </a:p>
        </p:txBody>
      </p:sp>
      <p:sp>
        <p:nvSpPr>
          <p:cNvPr id="31" name="Text Box 39">
            <a:extLst>
              <a:ext uri="{FF2B5EF4-FFF2-40B4-BE49-F238E27FC236}">
                <a16:creationId xmlns:a16="http://schemas.microsoft.com/office/drawing/2014/main" id="{5176099B-A439-4C45-8C75-5CFF6D57D4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01779" y="4861632"/>
            <a:ext cx="108715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40cm</a:t>
            </a:r>
          </a:p>
        </p:txBody>
      </p:sp>
      <p:sp>
        <p:nvSpPr>
          <p:cNvPr id="34" name="Rounded Rectangle 61">
            <a:extLst>
              <a:ext uri="{FF2B5EF4-FFF2-40B4-BE49-F238E27FC236}">
                <a16:creationId xmlns:a16="http://schemas.microsoft.com/office/drawing/2014/main" id="{EBC1F358-C9A1-4C29-B6AD-CBC0EC71F207}"/>
              </a:ext>
            </a:extLst>
          </p:cNvPr>
          <p:cNvSpPr/>
          <p:nvPr/>
        </p:nvSpPr>
        <p:spPr>
          <a:xfrm>
            <a:off x="1532589" y="1722377"/>
            <a:ext cx="2767562" cy="800100"/>
          </a:xfrm>
          <a:prstGeom prst="roundRect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GB" sz="3200" b="1" dirty="0">
                <a:latin typeface="Arial Rounded MT Bold" panose="020F0704030504030204" pitchFamily="34" charset="0"/>
              </a:rPr>
              <a:t>94.26cm</a:t>
            </a:r>
            <a:r>
              <a:rPr lang="en-GB" sz="3200" b="1" baseline="30000" dirty="0">
                <a:latin typeface="Arial Rounded MT Bold" panose="020F0704030504030204" pitchFamily="34" charset="0"/>
              </a:rPr>
              <a:t>2</a:t>
            </a:r>
            <a:endParaRPr lang="en-GB" sz="3200" b="1" dirty="0">
              <a:latin typeface="Arial Rounded MT Bold" panose="020F0704030504030204" pitchFamily="34" charset="0"/>
            </a:endParaRPr>
          </a:p>
        </p:txBody>
      </p:sp>
      <p:sp>
        <p:nvSpPr>
          <p:cNvPr id="35" name="Rounded Rectangle 61">
            <a:extLst>
              <a:ext uri="{FF2B5EF4-FFF2-40B4-BE49-F238E27FC236}">
                <a16:creationId xmlns:a16="http://schemas.microsoft.com/office/drawing/2014/main" id="{E1B2743B-D812-4EAC-A00C-C8C1F2AC69AA}"/>
              </a:ext>
            </a:extLst>
          </p:cNvPr>
          <p:cNvSpPr/>
          <p:nvPr/>
        </p:nvSpPr>
        <p:spPr>
          <a:xfrm>
            <a:off x="7784637" y="1516765"/>
            <a:ext cx="2438534" cy="800100"/>
          </a:xfrm>
          <a:prstGeom prst="roundRect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GB" sz="3200" b="1" dirty="0">
                <a:latin typeface="Arial Rounded MT Bold" panose="020F0704030504030204" pitchFamily="34" charset="0"/>
              </a:rPr>
              <a:t>104.13cm</a:t>
            </a:r>
            <a:r>
              <a:rPr lang="en-GB" sz="3200" b="1" baseline="30000" dirty="0">
                <a:latin typeface="Arial Rounded MT Bold" panose="020F0704030504030204" pitchFamily="34" charset="0"/>
              </a:rPr>
              <a:t>2</a:t>
            </a:r>
            <a:endParaRPr lang="en-GB" sz="3200" b="1" dirty="0">
              <a:latin typeface="Arial Rounded MT Bold" panose="020F0704030504030204" pitchFamily="34" charset="0"/>
            </a:endParaRPr>
          </a:p>
        </p:txBody>
      </p:sp>
      <p:sp>
        <p:nvSpPr>
          <p:cNvPr id="37" name="Rounded Rectangle 61">
            <a:extLst>
              <a:ext uri="{FF2B5EF4-FFF2-40B4-BE49-F238E27FC236}">
                <a16:creationId xmlns:a16="http://schemas.microsoft.com/office/drawing/2014/main" id="{359AF73A-A882-4AC1-82E9-8E842A78FB42}"/>
              </a:ext>
            </a:extLst>
          </p:cNvPr>
          <p:cNvSpPr/>
          <p:nvPr/>
        </p:nvSpPr>
        <p:spPr>
          <a:xfrm>
            <a:off x="1248265" y="4558599"/>
            <a:ext cx="2555088" cy="800100"/>
          </a:xfrm>
          <a:prstGeom prst="roundRect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GB" sz="3200" b="1" dirty="0">
                <a:latin typeface="Arial Rounded MT Bold" panose="020F0704030504030204" pitchFamily="34" charset="0"/>
              </a:rPr>
              <a:t>152.52cm</a:t>
            </a:r>
            <a:r>
              <a:rPr lang="en-GB" sz="3200" b="1" baseline="30000" dirty="0">
                <a:latin typeface="Arial Rounded MT Bold" panose="020F0704030504030204" pitchFamily="34" charset="0"/>
              </a:rPr>
              <a:t>2</a:t>
            </a:r>
            <a:endParaRPr lang="en-GB" sz="3200" b="1" dirty="0">
              <a:latin typeface="Arial Rounded MT Bold" panose="020F0704030504030204" pitchFamily="34" charset="0"/>
            </a:endParaRPr>
          </a:p>
        </p:txBody>
      </p:sp>
      <p:sp>
        <p:nvSpPr>
          <p:cNvPr id="38" name="Text Box 52">
            <a:extLst>
              <a:ext uri="{FF2B5EF4-FFF2-40B4-BE49-F238E27FC236}">
                <a16:creationId xmlns:a16="http://schemas.microsoft.com/office/drawing/2014/main" id="{CBD6DCF2-1BCE-4EC1-9C25-7C2F245B23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48405" y="5465326"/>
            <a:ext cx="1219199" cy="40011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r>
              <a:rPr lang="en-GB" altLang="en-US" sz="2000" b="1" dirty="0">
                <a:latin typeface="Comic Sans MS" panose="030F0702030302020204" pitchFamily="66" charset="0"/>
              </a:rPr>
              <a:t>13cm</a:t>
            </a:r>
          </a:p>
        </p:txBody>
      </p:sp>
      <p:sp>
        <p:nvSpPr>
          <p:cNvPr id="39" name="Line 46">
            <a:extLst>
              <a:ext uri="{FF2B5EF4-FFF2-40B4-BE49-F238E27FC236}">
                <a16:creationId xmlns:a16="http://schemas.microsoft.com/office/drawing/2014/main" id="{ACCDF36A-9DD7-4B6F-B84C-127958151FF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152097" y="5682672"/>
            <a:ext cx="295836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>
              <a:solidFill>
                <a:schemeClr val="bg1"/>
              </a:solidFill>
            </a:endParaRP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F3876686-B3F2-4084-ACC3-6EB583B4ABDB}"/>
              </a:ext>
            </a:extLst>
          </p:cNvPr>
          <p:cNvSpPr/>
          <p:nvPr/>
        </p:nvSpPr>
        <p:spPr>
          <a:xfrm>
            <a:off x="8108390" y="4484845"/>
            <a:ext cx="1208951" cy="94760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Line 46">
            <a:extLst>
              <a:ext uri="{FF2B5EF4-FFF2-40B4-BE49-F238E27FC236}">
                <a16:creationId xmlns:a16="http://schemas.microsoft.com/office/drawing/2014/main" id="{44C95103-CA1E-43A6-98EF-E878FDCF47F1}"/>
              </a:ext>
            </a:extLst>
          </p:cNvPr>
          <p:cNvSpPr>
            <a:spLocks noChangeShapeType="1"/>
          </p:cNvSpPr>
          <p:nvPr/>
        </p:nvSpPr>
        <p:spPr bwMode="auto">
          <a:xfrm>
            <a:off x="9059605" y="5682672"/>
            <a:ext cx="295836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>
              <a:solidFill>
                <a:schemeClr val="bg1"/>
              </a:solidFill>
            </a:endParaRP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174D292F-EBDB-4C4E-B716-6B3A4FDD7B44}"/>
              </a:ext>
            </a:extLst>
          </p:cNvPr>
          <p:cNvCxnSpPr/>
          <p:nvPr/>
        </p:nvCxnSpPr>
        <p:spPr>
          <a:xfrm>
            <a:off x="3814447" y="1343367"/>
            <a:ext cx="1441497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Rectangle 27">
            <a:extLst>
              <a:ext uri="{FF2B5EF4-FFF2-40B4-BE49-F238E27FC236}">
                <a16:creationId xmlns:a16="http://schemas.microsoft.com/office/drawing/2014/main" id="{CB92B075-13D7-405D-8853-FBA3BD982D3D}"/>
              </a:ext>
            </a:extLst>
          </p:cNvPr>
          <p:cNvSpPr/>
          <p:nvPr/>
        </p:nvSpPr>
        <p:spPr>
          <a:xfrm>
            <a:off x="3814447" y="1356067"/>
            <a:ext cx="173353" cy="1580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ounded Rectangle 61">
            <a:extLst>
              <a:ext uri="{FF2B5EF4-FFF2-40B4-BE49-F238E27FC236}">
                <a16:creationId xmlns:a16="http://schemas.microsoft.com/office/drawing/2014/main" id="{4C65AD99-E5FF-4CE9-BD79-5F8A697BBAE0}"/>
              </a:ext>
            </a:extLst>
          </p:cNvPr>
          <p:cNvSpPr/>
          <p:nvPr/>
        </p:nvSpPr>
        <p:spPr>
          <a:xfrm>
            <a:off x="7031567" y="4571486"/>
            <a:ext cx="3400758" cy="800100"/>
          </a:xfrm>
          <a:prstGeom prst="roundRect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GB" sz="3200" b="1" dirty="0">
                <a:latin typeface="Arial Rounded MT Bold" panose="020F0704030504030204" pitchFamily="34" charset="0"/>
              </a:rPr>
              <a:t>2067.34cm</a:t>
            </a:r>
            <a:r>
              <a:rPr lang="en-GB" sz="3200" b="1" baseline="30000" dirty="0">
                <a:latin typeface="Arial Rounded MT Bold" panose="020F0704030504030204" pitchFamily="34" charset="0"/>
              </a:rPr>
              <a:t>2</a:t>
            </a:r>
            <a:endParaRPr lang="en-GB" sz="3200" b="1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6000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 animBg="1"/>
      <p:bldP spid="37" grpId="0" animBg="1"/>
      <p:bldP spid="3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7" name="Group 15">
            <a:extLst>
              <a:ext uri="{FF2B5EF4-FFF2-40B4-BE49-F238E27FC236}">
                <a16:creationId xmlns:a16="http://schemas.microsoft.com/office/drawing/2014/main" id="{639088FD-8792-457E-9E21-9B19A7D346D1}"/>
              </a:ext>
            </a:extLst>
          </p:cNvPr>
          <p:cNvGrpSpPr>
            <a:grpSpLocks/>
          </p:cNvGrpSpPr>
          <p:nvPr/>
        </p:nvGrpSpPr>
        <p:grpSpPr bwMode="auto">
          <a:xfrm>
            <a:off x="1828800" y="1219200"/>
            <a:ext cx="4114800" cy="4724400"/>
            <a:chOff x="192" y="816"/>
            <a:chExt cx="2592" cy="2976"/>
          </a:xfrm>
        </p:grpSpPr>
        <p:grpSp>
          <p:nvGrpSpPr>
            <p:cNvPr id="3077" name="Group 5">
              <a:extLst>
                <a:ext uri="{FF2B5EF4-FFF2-40B4-BE49-F238E27FC236}">
                  <a16:creationId xmlns:a16="http://schemas.microsoft.com/office/drawing/2014/main" id="{0B3DE280-738B-4AFD-999D-3491EB56DD9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2" y="816"/>
              <a:ext cx="1920" cy="2976"/>
              <a:chOff x="336" y="672"/>
              <a:chExt cx="1920" cy="2976"/>
            </a:xfrm>
          </p:grpSpPr>
          <p:sp>
            <p:nvSpPr>
              <p:cNvPr id="3075" name="Oval 3">
                <a:extLst>
                  <a:ext uri="{FF2B5EF4-FFF2-40B4-BE49-F238E27FC236}">
                    <a16:creationId xmlns:a16="http://schemas.microsoft.com/office/drawing/2014/main" id="{915647EF-CE0C-46B7-A0D9-FEFFF4B303B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6" y="672"/>
                <a:ext cx="1920" cy="1872"/>
              </a:xfrm>
              <a:prstGeom prst="ellipse">
                <a:avLst/>
              </a:prstGeom>
              <a:solidFill>
                <a:srgbClr val="00FFFF"/>
              </a:solidFill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6" name="Rectangle 4">
                <a:extLst>
                  <a:ext uri="{FF2B5EF4-FFF2-40B4-BE49-F238E27FC236}">
                    <a16:creationId xmlns:a16="http://schemas.microsoft.com/office/drawing/2014/main" id="{27FD536E-5456-4498-9381-85180C9C5D6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6" y="1632"/>
                <a:ext cx="1920" cy="2016"/>
              </a:xfrm>
              <a:prstGeom prst="rect">
                <a:avLst/>
              </a:prstGeom>
              <a:solidFill>
                <a:srgbClr val="00FFFF"/>
              </a:solidFill>
              <a:ln w="762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grpSp>
          <p:nvGrpSpPr>
            <p:cNvPr id="3085" name="Group 13">
              <a:extLst>
                <a:ext uri="{FF2B5EF4-FFF2-40B4-BE49-F238E27FC236}">
                  <a16:creationId xmlns:a16="http://schemas.microsoft.com/office/drawing/2014/main" id="{74D6336E-9AD8-4613-979A-E22B42CFEED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2" y="3408"/>
              <a:ext cx="1872" cy="365"/>
              <a:chOff x="336" y="3264"/>
              <a:chExt cx="1872" cy="365"/>
            </a:xfrm>
          </p:grpSpPr>
          <p:sp>
            <p:nvSpPr>
              <p:cNvPr id="3078" name="Text Box 6">
                <a:extLst>
                  <a:ext uri="{FF2B5EF4-FFF2-40B4-BE49-F238E27FC236}">
                    <a16:creationId xmlns:a16="http://schemas.microsoft.com/office/drawing/2014/main" id="{6CE123DE-A316-4059-8435-83A10299700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60" y="3264"/>
                <a:ext cx="672" cy="365"/>
              </a:xfrm>
              <a:prstGeom prst="rect">
                <a:avLst/>
              </a:prstGeom>
              <a:solidFill>
                <a:srgbClr val="00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GB" altLang="en-US" sz="3200" b="1"/>
                  <a:t>6m</a:t>
                </a:r>
              </a:p>
            </p:txBody>
          </p:sp>
          <p:sp>
            <p:nvSpPr>
              <p:cNvPr id="3079" name="AutoShape 7">
                <a:extLst>
                  <a:ext uri="{FF2B5EF4-FFF2-40B4-BE49-F238E27FC236}">
                    <a16:creationId xmlns:a16="http://schemas.microsoft.com/office/drawing/2014/main" id="{DEFBA514-1B09-43D8-BDDA-63771084D76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6" y="3360"/>
                <a:ext cx="672" cy="240"/>
              </a:xfrm>
              <a:prstGeom prst="leftArrow">
                <a:avLst>
                  <a:gd name="adj1" fmla="val 50000"/>
                  <a:gd name="adj2" fmla="val 70000"/>
                </a:avLst>
              </a:prstGeom>
              <a:solidFill>
                <a:srgbClr val="FFFF00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0" name="AutoShape 8">
                <a:extLst>
                  <a:ext uri="{FF2B5EF4-FFF2-40B4-BE49-F238E27FC236}">
                    <a16:creationId xmlns:a16="http://schemas.microsoft.com/office/drawing/2014/main" id="{4A27CC2B-6F5E-4B3C-AD22-1A5BAB6F129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10757853">
                <a:off x="1534" y="3360"/>
                <a:ext cx="674" cy="240"/>
              </a:xfrm>
              <a:prstGeom prst="leftArrow">
                <a:avLst>
                  <a:gd name="adj1" fmla="val 50000"/>
                  <a:gd name="adj2" fmla="val 70208"/>
                </a:avLst>
              </a:prstGeom>
              <a:solidFill>
                <a:srgbClr val="FFFF00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3082" name="Text Box 10">
              <a:extLst>
                <a:ext uri="{FF2B5EF4-FFF2-40B4-BE49-F238E27FC236}">
                  <a16:creationId xmlns:a16="http://schemas.microsoft.com/office/drawing/2014/main" id="{95318FD8-62BA-497A-A596-4E4D7C124F4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12" y="2544"/>
              <a:ext cx="67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altLang="en-US" sz="3200" b="1"/>
                <a:t>8m</a:t>
              </a:r>
            </a:p>
          </p:txBody>
        </p:sp>
        <p:sp>
          <p:nvSpPr>
            <p:cNvPr id="3083" name="AutoShape 11">
              <a:extLst>
                <a:ext uri="{FF2B5EF4-FFF2-40B4-BE49-F238E27FC236}">
                  <a16:creationId xmlns:a16="http://schemas.microsoft.com/office/drawing/2014/main" id="{F7604A23-3538-4A99-91F0-3668B3CDB0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6" y="1824"/>
              <a:ext cx="288" cy="672"/>
            </a:xfrm>
            <a:prstGeom prst="upArrow">
              <a:avLst>
                <a:gd name="adj1" fmla="val 50000"/>
                <a:gd name="adj2" fmla="val 58333"/>
              </a:avLst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4" name="AutoShape 12">
              <a:extLst>
                <a:ext uri="{FF2B5EF4-FFF2-40B4-BE49-F238E27FC236}">
                  <a16:creationId xmlns:a16="http://schemas.microsoft.com/office/drawing/2014/main" id="{7F6A88D2-D266-4DB0-AD08-F250235268B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10802719">
              <a:off x="2256" y="2975"/>
              <a:ext cx="288" cy="816"/>
            </a:xfrm>
            <a:prstGeom prst="upArrow">
              <a:avLst>
                <a:gd name="adj1" fmla="val 50000"/>
                <a:gd name="adj2" fmla="val 70833"/>
              </a:avLst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3088" name="Text Box 16">
            <a:extLst>
              <a:ext uri="{FF2B5EF4-FFF2-40B4-BE49-F238E27FC236}">
                <a16:creationId xmlns:a16="http://schemas.microsoft.com/office/drawing/2014/main" id="{15013761-B9C2-42DE-AB41-B0769C627D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3962401"/>
            <a:ext cx="838200" cy="646331"/>
          </a:xfrm>
          <a:prstGeom prst="rect">
            <a:avLst/>
          </a:prstGeom>
          <a:solidFill>
            <a:srgbClr val="CC3300"/>
          </a:solidFill>
          <a:ln w="762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3600" b="1">
                <a:solidFill>
                  <a:srgbClr val="FFFF00"/>
                </a:solidFill>
              </a:rPr>
              <a:t>A</a:t>
            </a:r>
          </a:p>
        </p:txBody>
      </p:sp>
      <p:sp>
        <p:nvSpPr>
          <p:cNvPr id="3089" name="Text Box 17">
            <a:extLst>
              <a:ext uri="{FF2B5EF4-FFF2-40B4-BE49-F238E27FC236}">
                <a16:creationId xmlns:a16="http://schemas.microsoft.com/office/drawing/2014/main" id="{FBF4C906-52AC-4049-8411-9EC391172B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1752601"/>
            <a:ext cx="838200" cy="646331"/>
          </a:xfrm>
          <a:prstGeom prst="rect">
            <a:avLst/>
          </a:prstGeom>
          <a:solidFill>
            <a:srgbClr val="CC3300"/>
          </a:solidFill>
          <a:ln w="762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3600" b="1">
                <a:solidFill>
                  <a:srgbClr val="FFFF00"/>
                </a:solidFill>
              </a:rPr>
              <a:t>B</a:t>
            </a:r>
          </a:p>
        </p:txBody>
      </p:sp>
      <p:sp>
        <p:nvSpPr>
          <p:cNvPr id="3090" name="Text Box 18">
            <a:extLst>
              <a:ext uri="{FF2B5EF4-FFF2-40B4-BE49-F238E27FC236}">
                <a16:creationId xmlns:a16="http://schemas.microsoft.com/office/drawing/2014/main" id="{92DA1BA8-9D87-4528-96C6-1C0D915CC3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901701"/>
            <a:ext cx="838200" cy="646331"/>
          </a:xfrm>
          <a:prstGeom prst="rect">
            <a:avLst/>
          </a:prstGeom>
          <a:solidFill>
            <a:srgbClr val="CC3300"/>
          </a:solidFill>
          <a:ln w="762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3600" b="1">
                <a:solidFill>
                  <a:srgbClr val="FFFF00"/>
                </a:solidFill>
              </a:rPr>
              <a:t>A</a:t>
            </a:r>
          </a:p>
        </p:txBody>
      </p:sp>
      <p:sp>
        <p:nvSpPr>
          <p:cNvPr id="3091" name="Text Box 19">
            <a:extLst>
              <a:ext uri="{FF2B5EF4-FFF2-40B4-BE49-F238E27FC236}">
                <a16:creationId xmlns:a16="http://schemas.microsoft.com/office/drawing/2014/main" id="{5E2FEA24-2156-4539-B2DE-C8B2FA497D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901700"/>
            <a:ext cx="1143000" cy="641350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3600">
                <a:solidFill>
                  <a:srgbClr val="FFFF00"/>
                </a:solidFill>
              </a:rPr>
              <a:t>A =</a:t>
            </a:r>
          </a:p>
        </p:txBody>
      </p:sp>
      <p:sp>
        <p:nvSpPr>
          <p:cNvPr id="3092" name="Text Box 20">
            <a:extLst>
              <a:ext uri="{FF2B5EF4-FFF2-40B4-BE49-F238E27FC236}">
                <a16:creationId xmlns:a16="http://schemas.microsoft.com/office/drawing/2014/main" id="{D2A244FC-1CF9-4F39-9AEF-6E2FD8CF1B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901700"/>
            <a:ext cx="1981200" cy="641350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3600">
                <a:solidFill>
                  <a:srgbClr val="FFFF00"/>
                </a:solidFill>
              </a:rPr>
              <a:t>l x b</a:t>
            </a:r>
          </a:p>
        </p:txBody>
      </p:sp>
      <p:sp>
        <p:nvSpPr>
          <p:cNvPr id="3093" name="Text Box 21">
            <a:extLst>
              <a:ext uri="{FF2B5EF4-FFF2-40B4-BE49-F238E27FC236}">
                <a16:creationId xmlns:a16="http://schemas.microsoft.com/office/drawing/2014/main" id="{4742FCA8-5618-438C-A36F-FE345FD59D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1511300"/>
            <a:ext cx="3124200" cy="641350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3600">
                <a:solidFill>
                  <a:srgbClr val="FFFF00"/>
                </a:solidFill>
              </a:rPr>
              <a:t>A =  8 x 6</a:t>
            </a:r>
          </a:p>
        </p:txBody>
      </p:sp>
      <p:sp>
        <p:nvSpPr>
          <p:cNvPr id="3094" name="Text Box 22">
            <a:extLst>
              <a:ext uri="{FF2B5EF4-FFF2-40B4-BE49-F238E27FC236}">
                <a16:creationId xmlns:a16="http://schemas.microsoft.com/office/drawing/2014/main" id="{039239A1-F1E3-4F26-98DE-1F13EBFB51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2120900"/>
            <a:ext cx="3124200" cy="641350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3600">
                <a:solidFill>
                  <a:srgbClr val="FFFF00"/>
                </a:solidFill>
              </a:rPr>
              <a:t>A =  48</a:t>
            </a:r>
          </a:p>
        </p:txBody>
      </p:sp>
      <p:sp>
        <p:nvSpPr>
          <p:cNvPr id="3095" name="Text Box 23">
            <a:extLst>
              <a:ext uri="{FF2B5EF4-FFF2-40B4-BE49-F238E27FC236}">
                <a16:creationId xmlns:a16="http://schemas.microsoft.com/office/drawing/2014/main" id="{56E1E6DF-1383-4DED-A99F-8017015FE6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05800" y="2120900"/>
            <a:ext cx="838200" cy="641350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3600">
                <a:solidFill>
                  <a:srgbClr val="FFFF00"/>
                </a:solidFill>
              </a:rPr>
              <a:t>m</a:t>
            </a:r>
            <a:r>
              <a:rPr lang="en-GB" altLang="en-US" sz="3600" baseline="30000">
                <a:solidFill>
                  <a:srgbClr val="FFFF00"/>
                </a:solidFill>
              </a:rPr>
              <a:t>2</a:t>
            </a:r>
            <a:endParaRPr lang="en-GB" altLang="en-US" sz="3600">
              <a:solidFill>
                <a:srgbClr val="FFFF00"/>
              </a:solidFill>
            </a:endParaRPr>
          </a:p>
        </p:txBody>
      </p:sp>
      <p:sp>
        <p:nvSpPr>
          <p:cNvPr id="3097" name="Text Box 25">
            <a:extLst>
              <a:ext uri="{FF2B5EF4-FFF2-40B4-BE49-F238E27FC236}">
                <a16:creationId xmlns:a16="http://schemas.microsoft.com/office/drawing/2014/main" id="{E7FF7254-73DC-4A81-B76C-4F5D5188EE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3009901"/>
            <a:ext cx="838200" cy="646331"/>
          </a:xfrm>
          <a:prstGeom prst="rect">
            <a:avLst/>
          </a:prstGeom>
          <a:solidFill>
            <a:srgbClr val="CC3300"/>
          </a:solidFill>
          <a:ln w="762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3600" b="1">
                <a:solidFill>
                  <a:srgbClr val="FFFF00"/>
                </a:solidFill>
              </a:rPr>
              <a:t>B</a:t>
            </a:r>
          </a:p>
        </p:txBody>
      </p:sp>
      <p:sp>
        <p:nvSpPr>
          <p:cNvPr id="3098" name="Text Box 26">
            <a:extLst>
              <a:ext uri="{FF2B5EF4-FFF2-40B4-BE49-F238E27FC236}">
                <a16:creationId xmlns:a16="http://schemas.microsoft.com/office/drawing/2014/main" id="{81B31484-CA33-436A-905D-5833A5298A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3619500"/>
            <a:ext cx="1143000" cy="641350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3600">
                <a:solidFill>
                  <a:srgbClr val="FFFF00"/>
                </a:solidFill>
              </a:rPr>
              <a:t>A =</a:t>
            </a:r>
          </a:p>
        </p:txBody>
      </p:sp>
      <p:sp>
        <p:nvSpPr>
          <p:cNvPr id="3099" name="Text Box 27">
            <a:extLst>
              <a:ext uri="{FF2B5EF4-FFF2-40B4-BE49-F238E27FC236}">
                <a16:creationId xmlns:a16="http://schemas.microsoft.com/office/drawing/2014/main" id="{DA7C0CF8-AD87-4ADC-A589-05B6328B58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0" y="3619500"/>
            <a:ext cx="1981200" cy="641350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571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3600">
                <a:solidFill>
                  <a:srgbClr val="FFFF00"/>
                </a:solidFill>
                <a:sym typeface="Symbol" panose="05050102010706020507" pitchFamily="18" charset="2"/>
              </a:rPr>
              <a:t> x r</a:t>
            </a:r>
            <a:r>
              <a:rPr lang="en-GB" altLang="en-US" sz="3600" baseline="30000">
                <a:solidFill>
                  <a:srgbClr val="FFFF00"/>
                </a:solidFill>
                <a:sym typeface="Symbol" panose="05050102010706020507" pitchFamily="18" charset="2"/>
              </a:rPr>
              <a:t>2</a:t>
            </a:r>
            <a:endParaRPr lang="en-GB" altLang="en-US" sz="3600">
              <a:solidFill>
                <a:srgbClr val="FFFF00"/>
              </a:solidFill>
            </a:endParaRPr>
          </a:p>
        </p:txBody>
      </p:sp>
      <p:sp>
        <p:nvSpPr>
          <p:cNvPr id="3100" name="Text Box 28">
            <a:extLst>
              <a:ext uri="{FF2B5EF4-FFF2-40B4-BE49-F238E27FC236}">
                <a16:creationId xmlns:a16="http://schemas.microsoft.com/office/drawing/2014/main" id="{48C532C2-8CA4-42F7-8CD8-AA120794BF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4229100"/>
            <a:ext cx="3124200" cy="641350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3600" dirty="0">
                <a:solidFill>
                  <a:srgbClr val="FFFF00"/>
                </a:solidFill>
              </a:rPr>
              <a:t>A =  3.14 x </a:t>
            </a:r>
            <a:r>
              <a:rPr lang="en-GB" altLang="en-US" sz="3600" dirty="0">
                <a:solidFill>
                  <a:schemeClr val="bg1"/>
                </a:solidFill>
              </a:rPr>
              <a:t>3x3</a:t>
            </a:r>
          </a:p>
        </p:txBody>
      </p:sp>
      <p:sp>
        <p:nvSpPr>
          <p:cNvPr id="3101" name="Text Box 29">
            <a:extLst>
              <a:ext uri="{FF2B5EF4-FFF2-40B4-BE49-F238E27FC236}">
                <a16:creationId xmlns:a16="http://schemas.microsoft.com/office/drawing/2014/main" id="{240D46C2-A5C2-430F-8381-A4042BD27B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4838700"/>
            <a:ext cx="3124200" cy="641350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3600">
                <a:solidFill>
                  <a:srgbClr val="FFFF00"/>
                </a:solidFill>
              </a:rPr>
              <a:t>A =  28.26</a:t>
            </a:r>
          </a:p>
        </p:txBody>
      </p:sp>
      <p:sp>
        <p:nvSpPr>
          <p:cNvPr id="3103" name="Text Box 31">
            <a:extLst>
              <a:ext uri="{FF2B5EF4-FFF2-40B4-BE49-F238E27FC236}">
                <a16:creationId xmlns:a16="http://schemas.microsoft.com/office/drawing/2014/main" id="{DAEE934D-2787-4362-8DAF-B197076CE6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91600" y="4838700"/>
            <a:ext cx="838200" cy="641350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3600">
                <a:solidFill>
                  <a:srgbClr val="FFFF00"/>
                </a:solidFill>
              </a:rPr>
              <a:t>m</a:t>
            </a:r>
            <a:r>
              <a:rPr lang="en-GB" altLang="en-US" sz="3600" baseline="30000">
                <a:solidFill>
                  <a:srgbClr val="FFFF00"/>
                </a:solidFill>
              </a:rPr>
              <a:t>2</a:t>
            </a:r>
            <a:endParaRPr lang="en-GB" altLang="en-US" sz="3600">
              <a:solidFill>
                <a:srgbClr val="FFFF00"/>
              </a:solidFill>
            </a:endParaRPr>
          </a:p>
        </p:txBody>
      </p:sp>
      <p:sp>
        <p:nvSpPr>
          <p:cNvPr id="3104" name="Text Box 32">
            <a:extLst>
              <a:ext uri="{FF2B5EF4-FFF2-40B4-BE49-F238E27FC236}">
                <a16:creationId xmlns:a16="http://schemas.microsoft.com/office/drawing/2014/main" id="{73431955-4574-41E4-8911-9056D191E1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5524501"/>
            <a:ext cx="4648200" cy="549275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3000" b="1">
                <a:solidFill>
                  <a:srgbClr val="FFFF00"/>
                </a:solidFill>
              </a:rPr>
              <a:t>Semi-circle = 14.13m</a:t>
            </a:r>
            <a:r>
              <a:rPr lang="en-GB" altLang="en-US" sz="3000" b="1" baseline="30000">
                <a:solidFill>
                  <a:srgbClr val="FFFF00"/>
                </a:solidFill>
              </a:rPr>
              <a:t>2</a:t>
            </a:r>
            <a:endParaRPr lang="en-GB" altLang="en-US" sz="3000" b="1">
              <a:solidFill>
                <a:srgbClr val="FFFF00"/>
              </a:solidFill>
            </a:endParaRPr>
          </a:p>
        </p:txBody>
      </p:sp>
      <p:sp>
        <p:nvSpPr>
          <p:cNvPr id="3106" name="Text Box 34">
            <a:extLst>
              <a:ext uri="{FF2B5EF4-FFF2-40B4-BE49-F238E27FC236}">
                <a16:creationId xmlns:a16="http://schemas.microsoft.com/office/drawing/2014/main" id="{B2CFF199-F16E-48CC-9CFA-A6F2257B7F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1" y="6248401"/>
            <a:ext cx="8666163" cy="549275"/>
          </a:xfrm>
          <a:prstGeom prst="rect">
            <a:avLst/>
          </a:prstGeom>
          <a:solidFill>
            <a:srgbClr val="FF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3000" b="1">
                <a:solidFill>
                  <a:srgbClr val="FFFF00"/>
                </a:solidFill>
              </a:rPr>
              <a:t>TOTAL AREA = </a:t>
            </a:r>
          </a:p>
        </p:txBody>
      </p:sp>
      <p:sp>
        <p:nvSpPr>
          <p:cNvPr id="3111" name="Text Box 39">
            <a:extLst>
              <a:ext uri="{FF2B5EF4-FFF2-40B4-BE49-F238E27FC236}">
                <a16:creationId xmlns:a16="http://schemas.microsoft.com/office/drawing/2014/main" id="{F41418FA-00C0-4806-8EC9-4275685DD2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35850" y="6248401"/>
            <a:ext cx="3079750" cy="549275"/>
          </a:xfrm>
          <a:prstGeom prst="rect">
            <a:avLst/>
          </a:prstGeom>
          <a:solidFill>
            <a:srgbClr val="FF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3000" b="1">
                <a:solidFill>
                  <a:srgbClr val="FFFF00"/>
                </a:solidFill>
              </a:rPr>
              <a:t>=  62.13m</a:t>
            </a:r>
            <a:r>
              <a:rPr lang="en-GB" altLang="en-US" sz="3000" b="1" baseline="30000">
                <a:solidFill>
                  <a:srgbClr val="FFFF00"/>
                </a:solidFill>
              </a:rPr>
              <a:t>2</a:t>
            </a:r>
            <a:endParaRPr lang="en-GB" altLang="en-US" sz="3000" b="1">
              <a:solidFill>
                <a:srgbClr val="FFFF00"/>
              </a:solidFill>
            </a:endParaRPr>
          </a:p>
        </p:txBody>
      </p:sp>
      <p:sp>
        <p:nvSpPr>
          <p:cNvPr id="3112" name="Line 40">
            <a:extLst>
              <a:ext uri="{FF2B5EF4-FFF2-40B4-BE49-F238E27FC236}">
                <a16:creationId xmlns:a16="http://schemas.microsoft.com/office/drawing/2014/main" id="{F0944C66-AA4A-4CCC-B326-AC68C042090B}"/>
              </a:ext>
            </a:extLst>
          </p:cNvPr>
          <p:cNvSpPr>
            <a:spLocks noChangeShapeType="1"/>
          </p:cNvSpPr>
          <p:nvPr/>
        </p:nvSpPr>
        <p:spPr bwMode="auto">
          <a:xfrm>
            <a:off x="7881938" y="6764338"/>
            <a:ext cx="188436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13" name="Text Box 41">
            <a:extLst>
              <a:ext uri="{FF2B5EF4-FFF2-40B4-BE49-F238E27FC236}">
                <a16:creationId xmlns:a16="http://schemas.microsoft.com/office/drawing/2014/main" id="{98439445-BAFB-42AB-B20F-85FDBB97BE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3009900"/>
            <a:ext cx="2362200" cy="641350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3600">
                <a:solidFill>
                  <a:srgbClr val="FFFF00"/>
                </a:solidFill>
              </a:rPr>
              <a:t>D = 6m</a:t>
            </a:r>
          </a:p>
        </p:txBody>
      </p:sp>
      <p:sp>
        <p:nvSpPr>
          <p:cNvPr id="3114" name="Text Box 42">
            <a:extLst>
              <a:ext uri="{FF2B5EF4-FFF2-40B4-BE49-F238E27FC236}">
                <a16:creationId xmlns:a16="http://schemas.microsoft.com/office/drawing/2014/main" id="{FF4711FD-9E69-476B-BEB3-7A93340B6B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0" y="3009900"/>
            <a:ext cx="1841500" cy="641350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571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3600">
                <a:solidFill>
                  <a:srgbClr val="FFFF00"/>
                </a:solidFill>
                <a:sym typeface="Symbol" panose="05050102010706020507" pitchFamily="18" charset="2"/>
              </a:rPr>
              <a:t>R = </a:t>
            </a:r>
            <a:r>
              <a:rPr lang="en-GB" altLang="en-US" sz="3600">
                <a:solidFill>
                  <a:schemeClr val="bg1"/>
                </a:solidFill>
                <a:sym typeface="Symbol" panose="05050102010706020507" pitchFamily="18" charset="2"/>
              </a:rPr>
              <a:t>3 </a:t>
            </a:r>
            <a:r>
              <a:rPr lang="en-GB" altLang="en-US" sz="3600">
                <a:solidFill>
                  <a:srgbClr val="FFFF00"/>
                </a:solidFill>
                <a:sym typeface="Symbol" panose="05050102010706020507" pitchFamily="18" charset="2"/>
              </a:rPr>
              <a:t>m</a:t>
            </a:r>
            <a:endParaRPr lang="en-GB" altLang="en-US" sz="3600">
              <a:solidFill>
                <a:srgbClr val="FFFF00"/>
              </a:solidFill>
            </a:endParaRPr>
          </a:p>
        </p:txBody>
      </p:sp>
      <p:sp>
        <p:nvSpPr>
          <p:cNvPr id="3115" name="Text Box 43">
            <a:extLst>
              <a:ext uri="{FF2B5EF4-FFF2-40B4-BE49-F238E27FC236}">
                <a16:creationId xmlns:a16="http://schemas.microsoft.com/office/drawing/2014/main" id="{ADB0D5C3-9B32-4A0A-824C-569C429311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35056" y="2134458"/>
            <a:ext cx="82708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8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3600" dirty="0">
                <a:solidFill>
                  <a:srgbClr val="FF0000"/>
                </a:solidFill>
              </a:rPr>
              <a:t>48</a:t>
            </a:r>
          </a:p>
        </p:txBody>
      </p:sp>
      <p:sp>
        <p:nvSpPr>
          <p:cNvPr id="3116" name="Rectangle 44">
            <a:extLst>
              <a:ext uri="{FF2B5EF4-FFF2-40B4-BE49-F238E27FC236}">
                <a16:creationId xmlns:a16="http://schemas.microsoft.com/office/drawing/2014/main" id="{35EB2D4D-35B3-4AF6-A5D4-6BC63A5BF3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79492" y="5525590"/>
            <a:ext cx="1069524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3000" b="1" dirty="0">
                <a:solidFill>
                  <a:srgbClr val="FF0000"/>
                </a:solidFill>
              </a:rPr>
              <a:t>14.13</a:t>
            </a:r>
            <a:endParaRPr lang="en-GB" altLang="en-US" sz="3000" b="1" baseline="30000" dirty="0">
              <a:solidFill>
                <a:srgbClr val="FF0000"/>
              </a:solidFill>
            </a:endParaRPr>
          </a:p>
        </p:txBody>
      </p:sp>
      <p:sp>
        <p:nvSpPr>
          <p:cNvPr id="3117" name="Text Box 45">
            <a:extLst>
              <a:ext uri="{FF2B5EF4-FFF2-40B4-BE49-F238E27FC236}">
                <a16:creationId xmlns:a16="http://schemas.microsoft.com/office/drawing/2014/main" id="{DF5AB267-528C-4629-A61A-3292E356B3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27600" y="6245226"/>
            <a:ext cx="2489200" cy="549275"/>
          </a:xfrm>
          <a:prstGeom prst="rect">
            <a:avLst/>
          </a:prstGeom>
          <a:solidFill>
            <a:srgbClr val="FF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3000" b="1">
                <a:solidFill>
                  <a:srgbClr val="FFFF00"/>
                </a:solidFill>
              </a:rPr>
              <a:t>48 + 14.13</a:t>
            </a:r>
          </a:p>
        </p:txBody>
      </p:sp>
      <p:sp>
        <p:nvSpPr>
          <p:cNvPr id="38" name="Text Box 6">
            <a:extLst>
              <a:ext uri="{FF2B5EF4-FFF2-40B4-BE49-F238E27FC236}">
                <a16:creationId xmlns:a16="http://schemas.microsoft.com/office/drawing/2014/main" id="{363259F0-1E91-45AC-BA6A-B2E5736F4A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101" y="61164"/>
            <a:ext cx="2841582" cy="696913"/>
          </a:xfrm>
          <a:prstGeom prst="rect">
            <a:avLst/>
          </a:prstGeom>
          <a:solidFill>
            <a:srgbClr val="66FF33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u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b="1">
                <a:solidFill>
                  <a:srgbClr val="000000"/>
                </a:solidFill>
                <a:latin typeface="Comic Sans MS" panose="030F0702030302020204" pitchFamily="66" charset="0"/>
              </a:rPr>
              <a:t>Exercise 7</a:t>
            </a:r>
            <a:endParaRPr lang="en-GB" altLang="en-US" b="1" dirty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DC32C85A-E8A7-49BB-9B8C-81695C095CD7}"/>
              </a:ext>
            </a:extLst>
          </p:cNvPr>
          <p:cNvSpPr txBox="1"/>
          <p:nvPr/>
        </p:nvSpPr>
        <p:spPr>
          <a:xfrm>
            <a:off x="3336926" y="90533"/>
            <a:ext cx="44354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bg1"/>
                </a:solidFill>
                <a:latin typeface="Comic Sans MS" panose="030F0702030302020204" pitchFamily="66" charset="0"/>
              </a:rPr>
              <a:t>Find the total area :</a:t>
            </a:r>
          </a:p>
        </p:txBody>
      </p:sp>
      <p:sp>
        <p:nvSpPr>
          <p:cNvPr id="40" name="Text Box 6">
            <a:extLst>
              <a:ext uri="{FF2B5EF4-FFF2-40B4-BE49-F238E27FC236}">
                <a16:creationId xmlns:a16="http://schemas.microsoft.com/office/drawing/2014/main" id="{1E7B30AE-A528-40DA-B4E2-04C8974837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75168" y="5896769"/>
            <a:ext cx="1268391" cy="696913"/>
          </a:xfrm>
          <a:prstGeom prst="rect">
            <a:avLst/>
          </a:prstGeom>
          <a:solidFill>
            <a:srgbClr val="66FF33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u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b="1" dirty="0" err="1">
                <a:solidFill>
                  <a:srgbClr val="000000"/>
                </a:solidFill>
                <a:latin typeface="Comic Sans MS" panose="030F0702030302020204" pitchFamily="66" charset="0"/>
                <a:hlinkClick r:id="rId4" action="ppaction://hlinksldjump"/>
              </a:rPr>
              <a:t>BacK</a:t>
            </a:r>
            <a:endParaRPr lang="en-GB" altLang="en-US" b="1" dirty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9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0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0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0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0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09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3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3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3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3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3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3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3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3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3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5" dur="500"/>
                                        <p:tgtEl>
                                          <p:spTgt spid="3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90" grpId="0" animBg="1" autoUpdateAnimBg="0"/>
      <p:bldP spid="3091" grpId="0" animBg="1" autoUpdateAnimBg="0"/>
      <p:bldP spid="3092" grpId="0" animBg="1" autoUpdateAnimBg="0"/>
      <p:bldP spid="3093" grpId="0" animBg="1" autoUpdateAnimBg="0"/>
      <p:bldP spid="3094" grpId="0" animBg="1" autoUpdateAnimBg="0"/>
      <p:bldP spid="3095" grpId="0" animBg="1" autoUpdateAnimBg="0"/>
      <p:bldP spid="3097" grpId="0" animBg="1" autoUpdateAnimBg="0"/>
      <p:bldP spid="3098" grpId="0" animBg="1" autoUpdateAnimBg="0"/>
      <p:bldP spid="3099" grpId="0" animBg="1" autoUpdateAnimBg="0"/>
      <p:bldP spid="3100" grpId="0" animBg="1" autoUpdateAnimBg="0"/>
      <p:bldP spid="3101" grpId="0" animBg="1" autoUpdateAnimBg="0"/>
      <p:bldP spid="3103" grpId="0" animBg="1" autoUpdateAnimBg="0"/>
      <p:bldP spid="3104" grpId="0" animBg="1" autoUpdateAnimBg="0"/>
      <p:bldP spid="3106" grpId="0" animBg="1" autoUpdateAnimBg="0"/>
      <p:bldP spid="3111" grpId="0" animBg="1" autoUpdateAnimBg="0"/>
      <p:bldP spid="3113" grpId="0" animBg="1" autoUpdateAnimBg="0"/>
      <p:bldP spid="3114" grpId="0" animBg="1" autoUpdateAnimBg="0"/>
      <p:bldP spid="3115" grpId="0" autoUpdateAnimBg="0"/>
      <p:bldP spid="3116" grpId="0" autoUpdateAnimBg="0"/>
      <p:bldP spid="3117" grpId="0" animBg="1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36" name="Group 40">
            <a:extLst>
              <a:ext uri="{FF2B5EF4-FFF2-40B4-BE49-F238E27FC236}">
                <a16:creationId xmlns:a16="http://schemas.microsoft.com/office/drawing/2014/main" id="{4942F101-A2B0-4087-A412-B7BEA044E737}"/>
              </a:ext>
            </a:extLst>
          </p:cNvPr>
          <p:cNvGrpSpPr>
            <a:grpSpLocks/>
          </p:cNvGrpSpPr>
          <p:nvPr/>
        </p:nvGrpSpPr>
        <p:grpSpPr bwMode="auto">
          <a:xfrm>
            <a:off x="2590800" y="838200"/>
            <a:ext cx="6248400" cy="3276600"/>
            <a:chOff x="672" y="864"/>
            <a:chExt cx="3936" cy="2064"/>
          </a:xfrm>
        </p:grpSpPr>
        <p:grpSp>
          <p:nvGrpSpPr>
            <p:cNvPr id="4110" name="Group 14">
              <a:extLst>
                <a:ext uri="{FF2B5EF4-FFF2-40B4-BE49-F238E27FC236}">
                  <a16:creationId xmlns:a16="http://schemas.microsoft.com/office/drawing/2014/main" id="{DDBA079D-40F5-41D5-8D75-F3A99E34FE2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72" y="864"/>
              <a:ext cx="3936" cy="2064"/>
              <a:chOff x="768" y="864"/>
              <a:chExt cx="3936" cy="2064"/>
            </a:xfrm>
          </p:grpSpPr>
          <p:sp>
            <p:nvSpPr>
              <p:cNvPr id="4100" name="Oval 4">
                <a:extLst>
                  <a:ext uri="{FF2B5EF4-FFF2-40B4-BE49-F238E27FC236}">
                    <a16:creationId xmlns:a16="http://schemas.microsoft.com/office/drawing/2014/main" id="{1DF9644B-CE8F-4925-A293-BF18DD56340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48" y="912"/>
                <a:ext cx="1776" cy="1824"/>
              </a:xfrm>
              <a:prstGeom prst="ellipse">
                <a:avLst/>
              </a:prstGeom>
              <a:solidFill>
                <a:srgbClr val="00FFFF"/>
              </a:solidFill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4101" name="Rectangle 5">
                <a:extLst>
                  <a:ext uri="{FF2B5EF4-FFF2-40B4-BE49-F238E27FC236}">
                    <a16:creationId xmlns:a16="http://schemas.microsoft.com/office/drawing/2014/main" id="{C6D5EEDD-1EE6-44E8-9A84-F855E27531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0" y="1824"/>
                <a:ext cx="2784" cy="1104"/>
              </a:xfrm>
              <a:prstGeom prst="rect">
                <a:avLst/>
              </a:prstGeom>
              <a:solidFill>
                <a:srgbClr val="00206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4102" name="Rectangle 6">
                <a:extLst>
                  <a:ext uri="{FF2B5EF4-FFF2-40B4-BE49-F238E27FC236}">
                    <a16:creationId xmlns:a16="http://schemas.microsoft.com/office/drawing/2014/main" id="{6D1B69AA-E68C-4827-AD8F-CB67AC2635B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52" y="864"/>
                <a:ext cx="1008" cy="1152"/>
              </a:xfrm>
              <a:prstGeom prst="rect">
                <a:avLst/>
              </a:prstGeom>
              <a:solidFill>
                <a:srgbClr val="00206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4105" name="AutoShape 9">
                <a:extLst>
                  <a:ext uri="{FF2B5EF4-FFF2-40B4-BE49-F238E27FC236}">
                    <a16:creationId xmlns:a16="http://schemas.microsoft.com/office/drawing/2014/main" id="{C36D1B82-A529-47E4-8667-ECCB96C9C1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768" y="912"/>
                <a:ext cx="2592" cy="912"/>
              </a:xfrm>
              <a:prstGeom prst="rtTriangle">
                <a:avLst/>
              </a:prstGeom>
              <a:solidFill>
                <a:srgbClr val="00FFFF"/>
              </a:solidFill>
              <a:ln w="762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4108" name="Line 12">
                <a:extLst>
                  <a:ext uri="{FF2B5EF4-FFF2-40B4-BE49-F238E27FC236}">
                    <a16:creationId xmlns:a16="http://schemas.microsoft.com/office/drawing/2014/main" id="{AA7B0E0E-2F3A-48A7-8CB0-EDB2EFEF1D8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360" y="1824"/>
                <a:ext cx="864" cy="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4111" name="Text Box 15">
              <a:extLst>
                <a:ext uri="{FF2B5EF4-FFF2-40B4-BE49-F238E27FC236}">
                  <a16:creationId xmlns:a16="http://schemas.microsoft.com/office/drawing/2014/main" id="{76947384-1FE0-4F32-85CE-98616F2AFA0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44" y="1248"/>
              <a:ext cx="76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altLang="en-US" sz="3200" b="1"/>
                <a:t>12cm</a:t>
              </a:r>
            </a:p>
          </p:txBody>
        </p:sp>
        <p:sp>
          <p:nvSpPr>
            <p:cNvPr id="4112" name="Text Box 16">
              <a:extLst>
                <a:ext uri="{FF2B5EF4-FFF2-40B4-BE49-F238E27FC236}">
                  <a16:creationId xmlns:a16="http://schemas.microsoft.com/office/drawing/2014/main" id="{DC04815C-8571-4898-B8B2-61A32FD4674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84" y="1824"/>
              <a:ext cx="76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altLang="en-US" sz="3200" b="1" dirty="0">
                  <a:solidFill>
                    <a:schemeClr val="bg1"/>
                  </a:solidFill>
                </a:rPr>
                <a:t>30cm</a:t>
              </a:r>
            </a:p>
          </p:txBody>
        </p:sp>
        <p:sp>
          <p:nvSpPr>
            <p:cNvPr id="4113" name="AutoShape 17">
              <a:extLst>
                <a:ext uri="{FF2B5EF4-FFF2-40B4-BE49-F238E27FC236}">
                  <a16:creationId xmlns:a16="http://schemas.microsoft.com/office/drawing/2014/main" id="{464A75EB-2F9F-49B9-A106-0FB5FA3175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2" y="1872"/>
              <a:ext cx="864" cy="240"/>
            </a:xfrm>
            <a:prstGeom prst="leftArrow">
              <a:avLst>
                <a:gd name="adj1" fmla="val 50000"/>
                <a:gd name="adj2" fmla="val 90000"/>
              </a:avLst>
            </a:prstGeom>
            <a:solidFill>
              <a:srgbClr val="FFFF00"/>
            </a:solidFill>
            <a:ln w="571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4114" name="AutoShape 18">
              <a:extLst>
                <a:ext uri="{FF2B5EF4-FFF2-40B4-BE49-F238E27FC236}">
                  <a16:creationId xmlns:a16="http://schemas.microsoft.com/office/drawing/2014/main" id="{F16184EC-C55D-4BDD-926F-7086E506C7A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10779461">
              <a:off x="2352" y="1872"/>
              <a:ext cx="912" cy="240"/>
            </a:xfrm>
            <a:prstGeom prst="leftArrow">
              <a:avLst>
                <a:gd name="adj1" fmla="val 50000"/>
                <a:gd name="adj2" fmla="val 95000"/>
              </a:avLst>
            </a:prstGeom>
            <a:solidFill>
              <a:srgbClr val="FFFF00"/>
            </a:solidFill>
            <a:ln w="571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/>
              <a:endParaRPr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4115" name="Text Box 19">
              <a:extLst>
                <a:ext uri="{FF2B5EF4-FFF2-40B4-BE49-F238E27FC236}">
                  <a16:creationId xmlns:a16="http://schemas.microsoft.com/office/drawing/2014/main" id="{F9EDB9FC-11CB-4C77-BC47-D2A2263D46F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0" y="1824"/>
              <a:ext cx="76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altLang="en-US" sz="3200" b="1" dirty="0">
                  <a:solidFill>
                    <a:schemeClr val="bg1"/>
                  </a:solidFill>
                </a:rPr>
                <a:t>12cm</a:t>
              </a:r>
            </a:p>
          </p:txBody>
        </p:sp>
      </p:grpSp>
      <p:sp>
        <p:nvSpPr>
          <p:cNvPr id="4116" name="Text Box 20">
            <a:extLst>
              <a:ext uri="{FF2B5EF4-FFF2-40B4-BE49-F238E27FC236}">
                <a16:creationId xmlns:a16="http://schemas.microsoft.com/office/drawing/2014/main" id="{0237EFC0-1FD0-4306-B56A-B14B002C69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1600201"/>
            <a:ext cx="838200" cy="584775"/>
          </a:xfrm>
          <a:prstGeom prst="rect">
            <a:avLst/>
          </a:prstGeom>
          <a:solidFill>
            <a:srgbClr val="CC3300"/>
          </a:solidFill>
          <a:ln w="762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3200" b="1">
                <a:solidFill>
                  <a:srgbClr val="FFFF00"/>
                </a:solidFill>
              </a:rPr>
              <a:t>A</a:t>
            </a:r>
          </a:p>
        </p:txBody>
      </p:sp>
      <p:sp>
        <p:nvSpPr>
          <p:cNvPr id="4117" name="Text Box 21">
            <a:extLst>
              <a:ext uri="{FF2B5EF4-FFF2-40B4-BE49-F238E27FC236}">
                <a16:creationId xmlns:a16="http://schemas.microsoft.com/office/drawing/2014/main" id="{5872D103-99C2-49F1-8C9B-30CFB1FA2A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1447801"/>
            <a:ext cx="838200" cy="584775"/>
          </a:xfrm>
          <a:prstGeom prst="rect">
            <a:avLst/>
          </a:prstGeom>
          <a:solidFill>
            <a:srgbClr val="CC3300"/>
          </a:solidFill>
          <a:ln w="762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3200" b="1">
                <a:solidFill>
                  <a:srgbClr val="FFFF00"/>
                </a:solidFill>
              </a:rPr>
              <a:t>B</a:t>
            </a:r>
          </a:p>
        </p:txBody>
      </p:sp>
      <p:sp>
        <p:nvSpPr>
          <p:cNvPr id="4118" name="Text Box 22">
            <a:extLst>
              <a:ext uri="{FF2B5EF4-FFF2-40B4-BE49-F238E27FC236}">
                <a16:creationId xmlns:a16="http://schemas.microsoft.com/office/drawing/2014/main" id="{B725C965-3A5D-4D37-B53C-DE6320D97F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2100" y="3505201"/>
            <a:ext cx="838200" cy="584775"/>
          </a:xfrm>
          <a:prstGeom prst="rect">
            <a:avLst/>
          </a:prstGeom>
          <a:solidFill>
            <a:srgbClr val="CC3300"/>
          </a:solidFill>
          <a:ln w="762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3200" b="1">
                <a:solidFill>
                  <a:srgbClr val="FFFF00"/>
                </a:solidFill>
              </a:rPr>
              <a:t>A</a:t>
            </a:r>
          </a:p>
        </p:txBody>
      </p:sp>
      <p:sp>
        <p:nvSpPr>
          <p:cNvPr id="4119" name="Text Box 23">
            <a:extLst>
              <a:ext uri="{FF2B5EF4-FFF2-40B4-BE49-F238E27FC236}">
                <a16:creationId xmlns:a16="http://schemas.microsoft.com/office/drawing/2014/main" id="{126AB373-FE58-4DB0-9D25-F6F2D9A96E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3517900"/>
            <a:ext cx="1143000" cy="579438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3200" b="1">
                <a:solidFill>
                  <a:srgbClr val="FFFF00"/>
                </a:solidFill>
              </a:rPr>
              <a:t>A =</a:t>
            </a:r>
          </a:p>
        </p:txBody>
      </p:sp>
      <p:sp>
        <p:nvSpPr>
          <p:cNvPr id="4120" name="Text Box 24">
            <a:extLst>
              <a:ext uri="{FF2B5EF4-FFF2-40B4-BE49-F238E27FC236}">
                <a16:creationId xmlns:a16="http://schemas.microsoft.com/office/drawing/2014/main" id="{619CB03F-1C42-45C5-B7D8-612482849B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3517900"/>
            <a:ext cx="2743200" cy="579438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3200" b="1">
                <a:solidFill>
                  <a:srgbClr val="FFFF00"/>
                </a:solidFill>
              </a:rPr>
              <a:t>½ x b x h</a:t>
            </a:r>
          </a:p>
        </p:txBody>
      </p:sp>
      <p:sp>
        <p:nvSpPr>
          <p:cNvPr id="4122" name="Text Box 26">
            <a:extLst>
              <a:ext uri="{FF2B5EF4-FFF2-40B4-BE49-F238E27FC236}">
                <a16:creationId xmlns:a16="http://schemas.microsoft.com/office/drawing/2014/main" id="{45690407-95FC-4AD2-9AEB-0097427D8B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4051300"/>
            <a:ext cx="3886200" cy="579438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3200" b="1">
                <a:solidFill>
                  <a:srgbClr val="FFFF00"/>
                </a:solidFill>
              </a:rPr>
              <a:t>A =   ½ x 30 x 12</a:t>
            </a:r>
          </a:p>
        </p:txBody>
      </p:sp>
      <p:sp>
        <p:nvSpPr>
          <p:cNvPr id="4123" name="Text Box 27">
            <a:extLst>
              <a:ext uri="{FF2B5EF4-FFF2-40B4-BE49-F238E27FC236}">
                <a16:creationId xmlns:a16="http://schemas.microsoft.com/office/drawing/2014/main" id="{18CBD5D3-D2B4-44C4-9F06-8DCF959EF8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4584700"/>
            <a:ext cx="3886200" cy="579438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3200" b="1">
                <a:solidFill>
                  <a:srgbClr val="FFFF00"/>
                </a:solidFill>
              </a:rPr>
              <a:t>A =    180cm</a:t>
            </a:r>
            <a:r>
              <a:rPr lang="en-GB" altLang="en-US" sz="3200" b="1" baseline="30000">
                <a:solidFill>
                  <a:srgbClr val="FFFF00"/>
                </a:solidFill>
              </a:rPr>
              <a:t>2</a:t>
            </a:r>
            <a:endParaRPr lang="en-GB" altLang="en-US" sz="3200" b="1">
              <a:solidFill>
                <a:srgbClr val="FFFF00"/>
              </a:solidFill>
            </a:endParaRPr>
          </a:p>
        </p:txBody>
      </p:sp>
      <p:sp>
        <p:nvSpPr>
          <p:cNvPr id="4125" name="Text Box 29">
            <a:extLst>
              <a:ext uri="{FF2B5EF4-FFF2-40B4-BE49-F238E27FC236}">
                <a16:creationId xmlns:a16="http://schemas.microsoft.com/office/drawing/2014/main" id="{477ED59F-EC29-4FE3-B80B-EFEFB784CA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3505201"/>
            <a:ext cx="838200" cy="584775"/>
          </a:xfrm>
          <a:prstGeom prst="rect">
            <a:avLst/>
          </a:prstGeom>
          <a:solidFill>
            <a:srgbClr val="CC3300"/>
          </a:solidFill>
          <a:ln w="762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3200" b="1">
                <a:solidFill>
                  <a:srgbClr val="FFFF00"/>
                </a:solidFill>
              </a:rPr>
              <a:t>B</a:t>
            </a:r>
          </a:p>
        </p:txBody>
      </p:sp>
      <p:sp>
        <p:nvSpPr>
          <p:cNvPr id="4126" name="Text Box 30">
            <a:extLst>
              <a:ext uri="{FF2B5EF4-FFF2-40B4-BE49-F238E27FC236}">
                <a16:creationId xmlns:a16="http://schemas.microsoft.com/office/drawing/2014/main" id="{4C31DF9A-FB3D-4F33-A90C-01A0BCBDC6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3975101"/>
            <a:ext cx="1143000" cy="549275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3000" b="1">
                <a:solidFill>
                  <a:srgbClr val="FFFF00"/>
                </a:solidFill>
              </a:rPr>
              <a:t>A =</a:t>
            </a:r>
          </a:p>
        </p:txBody>
      </p:sp>
      <p:sp>
        <p:nvSpPr>
          <p:cNvPr id="4127" name="Text Box 31">
            <a:extLst>
              <a:ext uri="{FF2B5EF4-FFF2-40B4-BE49-F238E27FC236}">
                <a16:creationId xmlns:a16="http://schemas.microsoft.com/office/drawing/2014/main" id="{CA637274-1BD1-4369-B2F2-077A9F0755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3975101"/>
            <a:ext cx="1981200" cy="549275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571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3000" b="1">
                <a:solidFill>
                  <a:srgbClr val="FFFF00"/>
                </a:solidFill>
                <a:sym typeface="Symbol" panose="05050102010706020507" pitchFamily="18" charset="2"/>
              </a:rPr>
              <a:t> x r</a:t>
            </a:r>
            <a:r>
              <a:rPr lang="en-GB" altLang="en-US" sz="3000" b="1" baseline="30000">
                <a:solidFill>
                  <a:srgbClr val="FFFF00"/>
                </a:solidFill>
                <a:sym typeface="Symbol" panose="05050102010706020507" pitchFamily="18" charset="2"/>
              </a:rPr>
              <a:t>2</a:t>
            </a:r>
            <a:endParaRPr lang="en-GB" altLang="en-US" sz="3000" b="1">
              <a:solidFill>
                <a:srgbClr val="FFFF00"/>
              </a:solidFill>
            </a:endParaRPr>
          </a:p>
        </p:txBody>
      </p:sp>
      <p:sp>
        <p:nvSpPr>
          <p:cNvPr id="4128" name="Text Box 32">
            <a:extLst>
              <a:ext uri="{FF2B5EF4-FFF2-40B4-BE49-F238E27FC236}">
                <a16:creationId xmlns:a16="http://schemas.microsoft.com/office/drawing/2014/main" id="{92FA2FC8-EB11-40CA-BB84-894810C110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4508501"/>
            <a:ext cx="3124200" cy="549275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3000" b="1">
                <a:solidFill>
                  <a:srgbClr val="FFFF00"/>
                </a:solidFill>
              </a:rPr>
              <a:t>A = 3.14 x </a:t>
            </a:r>
            <a:r>
              <a:rPr lang="en-GB" altLang="en-US" sz="3000" b="1">
                <a:solidFill>
                  <a:schemeClr val="bg1"/>
                </a:solidFill>
              </a:rPr>
              <a:t>12</a:t>
            </a:r>
            <a:r>
              <a:rPr lang="en-GB" altLang="en-US" sz="3000" b="1" baseline="30000">
                <a:solidFill>
                  <a:schemeClr val="bg1"/>
                </a:solidFill>
              </a:rPr>
              <a:t>2</a:t>
            </a:r>
            <a:endParaRPr lang="en-GB" altLang="en-US" sz="3000" b="1">
              <a:solidFill>
                <a:schemeClr val="bg1"/>
              </a:solidFill>
            </a:endParaRPr>
          </a:p>
        </p:txBody>
      </p:sp>
      <p:sp>
        <p:nvSpPr>
          <p:cNvPr id="4129" name="Text Box 33">
            <a:extLst>
              <a:ext uri="{FF2B5EF4-FFF2-40B4-BE49-F238E27FC236}">
                <a16:creationId xmlns:a16="http://schemas.microsoft.com/office/drawing/2014/main" id="{910469B5-70F7-45B8-8AC9-E95FDECFA8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5041901"/>
            <a:ext cx="3124200" cy="549275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3000" b="1">
                <a:solidFill>
                  <a:srgbClr val="FFFF00"/>
                </a:solidFill>
              </a:rPr>
              <a:t>A = 452.16cm</a:t>
            </a:r>
            <a:r>
              <a:rPr lang="en-GB" altLang="en-US" sz="3000" b="1" baseline="30000">
                <a:solidFill>
                  <a:srgbClr val="FFFF00"/>
                </a:solidFill>
              </a:rPr>
              <a:t>2</a:t>
            </a:r>
            <a:endParaRPr lang="en-GB" altLang="en-US" sz="3000" b="1">
              <a:solidFill>
                <a:srgbClr val="FFFF00"/>
              </a:solidFill>
            </a:endParaRPr>
          </a:p>
        </p:txBody>
      </p:sp>
      <p:sp>
        <p:nvSpPr>
          <p:cNvPr id="4130" name="Text Box 34">
            <a:extLst>
              <a:ext uri="{FF2B5EF4-FFF2-40B4-BE49-F238E27FC236}">
                <a16:creationId xmlns:a16="http://schemas.microsoft.com/office/drawing/2014/main" id="{248C81E8-CE14-44BB-9E29-D7C6B3A608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3000" y="5589589"/>
            <a:ext cx="4287838" cy="549275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3000" b="1">
                <a:solidFill>
                  <a:srgbClr val="FFFF00"/>
                </a:solidFill>
              </a:rPr>
              <a:t>¼-circle = 113.04cm</a:t>
            </a:r>
            <a:r>
              <a:rPr lang="en-GB" altLang="en-US" sz="3000" b="1" baseline="30000">
                <a:solidFill>
                  <a:srgbClr val="FFFF00"/>
                </a:solidFill>
              </a:rPr>
              <a:t>2</a:t>
            </a:r>
            <a:endParaRPr lang="en-GB" altLang="en-US" sz="3000" b="1">
              <a:solidFill>
                <a:srgbClr val="FFFF00"/>
              </a:solidFill>
            </a:endParaRPr>
          </a:p>
        </p:txBody>
      </p:sp>
      <p:sp>
        <p:nvSpPr>
          <p:cNvPr id="4131" name="Text Box 35">
            <a:extLst>
              <a:ext uri="{FF2B5EF4-FFF2-40B4-BE49-F238E27FC236}">
                <a16:creationId xmlns:a16="http://schemas.microsoft.com/office/drawing/2014/main" id="{0153AAAF-6984-4788-8239-2420A3FD5A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9900" y="6184901"/>
            <a:ext cx="8161338" cy="549275"/>
          </a:xfrm>
          <a:prstGeom prst="rect">
            <a:avLst/>
          </a:prstGeom>
          <a:solidFill>
            <a:srgbClr val="FF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3000" b="1">
                <a:solidFill>
                  <a:srgbClr val="FFFF00"/>
                </a:solidFill>
              </a:rPr>
              <a:t>TOTAL AREA= </a:t>
            </a:r>
          </a:p>
        </p:txBody>
      </p:sp>
      <p:sp>
        <p:nvSpPr>
          <p:cNvPr id="4134" name="Text Box 38">
            <a:extLst>
              <a:ext uri="{FF2B5EF4-FFF2-40B4-BE49-F238E27FC236}">
                <a16:creationId xmlns:a16="http://schemas.microsoft.com/office/drawing/2014/main" id="{0B115336-8754-4DFA-B7C5-D97FAF8D05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64400" y="6184901"/>
            <a:ext cx="2641600" cy="549275"/>
          </a:xfrm>
          <a:prstGeom prst="rect">
            <a:avLst/>
          </a:prstGeom>
          <a:solidFill>
            <a:srgbClr val="FF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3000" b="1">
                <a:solidFill>
                  <a:srgbClr val="FFFF00"/>
                </a:solidFill>
              </a:rPr>
              <a:t>= 293.04cm</a:t>
            </a:r>
            <a:r>
              <a:rPr lang="en-GB" altLang="en-US" sz="3000" b="1" baseline="30000">
                <a:solidFill>
                  <a:srgbClr val="FFFF00"/>
                </a:solidFill>
              </a:rPr>
              <a:t>2</a:t>
            </a:r>
            <a:endParaRPr lang="en-GB" altLang="en-US" sz="3000" b="1">
              <a:solidFill>
                <a:srgbClr val="FFFF00"/>
              </a:solidFill>
            </a:endParaRPr>
          </a:p>
        </p:txBody>
      </p:sp>
      <p:sp>
        <p:nvSpPr>
          <p:cNvPr id="4135" name="Line 39">
            <a:extLst>
              <a:ext uri="{FF2B5EF4-FFF2-40B4-BE49-F238E27FC236}">
                <a16:creationId xmlns:a16="http://schemas.microsoft.com/office/drawing/2014/main" id="{CAB6903A-8AC9-462C-B408-82C110D4FDA5}"/>
              </a:ext>
            </a:extLst>
          </p:cNvPr>
          <p:cNvSpPr>
            <a:spLocks noChangeShapeType="1"/>
          </p:cNvSpPr>
          <p:nvPr/>
        </p:nvSpPr>
        <p:spPr bwMode="auto">
          <a:xfrm>
            <a:off x="7694613" y="6699250"/>
            <a:ext cx="2032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37" name="Rectangle 41">
            <a:extLst>
              <a:ext uri="{FF2B5EF4-FFF2-40B4-BE49-F238E27FC236}">
                <a16:creationId xmlns:a16="http://schemas.microsoft.com/office/drawing/2014/main" id="{89642DB7-B2FF-46F7-AFCB-7EFDEAB192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6926" y="4590864"/>
            <a:ext cx="80983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3200" b="1" dirty="0">
                <a:solidFill>
                  <a:srgbClr val="FF0000"/>
                </a:solidFill>
              </a:rPr>
              <a:t>180</a:t>
            </a:r>
            <a:endParaRPr lang="en-GB" altLang="en-US" sz="3200" b="1" baseline="30000" dirty="0">
              <a:solidFill>
                <a:srgbClr val="FF0000"/>
              </a:solidFill>
            </a:endParaRPr>
          </a:p>
        </p:txBody>
      </p:sp>
      <p:sp>
        <p:nvSpPr>
          <p:cNvPr id="4138" name="Rectangle 42">
            <a:extLst>
              <a:ext uri="{FF2B5EF4-FFF2-40B4-BE49-F238E27FC236}">
                <a16:creationId xmlns:a16="http://schemas.microsoft.com/office/drawing/2014/main" id="{E60420D7-B2D2-4FE1-9963-5EA45756E2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34374" y="5575023"/>
            <a:ext cx="126509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3000" b="1" dirty="0">
                <a:solidFill>
                  <a:srgbClr val="FF0000"/>
                </a:solidFill>
              </a:rPr>
              <a:t>113.04</a:t>
            </a:r>
            <a:endParaRPr lang="en-GB" altLang="en-US" sz="3000" b="1" baseline="30000" dirty="0">
              <a:solidFill>
                <a:srgbClr val="FF0000"/>
              </a:solidFill>
            </a:endParaRPr>
          </a:p>
        </p:txBody>
      </p:sp>
      <p:sp>
        <p:nvSpPr>
          <p:cNvPr id="4139" name="Rectangle 43">
            <a:extLst>
              <a:ext uri="{FF2B5EF4-FFF2-40B4-BE49-F238E27FC236}">
                <a16:creationId xmlns:a16="http://schemas.microsoft.com/office/drawing/2014/main" id="{CC20BC5A-B285-4843-833E-34EF708749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19626" y="6192839"/>
            <a:ext cx="234711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3200">
                <a:solidFill>
                  <a:srgbClr val="FFFF00"/>
                </a:solidFill>
              </a:rPr>
              <a:t>180 + 113.04</a:t>
            </a:r>
            <a:endParaRPr lang="en-GB" altLang="en-US" sz="3200" baseline="30000">
              <a:solidFill>
                <a:srgbClr val="FFFF00"/>
              </a:solidFill>
            </a:endParaRPr>
          </a:p>
        </p:txBody>
      </p:sp>
      <p:sp>
        <p:nvSpPr>
          <p:cNvPr id="4140" name="Text Box 44">
            <a:extLst>
              <a:ext uri="{FF2B5EF4-FFF2-40B4-BE49-F238E27FC236}">
                <a16:creationId xmlns:a16="http://schemas.microsoft.com/office/drawing/2014/main" id="{E678AECF-5259-4D83-98AF-C47A1FFAD6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3429001"/>
            <a:ext cx="3117850" cy="549275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3000" b="1">
                <a:solidFill>
                  <a:srgbClr val="FFFF00"/>
                </a:solidFill>
              </a:rPr>
              <a:t>r = 12 cm</a:t>
            </a:r>
          </a:p>
        </p:txBody>
      </p:sp>
      <p:sp>
        <p:nvSpPr>
          <p:cNvPr id="36" name="Text Box 6">
            <a:extLst>
              <a:ext uri="{FF2B5EF4-FFF2-40B4-BE49-F238E27FC236}">
                <a16:creationId xmlns:a16="http://schemas.microsoft.com/office/drawing/2014/main" id="{23D219FB-65E5-4058-BBC4-36C6098ADE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101" y="61164"/>
            <a:ext cx="2841582" cy="696913"/>
          </a:xfrm>
          <a:prstGeom prst="rect">
            <a:avLst/>
          </a:prstGeom>
          <a:solidFill>
            <a:srgbClr val="66FF33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u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b="1">
                <a:solidFill>
                  <a:srgbClr val="000000"/>
                </a:solidFill>
                <a:latin typeface="Comic Sans MS" panose="030F0702030302020204" pitchFamily="66" charset="0"/>
              </a:rPr>
              <a:t>Exercise 7</a:t>
            </a:r>
            <a:endParaRPr lang="en-GB" altLang="en-US" b="1" dirty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1A614BFA-E622-4EB9-A600-D1E535413F6B}"/>
              </a:ext>
            </a:extLst>
          </p:cNvPr>
          <p:cNvSpPr txBox="1"/>
          <p:nvPr/>
        </p:nvSpPr>
        <p:spPr>
          <a:xfrm>
            <a:off x="3336926" y="90533"/>
            <a:ext cx="51768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bg1"/>
                </a:solidFill>
                <a:latin typeface="Comic Sans MS" panose="030F0702030302020204" pitchFamily="66" charset="0"/>
              </a:rPr>
              <a:t>2) Find the total area :</a:t>
            </a:r>
          </a:p>
        </p:txBody>
      </p:sp>
      <p:sp>
        <p:nvSpPr>
          <p:cNvPr id="38" name="Text Box 6">
            <a:extLst>
              <a:ext uri="{FF2B5EF4-FFF2-40B4-BE49-F238E27FC236}">
                <a16:creationId xmlns:a16="http://schemas.microsoft.com/office/drawing/2014/main" id="{59E0D880-BD28-4273-8F4A-56651E1CE6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08495" y="6138864"/>
            <a:ext cx="1351734" cy="696913"/>
          </a:xfrm>
          <a:prstGeom prst="rect">
            <a:avLst/>
          </a:prstGeom>
          <a:solidFill>
            <a:srgbClr val="66FF33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u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b="1" dirty="0">
                <a:solidFill>
                  <a:srgbClr val="000000"/>
                </a:solidFill>
                <a:latin typeface="Comic Sans MS" panose="030F0702030302020204" pitchFamily="66" charset="0"/>
                <a:hlinkClick r:id="rId4" action="ppaction://hlinksldjump"/>
              </a:rPr>
              <a:t>Back</a:t>
            </a:r>
            <a:endParaRPr lang="en-GB" altLang="en-US" b="1" dirty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5675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1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4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4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4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4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4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4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4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4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8" dur="500"/>
                                        <p:tgtEl>
                                          <p:spTgt spid="4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8" grpId="0" animBg="1" autoUpdateAnimBg="0"/>
      <p:bldP spid="4119" grpId="0" animBg="1" autoUpdateAnimBg="0"/>
      <p:bldP spid="4120" grpId="0" animBg="1" autoUpdateAnimBg="0"/>
      <p:bldP spid="4122" grpId="0" animBg="1" autoUpdateAnimBg="0"/>
      <p:bldP spid="4123" grpId="0" animBg="1" autoUpdateAnimBg="0"/>
      <p:bldP spid="4125" grpId="0" animBg="1" autoUpdateAnimBg="0"/>
      <p:bldP spid="4126" grpId="0" animBg="1" autoUpdateAnimBg="0"/>
      <p:bldP spid="4127" grpId="0" animBg="1" autoUpdateAnimBg="0"/>
      <p:bldP spid="4128" grpId="0" animBg="1" autoUpdateAnimBg="0"/>
      <p:bldP spid="4129" grpId="0" animBg="1" autoUpdateAnimBg="0"/>
      <p:bldP spid="4130" grpId="0" animBg="1" autoUpdateAnimBg="0"/>
      <p:bldP spid="4131" grpId="0" animBg="1" autoUpdateAnimBg="0"/>
      <p:bldP spid="4134" grpId="0" animBg="1" autoUpdateAnimBg="0"/>
      <p:bldP spid="4137" grpId="0" autoUpdateAnimBg="0"/>
      <p:bldP spid="4138" grpId="0" autoUpdateAnimBg="0"/>
      <p:bldP spid="4139" grpId="0" autoUpdateAnimBg="0"/>
      <p:bldP spid="4140" grpId="0" animBg="1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3">
            <a:extLst>
              <a:ext uri="{FF2B5EF4-FFF2-40B4-BE49-F238E27FC236}">
                <a16:creationId xmlns:a16="http://schemas.microsoft.com/office/drawing/2014/main" id="{2F26C073-EE29-41B0-8F1C-915998A48A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0375" y="831529"/>
            <a:ext cx="6416675" cy="369332"/>
          </a:xfrm>
          <a:prstGeom prst="rect">
            <a:avLst/>
          </a:prstGeom>
          <a:solidFill>
            <a:srgbClr val="002060"/>
          </a:solidFill>
          <a:ln w="76200">
            <a:solidFill>
              <a:schemeClr val="accent3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b="1" dirty="0">
                <a:solidFill>
                  <a:schemeClr val="bg1"/>
                </a:solidFill>
              </a:rPr>
              <a:t>A semi-circle has been cut from the original rectangle).</a:t>
            </a:r>
          </a:p>
        </p:txBody>
      </p:sp>
      <p:grpSp>
        <p:nvGrpSpPr>
          <p:cNvPr id="5139" name="Group 19">
            <a:extLst>
              <a:ext uri="{FF2B5EF4-FFF2-40B4-BE49-F238E27FC236}">
                <a16:creationId xmlns:a16="http://schemas.microsoft.com/office/drawing/2014/main" id="{A9A5BF98-7C1F-486C-892E-4C1342DFFA31}"/>
              </a:ext>
            </a:extLst>
          </p:cNvPr>
          <p:cNvGrpSpPr>
            <a:grpSpLocks/>
          </p:cNvGrpSpPr>
          <p:nvPr/>
        </p:nvGrpSpPr>
        <p:grpSpPr bwMode="auto">
          <a:xfrm>
            <a:off x="1828800" y="1485901"/>
            <a:ext cx="3886200" cy="4786313"/>
            <a:chOff x="336" y="1200"/>
            <a:chExt cx="2448" cy="3015"/>
          </a:xfrm>
        </p:grpSpPr>
        <p:grpSp>
          <p:nvGrpSpPr>
            <p:cNvPr id="5129" name="Group 9">
              <a:extLst>
                <a:ext uri="{FF2B5EF4-FFF2-40B4-BE49-F238E27FC236}">
                  <a16:creationId xmlns:a16="http://schemas.microsoft.com/office/drawing/2014/main" id="{9D779771-0475-43A5-B12B-EC3A2AEB11B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6" y="1200"/>
              <a:ext cx="2448" cy="2640"/>
              <a:chOff x="192" y="1200"/>
              <a:chExt cx="2448" cy="2640"/>
            </a:xfrm>
          </p:grpSpPr>
          <p:sp>
            <p:nvSpPr>
              <p:cNvPr id="5124" name="Rectangle 4">
                <a:extLst>
                  <a:ext uri="{FF2B5EF4-FFF2-40B4-BE49-F238E27FC236}">
                    <a16:creationId xmlns:a16="http://schemas.microsoft.com/office/drawing/2014/main" id="{84243E5F-A13F-49AA-8E93-09BE9024380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" y="1200"/>
                <a:ext cx="1584" cy="2640"/>
              </a:xfrm>
              <a:prstGeom prst="rect">
                <a:avLst/>
              </a:prstGeom>
              <a:solidFill>
                <a:srgbClr val="FFFF00"/>
              </a:solidFill>
              <a:ln w="762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125" name="Oval 5">
                <a:extLst>
                  <a:ext uri="{FF2B5EF4-FFF2-40B4-BE49-F238E27FC236}">
                    <a16:creationId xmlns:a16="http://schemas.microsoft.com/office/drawing/2014/main" id="{17695F8A-B3E0-48D0-B1F2-6D52EA7628D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1824"/>
                <a:ext cx="1440" cy="1440"/>
              </a:xfrm>
              <a:prstGeom prst="ellipse">
                <a:avLst/>
              </a:prstGeom>
              <a:solidFill>
                <a:srgbClr val="002060"/>
              </a:solidFill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dirty="0"/>
              </a:p>
            </p:txBody>
          </p:sp>
          <p:sp>
            <p:nvSpPr>
              <p:cNvPr id="5126" name="Rectangle 6">
                <a:extLst>
                  <a:ext uri="{FF2B5EF4-FFF2-40B4-BE49-F238E27FC236}">
                    <a16:creationId xmlns:a16="http://schemas.microsoft.com/office/drawing/2014/main" id="{383CEF04-1AEA-4658-9FD7-0D7BC97680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76" y="1392"/>
                <a:ext cx="864" cy="2208"/>
              </a:xfrm>
              <a:prstGeom prst="rect">
                <a:avLst/>
              </a:prstGeom>
              <a:solidFill>
                <a:srgbClr val="00206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127" name="Line 7">
                <a:extLst>
                  <a:ext uri="{FF2B5EF4-FFF2-40B4-BE49-F238E27FC236}">
                    <a16:creationId xmlns:a16="http://schemas.microsoft.com/office/drawing/2014/main" id="{05006828-0357-4782-9DDC-16611538428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776" y="3264"/>
                <a:ext cx="0" cy="576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128" name="Line 8">
                <a:extLst>
                  <a:ext uri="{FF2B5EF4-FFF2-40B4-BE49-F238E27FC236}">
                    <a16:creationId xmlns:a16="http://schemas.microsoft.com/office/drawing/2014/main" id="{77B95C1D-1BE0-40B4-B943-A7025E17DAA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776" y="1200"/>
                <a:ext cx="0" cy="624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5130" name="Text Box 10">
              <a:extLst>
                <a:ext uri="{FF2B5EF4-FFF2-40B4-BE49-F238E27FC236}">
                  <a16:creationId xmlns:a16="http://schemas.microsoft.com/office/drawing/2014/main" id="{419818EF-C9E0-4A17-8134-940648E5785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8" y="3888"/>
              <a:ext cx="76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800" b="1" dirty="0">
                  <a:solidFill>
                    <a:schemeClr val="bg1"/>
                  </a:solidFill>
                </a:rPr>
                <a:t>40cm</a:t>
              </a:r>
            </a:p>
          </p:txBody>
        </p:sp>
        <p:sp>
          <p:nvSpPr>
            <p:cNvPr id="5131" name="AutoShape 11">
              <a:extLst>
                <a:ext uri="{FF2B5EF4-FFF2-40B4-BE49-F238E27FC236}">
                  <a16:creationId xmlns:a16="http://schemas.microsoft.com/office/drawing/2014/main" id="{13CA99C1-F512-4FD4-AC29-8CF468A05F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" y="3936"/>
              <a:ext cx="432" cy="192"/>
            </a:xfrm>
            <a:prstGeom prst="leftArrow">
              <a:avLst>
                <a:gd name="adj1" fmla="val 50000"/>
                <a:gd name="adj2" fmla="val 56250"/>
              </a:avLst>
            </a:prstGeom>
            <a:solidFill>
              <a:schemeClr val="bg1"/>
            </a:solidFill>
            <a:ln w="76200">
              <a:solidFill>
                <a:srgbClr val="C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132" name="AutoShape 12">
              <a:extLst>
                <a:ext uri="{FF2B5EF4-FFF2-40B4-BE49-F238E27FC236}">
                  <a16:creationId xmlns:a16="http://schemas.microsoft.com/office/drawing/2014/main" id="{3282E869-0E13-4938-8DEC-74736AE37D4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10864912">
              <a:off x="1488" y="3936"/>
              <a:ext cx="432" cy="192"/>
            </a:xfrm>
            <a:prstGeom prst="leftArrow">
              <a:avLst>
                <a:gd name="adj1" fmla="val 50000"/>
                <a:gd name="adj2" fmla="val 56250"/>
              </a:avLst>
            </a:prstGeom>
            <a:solidFill>
              <a:schemeClr val="bg1"/>
            </a:solidFill>
            <a:ln w="76200">
              <a:solidFill>
                <a:srgbClr val="C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133" name="Text Box 13">
              <a:extLst>
                <a:ext uri="{FF2B5EF4-FFF2-40B4-BE49-F238E27FC236}">
                  <a16:creationId xmlns:a16="http://schemas.microsoft.com/office/drawing/2014/main" id="{C9106C49-C855-4186-A81A-0DC911CF085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2400"/>
              <a:ext cx="72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800" b="1"/>
                <a:t>70cm</a:t>
              </a:r>
            </a:p>
          </p:txBody>
        </p:sp>
        <p:sp>
          <p:nvSpPr>
            <p:cNvPr id="5134" name="AutoShape 14">
              <a:extLst>
                <a:ext uri="{FF2B5EF4-FFF2-40B4-BE49-F238E27FC236}">
                  <a16:creationId xmlns:a16="http://schemas.microsoft.com/office/drawing/2014/main" id="{D0E13D4D-2E71-458D-85ED-DC4395D258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" y="1296"/>
              <a:ext cx="240" cy="1056"/>
            </a:xfrm>
            <a:prstGeom prst="upArrow">
              <a:avLst>
                <a:gd name="adj1" fmla="val 50000"/>
                <a:gd name="adj2" fmla="val 110000"/>
              </a:avLst>
            </a:prstGeom>
            <a:solidFill>
              <a:srgbClr val="CC3300"/>
            </a:solidFill>
            <a:ln w="762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135" name="AutoShape 15">
              <a:extLst>
                <a:ext uri="{FF2B5EF4-FFF2-40B4-BE49-F238E27FC236}">
                  <a16:creationId xmlns:a16="http://schemas.microsoft.com/office/drawing/2014/main" id="{A3852E42-ABC6-40D3-A992-F3A15EE12AC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5945">
              <a:off x="431" y="2735"/>
              <a:ext cx="240" cy="1056"/>
            </a:xfrm>
            <a:prstGeom prst="upArrow">
              <a:avLst>
                <a:gd name="adj1" fmla="val 50000"/>
                <a:gd name="adj2" fmla="val 110000"/>
              </a:avLst>
            </a:prstGeom>
            <a:solidFill>
              <a:srgbClr val="CC3300"/>
            </a:solidFill>
            <a:ln w="762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136" name="Text Box 16">
              <a:extLst>
                <a:ext uri="{FF2B5EF4-FFF2-40B4-BE49-F238E27FC236}">
                  <a16:creationId xmlns:a16="http://schemas.microsoft.com/office/drawing/2014/main" id="{AA96DA02-A2D8-4DDD-AF8D-97D7A3AF9D9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32" y="2400"/>
              <a:ext cx="72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800" b="1" dirty="0">
                  <a:solidFill>
                    <a:schemeClr val="bg1"/>
                  </a:solidFill>
                </a:rPr>
                <a:t>44cm</a:t>
              </a:r>
            </a:p>
          </p:txBody>
        </p:sp>
        <p:sp>
          <p:nvSpPr>
            <p:cNvPr id="5137" name="AutoShape 17">
              <a:extLst>
                <a:ext uri="{FF2B5EF4-FFF2-40B4-BE49-F238E27FC236}">
                  <a16:creationId xmlns:a16="http://schemas.microsoft.com/office/drawing/2014/main" id="{12D5298B-A7C7-4555-9D25-C110AAE25D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8" y="1872"/>
              <a:ext cx="240" cy="480"/>
            </a:xfrm>
            <a:prstGeom prst="upArrow">
              <a:avLst>
                <a:gd name="adj1" fmla="val 50000"/>
                <a:gd name="adj2" fmla="val 50000"/>
              </a:avLst>
            </a:prstGeom>
            <a:solidFill>
              <a:schemeClr val="bg1"/>
            </a:solidFill>
            <a:ln w="76200">
              <a:solidFill>
                <a:srgbClr val="C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138" name="AutoShape 18">
              <a:extLst>
                <a:ext uri="{FF2B5EF4-FFF2-40B4-BE49-F238E27FC236}">
                  <a16:creationId xmlns:a16="http://schemas.microsoft.com/office/drawing/2014/main" id="{E42E0660-84D0-4317-9650-58FA9047485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5945">
              <a:off x="1727" y="2735"/>
              <a:ext cx="240" cy="481"/>
            </a:xfrm>
            <a:prstGeom prst="upArrow">
              <a:avLst>
                <a:gd name="adj1" fmla="val 50000"/>
                <a:gd name="adj2" fmla="val 50104"/>
              </a:avLst>
            </a:prstGeom>
            <a:solidFill>
              <a:schemeClr val="bg1"/>
            </a:solidFill>
            <a:ln w="76200">
              <a:solidFill>
                <a:srgbClr val="C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5140" name="Text Box 20">
            <a:extLst>
              <a:ext uri="{FF2B5EF4-FFF2-40B4-BE49-F238E27FC236}">
                <a16:creationId xmlns:a16="http://schemas.microsoft.com/office/drawing/2014/main" id="{45AC001E-4D27-433D-AD24-7B448801D6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83200" y="1752600"/>
            <a:ext cx="1900238" cy="369332"/>
          </a:xfrm>
          <a:prstGeom prst="rect">
            <a:avLst/>
          </a:prstGeom>
          <a:solidFill>
            <a:srgbClr val="FFFF00"/>
          </a:solidFill>
          <a:ln w="571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b="1" dirty="0"/>
              <a:t>Rectangle:</a:t>
            </a:r>
          </a:p>
        </p:txBody>
      </p:sp>
      <p:sp>
        <p:nvSpPr>
          <p:cNvPr id="5141" name="Text Box 21">
            <a:extLst>
              <a:ext uri="{FF2B5EF4-FFF2-40B4-BE49-F238E27FC236}">
                <a16:creationId xmlns:a16="http://schemas.microsoft.com/office/drawing/2014/main" id="{EFFDAD10-0E20-40E7-9A6F-E916E163F6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12050" y="1733550"/>
            <a:ext cx="1143000" cy="369332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b="1">
                <a:solidFill>
                  <a:srgbClr val="FFFF00"/>
                </a:solidFill>
              </a:rPr>
              <a:t>A =</a:t>
            </a:r>
          </a:p>
        </p:txBody>
      </p:sp>
      <p:sp>
        <p:nvSpPr>
          <p:cNvPr id="5142" name="Text Box 22">
            <a:extLst>
              <a:ext uri="{FF2B5EF4-FFF2-40B4-BE49-F238E27FC236}">
                <a16:creationId xmlns:a16="http://schemas.microsoft.com/office/drawing/2014/main" id="{A4371A60-3EAD-4244-B643-A450D05ECC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13750" y="1733550"/>
            <a:ext cx="1568450" cy="369332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b="1">
                <a:solidFill>
                  <a:srgbClr val="FFFF00"/>
                </a:solidFill>
              </a:rPr>
              <a:t>l x b</a:t>
            </a:r>
          </a:p>
        </p:txBody>
      </p:sp>
      <p:sp>
        <p:nvSpPr>
          <p:cNvPr id="5143" name="Text Box 23">
            <a:extLst>
              <a:ext uri="{FF2B5EF4-FFF2-40B4-BE49-F238E27FC236}">
                <a16:creationId xmlns:a16="http://schemas.microsoft.com/office/drawing/2014/main" id="{00F922BB-E688-41AD-91F0-EA7D1BC818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12051" y="2190750"/>
            <a:ext cx="2473325" cy="369332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b="1">
                <a:solidFill>
                  <a:srgbClr val="FFFF00"/>
                </a:solidFill>
              </a:rPr>
              <a:t>A =  70 x 40</a:t>
            </a:r>
          </a:p>
        </p:txBody>
      </p:sp>
      <p:sp>
        <p:nvSpPr>
          <p:cNvPr id="5144" name="Text Box 24">
            <a:extLst>
              <a:ext uri="{FF2B5EF4-FFF2-40B4-BE49-F238E27FC236}">
                <a16:creationId xmlns:a16="http://schemas.microsoft.com/office/drawing/2014/main" id="{25AF0ABB-E77D-4149-8E83-A24FD32896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12051" y="2647950"/>
            <a:ext cx="2473325" cy="369332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b="1">
                <a:solidFill>
                  <a:srgbClr val="FFFF00"/>
                </a:solidFill>
              </a:rPr>
              <a:t>A = 2800 cm</a:t>
            </a:r>
            <a:r>
              <a:rPr lang="en-GB" altLang="en-US" b="1" baseline="30000">
                <a:solidFill>
                  <a:srgbClr val="FFFF00"/>
                </a:solidFill>
              </a:rPr>
              <a:t>2</a:t>
            </a:r>
          </a:p>
        </p:txBody>
      </p:sp>
      <p:sp>
        <p:nvSpPr>
          <p:cNvPr id="5147" name="Text Box 27">
            <a:extLst>
              <a:ext uri="{FF2B5EF4-FFF2-40B4-BE49-F238E27FC236}">
                <a16:creationId xmlns:a16="http://schemas.microsoft.com/office/drawing/2014/main" id="{BC96F564-6B86-4B77-936F-487C18E15F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05413" y="3508375"/>
            <a:ext cx="2419350" cy="369332"/>
          </a:xfrm>
          <a:prstGeom prst="rect">
            <a:avLst/>
          </a:prstGeom>
          <a:solidFill>
            <a:srgbClr val="FFFF00"/>
          </a:solidFill>
          <a:ln w="571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b="1"/>
              <a:t>Whole Circle</a:t>
            </a:r>
          </a:p>
        </p:txBody>
      </p:sp>
      <p:sp>
        <p:nvSpPr>
          <p:cNvPr id="5148" name="Text Box 28">
            <a:extLst>
              <a:ext uri="{FF2B5EF4-FFF2-40B4-BE49-F238E27FC236}">
                <a16:creationId xmlns:a16="http://schemas.microsoft.com/office/drawing/2014/main" id="{8A1518B9-D484-4B29-9853-E95C3D247B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89863" y="4438650"/>
            <a:ext cx="1143000" cy="369332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b="1">
                <a:solidFill>
                  <a:srgbClr val="FFFF00"/>
                </a:solidFill>
              </a:rPr>
              <a:t>A =</a:t>
            </a:r>
          </a:p>
        </p:txBody>
      </p:sp>
      <p:sp>
        <p:nvSpPr>
          <p:cNvPr id="5149" name="Text Box 29">
            <a:extLst>
              <a:ext uri="{FF2B5EF4-FFF2-40B4-BE49-F238E27FC236}">
                <a16:creationId xmlns:a16="http://schemas.microsoft.com/office/drawing/2014/main" id="{9E242211-0794-4C30-805E-B7551253E6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40764" y="4438650"/>
            <a:ext cx="1831975" cy="369332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571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b="1">
                <a:solidFill>
                  <a:srgbClr val="FFFF00"/>
                </a:solidFill>
                <a:sym typeface="Symbol" panose="05050102010706020507" pitchFamily="18" charset="2"/>
              </a:rPr>
              <a:t> x r</a:t>
            </a:r>
            <a:r>
              <a:rPr lang="en-GB" altLang="en-US" b="1" baseline="30000">
                <a:solidFill>
                  <a:srgbClr val="FFFF00"/>
                </a:solidFill>
                <a:sym typeface="Symbol" panose="05050102010706020507" pitchFamily="18" charset="2"/>
              </a:rPr>
              <a:t>2</a:t>
            </a:r>
            <a:endParaRPr lang="en-GB" altLang="en-US" b="1">
              <a:solidFill>
                <a:srgbClr val="FFFF00"/>
              </a:solidFill>
            </a:endParaRPr>
          </a:p>
        </p:txBody>
      </p:sp>
      <p:sp>
        <p:nvSpPr>
          <p:cNvPr id="5150" name="Text Box 30">
            <a:extLst>
              <a:ext uri="{FF2B5EF4-FFF2-40B4-BE49-F238E27FC236}">
                <a16:creationId xmlns:a16="http://schemas.microsoft.com/office/drawing/2014/main" id="{48BD3CFD-AF93-400C-9397-460A7497C2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89863" y="4895850"/>
            <a:ext cx="2690812" cy="369332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b="1">
                <a:solidFill>
                  <a:srgbClr val="FFFF00"/>
                </a:solidFill>
              </a:rPr>
              <a:t>A = 3.14 x </a:t>
            </a:r>
            <a:r>
              <a:rPr lang="en-GB" altLang="en-US" b="1">
                <a:solidFill>
                  <a:schemeClr val="bg1"/>
                </a:solidFill>
              </a:rPr>
              <a:t>22</a:t>
            </a:r>
            <a:r>
              <a:rPr lang="en-GB" altLang="en-US" b="1" baseline="30000">
                <a:solidFill>
                  <a:schemeClr val="bg1"/>
                </a:solidFill>
              </a:rPr>
              <a:t>2</a:t>
            </a:r>
            <a:endParaRPr lang="en-GB" altLang="en-US" b="1">
              <a:solidFill>
                <a:schemeClr val="bg1"/>
              </a:solidFill>
            </a:endParaRPr>
          </a:p>
        </p:txBody>
      </p:sp>
      <p:sp>
        <p:nvSpPr>
          <p:cNvPr id="5151" name="Text Box 31">
            <a:extLst>
              <a:ext uri="{FF2B5EF4-FFF2-40B4-BE49-F238E27FC236}">
                <a16:creationId xmlns:a16="http://schemas.microsoft.com/office/drawing/2014/main" id="{681A34B5-D275-4071-8DC1-57770A6D49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89863" y="5353050"/>
            <a:ext cx="2690812" cy="369332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b="1">
                <a:solidFill>
                  <a:srgbClr val="FFFF00"/>
                </a:solidFill>
              </a:rPr>
              <a:t>A = 1519.76cm</a:t>
            </a:r>
            <a:r>
              <a:rPr lang="en-GB" altLang="en-US" b="1" baseline="30000">
                <a:solidFill>
                  <a:srgbClr val="FFFF00"/>
                </a:solidFill>
              </a:rPr>
              <a:t>2</a:t>
            </a:r>
            <a:endParaRPr lang="en-GB" altLang="en-US" b="1">
              <a:solidFill>
                <a:srgbClr val="FFFF00"/>
              </a:solidFill>
            </a:endParaRPr>
          </a:p>
        </p:txBody>
      </p:sp>
      <p:sp>
        <p:nvSpPr>
          <p:cNvPr id="5152" name="Text Box 32">
            <a:extLst>
              <a:ext uri="{FF2B5EF4-FFF2-40B4-BE49-F238E27FC236}">
                <a16:creationId xmlns:a16="http://schemas.microsoft.com/office/drawing/2014/main" id="{7430ECBF-C545-4590-A2FF-A4372E1056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88276" y="3530600"/>
            <a:ext cx="2682875" cy="369332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b="1">
                <a:solidFill>
                  <a:srgbClr val="FFFF00"/>
                </a:solidFill>
              </a:rPr>
              <a:t>D = 44 cm</a:t>
            </a:r>
          </a:p>
        </p:txBody>
      </p:sp>
      <p:sp>
        <p:nvSpPr>
          <p:cNvPr id="5153" name="Text Box 33">
            <a:extLst>
              <a:ext uri="{FF2B5EF4-FFF2-40B4-BE49-F238E27FC236}">
                <a16:creationId xmlns:a16="http://schemas.microsoft.com/office/drawing/2014/main" id="{7C06E153-8169-4900-9EAC-358EA5E479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97800" y="3983038"/>
            <a:ext cx="2681288" cy="369332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b="1">
                <a:solidFill>
                  <a:srgbClr val="FFFF00"/>
                </a:solidFill>
              </a:rPr>
              <a:t>r = 22 cm</a:t>
            </a:r>
          </a:p>
        </p:txBody>
      </p:sp>
      <p:sp>
        <p:nvSpPr>
          <p:cNvPr id="5154" name="Text Box 34">
            <a:extLst>
              <a:ext uri="{FF2B5EF4-FFF2-40B4-BE49-F238E27FC236}">
                <a16:creationId xmlns:a16="http://schemas.microsoft.com/office/drawing/2014/main" id="{1CFE4352-BD6A-4383-B1F9-14B5E4EFDB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1" y="5815013"/>
            <a:ext cx="4151313" cy="369332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b="1">
                <a:solidFill>
                  <a:srgbClr val="FFFF00"/>
                </a:solidFill>
              </a:rPr>
              <a:t>Semi-circle = 759.88 cm</a:t>
            </a:r>
            <a:r>
              <a:rPr lang="en-GB" altLang="en-US" b="1" baseline="30000">
                <a:solidFill>
                  <a:srgbClr val="FFFF00"/>
                </a:solidFill>
              </a:rPr>
              <a:t>2</a:t>
            </a:r>
            <a:endParaRPr lang="en-GB" altLang="en-US" b="1">
              <a:solidFill>
                <a:srgbClr val="FFFF00"/>
              </a:solidFill>
            </a:endParaRPr>
          </a:p>
        </p:txBody>
      </p:sp>
      <p:sp>
        <p:nvSpPr>
          <p:cNvPr id="5156" name="Text Box 36">
            <a:extLst>
              <a:ext uri="{FF2B5EF4-FFF2-40B4-BE49-F238E27FC236}">
                <a16:creationId xmlns:a16="http://schemas.microsoft.com/office/drawing/2014/main" id="{248CA854-74F1-4491-AE22-7CC2F7A10F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98713" y="6343650"/>
            <a:ext cx="7967662" cy="369332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571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b="1">
                <a:solidFill>
                  <a:srgbClr val="FFFF00"/>
                </a:solidFill>
              </a:rPr>
              <a:t>Area of shape = </a:t>
            </a:r>
          </a:p>
        </p:txBody>
      </p:sp>
      <p:sp>
        <p:nvSpPr>
          <p:cNvPr id="5157" name="Text Box 37">
            <a:extLst>
              <a:ext uri="{FF2B5EF4-FFF2-40B4-BE49-F238E27FC236}">
                <a16:creationId xmlns:a16="http://schemas.microsoft.com/office/drawing/2014/main" id="{0034F4D4-6468-4F16-A7A3-8A11B3935E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34225" y="6342063"/>
            <a:ext cx="3124200" cy="369332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b="1">
                <a:solidFill>
                  <a:srgbClr val="FFFF00"/>
                </a:solidFill>
              </a:rPr>
              <a:t>= 2040.12 cm</a:t>
            </a:r>
            <a:r>
              <a:rPr lang="en-GB" altLang="en-US" b="1" baseline="30000">
                <a:solidFill>
                  <a:srgbClr val="FFFF00"/>
                </a:solidFill>
              </a:rPr>
              <a:t>2</a:t>
            </a:r>
            <a:endParaRPr lang="en-GB" altLang="en-US" b="1">
              <a:solidFill>
                <a:srgbClr val="FFFF00"/>
              </a:solidFill>
            </a:endParaRPr>
          </a:p>
        </p:txBody>
      </p:sp>
      <p:sp>
        <p:nvSpPr>
          <p:cNvPr id="5158" name="Line 38">
            <a:extLst>
              <a:ext uri="{FF2B5EF4-FFF2-40B4-BE49-F238E27FC236}">
                <a16:creationId xmlns:a16="http://schemas.microsoft.com/office/drawing/2014/main" id="{D0BE3720-7A5F-4A4E-B442-820465C1236F}"/>
              </a:ext>
            </a:extLst>
          </p:cNvPr>
          <p:cNvSpPr>
            <a:spLocks noChangeShapeType="1"/>
          </p:cNvSpPr>
          <p:nvPr/>
        </p:nvSpPr>
        <p:spPr bwMode="auto">
          <a:xfrm>
            <a:off x="7872414" y="6764338"/>
            <a:ext cx="2014537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59" name="Rectangle 39">
            <a:extLst>
              <a:ext uri="{FF2B5EF4-FFF2-40B4-BE49-F238E27FC236}">
                <a16:creationId xmlns:a16="http://schemas.microsoft.com/office/drawing/2014/main" id="{FD3B6348-770B-4857-97B3-439A85F273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71202" y="2637394"/>
            <a:ext cx="65274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b="1" dirty="0">
                <a:solidFill>
                  <a:srgbClr val="FF0000"/>
                </a:solidFill>
              </a:rPr>
              <a:t>2800</a:t>
            </a:r>
          </a:p>
        </p:txBody>
      </p:sp>
      <p:sp>
        <p:nvSpPr>
          <p:cNvPr id="5160" name="Rectangle 40">
            <a:extLst>
              <a:ext uri="{FF2B5EF4-FFF2-40B4-BE49-F238E27FC236}">
                <a16:creationId xmlns:a16="http://schemas.microsoft.com/office/drawing/2014/main" id="{CDAE0BD0-F60D-46E5-A179-AFCBD2DA0A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69580" y="5822853"/>
            <a:ext cx="83067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b="1" dirty="0">
                <a:solidFill>
                  <a:srgbClr val="FF0000"/>
                </a:solidFill>
              </a:rPr>
              <a:t>759.88</a:t>
            </a:r>
          </a:p>
        </p:txBody>
      </p:sp>
      <p:sp>
        <p:nvSpPr>
          <p:cNvPr id="5161" name="Rectangle 41">
            <a:extLst>
              <a:ext uri="{FF2B5EF4-FFF2-40B4-BE49-F238E27FC236}">
                <a16:creationId xmlns:a16="http://schemas.microsoft.com/office/drawing/2014/main" id="{540ECBBC-E284-44C1-A439-59980AD0CB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40300" y="6337300"/>
            <a:ext cx="1475084" cy="369332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b="1">
                <a:solidFill>
                  <a:srgbClr val="FFFF00"/>
                </a:solidFill>
              </a:rPr>
              <a:t>2800 - 759.88</a:t>
            </a:r>
          </a:p>
        </p:txBody>
      </p:sp>
      <p:sp>
        <p:nvSpPr>
          <p:cNvPr id="39" name="Text Box 6">
            <a:extLst>
              <a:ext uri="{FF2B5EF4-FFF2-40B4-BE49-F238E27FC236}">
                <a16:creationId xmlns:a16="http://schemas.microsoft.com/office/drawing/2014/main" id="{8E368EBD-EF31-40C8-82B9-824DC1D59B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101" y="61164"/>
            <a:ext cx="2841582" cy="696913"/>
          </a:xfrm>
          <a:prstGeom prst="rect">
            <a:avLst/>
          </a:prstGeom>
          <a:solidFill>
            <a:srgbClr val="66FF33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u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b="1">
                <a:solidFill>
                  <a:srgbClr val="000000"/>
                </a:solidFill>
                <a:latin typeface="Comic Sans MS" panose="030F0702030302020204" pitchFamily="66" charset="0"/>
              </a:rPr>
              <a:t>Exercise 7</a:t>
            </a:r>
            <a:endParaRPr lang="en-GB" altLang="en-US" b="1" dirty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7DB9243-7FB3-44F0-8E02-3759E659308B}"/>
              </a:ext>
            </a:extLst>
          </p:cNvPr>
          <p:cNvSpPr txBox="1"/>
          <p:nvPr/>
        </p:nvSpPr>
        <p:spPr>
          <a:xfrm>
            <a:off x="3336926" y="90533"/>
            <a:ext cx="66452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bg1"/>
                </a:solidFill>
                <a:latin typeface="Comic Sans MS" panose="030F0702030302020204" pitchFamily="66" charset="0"/>
              </a:rPr>
              <a:t>3) Find the yellow shaded area :</a:t>
            </a:r>
          </a:p>
        </p:txBody>
      </p:sp>
      <p:sp>
        <p:nvSpPr>
          <p:cNvPr id="41" name="Text Box 6">
            <a:extLst>
              <a:ext uri="{FF2B5EF4-FFF2-40B4-BE49-F238E27FC236}">
                <a16:creationId xmlns:a16="http://schemas.microsoft.com/office/drawing/2014/main" id="{CCCE9888-A16D-49F1-BB67-4A5BEA22DE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27066" y="6134101"/>
            <a:ext cx="1164934" cy="696913"/>
          </a:xfrm>
          <a:prstGeom prst="rect">
            <a:avLst/>
          </a:prstGeom>
          <a:solidFill>
            <a:srgbClr val="66FF33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u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b="1" dirty="0">
                <a:solidFill>
                  <a:srgbClr val="000000"/>
                </a:solidFill>
                <a:latin typeface="Comic Sans MS" panose="030F0702030302020204" pitchFamily="66" charset="0"/>
                <a:hlinkClick r:id="rId4" action="ppaction://hlinksldjump"/>
              </a:rPr>
              <a:t>Back</a:t>
            </a:r>
            <a:endParaRPr lang="en-GB" altLang="en-US" b="1" dirty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1092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514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5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5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5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5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5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5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5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2" dur="500"/>
                                        <p:tgtEl>
                                          <p:spTgt spid="515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5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5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5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5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5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5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5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5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1" dur="500"/>
                                        <p:tgtEl>
                                          <p:spTgt spid="5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40" grpId="0" animBg="1"/>
      <p:bldP spid="5141" grpId="0" animBg="1" autoUpdateAnimBg="0"/>
      <p:bldP spid="5142" grpId="0" animBg="1" autoUpdateAnimBg="0"/>
      <p:bldP spid="5143" grpId="0" animBg="1" autoUpdateAnimBg="0"/>
      <p:bldP spid="5144" grpId="0" animBg="1" autoUpdateAnimBg="0"/>
      <p:bldP spid="5147" grpId="0" animBg="1" autoUpdateAnimBg="0"/>
      <p:bldP spid="5148" grpId="0" animBg="1" autoUpdateAnimBg="0"/>
      <p:bldP spid="5149" grpId="0" animBg="1" autoUpdateAnimBg="0"/>
      <p:bldP spid="5150" grpId="0" animBg="1" autoUpdateAnimBg="0"/>
      <p:bldP spid="5151" grpId="0" animBg="1" autoUpdateAnimBg="0"/>
      <p:bldP spid="5152" grpId="0" animBg="1" autoUpdateAnimBg="0"/>
      <p:bldP spid="5153" grpId="0" animBg="1" autoUpdateAnimBg="0"/>
      <p:bldP spid="5154" grpId="0" animBg="1" autoUpdateAnimBg="0"/>
      <p:bldP spid="5156" grpId="0" animBg="1" autoUpdateAnimBg="0"/>
      <p:bldP spid="5157" grpId="0" animBg="1" autoUpdateAnimBg="0"/>
      <p:bldP spid="5159" grpId="0" autoUpdateAnimBg="0"/>
      <p:bldP spid="5160" grpId="0" autoUpdateAnimBg="0"/>
      <p:bldP spid="5161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2">
            <a:extLst>
              <a:ext uri="{FF2B5EF4-FFF2-40B4-BE49-F238E27FC236}">
                <a16:creationId xmlns:a16="http://schemas.microsoft.com/office/drawing/2014/main" id="{A5B2AE8B-AD34-46E7-94F1-66E7EAD49A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19338" y="231774"/>
            <a:ext cx="7552450" cy="646331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000000"/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66FFFF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36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Area of a Circle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9C1CBBF4-FEC6-42B4-8456-53228BFEDE69}"/>
              </a:ext>
            </a:extLst>
          </p:cNvPr>
          <p:cNvSpPr/>
          <p:nvPr/>
        </p:nvSpPr>
        <p:spPr>
          <a:xfrm>
            <a:off x="1096193" y="2057401"/>
            <a:ext cx="3052118" cy="299033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81ECD09B-3998-4E60-875F-20FEAEB2AAF8}"/>
              </a:ext>
            </a:extLst>
          </p:cNvPr>
          <p:cNvSpPr/>
          <p:nvPr/>
        </p:nvSpPr>
        <p:spPr>
          <a:xfrm>
            <a:off x="2599989" y="3503144"/>
            <a:ext cx="127297" cy="17299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5F1F475-9391-496B-9B88-5D863271B0C0}"/>
              </a:ext>
            </a:extLst>
          </p:cNvPr>
          <p:cNvCxnSpPr>
            <a:cxnSpLocks/>
            <a:endCxn id="3" idx="0"/>
          </p:cNvCxnSpPr>
          <p:nvPr/>
        </p:nvCxnSpPr>
        <p:spPr>
          <a:xfrm flipH="1" flipV="1">
            <a:off x="2622252" y="2057401"/>
            <a:ext cx="35366" cy="1495168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AA700987-05BE-4D58-999E-3F7B5BAF9B84}"/>
              </a:ext>
            </a:extLst>
          </p:cNvPr>
          <p:cNvSpPr txBox="1"/>
          <p:nvPr/>
        </p:nvSpPr>
        <p:spPr>
          <a:xfrm>
            <a:off x="6442378" y="5133212"/>
            <a:ext cx="2190878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Comic Sans MS" panose="030F0702030302020204" pitchFamily="66" charset="0"/>
              </a:rPr>
              <a:t>R = 10 ÷ 2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0A8CDC9-B17D-4084-8E5C-C9A06FE01EA6}"/>
              </a:ext>
            </a:extLst>
          </p:cNvPr>
          <p:cNvSpPr txBox="1"/>
          <p:nvPr/>
        </p:nvSpPr>
        <p:spPr>
          <a:xfrm>
            <a:off x="2622252" y="1176851"/>
            <a:ext cx="69466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bg1"/>
                </a:solidFill>
                <a:latin typeface="Comic Sans MS" panose="030F0702030302020204" pitchFamily="66" charset="0"/>
              </a:rPr>
              <a:t>State the radius of each circle:</a:t>
            </a:r>
          </a:p>
        </p:txBody>
      </p:sp>
      <p:sp>
        <p:nvSpPr>
          <p:cNvPr id="16" name="Text Box 6">
            <a:extLst>
              <a:ext uri="{FF2B5EF4-FFF2-40B4-BE49-F238E27FC236}">
                <a16:creationId xmlns:a16="http://schemas.microsoft.com/office/drawing/2014/main" id="{25424420-8B5F-4A11-8B1A-5C04A29006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112" y="1155353"/>
            <a:ext cx="2162226" cy="696913"/>
          </a:xfrm>
          <a:prstGeom prst="rect">
            <a:avLst/>
          </a:prstGeom>
          <a:solidFill>
            <a:srgbClr val="66FF33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u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b="1" dirty="0">
                <a:solidFill>
                  <a:srgbClr val="000000"/>
                </a:solidFill>
                <a:latin typeface="Comic Sans MS" panose="030F0702030302020204" pitchFamily="66" charset="0"/>
              </a:rPr>
              <a:t>Exercise1 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F8241F98-2AFB-45F1-A485-E16E15ECFBBC}"/>
              </a:ext>
            </a:extLst>
          </p:cNvPr>
          <p:cNvSpPr/>
          <p:nvPr/>
        </p:nvSpPr>
        <p:spPr>
          <a:xfrm>
            <a:off x="5906724" y="1933832"/>
            <a:ext cx="3052118" cy="299033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1556F2A1-5705-44A4-AF6C-C09FE9CF30EC}"/>
              </a:ext>
            </a:extLst>
          </p:cNvPr>
          <p:cNvSpPr/>
          <p:nvPr/>
        </p:nvSpPr>
        <p:spPr>
          <a:xfrm>
            <a:off x="7410520" y="3379575"/>
            <a:ext cx="127297" cy="17299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44860696-0AC5-475A-8A31-C7D7DA9398C8}"/>
              </a:ext>
            </a:extLst>
          </p:cNvPr>
          <p:cNvCxnSpPr>
            <a:cxnSpLocks/>
          </p:cNvCxnSpPr>
          <p:nvPr/>
        </p:nvCxnSpPr>
        <p:spPr>
          <a:xfrm>
            <a:off x="5906724" y="3453714"/>
            <a:ext cx="3052118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39E97891-0393-4297-BDBB-0F61971F33CD}"/>
              </a:ext>
            </a:extLst>
          </p:cNvPr>
          <p:cNvSpPr txBox="1"/>
          <p:nvPr/>
        </p:nvSpPr>
        <p:spPr>
          <a:xfrm>
            <a:off x="1721904" y="5343511"/>
            <a:ext cx="2190878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Comic Sans MS" panose="030F0702030302020204" pitchFamily="66" charset="0"/>
              </a:rPr>
              <a:t>R = 6cm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E11B48A-0E84-410E-878D-FBEA601453FA}"/>
              </a:ext>
            </a:extLst>
          </p:cNvPr>
          <p:cNvSpPr txBox="1"/>
          <p:nvPr/>
        </p:nvSpPr>
        <p:spPr>
          <a:xfrm>
            <a:off x="6442378" y="5859274"/>
            <a:ext cx="2190878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Comic Sans MS" panose="030F0702030302020204" pitchFamily="66" charset="0"/>
              </a:rPr>
              <a:t>R = 5cm</a:t>
            </a:r>
          </a:p>
        </p:txBody>
      </p:sp>
      <p:sp>
        <p:nvSpPr>
          <p:cNvPr id="27" name="Text Box 6">
            <a:extLst>
              <a:ext uri="{FF2B5EF4-FFF2-40B4-BE49-F238E27FC236}">
                <a16:creationId xmlns:a16="http://schemas.microsoft.com/office/drawing/2014/main" id="{D9E76CDA-B8D4-46CF-93C7-01ED682F71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2925" y="2620319"/>
            <a:ext cx="110807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400" b="1" dirty="0">
                <a:latin typeface="Arial Rounded MT Bold" panose="020F0704030504030204" pitchFamily="34" charset="0"/>
              </a:rPr>
              <a:t>6cm</a:t>
            </a:r>
          </a:p>
        </p:txBody>
      </p:sp>
      <p:sp>
        <p:nvSpPr>
          <p:cNvPr id="28" name="Text Box 6">
            <a:extLst>
              <a:ext uri="{FF2B5EF4-FFF2-40B4-BE49-F238E27FC236}">
                <a16:creationId xmlns:a16="http://schemas.microsoft.com/office/drawing/2014/main" id="{AE51923A-6130-425B-BBD8-408B332D23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3379" y="3503144"/>
            <a:ext cx="110807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400" b="1" dirty="0">
                <a:latin typeface="Arial Rounded MT Bold" panose="020F0704030504030204" pitchFamily="34" charset="0"/>
              </a:rPr>
              <a:t>10cm</a:t>
            </a:r>
          </a:p>
        </p:txBody>
      </p:sp>
    </p:spTree>
    <p:extLst>
      <p:ext uri="{BB962C8B-B14F-4D97-AF65-F5344CB8AC3E}">
        <p14:creationId xmlns:p14="http://schemas.microsoft.com/office/powerpoint/2010/main" val="681691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23" grpId="0" animBg="1"/>
      <p:bldP spid="19" grpId="0" animBg="1"/>
      <p:bldP spid="20" grpId="0" animBg="1"/>
      <p:bldP spid="25" grpId="0" animBg="1"/>
      <p:bldP spid="26" grpId="0" animBg="1"/>
      <p:bldP spid="27" grpId="0"/>
      <p:bldP spid="2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2">
            <a:extLst>
              <a:ext uri="{FF2B5EF4-FFF2-40B4-BE49-F238E27FC236}">
                <a16:creationId xmlns:a16="http://schemas.microsoft.com/office/drawing/2014/main" id="{A5B2AE8B-AD34-46E7-94F1-66E7EAD49A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19338" y="231774"/>
            <a:ext cx="7552450" cy="646331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000000"/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66FFFF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36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Area of a Circle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9C1CBBF4-FEC6-42B4-8456-53228BFEDE69}"/>
              </a:ext>
            </a:extLst>
          </p:cNvPr>
          <p:cNvSpPr/>
          <p:nvPr/>
        </p:nvSpPr>
        <p:spPr>
          <a:xfrm>
            <a:off x="1334532" y="2116869"/>
            <a:ext cx="1445740" cy="1285103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6A90778-800E-4408-9360-90A168011ABF}"/>
              </a:ext>
            </a:extLst>
          </p:cNvPr>
          <p:cNvSpPr txBox="1"/>
          <p:nvPr/>
        </p:nvSpPr>
        <p:spPr>
          <a:xfrm>
            <a:off x="2622252" y="1176851"/>
            <a:ext cx="69466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bg1"/>
                </a:solidFill>
                <a:latin typeface="Comic Sans MS" panose="030F0702030302020204" pitchFamily="66" charset="0"/>
              </a:rPr>
              <a:t>State the radius of each circle: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0720A8C-9BC1-4916-BF5D-A9EBF78519E1}"/>
              </a:ext>
            </a:extLst>
          </p:cNvPr>
          <p:cNvCxnSpPr>
            <a:stCxn id="3" idx="2"/>
            <a:endCxn id="3" idx="6"/>
          </p:cNvCxnSpPr>
          <p:nvPr/>
        </p:nvCxnSpPr>
        <p:spPr>
          <a:xfrm>
            <a:off x="1334532" y="2759421"/>
            <a:ext cx="1445740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Text Box 6">
            <a:extLst>
              <a:ext uri="{FF2B5EF4-FFF2-40B4-BE49-F238E27FC236}">
                <a16:creationId xmlns:a16="http://schemas.microsoft.com/office/drawing/2014/main" id="{04B30D09-82BE-4592-B927-1EAFEA5905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3364" y="2759420"/>
            <a:ext cx="110807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800" b="1" dirty="0">
                <a:latin typeface="Arial Rounded MT Bold" panose="020F0704030504030204" pitchFamily="34" charset="0"/>
              </a:rPr>
              <a:t>8cm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B7B3641-ABBD-4BDC-B093-7007815009A6}"/>
              </a:ext>
            </a:extLst>
          </p:cNvPr>
          <p:cNvSpPr txBox="1"/>
          <p:nvPr/>
        </p:nvSpPr>
        <p:spPr>
          <a:xfrm>
            <a:off x="435999" y="1944186"/>
            <a:ext cx="7047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bg1"/>
                </a:solidFill>
                <a:latin typeface="Comic Sans MS" panose="030F0702030302020204" pitchFamily="66" charset="0"/>
              </a:rPr>
              <a:t>a)</a:t>
            </a:r>
          </a:p>
        </p:txBody>
      </p:sp>
      <p:sp>
        <p:nvSpPr>
          <p:cNvPr id="21" name="Text Box 6">
            <a:extLst>
              <a:ext uri="{FF2B5EF4-FFF2-40B4-BE49-F238E27FC236}">
                <a16:creationId xmlns:a16="http://schemas.microsoft.com/office/drawing/2014/main" id="{3361E42E-5C21-49B0-862E-D7A5453CA8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112" y="1155353"/>
            <a:ext cx="2162226" cy="696913"/>
          </a:xfrm>
          <a:prstGeom prst="rect">
            <a:avLst/>
          </a:prstGeom>
          <a:solidFill>
            <a:srgbClr val="66FF33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u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b="1" dirty="0">
                <a:solidFill>
                  <a:srgbClr val="000000"/>
                </a:solidFill>
                <a:latin typeface="Comic Sans MS" panose="030F0702030302020204" pitchFamily="66" charset="0"/>
              </a:rPr>
              <a:t>Exercise1 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37763BA-5A8F-4EFD-8345-B3B09FC8F537}"/>
              </a:ext>
            </a:extLst>
          </p:cNvPr>
          <p:cNvSpPr txBox="1"/>
          <p:nvPr/>
        </p:nvSpPr>
        <p:spPr>
          <a:xfrm>
            <a:off x="3191338" y="1944186"/>
            <a:ext cx="7047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bg1"/>
                </a:solidFill>
                <a:latin typeface="Comic Sans MS" panose="030F0702030302020204" pitchFamily="66" charset="0"/>
              </a:rPr>
              <a:t>b)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65114F76-04F3-44DC-BE6F-3E84D930967B}"/>
              </a:ext>
            </a:extLst>
          </p:cNvPr>
          <p:cNvSpPr/>
          <p:nvPr/>
        </p:nvSpPr>
        <p:spPr>
          <a:xfrm>
            <a:off x="6994533" y="2116868"/>
            <a:ext cx="1445740" cy="1285103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BE8AE4F9-4D10-4B3A-AEB6-B04233822F06}"/>
              </a:ext>
            </a:extLst>
          </p:cNvPr>
          <p:cNvCxnSpPr>
            <a:stCxn id="28" idx="2"/>
            <a:endCxn id="28" idx="6"/>
          </p:cNvCxnSpPr>
          <p:nvPr/>
        </p:nvCxnSpPr>
        <p:spPr>
          <a:xfrm>
            <a:off x="6994533" y="2759420"/>
            <a:ext cx="1445740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Text Box 6">
            <a:extLst>
              <a:ext uri="{FF2B5EF4-FFF2-40B4-BE49-F238E27FC236}">
                <a16:creationId xmlns:a16="http://schemas.microsoft.com/office/drawing/2014/main" id="{6E3BE0FA-CFD0-4079-8705-18E0CE8B22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3365" y="2759419"/>
            <a:ext cx="110807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800" b="1" dirty="0">
                <a:latin typeface="Arial Rounded MT Bold" panose="020F0704030504030204" pitchFamily="34" charset="0"/>
              </a:rPr>
              <a:t>54m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460F489-A3DC-478E-88BD-C3731C8638C7}"/>
              </a:ext>
            </a:extLst>
          </p:cNvPr>
          <p:cNvSpPr txBox="1"/>
          <p:nvPr/>
        </p:nvSpPr>
        <p:spPr>
          <a:xfrm>
            <a:off x="6096000" y="1944186"/>
            <a:ext cx="7047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bg1"/>
                </a:solidFill>
                <a:latin typeface="Comic Sans MS" panose="030F0702030302020204" pitchFamily="66" charset="0"/>
              </a:rPr>
              <a:t>c)</a:t>
            </a: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A726B544-785C-4965-AA37-28325E7F526B}"/>
              </a:ext>
            </a:extLst>
          </p:cNvPr>
          <p:cNvSpPr/>
          <p:nvPr/>
        </p:nvSpPr>
        <p:spPr>
          <a:xfrm>
            <a:off x="9899195" y="2060372"/>
            <a:ext cx="1445740" cy="1285103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7C89125F-F77B-4F6D-AC68-5E13E32083B7}"/>
              </a:ext>
            </a:extLst>
          </p:cNvPr>
          <p:cNvCxnSpPr>
            <a:stCxn id="32" idx="2"/>
            <a:endCxn id="32" idx="6"/>
          </p:cNvCxnSpPr>
          <p:nvPr/>
        </p:nvCxnSpPr>
        <p:spPr>
          <a:xfrm>
            <a:off x="9899195" y="2702924"/>
            <a:ext cx="1445740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Text Box 6">
            <a:extLst>
              <a:ext uri="{FF2B5EF4-FFF2-40B4-BE49-F238E27FC236}">
                <a16:creationId xmlns:a16="http://schemas.microsoft.com/office/drawing/2014/main" id="{E2D6A044-41F9-4A34-AE06-20281B33EF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68027" y="2702923"/>
            <a:ext cx="110807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800" b="1" dirty="0">
                <a:latin typeface="Arial Rounded MT Bold" panose="020F0704030504030204" pitchFamily="34" charset="0"/>
              </a:rPr>
              <a:t>12cm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2E02FD0-2EDB-4BBA-A8E9-828383006955}"/>
              </a:ext>
            </a:extLst>
          </p:cNvPr>
          <p:cNvSpPr txBox="1"/>
          <p:nvPr/>
        </p:nvSpPr>
        <p:spPr>
          <a:xfrm>
            <a:off x="9000662" y="1944186"/>
            <a:ext cx="7047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bg1"/>
                </a:solidFill>
                <a:latin typeface="Comic Sans MS" panose="030F0702030302020204" pitchFamily="66" charset="0"/>
              </a:rPr>
              <a:t>d)</a:t>
            </a: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78F8C629-174E-493B-81BB-90B806F815D1}"/>
              </a:ext>
            </a:extLst>
          </p:cNvPr>
          <p:cNvSpPr/>
          <p:nvPr/>
        </p:nvSpPr>
        <p:spPr>
          <a:xfrm>
            <a:off x="1325079" y="4267225"/>
            <a:ext cx="1445740" cy="1285103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D05B3F49-084E-4A0B-BF2A-496B80AE87D7}"/>
              </a:ext>
            </a:extLst>
          </p:cNvPr>
          <p:cNvSpPr txBox="1"/>
          <p:nvPr/>
        </p:nvSpPr>
        <p:spPr>
          <a:xfrm>
            <a:off x="426546" y="4151037"/>
            <a:ext cx="7047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bg1"/>
                </a:solidFill>
                <a:latin typeface="Comic Sans MS" panose="030F0702030302020204" pitchFamily="66" charset="0"/>
              </a:rPr>
              <a:t>e)</a:t>
            </a: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C7799F8B-D110-47AE-9535-163EF2AB388E}"/>
              </a:ext>
            </a:extLst>
          </p:cNvPr>
          <p:cNvSpPr/>
          <p:nvPr/>
        </p:nvSpPr>
        <p:spPr>
          <a:xfrm>
            <a:off x="4080418" y="4267224"/>
            <a:ext cx="1445740" cy="1285103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CDE88ECA-9BD8-4096-8FFE-24F7CA19FDB8}"/>
              </a:ext>
            </a:extLst>
          </p:cNvPr>
          <p:cNvCxnSpPr>
            <a:stCxn id="40" idx="2"/>
            <a:endCxn id="40" idx="6"/>
          </p:cNvCxnSpPr>
          <p:nvPr/>
        </p:nvCxnSpPr>
        <p:spPr>
          <a:xfrm>
            <a:off x="4080418" y="4909776"/>
            <a:ext cx="1445740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2" name="Text Box 6">
            <a:extLst>
              <a:ext uri="{FF2B5EF4-FFF2-40B4-BE49-F238E27FC236}">
                <a16:creationId xmlns:a16="http://schemas.microsoft.com/office/drawing/2014/main" id="{87EB87BB-730C-4971-A41B-7563E87E31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49250" y="4917194"/>
            <a:ext cx="110807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800" b="1" dirty="0">
                <a:latin typeface="Arial Rounded MT Bold" panose="020F0704030504030204" pitchFamily="34" charset="0"/>
              </a:rPr>
              <a:t>10.4cm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6E88468A-A130-4707-B341-F1D9CE843763}"/>
              </a:ext>
            </a:extLst>
          </p:cNvPr>
          <p:cNvSpPr txBox="1"/>
          <p:nvPr/>
        </p:nvSpPr>
        <p:spPr>
          <a:xfrm>
            <a:off x="3181885" y="4151037"/>
            <a:ext cx="7047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bg1"/>
                </a:solidFill>
                <a:latin typeface="Comic Sans MS" panose="030F0702030302020204" pitchFamily="66" charset="0"/>
              </a:rPr>
              <a:t>f)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CF530C5C-2D22-4951-9B06-14975649656A}"/>
              </a:ext>
            </a:extLst>
          </p:cNvPr>
          <p:cNvSpPr txBox="1"/>
          <p:nvPr/>
        </p:nvSpPr>
        <p:spPr>
          <a:xfrm>
            <a:off x="6086547" y="4151037"/>
            <a:ext cx="7047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bg1"/>
                </a:solidFill>
                <a:latin typeface="Comic Sans MS" panose="030F0702030302020204" pitchFamily="66" charset="0"/>
              </a:rPr>
              <a:t>g)</a:t>
            </a: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7DC9B9A0-749E-4BB6-95F4-E17F68959B33}"/>
              </a:ext>
            </a:extLst>
          </p:cNvPr>
          <p:cNvSpPr/>
          <p:nvPr/>
        </p:nvSpPr>
        <p:spPr>
          <a:xfrm>
            <a:off x="9889742" y="4210728"/>
            <a:ext cx="1445740" cy="1285103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9D2045C1-82A6-4CC2-BAFC-7BA32D87D831}"/>
              </a:ext>
            </a:extLst>
          </p:cNvPr>
          <p:cNvCxnSpPr>
            <a:stCxn id="48" idx="2"/>
            <a:endCxn id="48" idx="6"/>
          </p:cNvCxnSpPr>
          <p:nvPr/>
        </p:nvCxnSpPr>
        <p:spPr>
          <a:xfrm>
            <a:off x="9889742" y="4853280"/>
            <a:ext cx="1445740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0" name="Text Box 6">
            <a:extLst>
              <a:ext uri="{FF2B5EF4-FFF2-40B4-BE49-F238E27FC236}">
                <a16:creationId xmlns:a16="http://schemas.microsoft.com/office/drawing/2014/main" id="{DBAAB357-F5DE-402E-81F3-15D24655F1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58574" y="4853279"/>
            <a:ext cx="110807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800" b="1" dirty="0">
                <a:latin typeface="Arial Rounded MT Bold" panose="020F0704030504030204" pitchFamily="34" charset="0"/>
              </a:rPr>
              <a:t>9.6m</a:t>
            </a:r>
          </a:p>
        </p:txBody>
      </p: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A42396B9-52A5-47F7-9A44-AC84F22CF54E}"/>
              </a:ext>
            </a:extLst>
          </p:cNvPr>
          <p:cNvCxnSpPr>
            <a:cxnSpLocks/>
            <a:endCxn id="36" idx="6"/>
          </p:cNvCxnSpPr>
          <p:nvPr/>
        </p:nvCxnSpPr>
        <p:spPr>
          <a:xfrm flipV="1">
            <a:off x="2047949" y="4909777"/>
            <a:ext cx="722870" cy="7417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5" name="Text Box 6">
            <a:extLst>
              <a:ext uri="{FF2B5EF4-FFF2-40B4-BE49-F238E27FC236}">
                <a16:creationId xmlns:a16="http://schemas.microsoft.com/office/drawing/2014/main" id="{7DE93E3C-0CAF-4FA1-8411-7145DF04F9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1576" y="4916663"/>
            <a:ext cx="110807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800" b="1" dirty="0">
                <a:latin typeface="Arial Rounded MT Bold" panose="020F0704030504030204" pitchFamily="34" charset="0"/>
              </a:rPr>
              <a:t>5m</a:t>
            </a: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D4ED2AAC-A415-4951-9318-690369F50911}"/>
              </a:ext>
            </a:extLst>
          </p:cNvPr>
          <p:cNvSpPr/>
          <p:nvPr/>
        </p:nvSpPr>
        <p:spPr>
          <a:xfrm>
            <a:off x="4086598" y="2143897"/>
            <a:ext cx="1445740" cy="1285103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E2A95A1E-D98A-491F-9C16-88449966A48B}"/>
              </a:ext>
            </a:extLst>
          </p:cNvPr>
          <p:cNvCxnSpPr>
            <a:cxnSpLocks/>
            <a:endCxn id="56" idx="6"/>
          </p:cNvCxnSpPr>
          <p:nvPr/>
        </p:nvCxnSpPr>
        <p:spPr>
          <a:xfrm flipV="1">
            <a:off x="4809468" y="2786449"/>
            <a:ext cx="722870" cy="7417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8" name="Text Box 6">
            <a:extLst>
              <a:ext uri="{FF2B5EF4-FFF2-40B4-BE49-F238E27FC236}">
                <a16:creationId xmlns:a16="http://schemas.microsoft.com/office/drawing/2014/main" id="{8039CB6A-633E-4D47-983F-660FAC7301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93095" y="2793335"/>
            <a:ext cx="110807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800" b="1" dirty="0">
                <a:latin typeface="Arial Rounded MT Bold" panose="020F0704030504030204" pitchFamily="34" charset="0"/>
              </a:rPr>
              <a:t>3cm</a:t>
            </a:r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9A779BE5-903E-4E2F-9DEC-0FF8C06D1E7C}"/>
              </a:ext>
            </a:extLst>
          </p:cNvPr>
          <p:cNvSpPr/>
          <p:nvPr/>
        </p:nvSpPr>
        <p:spPr>
          <a:xfrm>
            <a:off x="7134403" y="4210727"/>
            <a:ext cx="1445740" cy="1285103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E8F9B067-AF44-4312-A89B-7C045A4A1D1C}"/>
              </a:ext>
            </a:extLst>
          </p:cNvPr>
          <p:cNvCxnSpPr>
            <a:cxnSpLocks/>
            <a:endCxn id="59" idx="6"/>
          </p:cNvCxnSpPr>
          <p:nvPr/>
        </p:nvCxnSpPr>
        <p:spPr>
          <a:xfrm flipV="1">
            <a:off x="7857273" y="4853279"/>
            <a:ext cx="722870" cy="7417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1" name="Text Box 6">
            <a:extLst>
              <a:ext uri="{FF2B5EF4-FFF2-40B4-BE49-F238E27FC236}">
                <a16:creationId xmlns:a16="http://schemas.microsoft.com/office/drawing/2014/main" id="{5E05F1B2-A38D-41EE-A838-BF08FE38E1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40900" y="4860165"/>
            <a:ext cx="110807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800" b="1" dirty="0">
                <a:latin typeface="Arial Rounded MT Bold" panose="020F0704030504030204" pitchFamily="34" charset="0"/>
              </a:rPr>
              <a:t>4.2cm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52A168F3-21B2-4580-8731-404CB35B80EA}"/>
              </a:ext>
            </a:extLst>
          </p:cNvPr>
          <p:cNvSpPr txBox="1"/>
          <p:nvPr/>
        </p:nvSpPr>
        <p:spPr>
          <a:xfrm>
            <a:off x="9194469" y="4151037"/>
            <a:ext cx="7047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bg1"/>
                </a:solidFill>
                <a:latin typeface="Comic Sans MS" panose="030F0702030302020204" pitchFamily="66" charset="0"/>
              </a:rPr>
              <a:t>h)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88201B7D-0986-45CF-A6F3-48DD45EDFD9C}"/>
              </a:ext>
            </a:extLst>
          </p:cNvPr>
          <p:cNvSpPr txBox="1"/>
          <p:nvPr/>
        </p:nvSpPr>
        <p:spPr>
          <a:xfrm>
            <a:off x="1108854" y="2500947"/>
            <a:ext cx="2190878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Comic Sans MS" panose="030F0702030302020204" pitchFamily="66" charset="0"/>
              </a:rPr>
              <a:t>R = 4cm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B7B26433-161E-4ABA-891C-AD3B67DB6E96}"/>
              </a:ext>
            </a:extLst>
          </p:cNvPr>
          <p:cNvSpPr txBox="1"/>
          <p:nvPr/>
        </p:nvSpPr>
        <p:spPr>
          <a:xfrm>
            <a:off x="3820706" y="2493530"/>
            <a:ext cx="2190878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Comic Sans MS" panose="030F0702030302020204" pitchFamily="66" charset="0"/>
              </a:rPr>
              <a:t>R = 3cm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CB9D9C41-AA89-4C15-AABF-3B0BEB80CD5A}"/>
              </a:ext>
            </a:extLst>
          </p:cNvPr>
          <p:cNvSpPr txBox="1"/>
          <p:nvPr/>
        </p:nvSpPr>
        <p:spPr>
          <a:xfrm>
            <a:off x="6636835" y="2486199"/>
            <a:ext cx="2190878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Comic Sans MS" panose="030F0702030302020204" pitchFamily="66" charset="0"/>
              </a:rPr>
              <a:t>R = 27cm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53A549EB-AB68-4913-B9F1-89AFA083214F}"/>
              </a:ext>
            </a:extLst>
          </p:cNvPr>
          <p:cNvSpPr txBox="1"/>
          <p:nvPr/>
        </p:nvSpPr>
        <p:spPr>
          <a:xfrm>
            <a:off x="9452964" y="2478868"/>
            <a:ext cx="2190878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Comic Sans MS" panose="030F0702030302020204" pitchFamily="66" charset="0"/>
              </a:rPr>
              <a:t>R = 6cm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B41BF9FE-ECDC-4935-AD6D-6021AA0ADAD5}"/>
              </a:ext>
            </a:extLst>
          </p:cNvPr>
          <p:cNvSpPr txBox="1"/>
          <p:nvPr/>
        </p:nvSpPr>
        <p:spPr>
          <a:xfrm>
            <a:off x="1214555" y="4641796"/>
            <a:ext cx="2190878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Comic Sans MS" panose="030F0702030302020204" pitchFamily="66" charset="0"/>
              </a:rPr>
              <a:t>R = 5m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757E1761-DCCA-4CB3-AE5D-A52FE1ACF656}"/>
              </a:ext>
            </a:extLst>
          </p:cNvPr>
          <p:cNvSpPr txBox="1"/>
          <p:nvPr/>
        </p:nvSpPr>
        <p:spPr>
          <a:xfrm>
            <a:off x="3926407" y="4634379"/>
            <a:ext cx="2190878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Comic Sans MS" panose="030F0702030302020204" pitchFamily="66" charset="0"/>
              </a:rPr>
              <a:t>R = 5.2cm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95C0C360-F0CB-4CDE-8F1B-2EE57A1933FD}"/>
              </a:ext>
            </a:extLst>
          </p:cNvPr>
          <p:cNvSpPr txBox="1"/>
          <p:nvPr/>
        </p:nvSpPr>
        <p:spPr>
          <a:xfrm>
            <a:off x="6742536" y="4627048"/>
            <a:ext cx="2190878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Comic Sans MS" panose="030F0702030302020204" pitchFamily="66" charset="0"/>
              </a:rPr>
              <a:t>R = 4.2cm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47DB78D7-2439-4B39-80D9-1AEB6EF2A962}"/>
              </a:ext>
            </a:extLst>
          </p:cNvPr>
          <p:cNvSpPr txBox="1"/>
          <p:nvPr/>
        </p:nvSpPr>
        <p:spPr>
          <a:xfrm>
            <a:off x="9558665" y="4619717"/>
            <a:ext cx="2190878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Comic Sans MS" panose="030F0702030302020204" pitchFamily="66" charset="0"/>
              </a:rPr>
              <a:t>R = 4.8m</a:t>
            </a:r>
          </a:p>
        </p:txBody>
      </p:sp>
    </p:spTree>
    <p:extLst>
      <p:ext uri="{BB962C8B-B14F-4D97-AF65-F5344CB8AC3E}">
        <p14:creationId xmlns:p14="http://schemas.microsoft.com/office/powerpoint/2010/main" val="979055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8" grpId="0" animBg="1"/>
      <p:bldP spid="44" grpId="0" animBg="1"/>
      <p:bldP spid="45" grpId="0" animBg="1"/>
      <p:bldP spid="46" grpId="0" animBg="1"/>
      <p:bldP spid="51" grpId="0" animBg="1"/>
      <p:bldP spid="52" grpId="0" animBg="1"/>
      <p:bldP spid="5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2">
            <a:extLst>
              <a:ext uri="{FF2B5EF4-FFF2-40B4-BE49-F238E27FC236}">
                <a16:creationId xmlns:a16="http://schemas.microsoft.com/office/drawing/2014/main" id="{80542B01-5D72-47A1-AA12-370A3332D7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19338" y="231774"/>
            <a:ext cx="7552450" cy="646331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000000"/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66FFFF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36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Area of a Circle</a:t>
            </a: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AEFAAE6D-1FC7-4CC7-9ABD-DAF7204746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113" y="1351773"/>
            <a:ext cx="2162226" cy="696913"/>
          </a:xfrm>
          <a:prstGeom prst="rect">
            <a:avLst/>
          </a:prstGeom>
          <a:solidFill>
            <a:srgbClr val="66FF33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u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b="1" dirty="0">
                <a:solidFill>
                  <a:srgbClr val="000000"/>
                </a:solidFill>
                <a:latin typeface="Comic Sans MS" panose="030F0702030302020204" pitchFamily="66" charset="0"/>
              </a:rPr>
              <a:t>Examples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C6AE222-271E-4FC4-9C45-D8A54842C7A5}"/>
              </a:ext>
            </a:extLst>
          </p:cNvPr>
          <p:cNvSpPr txBox="1"/>
          <p:nvPr/>
        </p:nvSpPr>
        <p:spPr>
          <a:xfrm>
            <a:off x="2840712" y="1407841"/>
            <a:ext cx="65911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bg1"/>
                </a:solidFill>
                <a:latin typeface="Comic Sans MS" panose="030F0702030302020204" pitchFamily="66" charset="0"/>
              </a:rPr>
              <a:t>Find the area of each circle:</a:t>
            </a:r>
          </a:p>
        </p:txBody>
      </p:sp>
      <p:sp>
        <p:nvSpPr>
          <p:cNvPr id="8" name="Text Box 27">
            <a:extLst>
              <a:ext uri="{FF2B5EF4-FFF2-40B4-BE49-F238E27FC236}">
                <a16:creationId xmlns:a16="http://schemas.microsoft.com/office/drawing/2014/main" id="{68F5179C-3EDA-4C9A-82F6-3686A6589C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6211" y="4354660"/>
            <a:ext cx="100219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Area</a:t>
            </a:r>
          </a:p>
        </p:txBody>
      </p:sp>
      <p:sp>
        <p:nvSpPr>
          <p:cNvPr id="9" name="Text Box 28">
            <a:extLst>
              <a:ext uri="{FF2B5EF4-FFF2-40B4-BE49-F238E27FC236}">
                <a16:creationId xmlns:a16="http://schemas.microsoft.com/office/drawing/2014/main" id="{E11003A9-EC3E-421D-84C5-BEDD815268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8138" y="4358768"/>
            <a:ext cx="191663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= </a:t>
            </a:r>
            <a:r>
              <a:rPr lang="el-GR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π</a:t>
            </a:r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 x r</a:t>
            </a:r>
            <a:r>
              <a:rPr lang="en-GB" altLang="en-US" sz="2800" baseline="30000" dirty="0">
                <a:solidFill>
                  <a:schemeClr val="bg1"/>
                </a:solidFill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10" name="Text Box 39">
            <a:extLst>
              <a:ext uri="{FF2B5EF4-FFF2-40B4-BE49-F238E27FC236}">
                <a16:creationId xmlns:a16="http://schemas.microsoft.com/office/drawing/2014/main" id="{394B926E-AAF0-4467-8A88-6933E83B74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8138" y="5456156"/>
            <a:ext cx="250141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= 200.96 cm</a:t>
            </a:r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²</a:t>
            </a:r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</a:p>
        </p:txBody>
      </p:sp>
      <p:sp>
        <p:nvSpPr>
          <p:cNvPr id="11" name="Text Box 99">
            <a:extLst>
              <a:ext uri="{FF2B5EF4-FFF2-40B4-BE49-F238E27FC236}">
                <a16:creationId xmlns:a16="http://schemas.microsoft.com/office/drawing/2014/main" id="{C8FB4927-2922-499C-A57F-8223A182FB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8407" y="4907462"/>
            <a:ext cx="256246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= 3.14x</a:t>
            </a:r>
            <a:r>
              <a:rPr lang="el-GR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8 x 8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088E8AA-7647-4ABD-B7D7-8C4050A82C0F}"/>
              </a:ext>
            </a:extLst>
          </p:cNvPr>
          <p:cNvSpPr txBox="1"/>
          <p:nvPr/>
        </p:nvSpPr>
        <p:spPr>
          <a:xfrm>
            <a:off x="4059554" y="2139529"/>
            <a:ext cx="7047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bg1"/>
                </a:solidFill>
                <a:latin typeface="Comic Sans MS" panose="030F0702030302020204" pitchFamily="66" charset="0"/>
              </a:rPr>
              <a:t>b)</a:t>
            </a:r>
          </a:p>
        </p:txBody>
      </p:sp>
      <p:sp>
        <p:nvSpPr>
          <p:cNvPr id="16" name="Text Box 27">
            <a:extLst>
              <a:ext uri="{FF2B5EF4-FFF2-40B4-BE49-F238E27FC236}">
                <a16:creationId xmlns:a16="http://schemas.microsoft.com/office/drawing/2014/main" id="{B0A6EA3C-0282-43DA-8932-7F590208F0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7868" y="4351470"/>
            <a:ext cx="100219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Area</a:t>
            </a:r>
          </a:p>
        </p:txBody>
      </p:sp>
      <p:sp>
        <p:nvSpPr>
          <p:cNvPr id="17" name="Text Box 28">
            <a:extLst>
              <a:ext uri="{FF2B5EF4-FFF2-40B4-BE49-F238E27FC236}">
                <a16:creationId xmlns:a16="http://schemas.microsoft.com/office/drawing/2014/main" id="{3F3836E7-4780-4DDC-A786-BE81524715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3658" y="4345883"/>
            <a:ext cx="15271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= </a:t>
            </a:r>
            <a:r>
              <a:rPr lang="el-GR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π</a:t>
            </a:r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 x r</a:t>
            </a:r>
            <a:r>
              <a:rPr lang="en-GB" altLang="en-US" sz="2800" baseline="30000" dirty="0">
                <a:solidFill>
                  <a:schemeClr val="bg1"/>
                </a:solidFill>
                <a:latin typeface="Comic Sans MS" panose="030F0702030302020204" pitchFamily="66" charset="0"/>
              </a:rPr>
              <a:t>2</a:t>
            </a:r>
            <a:endParaRPr lang="en-GB" altLang="en-US" sz="2800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Text Box 39">
            <a:extLst>
              <a:ext uri="{FF2B5EF4-FFF2-40B4-BE49-F238E27FC236}">
                <a16:creationId xmlns:a16="http://schemas.microsoft.com/office/drawing/2014/main" id="{8A7B337D-78DA-4371-877E-3A6DD79C4E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0630" y="5407725"/>
            <a:ext cx="209027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= 32.15 m</a:t>
            </a:r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²</a:t>
            </a:r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</a:p>
        </p:txBody>
      </p:sp>
      <p:sp>
        <p:nvSpPr>
          <p:cNvPr id="19" name="Text Box 99">
            <a:extLst>
              <a:ext uri="{FF2B5EF4-FFF2-40B4-BE49-F238E27FC236}">
                <a16:creationId xmlns:a16="http://schemas.microsoft.com/office/drawing/2014/main" id="{FE856EF6-EE7F-48C0-B1EA-6F4C7679D5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0630" y="4866018"/>
            <a:ext cx="332659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= 3.14 x 3.2 x 3.2 </a:t>
            </a:r>
          </a:p>
        </p:txBody>
      </p:sp>
      <p:sp>
        <p:nvSpPr>
          <p:cNvPr id="23" name="Text Box 27">
            <a:extLst>
              <a:ext uri="{FF2B5EF4-FFF2-40B4-BE49-F238E27FC236}">
                <a16:creationId xmlns:a16="http://schemas.microsoft.com/office/drawing/2014/main" id="{93EEB635-DA0E-4D78-8996-F485C3870A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19977" y="4354660"/>
            <a:ext cx="100219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Area</a:t>
            </a:r>
          </a:p>
        </p:txBody>
      </p:sp>
      <p:sp>
        <p:nvSpPr>
          <p:cNvPr id="24" name="Text Box 28">
            <a:extLst>
              <a:ext uri="{FF2B5EF4-FFF2-40B4-BE49-F238E27FC236}">
                <a16:creationId xmlns:a16="http://schemas.microsoft.com/office/drawing/2014/main" id="{120CFB26-35B6-4BD2-98D5-3856F6427D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31904" y="4358768"/>
            <a:ext cx="15271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= </a:t>
            </a:r>
            <a:r>
              <a:rPr lang="el-GR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π</a:t>
            </a:r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 x r</a:t>
            </a:r>
            <a:r>
              <a:rPr lang="en-GB" altLang="en-US" sz="2800" baseline="30000" dirty="0">
                <a:solidFill>
                  <a:schemeClr val="bg1"/>
                </a:solidFill>
                <a:latin typeface="Comic Sans MS" panose="030F0702030302020204" pitchFamily="66" charset="0"/>
              </a:rPr>
              <a:t>2</a:t>
            </a:r>
            <a:endParaRPr lang="en-GB" altLang="en-US" sz="2800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Text Box 39">
            <a:extLst>
              <a:ext uri="{FF2B5EF4-FFF2-40B4-BE49-F238E27FC236}">
                <a16:creationId xmlns:a16="http://schemas.microsoft.com/office/drawing/2014/main" id="{EFCB4BD9-82EE-4FB2-8493-70689BFC1C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31904" y="5456156"/>
            <a:ext cx="224014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= 314 mm</a:t>
            </a:r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²</a:t>
            </a:r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</a:p>
        </p:txBody>
      </p:sp>
      <p:sp>
        <p:nvSpPr>
          <p:cNvPr id="26" name="Text Box 99">
            <a:extLst>
              <a:ext uri="{FF2B5EF4-FFF2-40B4-BE49-F238E27FC236}">
                <a16:creationId xmlns:a16="http://schemas.microsoft.com/office/drawing/2014/main" id="{274F756E-CACB-4303-823A-097001658F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22174" y="4907462"/>
            <a:ext cx="286044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= 3.14 x10 </a:t>
            </a:r>
            <a:r>
              <a:rPr lang="en-GB" altLang="en-US" sz="28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x10</a:t>
            </a:r>
            <a:endParaRPr lang="en-GB" altLang="en-US" sz="2800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0503100-224B-46D0-A293-01CAD6EB231A}"/>
              </a:ext>
            </a:extLst>
          </p:cNvPr>
          <p:cNvSpPr txBox="1"/>
          <p:nvPr/>
        </p:nvSpPr>
        <p:spPr>
          <a:xfrm>
            <a:off x="241232" y="2229966"/>
            <a:ext cx="7047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bg1"/>
                </a:solidFill>
                <a:latin typeface="Comic Sans MS" panose="030F0702030302020204" pitchFamily="66" charset="0"/>
              </a:rPr>
              <a:t>a)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FC645C1-C17B-4061-97FE-34B34044741E}"/>
              </a:ext>
            </a:extLst>
          </p:cNvPr>
          <p:cNvSpPr txBox="1"/>
          <p:nvPr/>
        </p:nvSpPr>
        <p:spPr>
          <a:xfrm>
            <a:off x="7877876" y="1983902"/>
            <a:ext cx="7047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bg1"/>
                </a:solidFill>
                <a:latin typeface="Comic Sans MS" panose="030F0702030302020204" pitchFamily="66" charset="0"/>
              </a:rPr>
              <a:t>c)</a:t>
            </a:r>
          </a:p>
        </p:txBody>
      </p:sp>
      <p:sp>
        <p:nvSpPr>
          <p:cNvPr id="29" name="Text Box 85">
            <a:extLst>
              <a:ext uri="{FF2B5EF4-FFF2-40B4-BE49-F238E27FC236}">
                <a16:creationId xmlns:a16="http://schemas.microsoft.com/office/drawing/2014/main" id="{14DB806E-947B-492F-A370-316B6AE89E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39428" y="6263753"/>
            <a:ext cx="444705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GB" altLang="en-US" sz="2000" dirty="0">
                <a:solidFill>
                  <a:srgbClr val="FFFF00"/>
                </a:solidFill>
              </a:rPr>
              <a:t>Must show these 3 lines of working!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D637DEE0-40D7-4496-A569-28787FB6DAB2}"/>
              </a:ext>
            </a:extLst>
          </p:cNvPr>
          <p:cNvSpPr/>
          <p:nvPr/>
        </p:nvSpPr>
        <p:spPr>
          <a:xfrm>
            <a:off x="1065197" y="2189894"/>
            <a:ext cx="2098609" cy="1682575"/>
          </a:xfrm>
          <a:prstGeom prst="ellipse">
            <a:avLst/>
          </a:prstGeom>
          <a:solidFill>
            <a:srgbClr val="00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A711EF82-BA18-4103-8931-9C49AD51F8F9}"/>
              </a:ext>
            </a:extLst>
          </p:cNvPr>
          <p:cNvCxnSpPr>
            <a:cxnSpLocks/>
            <a:endCxn id="31" idx="6"/>
          </p:cNvCxnSpPr>
          <p:nvPr/>
        </p:nvCxnSpPr>
        <p:spPr>
          <a:xfrm flipV="1">
            <a:off x="2114501" y="3031182"/>
            <a:ext cx="1049305" cy="18121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 Box 6">
            <a:extLst>
              <a:ext uri="{FF2B5EF4-FFF2-40B4-BE49-F238E27FC236}">
                <a16:creationId xmlns:a16="http://schemas.microsoft.com/office/drawing/2014/main" id="{AAFF40C2-7B9E-4C4C-BC48-6C882B3601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85115" y="3108763"/>
            <a:ext cx="11080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400" b="1" dirty="0">
                <a:latin typeface="Arial Rounded MT Bold" panose="020F0704030504030204" pitchFamily="34" charset="0"/>
              </a:rPr>
              <a:t>8cm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B6C39B5D-7F8F-4ED4-8DC5-D875FA6CE842}"/>
              </a:ext>
            </a:extLst>
          </p:cNvPr>
          <p:cNvSpPr txBox="1"/>
          <p:nvPr/>
        </p:nvSpPr>
        <p:spPr>
          <a:xfrm>
            <a:off x="88475" y="3337363"/>
            <a:ext cx="1233698" cy="58477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bg1"/>
                </a:solidFill>
                <a:latin typeface="Comic Sans MS" panose="030F0702030302020204" pitchFamily="66" charset="0"/>
              </a:rPr>
              <a:t>R = 8</a:t>
            </a: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653227A9-9BDC-4A0E-8D88-434BE7E3CB0A}"/>
              </a:ext>
            </a:extLst>
          </p:cNvPr>
          <p:cNvSpPr/>
          <p:nvPr/>
        </p:nvSpPr>
        <p:spPr>
          <a:xfrm>
            <a:off x="4933817" y="2189894"/>
            <a:ext cx="2098609" cy="1682575"/>
          </a:xfrm>
          <a:prstGeom prst="ellipse">
            <a:avLst/>
          </a:prstGeom>
          <a:solidFill>
            <a:srgbClr val="FF33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A30C7BF8-B1B1-4DF9-AD61-FFC931FE75DC}"/>
              </a:ext>
            </a:extLst>
          </p:cNvPr>
          <p:cNvCxnSpPr>
            <a:cxnSpLocks/>
            <a:endCxn id="36" idx="6"/>
          </p:cNvCxnSpPr>
          <p:nvPr/>
        </p:nvCxnSpPr>
        <p:spPr>
          <a:xfrm flipV="1">
            <a:off x="6055765" y="3031182"/>
            <a:ext cx="976661" cy="11183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Text Box 6">
            <a:extLst>
              <a:ext uri="{FF2B5EF4-FFF2-40B4-BE49-F238E27FC236}">
                <a16:creationId xmlns:a16="http://schemas.microsoft.com/office/drawing/2014/main" id="{058D77E4-F3D9-41F6-A89A-9DE19988EE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06708" y="3014168"/>
            <a:ext cx="11080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400" b="1" dirty="0">
                <a:latin typeface="Arial Rounded MT Bold" panose="020F0704030504030204" pitchFamily="34" charset="0"/>
              </a:rPr>
              <a:t>3.2m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9E11A748-B272-4956-81EA-088C9E2506C3}"/>
              </a:ext>
            </a:extLst>
          </p:cNvPr>
          <p:cNvSpPr txBox="1"/>
          <p:nvPr/>
        </p:nvSpPr>
        <p:spPr>
          <a:xfrm>
            <a:off x="3891333" y="3337363"/>
            <a:ext cx="1625107" cy="58477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bg1"/>
                </a:solidFill>
                <a:latin typeface="Comic Sans MS" panose="030F0702030302020204" pitchFamily="66" charset="0"/>
              </a:rPr>
              <a:t>R = 3.2</a:t>
            </a: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CABF95C3-8C75-4D29-97E6-A6FA7046D99C}"/>
              </a:ext>
            </a:extLst>
          </p:cNvPr>
          <p:cNvSpPr/>
          <p:nvPr/>
        </p:nvSpPr>
        <p:spPr>
          <a:xfrm>
            <a:off x="9356339" y="2141316"/>
            <a:ext cx="2098609" cy="1682575"/>
          </a:xfrm>
          <a:prstGeom prst="ellipse">
            <a:avLst/>
          </a:prstGeom>
          <a:solidFill>
            <a:srgbClr val="FFCC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7A6257CB-0100-4F5F-BE18-48C6EB1354DD}"/>
              </a:ext>
            </a:extLst>
          </p:cNvPr>
          <p:cNvCxnSpPr>
            <a:cxnSpLocks/>
          </p:cNvCxnSpPr>
          <p:nvPr/>
        </p:nvCxnSpPr>
        <p:spPr>
          <a:xfrm>
            <a:off x="10515600" y="3014168"/>
            <a:ext cx="939348" cy="17013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2" name="Text Box 6">
            <a:extLst>
              <a:ext uri="{FF2B5EF4-FFF2-40B4-BE49-F238E27FC236}">
                <a16:creationId xmlns:a16="http://schemas.microsoft.com/office/drawing/2014/main" id="{20978CD5-2D2B-4492-91FD-407C0743DD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58288" y="3022087"/>
            <a:ext cx="11080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400" b="1" dirty="0">
                <a:latin typeface="Arial Rounded MT Bold" panose="020F0704030504030204" pitchFamily="34" charset="0"/>
              </a:rPr>
              <a:t>10mm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CD8D40DE-A9C4-4268-AF66-CD4B2DC93204}"/>
              </a:ext>
            </a:extLst>
          </p:cNvPr>
          <p:cNvSpPr txBox="1"/>
          <p:nvPr/>
        </p:nvSpPr>
        <p:spPr>
          <a:xfrm>
            <a:off x="8337222" y="3337363"/>
            <a:ext cx="1658921" cy="58477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bg1"/>
                </a:solidFill>
                <a:latin typeface="Comic Sans MS" panose="030F0702030302020204" pitchFamily="66" charset="0"/>
              </a:rPr>
              <a:t>R = 10</a:t>
            </a:r>
          </a:p>
        </p:txBody>
      </p:sp>
    </p:spTree>
    <p:extLst>
      <p:ext uri="{BB962C8B-B14F-4D97-AF65-F5344CB8AC3E}">
        <p14:creationId xmlns:p14="http://schemas.microsoft.com/office/powerpoint/2010/main" val="967559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6" grpId="0"/>
      <p:bldP spid="17" grpId="0"/>
      <p:bldP spid="18" grpId="0"/>
      <p:bldP spid="19" grpId="0"/>
      <p:bldP spid="23" grpId="0"/>
      <p:bldP spid="24" grpId="0"/>
      <p:bldP spid="25" grpId="0"/>
      <p:bldP spid="26" grpId="0"/>
      <p:bldP spid="29" grpId="0"/>
      <p:bldP spid="35" grpId="0" animBg="1"/>
      <p:bldP spid="39" grpId="0" animBg="1"/>
      <p:bldP spid="4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Text Box 6">
            <a:extLst>
              <a:ext uri="{FF2B5EF4-FFF2-40B4-BE49-F238E27FC236}">
                <a16:creationId xmlns:a16="http://schemas.microsoft.com/office/drawing/2014/main" id="{34751688-C785-42CC-8557-7AC0CCE942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030" y="195326"/>
            <a:ext cx="2694231" cy="696913"/>
          </a:xfrm>
          <a:prstGeom prst="rect">
            <a:avLst/>
          </a:prstGeom>
          <a:solidFill>
            <a:srgbClr val="66FF33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u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b="1" dirty="0">
                <a:solidFill>
                  <a:srgbClr val="000000"/>
                </a:solidFill>
                <a:latin typeface="Comic Sans MS" panose="030F0702030302020204" pitchFamily="66" charset="0"/>
              </a:rPr>
              <a:t>Exercise 2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B0ABFD3-17C6-4C55-BB97-B7E8B28E796A}"/>
              </a:ext>
            </a:extLst>
          </p:cNvPr>
          <p:cNvSpPr txBox="1"/>
          <p:nvPr/>
        </p:nvSpPr>
        <p:spPr>
          <a:xfrm>
            <a:off x="3158958" y="199549"/>
            <a:ext cx="93019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bg1"/>
                </a:solidFill>
                <a:latin typeface="Comic Sans MS" panose="030F0702030302020204" pitchFamily="66" charset="0"/>
              </a:rPr>
              <a:t>Find the area of the each circle to 2dp:</a:t>
            </a: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76C52B07-E9C2-4100-9670-FD40D1DA2D57}"/>
              </a:ext>
            </a:extLst>
          </p:cNvPr>
          <p:cNvSpPr/>
          <p:nvPr/>
        </p:nvSpPr>
        <p:spPr>
          <a:xfrm>
            <a:off x="1120574" y="1066677"/>
            <a:ext cx="2375291" cy="1895598"/>
          </a:xfrm>
          <a:prstGeom prst="ellipse">
            <a:avLst/>
          </a:prstGeom>
          <a:solidFill>
            <a:srgbClr val="FFCC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EFBCA3F3-4373-41B0-AAD0-682228DDAEA0}"/>
              </a:ext>
            </a:extLst>
          </p:cNvPr>
          <p:cNvCxnSpPr>
            <a:cxnSpLocks/>
            <a:endCxn id="40" idx="6"/>
          </p:cNvCxnSpPr>
          <p:nvPr/>
        </p:nvCxnSpPr>
        <p:spPr>
          <a:xfrm>
            <a:off x="2312894" y="2014476"/>
            <a:ext cx="1182971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2" name="Text Box 6">
            <a:extLst>
              <a:ext uri="{FF2B5EF4-FFF2-40B4-BE49-F238E27FC236}">
                <a16:creationId xmlns:a16="http://schemas.microsoft.com/office/drawing/2014/main" id="{1111309C-EC67-4BCD-A82D-22D1B87236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7971" y="1980075"/>
            <a:ext cx="149281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800" b="1" dirty="0">
                <a:latin typeface="Arial Rounded MT Bold" panose="020F0704030504030204" pitchFamily="34" charset="0"/>
              </a:rPr>
              <a:t>4cm</a:t>
            </a:r>
          </a:p>
        </p:txBody>
      </p:sp>
      <p:sp>
        <p:nvSpPr>
          <p:cNvPr id="63" name="Rounded Rectangle 62">
            <a:extLst>
              <a:ext uri="{FF2B5EF4-FFF2-40B4-BE49-F238E27FC236}">
                <a16:creationId xmlns:a16="http://schemas.microsoft.com/office/drawing/2014/main" id="{7D9B9E75-671D-4B6A-8210-73A45CA668F6}"/>
              </a:ext>
            </a:extLst>
          </p:cNvPr>
          <p:cNvSpPr/>
          <p:nvPr/>
        </p:nvSpPr>
        <p:spPr>
          <a:xfrm>
            <a:off x="1052820" y="1583676"/>
            <a:ext cx="2375291" cy="800100"/>
          </a:xfrm>
          <a:prstGeom prst="roundRect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GB" sz="3200" b="1" dirty="0">
                <a:latin typeface="Arial Rounded MT Bold" panose="020F0704030504030204" pitchFamily="34" charset="0"/>
              </a:rPr>
              <a:t>50.24cm</a:t>
            </a:r>
            <a:r>
              <a:rPr lang="en-GB" sz="3200" b="1" baseline="30000" dirty="0">
                <a:latin typeface="Arial Rounded MT Bold" panose="020F0704030504030204" pitchFamily="34" charset="0"/>
              </a:rPr>
              <a:t>2</a:t>
            </a:r>
            <a:endParaRPr lang="en-GB" sz="3200" b="1" dirty="0">
              <a:latin typeface="Arial Rounded MT Bold" panose="020F0704030504030204" pitchFamily="34" charset="0"/>
            </a:endParaRPr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24ADCE3E-D04A-450F-A89C-9A921723E3D2}"/>
              </a:ext>
            </a:extLst>
          </p:cNvPr>
          <p:cNvSpPr/>
          <p:nvPr/>
        </p:nvSpPr>
        <p:spPr>
          <a:xfrm>
            <a:off x="4533262" y="1066677"/>
            <a:ext cx="2375291" cy="1895598"/>
          </a:xfrm>
          <a:prstGeom prst="ellipse">
            <a:avLst/>
          </a:prstGeom>
          <a:solidFill>
            <a:srgbClr val="00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391D8F40-B31B-4D80-A099-F9B84295D5FE}"/>
              </a:ext>
            </a:extLst>
          </p:cNvPr>
          <p:cNvCxnSpPr>
            <a:cxnSpLocks/>
            <a:endCxn id="61" idx="6"/>
          </p:cNvCxnSpPr>
          <p:nvPr/>
        </p:nvCxnSpPr>
        <p:spPr>
          <a:xfrm>
            <a:off x="5725582" y="2014476"/>
            <a:ext cx="1182971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4" name="Text Box 6">
            <a:extLst>
              <a:ext uri="{FF2B5EF4-FFF2-40B4-BE49-F238E27FC236}">
                <a16:creationId xmlns:a16="http://schemas.microsoft.com/office/drawing/2014/main" id="{09D1A458-5708-4FED-94AB-7087C8CFBF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0659" y="1980075"/>
            <a:ext cx="149281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800" b="1" dirty="0">
                <a:latin typeface="Arial Rounded MT Bold" panose="020F0704030504030204" pitchFamily="34" charset="0"/>
              </a:rPr>
              <a:t>2.1m</a:t>
            </a:r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B02284E6-0FD7-4B3B-9011-115714D83BC1}"/>
              </a:ext>
            </a:extLst>
          </p:cNvPr>
          <p:cNvSpPr/>
          <p:nvPr/>
        </p:nvSpPr>
        <p:spPr>
          <a:xfrm>
            <a:off x="7945950" y="1066677"/>
            <a:ext cx="2375291" cy="1895598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E9070740-14CC-44CF-BA68-6244B73F72FE}"/>
              </a:ext>
            </a:extLst>
          </p:cNvPr>
          <p:cNvCxnSpPr>
            <a:cxnSpLocks/>
            <a:endCxn id="65" idx="6"/>
          </p:cNvCxnSpPr>
          <p:nvPr/>
        </p:nvCxnSpPr>
        <p:spPr>
          <a:xfrm>
            <a:off x="9138270" y="2014476"/>
            <a:ext cx="1182971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7" name="Text Box 6">
            <a:extLst>
              <a:ext uri="{FF2B5EF4-FFF2-40B4-BE49-F238E27FC236}">
                <a16:creationId xmlns:a16="http://schemas.microsoft.com/office/drawing/2014/main" id="{9A4C485C-3922-40D2-8BC0-6E596F55D7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83347" y="1980075"/>
            <a:ext cx="149281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800" b="1" dirty="0">
                <a:latin typeface="Arial Rounded MT Bold" panose="020F0704030504030204" pitchFamily="34" charset="0"/>
              </a:rPr>
              <a:t>12cm</a:t>
            </a:r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97FEEEA4-2915-4C9D-AFF8-9A50C16CD38E}"/>
              </a:ext>
            </a:extLst>
          </p:cNvPr>
          <p:cNvSpPr/>
          <p:nvPr/>
        </p:nvSpPr>
        <p:spPr>
          <a:xfrm>
            <a:off x="1120574" y="3715078"/>
            <a:ext cx="2375291" cy="1895598"/>
          </a:xfrm>
          <a:prstGeom prst="ellipse">
            <a:avLst/>
          </a:prstGeom>
          <a:solidFill>
            <a:srgbClr val="FF0066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C9A17537-8793-466E-92E7-4FBA96529410}"/>
              </a:ext>
            </a:extLst>
          </p:cNvPr>
          <p:cNvCxnSpPr>
            <a:cxnSpLocks/>
            <a:endCxn id="68" idx="6"/>
          </p:cNvCxnSpPr>
          <p:nvPr/>
        </p:nvCxnSpPr>
        <p:spPr>
          <a:xfrm>
            <a:off x="2312894" y="4662877"/>
            <a:ext cx="1182971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0" name="Text Box 6">
            <a:extLst>
              <a:ext uri="{FF2B5EF4-FFF2-40B4-BE49-F238E27FC236}">
                <a16:creationId xmlns:a16="http://schemas.microsoft.com/office/drawing/2014/main" id="{CED53A0F-DBF5-4FF9-8173-7DAB6111CC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7971" y="4628476"/>
            <a:ext cx="149281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800" b="1" dirty="0">
                <a:latin typeface="Arial Rounded MT Bold" panose="020F0704030504030204" pitchFamily="34" charset="0"/>
              </a:rPr>
              <a:t>4.8mm</a:t>
            </a:r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EF755983-4FBE-4F7A-A15C-9ABABDE9CC5C}"/>
              </a:ext>
            </a:extLst>
          </p:cNvPr>
          <p:cNvSpPr/>
          <p:nvPr/>
        </p:nvSpPr>
        <p:spPr>
          <a:xfrm>
            <a:off x="4533262" y="3715078"/>
            <a:ext cx="2375291" cy="1895598"/>
          </a:xfrm>
          <a:prstGeom prst="ellipse">
            <a:avLst/>
          </a:prstGeom>
          <a:solidFill>
            <a:schemeClr val="bg2">
              <a:lumMod val="7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05" name="Straight Connector 104">
            <a:extLst>
              <a:ext uri="{FF2B5EF4-FFF2-40B4-BE49-F238E27FC236}">
                <a16:creationId xmlns:a16="http://schemas.microsoft.com/office/drawing/2014/main" id="{A84A7EF7-C564-4B19-9244-86F9067519D9}"/>
              </a:ext>
            </a:extLst>
          </p:cNvPr>
          <p:cNvCxnSpPr>
            <a:cxnSpLocks/>
            <a:endCxn id="71" idx="6"/>
          </p:cNvCxnSpPr>
          <p:nvPr/>
        </p:nvCxnSpPr>
        <p:spPr>
          <a:xfrm>
            <a:off x="5725582" y="4662877"/>
            <a:ext cx="1182971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6" name="Text Box 6">
            <a:extLst>
              <a:ext uri="{FF2B5EF4-FFF2-40B4-BE49-F238E27FC236}">
                <a16:creationId xmlns:a16="http://schemas.microsoft.com/office/drawing/2014/main" id="{FE1542F5-9F85-4643-9BC2-54C9090F15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0659" y="4628476"/>
            <a:ext cx="149281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800" b="1" dirty="0">
                <a:latin typeface="Arial Rounded MT Bold" panose="020F0704030504030204" pitchFamily="34" charset="0"/>
              </a:rPr>
              <a:t>30cm</a:t>
            </a:r>
          </a:p>
        </p:txBody>
      </p:sp>
      <p:sp>
        <p:nvSpPr>
          <p:cNvPr id="107" name="Oval 106">
            <a:extLst>
              <a:ext uri="{FF2B5EF4-FFF2-40B4-BE49-F238E27FC236}">
                <a16:creationId xmlns:a16="http://schemas.microsoft.com/office/drawing/2014/main" id="{A9D73343-34D6-4395-AC36-A3529CC5EDF2}"/>
              </a:ext>
            </a:extLst>
          </p:cNvPr>
          <p:cNvSpPr/>
          <p:nvPr/>
        </p:nvSpPr>
        <p:spPr>
          <a:xfrm>
            <a:off x="7945950" y="3715078"/>
            <a:ext cx="2375291" cy="1895598"/>
          </a:xfrm>
          <a:prstGeom prst="ellipse">
            <a:avLst/>
          </a:prstGeom>
          <a:solidFill>
            <a:srgbClr val="92D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08" name="Straight Connector 107">
            <a:extLst>
              <a:ext uri="{FF2B5EF4-FFF2-40B4-BE49-F238E27FC236}">
                <a16:creationId xmlns:a16="http://schemas.microsoft.com/office/drawing/2014/main" id="{F4CAB603-B783-4307-89D7-88E9EEAB429A}"/>
              </a:ext>
            </a:extLst>
          </p:cNvPr>
          <p:cNvCxnSpPr>
            <a:cxnSpLocks/>
            <a:endCxn id="107" idx="6"/>
          </p:cNvCxnSpPr>
          <p:nvPr/>
        </p:nvCxnSpPr>
        <p:spPr>
          <a:xfrm>
            <a:off x="9138270" y="4662877"/>
            <a:ext cx="1182971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9" name="Text Box 6">
            <a:extLst>
              <a:ext uri="{FF2B5EF4-FFF2-40B4-BE49-F238E27FC236}">
                <a16:creationId xmlns:a16="http://schemas.microsoft.com/office/drawing/2014/main" id="{AC15B5C6-6E56-49B1-8038-CC80EC3088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83347" y="4628476"/>
            <a:ext cx="149281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800" b="1" dirty="0">
                <a:latin typeface="Arial Rounded MT Bold" panose="020F0704030504030204" pitchFamily="34" charset="0"/>
              </a:rPr>
              <a:t>14m</a:t>
            </a:r>
          </a:p>
        </p:txBody>
      </p:sp>
      <p:sp>
        <p:nvSpPr>
          <p:cNvPr id="110" name="Rounded Rectangle 62">
            <a:extLst>
              <a:ext uri="{FF2B5EF4-FFF2-40B4-BE49-F238E27FC236}">
                <a16:creationId xmlns:a16="http://schemas.microsoft.com/office/drawing/2014/main" id="{3CC455FB-E759-495B-9985-109C351BB0C8}"/>
              </a:ext>
            </a:extLst>
          </p:cNvPr>
          <p:cNvSpPr/>
          <p:nvPr/>
        </p:nvSpPr>
        <p:spPr>
          <a:xfrm>
            <a:off x="4538294" y="1583676"/>
            <a:ext cx="2375291" cy="800100"/>
          </a:xfrm>
          <a:prstGeom prst="roundRect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GB" sz="3200" b="1" dirty="0">
                <a:latin typeface="Arial Rounded MT Bold" panose="020F0704030504030204" pitchFamily="34" charset="0"/>
              </a:rPr>
              <a:t>13.85m</a:t>
            </a:r>
            <a:r>
              <a:rPr lang="en-GB" sz="3200" b="1" baseline="30000" dirty="0">
                <a:latin typeface="Arial Rounded MT Bold" panose="020F0704030504030204" pitchFamily="34" charset="0"/>
              </a:rPr>
              <a:t>2</a:t>
            </a:r>
            <a:endParaRPr lang="en-GB" sz="3200" b="1" dirty="0">
              <a:latin typeface="Arial Rounded MT Bold" panose="020F0704030504030204" pitchFamily="34" charset="0"/>
            </a:endParaRPr>
          </a:p>
        </p:txBody>
      </p:sp>
      <p:sp>
        <p:nvSpPr>
          <p:cNvPr id="111" name="Rounded Rectangle 62">
            <a:extLst>
              <a:ext uri="{FF2B5EF4-FFF2-40B4-BE49-F238E27FC236}">
                <a16:creationId xmlns:a16="http://schemas.microsoft.com/office/drawing/2014/main" id="{1DCBF593-2663-4A96-8131-EC7B37564CF2}"/>
              </a:ext>
            </a:extLst>
          </p:cNvPr>
          <p:cNvSpPr/>
          <p:nvPr/>
        </p:nvSpPr>
        <p:spPr>
          <a:xfrm>
            <a:off x="8028444" y="1583676"/>
            <a:ext cx="2375291" cy="800100"/>
          </a:xfrm>
          <a:prstGeom prst="roundRect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GB" sz="3200" b="1" dirty="0">
                <a:latin typeface="Arial Rounded MT Bold" panose="020F0704030504030204" pitchFamily="34" charset="0"/>
              </a:rPr>
              <a:t>452.16cm</a:t>
            </a:r>
            <a:r>
              <a:rPr lang="en-GB" sz="3200" b="1" baseline="30000" dirty="0">
                <a:latin typeface="Arial Rounded MT Bold" panose="020F0704030504030204" pitchFamily="34" charset="0"/>
              </a:rPr>
              <a:t>2</a:t>
            </a:r>
            <a:endParaRPr lang="en-GB" sz="3200" b="1" dirty="0">
              <a:latin typeface="Arial Rounded MT Bold" panose="020F0704030504030204" pitchFamily="34" charset="0"/>
            </a:endParaRPr>
          </a:p>
        </p:txBody>
      </p:sp>
      <p:sp>
        <p:nvSpPr>
          <p:cNvPr id="112" name="Rounded Rectangle 62">
            <a:extLst>
              <a:ext uri="{FF2B5EF4-FFF2-40B4-BE49-F238E27FC236}">
                <a16:creationId xmlns:a16="http://schemas.microsoft.com/office/drawing/2014/main" id="{B82BF23C-20AD-46D1-8D37-C4B6791269D9}"/>
              </a:ext>
            </a:extLst>
          </p:cNvPr>
          <p:cNvSpPr/>
          <p:nvPr/>
        </p:nvSpPr>
        <p:spPr>
          <a:xfrm>
            <a:off x="1125248" y="4262827"/>
            <a:ext cx="2375291" cy="800100"/>
          </a:xfrm>
          <a:prstGeom prst="roundRect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GB" sz="3200" b="1" dirty="0">
                <a:latin typeface="Arial Rounded MT Bold" panose="020F0704030504030204" pitchFamily="34" charset="0"/>
              </a:rPr>
              <a:t>72.35mm</a:t>
            </a:r>
            <a:r>
              <a:rPr lang="en-GB" sz="3200" b="1" baseline="30000" dirty="0">
                <a:latin typeface="Arial Rounded MT Bold" panose="020F0704030504030204" pitchFamily="34" charset="0"/>
              </a:rPr>
              <a:t>2</a:t>
            </a:r>
            <a:endParaRPr lang="en-GB" sz="3200" b="1" dirty="0">
              <a:latin typeface="Arial Rounded MT Bold" panose="020F0704030504030204" pitchFamily="34" charset="0"/>
            </a:endParaRPr>
          </a:p>
        </p:txBody>
      </p:sp>
      <p:sp>
        <p:nvSpPr>
          <p:cNvPr id="113" name="Rounded Rectangle 62">
            <a:extLst>
              <a:ext uri="{FF2B5EF4-FFF2-40B4-BE49-F238E27FC236}">
                <a16:creationId xmlns:a16="http://schemas.microsoft.com/office/drawing/2014/main" id="{36DCF903-88E8-40EC-A240-56D4A63DB74A}"/>
              </a:ext>
            </a:extLst>
          </p:cNvPr>
          <p:cNvSpPr/>
          <p:nvPr/>
        </p:nvSpPr>
        <p:spPr>
          <a:xfrm>
            <a:off x="4610722" y="4262827"/>
            <a:ext cx="2375291" cy="800100"/>
          </a:xfrm>
          <a:prstGeom prst="roundRect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GB" sz="3200" b="1" dirty="0">
                <a:latin typeface="Arial Rounded MT Bold" panose="020F0704030504030204" pitchFamily="34" charset="0"/>
              </a:rPr>
              <a:t>2826cm</a:t>
            </a:r>
            <a:r>
              <a:rPr lang="en-GB" sz="3200" b="1" baseline="30000" dirty="0">
                <a:latin typeface="Arial Rounded MT Bold" panose="020F0704030504030204" pitchFamily="34" charset="0"/>
              </a:rPr>
              <a:t>2</a:t>
            </a:r>
            <a:endParaRPr lang="en-GB" sz="3200" b="1" dirty="0">
              <a:latin typeface="Arial Rounded MT Bold" panose="020F0704030504030204" pitchFamily="34" charset="0"/>
            </a:endParaRPr>
          </a:p>
        </p:txBody>
      </p:sp>
      <p:sp>
        <p:nvSpPr>
          <p:cNvPr id="114" name="Rounded Rectangle 62">
            <a:extLst>
              <a:ext uri="{FF2B5EF4-FFF2-40B4-BE49-F238E27FC236}">
                <a16:creationId xmlns:a16="http://schemas.microsoft.com/office/drawing/2014/main" id="{9F9CCCCC-834C-4016-AF88-77C85D8AED32}"/>
              </a:ext>
            </a:extLst>
          </p:cNvPr>
          <p:cNvSpPr/>
          <p:nvPr/>
        </p:nvSpPr>
        <p:spPr>
          <a:xfrm>
            <a:off x="8100872" y="4262827"/>
            <a:ext cx="2375291" cy="800100"/>
          </a:xfrm>
          <a:prstGeom prst="roundRect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GB" sz="3200" b="1" dirty="0">
                <a:latin typeface="Arial Rounded MT Bold" panose="020F0704030504030204" pitchFamily="34" charset="0"/>
              </a:rPr>
              <a:t>615.44m</a:t>
            </a:r>
            <a:r>
              <a:rPr lang="en-GB" sz="3200" b="1" baseline="30000" dirty="0">
                <a:latin typeface="Arial Rounded MT Bold" panose="020F0704030504030204" pitchFamily="34" charset="0"/>
              </a:rPr>
              <a:t>2</a:t>
            </a:r>
            <a:endParaRPr lang="en-GB" sz="3200" b="1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1089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 animBg="1"/>
      <p:bldP spid="110" grpId="0" animBg="1"/>
      <p:bldP spid="111" grpId="0" animBg="1"/>
      <p:bldP spid="112" grpId="0" animBg="1"/>
      <p:bldP spid="113" grpId="0" animBg="1"/>
      <p:bldP spid="1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2">
            <a:extLst>
              <a:ext uri="{FF2B5EF4-FFF2-40B4-BE49-F238E27FC236}">
                <a16:creationId xmlns:a16="http://schemas.microsoft.com/office/drawing/2014/main" id="{80542B01-5D72-47A1-AA12-370A3332D7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19338" y="231774"/>
            <a:ext cx="7552450" cy="646331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000000"/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66FFFF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36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Area of a Circle</a:t>
            </a: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AEFAAE6D-1FC7-4CC7-9ABD-DAF7204746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113" y="1351773"/>
            <a:ext cx="2162226" cy="696913"/>
          </a:xfrm>
          <a:prstGeom prst="rect">
            <a:avLst/>
          </a:prstGeom>
          <a:solidFill>
            <a:srgbClr val="66FF33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u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b="1" dirty="0">
                <a:solidFill>
                  <a:srgbClr val="000000"/>
                </a:solidFill>
                <a:latin typeface="Comic Sans MS" panose="030F0702030302020204" pitchFamily="66" charset="0"/>
              </a:rPr>
              <a:t>Examples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C6AE222-271E-4FC4-9C45-D8A54842C7A5}"/>
              </a:ext>
            </a:extLst>
          </p:cNvPr>
          <p:cNvSpPr txBox="1"/>
          <p:nvPr/>
        </p:nvSpPr>
        <p:spPr>
          <a:xfrm>
            <a:off x="2840712" y="1407841"/>
            <a:ext cx="65911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bg1"/>
                </a:solidFill>
                <a:latin typeface="Comic Sans MS" panose="030F0702030302020204" pitchFamily="66" charset="0"/>
              </a:rPr>
              <a:t>Find the area of each circle:</a:t>
            </a:r>
          </a:p>
        </p:txBody>
      </p:sp>
      <p:sp>
        <p:nvSpPr>
          <p:cNvPr id="8" name="Text Box 27">
            <a:extLst>
              <a:ext uri="{FF2B5EF4-FFF2-40B4-BE49-F238E27FC236}">
                <a16:creationId xmlns:a16="http://schemas.microsoft.com/office/drawing/2014/main" id="{68F5179C-3EDA-4C9A-82F6-3686A6589C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6211" y="4354660"/>
            <a:ext cx="100219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Area</a:t>
            </a:r>
          </a:p>
        </p:txBody>
      </p:sp>
      <p:sp>
        <p:nvSpPr>
          <p:cNvPr id="9" name="Text Box 28">
            <a:extLst>
              <a:ext uri="{FF2B5EF4-FFF2-40B4-BE49-F238E27FC236}">
                <a16:creationId xmlns:a16="http://schemas.microsoft.com/office/drawing/2014/main" id="{E11003A9-EC3E-421D-84C5-BEDD815268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8138" y="4358768"/>
            <a:ext cx="191663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= </a:t>
            </a:r>
            <a:r>
              <a:rPr lang="el-GR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π</a:t>
            </a:r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 x r</a:t>
            </a:r>
            <a:r>
              <a:rPr lang="en-GB" altLang="en-US" sz="2800" baseline="30000" dirty="0">
                <a:solidFill>
                  <a:schemeClr val="bg1"/>
                </a:solidFill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10" name="Text Box 39">
            <a:extLst>
              <a:ext uri="{FF2B5EF4-FFF2-40B4-BE49-F238E27FC236}">
                <a16:creationId xmlns:a16="http://schemas.microsoft.com/office/drawing/2014/main" id="{394B926E-AAF0-4467-8A88-6933E83B74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8138" y="5456156"/>
            <a:ext cx="250141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= 28.26 cm</a:t>
            </a:r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²</a:t>
            </a:r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</a:p>
        </p:txBody>
      </p:sp>
      <p:sp>
        <p:nvSpPr>
          <p:cNvPr id="11" name="Text Box 99">
            <a:extLst>
              <a:ext uri="{FF2B5EF4-FFF2-40B4-BE49-F238E27FC236}">
                <a16:creationId xmlns:a16="http://schemas.microsoft.com/office/drawing/2014/main" id="{C8FB4927-2922-499C-A57F-8223A182FB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8407" y="4907462"/>
            <a:ext cx="256246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= 3.14x</a:t>
            </a:r>
            <a:r>
              <a:rPr lang="el-GR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3 x 3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088E8AA-7647-4ABD-B7D7-8C4050A82C0F}"/>
              </a:ext>
            </a:extLst>
          </p:cNvPr>
          <p:cNvSpPr txBox="1"/>
          <p:nvPr/>
        </p:nvSpPr>
        <p:spPr>
          <a:xfrm>
            <a:off x="4059554" y="2139529"/>
            <a:ext cx="7047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bg1"/>
                </a:solidFill>
                <a:latin typeface="Comic Sans MS" panose="030F0702030302020204" pitchFamily="66" charset="0"/>
              </a:rPr>
              <a:t>b)</a:t>
            </a:r>
          </a:p>
        </p:txBody>
      </p:sp>
      <p:sp>
        <p:nvSpPr>
          <p:cNvPr id="16" name="Text Box 27">
            <a:extLst>
              <a:ext uri="{FF2B5EF4-FFF2-40B4-BE49-F238E27FC236}">
                <a16:creationId xmlns:a16="http://schemas.microsoft.com/office/drawing/2014/main" id="{B0A6EA3C-0282-43DA-8932-7F590208F0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7868" y="4351470"/>
            <a:ext cx="100219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Area</a:t>
            </a:r>
          </a:p>
        </p:txBody>
      </p:sp>
      <p:sp>
        <p:nvSpPr>
          <p:cNvPr id="17" name="Text Box 28">
            <a:extLst>
              <a:ext uri="{FF2B5EF4-FFF2-40B4-BE49-F238E27FC236}">
                <a16:creationId xmlns:a16="http://schemas.microsoft.com/office/drawing/2014/main" id="{3F3836E7-4780-4DDC-A786-BE81524715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3658" y="4345883"/>
            <a:ext cx="15271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= </a:t>
            </a:r>
            <a:r>
              <a:rPr lang="el-GR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π</a:t>
            </a:r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 x r</a:t>
            </a:r>
            <a:r>
              <a:rPr lang="en-GB" altLang="en-US" sz="2800" baseline="30000" dirty="0">
                <a:solidFill>
                  <a:schemeClr val="bg1"/>
                </a:solidFill>
                <a:latin typeface="Comic Sans MS" panose="030F0702030302020204" pitchFamily="66" charset="0"/>
              </a:rPr>
              <a:t>2</a:t>
            </a:r>
            <a:endParaRPr lang="en-GB" altLang="en-US" sz="2800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Text Box 39">
            <a:extLst>
              <a:ext uri="{FF2B5EF4-FFF2-40B4-BE49-F238E27FC236}">
                <a16:creationId xmlns:a16="http://schemas.microsoft.com/office/drawing/2014/main" id="{8A7B337D-78DA-4371-877E-3A6DD79C4E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0630" y="5333492"/>
            <a:ext cx="266291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= 13.8474</a:t>
            </a:r>
          </a:p>
        </p:txBody>
      </p:sp>
      <p:sp>
        <p:nvSpPr>
          <p:cNvPr id="19" name="Text Box 99">
            <a:extLst>
              <a:ext uri="{FF2B5EF4-FFF2-40B4-BE49-F238E27FC236}">
                <a16:creationId xmlns:a16="http://schemas.microsoft.com/office/drawing/2014/main" id="{FE856EF6-EE7F-48C0-B1EA-6F4C7679D5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0630" y="4866018"/>
            <a:ext cx="332659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= 3.14 x 2.1 x 2.1 </a:t>
            </a:r>
          </a:p>
        </p:txBody>
      </p:sp>
      <p:sp>
        <p:nvSpPr>
          <p:cNvPr id="23" name="Text Box 27">
            <a:extLst>
              <a:ext uri="{FF2B5EF4-FFF2-40B4-BE49-F238E27FC236}">
                <a16:creationId xmlns:a16="http://schemas.microsoft.com/office/drawing/2014/main" id="{93EEB635-DA0E-4D78-8996-F485C3870A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19977" y="4354660"/>
            <a:ext cx="100219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Area</a:t>
            </a:r>
          </a:p>
        </p:txBody>
      </p:sp>
      <p:sp>
        <p:nvSpPr>
          <p:cNvPr id="24" name="Text Box 28">
            <a:extLst>
              <a:ext uri="{FF2B5EF4-FFF2-40B4-BE49-F238E27FC236}">
                <a16:creationId xmlns:a16="http://schemas.microsoft.com/office/drawing/2014/main" id="{120CFB26-35B6-4BD2-98D5-3856F6427D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31904" y="4358768"/>
            <a:ext cx="15271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= </a:t>
            </a:r>
            <a:r>
              <a:rPr lang="el-GR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π</a:t>
            </a:r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 x r</a:t>
            </a:r>
            <a:r>
              <a:rPr lang="en-GB" altLang="en-US" sz="2800" baseline="30000" dirty="0">
                <a:solidFill>
                  <a:schemeClr val="bg1"/>
                </a:solidFill>
                <a:latin typeface="Comic Sans MS" panose="030F0702030302020204" pitchFamily="66" charset="0"/>
              </a:rPr>
              <a:t>2</a:t>
            </a:r>
            <a:endParaRPr lang="en-GB" altLang="en-US" sz="2800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Text Box 39">
            <a:extLst>
              <a:ext uri="{FF2B5EF4-FFF2-40B4-BE49-F238E27FC236}">
                <a16:creationId xmlns:a16="http://schemas.microsoft.com/office/drawing/2014/main" id="{EFCB4BD9-82EE-4FB2-8493-70689BFC1C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97283" y="5441104"/>
            <a:ext cx="298919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= 490.625</a:t>
            </a:r>
          </a:p>
        </p:txBody>
      </p:sp>
      <p:sp>
        <p:nvSpPr>
          <p:cNvPr id="26" name="Text Box 99">
            <a:extLst>
              <a:ext uri="{FF2B5EF4-FFF2-40B4-BE49-F238E27FC236}">
                <a16:creationId xmlns:a16="http://schemas.microsoft.com/office/drawing/2014/main" id="{274F756E-CACB-4303-823A-097001658F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69243" y="4900647"/>
            <a:ext cx="323500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= 3.14 x12.5 </a:t>
            </a:r>
            <a:r>
              <a:rPr lang="en-GB" altLang="en-US" sz="28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x12.5</a:t>
            </a:r>
            <a:endParaRPr lang="en-GB" altLang="en-US" sz="2800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0503100-224B-46D0-A293-01CAD6EB231A}"/>
              </a:ext>
            </a:extLst>
          </p:cNvPr>
          <p:cNvSpPr txBox="1"/>
          <p:nvPr/>
        </p:nvSpPr>
        <p:spPr>
          <a:xfrm>
            <a:off x="241232" y="2229966"/>
            <a:ext cx="7047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bg1"/>
                </a:solidFill>
                <a:latin typeface="Comic Sans MS" panose="030F0702030302020204" pitchFamily="66" charset="0"/>
              </a:rPr>
              <a:t>a)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FC645C1-C17B-4061-97FE-34B34044741E}"/>
              </a:ext>
            </a:extLst>
          </p:cNvPr>
          <p:cNvSpPr txBox="1"/>
          <p:nvPr/>
        </p:nvSpPr>
        <p:spPr>
          <a:xfrm>
            <a:off x="7877876" y="1983902"/>
            <a:ext cx="7047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bg1"/>
                </a:solidFill>
                <a:latin typeface="Comic Sans MS" panose="030F0702030302020204" pitchFamily="66" charset="0"/>
              </a:rPr>
              <a:t>c)</a:t>
            </a:r>
          </a:p>
        </p:txBody>
      </p:sp>
      <p:sp>
        <p:nvSpPr>
          <p:cNvPr id="29" name="Text Box 85">
            <a:extLst>
              <a:ext uri="{FF2B5EF4-FFF2-40B4-BE49-F238E27FC236}">
                <a16:creationId xmlns:a16="http://schemas.microsoft.com/office/drawing/2014/main" id="{14DB806E-947B-492F-A370-316B6AE89E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08378" y="1098523"/>
            <a:ext cx="468910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GB" altLang="en-US" sz="2000" dirty="0">
                <a:solidFill>
                  <a:srgbClr val="FFFF00"/>
                </a:solidFill>
              </a:rPr>
              <a:t>Must show at least 3 lines of working!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D637DEE0-40D7-4496-A569-28787FB6DAB2}"/>
              </a:ext>
            </a:extLst>
          </p:cNvPr>
          <p:cNvSpPr/>
          <p:nvPr/>
        </p:nvSpPr>
        <p:spPr>
          <a:xfrm>
            <a:off x="1065197" y="2189894"/>
            <a:ext cx="2098609" cy="1682575"/>
          </a:xfrm>
          <a:prstGeom prst="ellipse">
            <a:avLst/>
          </a:prstGeom>
          <a:solidFill>
            <a:srgbClr val="00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A711EF82-BA18-4103-8931-9C49AD51F8F9}"/>
              </a:ext>
            </a:extLst>
          </p:cNvPr>
          <p:cNvCxnSpPr>
            <a:cxnSpLocks/>
            <a:stCxn id="31" idx="2"/>
            <a:endCxn id="31" idx="6"/>
          </p:cNvCxnSpPr>
          <p:nvPr/>
        </p:nvCxnSpPr>
        <p:spPr>
          <a:xfrm>
            <a:off x="1065197" y="3031182"/>
            <a:ext cx="2098609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 Box 6">
            <a:extLst>
              <a:ext uri="{FF2B5EF4-FFF2-40B4-BE49-F238E27FC236}">
                <a16:creationId xmlns:a16="http://schemas.microsoft.com/office/drawing/2014/main" id="{AAFF40C2-7B9E-4C4C-BC48-6C882B3601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3950" y="3009176"/>
            <a:ext cx="11080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400" b="1" dirty="0">
                <a:latin typeface="Arial Rounded MT Bold" panose="020F0704030504030204" pitchFamily="34" charset="0"/>
              </a:rPr>
              <a:t>6cm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B6C39B5D-7F8F-4ED4-8DC5-D875FA6CE842}"/>
              </a:ext>
            </a:extLst>
          </p:cNvPr>
          <p:cNvSpPr txBox="1"/>
          <p:nvPr/>
        </p:nvSpPr>
        <p:spPr>
          <a:xfrm>
            <a:off x="88475" y="3337363"/>
            <a:ext cx="1233698" cy="58477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bg1"/>
                </a:solidFill>
                <a:latin typeface="Comic Sans MS" panose="030F0702030302020204" pitchFamily="66" charset="0"/>
              </a:rPr>
              <a:t>R = 3</a:t>
            </a: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653227A9-9BDC-4A0E-8D88-434BE7E3CB0A}"/>
              </a:ext>
            </a:extLst>
          </p:cNvPr>
          <p:cNvSpPr/>
          <p:nvPr/>
        </p:nvSpPr>
        <p:spPr>
          <a:xfrm>
            <a:off x="4933817" y="2189894"/>
            <a:ext cx="2098609" cy="1682575"/>
          </a:xfrm>
          <a:prstGeom prst="ellipse">
            <a:avLst/>
          </a:prstGeom>
          <a:solidFill>
            <a:srgbClr val="FF33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Text Box 6">
            <a:extLst>
              <a:ext uri="{FF2B5EF4-FFF2-40B4-BE49-F238E27FC236}">
                <a16:creationId xmlns:a16="http://schemas.microsoft.com/office/drawing/2014/main" id="{058D77E4-F3D9-41F6-A89A-9DE19988EE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1525" y="2972117"/>
            <a:ext cx="11080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400" b="1" dirty="0">
                <a:latin typeface="Arial Rounded MT Bold" panose="020F0704030504030204" pitchFamily="34" charset="0"/>
              </a:rPr>
              <a:t>4.2m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9E11A748-B272-4956-81EA-088C9E2506C3}"/>
              </a:ext>
            </a:extLst>
          </p:cNvPr>
          <p:cNvSpPr txBox="1"/>
          <p:nvPr/>
        </p:nvSpPr>
        <p:spPr>
          <a:xfrm>
            <a:off x="3891333" y="3337363"/>
            <a:ext cx="1625107" cy="58477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bg1"/>
                </a:solidFill>
                <a:latin typeface="Comic Sans MS" panose="030F0702030302020204" pitchFamily="66" charset="0"/>
              </a:rPr>
              <a:t>R = 2.1</a:t>
            </a: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CABF95C3-8C75-4D29-97E6-A6FA7046D99C}"/>
              </a:ext>
            </a:extLst>
          </p:cNvPr>
          <p:cNvSpPr/>
          <p:nvPr/>
        </p:nvSpPr>
        <p:spPr>
          <a:xfrm>
            <a:off x="9356339" y="2141316"/>
            <a:ext cx="2098609" cy="1682575"/>
          </a:xfrm>
          <a:prstGeom prst="ellipse">
            <a:avLst/>
          </a:prstGeom>
          <a:solidFill>
            <a:srgbClr val="FFCC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7A6257CB-0100-4F5F-BE18-48C6EB1354DD}"/>
              </a:ext>
            </a:extLst>
          </p:cNvPr>
          <p:cNvCxnSpPr>
            <a:cxnSpLocks/>
          </p:cNvCxnSpPr>
          <p:nvPr/>
        </p:nvCxnSpPr>
        <p:spPr>
          <a:xfrm>
            <a:off x="9356339" y="3031181"/>
            <a:ext cx="2098609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2" name="Text Box 6">
            <a:extLst>
              <a:ext uri="{FF2B5EF4-FFF2-40B4-BE49-F238E27FC236}">
                <a16:creationId xmlns:a16="http://schemas.microsoft.com/office/drawing/2014/main" id="{20978CD5-2D2B-4492-91FD-407C0743DD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86103" y="3031181"/>
            <a:ext cx="11080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400" b="1" dirty="0">
                <a:latin typeface="Arial Rounded MT Bold" panose="020F0704030504030204" pitchFamily="34" charset="0"/>
              </a:rPr>
              <a:t>25mm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CD8D40DE-A9C4-4268-AF66-CD4B2DC93204}"/>
              </a:ext>
            </a:extLst>
          </p:cNvPr>
          <p:cNvSpPr txBox="1"/>
          <p:nvPr/>
        </p:nvSpPr>
        <p:spPr>
          <a:xfrm>
            <a:off x="8074910" y="3363264"/>
            <a:ext cx="1844746" cy="58477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bg1"/>
                </a:solidFill>
                <a:latin typeface="Comic Sans MS" panose="030F0702030302020204" pitchFamily="66" charset="0"/>
              </a:rPr>
              <a:t>R = 12.5</a:t>
            </a:r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F55698CB-1762-4B8A-BD75-E791AA53C42B}"/>
              </a:ext>
            </a:extLst>
          </p:cNvPr>
          <p:cNvCxnSpPr>
            <a:cxnSpLocks/>
          </p:cNvCxnSpPr>
          <p:nvPr/>
        </p:nvCxnSpPr>
        <p:spPr>
          <a:xfrm>
            <a:off x="4907940" y="3031181"/>
            <a:ext cx="2098609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Text Box 39">
            <a:extLst>
              <a:ext uri="{FF2B5EF4-FFF2-40B4-BE49-F238E27FC236}">
                <a16:creationId xmlns:a16="http://schemas.microsoft.com/office/drawing/2014/main" id="{EB9C07C4-352E-4BA1-B37F-E144FC09A3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0630" y="5808846"/>
            <a:ext cx="252879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= 13.85 m</a:t>
            </a:r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²</a:t>
            </a:r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</a:p>
        </p:txBody>
      </p:sp>
      <p:sp>
        <p:nvSpPr>
          <p:cNvPr id="48" name="Text Box 39">
            <a:extLst>
              <a:ext uri="{FF2B5EF4-FFF2-40B4-BE49-F238E27FC236}">
                <a16:creationId xmlns:a16="http://schemas.microsoft.com/office/drawing/2014/main" id="{ACC3D86D-7E1A-49F8-BCE0-D115C6E684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97283" y="5940588"/>
            <a:ext cx="298919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= 490.63 mm</a:t>
            </a:r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²</a:t>
            </a:r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30415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6" grpId="0"/>
      <p:bldP spid="17" grpId="0"/>
      <p:bldP spid="18" grpId="0"/>
      <p:bldP spid="19" grpId="0"/>
      <p:bldP spid="23" grpId="0"/>
      <p:bldP spid="24" grpId="0"/>
      <p:bldP spid="25" grpId="0"/>
      <p:bldP spid="26" grpId="0"/>
      <p:bldP spid="29" grpId="0"/>
      <p:bldP spid="35" grpId="0" animBg="1"/>
      <p:bldP spid="39" grpId="0" animBg="1"/>
      <p:bldP spid="43" grpId="0" animBg="1"/>
      <p:bldP spid="47" grpId="0"/>
      <p:bldP spid="4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Text Box 6">
            <a:extLst>
              <a:ext uri="{FF2B5EF4-FFF2-40B4-BE49-F238E27FC236}">
                <a16:creationId xmlns:a16="http://schemas.microsoft.com/office/drawing/2014/main" id="{34751688-C785-42CC-8557-7AC0CCE942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030" y="195326"/>
            <a:ext cx="2694231" cy="696913"/>
          </a:xfrm>
          <a:prstGeom prst="rect">
            <a:avLst/>
          </a:prstGeom>
          <a:solidFill>
            <a:srgbClr val="66FF33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u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b="1" dirty="0">
                <a:solidFill>
                  <a:srgbClr val="000000"/>
                </a:solidFill>
                <a:latin typeface="Comic Sans MS" panose="030F0702030302020204" pitchFamily="66" charset="0"/>
              </a:rPr>
              <a:t>Exercise 3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B0ABFD3-17C6-4C55-BB97-B7E8B28E796A}"/>
              </a:ext>
            </a:extLst>
          </p:cNvPr>
          <p:cNvSpPr txBox="1"/>
          <p:nvPr/>
        </p:nvSpPr>
        <p:spPr>
          <a:xfrm>
            <a:off x="3158958" y="199549"/>
            <a:ext cx="93019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bg1"/>
                </a:solidFill>
                <a:latin typeface="Comic Sans MS" panose="030F0702030302020204" pitchFamily="66" charset="0"/>
              </a:rPr>
              <a:t>Find the area of the each circle to 2dp:</a:t>
            </a: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76C52B07-E9C2-4100-9670-FD40D1DA2D57}"/>
              </a:ext>
            </a:extLst>
          </p:cNvPr>
          <p:cNvSpPr/>
          <p:nvPr/>
        </p:nvSpPr>
        <p:spPr>
          <a:xfrm>
            <a:off x="1120574" y="1066677"/>
            <a:ext cx="2375291" cy="1895598"/>
          </a:xfrm>
          <a:prstGeom prst="ellipse">
            <a:avLst/>
          </a:prstGeom>
          <a:solidFill>
            <a:srgbClr val="FFCC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EFBCA3F3-4373-41B0-AAD0-682228DDAEA0}"/>
              </a:ext>
            </a:extLst>
          </p:cNvPr>
          <p:cNvCxnSpPr>
            <a:cxnSpLocks/>
          </p:cNvCxnSpPr>
          <p:nvPr/>
        </p:nvCxnSpPr>
        <p:spPr>
          <a:xfrm>
            <a:off x="1120574" y="1989762"/>
            <a:ext cx="2375291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2" name="Text Box 6">
            <a:extLst>
              <a:ext uri="{FF2B5EF4-FFF2-40B4-BE49-F238E27FC236}">
                <a16:creationId xmlns:a16="http://schemas.microsoft.com/office/drawing/2014/main" id="{1111309C-EC67-4BCD-A82D-22D1B87236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6142" y="1989762"/>
            <a:ext cx="149281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800" b="1" dirty="0">
                <a:latin typeface="Arial Rounded MT Bold" panose="020F0704030504030204" pitchFamily="34" charset="0"/>
              </a:rPr>
              <a:t>4cm</a:t>
            </a:r>
          </a:p>
        </p:txBody>
      </p:sp>
      <p:sp>
        <p:nvSpPr>
          <p:cNvPr id="63" name="Rounded Rectangle 62">
            <a:extLst>
              <a:ext uri="{FF2B5EF4-FFF2-40B4-BE49-F238E27FC236}">
                <a16:creationId xmlns:a16="http://schemas.microsoft.com/office/drawing/2014/main" id="{7D9B9E75-671D-4B6A-8210-73A45CA668F6}"/>
              </a:ext>
            </a:extLst>
          </p:cNvPr>
          <p:cNvSpPr/>
          <p:nvPr/>
        </p:nvSpPr>
        <p:spPr>
          <a:xfrm>
            <a:off x="1120574" y="1570380"/>
            <a:ext cx="2375291" cy="800100"/>
          </a:xfrm>
          <a:prstGeom prst="roundRect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GB" sz="3200" b="1" dirty="0">
                <a:latin typeface="Arial Rounded MT Bold" panose="020F0704030504030204" pitchFamily="34" charset="0"/>
              </a:rPr>
              <a:t>12.56cm</a:t>
            </a:r>
            <a:r>
              <a:rPr lang="en-GB" sz="3200" b="1" baseline="30000" dirty="0">
                <a:latin typeface="Arial Rounded MT Bold" panose="020F0704030504030204" pitchFamily="34" charset="0"/>
              </a:rPr>
              <a:t>2</a:t>
            </a:r>
            <a:endParaRPr lang="en-GB" sz="3200" b="1" dirty="0">
              <a:latin typeface="Arial Rounded MT Bold" panose="020F0704030504030204" pitchFamily="34" charset="0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82CCDE0B-F373-4193-BB06-F1F8866EA20A}"/>
              </a:ext>
            </a:extLst>
          </p:cNvPr>
          <p:cNvSpPr/>
          <p:nvPr/>
        </p:nvSpPr>
        <p:spPr>
          <a:xfrm>
            <a:off x="4717027" y="995426"/>
            <a:ext cx="2375291" cy="1895598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E99B0436-55C7-46EF-A37B-C19765DCA37C}"/>
              </a:ext>
            </a:extLst>
          </p:cNvPr>
          <p:cNvCxnSpPr>
            <a:cxnSpLocks/>
          </p:cNvCxnSpPr>
          <p:nvPr/>
        </p:nvCxnSpPr>
        <p:spPr>
          <a:xfrm>
            <a:off x="4717027" y="1918511"/>
            <a:ext cx="2375291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Text Box 6">
            <a:extLst>
              <a:ext uri="{FF2B5EF4-FFF2-40B4-BE49-F238E27FC236}">
                <a16:creationId xmlns:a16="http://schemas.microsoft.com/office/drawing/2014/main" id="{EC319AE8-463D-47E2-AB2F-9E2049E970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62595" y="1918511"/>
            <a:ext cx="149281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800" b="1" dirty="0">
                <a:latin typeface="Arial Rounded MT Bold" panose="020F0704030504030204" pitchFamily="34" charset="0"/>
              </a:rPr>
              <a:t>22m</a:t>
            </a: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E2C7711D-807C-4F5D-98DF-F4C08327A0F8}"/>
              </a:ext>
            </a:extLst>
          </p:cNvPr>
          <p:cNvSpPr/>
          <p:nvPr/>
        </p:nvSpPr>
        <p:spPr>
          <a:xfrm>
            <a:off x="8313480" y="924175"/>
            <a:ext cx="2375291" cy="1895598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46FBF3DA-1408-4141-99E2-6440F0A9F0A9}"/>
              </a:ext>
            </a:extLst>
          </p:cNvPr>
          <p:cNvCxnSpPr>
            <a:cxnSpLocks/>
          </p:cNvCxnSpPr>
          <p:nvPr/>
        </p:nvCxnSpPr>
        <p:spPr>
          <a:xfrm>
            <a:off x="8313480" y="1847260"/>
            <a:ext cx="2375291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Text Box 6">
            <a:extLst>
              <a:ext uri="{FF2B5EF4-FFF2-40B4-BE49-F238E27FC236}">
                <a16:creationId xmlns:a16="http://schemas.microsoft.com/office/drawing/2014/main" id="{1E2AE213-13B1-4F06-9D4D-A991EC367E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59048" y="1847260"/>
            <a:ext cx="149281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800" b="1" dirty="0">
                <a:latin typeface="Arial Rounded MT Bold" panose="020F0704030504030204" pitchFamily="34" charset="0"/>
              </a:rPr>
              <a:t>13mm</a:t>
            </a: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490EEFB5-04DD-45B0-93B8-F314F9E34F0C}"/>
              </a:ext>
            </a:extLst>
          </p:cNvPr>
          <p:cNvSpPr/>
          <p:nvPr/>
        </p:nvSpPr>
        <p:spPr>
          <a:xfrm>
            <a:off x="1002399" y="3646781"/>
            <a:ext cx="2375291" cy="1895598"/>
          </a:xfrm>
          <a:prstGeom prst="ellipse">
            <a:avLst/>
          </a:prstGeom>
          <a:solidFill>
            <a:srgbClr val="00B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580276BC-0CF1-4B29-A6A2-184185A6D826}"/>
              </a:ext>
            </a:extLst>
          </p:cNvPr>
          <p:cNvCxnSpPr>
            <a:cxnSpLocks/>
          </p:cNvCxnSpPr>
          <p:nvPr/>
        </p:nvCxnSpPr>
        <p:spPr>
          <a:xfrm>
            <a:off x="1002399" y="4569866"/>
            <a:ext cx="2375291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Text Box 6">
            <a:extLst>
              <a:ext uri="{FF2B5EF4-FFF2-40B4-BE49-F238E27FC236}">
                <a16:creationId xmlns:a16="http://schemas.microsoft.com/office/drawing/2014/main" id="{490EAF21-E2F7-41A0-82AD-F14A5F7315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7967" y="4569866"/>
            <a:ext cx="149281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800" b="1" dirty="0">
                <a:latin typeface="Arial Rounded MT Bold" panose="020F0704030504030204" pitchFamily="34" charset="0"/>
              </a:rPr>
              <a:t>6.8mm</a:t>
            </a: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232B3B04-6D39-4E4C-8BAD-EA1EEB1A73FF}"/>
              </a:ext>
            </a:extLst>
          </p:cNvPr>
          <p:cNvSpPr/>
          <p:nvPr/>
        </p:nvSpPr>
        <p:spPr>
          <a:xfrm>
            <a:off x="4717026" y="3511856"/>
            <a:ext cx="2375291" cy="1895598"/>
          </a:xfrm>
          <a:prstGeom prst="ellipse">
            <a:avLst/>
          </a:prstGeom>
          <a:solidFill>
            <a:srgbClr val="CD03B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A05A051F-BAD0-453A-8BB4-C8CA417EEE95}"/>
              </a:ext>
            </a:extLst>
          </p:cNvPr>
          <p:cNvCxnSpPr>
            <a:cxnSpLocks/>
          </p:cNvCxnSpPr>
          <p:nvPr/>
        </p:nvCxnSpPr>
        <p:spPr>
          <a:xfrm>
            <a:off x="4717026" y="4434941"/>
            <a:ext cx="2375291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Text Box 6">
            <a:extLst>
              <a:ext uri="{FF2B5EF4-FFF2-40B4-BE49-F238E27FC236}">
                <a16:creationId xmlns:a16="http://schemas.microsoft.com/office/drawing/2014/main" id="{048D45B0-059A-4D33-AD6F-B36C7F600D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62594" y="4434941"/>
            <a:ext cx="149281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800" b="1" dirty="0">
                <a:latin typeface="Arial Rounded MT Bold" panose="020F0704030504030204" pitchFamily="34" charset="0"/>
              </a:rPr>
              <a:t>30cm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FDB646F0-E0AF-4F8B-9A42-40E9D6A2BF49}"/>
              </a:ext>
            </a:extLst>
          </p:cNvPr>
          <p:cNvSpPr/>
          <p:nvPr/>
        </p:nvSpPr>
        <p:spPr>
          <a:xfrm>
            <a:off x="8431653" y="3376931"/>
            <a:ext cx="2375291" cy="1895598"/>
          </a:xfrm>
          <a:prstGeom prst="ellipse">
            <a:avLst/>
          </a:prstGeom>
          <a:solidFill>
            <a:srgbClr val="FF66CC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5BE5F3E4-A0B6-43EE-824F-9AFBA730461F}"/>
              </a:ext>
            </a:extLst>
          </p:cNvPr>
          <p:cNvCxnSpPr>
            <a:cxnSpLocks/>
          </p:cNvCxnSpPr>
          <p:nvPr/>
        </p:nvCxnSpPr>
        <p:spPr>
          <a:xfrm>
            <a:off x="8431653" y="4300016"/>
            <a:ext cx="2375291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9" name="Text Box 6">
            <a:extLst>
              <a:ext uri="{FF2B5EF4-FFF2-40B4-BE49-F238E27FC236}">
                <a16:creationId xmlns:a16="http://schemas.microsoft.com/office/drawing/2014/main" id="{D729D3BB-7B0E-4D3C-9CAA-0B79B9FC31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77221" y="4300016"/>
            <a:ext cx="149281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800" b="1" dirty="0">
                <a:latin typeface="Arial Rounded MT Bold" panose="020F0704030504030204" pitchFamily="34" charset="0"/>
              </a:rPr>
              <a:t>42mm</a:t>
            </a:r>
          </a:p>
        </p:txBody>
      </p:sp>
      <p:sp>
        <p:nvSpPr>
          <p:cNvPr id="28" name="Rounded Rectangle 62">
            <a:extLst>
              <a:ext uri="{FF2B5EF4-FFF2-40B4-BE49-F238E27FC236}">
                <a16:creationId xmlns:a16="http://schemas.microsoft.com/office/drawing/2014/main" id="{37E5078D-2544-4FD0-8074-1AB3AD6E9DCA}"/>
              </a:ext>
            </a:extLst>
          </p:cNvPr>
          <p:cNvSpPr/>
          <p:nvPr/>
        </p:nvSpPr>
        <p:spPr>
          <a:xfrm>
            <a:off x="4717025" y="1503191"/>
            <a:ext cx="2375291" cy="800100"/>
          </a:xfrm>
          <a:prstGeom prst="roundRect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GB" sz="3200" b="1" dirty="0">
                <a:latin typeface="Arial Rounded MT Bold" panose="020F0704030504030204" pitchFamily="34" charset="0"/>
              </a:rPr>
              <a:t>379.94m</a:t>
            </a:r>
            <a:r>
              <a:rPr lang="en-GB" sz="3200" b="1" baseline="30000" dirty="0">
                <a:latin typeface="Arial Rounded MT Bold" panose="020F0704030504030204" pitchFamily="34" charset="0"/>
              </a:rPr>
              <a:t>2</a:t>
            </a:r>
            <a:endParaRPr lang="en-GB" sz="3200" b="1" dirty="0">
              <a:latin typeface="Arial Rounded MT Bold" panose="020F0704030504030204" pitchFamily="34" charset="0"/>
            </a:endParaRPr>
          </a:p>
        </p:txBody>
      </p:sp>
      <p:sp>
        <p:nvSpPr>
          <p:cNvPr id="52" name="Rounded Rectangle 62">
            <a:extLst>
              <a:ext uri="{FF2B5EF4-FFF2-40B4-BE49-F238E27FC236}">
                <a16:creationId xmlns:a16="http://schemas.microsoft.com/office/drawing/2014/main" id="{5E50AE20-C9BA-4F8F-A22B-AC92E40C704A}"/>
              </a:ext>
            </a:extLst>
          </p:cNvPr>
          <p:cNvSpPr/>
          <p:nvPr/>
        </p:nvSpPr>
        <p:spPr>
          <a:xfrm>
            <a:off x="8190000" y="1503191"/>
            <a:ext cx="2622250" cy="800100"/>
          </a:xfrm>
          <a:prstGeom prst="roundRect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GB" sz="3200" b="1" dirty="0">
                <a:latin typeface="Arial Rounded MT Bold" panose="020F0704030504030204" pitchFamily="34" charset="0"/>
              </a:rPr>
              <a:t>132.67mm</a:t>
            </a:r>
            <a:r>
              <a:rPr lang="en-GB" sz="3200" b="1" baseline="30000" dirty="0">
                <a:latin typeface="Arial Rounded MT Bold" panose="020F0704030504030204" pitchFamily="34" charset="0"/>
              </a:rPr>
              <a:t>2</a:t>
            </a:r>
            <a:endParaRPr lang="en-GB" sz="3200" b="1" dirty="0">
              <a:latin typeface="Arial Rounded MT Bold" panose="020F0704030504030204" pitchFamily="34" charset="0"/>
            </a:endParaRPr>
          </a:p>
        </p:txBody>
      </p:sp>
      <p:sp>
        <p:nvSpPr>
          <p:cNvPr id="53" name="Rounded Rectangle 62">
            <a:extLst>
              <a:ext uri="{FF2B5EF4-FFF2-40B4-BE49-F238E27FC236}">
                <a16:creationId xmlns:a16="http://schemas.microsoft.com/office/drawing/2014/main" id="{A9729B2D-9AAF-4D31-BD82-5E0C19E38EEB}"/>
              </a:ext>
            </a:extLst>
          </p:cNvPr>
          <p:cNvSpPr/>
          <p:nvPr/>
        </p:nvSpPr>
        <p:spPr>
          <a:xfrm>
            <a:off x="878919" y="4161576"/>
            <a:ext cx="2622250" cy="800100"/>
          </a:xfrm>
          <a:prstGeom prst="roundRect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GB" sz="3200" b="1" dirty="0">
                <a:latin typeface="Arial Rounded MT Bold" panose="020F0704030504030204" pitchFamily="34" charset="0"/>
              </a:rPr>
              <a:t>36.30mm</a:t>
            </a:r>
            <a:r>
              <a:rPr lang="en-GB" sz="3200" b="1" baseline="30000" dirty="0">
                <a:latin typeface="Arial Rounded MT Bold" panose="020F0704030504030204" pitchFamily="34" charset="0"/>
              </a:rPr>
              <a:t>2</a:t>
            </a:r>
            <a:endParaRPr lang="en-GB" sz="3200" b="1" dirty="0">
              <a:latin typeface="Arial Rounded MT Bold" panose="020F0704030504030204" pitchFamily="34" charset="0"/>
            </a:endParaRPr>
          </a:p>
        </p:txBody>
      </p:sp>
      <p:sp>
        <p:nvSpPr>
          <p:cNvPr id="54" name="Rounded Rectangle 62">
            <a:extLst>
              <a:ext uri="{FF2B5EF4-FFF2-40B4-BE49-F238E27FC236}">
                <a16:creationId xmlns:a16="http://schemas.microsoft.com/office/drawing/2014/main" id="{CFFE5086-770F-449D-BDC1-CEFEE5DD4602}"/>
              </a:ext>
            </a:extLst>
          </p:cNvPr>
          <p:cNvSpPr/>
          <p:nvPr/>
        </p:nvSpPr>
        <p:spPr>
          <a:xfrm>
            <a:off x="4593545" y="4121935"/>
            <a:ext cx="2622250" cy="800100"/>
          </a:xfrm>
          <a:prstGeom prst="roundRect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GB" sz="3200" b="1" dirty="0">
                <a:latin typeface="Arial Rounded MT Bold" panose="020F0704030504030204" pitchFamily="34" charset="0"/>
              </a:rPr>
              <a:t>706.50cm</a:t>
            </a:r>
            <a:r>
              <a:rPr lang="en-GB" sz="3200" b="1" baseline="30000" dirty="0">
                <a:latin typeface="Arial Rounded MT Bold" panose="020F0704030504030204" pitchFamily="34" charset="0"/>
              </a:rPr>
              <a:t>2</a:t>
            </a:r>
            <a:endParaRPr lang="en-GB" sz="3200" b="1" dirty="0">
              <a:latin typeface="Arial Rounded MT Bold" panose="020F0704030504030204" pitchFamily="34" charset="0"/>
            </a:endParaRPr>
          </a:p>
        </p:txBody>
      </p:sp>
      <p:sp>
        <p:nvSpPr>
          <p:cNvPr id="55" name="Rounded Rectangle 62">
            <a:extLst>
              <a:ext uri="{FF2B5EF4-FFF2-40B4-BE49-F238E27FC236}">
                <a16:creationId xmlns:a16="http://schemas.microsoft.com/office/drawing/2014/main" id="{75A4D6AA-685A-4E25-9BE2-B2E290E75B06}"/>
              </a:ext>
            </a:extLst>
          </p:cNvPr>
          <p:cNvSpPr/>
          <p:nvPr/>
        </p:nvSpPr>
        <p:spPr>
          <a:xfrm>
            <a:off x="8412504" y="4034891"/>
            <a:ext cx="2622250" cy="800100"/>
          </a:xfrm>
          <a:prstGeom prst="roundRect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GB" sz="3200" b="1" dirty="0">
                <a:latin typeface="Arial Rounded MT Bold" panose="020F0704030504030204" pitchFamily="34" charset="0"/>
              </a:rPr>
              <a:t>1384.74cm</a:t>
            </a:r>
            <a:r>
              <a:rPr lang="en-GB" sz="3200" b="1" baseline="30000" dirty="0">
                <a:latin typeface="Arial Rounded MT Bold" panose="020F0704030504030204" pitchFamily="34" charset="0"/>
              </a:rPr>
              <a:t>2</a:t>
            </a:r>
            <a:endParaRPr lang="en-GB" sz="3200" b="1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61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 animBg="1"/>
      <p:bldP spid="28" grpId="0" animBg="1"/>
      <p:bldP spid="52" grpId="0" animBg="1"/>
      <p:bldP spid="53" grpId="0" animBg="1"/>
      <p:bldP spid="54" grpId="0" animBg="1"/>
      <p:bldP spid="5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2">
            <a:extLst>
              <a:ext uri="{FF2B5EF4-FFF2-40B4-BE49-F238E27FC236}">
                <a16:creationId xmlns:a16="http://schemas.microsoft.com/office/drawing/2014/main" id="{80542B01-5D72-47A1-AA12-370A3332D7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19338" y="231774"/>
            <a:ext cx="7552450" cy="646331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000000"/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66FFFF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36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Area of a Semi-Circle</a:t>
            </a: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AEFAAE6D-1FC7-4CC7-9ABD-DAF7204746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113" y="1351773"/>
            <a:ext cx="2162226" cy="696913"/>
          </a:xfrm>
          <a:prstGeom prst="rect">
            <a:avLst/>
          </a:prstGeom>
          <a:solidFill>
            <a:srgbClr val="66FF33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u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b="1" dirty="0">
                <a:solidFill>
                  <a:srgbClr val="000000"/>
                </a:solidFill>
                <a:latin typeface="Comic Sans MS" panose="030F0702030302020204" pitchFamily="66" charset="0"/>
              </a:rPr>
              <a:t>Examples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C6AE222-271E-4FC4-9C45-D8A54842C7A5}"/>
              </a:ext>
            </a:extLst>
          </p:cNvPr>
          <p:cNvSpPr txBox="1"/>
          <p:nvPr/>
        </p:nvSpPr>
        <p:spPr>
          <a:xfrm>
            <a:off x="2840712" y="1407841"/>
            <a:ext cx="65911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bg1"/>
                </a:solidFill>
                <a:latin typeface="Comic Sans MS" panose="030F0702030302020204" pitchFamily="66" charset="0"/>
              </a:rPr>
              <a:t>Find the area of each semi-circle:</a:t>
            </a:r>
          </a:p>
        </p:txBody>
      </p:sp>
      <p:sp>
        <p:nvSpPr>
          <p:cNvPr id="8" name="Text Box 27">
            <a:extLst>
              <a:ext uri="{FF2B5EF4-FFF2-40B4-BE49-F238E27FC236}">
                <a16:creationId xmlns:a16="http://schemas.microsoft.com/office/drawing/2014/main" id="{68F5179C-3EDA-4C9A-82F6-3686A6589C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70" y="4350552"/>
            <a:ext cx="44755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9" name="Text Box 28">
            <a:extLst>
              <a:ext uri="{FF2B5EF4-FFF2-40B4-BE49-F238E27FC236}">
                <a16:creationId xmlns:a16="http://schemas.microsoft.com/office/drawing/2014/main" id="{E11003A9-EC3E-421D-84C5-BEDD815268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9433" y="4341775"/>
            <a:ext cx="235781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= (</a:t>
            </a:r>
            <a:r>
              <a:rPr lang="el-GR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π</a:t>
            </a:r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 x r</a:t>
            </a:r>
            <a:r>
              <a:rPr lang="en-GB" altLang="en-US" sz="2800" baseline="30000" dirty="0">
                <a:solidFill>
                  <a:schemeClr val="bg1"/>
                </a:solidFill>
                <a:latin typeface="Comic Sans MS" panose="030F0702030302020204" pitchFamily="66" charset="0"/>
              </a:rPr>
              <a:t>2</a:t>
            </a:r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) ÷2</a:t>
            </a:r>
          </a:p>
        </p:txBody>
      </p:sp>
      <p:sp>
        <p:nvSpPr>
          <p:cNvPr id="10" name="Text Box 39">
            <a:extLst>
              <a:ext uri="{FF2B5EF4-FFF2-40B4-BE49-F238E27FC236}">
                <a16:creationId xmlns:a16="http://schemas.microsoft.com/office/drawing/2014/main" id="{394B926E-AAF0-4467-8A88-6933E83B74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5826" y="5506227"/>
            <a:ext cx="298919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= 113.04 ÷2</a:t>
            </a:r>
          </a:p>
        </p:txBody>
      </p:sp>
      <p:sp>
        <p:nvSpPr>
          <p:cNvPr id="11" name="Text Box 99">
            <a:extLst>
              <a:ext uri="{FF2B5EF4-FFF2-40B4-BE49-F238E27FC236}">
                <a16:creationId xmlns:a16="http://schemas.microsoft.com/office/drawing/2014/main" id="{C8FB4927-2922-499C-A57F-8223A182FB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049" y="4935547"/>
            <a:ext cx="322146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= </a:t>
            </a:r>
            <a:r>
              <a:rPr lang="en-GB" altLang="en-US" sz="2800" u="sng" dirty="0">
                <a:solidFill>
                  <a:schemeClr val="bg1"/>
                </a:solidFill>
                <a:latin typeface="Comic Sans MS" panose="030F0702030302020204" pitchFamily="66" charset="0"/>
              </a:rPr>
              <a:t>(3.14x</a:t>
            </a:r>
            <a:r>
              <a:rPr lang="el-GR" altLang="en-US" sz="2800" u="sng" dirty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en-GB" altLang="en-US" sz="2800" u="sng" dirty="0">
                <a:solidFill>
                  <a:schemeClr val="bg1"/>
                </a:solidFill>
                <a:latin typeface="Comic Sans MS" panose="030F0702030302020204" pitchFamily="66" charset="0"/>
              </a:rPr>
              <a:t>6 x 6) </a:t>
            </a:r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÷2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088E8AA-7647-4ABD-B7D7-8C4050A82C0F}"/>
              </a:ext>
            </a:extLst>
          </p:cNvPr>
          <p:cNvSpPr txBox="1"/>
          <p:nvPr/>
        </p:nvSpPr>
        <p:spPr>
          <a:xfrm>
            <a:off x="4059554" y="2139529"/>
            <a:ext cx="7047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bg1"/>
                </a:solidFill>
                <a:latin typeface="Comic Sans MS" panose="030F0702030302020204" pitchFamily="66" charset="0"/>
              </a:rPr>
              <a:t>b)</a:t>
            </a:r>
          </a:p>
        </p:txBody>
      </p:sp>
      <p:sp>
        <p:nvSpPr>
          <p:cNvPr id="16" name="Text Box 27">
            <a:extLst>
              <a:ext uri="{FF2B5EF4-FFF2-40B4-BE49-F238E27FC236}">
                <a16:creationId xmlns:a16="http://schemas.microsoft.com/office/drawing/2014/main" id="{B0A6EA3C-0282-43DA-8932-7F590208F0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0561" y="4263114"/>
            <a:ext cx="44755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7" name="Text Box 28">
            <a:extLst>
              <a:ext uri="{FF2B5EF4-FFF2-40B4-BE49-F238E27FC236}">
                <a16:creationId xmlns:a16="http://schemas.microsoft.com/office/drawing/2014/main" id="{3F3836E7-4780-4DDC-A786-BE81524715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59554" y="4268716"/>
            <a:ext cx="15271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= </a:t>
            </a:r>
            <a:r>
              <a:rPr lang="el-GR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π</a:t>
            </a:r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 x r</a:t>
            </a:r>
            <a:r>
              <a:rPr lang="en-GB" altLang="en-US" sz="2800" baseline="30000" dirty="0">
                <a:solidFill>
                  <a:schemeClr val="bg1"/>
                </a:solidFill>
                <a:latin typeface="Comic Sans MS" panose="030F0702030302020204" pitchFamily="66" charset="0"/>
              </a:rPr>
              <a:t>2</a:t>
            </a:r>
            <a:endParaRPr lang="en-GB" altLang="en-US" sz="2800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Text Box 39">
            <a:extLst>
              <a:ext uri="{FF2B5EF4-FFF2-40B4-BE49-F238E27FC236}">
                <a16:creationId xmlns:a16="http://schemas.microsoft.com/office/drawing/2014/main" id="{8A7B337D-78DA-4371-877E-3A6DD79C4E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5623" y="5244847"/>
            <a:ext cx="266291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= 153.86 ÷2</a:t>
            </a:r>
          </a:p>
        </p:txBody>
      </p:sp>
      <p:sp>
        <p:nvSpPr>
          <p:cNvPr id="19" name="Text Box 99">
            <a:extLst>
              <a:ext uri="{FF2B5EF4-FFF2-40B4-BE49-F238E27FC236}">
                <a16:creationId xmlns:a16="http://schemas.microsoft.com/office/drawing/2014/main" id="{FE856EF6-EE7F-48C0-B1EA-6F4C7679D5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59554" y="4737483"/>
            <a:ext cx="356455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= </a:t>
            </a:r>
            <a:r>
              <a:rPr lang="en-GB" altLang="en-US" sz="2800" u="sng" dirty="0">
                <a:solidFill>
                  <a:schemeClr val="bg1"/>
                </a:solidFill>
                <a:latin typeface="Comic Sans MS" panose="030F0702030302020204" pitchFamily="66" charset="0"/>
              </a:rPr>
              <a:t>(3.14x 7x 7) </a:t>
            </a:r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÷2</a:t>
            </a:r>
          </a:p>
        </p:txBody>
      </p:sp>
      <p:sp>
        <p:nvSpPr>
          <p:cNvPr id="23" name="Text Box 27">
            <a:extLst>
              <a:ext uri="{FF2B5EF4-FFF2-40B4-BE49-F238E27FC236}">
                <a16:creationId xmlns:a16="http://schemas.microsoft.com/office/drawing/2014/main" id="{93EEB635-DA0E-4D78-8996-F485C3870A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7160" y="4272267"/>
            <a:ext cx="44755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24" name="Text Box 28">
            <a:extLst>
              <a:ext uri="{FF2B5EF4-FFF2-40B4-BE49-F238E27FC236}">
                <a16:creationId xmlns:a16="http://schemas.microsoft.com/office/drawing/2014/main" id="{120CFB26-35B6-4BD2-98D5-3856F6427D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64718" y="4288534"/>
            <a:ext cx="15271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= </a:t>
            </a:r>
            <a:r>
              <a:rPr lang="el-GR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π</a:t>
            </a:r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 x r</a:t>
            </a:r>
            <a:r>
              <a:rPr lang="en-GB" altLang="en-US" sz="2800" baseline="30000" dirty="0">
                <a:solidFill>
                  <a:schemeClr val="bg1"/>
                </a:solidFill>
                <a:latin typeface="Comic Sans MS" panose="030F0702030302020204" pitchFamily="66" charset="0"/>
              </a:rPr>
              <a:t>2</a:t>
            </a:r>
            <a:endParaRPr lang="en-GB" altLang="en-US" sz="2800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Text Box 39">
            <a:extLst>
              <a:ext uri="{FF2B5EF4-FFF2-40B4-BE49-F238E27FC236}">
                <a16:creationId xmlns:a16="http://schemas.microsoft.com/office/drawing/2014/main" id="{EFCB4BD9-82EE-4FB2-8493-70689BFC1C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4466" y="5358711"/>
            <a:ext cx="298919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= 379.94 ÷2</a:t>
            </a:r>
          </a:p>
        </p:txBody>
      </p:sp>
      <p:sp>
        <p:nvSpPr>
          <p:cNvPr id="26" name="Text Box 99">
            <a:extLst>
              <a:ext uri="{FF2B5EF4-FFF2-40B4-BE49-F238E27FC236}">
                <a16:creationId xmlns:a16="http://schemas.microsoft.com/office/drawing/2014/main" id="{274F756E-CACB-4303-823A-097001658F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66426" y="4818254"/>
            <a:ext cx="323500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= </a:t>
            </a:r>
            <a:r>
              <a:rPr lang="en-GB" altLang="en-US" sz="2800" u="sng" dirty="0">
                <a:solidFill>
                  <a:schemeClr val="bg1"/>
                </a:solidFill>
                <a:latin typeface="Comic Sans MS" panose="030F0702030302020204" pitchFamily="66" charset="0"/>
              </a:rPr>
              <a:t>(3.14x11x11) </a:t>
            </a:r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÷2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0503100-224B-46D0-A293-01CAD6EB231A}"/>
              </a:ext>
            </a:extLst>
          </p:cNvPr>
          <p:cNvSpPr txBox="1"/>
          <p:nvPr/>
        </p:nvSpPr>
        <p:spPr>
          <a:xfrm>
            <a:off x="241232" y="2229966"/>
            <a:ext cx="7047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bg1"/>
                </a:solidFill>
                <a:latin typeface="Comic Sans MS" panose="030F0702030302020204" pitchFamily="66" charset="0"/>
              </a:rPr>
              <a:t>a)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FC645C1-C17B-4061-97FE-34B34044741E}"/>
              </a:ext>
            </a:extLst>
          </p:cNvPr>
          <p:cNvSpPr txBox="1"/>
          <p:nvPr/>
        </p:nvSpPr>
        <p:spPr>
          <a:xfrm>
            <a:off x="7877876" y="1983902"/>
            <a:ext cx="7047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bg1"/>
                </a:solidFill>
                <a:latin typeface="Comic Sans MS" panose="030F0702030302020204" pitchFamily="66" charset="0"/>
              </a:rPr>
              <a:t>c)</a:t>
            </a:r>
          </a:p>
        </p:txBody>
      </p:sp>
      <p:sp>
        <p:nvSpPr>
          <p:cNvPr id="29" name="Text Box 85">
            <a:extLst>
              <a:ext uri="{FF2B5EF4-FFF2-40B4-BE49-F238E27FC236}">
                <a16:creationId xmlns:a16="http://schemas.microsoft.com/office/drawing/2014/main" id="{14DB806E-947B-492F-A370-316B6AE89E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08378" y="1098523"/>
            <a:ext cx="468910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GB" altLang="en-US" sz="2000" dirty="0">
                <a:solidFill>
                  <a:srgbClr val="FFFF00"/>
                </a:solidFill>
              </a:rPr>
              <a:t>Must show at least 3 lines of working!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D637DEE0-40D7-4496-A569-28787FB6DAB2}"/>
              </a:ext>
            </a:extLst>
          </p:cNvPr>
          <p:cNvSpPr/>
          <p:nvPr/>
        </p:nvSpPr>
        <p:spPr>
          <a:xfrm>
            <a:off x="1065197" y="2189894"/>
            <a:ext cx="2098609" cy="1682575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A711EF82-BA18-4103-8931-9C49AD51F8F9}"/>
              </a:ext>
            </a:extLst>
          </p:cNvPr>
          <p:cNvCxnSpPr>
            <a:cxnSpLocks/>
            <a:stCxn id="31" idx="2"/>
            <a:endCxn id="31" idx="6"/>
          </p:cNvCxnSpPr>
          <p:nvPr/>
        </p:nvCxnSpPr>
        <p:spPr>
          <a:xfrm>
            <a:off x="1065197" y="3031182"/>
            <a:ext cx="2098609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Oval 35">
            <a:extLst>
              <a:ext uri="{FF2B5EF4-FFF2-40B4-BE49-F238E27FC236}">
                <a16:creationId xmlns:a16="http://schemas.microsoft.com/office/drawing/2014/main" id="{653227A9-9BDC-4A0E-8D88-434BE7E3CB0A}"/>
              </a:ext>
            </a:extLst>
          </p:cNvPr>
          <p:cNvSpPr/>
          <p:nvPr/>
        </p:nvSpPr>
        <p:spPr>
          <a:xfrm>
            <a:off x="4933817" y="2189894"/>
            <a:ext cx="2098609" cy="1682575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CABF95C3-8C75-4D29-97E6-A6FA7046D99C}"/>
              </a:ext>
            </a:extLst>
          </p:cNvPr>
          <p:cNvSpPr/>
          <p:nvPr/>
        </p:nvSpPr>
        <p:spPr>
          <a:xfrm>
            <a:off x="9356339" y="2141316"/>
            <a:ext cx="2098609" cy="1682575"/>
          </a:xfrm>
          <a:prstGeom prst="ellipse">
            <a:avLst/>
          </a:prstGeom>
          <a:solidFill>
            <a:srgbClr val="00B0F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7A6257CB-0100-4F5F-BE18-48C6EB1354DD}"/>
              </a:ext>
            </a:extLst>
          </p:cNvPr>
          <p:cNvCxnSpPr>
            <a:cxnSpLocks/>
          </p:cNvCxnSpPr>
          <p:nvPr/>
        </p:nvCxnSpPr>
        <p:spPr>
          <a:xfrm>
            <a:off x="9356339" y="3031181"/>
            <a:ext cx="2098609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F55698CB-1762-4B8A-BD75-E791AA53C42B}"/>
              </a:ext>
            </a:extLst>
          </p:cNvPr>
          <p:cNvCxnSpPr>
            <a:cxnSpLocks/>
          </p:cNvCxnSpPr>
          <p:nvPr/>
        </p:nvCxnSpPr>
        <p:spPr>
          <a:xfrm>
            <a:off x="4907940" y="3031181"/>
            <a:ext cx="2098609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Text Box 39">
            <a:extLst>
              <a:ext uri="{FF2B5EF4-FFF2-40B4-BE49-F238E27FC236}">
                <a16:creationId xmlns:a16="http://schemas.microsoft.com/office/drawing/2014/main" id="{EB9C07C4-352E-4BA1-B37F-E144FC09A3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63065" y="5717722"/>
            <a:ext cx="252879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= 76.93 mm</a:t>
            </a:r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²</a:t>
            </a:r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</a:p>
        </p:txBody>
      </p:sp>
      <p:sp>
        <p:nvSpPr>
          <p:cNvPr id="48" name="Text Box 39">
            <a:extLst>
              <a:ext uri="{FF2B5EF4-FFF2-40B4-BE49-F238E27FC236}">
                <a16:creationId xmlns:a16="http://schemas.microsoft.com/office/drawing/2014/main" id="{ACC3D86D-7E1A-49F8-BCE0-D115C6E684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4466" y="5858195"/>
            <a:ext cx="298919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= 189.97 m</a:t>
            </a:r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²</a:t>
            </a:r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326EC6E-7EFE-492A-B4C7-281E083CA909}"/>
              </a:ext>
            </a:extLst>
          </p:cNvPr>
          <p:cNvSpPr/>
          <p:nvPr/>
        </p:nvSpPr>
        <p:spPr>
          <a:xfrm>
            <a:off x="945958" y="3043341"/>
            <a:ext cx="2403283" cy="90469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B6C39B5D-7F8F-4ED4-8DC5-D875FA6CE842}"/>
              </a:ext>
            </a:extLst>
          </p:cNvPr>
          <p:cNvSpPr txBox="1"/>
          <p:nvPr/>
        </p:nvSpPr>
        <p:spPr>
          <a:xfrm>
            <a:off x="262913" y="3158118"/>
            <a:ext cx="1233698" cy="58477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bg1"/>
                </a:solidFill>
                <a:latin typeface="Comic Sans MS" panose="030F0702030302020204" pitchFamily="66" charset="0"/>
              </a:rPr>
              <a:t>R = 6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D0508C43-8375-46B4-8BB0-AE5E6B59C9C3}"/>
              </a:ext>
            </a:extLst>
          </p:cNvPr>
          <p:cNvSpPr/>
          <p:nvPr/>
        </p:nvSpPr>
        <p:spPr>
          <a:xfrm>
            <a:off x="4856890" y="3036032"/>
            <a:ext cx="2403283" cy="90469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9E11A748-B272-4956-81EA-088C9E2506C3}"/>
              </a:ext>
            </a:extLst>
          </p:cNvPr>
          <p:cNvSpPr txBox="1"/>
          <p:nvPr/>
        </p:nvSpPr>
        <p:spPr>
          <a:xfrm>
            <a:off x="3825155" y="3158118"/>
            <a:ext cx="1395524" cy="58477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bg1"/>
                </a:solidFill>
                <a:latin typeface="Comic Sans MS" panose="030F0702030302020204" pitchFamily="66" charset="0"/>
              </a:rPr>
              <a:t>R = 7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695B4262-DF90-4082-8932-8F86D18306CE}"/>
              </a:ext>
            </a:extLst>
          </p:cNvPr>
          <p:cNvSpPr/>
          <p:nvPr/>
        </p:nvSpPr>
        <p:spPr>
          <a:xfrm>
            <a:off x="9040467" y="3053949"/>
            <a:ext cx="2403283" cy="90469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CD8D40DE-A9C4-4268-AF66-CD4B2DC93204}"/>
              </a:ext>
            </a:extLst>
          </p:cNvPr>
          <p:cNvSpPr txBox="1"/>
          <p:nvPr/>
        </p:nvSpPr>
        <p:spPr>
          <a:xfrm>
            <a:off x="7983749" y="3158118"/>
            <a:ext cx="1446146" cy="58477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bg1"/>
                </a:solidFill>
                <a:latin typeface="Comic Sans MS" panose="030F0702030302020204" pitchFamily="66" charset="0"/>
              </a:rPr>
              <a:t>R = 11</a:t>
            </a:r>
          </a:p>
        </p:txBody>
      </p:sp>
      <p:sp>
        <p:nvSpPr>
          <p:cNvPr id="49" name="Text Box 39">
            <a:extLst>
              <a:ext uri="{FF2B5EF4-FFF2-40B4-BE49-F238E27FC236}">
                <a16:creationId xmlns:a16="http://schemas.microsoft.com/office/drawing/2014/main" id="{9A5A4D68-29D2-49EF-AE8B-193A99A8D2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672" y="5974114"/>
            <a:ext cx="298919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= 56.52 cm</a:t>
            </a:r>
            <a:r>
              <a:rPr lang="en-GB" altLang="en-US" sz="2800" dirty="0">
                <a:solidFill>
                  <a:schemeClr val="bg1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²</a:t>
            </a:r>
            <a:endParaRPr lang="en-GB" altLang="en-US" sz="2800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Text Box 6">
            <a:extLst>
              <a:ext uri="{FF2B5EF4-FFF2-40B4-BE49-F238E27FC236}">
                <a16:creationId xmlns:a16="http://schemas.microsoft.com/office/drawing/2014/main" id="{AAFF40C2-7B9E-4C4C-BC48-6C882B3601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4784" y="3032952"/>
            <a:ext cx="110807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6cm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28EF9A50-FFB5-4884-BE4F-0A9D2603FC1A}"/>
              </a:ext>
            </a:extLst>
          </p:cNvPr>
          <p:cNvCxnSpPr/>
          <p:nvPr/>
        </p:nvCxnSpPr>
        <p:spPr>
          <a:xfrm>
            <a:off x="2940908" y="3224711"/>
            <a:ext cx="222898" cy="0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0840EAB6-803D-4FC2-9D2A-ABB959A9DC59}"/>
              </a:ext>
            </a:extLst>
          </p:cNvPr>
          <p:cNvCxnSpPr>
            <a:cxnSpLocks/>
          </p:cNvCxnSpPr>
          <p:nvPr/>
        </p:nvCxnSpPr>
        <p:spPr>
          <a:xfrm flipH="1">
            <a:off x="2162818" y="3224711"/>
            <a:ext cx="222898" cy="0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>
            <a:extLst>
              <a:ext uri="{FF2B5EF4-FFF2-40B4-BE49-F238E27FC236}">
                <a16:creationId xmlns:a16="http://schemas.microsoft.com/office/drawing/2014/main" id="{0F257A55-50D6-4C70-9705-2C30FB797475}"/>
              </a:ext>
            </a:extLst>
          </p:cNvPr>
          <p:cNvSpPr/>
          <p:nvPr/>
        </p:nvSpPr>
        <p:spPr>
          <a:xfrm flipH="1">
            <a:off x="2055730" y="2970246"/>
            <a:ext cx="107087" cy="15601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Text Box 6">
            <a:extLst>
              <a:ext uri="{FF2B5EF4-FFF2-40B4-BE49-F238E27FC236}">
                <a16:creationId xmlns:a16="http://schemas.microsoft.com/office/drawing/2014/main" id="{DA944722-5571-492A-9D08-3506C41962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87381" y="3010254"/>
            <a:ext cx="110807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7mm</a:t>
            </a:r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80AB23CA-B65A-4D58-81F5-239CFB854C1C}"/>
              </a:ext>
            </a:extLst>
          </p:cNvPr>
          <p:cNvCxnSpPr/>
          <p:nvPr/>
        </p:nvCxnSpPr>
        <p:spPr>
          <a:xfrm>
            <a:off x="6813505" y="3202013"/>
            <a:ext cx="222898" cy="0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1AB9A2BE-515E-4305-800C-44E16AF6A283}"/>
              </a:ext>
            </a:extLst>
          </p:cNvPr>
          <p:cNvCxnSpPr>
            <a:cxnSpLocks/>
          </p:cNvCxnSpPr>
          <p:nvPr/>
        </p:nvCxnSpPr>
        <p:spPr>
          <a:xfrm flipH="1">
            <a:off x="6035415" y="3202013"/>
            <a:ext cx="222898" cy="0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Oval 53">
            <a:extLst>
              <a:ext uri="{FF2B5EF4-FFF2-40B4-BE49-F238E27FC236}">
                <a16:creationId xmlns:a16="http://schemas.microsoft.com/office/drawing/2014/main" id="{3EA82649-DE20-41D3-8E3C-527B3C3FA99D}"/>
              </a:ext>
            </a:extLst>
          </p:cNvPr>
          <p:cNvSpPr/>
          <p:nvPr/>
        </p:nvSpPr>
        <p:spPr>
          <a:xfrm flipH="1">
            <a:off x="5928327" y="2947548"/>
            <a:ext cx="107087" cy="15601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Text Box 6">
            <a:extLst>
              <a:ext uri="{FF2B5EF4-FFF2-40B4-BE49-F238E27FC236}">
                <a16:creationId xmlns:a16="http://schemas.microsoft.com/office/drawing/2014/main" id="{F7C1A8CA-1862-4BF8-B911-491C35201F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944" y="3016483"/>
            <a:ext cx="110807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11m</a:t>
            </a:r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F97EE823-97AE-43B7-9FB1-9B225540704B}"/>
              </a:ext>
            </a:extLst>
          </p:cNvPr>
          <p:cNvCxnSpPr/>
          <p:nvPr/>
        </p:nvCxnSpPr>
        <p:spPr>
          <a:xfrm>
            <a:off x="11256068" y="3208242"/>
            <a:ext cx="222898" cy="0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68325F7B-C142-4163-B515-EB381486A2CC}"/>
              </a:ext>
            </a:extLst>
          </p:cNvPr>
          <p:cNvCxnSpPr>
            <a:cxnSpLocks/>
          </p:cNvCxnSpPr>
          <p:nvPr/>
        </p:nvCxnSpPr>
        <p:spPr>
          <a:xfrm flipH="1">
            <a:off x="10477978" y="3208242"/>
            <a:ext cx="222898" cy="0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Oval 57">
            <a:extLst>
              <a:ext uri="{FF2B5EF4-FFF2-40B4-BE49-F238E27FC236}">
                <a16:creationId xmlns:a16="http://schemas.microsoft.com/office/drawing/2014/main" id="{9B4100DF-7E78-407B-8B46-BEEAFC76AEEF}"/>
              </a:ext>
            </a:extLst>
          </p:cNvPr>
          <p:cNvSpPr/>
          <p:nvPr/>
        </p:nvSpPr>
        <p:spPr>
          <a:xfrm flipH="1">
            <a:off x="10370890" y="2953777"/>
            <a:ext cx="107087" cy="15601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0132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6" grpId="0"/>
      <p:bldP spid="17" grpId="0"/>
      <p:bldP spid="18" grpId="0"/>
      <p:bldP spid="19" grpId="0"/>
      <p:bldP spid="23" grpId="0"/>
      <p:bldP spid="24" grpId="0"/>
      <p:bldP spid="25" grpId="0"/>
      <p:bldP spid="26" grpId="0"/>
      <p:bldP spid="29" grpId="0"/>
      <p:bldP spid="47" grpId="0"/>
      <p:bldP spid="48" grpId="0"/>
      <p:bldP spid="35" grpId="0" animBg="1"/>
      <p:bldP spid="39" grpId="0" animBg="1"/>
      <p:bldP spid="43" grpId="0" animBg="1"/>
      <p:bldP spid="4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DE4C305443D54181CC1AF39F459BC8" ma:contentTypeVersion="4" ma:contentTypeDescription="Create a new document." ma:contentTypeScope="" ma:versionID="6c9b8c0d11c8f574f7703414069413f6">
  <xsd:schema xmlns:xsd="http://www.w3.org/2001/XMLSchema" xmlns:xs="http://www.w3.org/2001/XMLSchema" xmlns:p="http://schemas.microsoft.com/office/2006/metadata/properties" xmlns:ns2="067d2666-5905-447b-853f-7b3c98093cca" targetNamespace="http://schemas.microsoft.com/office/2006/metadata/properties" ma:root="true" ma:fieldsID="656865f3c4e096569fc7705787140b2a" ns2:_="">
    <xsd:import namespace="067d2666-5905-447b-853f-7b3c98093cc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7d2666-5905-447b-853f-7b3c98093c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7C7767C-2006-471A-9FAF-06718CB152E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67d2666-5905-447b-853f-7b3c98093cc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F597593-1086-4269-A571-669486C6ACB6}">
  <ds:schemaRefs>
    <ds:schemaRef ds:uri="http://purl.org/dc/dcmitype/"/>
    <ds:schemaRef ds:uri="067d2666-5905-447b-853f-7b3c98093cca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schemas.microsoft.com/office/2006/metadata/properties"/>
    <ds:schemaRef ds:uri="http://purl.org/dc/terms/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3A557D93-1F4B-4959-88F3-14B0D4885DB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791</TotalTime>
  <Words>1188</Words>
  <Application>Microsoft Office PowerPoint</Application>
  <PresentationFormat>Widescreen</PresentationFormat>
  <Paragraphs>419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1" baseType="lpstr">
      <vt:lpstr>Arial</vt:lpstr>
      <vt:lpstr>Arial Rounded MT Bold</vt:lpstr>
      <vt:lpstr>Calibri</vt:lpstr>
      <vt:lpstr>Calibri Light</vt:lpstr>
      <vt:lpstr>Comic Sans MS</vt:lpstr>
      <vt:lpstr>Symbol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Mrs McCann</dc:creator>
  <cp:lastModifiedBy>Kathleen McCann</cp:lastModifiedBy>
  <cp:revision>107</cp:revision>
  <dcterms:created xsi:type="dcterms:W3CDTF">2020-05-19T09:04:54Z</dcterms:created>
  <dcterms:modified xsi:type="dcterms:W3CDTF">2020-09-07T13:42:52Z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0x01010081DE4C305443D54181CC1AF39F459BC8</vt:lpwstr>
  </property>
</Properties>
</file>