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0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3" r:id="rId14"/>
    <p:sldId id="334" r:id="rId15"/>
    <p:sldId id="337" r:id="rId16"/>
    <p:sldId id="338" r:id="rId17"/>
    <p:sldId id="339" r:id="rId18"/>
    <p:sldId id="341" r:id="rId19"/>
    <p:sldId id="342" r:id="rId20"/>
    <p:sldId id="343" r:id="rId21"/>
    <p:sldId id="344" r:id="rId22"/>
    <p:sldId id="345" r:id="rId23"/>
    <p:sldId id="346" r:id="rId24"/>
    <p:sldId id="34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B2B03-E3BD-4DEB-A6F8-08FF57F24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513C8-BCFC-4E1B-96DD-22E6766C5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D96FF-655E-49E5-836E-63F8D7D7B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ECA5-6C5D-4D51-9AD0-F135FAE1DA64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6AFF5-C693-47D3-9C62-9513AA3FD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ED17A-1DA6-40EE-B95D-3505713E0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7EE-A30B-4969-A170-991612621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1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49911-D583-4350-8B10-7FB72C373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90DB15-6430-4B06-AF64-352D82567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3977C-C3B9-4161-B3C5-FEFA874E5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ECA5-6C5D-4D51-9AD0-F135FAE1DA64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F917F-7A30-45C6-9C2D-7B347F1CC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C46B3-A1AA-43C0-9FB2-2FC3DF80C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7EE-A30B-4969-A170-991612621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31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EAB06-1BAD-419E-BA18-E824FB244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D3BD24-D71F-4D8B-937C-19617883B5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C1237-5D35-4293-A677-7B9251499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ECA5-6C5D-4D51-9AD0-F135FAE1DA64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2E6F1-2EEA-48AB-A6D7-A02425132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9BBAE-F80E-46F8-B6C0-D3F0E9761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7EE-A30B-4969-A170-991612621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09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467AC-2FDE-499F-8AC5-9A81C3F8D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6F844-2FF6-4A6A-BC89-86992360D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C090C-DBA1-4903-B5B3-2DA171EA3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ECA5-6C5D-4D51-9AD0-F135FAE1DA64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7D6D8-7827-4B80-BC2B-CD6765061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3330-EDE1-483A-A9B9-931563B5F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7EE-A30B-4969-A170-991612621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15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9B41-C922-4A9C-9903-6A5746717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714FC-7CF8-4B4A-A506-F84F29587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9190D-7D0C-4D8E-9915-43F2681DF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ECA5-6C5D-4D51-9AD0-F135FAE1DA64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E2AC2-8470-4B82-9B2E-4F0BE86F6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954D1-193A-4DDD-A810-224C9B185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7EE-A30B-4969-A170-991612621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63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C913-E113-4479-9B28-2294987B6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1434B-2ED7-4AE5-B94C-2D8A7B511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FFD130-DFB7-433E-8B32-84160CE2B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F1FF6-AF7A-4192-9176-20E7BAC60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ECA5-6C5D-4D51-9AD0-F135FAE1DA64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D06A0-7E93-4BA6-8216-8ADD8394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63DCD5-27D1-49D0-8FE5-1D786395C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7EE-A30B-4969-A170-991612621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80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EF0B-6C24-484A-97A3-971255152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F4CED4-EEC4-4644-A1D8-26BED63BE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7D478D-E0C4-4540-B180-096195C24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03E071-EF07-4F6C-BA4B-E00241011E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A89D5-229A-4763-A79F-731AC1CF85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7E6B5B-32D1-48A4-BC6B-0F7B8E8A5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ECA5-6C5D-4D51-9AD0-F135FAE1DA64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B13055-3F99-488C-9DAB-9D4123C41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A64D7F-1B99-475D-B4B7-9769DD7FC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7EE-A30B-4969-A170-991612621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0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0B46E-3800-4134-BC85-47621FFB5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6EA844-81AF-42A5-B991-E5F8B1F1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ECA5-6C5D-4D51-9AD0-F135FAE1DA64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64454-F9AE-45BB-9828-FCACD793B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53A9A5-139F-47BC-A9F8-C3D4D81BA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7EE-A30B-4969-A170-991612621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0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87447B-645A-401F-B563-A6FACA91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ECA5-6C5D-4D51-9AD0-F135FAE1DA64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390C80-8EA4-4B7F-9B37-BFE6894F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0A23E-5EA7-4667-A229-B5EFA30B5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7EE-A30B-4969-A170-991612621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20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B4B31-1651-481A-9A21-7D155B44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BBF05-25CB-401C-A66C-F330F5E69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62366-C958-4EBA-8DD4-BE2E3066D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97AC18-534B-4273-A9B5-841C0475E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ECA5-6C5D-4D51-9AD0-F135FAE1DA64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C53FA-E301-4BA8-A8B7-67762F568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F5521-1B4D-4964-9CA1-71933F069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7EE-A30B-4969-A170-991612621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87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D7219-9D8F-4C3C-B71D-0B0AE0B4E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921F1B-28C2-4D8D-9E2B-01CF194FE7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9A02F1-7D1B-42FB-A810-EDDA98951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0B8B00-94AB-4FC9-BEA8-74CB4A596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ECA5-6C5D-4D51-9AD0-F135FAE1DA64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B7D83-DE9B-4CA4-9D06-AE6136685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1D33D-C0F6-4AE2-BCA5-86FB46E45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7EE-A30B-4969-A170-991612621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48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4DA4D-6E61-4182-997E-D1CD85D81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05ABC-6360-41E8-9ACB-B9DA7D95A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C90B9-1850-4D65-BABA-3185CC56BA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3ECA5-6C5D-4D51-9AD0-F135FAE1DA64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DFBC6-6F3A-4155-8929-7A5EB6CF03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3CCB-C1FD-460C-8B6B-B5671E719C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167EE-A30B-4969-A170-991612621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10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4F762-ED97-46F3-B1BE-107E1A2C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1472"/>
            <a:ext cx="9144000" cy="2387600"/>
          </a:xfrm>
        </p:spPr>
        <p:txBody>
          <a:bodyPr>
            <a:normAutofit/>
          </a:bodyPr>
          <a:lstStyle/>
          <a:p>
            <a:r>
              <a:rPr lang="en-GB" sz="9600" b="1" dirty="0">
                <a:solidFill>
                  <a:schemeClr val="bg2"/>
                </a:solidFill>
                <a:latin typeface="Comic Sans MS" panose="030F0702030302020204" pitchFamily="66" charset="0"/>
              </a:rPr>
              <a:t>N4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E36D6D-E8A1-4837-8BED-EFD4ECFFC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132" y="3327718"/>
            <a:ext cx="9493586" cy="2387600"/>
          </a:xfrm>
        </p:spPr>
        <p:txBody>
          <a:bodyPr>
            <a:noAutofit/>
          </a:bodyPr>
          <a:lstStyle/>
          <a:p>
            <a:r>
              <a:rPr lang="en-GB" sz="7200" dirty="0">
                <a:solidFill>
                  <a:srgbClr val="FFFF00"/>
                </a:solidFill>
              </a:rPr>
              <a:t>Linear Patterns</a:t>
            </a:r>
          </a:p>
          <a:p>
            <a:r>
              <a:rPr lang="en-GB" sz="7200" dirty="0">
                <a:solidFill>
                  <a:srgbClr val="FFFF00"/>
                </a:solidFill>
              </a:rPr>
              <a:t>E&amp;F</a:t>
            </a:r>
          </a:p>
        </p:txBody>
      </p:sp>
    </p:spTree>
    <p:extLst>
      <p:ext uri="{BB962C8B-B14F-4D97-AF65-F5344CB8AC3E}">
        <p14:creationId xmlns:p14="http://schemas.microsoft.com/office/powerpoint/2010/main" val="3250678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3">
            <a:extLst>
              <a:ext uri="{FF2B5EF4-FFF2-40B4-BE49-F238E27FC236}">
                <a16:creationId xmlns:a16="http://schemas.microsoft.com/office/drawing/2014/main" id="{E6506556-8508-40A4-A029-BFDADCAC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Example 3</a:t>
            </a:r>
          </a:p>
        </p:txBody>
      </p:sp>
      <p:sp>
        <p:nvSpPr>
          <p:cNvPr id="13" name="Text Box 52">
            <a:extLst>
              <a:ext uri="{FF2B5EF4-FFF2-40B4-BE49-F238E27FC236}">
                <a16:creationId xmlns:a16="http://schemas.microsoft.com/office/drawing/2014/main" id="{295AB8C2-2F24-41C7-B70A-045A13C3B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442827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9CD101-F8D7-45E1-AB60-9C42300F0BCC}"/>
              </a:ext>
            </a:extLst>
          </p:cNvPr>
          <p:cNvSpPr txBox="1"/>
          <p:nvPr/>
        </p:nvSpPr>
        <p:spPr>
          <a:xfrm>
            <a:off x="491919" y="1333158"/>
            <a:ext cx="10289836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1. To find a formula </a:t>
            </a:r>
            <a:r>
              <a:rPr lang="en-GB" sz="2400" dirty="0" err="1">
                <a:solidFill>
                  <a:schemeClr val="bg1"/>
                </a:solidFill>
                <a:latin typeface="Comic Sans MS" pitchFamily="66"/>
              </a:rPr>
              <a:t>commecting</a:t>
            </a: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P and Q, first find the difference to complete the table 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AEDD5924-9C97-4C56-BABF-7CEBC9515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40808"/>
              </p:ext>
            </p:extLst>
          </p:nvPr>
        </p:nvGraphicFramePr>
        <p:xfrm>
          <a:off x="1259310" y="2068001"/>
          <a:ext cx="7417560" cy="1181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195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</a:tblGrid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69B23111-EEAF-4A53-A74A-28196D84629F}"/>
              </a:ext>
            </a:extLst>
          </p:cNvPr>
          <p:cNvSpPr/>
          <p:nvPr/>
        </p:nvSpPr>
        <p:spPr>
          <a:xfrm>
            <a:off x="3231716" y="365847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3365D1D-581B-4252-B197-773FB9970DBF}"/>
              </a:ext>
            </a:extLst>
          </p:cNvPr>
          <p:cNvGrpSpPr/>
          <p:nvPr/>
        </p:nvGrpSpPr>
        <p:grpSpPr>
          <a:xfrm>
            <a:off x="2750691" y="3329663"/>
            <a:ext cx="777784" cy="795240"/>
            <a:chOff x="3231716" y="3367242"/>
            <a:chExt cx="777784" cy="79524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4C05A1A-4547-4EFA-8BA1-C721145B9716}"/>
                </a:ext>
              </a:extLst>
            </p:cNvPr>
            <p:cNvGrpSpPr/>
            <p:nvPr/>
          </p:nvGrpSpPr>
          <p:grpSpPr>
            <a:xfrm>
              <a:off x="3231716" y="3367242"/>
              <a:ext cx="777784" cy="757661"/>
              <a:chOff x="3231716" y="3367242"/>
              <a:chExt cx="777784" cy="757661"/>
            </a:xfrm>
          </p:grpSpPr>
          <p:sp>
            <p:nvSpPr>
              <p:cNvPr id="3" name="Arrow: Curved Up 2">
                <a:extLst>
                  <a:ext uri="{FF2B5EF4-FFF2-40B4-BE49-F238E27FC236}">
                    <a16:creationId xmlns:a16="http://schemas.microsoft.com/office/drawing/2014/main" id="{E40394F0-298D-49DC-9D6B-45FB949ED8B8}"/>
                  </a:ext>
                </a:extLst>
              </p:cNvPr>
              <p:cNvSpPr/>
              <p:nvPr/>
            </p:nvSpPr>
            <p:spPr>
              <a:xfrm>
                <a:off x="3231716" y="3367242"/>
                <a:ext cx="613776" cy="291230"/>
              </a:xfrm>
              <a:prstGeom prst="curvedUpArrow">
                <a:avLst/>
              </a:prstGeom>
              <a:solidFill>
                <a:srgbClr val="FFFF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77AF3652-244F-4EE1-9706-A70C00980965}"/>
                  </a:ext>
                </a:extLst>
              </p:cNvPr>
              <p:cNvSpPr txBox="1"/>
              <p:nvPr/>
            </p:nvSpPr>
            <p:spPr>
              <a:xfrm>
                <a:off x="3532295" y="3601683"/>
                <a:ext cx="477205" cy="523220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lvl="0"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2800" b="1" dirty="0">
                    <a:solidFill>
                      <a:srgbClr val="FFFF00"/>
                    </a:solidFill>
                    <a:latin typeface="Comic Sans MS" pitchFamily="66"/>
                  </a:rPr>
                  <a:t>4</a:t>
                </a:r>
                <a:endParaRPr lang="en-GB" sz="2800" b="1" i="0" u="none" strike="noStrike" kern="1200" cap="none" spc="0" baseline="0" dirty="0">
                  <a:solidFill>
                    <a:srgbClr val="FFFF00"/>
                  </a:solidFill>
                  <a:uFillTx/>
                  <a:latin typeface="Comic Sans MS" pitchFamily="66"/>
                </a:endParaRPr>
              </a:p>
            </p:txBody>
          </p:sp>
        </p:grp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E7B9016-4714-4F15-A549-C80D6588A552}"/>
                </a:ext>
              </a:extLst>
            </p:cNvPr>
            <p:cNvSpPr/>
            <p:nvPr/>
          </p:nvSpPr>
          <p:spPr>
            <a:xfrm>
              <a:off x="3535075" y="3513730"/>
              <a:ext cx="436848" cy="648752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18E6322-F977-4743-BB6F-BE3573E10FBA}"/>
              </a:ext>
            </a:extLst>
          </p:cNvPr>
          <p:cNvGrpSpPr/>
          <p:nvPr/>
        </p:nvGrpSpPr>
        <p:grpSpPr>
          <a:xfrm>
            <a:off x="3703566" y="3305483"/>
            <a:ext cx="777784" cy="795240"/>
            <a:chOff x="3231716" y="3367242"/>
            <a:chExt cx="777784" cy="795240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ACF71923-877A-4286-8D05-3D43A42375A7}"/>
                </a:ext>
              </a:extLst>
            </p:cNvPr>
            <p:cNvGrpSpPr/>
            <p:nvPr/>
          </p:nvGrpSpPr>
          <p:grpSpPr>
            <a:xfrm>
              <a:off x="3231716" y="3367242"/>
              <a:ext cx="777784" cy="757661"/>
              <a:chOff x="3231716" y="3367242"/>
              <a:chExt cx="777784" cy="757661"/>
            </a:xfrm>
          </p:grpSpPr>
          <p:sp>
            <p:nvSpPr>
              <p:cNvPr id="56" name="Arrow: Curved Up 55">
                <a:extLst>
                  <a:ext uri="{FF2B5EF4-FFF2-40B4-BE49-F238E27FC236}">
                    <a16:creationId xmlns:a16="http://schemas.microsoft.com/office/drawing/2014/main" id="{9AEAE002-5EAD-4C12-A51D-3ABC7B028F1E}"/>
                  </a:ext>
                </a:extLst>
              </p:cNvPr>
              <p:cNvSpPr/>
              <p:nvPr/>
            </p:nvSpPr>
            <p:spPr>
              <a:xfrm>
                <a:off x="3231716" y="3367242"/>
                <a:ext cx="613776" cy="291230"/>
              </a:xfrm>
              <a:prstGeom prst="curvedUpArrow">
                <a:avLst/>
              </a:prstGeom>
              <a:solidFill>
                <a:srgbClr val="FFFF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B7180D0-19E7-4B61-A259-586BE4C7E037}"/>
                  </a:ext>
                </a:extLst>
              </p:cNvPr>
              <p:cNvSpPr txBox="1"/>
              <p:nvPr/>
            </p:nvSpPr>
            <p:spPr>
              <a:xfrm>
                <a:off x="3532295" y="3601683"/>
                <a:ext cx="477205" cy="523220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lvl="0"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2800" b="1" dirty="0">
                    <a:solidFill>
                      <a:srgbClr val="FFFF00"/>
                    </a:solidFill>
                    <a:latin typeface="Comic Sans MS" pitchFamily="66"/>
                  </a:rPr>
                  <a:t>4</a:t>
                </a:r>
                <a:endParaRPr lang="en-GB" sz="2800" b="1" i="0" u="none" strike="noStrike" kern="1200" cap="none" spc="0" baseline="0" dirty="0">
                  <a:solidFill>
                    <a:srgbClr val="FFFF00"/>
                  </a:solidFill>
                  <a:uFillTx/>
                  <a:latin typeface="Comic Sans MS" pitchFamily="66"/>
                </a:endParaRPr>
              </a:p>
            </p:txBody>
          </p: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CA30435-265A-47B5-9A09-4EECBD4D2876}"/>
                </a:ext>
              </a:extLst>
            </p:cNvPr>
            <p:cNvSpPr/>
            <p:nvPr/>
          </p:nvSpPr>
          <p:spPr>
            <a:xfrm>
              <a:off x="3535075" y="3513730"/>
              <a:ext cx="436848" cy="648752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C11F2A3-4583-4B4A-B102-5770F8618726}"/>
              </a:ext>
            </a:extLst>
          </p:cNvPr>
          <p:cNvGrpSpPr/>
          <p:nvPr/>
        </p:nvGrpSpPr>
        <p:grpSpPr>
          <a:xfrm>
            <a:off x="4743149" y="3292084"/>
            <a:ext cx="777784" cy="795240"/>
            <a:chOff x="3231716" y="3367242"/>
            <a:chExt cx="777784" cy="79524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1BAE9318-616E-4974-B085-114366F6C46E}"/>
                </a:ext>
              </a:extLst>
            </p:cNvPr>
            <p:cNvGrpSpPr/>
            <p:nvPr/>
          </p:nvGrpSpPr>
          <p:grpSpPr>
            <a:xfrm>
              <a:off x="3231716" y="3367242"/>
              <a:ext cx="777784" cy="757661"/>
              <a:chOff x="3231716" y="3367242"/>
              <a:chExt cx="777784" cy="757661"/>
            </a:xfrm>
          </p:grpSpPr>
          <p:sp>
            <p:nvSpPr>
              <p:cNvPr id="61" name="Arrow: Curved Up 60">
                <a:extLst>
                  <a:ext uri="{FF2B5EF4-FFF2-40B4-BE49-F238E27FC236}">
                    <a16:creationId xmlns:a16="http://schemas.microsoft.com/office/drawing/2014/main" id="{50F7C72B-4B4A-4817-A08F-F8BEE67EC3A2}"/>
                  </a:ext>
                </a:extLst>
              </p:cNvPr>
              <p:cNvSpPr/>
              <p:nvPr/>
            </p:nvSpPr>
            <p:spPr>
              <a:xfrm>
                <a:off x="3231716" y="3367242"/>
                <a:ext cx="613776" cy="291230"/>
              </a:xfrm>
              <a:prstGeom prst="curvedUpArrow">
                <a:avLst/>
              </a:prstGeom>
              <a:solidFill>
                <a:srgbClr val="FFFF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2EE5A97-229D-4BE5-BD23-ADBE146DA3D2}"/>
                  </a:ext>
                </a:extLst>
              </p:cNvPr>
              <p:cNvSpPr txBox="1"/>
              <p:nvPr/>
            </p:nvSpPr>
            <p:spPr>
              <a:xfrm>
                <a:off x="3532295" y="3601683"/>
                <a:ext cx="477205" cy="523220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lvl="0"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2800" b="1" dirty="0">
                    <a:solidFill>
                      <a:srgbClr val="FFFF00"/>
                    </a:solidFill>
                    <a:latin typeface="Comic Sans MS" pitchFamily="66"/>
                  </a:rPr>
                  <a:t>4</a:t>
                </a:r>
                <a:endParaRPr lang="en-GB" sz="2800" b="1" i="0" u="none" strike="noStrike" kern="1200" cap="none" spc="0" baseline="0" dirty="0">
                  <a:solidFill>
                    <a:srgbClr val="FFFF00"/>
                  </a:solidFill>
                  <a:uFillTx/>
                  <a:latin typeface="Comic Sans MS" pitchFamily="66"/>
                </a:endParaRPr>
              </a:p>
            </p:txBody>
          </p:sp>
        </p:grp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BA759A4F-7DE7-4AEE-9D39-65AB65957A92}"/>
                </a:ext>
              </a:extLst>
            </p:cNvPr>
            <p:cNvSpPr/>
            <p:nvPr/>
          </p:nvSpPr>
          <p:spPr>
            <a:xfrm>
              <a:off x="3535075" y="3513730"/>
              <a:ext cx="436848" cy="648752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175DD19A-4237-44E5-93D9-8F07F4B9FE7F}"/>
              </a:ext>
            </a:extLst>
          </p:cNvPr>
          <p:cNvSpPr txBox="1"/>
          <p:nvPr/>
        </p:nvSpPr>
        <p:spPr>
          <a:xfrm>
            <a:off x="442708" y="4049745"/>
            <a:ext cx="10289836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2. Use the table and the difference to create a formula that always   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   works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D166BB-3147-45D6-8E9C-B39B19214C69}"/>
              </a:ext>
            </a:extLst>
          </p:cNvPr>
          <p:cNvSpPr/>
          <p:nvPr/>
        </p:nvSpPr>
        <p:spPr>
          <a:xfrm>
            <a:off x="1373998" y="5147561"/>
            <a:ext cx="5532939" cy="11548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F0513C-8CB2-487B-87FF-AB6A86BBB66E}"/>
              </a:ext>
            </a:extLst>
          </p:cNvPr>
          <p:cNvSpPr txBox="1"/>
          <p:nvPr/>
        </p:nvSpPr>
        <p:spPr>
          <a:xfrm>
            <a:off x="1514020" y="5301120"/>
            <a:ext cx="594412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dirty="0">
                <a:latin typeface="Comic Sans MS" pitchFamily="66"/>
              </a:rPr>
              <a:t>Q</a:t>
            </a:r>
            <a:endParaRPr lang="en-GB" sz="36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52A46A0-DB56-48A1-AC56-E76D44062E33}"/>
              </a:ext>
            </a:extLst>
          </p:cNvPr>
          <p:cNvSpPr txBox="1"/>
          <p:nvPr/>
        </p:nvSpPr>
        <p:spPr>
          <a:xfrm>
            <a:off x="5137005" y="2729904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14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8E40546-A155-4CA4-AD43-AE1C7BE34C0E}"/>
              </a:ext>
            </a:extLst>
          </p:cNvPr>
          <p:cNvSpPr txBox="1"/>
          <p:nvPr/>
        </p:nvSpPr>
        <p:spPr>
          <a:xfrm>
            <a:off x="6005694" y="2724835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18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1643664-8022-4425-92AE-792699F2F84F}"/>
              </a:ext>
            </a:extLst>
          </p:cNvPr>
          <p:cNvSpPr txBox="1"/>
          <p:nvPr/>
        </p:nvSpPr>
        <p:spPr>
          <a:xfrm>
            <a:off x="2289385" y="5309594"/>
            <a:ext cx="2323216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uFillTx/>
                <a:latin typeface="Comic Sans MS" pitchFamily="66"/>
              </a:rPr>
              <a:t>= 4 x P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BE770FE-A749-4383-8D0E-5DD52210D850}"/>
              </a:ext>
            </a:extLst>
          </p:cNvPr>
          <p:cNvSpPr txBox="1"/>
          <p:nvPr/>
        </p:nvSpPr>
        <p:spPr>
          <a:xfrm>
            <a:off x="4475229" y="5331996"/>
            <a:ext cx="2323216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uFillTx/>
                <a:latin typeface="Comic Sans MS" pitchFamily="66"/>
              </a:rPr>
              <a:t>- 2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3F498DE-77DE-4D4B-A17D-D43D9C4BBD71}"/>
              </a:ext>
            </a:extLst>
          </p:cNvPr>
          <p:cNvCxnSpPr/>
          <p:nvPr/>
        </p:nvCxnSpPr>
        <p:spPr>
          <a:xfrm>
            <a:off x="1760265" y="3186500"/>
            <a:ext cx="0" cy="2244769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8CACC0B0-648C-472D-A69E-84635DD0B6B9}"/>
              </a:ext>
            </a:extLst>
          </p:cNvPr>
          <p:cNvCxnSpPr>
            <a:cxnSpLocks/>
          </p:cNvCxnSpPr>
          <p:nvPr/>
        </p:nvCxnSpPr>
        <p:spPr>
          <a:xfrm flipH="1">
            <a:off x="3023819" y="4212856"/>
            <a:ext cx="136664" cy="1099615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70B10252-1E08-4A17-8F79-201630C68096}"/>
              </a:ext>
            </a:extLst>
          </p:cNvPr>
          <p:cNvCxnSpPr>
            <a:cxnSpLocks/>
          </p:cNvCxnSpPr>
          <p:nvPr/>
        </p:nvCxnSpPr>
        <p:spPr>
          <a:xfrm>
            <a:off x="1709494" y="2536544"/>
            <a:ext cx="2207106" cy="2742174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5E883EE-EC16-4344-9CB7-08C0A94CB461}"/>
              </a:ext>
            </a:extLst>
          </p:cNvPr>
          <p:cNvCxnSpPr>
            <a:cxnSpLocks/>
          </p:cNvCxnSpPr>
          <p:nvPr/>
        </p:nvCxnSpPr>
        <p:spPr>
          <a:xfrm flipH="1">
            <a:off x="5330586" y="5089826"/>
            <a:ext cx="875415" cy="484339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94A60F9E-6E7E-49A2-B3AC-274A74F5C75E}"/>
              </a:ext>
            </a:extLst>
          </p:cNvPr>
          <p:cNvSpPr txBox="1"/>
          <p:nvPr/>
        </p:nvSpPr>
        <p:spPr>
          <a:xfrm>
            <a:off x="6524411" y="4688595"/>
            <a:ext cx="429359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The correction number</a:t>
            </a:r>
            <a:endParaRPr lang="en-GB" sz="2400" b="0" i="0" u="none" strike="noStrike" kern="1200" cap="none" spc="0" baseline="0" dirty="0">
              <a:solidFill>
                <a:srgbClr val="FFFF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55659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9" grpId="0" animBg="1"/>
      <p:bldP spid="64" grpId="0"/>
      <p:bldP spid="65" grpId="0"/>
      <p:bldP spid="66" grpId="0"/>
      <p:bldP spid="67" grpId="0"/>
      <p:bldP spid="68" grpId="0"/>
      <p:bldP spid="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3">
            <a:extLst>
              <a:ext uri="{FF2B5EF4-FFF2-40B4-BE49-F238E27FC236}">
                <a16:creationId xmlns:a16="http://schemas.microsoft.com/office/drawing/2014/main" id="{E6506556-8508-40A4-A029-BFDADCAC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Example 3</a:t>
            </a:r>
          </a:p>
        </p:txBody>
      </p:sp>
      <p:sp>
        <p:nvSpPr>
          <p:cNvPr id="13" name="Text Box 52">
            <a:extLst>
              <a:ext uri="{FF2B5EF4-FFF2-40B4-BE49-F238E27FC236}">
                <a16:creationId xmlns:a16="http://schemas.microsoft.com/office/drawing/2014/main" id="{295AB8C2-2F24-41C7-B70A-045A13C3B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394701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AEDD5924-9C97-4C56-BABF-7CEBC9515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091172"/>
              </p:ext>
            </p:extLst>
          </p:nvPr>
        </p:nvGraphicFramePr>
        <p:xfrm>
          <a:off x="1299411" y="1371600"/>
          <a:ext cx="7354359" cy="109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51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69B23111-EEAF-4A53-A74A-28196D84629F}"/>
              </a:ext>
            </a:extLst>
          </p:cNvPr>
          <p:cNvSpPr/>
          <p:nvPr/>
        </p:nvSpPr>
        <p:spPr>
          <a:xfrm>
            <a:off x="3231716" y="365847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75DD19A-4237-44E5-93D9-8F07F4B9FE7F}"/>
              </a:ext>
            </a:extLst>
          </p:cNvPr>
          <p:cNvSpPr txBox="1"/>
          <p:nvPr/>
        </p:nvSpPr>
        <p:spPr>
          <a:xfrm>
            <a:off x="156886" y="3517386"/>
            <a:ext cx="6241097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chemeClr val="bg1"/>
                </a:solidFill>
                <a:latin typeface="Comic Sans MS" pitchFamily="66"/>
              </a:rPr>
              <a:t>3.a) Use the formula to work out the value of Q, when </a:t>
            </a:r>
            <a:r>
              <a:rPr lang="en-GB" sz="3200" u="sng" dirty="0">
                <a:solidFill>
                  <a:schemeClr val="bg1"/>
                </a:solidFill>
                <a:latin typeface="Comic Sans MS" pitchFamily="66"/>
              </a:rPr>
              <a:t>P</a:t>
            </a:r>
            <a:r>
              <a:rPr lang="en-GB" sz="3200" u="sng" dirty="0">
                <a:solidFill>
                  <a:srgbClr val="FFFF00"/>
                </a:solidFill>
                <a:latin typeface="Comic Sans MS" pitchFamily="66"/>
              </a:rPr>
              <a:t>=15</a:t>
            </a:r>
            <a:endParaRPr lang="en-GB" sz="3200" b="0" i="0" u="sng" strike="noStrike" kern="1200" cap="none" spc="0" baseline="0" dirty="0">
              <a:solidFill>
                <a:srgbClr val="FFFF00"/>
              </a:solidFill>
              <a:uFillTx/>
              <a:latin typeface="Comic Sans MS" pitchFamily="66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D166BB-3147-45D6-8E9C-B39B19214C69}"/>
              </a:ext>
            </a:extLst>
          </p:cNvPr>
          <p:cNvSpPr/>
          <p:nvPr/>
        </p:nvSpPr>
        <p:spPr>
          <a:xfrm>
            <a:off x="1687149" y="2614938"/>
            <a:ext cx="4408851" cy="8889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F0513C-8CB2-487B-87FF-AB6A86BBB66E}"/>
              </a:ext>
            </a:extLst>
          </p:cNvPr>
          <p:cNvSpPr txBox="1"/>
          <p:nvPr/>
        </p:nvSpPr>
        <p:spPr>
          <a:xfrm>
            <a:off x="1827171" y="2768496"/>
            <a:ext cx="594412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dirty="0">
                <a:latin typeface="Comic Sans MS" pitchFamily="66"/>
              </a:rPr>
              <a:t>Q</a:t>
            </a:r>
            <a:endParaRPr lang="en-GB" sz="36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52A46A0-DB56-48A1-AC56-E76D44062E33}"/>
              </a:ext>
            </a:extLst>
          </p:cNvPr>
          <p:cNvSpPr txBox="1"/>
          <p:nvPr/>
        </p:nvSpPr>
        <p:spPr>
          <a:xfrm>
            <a:off x="4661562" y="1943945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14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8E40546-A155-4CA4-AD43-AE1C7BE34C0E}"/>
              </a:ext>
            </a:extLst>
          </p:cNvPr>
          <p:cNvSpPr txBox="1"/>
          <p:nvPr/>
        </p:nvSpPr>
        <p:spPr>
          <a:xfrm>
            <a:off x="5390517" y="1895539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18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1643664-8022-4425-92AE-792699F2F84F}"/>
              </a:ext>
            </a:extLst>
          </p:cNvPr>
          <p:cNvSpPr txBox="1"/>
          <p:nvPr/>
        </p:nvSpPr>
        <p:spPr>
          <a:xfrm>
            <a:off x="2602536" y="2776970"/>
            <a:ext cx="2323216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uFillTx/>
                <a:latin typeface="Comic Sans MS" pitchFamily="66"/>
              </a:rPr>
              <a:t>= 4 x P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BE770FE-A749-4383-8D0E-5DD52210D850}"/>
              </a:ext>
            </a:extLst>
          </p:cNvPr>
          <p:cNvSpPr txBox="1"/>
          <p:nvPr/>
        </p:nvSpPr>
        <p:spPr>
          <a:xfrm>
            <a:off x="4679531" y="2736259"/>
            <a:ext cx="2323216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uFillTx/>
                <a:latin typeface="Comic Sans MS" pitchFamily="66"/>
              </a:rPr>
              <a:t>- 2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8CEA4F9-0BE0-47C7-A38C-23DCEF54251D}"/>
              </a:ext>
            </a:extLst>
          </p:cNvPr>
          <p:cNvSpPr txBox="1"/>
          <p:nvPr/>
        </p:nvSpPr>
        <p:spPr>
          <a:xfrm>
            <a:off x="1443459" y="4575636"/>
            <a:ext cx="3576513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Q = 4 x </a:t>
            </a:r>
            <a:r>
              <a:rPr lang="en-GB" sz="4000" dirty="0">
                <a:solidFill>
                  <a:srgbClr val="FFFF00"/>
                </a:solidFill>
                <a:latin typeface="Comic Sans MS" pitchFamily="66"/>
              </a:rPr>
              <a:t>15</a:t>
            </a: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 - 2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9D22B2-D7ED-4927-BADA-C444D1AB7386}"/>
              </a:ext>
            </a:extLst>
          </p:cNvPr>
          <p:cNvSpPr txBox="1"/>
          <p:nvPr/>
        </p:nvSpPr>
        <p:spPr>
          <a:xfrm>
            <a:off x="7623527" y="4904367"/>
            <a:ext cx="3576513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rgbClr val="FFFF00"/>
                </a:solidFill>
                <a:latin typeface="Comic Sans MS" pitchFamily="66"/>
              </a:rPr>
              <a:t>80</a:t>
            </a: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 = 4P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83A493D-917A-45F3-BF2E-60826597509A}"/>
              </a:ext>
            </a:extLst>
          </p:cNvPr>
          <p:cNvSpPr txBox="1"/>
          <p:nvPr/>
        </p:nvSpPr>
        <p:spPr>
          <a:xfrm>
            <a:off x="1605220" y="5819777"/>
            <a:ext cx="3576513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Q = 58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1CB44A-6E82-4B3C-BB81-E944591FFC57}"/>
              </a:ext>
            </a:extLst>
          </p:cNvPr>
          <p:cNvSpPr txBox="1"/>
          <p:nvPr/>
        </p:nvSpPr>
        <p:spPr>
          <a:xfrm>
            <a:off x="7172905" y="1900443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58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27D6F9-CA18-4D43-A206-CD68F4D0AB95}"/>
              </a:ext>
            </a:extLst>
          </p:cNvPr>
          <p:cNvSpPr txBox="1"/>
          <p:nvPr/>
        </p:nvSpPr>
        <p:spPr>
          <a:xfrm>
            <a:off x="6397983" y="3059377"/>
            <a:ext cx="6241097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chemeClr val="bg1"/>
                </a:solidFill>
                <a:latin typeface="Comic Sans MS" pitchFamily="66"/>
              </a:rPr>
              <a:t>3.b) Use the formula to work out the value of P, </a:t>
            </a:r>
            <a:r>
              <a:rPr lang="en-GB" sz="3200" dirty="0" err="1">
                <a:solidFill>
                  <a:schemeClr val="bg1"/>
                </a:solidFill>
                <a:latin typeface="Comic Sans MS" pitchFamily="66"/>
              </a:rPr>
              <a:t>whenQ</a:t>
            </a:r>
            <a:r>
              <a:rPr lang="en-GB" sz="3200" u="sng" dirty="0">
                <a:solidFill>
                  <a:srgbClr val="FFFF00"/>
                </a:solidFill>
                <a:latin typeface="Comic Sans MS" pitchFamily="66"/>
              </a:rPr>
              <a:t>=78</a:t>
            </a:r>
            <a:endParaRPr lang="en-GB" sz="3200" b="0" i="0" u="sng" strike="noStrike" kern="1200" cap="none" spc="0" baseline="0" dirty="0">
              <a:solidFill>
                <a:srgbClr val="FFFF00"/>
              </a:solidFill>
              <a:uFillTx/>
              <a:latin typeface="Comic Sans MS" pitchFamily="66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8C1A11C-867C-4CDA-88EE-EA74A5563C99}"/>
              </a:ext>
            </a:extLst>
          </p:cNvPr>
          <p:cNvSpPr txBox="1"/>
          <p:nvPr/>
        </p:nvSpPr>
        <p:spPr>
          <a:xfrm>
            <a:off x="7317285" y="4068573"/>
            <a:ext cx="3576513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rgbClr val="FFFF00"/>
                </a:solidFill>
                <a:latin typeface="Comic Sans MS" pitchFamily="66"/>
              </a:rPr>
              <a:t>78</a:t>
            </a: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 = 4 x P - 2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1BA7B7-B38A-412C-AC13-D564977646D2}"/>
              </a:ext>
            </a:extLst>
          </p:cNvPr>
          <p:cNvSpPr txBox="1"/>
          <p:nvPr/>
        </p:nvSpPr>
        <p:spPr>
          <a:xfrm>
            <a:off x="7480058" y="4602525"/>
            <a:ext cx="652590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+2</a:t>
            </a:r>
            <a:endParaRPr lang="en-GB" sz="2400" dirty="0">
              <a:solidFill>
                <a:schemeClr val="bg1"/>
              </a:solidFill>
              <a:latin typeface="Comic Sans MS" pitchFamily="66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91BD42-BBE2-4595-A07E-9C7630A5B96E}"/>
              </a:ext>
            </a:extLst>
          </p:cNvPr>
          <p:cNvSpPr txBox="1"/>
          <p:nvPr/>
        </p:nvSpPr>
        <p:spPr>
          <a:xfrm>
            <a:off x="10111364" y="4629594"/>
            <a:ext cx="652590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+2</a:t>
            </a:r>
            <a:endParaRPr lang="en-GB" sz="2400" dirty="0">
              <a:solidFill>
                <a:schemeClr val="bg1"/>
              </a:solidFill>
              <a:latin typeface="Comic Sans MS" pitchFamily="66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0082DF-78C3-44A7-96BA-34277C771A8C}"/>
              </a:ext>
            </a:extLst>
          </p:cNvPr>
          <p:cNvSpPr txBox="1"/>
          <p:nvPr/>
        </p:nvSpPr>
        <p:spPr>
          <a:xfrm>
            <a:off x="1489177" y="5187577"/>
            <a:ext cx="3576513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Q = 60 - 2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903B615-F1BB-4100-AE08-5105C81DDC3C}"/>
              </a:ext>
            </a:extLst>
          </p:cNvPr>
          <p:cNvSpPr txBox="1"/>
          <p:nvPr/>
        </p:nvSpPr>
        <p:spPr>
          <a:xfrm>
            <a:off x="7814198" y="5481009"/>
            <a:ext cx="652590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÷4</a:t>
            </a:r>
            <a:endParaRPr lang="en-GB" sz="2400" dirty="0">
              <a:solidFill>
                <a:schemeClr val="bg1"/>
              </a:solidFill>
              <a:latin typeface="Comic Sans MS" pitchFamily="66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A2FE9D4-BC13-45C8-AAB7-B3BF970CDA8E}"/>
              </a:ext>
            </a:extLst>
          </p:cNvPr>
          <p:cNvSpPr txBox="1"/>
          <p:nvPr/>
        </p:nvSpPr>
        <p:spPr>
          <a:xfrm>
            <a:off x="8893561" y="5425937"/>
            <a:ext cx="652590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÷4</a:t>
            </a:r>
            <a:endParaRPr lang="en-GB" sz="2400" dirty="0">
              <a:solidFill>
                <a:schemeClr val="bg1"/>
              </a:solidFill>
              <a:latin typeface="Comic Sans MS" pitchFamily="66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2E4074-6A8D-40DD-94F8-60A884B9C9BE}"/>
              </a:ext>
            </a:extLst>
          </p:cNvPr>
          <p:cNvSpPr txBox="1"/>
          <p:nvPr/>
        </p:nvSpPr>
        <p:spPr>
          <a:xfrm>
            <a:off x="7806353" y="5859031"/>
            <a:ext cx="3576513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P = 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D7B45A-B840-4434-A8D8-88E8494D7EDD}"/>
              </a:ext>
            </a:extLst>
          </p:cNvPr>
          <p:cNvSpPr txBox="1"/>
          <p:nvPr/>
        </p:nvSpPr>
        <p:spPr>
          <a:xfrm>
            <a:off x="7913337" y="1921348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78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A576F63-3D00-429A-9A8A-1B32EBB2DF36}"/>
              </a:ext>
            </a:extLst>
          </p:cNvPr>
          <p:cNvSpPr txBox="1"/>
          <p:nvPr/>
        </p:nvSpPr>
        <p:spPr>
          <a:xfrm>
            <a:off x="7942354" y="1363563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solidFill>
                  <a:srgbClr val="FF0000"/>
                </a:solidFill>
                <a:latin typeface="Comic Sans MS" pitchFamily="66"/>
              </a:rPr>
              <a:t>20</a:t>
            </a:r>
            <a:endParaRPr lang="en-GB" sz="2400" b="1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08705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34" grpId="0"/>
      <p:bldP spid="35" grpId="0"/>
      <p:bldP spid="36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128F8F10-78EA-40CD-9024-1C0250380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394701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3" name="AutoShape 53">
            <a:extLst>
              <a:ext uri="{FF2B5EF4-FFF2-40B4-BE49-F238E27FC236}">
                <a16:creationId xmlns:a16="http://schemas.microsoft.com/office/drawing/2014/main" id="{177AF6CB-5B61-4ADF-994B-581F0F47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Exercise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7296C0-69DB-4ECC-B412-3B1ACBB67F98}"/>
              </a:ext>
            </a:extLst>
          </p:cNvPr>
          <p:cNvSpPr txBox="1"/>
          <p:nvPr/>
        </p:nvSpPr>
        <p:spPr>
          <a:xfrm>
            <a:off x="234729" y="1295718"/>
            <a:ext cx="1028983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2.  Look at the pattern below: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EF63F8-9615-4888-B710-060D330C981F}"/>
              </a:ext>
            </a:extLst>
          </p:cNvPr>
          <p:cNvSpPr/>
          <p:nvPr/>
        </p:nvSpPr>
        <p:spPr>
          <a:xfrm>
            <a:off x="1864895" y="2301665"/>
            <a:ext cx="878306" cy="46166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643743B-00F9-498F-8814-B4D2EE145FE9}"/>
              </a:ext>
            </a:extLst>
          </p:cNvPr>
          <p:cNvSpPr/>
          <p:nvPr/>
        </p:nvSpPr>
        <p:spPr>
          <a:xfrm>
            <a:off x="1864895" y="1939048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89A87B9-0954-4614-BC2B-EE0F243CC297}"/>
              </a:ext>
            </a:extLst>
          </p:cNvPr>
          <p:cNvSpPr/>
          <p:nvPr/>
        </p:nvSpPr>
        <p:spPr>
          <a:xfrm>
            <a:off x="2292880" y="1939048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C7B751-8CB9-40AA-AEE7-55DF50C6030C}"/>
              </a:ext>
            </a:extLst>
          </p:cNvPr>
          <p:cNvSpPr/>
          <p:nvPr/>
        </p:nvSpPr>
        <p:spPr>
          <a:xfrm>
            <a:off x="1436287" y="2350144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8AD2368-0DFF-4BAA-8CAF-3497D0175BC1}"/>
              </a:ext>
            </a:extLst>
          </p:cNvPr>
          <p:cNvSpPr/>
          <p:nvPr/>
        </p:nvSpPr>
        <p:spPr>
          <a:xfrm>
            <a:off x="1864895" y="2820764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EFC86C4-C612-4F5C-A20D-1A2D209E654A}"/>
              </a:ext>
            </a:extLst>
          </p:cNvPr>
          <p:cNvSpPr/>
          <p:nvPr/>
        </p:nvSpPr>
        <p:spPr>
          <a:xfrm>
            <a:off x="2292880" y="2820764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3376D04-4022-4599-83D1-60B828D0D40F}"/>
              </a:ext>
            </a:extLst>
          </p:cNvPr>
          <p:cNvSpPr/>
          <p:nvPr/>
        </p:nvSpPr>
        <p:spPr>
          <a:xfrm>
            <a:off x="2818519" y="2350144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D5A740C-1F09-44F9-8AF3-177E4644674D}"/>
              </a:ext>
            </a:extLst>
          </p:cNvPr>
          <p:cNvSpPr/>
          <p:nvPr/>
        </p:nvSpPr>
        <p:spPr>
          <a:xfrm>
            <a:off x="4366076" y="2280397"/>
            <a:ext cx="878306" cy="46166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632C4B1-C5F0-46BB-878E-4B9926108C27}"/>
              </a:ext>
            </a:extLst>
          </p:cNvPr>
          <p:cNvSpPr/>
          <p:nvPr/>
        </p:nvSpPr>
        <p:spPr>
          <a:xfrm>
            <a:off x="4366076" y="1917780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70D50EC-E7C5-44E9-A3E0-54291DC0EF6B}"/>
              </a:ext>
            </a:extLst>
          </p:cNvPr>
          <p:cNvSpPr/>
          <p:nvPr/>
        </p:nvSpPr>
        <p:spPr>
          <a:xfrm>
            <a:off x="4794061" y="1917780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82E68D7-B8D1-4121-9828-53C36D26C06B}"/>
              </a:ext>
            </a:extLst>
          </p:cNvPr>
          <p:cNvSpPr/>
          <p:nvPr/>
        </p:nvSpPr>
        <p:spPr>
          <a:xfrm>
            <a:off x="3937468" y="2328876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660D60E-DFE9-42D8-AA66-3205DB27007F}"/>
              </a:ext>
            </a:extLst>
          </p:cNvPr>
          <p:cNvSpPr/>
          <p:nvPr/>
        </p:nvSpPr>
        <p:spPr>
          <a:xfrm>
            <a:off x="4366076" y="2799496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A018EDC-4571-4F8C-99ED-75DECC0DCD71}"/>
              </a:ext>
            </a:extLst>
          </p:cNvPr>
          <p:cNvSpPr/>
          <p:nvPr/>
        </p:nvSpPr>
        <p:spPr>
          <a:xfrm>
            <a:off x="4794061" y="2799496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BA925CB-747A-4257-8772-351AFB85AF79}"/>
              </a:ext>
            </a:extLst>
          </p:cNvPr>
          <p:cNvSpPr/>
          <p:nvPr/>
        </p:nvSpPr>
        <p:spPr>
          <a:xfrm>
            <a:off x="5244382" y="2280397"/>
            <a:ext cx="878306" cy="46166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776BBD2-095A-4DE6-8DA9-DB014D59C675}"/>
              </a:ext>
            </a:extLst>
          </p:cNvPr>
          <p:cNvSpPr/>
          <p:nvPr/>
        </p:nvSpPr>
        <p:spPr>
          <a:xfrm>
            <a:off x="5244382" y="1917780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094C412-8808-478D-8CC4-CF043439D11E}"/>
              </a:ext>
            </a:extLst>
          </p:cNvPr>
          <p:cNvSpPr/>
          <p:nvPr/>
        </p:nvSpPr>
        <p:spPr>
          <a:xfrm>
            <a:off x="5672367" y="1917780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FB552ED-1BA7-4CCF-9FD7-255FCF2DCA4C}"/>
              </a:ext>
            </a:extLst>
          </p:cNvPr>
          <p:cNvSpPr/>
          <p:nvPr/>
        </p:nvSpPr>
        <p:spPr>
          <a:xfrm>
            <a:off x="5244382" y="2799496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BD1BF89-789E-4B98-AB47-C1161331FF48}"/>
              </a:ext>
            </a:extLst>
          </p:cNvPr>
          <p:cNvSpPr/>
          <p:nvPr/>
        </p:nvSpPr>
        <p:spPr>
          <a:xfrm>
            <a:off x="5672367" y="2799496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71F0C8C-17E8-407A-B4B5-4D10993F6E7D}"/>
              </a:ext>
            </a:extLst>
          </p:cNvPr>
          <p:cNvSpPr/>
          <p:nvPr/>
        </p:nvSpPr>
        <p:spPr>
          <a:xfrm>
            <a:off x="6198006" y="2328876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AD942D6-90FC-4BCE-85CA-0564B8FEF30A}"/>
              </a:ext>
            </a:extLst>
          </p:cNvPr>
          <p:cNvSpPr txBox="1"/>
          <p:nvPr/>
        </p:nvSpPr>
        <p:spPr>
          <a:xfrm>
            <a:off x="234729" y="4283524"/>
            <a:ext cx="10289836" cy="230832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Draw the next pattern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Make a table to represent the information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Make a formula that always works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Use the formula to calculate S, when T=12</a:t>
            </a:r>
          </a:p>
          <a:p>
            <a:pPr marL="457200" indent="-457200">
              <a:buFontTx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Use the formula to calculate T, when S=82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144ABA4-041C-4C5F-812D-351B0C1EB21E}"/>
              </a:ext>
            </a:extLst>
          </p:cNvPr>
          <p:cNvSpPr txBox="1"/>
          <p:nvPr/>
        </p:nvSpPr>
        <p:spPr>
          <a:xfrm>
            <a:off x="1591234" y="3292420"/>
            <a:ext cx="2303934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1 Table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6 Stools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C74C9F-3CE9-4D00-8668-3415B6908A5E}"/>
              </a:ext>
            </a:extLst>
          </p:cNvPr>
          <p:cNvSpPr txBox="1"/>
          <p:nvPr/>
        </p:nvSpPr>
        <p:spPr>
          <a:xfrm>
            <a:off x="4549690" y="3265698"/>
            <a:ext cx="2303934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2 Table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10 Stools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1" name="Rectangle: Rounded Corners 40">
            <a:hlinkClick r:id="rId2" action="ppaction://hlinksldjump"/>
            <a:extLst>
              <a:ext uri="{FF2B5EF4-FFF2-40B4-BE49-F238E27FC236}">
                <a16:creationId xmlns:a16="http://schemas.microsoft.com/office/drawing/2014/main" id="{2EA5F656-FD13-4119-B216-6DFE2FC70D3D}"/>
              </a:ext>
            </a:extLst>
          </p:cNvPr>
          <p:cNvSpPr/>
          <p:nvPr/>
        </p:nvSpPr>
        <p:spPr>
          <a:xfrm>
            <a:off x="8771021" y="4283524"/>
            <a:ext cx="2947737" cy="15277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DD17CB6-56BE-4901-AD27-92195930A6F3}"/>
              </a:ext>
            </a:extLst>
          </p:cNvPr>
          <p:cNvSpPr txBox="1"/>
          <p:nvPr/>
        </p:nvSpPr>
        <p:spPr>
          <a:xfrm>
            <a:off x="9092922" y="4610167"/>
            <a:ext cx="2303934" cy="8275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solidFill>
                  <a:sysClr val="windowText" lastClr="000000"/>
                </a:solidFill>
                <a:latin typeface="Comic Sans MS" pitchFamily="66"/>
                <a:hlinkClick r:id="rId3" action="ppaction://hlinksldjump"/>
              </a:rPr>
              <a:t>Click here to check answers</a:t>
            </a:r>
            <a:endParaRPr lang="en-GB" sz="2400" b="1" i="0" u="none" strike="noStrike" kern="1200" cap="none" spc="0" baseline="0" dirty="0">
              <a:solidFill>
                <a:sysClr val="windowText" lastClr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966655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128F8F10-78EA-40CD-9024-1C0250380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394701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3" name="AutoShape 53">
            <a:extLst>
              <a:ext uri="{FF2B5EF4-FFF2-40B4-BE49-F238E27FC236}">
                <a16:creationId xmlns:a16="http://schemas.microsoft.com/office/drawing/2014/main" id="{177AF6CB-5B61-4ADF-994B-581F0F47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Exercise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7296C0-69DB-4ECC-B412-3B1ACBB67F98}"/>
              </a:ext>
            </a:extLst>
          </p:cNvPr>
          <p:cNvSpPr txBox="1"/>
          <p:nvPr/>
        </p:nvSpPr>
        <p:spPr>
          <a:xfrm>
            <a:off x="234729" y="1295718"/>
            <a:ext cx="1028983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2.  Look at the pattern below: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AD942D6-90FC-4BCE-85CA-0564B8FEF30A}"/>
              </a:ext>
            </a:extLst>
          </p:cNvPr>
          <p:cNvSpPr txBox="1"/>
          <p:nvPr/>
        </p:nvSpPr>
        <p:spPr>
          <a:xfrm>
            <a:off x="234729" y="4283524"/>
            <a:ext cx="10289836" cy="230832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Draw the next pattern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Make a table to represent the information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Make a formula that always works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Use the formula to calculate E, when A=12</a:t>
            </a:r>
          </a:p>
          <a:p>
            <a:pPr marL="457200" indent="-457200">
              <a:buFontTx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Use the formula to calculate A, when E=102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144ABA4-041C-4C5F-812D-351B0C1EB21E}"/>
              </a:ext>
            </a:extLst>
          </p:cNvPr>
          <p:cNvSpPr txBox="1"/>
          <p:nvPr/>
        </p:nvSpPr>
        <p:spPr>
          <a:xfrm>
            <a:off x="1591233" y="3292420"/>
            <a:ext cx="251682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1 Arrow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7 Edges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C74C9F-3CE9-4D00-8668-3415B6908A5E}"/>
              </a:ext>
            </a:extLst>
          </p:cNvPr>
          <p:cNvSpPr txBox="1"/>
          <p:nvPr/>
        </p:nvSpPr>
        <p:spPr>
          <a:xfrm>
            <a:off x="4549690" y="3265698"/>
            <a:ext cx="2303934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2 Arrows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12 Edges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1" name="Rectangle: Rounded Corners 40">
            <a:hlinkClick r:id="rId2" action="ppaction://hlinksldjump"/>
            <a:extLst>
              <a:ext uri="{FF2B5EF4-FFF2-40B4-BE49-F238E27FC236}">
                <a16:creationId xmlns:a16="http://schemas.microsoft.com/office/drawing/2014/main" id="{2EA5F656-FD13-4119-B216-6DFE2FC70D3D}"/>
              </a:ext>
            </a:extLst>
          </p:cNvPr>
          <p:cNvSpPr/>
          <p:nvPr/>
        </p:nvSpPr>
        <p:spPr>
          <a:xfrm>
            <a:off x="8771021" y="4283524"/>
            <a:ext cx="2947737" cy="15277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DD17CB6-56BE-4901-AD27-92195930A6F3}"/>
              </a:ext>
            </a:extLst>
          </p:cNvPr>
          <p:cNvSpPr txBox="1"/>
          <p:nvPr/>
        </p:nvSpPr>
        <p:spPr>
          <a:xfrm>
            <a:off x="9092922" y="4610167"/>
            <a:ext cx="2303934" cy="8275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solidFill>
                  <a:sysClr val="windowText" lastClr="000000"/>
                </a:solidFill>
                <a:latin typeface="Comic Sans MS" pitchFamily="66"/>
                <a:hlinkClick r:id="rId2" action="ppaction://hlinksldjump"/>
              </a:rPr>
              <a:t>Click here to check answers</a:t>
            </a:r>
            <a:endParaRPr lang="en-GB" sz="2400" b="1" i="0" u="none" strike="noStrike" kern="1200" cap="none" spc="0" baseline="0" dirty="0">
              <a:solidFill>
                <a:sysClr val="windowText" lastClr="000000"/>
              </a:solidFill>
              <a:uFillTx/>
              <a:latin typeface="Comic Sans MS" pitchFamily="66"/>
            </a:endParaRPr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EFDDEA39-38FC-4554-9CFE-49EADE8D2097}"/>
              </a:ext>
            </a:extLst>
          </p:cNvPr>
          <p:cNvSpPr/>
          <p:nvPr/>
        </p:nvSpPr>
        <p:spPr>
          <a:xfrm>
            <a:off x="1744579" y="1757383"/>
            <a:ext cx="1395004" cy="1374930"/>
          </a:xfrm>
          <a:prstGeom prst="upArrow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row: Up 44">
            <a:extLst>
              <a:ext uri="{FF2B5EF4-FFF2-40B4-BE49-F238E27FC236}">
                <a16:creationId xmlns:a16="http://schemas.microsoft.com/office/drawing/2014/main" id="{93143523-EB27-4CBE-833D-AA8CF166C0DB}"/>
              </a:ext>
            </a:extLst>
          </p:cNvPr>
          <p:cNvSpPr/>
          <p:nvPr/>
        </p:nvSpPr>
        <p:spPr>
          <a:xfrm>
            <a:off x="4108061" y="1549475"/>
            <a:ext cx="1395004" cy="1374930"/>
          </a:xfrm>
          <a:prstGeom prst="upArrow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row: Up 45">
            <a:extLst>
              <a:ext uri="{FF2B5EF4-FFF2-40B4-BE49-F238E27FC236}">
                <a16:creationId xmlns:a16="http://schemas.microsoft.com/office/drawing/2014/main" id="{294B3D84-ED80-40D6-BA37-37E63003024D}"/>
              </a:ext>
            </a:extLst>
          </p:cNvPr>
          <p:cNvSpPr/>
          <p:nvPr/>
        </p:nvSpPr>
        <p:spPr>
          <a:xfrm flipV="1">
            <a:off x="5156750" y="1549475"/>
            <a:ext cx="1395004" cy="1374930"/>
          </a:xfrm>
          <a:prstGeom prst="upArrow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7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128F8F10-78EA-40CD-9024-1C0250380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394701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3" name="AutoShape 53">
            <a:extLst>
              <a:ext uri="{FF2B5EF4-FFF2-40B4-BE49-F238E27FC236}">
                <a16:creationId xmlns:a16="http://schemas.microsoft.com/office/drawing/2014/main" id="{177AF6CB-5B61-4ADF-994B-581F0F47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Exercise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7296C0-69DB-4ECC-B412-3B1ACBB67F98}"/>
              </a:ext>
            </a:extLst>
          </p:cNvPr>
          <p:cNvSpPr txBox="1"/>
          <p:nvPr/>
        </p:nvSpPr>
        <p:spPr>
          <a:xfrm>
            <a:off x="234729" y="1295718"/>
            <a:ext cx="1028983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3.  Look at the pattern below: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AD942D6-90FC-4BCE-85CA-0564B8FEF30A}"/>
              </a:ext>
            </a:extLst>
          </p:cNvPr>
          <p:cNvSpPr txBox="1"/>
          <p:nvPr/>
        </p:nvSpPr>
        <p:spPr>
          <a:xfrm>
            <a:off x="234729" y="4283524"/>
            <a:ext cx="10289836" cy="230832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Draw the next pattern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Make a table to represent the information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Make a formula that always works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Use the formula to calculate L, when T=20</a:t>
            </a:r>
          </a:p>
          <a:p>
            <a:pPr marL="457200" indent="-457200">
              <a:buFontTx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Use the formula to calculate T, when L=81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144ABA4-041C-4C5F-812D-351B0C1EB21E}"/>
              </a:ext>
            </a:extLst>
          </p:cNvPr>
          <p:cNvSpPr txBox="1"/>
          <p:nvPr/>
        </p:nvSpPr>
        <p:spPr>
          <a:xfrm>
            <a:off x="1591233" y="3292420"/>
            <a:ext cx="251682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1 Triangle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3 Lines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C74C9F-3CE9-4D00-8668-3415B6908A5E}"/>
              </a:ext>
            </a:extLst>
          </p:cNvPr>
          <p:cNvSpPr txBox="1"/>
          <p:nvPr/>
        </p:nvSpPr>
        <p:spPr>
          <a:xfrm>
            <a:off x="4549690" y="3265698"/>
            <a:ext cx="2303934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2 Triangles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5 Lines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1" name="Rectangle: Rounded Corners 40">
            <a:hlinkClick r:id="rId2" action="ppaction://hlinksldjump"/>
            <a:extLst>
              <a:ext uri="{FF2B5EF4-FFF2-40B4-BE49-F238E27FC236}">
                <a16:creationId xmlns:a16="http://schemas.microsoft.com/office/drawing/2014/main" id="{2EA5F656-FD13-4119-B216-6DFE2FC70D3D}"/>
              </a:ext>
            </a:extLst>
          </p:cNvPr>
          <p:cNvSpPr/>
          <p:nvPr/>
        </p:nvSpPr>
        <p:spPr>
          <a:xfrm>
            <a:off x="8771021" y="4283524"/>
            <a:ext cx="2947737" cy="15277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DD17CB6-56BE-4901-AD27-92195930A6F3}"/>
              </a:ext>
            </a:extLst>
          </p:cNvPr>
          <p:cNvSpPr txBox="1"/>
          <p:nvPr/>
        </p:nvSpPr>
        <p:spPr>
          <a:xfrm>
            <a:off x="9092922" y="4610167"/>
            <a:ext cx="2303934" cy="8275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solidFill>
                  <a:sysClr val="windowText" lastClr="000000"/>
                </a:solidFill>
                <a:latin typeface="Comic Sans MS" pitchFamily="66"/>
                <a:hlinkClick r:id="rId2" action="ppaction://hlinksldjump"/>
              </a:rPr>
              <a:t>Click here to check answers</a:t>
            </a:r>
            <a:endParaRPr lang="en-GB" sz="2400" b="1" i="0" u="none" strike="noStrike" kern="1200" cap="none" spc="0" baseline="0" dirty="0">
              <a:solidFill>
                <a:sysClr val="windowText" lastClr="000000"/>
              </a:solidFill>
              <a:uFillTx/>
              <a:latin typeface="Comic Sans MS" pitchFamily="66"/>
            </a:endParaRP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06FE22C7-5204-41E3-AF3C-CF0DBE1D378E}"/>
              </a:ext>
            </a:extLst>
          </p:cNvPr>
          <p:cNvSpPr/>
          <p:nvPr/>
        </p:nvSpPr>
        <p:spPr>
          <a:xfrm>
            <a:off x="1319712" y="1824075"/>
            <a:ext cx="1819871" cy="1374930"/>
          </a:xfrm>
          <a:prstGeom prst="triangl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2C2C7ACB-D507-4D07-8461-8E7758602DCF}"/>
              </a:ext>
            </a:extLst>
          </p:cNvPr>
          <p:cNvSpPr/>
          <p:nvPr/>
        </p:nvSpPr>
        <p:spPr>
          <a:xfrm>
            <a:off x="4043923" y="1709047"/>
            <a:ext cx="1819871" cy="1374930"/>
          </a:xfrm>
          <a:prstGeom prst="triangl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EAA4CAA0-8EC8-4E42-A200-5605018A853D}"/>
              </a:ext>
            </a:extLst>
          </p:cNvPr>
          <p:cNvSpPr/>
          <p:nvPr/>
        </p:nvSpPr>
        <p:spPr>
          <a:xfrm flipV="1">
            <a:off x="4953858" y="1703939"/>
            <a:ext cx="1819871" cy="1374930"/>
          </a:xfrm>
          <a:prstGeom prst="triangl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164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128F8F10-78EA-40CD-9024-1C0250380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394701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3" name="AutoShape 53">
            <a:extLst>
              <a:ext uri="{FF2B5EF4-FFF2-40B4-BE49-F238E27FC236}">
                <a16:creationId xmlns:a16="http://schemas.microsoft.com/office/drawing/2014/main" id="{177AF6CB-5B61-4ADF-994B-581F0F47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Exercise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7296C0-69DB-4ECC-B412-3B1ACBB67F98}"/>
              </a:ext>
            </a:extLst>
          </p:cNvPr>
          <p:cNvSpPr txBox="1"/>
          <p:nvPr/>
        </p:nvSpPr>
        <p:spPr>
          <a:xfrm>
            <a:off x="234729" y="1295718"/>
            <a:ext cx="11247408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For each Table, complete the next two entries and find the formula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Use the formula to work out the last two answers in the table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1" name="Rectangle: Rounded Corners 40">
            <a:hlinkClick r:id="rId2" action="ppaction://hlinksldjump"/>
            <a:extLst>
              <a:ext uri="{FF2B5EF4-FFF2-40B4-BE49-F238E27FC236}">
                <a16:creationId xmlns:a16="http://schemas.microsoft.com/office/drawing/2014/main" id="{2EA5F656-FD13-4119-B216-6DFE2FC70D3D}"/>
              </a:ext>
            </a:extLst>
          </p:cNvPr>
          <p:cNvSpPr/>
          <p:nvPr/>
        </p:nvSpPr>
        <p:spPr>
          <a:xfrm>
            <a:off x="10387265" y="6267865"/>
            <a:ext cx="1684421" cy="37356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8016B1D-FB5C-46C2-9DF0-A9E23ACD5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358789"/>
              </p:ext>
            </p:extLst>
          </p:nvPr>
        </p:nvGraphicFramePr>
        <p:xfrm>
          <a:off x="709863" y="2293875"/>
          <a:ext cx="7354359" cy="109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51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D270E76-F104-4A51-9203-1AA990B9F500}"/>
              </a:ext>
            </a:extLst>
          </p:cNvPr>
          <p:cNvSpPr txBox="1"/>
          <p:nvPr/>
        </p:nvSpPr>
        <p:spPr>
          <a:xfrm>
            <a:off x="234729" y="2150568"/>
            <a:ext cx="64357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a)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E4BDDA-457C-4539-A523-F0AE89C7A56D}"/>
              </a:ext>
            </a:extLst>
          </p:cNvPr>
          <p:cNvSpPr txBox="1"/>
          <p:nvPr/>
        </p:nvSpPr>
        <p:spPr>
          <a:xfrm>
            <a:off x="10541355" y="6179767"/>
            <a:ext cx="153033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  <a:hlinkClick r:id="rId3" action="ppaction://hlinksldjump"/>
              </a:rPr>
              <a:t>answers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D55844-C3BD-40BE-851E-87F0CD39BE11}"/>
              </a:ext>
            </a:extLst>
          </p:cNvPr>
          <p:cNvSpPr txBox="1"/>
          <p:nvPr/>
        </p:nvSpPr>
        <p:spPr>
          <a:xfrm>
            <a:off x="234729" y="3588917"/>
            <a:ext cx="64357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b)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B7379576-48FD-4510-A8A7-D4CDB4EBA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24104"/>
              </p:ext>
            </p:extLst>
          </p:nvPr>
        </p:nvGraphicFramePr>
        <p:xfrm>
          <a:off x="709863" y="3648100"/>
          <a:ext cx="7354359" cy="109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51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FB6E3F64-0354-4042-A918-5DF290078D4D}"/>
              </a:ext>
            </a:extLst>
          </p:cNvPr>
          <p:cNvSpPr txBox="1"/>
          <p:nvPr/>
        </p:nvSpPr>
        <p:spPr>
          <a:xfrm>
            <a:off x="306918" y="4920636"/>
            <a:ext cx="64357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c)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D147202-417E-482A-A84D-1DB72CAC0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957927"/>
              </p:ext>
            </p:extLst>
          </p:nvPr>
        </p:nvGraphicFramePr>
        <p:xfrm>
          <a:off x="709863" y="5099157"/>
          <a:ext cx="7354359" cy="109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51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878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128F8F10-78EA-40CD-9024-1C0250380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394701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3" name="AutoShape 53">
            <a:extLst>
              <a:ext uri="{FF2B5EF4-FFF2-40B4-BE49-F238E27FC236}">
                <a16:creationId xmlns:a16="http://schemas.microsoft.com/office/drawing/2014/main" id="{177AF6CB-5B61-4ADF-994B-581F0F47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Exercise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7296C0-69DB-4ECC-B412-3B1ACBB67F98}"/>
              </a:ext>
            </a:extLst>
          </p:cNvPr>
          <p:cNvSpPr txBox="1"/>
          <p:nvPr/>
        </p:nvSpPr>
        <p:spPr>
          <a:xfrm>
            <a:off x="234729" y="1295718"/>
            <a:ext cx="11247408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For each Table, complete the next two </a:t>
            </a:r>
            <a:r>
              <a:rPr lang="en-GB" sz="2400" dirty="0" err="1">
                <a:solidFill>
                  <a:schemeClr val="bg1"/>
                </a:solidFill>
                <a:latin typeface="Comic Sans MS" pitchFamily="66"/>
              </a:rPr>
              <a:t>entires</a:t>
            </a: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and find the formula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Use the formula to work out the last two answers in the table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1" name="Rectangle: Rounded Corners 40">
            <a:hlinkClick r:id="rId2" action="ppaction://hlinksldjump"/>
            <a:extLst>
              <a:ext uri="{FF2B5EF4-FFF2-40B4-BE49-F238E27FC236}">
                <a16:creationId xmlns:a16="http://schemas.microsoft.com/office/drawing/2014/main" id="{2EA5F656-FD13-4119-B216-6DFE2FC70D3D}"/>
              </a:ext>
            </a:extLst>
          </p:cNvPr>
          <p:cNvSpPr/>
          <p:nvPr/>
        </p:nvSpPr>
        <p:spPr>
          <a:xfrm>
            <a:off x="10387265" y="6267865"/>
            <a:ext cx="1684421" cy="37356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8016B1D-FB5C-46C2-9DF0-A9E23ACD5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340665"/>
              </p:ext>
            </p:extLst>
          </p:nvPr>
        </p:nvGraphicFramePr>
        <p:xfrm>
          <a:off x="709863" y="2293875"/>
          <a:ext cx="7354359" cy="109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51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D270E76-F104-4A51-9203-1AA990B9F500}"/>
              </a:ext>
            </a:extLst>
          </p:cNvPr>
          <p:cNvSpPr txBox="1"/>
          <p:nvPr/>
        </p:nvSpPr>
        <p:spPr>
          <a:xfrm>
            <a:off x="234729" y="2150568"/>
            <a:ext cx="64357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d)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E4BDDA-457C-4539-A523-F0AE89C7A56D}"/>
              </a:ext>
            </a:extLst>
          </p:cNvPr>
          <p:cNvSpPr txBox="1"/>
          <p:nvPr/>
        </p:nvSpPr>
        <p:spPr>
          <a:xfrm>
            <a:off x="10541355" y="6179767"/>
            <a:ext cx="153033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answers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D55844-C3BD-40BE-851E-87F0CD39BE11}"/>
              </a:ext>
            </a:extLst>
          </p:cNvPr>
          <p:cNvSpPr txBox="1"/>
          <p:nvPr/>
        </p:nvSpPr>
        <p:spPr>
          <a:xfrm>
            <a:off x="234729" y="3588917"/>
            <a:ext cx="64357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e)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B7379576-48FD-4510-A8A7-D4CDB4EBA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84321"/>
              </p:ext>
            </p:extLst>
          </p:nvPr>
        </p:nvGraphicFramePr>
        <p:xfrm>
          <a:off x="709863" y="3648100"/>
          <a:ext cx="7354359" cy="109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51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FB6E3F64-0354-4042-A918-5DF290078D4D}"/>
              </a:ext>
            </a:extLst>
          </p:cNvPr>
          <p:cNvSpPr txBox="1"/>
          <p:nvPr/>
        </p:nvSpPr>
        <p:spPr>
          <a:xfrm>
            <a:off x="306918" y="4920636"/>
            <a:ext cx="64357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f)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D147202-417E-482A-A84D-1DB72CAC0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137346"/>
              </p:ext>
            </p:extLst>
          </p:nvPr>
        </p:nvGraphicFramePr>
        <p:xfrm>
          <a:off x="709863" y="5099157"/>
          <a:ext cx="7354359" cy="109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51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987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128F8F10-78EA-40CD-9024-1C0250380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394701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3" name="AutoShape 53">
            <a:extLst>
              <a:ext uri="{FF2B5EF4-FFF2-40B4-BE49-F238E27FC236}">
                <a16:creationId xmlns:a16="http://schemas.microsoft.com/office/drawing/2014/main" id="{177AF6CB-5B61-4ADF-994B-581F0F47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Answers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EF63F8-9615-4888-B710-060D330C981F}"/>
              </a:ext>
            </a:extLst>
          </p:cNvPr>
          <p:cNvSpPr/>
          <p:nvPr/>
        </p:nvSpPr>
        <p:spPr>
          <a:xfrm>
            <a:off x="4629785" y="1634755"/>
            <a:ext cx="878306" cy="46166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643743B-00F9-498F-8814-B4D2EE145FE9}"/>
              </a:ext>
            </a:extLst>
          </p:cNvPr>
          <p:cNvSpPr/>
          <p:nvPr/>
        </p:nvSpPr>
        <p:spPr>
          <a:xfrm>
            <a:off x="4629785" y="1272138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89A87B9-0954-4614-BC2B-EE0F243CC297}"/>
              </a:ext>
            </a:extLst>
          </p:cNvPr>
          <p:cNvSpPr/>
          <p:nvPr/>
        </p:nvSpPr>
        <p:spPr>
          <a:xfrm>
            <a:off x="5057770" y="1272138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C7B751-8CB9-40AA-AEE7-55DF50C6030C}"/>
              </a:ext>
            </a:extLst>
          </p:cNvPr>
          <p:cNvSpPr/>
          <p:nvPr/>
        </p:nvSpPr>
        <p:spPr>
          <a:xfrm>
            <a:off x="4201177" y="1683234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8AD2368-0DFF-4BAA-8CAF-3497D0175BC1}"/>
              </a:ext>
            </a:extLst>
          </p:cNvPr>
          <p:cNvSpPr/>
          <p:nvPr/>
        </p:nvSpPr>
        <p:spPr>
          <a:xfrm>
            <a:off x="4629785" y="2153854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EFC86C4-C612-4F5C-A20D-1A2D209E654A}"/>
              </a:ext>
            </a:extLst>
          </p:cNvPr>
          <p:cNvSpPr/>
          <p:nvPr/>
        </p:nvSpPr>
        <p:spPr>
          <a:xfrm>
            <a:off x="5057770" y="2153854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D5A740C-1F09-44F9-8AF3-177E4644674D}"/>
              </a:ext>
            </a:extLst>
          </p:cNvPr>
          <p:cNvSpPr/>
          <p:nvPr/>
        </p:nvSpPr>
        <p:spPr>
          <a:xfrm>
            <a:off x="5508091" y="1628040"/>
            <a:ext cx="878306" cy="46166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632C4B1-C5F0-46BB-878E-4B9926108C27}"/>
              </a:ext>
            </a:extLst>
          </p:cNvPr>
          <p:cNvSpPr/>
          <p:nvPr/>
        </p:nvSpPr>
        <p:spPr>
          <a:xfrm>
            <a:off x="5508091" y="1265423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70D50EC-E7C5-44E9-A3E0-54291DC0EF6B}"/>
              </a:ext>
            </a:extLst>
          </p:cNvPr>
          <p:cNvSpPr/>
          <p:nvPr/>
        </p:nvSpPr>
        <p:spPr>
          <a:xfrm>
            <a:off x="5936076" y="1265423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660D60E-DFE9-42D8-AA66-3205DB27007F}"/>
              </a:ext>
            </a:extLst>
          </p:cNvPr>
          <p:cNvSpPr/>
          <p:nvPr/>
        </p:nvSpPr>
        <p:spPr>
          <a:xfrm>
            <a:off x="5508091" y="2147139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A018EDC-4571-4F8C-99ED-75DECC0DCD71}"/>
              </a:ext>
            </a:extLst>
          </p:cNvPr>
          <p:cNvSpPr/>
          <p:nvPr/>
        </p:nvSpPr>
        <p:spPr>
          <a:xfrm>
            <a:off x="5936076" y="2147139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BA925CB-747A-4257-8772-351AFB85AF79}"/>
              </a:ext>
            </a:extLst>
          </p:cNvPr>
          <p:cNvSpPr/>
          <p:nvPr/>
        </p:nvSpPr>
        <p:spPr>
          <a:xfrm>
            <a:off x="6386397" y="1628040"/>
            <a:ext cx="878306" cy="46166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776BBD2-095A-4DE6-8DA9-DB014D59C675}"/>
              </a:ext>
            </a:extLst>
          </p:cNvPr>
          <p:cNvSpPr/>
          <p:nvPr/>
        </p:nvSpPr>
        <p:spPr>
          <a:xfrm>
            <a:off x="6386397" y="1265423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094C412-8808-478D-8CC4-CF043439D11E}"/>
              </a:ext>
            </a:extLst>
          </p:cNvPr>
          <p:cNvSpPr/>
          <p:nvPr/>
        </p:nvSpPr>
        <p:spPr>
          <a:xfrm>
            <a:off x="6814382" y="1265423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FB552ED-1BA7-4CCF-9FD7-255FCF2DCA4C}"/>
              </a:ext>
            </a:extLst>
          </p:cNvPr>
          <p:cNvSpPr/>
          <p:nvPr/>
        </p:nvSpPr>
        <p:spPr>
          <a:xfrm>
            <a:off x="6386397" y="2147139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BD1BF89-789E-4B98-AB47-C1161331FF48}"/>
              </a:ext>
            </a:extLst>
          </p:cNvPr>
          <p:cNvSpPr/>
          <p:nvPr/>
        </p:nvSpPr>
        <p:spPr>
          <a:xfrm>
            <a:off x="6814382" y="2147139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71F0C8C-17E8-407A-B4B5-4D10993F6E7D}"/>
              </a:ext>
            </a:extLst>
          </p:cNvPr>
          <p:cNvSpPr/>
          <p:nvPr/>
        </p:nvSpPr>
        <p:spPr>
          <a:xfrm>
            <a:off x="7340021" y="1676519"/>
            <a:ext cx="336884" cy="329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AD942D6-90FC-4BCE-85CA-0564B8FEF30A}"/>
              </a:ext>
            </a:extLst>
          </p:cNvPr>
          <p:cNvSpPr txBox="1"/>
          <p:nvPr/>
        </p:nvSpPr>
        <p:spPr>
          <a:xfrm>
            <a:off x="5254042" y="4357596"/>
            <a:ext cx="4754847" cy="230832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4.  Calculate T, when S=82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chemeClr val="bg1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</a:t>
            </a: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82</a:t>
            </a: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= 4 x T + 2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80 = 4T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	T   = 20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C74C9F-3CE9-4D00-8668-3415B6908A5E}"/>
              </a:ext>
            </a:extLst>
          </p:cNvPr>
          <p:cNvSpPr txBox="1"/>
          <p:nvPr/>
        </p:nvSpPr>
        <p:spPr>
          <a:xfrm>
            <a:off x="8198803" y="1253680"/>
            <a:ext cx="2303934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3 Table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14 Stools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84A8F5-1A5A-4139-833E-07B916BF287B}"/>
              </a:ext>
            </a:extLst>
          </p:cNvPr>
          <p:cNvSpPr txBox="1"/>
          <p:nvPr/>
        </p:nvSpPr>
        <p:spPr>
          <a:xfrm>
            <a:off x="99464" y="1322367"/>
            <a:ext cx="10289836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Draw the next pattern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D4F094C-AD2C-429A-9038-ADDF87263617}"/>
              </a:ext>
            </a:extLst>
          </p:cNvPr>
          <p:cNvSpPr txBox="1"/>
          <p:nvPr/>
        </p:nvSpPr>
        <p:spPr>
          <a:xfrm>
            <a:off x="234729" y="2434699"/>
            <a:ext cx="2228647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2.  A table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4AC09F3-AF96-4A9F-B171-264D734C46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13548"/>
              </p:ext>
            </p:extLst>
          </p:nvPr>
        </p:nvGraphicFramePr>
        <p:xfrm>
          <a:off x="1996412" y="2753570"/>
          <a:ext cx="634147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608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704608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704608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704608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704608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704608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704608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704608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704608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2745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2745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E5FD5764-F307-4C2F-BD70-B0572990F496}"/>
              </a:ext>
            </a:extLst>
          </p:cNvPr>
          <p:cNvSpPr txBox="1"/>
          <p:nvPr/>
        </p:nvSpPr>
        <p:spPr>
          <a:xfrm>
            <a:off x="269991" y="3730074"/>
            <a:ext cx="10755165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2.  A formula :   S = 4 </a:t>
            </a:r>
            <a:r>
              <a:rPr lang="en-GB" sz="2400" dirty="0" err="1">
                <a:solidFill>
                  <a:schemeClr val="bg1"/>
                </a:solidFill>
                <a:latin typeface="Comic Sans MS" pitchFamily="66"/>
              </a:rPr>
              <a:t>xT</a:t>
            </a: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+ 2    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39EE485-D186-496B-99C4-14E217193A51}"/>
              </a:ext>
            </a:extLst>
          </p:cNvPr>
          <p:cNvSpPr txBox="1"/>
          <p:nvPr/>
        </p:nvSpPr>
        <p:spPr>
          <a:xfrm>
            <a:off x="234728" y="4339266"/>
            <a:ext cx="3966450" cy="230832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3. Calculate S, when T=</a:t>
            </a: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12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FFFF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S= 4 x </a:t>
            </a: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12</a:t>
            </a: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+ 2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S = 48 + 2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S = 50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6" name="Rectangle: Rounded Corners 45">
            <a:hlinkClick r:id="rId2" action="ppaction://hlinksldjump"/>
            <a:extLst>
              <a:ext uri="{FF2B5EF4-FFF2-40B4-BE49-F238E27FC236}">
                <a16:creationId xmlns:a16="http://schemas.microsoft.com/office/drawing/2014/main" id="{2545DC03-568F-4667-A3A8-45A2E28905D8}"/>
              </a:ext>
            </a:extLst>
          </p:cNvPr>
          <p:cNvSpPr/>
          <p:nvPr/>
        </p:nvSpPr>
        <p:spPr>
          <a:xfrm>
            <a:off x="10387265" y="6267865"/>
            <a:ext cx="1684421" cy="37356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1F914AF-8F7A-4E89-80E7-A28E2587A828}"/>
              </a:ext>
            </a:extLst>
          </p:cNvPr>
          <p:cNvSpPr txBox="1"/>
          <p:nvPr/>
        </p:nvSpPr>
        <p:spPr>
          <a:xfrm>
            <a:off x="10541355" y="6223815"/>
            <a:ext cx="153033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  <a:hlinkClick r:id="rId3" action="ppaction://hlinksldjump"/>
              </a:rPr>
              <a:t>Return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4137242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128F8F10-78EA-40CD-9024-1C0250380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394701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3" name="AutoShape 53">
            <a:extLst>
              <a:ext uri="{FF2B5EF4-FFF2-40B4-BE49-F238E27FC236}">
                <a16:creationId xmlns:a16="http://schemas.microsoft.com/office/drawing/2014/main" id="{177AF6CB-5B61-4ADF-994B-581F0F47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Answers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AD942D6-90FC-4BCE-85CA-0564B8FEF30A}"/>
              </a:ext>
            </a:extLst>
          </p:cNvPr>
          <p:cNvSpPr txBox="1"/>
          <p:nvPr/>
        </p:nvSpPr>
        <p:spPr>
          <a:xfrm>
            <a:off x="5274347" y="4313401"/>
            <a:ext cx="4754847" cy="230832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4.  Calculate A, when E=82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chemeClr val="bg1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</a:t>
            </a: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102</a:t>
            </a: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= 5 x A + 2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100 = 5A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	A   = 20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C74C9F-3CE9-4D00-8668-3415B6908A5E}"/>
              </a:ext>
            </a:extLst>
          </p:cNvPr>
          <p:cNvSpPr txBox="1"/>
          <p:nvPr/>
        </p:nvSpPr>
        <p:spPr>
          <a:xfrm>
            <a:off x="8198803" y="1253680"/>
            <a:ext cx="2303934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3 Arrows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17 Edges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84A8F5-1A5A-4139-833E-07B916BF287B}"/>
              </a:ext>
            </a:extLst>
          </p:cNvPr>
          <p:cNvSpPr txBox="1"/>
          <p:nvPr/>
        </p:nvSpPr>
        <p:spPr>
          <a:xfrm>
            <a:off x="99464" y="1322367"/>
            <a:ext cx="704522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Draw the next pattern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D4F094C-AD2C-429A-9038-ADDF87263617}"/>
              </a:ext>
            </a:extLst>
          </p:cNvPr>
          <p:cNvSpPr txBox="1"/>
          <p:nvPr/>
        </p:nvSpPr>
        <p:spPr>
          <a:xfrm>
            <a:off x="234729" y="2434699"/>
            <a:ext cx="2228647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2.  A table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4AC09F3-AF96-4A9F-B171-264D734C46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4249"/>
              </p:ext>
            </p:extLst>
          </p:nvPr>
        </p:nvGraphicFramePr>
        <p:xfrm>
          <a:off x="1996411" y="2753570"/>
          <a:ext cx="676258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398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751398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751398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751398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72898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773813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751398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751398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751398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2745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2745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E5FD5764-F307-4C2F-BD70-B0572990F496}"/>
              </a:ext>
            </a:extLst>
          </p:cNvPr>
          <p:cNvSpPr txBox="1"/>
          <p:nvPr/>
        </p:nvSpPr>
        <p:spPr>
          <a:xfrm>
            <a:off x="269991" y="3730074"/>
            <a:ext cx="10755165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2.  A formula :   E = 5 </a:t>
            </a:r>
            <a:r>
              <a:rPr lang="en-GB" sz="2400" dirty="0" err="1">
                <a:solidFill>
                  <a:schemeClr val="bg1"/>
                </a:solidFill>
                <a:latin typeface="Comic Sans MS" pitchFamily="66"/>
              </a:rPr>
              <a:t>xA</a:t>
            </a: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+ 2    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39EE485-D186-496B-99C4-14E217193A51}"/>
              </a:ext>
            </a:extLst>
          </p:cNvPr>
          <p:cNvSpPr txBox="1"/>
          <p:nvPr/>
        </p:nvSpPr>
        <p:spPr>
          <a:xfrm>
            <a:off x="234728" y="4339266"/>
            <a:ext cx="3966450" cy="230832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3. Calculate E, when A=</a:t>
            </a: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12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FFFF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E= 5 x </a:t>
            </a: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12</a:t>
            </a: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+ 2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E = 60 + 2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E = 62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39" name="Arrow: Up 38">
            <a:extLst>
              <a:ext uri="{FF2B5EF4-FFF2-40B4-BE49-F238E27FC236}">
                <a16:creationId xmlns:a16="http://schemas.microsoft.com/office/drawing/2014/main" id="{AF11EADE-E170-4ACC-BF19-5A0889958E80}"/>
              </a:ext>
            </a:extLst>
          </p:cNvPr>
          <p:cNvSpPr/>
          <p:nvPr/>
        </p:nvSpPr>
        <p:spPr>
          <a:xfrm>
            <a:off x="4248593" y="1260263"/>
            <a:ext cx="798718" cy="769746"/>
          </a:xfrm>
          <a:prstGeom prst="upArrow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row: Up 40">
            <a:extLst>
              <a:ext uri="{FF2B5EF4-FFF2-40B4-BE49-F238E27FC236}">
                <a16:creationId xmlns:a16="http://schemas.microsoft.com/office/drawing/2014/main" id="{04B90529-4FD0-40B7-9C1A-85EDFF2EA47B}"/>
              </a:ext>
            </a:extLst>
          </p:cNvPr>
          <p:cNvSpPr/>
          <p:nvPr/>
        </p:nvSpPr>
        <p:spPr>
          <a:xfrm flipV="1">
            <a:off x="4854683" y="1284305"/>
            <a:ext cx="798718" cy="769746"/>
          </a:xfrm>
          <a:prstGeom prst="upArrow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row: Up 41">
            <a:extLst>
              <a:ext uri="{FF2B5EF4-FFF2-40B4-BE49-F238E27FC236}">
                <a16:creationId xmlns:a16="http://schemas.microsoft.com/office/drawing/2014/main" id="{60A3FAA8-CF51-4D79-9159-376FC701E205}"/>
              </a:ext>
            </a:extLst>
          </p:cNvPr>
          <p:cNvSpPr/>
          <p:nvPr/>
        </p:nvSpPr>
        <p:spPr>
          <a:xfrm>
            <a:off x="5460773" y="1280386"/>
            <a:ext cx="798718" cy="769746"/>
          </a:xfrm>
          <a:prstGeom prst="upArrow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hlinkClick r:id="rId2" action="ppaction://hlinksldjump"/>
            <a:extLst>
              <a:ext uri="{FF2B5EF4-FFF2-40B4-BE49-F238E27FC236}">
                <a16:creationId xmlns:a16="http://schemas.microsoft.com/office/drawing/2014/main" id="{350F4A9A-A544-4D21-9C17-8E9C4B85644E}"/>
              </a:ext>
            </a:extLst>
          </p:cNvPr>
          <p:cNvSpPr/>
          <p:nvPr/>
        </p:nvSpPr>
        <p:spPr>
          <a:xfrm>
            <a:off x="10387265" y="6267865"/>
            <a:ext cx="1684421" cy="37356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CCADBAF-0128-4679-84C2-24E91E947A91}"/>
              </a:ext>
            </a:extLst>
          </p:cNvPr>
          <p:cNvSpPr txBox="1"/>
          <p:nvPr/>
        </p:nvSpPr>
        <p:spPr>
          <a:xfrm>
            <a:off x="10661669" y="6223815"/>
            <a:ext cx="153033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  <a:hlinkClick r:id="rId2" action="ppaction://hlinksldjump"/>
              </a:rPr>
              <a:t>Return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641519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128F8F10-78EA-40CD-9024-1C0250380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394701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3" name="AutoShape 53">
            <a:extLst>
              <a:ext uri="{FF2B5EF4-FFF2-40B4-BE49-F238E27FC236}">
                <a16:creationId xmlns:a16="http://schemas.microsoft.com/office/drawing/2014/main" id="{177AF6CB-5B61-4ADF-994B-581F0F47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Answers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AD942D6-90FC-4BCE-85CA-0564B8FEF30A}"/>
              </a:ext>
            </a:extLst>
          </p:cNvPr>
          <p:cNvSpPr txBox="1"/>
          <p:nvPr/>
        </p:nvSpPr>
        <p:spPr>
          <a:xfrm>
            <a:off x="5274347" y="4313401"/>
            <a:ext cx="4754847" cy="230832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4.  Calculate T, when L=</a:t>
            </a: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81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chemeClr val="bg1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</a:t>
            </a: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81</a:t>
            </a: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= 2 x T + 1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80 = 2T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	T   = 40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C74C9F-3CE9-4D00-8668-3415B6908A5E}"/>
              </a:ext>
            </a:extLst>
          </p:cNvPr>
          <p:cNvSpPr txBox="1"/>
          <p:nvPr/>
        </p:nvSpPr>
        <p:spPr>
          <a:xfrm>
            <a:off x="8198803" y="1253680"/>
            <a:ext cx="2303934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3 Triangles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7 Lines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84A8F5-1A5A-4139-833E-07B916BF287B}"/>
              </a:ext>
            </a:extLst>
          </p:cNvPr>
          <p:cNvSpPr txBox="1"/>
          <p:nvPr/>
        </p:nvSpPr>
        <p:spPr>
          <a:xfrm>
            <a:off x="99464" y="1322367"/>
            <a:ext cx="704522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Draw the next pattern</a:t>
            </a:r>
          </a:p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D4F094C-AD2C-429A-9038-ADDF87263617}"/>
              </a:ext>
            </a:extLst>
          </p:cNvPr>
          <p:cNvSpPr txBox="1"/>
          <p:nvPr/>
        </p:nvSpPr>
        <p:spPr>
          <a:xfrm>
            <a:off x="234729" y="2434699"/>
            <a:ext cx="2228647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2.  A table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4AC09F3-AF96-4A9F-B171-264D734C46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601650"/>
              </p:ext>
            </p:extLst>
          </p:nvPr>
        </p:nvGraphicFramePr>
        <p:xfrm>
          <a:off x="1996411" y="2753570"/>
          <a:ext cx="676258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398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751398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751398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751398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72898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773813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751398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751398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751398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2745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2745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E5FD5764-F307-4C2F-BD70-B0572990F496}"/>
              </a:ext>
            </a:extLst>
          </p:cNvPr>
          <p:cNvSpPr txBox="1"/>
          <p:nvPr/>
        </p:nvSpPr>
        <p:spPr>
          <a:xfrm>
            <a:off x="269991" y="3730074"/>
            <a:ext cx="10755165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2.  A formula :   E = 2 </a:t>
            </a:r>
            <a:r>
              <a:rPr lang="en-GB" sz="2400" dirty="0" err="1">
                <a:solidFill>
                  <a:schemeClr val="bg1"/>
                </a:solidFill>
                <a:latin typeface="Comic Sans MS" pitchFamily="66"/>
              </a:rPr>
              <a:t>xT</a:t>
            </a: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+ 1    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39EE485-D186-496B-99C4-14E217193A51}"/>
              </a:ext>
            </a:extLst>
          </p:cNvPr>
          <p:cNvSpPr txBox="1"/>
          <p:nvPr/>
        </p:nvSpPr>
        <p:spPr>
          <a:xfrm>
            <a:off x="234728" y="4339266"/>
            <a:ext cx="3966450" cy="230832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3. Calculate E, when T=</a:t>
            </a: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20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FFFF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L= 2 x </a:t>
            </a: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20</a:t>
            </a: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+ 1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E = 40 + 1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	E = 41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6A6AC81B-C888-48D7-8D58-73F6705F764F}"/>
              </a:ext>
            </a:extLst>
          </p:cNvPr>
          <p:cNvSpPr/>
          <p:nvPr/>
        </p:nvSpPr>
        <p:spPr>
          <a:xfrm>
            <a:off x="4055956" y="1380622"/>
            <a:ext cx="1001774" cy="768296"/>
          </a:xfrm>
          <a:prstGeom prst="triangl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6247295A-1530-4D86-AF1C-8ABA5746B00B}"/>
              </a:ext>
            </a:extLst>
          </p:cNvPr>
          <p:cNvSpPr/>
          <p:nvPr/>
        </p:nvSpPr>
        <p:spPr>
          <a:xfrm flipV="1">
            <a:off x="4567217" y="1365687"/>
            <a:ext cx="1001774" cy="768296"/>
          </a:xfrm>
          <a:prstGeom prst="triangl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CD3285CC-587E-4D3A-B0A7-1DFB71FBFBDC}"/>
              </a:ext>
            </a:extLst>
          </p:cNvPr>
          <p:cNvSpPr/>
          <p:nvPr/>
        </p:nvSpPr>
        <p:spPr>
          <a:xfrm>
            <a:off x="5083899" y="1392536"/>
            <a:ext cx="1001774" cy="768296"/>
          </a:xfrm>
          <a:prstGeom prst="triangl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C38D9D55-E8B3-41AE-866D-0DAB99570CD0}"/>
              </a:ext>
            </a:extLst>
          </p:cNvPr>
          <p:cNvSpPr/>
          <p:nvPr/>
        </p:nvSpPr>
        <p:spPr>
          <a:xfrm>
            <a:off x="10387265" y="6267865"/>
            <a:ext cx="1684421" cy="37356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1D7C67-D5B5-4E7E-865D-A8412E7B5E81}"/>
              </a:ext>
            </a:extLst>
          </p:cNvPr>
          <p:cNvSpPr txBox="1"/>
          <p:nvPr/>
        </p:nvSpPr>
        <p:spPr>
          <a:xfrm>
            <a:off x="10541355" y="6223815"/>
            <a:ext cx="153033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  <a:hlinkClick r:id="rId3" action="ppaction://hlinksldjump"/>
              </a:rPr>
              <a:t>Return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14920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D770E4-D5F4-4EEA-844D-2BC6E67D32B7}"/>
              </a:ext>
            </a:extLst>
          </p:cNvPr>
          <p:cNvSpPr txBox="1"/>
          <p:nvPr/>
        </p:nvSpPr>
        <p:spPr>
          <a:xfrm>
            <a:off x="234729" y="1295718"/>
            <a:ext cx="10289836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Look at the pattern below:</a:t>
            </a:r>
            <a:endParaRPr lang="en-GB" sz="40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7" name="AutoShape 53">
            <a:extLst>
              <a:ext uri="{FF2B5EF4-FFF2-40B4-BE49-F238E27FC236}">
                <a16:creationId xmlns:a16="http://schemas.microsoft.com/office/drawing/2014/main" id="{E6506556-8508-40A4-A029-BFDADCAC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Example1 </a:t>
            </a:r>
          </a:p>
        </p:txBody>
      </p:sp>
      <p:sp>
        <p:nvSpPr>
          <p:cNvPr id="13" name="Text Box 52">
            <a:extLst>
              <a:ext uri="{FF2B5EF4-FFF2-40B4-BE49-F238E27FC236}">
                <a16:creationId xmlns:a16="http://schemas.microsoft.com/office/drawing/2014/main" id="{295AB8C2-2F24-41C7-B70A-045A13C3B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442827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2" name="Diamond 1">
            <a:extLst>
              <a:ext uri="{FF2B5EF4-FFF2-40B4-BE49-F238E27FC236}">
                <a16:creationId xmlns:a16="http://schemas.microsoft.com/office/drawing/2014/main" id="{44473B01-E58A-4EB2-8C31-5C593B2C00DA}"/>
              </a:ext>
            </a:extLst>
          </p:cNvPr>
          <p:cNvSpPr/>
          <p:nvPr/>
        </p:nvSpPr>
        <p:spPr>
          <a:xfrm>
            <a:off x="1320556" y="2154002"/>
            <a:ext cx="1291306" cy="1352811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004EB2B-302B-4AE4-8B55-CE3223D77D1F}"/>
              </a:ext>
            </a:extLst>
          </p:cNvPr>
          <p:cNvGrpSpPr/>
          <p:nvPr/>
        </p:nvGrpSpPr>
        <p:grpSpPr>
          <a:xfrm>
            <a:off x="1439900" y="2249257"/>
            <a:ext cx="1029621" cy="1108894"/>
            <a:chOff x="1497586" y="2320106"/>
            <a:chExt cx="1029621" cy="110889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AA09DC6-C117-4E18-B932-8627A5231991}"/>
                </a:ext>
              </a:extLst>
            </p:cNvPr>
            <p:cNvSpPr/>
            <p:nvPr/>
          </p:nvSpPr>
          <p:spPr>
            <a:xfrm>
              <a:off x="1899944" y="2320106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3AD8F9E-62A0-4ED0-80A7-DADFD0747028}"/>
                </a:ext>
              </a:extLst>
            </p:cNvPr>
            <p:cNvSpPr/>
            <p:nvPr/>
          </p:nvSpPr>
          <p:spPr>
            <a:xfrm>
              <a:off x="2302864" y="2764100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2F5F01E-523D-4A54-8A50-FDD8D3B3E4C3}"/>
                </a:ext>
              </a:extLst>
            </p:cNvPr>
            <p:cNvSpPr/>
            <p:nvPr/>
          </p:nvSpPr>
          <p:spPr>
            <a:xfrm>
              <a:off x="1899944" y="320911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EC4B80E-BDE7-4900-842D-6E64E565FDFB}"/>
                </a:ext>
              </a:extLst>
            </p:cNvPr>
            <p:cNvSpPr/>
            <p:nvPr/>
          </p:nvSpPr>
          <p:spPr>
            <a:xfrm>
              <a:off x="1497586" y="277662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7872B50-2962-460A-AD6E-EA51CF462423}"/>
              </a:ext>
            </a:extLst>
          </p:cNvPr>
          <p:cNvSpPr txBox="1"/>
          <p:nvPr/>
        </p:nvSpPr>
        <p:spPr>
          <a:xfrm>
            <a:off x="931162" y="3629701"/>
            <a:ext cx="2314440" cy="13234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1 mirror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4 studs</a:t>
            </a:r>
            <a:endParaRPr lang="en-GB" sz="40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CDD6D9E-8C32-4702-A176-728A335CD640}"/>
              </a:ext>
            </a:extLst>
          </p:cNvPr>
          <p:cNvGrpSpPr/>
          <p:nvPr/>
        </p:nvGrpSpPr>
        <p:grpSpPr>
          <a:xfrm>
            <a:off x="3534428" y="2100219"/>
            <a:ext cx="2068082" cy="1379223"/>
            <a:chOff x="3534428" y="2100219"/>
            <a:chExt cx="2068082" cy="1379223"/>
          </a:xfrm>
        </p:grpSpPr>
        <p:sp>
          <p:nvSpPr>
            <p:cNvPr id="19" name="Diamond 18">
              <a:extLst>
                <a:ext uri="{FF2B5EF4-FFF2-40B4-BE49-F238E27FC236}">
                  <a16:creationId xmlns:a16="http://schemas.microsoft.com/office/drawing/2014/main" id="{B0E7E416-6E32-465F-AAE6-2E37335128A7}"/>
                </a:ext>
              </a:extLst>
            </p:cNvPr>
            <p:cNvSpPr/>
            <p:nvPr/>
          </p:nvSpPr>
          <p:spPr>
            <a:xfrm>
              <a:off x="3534428" y="2126631"/>
              <a:ext cx="1291306" cy="1352811"/>
            </a:xfrm>
            <a:prstGeom prst="diamon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E567505-766B-4220-BCBF-33D8123B12A0}"/>
                </a:ext>
              </a:extLst>
            </p:cNvPr>
            <p:cNvSpPr/>
            <p:nvPr/>
          </p:nvSpPr>
          <p:spPr>
            <a:xfrm>
              <a:off x="4056509" y="2236573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7D27AE6-E9CD-4555-99E9-F54BEDDAE448}"/>
                </a:ext>
              </a:extLst>
            </p:cNvPr>
            <p:cNvSpPr/>
            <p:nvPr/>
          </p:nvSpPr>
          <p:spPr>
            <a:xfrm>
              <a:off x="4384273" y="265551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D57AE40-F3D8-41EB-B099-5B8994CCDC07}"/>
                </a:ext>
              </a:extLst>
            </p:cNvPr>
            <p:cNvSpPr/>
            <p:nvPr/>
          </p:nvSpPr>
          <p:spPr>
            <a:xfrm>
              <a:off x="4056509" y="3125582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D4AF7B4-BAA1-4147-8C56-D2C665B5A71A}"/>
                </a:ext>
              </a:extLst>
            </p:cNvPr>
            <p:cNvSpPr/>
            <p:nvPr/>
          </p:nvSpPr>
          <p:spPr>
            <a:xfrm>
              <a:off x="3654151" y="2693092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Diamond 23">
              <a:extLst>
                <a:ext uri="{FF2B5EF4-FFF2-40B4-BE49-F238E27FC236}">
                  <a16:creationId xmlns:a16="http://schemas.microsoft.com/office/drawing/2014/main" id="{8EB10984-9EDB-4DE7-ADC6-84285027AC67}"/>
                </a:ext>
              </a:extLst>
            </p:cNvPr>
            <p:cNvSpPr/>
            <p:nvPr/>
          </p:nvSpPr>
          <p:spPr>
            <a:xfrm>
              <a:off x="4311204" y="2100219"/>
              <a:ext cx="1291306" cy="1352811"/>
            </a:xfrm>
            <a:prstGeom prst="diamon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E018EE5-C278-42C8-9984-A1BA306BB52D}"/>
                </a:ext>
              </a:extLst>
            </p:cNvPr>
            <p:cNvSpPr/>
            <p:nvPr/>
          </p:nvSpPr>
          <p:spPr>
            <a:xfrm>
              <a:off x="4833284" y="2195409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B40949C-62C1-4DC8-9C41-194F54876C5B}"/>
                </a:ext>
              </a:extLst>
            </p:cNvPr>
            <p:cNvSpPr/>
            <p:nvPr/>
          </p:nvSpPr>
          <p:spPr>
            <a:xfrm>
              <a:off x="5264189" y="265551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DAACFA7-0F0A-4AD5-88FF-755D19D2D7E9}"/>
                </a:ext>
              </a:extLst>
            </p:cNvPr>
            <p:cNvSpPr/>
            <p:nvPr/>
          </p:nvSpPr>
          <p:spPr>
            <a:xfrm>
              <a:off x="4833285" y="3099172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4A6E5C3-C98F-4446-A4E0-5C4F6C60F984}"/>
                </a:ext>
              </a:extLst>
            </p:cNvPr>
            <p:cNvSpPr/>
            <p:nvPr/>
          </p:nvSpPr>
          <p:spPr>
            <a:xfrm>
              <a:off x="4393749" y="265551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3B51C379-1CF7-4EE2-92A3-9ABE5649AFC2}"/>
              </a:ext>
            </a:extLst>
          </p:cNvPr>
          <p:cNvSpPr txBox="1"/>
          <p:nvPr/>
        </p:nvSpPr>
        <p:spPr>
          <a:xfrm>
            <a:off x="3692290" y="3652310"/>
            <a:ext cx="2533145" cy="13234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2 mirrors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7 studs</a:t>
            </a:r>
            <a:endParaRPr lang="en-GB" sz="40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69F3B56-5D33-4EDA-B3E5-5DB0D7359300}"/>
              </a:ext>
            </a:extLst>
          </p:cNvPr>
          <p:cNvGrpSpPr/>
          <p:nvPr/>
        </p:nvGrpSpPr>
        <p:grpSpPr>
          <a:xfrm>
            <a:off x="6379286" y="2023365"/>
            <a:ext cx="2844858" cy="1405635"/>
            <a:chOff x="6379286" y="2023365"/>
            <a:chExt cx="2844858" cy="1405635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0E147E4D-43B0-4BCC-BFAB-EE9251B9DAF3}"/>
                </a:ext>
              </a:extLst>
            </p:cNvPr>
            <p:cNvGrpSpPr/>
            <p:nvPr/>
          </p:nvGrpSpPr>
          <p:grpSpPr>
            <a:xfrm>
              <a:off x="6379286" y="2049777"/>
              <a:ext cx="2068082" cy="1379223"/>
              <a:chOff x="3534428" y="2100219"/>
              <a:chExt cx="2068082" cy="1379223"/>
            </a:xfrm>
          </p:grpSpPr>
          <p:sp>
            <p:nvSpPr>
              <p:cNvPr id="33" name="Diamond 32">
                <a:extLst>
                  <a:ext uri="{FF2B5EF4-FFF2-40B4-BE49-F238E27FC236}">
                    <a16:creationId xmlns:a16="http://schemas.microsoft.com/office/drawing/2014/main" id="{ECC3BEC6-353B-4194-8CD7-E0D72F665850}"/>
                  </a:ext>
                </a:extLst>
              </p:cNvPr>
              <p:cNvSpPr/>
              <p:nvPr/>
            </p:nvSpPr>
            <p:spPr>
              <a:xfrm>
                <a:off x="3534428" y="2126631"/>
                <a:ext cx="1291306" cy="1352811"/>
              </a:xfrm>
              <a:prstGeom prst="diamond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06360FB0-921A-49C6-9FE7-A98301EC6655}"/>
                  </a:ext>
                </a:extLst>
              </p:cNvPr>
              <p:cNvSpPr/>
              <p:nvPr/>
            </p:nvSpPr>
            <p:spPr>
              <a:xfrm>
                <a:off x="4056509" y="2236573"/>
                <a:ext cx="224343" cy="219885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98B57EC-CF99-4EC5-83B4-3FA8268A41D5}"/>
                  </a:ext>
                </a:extLst>
              </p:cNvPr>
              <p:cNvSpPr/>
              <p:nvPr/>
            </p:nvSpPr>
            <p:spPr>
              <a:xfrm>
                <a:off x="4384273" y="2655515"/>
                <a:ext cx="224343" cy="219885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3B0AE41E-D34B-4556-B253-FC10BDF1C51C}"/>
                  </a:ext>
                </a:extLst>
              </p:cNvPr>
              <p:cNvSpPr/>
              <p:nvPr/>
            </p:nvSpPr>
            <p:spPr>
              <a:xfrm>
                <a:off x="4056509" y="3125582"/>
                <a:ext cx="224343" cy="219885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332A68D4-3590-4104-B809-93D4DF67C1F5}"/>
                  </a:ext>
                </a:extLst>
              </p:cNvPr>
              <p:cNvSpPr/>
              <p:nvPr/>
            </p:nvSpPr>
            <p:spPr>
              <a:xfrm>
                <a:off x="3654151" y="2693092"/>
                <a:ext cx="224343" cy="219885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Diamond 37">
                <a:extLst>
                  <a:ext uri="{FF2B5EF4-FFF2-40B4-BE49-F238E27FC236}">
                    <a16:creationId xmlns:a16="http://schemas.microsoft.com/office/drawing/2014/main" id="{47BB325F-0D11-4A47-85EF-F4EB86F740B1}"/>
                  </a:ext>
                </a:extLst>
              </p:cNvPr>
              <p:cNvSpPr/>
              <p:nvPr/>
            </p:nvSpPr>
            <p:spPr>
              <a:xfrm>
                <a:off x="4311204" y="2100219"/>
                <a:ext cx="1291306" cy="1352811"/>
              </a:xfrm>
              <a:prstGeom prst="diamond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F2ECFC02-174D-4256-9A95-F5E85682D763}"/>
                  </a:ext>
                </a:extLst>
              </p:cNvPr>
              <p:cNvSpPr/>
              <p:nvPr/>
            </p:nvSpPr>
            <p:spPr>
              <a:xfrm>
                <a:off x="4833284" y="2195409"/>
                <a:ext cx="224343" cy="219885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4AD6778B-5D00-4AFA-8A93-C9B49DF412FF}"/>
                  </a:ext>
                </a:extLst>
              </p:cNvPr>
              <p:cNvSpPr/>
              <p:nvPr/>
            </p:nvSpPr>
            <p:spPr>
              <a:xfrm>
                <a:off x="5264189" y="2655515"/>
                <a:ext cx="224343" cy="219885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B1F36751-39E6-4106-B5DA-C680D1C50AD3}"/>
                  </a:ext>
                </a:extLst>
              </p:cNvPr>
              <p:cNvSpPr/>
              <p:nvPr/>
            </p:nvSpPr>
            <p:spPr>
              <a:xfrm>
                <a:off x="4833285" y="3099172"/>
                <a:ext cx="224343" cy="219885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F69C8AE0-8AF9-446C-9762-A581D8B7C0DE}"/>
                  </a:ext>
                </a:extLst>
              </p:cNvPr>
              <p:cNvSpPr/>
              <p:nvPr/>
            </p:nvSpPr>
            <p:spPr>
              <a:xfrm>
                <a:off x="4393749" y="2655515"/>
                <a:ext cx="224343" cy="219885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4" name="Diamond 43">
              <a:extLst>
                <a:ext uri="{FF2B5EF4-FFF2-40B4-BE49-F238E27FC236}">
                  <a16:creationId xmlns:a16="http://schemas.microsoft.com/office/drawing/2014/main" id="{B0C24C4F-1E43-4315-A31D-29DFE07C60EE}"/>
                </a:ext>
              </a:extLst>
            </p:cNvPr>
            <p:cNvSpPr/>
            <p:nvPr/>
          </p:nvSpPr>
          <p:spPr>
            <a:xfrm>
              <a:off x="7932838" y="2023365"/>
              <a:ext cx="1291306" cy="1352811"/>
            </a:xfrm>
            <a:prstGeom prst="diamon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0CF612B-362C-4D22-A594-4C4183E5A134}"/>
                </a:ext>
              </a:extLst>
            </p:cNvPr>
            <p:cNvGrpSpPr/>
            <p:nvPr/>
          </p:nvGrpSpPr>
          <p:grpSpPr>
            <a:xfrm>
              <a:off x="8052182" y="2118620"/>
              <a:ext cx="1029621" cy="1108894"/>
              <a:chOff x="1497586" y="2320106"/>
              <a:chExt cx="1029621" cy="1108894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BFF0FAB4-6169-48F0-A3FC-E707DED106CF}"/>
                  </a:ext>
                </a:extLst>
              </p:cNvPr>
              <p:cNvSpPr/>
              <p:nvPr/>
            </p:nvSpPr>
            <p:spPr>
              <a:xfrm>
                <a:off x="1899944" y="2320106"/>
                <a:ext cx="224343" cy="219885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3B6E91B1-A781-4001-939B-AB7DB2271D07}"/>
                  </a:ext>
                </a:extLst>
              </p:cNvPr>
              <p:cNvSpPr/>
              <p:nvPr/>
            </p:nvSpPr>
            <p:spPr>
              <a:xfrm>
                <a:off x="2302864" y="2764100"/>
                <a:ext cx="224343" cy="219885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683FAB95-A8F3-461F-8B78-0211B9AAB4FB}"/>
                  </a:ext>
                </a:extLst>
              </p:cNvPr>
              <p:cNvSpPr/>
              <p:nvPr/>
            </p:nvSpPr>
            <p:spPr>
              <a:xfrm>
                <a:off x="1899944" y="3209115"/>
                <a:ext cx="224343" cy="219885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029D0418-A58F-4362-A334-3EF160D9716C}"/>
                  </a:ext>
                </a:extLst>
              </p:cNvPr>
              <p:cNvSpPr/>
              <p:nvPr/>
            </p:nvSpPr>
            <p:spPr>
              <a:xfrm>
                <a:off x="1497586" y="2776625"/>
                <a:ext cx="224343" cy="219885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8FAD73FC-5EA5-48C3-84CD-183934A515A3}"/>
              </a:ext>
            </a:extLst>
          </p:cNvPr>
          <p:cNvSpPr txBox="1"/>
          <p:nvPr/>
        </p:nvSpPr>
        <p:spPr>
          <a:xfrm>
            <a:off x="6723352" y="3652310"/>
            <a:ext cx="2533145" cy="13234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3 mirrors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10 studs</a:t>
            </a:r>
            <a:endParaRPr lang="en-GB" sz="40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9CD101-F8D7-45E1-AB60-9C42300F0BCC}"/>
              </a:ext>
            </a:extLst>
          </p:cNvPr>
          <p:cNvSpPr txBox="1"/>
          <p:nvPr/>
        </p:nvSpPr>
        <p:spPr>
          <a:xfrm>
            <a:off x="119271" y="5692314"/>
            <a:ext cx="10289836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1. Draw the next sequence in the pattern :</a:t>
            </a:r>
            <a:endParaRPr lang="en-GB" sz="40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128F8F10-78EA-40CD-9024-1C0250380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394701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3" name="AutoShape 53">
            <a:extLst>
              <a:ext uri="{FF2B5EF4-FFF2-40B4-BE49-F238E27FC236}">
                <a16:creationId xmlns:a16="http://schemas.microsoft.com/office/drawing/2014/main" id="{177AF6CB-5B61-4ADF-994B-581F0F47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Answers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7296C0-69DB-4ECC-B412-3B1ACBB67F98}"/>
              </a:ext>
            </a:extLst>
          </p:cNvPr>
          <p:cNvSpPr txBox="1"/>
          <p:nvPr/>
        </p:nvSpPr>
        <p:spPr>
          <a:xfrm>
            <a:off x="234729" y="1295718"/>
            <a:ext cx="11247408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Working must be shown!!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41" name="Rectangle: Rounded Corners 40">
            <a:hlinkClick r:id="rId2" action="ppaction://hlinksldjump"/>
            <a:extLst>
              <a:ext uri="{FF2B5EF4-FFF2-40B4-BE49-F238E27FC236}">
                <a16:creationId xmlns:a16="http://schemas.microsoft.com/office/drawing/2014/main" id="{2EA5F656-FD13-4119-B216-6DFE2FC70D3D}"/>
              </a:ext>
            </a:extLst>
          </p:cNvPr>
          <p:cNvSpPr/>
          <p:nvPr/>
        </p:nvSpPr>
        <p:spPr>
          <a:xfrm>
            <a:off x="10387265" y="6267865"/>
            <a:ext cx="1684421" cy="37356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8016B1D-FB5C-46C2-9DF0-A9E23ACD5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392567"/>
              </p:ext>
            </p:extLst>
          </p:nvPr>
        </p:nvGraphicFramePr>
        <p:xfrm>
          <a:off x="709863" y="2293875"/>
          <a:ext cx="7354359" cy="109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51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D270E76-F104-4A51-9203-1AA990B9F500}"/>
              </a:ext>
            </a:extLst>
          </p:cNvPr>
          <p:cNvSpPr txBox="1"/>
          <p:nvPr/>
        </p:nvSpPr>
        <p:spPr>
          <a:xfrm>
            <a:off x="234729" y="2150568"/>
            <a:ext cx="64357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a)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E4BDDA-457C-4539-A523-F0AE89C7A56D}"/>
              </a:ext>
            </a:extLst>
          </p:cNvPr>
          <p:cNvSpPr txBox="1"/>
          <p:nvPr/>
        </p:nvSpPr>
        <p:spPr>
          <a:xfrm>
            <a:off x="10541355" y="6223815"/>
            <a:ext cx="153033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  <a:hlinkClick r:id="rId3" action="ppaction://hlinksldjump"/>
              </a:rPr>
              <a:t>Return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D55844-C3BD-40BE-851E-87F0CD39BE11}"/>
              </a:ext>
            </a:extLst>
          </p:cNvPr>
          <p:cNvSpPr txBox="1"/>
          <p:nvPr/>
        </p:nvSpPr>
        <p:spPr>
          <a:xfrm>
            <a:off x="234729" y="3588917"/>
            <a:ext cx="64357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b)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B7379576-48FD-4510-A8A7-D4CDB4EBA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953907"/>
              </p:ext>
            </p:extLst>
          </p:nvPr>
        </p:nvGraphicFramePr>
        <p:xfrm>
          <a:off x="709863" y="3648100"/>
          <a:ext cx="7354359" cy="109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51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FB6E3F64-0354-4042-A918-5DF290078D4D}"/>
              </a:ext>
            </a:extLst>
          </p:cNvPr>
          <p:cNvSpPr txBox="1"/>
          <p:nvPr/>
        </p:nvSpPr>
        <p:spPr>
          <a:xfrm>
            <a:off x="306918" y="4920636"/>
            <a:ext cx="64357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c)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D147202-417E-482A-A84D-1DB72CAC0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46473"/>
              </p:ext>
            </p:extLst>
          </p:nvPr>
        </p:nvGraphicFramePr>
        <p:xfrm>
          <a:off x="709863" y="5099157"/>
          <a:ext cx="7354359" cy="109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51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A5472D2-9BDE-45E1-8096-90E91F1BB5A8}"/>
              </a:ext>
            </a:extLst>
          </p:cNvPr>
          <p:cNvSpPr txBox="1"/>
          <p:nvPr/>
        </p:nvSpPr>
        <p:spPr>
          <a:xfrm>
            <a:off x="8725014" y="2506692"/>
            <a:ext cx="239216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S = 5 x R - 1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AF13EC-FB7F-4A61-8804-B85FA72D646D}"/>
              </a:ext>
            </a:extLst>
          </p:cNvPr>
          <p:cNvSpPr txBox="1"/>
          <p:nvPr/>
        </p:nvSpPr>
        <p:spPr>
          <a:xfrm>
            <a:off x="8837309" y="3842898"/>
            <a:ext cx="239216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V = 5 x T + 2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F536141-C92C-4081-BFA0-3B0DEAE5D2F3}"/>
              </a:ext>
            </a:extLst>
          </p:cNvPr>
          <p:cNvSpPr txBox="1"/>
          <p:nvPr/>
        </p:nvSpPr>
        <p:spPr>
          <a:xfrm>
            <a:off x="9089971" y="5382301"/>
            <a:ext cx="239216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Y = 7 x </a:t>
            </a:r>
            <a:r>
              <a:rPr lang="en-GB" sz="2400" b="0" i="0" u="none" strike="noStrike" kern="1200" cap="none" spc="0" baseline="0" dirty="0" err="1">
                <a:solidFill>
                  <a:schemeClr val="bg1"/>
                </a:solidFill>
                <a:uFillTx/>
                <a:latin typeface="Comic Sans MS" pitchFamily="66"/>
              </a:rPr>
              <a:t>X</a:t>
            </a: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 - 5</a:t>
            </a:r>
          </a:p>
        </p:txBody>
      </p:sp>
    </p:spTree>
    <p:extLst>
      <p:ext uri="{BB962C8B-B14F-4D97-AF65-F5344CB8AC3E}">
        <p14:creationId xmlns:p14="http://schemas.microsoft.com/office/powerpoint/2010/main" val="1511557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128F8F10-78EA-40CD-9024-1C0250380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394701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3" name="AutoShape 53">
            <a:extLst>
              <a:ext uri="{FF2B5EF4-FFF2-40B4-BE49-F238E27FC236}">
                <a16:creationId xmlns:a16="http://schemas.microsoft.com/office/drawing/2014/main" id="{177AF6CB-5B61-4ADF-994B-581F0F47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Answers</a:t>
            </a:r>
          </a:p>
        </p:txBody>
      </p:sp>
      <p:sp>
        <p:nvSpPr>
          <p:cNvPr id="41" name="Rectangle: Rounded Corners 40">
            <a:hlinkClick r:id="rId2" action="ppaction://hlinksldjump"/>
            <a:extLst>
              <a:ext uri="{FF2B5EF4-FFF2-40B4-BE49-F238E27FC236}">
                <a16:creationId xmlns:a16="http://schemas.microsoft.com/office/drawing/2014/main" id="{2EA5F656-FD13-4119-B216-6DFE2FC70D3D}"/>
              </a:ext>
            </a:extLst>
          </p:cNvPr>
          <p:cNvSpPr/>
          <p:nvPr/>
        </p:nvSpPr>
        <p:spPr>
          <a:xfrm>
            <a:off x="10387265" y="6267865"/>
            <a:ext cx="1684421" cy="37356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8016B1D-FB5C-46C2-9DF0-A9E23ACD5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721449"/>
              </p:ext>
            </p:extLst>
          </p:nvPr>
        </p:nvGraphicFramePr>
        <p:xfrm>
          <a:off x="709863" y="2293875"/>
          <a:ext cx="7354359" cy="109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51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D270E76-F104-4A51-9203-1AA990B9F500}"/>
              </a:ext>
            </a:extLst>
          </p:cNvPr>
          <p:cNvSpPr txBox="1"/>
          <p:nvPr/>
        </p:nvSpPr>
        <p:spPr>
          <a:xfrm>
            <a:off x="234729" y="2150568"/>
            <a:ext cx="64357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d)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E4BDDA-457C-4539-A523-F0AE89C7A56D}"/>
              </a:ext>
            </a:extLst>
          </p:cNvPr>
          <p:cNvSpPr txBox="1"/>
          <p:nvPr/>
        </p:nvSpPr>
        <p:spPr>
          <a:xfrm>
            <a:off x="10541355" y="6179767"/>
            <a:ext cx="153033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  <a:hlinkClick r:id="rId3" action="ppaction://hlinksldjump"/>
              </a:rPr>
              <a:t>answers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D55844-C3BD-40BE-851E-87F0CD39BE11}"/>
              </a:ext>
            </a:extLst>
          </p:cNvPr>
          <p:cNvSpPr txBox="1"/>
          <p:nvPr/>
        </p:nvSpPr>
        <p:spPr>
          <a:xfrm>
            <a:off x="234729" y="3588917"/>
            <a:ext cx="64357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e)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B7379576-48FD-4510-A8A7-D4CDB4EBA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394334"/>
              </p:ext>
            </p:extLst>
          </p:nvPr>
        </p:nvGraphicFramePr>
        <p:xfrm>
          <a:off x="709863" y="3648100"/>
          <a:ext cx="7354359" cy="109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51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FB6E3F64-0354-4042-A918-5DF290078D4D}"/>
              </a:ext>
            </a:extLst>
          </p:cNvPr>
          <p:cNvSpPr txBox="1"/>
          <p:nvPr/>
        </p:nvSpPr>
        <p:spPr>
          <a:xfrm>
            <a:off x="306918" y="4920636"/>
            <a:ext cx="64357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f)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D147202-417E-482A-A84D-1DB72CAC0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79008"/>
              </p:ext>
            </p:extLst>
          </p:nvPr>
        </p:nvGraphicFramePr>
        <p:xfrm>
          <a:off x="709863" y="5099157"/>
          <a:ext cx="7354359" cy="109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51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  <a:gridCol w="817151">
                  <a:extLst>
                    <a:ext uri="{9D8B030D-6E8A-4147-A177-3AD203B41FA5}">
                      <a16:colId xmlns:a16="http://schemas.microsoft.com/office/drawing/2014/main" val="3586454921"/>
                    </a:ext>
                  </a:extLst>
                </a:gridCol>
              </a:tblGrid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25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AE1405C-4D5A-4C04-A4D1-C5741DD7475B}"/>
              </a:ext>
            </a:extLst>
          </p:cNvPr>
          <p:cNvSpPr txBox="1"/>
          <p:nvPr/>
        </p:nvSpPr>
        <p:spPr>
          <a:xfrm>
            <a:off x="306918" y="1392191"/>
            <a:ext cx="11247408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lvl="0" indent="-457200"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Working must be shown!!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953F7-DD05-43A4-B300-D54D1EF40004}"/>
              </a:ext>
            </a:extLst>
          </p:cNvPr>
          <p:cNvSpPr txBox="1"/>
          <p:nvPr/>
        </p:nvSpPr>
        <p:spPr>
          <a:xfrm>
            <a:off x="8725014" y="2506692"/>
            <a:ext cx="239216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V = 3 x W - 3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21AC060-4EDB-43CD-BFC4-1ED6B57C2662}"/>
              </a:ext>
            </a:extLst>
          </p:cNvPr>
          <p:cNvSpPr txBox="1"/>
          <p:nvPr/>
        </p:nvSpPr>
        <p:spPr>
          <a:xfrm>
            <a:off x="8886812" y="4021609"/>
            <a:ext cx="239216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T</a:t>
            </a: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 = 6 x S - 1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EE3657-868F-4637-A548-ED9EC0421F71}"/>
              </a:ext>
            </a:extLst>
          </p:cNvPr>
          <p:cNvSpPr txBox="1"/>
          <p:nvPr/>
        </p:nvSpPr>
        <p:spPr>
          <a:xfrm>
            <a:off x="8914354" y="5363540"/>
            <a:ext cx="239216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Y = 4 x </a:t>
            </a:r>
            <a:r>
              <a:rPr lang="en-GB" sz="2400" b="0" i="0" u="none" strike="noStrike" kern="1200" cap="none" spc="0" baseline="0" dirty="0" err="1">
                <a:solidFill>
                  <a:schemeClr val="bg1"/>
                </a:solidFill>
                <a:uFillTx/>
                <a:latin typeface="Comic Sans MS" pitchFamily="66"/>
              </a:rPr>
              <a:t>X</a:t>
            </a: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 - 2</a:t>
            </a:r>
          </a:p>
        </p:txBody>
      </p:sp>
    </p:spTree>
    <p:extLst>
      <p:ext uri="{BB962C8B-B14F-4D97-AF65-F5344CB8AC3E}">
        <p14:creationId xmlns:p14="http://schemas.microsoft.com/office/powerpoint/2010/main" val="1487949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3">
            <a:extLst>
              <a:ext uri="{FF2B5EF4-FFF2-40B4-BE49-F238E27FC236}">
                <a16:creationId xmlns:a16="http://schemas.microsoft.com/office/drawing/2014/main" id="{E6506556-8508-40A4-A029-BFDADCAC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Example 1</a:t>
            </a:r>
          </a:p>
        </p:txBody>
      </p:sp>
      <p:sp>
        <p:nvSpPr>
          <p:cNvPr id="13" name="Text Box 52">
            <a:extLst>
              <a:ext uri="{FF2B5EF4-FFF2-40B4-BE49-F238E27FC236}">
                <a16:creationId xmlns:a16="http://schemas.microsoft.com/office/drawing/2014/main" id="{295AB8C2-2F24-41C7-B70A-045A13C3B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442827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2" name="Diamond 1">
            <a:extLst>
              <a:ext uri="{FF2B5EF4-FFF2-40B4-BE49-F238E27FC236}">
                <a16:creationId xmlns:a16="http://schemas.microsoft.com/office/drawing/2014/main" id="{44473B01-E58A-4EB2-8C31-5C593B2C00DA}"/>
              </a:ext>
            </a:extLst>
          </p:cNvPr>
          <p:cNvSpPr/>
          <p:nvPr/>
        </p:nvSpPr>
        <p:spPr>
          <a:xfrm>
            <a:off x="1352909" y="1381391"/>
            <a:ext cx="1291306" cy="1352811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004EB2B-302B-4AE4-8B55-CE3223D77D1F}"/>
              </a:ext>
            </a:extLst>
          </p:cNvPr>
          <p:cNvGrpSpPr/>
          <p:nvPr/>
        </p:nvGrpSpPr>
        <p:grpSpPr>
          <a:xfrm>
            <a:off x="1472253" y="1476646"/>
            <a:ext cx="1029621" cy="1108894"/>
            <a:chOff x="1497586" y="2320106"/>
            <a:chExt cx="1029621" cy="110889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AA09DC6-C117-4E18-B932-8627A5231991}"/>
                </a:ext>
              </a:extLst>
            </p:cNvPr>
            <p:cNvSpPr/>
            <p:nvPr/>
          </p:nvSpPr>
          <p:spPr>
            <a:xfrm>
              <a:off x="1899944" y="2320106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3AD8F9E-62A0-4ED0-80A7-DADFD0747028}"/>
                </a:ext>
              </a:extLst>
            </p:cNvPr>
            <p:cNvSpPr/>
            <p:nvPr/>
          </p:nvSpPr>
          <p:spPr>
            <a:xfrm>
              <a:off x="2302864" y="2764100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2F5F01E-523D-4A54-8A50-FDD8D3B3E4C3}"/>
                </a:ext>
              </a:extLst>
            </p:cNvPr>
            <p:cNvSpPr/>
            <p:nvPr/>
          </p:nvSpPr>
          <p:spPr>
            <a:xfrm>
              <a:off x="1899944" y="320911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EC4B80E-BDE7-4900-842D-6E64E565FDFB}"/>
                </a:ext>
              </a:extLst>
            </p:cNvPr>
            <p:cNvSpPr/>
            <p:nvPr/>
          </p:nvSpPr>
          <p:spPr>
            <a:xfrm>
              <a:off x="1497586" y="277662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7872B50-2962-460A-AD6E-EA51CF462423}"/>
              </a:ext>
            </a:extLst>
          </p:cNvPr>
          <p:cNvSpPr txBox="1"/>
          <p:nvPr/>
        </p:nvSpPr>
        <p:spPr>
          <a:xfrm>
            <a:off x="1168712" y="2575331"/>
            <a:ext cx="231444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1 mirror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4 studs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CDD6D9E-8C32-4702-A176-728A335CD640}"/>
              </a:ext>
            </a:extLst>
          </p:cNvPr>
          <p:cNvGrpSpPr/>
          <p:nvPr/>
        </p:nvGrpSpPr>
        <p:grpSpPr>
          <a:xfrm>
            <a:off x="3566781" y="1327608"/>
            <a:ext cx="2068082" cy="1379223"/>
            <a:chOff x="3534428" y="2100219"/>
            <a:chExt cx="2068082" cy="1379223"/>
          </a:xfrm>
        </p:grpSpPr>
        <p:sp>
          <p:nvSpPr>
            <p:cNvPr id="19" name="Diamond 18">
              <a:extLst>
                <a:ext uri="{FF2B5EF4-FFF2-40B4-BE49-F238E27FC236}">
                  <a16:creationId xmlns:a16="http://schemas.microsoft.com/office/drawing/2014/main" id="{B0E7E416-6E32-465F-AAE6-2E37335128A7}"/>
                </a:ext>
              </a:extLst>
            </p:cNvPr>
            <p:cNvSpPr/>
            <p:nvPr/>
          </p:nvSpPr>
          <p:spPr>
            <a:xfrm>
              <a:off x="3534428" y="2126631"/>
              <a:ext cx="1291306" cy="1352811"/>
            </a:xfrm>
            <a:prstGeom prst="diamon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E567505-766B-4220-BCBF-33D8123B12A0}"/>
                </a:ext>
              </a:extLst>
            </p:cNvPr>
            <p:cNvSpPr/>
            <p:nvPr/>
          </p:nvSpPr>
          <p:spPr>
            <a:xfrm>
              <a:off x="4056509" y="2236573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7D27AE6-E9CD-4555-99E9-F54BEDDAE448}"/>
                </a:ext>
              </a:extLst>
            </p:cNvPr>
            <p:cNvSpPr/>
            <p:nvPr/>
          </p:nvSpPr>
          <p:spPr>
            <a:xfrm>
              <a:off x="4384273" y="265551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D57AE40-F3D8-41EB-B099-5B8994CCDC07}"/>
                </a:ext>
              </a:extLst>
            </p:cNvPr>
            <p:cNvSpPr/>
            <p:nvPr/>
          </p:nvSpPr>
          <p:spPr>
            <a:xfrm>
              <a:off x="4056509" y="3125582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D4AF7B4-BAA1-4147-8C56-D2C665B5A71A}"/>
                </a:ext>
              </a:extLst>
            </p:cNvPr>
            <p:cNvSpPr/>
            <p:nvPr/>
          </p:nvSpPr>
          <p:spPr>
            <a:xfrm>
              <a:off x="3654151" y="2693092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Diamond 23">
              <a:extLst>
                <a:ext uri="{FF2B5EF4-FFF2-40B4-BE49-F238E27FC236}">
                  <a16:creationId xmlns:a16="http://schemas.microsoft.com/office/drawing/2014/main" id="{8EB10984-9EDB-4DE7-ADC6-84285027AC67}"/>
                </a:ext>
              </a:extLst>
            </p:cNvPr>
            <p:cNvSpPr/>
            <p:nvPr/>
          </p:nvSpPr>
          <p:spPr>
            <a:xfrm>
              <a:off x="4311204" y="2100219"/>
              <a:ext cx="1291306" cy="1352811"/>
            </a:xfrm>
            <a:prstGeom prst="diamon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E018EE5-C278-42C8-9984-A1BA306BB52D}"/>
                </a:ext>
              </a:extLst>
            </p:cNvPr>
            <p:cNvSpPr/>
            <p:nvPr/>
          </p:nvSpPr>
          <p:spPr>
            <a:xfrm>
              <a:off x="4833284" y="2195409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B40949C-62C1-4DC8-9C41-194F54876C5B}"/>
                </a:ext>
              </a:extLst>
            </p:cNvPr>
            <p:cNvSpPr/>
            <p:nvPr/>
          </p:nvSpPr>
          <p:spPr>
            <a:xfrm>
              <a:off x="5264189" y="265551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DAACFA7-0F0A-4AD5-88FF-755D19D2D7E9}"/>
                </a:ext>
              </a:extLst>
            </p:cNvPr>
            <p:cNvSpPr/>
            <p:nvPr/>
          </p:nvSpPr>
          <p:spPr>
            <a:xfrm>
              <a:off x="4833285" y="3099172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4A6E5C3-C98F-4446-A4E0-5C4F6C60F984}"/>
                </a:ext>
              </a:extLst>
            </p:cNvPr>
            <p:cNvSpPr/>
            <p:nvPr/>
          </p:nvSpPr>
          <p:spPr>
            <a:xfrm>
              <a:off x="4393749" y="265551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3B51C379-1CF7-4EE2-92A3-9ABE5649AFC2}"/>
              </a:ext>
            </a:extLst>
          </p:cNvPr>
          <p:cNvSpPr txBox="1"/>
          <p:nvPr/>
        </p:nvSpPr>
        <p:spPr>
          <a:xfrm>
            <a:off x="3711235" y="2641636"/>
            <a:ext cx="2533145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2 mirrors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7 studs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E147E4D-43B0-4BCC-BFAB-EE9251B9DAF3}"/>
              </a:ext>
            </a:extLst>
          </p:cNvPr>
          <p:cNvGrpSpPr/>
          <p:nvPr/>
        </p:nvGrpSpPr>
        <p:grpSpPr>
          <a:xfrm>
            <a:off x="6411639" y="1277166"/>
            <a:ext cx="2068082" cy="1379223"/>
            <a:chOff x="3534428" y="2100219"/>
            <a:chExt cx="2068082" cy="1379223"/>
          </a:xfrm>
        </p:grpSpPr>
        <p:sp>
          <p:nvSpPr>
            <p:cNvPr id="33" name="Diamond 32">
              <a:extLst>
                <a:ext uri="{FF2B5EF4-FFF2-40B4-BE49-F238E27FC236}">
                  <a16:creationId xmlns:a16="http://schemas.microsoft.com/office/drawing/2014/main" id="{ECC3BEC6-353B-4194-8CD7-E0D72F665850}"/>
                </a:ext>
              </a:extLst>
            </p:cNvPr>
            <p:cNvSpPr/>
            <p:nvPr/>
          </p:nvSpPr>
          <p:spPr>
            <a:xfrm>
              <a:off x="3534428" y="2126631"/>
              <a:ext cx="1291306" cy="1352811"/>
            </a:xfrm>
            <a:prstGeom prst="diamon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6360FB0-921A-49C6-9FE7-A98301EC6655}"/>
                </a:ext>
              </a:extLst>
            </p:cNvPr>
            <p:cNvSpPr/>
            <p:nvPr/>
          </p:nvSpPr>
          <p:spPr>
            <a:xfrm>
              <a:off x="4056509" y="2236573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98B57EC-CF99-4EC5-83B4-3FA8268A41D5}"/>
                </a:ext>
              </a:extLst>
            </p:cNvPr>
            <p:cNvSpPr/>
            <p:nvPr/>
          </p:nvSpPr>
          <p:spPr>
            <a:xfrm>
              <a:off x="4384273" y="265551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B0AE41E-D34B-4556-B253-FC10BDF1C51C}"/>
                </a:ext>
              </a:extLst>
            </p:cNvPr>
            <p:cNvSpPr/>
            <p:nvPr/>
          </p:nvSpPr>
          <p:spPr>
            <a:xfrm>
              <a:off x="4056509" y="3125582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32A68D4-3590-4104-B809-93D4DF67C1F5}"/>
                </a:ext>
              </a:extLst>
            </p:cNvPr>
            <p:cNvSpPr/>
            <p:nvPr/>
          </p:nvSpPr>
          <p:spPr>
            <a:xfrm>
              <a:off x="3654151" y="2693092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Diamond 37">
              <a:extLst>
                <a:ext uri="{FF2B5EF4-FFF2-40B4-BE49-F238E27FC236}">
                  <a16:creationId xmlns:a16="http://schemas.microsoft.com/office/drawing/2014/main" id="{47BB325F-0D11-4A47-85EF-F4EB86F740B1}"/>
                </a:ext>
              </a:extLst>
            </p:cNvPr>
            <p:cNvSpPr/>
            <p:nvPr/>
          </p:nvSpPr>
          <p:spPr>
            <a:xfrm>
              <a:off x="4311204" y="2100219"/>
              <a:ext cx="1291306" cy="1352811"/>
            </a:xfrm>
            <a:prstGeom prst="diamon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2ECFC02-174D-4256-9A95-F5E85682D763}"/>
                </a:ext>
              </a:extLst>
            </p:cNvPr>
            <p:cNvSpPr/>
            <p:nvPr/>
          </p:nvSpPr>
          <p:spPr>
            <a:xfrm>
              <a:off x="4833284" y="2195409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AD6778B-5D00-4AFA-8A93-C9B49DF412FF}"/>
                </a:ext>
              </a:extLst>
            </p:cNvPr>
            <p:cNvSpPr/>
            <p:nvPr/>
          </p:nvSpPr>
          <p:spPr>
            <a:xfrm>
              <a:off x="5264189" y="265551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B1F36751-39E6-4106-B5DA-C680D1C50AD3}"/>
                </a:ext>
              </a:extLst>
            </p:cNvPr>
            <p:cNvSpPr/>
            <p:nvPr/>
          </p:nvSpPr>
          <p:spPr>
            <a:xfrm>
              <a:off x="4833285" y="3099172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69C8AE0-8AF9-446C-9762-A581D8B7C0DE}"/>
                </a:ext>
              </a:extLst>
            </p:cNvPr>
            <p:cNvSpPr/>
            <p:nvPr/>
          </p:nvSpPr>
          <p:spPr>
            <a:xfrm>
              <a:off x="4393749" y="265551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4" name="Diamond 43">
            <a:extLst>
              <a:ext uri="{FF2B5EF4-FFF2-40B4-BE49-F238E27FC236}">
                <a16:creationId xmlns:a16="http://schemas.microsoft.com/office/drawing/2014/main" id="{B0C24C4F-1E43-4315-A31D-29DFE07C60EE}"/>
              </a:ext>
            </a:extLst>
          </p:cNvPr>
          <p:cNvSpPr/>
          <p:nvPr/>
        </p:nvSpPr>
        <p:spPr>
          <a:xfrm>
            <a:off x="7965191" y="1250754"/>
            <a:ext cx="1291306" cy="1352811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0CF612B-362C-4D22-A594-4C4183E5A134}"/>
              </a:ext>
            </a:extLst>
          </p:cNvPr>
          <p:cNvGrpSpPr/>
          <p:nvPr/>
        </p:nvGrpSpPr>
        <p:grpSpPr>
          <a:xfrm>
            <a:off x="8084535" y="1346009"/>
            <a:ext cx="1029621" cy="1108894"/>
            <a:chOff x="1497586" y="2320106"/>
            <a:chExt cx="1029621" cy="110889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BFF0FAB4-6169-48F0-A3FC-E707DED106CF}"/>
                </a:ext>
              </a:extLst>
            </p:cNvPr>
            <p:cNvSpPr/>
            <p:nvPr/>
          </p:nvSpPr>
          <p:spPr>
            <a:xfrm>
              <a:off x="1899944" y="2320106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3B6E91B1-A781-4001-939B-AB7DB2271D07}"/>
                </a:ext>
              </a:extLst>
            </p:cNvPr>
            <p:cNvSpPr/>
            <p:nvPr/>
          </p:nvSpPr>
          <p:spPr>
            <a:xfrm>
              <a:off x="2302864" y="2764100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683FAB95-A8F3-461F-8B78-0211B9AAB4FB}"/>
                </a:ext>
              </a:extLst>
            </p:cNvPr>
            <p:cNvSpPr/>
            <p:nvPr/>
          </p:nvSpPr>
          <p:spPr>
            <a:xfrm>
              <a:off x="1899944" y="320911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29D0418-A58F-4362-A334-3EF160D9716C}"/>
                </a:ext>
              </a:extLst>
            </p:cNvPr>
            <p:cNvSpPr/>
            <p:nvPr/>
          </p:nvSpPr>
          <p:spPr>
            <a:xfrm>
              <a:off x="1497586" y="2776625"/>
              <a:ext cx="224343" cy="2198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8FAD73FC-5EA5-48C3-84CD-183934A515A3}"/>
              </a:ext>
            </a:extLst>
          </p:cNvPr>
          <p:cNvSpPr txBox="1"/>
          <p:nvPr/>
        </p:nvSpPr>
        <p:spPr>
          <a:xfrm>
            <a:off x="7002211" y="2599868"/>
            <a:ext cx="2533145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3 mirrors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10 studs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9CD101-F8D7-45E1-AB60-9C42300F0BCC}"/>
              </a:ext>
            </a:extLst>
          </p:cNvPr>
          <p:cNvSpPr txBox="1"/>
          <p:nvPr/>
        </p:nvSpPr>
        <p:spPr>
          <a:xfrm>
            <a:off x="491919" y="3487332"/>
            <a:ext cx="1028983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2. From the pattern we can create a table of the data: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AEDD5924-9C97-4C56-BABF-7CEBC9515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266630"/>
              </p:ext>
            </p:extLst>
          </p:nvPr>
        </p:nvGraphicFramePr>
        <p:xfrm>
          <a:off x="1472253" y="4372790"/>
          <a:ext cx="7417560" cy="1181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195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3312529623"/>
                    </a:ext>
                  </a:extLst>
                </a:gridCol>
              </a:tblGrid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75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3">
            <a:extLst>
              <a:ext uri="{FF2B5EF4-FFF2-40B4-BE49-F238E27FC236}">
                <a16:creationId xmlns:a16="http://schemas.microsoft.com/office/drawing/2014/main" id="{E6506556-8508-40A4-A029-BFDADCAC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Example 1</a:t>
            </a:r>
          </a:p>
        </p:txBody>
      </p:sp>
      <p:sp>
        <p:nvSpPr>
          <p:cNvPr id="13" name="Text Box 52">
            <a:extLst>
              <a:ext uri="{FF2B5EF4-FFF2-40B4-BE49-F238E27FC236}">
                <a16:creationId xmlns:a16="http://schemas.microsoft.com/office/drawing/2014/main" id="{295AB8C2-2F24-41C7-B70A-045A13C3B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442827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9CD101-F8D7-45E1-AB60-9C42300F0BCC}"/>
              </a:ext>
            </a:extLst>
          </p:cNvPr>
          <p:cNvSpPr txBox="1"/>
          <p:nvPr/>
        </p:nvSpPr>
        <p:spPr>
          <a:xfrm>
            <a:off x="491919" y="1333158"/>
            <a:ext cx="1028983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3. Find the difference to complete the table 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AEDD5924-9C97-4C56-BABF-7CEBC9515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450606"/>
              </p:ext>
            </p:extLst>
          </p:nvPr>
        </p:nvGraphicFramePr>
        <p:xfrm>
          <a:off x="1259310" y="2068001"/>
          <a:ext cx="7417560" cy="1181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195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</a:tblGrid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69B23111-EEAF-4A53-A74A-28196D84629F}"/>
              </a:ext>
            </a:extLst>
          </p:cNvPr>
          <p:cNvSpPr/>
          <p:nvPr/>
        </p:nvSpPr>
        <p:spPr>
          <a:xfrm>
            <a:off x="3231716" y="365847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3365D1D-581B-4252-B197-773FB9970DBF}"/>
              </a:ext>
            </a:extLst>
          </p:cNvPr>
          <p:cNvGrpSpPr/>
          <p:nvPr/>
        </p:nvGrpSpPr>
        <p:grpSpPr>
          <a:xfrm>
            <a:off x="2750691" y="3329663"/>
            <a:ext cx="777784" cy="795240"/>
            <a:chOff x="3231716" y="3367242"/>
            <a:chExt cx="777784" cy="79524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4C05A1A-4547-4EFA-8BA1-C721145B9716}"/>
                </a:ext>
              </a:extLst>
            </p:cNvPr>
            <p:cNvGrpSpPr/>
            <p:nvPr/>
          </p:nvGrpSpPr>
          <p:grpSpPr>
            <a:xfrm>
              <a:off x="3231716" y="3367242"/>
              <a:ext cx="777784" cy="757661"/>
              <a:chOff x="3231716" y="3367242"/>
              <a:chExt cx="777784" cy="757661"/>
            </a:xfrm>
          </p:grpSpPr>
          <p:sp>
            <p:nvSpPr>
              <p:cNvPr id="3" name="Arrow: Curved Up 2">
                <a:extLst>
                  <a:ext uri="{FF2B5EF4-FFF2-40B4-BE49-F238E27FC236}">
                    <a16:creationId xmlns:a16="http://schemas.microsoft.com/office/drawing/2014/main" id="{E40394F0-298D-49DC-9D6B-45FB949ED8B8}"/>
                  </a:ext>
                </a:extLst>
              </p:cNvPr>
              <p:cNvSpPr/>
              <p:nvPr/>
            </p:nvSpPr>
            <p:spPr>
              <a:xfrm>
                <a:off x="3231716" y="3367242"/>
                <a:ext cx="613776" cy="291230"/>
              </a:xfrm>
              <a:prstGeom prst="curvedUpArrow">
                <a:avLst/>
              </a:prstGeom>
              <a:solidFill>
                <a:srgbClr val="FFFF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77AF3652-244F-4EE1-9706-A70C00980965}"/>
                  </a:ext>
                </a:extLst>
              </p:cNvPr>
              <p:cNvSpPr txBox="1"/>
              <p:nvPr/>
            </p:nvSpPr>
            <p:spPr>
              <a:xfrm>
                <a:off x="3532295" y="3601683"/>
                <a:ext cx="477205" cy="523220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lvl="0"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2800" b="1" dirty="0">
                    <a:solidFill>
                      <a:srgbClr val="FFFF00"/>
                    </a:solidFill>
                    <a:latin typeface="Comic Sans MS" pitchFamily="66"/>
                  </a:rPr>
                  <a:t>3</a:t>
                </a:r>
                <a:endParaRPr lang="en-GB" sz="2800" b="1" i="0" u="none" strike="noStrike" kern="1200" cap="none" spc="0" baseline="0" dirty="0">
                  <a:solidFill>
                    <a:srgbClr val="FFFF00"/>
                  </a:solidFill>
                  <a:uFillTx/>
                  <a:latin typeface="Comic Sans MS" pitchFamily="66"/>
                </a:endParaRPr>
              </a:p>
            </p:txBody>
          </p:sp>
        </p:grp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E7B9016-4714-4F15-A549-C80D6588A552}"/>
                </a:ext>
              </a:extLst>
            </p:cNvPr>
            <p:cNvSpPr/>
            <p:nvPr/>
          </p:nvSpPr>
          <p:spPr>
            <a:xfrm>
              <a:off x="3535075" y="3513730"/>
              <a:ext cx="436848" cy="648752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18E6322-F977-4743-BB6F-BE3573E10FBA}"/>
              </a:ext>
            </a:extLst>
          </p:cNvPr>
          <p:cNvGrpSpPr/>
          <p:nvPr/>
        </p:nvGrpSpPr>
        <p:grpSpPr>
          <a:xfrm>
            <a:off x="3703566" y="3305483"/>
            <a:ext cx="777784" cy="795240"/>
            <a:chOff x="3231716" y="3367242"/>
            <a:chExt cx="777784" cy="795240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ACF71923-877A-4286-8D05-3D43A42375A7}"/>
                </a:ext>
              </a:extLst>
            </p:cNvPr>
            <p:cNvGrpSpPr/>
            <p:nvPr/>
          </p:nvGrpSpPr>
          <p:grpSpPr>
            <a:xfrm>
              <a:off x="3231716" y="3367242"/>
              <a:ext cx="777784" cy="757661"/>
              <a:chOff x="3231716" y="3367242"/>
              <a:chExt cx="777784" cy="757661"/>
            </a:xfrm>
          </p:grpSpPr>
          <p:sp>
            <p:nvSpPr>
              <p:cNvPr id="56" name="Arrow: Curved Up 55">
                <a:extLst>
                  <a:ext uri="{FF2B5EF4-FFF2-40B4-BE49-F238E27FC236}">
                    <a16:creationId xmlns:a16="http://schemas.microsoft.com/office/drawing/2014/main" id="{9AEAE002-5EAD-4C12-A51D-3ABC7B028F1E}"/>
                  </a:ext>
                </a:extLst>
              </p:cNvPr>
              <p:cNvSpPr/>
              <p:nvPr/>
            </p:nvSpPr>
            <p:spPr>
              <a:xfrm>
                <a:off x="3231716" y="3367242"/>
                <a:ext cx="613776" cy="291230"/>
              </a:xfrm>
              <a:prstGeom prst="curvedUpArrow">
                <a:avLst/>
              </a:prstGeom>
              <a:solidFill>
                <a:srgbClr val="FFFF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B7180D0-19E7-4B61-A259-586BE4C7E037}"/>
                  </a:ext>
                </a:extLst>
              </p:cNvPr>
              <p:cNvSpPr txBox="1"/>
              <p:nvPr/>
            </p:nvSpPr>
            <p:spPr>
              <a:xfrm>
                <a:off x="3532295" y="3601683"/>
                <a:ext cx="477205" cy="523220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lvl="0"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2800" b="1" dirty="0">
                    <a:solidFill>
                      <a:srgbClr val="FFFF00"/>
                    </a:solidFill>
                    <a:latin typeface="Comic Sans MS" pitchFamily="66"/>
                  </a:rPr>
                  <a:t>3</a:t>
                </a:r>
                <a:endParaRPr lang="en-GB" sz="2800" b="1" i="0" u="none" strike="noStrike" kern="1200" cap="none" spc="0" baseline="0" dirty="0">
                  <a:solidFill>
                    <a:srgbClr val="FFFF00"/>
                  </a:solidFill>
                  <a:uFillTx/>
                  <a:latin typeface="Comic Sans MS" pitchFamily="66"/>
                </a:endParaRPr>
              </a:p>
            </p:txBody>
          </p: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CA30435-265A-47B5-9A09-4EECBD4D2876}"/>
                </a:ext>
              </a:extLst>
            </p:cNvPr>
            <p:cNvSpPr/>
            <p:nvPr/>
          </p:nvSpPr>
          <p:spPr>
            <a:xfrm>
              <a:off x="3535075" y="3513730"/>
              <a:ext cx="436848" cy="648752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C11F2A3-4583-4B4A-B102-5770F8618726}"/>
              </a:ext>
            </a:extLst>
          </p:cNvPr>
          <p:cNvGrpSpPr/>
          <p:nvPr/>
        </p:nvGrpSpPr>
        <p:grpSpPr>
          <a:xfrm>
            <a:off x="4743149" y="3292084"/>
            <a:ext cx="777784" cy="795240"/>
            <a:chOff x="3231716" y="3367242"/>
            <a:chExt cx="777784" cy="79524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1BAE9318-616E-4974-B085-114366F6C46E}"/>
                </a:ext>
              </a:extLst>
            </p:cNvPr>
            <p:cNvGrpSpPr/>
            <p:nvPr/>
          </p:nvGrpSpPr>
          <p:grpSpPr>
            <a:xfrm>
              <a:off x="3231716" y="3367242"/>
              <a:ext cx="777784" cy="757661"/>
              <a:chOff x="3231716" y="3367242"/>
              <a:chExt cx="777784" cy="757661"/>
            </a:xfrm>
          </p:grpSpPr>
          <p:sp>
            <p:nvSpPr>
              <p:cNvPr id="61" name="Arrow: Curved Up 60">
                <a:extLst>
                  <a:ext uri="{FF2B5EF4-FFF2-40B4-BE49-F238E27FC236}">
                    <a16:creationId xmlns:a16="http://schemas.microsoft.com/office/drawing/2014/main" id="{50F7C72B-4B4A-4817-A08F-F8BEE67EC3A2}"/>
                  </a:ext>
                </a:extLst>
              </p:cNvPr>
              <p:cNvSpPr/>
              <p:nvPr/>
            </p:nvSpPr>
            <p:spPr>
              <a:xfrm>
                <a:off x="3231716" y="3367242"/>
                <a:ext cx="613776" cy="291230"/>
              </a:xfrm>
              <a:prstGeom prst="curvedUpArrow">
                <a:avLst/>
              </a:prstGeom>
              <a:solidFill>
                <a:srgbClr val="FFFF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2EE5A97-229D-4BE5-BD23-ADBE146DA3D2}"/>
                  </a:ext>
                </a:extLst>
              </p:cNvPr>
              <p:cNvSpPr txBox="1"/>
              <p:nvPr/>
            </p:nvSpPr>
            <p:spPr>
              <a:xfrm>
                <a:off x="3532295" y="3601683"/>
                <a:ext cx="477205" cy="523220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lvl="0"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2800" b="1" dirty="0">
                    <a:solidFill>
                      <a:srgbClr val="FFFF00"/>
                    </a:solidFill>
                    <a:latin typeface="Comic Sans MS" pitchFamily="66"/>
                  </a:rPr>
                  <a:t>3</a:t>
                </a:r>
                <a:endParaRPr lang="en-GB" sz="2800" b="1" i="0" u="none" strike="noStrike" kern="1200" cap="none" spc="0" baseline="0" dirty="0">
                  <a:solidFill>
                    <a:srgbClr val="FFFF00"/>
                  </a:solidFill>
                  <a:uFillTx/>
                  <a:latin typeface="Comic Sans MS" pitchFamily="66"/>
                </a:endParaRPr>
              </a:p>
            </p:txBody>
          </p:sp>
        </p:grp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BA759A4F-7DE7-4AEE-9D39-65AB65957A92}"/>
                </a:ext>
              </a:extLst>
            </p:cNvPr>
            <p:cNvSpPr/>
            <p:nvPr/>
          </p:nvSpPr>
          <p:spPr>
            <a:xfrm>
              <a:off x="3535075" y="3513730"/>
              <a:ext cx="436848" cy="648752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175DD19A-4237-44E5-93D9-8F07F4B9FE7F}"/>
              </a:ext>
            </a:extLst>
          </p:cNvPr>
          <p:cNvSpPr txBox="1"/>
          <p:nvPr/>
        </p:nvSpPr>
        <p:spPr>
          <a:xfrm>
            <a:off x="442708" y="4049745"/>
            <a:ext cx="10289836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4. Use the table and the difference to create a formula that always   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   works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D166BB-3147-45D6-8E9C-B39B19214C69}"/>
              </a:ext>
            </a:extLst>
          </p:cNvPr>
          <p:cNvSpPr/>
          <p:nvPr/>
        </p:nvSpPr>
        <p:spPr>
          <a:xfrm>
            <a:off x="1373998" y="5147561"/>
            <a:ext cx="5532939" cy="11548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F0513C-8CB2-487B-87FF-AB6A86BBB66E}"/>
              </a:ext>
            </a:extLst>
          </p:cNvPr>
          <p:cNvSpPr txBox="1"/>
          <p:nvPr/>
        </p:nvSpPr>
        <p:spPr>
          <a:xfrm>
            <a:off x="1514020" y="5301120"/>
            <a:ext cx="594412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dirty="0">
                <a:latin typeface="Comic Sans MS" pitchFamily="66"/>
              </a:rPr>
              <a:t>S</a:t>
            </a:r>
            <a:endParaRPr lang="en-GB" sz="36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52A46A0-DB56-48A1-AC56-E76D44062E33}"/>
              </a:ext>
            </a:extLst>
          </p:cNvPr>
          <p:cNvSpPr txBox="1"/>
          <p:nvPr/>
        </p:nvSpPr>
        <p:spPr>
          <a:xfrm>
            <a:off x="5137005" y="2729904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13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8E40546-A155-4CA4-AD43-AE1C7BE34C0E}"/>
              </a:ext>
            </a:extLst>
          </p:cNvPr>
          <p:cNvSpPr txBox="1"/>
          <p:nvPr/>
        </p:nvSpPr>
        <p:spPr>
          <a:xfrm>
            <a:off x="6005694" y="2724835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16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1643664-8022-4425-92AE-792699F2F84F}"/>
              </a:ext>
            </a:extLst>
          </p:cNvPr>
          <p:cNvSpPr txBox="1"/>
          <p:nvPr/>
        </p:nvSpPr>
        <p:spPr>
          <a:xfrm>
            <a:off x="2289385" y="5309594"/>
            <a:ext cx="2323216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uFillTx/>
                <a:latin typeface="Comic Sans MS" pitchFamily="66"/>
              </a:rPr>
              <a:t>= 3 x M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BE770FE-A749-4383-8D0E-5DD52210D850}"/>
              </a:ext>
            </a:extLst>
          </p:cNvPr>
          <p:cNvSpPr txBox="1"/>
          <p:nvPr/>
        </p:nvSpPr>
        <p:spPr>
          <a:xfrm>
            <a:off x="4475229" y="5331996"/>
            <a:ext cx="2323216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uFillTx/>
                <a:latin typeface="Comic Sans MS" pitchFamily="66"/>
              </a:rPr>
              <a:t>+ 1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3F498DE-77DE-4D4B-A17D-D43D9C4BBD71}"/>
              </a:ext>
            </a:extLst>
          </p:cNvPr>
          <p:cNvCxnSpPr/>
          <p:nvPr/>
        </p:nvCxnSpPr>
        <p:spPr>
          <a:xfrm>
            <a:off x="1760265" y="3186500"/>
            <a:ext cx="0" cy="2244769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8CACC0B0-648C-472D-A69E-84635DD0B6B9}"/>
              </a:ext>
            </a:extLst>
          </p:cNvPr>
          <p:cNvCxnSpPr>
            <a:cxnSpLocks/>
          </p:cNvCxnSpPr>
          <p:nvPr/>
        </p:nvCxnSpPr>
        <p:spPr>
          <a:xfrm flipH="1">
            <a:off x="3023819" y="4212856"/>
            <a:ext cx="136664" cy="1099615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70B10252-1E08-4A17-8F79-201630C68096}"/>
              </a:ext>
            </a:extLst>
          </p:cNvPr>
          <p:cNvCxnSpPr>
            <a:cxnSpLocks/>
          </p:cNvCxnSpPr>
          <p:nvPr/>
        </p:nvCxnSpPr>
        <p:spPr>
          <a:xfrm>
            <a:off x="1709494" y="2536544"/>
            <a:ext cx="2207106" cy="2742174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5E883EE-EC16-4344-9CB7-08C0A94CB461}"/>
              </a:ext>
            </a:extLst>
          </p:cNvPr>
          <p:cNvCxnSpPr>
            <a:cxnSpLocks/>
          </p:cNvCxnSpPr>
          <p:nvPr/>
        </p:nvCxnSpPr>
        <p:spPr>
          <a:xfrm flipH="1">
            <a:off x="5330586" y="5089826"/>
            <a:ext cx="875415" cy="484339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94A60F9E-6E7E-49A2-B3AC-274A74F5C75E}"/>
              </a:ext>
            </a:extLst>
          </p:cNvPr>
          <p:cNvSpPr txBox="1"/>
          <p:nvPr/>
        </p:nvSpPr>
        <p:spPr>
          <a:xfrm>
            <a:off x="6524411" y="4688595"/>
            <a:ext cx="429359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The correction number</a:t>
            </a:r>
            <a:endParaRPr lang="en-GB" sz="2400" b="0" i="0" u="none" strike="noStrike" kern="1200" cap="none" spc="0" baseline="0" dirty="0">
              <a:solidFill>
                <a:srgbClr val="FFFF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9573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9" grpId="0" animBg="1"/>
      <p:bldP spid="64" grpId="0"/>
      <p:bldP spid="65" grpId="0"/>
      <p:bldP spid="66" grpId="0"/>
      <p:bldP spid="67" grpId="0"/>
      <p:bldP spid="68" grpId="0"/>
      <p:bldP spid="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3">
            <a:extLst>
              <a:ext uri="{FF2B5EF4-FFF2-40B4-BE49-F238E27FC236}">
                <a16:creationId xmlns:a16="http://schemas.microsoft.com/office/drawing/2014/main" id="{E6506556-8508-40A4-A029-BFDADCAC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Example 1</a:t>
            </a:r>
          </a:p>
        </p:txBody>
      </p:sp>
      <p:sp>
        <p:nvSpPr>
          <p:cNvPr id="13" name="Text Box 52">
            <a:extLst>
              <a:ext uri="{FF2B5EF4-FFF2-40B4-BE49-F238E27FC236}">
                <a16:creationId xmlns:a16="http://schemas.microsoft.com/office/drawing/2014/main" id="{295AB8C2-2F24-41C7-B70A-045A13C3B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442827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AEDD5924-9C97-4C56-BABF-7CEBC9515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551658"/>
              </p:ext>
            </p:extLst>
          </p:nvPr>
        </p:nvGraphicFramePr>
        <p:xfrm>
          <a:off x="1236212" y="1288348"/>
          <a:ext cx="7417560" cy="1181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195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</a:tblGrid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69B23111-EEAF-4A53-A74A-28196D84629F}"/>
              </a:ext>
            </a:extLst>
          </p:cNvPr>
          <p:cNvSpPr/>
          <p:nvPr/>
        </p:nvSpPr>
        <p:spPr>
          <a:xfrm>
            <a:off x="3231716" y="365847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75DD19A-4237-44E5-93D9-8F07F4B9FE7F}"/>
              </a:ext>
            </a:extLst>
          </p:cNvPr>
          <p:cNvSpPr txBox="1"/>
          <p:nvPr/>
        </p:nvSpPr>
        <p:spPr>
          <a:xfrm>
            <a:off x="243924" y="3770191"/>
            <a:ext cx="11704151" cy="5847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chemeClr val="bg1"/>
                </a:solidFill>
                <a:latin typeface="Comic Sans MS" pitchFamily="66"/>
              </a:rPr>
              <a:t>5. Use the formula to work out the value of S, when </a:t>
            </a:r>
            <a:r>
              <a:rPr lang="en-GB" sz="3200" u="sng" dirty="0">
                <a:solidFill>
                  <a:schemeClr val="bg1"/>
                </a:solidFill>
                <a:latin typeface="Comic Sans MS" pitchFamily="66"/>
              </a:rPr>
              <a:t>M</a:t>
            </a:r>
            <a:r>
              <a:rPr lang="en-GB" sz="3200" u="sng" dirty="0">
                <a:solidFill>
                  <a:srgbClr val="FFFF00"/>
                </a:solidFill>
                <a:latin typeface="Comic Sans MS" pitchFamily="66"/>
              </a:rPr>
              <a:t>=10</a:t>
            </a:r>
            <a:endParaRPr lang="en-GB" sz="3200" b="0" i="0" u="sng" strike="noStrike" kern="1200" cap="none" spc="0" baseline="0" dirty="0">
              <a:solidFill>
                <a:srgbClr val="FFFF00"/>
              </a:solidFill>
              <a:uFillTx/>
              <a:latin typeface="Comic Sans MS" pitchFamily="66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D166BB-3147-45D6-8E9C-B39B19214C69}"/>
              </a:ext>
            </a:extLst>
          </p:cNvPr>
          <p:cNvSpPr/>
          <p:nvPr/>
        </p:nvSpPr>
        <p:spPr>
          <a:xfrm>
            <a:off x="1687149" y="2614938"/>
            <a:ext cx="4408851" cy="8889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F0513C-8CB2-487B-87FF-AB6A86BBB66E}"/>
              </a:ext>
            </a:extLst>
          </p:cNvPr>
          <p:cNvSpPr txBox="1"/>
          <p:nvPr/>
        </p:nvSpPr>
        <p:spPr>
          <a:xfrm>
            <a:off x="1827171" y="2768496"/>
            <a:ext cx="594412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dirty="0">
                <a:latin typeface="Comic Sans MS" pitchFamily="66"/>
              </a:rPr>
              <a:t>S</a:t>
            </a:r>
            <a:endParaRPr lang="en-GB" sz="36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52A46A0-DB56-48A1-AC56-E76D44062E33}"/>
              </a:ext>
            </a:extLst>
          </p:cNvPr>
          <p:cNvSpPr txBox="1"/>
          <p:nvPr/>
        </p:nvSpPr>
        <p:spPr>
          <a:xfrm>
            <a:off x="5108610" y="1966113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13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8E40546-A155-4CA4-AD43-AE1C7BE34C0E}"/>
              </a:ext>
            </a:extLst>
          </p:cNvPr>
          <p:cNvSpPr txBox="1"/>
          <p:nvPr/>
        </p:nvSpPr>
        <p:spPr>
          <a:xfrm>
            <a:off x="6009853" y="1966114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16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1643664-8022-4425-92AE-792699F2F84F}"/>
              </a:ext>
            </a:extLst>
          </p:cNvPr>
          <p:cNvSpPr txBox="1"/>
          <p:nvPr/>
        </p:nvSpPr>
        <p:spPr>
          <a:xfrm>
            <a:off x="2602536" y="2776970"/>
            <a:ext cx="2323216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uFillTx/>
                <a:latin typeface="Comic Sans MS" pitchFamily="66"/>
              </a:rPr>
              <a:t>= 3 x M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BE770FE-A749-4383-8D0E-5DD52210D850}"/>
              </a:ext>
            </a:extLst>
          </p:cNvPr>
          <p:cNvSpPr txBox="1"/>
          <p:nvPr/>
        </p:nvSpPr>
        <p:spPr>
          <a:xfrm>
            <a:off x="4679531" y="2736259"/>
            <a:ext cx="2323216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uFillTx/>
                <a:latin typeface="Comic Sans MS" pitchFamily="66"/>
              </a:rPr>
              <a:t>+ 1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8CEA4F9-0BE0-47C7-A38C-23DCEF54251D}"/>
              </a:ext>
            </a:extLst>
          </p:cNvPr>
          <p:cNvSpPr txBox="1"/>
          <p:nvPr/>
        </p:nvSpPr>
        <p:spPr>
          <a:xfrm>
            <a:off x="1899449" y="4386170"/>
            <a:ext cx="3576513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S = 3 x </a:t>
            </a:r>
            <a:r>
              <a:rPr lang="en-GB" sz="4000" dirty="0">
                <a:solidFill>
                  <a:srgbClr val="FFFF00"/>
                </a:solidFill>
                <a:latin typeface="Comic Sans MS" pitchFamily="66"/>
              </a:rPr>
              <a:t>10</a:t>
            </a: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 + 1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9D22B2-D7ED-4927-BADA-C444D1AB7386}"/>
              </a:ext>
            </a:extLst>
          </p:cNvPr>
          <p:cNvSpPr txBox="1"/>
          <p:nvPr/>
        </p:nvSpPr>
        <p:spPr>
          <a:xfrm>
            <a:off x="1899448" y="4947291"/>
            <a:ext cx="3576513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S = 30 + 1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83A493D-917A-45F3-BF2E-60826597509A}"/>
              </a:ext>
            </a:extLst>
          </p:cNvPr>
          <p:cNvSpPr txBox="1"/>
          <p:nvPr/>
        </p:nvSpPr>
        <p:spPr>
          <a:xfrm>
            <a:off x="1899447" y="5508412"/>
            <a:ext cx="3576513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S = 31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397384-5516-47CE-AAFC-BC7FC809D16C}"/>
              </a:ext>
            </a:extLst>
          </p:cNvPr>
          <p:cNvSpPr txBox="1"/>
          <p:nvPr/>
        </p:nvSpPr>
        <p:spPr>
          <a:xfrm>
            <a:off x="7940253" y="1934760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31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6355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34" grpId="0"/>
      <p:bldP spid="35" grpId="0"/>
      <p:bldP spid="36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D770E4-D5F4-4EEA-844D-2BC6E67D32B7}"/>
              </a:ext>
            </a:extLst>
          </p:cNvPr>
          <p:cNvSpPr txBox="1"/>
          <p:nvPr/>
        </p:nvSpPr>
        <p:spPr>
          <a:xfrm>
            <a:off x="234729" y="1295718"/>
            <a:ext cx="10289836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Look at the pattern below:</a:t>
            </a:r>
            <a:endParaRPr lang="en-GB" sz="40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7" name="AutoShape 53">
            <a:extLst>
              <a:ext uri="{FF2B5EF4-FFF2-40B4-BE49-F238E27FC236}">
                <a16:creationId xmlns:a16="http://schemas.microsoft.com/office/drawing/2014/main" id="{E6506556-8508-40A4-A029-BFDADCAC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Example 2 </a:t>
            </a:r>
          </a:p>
        </p:txBody>
      </p:sp>
      <p:sp>
        <p:nvSpPr>
          <p:cNvPr id="13" name="Text Box 52">
            <a:extLst>
              <a:ext uri="{FF2B5EF4-FFF2-40B4-BE49-F238E27FC236}">
                <a16:creationId xmlns:a16="http://schemas.microsoft.com/office/drawing/2014/main" id="{295AB8C2-2F24-41C7-B70A-045A13C3B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442827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872B50-2962-460A-AD6E-EA51CF462423}"/>
              </a:ext>
            </a:extLst>
          </p:cNvPr>
          <p:cNvSpPr txBox="1"/>
          <p:nvPr/>
        </p:nvSpPr>
        <p:spPr>
          <a:xfrm>
            <a:off x="825143" y="4105360"/>
            <a:ext cx="2314440" cy="13234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Shape 1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3 boxes</a:t>
            </a:r>
            <a:endParaRPr lang="en-GB" sz="40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B51C379-1CF7-4EE2-92A3-9ABE5649AFC2}"/>
              </a:ext>
            </a:extLst>
          </p:cNvPr>
          <p:cNvSpPr txBox="1"/>
          <p:nvPr/>
        </p:nvSpPr>
        <p:spPr>
          <a:xfrm>
            <a:off x="3645443" y="4116148"/>
            <a:ext cx="2533145" cy="13234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Shape 2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5 boxes</a:t>
            </a:r>
            <a:endParaRPr lang="en-GB" sz="40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FAD73FC-5EA5-48C3-84CD-183934A515A3}"/>
              </a:ext>
            </a:extLst>
          </p:cNvPr>
          <p:cNvSpPr txBox="1"/>
          <p:nvPr/>
        </p:nvSpPr>
        <p:spPr>
          <a:xfrm>
            <a:off x="6785609" y="4105360"/>
            <a:ext cx="2533145" cy="13234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Shape 3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7 boxes</a:t>
            </a:r>
            <a:endParaRPr lang="en-GB" sz="40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9CD101-F8D7-45E1-AB60-9C42300F0BCC}"/>
              </a:ext>
            </a:extLst>
          </p:cNvPr>
          <p:cNvSpPr txBox="1"/>
          <p:nvPr/>
        </p:nvSpPr>
        <p:spPr>
          <a:xfrm>
            <a:off x="119271" y="5692314"/>
            <a:ext cx="10289836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1. Draw the next sequence in the pattern :</a:t>
            </a:r>
            <a:endParaRPr lang="en-GB" sz="40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F538B4B-226F-4A57-A3E9-D0F263429385}"/>
              </a:ext>
            </a:extLst>
          </p:cNvPr>
          <p:cNvGrpSpPr/>
          <p:nvPr/>
        </p:nvGrpSpPr>
        <p:grpSpPr>
          <a:xfrm>
            <a:off x="1491649" y="2712436"/>
            <a:ext cx="981427" cy="957410"/>
            <a:chOff x="1491649" y="2712436"/>
            <a:chExt cx="981427" cy="95741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5FDFD5A-6F21-4821-998B-76BB747A6FF5}"/>
                </a:ext>
              </a:extLst>
            </p:cNvPr>
            <p:cNvSpPr/>
            <p:nvPr/>
          </p:nvSpPr>
          <p:spPr>
            <a:xfrm>
              <a:off x="1491649" y="2712436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F05623B-52C6-483D-A2EB-4D4F7F9D378F}"/>
                </a:ext>
              </a:extLst>
            </p:cNvPr>
            <p:cNvSpPr/>
            <p:nvPr/>
          </p:nvSpPr>
          <p:spPr>
            <a:xfrm>
              <a:off x="1491649" y="3216992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86755984-8B41-47DC-B357-EB302A38671E}"/>
                </a:ext>
              </a:extLst>
            </p:cNvPr>
            <p:cNvSpPr/>
            <p:nvPr/>
          </p:nvSpPr>
          <p:spPr>
            <a:xfrm>
              <a:off x="2001323" y="3216992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22CA46F-1C4E-4DAC-BCB7-4403E70ED54E}"/>
              </a:ext>
            </a:extLst>
          </p:cNvPr>
          <p:cNvGrpSpPr/>
          <p:nvPr/>
        </p:nvGrpSpPr>
        <p:grpSpPr>
          <a:xfrm>
            <a:off x="3787213" y="2329001"/>
            <a:ext cx="1456120" cy="1412657"/>
            <a:chOff x="3849491" y="2583672"/>
            <a:chExt cx="1456120" cy="1412657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AA3F60E-1AB1-43E2-9365-0070E30303B8}"/>
                </a:ext>
              </a:extLst>
            </p:cNvPr>
            <p:cNvSpPr/>
            <p:nvPr/>
          </p:nvSpPr>
          <p:spPr>
            <a:xfrm>
              <a:off x="3849491" y="2583672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B56B612-CBC3-4E0A-BB76-66DD9FE11A27}"/>
                </a:ext>
              </a:extLst>
            </p:cNvPr>
            <p:cNvSpPr/>
            <p:nvPr/>
          </p:nvSpPr>
          <p:spPr>
            <a:xfrm>
              <a:off x="4833858" y="3543475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3AAB55D3-1C0F-4B01-82B9-A171138D3E15}"/>
                </a:ext>
              </a:extLst>
            </p:cNvPr>
            <p:cNvGrpSpPr/>
            <p:nvPr/>
          </p:nvGrpSpPr>
          <p:grpSpPr>
            <a:xfrm>
              <a:off x="3849491" y="3038919"/>
              <a:ext cx="981427" cy="957410"/>
              <a:chOff x="1491649" y="2712436"/>
              <a:chExt cx="981427" cy="957410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B04E7A91-9318-4B82-B118-1E75D5FFE5E6}"/>
                  </a:ext>
                </a:extLst>
              </p:cNvPr>
              <p:cNvSpPr/>
              <p:nvPr/>
            </p:nvSpPr>
            <p:spPr>
              <a:xfrm>
                <a:off x="1491649" y="2712436"/>
                <a:ext cx="471753" cy="452854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C9CF0450-3CE0-40AB-B6B8-73D5BE760939}"/>
                  </a:ext>
                </a:extLst>
              </p:cNvPr>
              <p:cNvSpPr/>
              <p:nvPr/>
            </p:nvSpPr>
            <p:spPr>
              <a:xfrm>
                <a:off x="1491649" y="3216992"/>
                <a:ext cx="471753" cy="452854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45F7B347-6D82-497B-9D58-E48A8FBF4F48}"/>
                  </a:ext>
                </a:extLst>
              </p:cNvPr>
              <p:cNvSpPr/>
              <p:nvPr/>
            </p:nvSpPr>
            <p:spPr>
              <a:xfrm>
                <a:off x="2001323" y="3216992"/>
                <a:ext cx="471753" cy="452854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9721466-AED9-4611-AD88-E3665635F6E4}"/>
              </a:ext>
            </a:extLst>
          </p:cNvPr>
          <p:cNvGrpSpPr/>
          <p:nvPr/>
        </p:nvGrpSpPr>
        <p:grpSpPr>
          <a:xfrm>
            <a:off x="7284620" y="1817424"/>
            <a:ext cx="1969402" cy="1872532"/>
            <a:chOff x="7284620" y="1817424"/>
            <a:chExt cx="1969402" cy="1872532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E8BA634-6546-4CE4-BFB1-E9AB7A8D6144}"/>
                </a:ext>
              </a:extLst>
            </p:cNvPr>
            <p:cNvSpPr/>
            <p:nvPr/>
          </p:nvSpPr>
          <p:spPr>
            <a:xfrm>
              <a:off x="7284620" y="1817424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06BC65A0-8619-427C-9546-43946AD531F7}"/>
                </a:ext>
              </a:extLst>
            </p:cNvPr>
            <p:cNvSpPr/>
            <p:nvPr/>
          </p:nvSpPr>
          <p:spPr>
            <a:xfrm>
              <a:off x="8782269" y="3237102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AA463B85-5066-425D-B88D-27F03C987686}"/>
                </a:ext>
              </a:extLst>
            </p:cNvPr>
            <p:cNvGrpSpPr/>
            <p:nvPr/>
          </p:nvGrpSpPr>
          <p:grpSpPr>
            <a:xfrm>
              <a:off x="7284620" y="2277299"/>
              <a:ext cx="1456120" cy="1412657"/>
              <a:chOff x="3849491" y="2583672"/>
              <a:chExt cx="1456120" cy="1412657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F58C9E9E-30A2-403E-8342-DA50A6F8BDCF}"/>
                  </a:ext>
                </a:extLst>
              </p:cNvPr>
              <p:cNvSpPr/>
              <p:nvPr/>
            </p:nvSpPr>
            <p:spPr>
              <a:xfrm>
                <a:off x="3849491" y="2583672"/>
                <a:ext cx="471753" cy="452854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67EE14E-BAEF-4AF3-9A02-EE8463871087}"/>
                  </a:ext>
                </a:extLst>
              </p:cNvPr>
              <p:cNvSpPr/>
              <p:nvPr/>
            </p:nvSpPr>
            <p:spPr>
              <a:xfrm>
                <a:off x="4833858" y="3543475"/>
                <a:ext cx="471753" cy="452854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D84F891B-6FE0-4280-80B3-777C232BF340}"/>
                  </a:ext>
                </a:extLst>
              </p:cNvPr>
              <p:cNvGrpSpPr/>
              <p:nvPr/>
            </p:nvGrpSpPr>
            <p:grpSpPr>
              <a:xfrm>
                <a:off x="3849491" y="3038919"/>
                <a:ext cx="981427" cy="957410"/>
                <a:chOff x="1491649" y="2712436"/>
                <a:chExt cx="981427" cy="957410"/>
              </a:xfrm>
            </p:grpSpPr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828E2BBA-8059-4AD5-B2DB-7D4A78DBAA26}"/>
                    </a:ext>
                  </a:extLst>
                </p:cNvPr>
                <p:cNvSpPr/>
                <p:nvPr/>
              </p:nvSpPr>
              <p:spPr>
                <a:xfrm>
                  <a:off x="1491649" y="2712436"/>
                  <a:ext cx="471753" cy="452854"/>
                </a:xfrm>
                <a:prstGeom prst="rect">
                  <a:avLst/>
                </a:prstGeom>
                <a:solidFill>
                  <a:srgbClr val="FF0000"/>
                </a:solidFill>
                <a:ln w="57150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714A1908-84FD-45A2-84C6-63AC58B42D04}"/>
                    </a:ext>
                  </a:extLst>
                </p:cNvPr>
                <p:cNvSpPr/>
                <p:nvPr/>
              </p:nvSpPr>
              <p:spPr>
                <a:xfrm>
                  <a:off x="1491649" y="3216992"/>
                  <a:ext cx="471753" cy="452854"/>
                </a:xfrm>
                <a:prstGeom prst="rect">
                  <a:avLst/>
                </a:prstGeom>
                <a:solidFill>
                  <a:srgbClr val="FF0000"/>
                </a:solidFill>
                <a:ln w="57150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8B223BCF-99FC-4784-9BF2-60E698B40DDB}"/>
                    </a:ext>
                  </a:extLst>
                </p:cNvPr>
                <p:cNvSpPr/>
                <p:nvPr/>
              </p:nvSpPr>
              <p:spPr>
                <a:xfrm>
                  <a:off x="2001323" y="3216992"/>
                  <a:ext cx="471753" cy="452854"/>
                </a:xfrm>
                <a:prstGeom prst="rect">
                  <a:avLst/>
                </a:prstGeom>
                <a:solidFill>
                  <a:srgbClr val="FF0000"/>
                </a:solidFill>
                <a:ln w="57150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06868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3">
            <a:extLst>
              <a:ext uri="{FF2B5EF4-FFF2-40B4-BE49-F238E27FC236}">
                <a16:creationId xmlns:a16="http://schemas.microsoft.com/office/drawing/2014/main" id="{E6506556-8508-40A4-A029-BFDADCAC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Example 2</a:t>
            </a:r>
          </a:p>
        </p:txBody>
      </p:sp>
      <p:sp>
        <p:nvSpPr>
          <p:cNvPr id="13" name="Text Box 52">
            <a:extLst>
              <a:ext uri="{FF2B5EF4-FFF2-40B4-BE49-F238E27FC236}">
                <a16:creationId xmlns:a16="http://schemas.microsoft.com/office/drawing/2014/main" id="{295AB8C2-2F24-41C7-B70A-045A13C3B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442827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9CD101-F8D7-45E1-AB60-9C42300F0BCC}"/>
              </a:ext>
            </a:extLst>
          </p:cNvPr>
          <p:cNvSpPr txBox="1"/>
          <p:nvPr/>
        </p:nvSpPr>
        <p:spPr>
          <a:xfrm>
            <a:off x="491919" y="3487332"/>
            <a:ext cx="1028983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2. From the pattern we can create a table of the data: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AEDD5924-9C97-4C56-BABF-7CEBC9515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169163"/>
              </p:ext>
            </p:extLst>
          </p:nvPr>
        </p:nvGraphicFramePr>
        <p:xfrm>
          <a:off x="1472253" y="4372790"/>
          <a:ext cx="7417560" cy="1181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195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857760603"/>
                    </a:ext>
                  </a:extLst>
                </a:gridCol>
              </a:tblGrid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73" name="TextBox 72">
            <a:extLst>
              <a:ext uri="{FF2B5EF4-FFF2-40B4-BE49-F238E27FC236}">
                <a16:creationId xmlns:a16="http://schemas.microsoft.com/office/drawing/2014/main" id="{9369EDC4-603D-4FAB-A2C1-DA642D001045}"/>
              </a:ext>
            </a:extLst>
          </p:cNvPr>
          <p:cNvSpPr txBox="1"/>
          <p:nvPr/>
        </p:nvSpPr>
        <p:spPr>
          <a:xfrm>
            <a:off x="1019889" y="2497484"/>
            <a:ext cx="231444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Shape 1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3 boxes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086C42A-C306-451B-82D6-9A9F44FA3332}"/>
              </a:ext>
            </a:extLst>
          </p:cNvPr>
          <p:cNvSpPr txBox="1"/>
          <p:nvPr/>
        </p:nvSpPr>
        <p:spPr>
          <a:xfrm>
            <a:off x="3334329" y="2588485"/>
            <a:ext cx="2533145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Shape 2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5 boxes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DCD05A8-DF26-4967-8253-4F398DA12264}"/>
              </a:ext>
            </a:extLst>
          </p:cNvPr>
          <p:cNvSpPr txBox="1"/>
          <p:nvPr/>
        </p:nvSpPr>
        <p:spPr>
          <a:xfrm>
            <a:off x="5455295" y="2576909"/>
            <a:ext cx="2533145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chemeClr val="bg1"/>
                </a:solidFill>
                <a:uFillTx/>
                <a:latin typeface="Comic Sans MS" pitchFamily="66"/>
              </a:rPr>
              <a:t>Shape 3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7 boxes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9402362-5BDA-454E-88EF-1639CAEA1458}"/>
              </a:ext>
            </a:extLst>
          </p:cNvPr>
          <p:cNvGrpSpPr/>
          <p:nvPr/>
        </p:nvGrpSpPr>
        <p:grpSpPr>
          <a:xfrm>
            <a:off x="1298175" y="1768559"/>
            <a:ext cx="447155" cy="551262"/>
            <a:chOff x="1491649" y="2712436"/>
            <a:chExt cx="981427" cy="95741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B313B575-BB2E-4ED9-93A5-DDEFCBB40BA8}"/>
                </a:ext>
              </a:extLst>
            </p:cNvPr>
            <p:cNvSpPr/>
            <p:nvPr/>
          </p:nvSpPr>
          <p:spPr>
            <a:xfrm>
              <a:off x="1491649" y="2712436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E4F884E-D79E-4F2F-BB9D-160FBECFDB01}"/>
                </a:ext>
              </a:extLst>
            </p:cNvPr>
            <p:cNvSpPr/>
            <p:nvPr/>
          </p:nvSpPr>
          <p:spPr>
            <a:xfrm>
              <a:off x="1491649" y="3216992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21A76702-BF4D-40F0-8195-81B025666747}"/>
                </a:ext>
              </a:extLst>
            </p:cNvPr>
            <p:cNvSpPr/>
            <p:nvPr/>
          </p:nvSpPr>
          <p:spPr>
            <a:xfrm>
              <a:off x="2001323" y="3216992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48686E0-60E4-4821-9215-4883C7C26149}"/>
              </a:ext>
            </a:extLst>
          </p:cNvPr>
          <p:cNvGrpSpPr/>
          <p:nvPr/>
        </p:nvGrpSpPr>
        <p:grpSpPr>
          <a:xfrm>
            <a:off x="3648156" y="1563201"/>
            <a:ext cx="663434" cy="813387"/>
            <a:chOff x="3849491" y="2583672"/>
            <a:chExt cx="1456120" cy="1412657"/>
          </a:xfrm>
        </p:grpSpPr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A411A49E-34A2-4FFB-841F-24DB49A05C2F}"/>
                </a:ext>
              </a:extLst>
            </p:cNvPr>
            <p:cNvSpPr/>
            <p:nvPr/>
          </p:nvSpPr>
          <p:spPr>
            <a:xfrm>
              <a:off x="3849491" y="2583672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7CC2CDC7-0B73-44E5-A865-9068D83DAED5}"/>
                </a:ext>
              </a:extLst>
            </p:cNvPr>
            <p:cNvSpPr/>
            <p:nvPr/>
          </p:nvSpPr>
          <p:spPr>
            <a:xfrm>
              <a:off x="4833858" y="3543475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CE56CF8D-85F5-4757-A2ED-191255F04BF0}"/>
                </a:ext>
              </a:extLst>
            </p:cNvPr>
            <p:cNvGrpSpPr/>
            <p:nvPr/>
          </p:nvGrpSpPr>
          <p:grpSpPr>
            <a:xfrm>
              <a:off x="3849491" y="3038919"/>
              <a:ext cx="981427" cy="957410"/>
              <a:chOff x="1491649" y="2712436"/>
              <a:chExt cx="981427" cy="95741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1603DF7-97BD-4909-B5E6-A615D7894D71}"/>
                  </a:ext>
                </a:extLst>
              </p:cNvPr>
              <p:cNvSpPr/>
              <p:nvPr/>
            </p:nvSpPr>
            <p:spPr>
              <a:xfrm>
                <a:off x="1491649" y="2712436"/>
                <a:ext cx="471753" cy="452854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BE402A0C-8877-401E-ACDF-2B3202735A5A}"/>
                  </a:ext>
                </a:extLst>
              </p:cNvPr>
              <p:cNvSpPr/>
              <p:nvPr/>
            </p:nvSpPr>
            <p:spPr>
              <a:xfrm>
                <a:off x="1491649" y="3216992"/>
                <a:ext cx="471753" cy="452854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47376D94-9D42-4EB3-ABF3-0BAE0933C5F5}"/>
                  </a:ext>
                </a:extLst>
              </p:cNvPr>
              <p:cNvSpPr/>
              <p:nvPr/>
            </p:nvSpPr>
            <p:spPr>
              <a:xfrm>
                <a:off x="2001323" y="3216992"/>
                <a:ext cx="471753" cy="452854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1B41441-C54A-4891-928A-11478C8B02EE}"/>
              </a:ext>
            </a:extLst>
          </p:cNvPr>
          <p:cNvGrpSpPr/>
          <p:nvPr/>
        </p:nvGrpSpPr>
        <p:grpSpPr>
          <a:xfrm>
            <a:off x="5549490" y="1359844"/>
            <a:ext cx="897294" cy="1078176"/>
            <a:chOff x="7284620" y="1817424"/>
            <a:chExt cx="1969402" cy="1872532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0FA7957-62CA-4C8F-BDD3-DF9ADB0861C2}"/>
                </a:ext>
              </a:extLst>
            </p:cNvPr>
            <p:cNvSpPr/>
            <p:nvPr/>
          </p:nvSpPr>
          <p:spPr>
            <a:xfrm>
              <a:off x="7284620" y="1817424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EBBDC311-4FC5-4A38-974B-779D5CB3D223}"/>
                </a:ext>
              </a:extLst>
            </p:cNvPr>
            <p:cNvSpPr/>
            <p:nvPr/>
          </p:nvSpPr>
          <p:spPr>
            <a:xfrm>
              <a:off x="8782269" y="3237102"/>
              <a:ext cx="471753" cy="452854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1DE22EA4-8125-4A73-B06D-F91E5D395B40}"/>
                </a:ext>
              </a:extLst>
            </p:cNvPr>
            <p:cNvGrpSpPr/>
            <p:nvPr/>
          </p:nvGrpSpPr>
          <p:grpSpPr>
            <a:xfrm>
              <a:off x="7284620" y="2277299"/>
              <a:ext cx="1456120" cy="1412657"/>
              <a:chOff x="3849491" y="2583672"/>
              <a:chExt cx="1456120" cy="1412657"/>
            </a:xfrm>
          </p:grpSpPr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16C90F9F-ACB9-42BE-82A0-B0C20F74D23A}"/>
                  </a:ext>
                </a:extLst>
              </p:cNvPr>
              <p:cNvSpPr/>
              <p:nvPr/>
            </p:nvSpPr>
            <p:spPr>
              <a:xfrm>
                <a:off x="3849491" y="2583672"/>
                <a:ext cx="471753" cy="452854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E291EE1D-0BFA-4508-BAAF-8F16C4C0C75A}"/>
                  </a:ext>
                </a:extLst>
              </p:cNvPr>
              <p:cNvSpPr/>
              <p:nvPr/>
            </p:nvSpPr>
            <p:spPr>
              <a:xfrm>
                <a:off x="4833858" y="3543475"/>
                <a:ext cx="471753" cy="452854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C6DD5911-8ED9-4F1D-9223-F1435C952EF4}"/>
                  </a:ext>
                </a:extLst>
              </p:cNvPr>
              <p:cNvGrpSpPr/>
              <p:nvPr/>
            </p:nvGrpSpPr>
            <p:grpSpPr>
              <a:xfrm>
                <a:off x="3849491" y="3038919"/>
                <a:ext cx="981427" cy="957410"/>
                <a:chOff x="1491649" y="2712436"/>
                <a:chExt cx="981427" cy="957410"/>
              </a:xfrm>
            </p:grpSpPr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86B1B2A2-8A96-4034-8881-51795A770C01}"/>
                    </a:ext>
                  </a:extLst>
                </p:cNvPr>
                <p:cNvSpPr/>
                <p:nvPr/>
              </p:nvSpPr>
              <p:spPr>
                <a:xfrm>
                  <a:off x="1491649" y="2712436"/>
                  <a:ext cx="471753" cy="452854"/>
                </a:xfrm>
                <a:prstGeom prst="rect">
                  <a:avLst/>
                </a:prstGeom>
                <a:solidFill>
                  <a:srgbClr val="FF0000"/>
                </a:solidFill>
                <a:ln w="57150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F6FD9D2D-46F6-4EED-AB29-9254897CE778}"/>
                    </a:ext>
                  </a:extLst>
                </p:cNvPr>
                <p:cNvSpPr/>
                <p:nvPr/>
              </p:nvSpPr>
              <p:spPr>
                <a:xfrm>
                  <a:off x="1491649" y="3216992"/>
                  <a:ext cx="471753" cy="452854"/>
                </a:xfrm>
                <a:prstGeom prst="rect">
                  <a:avLst/>
                </a:prstGeom>
                <a:solidFill>
                  <a:srgbClr val="FF0000"/>
                </a:solidFill>
                <a:ln w="57150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4A834FE6-EA60-4705-BC9D-43F59529FEA2}"/>
                    </a:ext>
                  </a:extLst>
                </p:cNvPr>
                <p:cNvSpPr/>
                <p:nvPr/>
              </p:nvSpPr>
              <p:spPr>
                <a:xfrm>
                  <a:off x="2001323" y="3216992"/>
                  <a:ext cx="471753" cy="452854"/>
                </a:xfrm>
                <a:prstGeom prst="rect">
                  <a:avLst/>
                </a:prstGeom>
                <a:solidFill>
                  <a:srgbClr val="FF0000"/>
                </a:solidFill>
                <a:ln w="57150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88902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3">
            <a:extLst>
              <a:ext uri="{FF2B5EF4-FFF2-40B4-BE49-F238E27FC236}">
                <a16:creationId xmlns:a16="http://schemas.microsoft.com/office/drawing/2014/main" id="{E6506556-8508-40A4-A029-BFDADCAC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Example 2</a:t>
            </a:r>
          </a:p>
        </p:txBody>
      </p:sp>
      <p:sp>
        <p:nvSpPr>
          <p:cNvPr id="13" name="Text Box 52">
            <a:extLst>
              <a:ext uri="{FF2B5EF4-FFF2-40B4-BE49-F238E27FC236}">
                <a16:creationId xmlns:a16="http://schemas.microsoft.com/office/drawing/2014/main" id="{295AB8C2-2F24-41C7-B70A-045A13C3B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442827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9CD101-F8D7-45E1-AB60-9C42300F0BCC}"/>
              </a:ext>
            </a:extLst>
          </p:cNvPr>
          <p:cNvSpPr txBox="1"/>
          <p:nvPr/>
        </p:nvSpPr>
        <p:spPr>
          <a:xfrm>
            <a:off x="491919" y="1333158"/>
            <a:ext cx="1028983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3. Find the difference to complete the table 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AEDD5924-9C97-4C56-BABF-7CEBC9515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854392"/>
              </p:ext>
            </p:extLst>
          </p:nvPr>
        </p:nvGraphicFramePr>
        <p:xfrm>
          <a:off x="1259310" y="2068001"/>
          <a:ext cx="7417560" cy="1181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195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</a:tblGrid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69B23111-EEAF-4A53-A74A-28196D84629F}"/>
              </a:ext>
            </a:extLst>
          </p:cNvPr>
          <p:cNvSpPr/>
          <p:nvPr/>
        </p:nvSpPr>
        <p:spPr>
          <a:xfrm>
            <a:off x="3231716" y="365847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3365D1D-581B-4252-B197-773FB9970DBF}"/>
              </a:ext>
            </a:extLst>
          </p:cNvPr>
          <p:cNvGrpSpPr/>
          <p:nvPr/>
        </p:nvGrpSpPr>
        <p:grpSpPr>
          <a:xfrm>
            <a:off x="2750691" y="3329663"/>
            <a:ext cx="777784" cy="795240"/>
            <a:chOff x="3231716" y="3367242"/>
            <a:chExt cx="777784" cy="79524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4C05A1A-4547-4EFA-8BA1-C721145B9716}"/>
                </a:ext>
              </a:extLst>
            </p:cNvPr>
            <p:cNvGrpSpPr/>
            <p:nvPr/>
          </p:nvGrpSpPr>
          <p:grpSpPr>
            <a:xfrm>
              <a:off x="3231716" y="3367242"/>
              <a:ext cx="777784" cy="757661"/>
              <a:chOff x="3231716" y="3367242"/>
              <a:chExt cx="777784" cy="757661"/>
            </a:xfrm>
          </p:grpSpPr>
          <p:sp>
            <p:nvSpPr>
              <p:cNvPr id="3" name="Arrow: Curved Up 2">
                <a:extLst>
                  <a:ext uri="{FF2B5EF4-FFF2-40B4-BE49-F238E27FC236}">
                    <a16:creationId xmlns:a16="http://schemas.microsoft.com/office/drawing/2014/main" id="{E40394F0-298D-49DC-9D6B-45FB949ED8B8}"/>
                  </a:ext>
                </a:extLst>
              </p:cNvPr>
              <p:cNvSpPr/>
              <p:nvPr/>
            </p:nvSpPr>
            <p:spPr>
              <a:xfrm>
                <a:off x="3231716" y="3367242"/>
                <a:ext cx="613776" cy="291230"/>
              </a:xfrm>
              <a:prstGeom prst="curvedUpArrow">
                <a:avLst/>
              </a:prstGeom>
              <a:solidFill>
                <a:srgbClr val="FFFF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77AF3652-244F-4EE1-9706-A70C00980965}"/>
                  </a:ext>
                </a:extLst>
              </p:cNvPr>
              <p:cNvSpPr txBox="1"/>
              <p:nvPr/>
            </p:nvSpPr>
            <p:spPr>
              <a:xfrm>
                <a:off x="3532295" y="3601683"/>
                <a:ext cx="477205" cy="523220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lvl="0"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2800" b="1" dirty="0">
                    <a:solidFill>
                      <a:srgbClr val="FFFF00"/>
                    </a:solidFill>
                    <a:latin typeface="Comic Sans MS" pitchFamily="66"/>
                  </a:rPr>
                  <a:t>2</a:t>
                </a:r>
                <a:endParaRPr lang="en-GB" sz="2800" b="1" i="0" u="none" strike="noStrike" kern="1200" cap="none" spc="0" baseline="0" dirty="0">
                  <a:solidFill>
                    <a:srgbClr val="FFFF00"/>
                  </a:solidFill>
                  <a:uFillTx/>
                  <a:latin typeface="Comic Sans MS" pitchFamily="66"/>
                </a:endParaRPr>
              </a:p>
            </p:txBody>
          </p:sp>
        </p:grp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E7B9016-4714-4F15-A549-C80D6588A552}"/>
                </a:ext>
              </a:extLst>
            </p:cNvPr>
            <p:cNvSpPr/>
            <p:nvPr/>
          </p:nvSpPr>
          <p:spPr>
            <a:xfrm>
              <a:off x="3535075" y="3513730"/>
              <a:ext cx="436848" cy="648752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18E6322-F977-4743-BB6F-BE3573E10FBA}"/>
              </a:ext>
            </a:extLst>
          </p:cNvPr>
          <p:cNvGrpSpPr/>
          <p:nvPr/>
        </p:nvGrpSpPr>
        <p:grpSpPr>
          <a:xfrm>
            <a:off x="3703566" y="3305483"/>
            <a:ext cx="777784" cy="795240"/>
            <a:chOff x="3231716" y="3367242"/>
            <a:chExt cx="777784" cy="795240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ACF71923-877A-4286-8D05-3D43A42375A7}"/>
                </a:ext>
              </a:extLst>
            </p:cNvPr>
            <p:cNvGrpSpPr/>
            <p:nvPr/>
          </p:nvGrpSpPr>
          <p:grpSpPr>
            <a:xfrm>
              <a:off x="3231716" y="3367242"/>
              <a:ext cx="777784" cy="757661"/>
              <a:chOff x="3231716" y="3367242"/>
              <a:chExt cx="777784" cy="757661"/>
            </a:xfrm>
          </p:grpSpPr>
          <p:sp>
            <p:nvSpPr>
              <p:cNvPr id="56" name="Arrow: Curved Up 55">
                <a:extLst>
                  <a:ext uri="{FF2B5EF4-FFF2-40B4-BE49-F238E27FC236}">
                    <a16:creationId xmlns:a16="http://schemas.microsoft.com/office/drawing/2014/main" id="{9AEAE002-5EAD-4C12-A51D-3ABC7B028F1E}"/>
                  </a:ext>
                </a:extLst>
              </p:cNvPr>
              <p:cNvSpPr/>
              <p:nvPr/>
            </p:nvSpPr>
            <p:spPr>
              <a:xfrm>
                <a:off x="3231716" y="3367242"/>
                <a:ext cx="613776" cy="291230"/>
              </a:xfrm>
              <a:prstGeom prst="curvedUpArrow">
                <a:avLst/>
              </a:prstGeom>
              <a:solidFill>
                <a:srgbClr val="FFFF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B7180D0-19E7-4B61-A259-586BE4C7E037}"/>
                  </a:ext>
                </a:extLst>
              </p:cNvPr>
              <p:cNvSpPr txBox="1"/>
              <p:nvPr/>
            </p:nvSpPr>
            <p:spPr>
              <a:xfrm>
                <a:off x="3532295" y="3601683"/>
                <a:ext cx="477205" cy="523220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lvl="0"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2800" b="1" dirty="0">
                    <a:solidFill>
                      <a:srgbClr val="FFFF00"/>
                    </a:solidFill>
                    <a:latin typeface="Comic Sans MS" pitchFamily="66"/>
                  </a:rPr>
                  <a:t>2</a:t>
                </a:r>
                <a:endParaRPr lang="en-GB" sz="2800" b="1" i="0" u="none" strike="noStrike" kern="1200" cap="none" spc="0" baseline="0" dirty="0">
                  <a:solidFill>
                    <a:srgbClr val="FFFF00"/>
                  </a:solidFill>
                  <a:uFillTx/>
                  <a:latin typeface="Comic Sans MS" pitchFamily="66"/>
                </a:endParaRPr>
              </a:p>
            </p:txBody>
          </p: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CA30435-265A-47B5-9A09-4EECBD4D2876}"/>
                </a:ext>
              </a:extLst>
            </p:cNvPr>
            <p:cNvSpPr/>
            <p:nvPr/>
          </p:nvSpPr>
          <p:spPr>
            <a:xfrm>
              <a:off x="3535075" y="3513730"/>
              <a:ext cx="436848" cy="648752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C11F2A3-4583-4B4A-B102-5770F8618726}"/>
              </a:ext>
            </a:extLst>
          </p:cNvPr>
          <p:cNvGrpSpPr/>
          <p:nvPr/>
        </p:nvGrpSpPr>
        <p:grpSpPr>
          <a:xfrm>
            <a:off x="4743149" y="3292084"/>
            <a:ext cx="777784" cy="795240"/>
            <a:chOff x="3231716" y="3367242"/>
            <a:chExt cx="777784" cy="79524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1BAE9318-616E-4974-B085-114366F6C46E}"/>
                </a:ext>
              </a:extLst>
            </p:cNvPr>
            <p:cNvGrpSpPr/>
            <p:nvPr/>
          </p:nvGrpSpPr>
          <p:grpSpPr>
            <a:xfrm>
              <a:off x="3231716" y="3367242"/>
              <a:ext cx="777784" cy="757661"/>
              <a:chOff x="3231716" y="3367242"/>
              <a:chExt cx="777784" cy="757661"/>
            </a:xfrm>
          </p:grpSpPr>
          <p:sp>
            <p:nvSpPr>
              <p:cNvPr id="61" name="Arrow: Curved Up 60">
                <a:extLst>
                  <a:ext uri="{FF2B5EF4-FFF2-40B4-BE49-F238E27FC236}">
                    <a16:creationId xmlns:a16="http://schemas.microsoft.com/office/drawing/2014/main" id="{50F7C72B-4B4A-4817-A08F-F8BEE67EC3A2}"/>
                  </a:ext>
                </a:extLst>
              </p:cNvPr>
              <p:cNvSpPr/>
              <p:nvPr/>
            </p:nvSpPr>
            <p:spPr>
              <a:xfrm>
                <a:off x="3231716" y="3367242"/>
                <a:ext cx="613776" cy="291230"/>
              </a:xfrm>
              <a:prstGeom prst="curvedUpArrow">
                <a:avLst/>
              </a:prstGeom>
              <a:solidFill>
                <a:srgbClr val="FFFF00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2EE5A97-229D-4BE5-BD23-ADBE146DA3D2}"/>
                  </a:ext>
                </a:extLst>
              </p:cNvPr>
              <p:cNvSpPr txBox="1"/>
              <p:nvPr/>
            </p:nvSpPr>
            <p:spPr>
              <a:xfrm>
                <a:off x="3532295" y="3601683"/>
                <a:ext cx="477205" cy="523220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lvl="0"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2800" b="1" dirty="0">
                    <a:solidFill>
                      <a:srgbClr val="FFFF00"/>
                    </a:solidFill>
                    <a:latin typeface="Comic Sans MS" pitchFamily="66"/>
                  </a:rPr>
                  <a:t>2</a:t>
                </a:r>
                <a:endParaRPr lang="en-GB" sz="2800" b="1" i="0" u="none" strike="noStrike" kern="1200" cap="none" spc="0" baseline="0" dirty="0">
                  <a:solidFill>
                    <a:srgbClr val="FFFF00"/>
                  </a:solidFill>
                  <a:uFillTx/>
                  <a:latin typeface="Comic Sans MS" pitchFamily="66"/>
                </a:endParaRPr>
              </a:p>
            </p:txBody>
          </p:sp>
        </p:grp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BA759A4F-7DE7-4AEE-9D39-65AB65957A92}"/>
                </a:ext>
              </a:extLst>
            </p:cNvPr>
            <p:cNvSpPr/>
            <p:nvPr/>
          </p:nvSpPr>
          <p:spPr>
            <a:xfrm>
              <a:off x="3535075" y="3513730"/>
              <a:ext cx="436848" cy="648752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175DD19A-4237-44E5-93D9-8F07F4B9FE7F}"/>
              </a:ext>
            </a:extLst>
          </p:cNvPr>
          <p:cNvSpPr txBox="1"/>
          <p:nvPr/>
        </p:nvSpPr>
        <p:spPr>
          <a:xfrm>
            <a:off x="442708" y="4049745"/>
            <a:ext cx="10289836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4. Use the table and the difference to create a formula that always   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chemeClr val="bg1"/>
                </a:solidFill>
                <a:latin typeface="Comic Sans MS" pitchFamily="66"/>
              </a:rPr>
              <a:t>    works</a:t>
            </a:r>
            <a:endParaRPr lang="en-GB" sz="2400" b="0" i="0" u="none" strike="noStrike" kern="1200" cap="none" spc="0" baseline="0" dirty="0">
              <a:solidFill>
                <a:schemeClr val="bg1"/>
              </a:solidFill>
              <a:uFillTx/>
              <a:latin typeface="Comic Sans MS" pitchFamily="66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D166BB-3147-45D6-8E9C-B39B19214C69}"/>
              </a:ext>
            </a:extLst>
          </p:cNvPr>
          <p:cNvSpPr/>
          <p:nvPr/>
        </p:nvSpPr>
        <p:spPr>
          <a:xfrm>
            <a:off x="1373998" y="5147561"/>
            <a:ext cx="5532939" cy="11548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F0513C-8CB2-487B-87FF-AB6A86BBB66E}"/>
              </a:ext>
            </a:extLst>
          </p:cNvPr>
          <p:cNvSpPr txBox="1"/>
          <p:nvPr/>
        </p:nvSpPr>
        <p:spPr>
          <a:xfrm>
            <a:off x="1514020" y="5301120"/>
            <a:ext cx="594412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dirty="0">
                <a:latin typeface="Comic Sans MS" pitchFamily="66"/>
              </a:rPr>
              <a:t>B</a:t>
            </a:r>
            <a:endParaRPr lang="en-GB" sz="36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52A46A0-DB56-48A1-AC56-E76D44062E33}"/>
              </a:ext>
            </a:extLst>
          </p:cNvPr>
          <p:cNvSpPr txBox="1"/>
          <p:nvPr/>
        </p:nvSpPr>
        <p:spPr>
          <a:xfrm>
            <a:off x="5137005" y="2729904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9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8E40546-A155-4CA4-AD43-AE1C7BE34C0E}"/>
              </a:ext>
            </a:extLst>
          </p:cNvPr>
          <p:cNvSpPr txBox="1"/>
          <p:nvPr/>
        </p:nvSpPr>
        <p:spPr>
          <a:xfrm>
            <a:off x="6005694" y="2724835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11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1643664-8022-4425-92AE-792699F2F84F}"/>
              </a:ext>
            </a:extLst>
          </p:cNvPr>
          <p:cNvSpPr txBox="1"/>
          <p:nvPr/>
        </p:nvSpPr>
        <p:spPr>
          <a:xfrm>
            <a:off x="2289385" y="5309594"/>
            <a:ext cx="2323216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uFillTx/>
                <a:latin typeface="Comic Sans MS" pitchFamily="66"/>
              </a:rPr>
              <a:t>= 2 x 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BE770FE-A749-4383-8D0E-5DD52210D850}"/>
              </a:ext>
            </a:extLst>
          </p:cNvPr>
          <p:cNvSpPr txBox="1"/>
          <p:nvPr/>
        </p:nvSpPr>
        <p:spPr>
          <a:xfrm>
            <a:off x="4475229" y="5331996"/>
            <a:ext cx="2323216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uFillTx/>
                <a:latin typeface="Comic Sans MS" pitchFamily="66"/>
              </a:rPr>
              <a:t>+ 1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3F498DE-77DE-4D4B-A17D-D43D9C4BBD71}"/>
              </a:ext>
            </a:extLst>
          </p:cNvPr>
          <p:cNvCxnSpPr/>
          <p:nvPr/>
        </p:nvCxnSpPr>
        <p:spPr>
          <a:xfrm>
            <a:off x="1760265" y="3186500"/>
            <a:ext cx="0" cy="2244769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8CACC0B0-648C-472D-A69E-84635DD0B6B9}"/>
              </a:ext>
            </a:extLst>
          </p:cNvPr>
          <p:cNvCxnSpPr>
            <a:cxnSpLocks/>
          </p:cNvCxnSpPr>
          <p:nvPr/>
        </p:nvCxnSpPr>
        <p:spPr>
          <a:xfrm flipH="1">
            <a:off x="3023819" y="4212856"/>
            <a:ext cx="136664" cy="1099615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70B10252-1E08-4A17-8F79-201630C68096}"/>
              </a:ext>
            </a:extLst>
          </p:cNvPr>
          <p:cNvCxnSpPr>
            <a:cxnSpLocks/>
          </p:cNvCxnSpPr>
          <p:nvPr/>
        </p:nvCxnSpPr>
        <p:spPr>
          <a:xfrm>
            <a:off x="1709494" y="2536544"/>
            <a:ext cx="2207106" cy="2742174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5E883EE-EC16-4344-9CB7-08C0A94CB461}"/>
              </a:ext>
            </a:extLst>
          </p:cNvPr>
          <p:cNvCxnSpPr>
            <a:cxnSpLocks/>
          </p:cNvCxnSpPr>
          <p:nvPr/>
        </p:nvCxnSpPr>
        <p:spPr>
          <a:xfrm flipH="1">
            <a:off x="5330586" y="5089826"/>
            <a:ext cx="875415" cy="484339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94A60F9E-6E7E-49A2-B3AC-274A74F5C75E}"/>
              </a:ext>
            </a:extLst>
          </p:cNvPr>
          <p:cNvSpPr txBox="1"/>
          <p:nvPr/>
        </p:nvSpPr>
        <p:spPr>
          <a:xfrm>
            <a:off x="6524411" y="4688595"/>
            <a:ext cx="429359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>
                <a:solidFill>
                  <a:srgbClr val="FFFF00"/>
                </a:solidFill>
                <a:latin typeface="Comic Sans MS" pitchFamily="66"/>
              </a:rPr>
              <a:t>The correction number</a:t>
            </a:r>
            <a:endParaRPr lang="en-GB" sz="2400" b="0" i="0" u="none" strike="noStrike" kern="1200" cap="none" spc="0" baseline="0" dirty="0">
              <a:solidFill>
                <a:srgbClr val="FFFF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95998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9" grpId="0" animBg="1"/>
      <p:bldP spid="64" grpId="0"/>
      <p:bldP spid="65" grpId="0"/>
      <p:bldP spid="66" grpId="0"/>
      <p:bldP spid="67" grpId="0"/>
      <p:bldP spid="68" grpId="0"/>
      <p:bldP spid="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3">
            <a:extLst>
              <a:ext uri="{FF2B5EF4-FFF2-40B4-BE49-F238E27FC236}">
                <a16:creationId xmlns:a16="http://schemas.microsoft.com/office/drawing/2014/main" id="{E6506556-8508-40A4-A029-BFDADCAC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9" y="457800"/>
            <a:ext cx="2302510" cy="6461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66FF33"/>
                </a:solidFill>
                <a:latin typeface="Arial Rounded MT Bold" panose="020F0704030504030204" pitchFamily="34" charset="0"/>
              </a:rPr>
              <a:t>Example 2</a:t>
            </a:r>
          </a:p>
        </p:txBody>
      </p:sp>
      <p:sp>
        <p:nvSpPr>
          <p:cNvPr id="13" name="Text Box 52">
            <a:extLst>
              <a:ext uri="{FF2B5EF4-FFF2-40B4-BE49-F238E27FC236}">
                <a16:creationId xmlns:a16="http://schemas.microsoft.com/office/drawing/2014/main" id="{295AB8C2-2F24-41C7-B70A-045A13C3B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3" y="442827"/>
            <a:ext cx="6373917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Linear Patterns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AEDD5924-9C97-4C56-BABF-7CEBC9515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971159"/>
              </p:ext>
            </p:extLst>
          </p:nvPr>
        </p:nvGraphicFramePr>
        <p:xfrm>
          <a:off x="1236212" y="1288348"/>
          <a:ext cx="7417560" cy="1181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195">
                  <a:extLst>
                    <a:ext uri="{9D8B030D-6E8A-4147-A177-3AD203B41FA5}">
                      <a16:colId xmlns:a16="http://schemas.microsoft.com/office/drawing/2014/main" val="3951591625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129155165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64903635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2891275439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542491867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3506147772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4253565770"/>
                    </a:ext>
                  </a:extLst>
                </a:gridCol>
                <a:gridCol w="927195">
                  <a:extLst>
                    <a:ext uri="{9D8B030D-6E8A-4147-A177-3AD203B41FA5}">
                      <a16:colId xmlns:a16="http://schemas.microsoft.com/office/drawing/2014/main" val="1016982742"/>
                    </a:ext>
                  </a:extLst>
                </a:gridCol>
              </a:tblGrid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75941"/>
                  </a:ext>
                </a:extLst>
              </a:tr>
              <a:tr h="590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42741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69B23111-EEAF-4A53-A74A-28196D84629F}"/>
              </a:ext>
            </a:extLst>
          </p:cNvPr>
          <p:cNvSpPr/>
          <p:nvPr/>
        </p:nvSpPr>
        <p:spPr>
          <a:xfrm>
            <a:off x="3231716" y="365847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75DD19A-4237-44E5-93D9-8F07F4B9FE7F}"/>
              </a:ext>
            </a:extLst>
          </p:cNvPr>
          <p:cNvSpPr txBox="1"/>
          <p:nvPr/>
        </p:nvSpPr>
        <p:spPr>
          <a:xfrm>
            <a:off x="243924" y="3770191"/>
            <a:ext cx="11704151" cy="5847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chemeClr val="bg1"/>
                </a:solidFill>
                <a:latin typeface="Comic Sans MS" pitchFamily="66"/>
              </a:rPr>
              <a:t>5. Use the formula to work out the value of B, when </a:t>
            </a:r>
            <a:r>
              <a:rPr lang="en-GB" sz="3200" u="sng" dirty="0">
                <a:solidFill>
                  <a:schemeClr val="bg1"/>
                </a:solidFill>
                <a:latin typeface="Comic Sans MS" pitchFamily="66"/>
              </a:rPr>
              <a:t>S</a:t>
            </a:r>
            <a:r>
              <a:rPr lang="en-GB" sz="3200" u="sng" dirty="0">
                <a:solidFill>
                  <a:srgbClr val="FFFF00"/>
                </a:solidFill>
                <a:latin typeface="Comic Sans MS" pitchFamily="66"/>
              </a:rPr>
              <a:t>=20</a:t>
            </a:r>
            <a:endParaRPr lang="en-GB" sz="3200" b="0" i="0" u="sng" strike="noStrike" kern="1200" cap="none" spc="0" baseline="0" dirty="0">
              <a:solidFill>
                <a:srgbClr val="FFFF00"/>
              </a:solidFill>
              <a:uFillTx/>
              <a:latin typeface="Comic Sans MS" pitchFamily="66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D166BB-3147-45D6-8E9C-B39B19214C69}"/>
              </a:ext>
            </a:extLst>
          </p:cNvPr>
          <p:cNvSpPr/>
          <p:nvPr/>
        </p:nvSpPr>
        <p:spPr>
          <a:xfrm>
            <a:off x="1687149" y="2614938"/>
            <a:ext cx="4408851" cy="8889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F0513C-8CB2-487B-87FF-AB6A86BBB66E}"/>
              </a:ext>
            </a:extLst>
          </p:cNvPr>
          <p:cNvSpPr txBox="1"/>
          <p:nvPr/>
        </p:nvSpPr>
        <p:spPr>
          <a:xfrm>
            <a:off x="1827171" y="2768496"/>
            <a:ext cx="594412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dirty="0">
                <a:latin typeface="Comic Sans MS" pitchFamily="66"/>
              </a:rPr>
              <a:t>B</a:t>
            </a:r>
            <a:endParaRPr lang="en-GB" sz="36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52A46A0-DB56-48A1-AC56-E76D44062E33}"/>
              </a:ext>
            </a:extLst>
          </p:cNvPr>
          <p:cNvSpPr txBox="1"/>
          <p:nvPr/>
        </p:nvSpPr>
        <p:spPr>
          <a:xfrm>
            <a:off x="5108610" y="1966113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9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8E40546-A155-4CA4-AD43-AE1C7BE34C0E}"/>
              </a:ext>
            </a:extLst>
          </p:cNvPr>
          <p:cNvSpPr txBox="1"/>
          <p:nvPr/>
        </p:nvSpPr>
        <p:spPr>
          <a:xfrm>
            <a:off x="6009853" y="1966114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11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1643664-8022-4425-92AE-792699F2F84F}"/>
              </a:ext>
            </a:extLst>
          </p:cNvPr>
          <p:cNvSpPr txBox="1"/>
          <p:nvPr/>
        </p:nvSpPr>
        <p:spPr>
          <a:xfrm>
            <a:off x="2602536" y="2776970"/>
            <a:ext cx="2323216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uFillTx/>
                <a:latin typeface="Comic Sans MS" pitchFamily="66"/>
              </a:rPr>
              <a:t>= 2 x 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BE770FE-A749-4383-8D0E-5DD52210D850}"/>
              </a:ext>
            </a:extLst>
          </p:cNvPr>
          <p:cNvSpPr txBox="1"/>
          <p:nvPr/>
        </p:nvSpPr>
        <p:spPr>
          <a:xfrm>
            <a:off x="4679531" y="2736259"/>
            <a:ext cx="2323216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uFillTx/>
                <a:latin typeface="Comic Sans MS" pitchFamily="66"/>
              </a:rPr>
              <a:t>+ 1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8CEA4F9-0BE0-47C7-A38C-23DCEF54251D}"/>
              </a:ext>
            </a:extLst>
          </p:cNvPr>
          <p:cNvSpPr txBox="1"/>
          <p:nvPr/>
        </p:nvSpPr>
        <p:spPr>
          <a:xfrm>
            <a:off x="1899449" y="4386170"/>
            <a:ext cx="3576513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B = 2 x </a:t>
            </a:r>
            <a:r>
              <a:rPr lang="en-GB" sz="4000" dirty="0">
                <a:solidFill>
                  <a:srgbClr val="FFFF00"/>
                </a:solidFill>
                <a:latin typeface="Comic Sans MS" pitchFamily="66"/>
              </a:rPr>
              <a:t>20</a:t>
            </a: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 + 1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9D22B2-D7ED-4927-BADA-C444D1AB7386}"/>
              </a:ext>
            </a:extLst>
          </p:cNvPr>
          <p:cNvSpPr txBox="1"/>
          <p:nvPr/>
        </p:nvSpPr>
        <p:spPr>
          <a:xfrm>
            <a:off x="1899448" y="4947291"/>
            <a:ext cx="3576513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S = 40 + 1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83A493D-917A-45F3-BF2E-60826597509A}"/>
              </a:ext>
            </a:extLst>
          </p:cNvPr>
          <p:cNvSpPr txBox="1"/>
          <p:nvPr/>
        </p:nvSpPr>
        <p:spPr>
          <a:xfrm>
            <a:off x="1899447" y="5508412"/>
            <a:ext cx="3576513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chemeClr val="bg1"/>
                </a:solidFill>
                <a:latin typeface="Comic Sans MS" pitchFamily="66"/>
              </a:rPr>
              <a:t>S = 41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0B1DA4-F7A6-4114-8884-BD443380128F}"/>
              </a:ext>
            </a:extLst>
          </p:cNvPr>
          <p:cNvSpPr txBox="1"/>
          <p:nvPr/>
        </p:nvSpPr>
        <p:spPr>
          <a:xfrm>
            <a:off x="7979021" y="1927704"/>
            <a:ext cx="901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>
                <a:latin typeface="Comic Sans MS" pitchFamily="66"/>
              </a:rPr>
              <a:t>41</a:t>
            </a:r>
            <a:endParaRPr lang="en-GB" sz="2400" b="1" i="0" u="none" strike="noStrike" kern="1200" cap="none" spc="0" baseline="0" dirty="0"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3605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34" grpId="0"/>
      <p:bldP spid="35" grpId="0"/>
      <p:bldP spid="36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DE4C305443D54181CC1AF39F459BC8" ma:contentTypeVersion="4" ma:contentTypeDescription="Create a new document." ma:contentTypeScope="" ma:versionID="6c9b8c0d11c8f574f7703414069413f6">
  <xsd:schema xmlns:xsd="http://www.w3.org/2001/XMLSchema" xmlns:xs="http://www.w3.org/2001/XMLSchema" xmlns:p="http://schemas.microsoft.com/office/2006/metadata/properties" xmlns:ns2="067d2666-5905-447b-853f-7b3c98093cca" targetNamespace="http://schemas.microsoft.com/office/2006/metadata/properties" ma:root="true" ma:fieldsID="656865f3c4e096569fc7705787140b2a" ns2:_="">
    <xsd:import namespace="067d2666-5905-447b-853f-7b3c98093c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7d2666-5905-447b-853f-7b3c98093c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2A4419-898A-46D0-8622-4445952F93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F67B8A-F0EE-4D38-9D05-677A2AD2CCCB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067d2666-5905-447b-853f-7b3c98093cc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B98B314-A23E-4284-8E0D-4DDB9AB50D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7d2666-5905-447b-853f-7b3c98093c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1335</Words>
  <Application>Microsoft Office PowerPoint</Application>
  <PresentationFormat>Widescreen</PresentationFormat>
  <Paragraphs>562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Rounded MT Bold</vt:lpstr>
      <vt:lpstr>Calibri</vt:lpstr>
      <vt:lpstr>Calibri Light</vt:lpstr>
      <vt:lpstr>Comic Sans MS</vt:lpstr>
      <vt:lpstr>Office Theme</vt:lpstr>
      <vt:lpstr>N4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N4 Revision</dc:title>
  <dc:creator>S McCann</dc:creator>
  <cp:lastModifiedBy>Kathleen McCann</cp:lastModifiedBy>
  <cp:revision>63</cp:revision>
  <dcterms:created xsi:type="dcterms:W3CDTF">2020-04-29T14:10:16Z</dcterms:created>
  <dcterms:modified xsi:type="dcterms:W3CDTF">2020-08-26T10:43:35Z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0x01010081DE4C305443D54181CC1AF39F459BC8</vt:lpwstr>
  </property>
</Properties>
</file>