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1" r:id="rId5"/>
    <p:sldId id="263" r:id="rId6"/>
    <p:sldId id="264" r:id="rId7"/>
    <p:sldId id="257" r:id="rId8"/>
    <p:sldId id="258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84" r:id="rId17"/>
    <p:sldId id="285" r:id="rId18"/>
    <p:sldId id="286" r:id="rId19"/>
    <p:sldId id="287" r:id="rId20"/>
    <p:sldId id="272" r:id="rId21"/>
    <p:sldId id="259" r:id="rId22"/>
    <p:sldId id="273" r:id="rId23"/>
    <p:sldId id="274" r:id="rId24"/>
    <p:sldId id="275" r:id="rId25"/>
    <p:sldId id="277" r:id="rId26"/>
    <p:sldId id="282" r:id="rId27"/>
    <p:sldId id="283" r:id="rId28"/>
    <p:sldId id="279" r:id="rId29"/>
    <p:sldId id="278" r:id="rId30"/>
    <p:sldId id="280" r:id="rId31"/>
    <p:sldId id="281" r:id="rId32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2F2674"/>
    <a:srgbClr val="030129"/>
    <a:srgbClr val="182A40"/>
    <a:srgbClr val="264264"/>
    <a:srgbClr val="2E5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194B-F1F1-4957-9BE3-08B82D161F58}" type="datetimeFigureOut">
              <a:rPr lang="en-GB" smtClean="0"/>
              <a:t>29/09/2013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F964-0E0D-4A94-A314-BB270316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94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194B-F1F1-4957-9BE3-08B82D161F58}" type="datetimeFigureOut">
              <a:rPr lang="en-GB" smtClean="0"/>
              <a:t>29/09/2013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F964-0E0D-4A94-A314-BB270316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754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194B-F1F1-4957-9BE3-08B82D161F58}" type="datetimeFigureOut">
              <a:rPr lang="en-GB" smtClean="0"/>
              <a:t>29/09/2013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F964-0E0D-4A94-A314-BB270316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024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194B-F1F1-4957-9BE3-08B82D161F58}" type="datetimeFigureOut">
              <a:rPr lang="en-GB" smtClean="0"/>
              <a:t>29/09/2013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F964-0E0D-4A94-A314-BB270316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528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194B-F1F1-4957-9BE3-08B82D161F58}" type="datetimeFigureOut">
              <a:rPr lang="en-GB" smtClean="0"/>
              <a:t>29/09/2013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F964-0E0D-4A94-A314-BB270316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07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194B-F1F1-4957-9BE3-08B82D161F58}" type="datetimeFigureOut">
              <a:rPr lang="en-GB" smtClean="0"/>
              <a:t>29/09/2013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F964-0E0D-4A94-A314-BB270316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283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194B-F1F1-4957-9BE3-08B82D161F58}" type="datetimeFigureOut">
              <a:rPr lang="en-GB" smtClean="0"/>
              <a:t>29/09/2013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F964-0E0D-4A94-A314-BB270316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39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194B-F1F1-4957-9BE3-08B82D161F58}" type="datetimeFigureOut">
              <a:rPr lang="en-GB" smtClean="0"/>
              <a:t>29/09/2013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F964-0E0D-4A94-A314-BB270316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00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194B-F1F1-4957-9BE3-08B82D161F58}" type="datetimeFigureOut">
              <a:rPr lang="en-GB" smtClean="0"/>
              <a:t>29/09/2013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F964-0E0D-4A94-A314-BB270316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2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194B-F1F1-4957-9BE3-08B82D161F58}" type="datetimeFigureOut">
              <a:rPr lang="en-GB" smtClean="0"/>
              <a:t>29/09/2013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F964-0E0D-4A94-A314-BB270316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959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194B-F1F1-4957-9BE3-08B82D161F58}" type="datetimeFigureOut">
              <a:rPr lang="en-GB" smtClean="0"/>
              <a:t>29/09/2013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F964-0E0D-4A94-A314-BB270316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86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7194B-F1F1-4957-9BE3-08B82D161F58}" type="datetimeFigureOut">
              <a:rPr lang="en-GB" smtClean="0"/>
              <a:t>29/09/2013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5F964-0E0D-4A94-A314-BB270316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0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sport/0/olympics/18912148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pgear.com/uk/videos/may-drives-the-ariel-atom-v8-part-3-series-16-episode-1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.uk/sport/0/olympics/19171359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4SbJpQPA40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Starter – Conversions Test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lphaLcParenR"/>
            </a:pPr>
            <a:r>
              <a:rPr lang="en-GB" dirty="0" smtClean="0"/>
              <a:t>1m = ____ cm</a:t>
            </a:r>
          </a:p>
          <a:p>
            <a:pPr marL="514350" indent="-514350">
              <a:buFont typeface="+mj-lt"/>
              <a:buAutoNum type="alphaLcParenR"/>
            </a:pPr>
            <a:endParaRPr lang="en-GB" dirty="0"/>
          </a:p>
          <a:p>
            <a:pPr marL="514350" indent="-514350">
              <a:buFont typeface="+mj-lt"/>
              <a:buAutoNum type="alphaLcParenR"/>
            </a:pPr>
            <a:r>
              <a:rPr lang="en-GB" dirty="0" smtClean="0"/>
              <a:t>1 tonne = ___kg</a:t>
            </a:r>
          </a:p>
          <a:p>
            <a:pPr marL="514350" indent="-514350">
              <a:buFont typeface="+mj-lt"/>
              <a:buAutoNum type="alphaLcParenR"/>
            </a:pPr>
            <a:endParaRPr lang="en-GB" dirty="0"/>
          </a:p>
          <a:p>
            <a:pPr marL="514350" indent="-514350">
              <a:buFont typeface="+mj-lt"/>
              <a:buAutoNum type="alphaLcParenR"/>
            </a:pPr>
            <a:r>
              <a:rPr lang="en-GB" dirty="0" smtClean="0"/>
              <a:t>1cl = ___ml</a:t>
            </a:r>
          </a:p>
          <a:p>
            <a:pPr marL="514350" indent="-514350">
              <a:buFont typeface="+mj-lt"/>
              <a:buAutoNum type="alphaLcParenR"/>
            </a:pPr>
            <a:endParaRPr lang="en-GB" dirty="0"/>
          </a:p>
          <a:p>
            <a:pPr marL="514350" indent="-514350">
              <a:buFont typeface="+mj-lt"/>
              <a:buAutoNum type="alphaLcParenR"/>
            </a:pPr>
            <a:r>
              <a:rPr lang="en-GB" dirty="0" smtClean="0"/>
              <a:t>1cm</a:t>
            </a:r>
            <a:r>
              <a:rPr lang="en-GB" baseline="30000" dirty="0" smtClean="0"/>
              <a:t>3</a:t>
            </a:r>
            <a:r>
              <a:rPr lang="en-GB" dirty="0" smtClean="0"/>
              <a:t> = ___ml</a:t>
            </a:r>
          </a:p>
          <a:p>
            <a:pPr marL="514350" indent="-514350">
              <a:buFont typeface="+mj-lt"/>
              <a:buAutoNum type="alphaLcParenR"/>
            </a:pPr>
            <a:endParaRPr lang="en-GB" dirty="0"/>
          </a:p>
          <a:p>
            <a:pPr marL="514350" indent="-514350">
              <a:buFont typeface="+mj-lt"/>
              <a:buAutoNum type="alphaLcParenR"/>
            </a:pPr>
            <a:r>
              <a:rPr lang="en-GB" dirty="0" smtClean="0"/>
              <a:t>1 mile = ___km</a:t>
            </a:r>
          </a:p>
          <a:p>
            <a:pPr marL="514350" indent="-514350">
              <a:buFont typeface="+mj-lt"/>
              <a:buAutoNum type="alphaLcParenR"/>
            </a:pPr>
            <a:endParaRPr lang="en-GB" dirty="0"/>
          </a:p>
          <a:p>
            <a:pPr marL="514350" indent="-514350">
              <a:buFont typeface="+mj-lt"/>
              <a:buAutoNum type="alphaLcParenR"/>
            </a:pP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lphaLcParenR" startAt="6"/>
            </a:pPr>
            <a:r>
              <a:rPr lang="en-GB" dirty="0" smtClean="0"/>
              <a:t>6000m = ___km</a:t>
            </a:r>
          </a:p>
          <a:p>
            <a:pPr marL="514350" indent="-514350">
              <a:buFont typeface="+mj-lt"/>
              <a:buAutoNum type="alphaLcParenR" startAt="6"/>
            </a:pPr>
            <a:endParaRPr lang="en-GB" dirty="0"/>
          </a:p>
          <a:p>
            <a:pPr marL="514350" indent="-514350">
              <a:buFont typeface="+mj-lt"/>
              <a:buAutoNum type="alphaLcParenR" startAt="6"/>
            </a:pPr>
            <a:r>
              <a:rPr lang="en-GB" dirty="0" smtClean="0"/>
              <a:t>15cl = ___ml</a:t>
            </a:r>
          </a:p>
          <a:p>
            <a:pPr marL="514350" indent="-514350">
              <a:buFont typeface="+mj-lt"/>
              <a:buAutoNum type="alphaLcParenR" startAt="6"/>
            </a:pPr>
            <a:endParaRPr lang="en-GB" dirty="0"/>
          </a:p>
          <a:p>
            <a:pPr marL="514350" indent="-514350">
              <a:buFont typeface="+mj-lt"/>
              <a:buAutoNum type="alphaLcParenR" startAt="6"/>
            </a:pPr>
            <a:r>
              <a:rPr lang="en-GB" dirty="0" smtClean="0"/>
              <a:t>7cm</a:t>
            </a:r>
            <a:r>
              <a:rPr lang="en-GB" baseline="30000" dirty="0" smtClean="0"/>
              <a:t>3</a:t>
            </a:r>
            <a:r>
              <a:rPr lang="en-GB" dirty="0" smtClean="0"/>
              <a:t> = ___l</a:t>
            </a:r>
          </a:p>
          <a:p>
            <a:pPr marL="514350" indent="-514350">
              <a:buFont typeface="+mj-lt"/>
              <a:buAutoNum type="alphaLcParenR" startAt="6"/>
            </a:pPr>
            <a:endParaRPr lang="en-GB" dirty="0"/>
          </a:p>
          <a:p>
            <a:pPr marL="514350" indent="-514350">
              <a:buFont typeface="+mj-lt"/>
              <a:buAutoNum type="alphaLcParenR" startAt="6"/>
            </a:pPr>
            <a:r>
              <a:rPr lang="en-GB" dirty="0" smtClean="0"/>
              <a:t>6.5 tonnes = ___g</a:t>
            </a:r>
          </a:p>
          <a:p>
            <a:pPr marL="514350" indent="-514350">
              <a:buFont typeface="+mj-lt"/>
              <a:buAutoNum type="alphaLcParenR" startAt="6"/>
            </a:pPr>
            <a:endParaRPr lang="en-GB" dirty="0"/>
          </a:p>
          <a:p>
            <a:pPr marL="514350" indent="-514350">
              <a:buFont typeface="+mj-lt"/>
              <a:buAutoNum type="alphaLcParenR" startAt="6"/>
            </a:pPr>
            <a:r>
              <a:rPr lang="en-GB" dirty="0" smtClean="0"/>
              <a:t>10kg = ___</a:t>
            </a:r>
            <a:r>
              <a:rPr lang="en-GB" dirty="0" err="1" smtClean="0"/>
              <a:t>lbs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390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Speed, distance, 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Watch </a:t>
            </a:r>
            <a:r>
              <a:rPr lang="en-GB" dirty="0" smtClean="0">
                <a:hlinkClick r:id="rId3"/>
              </a:rPr>
              <a:t>this</a:t>
            </a:r>
            <a:r>
              <a:rPr lang="en-GB" dirty="0" smtClean="0"/>
              <a:t> clip of Mo Farah winning gold at the London Olympics.</a:t>
            </a:r>
          </a:p>
          <a:p>
            <a:endParaRPr lang="en-GB" dirty="0"/>
          </a:p>
          <a:p>
            <a:r>
              <a:rPr lang="en-GB" dirty="0" smtClean="0"/>
              <a:t>Given he ran the 10,000m in 27 </a:t>
            </a:r>
            <a:r>
              <a:rPr lang="en-GB" dirty="0" err="1" smtClean="0"/>
              <a:t>mins</a:t>
            </a:r>
            <a:r>
              <a:rPr lang="en-GB" dirty="0" smtClean="0"/>
              <a:t>, 30.43 seconds, what was his average speed during the race?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895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Speed, distance, 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hlinkClick r:id="rId3"/>
              </a:rPr>
              <a:t>This</a:t>
            </a:r>
            <a:r>
              <a:rPr lang="en-GB" dirty="0" smtClean="0"/>
              <a:t> clip shows the Ariel Atom V8 500 being driven around the Top Gear test track. The </a:t>
            </a:r>
            <a:r>
              <a:rPr lang="en-GB" dirty="0" err="1" smtClean="0"/>
              <a:t>Stig</a:t>
            </a:r>
            <a:r>
              <a:rPr lang="en-GB" dirty="0" smtClean="0"/>
              <a:t> drove the car at an average speed of 37.2m/s. </a:t>
            </a:r>
          </a:p>
          <a:p>
            <a:endParaRPr lang="en-GB" dirty="0"/>
          </a:p>
          <a:p>
            <a:r>
              <a:rPr lang="en-GB" dirty="0" smtClean="0"/>
              <a:t>How long is the Top Gear test track to the nearest metre?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676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Speed, distance, 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hlinkClick r:id="rId2"/>
              </a:rPr>
              <a:t>This</a:t>
            </a:r>
            <a:r>
              <a:rPr lang="en-GB" dirty="0" smtClean="0"/>
              <a:t> clip shows Sir Chris Hoy winning his 6</a:t>
            </a:r>
            <a:r>
              <a:rPr lang="en-GB" baseline="30000" dirty="0" smtClean="0"/>
              <a:t>th</a:t>
            </a:r>
            <a:r>
              <a:rPr lang="en-GB" dirty="0" smtClean="0"/>
              <a:t> gold medal, at the London Olympics. </a:t>
            </a:r>
          </a:p>
          <a:p>
            <a:endParaRPr lang="en-GB" dirty="0"/>
          </a:p>
          <a:p>
            <a:r>
              <a:rPr lang="en-GB" dirty="0" smtClean="0"/>
              <a:t>Given he travelled at an average speed of 69.862km/h in 10.306 seconds, how long was the final lap? Give your answer to the nearest metre.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076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Speed, Distance, Time</a:t>
            </a:r>
            <a:endParaRPr lang="en-GB" dirty="0"/>
          </a:p>
        </p:txBody>
      </p:sp>
      <p:pic>
        <p:nvPicPr>
          <p:cNvPr id="4" name="2004 MATHEW PINSENT OLYMPIC GAMES ATHENS ROWING WITH GREAT BRITAIN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0726.304" end="41864.33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113" y="1600200"/>
            <a:ext cx="8105775" cy="4525963"/>
          </a:xfrm>
        </p:spPr>
      </p:pic>
      <p:sp>
        <p:nvSpPr>
          <p:cNvPr id="5" name="TextBox 4"/>
          <p:cNvSpPr txBox="1"/>
          <p:nvPr/>
        </p:nvSpPr>
        <p:spPr>
          <a:xfrm>
            <a:off x="539552" y="1628800"/>
            <a:ext cx="80648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This video shows the final of the men’s Coxless Fours rowing. </a:t>
            </a:r>
          </a:p>
          <a:p>
            <a:endParaRPr lang="en-GB" sz="3200" dirty="0"/>
          </a:p>
          <a:p>
            <a:r>
              <a:rPr lang="en-GB" sz="3200" dirty="0" smtClean="0"/>
              <a:t>The race is done over a 2000m straight course. </a:t>
            </a:r>
          </a:p>
          <a:p>
            <a:endParaRPr lang="en-GB" sz="3200" dirty="0"/>
          </a:p>
          <a:p>
            <a:r>
              <a:rPr lang="en-GB" sz="3200" dirty="0" smtClean="0"/>
              <a:t>Given that the winning boat travelled at an average speed of 5.45m/s, what was their winning time in minutes and seconds? </a:t>
            </a:r>
            <a:endParaRPr lang="en-GB" sz="3200" dirty="0"/>
          </a:p>
        </p:txBody>
      </p:sp>
      <p:sp>
        <p:nvSpPr>
          <p:cNvPr id="6" name="Rectangle 5"/>
          <p:cNvSpPr/>
          <p:nvPr/>
        </p:nvSpPr>
        <p:spPr>
          <a:xfrm>
            <a:off x="6789734" y="4578548"/>
            <a:ext cx="1188132" cy="1080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98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0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58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5" grpId="1" uiExpand="1" build="allAtOnce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dog runs </a:t>
            </a:r>
            <a:r>
              <a:rPr lang="en-GB" dirty="0"/>
              <a:t>7</a:t>
            </a:r>
            <a:r>
              <a:rPr lang="en-GB" dirty="0" smtClean="0"/>
              <a:t>80m </a:t>
            </a:r>
            <a:r>
              <a:rPr lang="en-GB" dirty="0" smtClean="0"/>
              <a:t>in 1 minute 25 seconds. What was it’s average speed?</a:t>
            </a:r>
          </a:p>
          <a:p>
            <a:endParaRPr lang="en-GB" dirty="0" smtClean="0"/>
          </a:p>
          <a:p>
            <a:r>
              <a:rPr lang="en-GB" dirty="0" smtClean="0"/>
              <a:t>A car travels down a motorway at an average speed of 70mph for 3 and ¼ hours. How far does it travel?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83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rt-simpson-genera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8713788" cy="6337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>
                <a:solidFill>
                  <a:schemeClr val="bg1"/>
                </a:solidFill>
              </a:rPr>
              <a:t>Speed, Distance and Time</a:t>
            </a:r>
            <a:endParaRPr lang="en-GB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Learning Objectives: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Know the relationship between speed, distance and time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Can calculate one of the measures given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  the other two, using correct units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Can perform calculations given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  fractional units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8304" y="119675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9155665-CA93-4F51-B4E7-318B759294A8}" type="datetime1">
              <a:rPr lang="en-GB" u="sng" smtClean="0">
                <a:solidFill>
                  <a:schemeClr val="bg1"/>
                </a:solidFill>
              </a:rPr>
              <a:t>29/09/2013</a:t>
            </a:fld>
            <a:endParaRPr lang="en-GB" u="sng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67544" y="2708920"/>
            <a:ext cx="360040" cy="36004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67544" y="3717032"/>
            <a:ext cx="360040" cy="36004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67544" y="4797152"/>
            <a:ext cx="360040" cy="36004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39552" y="119675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>
                <a:solidFill>
                  <a:schemeClr val="bg1"/>
                </a:solidFill>
              </a:rPr>
              <a:t>Grade C</a:t>
            </a:r>
            <a:endParaRPr lang="en-GB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05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Converting between units of speed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Planes travel at 550mph. What is this speed in km/h?</a:t>
            </a:r>
          </a:p>
          <a:p>
            <a:endParaRPr lang="en-GB" dirty="0"/>
          </a:p>
          <a:p>
            <a:r>
              <a:rPr lang="en-GB" dirty="0" smtClean="0"/>
              <a:t>1 mile = 1.6km</a:t>
            </a:r>
          </a:p>
          <a:p>
            <a:r>
              <a:rPr lang="en-GB" dirty="0" smtClean="0"/>
              <a:t>550 miles = 550 x 1.6 = 880km</a:t>
            </a:r>
          </a:p>
          <a:p>
            <a:endParaRPr lang="en-GB" dirty="0"/>
          </a:p>
          <a:p>
            <a:r>
              <a:rPr lang="en-GB" dirty="0" smtClean="0"/>
              <a:t>Therefore planes travel at 880km/h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446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Converting between units of speed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 smtClean="0"/>
              <a:t>What is 10km/h in m/s?</a:t>
            </a:r>
          </a:p>
          <a:p>
            <a:endParaRPr lang="en-GB" dirty="0"/>
          </a:p>
          <a:p>
            <a:r>
              <a:rPr lang="en-GB" dirty="0" smtClean="0"/>
              <a:t>10km/h means you travel 10km every hour.</a:t>
            </a:r>
          </a:p>
          <a:p>
            <a:endParaRPr lang="en-GB" dirty="0"/>
          </a:p>
          <a:p>
            <a:r>
              <a:rPr lang="en-GB" dirty="0" smtClean="0"/>
              <a:t>How far do you travel every hour in metres?</a:t>
            </a:r>
          </a:p>
          <a:p>
            <a:endParaRPr lang="en-GB" dirty="0"/>
          </a:p>
          <a:p>
            <a:r>
              <a:rPr lang="en-GB" dirty="0" smtClean="0"/>
              <a:t>1km = 1000m  ….  So 10km = 10000m</a:t>
            </a:r>
          </a:p>
          <a:p>
            <a:endParaRPr lang="en-GB" dirty="0"/>
          </a:p>
          <a:p>
            <a:r>
              <a:rPr lang="en-GB" dirty="0" smtClean="0"/>
              <a:t>You therefore travel 10000m every hour.</a:t>
            </a:r>
          </a:p>
          <a:p>
            <a:endParaRPr lang="en-GB" dirty="0"/>
          </a:p>
          <a:p>
            <a:r>
              <a:rPr lang="en-GB" dirty="0" smtClean="0"/>
              <a:t>How far do you travel every second?</a:t>
            </a:r>
          </a:p>
          <a:p>
            <a:endParaRPr lang="en-GB" dirty="0"/>
          </a:p>
          <a:p>
            <a:r>
              <a:rPr lang="en-GB" dirty="0" smtClean="0"/>
              <a:t>There are 3600 seconds in an hour…</a:t>
            </a:r>
          </a:p>
          <a:p>
            <a:endParaRPr lang="en-GB" dirty="0"/>
          </a:p>
          <a:p>
            <a:r>
              <a:rPr lang="en-GB" dirty="0" smtClean="0"/>
              <a:t>…so 10000 ÷ 3600 = 2.78m every second </a:t>
            </a:r>
            <a:r>
              <a:rPr lang="en-GB" dirty="0" smtClean="0">
                <a:sym typeface="Wingdings" pitchFamily="2" charset="2"/>
              </a:rPr>
              <a:t> i.e. 2.78m/s (2dp)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69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Converting between units of speed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How fast is 70mph in m/s?</a:t>
            </a:r>
          </a:p>
          <a:p>
            <a:endParaRPr lang="en-GB" dirty="0"/>
          </a:p>
          <a:p>
            <a:r>
              <a:rPr lang="en-GB" dirty="0" smtClean="0"/>
              <a:t>1 mile = 1.6km</a:t>
            </a:r>
          </a:p>
          <a:p>
            <a:r>
              <a:rPr lang="en-GB" dirty="0" smtClean="0"/>
              <a:t>70 miles = 70 x 1.6 = 112km</a:t>
            </a:r>
          </a:p>
          <a:p>
            <a:r>
              <a:rPr lang="en-GB" dirty="0" smtClean="0"/>
              <a:t>1km = 1000m</a:t>
            </a:r>
          </a:p>
          <a:p>
            <a:r>
              <a:rPr lang="en-GB" dirty="0" smtClean="0"/>
              <a:t>112km = 112000m</a:t>
            </a:r>
          </a:p>
          <a:p>
            <a:r>
              <a:rPr lang="en-GB" dirty="0" smtClean="0"/>
              <a:t>To convert from hours to seconds </a:t>
            </a:r>
            <a:r>
              <a:rPr lang="en-GB" dirty="0" smtClean="0">
                <a:sym typeface="Wingdings" pitchFamily="2" charset="2"/>
              </a:rPr>
              <a:t> divide by 3600</a:t>
            </a:r>
          </a:p>
          <a:p>
            <a:r>
              <a:rPr lang="en-GB" dirty="0" smtClean="0">
                <a:sym typeface="Wingdings" pitchFamily="2" charset="2"/>
              </a:rPr>
              <a:t>112000 ÷ 3600 = 31.1m/s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43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Converting between units of speed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Convert the following speeds to the units stated:</a:t>
            </a:r>
          </a:p>
          <a:p>
            <a:endParaRPr lang="en-GB" dirty="0"/>
          </a:p>
          <a:p>
            <a:pPr marL="514350" indent="-514350">
              <a:buFont typeface="+mj-lt"/>
              <a:buAutoNum type="alphaLcParenR"/>
            </a:pPr>
            <a:r>
              <a:rPr lang="en-GB" dirty="0" smtClean="0"/>
              <a:t>9mph to km/h</a:t>
            </a:r>
          </a:p>
          <a:p>
            <a:pPr marL="514350" indent="-514350">
              <a:buFont typeface="+mj-lt"/>
              <a:buAutoNum type="alphaLcParenR"/>
            </a:pPr>
            <a:r>
              <a:rPr lang="en-GB" dirty="0" smtClean="0"/>
              <a:t>20km/h to m/s</a:t>
            </a:r>
          </a:p>
          <a:p>
            <a:pPr marL="514350" indent="-514350">
              <a:buFont typeface="+mj-lt"/>
              <a:buAutoNum type="alphaLcParenR"/>
            </a:pPr>
            <a:r>
              <a:rPr lang="en-GB" dirty="0" smtClean="0"/>
              <a:t>15mph to m/s</a:t>
            </a:r>
          </a:p>
          <a:p>
            <a:pPr marL="514350" indent="-514350">
              <a:buFont typeface="+mj-lt"/>
              <a:buAutoNum type="alphaLcParenR"/>
            </a:pPr>
            <a:r>
              <a:rPr lang="en-GB" dirty="0" smtClean="0"/>
              <a:t>40m/s to km/h</a:t>
            </a:r>
          </a:p>
          <a:p>
            <a:pPr marL="514350" indent="-514350">
              <a:buFont typeface="+mj-lt"/>
              <a:buAutoNum type="alphaLcParenR"/>
            </a:pPr>
            <a:r>
              <a:rPr lang="en-GB" dirty="0" smtClean="0"/>
              <a:t>88km/h to mph</a:t>
            </a:r>
          </a:p>
          <a:p>
            <a:pPr marL="514350" indent="-514350">
              <a:buFont typeface="+mj-lt"/>
              <a:buAutoNum type="alphaLcParenR"/>
            </a:pPr>
            <a:r>
              <a:rPr lang="en-GB" dirty="0" smtClean="0"/>
              <a:t>42m/s to mph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067944" y="2636912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14.4km/h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7944" y="3204265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5.6m/s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7944" y="3717032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6.7m/s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7944" y="4293096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144km/h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7944" y="4860449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55mph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5436513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94.5mph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979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rt-simpson-genera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0350"/>
            <a:ext cx="8713788" cy="6337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>
                <a:solidFill>
                  <a:schemeClr val="bg1"/>
                </a:solidFill>
              </a:rPr>
              <a:t>Speed, Distance and Time</a:t>
            </a:r>
            <a:endParaRPr lang="en-GB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Learning Objectives: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Know the relationship between speed, distance and time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Can calculate one of the measures given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  the other two, using correct units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Can perform calculations given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  fractional units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8304" y="119675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9155665-CA93-4F51-B4E7-318B759294A8}" type="datetime1">
              <a:rPr lang="en-GB" u="sng" smtClean="0">
                <a:solidFill>
                  <a:schemeClr val="bg1"/>
                </a:solidFill>
              </a:rPr>
              <a:t>29/09/2013</a:t>
            </a:fld>
            <a:endParaRPr lang="en-GB" u="sng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67544" y="2708920"/>
            <a:ext cx="360040" cy="36004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67544" y="3717032"/>
            <a:ext cx="360040" cy="36004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67544" y="4797152"/>
            <a:ext cx="360040" cy="36004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67544" y="119675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>
                <a:solidFill>
                  <a:schemeClr val="bg1"/>
                </a:solidFill>
              </a:rPr>
              <a:t>Grade C</a:t>
            </a:r>
            <a:endParaRPr lang="en-GB" u="sng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077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your Workbooks…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Page 111</a:t>
            </a:r>
          </a:p>
          <a:p>
            <a:pPr lvl="1"/>
            <a:r>
              <a:rPr lang="en-GB" dirty="0" smtClean="0"/>
              <a:t>Exercise 7E</a:t>
            </a:r>
          </a:p>
          <a:p>
            <a:pPr lvl="1"/>
            <a:r>
              <a:rPr lang="en-GB" dirty="0" smtClean="0"/>
              <a:t>Q1 – 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84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979712" y="1988840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Distance:  40m</a:t>
            </a:r>
          </a:p>
          <a:p>
            <a:r>
              <a:rPr lang="en-GB" sz="4800" dirty="0" smtClean="0"/>
              <a:t>Speed:   5 m/s</a:t>
            </a:r>
          </a:p>
          <a:p>
            <a:r>
              <a:rPr lang="en-GB" sz="4800" dirty="0" smtClean="0"/>
              <a:t>Time: ?</a:t>
            </a:r>
            <a:endParaRPr lang="en-GB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2132112" y="1268760"/>
            <a:ext cx="44561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Distance:  ?</a:t>
            </a:r>
          </a:p>
          <a:p>
            <a:r>
              <a:rPr lang="en-GB" sz="4800" dirty="0" smtClean="0"/>
              <a:t>Speed:     30 </a:t>
            </a:r>
            <a:r>
              <a:rPr lang="en-GB" sz="4800" dirty="0" err="1" smtClean="0"/>
              <a:t>kph</a:t>
            </a:r>
            <a:endParaRPr lang="en-GB" sz="4800" dirty="0" smtClean="0"/>
          </a:p>
          <a:p>
            <a:r>
              <a:rPr lang="en-GB" sz="4800" dirty="0" smtClean="0"/>
              <a:t>Time:   4 hours</a:t>
            </a:r>
            <a:endParaRPr lang="en-GB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2195736" y="3784972"/>
            <a:ext cx="4968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Distance:  70 miles</a:t>
            </a:r>
          </a:p>
          <a:p>
            <a:r>
              <a:rPr lang="en-GB" sz="4800" dirty="0" smtClean="0"/>
              <a:t>Speed:     ?</a:t>
            </a:r>
          </a:p>
          <a:p>
            <a:r>
              <a:rPr lang="en-GB" sz="4800" dirty="0" smtClean="0"/>
              <a:t>Time:   10 hours</a:t>
            </a:r>
            <a:endParaRPr lang="en-GB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4360168" y="1268760"/>
            <a:ext cx="44561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Distance:  ?</a:t>
            </a:r>
          </a:p>
          <a:p>
            <a:r>
              <a:rPr lang="en-GB" sz="4800" dirty="0" smtClean="0"/>
              <a:t>Speed:     50mph</a:t>
            </a:r>
          </a:p>
          <a:p>
            <a:r>
              <a:rPr lang="en-GB" sz="4800" dirty="0" smtClean="0"/>
              <a:t>Time:   3 ½ hours</a:t>
            </a:r>
            <a:endParaRPr lang="en-GB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223900" y="2780928"/>
            <a:ext cx="44561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Distance:  960km</a:t>
            </a:r>
          </a:p>
          <a:p>
            <a:r>
              <a:rPr lang="en-GB" sz="4800" dirty="0" smtClean="0"/>
              <a:t>Speed:     ?</a:t>
            </a:r>
          </a:p>
          <a:p>
            <a:r>
              <a:rPr lang="en-GB" sz="4800" dirty="0" smtClean="0"/>
              <a:t>Time:   1 day</a:t>
            </a:r>
            <a:endParaRPr lang="en-GB" sz="4800" dirty="0"/>
          </a:p>
        </p:txBody>
      </p:sp>
      <p:sp>
        <p:nvSpPr>
          <p:cNvPr id="10" name="TextBox 9"/>
          <p:cNvSpPr txBox="1"/>
          <p:nvPr/>
        </p:nvSpPr>
        <p:spPr>
          <a:xfrm>
            <a:off x="3779912" y="3598935"/>
            <a:ext cx="51989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Distance:  340 miles</a:t>
            </a:r>
          </a:p>
          <a:p>
            <a:r>
              <a:rPr lang="en-GB" sz="4800" dirty="0" smtClean="0"/>
              <a:t>Speed:     50 mph</a:t>
            </a:r>
          </a:p>
          <a:p>
            <a:r>
              <a:rPr lang="en-GB" sz="4800" dirty="0" smtClean="0"/>
              <a:t>Time:   ?</a:t>
            </a:r>
            <a:endParaRPr lang="en-GB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539552" y="3143002"/>
            <a:ext cx="80607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A leopard can run at 58 </a:t>
            </a:r>
            <a:r>
              <a:rPr lang="en-GB" sz="4800" dirty="0" err="1" smtClean="0"/>
              <a:t>kph</a:t>
            </a:r>
            <a:r>
              <a:rPr lang="en-GB" sz="4800" dirty="0" smtClean="0"/>
              <a:t>. If an antelope is 30km away, how long will it take to reach it in minutes? </a:t>
            </a:r>
            <a:endParaRPr lang="en-GB" sz="4800" dirty="0"/>
          </a:p>
        </p:txBody>
      </p:sp>
      <p:sp>
        <p:nvSpPr>
          <p:cNvPr id="12" name="TextBox 11"/>
          <p:cNvSpPr txBox="1"/>
          <p:nvPr/>
        </p:nvSpPr>
        <p:spPr>
          <a:xfrm>
            <a:off x="755576" y="1298429"/>
            <a:ext cx="8060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Kelly runs from 4.50pm until 5.20pm at an average speed of 7km/h. How far did she go?</a:t>
            </a:r>
            <a:endParaRPr lang="en-GB" sz="4800" dirty="0"/>
          </a:p>
        </p:txBody>
      </p:sp>
      <p:sp>
        <p:nvSpPr>
          <p:cNvPr id="13" name="TextBox 12"/>
          <p:cNvSpPr txBox="1"/>
          <p:nvPr/>
        </p:nvSpPr>
        <p:spPr>
          <a:xfrm>
            <a:off x="649660" y="2042264"/>
            <a:ext cx="80607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It takes 5 hours 15 </a:t>
            </a:r>
            <a:r>
              <a:rPr lang="en-GB" sz="4800" dirty="0" err="1" smtClean="0"/>
              <a:t>mins</a:t>
            </a:r>
            <a:r>
              <a:rPr lang="en-GB" sz="4800" dirty="0" smtClean="0"/>
              <a:t> to get to Glasgow by train from London. Glasgow is 403 miles from London. What is the average speed of the train?</a:t>
            </a:r>
            <a:endParaRPr lang="en-GB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039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rt-simpson-genera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0350"/>
            <a:ext cx="8713788" cy="6337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>
                <a:solidFill>
                  <a:schemeClr val="bg1"/>
                </a:solidFill>
              </a:rPr>
              <a:t>Speed, Distance and Time</a:t>
            </a:r>
            <a:endParaRPr lang="en-GB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Learning Objectives: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Can calculate one of the measures given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  the other two, using correct units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Can perform calculations given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  fractional units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Able to convert decimal values of time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8304" y="119675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9155665-CA93-4F51-B4E7-318B759294A8}" type="datetime1">
              <a:rPr lang="en-GB" u="sng" smtClean="0">
                <a:solidFill>
                  <a:schemeClr val="bg1"/>
                </a:solidFill>
              </a:rPr>
              <a:t>29/09/2013</a:t>
            </a:fld>
            <a:endParaRPr lang="en-GB" u="sng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67544" y="2852936"/>
            <a:ext cx="360040" cy="36004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67544" y="4005064"/>
            <a:ext cx="360040" cy="36004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67544" y="5229200"/>
            <a:ext cx="360040" cy="36004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512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Speed, Distance, 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Sean is going to drive from Newcastle to Nottingham – a distance of 190 miles. He estimates that he will drive at an average speed of 50mph. How long will the journey take him?</a:t>
            </a:r>
          </a:p>
          <a:p>
            <a:endParaRPr lang="en-GB" dirty="0"/>
          </a:p>
          <a:p>
            <a:r>
              <a:rPr lang="en-GB" dirty="0" smtClean="0"/>
              <a:t>T = D ÷ S</a:t>
            </a:r>
          </a:p>
          <a:p>
            <a:r>
              <a:rPr lang="en-GB" dirty="0" smtClean="0"/>
              <a:t>T = 190 ÷ 50</a:t>
            </a:r>
          </a:p>
          <a:p>
            <a:r>
              <a:rPr lang="en-GB" dirty="0" smtClean="0"/>
              <a:t>T = 3.8 hours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3933056"/>
            <a:ext cx="38884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0.8 x 60 = 48</a:t>
            </a:r>
          </a:p>
          <a:p>
            <a:endParaRPr lang="en-GB" sz="3200" dirty="0"/>
          </a:p>
          <a:p>
            <a:r>
              <a:rPr lang="en-GB" sz="3200" dirty="0" smtClean="0"/>
              <a:t>So the journey takes </a:t>
            </a:r>
            <a:r>
              <a:rPr lang="en-GB" sz="3200" dirty="0" smtClean="0">
                <a:solidFill>
                  <a:srgbClr val="FF0000"/>
                </a:solidFill>
              </a:rPr>
              <a:t>3 hours and 48 minutes</a:t>
            </a:r>
            <a:r>
              <a:rPr lang="en-GB" sz="3200" dirty="0" smtClean="0"/>
              <a:t>.</a:t>
            </a:r>
            <a:endParaRPr lang="en-GB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257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Speed, Distance, 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plane flies at an average speed of 500km/h from London to New York, a distance of about 5600km. How long does the flight take?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480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your </a:t>
            </a:r>
            <a:r>
              <a:rPr lang="en-GB" dirty="0" err="1" smtClean="0"/>
              <a:t>WORKbooks</a:t>
            </a:r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Pages 203-204</a:t>
            </a:r>
          </a:p>
          <a:p>
            <a:pPr lvl="1"/>
            <a:r>
              <a:rPr lang="en-GB" dirty="0" smtClean="0"/>
              <a:t>Exercise 9D</a:t>
            </a:r>
          </a:p>
          <a:p>
            <a:pPr lvl="1"/>
            <a:r>
              <a:rPr lang="en-GB" dirty="0" smtClean="0"/>
              <a:t>Q1 – 4</a:t>
            </a:r>
          </a:p>
          <a:p>
            <a:pPr lvl="1"/>
            <a:r>
              <a:rPr lang="en-GB" dirty="0" smtClean="0"/>
              <a:t>Q7 – 8</a:t>
            </a:r>
          </a:p>
          <a:p>
            <a:pPr lvl="1"/>
            <a:r>
              <a:rPr lang="en-GB" dirty="0" smtClean="0"/>
              <a:t>Q9 – 12</a:t>
            </a:r>
          </a:p>
          <a:p>
            <a:pPr lvl="1"/>
            <a:r>
              <a:rPr lang="en-GB" dirty="0" smtClean="0"/>
              <a:t>Q13 – 14 </a:t>
            </a:r>
          </a:p>
        </p:txBody>
      </p:sp>
      <p:sp>
        <p:nvSpPr>
          <p:cNvPr id="4" name="Oval 3"/>
          <p:cNvSpPr/>
          <p:nvPr/>
        </p:nvSpPr>
        <p:spPr>
          <a:xfrm>
            <a:off x="899592" y="2780928"/>
            <a:ext cx="360040" cy="36004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899592" y="3284984"/>
            <a:ext cx="360040" cy="36004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899592" y="3789040"/>
            <a:ext cx="360040" cy="36004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899592" y="4293096"/>
            <a:ext cx="360040" cy="36004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5-Point Star 7"/>
          <p:cNvSpPr/>
          <p:nvPr/>
        </p:nvSpPr>
        <p:spPr>
          <a:xfrm>
            <a:off x="930035" y="4320806"/>
            <a:ext cx="288032" cy="28803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418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Calculate the following:</a:t>
            </a:r>
          </a:p>
          <a:p>
            <a:endParaRPr lang="en-GB" dirty="0"/>
          </a:p>
          <a:p>
            <a:r>
              <a:rPr lang="en-GB" dirty="0" smtClean="0"/>
              <a:t>The speed of a dog that runs 400m in 1 minute 20 seconds</a:t>
            </a:r>
          </a:p>
          <a:p>
            <a:endParaRPr lang="en-GB" dirty="0"/>
          </a:p>
          <a:p>
            <a:r>
              <a:rPr lang="en-GB" dirty="0" smtClean="0"/>
              <a:t>The distance travelled by a piece of paper blown along in the wind at 3mph for 30 minutes.</a:t>
            </a:r>
          </a:p>
          <a:p>
            <a:endParaRPr lang="en-GB" dirty="0"/>
          </a:p>
          <a:p>
            <a:r>
              <a:rPr lang="en-GB" dirty="0" smtClean="0"/>
              <a:t>The time it takes to travel 10km if my average speed in 64km/h.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453689" y="2523339"/>
            <a:ext cx="360040" cy="36004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439834" y="3789040"/>
            <a:ext cx="360040" cy="36004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439834" y="5085184"/>
            <a:ext cx="360040" cy="36004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99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rt-simpson-genera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0350"/>
            <a:ext cx="8713788" cy="6337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>
                <a:solidFill>
                  <a:schemeClr val="bg1"/>
                </a:solidFill>
              </a:rPr>
              <a:t>Converting Units of Speed</a:t>
            </a:r>
            <a:endParaRPr lang="en-GB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Learning Objectives: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Able to calculate speed, distance and time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Able to convert decimal values of time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Able to convert between units of speed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0272" y="119675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042A2F5-87B1-4D50-8570-E4DC7355D641}" type="datetime1">
              <a:rPr lang="en-GB" u="sng" smtClean="0">
                <a:solidFill>
                  <a:schemeClr val="bg1"/>
                </a:solidFill>
              </a:rPr>
              <a:t>29/09/2013</a:t>
            </a:fld>
            <a:endParaRPr lang="en-GB" u="sng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19675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>
                <a:solidFill>
                  <a:schemeClr val="bg1"/>
                </a:solidFill>
              </a:rPr>
              <a:t>Grade C</a:t>
            </a:r>
            <a:endParaRPr lang="en-GB" u="sng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53689" y="2883379"/>
            <a:ext cx="360040" cy="36004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39834" y="4005064"/>
            <a:ext cx="360040" cy="36004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39834" y="5229200"/>
            <a:ext cx="360040" cy="36004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757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Converting between units of speed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Planes travel at 550mph. What is this speed in km/h?</a:t>
            </a:r>
          </a:p>
          <a:p>
            <a:endParaRPr lang="en-GB" dirty="0"/>
          </a:p>
          <a:p>
            <a:r>
              <a:rPr lang="en-GB" dirty="0" smtClean="0"/>
              <a:t>1 mile = 1.6km</a:t>
            </a:r>
          </a:p>
          <a:p>
            <a:r>
              <a:rPr lang="en-GB" dirty="0" smtClean="0"/>
              <a:t>550 miles = 550 x 1.6 = 880km</a:t>
            </a:r>
          </a:p>
          <a:p>
            <a:endParaRPr lang="en-GB" dirty="0"/>
          </a:p>
          <a:p>
            <a:r>
              <a:rPr lang="en-GB" dirty="0" smtClean="0"/>
              <a:t>Therefore planes travel at 880km/h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610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Converting between units of speed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 smtClean="0"/>
              <a:t>What is 10km/h in m/s?</a:t>
            </a:r>
          </a:p>
          <a:p>
            <a:endParaRPr lang="en-GB" dirty="0"/>
          </a:p>
          <a:p>
            <a:r>
              <a:rPr lang="en-GB" dirty="0" smtClean="0"/>
              <a:t>10km/h means you travel 10km every hour.</a:t>
            </a:r>
          </a:p>
          <a:p>
            <a:endParaRPr lang="en-GB" dirty="0"/>
          </a:p>
          <a:p>
            <a:r>
              <a:rPr lang="en-GB" dirty="0" smtClean="0"/>
              <a:t>How far do you travel every hour in metres?</a:t>
            </a:r>
          </a:p>
          <a:p>
            <a:endParaRPr lang="en-GB" dirty="0"/>
          </a:p>
          <a:p>
            <a:r>
              <a:rPr lang="en-GB" dirty="0" smtClean="0"/>
              <a:t>1km = 1000m  ….  So 10km = 10000m</a:t>
            </a:r>
          </a:p>
          <a:p>
            <a:endParaRPr lang="en-GB" dirty="0"/>
          </a:p>
          <a:p>
            <a:r>
              <a:rPr lang="en-GB" dirty="0" smtClean="0"/>
              <a:t>You therefore travel 10000m every hour.</a:t>
            </a:r>
          </a:p>
          <a:p>
            <a:endParaRPr lang="en-GB" dirty="0"/>
          </a:p>
          <a:p>
            <a:r>
              <a:rPr lang="en-GB" dirty="0" smtClean="0"/>
              <a:t>How far do you travel every second?</a:t>
            </a:r>
          </a:p>
          <a:p>
            <a:endParaRPr lang="en-GB" dirty="0"/>
          </a:p>
          <a:p>
            <a:r>
              <a:rPr lang="en-GB" dirty="0" smtClean="0"/>
              <a:t>There are 3600 seconds in an hour…</a:t>
            </a:r>
          </a:p>
          <a:p>
            <a:endParaRPr lang="en-GB" dirty="0"/>
          </a:p>
          <a:p>
            <a:r>
              <a:rPr lang="en-GB" dirty="0" smtClean="0"/>
              <a:t>…so 10000 ÷ 3600 = 2.78m every second </a:t>
            </a:r>
            <a:r>
              <a:rPr lang="en-GB" dirty="0" smtClean="0">
                <a:sym typeface="Wingdings" pitchFamily="2" charset="2"/>
              </a:rPr>
              <a:t> i.e. 2.78m/s (2dp)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76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Speed units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units of speed do you know?</a:t>
            </a:r>
          </a:p>
          <a:p>
            <a:endParaRPr lang="en-GB" dirty="0"/>
          </a:p>
          <a:p>
            <a:r>
              <a:rPr lang="en-GB" dirty="0" smtClean="0"/>
              <a:t>You need to be able to use the three main ones:</a:t>
            </a:r>
          </a:p>
          <a:p>
            <a:pPr lvl="1"/>
            <a:r>
              <a:rPr lang="en-GB" dirty="0" smtClean="0"/>
              <a:t>Kilometres per hour (km/h)</a:t>
            </a:r>
          </a:p>
          <a:p>
            <a:pPr lvl="1"/>
            <a:r>
              <a:rPr lang="en-GB" dirty="0" smtClean="0"/>
              <a:t>Miles per hour (mph)</a:t>
            </a:r>
          </a:p>
          <a:p>
            <a:pPr lvl="1"/>
            <a:r>
              <a:rPr lang="en-GB" dirty="0" smtClean="0"/>
              <a:t>Metres per second (m/s)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970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Converting between units of speed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How fast is 70mph in m/s?</a:t>
            </a:r>
          </a:p>
          <a:p>
            <a:endParaRPr lang="en-GB" dirty="0"/>
          </a:p>
          <a:p>
            <a:r>
              <a:rPr lang="en-GB" dirty="0" smtClean="0"/>
              <a:t>1 mile = 1.6km</a:t>
            </a:r>
          </a:p>
          <a:p>
            <a:r>
              <a:rPr lang="en-GB" dirty="0" smtClean="0"/>
              <a:t>70 miles = 70 x 1.6 = 112km</a:t>
            </a:r>
          </a:p>
          <a:p>
            <a:r>
              <a:rPr lang="en-GB" dirty="0" smtClean="0"/>
              <a:t>1km = 1000m</a:t>
            </a:r>
          </a:p>
          <a:p>
            <a:r>
              <a:rPr lang="en-GB" dirty="0" smtClean="0"/>
              <a:t>112km = 112000m</a:t>
            </a:r>
          </a:p>
          <a:p>
            <a:r>
              <a:rPr lang="en-GB" dirty="0" smtClean="0"/>
              <a:t>To convert from hours to seconds </a:t>
            </a:r>
            <a:r>
              <a:rPr lang="en-GB" dirty="0" smtClean="0">
                <a:sym typeface="Wingdings" pitchFamily="2" charset="2"/>
              </a:rPr>
              <a:t> divide by 3600</a:t>
            </a:r>
          </a:p>
          <a:p>
            <a:r>
              <a:rPr lang="en-GB" dirty="0" smtClean="0">
                <a:sym typeface="Wingdings" pitchFamily="2" charset="2"/>
              </a:rPr>
              <a:t>112000 ÷ 3600 = 31.1m/s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67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Converting between units of speed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Convert the following speeds to the units stated:</a:t>
            </a:r>
          </a:p>
          <a:p>
            <a:endParaRPr lang="en-GB" dirty="0"/>
          </a:p>
          <a:p>
            <a:pPr marL="514350" indent="-514350">
              <a:buFont typeface="+mj-lt"/>
              <a:buAutoNum type="alphaLcParenR"/>
            </a:pPr>
            <a:r>
              <a:rPr lang="en-GB" dirty="0" smtClean="0"/>
              <a:t>9mph to km/h</a:t>
            </a:r>
          </a:p>
          <a:p>
            <a:pPr marL="514350" indent="-514350">
              <a:buFont typeface="+mj-lt"/>
              <a:buAutoNum type="alphaLcParenR"/>
            </a:pPr>
            <a:r>
              <a:rPr lang="en-GB" dirty="0" smtClean="0"/>
              <a:t>20km/h to m/s</a:t>
            </a:r>
          </a:p>
          <a:p>
            <a:pPr marL="514350" indent="-514350">
              <a:buFont typeface="+mj-lt"/>
              <a:buAutoNum type="alphaLcParenR"/>
            </a:pPr>
            <a:r>
              <a:rPr lang="en-GB" dirty="0" smtClean="0"/>
              <a:t>15mph to m/s</a:t>
            </a:r>
          </a:p>
          <a:p>
            <a:pPr marL="514350" indent="-514350">
              <a:buFont typeface="+mj-lt"/>
              <a:buAutoNum type="alphaLcParenR"/>
            </a:pPr>
            <a:r>
              <a:rPr lang="en-GB" dirty="0" smtClean="0"/>
              <a:t>40m/s to km/h</a:t>
            </a:r>
          </a:p>
          <a:p>
            <a:pPr marL="514350" indent="-514350">
              <a:buFont typeface="+mj-lt"/>
              <a:buAutoNum type="alphaLcParenR"/>
            </a:pPr>
            <a:r>
              <a:rPr lang="en-GB" dirty="0" smtClean="0"/>
              <a:t>88km/h to mph</a:t>
            </a:r>
          </a:p>
          <a:p>
            <a:pPr marL="514350" indent="-514350">
              <a:buFont typeface="+mj-lt"/>
              <a:buAutoNum type="alphaLcParenR"/>
            </a:pPr>
            <a:r>
              <a:rPr lang="en-GB" dirty="0" smtClean="0"/>
              <a:t>42m/s to mph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067944" y="2636912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14.4km/h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7944" y="3204265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5.6m/s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7944" y="3717032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6.7m/s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7944" y="4293096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144km/h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7944" y="4860449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55mph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5436513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94.5mph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60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 drive 120km, and it takes me 2 hours.</a:t>
            </a:r>
          </a:p>
          <a:p>
            <a:endParaRPr lang="en-GB" dirty="0"/>
          </a:p>
          <a:p>
            <a:r>
              <a:rPr lang="en-GB" dirty="0" smtClean="0"/>
              <a:t>How fast was I driving in km/h?</a:t>
            </a:r>
          </a:p>
          <a:p>
            <a:endParaRPr lang="en-GB" dirty="0"/>
          </a:p>
          <a:p>
            <a:r>
              <a:rPr lang="en-GB" dirty="0" smtClean="0"/>
              <a:t>SPEED = DISTANCE ÷ TIME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273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 run 30 miles and I run at </a:t>
            </a:r>
            <a:r>
              <a:rPr lang="en-GB" dirty="0"/>
              <a:t>6</a:t>
            </a:r>
            <a:r>
              <a:rPr lang="en-GB" dirty="0" smtClean="0"/>
              <a:t>mph. </a:t>
            </a:r>
          </a:p>
          <a:p>
            <a:endParaRPr lang="en-GB" dirty="0"/>
          </a:p>
          <a:p>
            <a:r>
              <a:rPr lang="en-GB" dirty="0" smtClean="0"/>
              <a:t>How long does it take me to run the 30 miles?</a:t>
            </a:r>
          </a:p>
          <a:p>
            <a:endParaRPr lang="en-GB" dirty="0"/>
          </a:p>
          <a:p>
            <a:r>
              <a:rPr lang="en-GB" dirty="0" smtClean="0"/>
              <a:t>TIME = DISTANCE ÷ SPEED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43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DISTANCE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 run at 7m/s for 6 seconds. </a:t>
            </a:r>
          </a:p>
          <a:p>
            <a:endParaRPr lang="en-GB" dirty="0"/>
          </a:p>
          <a:p>
            <a:r>
              <a:rPr lang="en-GB" dirty="0" smtClean="0"/>
              <a:t>How far do I run?</a:t>
            </a:r>
          </a:p>
          <a:p>
            <a:endParaRPr lang="en-GB" dirty="0"/>
          </a:p>
          <a:p>
            <a:r>
              <a:rPr lang="en-GB" dirty="0" smtClean="0"/>
              <a:t>DISTANCE = SPEED x TIME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998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Speed, Distance, 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Distance = speed x time</a:t>
            </a:r>
          </a:p>
          <a:p>
            <a:endParaRPr lang="en-GB" dirty="0"/>
          </a:p>
          <a:p>
            <a:r>
              <a:rPr lang="en-GB" dirty="0" smtClean="0"/>
              <a:t>Time = distance ÷ speed</a:t>
            </a:r>
          </a:p>
          <a:p>
            <a:endParaRPr lang="en-GB" dirty="0"/>
          </a:p>
          <a:p>
            <a:r>
              <a:rPr lang="en-GB" dirty="0" smtClean="0"/>
              <a:t>Speed = distance ÷ time</a:t>
            </a:r>
            <a:endParaRPr lang="en-GB" dirty="0"/>
          </a:p>
        </p:txBody>
      </p:sp>
      <p:sp>
        <p:nvSpPr>
          <p:cNvPr id="4" name="Isosceles Triangle 3"/>
          <p:cNvSpPr/>
          <p:nvPr/>
        </p:nvSpPr>
        <p:spPr>
          <a:xfrm>
            <a:off x="6444208" y="1340768"/>
            <a:ext cx="2088232" cy="18002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>
            <a:stCxn id="4" idx="1"/>
            <a:endCxn id="4" idx="5"/>
          </p:cNvCxnSpPr>
          <p:nvPr/>
        </p:nvCxnSpPr>
        <p:spPr>
          <a:xfrm>
            <a:off x="6966266" y="2240868"/>
            <a:ext cx="10441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36296" y="1484784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D</a:t>
            </a:r>
            <a:endParaRPr lang="en-GB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6804248" y="2299519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96336" y="2299519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T</a:t>
            </a:r>
            <a:endParaRPr lang="en-GB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726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Speed, distance, 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 car travelling at 50mph takes 4 hours to 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complete a journey. How far does it 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travel?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The distance from Dover to Calais is 36km. Ships from Dover sail at an average speed of 24km/h. How long does the ferry crossing take?</a:t>
            </a:r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4" name="Isosceles Triangle 3"/>
          <p:cNvSpPr/>
          <p:nvPr/>
        </p:nvSpPr>
        <p:spPr>
          <a:xfrm>
            <a:off x="6935805" y="1842485"/>
            <a:ext cx="2088232" cy="18002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>
            <a:stCxn id="4" idx="1"/>
            <a:endCxn id="4" idx="5"/>
          </p:cNvCxnSpPr>
          <p:nvPr/>
        </p:nvCxnSpPr>
        <p:spPr>
          <a:xfrm>
            <a:off x="7457863" y="2742585"/>
            <a:ext cx="10441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727893" y="1986501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D</a:t>
            </a:r>
            <a:endParaRPr lang="en-GB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7295845" y="2801236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87933" y="2801236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T</a:t>
            </a:r>
            <a:endParaRPr lang="en-GB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397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Speed, distance, 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Watch </a:t>
            </a:r>
            <a:r>
              <a:rPr lang="en-GB" dirty="0" smtClean="0">
                <a:hlinkClick r:id="rId3"/>
              </a:rPr>
              <a:t>this</a:t>
            </a:r>
            <a:r>
              <a:rPr lang="en-GB" dirty="0" smtClean="0"/>
              <a:t> clip of Tim Howard scoring for </a:t>
            </a:r>
            <a:r>
              <a:rPr lang="en-GB" smtClean="0"/>
              <a:t>Everton last year.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The ball travelled 92 metres (!!) in 5.4 seconds. What was the ball’s average speed?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877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1368</Words>
  <Application>Microsoft Office PowerPoint</Application>
  <PresentationFormat>On-screen Show (4:3)</PresentationFormat>
  <Paragraphs>273</Paragraphs>
  <Slides>31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Starter – Conversions Test</vt:lpstr>
      <vt:lpstr>Speed, Distance and Time</vt:lpstr>
      <vt:lpstr>Speed units</vt:lpstr>
      <vt:lpstr>Speed</vt:lpstr>
      <vt:lpstr>TIME</vt:lpstr>
      <vt:lpstr>DISTANCE</vt:lpstr>
      <vt:lpstr>Speed, Distance, Time</vt:lpstr>
      <vt:lpstr>Speed, distance, time</vt:lpstr>
      <vt:lpstr>Speed, distance, time</vt:lpstr>
      <vt:lpstr>Speed, distance, time</vt:lpstr>
      <vt:lpstr>Speed, distance, time</vt:lpstr>
      <vt:lpstr>Speed, distance, time</vt:lpstr>
      <vt:lpstr>Speed, Distance, Time</vt:lpstr>
      <vt:lpstr>Starter</vt:lpstr>
      <vt:lpstr>Speed, Distance and Time</vt:lpstr>
      <vt:lpstr>Converting between units of speed</vt:lpstr>
      <vt:lpstr>Converting between units of speed</vt:lpstr>
      <vt:lpstr>Converting between units of speed</vt:lpstr>
      <vt:lpstr>Converting between units of speed</vt:lpstr>
      <vt:lpstr>In your Workbooks…</vt:lpstr>
      <vt:lpstr>Starter</vt:lpstr>
      <vt:lpstr>Speed, Distance and Time</vt:lpstr>
      <vt:lpstr>Speed, Distance, Time</vt:lpstr>
      <vt:lpstr>Speed, Distance, Time</vt:lpstr>
      <vt:lpstr>In your WORKbooks…</vt:lpstr>
      <vt:lpstr>Starter</vt:lpstr>
      <vt:lpstr>Converting Units of Speed</vt:lpstr>
      <vt:lpstr>Converting between units of speed</vt:lpstr>
      <vt:lpstr>Converting between units of speed</vt:lpstr>
      <vt:lpstr>Converting between units of speed</vt:lpstr>
      <vt:lpstr>Converting between units of speed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Starter – Conversions Test</dc:title>
  <dc:creator>Daniel Burke</dc:creator>
  <cp:lastModifiedBy>Daniel Burke</cp:lastModifiedBy>
  <cp:revision>32</cp:revision>
  <cp:lastPrinted>2012-01-13T11:01:09Z</cp:lastPrinted>
  <dcterms:created xsi:type="dcterms:W3CDTF">2012-01-08T23:45:13Z</dcterms:created>
  <dcterms:modified xsi:type="dcterms:W3CDTF">2013-09-29T15:52:50Z</dcterms:modified>
</cp:coreProperties>
</file>