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936B48-4BFE-4F3D-B334-AF93D2DEC5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ADB9B5-65B0-4A12-BB0B-5E03C5FC1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580118-0A29-49A9-B7FC-56C1BEB19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2C032-1045-4D15-BDC0-0F7FB9F74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74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A143B0-90A5-4A17-ADD9-32767DEE3A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FFD953-52B5-493E-B039-5B1BEA611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4E660F-360D-44BD-BC71-CD2984CDF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DB020-1B57-4DAD-99C7-F0DA42747A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53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1DB417-EB73-4369-A65F-007ADA1C3F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8DE50B-3A39-4A9A-A11E-BB666F7951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36851C-0936-4E61-94D1-28F69B6D6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88A15B-23EB-48FB-BB62-ACEEA0ADCA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57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08DDC9-1361-4175-B864-E17F0CF4C4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EEA986-F1FB-4511-8920-B3AD5F8E7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D76F84-4359-4C8B-9ECA-B604FAF763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8A1A97-9877-4BA0-AC01-646B894CA1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33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51518A-0A91-43AB-A11C-8D941FAF3F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69502D-395F-4D48-A59D-B52660E29D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6557F4-4425-451E-870E-3F31027A53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41114-AC00-46CB-92E0-EAD8341CF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90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955BFE-C74B-4C17-94BB-719760481F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4609EB-5874-4786-A54F-C2603BD63A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078B3-E2B5-44FE-890B-6CF28ED721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C7E93-0A80-4A6B-AFF4-E7354F9578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08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4B7252-DFD3-4056-8528-B5D71DE1B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07B7202-E981-45F0-931B-8E44D6AD5C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AC63B7-50FF-4C76-8BB7-94A69B3D27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39064-E8A2-4EDA-966B-B21A89AC0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97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51A6E2-2CDE-4EA9-9A04-074A84467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A3470A-32D3-4965-9D55-10EEC0CAF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B7BD90-127D-4547-A2A2-0601F4AC8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F9496-6192-45BC-9E2B-B00657B0A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62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EE435F-57D6-4034-971C-704BD4A40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4C4BC9-4115-490B-9D6B-0895B4B54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66F165E-A6B7-46E0-9788-E07F01FF2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A0C20-CA7A-49BD-A19A-F88937F032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09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CE1DA9-E92D-471F-9106-BB0899513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D9B1E9-EACF-46BA-8356-09D715E11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71E91F-89CF-4B9A-8D82-9546FE4E48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855394-4828-4485-B022-8AABA1B051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04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65FC33-5F7E-4957-A058-D6E233F2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8ED8E0-F555-4B38-827E-33B2F7CC75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35CD07-3FF7-4CB1-A073-F1A8866868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DEC832-27C8-4160-8030-45DADAD86F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02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6AFD46-DD57-4505-AE68-EBAE030EF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BAD975-32C1-4D19-ACAB-06A7BFAE8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24D1F6-0274-4A17-A533-A0F7191102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A0E920A-4882-4590-BCCE-1512B19378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9F2277-7D01-4D5D-8980-8F5CF1A25A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C1816C-8BF7-40E8-8BE1-B5A836D1A5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7C5DFB7-F09A-444A-AF60-6AA7A9DAE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Stem and Leaf Diagrams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46D0DC93-7E4E-4019-B8F4-1EDB862C3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1524000"/>
            <a:ext cx="8123237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Stem and leaf diagrams are a pictorial way of showing statistics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The important parts of a stem and leaf diagram are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B41C6554-7596-45CD-AA97-044321E4B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2971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Title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9A719A39-89AB-4C44-82D4-972F57182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3581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stem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D494D4CD-CA7D-47BD-8F56-50D3B84FD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4038600"/>
            <a:ext cx="5427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leaves in order starting from the stem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1E93FA20-0F70-4433-891E-937A2202B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4495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number of items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9A698550-2AC8-4A67-828E-598169905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5029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key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0DBE0091-3ED0-40A8-AC3E-15BC28871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5213" y="2971800"/>
            <a:ext cx="3963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Class Maths Marks</a:t>
            </a:r>
          </a:p>
        </p:txBody>
      </p:sp>
      <p:grpSp>
        <p:nvGrpSpPr>
          <p:cNvPr id="2063" name="Group 15">
            <a:extLst>
              <a:ext uri="{FF2B5EF4-FFF2-40B4-BE49-F238E27FC236}">
                <a16:creationId xmlns:a16="http://schemas.microsoft.com/office/drawing/2014/main" id="{6749218E-E191-454C-9D8F-3F45BBF0CCFA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3429000"/>
            <a:ext cx="685800" cy="2133600"/>
            <a:chOff x="3456" y="2160"/>
            <a:chExt cx="432" cy="1344"/>
          </a:xfrm>
        </p:grpSpPr>
        <p:sp>
          <p:nvSpPr>
            <p:cNvPr id="2" name="Line 10">
              <a:extLst>
                <a:ext uri="{FF2B5EF4-FFF2-40B4-BE49-F238E27FC236}">
                  <a16:creationId xmlns:a16="http://schemas.microsoft.com/office/drawing/2014/main" id="{BEAFCF57-BD5D-463B-A1C8-5E0C6B9286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160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" name="Text Box 11">
              <a:extLst>
                <a:ext uri="{FF2B5EF4-FFF2-40B4-BE49-F238E27FC236}">
                  <a16:creationId xmlns:a16="http://schemas.microsoft.com/office/drawing/2014/main" id="{CB8027DF-6C50-48C1-8AED-67B61A81FB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160"/>
              <a:ext cx="384" cy="1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/>
                <a:t>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2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3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4</a:t>
              </a:r>
            </a:p>
          </p:txBody>
        </p:sp>
      </p:grpSp>
      <p:sp>
        <p:nvSpPr>
          <p:cNvPr id="2060" name="Text Box 12">
            <a:extLst>
              <a:ext uri="{FF2B5EF4-FFF2-40B4-BE49-F238E27FC236}">
                <a16:creationId xmlns:a16="http://schemas.microsoft.com/office/drawing/2014/main" id="{8A483A13-39B8-497E-B26C-D71C7803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429000"/>
            <a:ext cx="23622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0  2  2  6  8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3  4  9  5  9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0  0  2  6  9  9  9 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0  4  5</a:t>
            </a:r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EF51F2EC-07DD-4DC7-9DC1-A04B23E5B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91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n = 20</a:t>
            </a: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65AF918A-B853-4D57-924E-F224FB28A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8039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/>
              <a:t>2 / 3 means a mark of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  <p:bldP spid="2052" grpId="0" autoUpdateAnimBg="0"/>
      <p:bldP spid="2053" grpId="0" autoUpdateAnimBg="0"/>
      <p:bldP spid="2054" grpId="0" autoUpdateAnimBg="0"/>
      <p:bldP spid="2055" grpId="0" autoUpdateAnimBg="0"/>
      <p:bldP spid="2056" grpId="0" autoUpdateAnimBg="0"/>
      <p:bldP spid="2057" grpId="0" autoUpdateAnimBg="0"/>
      <p:bldP spid="2060" grpId="0" autoUpdateAnimBg="0"/>
      <p:bldP spid="2061" grpId="0" autoUpdateAnimBg="0"/>
      <p:bldP spid="206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1CD6C63B-F209-4F26-93F8-89C6C9D86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125413"/>
            <a:ext cx="8534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A group of students measured their pulse rates in beats per minute. The results were.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66  69  62  58  74  56  67  72  61  62  59  60  72  58  63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Draw a Stem and Leaf diagram to show this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9C75DAE-7440-4BB3-90AA-B523CD01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2209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We need a title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86FE30AD-D9E5-4BA9-B289-FDDF9CB33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0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Pulse rates (beats per minute)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2AA8C667-2A52-4A9F-885D-7F3BA3A7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29718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We need the stems</a:t>
            </a:r>
          </a:p>
        </p:txBody>
      </p:sp>
      <p:grpSp>
        <p:nvGrpSpPr>
          <p:cNvPr id="3094" name="Group 22">
            <a:extLst>
              <a:ext uri="{FF2B5EF4-FFF2-40B4-BE49-F238E27FC236}">
                <a16:creationId xmlns:a16="http://schemas.microsoft.com/office/drawing/2014/main" id="{D735F2F2-784B-47AE-881F-372AAD8029D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048000"/>
            <a:ext cx="762000" cy="1981200"/>
            <a:chOff x="2928" y="1920"/>
            <a:chExt cx="480" cy="1248"/>
          </a:xfrm>
        </p:grpSpPr>
        <p:sp>
          <p:nvSpPr>
            <p:cNvPr id="2" name="Text Box 8">
              <a:extLst>
                <a:ext uri="{FF2B5EF4-FFF2-40B4-BE49-F238E27FC236}">
                  <a16:creationId xmlns:a16="http://schemas.microsoft.com/office/drawing/2014/main" id="{69A320EC-0C74-40A2-8B4E-1D8B54CAA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920"/>
              <a:ext cx="336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/>
                <a:t>5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6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7</a:t>
              </a:r>
            </a:p>
          </p:txBody>
        </p:sp>
        <p:sp>
          <p:nvSpPr>
            <p:cNvPr id="3" name="Line 9">
              <a:extLst>
                <a:ext uri="{FF2B5EF4-FFF2-40B4-BE49-F238E27FC236}">
                  <a16:creationId xmlns:a16="http://schemas.microsoft.com/office/drawing/2014/main" id="{2DD7227D-AB8E-40AF-9DC6-2A547E4DB4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92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2" name="Text Box 10">
            <a:extLst>
              <a:ext uri="{FF2B5EF4-FFF2-40B4-BE49-F238E27FC236}">
                <a16:creationId xmlns:a16="http://schemas.microsoft.com/office/drawing/2014/main" id="{A03C47EC-AA22-4DF1-8F65-65D85CDA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38100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We need the Leaves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C643817B-3F44-4D4E-9405-EC6BD5908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048000"/>
            <a:ext cx="2971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8  6  9  8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6  9  2  7  1  2  0  3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4  2  2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8243A36B-823A-41F0-A7B0-3676C8F2C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46482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We need to reorder the leaves</a:t>
            </a:r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BC127C78-5AC1-4266-9E9A-690F94DCA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3352800" cy="2362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392CBEEB-2511-480D-AF50-76A8A3FC1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048000"/>
            <a:ext cx="2971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6  8  8  9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0  1  2  2  3  6  7  9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2  2  4</a:t>
            </a: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158BF171-3982-4706-81EA-A6FE5CF25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53340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We need to write in n</a:t>
            </a:r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38305A14-2C7C-4C62-9C3A-3439FFD8E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34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n = 15</a:t>
            </a:r>
          </a:p>
        </p:txBody>
      </p:sp>
      <p:sp>
        <p:nvSpPr>
          <p:cNvPr id="3092" name="Text Box 20">
            <a:extLst>
              <a:ext uri="{FF2B5EF4-FFF2-40B4-BE49-F238E27FC236}">
                <a16:creationId xmlns:a16="http://schemas.microsoft.com/office/drawing/2014/main" id="{799C3ED0-D604-4C89-A534-E5C4ED78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8" y="6019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We need the key</a:t>
            </a:r>
          </a:p>
        </p:txBody>
      </p:sp>
      <p:sp>
        <p:nvSpPr>
          <p:cNvPr id="3093" name="Text Box 21">
            <a:extLst>
              <a:ext uri="{FF2B5EF4-FFF2-40B4-BE49-F238E27FC236}">
                <a16:creationId xmlns:a16="http://schemas.microsoft.com/office/drawing/2014/main" id="{83E592F2-F6FD-4FFD-A910-4C661C481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3340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6 / 2 means 62 beats per minute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 autoUpdateAnimBg="0"/>
      <p:bldP spid="3078" grpId="0" autoUpdateAnimBg="0"/>
      <p:bldP spid="3079" grpId="0" autoUpdateAnimBg="0"/>
      <p:bldP spid="3082" grpId="0" autoUpdateAnimBg="0"/>
      <p:bldP spid="3085" grpId="0" autoUpdateAnimBg="0"/>
      <p:bldP spid="3086" grpId="0" autoUpdateAnimBg="0"/>
      <p:bldP spid="3088" grpId="0" animBg="1"/>
      <p:bldP spid="3089" grpId="0" autoUpdateAnimBg="0"/>
      <p:bldP spid="3090" grpId="0" autoUpdateAnimBg="0"/>
      <p:bldP spid="3091" grpId="0" autoUpdateAnimBg="0"/>
      <p:bldP spid="3092" grpId="0" autoUpdateAnimBg="0"/>
      <p:bldP spid="30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158EDA3C-2F00-465E-B0AA-0AE61708E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125413"/>
            <a:ext cx="8534400" cy="246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A group of students were asked how much pocket money they get. The results were.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£6.60  £6.90  £6.20  £5.80  £7.40  £5.60  £6.70  £7.20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£6.10  £6.20  £5.90  £6.00  £7.20  £5.80  £6.30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Draw a Stem and Leaf diagram to show this</a:t>
            </a:r>
          </a:p>
        </p:txBody>
      </p:sp>
      <p:grpSp>
        <p:nvGrpSpPr>
          <p:cNvPr id="5130" name="Group 10">
            <a:extLst>
              <a:ext uri="{FF2B5EF4-FFF2-40B4-BE49-F238E27FC236}">
                <a16:creationId xmlns:a16="http://schemas.microsoft.com/office/drawing/2014/main" id="{D56D0A84-68CF-44B0-8157-5454D7E2974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895600"/>
            <a:ext cx="4114800" cy="3276600"/>
            <a:chOff x="2880" y="1824"/>
            <a:chExt cx="2592" cy="2064"/>
          </a:xfrm>
        </p:grpSpPr>
        <p:sp>
          <p:nvSpPr>
            <p:cNvPr id="4101" name="Text Box 4">
              <a:extLst>
                <a:ext uri="{FF2B5EF4-FFF2-40B4-BE49-F238E27FC236}">
                  <a16:creationId xmlns:a16="http://schemas.microsoft.com/office/drawing/2014/main" id="{0F22F041-936E-4FAF-9D8A-7DF16D7A76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160"/>
              <a:ext cx="1872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6  8  8  9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0  1  2  2  3  6  7  9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2  2  4</a:t>
              </a:r>
            </a:p>
          </p:txBody>
        </p:sp>
        <p:sp>
          <p:nvSpPr>
            <p:cNvPr id="4102" name="Text Box 5">
              <a:extLst>
                <a:ext uri="{FF2B5EF4-FFF2-40B4-BE49-F238E27FC236}">
                  <a16:creationId xmlns:a16="http://schemas.microsoft.com/office/drawing/2014/main" id="{B9E167C0-6BE3-48C4-A830-7CBA25C09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60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n = 15</a:t>
              </a:r>
            </a:p>
          </p:txBody>
        </p:sp>
        <p:sp>
          <p:nvSpPr>
            <p:cNvPr id="4103" name="Text Box 6">
              <a:extLst>
                <a:ext uri="{FF2B5EF4-FFF2-40B4-BE49-F238E27FC236}">
                  <a16:creationId xmlns:a16="http://schemas.microsoft.com/office/drawing/2014/main" id="{255844D6-4A9E-46C5-B36E-413D0B081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600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6 / 2 means £6.20</a:t>
              </a:r>
            </a:p>
          </p:txBody>
        </p:sp>
        <p:sp>
          <p:nvSpPr>
            <p:cNvPr id="4104" name="Text Box 7">
              <a:extLst>
                <a:ext uri="{FF2B5EF4-FFF2-40B4-BE49-F238E27FC236}">
                  <a16:creationId xmlns:a16="http://schemas.microsoft.com/office/drawing/2014/main" id="{AE5881D5-40D6-47EC-B08D-E787BD9C7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160"/>
              <a:ext cx="336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/>
                <a:t>5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6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7</a:t>
              </a:r>
            </a:p>
          </p:txBody>
        </p:sp>
        <p:sp>
          <p:nvSpPr>
            <p:cNvPr id="4105" name="Line 8">
              <a:extLst>
                <a:ext uri="{FF2B5EF4-FFF2-40B4-BE49-F238E27FC236}">
                  <a16:creationId xmlns:a16="http://schemas.microsoft.com/office/drawing/2014/main" id="{7204C00F-A1D3-4D5F-BE93-699509C42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16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6" name="Text Box 9">
              <a:extLst>
                <a:ext uri="{FF2B5EF4-FFF2-40B4-BE49-F238E27FC236}">
                  <a16:creationId xmlns:a16="http://schemas.microsoft.com/office/drawing/2014/main" id="{DAD9D4A6-D168-4ADF-AD64-33B33EDE38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824"/>
              <a:ext cx="1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Pocket money</a:t>
              </a:r>
            </a:p>
          </p:txBody>
        </p:sp>
      </p:grpSp>
      <p:sp>
        <p:nvSpPr>
          <p:cNvPr id="5131" name="Text Box 11">
            <a:extLst>
              <a:ext uri="{FF2B5EF4-FFF2-40B4-BE49-F238E27FC236}">
                <a16:creationId xmlns:a16="http://schemas.microsoft.com/office/drawing/2014/main" id="{49E9057F-75CE-41B7-9292-C3F88860B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3581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Note this gives us the same diagram as the previous example. This shows the importance of the title and key.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D0C219D-66A3-4E6C-BF2A-1EA6E4F7F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524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Draw Stem and Leaf Diagrams for the following sets of data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69B2A218-016F-41D2-B0AB-C675040AB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44958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The speed of cars, in mph, passing police speed check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35  46  32  48  53  58  60  39  36  48  34  51  42  37  53  42  51  38</a:t>
            </a:r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John took a note of how far, in metres,  he was able to hit a golf ball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108  115  132  121  101  122  138  127  105  112  118  127  129  120  139  136  131  121  111  129  137</a:t>
            </a:r>
          </a:p>
        </p:txBody>
      </p:sp>
      <p:grpSp>
        <p:nvGrpSpPr>
          <p:cNvPr id="6157" name="Group 13">
            <a:extLst>
              <a:ext uri="{FF2B5EF4-FFF2-40B4-BE49-F238E27FC236}">
                <a16:creationId xmlns:a16="http://schemas.microsoft.com/office/drawing/2014/main" id="{79E02A6E-FE33-4A22-9FD3-59768AC3848D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77838"/>
            <a:ext cx="3581400" cy="3195637"/>
            <a:chOff x="3312" y="301"/>
            <a:chExt cx="2256" cy="2013"/>
          </a:xfrm>
        </p:grpSpPr>
        <p:sp>
          <p:nvSpPr>
            <p:cNvPr id="5128" name="Text Box 6">
              <a:extLst>
                <a:ext uri="{FF2B5EF4-FFF2-40B4-BE49-F238E27FC236}">
                  <a16:creationId xmlns:a16="http://schemas.microsoft.com/office/drawing/2014/main" id="{69FA636A-C0BD-40A1-B443-3274B0845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1"/>
              <a:ext cx="2256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Speed in mph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3   2  4  5  6  7  8  9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4   2  2  6  8  8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1  1  3  3  8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6   0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n = 18     4/3 means 43mph</a:t>
              </a:r>
            </a:p>
          </p:txBody>
        </p:sp>
        <p:sp>
          <p:nvSpPr>
            <p:cNvPr id="5129" name="Line 7">
              <a:extLst>
                <a:ext uri="{FF2B5EF4-FFF2-40B4-BE49-F238E27FC236}">
                  <a16:creationId xmlns:a16="http://schemas.microsoft.com/office/drawing/2014/main" id="{3FB84FDB-57E2-41D6-811B-B7BE9B3E03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9" y="685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156" name="Group 12">
            <a:extLst>
              <a:ext uri="{FF2B5EF4-FFF2-40B4-BE49-F238E27FC236}">
                <a16:creationId xmlns:a16="http://schemas.microsoft.com/office/drawing/2014/main" id="{3D2F2ECC-F13E-4B23-80E2-B915D1C28D2A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606800"/>
            <a:ext cx="3657600" cy="3195638"/>
            <a:chOff x="3312" y="2272"/>
            <a:chExt cx="2304" cy="2013"/>
          </a:xfrm>
        </p:grpSpPr>
        <p:sp>
          <p:nvSpPr>
            <p:cNvPr id="5126" name="Text Box 10">
              <a:extLst>
                <a:ext uri="{FF2B5EF4-FFF2-40B4-BE49-F238E27FC236}">
                  <a16:creationId xmlns:a16="http://schemas.microsoft.com/office/drawing/2014/main" id="{E819CC24-6383-4EB4-9B0A-673B0FBC8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272"/>
              <a:ext cx="2304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Distance in metres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10   1  5  8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11   1  2  5   8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12   0  1  1  2  7  7  9  9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13   1  2  6  7  8  9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n = 21    12/3 means 123m</a:t>
              </a:r>
            </a:p>
          </p:txBody>
        </p:sp>
        <p:sp>
          <p:nvSpPr>
            <p:cNvPr id="5127" name="Line 11">
              <a:extLst>
                <a:ext uri="{FF2B5EF4-FFF2-40B4-BE49-F238E27FC236}">
                  <a16:creationId xmlns:a16="http://schemas.microsoft.com/office/drawing/2014/main" id="{E4B79FD0-8872-4785-84C1-3E4A737DA4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64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CEB79307-C43C-47FA-8831-375BF2EEB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152400"/>
            <a:ext cx="7848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Stem and Leaf diagrams can be used to compare 2 sets of data.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To do this we draw a back to back stem and leaf diagram.</a:t>
            </a:r>
          </a:p>
        </p:txBody>
      </p:sp>
      <p:grpSp>
        <p:nvGrpSpPr>
          <p:cNvPr id="7181" name="Group 13">
            <a:extLst>
              <a:ext uri="{FF2B5EF4-FFF2-40B4-BE49-F238E27FC236}">
                <a16:creationId xmlns:a16="http://schemas.microsoft.com/office/drawing/2014/main" id="{A7B42FD5-8CBA-4720-AB7F-3ABE35F4B76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19200"/>
            <a:ext cx="7924800" cy="3530600"/>
            <a:chOff x="144" y="944"/>
            <a:chExt cx="4992" cy="2224"/>
          </a:xfrm>
        </p:grpSpPr>
        <p:sp>
          <p:nvSpPr>
            <p:cNvPr id="6160" name="Text Box 3">
              <a:extLst>
                <a:ext uri="{FF2B5EF4-FFF2-40B4-BE49-F238E27FC236}">
                  <a16:creationId xmlns:a16="http://schemas.microsoft.com/office/drawing/2014/main" id="{F46B7D7A-53F5-4828-A1EC-C9A43A8DE4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200"/>
              <a:ext cx="240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3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/>
                <a:t>4</a:t>
              </a:r>
            </a:p>
          </p:txBody>
        </p:sp>
        <p:sp>
          <p:nvSpPr>
            <p:cNvPr id="6161" name="Line 4">
              <a:extLst>
                <a:ext uri="{FF2B5EF4-FFF2-40B4-BE49-F238E27FC236}">
                  <a16:creationId xmlns:a16="http://schemas.microsoft.com/office/drawing/2014/main" id="{8AF183CA-ED05-492F-8275-2E53FE6F9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21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2" name="Line 5">
              <a:extLst>
                <a:ext uri="{FF2B5EF4-FFF2-40B4-BE49-F238E27FC236}">
                  <a16:creationId xmlns:a16="http://schemas.microsoft.com/office/drawing/2014/main" id="{67DF5290-CCB4-4E57-988F-461440791D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121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3" name="Text Box 6">
              <a:extLst>
                <a:ext uri="{FF2B5EF4-FFF2-40B4-BE49-F238E27FC236}">
                  <a16:creationId xmlns:a16="http://schemas.microsoft.com/office/drawing/2014/main" id="{EF21AA2D-2EFE-45C8-A8D2-0FB5BB6D7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00"/>
              <a:ext cx="1728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/>
                <a:t>8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8  5  3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9  4  4  5  2  0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6  4  3  1  1  0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/>
                <a:t>7  3  3</a:t>
              </a:r>
            </a:p>
          </p:txBody>
        </p:sp>
        <p:sp>
          <p:nvSpPr>
            <p:cNvPr id="6164" name="Text Box 7">
              <a:extLst>
                <a:ext uri="{FF2B5EF4-FFF2-40B4-BE49-F238E27FC236}">
                  <a16:creationId xmlns:a16="http://schemas.microsoft.com/office/drawing/2014/main" id="{B34D2A4A-4AB3-4185-B49E-D311ABF5A3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00"/>
              <a:ext cx="2448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6  8  9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1  2  2  2  5  5  8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0  0  1  1  6  7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3  7  7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1</a:t>
              </a:r>
            </a:p>
          </p:txBody>
        </p:sp>
        <p:sp>
          <p:nvSpPr>
            <p:cNvPr id="6165" name="Text Box 8">
              <a:extLst>
                <a:ext uri="{FF2B5EF4-FFF2-40B4-BE49-F238E27FC236}">
                  <a16:creationId xmlns:a16="http://schemas.microsoft.com/office/drawing/2014/main" id="{668B423F-9404-4DC3-B37C-ABED0E46A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944"/>
              <a:ext cx="2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Maths marks for class 1A</a:t>
              </a:r>
            </a:p>
          </p:txBody>
        </p:sp>
        <p:sp>
          <p:nvSpPr>
            <p:cNvPr id="6166" name="Text Box 9">
              <a:extLst>
                <a:ext uri="{FF2B5EF4-FFF2-40B4-BE49-F238E27FC236}">
                  <a16:creationId xmlns:a16="http://schemas.microsoft.com/office/drawing/2014/main" id="{49E714AA-48D4-4187-861C-57925D4BA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44"/>
              <a:ext cx="2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Maths marks for class 1B</a:t>
              </a:r>
            </a:p>
          </p:txBody>
        </p:sp>
        <p:sp>
          <p:nvSpPr>
            <p:cNvPr id="6167" name="Text Box 10">
              <a:extLst>
                <a:ext uri="{FF2B5EF4-FFF2-40B4-BE49-F238E27FC236}">
                  <a16:creationId xmlns:a16="http://schemas.microsoft.com/office/drawing/2014/main" id="{24A661D1-7490-40D4-B6D9-F25D8C602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880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n = 19</a:t>
              </a:r>
            </a:p>
          </p:txBody>
        </p:sp>
        <p:sp>
          <p:nvSpPr>
            <p:cNvPr id="6168" name="Text Box 11">
              <a:extLst>
                <a:ext uri="{FF2B5EF4-FFF2-40B4-BE49-F238E27FC236}">
                  <a16:creationId xmlns:a16="http://schemas.microsoft.com/office/drawing/2014/main" id="{A9FD814A-F2CC-4C93-BBF7-2AD45C825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880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n = 20</a:t>
              </a:r>
            </a:p>
          </p:txBody>
        </p:sp>
        <p:sp>
          <p:nvSpPr>
            <p:cNvPr id="6169" name="Text Box 12">
              <a:extLst>
                <a:ext uri="{FF2B5EF4-FFF2-40B4-BE49-F238E27FC236}">
                  <a16:creationId xmlns:a16="http://schemas.microsoft.com/office/drawing/2014/main" id="{3185BEDE-A148-437D-8E5B-512945A05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880"/>
              <a:ext cx="19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3/2 means a mark of 32</a:t>
              </a:r>
            </a:p>
          </p:txBody>
        </p:sp>
      </p:grpSp>
      <p:grpSp>
        <p:nvGrpSpPr>
          <p:cNvPr id="7204" name="Group 36">
            <a:extLst>
              <a:ext uri="{FF2B5EF4-FFF2-40B4-BE49-F238E27FC236}">
                <a16:creationId xmlns:a16="http://schemas.microsoft.com/office/drawing/2014/main" id="{A1906E62-A068-419C-BE76-6B79C3AD21B5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914900"/>
            <a:ext cx="6705600" cy="1638300"/>
            <a:chOff x="192" y="3096"/>
            <a:chExt cx="4224" cy="1032"/>
          </a:xfrm>
        </p:grpSpPr>
        <p:grpSp>
          <p:nvGrpSpPr>
            <p:cNvPr id="6152" name="Group 23">
              <a:extLst>
                <a:ext uri="{FF2B5EF4-FFF2-40B4-BE49-F238E27FC236}">
                  <a16:creationId xmlns:a16="http://schemas.microsoft.com/office/drawing/2014/main" id="{6DAE9666-21DE-49DA-86C4-32AE1DA7F5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3096"/>
              <a:ext cx="3600" cy="1032"/>
              <a:chOff x="192" y="3096"/>
              <a:chExt cx="3600" cy="1032"/>
            </a:xfrm>
          </p:grpSpPr>
          <p:sp>
            <p:nvSpPr>
              <p:cNvPr id="6157" name="Text Box 15">
                <a:extLst>
                  <a:ext uri="{FF2B5EF4-FFF2-40B4-BE49-F238E27FC236}">
                    <a16:creationId xmlns:a16="http://schemas.microsoft.com/office/drawing/2014/main" id="{8708253E-FDD8-4392-87F3-BAB783F50D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" y="3096"/>
                <a:ext cx="360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How many students in 1A had a mark of 31?</a:t>
                </a:r>
              </a:p>
            </p:txBody>
          </p:sp>
          <p:sp>
            <p:nvSpPr>
              <p:cNvPr id="6158" name="Text Box 16">
                <a:extLst>
                  <a:ext uri="{FF2B5EF4-FFF2-40B4-BE49-F238E27FC236}">
                    <a16:creationId xmlns:a16="http://schemas.microsoft.com/office/drawing/2014/main" id="{ADAD46CD-DE4A-41EC-9E4D-2C567658B5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" y="3480"/>
                <a:ext cx="360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How many students in 1B had a mark of 12?</a:t>
                </a:r>
              </a:p>
            </p:txBody>
          </p:sp>
          <p:sp>
            <p:nvSpPr>
              <p:cNvPr id="6159" name="Text Box 17">
                <a:extLst>
                  <a:ext uri="{FF2B5EF4-FFF2-40B4-BE49-F238E27FC236}">
                    <a16:creationId xmlns:a16="http://schemas.microsoft.com/office/drawing/2014/main" id="{2C5C1E06-36D3-4403-A2AB-1A961F4621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" y="3840"/>
                <a:ext cx="360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Which class appears to be best at Maths?</a:t>
                </a:r>
              </a:p>
            </p:txBody>
          </p:sp>
        </p:grpSp>
        <p:grpSp>
          <p:nvGrpSpPr>
            <p:cNvPr id="6153" name="Group 32">
              <a:extLst>
                <a:ext uri="{FF2B5EF4-FFF2-40B4-BE49-F238E27FC236}">
                  <a16:creationId xmlns:a16="http://schemas.microsoft.com/office/drawing/2014/main" id="{05599EF7-EB35-4314-AC57-9231FB4338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3168"/>
              <a:ext cx="432" cy="960"/>
              <a:chOff x="3984" y="3168"/>
              <a:chExt cx="624" cy="960"/>
            </a:xfrm>
          </p:grpSpPr>
          <p:sp>
            <p:nvSpPr>
              <p:cNvPr id="6154" name="Rectangle 29">
                <a:extLst>
                  <a:ext uri="{FF2B5EF4-FFF2-40B4-BE49-F238E27FC236}">
                    <a16:creationId xmlns:a16="http://schemas.microsoft.com/office/drawing/2014/main" id="{69724BD5-7BD3-4A89-B20E-E21D382D1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624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6155" name="Rectangle 30">
                <a:extLst>
                  <a:ext uri="{FF2B5EF4-FFF2-40B4-BE49-F238E27FC236}">
                    <a16:creationId xmlns:a16="http://schemas.microsoft.com/office/drawing/2014/main" id="{2D326DF4-65F7-4ED7-9F57-2900C6C8F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4" y="3552"/>
                <a:ext cx="624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6156" name="Rectangle 31">
                <a:extLst>
                  <a:ext uri="{FF2B5EF4-FFF2-40B4-BE49-F238E27FC236}">
                    <a16:creationId xmlns:a16="http://schemas.microsoft.com/office/drawing/2014/main" id="{903119D3-A2E4-4D22-AC24-F2CCA8D22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4" y="3888"/>
                <a:ext cx="624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en-US"/>
              </a:p>
            </p:txBody>
          </p:sp>
        </p:grpSp>
      </p:grpSp>
      <p:sp>
        <p:nvSpPr>
          <p:cNvPr id="7193" name="Text Box 25">
            <a:extLst>
              <a:ext uri="{FF2B5EF4-FFF2-40B4-BE49-F238E27FC236}">
                <a16:creationId xmlns:a16="http://schemas.microsoft.com/office/drawing/2014/main" id="{0322D0A3-763D-41FA-86C6-AFFC58ABB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863" y="4935538"/>
            <a:ext cx="7620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2</a:t>
            </a:r>
            <a:endParaRPr lang="en-US" altLang="en-US"/>
          </a:p>
        </p:txBody>
      </p:sp>
      <p:sp>
        <p:nvSpPr>
          <p:cNvPr id="7194" name="Text Box 26">
            <a:extLst>
              <a:ext uri="{FF2B5EF4-FFF2-40B4-BE49-F238E27FC236}">
                <a16:creationId xmlns:a16="http://schemas.microsoft.com/office/drawing/2014/main" id="{25B257BF-28E0-44DE-9409-F7AE814F9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863" y="55626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3</a:t>
            </a:r>
            <a:endParaRPr lang="en-US" altLang="en-US"/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C158AF1C-E5F6-4403-AB8F-F7A9857A9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863" y="60960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93" grpId="0" animBg="1" autoUpdateAnimBg="0"/>
      <p:bldP spid="7194" grpId="0" animBg="1" autoUpdateAnimBg="0"/>
      <p:bldP spid="719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ABC24F7-4355-48D2-8855-2E1135BBF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3" y="106363"/>
            <a:ext cx="8742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Use the Back to Back Stem and Leaf Diagram to answer the questions</a:t>
            </a:r>
          </a:p>
        </p:txBody>
      </p:sp>
      <p:grpSp>
        <p:nvGrpSpPr>
          <p:cNvPr id="8198" name="Group 6">
            <a:extLst>
              <a:ext uri="{FF2B5EF4-FFF2-40B4-BE49-F238E27FC236}">
                <a16:creationId xmlns:a16="http://schemas.microsoft.com/office/drawing/2014/main" id="{3F06A2FD-F0A5-447F-84C8-9C6095BC8323}"/>
              </a:ext>
            </a:extLst>
          </p:cNvPr>
          <p:cNvGrpSpPr>
            <a:grpSpLocks/>
          </p:cNvGrpSpPr>
          <p:nvPr/>
        </p:nvGrpSpPr>
        <p:grpSpPr bwMode="auto">
          <a:xfrm>
            <a:off x="1960563" y="533400"/>
            <a:ext cx="4211637" cy="3378200"/>
            <a:chOff x="950" y="698"/>
            <a:chExt cx="2653" cy="2128"/>
          </a:xfrm>
        </p:grpSpPr>
        <p:sp>
          <p:nvSpPr>
            <p:cNvPr id="7184" name="Text Box 3">
              <a:extLst>
                <a:ext uri="{FF2B5EF4-FFF2-40B4-BE49-F238E27FC236}">
                  <a16:creationId xmlns:a16="http://schemas.microsoft.com/office/drawing/2014/main" id="{C30D2C1F-1046-4FF0-A3B9-048E1361D8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" y="698"/>
              <a:ext cx="2653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Books borrowed from the library</a:t>
              </a:r>
            </a:p>
            <a:p>
              <a:r>
                <a:rPr lang="en-US" altLang="en-US"/>
                <a:t>This week		Last week</a:t>
              </a:r>
            </a:p>
            <a:p>
              <a:r>
                <a:rPr lang="en-US" altLang="en-US"/>
                <a:t>		  2   0   1</a:t>
              </a:r>
            </a:p>
            <a:p>
              <a:r>
                <a:rPr lang="en-US" altLang="en-US"/>
                <a:t>                 4  1   3   1  5  6</a:t>
              </a:r>
            </a:p>
            <a:p>
              <a:r>
                <a:rPr lang="en-US" altLang="en-US"/>
                <a:t>         7  4  4  3   4   0  4  5</a:t>
              </a:r>
            </a:p>
            <a:p>
              <a:r>
                <a:rPr lang="en-US" altLang="en-US"/>
                <a:t>                 1  0   5   2</a:t>
              </a:r>
            </a:p>
            <a:p>
              <a:r>
                <a:rPr lang="en-US" altLang="en-US"/>
                <a:t>                 4  1   6   3</a:t>
              </a:r>
            </a:p>
            <a:p>
              <a:r>
                <a:rPr lang="en-US" altLang="en-US"/>
                <a:t>     n = 10		n = 10</a:t>
              </a:r>
            </a:p>
            <a:p>
              <a:r>
                <a:rPr lang="en-US" altLang="en-US"/>
                <a:t>       2/0 represents 20 books</a:t>
              </a:r>
            </a:p>
          </p:txBody>
        </p:sp>
        <p:sp>
          <p:nvSpPr>
            <p:cNvPr id="7185" name="Line 4">
              <a:extLst>
                <a:ext uri="{FF2B5EF4-FFF2-40B4-BE49-F238E27FC236}">
                  <a16:creationId xmlns:a16="http://schemas.microsoft.com/office/drawing/2014/main" id="{30055A7A-4DD4-40D7-9B83-B01E02AF3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1200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6" name="Line 5">
              <a:extLst>
                <a:ext uri="{FF2B5EF4-FFF2-40B4-BE49-F238E27FC236}">
                  <a16:creationId xmlns:a16="http://schemas.microsoft.com/office/drawing/2014/main" id="{609C9BC2-6DF4-4917-80A5-689615AAF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200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199" name="Text Box 7">
            <a:extLst>
              <a:ext uri="{FF2B5EF4-FFF2-40B4-BE49-F238E27FC236}">
                <a16:creationId xmlns:a16="http://schemas.microsoft.com/office/drawing/2014/main" id="{F6784C06-D372-4E95-AF3C-1734F3ED7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4189413"/>
            <a:ext cx="667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How many books were borrowed at level 3 this week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FF15CFCE-9E8F-4163-9FE4-DA4EDD53C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4129088"/>
            <a:ext cx="533400" cy="579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?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FF72B02C-18C5-47A0-A60C-4DB4CB19C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4816475"/>
            <a:ext cx="6656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How many books were borrowed at level 4 last week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05C9EAD2-2363-4B2B-93DC-8E5C603E7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838" y="5503863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Which week was best for the library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C9EA27EC-9E6D-4C94-82A6-710911ED6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6205538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How many books were borrowed last week altogether</a:t>
            </a:r>
          </a:p>
        </p:txBody>
      </p:sp>
      <p:sp>
        <p:nvSpPr>
          <p:cNvPr id="8209" name="Text Box 17">
            <a:extLst>
              <a:ext uri="{FF2B5EF4-FFF2-40B4-BE49-F238E27FC236}">
                <a16:creationId xmlns:a16="http://schemas.microsoft.com/office/drawing/2014/main" id="{D82134E6-BA07-49E2-B1A0-0E8803989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129088"/>
            <a:ext cx="762000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65</a:t>
            </a:r>
            <a:endParaRPr lang="en-US" altLang="en-US" sz="3600"/>
          </a:p>
        </p:txBody>
      </p:sp>
      <p:sp>
        <p:nvSpPr>
          <p:cNvPr id="8213" name="Text Box 21">
            <a:extLst>
              <a:ext uri="{FF2B5EF4-FFF2-40B4-BE49-F238E27FC236}">
                <a16:creationId xmlns:a16="http://schemas.microsoft.com/office/drawing/2014/main" id="{19633F00-8660-4428-AD69-B1C803A53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4760913"/>
            <a:ext cx="533400" cy="579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?</a:t>
            </a:r>
          </a:p>
        </p:txBody>
      </p:sp>
      <p:sp>
        <p:nvSpPr>
          <p:cNvPr id="8214" name="Text Box 22">
            <a:extLst>
              <a:ext uri="{FF2B5EF4-FFF2-40B4-BE49-F238E27FC236}">
                <a16:creationId xmlns:a16="http://schemas.microsoft.com/office/drawing/2014/main" id="{35CC240A-D53B-4326-B85D-6E998D7C2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60913"/>
            <a:ext cx="9906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/>
              <a:t>129</a:t>
            </a:r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43EF1146-4EE4-4582-966A-F894505F8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481638"/>
            <a:ext cx="533400" cy="579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?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0E24D236-591C-4BDD-8EFC-388F8E396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481638"/>
            <a:ext cx="2209800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This week</a:t>
            </a:r>
            <a:endParaRPr lang="en-US" altLang="en-US" sz="3600"/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163E38F1-733F-4374-B78E-37A97A4F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6143625"/>
            <a:ext cx="5334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?</a:t>
            </a:r>
          </a:p>
        </p:txBody>
      </p:sp>
      <p:sp>
        <p:nvSpPr>
          <p:cNvPr id="8218" name="Text Box 26">
            <a:extLst>
              <a:ext uri="{FF2B5EF4-FFF2-40B4-BE49-F238E27FC236}">
                <a16:creationId xmlns:a16="http://schemas.microsoft.com/office/drawing/2014/main" id="{7BF49121-D0D3-4C40-9405-A06F78DF3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143625"/>
            <a:ext cx="1066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/>
              <a:t>387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9" grpId="0" autoUpdateAnimBg="0"/>
      <p:bldP spid="8200" grpId="0" animBg="1" autoUpdateAnimBg="0"/>
      <p:bldP spid="8201" grpId="0" autoUpdateAnimBg="0"/>
      <p:bldP spid="8206" grpId="0" autoUpdateAnimBg="0"/>
      <p:bldP spid="8207" grpId="0" autoUpdateAnimBg="0"/>
      <p:bldP spid="8209" grpId="0" animBg="1" autoUpdateAnimBg="0"/>
      <p:bldP spid="8213" grpId="0" animBg="1" autoUpdateAnimBg="0"/>
      <p:bldP spid="8214" grpId="0" animBg="1" autoUpdateAnimBg="0"/>
      <p:bldP spid="8215" grpId="0" animBg="1" autoUpdateAnimBg="0"/>
      <p:bldP spid="8216" grpId="0" animBg="1" autoUpdateAnimBg="0"/>
      <p:bldP spid="8217" grpId="0" animBg="1" autoUpdateAnimBg="0"/>
      <p:bldP spid="8218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E4C305443D54181CC1AF39F459BC8" ma:contentTypeVersion="2" ma:contentTypeDescription="Create a new document." ma:contentTypeScope="" ma:versionID="9199141213a5e144feac879a3f581cd2">
  <xsd:schema xmlns:xsd="http://www.w3.org/2001/XMLSchema" xmlns:xs="http://www.w3.org/2001/XMLSchema" xmlns:p="http://schemas.microsoft.com/office/2006/metadata/properties" xmlns:ns2="067d2666-5905-447b-853f-7b3c98093cca" targetNamespace="http://schemas.microsoft.com/office/2006/metadata/properties" ma:root="true" ma:fieldsID="089af2fee21bb831d373ad2f7a9888d2" ns2:_="">
    <xsd:import namespace="067d2666-5905-447b-853f-7b3c98093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d2666-5905-447b-853f-7b3c98093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11CE5520-8ACA-4A43-8E4E-BB418A4BD9A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067d2666-5905-447b-853f-7b3c98093cca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2C689FD-5FAA-4A72-B55D-35BD81486B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C298D4-FAE8-4160-8D27-A7D2E48D27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7d2666-5905-447b-853f-7b3c98093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48E2E56-A458-4026-A7BB-51917549BB5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645</Words>
  <Application>Microsoft Office PowerPoint</Application>
  <PresentationFormat>On-screen Show (4:3)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Stem and Leaf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and Leaf Diagrams</dc:title>
  <dc:creator>deans</dc:creator>
  <cp:lastModifiedBy>StaffUser</cp:lastModifiedBy>
  <cp:revision>22</cp:revision>
  <cp:lastPrinted>2003-11-05T10:34:03Z</cp:lastPrinted>
  <dcterms:created xsi:type="dcterms:W3CDTF">2003-11-04T08:08:31Z</dcterms:created>
  <dcterms:modified xsi:type="dcterms:W3CDTF">2020-04-21T12:07:44Z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Kathleen McCann</vt:lpwstr>
  </property>
  <property fmtid="{D5CDD505-2E9C-101B-9397-08002B2CF9AE}" pid="3" name="Order">
    <vt:lpwstr>4582800.00000000</vt:lpwstr>
  </property>
  <property fmtid="{D5CDD505-2E9C-101B-9397-08002B2CF9AE}" pid="4" name="display_urn:schemas-microsoft-com:office:office#Author">
    <vt:lpwstr>Kathleen McCann</vt:lpwstr>
  </property>
  <property fmtid="{D5CDD505-2E9C-101B-9397-08002B2CF9AE}" pid="5" name="xd_Signature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xd_ProgID">
    <vt:lpwstr/>
  </property>
  <property fmtid="{D5CDD505-2E9C-101B-9397-08002B2CF9AE}" pid="9" name="ContentTypeId">
    <vt:lpwstr>0x01010081DE4C305443D54181CC1AF39F459BC8</vt:lpwstr>
  </property>
</Properties>
</file>