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32" r:id="rId3"/>
  </p:sldMasterIdLst>
  <p:notesMasterIdLst>
    <p:notesMasterId r:id="rId33"/>
  </p:notesMasterIdLst>
  <p:sldIdLst>
    <p:sldId id="345" r:id="rId4"/>
    <p:sldId id="346" r:id="rId5"/>
    <p:sldId id="347" r:id="rId6"/>
    <p:sldId id="364" r:id="rId7"/>
    <p:sldId id="367" r:id="rId8"/>
    <p:sldId id="378" r:id="rId9"/>
    <p:sldId id="348" r:id="rId10"/>
    <p:sldId id="349" r:id="rId11"/>
    <p:sldId id="350" r:id="rId12"/>
    <p:sldId id="357" r:id="rId13"/>
    <p:sldId id="358" r:id="rId14"/>
    <p:sldId id="359" r:id="rId15"/>
    <p:sldId id="360" r:id="rId16"/>
    <p:sldId id="361" r:id="rId17"/>
    <p:sldId id="362" r:id="rId18"/>
    <p:sldId id="363" r:id="rId19"/>
    <p:sldId id="365" r:id="rId20"/>
    <p:sldId id="260" r:id="rId21"/>
    <p:sldId id="366" r:id="rId22"/>
    <p:sldId id="353" r:id="rId23"/>
    <p:sldId id="354" r:id="rId24"/>
    <p:sldId id="368" r:id="rId25"/>
    <p:sldId id="371" r:id="rId26"/>
    <p:sldId id="372" r:id="rId27"/>
    <p:sldId id="375" r:id="rId28"/>
    <p:sldId id="377" r:id="rId29"/>
    <p:sldId id="355" r:id="rId30"/>
    <p:sldId id="356" r:id="rId31"/>
    <p:sldId id="3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BC93E-FEF2-44CF-8955-491DBD253D86}" type="datetimeFigureOut">
              <a:rPr lang="en-GB" smtClean="0"/>
              <a:t>25/03/2019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2253E-C410-47E5-B36C-F60790A5C473}" type="slidenum">
              <a:rPr lang="en-GB" smtClean="0"/>
              <a:t>‹#›</a:t>
            </a:fld>
            <a:endParaRPr lang="en-GB" dirty="0"/>
          </a:p>
        </p:txBody>
      </p:sp>
    </p:spTree>
    <p:extLst>
      <p:ext uri="{BB962C8B-B14F-4D97-AF65-F5344CB8AC3E}">
        <p14:creationId xmlns:p14="http://schemas.microsoft.com/office/powerpoint/2010/main" val="394587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7A1EF-8641-4D00-BD1D-CCECA65F5A1C}"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0202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2629" y="770467"/>
            <a:ext cx="8086725"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0635" y="4206876"/>
            <a:ext cx="692115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FFFFFF">
                    <a:alpha val="80000"/>
                  </a:srgbClr>
                </a:solidFill>
              </a:rPr>
              <a:pPr/>
              <a:t>3/25/2019</a:t>
            </a:fld>
            <a:endParaRPr lang="en-US" dirty="0">
              <a:solidFill>
                <a:srgbClr val="FFFFFF">
                  <a:alpha val="80000"/>
                </a:srgbClr>
              </a:solidFill>
            </a:endParaRPr>
          </a:p>
        </p:txBody>
      </p:sp>
      <p:sp>
        <p:nvSpPr>
          <p:cNvPr id="8" name="Footer Placeholder 7"/>
          <p:cNvSpPr>
            <a:spLocks noGrp="1"/>
          </p:cNvSpPr>
          <p:nvPr>
            <p:ph type="ftr" sz="quarter" idx="11"/>
          </p:nvPr>
        </p:nvSpPr>
        <p:spPr/>
        <p:txBody>
          <a:bodyPr/>
          <a:lstStyle/>
          <a:p>
            <a:endParaRPr lang="en-US" dirty="0">
              <a:solidFill>
                <a:srgbClr val="FFFFFF">
                  <a:alpha val="8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37272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solidFill>
                  <a:srgbClr val="FFFFFF">
                    <a:alpha val="80000"/>
                  </a:srgbClr>
                </a:solidFill>
              </a:rPr>
              <a:pPr/>
              <a:t>3/25/2019</a:t>
            </a:fld>
            <a:endParaRPr lang="en-US" dirty="0">
              <a:solidFill>
                <a:srgbClr val="FFFFFF">
                  <a:alpha val="8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10426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8"/>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solidFill>
                  <a:srgbClr val="FFFFFF">
                    <a:alpha val="80000"/>
                  </a:srgbClr>
                </a:solidFill>
              </a:rPr>
              <a:pPr/>
              <a:t>3/25/2019</a:t>
            </a:fld>
            <a:endParaRPr lang="en-US" dirty="0">
              <a:solidFill>
                <a:srgbClr val="FFFFFF">
                  <a:alpha val="8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316360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15760384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455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4194032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760433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50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64598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531468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3/25/2019</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01920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solidFill>
                  <a:srgbClr val="FFFFFF">
                    <a:alpha val="80000"/>
                  </a:srgbClr>
                </a:solidFill>
              </a:rPr>
              <a:pPr/>
              <a:t>3/25/2019</a:t>
            </a:fld>
            <a:endParaRPr lang="en-US" dirty="0">
              <a:solidFill>
                <a:srgbClr val="FFFFFF">
                  <a:alpha val="8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214468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3/25/2019</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26662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19691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005856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68781869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4191585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0343558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423601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22304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819203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46191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FFFFFF">
                    <a:alpha val="80000"/>
                  </a:srgbClr>
                </a:solidFill>
              </a:rPr>
              <a:pPr/>
              <a:t>3/25/2019</a:t>
            </a:fld>
            <a:endParaRPr lang="en-US" dirty="0">
              <a:solidFill>
                <a:srgbClr val="FFFFFF">
                  <a:alpha val="8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1794941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3/25/2019</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953390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3/25/2019</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79648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983027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61895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solidFill>
                  <a:srgbClr val="FFFFFF">
                    <a:alpha val="80000"/>
                  </a:srgbClr>
                </a:solidFill>
              </a:rPr>
              <a:pPr/>
              <a:t>3/25/2019</a:t>
            </a:fld>
            <a:endParaRPr lang="en-US" dirty="0">
              <a:solidFill>
                <a:srgbClr val="FFFFFF">
                  <a:alpha val="80000"/>
                </a:srgbClr>
              </a:solidFill>
            </a:endParaRPr>
          </a:p>
        </p:txBody>
      </p:sp>
      <p:sp>
        <p:nvSpPr>
          <p:cNvPr id="6" name="Footer Placeholder 5"/>
          <p:cNvSpPr>
            <a:spLocks noGrp="1"/>
          </p:cNvSpPr>
          <p:nvPr>
            <p:ph type="ftr" sz="quarter" idx="11"/>
          </p:nvPr>
        </p:nvSpPr>
        <p:spPr/>
        <p:txBody>
          <a:bodyPr/>
          <a:lstStyle/>
          <a:p>
            <a:endParaRPr lang="en-US" dirty="0">
              <a:solidFill>
                <a:srgbClr val="FFFFFF">
                  <a:alpha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419381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53084"/>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solidFill>
                  <a:srgbClr val="FFFFFF">
                    <a:alpha val="80000"/>
                  </a:srgbClr>
                </a:solidFill>
              </a:rPr>
              <a:pPr/>
              <a:t>3/25/2019</a:t>
            </a:fld>
            <a:endParaRPr lang="en-US" dirty="0">
              <a:solidFill>
                <a:srgbClr val="FFFFFF">
                  <a:alpha val="80000"/>
                </a:srgbClr>
              </a:solidFill>
            </a:endParaRPr>
          </a:p>
        </p:txBody>
      </p:sp>
      <p:sp>
        <p:nvSpPr>
          <p:cNvPr id="8" name="Footer Placeholder 7"/>
          <p:cNvSpPr>
            <a:spLocks noGrp="1"/>
          </p:cNvSpPr>
          <p:nvPr>
            <p:ph type="ftr" sz="quarter" idx="11"/>
          </p:nvPr>
        </p:nvSpPr>
        <p:spPr/>
        <p:txBody>
          <a:bodyPr/>
          <a:lstStyle/>
          <a:p>
            <a:endParaRPr lang="en-US" dirty="0">
              <a:solidFill>
                <a:srgbClr val="FFFFFF">
                  <a:alpha val="8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86867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solidFill>
                  <a:srgbClr val="FFFFFF">
                    <a:alpha val="80000"/>
                  </a:srgbClr>
                </a:solidFill>
              </a:rPr>
              <a:pPr/>
              <a:t>3/25/2019</a:t>
            </a:fld>
            <a:endParaRPr lang="en-US" dirty="0">
              <a:solidFill>
                <a:srgbClr val="FFFFFF">
                  <a:alpha val="80000"/>
                </a:srgbClr>
              </a:solidFill>
            </a:endParaRPr>
          </a:p>
        </p:txBody>
      </p:sp>
      <p:sp>
        <p:nvSpPr>
          <p:cNvPr id="4" name="Footer Placeholder 3"/>
          <p:cNvSpPr>
            <a:spLocks noGrp="1"/>
          </p:cNvSpPr>
          <p:nvPr>
            <p:ph type="ftr" sz="quarter" idx="11"/>
          </p:nvPr>
        </p:nvSpPr>
        <p:spPr/>
        <p:txBody>
          <a:bodyPr/>
          <a:lstStyle/>
          <a:p>
            <a:endParaRPr lang="en-US" dirty="0">
              <a:solidFill>
                <a:srgbClr val="FFFFFF">
                  <a:alpha val="8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188287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solidFill>
                  <a:srgbClr val="FFFFFF">
                    <a:alpha val="80000"/>
                  </a:srgbClr>
                </a:solidFill>
              </a:rPr>
              <a:pPr/>
              <a:t>3/25/2019</a:t>
            </a:fld>
            <a:endParaRPr lang="en-US" dirty="0">
              <a:solidFill>
                <a:srgbClr val="FFFFFF">
                  <a:alpha val="80000"/>
                </a:srgbClr>
              </a:solidFill>
            </a:endParaRPr>
          </a:p>
        </p:txBody>
      </p:sp>
      <p:sp>
        <p:nvSpPr>
          <p:cNvPr id="3" name="Footer Placeholder 2"/>
          <p:cNvSpPr>
            <a:spLocks noGrp="1"/>
          </p:cNvSpPr>
          <p:nvPr>
            <p:ph type="ftr" sz="quarter" idx="11"/>
          </p:nvPr>
        </p:nvSpPr>
        <p:spPr/>
        <p:txBody>
          <a:bodyPr/>
          <a:lstStyle/>
          <a:p>
            <a:endParaRPr lang="en-US" dirty="0">
              <a:solidFill>
                <a:srgbClr val="FFFFFF">
                  <a:alpha val="8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195817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solidFill>
                  <a:srgbClr val="FFFFFF">
                    <a:alpha val="80000"/>
                  </a:srgbClr>
                </a:solidFill>
              </a:rPr>
              <a:pPr/>
              <a:t>3/25/2019</a:t>
            </a:fld>
            <a:endParaRPr lang="en-US" dirty="0">
              <a:solidFill>
                <a:srgbClr val="FFFFFF">
                  <a:alpha val="80000"/>
                </a:srgbClr>
              </a:solidFill>
            </a:endParaRPr>
          </a:p>
        </p:txBody>
      </p:sp>
      <p:sp>
        <p:nvSpPr>
          <p:cNvPr id="6" name="Footer Placeholder 5"/>
          <p:cNvSpPr>
            <a:spLocks noGrp="1"/>
          </p:cNvSpPr>
          <p:nvPr>
            <p:ph type="ftr" sz="quarter" idx="11"/>
          </p:nvPr>
        </p:nvSpPr>
        <p:spPr/>
        <p:txBody>
          <a:bodyPr/>
          <a:lstStyle/>
          <a:p>
            <a:endParaRPr lang="en-US" dirty="0">
              <a:solidFill>
                <a:srgbClr val="FFFFFF">
                  <a:alpha val="80000"/>
                </a:srgb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5204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70"/>
            <a:ext cx="8085582"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solidFill>
                  <a:srgbClr val="FFFFFF">
                    <a:alpha val="80000"/>
                  </a:srgbClr>
                </a:solidFill>
              </a:rPr>
              <a:pPr/>
              <a:t>3/25/2019</a:t>
            </a:fld>
            <a:endParaRPr lang="en-US" dirty="0">
              <a:solidFill>
                <a:srgbClr val="FFFFFF">
                  <a:alpha val="80000"/>
                </a:srgbClr>
              </a:solidFill>
            </a:endParaRPr>
          </a:p>
        </p:txBody>
      </p:sp>
      <p:sp>
        <p:nvSpPr>
          <p:cNvPr id="10" name="Footer Placeholder 9"/>
          <p:cNvSpPr>
            <a:spLocks noGrp="1"/>
          </p:cNvSpPr>
          <p:nvPr>
            <p:ph type="ftr" sz="quarter" idx="11"/>
          </p:nvPr>
        </p:nvSpPr>
        <p:spPr/>
        <p:txBody>
          <a:bodyPr/>
          <a:lstStyle/>
          <a:p>
            <a:endParaRPr lang="en-US" dirty="0">
              <a:solidFill>
                <a:srgbClr val="FFFFFF">
                  <a:alpha val="80000"/>
                </a:srgb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14933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20"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5586B75A-687E-405C-8A0B-8D00578BA2C3}" type="datetimeFigureOut">
              <a:rPr lang="en-US" dirty="0">
                <a:solidFill>
                  <a:srgbClr val="FFFFFF">
                    <a:alpha val="80000"/>
                  </a:srgbClr>
                </a:solidFill>
              </a:rPr>
              <a:pPr defTabSz="457200"/>
              <a:t>3/25/2019</a:t>
            </a:fld>
            <a:endParaRPr lang="en-US" dirty="0">
              <a:solidFill>
                <a:srgbClr val="FFFFFF">
                  <a:alpha val="80000"/>
                </a:srgb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dirty="0">
              <a:solidFill>
                <a:srgbClr val="FFFFFF">
                  <a:alpha val="80000"/>
                </a:srgbClr>
              </a:solidFill>
            </a:endParaRPr>
          </a:p>
        </p:txBody>
      </p:sp>
      <p:sp>
        <p:nvSpPr>
          <p:cNvPr id="6" name="Slide Number Placeholder 5"/>
          <p:cNvSpPr>
            <a:spLocks noGrp="1"/>
          </p:cNvSpPr>
          <p:nvPr>
            <p:ph type="sldNum" sz="quarter" idx="4"/>
          </p:nvPr>
        </p:nvSpPr>
        <p:spPr>
          <a:xfrm>
            <a:off x="6572945" y="5876415"/>
            <a:ext cx="219456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pPr defTabSz="457200"/>
            <a:fld id="{4FAB73BC-B049-4115-A692-8D63A059BFB8}" type="slidenum">
              <a:rPr lang="en-US" dirty="0">
                <a:solidFill>
                  <a:srgbClr val="FFFFFF">
                    <a:alpha val="20000"/>
                  </a:srgbClr>
                </a:solidFill>
              </a:rPr>
              <a:pPr defTabSz="457200"/>
              <a:t>‹#›</a:t>
            </a:fld>
            <a:endParaRPr lang="en-US" dirty="0">
              <a:solidFill>
                <a:srgbClr val="FFFFFF">
                  <a:alpha val="20000"/>
                </a:srgbClr>
              </a:solidFill>
            </a:endParaRPr>
          </a:p>
        </p:txBody>
      </p:sp>
    </p:spTree>
    <p:extLst>
      <p:ext uri="{BB962C8B-B14F-4D97-AF65-F5344CB8AC3E}">
        <p14:creationId xmlns:p14="http://schemas.microsoft.com/office/powerpoint/2010/main" val="11855137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dirty="0"/>
              <a:t>3/25/2019</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40299311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dirty="0"/>
              <a:t>3/25/2019</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3438175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youtube.com/watch?v=t6OjbpJghxw"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IhPFCzpnxUU"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www.youtube.com/watch?v=OLAewTVmkA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_sTtxLeWkrY" TargetMode="External"/><Relationship Id="rId2" Type="http://schemas.openxmlformats.org/officeDocument/2006/relationships/image" Target="../media/image18.jpe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pgMAZ2cQuXI" TargetMode="External"/><Relationship Id="rId2" Type="http://schemas.openxmlformats.org/officeDocument/2006/relationships/image" Target="../media/image19.jpg"/><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theguardian.com/commentisfree/2014/sep/16/media-shafted-people-scotland-journalists"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W6echwFmXbQ" TargetMode="Externa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QUAUSGlLseQ" TargetMode="External"/><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wOycr0mQyBo" TargetMode="Externa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gVwFcfIqDU" TargetMode="External"/><Relationship Id="rId2" Type="http://schemas.openxmlformats.org/officeDocument/2006/relationships/image" Target="../media/image1.jp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zuwq4ooREqc&amp;t=2s" TargetMode="Externa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88FA7-56B7-4F49-8791-88A0E8C50E68}"/>
              </a:ext>
            </a:extLst>
          </p:cNvPr>
          <p:cNvSpPr>
            <a:spLocks noGrp="1"/>
          </p:cNvSpPr>
          <p:nvPr>
            <p:ph type="ctrTitle"/>
          </p:nvPr>
        </p:nvSpPr>
        <p:spPr>
          <a:xfrm>
            <a:off x="1763688" y="2492896"/>
            <a:ext cx="5647860" cy="1234440"/>
          </a:xfrm>
        </p:spPr>
        <p:txBody>
          <a:bodyPr>
            <a:normAutofit/>
          </a:bodyPr>
          <a:lstStyle/>
          <a:p>
            <a:r>
              <a:rPr lang="en-GB" dirty="0"/>
              <a:t>Models of voting behaviour</a:t>
            </a:r>
          </a:p>
        </p:txBody>
      </p:sp>
    </p:spTree>
    <p:extLst>
      <p:ext uri="{BB962C8B-B14F-4D97-AF65-F5344CB8AC3E}">
        <p14:creationId xmlns:p14="http://schemas.microsoft.com/office/powerpoint/2010/main" val="70384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F35FB-E7BA-459D-B4B2-993D05EF6A21}"/>
              </a:ext>
            </a:extLst>
          </p:cNvPr>
          <p:cNvSpPr>
            <a:spLocks noGrp="1"/>
          </p:cNvSpPr>
          <p:nvPr>
            <p:ph type="title"/>
          </p:nvPr>
        </p:nvSpPr>
        <p:spPr>
          <a:xfrm>
            <a:off x="1403648" y="445684"/>
            <a:ext cx="5797296" cy="891540"/>
          </a:xfrm>
        </p:spPr>
        <p:txBody>
          <a:bodyPr/>
          <a:lstStyle/>
          <a:p>
            <a:r>
              <a:rPr lang="en-GB" dirty="0"/>
              <a:t>social class</a:t>
            </a:r>
          </a:p>
        </p:txBody>
      </p:sp>
      <p:sp>
        <p:nvSpPr>
          <p:cNvPr id="3" name="Content Placeholder 2">
            <a:extLst>
              <a:ext uri="{FF2B5EF4-FFF2-40B4-BE49-F238E27FC236}">
                <a16:creationId xmlns:a16="http://schemas.microsoft.com/office/drawing/2014/main" xmlns="" id="{D6058324-826A-401B-9A60-7E6468032E8C}"/>
              </a:ext>
            </a:extLst>
          </p:cNvPr>
          <p:cNvSpPr>
            <a:spLocks noGrp="1"/>
          </p:cNvSpPr>
          <p:nvPr>
            <p:ph idx="1"/>
          </p:nvPr>
        </p:nvSpPr>
        <p:spPr>
          <a:xfrm>
            <a:off x="285455" y="1591840"/>
            <a:ext cx="8618456" cy="1806567"/>
          </a:xfrm>
        </p:spPr>
        <p:txBody>
          <a:bodyPr>
            <a:normAutofit/>
          </a:bodyPr>
          <a:lstStyle/>
          <a:p>
            <a:pPr marL="0" indent="0">
              <a:buNone/>
            </a:pPr>
            <a:r>
              <a:rPr lang="en-GB" sz="1600" dirty="0"/>
              <a:t>Social class remains a factor in voting behaviour.  The First Past the Post voting system reflects the class divide in society. Some constituencies are solidly middle class and affluent;  and more likely to be won by the Conservatives and others are working class and less affluent and more likely to be won by the SNP or Labour.</a:t>
            </a:r>
          </a:p>
          <a:p>
            <a:pPr marL="0" indent="0">
              <a:buNone/>
            </a:pPr>
            <a:r>
              <a:rPr lang="en-GB" sz="1600" dirty="0"/>
              <a:t>These two Scottish parliamentary seats border one another.  These were the results in the 2016 Scottish parliament constituency elections. (Source: Democratic Dashboard)</a:t>
            </a:r>
          </a:p>
        </p:txBody>
      </p:sp>
      <p:pic>
        <p:nvPicPr>
          <p:cNvPr id="4" name="Picture 3">
            <a:extLst>
              <a:ext uri="{FF2B5EF4-FFF2-40B4-BE49-F238E27FC236}">
                <a16:creationId xmlns:a16="http://schemas.microsoft.com/office/drawing/2014/main" xmlns="" id="{6A463A81-2639-4452-8F47-0A5C1AC97748}"/>
              </a:ext>
            </a:extLst>
          </p:cNvPr>
          <p:cNvPicPr>
            <a:picLocks noChangeAspect="1"/>
          </p:cNvPicPr>
          <p:nvPr/>
        </p:nvPicPr>
        <p:blipFill>
          <a:blip r:embed="rId2"/>
          <a:stretch>
            <a:fillRect/>
          </a:stretch>
        </p:blipFill>
        <p:spPr>
          <a:xfrm>
            <a:off x="394158" y="4221088"/>
            <a:ext cx="4200525" cy="1993106"/>
          </a:xfrm>
          <a:prstGeom prst="rect">
            <a:avLst/>
          </a:prstGeom>
        </p:spPr>
      </p:pic>
      <p:pic>
        <p:nvPicPr>
          <p:cNvPr id="5" name="Picture 4">
            <a:extLst>
              <a:ext uri="{FF2B5EF4-FFF2-40B4-BE49-F238E27FC236}">
                <a16:creationId xmlns:a16="http://schemas.microsoft.com/office/drawing/2014/main" xmlns="" id="{321DFDBC-2C84-4A2E-8D4F-A9C8B8D9C420}"/>
              </a:ext>
            </a:extLst>
          </p:cNvPr>
          <p:cNvPicPr>
            <a:picLocks noChangeAspect="1"/>
          </p:cNvPicPr>
          <p:nvPr/>
        </p:nvPicPr>
        <p:blipFill>
          <a:blip r:embed="rId3"/>
          <a:stretch>
            <a:fillRect/>
          </a:stretch>
        </p:blipFill>
        <p:spPr>
          <a:xfrm>
            <a:off x="4716016" y="4221088"/>
            <a:ext cx="4136231" cy="1993106"/>
          </a:xfrm>
          <a:prstGeom prst="rect">
            <a:avLst/>
          </a:prstGeom>
        </p:spPr>
      </p:pic>
      <p:sp>
        <p:nvSpPr>
          <p:cNvPr id="6" name="TextBox 5">
            <a:extLst>
              <a:ext uri="{FF2B5EF4-FFF2-40B4-BE49-F238E27FC236}">
                <a16:creationId xmlns:a16="http://schemas.microsoft.com/office/drawing/2014/main" xmlns="" id="{11F54E2C-1B79-4161-B90E-03C8D6F33CA1}"/>
              </a:ext>
            </a:extLst>
          </p:cNvPr>
          <p:cNvSpPr txBox="1"/>
          <p:nvPr/>
        </p:nvSpPr>
        <p:spPr>
          <a:xfrm>
            <a:off x="827584" y="3677722"/>
            <a:ext cx="1003955" cy="300082"/>
          </a:xfrm>
          <a:prstGeom prst="rect">
            <a:avLst/>
          </a:prstGeom>
          <a:noFill/>
        </p:spPr>
        <p:txBody>
          <a:bodyPr wrap="square" rtlCol="0">
            <a:spAutoFit/>
          </a:bodyPr>
          <a:lstStyle/>
          <a:p>
            <a:pPr defTabSz="342900"/>
            <a:r>
              <a:rPr lang="en-GB" sz="1350" dirty="0">
                <a:solidFill>
                  <a:srgbClr val="000000"/>
                </a:solidFill>
                <a:latin typeface="Gill Sans MT" panose="020B0502020104020203"/>
              </a:rPr>
              <a:t>Eastwood</a:t>
            </a:r>
          </a:p>
        </p:txBody>
      </p:sp>
      <p:sp>
        <p:nvSpPr>
          <p:cNvPr id="7" name="TextBox 6">
            <a:extLst>
              <a:ext uri="{FF2B5EF4-FFF2-40B4-BE49-F238E27FC236}">
                <a16:creationId xmlns:a16="http://schemas.microsoft.com/office/drawing/2014/main" xmlns="" id="{B1C0D741-EDE1-4AC9-AC00-71B1C1B153DD}"/>
              </a:ext>
            </a:extLst>
          </p:cNvPr>
          <p:cNvSpPr txBox="1"/>
          <p:nvPr/>
        </p:nvSpPr>
        <p:spPr>
          <a:xfrm>
            <a:off x="5194837" y="3677722"/>
            <a:ext cx="1982438" cy="300082"/>
          </a:xfrm>
          <a:prstGeom prst="rect">
            <a:avLst/>
          </a:prstGeom>
          <a:noFill/>
        </p:spPr>
        <p:txBody>
          <a:bodyPr wrap="square" rtlCol="0">
            <a:spAutoFit/>
          </a:bodyPr>
          <a:lstStyle/>
          <a:p>
            <a:pPr defTabSz="342900"/>
            <a:r>
              <a:rPr lang="en-GB" sz="1350" dirty="0">
                <a:solidFill>
                  <a:srgbClr val="000000"/>
                </a:solidFill>
                <a:latin typeface="Gill Sans MT" panose="020B0502020104020203"/>
              </a:rPr>
              <a:t>Glasgow Pollok</a:t>
            </a:r>
          </a:p>
        </p:txBody>
      </p:sp>
    </p:spTree>
    <p:extLst>
      <p:ext uri="{BB962C8B-B14F-4D97-AF65-F5344CB8AC3E}">
        <p14:creationId xmlns:p14="http://schemas.microsoft.com/office/powerpoint/2010/main" val="204136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FCE87-823A-4829-930B-5BE0D6E1E9ED}"/>
              </a:ext>
            </a:extLst>
          </p:cNvPr>
          <p:cNvSpPr>
            <a:spLocks noGrp="1"/>
          </p:cNvSpPr>
          <p:nvPr>
            <p:ph type="title"/>
          </p:nvPr>
        </p:nvSpPr>
        <p:spPr>
          <a:xfrm>
            <a:off x="1547664" y="398394"/>
            <a:ext cx="5797296" cy="891540"/>
          </a:xfrm>
        </p:spPr>
        <p:txBody>
          <a:bodyPr/>
          <a:lstStyle/>
          <a:p>
            <a:r>
              <a:rPr lang="en-GB" dirty="0"/>
              <a:t>Affluent eastwood</a:t>
            </a:r>
          </a:p>
        </p:txBody>
      </p:sp>
      <p:sp>
        <p:nvSpPr>
          <p:cNvPr id="3" name="Content Placeholder 2">
            <a:extLst>
              <a:ext uri="{FF2B5EF4-FFF2-40B4-BE49-F238E27FC236}">
                <a16:creationId xmlns:a16="http://schemas.microsoft.com/office/drawing/2014/main" xmlns="" id="{1E01A261-AA97-47F5-860C-6754E8EA9E3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xmlns="" id="{CC6E7F48-955B-4CF5-8A34-720D3AE24FB7}"/>
              </a:ext>
            </a:extLst>
          </p:cNvPr>
          <p:cNvPicPr>
            <a:picLocks noChangeAspect="1"/>
          </p:cNvPicPr>
          <p:nvPr/>
        </p:nvPicPr>
        <p:blipFill>
          <a:blip r:embed="rId2"/>
          <a:stretch>
            <a:fillRect/>
          </a:stretch>
        </p:blipFill>
        <p:spPr>
          <a:xfrm>
            <a:off x="0" y="2035969"/>
            <a:ext cx="9144000" cy="3964781"/>
          </a:xfrm>
          <a:prstGeom prst="rect">
            <a:avLst/>
          </a:prstGeom>
        </p:spPr>
      </p:pic>
    </p:spTree>
    <p:extLst>
      <p:ext uri="{BB962C8B-B14F-4D97-AF65-F5344CB8AC3E}">
        <p14:creationId xmlns:p14="http://schemas.microsoft.com/office/powerpoint/2010/main" val="364900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C8447-0638-4974-9B44-21191CC347B6}"/>
              </a:ext>
            </a:extLst>
          </p:cNvPr>
          <p:cNvSpPr>
            <a:spLocks noGrp="1"/>
          </p:cNvSpPr>
          <p:nvPr>
            <p:ph type="title"/>
          </p:nvPr>
        </p:nvSpPr>
        <p:spPr>
          <a:xfrm>
            <a:off x="1475656" y="404664"/>
            <a:ext cx="5797296" cy="891540"/>
          </a:xfrm>
        </p:spPr>
        <p:txBody>
          <a:bodyPr/>
          <a:lstStyle/>
          <a:p>
            <a:r>
              <a:rPr lang="en-GB" dirty="0"/>
              <a:t>Less Affluent Glasgow pollok</a:t>
            </a:r>
          </a:p>
        </p:txBody>
      </p:sp>
      <p:pic>
        <p:nvPicPr>
          <p:cNvPr id="4" name="Content Placeholder 3">
            <a:extLst>
              <a:ext uri="{FF2B5EF4-FFF2-40B4-BE49-F238E27FC236}">
                <a16:creationId xmlns:a16="http://schemas.microsoft.com/office/drawing/2014/main" xmlns="" id="{33516008-4B88-4FC4-8AD7-3AD327ED49EB}"/>
              </a:ext>
            </a:extLst>
          </p:cNvPr>
          <p:cNvPicPr>
            <a:picLocks noGrp="1" noChangeAspect="1"/>
          </p:cNvPicPr>
          <p:nvPr>
            <p:ph idx="1"/>
          </p:nvPr>
        </p:nvPicPr>
        <p:blipFill>
          <a:blip r:embed="rId2"/>
          <a:stretch>
            <a:fillRect/>
          </a:stretch>
        </p:blipFill>
        <p:spPr>
          <a:xfrm>
            <a:off x="1" y="2023817"/>
            <a:ext cx="9144000" cy="3976934"/>
          </a:xfrm>
          <a:prstGeom prst="rect">
            <a:avLst/>
          </a:prstGeom>
        </p:spPr>
      </p:pic>
    </p:spTree>
    <p:extLst>
      <p:ext uri="{BB962C8B-B14F-4D97-AF65-F5344CB8AC3E}">
        <p14:creationId xmlns:p14="http://schemas.microsoft.com/office/powerpoint/2010/main" val="355639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E08FE-8727-4BA4-AF5E-B920EB961B63}"/>
              </a:ext>
            </a:extLst>
          </p:cNvPr>
          <p:cNvSpPr>
            <a:spLocks noGrp="1"/>
          </p:cNvSpPr>
          <p:nvPr>
            <p:ph type="title"/>
          </p:nvPr>
        </p:nvSpPr>
        <p:spPr>
          <a:xfrm>
            <a:off x="1475656" y="412975"/>
            <a:ext cx="5797296" cy="891540"/>
          </a:xfrm>
        </p:spPr>
        <p:txBody>
          <a:bodyPr/>
          <a:lstStyle/>
          <a:p>
            <a:r>
              <a:rPr lang="en-GB" dirty="0"/>
              <a:t>social class</a:t>
            </a:r>
          </a:p>
        </p:txBody>
      </p:sp>
      <p:sp>
        <p:nvSpPr>
          <p:cNvPr id="3" name="Content Placeholder 2">
            <a:extLst>
              <a:ext uri="{FF2B5EF4-FFF2-40B4-BE49-F238E27FC236}">
                <a16:creationId xmlns:a16="http://schemas.microsoft.com/office/drawing/2014/main" xmlns="" id="{0A17CB45-DBEF-4CDA-AA87-8BEF078FC673}"/>
              </a:ext>
            </a:extLst>
          </p:cNvPr>
          <p:cNvSpPr>
            <a:spLocks noGrp="1"/>
          </p:cNvSpPr>
          <p:nvPr>
            <p:ph idx="1"/>
          </p:nvPr>
        </p:nvSpPr>
        <p:spPr>
          <a:xfrm>
            <a:off x="179512" y="1844824"/>
            <a:ext cx="8717437" cy="1206632"/>
          </a:xfrm>
        </p:spPr>
        <p:txBody>
          <a:bodyPr>
            <a:noAutofit/>
          </a:bodyPr>
          <a:lstStyle/>
          <a:p>
            <a:pPr marL="0" indent="0">
              <a:buNone/>
            </a:pPr>
            <a:r>
              <a:rPr lang="en-GB" sz="1600" dirty="0"/>
              <a:t>Social class is clearly a factor in how people vote, but its influence is changing.</a:t>
            </a:r>
          </a:p>
          <a:p>
            <a:pPr marL="0" indent="0">
              <a:buNone/>
            </a:pPr>
            <a:r>
              <a:rPr lang="en-GB" sz="1600" dirty="0"/>
              <a:t>What has been noticeable in recent elections is how the Conservative Party has increased its share of the vote among traditional Labour voters.</a:t>
            </a:r>
          </a:p>
        </p:txBody>
      </p:sp>
      <p:pic>
        <p:nvPicPr>
          <p:cNvPr id="4" name="Picture 3">
            <a:extLst>
              <a:ext uri="{FF2B5EF4-FFF2-40B4-BE49-F238E27FC236}">
                <a16:creationId xmlns:a16="http://schemas.microsoft.com/office/drawing/2014/main" xmlns="" id="{A20277C9-1CB7-4AE0-A6F2-4AAA0604BE1E}"/>
              </a:ext>
            </a:extLst>
          </p:cNvPr>
          <p:cNvPicPr>
            <a:picLocks noChangeAspect="1"/>
          </p:cNvPicPr>
          <p:nvPr/>
        </p:nvPicPr>
        <p:blipFill>
          <a:blip r:embed="rId2"/>
          <a:stretch>
            <a:fillRect/>
          </a:stretch>
        </p:blipFill>
        <p:spPr>
          <a:xfrm>
            <a:off x="1884707" y="3429000"/>
            <a:ext cx="4979194" cy="3178969"/>
          </a:xfrm>
          <a:prstGeom prst="rect">
            <a:avLst/>
          </a:prstGeom>
        </p:spPr>
      </p:pic>
    </p:spTree>
    <p:extLst>
      <p:ext uri="{BB962C8B-B14F-4D97-AF65-F5344CB8AC3E}">
        <p14:creationId xmlns:p14="http://schemas.microsoft.com/office/powerpoint/2010/main" val="426366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01DF5-1E55-48E0-8B5B-879DAD0CADB2}"/>
              </a:ext>
            </a:extLst>
          </p:cNvPr>
          <p:cNvSpPr>
            <a:spLocks noGrp="1"/>
          </p:cNvSpPr>
          <p:nvPr>
            <p:ph type="title"/>
          </p:nvPr>
        </p:nvSpPr>
        <p:spPr>
          <a:xfrm>
            <a:off x="1356692" y="404664"/>
            <a:ext cx="5797296" cy="891540"/>
          </a:xfrm>
        </p:spPr>
        <p:txBody>
          <a:bodyPr/>
          <a:lstStyle/>
          <a:p>
            <a:r>
              <a:rPr lang="en-GB" dirty="0"/>
              <a:t>social class</a:t>
            </a:r>
          </a:p>
        </p:txBody>
      </p:sp>
      <p:sp>
        <p:nvSpPr>
          <p:cNvPr id="6" name="Content Placeholder 2">
            <a:extLst>
              <a:ext uri="{FF2B5EF4-FFF2-40B4-BE49-F238E27FC236}">
                <a16:creationId xmlns:a16="http://schemas.microsoft.com/office/drawing/2014/main" xmlns="" id="{8FDD8B8B-D579-4286-93C2-1A53800B8991}"/>
              </a:ext>
            </a:extLst>
          </p:cNvPr>
          <p:cNvSpPr txBox="1">
            <a:spLocks/>
          </p:cNvSpPr>
          <p:nvPr/>
        </p:nvSpPr>
        <p:spPr>
          <a:xfrm>
            <a:off x="315892" y="2149983"/>
            <a:ext cx="11550089" cy="3175572"/>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71450" indent="-171450" defTabSz="685800">
              <a:spcBef>
                <a:spcPts val="750"/>
              </a:spcBef>
              <a:buClr>
                <a:srgbClr val="9BAFB5"/>
              </a:buClr>
            </a:pPr>
            <a:endParaRPr lang="en-GB" sz="1350" dirty="0">
              <a:solidFill>
                <a:srgbClr val="000000">
                  <a:lumMod val="85000"/>
                  <a:lumOff val="15000"/>
                </a:srgbClr>
              </a:solidFill>
              <a:latin typeface="Gill Sans MT" panose="020B0502020104020203"/>
            </a:endParaRPr>
          </a:p>
        </p:txBody>
      </p:sp>
      <p:pic>
        <p:nvPicPr>
          <p:cNvPr id="7" name="Picture 2" descr="Image result for daily mail immigration">
            <a:extLst>
              <a:ext uri="{FF2B5EF4-FFF2-40B4-BE49-F238E27FC236}">
                <a16:creationId xmlns:a16="http://schemas.microsoft.com/office/drawing/2014/main" xmlns="" id="{8F47D8A3-2992-4D57-8E74-7506C0958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233" y="2129380"/>
            <a:ext cx="2552308" cy="3371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D0F05526-A2DC-4720-87DC-762EA65A59B1}"/>
              </a:ext>
            </a:extLst>
          </p:cNvPr>
          <p:cNvSpPr txBox="1"/>
          <p:nvPr/>
        </p:nvSpPr>
        <p:spPr>
          <a:xfrm>
            <a:off x="153366" y="1628800"/>
            <a:ext cx="3547022" cy="4732065"/>
          </a:xfrm>
          <a:prstGeom prst="rect">
            <a:avLst/>
          </a:prstGeom>
          <a:noFill/>
        </p:spPr>
        <p:txBody>
          <a:bodyPr wrap="square" rtlCol="0">
            <a:spAutoFit/>
          </a:bodyPr>
          <a:lstStyle/>
          <a:p>
            <a:pPr defTabSz="342900"/>
            <a:r>
              <a:rPr lang="en-GB" sz="1600" dirty="0">
                <a:solidFill>
                  <a:srgbClr val="000000"/>
                </a:solidFill>
                <a:latin typeface="Gill Sans MT" panose="020B0502020104020203"/>
              </a:rPr>
              <a:t>Conservative policies, such as cutting welfare payments, leaving the EU and limiting immigration may have an appeal for lower income voters who resent the ‘workshy’ and are fearful of losing their jobs to EU and non-EU immigrants.</a:t>
            </a:r>
          </a:p>
          <a:p>
            <a:pPr defTabSz="342900"/>
            <a:endParaRPr lang="en-GB" sz="1600" dirty="0">
              <a:solidFill>
                <a:srgbClr val="000000"/>
              </a:solidFill>
              <a:latin typeface="Gill Sans MT" panose="020B0502020104020203"/>
            </a:endParaRPr>
          </a:p>
          <a:p>
            <a:pPr defTabSz="342900"/>
            <a:r>
              <a:rPr lang="en-GB" sz="1600" dirty="0">
                <a:solidFill>
                  <a:srgbClr val="000000"/>
                </a:solidFill>
                <a:latin typeface="Gill Sans MT" panose="020B0502020104020203"/>
              </a:rPr>
              <a:t>Better-educated people are now more likely to vote for “Left-wing” parties or centrist causes, while those who never went to university are more likely to vote for “Right-wing” or populist parties.</a:t>
            </a:r>
          </a:p>
          <a:p>
            <a:pPr defTabSz="342900"/>
            <a:endParaRPr lang="en-GB" sz="1600" dirty="0">
              <a:solidFill>
                <a:srgbClr val="000000"/>
              </a:solidFill>
              <a:latin typeface="Gill Sans MT" panose="020B0502020104020203"/>
            </a:endParaRPr>
          </a:p>
          <a:p>
            <a:pPr defTabSz="342900"/>
            <a:r>
              <a:rPr lang="en-GB" sz="1600" dirty="0">
                <a:solidFill>
                  <a:srgbClr val="000000"/>
                </a:solidFill>
                <a:latin typeface="Gill Sans MT" panose="020B0502020104020203"/>
              </a:rPr>
              <a:t>The Labour party is increasingly appealing to educated, cosmopolitan city dwellers, rather than its ‘traditional’ working class.</a:t>
            </a:r>
          </a:p>
          <a:p>
            <a:pPr defTabSz="342900"/>
            <a:endParaRPr lang="en-GB" sz="1350" dirty="0">
              <a:solidFill>
                <a:srgbClr val="000000"/>
              </a:solidFill>
              <a:latin typeface="Gill Sans MT" panose="020B0502020104020203"/>
            </a:endParaRPr>
          </a:p>
        </p:txBody>
      </p:sp>
      <p:pic>
        <p:nvPicPr>
          <p:cNvPr id="2052" name="Picture 4" descr="Related image">
            <a:extLst>
              <a:ext uri="{FF2B5EF4-FFF2-40B4-BE49-F238E27FC236}">
                <a16:creationId xmlns:a16="http://schemas.microsoft.com/office/drawing/2014/main" xmlns="" id="{3610B807-2C09-4B21-BF3C-8982654A2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704" y="2156847"/>
            <a:ext cx="2406197" cy="33711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7C837F6-DB82-4226-B92C-9383974B2F9C}"/>
              </a:ext>
            </a:extLst>
          </p:cNvPr>
          <p:cNvSpPr txBox="1"/>
          <p:nvPr/>
        </p:nvSpPr>
        <p:spPr>
          <a:xfrm>
            <a:off x="4572000" y="5655674"/>
            <a:ext cx="3997105" cy="300082"/>
          </a:xfrm>
          <a:prstGeom prst="rect">
            <a:avLst/>
          </a:prstGeom>
          <a:noFill/>
        </p:spPr>
        <p:txBody>
          <a:bodyPr wrap="square" rtlCol="0">
            <a:spAutoFit/>
          </a:bodyPr>
          <a:lstStyle/>
          <a:p>
            <a:pPr defTabSz="342900"/>
            <a:r>
              <a:rPr lang="en-GB" sz="1350" dirty="0">
                <a:solidFill>
                  <a:srgbClr val="000000"/>
                </a:solidFill>
                <a:highlight>
                  <a:srgbClr val="FFFF00"/>
                </a:highlight>
                <a:latin typeface="Gill Sans MT" panose="020B0502020104020203"/>
                <a:hlinkClick r:id="rId4"/>
              </a:rPr>
              <a:t>Are the Tories the party of the working class?</a:t>
            </a:r>
            <a:endParaRPr lang="en-GB" sz="1350" dirty="0">
              <a:solidFill>
                <a:srgbClr val="000000"/>
              </a:solidFill>
              <a:highlight>
                <a:srgbClr val="FFFF00"/>
              </a:highlight>
              <a:latin typeface="Gill Sans MT" panose="020B0502020104020203"/>
            </a:endParaRPr>
          </a:p>
        </p:txBody>
      </p:sp>
      <p:pic>
        <p:nvPicPr>
          <p:cNvPr id="8" name="Picture 7">
            <a:extLst>
              <a:ext uri="{FF2B5EF4-FFF2-40B4-BE49-F238E27FC236}">
                <a16:creationId xmlns:a16="http://schemas.microsoft.com/office/drawing/2014/main" xmlns="" id="{CE186450-402E-4F60-85FE-6EF223D12B9F}"/>
              </a:ext>
            </a:extLst>
          </p:cNvPr>
          <p:cNvPicPr>
            <a:picLocks noChangeAspect="1"/>
          </p:cNvPicPr>
          <p:nvPr/>
        </p:nvPicPr>
        <p:blipFill>
          <a:blip r:embed="rId5"/>
          <a:stretch>
            <a:fillRect/>
          </a:stretch>
        </p:blipFill>
        <p:spPr>
          <a:xfrm>
            <a:off x="4027635" y="5655675"/>
            <a:ext cx="455411" cy="230449"/>
          </a:xfrm>
          <a:prstGeom prst="rect">
            <a:avLst/>
          </a:prstGeom>
        </p:spPr>
      </p:pic>
    </p:spTree>
    <p:extLst>
      <p:ext uri="{BB962C8B-B14F-4D97-AF65-F5344CB8AC3E}">
        <p14:creationId xmlns:p14="http://schemas.microsoft.com/office/powerpoint/2010/main" val="317472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77A0DD-7816-45FC-A7F3-063C69017196}"/>
              </a:ext>
            </a:extLst>
          </p:cNvPr>
          <p:cNvSpPr>
            <a:spLocks noGrp="1"/>
          </p:cNvSpPr>
          <p:nvPr>
            <p:ph type="title"/>
          </p:nvPr>
        </p:nvSpPr>
        <p:spPr>
          <a:xfrm>
            <a:off x="1547664" y="332656"/>
            <a:ext cx="5797296" cy="891540"/>
          </a:xfrm>
        </p:spPr>
        <p:txBody>
          <a:bodyPr/>
          <a:lstStyle/>
          <a:p>
            <a:r>
              <a:rPr lang="en-GB" dirty="0"/>
              <a:t>age</a:t>
            </a:r>
          </a:p>
        </p:txBody>
      </p:sp>
      <p:pic>
        <p:nvPicPr>
          <p:cNvPr id="4" name="Content Placeholder 3">
            <a:extLst>
              <a:ext uri="{FF2B5EF4-FFF2-40B4-BE49-F238E27FC236}">
                <a16:creationId xmlns:a16="http://schemas.microsoft.com/office/drawing/2014/main" xmlns="" id="{A0A4FE72-4D7A-4F27-8A1B-5ED474052CF5}"/>
              </a:ext>
            </a:extLst>
          </p:cNvPr>
          <p:cNvPicPr>
            <a:picLocks noGrp="1" noChangeAspect="1"/>
          </p:cNvPicPr>
          <p:nvPr>
            <p:ph idx="1"/>
          </p:nvPr>
        </p:nvPicPr>
        <p:blipFill>
          <a:blip r:embed="rId2"/>
          <a:stretch>
            <a:fillRect/>
          </a:stretch>
        </p:blipFill>
        <p:spPr>
          <a:xfrm>
            <a:off x="1475656" y="3712896"/>
            <a:ext cx="5717262" cy="2972577"/>
          </a:xfrm>
          <a:prstGeom prst="rect">
            <a:avLst/>
          </a:prstGeom>
        </p:spPr>
      </p:pic>
      <p:sp>
        <p:nvSpPr>
          <p:cNvPr id="5" name="TextBox 4">
            <a:extLst>
              <a:ext uri="{FF2B5EF4-FFF2-40B4-BE49-F238E27FC236}">
                <a16:creationId xmlns:a16="http://schemas.microsoft.com/office/drawing/2014/main" xmlns="" id="{024FFD2E-3D01-46D2-9F5E-832000220358}"/>
              </a:ext>
            </a:extLst>
          </p:cNvPr>
          <p:cNvSpPr txBox="1"/>
          <p:nvPr/>
        </p:nvSpPr>
        <p:spPr>
          <a:xfrm>
            <a:off x="388855" y="2108659"/>
            <a:ext cx="8660876" cy="830997"/>
          </a:xfrm>
          <a:prstGeom prst="rect">
            <a:avLst/>
          </a:prstGeom>
          <a:noFill/>
        </p:spPr>
        <p:txBody>
          <a:bodyPr wrap="square" rtlCol="0">
            <a:spAutoFit/>
          </a:bodyPr>
          <a:lstStyle/>
          <a:p>
            <a:pPr defTabSz="342900"/>
            <a:r>
              <a:rPr lang="en-GB" sz="1600" dirty="0">
                <a:solidFill>
                  <a:srgbClr val="000000"/>
                </a:solidFill>
                <a:latin typeface="Gill Sans MT" panose="020B0502020104020203"/>
              </a:rPr>
              <a:t>Age seems to be the new dividing line in British politics. Amongst first time voters (those aged 18 and 19), Labour was forty seven percentage points ahead.  Amongst those aged over 70, the Conservatives had a lead of fifty percentage points.</a:t>
            </a:r>
          </a:p>
        </p:txBody>
      </p:sp>
    </p:spTree>
    <p:extLst>
      <p:ext uri="{BB962C8B-B14F-4D97-AF65-F5344CB8AC3E}">
        <p14:creationId xmlns:p14="http://schemas.microsoft.com/office/powerpoint/2010/main" val="273114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A4E10-7CCA-4C5F-B4BE-0BA68888EA61}"/>
              </a:ext>
            </a:extLst>
          </p:cNvPr>
          <p:cNvSpPr>
            <a:spLocks noGrp="1"/>
          </p:cNvSpPr>
          <p:nvPr>
            <p:ph type="title"/>
          </p:nvPr>
        </p:nvSpPr>
        <p:spPr>
          <a:xfrm>
            <a:off x="1470231" y="620688"/>
            <a:ext cx="5797296" cy="891540"/>
          </a:xfrm>
        </p:spPr>
        <p:txBody>
          <a:bodyPr/>
          <a:lstStyle/>
          <a:p>
            <a:r>
              <a:rPr lang="en-GB" dirty="0"/>
              <a:t>Age</a:t>
            </a:r>
          </a:p>
        </p:txBody>
      </p:sp>
      <p:sp>
        <p:nvSpPr>
          <p:cNvPr id="3" name="Content Placeholder 2">
            <a:extLst>
              <a:ext uri="{FF2B5EF4-FFF2-40B4-BE49-F238E27FC236}">
                <a16:creationId xmlns:a16="http://schemas.microsoft.com/office/drawing/2014/main" xmlns="" id="{ABDED534-E5BA-468C-8BFA-406AD8478B90}"/>
              </a:ext>
            </a:extLst>
          </p:cNvPr>
          <p:cNvSpPr>
            <a:spLocks noGrp="1"/>
          </p:cNvSpPr>
          <p:nvPr>
            <p:ph idx="1"/>
          </p:nvPr>
        </p:nvSpPr>
        <p:spPr>
          <a:xfrm>
            <a:off x="201878" y="2060848"/>
            <a:ext cx="8762610" cy="3600400"/>
          </a:xfrm>
        </p:spPr>
        <p:txBody>
          <a:bodyPr>
            <a:normAutofit fontScale="62500" lnSpcReduction="20000"/>
          </a:bodyPr>
          <a:lstStyle/>
          <a:p>
            <a:pPr marL="0" indent="0">
              <a:buNone/>
            </a:pPr>
            <a:r>
              <a:rPr lang="en-GB" sz="2600" dirty="0"/>
              <a:t>Younger people find it more difficult to get on the property ladder than older generations.</a:t>
            </a:r>
          </a:p>
          <a:p>
            <a:pPr marL="0" indent="0">
              <a:buNone/>
            </a:pPr>
            <a:r>
              <a:rPr lang="en-GB" sz="2600" dirty="0"/>
              <a:t>They have debts.</a:t>
            </a:r>
          </a:p>
          <a:p>
            <a:pPr marL="0" indent="0">
              <a:buNone/>
            </a:pPr>
            <a:r>
              <a:rPr lang="en-GB" sz="2600" dirty="0"/>
              <a:t>They are better qualified than previous generations but find it harder to get well paid, secure jobs.</a:t>
            </a:r>
          </a:p>
          <a:p>
            <a:pPr marL="0" indent="0">
              <a:buNone/>
            </a:pPr>
            <a:r>
              <a:rPr lang="en-GB" sz="2600" dirty="0"/>
              <a:t>They are having to work longer hours and for longer years.</a:t>
            </a:r>
          </a:p>
          <a:p>
            <a:pPr marL="0" indent="0">
              <a:buNone/>
            </a:pPr>
            <a:r>
              <a:rPr lang="en-GB" sz="2600" dirty="0"/>
              <a:t>Many work for zero hours contracts, on minimum wage or worse. Little wonder they want change.</a:t>
            </a:r>
          </a:p>
          <a:p>
            <a:pPr marL="0" indent="0">
              <a:buNone/>
            </a:pPr>
            <a:r>
              <a:rPr lang="en-GB" sz="2600" dirty="0"/>
              <a:t>By contrast, many retired voters had the benefit of the pre-austerity years; money in the bank, equity in their houses, good pensions and high living standards. Little wonder they do not want change.</a:t>
            </a:r>
          </a:p>
          <a:p>
            <a:pPr marL="0" indent="0">
              <a:buNone/>
            </a:pPr>
            <a:r>
              <a:rPr lang="en-GB" sz="2600" dirty="0">
                <a:solidFill>
                  <a:schemeClr val="tx1"/>
                </a:solidFill>
              </a:rPr>
              <a:t>The theory of advancing years and social/economic conservatism would appear to apply to some extent with the Scottish independence referendum and the EU referendum. </a:t>
            </a:r>
          </a:p>
          <a:p>
            <a:pPr marL="0" indent="0">
              <a:buNone/>
            </a:pPr>
            <a:r>
              <a:rPr lang="en-GB" sz="2600" dirty="0">
                <a:solidFill>
                  <a:schemeClr val="tx1"/>
                </a:solidFill>
              </a:rPr>
              <a:t>60% of those aged 65 or older voted to leave the EU. 73% of 18 to 24 year-olds voted to remain.</a:t>
            </a:r>
          </a:p>
          <a:p>
            <a:endParaRPr lang="en-GB" dirty="0"/>
          </a:p>
        </p:txBody>
      </p:sp>
      <p:sp>
        <p:nvSpPr>
          <p:cNvPr id="4" name="TextBox 3">
            <a:extLst>
              <a:ext uri="{FF2B5EF4-FFF2-40B4-BE49-F238E27FC236}">
                <a16:creationId xmlns:a16="http://schemas.microsoft.com/office/drawing/2014/main" xmlns="" id="{C4347B21-B813-4492-B770-57DB5262E44B}"/>
              </a:ext>
            </a:extLst>
          </p:cNvPr>
          <p:cNvSpPr txBox="1"/>
          <p:nvPr/>
        </p:nvSpPr>
        <p:spPr>
          <a:xfrm>
            <a:off x="5148064" y="5979799"/>
            <a:ext cx="1311676" cy="300082"/>
          </a:xfrm>
          <a:prstGeom prst="rect">
            <a:avLst/>
          </a:prstGeom>
          <a:noFill/>
        </p:spPr>
        <p:txBody>
          <a:bodyPr wrap="square" rtlCol="0">
            <a:spAutoFit/>
          </a:bodyPr>
          <a:lstStyle/>
          <a:p>
            <a:pPr defTabSz="342900"/>
            <a:r>
              <a:rPr lang="en-GB" sz="1350" dirty="0">
                <a:solidFill>
                  <a:srgbClr val="FF0000"/>
                </a:solidFill>
                <a:highlight>
                  <a:srgbClr val="FFFF00"/>
                </a:highlight>
                <a:latin typeface="Gill Sans MT" panose="020B0502020104020203"/>
                <a:hlinkClick r:id="rId2"/>
              </a:rPr>
              <a:t>Age and 2017</a:t>
            </a:r>
            <a:endParaRPr lang="en-GB" sz="1350" dirty="0">
              <a:solidFill>
                <a:srgbClr val="FF0000"/>
              </a:solidFill>
              <a:highlight>
                <a:srgbClr val="FFFF00"/>
              </a:highlight>
              <a:latin typeface="Gill Sans MT" panose="020B0502020104020203"/>
            </a:endParaRPr>
          </a:p>
        </p:txBody>
      </p:sp>
      <p:pic>
        <p:nvPicPr>
          <p:cNvPr id="5" name="Picture 4">
            <a:extLst>
              <a:ext uri="{FF2B5EF4-FFF2-40B4-BE49-F238E27FC236}">
                <a16:creationId xmlns:a16="http://schemas.microsoft.com/office/drawing/2014/main" xmlns="" id="{133D0443-724C-46A0-86C9-7407A21F269D}"/>
              </a:ext>
            </a:extLst>
          </p:cNvPr>
          <p:cNvPicPr>
            <a:picLocks noChangeAspect="1"/>
          </p:cNvPicPr>
          <p:nvPr/>
        </p:nvPicPr>
        <p:blipFill>
          <a:blip r:embed="rId3"/>
          <a:stretch>
            <a:fillRect/>
          </a:stretch>
        </p:blipFill>
        <p:spPr>
          <a:xfrm>
            <a:off x="4345206" y="6011618"/>
            <a:ext cx="455411" cy="300081"/>
          </a:xfrm>
          <a:prstGeom prst="rect">
            <a:avLst/>
          </a:prstGeom>
        </p:spPr>
      </p:pic>
    </p:spTree>
    <p:extLst>
      <p:ext uri="{BB962C8B-B14F-4D97-AF65-F5344CB8AC3E}">
        <p14:creationId xmlns:p14="http://schemas.microsoft.com/office/powerpoint/2010/main" val="180512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BEC7B-AFB3-4E52-A3B9-7C5DFE34DA98}"/>
              </a:ext>
            </a:extLst>
          </p:cNvPr>
          <p:cNvSpPr>
            <a:spLocks noGrp="1"/>
          </p:cNvSpPr>
          <p:nvPr>
            <p:ph type="title"/>
          </p:nvPr>
        </p:nvSpPr>
        <p:spPr>
          <a:xfrm>
            <a:off x="1620086" y="332656"/>
            <a:ext cx="5797296" cy="891540"/>
          </a:xfrm>
        </p:spPr>
        <p:txBody>
          <a:bodyPr/>
          <a:lstStyle/>
          <a:p>
            <a:r>
              <a:rPr lang="en-GB" dirty="0"/>
              <a:t>gender</a:t>
            </a:r>
          </a:p>
        </p:txBody>
      </p:sp>
      <p:sp>
        <p:nvSpPr>
          <p:cNvPr id="3" name="Content Placeholder 2">
            <a:extLst>
              <a:ext uri="{FF2B5EF4-FFF2-40B4-BE49-F238E27FC236}">
                <a16:creationId xmlns:a16="http://schemas.microsoft.com/office/drawing/2014/main" xmlns="" id="{7EAD0515-31A3-42DB-96DA-A56E6315FF0A}"/>
              </a:ext>
            </a:extLst>
          </p:cNvPr>
          <p:cNvSpPr>
            <a:spLocks noGrp="1"/>
          </p:cNvSpPr>
          <p:nvPr>
            <p:ph idx="1"/>
          </p:nvPr>
        </p:nvSpPr>
        <p:spPr>
          <a:xfrm>
            <a:off x="323528" y="1844824"/>
            <a:ext cx="8276208" cy="1152127"/>
          </a:xfrm>
        </p:spPr>
        <p:txBody>
          <a:bodyPr>
            <a:normAutofit/>
          </a:bodyPr>
          <a:lstStyle/>
          <a:p>
            <a:r>
              <a:rPr lang="en-GB" sz="1600" dirty="0"/>
              <a:t>In 2017, as in other recent elections, there was no real significant gender difference in voting behaviour, with men slightly more likely to have backed the Conservatives. (45% to 39%).</a:t>
            </a:r>
          </a:p>
        </p:txBody>
      </p:sp>
      <p:pic>
        <p:nvPicPr>
          <p:cNvPr id="5" name="Picture 4">
            <a:extLst>
              <a:ext uri="{FF2B5EF4-FFF2-40B4-BE49-F238E27FC236}">
                <a16:creationId xmlns:a16="http://schemas.microsoft.com/office/drawing/2014/main" xmlns="" id="{A5B07E22-0125-4D16-8F3E-F7ECCA50F792}"/>
              </a:ext>
            </a:extLst>
          </p:cNvPr>
          <p:cNvPicPr>
            <a:picLocks noChangeAspect="1"/>
          </p:cNvPicPr>
          <p:nvPr/>
        </p:nvPicPr>
        <p:blipFill>
          <a:blip r:embed="rId2"/>
          <a:stretch>
            <a:fillRect/>
          </a:stretch>
        </p:blipFill>
        <p:spPr>
          <a:xfrm>
            <a:off x="1620086" y="3140968"/>
            <a:ext cx="5688218" cy="3269258"/>
          </a:xfrm>
          <a:prstGeom prst="rect">
            <a:avLst/>
          </a:prstGeom>
        </p:spPr>
      </p:pic>
    </p:spTree>
    <p:extLst>
      <p:ext uri="{BB962C8B-B14F-4D97-AF65-F5344CB8AC3E}">
        <p14:creationId xmlns:p14="http://schemas.microsoft.com/office/powerpoint/2010/main" val="267435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645024"/>
            <a:ext cx="9034936" cy="2554545"/>
          </a:xfrm>
          <a:prstGeom prst="rect">
            <a:avLst/>
          </a:prstGeom>
          <a:noFill/>
        </p:spPr>
        <p:txBody>
          <a:bodyPr wrap="square" rtlCol="0">
            <a:spAutoFit/>
          </a:bodyPr>
          <a:lstStyle/>
          <a:p>
            <a:r>
              <a:rPr lang="en-GB" sz="1600" dirty="0">
                <a:solidFill>
                  <a:schemeClr val="bg1"/>
                </a:solidFill>
                <a:latin typeface="Gill Sans MT" panose="020B0502020104020203" pitchFamily="34" charset="0"/>
              </a:rPr>
              <a:t>Many Scottish women were active in the Yes campaign. But a larger majority of Scottish women voted No than did men. </a:t>
            </a:r>
          </a:p>
          <a:p>
            <a:endParaRPr lang="en-GB" sz="1600" dirty="0">
              <a:solidFill>
                <a:schemeClr val="bg1"/>
              </a:solidFill>
              <a:latin typeface="Gill Sans MT" panose="020B0502020104020203" pitchFamily="34" charset="0"/>
            </a:endParaRPr>
          </a:p>
          <a:p>
            <a:r>
              <a:rPr lang="en-GB" sz="1600" dirty="0">
                <a:solidFill>
                  <a:schemeClr val="bg1"/>
                </a:solidFill>
                <a:latin typeface="Gill Sans MT" panose="020B0502020104020203" pitchFamily="34" charset="0"/>
              </a:rPr>
              <a:t>56% of Scottish women voted No (44% Yes) whereas the gap between male Yes/No voters  was just six points. </a:t>
            </a:r>
          </a:p>
          <a:p>
            <a:endParaRPr lang="en-GB" sz="1600" dirty="0">
              <a:solidFill>
                <a:schemeClr val="bg1"/>
              </a:solidFill>
              <a:latin typeface="Gill Sans MT" panose="020B0502020104020203" pitchFamily="34" charset="0"/>
            </a:endParaRPr>
          </a:p>
          <a:p>
            <a:r>
              <a:rPr lang="en-GB" sz="1600" dirty="0">
                <a:solidFill>
                  <a:schemeClr val="bg1"/>
                </a:solidFill>
                <a:latin typeface="Gill Sans MT" panose="020B0502020104020203" pitchFamily="34" charset="0"/>
              </a:rPr>
              <a:t>Scottish women were targeted by the Better Together campaign in the famous  ‘Woman who made up her mind’ broadcast.</a:t>
            </a:r>
          </a:p>
          <a:p>
            <a:endParaRPr lang="en-GB" sz="1600" dirty="0">
              <a:solidFill>
                <a:schemeClr val="bg1"/>
              </a:solidFill>
              <a:latin typeface="Gill Sans MT" panose="020B0502020104020203" pitchFamily="34" charset="0"/>
            </a:endParaRPr>
          </a:p>
          <a:p>
            <a:r>
              <a:rPr lang="en-GB" sz="1600" dirty="0">
                <a:solidFill>
                  <a:schemeClr val="bg1"/>
                </a:solidFill>
                <a:latin typeface="Gill Sans MT" panose="020B0502020104020203" pitchFamily="34" charset="0"/>
              </a:rPr>
              <a:t>Why was there a gender gap in the referendum result?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68" y="1508160"/>
            <a:ext cx="4433342" cy="204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62529" y="6237312"/>
            <a:ext cx="3672408" cy="369332"/>
          </a:xfrm>
          <a:prstGeom prst="rect">
            <a:avLst/>
          </a:prstGeom>
          <a:noFill/>
        </p:spPr>
        <p:txBody>
          <a:bodyPr wrap="square" rtlCol="0">
            <a:spAutoFit/>
          </a:bodyPr>
          <a:lstStyle/>
          <a:p>
            <a:r>
              <a:rPr lang="en-GB" dirty="0">
                <a:highlight>
                  <a:srgbClr val="FFFF00"/>
                </a:highlight>
                <a:hlinkClick r:id="rId4"/>
              </a:rPr>
              <a:t>The woman who made up her mind</a:t>
            </a:r>
            <a:endParaRPr lang="en-GB" dirty="0">
              <a:highlight>
                <a:srgbClr val="FFFF00"/>
              </a:highlight>
            </a:endParaRP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547" y="6237312"/>
            <a:ext cx="439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xmlns="" id="{1693F7AD-CD42-40F5-9872-A64EF410869A}"/>
              </a:ext>
            </a:extLst>
          </p:cNvPr>
          <p:cNvSpPr txBox="1">
            <a:spLocks/>
          </p:cNvSpPr>
          <p:nvPr/>
        </p:nvSpPr>
        <p:spPr bwMode="black">
          <a:xfrm>
            <a:off x="936206" y="154553"/>
            <a:ext cx="7272808"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2100" b="0" i="0" u="none" strike="noStrike" kern="1200" cap="all" spc="150" normalizeH="0" baseline="0" noProof="0" dirty="0">
                <a:ln>
                  <a:noFill/>
                </a:ln>
                <a:solidFill>
                  <a:srgbClr val="262626"/>
                </a:solidFill>
                <a:effectLst/>
                <a:uLnTx/>
                <a:uFillTx/>
                <a:latin typeface="Gill Sans MT" panose="020B0502020104020203"/>
                <a:ea typeface="+mj-ea"/>
                <a:cs typeface="+mj-cs"/>
              </a:rPr>
              <a:t>Gender and the Independence referendum</a:t>
            </a:r>
          </a:p>
        </p:txBody>
      </p:sp>
    </p:spTree>
    <p:extLst>
      <p:ext uri="{BB962C8B-B14F-4D97-AF65-F5344CB8AC3E}">
        <p14:creationId xmlns:p14="http://schemas.microsoft.com/office/powerpoint/2010/main" val="116093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09799-5BD4-45BC-A92F-67EACEA78F33}"/>
              </a:ext>
            </a:extLst>
          </p:cNvPr>
          <p:cNvSpPr>
            <a:spLocks noGrp="1"/>
          </p:cNvSpPr>
          <p:nvPr>
            <p:ph type="title"/>
          </p:nvPr>
        </p:nvSpPr>
        <p:spPr>
          <a:xfrm>
            <a:off x="1673352" y="435876"/>
            <a:ext cx="5797296" cy="891540"/>
          </a:xfrm>
        </p:spPr>
        <p:txBody>
          <a:bodyPr/>
          <a:lstStyle/>
          <a:p>
            <a:r>
              <a:rPr lang="en-GB" dirty="0"/>
              <a:t>race</a:t>
            </a:r>
          </a:p>
        </p:txBody>
      </p:sp>
      <p:sp>
        <p:nvSpPr>
          <p:cNvPr id="3" name="Content Placeholder 2">
            <a:extLst>
              <a:ext uri="{FF2B5EF4-FFF2-40B4-BE49-F238E27FC236}">
                <a16:creationId xmlns:a16="http://schemas.microsoft.com/office/drawing/2014/main" xmlns="" id="{A53A7024-5A05-4825-8F70-1452D9E484CF}"/>
              </a:ext>
            </a:extLst>
          </p:cNvPr>
          <p:cNvSpPr>
            <a:spLocks noGrp="1"/>
          </p:cNvSpPr>
          <p:nvPr>
            <p:ph idx="1"/>
          </p:nvPr>
        </p:nvSpPr>
        <p:spPr>
          <a:xfrm>
            <a:off x="106052" y="2288981"/>
            <a:ext cx="5868186" cy="3128486"/>
          </a:xfrm>
        </p:spPr>
        <p:txBody>
          <a:bodyPr>
            <a:noAutofit/>
          </a:bodyPr>
          <a:lstStyle/>
          <a:p>
            <a:r>
              <a:rPr lang="en-GB" sz="1600" dirty="0">
                <a:solidFill>
                  <a:schemeClr val="tx1"/>
                </a:solidFill>
              </a:rPr>
              <a:t>Traditionally the Conservatives have struggled to win the support of ethnic minorities.  The party’s reputation as the ‘nasty party’, as indifferent to the needs of ethnic minority have been hard for the party to escape from. </a:t>
            </a:r>
          </a:p>
          <a:p>
            <a:endParaRPr lang="en-GB" sz="1600" dirty="0">
              <a:solidFill>
                <a:schemeClr val="tx1"/>
              </a:solidFill>
            </a:endParaRPr>
          </a:p>
          <a:p>
            <a:r>
              <a:rPr lang="en-GB" sz="1600" dirty="0">
                <a:solidFill>
                  <a:schemeClr val="tx1"/>
                </a:solidFill>
              </a:rPr>
              <a:t>This is despite the affluence of many minority voters and the Conservatives having high profile minority representatives.</a:t>
            </a:r>
          </a:p>
          <a:p>
            <a:r>
              <a:rPr lang="en-GB" sz="1600" dirty="0">
                <a:solidFill>
                  <a:schemeClr val="tx1"/>
                </a:solidFill>
              </a:rPr>
              <a:t>In 2017, </a:t>
            </a:r>
            <a:r>
              <a:rPr lang="en-GB" sz="1600" dirty="0"/>
              <a:t>Labour increased its appeal with black and minority ethnic voters. </a:t>
            </a:r>
          </a:p>
          <a:p>
            <a:r>
              <a:rPr lang="en-GB" sz="1600" dirty="0"/>
              <a:t>The party's share of the BME vote rose six points compared with 2015, to take 73% of the vote. The popularity of the Conservatives among BME voters fell by four points on the previous general election.</a:t>
            </a:r>
            <a:endParaRPr lang="en-GB" sz="1600" dirty="0">
              <a:solidFill>
                <a:schemeClr val="tx1"/>
              </a:solidFill>
            </a:endParaRPr>
          </a:p>
        </p:txBody>
      </p:sp>
      <p:pic>
        <p:nvPicPr>
          <p:cNvPr id="3074" name="Picture 2" descr="Related image">
            <a:extLst>
              <a:ext uri="{FF2B5EF4-FFF2-40B4-BE49-F238E27FC236}">
                <a16:creationId xmlns:a16="http://schemas.microsoft.com/office/drawing/2014/main" xmlns="" id="{C56BC412-D269-4D99-B95D-9DDA085C5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767" y="2288981"/>
            <a:ext cx="2671763" cy="1757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4A88498-4747-4E56-8A5C-550D086618AA}"/>
              </a:ext>
            </a:extLst>
          </p:cNvPr>
          <p:cNvSpPr txBox="1"/>
          <p:nvPr/>
        </p:nvSpPr>
        <p:spPr>
          <a:xfrm>
            <a:off x="5061943" y="6078950"/>
            <a:ext cx="2318994" cy="300082"/>
          </a:xfrm>
          <a:prstGeom prst="rect">
            <a:avLst/>
          </a:prstGeom>
          <a:noFill/>
        </p:spPr>
        <p:txBody>
          <a:bodyPr wrap="square" rtlCol="0">
            <a:spAutoFit/>
          </a:bodyPr>
          <a:lstStyle/>
          <a:p>
            <a:pPr defTabSz="342900"/>
            <a:r>
              <a:rPr lang="en-GB" sz="1350" dirty="0">
                <a:solidFill>
                  <a:srgbClr val="000000"/>
                </a:solidFill>
                <a:highlight>
                  <a:srgbClr val="FFFF00"/>
                </a:highlight>
                <a:latin typeface="Gill Sans MT" panose="020B0502020104020203"/>
                <a:hlinkClick r:id="rId3"/>
              </a:rPr>
              <a:t>Conservatives and BME voters</a:t>
            </a:r>
            <a:endParaRPr lang="en-GB" sz="1350" dirty="0">
              <a:solidFill>
                <a:srgbClr val="000000"/>
              </a:solidFill>
              <a:highlight>
                <a:srgbClr val="FFFF00"/>
              </a:highlight>
              <a:latin typeface="Gill Sans MT" panose="020B0502020104020203"/>
            </a:endParaRPr>
          </a:p>
        </p:txBody>
      </p:sp>
      <p:pic>
        <p:nvPicPr>
          <p:cNvPr id="6" name="Picture 5">
            <a:extLst>
              <a:ext uri="{FF2B5EF4-FFF2-40B4-BE49-F238E27FC236}">
                <a16:creationId xmlns:a16="http://schemas.microsoft.com/office/drawing/2014/main" xmlns="" id="{FF7D8F31-A2FE-405E-B767-7481BE52FD43}"/>
              </a:ext>
            </a:extLst>
          </p:cNvPr>
          <p:cNvPicPr>
            <a:picLocks noChangeAspect="1"/>
          </p:cNvPicPr>
          <p:nvPr/>
        </p:nvPicPr>
        <p:blipFill>
          <a:blip r:embed="rId4"/>
          <a:stretch>
            <a:fillRect/>
          </a:stretch>
        </p:blipFill>
        <p:spPr>
          <a:xfrm>
            <a:off x="4572000" y="6139958"/>
            <a:ext cx="455411" cy="230449"/>
          </a:xfrm>
          <a:prstGeom prst="rect">
            <a:avLst/>
          </a:prstGeom>
        </p:spPr>
      </p:pic>
    </p:spTree>
    <p:extLst>
      <p:ext uri="{BB962C8B-B14F-4D97-AF65-F5344CB8AC3E}">
        <p14:creationId xmlns:p14="http://schemas.microsoft.com/office/powerpoint/2010/main" val="34858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462D80-D4CF-40A7-8993-387C4C5CCEBB}"/>
              </a:ext>
            </a:extLst>
          </p:cNvPr>
          <p:cNvSpPr>
            <a:spLocks noGrp="1"/>
          </p:cNvSpPr>
          <p:nvPr>
            <p:ph type="title"/>
          </p:nvPr>
        </p:nvSpPr>
        <p:spPr/>
        <p:txBody>
          <a:bodyPr/>
          <a:lstStyle/>
          <a:p>
            <a:r>
              <a:rPr lang="en-GB" dirty="0"/>
              <a:t>Past paper questions</a:t>
            </a:r>
          </a:p>
        </p:txBody>
      </p:sp>
      <p:sp>
        <p:nvSpPr>
          <p:cNvPr id="3" name="Content Placeholder 2">
            <a:extLst>
              <a:ext uri="{FF2B5EF4-FFF2-40B4-BE49-F238E27FC236}">
                <a16:creationId xmlns:a16="http://schemas.microsoft.com/office/drawing/2014/main" xmlns="" id="{B06314D0-E7B1-40CF-97C9-3770ED956EE2}"/>
              </a:ext>
            </a:extLst>
          </p:cNvPr>
          <p:cNvSpPr>
            <a:spLocks noGrp="1"/>
          </p:cNvSpPr>
          <p:nvPr>
            <p:ph idx="1"/>
          </p:nvPr>
        </p:nvSpPr>
        <p:spPr>
          <a:xfrm>
            <a:off x="467544" y="3068960"/>
            <a:ext cx="8208912" cy="1367019"/>
          </a:xfrm>
        </p:spPr>
        <p:txBody>
          <a:bodyPr>
            <a:noAutofit/>
          </a:bodyPr>
          <a:lstStyle/>
          <a:p>
            <a:pPr marL="0" indent="0">
              <a:buNone/>
            </a:pPr>
            <a:r>
              <a:rPr lang="en-GB" sz="1600" b="1" dirty="0"/>
              <a:t>SQA 2016</a:t>
            </a:r>
          </a:p>
          <a:p>
            <a:pPr marL="0" indent="0">
              <a:buNone/>
            </a:pPr>
            <a:r>
              <a:rPr lang="en-GB" sz="1600" dirty="0"/>
              <a:t>Analyse the relevance of the Sociological Model in explaining voting behaviour.		(12)</a:t>
            </a:r>
          </a:p>
          <a:p>
            <a:pPr marL="0" indent="0">
              <a:buNone/>
            </a:pPr>
            <a:r>
              <a:rPr lang="en-GB" sz="1600" b="1" dirty="0"/>
              <a:t>SQA 2015</a:t>
            </a:r>
          </a:p>
          <a:p>
            <a:pPr marL="0" indent="0">
              <a:buNone/>
            </a:pPr>
            <a:r>
              <a:rPr lang="en-GB" sz="1600" dirty="0"/>
              <a:t>Evaluate the relevance of the Rational Choice model in explaining voting behaviour.		(12)</a:t>
            </a:r>
          </a:p>
        </p:txBody>
      </p:sp>
    </p:spTree>
    <p:extLst>
      <p:ext uri="{BB962C8B-B14F-4D97-AF65-F5344CB8AC3E}">
        <p14:creationId xmlns:p14="http://schemas.microsoft.com/office/powerpoint/2010/main" val="224378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92442-DDC4-4114-852C-F99DA93AB0C1}"/>
              </a:ext>
            </a:extLst>
          </p:cNvPr>
          <p:cNvSpPr>
            <a:spLocks noGrp="1"/>
          </p:cNvSpPr>
          <p:nvPr>
            <p:ph type="title"/>
          </p:nvPr>
        </p:nvSpPr>
        <p:spPr>
          <a:xfrm>
            <a:off x="1459433" y="332656"/>
            <a:ext cx="5797296" cy="891540"/>
          </a:xfrm>
        </p:spPr>
        <p:txBody>
          <a:bodyPr/>
          <a:lstStyle/>
          <a:p>
            <a:r>
              <a:rPr lang="en-GB" dirty="0"/>
              <a:t>Dominant ideology: the media</a:t>
            </a:r>
          </a:p>
        </p:txBody>
      </p:sp>
      <p:pic>
        <p:nvPicPr>
          <p:cNvPr id="5" name="Content Placeholder 4" descr="A person holding a sign&#10;&#10;Description generated with very high confidence">
            <a:extLst>
              <a:ext uri="{FF2B5EF4-FFF2-40B4-BE49-F238E27FC236}">
                <a16:creationId xmlns:a16="http://schemas.microsoft.com/office/drawing/2014/main" xmlns="" id="{9FF3EAAD-16C6-464C-BBDD-90E7A0518FA8}"/>
              </a:ext>
            </a:extLst>
          </p:cNvPr>
          <p:cNvPicPr>
            <a:picLocks noGrp="1" noChangeAspect="1"/>
          </p:cNvPicPr>
          <p:nvPr>
            <p:ph idx="1"/>
          </p:nvPr>
        </p:nvPicPr>
        <p:blipFill>
          <a:blip r:embed="rId2"/>
          <a:stretch>
            <a:fillRect/>
          </a:stretch>
        </p:blipFill>
        <p:spPr>
          <a:xfrm>
            <a:off x="145115" y="1556792"/>
            <a:ext cx="2628635" cy="3192674"/>
          </a:xfrm>
        </p:spPr>
      </p:pic>
      <p:sp>
        <p:nvSpPr>
          <p:cNvPr id="6" name="TextBox 5">
            <a:extLst>
              <a:ext uri="{FF2B5EF4-FFF2-40B4-BE49-F238E27FC236}">
                <a16:creationId xmlns:a16="http://schemas.microsoft.com/office/drawing/2014/main" xmlns="" id="{A57AB014-2252-4F9D-8F31-BCEFEFF7322D}"/>
              </a:ext>
            </a:extLst>
          </p:cNvPr>
          <p:cNvSpPr txBox="1"/>
          <p:nvPr/>
        </p:nvSpPr>
        <p:spPr>
          <a:xfrm>
            <a:off x="2987824" y="1421901"/>
            <a:ext cx="5901655" cy="2308324"/>
          </a:xfrm>
          <a:prstGeom prst="rect">
            <a:avLst/>
          </a:prstGeom>
          <a:noFill/>
        </p:spPr>
        <p:txBody>
          <a:bodyPr wrap="square" rtlCol="0">
            <a:spAutoFit/>
          </a:bodyPr>
          <a:lstStyle/>
          <a:p>
            <a:pPr defTabSz="342900"/>
            <a:r>
              <a:rPr lang="en-GB" sz="1600" dirty="0">
                <a:solidFill>
                  <a:srgbClr val="000000"/>
                </a:solidFill>
                <a:latin typeface="Gill Sans MT" panose="020B0502020104020203"/>
              </a:rPr>
              <a:t>Newspapers can be as partisan as they like. In the 2017 general election, the majority of newspapers, the biggest selling ones in the UK, backed the Conservatives. </a:t>
            </a:r>
          </a:p>
          <a:p>
            <a:pPr defTabSz="342900"/>
            <a:endParaRPr lang="en-GB" sz="1600" dirty="0">
              <a:solidFill>
                <a:srgbClr val="000000"/>
              </a:solidFill>
              <a:latin typeface="Gill Sans MT" panose="020B0502020104020203"/>
            </a:endParaRPr>
          </a:p>
          <a:p>
            <a:pPr defTabSz="342900"/>
            <a:r>
              <a:rPr lang="en-GB" sz="1600" dirty="0">
                <a:solidFill>
                  <a:srgbClr val="000000"/>
                </a:solidFill>
                <a:latin typeface="Gill Sans MT" panose="020B0502020104020203"/>
              </a:rPr>
              <a:t>No one knows for sure how influential they are, but all the political parties want their support.</a:t>
            </a:r>
          </a:p>
          <a:p>
            <a:pPr defTabSz="342900"/>
            <a:endParaRPr lang="en-GB" sz="1600" dirty="0">
              <a:solidFill>
                <a:srgbClr val="000000"/>
              </a:solidFill>
              <a:latin typeface="Gill Sans MT" panose="020B0502020104020203"/>
            </a:endParaRPr>
          </a:p>
          <a:p>
            <a:pPr defTabSz="342900"/>
            <a:r>
              <a:rPr lang="en-GB" sz="1600" dirty="0">
                <a:solidFill>
                  <a:srgbClr val="000000"/>
                </a:solidFill>
                <a:latin typeface="Gill Sans MT" panose="020B0502020104020203"/>
              </a:rPr>
              <a:t>But in the social media age, political parties and their supporters can bypass traditional media and reach voters.</a:t>
            </a:r>
          </a:p>
        </p:txBody>
      </p:sp>
      <p:sp>
        <p:nvSpPr>
          <p:cNvPr id="7" name="TextBox 6">
            <a:extLst>
              <a:ext uri="{FF2B5EF4-FFF2-40B4-BE49-F238E27FC236}">
                <a16:creationId xmlns:a16="http://schemas.microsoft.com/office/drawing/2014/main" xmlns="" id="{C5936820-F7D5-4ACE-AE09-2A6A54763A7A}"/>
              </a:ext>
            </a:extLst>
          </p:cNvPr>
          <p:cNvSpPr txBox="1"/>
          <p:nvPr/>
        </p:nvSpPr>
        <p:spPr>
          <a:xfrm>
            <a:off x="1459433" y="5602273"/>
            <a:ext cx="1371600" cy="300082"/>
          </a:xfrm>
          <a:prstGeom prst="rect">
            <a:avLst/>
          </a:prstGeom>
          <a:noFill/>
        </p:spPr>
        <p:txBody>
          <a:bodyPr wrap="square" rtlCol="0">
            <a:spAutoFit/>
          </a:bodyPr>
          <a:lstStyle/>
          <a:p>
            <a:pPr defTabSz="342900"/>
            <a:r>
              <a:rPr lang="en-GB" sz="1350" dirty="0">
                <a:solidFill>
                  <a:srgbClr val="000000"/>
                </a:solidFill>
                <a:highlight>
                  <a:srgbClr val="FFFF00"/>
                </a:highlight>
                <a:latin typeface="Gill Sans MT" panose="020B0502020104020203"/>
                <a:hlinkClick r:id="rId3"/>
              </a:rPr>
              <a:t>Chunkymark</a:t>
            </a:r>
            <a:endParaRPr lang="en-GB" sz="1350" dirty="0">
              <a:solidFill>
                <a:srgbClr val="000000"/>
              </a:solidFill>
              <a:highlight>
                <a:srgbClr val="FFFF00"/>
              </a:highlight>
              <a:latin typeface="Gill Sans MT" panose="020B0502020104020203"/>
            </a:endParaRPr>
          </a:p>
        </p:txBody>
      </p:sp>
      <p:pic>
        <p:nvPicPr>
          <p:cNvPr id="8" name="Picture 7">
            <a:extLst>
              <a:ext uri="{FF2B5EF4-FFF2-40B4-BE49-F238E27FC236}">
                <a16:creationId xmlns:a16="http://schemas.microsoft.com/office/drawing/2014/main" xmlns="" id="{D51288E7-31A9-4B2F-9EFF-715DCB6F64E9}"/>
              </a:ext>
            </a:extLst>
          </p:cNvPr>
          <p:cNvPicPr>
            <a:picLocks noChangeAspect="1"/>
          </p:cNvPicPr>
          <p:nvPr/>
        </p:nvPicPr>
        <p:blipFill>
          <a:blip r:embed="rId4"/>
          <a:stretch>
            <a:fillRect/>
          </a:stretch>
        </p:blipFill>
        <p:spPr>
          <a:xfrm>
            <a:off x="3121362" y="4073466"/>
            <a:ext cx="5257800" cy="1841777"/>
          </a:xfrm>
          <a:prstGeom prst="rect">
            <a:avLst/>
          </a:prstGeom>
        </p:spPr>
      </p:pic>
      <p:pic>
        <p:nvPicPr>
          <p:cNvPr id="9" name="Picture 8">
            <a:extLst>
              <a:ext uri="{FF2B5EF4-FFF2-40B4-BE49-F238E27FC236}">
                <a16:creationId xmlns:a16="http://schemas.microsoft.com/office/drawing/2014/main" xmlns="" id="{864AFE96-DA9D-4041-8A1C-D733031F189D}"/>
              </a:ext>
            </a:extLst>
          </p:cNvPr>
          <p:cNvPicPr>
            <a:picLocks noChangeAspect="1"/>
          </p:cNvPicPr>
          <p:nvPr/>
        </p:nvPicPr>
        <p:blipFill>
          <a:blip r:embed="rId5"/>
          <a:stretch>
            <a:fillRect/>
          </a:stretch>
        </p:blipFill>
        <p:spPr>
          <a:xfrm>
            <a:off x="858859" y="5602273"/>
            <a:ext cx="455411" cy="230449"/>
          </a:xfrm>
          <a:prstGeom prst="rect">
            <a:avLst/>
          </a:prstGeom>
        </p:spPr>
      </p:pic>
    </p:spTree>
    <p:extLst>
      <p:ext uri="{BB962C8B-B14F-4D97-AF65-F5344CB8AC3E}">
        <p14:creationId xmlns:p14="http://schemas.microsoft.com/office/powerpoint/2010/main" val="337307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15CE8-336A-44CC-A908-A12B6D9F2200}"/>
              </a:ext>
            </a:extLst>
          </p:cNvPr>
          <p:cNvSpPr>
            <a:spLocks noGrp="1"/>
          </p:cNvSpPr>
          <p:nvPr>
            <p:ph type="title"/>
          </p:nvPr>
        </p:nvSpPr>
        <p:spPr>
          <a:xfrm>
            <a:off x="670754" y="332656"/>
            <a:ext cx="7457243" cy="891540"/>
          </a:xfrm>
        </p:spPr>
        <p:txBody>
          <a:bodyPr>
            <a:normAutofit fontScale="90000"/>
          </a:bodyPr>
          <a:lstStyle/>
          <a:p>
            <a:r>
              <a:rPr lang="en-GB" dirty="0"/>
              <a:t>The integration of the msm and social media</a:t>
            </a:r>
          </a:p>
        </p:txBody>
      </p:sp>
      <p:pic>
        <p:nvPicPr>
          <p:cNvPr id="5" name="Content Placeholder 4" descr="A screenshot of a cell phone&#10;&#10;Description generated with very high confidence">
            <a:extLst>
              <a:ext uri="{FF2B5EF4-FFF2-40B4-BE49-F238E27FC236}">
                <a16:creationId xmlns:a16="http://schemas.microsoft.com/office/drawing/2014/main" xmlns="" id="{C3826624-06BC-4741-B092-9869466BDACB}"/>
              </a:ext>
            </a:extLst>
          </p:cNvPr>
          <p:cNvPicPr>
            <a:picLocks noGrp="1" noChangeAspect="1"/>
          </p:cNvPicPr>
          <p:nvPr>
            <p:ph idx="1"/>
          </p:nvPr>
        </p:nvPicPr>
        <p:blipFill>
          <a:blip r:embed="rId2"/>
          <a:stretch>
            <a:fillRect/>
          </a:stretch>
        </p:blipFill>
        <p:spPr>
          <a:xfrm>
            <a:off x="149443" y="3157708"/>
            <a:ext cx="8744747" cy="2761736"/>
          </a:xfrm>
        </p:spPr>
      </p:pic>
      <p:sp>
        <p:nvSpPr>
          <p:cNvPr id="6" name="TextBox 5">
            <a:extLst>
              <a:ext uri="{FF2B5EF4-FFF2-40B4-BE49-F238E27FC236}">
                <a16:creationId xmlns:a16="http://schemas.microsoft.com/office/drawing/2014/main" xmlns="" id="{5ADF47B9-2E05-4F44-A751-13230BEA78CE}"/>
              </a:ext>
            </a:extLst>
          </p:cNvPr>
          <p:cNvSpPr txBox="1"/>
          <p:nvPr/>
        </p:nvSpPr>
        <p:spPr>
          <a:xfrm>
            <a:off x="460041" y="1628800"/>
            <a:ext cx="8123549" cy="830997"/>
          </a:xfrm>
          <a:prstGeom prst="rect">
            <a:avLst/>
          </a:prstGeom>
          <a:noFill/>
        </p:spPr>
        <p:txBody>
          <a:bodyPr wrap="square" rtlCol="0">
            <a:spAutoFit/>
          </a:bodyPr>
          <a:lstStyle/>
          <a:p>
            <a:pPr defTabSz="342900"/>
            <a:r>
              <a:rPr lang="en-GB" sz="1600" dirty="0">
                <a:solidFill>
                  <a:srgbClr val="000000"/>
                </a:solidFill>
                <a:latin typeface="Gill Sans MT" panose="020B0502020104020203"/>
              </a:rPr>
              <a:t>Many voters engage with both forms of media at the same time. </a:t>
            </a:r>
          </a:p>
          <a:p>
            <a:pPr defTabSz="342900"/>
            <a:endParaRPr lang="en-GB" sz="1600" dirty="0">
              <a:solidFill>
                <a:srgbClr val="000000"/>
              </a:solidFill>
              <a:latin typeface="Gill Sans MT" panose="020B0502020104020203"/>
            </a:endParaRPr>
          </a:p>
          <a:p>
            <a:pPr defTabSz="342900"/>
            <a:r>
              <a:rPr lang="en-GB" sz="1600" dirty="0">
                <a:solidFill>
                  <a:srgbClr val="000000"/>
                </a:solidFill>
                <a:latin typeface="Gill Sans MT" panose="020B0502020104020203"/>
              </a:rPr>
              <a:t>This explain why political parties seek to co-ordinate their social media messages.</a:t>
            </a:r>
          </a:p>
        </p:txBody>
      </p:sp>
    </p:spTree>
    <p:extLst>
      <p:ext uri="{BB962C8B-B14F-4D97-AF65-F5344CB8AC3E}">
        <p14:creationId xmlns:p14="http://schemas.microsoft.com/office/powerpoint/2010/main" val="314289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Image result for karl marx the german ideology">
            <a:extLst>
              <a:ext uri="{FF2B5EF4-FFF2-40B4-BE49-F238E27FC236}">
                <a16:creationId xmlns:a16="http://schemas.microsoft.com/office/drawing/2014/main" xmlns="" id="{CF67BC59-B66C-4A94-A49C-A28984D40E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99" r="11136"/>
          <a:stretch/>
        </p:blipFill>
        <p:spPr bwMode="auto">
          <a:xfrm>
            <a:off x="5650990" y="10"/>
            <a:ext cx="349300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EE7B604-7605-49ED-941D-8E95E7BEE857}"/>
              </a:ext>
            </a:extLst>
          </p:cNvPr>
          <p:cNvSpPr>
            <a:spLocks noGrp="1"/>
          </p:cNvSpPr>
          <p:nvPr>
            <p:ph type="title"/>
          </p:nvPr>
        </p:nvSpPr>
        <p:spPr>
          <a:xfrm>
            <a:off x="603504" y="332656"/>
            <a:ext cx="4443982" cy="1174991"/>
          </a:xfrm>
        </p:spPr>
        <p:txBody>
          <a:bodyPr>
            <a:normAutofit/>
          </a:bodyPr>
          <a:lstStyle/>
          <a:p>
            <a:r>
              <a:rPr lang="en-GB" dirty="0"/>
              <a:t>Dominant ideology model</a:t>
            </a:r>
          </a:p>
        </p:txBody>
      </p:sp>
      <p:sp>
        <p:nvSpPr>
          <p:cNvPr id="3" name="Content Placeholder 2">
            <a:extLst>
              <a:ext uri="{FF2B5EF4-FFF2-40B4-BE49-F238E27FC236}">
                <a16:creationId xmlns:a16="http://schemas.microsoft.com/office/drawing/2014/main" xmlns="" id="{4DF957AD-109E-4657-A482-B74DB4A2CEAA}"/>
              </a:ext>
            </a:extLst>
          </p:cNvPr>
          <p:cNvSpPr>
            <a:spLocks noGrp="1"/>
          </p:cNvSpPr>
          <p:nvPr>
            <p:ph idx="1"/>
          </p:nvPr>
        </p:nvSpPr>
        <p:spPr>
          <a:xfrm>
            <a:off x="637033" y="1801378"/>
            <a:ext cx="4443982" cy="4651958"/>
          </a:xfrm>
        </p:spPr>
        <p:txBody>
          <a:bodyPr>
            <a:normAutofit lnSpcReduction="10000"/>
          </a:bodyPr>
          <a:lstStyle/>
          <a:p>
            <a:pPr marL="0" indent="0">
              <a:buNone/>
            </a:pPr>
            <a:r>
              <a:rPr lang="en-GB" sz="1600" i="1" dirty="0"/>
              <a:t>“The ideas of the ruling class are in every epoch the ruling ideas, i.e. the class which is the ruling material force of society, is at the same time its ruling intellectual force. The class which has the means of material production at its disposal, has control at the same time over the means of mental production, so that thereby, generally speaking, the ideas of those who lack the means of mental production are subject to it. The ruling ideas are nothing more than the ideal expression of the dominant material relationships, the dominant material relationships grasped as ideas.”</a:t>
            </a:r>
          </a:p>
          <a:p>
            <a:pPr marL="0" indent="0">
              <a:buNone/>
            </a:pPr>
            <a:r>
              <a:rPr lang="en-GB" sz="1600" dirty="0"/>
              <a:t>Karl Marx, The German Ideology, 1846</a:t>
            </a:r>
          </a:p>
          <a:p>
            <a:pPr marL="0" indent="0">
              <a:buNone/>
            </a:pPr>
            <a:endParaRPr lang="en-GB" sz="1600" dirty="0"/>
          </a:p>
          <a:p>
            <a:pPr marL="0" indent="0">
              <a:buNone/>
            </a:pPr>
            <a:r>
              <a:rPr lang="en-GB" sz="1600" dirty="0"/>
              <a:t>A number of modern theorists have been influenced by the ideas of Karl Marx. He argued that the media supports the ruling capitalist class who use it for propaganda to dupe the working class.</a:t>
            </a:r>
          </a:p>
          <a:p>
            <a:endParaRPr lang="en-GB" dirty="0"/>
          </a:p>
        </p:txBody>
      </p:sp>
    </p:spTree>
    <p:extLst>
      <p:ext uri="{BB962C8B-B14F-4D97-AF65-F5344CB8AC3E}">
        <p14:creationId xmlns:p14="http://schemas.microsoft.com/office/powerpoint/2010/main" val="24508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2656"/>
            <a:ext cx="5797296" cy="1188720"/>
          </a:xfrm>
        </p:spPr>
        <p:txBody>
          <a:bodyPr/>
          <a:lstStyle/>
          <a:p>
            <a:r>
              <a:rPr lang="en-GB" dirty="0">
                <a:hlinkClick r:id="rId2"/>
              </a:rPr>
              <a:t>George Monbiot</a:t>
            </a:r>
            <a:endParaRPr lang="en-GB" dirty="0"/>
          </a:p>
        </p:txBody>
      </p:sp>
      <p:sp>
        <p:nvSpPr>
          <p:cNvPr id="3" name="Content Placeholder 2"/>
          <p:cNvSpPr>
            <a:spLocks noGrp="1"/>
          </p:cNvSpPr>
          <p:nvPr>
            <p:ph idx="1"/>
          </p:nvPr>
        </p:nvSpPr>
        <p:spPr>
          <a:xfrm>
            <a:off x="539552" y="2060848"/>
            <a:ext cx="5472608" cy="3101983"/>
          </a:xfrm>
        </p:spPr>
        <p:txBody>
          <a:bodyPr>
            <a:noAutofit/>
          </a:bodyPr>
          <a:lstStyle/>
          <a:p>
            <a:pPr marL="0" indent="0">
              <a:buNone/>
            </a:pPr>
            <a:r>
              <a:rPr lang="en-GB" sz="2000" i="1" dirty="0"/>
              <a:t>“Those who are supposed to hold power to account live in a rarefied, self-referential world of power.</a:t>
            </a:r>
          </a:p>
          <a:p>
            <a:pPr marL="0" indent="0">
              <a:buNone/>
            </a:pPr>
            <a:r>
              <a:rPr lang="en-GB" sz="2000" i="1" dirty="0"/>
              <a:t>Journalists are always among the last to twig that things have changed. It’s no wonder that the Scottish opinion polls took them by surprise.</a:t>
            </a:r>
          </a:p>
          <a:p>
            <a:pPr marL="0" indent="0">
              <a:buNone/>
            </a:pPr>
            <a:endParaRPr lang="en-GB" sz="2000" i="1" dirty="0"/>
          </a:p>
          <a:p>
            <a:pPr marL="0" indent="0">
              <a:buNone/>
            </a:pPr>
            <a:r>
              <a:rPr lang="en-GB" sz="2000" i="1" dirty="0"/>
              <a:t>Despite the rise of social media, the established media continues to define the scope of representative politics in Britain, to shape political demands and to punish and erase those who resist. It is one chamber of the corrupt heart of Britain, pumping fear, misinformation and hatred around the body politic.”</a:t>
            </a:r>
          </a:p>
        </p:txBody>
      </p:sp>
      <p:pic>
        <p:nvPicPr>
          <p:cNvPr id="2050" name="Picture 2" descr="Image result for george monbiot">
            <a:extLst>
              <a:ext uri="{FF2B5EF4-FFF2-40B4-BE49-F238E27FC236}">
                <a16:creationId xmlns:a16="http://schemas.microsoft.com/office/drawing/2014/main" xmlns="" id="{AC7BF655-14D9-452A-8044-4C2FE2C2A4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132856"/>
            <a:ext cx="2670043"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35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5797296" cy="1188720"/>
          </a:xfrm>
        </p:spPr>
        <p:txBody>
          <a:bodyPr/>
          <a:lstStyle/>
          <a:p>
            <a:r>
              <a:rPr lang="en-GB" dirty="0"/>
              <a:t>Scapegoating</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72818"/>
            <a:ext cx="42862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88024" y="1556792"/>
            <a:ext cx="4104456" cy="3693319"/>
          </a:xfrm>
          <a:prstGeom prst="rect">
            <a:avLst/>
          </a:prstGeom>
          <a:noFill/>
        </p:spPr>
        <p:txBody>
          <a:bodyPr wrap="square" rtlCol="0">
            <a:spAutoFit/>
          </a:bodyPr>
          <a:lstStyle/>
          <a:p>
            <a:r>
              <a:rPr lang="en-GB" dirty="0"/>
              <a:t>Some newspapers have long running themes such as benefits and immigration’</a:t>
            </a:r>
          </a:p>
          <a:p>
            <a:endParaRPr lang="en-GB" dirty="0"/>
          </a:p>
          <a:p>
            <a:r>
              <a:rPr lang="en-GB" dirty="0"/>
              <a:t>Jones points to a </a:t>
            </a:r>
            <a:r>
              <a:rPr lang="en-GB" dirty="0" err="1"/>
              <a:t>YouGov</a:t>
            </a:r>
            <a:r>
              <a:rPr lang="en-GB" dirty="0"/>
              <a:t> poll in 2013 which found that people estimated that 27% of social security is fraudulently claimed when the real figure is 0.7%, that 24% of the UK population is Muslim when the figure is 5% and 31% of the population are immigrants when the figure was 15%.</a:t>
            </a:r>
          </a:p>
          <a:p>
            <a:endParaRPr lang="en-GB" dirty="0"/>
          </a:p>
          <a:p>
            <a:r>
              <a:rPr lang="en-GB" dirty="0"/>
              <a:t>Other themes such as tax avoidance could be adopted but aren’t.</a:t>
            </a:r>
          </a:p>
        </p:txBody>
      </p:sp>
    </p:spTree>
    <p:extLst>
      <p:ext uri="{BB962C8B-B14F-4D97-AF65-F5344CB8AC3E}">
        <p14:creationId xmlns:p14="http://schemas.microsoft.com/office/powerpoint/2010/main" val="3906002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5040560" cy="306288"/>
          </a:xfrm>
        </p:spPr>
        <p:txBody>
          <a:bodyPr>
            <a:normAutofit fontScale="90000"/>
          </a:bodyPr>
          <a:lstStyle/>
          <a:p>
            <a:r>
              <a:rPr lang="en-GB" sz="2400" dirty="0">
                <a:hlinkClick r:id="rId2"/>
              </a:rPr>
              <a:t>The Bigger the Lie</a:t>
            </a:r>
            <a:r>
              <a:rPr lang="en-GB" sz="2400" dirty="0"/>
              <a: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976520"/>
            <a:ext cx="626469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179" y="5229200"/>
            <a:ext cx="8983325" cy="1477328"/>
          </a:xfrm>
          <a:prstGeom prst="rect">
            <a:avLst/>
          </a:prstGeom>
          <a:noFill/>
        </p:spPr>
        <p:txBody>
          <a:bodyPr wrap="square" rtlCol="0">
            <a:spAutoFit/>
          </a:bodyPr>
          <a:lstStyle/>
          <a:p>
            <a:r>
              <a:rPr lang="en-GB" dirty="0"/>
              <a:t>The Scottish referendum revealed a deep distrust of the BBC and fears of a pro-union bias emerged among some sections of the Scottish public, prompting protests outside BBC Scotland's headquarters in Glasgow. Professor John Robertson monitored BBC coverage of the campaign and alleges that the coverage was biased in favour of a No vote. The SNP is now calling for control of broadcast to be devolved to the Scottish Parliament</a:t>
            </a:r>
          </a:p>
        </p:txBody>
      </p:sp>
      <p:sp>
        <p:nvSpPr>
          <p:cNvPr id="5" name="TextBox 4"/>
          <p:cNvSpPr txBox="1"/>
          <p:nvPr/>
        </p:nvSpPr>
        <p:spPr>
          <a:xfrm>
            <a:off x="323528" y="606701"/>
            <a:ext cx="8405998" cy="1200329"/>
          </a:xfrm>
          <a:prstGeom prst="rect">
            <a:avLst/>
          </a:prstGeom>
          <a:noFill/>
        </p:spPr>
        <p:txBody>
          <a:bodyPr wrap="square" rtlCol="0">
            <a:spAutoFit/>
          </a:bodyPr>
          <a:lstStyle/>
          <a:p>
            <a:r>
              <a:rPr lang="en-GB" dirty="0"/>
              <a:t>Elite theorists claim that the BBC, partly through its position as national broadcaster, its relationship and reliance on government for funding and the social background of its staff projects an ‘establishment’ view of the world; economically conservative and socially liberal.</a:t>
            </a:r>
          </a:p>
        </p:txBody>
      </p:sp>
    </p:spTree>
    <p:extLst>
      <p:ext uri="{BB962C8B-B14F-4D97-AF65-F5344CB8AC3E}">
        <p14:creationId xmlns:p14="http://schemas.microsoft.com/office/powerpoint/2010/main" val="405303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Pluralist View</a:t>
            </a:r>
          </a:p>
        </p:txBody>
      </p:sp>
      <p:sp>
        <p:nvSpPr>
          <p:cNvPr id="3" name="Content Placeholder 2"/>
          <p:cNvSpPr>
            <a:spLocks noGrp="1"/>
          </p:cNvSpPr>
          <p:nvPr>
            <p:ph idx="1"/>
          </p:nvPr>
        </p:nvSpPr>
        <p:spPr>
          <a:xfrm>
            <a:off x="683568" y="2638045"/>
            <a:ext cx="7848872" cy="3743283"/>
          </a:xfrm>
        </p:spPr>
        <p:txBody>
          <a:bodyPr>
            <a:normAutofit/>
          </a:bodyPr>
          <a:lstStyle/>
          <a:p>
            <a:pPr marL="0" indent="0">
              <a:buNone/>
            </a:pPr>
            <a:r>
              <a:rPr lang="en-GB" sz="1600" dirty="0"/>
              <a:t>Pluralists reject the dominant ideology model.</a:t>
            </a:r>
          </a:p>
          <a:p>
            <a:pPr marL="0" indent="0">
              <a:buNone/>
            </a:pPr>
            <a:r>
              <a:rPr lang="en-GB" sz="1600" dirty="0"/>
              <a:t>They reject the view that there is one dominant class and one dominant media message.</a:t>
            </a:r>
          </a:p>
          <a:p>
            <a:pPr marL="0" indent="0">
              <a:buNone/>
            </a:pPr>
            <a:r>
              <a:rPr lang="en-GB" sz="1600" dirty="0"/>
              <a:t>Particularly in the social media age, they argue there is a plurality of media and a plurality of messages.</a:t>
            </a:r>
          </a:p>
          <a:p>
            <a:pPr marL="0" indent="0">
              <a:buNone/>
            </a:pPr>
            <a:r>
              <a:rPr lang="en-GB" sz="1600" b="1" dirty="0"/>
              <a:t>Pluralists</a:t>
            </a:r>
            <a:r>
              <a:rPr lang="en-GB" sz="1600" dirty="0"/>
              <a:t> argue that media content is mainly shaped by </a:t>
            </a:r>
            <a:r>
              <a:rPr lang="en-GB" sz="1600" b="1" dirty="0"/>
              <a:t>consumer demand</a:t>
            </a:r>
            <a:r>
              <a:rPr lang="en-GB" sz="1600" dirty="0"/>
              <a:t> in the marketplace. The newspaper owners therefore are only giving the buying public what they want.  </a:t>
            </a:r>
          </a:p>
          <a:p>
            <a:pPr marL="0" indent="0">
              <a:buNone/>
            </a:pPr>
            <a:r>
              <a:rPr lang="en-GB" sz="1600" dirty="0"/>
              <a:t>Newspapers are in the business of business. They have to sell papers so they must give the public what the public wants. </a:t>
            </a:r>
          </a:p>
          <a:p>
            <a:pPr marL="0" indent="0">
              <a:buNone/>
            </a:pPr>
            <a:r>
              <a:rPr lang="en-GB" sz="1600" dirty="0"/>
              <a:t>The closure of the News of the World in 2011 after public outrage at the phone hacking scandal, they would argue is proof of this.</a:t>
            </a:r>
          </a:p>
          <a:p>
            <a:endParaRPr lang="en-GB" sz="1600" dirty="0"/>
          </a:p>
          <a:p>
            <a:endParaRPr lang="en-GB" sz="1600" dirty="0"/>
          </a:p>
          <a:p>
            <a:endParaRPr lang="en-GB" sz="1600" dirty="0"/>
          </a:p>
          <a:p>
            <a:endParaRPr lang="en-GB" sz="1600" dirty="0"/>
          </a:p>
          <a:p>
            <a:pPr marL="0" indent="0">
              <a:buNone/>
            </a:pPr>
            <a:endParaRPr lang="en-GB" sz="1600" dirty="0"/>
          </a:p>
        </p:txBody>
      </p:sp>
    </p:spTree>
    <p:extLst>
      <p:ext uri="{BB962C8B-B14F-4D97-AF65-F5344CB8AC3E}">
        <p14:creationId xmlns:p14="http://schemas.microsoft.com/office/powerpoint/2010/main" val="3894113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1DBB3F-FAF6-4FAD-9DEC-36C917933B6F}"/>
              </a:ext>
            </a:extLst>
          </p:cNvPr>
          <p:cNvSpPr>
            <a:spLocks noGrp="1"/>
          </p:cNvSpPr>
          <p:nvPr>
            <p:ph type="title"/>
          </p:nvPr>
        </p:nvSpPr>
        <p:spPr>
          <a:xfrm>
            <a:off x="1590511" y="476672"/>
            <a:ext cx="5797296" cy="891540"/>
          </a:xfrm>
        </p:spPr>
        <p:txBody>
          <a:bodyPr/>
          <a:lstStyle/>
          <a:p>
            <a:r>
              <a:rPr lang="en-GB" dirty="0"/>
              <a:t>The chicken or the egg?</a:t>
            </a:r>
          </a:p>
        </p:txBody>
      </p:sp>
      <p:sp>
        <p:nvSpPr>
          <p:cNvPr id="3" name="Content Placeholder 2">
            <a:extLst>
              <a:ext uri="{FF2B5EF4-FFF2-40B4-BE49-F238E27FC236}">
                <a16:creationId xmlns:a16="http://schemas.microsoft.com/office/drawing/2014/main" xmlns="" id="{CB0B7D4A-CAB0-4414-9368-6A1ECE9F4192}"/>
              </a:ext>
            </a:extLst>
          </p:cNvPr>
          <p:cNvSpPr>
            <a:spLocks noGrp="1"/>
          </p:cNvSpPr>
          <p:nvPr>
            <p:ph idx="1"/>
          </p:nvPr>
        </p:nvSpPr>
        <p:spPr>
          <a:xfrm>
            <a:off x="179512" y="1774827"/>
            <a:ext cx="8361726" cy="531872"/>
          </a:xfrm>
        </p:spPr>
        <p:txBody>
          <a:bodyPr>
            <a:noAutofit/>
          </a:bodyPr>
          <a:lstStyle/>
          <a:p>
            <a:pPr marL="0" indent="0">
              <a:buNone/>
            </a:pPr>
            <a:r>
              <a:rPr lang="en-GB" sz="1800" dirty="0"/>
              <a:t>But, do newspapers influence readers or do readers buy newspapers which reflect their outlook on life?</a:t>
            </a:r>
          </a:p>
        </p:txBody>
      </p:sp>
      <p:pic>
        <p:nvPicPr>
          <p:cNvPr id="4" name="Picture 3">
            <a:extLst>
              <a:ext uri="{FF2B5EF4-FFF2-40B4-BE49-F238E27FC236}">
                <a16:creationId xmlns:a16="http://schemas.microsoft.com/office/drawing/2014/main" xmlns="" id="{00358EB5-4848-4412-9D95-E9030111B8C6}"/>
              </a:ext>
            </a:extLst>
          </p:cNvPr>
          <p:cNvPicPr>
            <a:picLocks noChangeAspect="1"/>
          </p:cNvPicPr>
          <p:nvPr/>
        </p:nvPicPr>
        <p:blipFill>
          <a:blip r:embed="rId2"/>
          <a:stretch>
            <a:fillRect/>
          </a:stretch>
        </p:blipFill>
        <p:spPr>
          <a:xfrm>
            <a:off x="899592" y="2713314"/>
            <a:ext cx="6768752" cy="3846162"/>
          </a:xfrm>
          <a:prstGeom prst="rect">
            <a:avLst/>
          </a:prstGeom>
        </p:spPr>
      </p:pic>
    </p:spTree>
    <p:extLst>
      <p:ext uri="{BB962C8B-B14F-4D97-AF65-F5344CB8AC3E}">
        <p14:creationId xmlns:p14="http://schemas.microsoft.com/office/powerpoint/2010/main" val="1456741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A45C0-F573-4AD6-97D6-85E57CC8F934}"/>
              </a:ext>
            </a:extLst>
          </p:cNvPr>
          <p:cNvSpPr>
            <a:spLocks noGrp="1"/>
          </p:cNvSpPr>
          <p:nvPr>
            <p:ph type="title"/>
          </p:nvPr>
        </p:nvSpPr>
        <p:spPr>
          <a:xfrm>
            <a:off x="1535875" y="260648"/>
            <a:ext cx="5797296" cy="891540"/>
          </a:xfrm>
        </p:spPr>
        <p:txBody>
          <a:bodyPr/>
          <a:lstStyle/>
          <a:p>
            <a:r>
              <a:rPr lang="en-GB" dirty="0"/>
              <a:t>Newspaper decline</a:t>
            </a:r>
          </a:p>
        </p:txBody>
      </p:sp>
      <p:pic>
        <p:nvPicPr>
          <p:cNvPr id="4" name="Content Placeholder 3">
            <a:extLst>
              <a:ext uri="{FF2B5EF4-FFF2-40B4-BE49-F238E27FC236}">
                <a16:creationId xmlns:a16="http://schemas.microsoft.com/office/drawing/2014/main" xmlns="" id="{A217383A-4BF9-4E59-B899-7E9D4BBBFAD1}"/>
              </a:ext>
            </a:extLst>
          </p:cNvPr>
          <p:cNvPicPr>
            <a:picLocks noGrp="1" noChangeAspect="1"/>
          </p:cNvPicPr>
          <p:nvPr>
            <p:ph idx="1"/>
          </p:nvPr>
        </p:nvPicPr>
        <p:blipFill>
          <a:blip r:embed="rId2"/>
          <a:stretch>
            <a:fillRect/>
          </a:stretch>
        </p:blipFill>
        <p:spPr>
          <a:xfrm>
            <a:off x="467544" y="1599916"/>
            <a:ext cx="4124825" cy="3171848"/>
          </a:xfrm>
          <a:prstGeom prst="rect">
            <a:avLst/>
          </a:prstGeom>
        </p:spPr>
      </p:pic>
      <p:sp>
        <p:nvSpPr>
          <p:cNvPr id="5" name="TextBox 4">
            <a:extLst>
              <a:ext uri="{FF2B5EF4-FFF2-40B4-BE49-F238E27FC236}">
                <a16:creationId xmlns:a16="http://schemas.microsoft.com/office/drawing/2014/main" xmlns="" id="{B9705CA2-3C26-47DC-935B-69CF07F5CD3B}"/>
              </a:ext>
            </a:extLst>
          </p:cNvPr>
          <p:cNvSpPr txBox="1"/>
          <p:nvPr/>
        </p:nvSpPr>
        <p:spPr>
          <a:xfrm>
            <a:off x="5148064" y="1598683"/>
            <a:ext cx="3656015" cy="3046988"/>
          </a:xfrm>
          <a:prstGeom prst="rect">
            <a:avLst/>
          </a:prstGeom>
          <a:noFill/>
        </p:spPr>
        <p:txBody>
          <a:bodyPr wrap="square" rtlCol="0">
            <a:spAutoFit/>
          </a:bodyPr>
          <a:lstStyle/>
          <a:p>
            <a:pPr defTabSz="342900"/>
            <a:r>
              <a:rPr lang="en-GB" sz="1600" dirty="0">
                <a:solidFill>
                  <a:srgbClr val="000000"/>
                </a:solidFill>
                <a:latin typeface="Gill Sans MT" panose="020B0502020104020203"/>
              </a:rPr>
              <a:t>And, most newspapers are in decline. The Daily Record’s sales dropped 12% in 2016.</a:t>
            </a:r>
          </a:p>
          <a:p>
            <a:pPr defTabSz="342900"/>
            <a:endParaRPr lang="en-GB" sz="1600" dirty="0">
              <a:solidFill>
                <a:srgbClr val="000000"/>
              </a:solidFill>
              <a:latin typeface="Gill Sans MT" panose="020B0502020104020203"/>
            </a:endParaRPr>
          </a:p>
          <a:p>
            <a:pPr defTabSz="342900"/>
            <a:r>
              <a:rPr lang="en-GB" sz="1600" dirty="0">
                <a:solidFill>
                  <a:srgbClr val="000000"/>
                </a:solidFill>
                <a:latin typeface="Gill Sans MT" panose="020B0502020104020203"/>
              </a:rPr>
              <a:t>The Herald’s fell by 10%.</a:t>
            </a:r>
          </a:p>
          <a:p>
            <a:pPr defTabSz="342900"/>
            <a:endParaRPr lang="en-GB" sz="1600" dirty="0">
              <a:solidFill>
                <a:srgbClr val="000000"/>
              </a:solidFill>
              <a:latin typeface="Gill Sans MT" panose="020B0502020104020203"/>
            </a:endParaRPr>
          </a:p>
          <a:p>
            <a:pPr defTabSz="342900"/>
            <a:r>
              <a:rPr lang="en-GB" sz="1600" dirty="0">
                <a:solidFill>
                  <a:srgbClr val="000000"/>
                </a:solidFill>
                <a:latin typeface="Gill Sans MT" panose="020B0502020104020203"/>
              </a:rPr>
              <a:t>By contrast, social media use seems unstoppable. More than half of the UK population uses Facebook on a regular basis. Its analytical tools allow political parties to identify and target key demographics with their message.</a:t>
            </a:r>
          </a:p>
        </p:txBody>
      </p:sp>
      <p:sp>
        <p:nvSpPr>
          <p:cNvPr id="6" name="TextBox 5">
            <a:extLst>
              <a:ext uri="{FF2B5EF4-FFF2-40B4-BE49-F238E27FC236}">
                <a16:creationId xmlns:a16="http://schemas.microsoft.com/office/drawing/2014/main" xmlns="" id="{F1F4F965-0D3B-454F-9033-756F1106F186}"/>
              </a:ext>
            </a:extLst>
          </p:cNvPr>
          <p:cNvSpPr txBox="1"/>
          <p:nvPr/>
        </p:nvSpPr>
        <p:spPr>
          <a:xfrm>
            <a:off x="6364177" y="5315112"/>
            <a:ext cx="2340204" cy="300082"/>
          </a:xfrm>
          <a:prstGeom prst="rect">
            <a:avLst/>
          </a:prstGeom>
          <a:noFill/>
        </p:spPr>
        <p:txBody>
          <a:bodyPr wrap="square" rtlCol="0">
            <a:spAutoFit/>
          </a:bodyPr>
          <a:lstStyle/>
          <a:p>
            <a:pPr defTabSz="342900"/>
            <a:r>
              <a:rPr lang="en-GB" sz="1350" dirty="0">
                <a:solidFill>
                  <a:srgbClr val="000000"/>
                </a:solidFill>
                <a:highlight>
                  <a:srgbClr val="FFFF00"/>
                </a:highlight>
                <a:latin typeface="Gill Sans MT" panose="020B0502020104020203"/>
                <a:hlinkClick r:id="rId3"/>
              </a:rPr>
              <a:t>Social media UK 2017 election</a:t>
            </a:r>
            <a:endParaRPr lang="en-GB" sz="1350" dirty="0">
              <a:solidFill>
                <a:srgbClr val="000000"/>
              </a:solidFill>
              <a:highlight>
                <a:srgbClr val="FFFF00"/>
              </a:highlight>
              <a:latin typeface="Gill Sans MT" panose="020B0502020104020203"/>
            </a:endParaRPr>
          </a:p>
        </p:txBody>
      </p:sp>
      <p:pic>
        <p:nvPicPr>
          <p:cNvPr id="7" name="Picture 6">
            <a:extLst>
              <a:ext uri="{FF2B5EF4-FFF2-40B4-BE49-F238E27FC236}">
                <a16:creationId xmlns:a16="http://schemas.microsoft.com/office/drawing/2014/main" xmlns="" id="{8494CE4F-7EFB-49B5-ADE3-39BBF6350036}"/>
              </a:ext>
            </a:extLst>
          </p:cNvPr>
          <p:cNvPicPr>
            <a:picLocks noChangeAspect="1"/>
          </p:cNvPicPr>
          <p:nvPr/>
        </p:nvPicPr>
        <p:blipFill>
          <a:blip r:embed="rId4"/>
          <a:stretch>
            <a:fillRect/>
          </a:stretch>
        </p:blipFill>
        <p:spPr>
          <a:xfrm>
            <a:off x="5698503" y="5338387"/>
            <a:ext cx="455411" cy="230449"/>
          </a:xfrm>
          <a:prstGeom prst="rect">
            <a:avLst/>
          </a:prstGeom>
        </p:spPr>
      </p:pic>
    </p:spTree>
    <p:extLst>
      <p:ext uri="{BB962C8B-B14F-4D97-AF65-F5344CB8AC3E}">
        <p14:creationId xmlns:p14="http://schemas.microsoft.com/office/powerpoint/2010/main" val="3921518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22B56-A79B-48CD-99E3-572A10C48272}"/>
              </a:ext>
            </a:extLst>
          </p:cNvPr>
          <p:cNvSpPr>
            <a:spLocks noGrp="1"/>
          </p:cNvSpPr>
          <p:nvPr>
            <p:ph type="title"/>
          </p:nvPr>
        </p:nvSpPr>
        <p:spPr>
          <a:xfrm>
            <a:off x="1475656" y="188640"/>
            <a:ext cx="5797296" cy="792088"/>
          </a:xfrm>
        </p:spPr>
        <p:txBody>
          <a:bodyPr/>
          <a:lstStyle/>
          <a:p>
            <a:r>
              <a:rPr lang="en-GB" dirty="0"/>
              <a:t>Everyone is talking to themselves</a:t>
            </a:r>
          </a:p>
        </p:txBody>
      </p:sp>
      <p:sp>
        <p:nvSpPr>
          <p:cNvPr id="3" name="Content Placeholder 2">
            <a:extLst>
              <a:ext uri="{FF2B5EF4-FFF2-40B4-BE49-F238E27FC236}">
                <a16:creationId xmlns:a16="http://schemas.microsoft.com/office/drawing/2014/main" xmlns="" id="{84585601-E39F-49EC-B582-63586CE38980}"/>
              </a:ext>
            </a:extLst>
          </p:cNvPr>
          <p:cNvSpPr>
            <a:spLocks noGrp="1"/>
          </p:cNvSpPr>
          <p:nvPr>
            <p:ph idx="1"/>
          </p:nvPr>
        </p:nvSpPr>
        <p:spPr>
          <a:xfrm>
            <a:off x="323528" y="1484785"/>
            <a:ext cx="8568952" cy="1296144"/>
          </a:xfrm>
        </p:spPr>
        <p:txBody>
          <a:bodyPr>
            <a:normAutofit/>
          </a:bodyPr>
          <a:lstStyle/>
          <a:p>
            <a:pPr marL="0" indent="0">
              <a:buNone/>
            </a:pPr>
            <a:r>
              <a:rPr lang="en-GB" sz="1600" dirty="0"/>
              <a:t>Indeed, it could be argued not just that there is no one dominant ideology or that there is a plurality of media but in the social media age everyone is talking to themselves in a digital echo chamber.</a:t>
            </a:r>
          </a:p>
        </p:txBody>
      </p:sp>
      <p:sp>
        <p:nvSpPr>
          <p:cNvPr id="4" name="TextBox 3">
            <a:extLst>
              <a:ext uri="{FF2B5EF4-FFF2-40B4-BE49-F238E27FC236}">
                <a16:creationId xmlns:a16="http://schemas.microsoft.com/office/drawing/2014/main" xmlns="" id="{94175D84-3FE6-4901-B2C0-3257F97A0A3D}"/>
              </a:ext>
            </a:extLst>
          </p:cNvPr>
          <p:cNvSpPr txBox="1"/>
          <p:nvPr/>
        </p:nvSpPr>
        <p:spPr>
          <a:xfrm>
            <a:off x="6804248" y="5517232"/>
            <a:ext cx="2016224" cy="369332"/>
          </a:xfrm>
          <a:prstGeom prst="rect">
            <a:avLst/>
          </a:prstGeom>
          <a:noFill/>
        </p:spPr>
        <p:txBody>
          <a:bodyPr wrap="square" rtlCol="0">
            <a:spAutoFit/>
          </a:bodyPr>
          <a:lstStyle/>
          <a:p>
            <a:r>
              <a:rPr lang="en-GB" dirty="0">
                <a:highlight>
                  <a:srgbClr val="FFFF00"/>
                </a:highlight>
                <a:hlinkClick r:id="rId2"/>
              </a:rPr>
              <a:t>The Echo Chamber</a:t>
            </a:r>
            <a:endParaRPr lang="en-GB" dirty="0">
              <a:highlight>
                <a:srgbClr val="FFFF00"/>
              </a:highlight>
            </a:endParaRPr>
          </a:p>
        </p:txBody>
      </p:sp>
      <p:pic>
        <p:nvPicPr>
          <p:cNvPr id="6" name="Picture 5">
            <a:extLst>
              <a:ext uri="{FF2B5EF4-FFF2-40B4-BE49-F238E27FC236}">
                <a16:creationId xmlns:a16="http://schemas.microsoft.com/office/drawing/2014/main" xmlns="" id="{6F4F9DF8-7DFF-4C96-832F-8BCA5FB57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708920"/>
            <a:ext cx="4958705" cy="3721815"/>
          </a:xfrm>
          <a:prstGeom prst="rect">
            <a:avLst/>
          </a:prstGeom>
        </p:spPr>
      </p:pic>
      <p:pic>
        <p:nvPicPr>
          <p:cNvPr id="7" name="Picture 5">
            <a:extLst>
              <a:ext uri="{FF2B5EF4-FFF2-40B4-BE49-F238E27FC236}">
                <a16:creationId xmlns:a16="http://schemas.microsoft.com/office/drawing/2014/main" xmlns="" id="{21446157-7F43-44D1-AF6F-9AE7F588B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558433"/>
            <a:ext cx="43204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23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70A0C-E453-47A2-BDE7-C837249D3624}"/>
              </a:ext>
            </a:extLst>
          </p:cNvPr>
          <p:cNvSpPr>
            <a:spLocks noGrp="1"/>
          </p:cNvSpPr>
          <p:nvPr>
            <p:ph type="title"/>
          </p:nvPr>
        </p:nvSpPr>
        <p:spPr>
          <a:xfrm>
            <a:off x="1699983" y="260648"/>
            <a:ext cx="5797296" cy="1188720"/>
          </a:xfrm>
        </p:spPr>
        <p:txBody>
          <a:bodyPr/>
          <a:lstStyle/>
          <a:p>
            <a:r>
              <a:rPr lang="en-GB" dirty="0"/>
              <a:t>models</a:t>
            </a:r>
          </a:p>
        </p:txBody>
      </p:sp>
      <p:sp>
        <p:nvSpPr>
          <p:cNvPr id="3" name="Content Placeholder 2">
            <a:extLst>
              <a:ext uri="{FF2B5EF4-FFF2-40B4-BE49-F238E27FC236}">
                <a16:creationId xmlns:a16="http://schemas.microsoft.com/office/drawing/2014/main" xmlns="" id="{0D654658-DD81-44D3-8CAA-0AE9B2216B2C}"/>
              </a:ext>
            </a:extLst>
          </p:cNvPr>
          <p:cNvSpPr>
            <a:spLocks noGrp="1"/>
          </p:cNvSpPr>
          <p:nvPr>
            <p:ph idx="1"/>
          </p:nvPr>
        </p:nvSpPr>
        <p:spPr>
          <a:xfrm>
            <a:off x="251520" y="2060848"/>
            <a:ext cx="8280920" cy="3101983"/>
          </a:xfrm>
        </p:spPr>
        <p:txBody>
          <a:bodyPr>
            <a:noAutofit/>
          </a:bodyPr>
          <a:lstStyle/>
          <a:p>
            <a:pPr marL="0" indent="0">
              <a:buNone/>
            </a:pPr>
            <a:r>
              <a:rPr lang="en-GB" sz="1800" dirty="0"/>
              <a:t>The Rational Choice Model believes voting behaviour is best explained by voters deciding to make a choice based on what is best for their personal social/economic circumstances.</a:t>
            </a:r>
          </a:p>
          <a:p>
            <a:pPr marL="0" indent="0">
              <a:buNone/>
            </a:pPr>
            <a:r>
              <a:rPr lang="en-GB" sz="1800" dirty="0"/>
              <a:t>The Sociological Model believes voting behaviour is best explained by long term factors such as social class, gender and race.</a:t>
            </a:r>
          </a:p>
          <a:p>
            <a:pPr marL="0" indent="0">
              <a:buNone/>
            </a:pPr>
            <a:r>
              <a:rPr lang="en-GB" sz="1800" dirty="0"/>
              <a:t>The Dominant Ideology Model believes voting behaviour is best explained by the influence dominant ideas or the narrative portrayed through the media.</a:t>
            </a:r>
          </a:p>
          <a:p>
            <a:pPr marL="0" indent="0">
              <a:buNone/>
            </a:pPr>
            <a:endParaRPr lang="en-GB" sz="1800" dirty="0"/>
          </a:p>
          <a:p>
            <a:pPr marL="0" indent="0">
              <a:buNone/>
            </a:pPr>
            <a:r>
              <a:rPr lang="en-GB" sz="1800" dirty="0"/>
              <a:t>In reality, modern elections are so volatile and the factors are so complex that no one model can explain or predict all elections.  All three models have their strong and weak points.</a:t>
            </a:r>
          </a:p>
        </p:txBody>
      </p:sp>
    </p:spTree>
    <p:extLst>
      <p:ext uri="{BB962C8B-B14F-4D97-AF65-F5344CB8AC3E}">
        <p14:creationId xmlns:p14="http://schemas.microsoft.com/office/powerpoint/2010/main" val="297457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692FA-03A6-4330-B2EC-77A7D2DC1BB3}"/>
              </a:ext>
            </a:extLst>
          </p:cNvPr>
          <p:cNvSpPr>
            <a:spLocks noGrp="1"/>
          </p:cNvSpPr>
          <p:nvPr>
            <p:ph type="title"/>
          </p:nvPr>
        </p:nvSpPr>
        <p:spPr>
          <a:xfrm>
            <a:off x="1553400" y="476672"/>
            <a:ext cx="5797296" cy="891540"/>
          </a:xfrm>
        </p:spPr>
        <p:txBody>
          <a:bodyPr>
            <a:normAutofit fontScale="90000"/>
          </a:bodyPr>
          <a:lstStyle/>
          <a:p>
            <a:r>
              <a:rPr lang="en-GB" dirty="0"/>
              <a:t>Rational choice: the constitution</a:t>
            </a:r>
          </a:p>
        </p:txBody>
      </p:sp>
      <p:sp>
        <p:nvSpPr>
          <p:cNvPr id="3" name="Content Placeholder 2">
            <a:extLst>
              <a:ext uri="{FF2B5EF4-FFF2-40B4-BE49-F238E27FC236}">
                <a16:creationId xmlns:a16="http://schemas.microsoft.com/office/drawing/2014/main" xmlns="" id="{4233109B-F106-4847-B763-A35E3C45D2B6}"/>
              </a:ext>
            </a:extLst>
          </p:cNvPr>
          <p:cNvSpPr>
            <a:spLocks noGrp="1"/>
          </p:cNvSpPr>
          <p:nvPr>
            <p:ph idx="1"/>
          </p:nvPr>
        </p:nvSpPr>
        <p:spPr>
          <a:xfrm>
            <a:off x="208124" y="2207640"/>
            <a:ext cx="3413553" cy="3117916"/>
          </a:xfrm>
        </p:spPr>
        <p:txBody>
          <a:bodyPr>
            <a:noAutofit/>
          </a:bodyPr>
          <a:lstStyle/>
          <a:p>
            <a:pPr marL="0" indent="0">
              <a:buNone/>
            </a:pPr>
            <a:r>
              <a:rPr lang="en-GB" sz="1600" dirty="0"/>
              <a:t>The Scottish Conservatives did well in 2017.</a:t>
            </a:r>
          </a:p>
          <a:p>
            <a:pPr marL="0" indent="0">
              <a:buNone/>
            </a:pPr>
            <a:r>
              <a:rPr lang="en-GB" sz="1600" dirty="0"/>
              <a:t>The party won 28.6% of the vote in Scotland and 13 seats, up 12 from 2015.</a:t>
            </a:r>
          </a:p>
          <a:p>
            <a:pPr marL="0" indent="0">
              <a:buNone/>
            </a:pPr>
            <a:r>
              <a:rPr lang="en-GB" sz="1600" dirty="0"/>
              <a:t>The Scottish Conservatives campaigned almost exclusively against a 2</a:t>
            </a:r>
            <a:r>
              <a:rPr lang="en-GB" sz="1600" baseline="30000" dirty="0"/>
              <a:t>nd</a:t>
            </a:r>
            <a:r>
              <a:rPr lang="en-GB" sz="1600" dirty="0"/>
              <a:t> Scottish independence referendum.</a:t>
            </a:r>
          </a:p>
          <a:p>
            <a:pPr marL="0" indent="0">
              <a:buNone/>
            </a:pPr>
            <a:r>
              <a:rPr lang="en-GB" sz="1600" dirty="0"/>
              <a:t>Some voters may have felt that voting against a second Independence referendum was a rational choice which trumped all the other influences.</a:t>
            </a:r>
          </a:p>
        </p:txBody>
      </p:sp>
      <p:pic>
        <p:nvPicPr>
          <p:cNvPr id="5" name="Picture 4" descr="A close up of a newspaper&#10;&#10;Description generated with high confidence">
            <a:extLst>
              <a:ext uri="{FF2B5EF4-FFF2-40B4-BE49-F238E27FC236}">
                <a16:creationId xmlns:a16="http://schemas.microsoft.com/office/drawing/2014/main" xmlns="" id="{BAEB8852-17DF-4F31-B3D8-2576B94A0F7C}"/>
              </a:ext>
            </a:extLst>
          </p:cNvPr>
          <p:cNvPicPr>
            <a:picLocks noChangeAspect="1"/>
          </p:cNvPicPr>
          <p:nvPr/>
        </p:nvPicPr>
        <p:blipFill>
          <a:blip r:embed="rId2"/>
          <a:stretch>
            <a:fillRect/>
          </a:stretch>
        </p:blipFill>
        <p:spPr>
          <a:xfrm>
            <a:off x="4086520" y="2207640"/>
            <a:ext cx="4013872" cy="3284063"/>
          </a:xfrm>
          <a:prstGeom prst="rect">
            <a:avLst/>
          </a:prstGeom>
        </p:spPr>
      </p:pic>
      <p:sp>
        <p:nvSpPr>
          <p:cNvPr id="6" name="TextBox 5">
            <a:extLst>
              <a:ext uri="{FF2B5EF4-FFF2-40B4-BE49-F238E27FC236}">
                <a16:creationId xmlns:a16="http://schemas.microsoft.com/office/drawing/2014/main" xmlns="" id="{EDD993BA-6459-45DD-A99A-82AD00B7EFB3}"/>
              </a:ext>
            </a:extLst>
          </p:cNvPr>
          <p:cNvSpPr txBox="1"/>
          <p:nvPr/>
        </p:nvSpPr>
        <p:spPr>
          <a:xfrm>
            <a:off x="1012526" y="6067986"/>
            <a:ext cx="1286759" cy="300082"/>
          </a:xfrm>
          <a:prstGeom prst="rect">
            <a:avLst/>
          </a:prstGeom>
          <a:noFill/>
        </p:spPr>
        <p:txBody>
          <a:bodyPr wrap="square" rtlCol="0">
            <a:spAutoFit/>
          </a:bodyPr>
          <a:lstStyle/>
          <a:p>
            <a:pPr defTabSz="342900"/>
            <a:r>
              <a:rPr lang="en-GB" sz="1350" dirty="0">
                <a:solidFill>
                  <a:srgbClr val="000000"/>
                </a:solidFill>
                <a:highlight>
                  <a:srgbClr val="FFFF00"/>
                </a:highlight>
                <a:latin typeface="Gill Sans MT" panose="020B0502020104020203"/>
                <a:hlinkClick r:id="rId3"/>
              </a:rPr>
              <a:t>Scottish politics</a:t>
            </a:r>
            <a:endParaRPr lang="en-GB" sz="1350" dirty="0">
              <a:solidFill>
                <a:srgbClr val="000000"/>
              </a:solidFill>
              <a:highlight>
                <a:srgbClr val="FFFF00"/>
              </a:highlight>
              <a:latin typeface="Gill Sans MT" panose="020B0502020104020203"/>
            </a:endParaRPr>
          </a:p>
        </p:txBody>
      </p:sp>
      <p:pic>
        <p:nvPicPr>
          <p:cNvPr id="7" name="Picture 6">
            <a:extLst>
              <a:ext uri="{FF2B5EF4-FFF2-40B4-BE49-F238E27FC236}">
                <a16:creationId xmlns:a16="http://schemas.microsoft.com/office/drawing/2014/main" xmlns="" id="{E07B5283-7FC3-4FBB-A46B-1442D6429837}"/>
              </a:ext>
            </a:extLst>
          </p:cNvPr>
          <p:cNvPicPr>
            <a:picLocks noChangeAspect="1"/>
          </p:cNvPicPr>
          <p:nvPr/>
        </p:nvPicPr>
        <p:blipFill>
          <a:blip r:embed="rId4"/>
          <a:stretch>
            <a:fillRect/>
          </a:stretch>
        </p:blipFill>
        <p:spPr>
          <a:xfrm>
            <a:off x="539552" y="6164984"/>
            <a:ext cx="455411" cy="230449"/>
          </a:xfrm>
          <a:prstGeom prst="rect">
            <a:avLst/>
          </a:prstGeom>
        </p:spPr>
      </p:pic>
    </p:spTree>
    <p:extLst>
      <p:ext uri="{BB962C8B-B14F-4D97-AF65-F5344CB8AC3E}">
        <p14:creationId xmlns:p14="http://schemas.microsoft.com/office/powerpoint/2010/main" val="292250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89E10-C842-4F0E-AAB6-26BD3E0B5390}"/>
              </a:ext>
            </a:extLst>
          </p:cNvPr>
          <p:cNvSpPr>
            <a:spLocks noGrp="1"/>
          </p:cNvSpPr>
          <p:nvPr>
            <p:ph type="title"/>
          </p:nvPr>
        </p:nvSpPr>
        <p:spPr>
          <a:xfrm>
            <a:off x="1403648" y="332656"/>
            <a:ext cx="5797296" cy="792088"/>
          </a:xfrm>
        </p:spPr>
        <p:txBody>
          <a:bodyPr/>
          <a:lstStyle/>
          <a:p>
            <a:r>
              <a:rPr lang="en-GB" dirty="0"/>
              <a:t>Rational choice: Tuition FEES</a:t>
            </a:r>
          </a:p>
        </p:txBody>
      </p:sp>
      <p:sp>
        <p:nvSpPr>
          <p:cNvPr id="3" name="Content Placeholder 2">
            <a:extLst>
              <a:ext uri="{FF2B5EF4-FFF2-40B4-BE49-F238E27FC236}">
                <a16:creationId xmlns:a16="http://schemas.microsoft.com/office/drawing/2014/main" xmlns="" id="{2C8BFF8E-D1B7-4B28-93A3-5B63F3A27F80}"/>
              </a:ext>
            </a:extLst>
          </p:cNvPr>
          <p:cNvSpPr>
            <a:spLocks noGrp="1"/>
          </p:cNvSpPr>
          <p:nvPr>
            <p:ph idx="1"/>
          </p:nvPr>
        </p:nvSpPr>
        <p:spPr>
          <a:xfrm>
            <a:off x="251520" y="4581128"/>
            <a:ext cx="8712968" cy="2016224"/>
          </a:xfrm>
        </p:spPr>
        <p:txBody>
          <a:bodyPr>
            <a:normAutofit/>
          </a:bodyPr>
          <a:lstStyle/>
          <a:p>
            <a:pPr marL="0" indent="0">
              <a:buNone/>
            </a:pPr>
            <a:r>
              <a:rPr lang="en-GB" sz="1700" dirty="0"/>
              <a:t>Other voters may vote for the SNP because of its promise never to introduce tuition fees for Scottish students at Scottish universities.</a:t>
            </a:r>
          </a:p>
          <a:p>
            <a:pPr marL="0" indent="0">
              <a:buNone/>
            </a:pPr>
            <a:r>
              <a:rPr lang="en-GB" sz="1700" dirty="0"/>
              <a:t>Labour’s promise to end tuition fees in England and Wales was widely seen as a popular policy with young voters.</a:t>
            </a:r>
          </a:p>
          <a:p>
            <a:pPr marL="0" indent="0">
              <a:buNone/>
            </a:pPr>
            <a:endParaRPr lang="en-GB" dirty="0"/>
          </a:p>
          <a:p>
            <a:pPr marL="0" indent="0">
              <a:buNone/>
            </a:pPr>
            <a:r>
              <a:rPr lang="en-GB" dirty="0">
                <a:highlight>
                  <a:srgbClr val="FFFF00"/>
                </a:highlight>
                <a:hlinkClick r:id="rId2"/>
              </a:rPr>
              <a:t>Labour and tuition fees</a:t>
            </a:r>
            <a:endParaRPr lang="en-GB" dirty="0">
              <a:highlight>
                <a:srgbClr val="FFFF00"/>
              </a:highlight>
            </a:endParaRPr>
          </a:p>
        </p:txBody>
      </p:sp>
      <p:pic>
        <p:nvPicPr>
          <p:cNvPr id="4" name="Picture 3">
            <a:extLst>
              <a:ext uri="{FF2B5EF4-FFF2-40B4-BE49-F238E27FC236}">
                <a16:creationId xmlns:a16="http://schemas.microsoft.com/office/drawing/2014/main" xmlns="" id="{6E8AEFB1-510D-4EC4-9610-50F205F34A6E}"/>
              </a:ext>
            </a:extLst>
          </p:cNvPr>
          <p:cNvPicPr>
            <a:picLocks noChangeAspect="1"/>
          </p:cNvPicPr>
          <p:nvPr/>
        </p:nvPicPr>
        <p:blipFill>
          <a:blip r:embed="rId3"/>
          <a:stretch>
            <a:fillRect/>
          </a:stretch>
        </p:blipFill>
        <p:spPr>
          <a:xfrm>
            <a:off x="395536" y="1700808"/>
            <a:ext cx="7496175" cy="2778621"/>
          </a:xfrm>
          <a:prstGeom prst="rect">
            <a:avLst/>
          </a:prstGeom>
        </p:spPr>
      </p:pic>
      <p:pic>
        <p:nvPicPr>
          <p:cNvPr id="5" name="Picture 4">
            <a:extLst>
              <a:ext uri="{FF2B5EF4-FFF2-40B4-BE49-F238E27FC236}">
                <a16:creationId xmlns:a16="http://schemas.microsoft.com/office/drawing/2014/main" xmlns="" id="{9A29A80D-D6F4-405B-B6FA-CCDFFF2C3F72}"/>
              </a:ext>
            </a:extLst>
          </p:cNvPr>
          <p:cNvPicPr>
            <a:picLocks noChangeAspect="1"/>
          </p:cNvPicPr>
          <p:nvPr/>
        </p:nvPicPr>
        <p:blipFill>
          <a:blip r:embed="rId4"/>
          <a:stretch>
            <a:fillRect/>
          </a:stretch>
        </p:blipFill>
        <p:spPr>
          <a:xfrm>
            <a:off x="2123728" y="6165304"/>
            <a:ext cx="455411" cy="230449"/>
          </a:xfrm>
          <a:prstGeom prst="rect">
            <a:avLst/>
          </a:prstGeom>
        </p:spPr>
      </p:pic>
    </p:spTree>
    <p:extLst>
      <p:ext uri="{BB962C8B-B14F-4D97-AF65-F5344CB8AC3E}">
        <p14:creationId xmlns:p14="http://schemas.microsoft.com/office/powerpoint/2010/main" val="308481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480636-8089-4DD5-B862-C0134152535C}"/>
              </a:ext>
            </a:extLst>
          </p:cNvPr>
          <p:cNvSpPr>
            <a:spLocks noGrp="1"/>
          </p:cNvSpPr>
          <p:nvPr>
            <p:ph type="title"/>
          </p:nvPr>
        </p:nvSpPr>
        <p:spPr>
          <a:xfrm>
            <a:off x="1547664" y="260648"/>
            <a:ext cx="5797296" cy="1188720"/>
          </a:xfrm>
        </p:spPr>
        <p:txBody>
          <a:bodyPr/>
          <a:lstStyle/>
          <a:p>
            <a:r>
              <a:rPr lang="en-GB" dirty="0"/>
              <a:t>Longer term influences</a:t>
            </a:r>
          </a:p>
        </p:txBody>
      </p:sp>
      <p:sp>
        <p:nvSpPr>
          <p:cNvPr id="3" name="Content Placeholder 2">
            <a:extLst>
              <a:ext uri="{FF2B5EF4-FFF2-40B4-BE49-F238E27FC236}">
                <a16:creationId xmlns:a16="http://schemas.microsoft.com/office/drawing/2014/main" xmlns="" id="{3018D7D2-110F-440A-937C-A67F4FB27A7E}"/>
              </a:ext>
            </a:extLst>
          </p:cNvPr>
          <p:cNvSpPr>
            <a:spLocks noGrp="1"/>
          </p:cNvSpPr>
          <p:nvPr>
            <p:ph idx="1"/>
          </p:nvPr>
        </p:nvSpPr>
        <p:spPr>
          <a:xfrm>
            <a:off x="0" y="1628800"/>
            <a:ext cx="9036496" cy="3101983"/>
          </a:xfrm>
        </p:spPr>
        <p:txBody>
          <a:bodyPr>
            <a:noAutofit/>
          </a:bodyPr>
          <a:lstStyle/>
          <a:p>
            <a:pPr marL="0" indent="0">
              <a:buNone/>
            </a:pPr>
            <a:r>
              <a:rPr lang="en-GB" sz="3600" dirty="0"/>
              <a:t>Others though do not believe that voters exist in a vacuum.</a:t>
            </a:r>
          </a:p>
          <a:p>
            <a:pPr marL="0" indent="0">
              <a:buNone/>
            </a:pPr>
            <a:r>
              <a:rPr lang="en-GB" sz="3600" dirty="0"/>
              <a:t>They believe there are powerful long term influences which shape how we view the world.</a:t>
            </a:r>
          </a:p>
          <a:p>
            <a:pPr marL="0" indent="0">
              <a:buNone/>
            </a:pPr>
            <a:r>
              <a:rPr lang="en-GB" sz="3600" dirty="0"/>
              <a:t>We may make a rational choice when we vote, but our social class, gender, race, age and the media we consume shapes how we form this rational choice</a:t>
            </a:r>
            <a:r>
              <a:rPr lang="en-GB" sz="4800" dirty="0"/>
              <a:t>.</a:t>
            </a:r>
          </a:p>
        </p:txBody>
      </p:sp>
    </p:spTree>
    <p:extLst>
      <p:ext uri="{BB962C8B-B14F-4D97-AF65-F5344CB8AC3E}">
        <p14:creationId xmlns:p14="http://schemas.microsoft.com/office/powerpoint/2010/main" val="309236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1D56B-BFBA-48CF-AC33-84607B4B31E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9D1603C0-1516-4D35-BADA-9C709F9099CA}"/>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xmlns="" id="{50221F25-CC3E-4121-8E83-8F8F45BA47AC}"/>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07172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184C8-53A8-4C1F-A5B7-0CAFD998DEB3}"/>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xmlns="" id="{0C32F8A6-A3D2-4C8C-AB2C-2C3E3BF12F53}"/>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0456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E3940-30D2-4CB4-80CF-111B1BCB71EF}"/>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xmlns="" id="{D30B411E-B92D-40C3-A699-B81540C4F5A8}"/>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663227805"/>
      </p:ext>
    </p:extLst>
  </p:cSld>
  <p:clrMapOvr>
    <a:masterClrMapping/>
  </p:clrMapOvr>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9FF7CA0D-8839-4012-B51C-B152F9BD65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D38C12B7BBBE48947E6AE30E8AF2A9" ma:contentTypeVersion="5" ma:contentTypeDescription="Create a new document." ma:contentTypeScope="" ma:versionID="ee2ecb461f12f3e475be96d0f272173d">
  <xsd:schema xmlns:xsd="http://www.w3.org/2001/XMLSchema" xmlns:xs="http://www.w3.org/2001/XMLSchema" xmlns:p="http://schemas.microsoft.com/office/2006/metadata/properties" xmlns:ns2="cf320336-e708-48c2-afba-28c93e0929b7" targetNamespace="http://schemas.microsoft.com/office/2006/metadata/properties" ma:root="true" ma:fieldsID="7b42d4e558c70da3014ff147c3610c7a" ns2:_="">
    <xsd:import namespace="cf320336-e708-48c2-afba-28c93e0929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320336-e708-48c2-afba-28c93e092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28431D-8505-4E2F-ACC6-86A2A4395F2B}"/>
</file>

<file path=customXml/itemProps2.xml><?xml version="1.0" encoding="utf-8"?>
<ds:datastoreItem xmlns:ds="http://schemas.openxmlformats.org/officeDocument/2006/customXml" ds:itemID="{72E09BE0-B7E1-4BDA-91C9-E8CD0F7D61FF}"/>
</file>

<file path=customXml/itemProps3.xml><?xml version="1.0" encoding="utf-8"?>
<ds:datastoreItem xmlns:ds="http://schemas.openxmlformats.org/officeDocument/2006/customXml" ds:itemID="{AE5206DF-FB38-4E42-82F9-7D6D9031A014}"/>
</file>

<file path=docProps/app.xml><?xml version="1.0" encoding="utf-8"?>
<Properties xmlns="http://schemas.openxmlformats.org/officeDocument/2006/extended-properties" xmlns:vt="http://schemas.openxmlformats.org/officeDocument/2006/docPropsVTypes">
  <TotalTime>1303</TotalTime>
  <Words>1779</Words>
  <Application>Microsoft Office PowerPoint</Application>
  <PresentationFormat>On-screen Show (4:3)</PresentationFormat>
  <Paragraphs>127</Paragraphs>
  <Slides>29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Calibri Light</vt:lpstr>
      <vt:lpstr>Gill Sans MT</vt:lpstr>
      <vt:lpstr>Metropolitan</vt:lpstr>
      <vt:lpstr>Parcel</vt:lpstr>
      <vt:lpstr>1_Parcel</vt:lpstr>
      <vt:lpstr>Models of voting behaviour</vt:lpstr>
      <vt:lpstr>Past paper questions</vt:lpstr>
      <vt:lpstr>models</vt:lpstr>
      <vt:lpstr>Rational choice: the constitution</vt:lpstr>
      <vt:lpstr>Rational choice: Tuition FEES</vt:lpstr>
      <vt:lpstr>Longer term influences</vt:lpstr>
      <vt:lpstr>PowerPoint Presentation</vt:lpstr>
      <vt:lpstr>PowerPoint Presentation</vt:lpstr>
      <vt:lpstr>PowerPoint Presentation</vt:lpstr>
      <vt:lpstr>social class</vt:lpstr>
      <vt:lpstr>Affluent eastwood</vt:lpstr>
      <vt:lpstr>Less Affluent Glasgow pollok</vt:lpstr>
      <vt:lpstr>social class</vt:lpstr>
      <vt:lpstr>social class</vt:lpstr>
      <vt:lpstr>age</vt:lpstr>
      <vt:lpstr>Age</vt:lpstr>
      <vt:lpstr>gender</vt:lpstr>
      <vt:lpstr>PowerPoint Presentation</vt:lpstr>
      <vt:lpstr>race</vt:lpstr>
      <vt:lpstr>Dominant ideology: the media</vt:lpstr>
      <vt:lpstr>The integration of the msm and social media</vt:lpstr>
      <vt:lpstr>Dominant ideology model</vt:lpstr>
      <vt:lpstr>George Monbiot</vt:lpstr>
      <vt:lpstr>Scapegoating</vt:lpstr>
      <vt:lpstr>The Bigger the Lie?</vt:lpstr>
      <vt:lpstr>Pluralist View</vt:lpstr>
      <vt:lpstr>The chicken or the egg?</vt:lpstr>
      <vt:lpstr>Newspaper decline</vt:lpstr>
      <vt:lpstr>Everyone is talking to themselves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Angela McNeill</cp:lastModifiedBy>
  <cp:revision>41</cp:revision>
  <dcterms:created xsi:type="dcterms:W3CDTF">2015-08-04T06:51:59Z</dcterms:created>
  <dcterms:modified xsi:type="dcterms:W3CDTF">2019-03-25T13:30:29Z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0x01010092D38C12B7BBBE48947E6AE30E8AF2A9</vt:lpwstr>
  </property>
</Properties>
</file>