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Lst>
  <p:notesMasterIdLst>
    <p:notesMasterId r:id="rId34"/>
  </p:notesMasterIdLst>
  <p:sldIdLst>
    <p:sldId id="345" r:id="rId4"/>
    <p:sldId id="379" r:id="rId5"/>
    <p:sldId id="346" r:id="rId6"/>
    <p:sldId id="347" r:id="rId7"/>
    <p:sldId id="271" r:id="rId8"/>
    <p:sldId id="381" r:id="rId9"/>
    <p:sldId id="382" r:id="rId10"/>
    <p:sldId id="367" r:id="rId11"/>
    <p:sldId id="364" r:id="rId12"/>
    <p:sldId id="378" r:id="rId13"/>
    <p:sldId id="380" r:id="rId14"/>
    <p:sldId id="348" r:id="rId15"/>
    <p:sldId id="349" r:id="rId16"/>
    <p:sldId id="350" r:id="rId17"/>
    <p:sldId id="357" r:id="rId18"/>
    <p:sldId id="358" r:id="rId19"/>
    <p:sldId id="359" r:id="rId20"/>
    <p:sldId id="389" r:id="rId21"/>
    <p:sldId id="360" r:id="rId22"/>
    <p:sldId id="361" r:id="rId23"/>
    <p:sldId id="362" r:id="rId24"/>
    <p:sldId id="366" r:id="rId25"/>
    <p:sldId id="383" r:id="rId26"/>
    <p:sldId id="318" r:id="rId27"/>
    <p:sldId id="391" r:id="rId28"/>
    <p:sldId id="370" r:id="rId29"/>
    <p:sldId id="390" r:id="rId30"/>
    <p:sldId id="385" r:id="rId31"/>
    <p:sldId id="386" r:id="rId32"/>
    <p:sldId id="387"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ekja04:Desktop:Electoral%20trends:election%20votes%20graph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4.4250171183463402E-2"/>
          <c:y val="5.4419388728355701E-2"/>
          <c:w val="0.93659537960498596"/>
          <c:h val="0.821539945192441"/>
        </c:manualLayout>
      </c:layout>
      <c:lineChart>
        <c:grouping val="standard"/>
        <c:varyColors val="0"/>
        <c:ser>
          <c:idx val="0"/>
          <c:order val="0"/>
          <c:tx>
            <c:strRef>
              <c:f>Sheet1!$T$1</c:f>
              <c:strCache>
                <c:ptCount val="1"/>
                <c:pt idx="0">
                  <c:v>SNP vote share</c:v>
                </c:pt>
              </c:strCache>
            </c:strRef>
          </c:tx>
          <c:dPt>
            <c:idx val="15"/>
            <c:marker>
              <c:spPr>
                <a:solidFill>
                  <a:srgbClr val="FF0000"/>
                </a:solidFill>
              </c:spPr>
            </c:marker>
            <c:bubble3D val="0"/>
            <c:extLst>
              <c:ext xmlns:c16="http://schemas.microsoft.com/office/drawing/2014/chart" uri="{C3380CC4-5D6E-409C-BE32-E72D297353CC}">
                <c16:uniqueId val="{00000000-85FF-44D9-BE54-2CC6E4386D92}"/>
              </c:ext>
            </c:extLst>
          </c:dPt>
          <c:dPt>
            <c:idx val="17"/>
            <c:marker>
              <c:spPr>
                <a:solidFill>
                  <a:srgbClr val="FF0000"/>
                </a:solidFill>
              </c:spPr>
            </c:marker>
            <c:bubble3D val="0"/>
            <c:extLst>
              <c:ext xmlns:c16="http://schemas.microsoft.com/office/drawing/2014/chart" uri="{C3380CC4-5D6E-409C-BE32-E72D297353CC}">
                <c16:uniqueId val="{00000001-85FF-44D9-BE54-2CC6E4386D92}"/>
              </c:ext>
            </c:extLst>
          </c:dPt>
          <c:dPt>
            <c:idx val="19"/>
            <c:marker>
              <c:spPr>
                <a:solidFill>
                  <a:srgbClr val="FF0000"/>
                </a:solidFill>
              </c:spPr>
            </c:marker>
            <c:bubble3D val="0"/>
            <c:extLst>
              <c:ext xmlns:c16="http://schemas.microsoft.com/office/drawing/2014/chart" uri="{C3380CC4-5D6E-409C-BE32-E72D297353CC}">
                <c16:uniqueId val="{00000002-85FF-44D9-BE54-2CC6E4386D92}"/>
              </c:ext>
            </c:extLst>
          </c:dPt>
          <c:dPt>
            <c:idx val="21"/>
            <c:marker>
              <c:spPr>
                <a:solidFill>
                  <a:srgbClr val="FF0000"/>
                </a:solidFill>
              </c:spPr>
            </c:marker>
            <c:bubble3D val="0"/>
            <c:extLst>
              <c:ext xmlns:c16="http://schemas.microsoft.com/office/drawing/2014/chart" uri="{C3380CC4-5D6E-409C-BE32-E72D297353CC}">
                <c16:uniqueId val="{00000003-85FF-44D9-BE54-2CC6E4386D92}"/>
              </c:ext>
            </c:extLst>
          </c:dPt>
          <c:dPt>
            <c:idx val="23"/>
            <c:marker>
              <c:spPr>
                <a:solidFill>
                  <a:srgbClr val="FF0000"/>
                </a:solidFill>
              </c:spPr>
            </c:marker>
            <c:bubble3D val="0"/>
            <c:extLst>
              <c:ext xmlns:c16="http://schemas.microsoft.com/office/drawing/2014/chart" uri="{C3380CC4-5D6E-409C-BE32-E72D297353CC}">
                <c16:uniqueId val="{00000004-85FF-44D9-BE54-2CC6E4386D92}"/>
              </c:ext>
            </c:extLst>
          </c:dPt>
          <c:dLbls>
            <c:dLbl>
              <c:idx val="0"/>
              <c:layout>
                <c:manualLayout>
                  <c:x val="-3.0845575925521899E-2"/>
                  <c:y val="-4.4867891199535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FF-44D9-BE54-2CC6E4386D92}"/>
                </c:ext>
              </c:extLst>
            </c:dLbl>
            <c:dLbl>
              <c:idx val="1"/>
              <c:layout>
                <c:manualLayout>
                  <c:x val="-4.4444444444444502E-2"/>
                  <c:y val="2.77777777777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FF-44D9-BE54-2CC6E4386D92}"/>
                </c:ext>
              </c:extLst>
            </c:dLbl>
            <c:dLbl>
              <c:idx val="2"/>
              <c:layout>
                <c:manualLayout>
                  <c:x val="-6.6666666666666693E-2"/>
                  <c:y val="-4.1666666666666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FF-44D9-BE54-2CC6E4386D92}"/>
                </c:ext>
              </c:extLst>
            </c:dLbl>
            <c:dLbl>
              <c:idx val="3"/>
              <c:layout>
                <c:manualLayout>
                  <c:x val="-4.1666666666666699E-2"/>
                  <c:y val="-3.7037037037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5FF-44D9-BE54-2CC6E4386D92}"/>
                </c:ext>
              </c:extLst>
            </c:dLbl>
            <c:dLbl>
              <c:idx val="4"/>
              <c:layout>
                <c:manualLayout>
                  <c:x val="-5.27779965004374E-2"/>
                  <c:y val="4.6295931758530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5FF-44D9-BE54-2CC6E4386D92}"/>
                </c:ext>
              </c:extLst>
            </c:dLbl>
            <c:dLbl>
              <c:idx val="5"/>
              <c:layout>
                <c:manualLayout>
                  <c:x val="-3.79349844703167E-2"/>
                  <c:y val="-5.0925860577475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5FF-44D9-BE54-2CC6E4386D92}"/>
                </c:ext>
              </c:extLst>
            </c:dLbl>
            <c:dLbl>
              <c:idx val="6"/>
              <c:layout>
                <c:manualLayout>
                  <c:x val="-4.4444444444444398E-2"/>
                  <c:y val="4.1666302128900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5FF-44D9-BE54-2CC6E4386D92}"/>
                </c:ext>
              </c:extLst>
            </c:dLbl>
            <c:dLbl>
              <c:idx val="7"/>
              <c:layout>
                <c:manualLayout>
                  <c:x val="-3.0555555555555499E-2"/>
                  <c:y val="3.2407407407407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5FF-44D9-BE54-2CC6E4386D92}"/>
                </c:ext>
              </c:extLst>
            </c:dLbl>
            <c:dLbl>
              <c:idx val="9"/>
              <c:layout>
                <c:manualLayout>
                  <c:x val="-6.1111111111111199E-2"/>
                  <c:y val="-1.85185185185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5FF-44D9-BE54-2CC6E4386D92}"/>
                </c:ext>
              </c:extLst>
            </c:dLbl>
            <c:dLbl>
              <c:idx val="10"/>
              <c:layout>
                <c:manualLayout>
                  <c:x val="-6.0986434024736899E-2"/>
                  <c:y val="3.9549965014306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5FF-44D9-BE54-2CC6E4386D92}"/>
                </c:ext>
              </c:extLst>
            </c:dLbl>
            <c:dLbl>
              <c:idx val="11"/>
              <c:layout>
                <c:manualLayout>
                  <c:x val="-5.5555555555555497E-2"/>
                  <c:y val="4.6296296296296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5FF-44D9-BE54-2CC6E4386D92}"/>
                </c:ext>
              </c:extLst>
            </c:dLbl>
            <c:dLbl>
              <c:idx val="12"/>
              <c:layout>
                <c:manualLayout>
                  <c:x val="-3.99458245814426E-2"/>
                  <c:y val="-9.65534555177579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5FF-44D9-BE54-2CC6E4386D92}"/>
                </c:ext>
              </c:extLst>
            </c:dLbl>
            <c:dLbl>
              <c:idx val="13"/>
              <c:layout>
                <c:manualLayout>
                  <c:x val="-6.6666666666666693E-2"/>
                  <c:y val="-5.0925925925925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5FF-44D9-BE54-2CC6E4386D92}"/>
                </c:ext>
              </c:extLst>
            </c:dLbl>
            <c:dLbl>
              <c:idx val="14"/>
              <c:layout>
                <c:manualLayout>
                  <c:x val="-3.8888888888888903E-2"/>
                  <c:y val="3.7037037037036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5FF-44D9-BE54-2CC6E4386D92}"/>
                </c:ext>
              </c:extLst>
            </c:dLbl>
            <c:dLbl>
              <c:idx val="15"/>
              <c:layout>
                <c:manualLayout>
                  <c:x val="-5.2777777777777798E-2"/>
                  <c:y val="-3.7037037037037097E-2"/>
                </c:manualLayout>
              </c:layout>
              <c:spPr>
                <a:solidFill>
                  <a:srgbClr val="FF0000"/>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FF-44D9-BE54-2CC6E4386D92}"/>
                </c:ext>
              </c:extLst>
            </c:dLbl>
            <c:dLbl>
              <c:idx val="16"/>
              <c:layout>
                <c:manualLayout>
                  <c:x val="-5.2777777777777798E-2"/>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5FF-44D9-BE54-2CC6E4386D92}"/>
                </c:ext>
              </c:extLst>
            </c:dLbl>
            <c:dLbl>
              <c:idx val="17"/>
              <c:layout>
                <c:manualLayout>
                  <c:x val="-2.61815178166542E-2"/>
                  <c:y val="-3.1323033894784698E-2"/>
                </c:manualLayout>
              </c:layout>
              <c:spPr>
                <a:solidFill>
                  <a:srgbClr val="FF0000"/>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FF-44D9-BE54-2CC6E4386D92}"/>
                </c:ext>
              </c:extLst>
            </c:dLbl>
            <c:dLbl>
              <c:idx val="19"/>
              <c:spPr>
                <a:solidFill>
                  <a:srgbClr val="FF0000"/>
                </a:solidFill>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5FF-44D9-BE54-2CC6E4386D92}"/>
                </c:ext>
              </c:extLst>
            </c:dLbl>
            <c:dLbl>
              <c:idx val="21"/>
              <c:layout>
                <c:manualLayout>
                  <c:x val="-6.4945774307297796E-2"/>
                  <c:y val="5.3179261852285796E-3"/>
                </c:manualLayout>
              </c:layout>
              <c:spPr>
                <a:solidFill>
                  <a:srgbClr val="FF0000"/>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FF-44D9-BE54-2CC6E4386D92}"/>
                </c:ext>
              </c:extLst>
            </c:dLbl>
            <c:dLbl>
              <c:idx val="22"/>
              <c:layout>
                <c:manualLayout>
                  <c:x val="-5.5555555555555497E-2"/>
                  <c:y val="-5.555555555555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5FF-44D9-BE54-2CC6E4386D92}"/>
                </c:ext>
              </c:extLst>
            </c:dLbl>
            <c:dLbl>
              <c:idx val="23"/>
              <c:layout>
                <c:manualLayout>
                  <c:x val="0"/>
                  <c:y val="-1.4577540193217799E-2"/>
                </c:manualLayout>
              </c:layout>
              <c:spPr>
                <a:solidFill>
                  <a:srgbClr val="FF0000"/>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FF-44D9-BE54-2CC6E4386D9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Sheet1!$S$2:$S$25</c:f>
              <c:strCache>
                <c:ptCount val="24"/>
                <c:pt idx="0">
                  <c:v>1945</c:v>
                </c:pt>
                <c:pt idx="1">
                  <c:v>1950</c:v>
                </c:pt>
                <c:pt idx="2">
                  <c:v>1951</c:v>
                </c:pt>
                <c:pt idx="3">
                  <c:v>1955</c:v>
                </c:pt>
                <c:pt idx="4">
                  <c:v>1959</c:v>
                </c:pt>
                <c:pt idx="5">
                  <c:v>1964</c:v>
                </c:pt>
                <c:pt idx="6">
                  <c:v>1966</c:v>
                </c:pt>
                <c:pt idx="7">
                  <c:v>1970</c:v>
                </c:pt>
                <c:pt idx="8">
                  <c:v>1974F</c:v>
                </c:pt>
                <c:pt idx="9">
                  <c:v>1974O</c:v>
                </c:pt>
                <c:pt idx="10">
                  <c:v>1979</c:v>
                </c:pt>
                <c:pt idx="11">
                  <c:v>1983</c:v>
                </c:pt>
                <c:pt idx="12">
                  <c:v>1987</c:v>
                </c:pt>
                <c:pt idx="13">
                  <c:v>1992</c:v>
                </c:pt>
                <c:pt idx="14">
                  <c:v>1997</c:v>
                </c:pt>
                <c:pt idx="15">
                  <c:v>1999</c:v>
                </c:pt>
                <c:pt idx="16">
                  <c:v>2001</c:v>
                </c:pt>
                <c:pt idx="17">
                  <c:v>2003</c:v>
                </c:pt>
                <c:pt idx="18">
                  <c:v>2005</c:v>
                </c:pt>
                <c:pt idx="19">
                  <c:v>2007</c:v>
                </c:pt>
                <c:pt idx="20">
                  <c:v>2010</c:v>
                </c:pt>
                <c:pt idx="21">
                  <c:v>2011</c:v>
                </c:pt>
                <c:pt idx="22">
                  <c:v>2015</c:v>
                </c:pt>
                <c:pt idx="23">
                  <c:v>2016</c:v>
                </c:pt>
              </c:strCache>
            </c:strRef>
          </c:cat>
          <c:val>
            <c:numRef>
              <c:f>Sheet1!$T$2:$T$25</c:f>
              <c:numCache>
                <c:formatCode>General</c:formatCode>
                <c:ptCount val="24"/>
                <c:pt idx="0">
                  <c:v>7.6</c:v>
                </c:pt>
                <c:pt idx="1">
                  <c:v>7.4</c:v>
                </c:pt>
                <c:pt idx="2">
                  <c:v>12.2</c:v>
                </c:pt>
                <c:pt idx="3">
                  <c:v>14.5</c:v>
                </c:pt>
                <c:pt idx="4">
                  <c:v>11.4</c:v>
                </c:pt>
                <c:pt idx="5">
                  <c:v>10.7</c:v>
                </c:pt>
                <c:pt idx="6">
                  <c:v>14.1</c:v>
                </c:pt>
                <c:pt idx="7">
                  <c:v>12.2</c:v>
                </c:pt>
                <c:pt idx="8">
                  <c:v>22.1</c:v>
                </c:pt>
                <c:pt idx="9">
                  <c:v>30.4</c:v>
                </c:pt>
                <c:pt idx="10">
                  <c:v>17.3</c:v>
                </c:pt>
                <c:pt idx="11">
                  <c:v>11.7</c:v>
                </c:pt>
                <c:pt idx="12">
                  <c:v>14</c:v>
                </c:pt>
                <c:pt idx="13">
                  <c:v>21.5</c:v>
                </c:pt>
                <c:pt idx="14">
                  <c:v>22.1</c:v>
                </c:pt>
                <c:pt idx="15">
                  <c:v>29</c:v>
                </c:pt>
                <c:pt idx="16">
                  <c:v>20.100000000000001</c:v>
                </c:pt>
                <c:pt idx="17">
                  <c:v>24</c:v>
                </c:pt>
                <c:pt idx="18">
                  <c:v>17.7</c:v>
                </c:pt>
                <c:pt idx="19">
                  <c:v>33</c:v>
                </c:pt>
                <c:pt idx="20">
                  <c:v>19.899999999999999</c:v>
                </c:pt>
                <c:pt idx="21">
                  <c:v>45.4</c:v>
                </c:pt>
                <c:pt idx="22">
                  <c:v>50</c:v>
                </c:pt>
                <c:pt idx="23">
                  <c:v>46.5</c:v>
                </c:pt>
              </c:numCache>
            </c:numRef>
          </c:val>
          <c:smooth val="0"/>
          <c:extLst>
            <c:ext xmlns:c16="http://schemas.microsoft.com/office/drawing/2014/chart" uri="{C3380CC4-5D6E-409C-BE32-E72D297353CC}">
              <c16:uniqueId val="{00000015-85FF-44D9-BE54-2CC6E4386D92}"/>
            </c:ext>
          </c:extLst>
        </c:ser>
        <c:dLbls>
          <c:showLegendKey val="0"/>
          <c:showVal val="1"/>
          <c:showCatName val="0"/>
          <c:showSerName val="0"/>
          <c:showPercent val="0"/>
          <c:showBubbleSize val="0"/>
        </c:dLbls>
        <c:marker val="1"/>
        <c:smooth val="0"/>
        <c:axId val="2106713672"/>
        <c:axId val="2117187176"/>
      </c:lineChart>
      <c:catAx>
        <c:axId val="2106713672"/>
        <c:scaling>
          <c:orientation val="minMax"/>
        </c:scaling>
        <c:delete val="0"/>
        <c:axPos val="b"/>
        <c:numFmt formatCode="General" sourceLinked="0"/>
        <c:majorTickMark val="out"/>
        <c:minorTickMark val="none"/>
        <c:tickLblPos val="nextTo"/>
        <c:crossAx val="2117187176"/>
        <c:crosses val="autoZero"/>
        <c:auto val="1"/>
        <c:lblAlgn val="ctr"/>
        <c:lblOffset val="100"/>
        <c:noMultiLvlLbl val="0"/>
      </c:catAx>
      <c:valAx>
        <c:axId val="2117187176"/>
        <c:scaling>
          <c:orientation val="minMax"/>
        </c:scaling>
        <c:delete val="0"/>
        <c:axPos val="l"/>
        <c:majorGridlines/>
        <c:numFmt formatCode="General" sourceLinked="1"/>
        <c:majorTickMark val="out"/>
        <c:minorTickMark val="none"/>
        <c:tickLblPos val="nextTo"/>
        <c:crossAx val="2106713672"/>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DBC93E-FEF2-44CF-8955-491DBD253D86}" type="datetimeFigureOut">
              <a:rPr lang="en-GB" smtClean="0"/>
              <a:t>05/06/2019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2253E-C410-47E5-B36C-F60790A5C473}" type="slidenum">
              <a:rPr lang="en-GB" smtClean="0"/>
              <a:t>‹#›</a:t>
            </a:fld>
            <a:endParaRPr lang="en-GB" dirty="0"/>
          </a:p>
        </p:txBody>
      </p:sp>
    </p:spTree>
    <p:extLst>
      <p:ext uri="{BB962C8B-B14F-4D97-AF65-F5344CB8AC3E}">
        <p14:creationId xmlns:p14="http://schemas.microsoft.com/office/powerpoint/2010/main" val="394587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1</a:t>
            </a:fld>
            <a:endParaRPr lang="en-GB" dirty="0"/>
          </a:p>
        </p:txBody>
      </p:sp>
    </p:spTree>
    <p:extLst>
      <p:ext uri="{BB962C8B-B14F-4D97-AF65-F5344CB8AC3E}">
        <p14:creationId xmlns:p14="http://schemas.microsoft.com/office/powerpoint/2010/main" val="242474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10</a:t>
            </a:fld>
            <a:endParaRPr lang="en-GB" dirty="0"/>
          </a:p>
        </p:txBody>
      </p:sp>
    </p:spTree>
    <p:extLst>
      <p:ext uri="{BB962C8B-B14F-4D97-AF65-F5344CB8AC3E}">
        <p14:creationId xmlns:p14="http://schemas.microsoft.com/office/powerpoint/2010/main" val="163206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11</a:t>
            </a:fld>
            <a:endParaRPr lang="en-GB" dirty="0"/>
          </a:p>
        </p:txBody>
      </p:sp>
    </p:spTree>
    <p:extLst>
      <p:ext uri="{BB962C8B-B14F-4D97-AF65-F5344CB8AC3E}">
        <p14:creationId xmlns:p14="http://schemas.microsoft.com/office/powerpoint/2010/main" val="3666882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12</a:t>
            </a:fld>
            <a:endParaRPr lang="en-GB" dirty="0"/>
          </a:p>
        </p:txBody>
      </p:sp>
    </p:spTree>
    <p:extLst>
      <p:ext uri="{BB962C8B-B14F-4D97-AF65-F5344CB8AC3E}">
        <p14:creationId xmlns:p14="http://schemas.microsoft.com/office/powerpoint/2010/main" val="3688072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13</a:t>
            </a:fld>
            <a:endParaRPr lang="en-GB" dirty="0"/>
          </a:p>
        </p:txBody>
      </p:sp>
    </p:spTree>
    <p:extLst>
      <p:ext uri="{BB962C8B-B14F-4D97-AF65-F5344CB8AC3E}">
        <p14:creationId xmlns:p14="http://schemas.microsoft.com/office/powerpoint/2010/main" val="1724010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14</a:t>
            </a:fld>
            <a:endParaRPr lang="en-GB" dirty="0"/>
          </a:p>
        </p:txBody>
      </p:sp>
    </p:spTree>
    <p:extLst>
      <p:ext uri="{BB962C8B-B14F-4D97-AF65-F5344CB8AC3E}">
        <p14:creationId xmlns:p14="http://schemas.microsoft.com/office/powerpoint/2010/main" val="2821165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15</a:t>
            </a:fld>
            <a:endParaRPr lang="en-GB" dirty="0"/>
          </a:p>
        </p:txBody>
      </p:sp>
    </p:spTree>
    <p:extLst>
      <p:ext uri="{BB962C8B-B14F-4D97-AF65-F5344CB8AC3E}">
        <p14:creationId xmlns:p14="http://schemas.microsoft.com/office/powerpoint/2010/main" val="3419761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16</a:t>
            </a:fld>
            <a:endParaRPr lang="en-GB" dirty="0"/>
          </a:p>
        </p:txBody>
      </p:sp>
    </p:spTree>
    <p:extLst>
      <p:ext uri="{BB962C8B-B14F-4D97-AF65-F5344CB8AC3E}">
        <p14:creationId xmlns:p14="http://schemas.microsoft.com/office/powerpoint/2010/main" val="3525195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17</a:t>
            </a:fld>
            <a:endParaRPr lang="en-GB" dirty="0"/>
          </a:p>
        </p:txBody>
      </p:sp>
    </p:spTree>
    <p:extLst>
      <p:ext uri="{BB962C8B-B14F-4D97-AF65-F5344CB8AC3E}">
        <p14:creationId xmlns:p14="http://schemas.microsoft.com/office/powerpoint/2010/main" val="99572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18</a:t>
            </a:fld>
            <a:endParaRPr lang="en-GB" dirty="0"/>
          </a:p>
        </p:txBody>
      </p:sp>
    </p:spTree>
    <p:extLst>
      <p:ext uri="{BB962C8B-B14F-4D97-AF65-F5344CB8AC3E}">
        <p14:creationId xmlns:p14="http://schemas.microsoft.com/office/powerpoint/2010/main" val="1668974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19</a:t>
            </a:fld>
            <a:endParaRPr lang="en-GB" dirty="0"/>
          </a:p>
        </p:txBody>
      </p:sp>
    </p:spTree>
    <p:extLst>
      <p:ext uri="{BB962C8B-B14F-4D97-AF65-F5344CB8AC3E}">
        <p14:creationId xmlns:p14="http://schemas.microsoft.com/office/powerpoint/2010/main" val="350361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2</a:t>
            </a:fld>
            <a:endParaRPr lang="en-GB" dirty="0"/>
          </a:p>
        </p:txBody>
      </p:sp>
    </p:spTree>
    <p:extLst>
      <p:ext uri="{BB962C8B-B14F-4D97-AF65-F5344CB8AC3E}">
        <p14:creationId xmlns:p14="http://schemas.microsoft.com/office/powerpoint/2010/main" val="294076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20</a:t>
            </a:fld>
            <a:endParaRPr lang="en-GB" dirty="0"/>
          </a:p>
        </p:txBody>
      </p:sp>
    </p:spTree>
    <p:extLst>
      <p:ext uri="{BB962C8B-B14F-4D97-AF65-F5344CB8AC3E}">
        <p14:creationId xmlns:p14="http://schemas.microsoft.com/office/powerpoint/2010/main" val="379538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21</a:t>
            </a:fld>
            <a:endParaRPr lang="en-GB" dirty="0"/>
          </a:p>
        </p:txBody>
      </p:sp>
    </p:spTree>
    <p:extLst>
      <p:ext uri="{BB962C8B-B14F-4D97-AF65-F5344CB8AC3E}">
        <p14:creationId xmlns:p14="http://schemas.microsoft.com/office/powerpoint/2010/main" val="759020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22</a:t>
            </a:fld>
            <a:endParaRPr lang="en-GB" dirty="0"/>
          </a:p>
        </p:txBody>
      </p:sp>
    </p:spTree>
    <p:extLst>
      <p:ext uri="{BB962C8B-B14F-4D97-AF65-F5344CB8AC3E}">
        <p14:creationId xmlns:p14="http://schemas.microsoft.com/office/powerpoint/2010/main" val="2762479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23</a:t>
            </a:fld>
            <a:endParaRPr lang="en-GB" dirty="0"/>
          </a:p>
        </p:txBody>
      </p:sp>
    </p:spTree>
    <p:extLst>
      <p:ext uri="{BB962C8B-B14F-4D97-AF65-F5344CB8AC3E}">
        <p14:creationId xmlns:p14="http://schemas.microsoft.com/office/powerpoint/2010/main" val="1714820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7A1EF-8641-4D00-BD1D-CCECA65F5A1C}" type="slidenum">
              <a:rPr lang="en-US">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702027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ea typeface="ＭＳ Ｐゴシック" charset="0"/>
            </a:endParaRPr>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000">
                <a:solidFill>
                  <a:schemeClr val="tx1"/>
                </a:solidFill>
                <a:latin typeface="Times" panose="02020603050405020304" pitchFamily="18" charset="0"/>
                <a:ea typeface="MS PGothic" panose="020B0600070205080204" pitchFamily="34" charset="-128"/>
              </a:defRPr>
            </a:lvl1pPr>
            <a:lvl2pPr marL="742950" indent="-285750" eaLnBrk="0" hangingPunct="0">
              <a:defRPr sz="2000">
                <a:solidFill>
                  <a:schemeClr val="tx1"/>
                </a:solidFill>
                <a:latin typeface="Times" panose="02020603050405020304" pitchFamily="18" charset="0"/>
                <a:ea typeface="MS PGothic" panose="020B0600070205080204" pitchFamily="34" charset="-128"/>
              </a:defRPr>
            </a:lvl2pPr>
            <a:lvl3pPr marL="1143000" indent="-228600" eaLnBrk="0" hangingPunct="0">
              <a:defRPr sz="2000">
                <a:solidFill>
                  <a:schemeClr val="tx1"/>
                </a:solidFill>
                <a:latin typeface="Times" panose="02020603050405020304" pitchFamily="18" charset="0"/>
                <a:ea typeface="MS PGothic" panose="020B0600070205080204" pitchFamily="34" charset="-128"/>
              </a:defRPr>
            </a:lvl3pPr>
            <a:lvl4pPr marL="1600200" indent="-228600" eaLnBrk="0" hangingPunct="0">
              <a:defRPr sz="2000">
                <a:solidFill>
                  <a:schemeClr val="tx1"/>
                </a:solidFill>
                <a:latin typeface="Times" panose="02020603050405020304" pitchFamily="18" charset="0"/>
                <a:ea typeface="MS PGothic" panose="020B0600070205080204" pitchFamily="34" charset="-128"/>
              </a:defRPr>
            </a:lvl4pPr>
            <a:lvl5pPr marL="2057400" indent="-228600" eaLnBrk="0" hangingPunct="0">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9pPr>
          </a:lstStyle>
          <a:p>
            <a:pPr eaLnBrk="1" hangingPunct="1"/>
            <a:fld id="{3FB230AB-2120-4C40-91D1-FB0F74008DCF}" type="slidenum">
              <a:rPr lang="en-GB" altLang="en-US" sz="1200"/>
              <a:pPr eaLnBrk="1" hangingPunct="1"/>
              <a:t>25</a:t>
            </a:fld>
            <a:endParaRPr lang="en-GB" altLang="en-US" sz="1200" dirty="0"/>
          </a:p>
        </p:txBody>
      </p:sp>
    </p:spTree>
    <p:extLst>
      <p:ext uri="{BB962C8B-B14F-4D97-AF65-F5344CB8AC3E}">
        <p14:creationId xmlns:p14="http://schemas.microsoft.com/office/powerpoint/2010/main" val="2825910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26</a:t>
            </a:fld>
            <a:endParaRPr lang="en-GB" dirty="0"/>
          </a:p>
        </p:txBody>
      </p:sp>
    </p:spTree>
    <p:extLst>
      <p:ext uri="{BB962C8B-B14F-4D97-AF65-F5344CB8AC3E}">
        <p14:creationId xmlns:p14="http://schemas.microsoft.com/office/powerpoint/2010/main" val="3808371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27</a:t>
            </a:fld>
            <a:endParaRPr lang="en-GB" dirty="0"/>
          </a:p>
        </p:txBody>
      </p:sp>
    </p:spTree>
    <p:extLst>
      <p:ext uri="{BB962C8B-B14F-4D97-AF65-F5344CB8AC3E}">
        <p14:creationId xmlns:p14="http://schemas.microsoft.com/office/powerpoint/2010/main" val="2129911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28</a:t>
            </a:fld>
            <a:endParaRPr lang="en-GB" dirty="0"/>
          </a:p>
        </p:txBody>
      </p:sp>
    </p:spTree>
    <p:extLst>
      <p:ext uri="{BB962C8B-B14F-4D97-AF65-F5344CB8AC3E}">
        <p14:creationId xmlns:p14="http://schemas.microsoft.com/office/powerpoint/2010/main" val="52416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29</a:t>
            </a:fld>
            <a:endParaRPr lang="en-GB" dirty="0"/>
          </a:p>
        </p:txBody>
      </p:sp>
    </p:spTree>
    <p:extLst>
      <p:ext uri="{BB962C8B-B14F-4D97-AF65-F5344CB8AC3E}">
        <p14:creationId xmlns:p14="http://schemas.microsoft.com/office/powerpoint/2010/main" val="311247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3</a:t>
            </a:fld>
            <a:endParaRPr lang="en-GB" dirty="0"/>
          </a:p>
        </p:txBody>
      </p:sp>
    </p:spTree>
    <p:extLst>
      <p:ext uri="{BB962C8B-B14F-4D97-AF65-F5344CB8AC3E}">
        <p14:creationId xmlns:p14="http://schemas.microsoft.com/office/powerpoint/2010/main" val="8515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30</a:t>
            </a:fld>
            <a:endParaRPr lang="en-GB" dirty="0"/>
          </a:p>
        </p:txBody>
      </p:sp>
    </p:spTree>
    <p:extLst>
      <p:ext uri="{BB962C8B-B14F-4D97-AF65-F5344CB8AC3E}">
        <p14:creationId xmlns:p14="http://schemas.microsoft.com/office/powerpoint/2010/main" val="73382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4</a:t>
            </a:fld>
            <a:endParaRPr lang="en-GB" dirty="0"/>
          </a:p>
        </p:txBody>
      </p:sp>
    </p:spTree>
    <p:extLst>
      <p:ext uri="{BB962C8B-B14F-4D97-AF65-F5344CB8AC3E}">
        <p14:creationId xmlns:p14="http://schemas.microsoft.com/office/powerpoint/2010/main" val="270102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5</a:t>
            </a:fld>
            <a:endParaRPr lang="en-GB" dirty="0"/>
          </a:p>
        </p:txBody>
      </p:sp>
    </p:spTree>
    <p:extLst>
      <p:ext uri="{BB962C8B-B14F-4D97-AF65-F5344CB8AC3E}">
        <p14:creationId xmlns:p14="http://schemas.microsoft.com/office/powerpoint/2010/main" val="1579992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6</a:t>
            </a:fld>
            <a:endParaRPr lang="en-GB" dirty="0"/>
          </a:p>
        </p:txBody>
      </p:sp>
    </p:spTree>
    <p:extLst>
      <p:ext uri="{BB962C8B-B14F-4D97-AF65-F5344CB8AC3E}">
        <p14:creationId xmlns:p14="http://schemas.microsoft.com/office/powerpoint/2010/main" val="340767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7</a:t>
            </a:fld>
            <a:endParaRPr lang="en-GB" dirty="0"/>
          </a:p>
        </p:txBody>
      </p:sp>
    </p:spTree>
    <p:extLst>
      <p:ext uri="{BB962C8B-B14F-4D97-AF65-F5344CB8AC3E}">
        <p14:creationId xmlns:p14="http://schemas.microsoft.com/office/powerpoint/2010/main" val="51698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8</a:t>
            </a:fld>
            <a:endParaRPr lang="en-GB" dirty="0"/>
          </a:p>
        </p:txBody>
      </p:sp>
    </p:spTree>
    <p:extLst>
      <p:ext uri="{BB962C8B-B14F-4D97-AF65-F5344CB8AC3E}">
        <p14:creationId xmlns:p14="http://schemas.microsoft.com/office/powerpoint/2010/main" val="3672141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2253E-C410-47E5-B36C-F60790A5C473}" type="slidenum">
              <a:rPr lang="en-GB" smtClean="0"/>
              <a:t>9</a:t>
            </a:fld>
            <a:endParaRPr lang="en-GB" dirty="0"/>
          </a:p>
        </p:txBody>
      </p:sp>
    </p:spTree>
    <p:extLst>
      <p:ext uri="{BB962C8B-B14F-4D97-AF65-F5344CB8AC3E}">
        <p14:creationId xmlns:p14="http://schemas.microsoft.com/office/powerpoint/2010/main" val="259250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1576038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19691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00585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68781869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419158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6/5/2019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60343558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6/5/2019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423601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6/5/2019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22304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819203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461914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6/5/2019</a:t>
            </a:fld>
            <a:endParaRPr lang="en-US" dirty="0"/>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95339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64559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6/5/2019</a:t>
            </a:fld>
            <a:endParaRPr lang="en-US" dirty="0"/>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279648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983027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618958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153400" cy="1143000"/>
          </a:xfrm>
        </p:spPr>
        <p:txBody>
          <a:bodyPr/>
          <a:lstStyle/>
          <a:p>
            <a:r>
              <a:rPr lang="en-GB"/>
              <a:t>Click to edit Master title style</a:t>
            </a:r>
            <a:endParaRPr lang="en-US"/>
          </a:p>
        </p:txBody>
      </p:sp>
      <p:sp>
        <p:nvSpPr>
          <p:cNvPr id="3" name="Chart Placeholder 2"/>
          <p:cNvSpPr>
            <a:spLocks noGrp="1"/>
          </p:cNvSpPr>
          <p:nvPr>
            <p:ph type="chart" idx="1"/>
          </p:nvPr>
        </p:nvSpPr>
        <p:spPr>
          <a:xfrm>
            <a:off x="328613" y="1941513"/>
            <a:ext cx="8208962" cy="4114800"/>
          </a:xfrm>
        </p:spPr>
        <p:txBody>
          <a:bodyPr/>
          <a:lstStyle/>
          <a:p>
            <a:pPr lvl="0"/>
            <a:endParaRPr lang="en-US" noProof="0" dirty="0"/>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fld id="{7FA8E809-9874-429D-9C68-FE6F67CABDB4}" type="slidenum">
              <a:rPr lang="en-US" altLang="en-US"/>
              <a:pPr/>
              <a:t>‹#›</a:t>
            </a:fld>
            <a:endParaRPr lang="en-US" altLang="en-US" dirty="0"/>
          </a:p>
        </p:txBody>
      </p:sp>
    </p:spTree>
    <p:extLst>
      <p:ext uri="{BB962C8B-B14F-4D97-AF65-F5344CB8AC3E}">
        <p14:creationId xmlns:p14="http://schemas.microsoft.com/office/powerpoint/2010/main" val="1110519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F0D3-02CF-49B5-9A96-3A347E82087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B7CB400-63D3-450B-A54F-E52D1B970F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785E0C-AC11-4273-BEDF-2E3F68BBA576}"/>
              </a:ext>
            </a:extLst>
          </p:cNvPr>
          <p:cNvSpPr>
            <a:spLocks noGrp="1"/>
          </p:cNvSpPr>
          <p:nvPr>
            <p:ph type="dt" sz="half" idx="10"/>
          </p:nvPr>
        </p:nvSpPr>
        <p:spPr/>
        <p:txBody>
          <a:bodyPr/>
          <a:lstStyle/>
          <a:p>
            <a:fld id="{4D25AA27-E631-4BBB-8110-FA309183B5FB}" type="datetimeFigureOut">
              <a:rPr lang="en-GB" smtClean="0"/>
              <a:t>05/06/2019</a:t>
            </a:fld>
            <a:endParaRPr lang="en-GB" dirty="0"/>
          </a:p>
        </p:txBody>
      </p:sp>
      <p:sp>
        <p:nvSpPr>
          <p:cNvPr id="5" name="Footer Placeholder 4">
            <a:extLst>
              <a:ext uri="{FF2B5EF4-FFF2-40B4-BE49-F238E27FC236}">
                <a16:creationId xmlns:a16="http://schemas.microsoft.com/office/drawing/2014/main" id="{33A41295-B184-4CA5-8F9E-F8864EC00D4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62F9391-BDF9-4CE6-9E1E-75D8A98AFCCA}"/>
              </a:ext>
            </a:extLst>
          </p:cNvPr>
          <p:cNvSpPr>
            <a:spLocks noGrp="1"/>
          </p:cNvSpPr>
          <p:nvPr>
            <p:ph type="sldNum" sz="quarter" idx="12"/>
          </p:nvPr>
        </p:nvSpPr>
        <p:spPr/>
        <p:txBody>
          <a:bodyPr/>
          <a:lstStyle/>
          <a:p>
            <a:fld id="{71249CE8-7FF5-4713-9D34-5E8A3FF2D02E}" type="slidenum">
              <a:rPr lang="en-GB" smtClean="0"/>
              <a:t>‹#›</a:t>
            </a:fld>
            <a:endParaRPr lang="en-GB" dirty="0"/>
          </a:p>
        </p:txBody>
      </p:sp>
    </p:spTree>
    <p:extLst>
      <p:ext uri="{BB962C8B-B14F-4D97-AF65-F5344CB8AC3E}">
        <p14:creationId xmlns:p14="http://schemas.microsoft.com/office/powerpoint/2010/main" val="437044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90ECA-C62D-4182-AFAD-A89B774D99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6CF00A-889A-472E-8729-64139799BB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86E13D-6025-4674-B85B-A5B7562C7B23}"/>
              </a:ext>
            </a:extLst>
          </p:cNvPr>
          <p:cNvSpPr>
            <a:spLocks noGrp="1"/>
          </p:cNvSpPr>
          <p:nvPr>
            <p:ph type="dt" sz="half" idx="10"/>
          </p:nvPr>
        </p:nvSpPr>
        <p:spPr/>
        <p:txBody>
          <a:bodyPr/>
          <a:lstStyle/>
          <a:p>
            <a:fld id="{4D25AA27-E631-4BBB-8110-FA309183B5FB}" type="datetimeFigureOut">
              <a:rPr lang="en-GB" smtClean="0"/>
              <a:t>05/06/2019</a:t>
            </a:fld>
            <a:endParaRPr lang="en-GB" dirty="0"/>
          </a:p>
        </p:txBody>
      </p:sp>
      <p:sp>
        <p:nvSpPr>
          <p:cNvPr id="5" name="Footer Placeholder 4">
            <a:extLst>
              <a:ext uri="{FF2B5EF4-FFF2-40B4-BE49-F238E27FC236}">
                <a16:creationId xmlns:a16="http://schemas.microsoft.com/office/drawing/2014/main" id="{32B608E0-6BCE-41E8-86EB-3002758177B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35FD8C7-89E3-45C8-9B1E-1EA73DD936CB}"/>
              </a:ext>
            </a:extLst>
          </p:cNvPr>
          <p:cNvSpPr>
            <a:spLocks noGrp="1"/>
          </p:cNvSpPr>
          <p:nvPr>
            <p:ph type="sldNum" sz="quarter" idx="12"/>
          </p:nvPr>
        </p:nvSpPr>
        <p:spPr/>
        <p:txBody>
          <a:bodyPr/>
          <a:lstStyle/>
          <a:p>
            <a:fld id="{71249CE8-7FF5-4713-9D34-5E8A3FF2D02E}" type="slidenum">
              <a:rPr lang="en-GB" smtClean="0"/>
              <a:t>‹#›</a:t>
            </a:fld>
            <a:endParaRPr lang="en-GB" dirty="0"/>
          </a:p>
        </p:txBody>
      </p:sp>
    </p:spTree>
    <p:extLst>
      <p:ext uri="{BB962C8B-B14F-4D97-AF65-F5344CB8AC3E}">
        <p14:creationId xmlns:p14="http://schemas.microsoft.com/office/powerpoint/2010/main" val="2234677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45CAD-3FBA-4BD2-9841-90112BDF8FE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77C462-6864-4855-B78D-4F373304CEB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B50129-9F38-423D-AFFF-7858AE8F7DCC}"/>
              </a:ext>
            </a:extLst>
          </p:cNvPr>
          <p:cNvSpPr>
            <a:spLocks noGrp="1"/>
          </p:cNvSpPr>
          <p:nvPr>
            <p:ph type="dt" sz="half" idx="10"/>
          </p:nvPr>
        </p:nvSpPr>
        <p:spPr/>
        <p:txBody>
          <a:bodyPr/>
          <a:lstStyle/>
          <a:p>
            <a:fld id="{4D25AA27-E631-4BBB-8110-FA309183B5FB}" type="datetimeFigureOut">
              <a:rPr lang="en-GB" smtClean="0"/>
              <a:t>05/06/2019</a:t>
            </a:fld>
            <a:endParaRPr lang="en-GB" dirty="0"/>
          </a:p>
        </p:txBody>
      </p:sp>
      <p:sp>
        <p:nvSpPr>
          <p:cNvPr id="5" name="Footer Placeholder 4">
            <a:extLst>
              <a:ext uri="{FF2B5EF4-FFF2-40B4-BE49-F238E27FC236}">
                <a16:creationId xmlns:a16="http://schemas.microsoft.com/office/drawing/2014/main" id="{099321D2-7252-4E3E-9E6B-7F9748B7B02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B893BD5-E711-45D4-A485-997DB6D7107C}"/>
              </a:ext>
            </a:extLst>
          </p:cNvPr>
          <p:cNvSpPr>
            <a:spLocks noGrp="1"/>
          </p:cNvSpPr>
          <p:nvPr>
            <p:ph type="sldNum" sz="quarter" idx="12"/>
          </p:nvPr>
        </p:nvSpPr>
        <p:spPr/>
        <p:txBody>
          <a:bodyPr/>
          <a:lstStyle/>
          <a:p>
            <a:fld id="{71249CE8-7FF5-4713-9D34-5E8A3FF2D02E}" type="slidenum">
              <a:rPr lang="en-GB" smtClean="0"/>
              <a:t>‹#›</a:t>
            </a:fld>
            <a:endParaRPr lang="en-GB" dirty="0"/>
          </a:p>
        </p:txBody>
      </p:sp>
    </p:spTree>
    <p:extLst>
      <p:ext uri="{BB962C8B-B14F-4D97-AF65-F5344CB8AC3E}">
        <p14:creationId xmlns:p14="http://schemas.microsoft.com/office/powerpoint/2010/main" val="1635934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94CB-5CC8-4088-9F59-752DD5C64A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FCCC3-9C47-4DEE-A927-FCF881D529C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BD25D9-3F84-4DAB-AAC0-B282670B18D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445BCD-208A-4DB8-9632-4708BC30ED52}"/>
              </a:ext>
            </a:extLst>
          </p:cNvPr>
          <p:cNvSpPr>
            <a:spLocks noGrp="1"/>
          </p:cNvSpPr>
          <p:nvPr>
            <p:ph type="dt" sz="half" idx="10"/>
          </p:nvPr>
        </p:nvSpPr>
        <p:spPr/>
        <p:txBody>
          <a:bodyPr/>
          <a:lstStyle/>
          <a:p>
            <a:fld id="{4D25AA27-E631-4BBB-8110-FA309183B5FB}" type="datetimeFigureOut">
              <a:rPr lang="en-GB" smtClean="0"/>
              <a:t>05/06/2019</a:t>
            </a:fld>
            <a:endParaRPr lang="en-GB" dirty="0"/>
          </a:p>
        </p:txBody>
      </p:sp>
      <p:sp>
        <p:nvSpPr>
          <p:cNvPr id="6" name="Footer Placeholder 5">
            <a:extLst>
              <a:ext uri="{FF2B5EF4-FFF2-40B4-BE49-F238E27FC236}">
                <a16:creationId xmlns:a16="http://schemas.microsoft.com/office/drawing/2014/main" id="{F889EB81-0985-4CC9-97BD-6DB7F1CECEF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2C53B8D-DFCD-49E8-BD48-451C186C0CC2}"/>
              </a:ext>
            </a:extLst>
          </p:cNvPr>
          <p:cNvSpPr>
            <a:spLocks noGrp="1"/>
          </p:cNvSpPr>
          <p:nvPr>
            <p:ph type="sldNum" sz="quarter" idx="12"/>
          </p:nvPr>
        </p:nvSpPr>
        <p:spPr/>
        <p:txBody>
          <a:bodyPr/>
          <a:lstStyle/>
          <a:p>
            <a:fld id="{71249CE8-7FF5-4713-9D34-5E8A3FF2D02E}" type="slidenum">
              <a:rPr lang="en-GB" smtClean="0"/>
              <a:t>‹#›</a:t>
            </a:fld>
            <a:endParaRPr lang="en-GB" dirty="0"/>
          </a:p>
        </p:txBody>
      </p:sp>
    </p:spTree>
    <p:extLst>
      <p:ext uri="{BB962C8B-B14F-4D97-AF65-F5344CB8AC3E}">
        <p14:creationId xmlns:p14="http://schemas.microsoft.com/office/powerpoint/2010/main" val="3601278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2F56-CDDB-4A70-9AD5-BB11DE3F28F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A4D493-894B-4B52-9B52-F9CAC4E7339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2486EB5-78C6-4C17-8768-51F6F2C2AA2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8B8BF1-D91F-46D9-A17E-4B24CA4548E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F5CC13F-DDF6-4C5F-A6D2-4DC536308E6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6AC5DB-EB1E-4B09-8F99-DA3009DA2ABE}"/>
              </a:ext>
            </a:extLst>
          </p:cNvPr>
          <p:cNvSpPr>
            <a:spLocks noGrp="1"/>
          </p:cNvSpPr>
          <p:nvPr>
            <p:ph type="dt" sz="half" idx="10"/>
          </p:nvPr>
        </p:nvSpPr>
        <p:spPr/>
        <p:txBody>
          <a:bodyPr/>
          <a:lstStyle/>
          <a:p>
            <a:fld id="{4D25AA27-E631-4BBB-8110-FA309183B5FB}" type="datetimeFigureOut">
              <a:rPr lang="en-GB" smtClean="0"/>
              <a:t>05/06/2019</a:t>
            </a:fld>
            <a:endParaRPr lang="en-GB" dirty="0"/>
          </a:p>
        </p:txBody>
      </p:sp>
      <p:sp>
        <p:nvSpPr>
          <p:cNvPr id="8" name="Footer Placeholder 7">
            <a:extLst>
              <a:ext uri="{FF2B5EF4-FFF2-40B4-BE49-F238E27FC236}">
                <a16:creationId xmlns:a16="http://schemas.microsoft.com/office/drawing/2014/main" id="{FA28B4FB-A771-41D1-8A3E-F601039F16D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C0C1C16-DE0F-46A8-B89C-1170F86EE886}"/>
              </a:ext>
            </a:extLst>
          </p:cNvPr>
          <p:cNvSpPr>
            <a:spLocks noGrp="1"/>
          </p:cNvSpPr>
          <p:nvPr>
            <p:ph type="sldNum" sz="quarter" idx="12"/>
          </p:nvPr>
        </p:nvSpPr>
        <p:spPr/>
        <p:txBody>
          <a:bodyPr/>
          <a:lstStyle/>
          <a:p>
            <a:fld id="{71249CE8-7FF5-4713-9D34-5E8A3FF2D02E}" type="slidenum">
              <a:rPr lang="en-GB" smtClean="0"/>
              <a:t>‹#›</a:t>
            </a:fld>
            <a:endParaRPr lang="en-GB" dirty="0"/>
          </a:p>
        </p:txBody>
      </p:sp>
    </p:spTree>
    <p:extLst>
      <p:ext uri="{BB962C8B-B14F-4D97-AF65-F5344CB8AC3E}">
        <p14:creationId xmlns:p14="http://schemas.microsoft.com/office/powerpoint/2010/main" val="3658183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38B5-2B29-4484-B8E2-F41169F416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198313-54B5-450F-8968-C31D958DC709}"/>
              </a:ext>
            </a:extLst>
          </p:cNvPr>
          <p:cNvSpPr>
            <a:spLocks noGrp="1"/>
          </p:cNvSpPr>
          <p:nvPr>
            <p:ph type="dt" sz="half" idx="10"/>
          </p:nvPr>
        </p:nvSpPr>
        <p:spPr/>
        <p:txBody>
          <a:bodyPr/>
          <a:lstStyle/>
          <a:p>
            <a:fld id="{4D25AA27-E631-4BBB-8110-FA309183B5FB}" type="datetimeFigureOut">
              <a:rPr lang="en-GB" smtClean="0"/>
              <a:t>05/06/2019</a:t>
            </a:fld>
            <a:endParaRPr lang="en-GB" dirty="0"/>
          </a:p>
        </p:txBody>
      </p:sp>
      <p:sp>
        <p:nvSpPr>
          <p:cNvPr id="4" name="Footer Placeholder 3">
            <a:extLst>
              <a:ext uri="{FF2B5EF4-FFF2-40B4-BE49-F238E27FC236}">
                <a16:creationId xmlns:a16="http://schemas.microsoft.com/office/drawing/2014/main" id="{ED8A8D0E-5E32-4522-B21D-FF49D1C58E2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87A6F3C-9941-493E-8B88-7D036C1E2AEA}"/>
              </a:ext>
            </a:extLst>
          </p:cNvPr>
          <p:cNvSpPr>
            <a:spLocks noGrp="1"/>
          </p:cNvSpPr>
          <p:nvPr>
            <p:ph type="sldNum" sz="quarter" idx="12"/>
          </p:nvPr>
        </p:nvSpPr>
        <p:spPr/>
        <p:txBody>
          <a:bodyPr/>
          <a:lstStyle/>
          <a:p>
            <a:fld id="{71249CE8-7FF5-4713-9D34-5E8A3FF2D02E}" type="slidenum">
              <a:rPr lang="en-GB" smtClean="0"/>
              <a:t>‹#›</a:t>
            </a:fld>
            <a:endParaRPr lang="en-GB" dirty="0"/>
          </a:p>
        </p:txBody>
      </p:sp>
    </p:spTree>
    <p:extLst>
      <p:ext uri="{BB962C8B-B14F-4D97-AF65-F5344CB8AC3E}">
        <p14:creationId xmlns:p14="http://schemas.microsoft.com/office/powerpoint/2010/main" val="93509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6/5/2019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41940323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5B967-7072-4E5A-A2D5-3DE295BB14D6}"/>
              </a:ext>
            </a:extLst>
          </p:cNvPr>
          <p:cNvSpPr>
            <a:spLocks noGrp="1"/>
          </p:cNvSpPr>
          <p:nvPr>
            <p:ph type="dt" sz="half" idx="10"/>
          </p:nvPr>
        </p:nvSpPr>
        <p:spPr/>
        <p:txBody>
          <a:bodyPr/>
          <a:lstStyle/>
          <a:p>
            <a:fld id="{4D25AA27-E631-4BBB-8110-FA309183B5FB}" type="datetimeFigureOut">
              <a:rPr lang="en-GB" smtClean="0"/>
              <a:t>05/06/2019</a:t>
            </a:fld>
            <a:endParaRPr lang="en-GB" dirty="0"/>
          </a:p>
        </p:txBody>
      </p:sp>
      <p:sp>
        <p:nvSpPr>
          <p:cNvPr id="3" name="Footer Placeholder 2">
            <a:extLst>
              <a:ext uri="{FF2B5EF4-FFF2-40B4-BE49-F238E27FC236}">
                <a16:creationId xmlns:a16="http://schemas.microsoft.com/office/drawing/2014/main" id="{7E8C9C54-93C8-457B-B51D-33AA0A595C9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EC95EC1-2493-4AC8-883A-0651F5410FCB}"/>
              </a:ext>
            </a:extLst>
          </p:cNvPr>
          <p:cNvSpPr>
            <a:spLocks noGrp="1"/>
          </p:cNvSpPr>
          <p:nvPr>
            <p:ph type="sldNum" sz="quarter" idx="12"/>
          </p:nvPr>
        </p:nvSpPr>
        <p:spPr/>
        <p:txBody>
          <a:bodyPr/>
          <a:lstStyle/>
          <a:p>
            <a:fld id="{71249CE8-7FF5-4713-9D34-5E8A3FF2D02E}" type="slidenum">
              <a:rPr lang="en-GB" smtClean="0"/>
              <a:t>‹#›</a:t>
            </a:fld>
            <a:endParaRPr lang="en-GB" dirty="0"/>
          </a:p>
        </p:txBody>
      </p:sp>
    </p:spTree>
    <p:extLst>
      <p:ext uri="{BB962C8B-B14F-4D97-AF65-F5344CB8AC3E}">
        <p14:creationId xmlns:p14="http://schemas.microsoft.com/office/powerpoint/2010/main" val="2006323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D4AC-DB5B-4F8E-BE97-FBD98F7CE2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C07FBE-13EA-459E-B001-85F3D947D6A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4A3B7D-37D6-4851-9498-4DC57742916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5CC9ED-2B3B-4CE0-8F6A-54A82E5F8400}"/>
              </a:ext>
            </a:extLst>
          </p:cNvPr>
          <p:cNvSpPr>
            <a:spLocks noGrp="1"/>
          </p:cNvSpPr>
          <p:nvPr>
            <p:ph type="dt" sz="half" idx="10"/>
          </p:nvPr>
        </p:nvSpPr>
        <p:spPr/>
        <p:txBody>
          <a:bodyPr/>
          <a:lstStyle/>
          <a:p>
            <a:fld id="{4D25AA27-E631-4BBB-8110-FA309183B5FB}" type="datetimeFigureOut">
              <a:rPr lang="en-GB" smtClean="0"/>
              <a:t>05/06/2019</a:t>
            </a:fld>
            <a:endParaRPr lang="en-GB" dirty="0"/>
          </a:p>
        </p:txBody>
      </p:sp>
      <p:sp>
        <p:nvSpPr>
          <p:cNvPr id="6" name="Footer Placeholder 5">
            <a:extLst>
              <a:ext uri="{FF2B5EF4-FFF2-40B4-BE49-F238E27FC236}">
                <a16:creationId xmlns:a16="http://schemas.microsoft.com/office/drawing/2014/main" id="{38AFA0D6-4F48-4A6B-AB5E-A1559973E4E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E3AD6AD-E622-41DC-B7FD-D3F736FAB3FC}"/>
              </a:ext>
            </a:extLst>
          </p:cNvPr>
          <p:cNvSpPr>
            <a:spLocks noGrp="1"/>
          </p:cNvSpPr>
          <p:nvPr>
            <p:ph type="sldNum" sz="quarter" idx="12"/>
          </p:nvPr>
        </p:nvSpPr>
        <p:spPr/>
        <p:txBody>
          <a:bodyPr/>
          <a:lstStyle/>
          <a:p>
            <a:fld id="{71249CE8-7FF5-4713-9D34-5E8A3FF2D02E}" type="slidenum">
              <a:rPr lang="en-GB" smtClean="0"/>
              <a:t>‹#›</a:t>
            </a:fld>
            <a:endParaRPr lang="en-GB" dirty="0"/>
          </a:p>
        </p:txBody>
      </p:sp>
    </p:spTree>
    <p:extLst>
      <p:ext uri="{BB962C8B-B14F-4D97-AF65-F5344CB8AC3E}">
        <p14:creationId xmlns:p14="http://schemas.microsoft.com/office/powerpoint/2010/main" val="3783833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B817-7C07-45BC-A4C8-81F53A0ABD9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1A83D5-BC8A-4803-9C07-8F9663DB665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12A43CA2-A72B-4BCC-9635-8AFB7C713A2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FB50EE8-5FB4-427C-BA58-433B0E852DF3}"/>
              </a:ext>
            </a:extLst>
          </p:cNvPr>
          <p:cNvSpPr>
            <a:spLocks noGrp="1"/>
          </p:cNvSpPr>
          <p:nvPr>
            <p:ph type="dt" sz="half" idx="10"/>
          </p:nvPr>
        </p:nvSpPr>
        <p:spPr/>
        <p:txBody>
          <a:bodyPr/>
          <a:lstStyle/>
          <a:p>
            <a:fld id="{4D25AA27-E631-4BBB-8110-FA309183B5FB}" type="datetimeFigureOut">
              <a:rPr lang="en-GB" smtClean="0"/>
              <a:t>05/06/2019</a:t>
            </a:fld>
            <a:endParaRPr lang="en-GB" dirty="0"/>
          </a:p>
        </p:txBody>
      </p:sp>
      <p:sp>
        <p:nvSpPr>
          <p:cNvPr id="6" name="Footer Placeholder 5">
            <a:extLst>
              <a:ext uri="{FF2B5EF4-FFF2-40B4-BE49-F238E27FC236}">
                <a16:creationId xmlns:a16="http://schemas.microsoft.com/office/drawing/2014/main" id="{05AE6A41-398E-46EE-978C-52D707CE2F8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343E417-52F9-491B-9867-0D05455CBA6B}"/>
              </a:ext>
            </a:extLst>
          </p:cNvPr>
          <p:cNvSpPr>
            <a:spLocks noGrp="1"/>
          </p:cNvSpPr>
          <p:nvPr>
            <p:ph type="sldNum" sz="quarter" idx="12"/>
          </p:nvPr>
        </p:nvSpPr>
        <p:spPr/>
        <p:txBody>
          <a:bodyPr/>
          <a:lstStyle/>
          <a:p>
            <a:fld id="{71249CE8-7FF5-4713-9D34-5E8A3FF2D02E}" type="slidenum">
              <a:rPr lang="en-GB" smtClean="0"/>
              <a:t>‹#›</a:t>
            </a:fld>
            <a:endParaRPr lang="en-GB" dirty="0"/>
          </a:p>
        </p:txBody>
      </p:sp>
    </p:spTree>
    <p:extLst>
      <p:ext uri="{BB962C8B-B14F-4D97-AF65-F5344CB8AC3E}">
        <p14:creationId xmlns:p14="http://schemas.microsoft.com/office/powerpoint/2010/main" val="836888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B8CB-9B5B-42CA-8BB6-ECF17C9CE9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5BC89D-38F8-4E65-9C9E-A12459071D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10694D-43FD-4DDF-923B-8BFD1EAC8113}"/>
              </a:ext>
            </a:extLst>
          </p:cNvPr>
          <p:cNvSpPr>
            <a:spLocks noGrp="1"/>
          </p:cNvSpPr>
          <p:nvPr>
            <p:ph type="dt" sz="half" idx="10"/>
          </p:nvPr>
        </p:nvSpPr>
        <p:spPr/>
        <p:txBody>
          <a:bodyPr/>
          <a:lstStyle/>
          <a:p>
            <a:fld id="{4D25AA27-E631-4BBB-8110-FA309183B5FB}" type="datetimeFigureOut">
              <a:rPr lang="en-GB" smtClean="0"/>
              <a:t>05/06/2019</a:t>
            </a:fld>
            <a:endParaRPr lang="en-GB" dirty="0"/>
          </a:p>
        </p:txBody>
      </p:sp>
      <p:sp>
        <p:nvSpPr>
          <p:cNvPr id="5" name="Footer Placeholder 4">
            <a:extLst>
              <a:ext uri="{FF2B5EF4-FFF2-40B4-BE49-F238E27FC236}">
                <a16:creationId xmlns:a16="http://schemas.microsoft.com/office/drawing/2014/main" id="{BCD4D146-70EB-41BC-9F54-C07177470D7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3C9D07C-F1BA-42F6-974B-6780772569AE}"/>
              </a:ext>
            </a:extLst>
          </p:cNvPr>
          <p:cNvSpPr>
            <a:spLocks noGrp="1"/>
          </p:cNvSpPr>
          <p:nvPr>
            <p:ph type="sldNum" sz="quarter" idx="12"/>
          </p:nvPr>
        </p:nvSpPr>
        <p:spPr/>
        <p:txBody>
          <a:bodyPr/>
          <a:lstStyle/>
          <a:p>
            <a:fld id="{71249CE8-7FF5-4713-9D34-5E8A3FF2D02E}" type="slidenum">
              <a:rPr lang="en-GB" smtClean="0"/>
              <a:t>‹#›</a:t>
            </a:fld>
            <a:endParaRPr lang="en-GB" dirty="0"/>
          </a:p>
        </p:txBody>
      </p:sp>
    </p:spTree>
    <p:extLst>
      <p:ext uri="{BB962C8B-B14F-4D97-AF65-F5344CB8AC3E}">
        <p14:creationId xmlns:p14="http://schemas.microsoft.com/office/powerpoint/2010/main" val="823870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F076A2-A19E-438E-B563-6EE767557FA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01A57B-357C-4730-AC74-6C1B988C653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E1DEFD-C98A-49F2-86B4-BDE3BDA8C086}"/>
              </a:ext>
            </a:extLst>
          </p:cNvPr>
          <p:cNvSpPr>
            <a:spLocks noGrp="1"/>
          </p:cNvSpPr>
          <p:nvPr>
            <p:ph type="dt" sz="half" idx="10"/>
          </p:nvPr>
        </p:nvSpPr>
        <p:spPr/>
        <p:txBody>
          <a:bodyPr/>
          <a:lstStyle/>
          <a:p>
            <a:fld id="{4D25AA27-E631-4BBB-8110-FA309183B5FB}" type="datetimeFigureOut">
              <a:rPr lang="en-GB" smtClean="0"/>
              <a:t>05/06/2019</a:t>
            </a:fld>
            <a:endParaRPr lang="en-GB" dirty="0"/>
          </a:p>
        </p:txBody>
      </p:sp>
      <p:sp>
        <p:nvSpPr>
          <p:cNvPr id="5" name="Footer Placeholder 4">
            <a:extLst>
              <a:ext uri="{FF2B5EF4-FFF2-40B4-BE49-F238E27FC236}">
                <a16:creationId xmlns:a16="http://schemas.microsoft.com/office/drawing/2014/main" id="{56205278-C352-492E-824F-BDA83738839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D5386AB-33E3-47B4-BEA6-894325DECCD0}"/>
              </a:ext>
            </a:extLst>
          </p:cNvPr>
          <p:cNvSpPr>
            <a:spLocks noGrp="1"/>
          </p:cNvSpPr>
          <p:nvPr>
            <p:ph type="sldNum" sz="quarter" idx="12"/>
          </p:nvPr>
        </p:nvSpPr>
        <p:spPr/>
        <p:txBody>
          <a:bodyPr/>
          <a:lstStyle/>
          <a:p>
            <a:fld id="{71249CE8-7FF5-4713-9D34-5E8A3FF2D02E}" type="slidenum">
              <a:rPr lang="en-GB" smtClean="0"/>
              <a:t>‹#›</a:t>
            </a:fld>
            <a:endParaRPr lang="en-GB" dirty="0"/>
          </a:p>
        </p:txBody>
      </p:sp>
    </p:spTree>
    <p:extLst>
      <p:ext uri="{BB962C8B-B14F-4D97-AF65-F5344CB8AC3E}">
        <p14:creationId xmlns:p14="http://schemas.microsoft.com/office/powerpoint/2010/main" val="850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6/5/2019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76043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6/5/2019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50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64598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53146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6/5/2019</a:t>
            </a:fld>
            <a:endParaRPr lang="en-US" dirty="0"/>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01920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6/5/2019</a:t>
            </a:fld>
            <a:endParaRPr lang="en-US" dirty="0"/>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266626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1160EA64-D806-43AC-9DF2-F8C432F32B4C}" type="datetimeFigureOut">
              <a:rPr lang="en-US" dirty="0"/>
              <a:t>6/5/2019</a:t>
            </a:fld>
            <a:endParaRPr lang="en-US" dirty="0"/>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40299311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1160EA64-D806-43AC-9DF2-F8C432F32B4C}" type="datetimeFigureOut">
              <a:rPr lang="en-US" dirty="0"/>
              <a:t>6/5/2019</a:t>
            </a:fld>
            <a:endParaRPr lang="en-US" dirty="0"/>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13438175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56" r:id="rId12"/>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F34A4E-7813-4375-A82A-0D8FBC2714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8276E1-4C6E-4D52-AFB3-A797872573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663681-77C6-487D-B5C3-2F8B91309E9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25AA27-E631-4BBB-8110-FA309183B5FB}" type="datetimeFigureOut">
              <a:rPr lang="en-GB" smtClean="0"/>
              <a:t>05/06/2019</a:t>
            </a:fld>
            <a:endParaRPr lang="en-GB" dirty="0"/>
          </a:p>
        </p:txBody>
      </p:sp>
      <p:sp>
        <p:nvSpPr>
          <p:cNvPr id="5" name="Footer Placeholder 4">
            <a:extLst>
              <a:ext uri="{FF2B5EF4-FFF2-40B4-BE49-F238E27FC236}">
                <a16:creationId xmlns:a16="http://schemas.microsoft.com/office/drawing/2014/main" id="{2D2C4881-43CE-4547-B3B1-585F3A7750D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7644DC5-DC17-4D43-A92B-6A0B4B49C74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249CE8-7FF5-4713-9D34-5E8A3FF2D02E}" type="slidenum">
              <a:rPr lang="en-GB" smtClean="0"/>
              <a:t>‹#›</a:t>
            </a:fld>
            <a:endParaRPr lang="en-GB" dirty="0"/>
          </a:p>
        </p:txBody>
      </p:sp>
    </p:spTree>
    <p:extLst>
      <p:ext uri="{BB962C8B-B14F-4D97-AF65-F5344CB8AC3E}">
        <p14:creationId xmlns:p14="http://schemas.microsoft.com/office/powerpoint/2010/main" val="14282291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55E416-BB59-4B26-8ACC-CCA2BFF5E4E4}"/>
              </a:ext>
            </a:extLst>
          </p:cNvPr>
          <p:cNvPicPr>
            <a:picLocks noChangeAspect="1"/>
          </p:cNvPicPr>
          <p:nvPr/>
        </p:nvPicPr>
        <p:blipFill rotWithShape="1">
          <a:blip r:embed="rId3"/>
          <a:srcRect l="16982" r="7685"/>
          <a:stretch/>
        </p:blipFill>
        <p:spPr>
          <a:xfrm>
            <a:off x="20" y="10"/>
            <a:ext cx="9143980" cy="6857990"/>
          </a:xfrm>
          <a:prstGeom prst="rect">
            <a:avLst/>
          </a:prstGeom>
        </p:spPr>
      </p:pic>
      <p:sp>
        <p:nvSpPr>
          <p:cNvPr id="2" name="Title 1">
            <a:extLst>
              <a:ext uri="{FF2B5EF4-FFF2-40B4-BE49-F238E27FC236}">
                <a16:creationId xmlns:a16="http://schemas.microsoft.com/office/drawing/2014/main" id="{5E088FA7-56B7-4F49-8791-88A0E8C50E68}"/>
              </a:ext>
            </a:extLst>
          </p:cNvPr>
          <p:cNvSpPr>
            <a:spLocks noGrp="1"/>
          </p:cNvSpPr>
          <p:nvPr>
            <p:ph type="ctrTitle"/>
          </p:nvPr>
        </p:nvSpPr>
        <p:spPr>
          <a:xfrm>
            <a:off x="1673352" y="5045160"/>
            <a:ext cx="5797296" cy="731520"/>
          </a:xfrm>
          <a:solidFill>
            <a:srgbClr val="000000">
              <a:alpha val="70000"/>
            </a:srgbClr>
          </a:solidFill>
          <a:ln>
            <a:noFill/>
          </a:ln>
        </p:spPr>
        <p:txBody>
          <a:bodyPr vert="horz" lIns="182880" tIns="182880" rIns="182880" bIns="182880" rtlCol="0" anchor="ctr">
            <a:normAutofit/>
          </a:bodyPr>
          <a:lstStyle/>
          <a:p>
            <a:pPr defTabSz="914400"/>
            <a:r>
              <a:rPr lang="en-US" sz="2100" kern="1200" cap="all" spc="200" baseline="0" dirty="0">
                <a:solidFill>
                  <a:srgbClr val="FFFFFF"/>
                </a:solidFill>
                <a:latin typeface="+mj-lt"/>
                <a:ea typeface="+mj-ea"/>
                <a:cs typeface="+mj-cs"/>
              </a:rPr>
              <a:t>Models of voting behaviour</a:t>
            </a:r>
          </a:p>
        </p:txBody>
      </p:sp>
      <p:sp>
        <p:nvSpPr>
          <p:cNvPr id="8" name="Rectangle 7">
            <a:extLst>
              <a:ext uri="{FF2B5EF4-FFF2-40B4-BE49-F238E27FC236}">
                <a16:creationId xmlns:a16="http://schemas.microsoft.com/office/drawing/2014/main" id="{A70E44F7-1AE7-45C1-BB2F-447BC47E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051" y="4880568"/>
            <a:ext cx="6041898" cy="106070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3844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0636-8089-4DD5-B862-C0134152535C}"/>
              </a:ext>
            </a:extLst>
          </p:cNvPr>
          <p:cNvSpPr>
            <a:spLocks noGrp="1"/>
          </p:cNvSpPr>
          <p:nvPr>
            <p:ph type="title"/>
          </p:nvPr>
        </p:nvSpPr>
        <p:spPr>
          <a:xfrm>
            <a:off x="1547664" y="260648"/>
            <a:ext cx="5797296" cy="1188720"/>
          </a:xfrm>
        </p:spPr>
        <p:txBody>
          <a:bodyPr/>
          <a:lstStyle/>
          <a:p>
            <a:r>
              <a:rPr lang="en-GB" dirty="0"/>
              <a:t>Longer term influences</a:t>
            </a:r>
          </a:p>
        </p:txBody>
      </p:sp>
      <p:sp>
        <p:nvSpPr>
          <p:cNvPr id="3" name="Content Placeholder 2">
            <a:extLst>
              <a:ext uri="{FF2B5EF4-FFF2-40B4-BE49-F238E27FC236}">
                <a16:creationId xmlns:a16="http://schemas.microsoft.com/office/drawing/2014/main" id="{3018D7D2-110F-440A-937C-A67F4FB27A7E}"/>
              </a:ext>
            </a:extLst>
          </p:cNvPr>
          <p:cNvSpPr>
            <a:spLocks noGrp="1"/>
          </p:cNvSpPr>
          <p:nvPr>
            <p:ph idx="1"/>
          </p:nvPr>
        </p:nvSpPr>
        <p:spPr>
          <a:xfrm>
            <a:off x="0" y="1628800"/>
            <a:ext cx="9036496" cy="3101983"/>
          </a:xfrm>
        </p:spPr>
        <p:txBody>
          <a:bodyPr>
            <a:noAutofit/>
          </a:bodyPr>
          <a:lstStyle/>
          <a:p>
            <a:pPr marL="0" indent="0">
              <a:buNone/>
            </a:pPr>
            <a:r>
              <a:rPr lang="en-GB" sz="3600" dirty="0"/>
              <a:t>Others though do not believe that voters exist in a vacuum.</a:t>
            </a:r>
          </a:p>
          <a:p>
            <a:pPr marL="0" indent="0">
              <a:buNone/>
            </a:pPr>
            <a:r>
              <a:rPr lang="en-GB" sz="3600" dirty="0"/>
              <a:t>They believe there are powerful long term influences which shape how we view the world.</a:t>
            </a:r>
          </a:p>
          <a:p>
            <a:pPr marL="0" indent="0">
              <a:buNone/>
            </a:pPr>
            <a:r>
              <a:rPr lang="en-GB" sz="3600" dirty="0"/>
              <a:t>We may make a rational choice when we vote, but our social class, gender, race, age and the media we consume shapes how we form this rational choice</a:t>
            </a:r>
            <a:r>
              <a:rPr lang="en-GB" sz="4800" dirty="0"/>
              <a:t>.</a:t>
            </a:r>
          </a:p>
        </p:txBody>
      </p:sp>
    </p:spTree>
    <p:extLst>
      <p:ext uri="{BB962C8B-B14F-4D97-AF65-F5344CB8AC3E}">
        <p14:creationId xmlns:p14="http://schemas.microsoft.com/office/powerpoint/2010/main" val="3092369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945777A-9B64-4B14-8BA4-BB94DBBCE158}"/>
              </a:ext>
            </a:extLst>
          </p:cNvPr>
          <p:cNvPicPr>
            <a:picLocks noGrp="1" noChangeAspect="1"/>
          </p:cNvPicPr>
          <p:nvPr>
            <p:ph idx="1"/>
          </p:nvPr>
        </p:nvPicPr>
        <p:blipFill rotWithShape="1">
          <a:blip r:embed="rId3"/>
          <a:srcRect l="14849" t="1082" r="-1" b="8008"/>
          <a:stretch/>
        </p:blipFill>
        <p:spPr>
          <a:xfrm>
            <a:off x="20" y="10"/>
            <a:ext cx="9143980" cy="6857990"/>
          </a:xfrm>
          <a:prstGeom prst="rect">
            <a:avLst/>
          </a:prstGeom>
        </p:spPr>
      </p:pic>
      <p:sp>
        <p:nvSpPr>
          <p:cNvPr id="2" name="Title 1">
            <a:extLst>
              <a:ext uri="{FF2B5EF4-FFF2-40B4-BE49-F238E27FC236}">
                <a16:creationId xmlns:a16="http://schemas.microsoft.com/office/drawing/2014/main" id="{A6573177-DC9A-4E29-B72C-3AD7B707C52F}"/>
              </a:ext>
            </a:extLst>
          </p:cNvPr>
          <p:cNvSpPr>
            <a:spLocks noGrp="1"/>
          </p:cNvSpPr>
          <p:nvPr>
            <p:ph type="title"/>
          </p:nvPr>
        </p:nvSpPr>
        <p:spPr>
          <a:xfrm>
            <a:off x="1673352" y="5045160"/>
            <a:ext cx="5797296" cy="731520"/>
          </a:xfrm>
          <a:solidFill>
            <a:srgbClr val="000000">
              <a:alpha val="70000"/>
            </a:srgbClr>
          </a:solidFill>
          <a:ln>
            <a:noFill/>
          </a:ln>
        </p:spPr>
        <p:txBody>
          <a:bodyPr vert="horz" lIns="182880" tIns="182880" rIns="182880" bIns="182880" rtlCol="0" anchor="ctr">
            <a:normAutofit/>
          </a:bodyPr>
          <a:lstStyle/>
          <a:p>
            <a:pPr defTabSz="914400"/>
            <a:r>
              <a:rPr lang="en-US" kern="1200" cap="all" spc="200" baseline="0" dirty="0">
                <a:solidFill>
                  <a:srgbClr val="FFFFFF"/>
                </a:solidFill>
                <a:latin typeface="+mj-lt"/>
                <a:ea typeface="+mj-ea"/>
                <a:cs typeface="+mj-cs"/>
              </a:rPr>
              <a:t>The sociological model</a:t>
            </a:r>
          </a:p>
        </p:txBody>
      </p:sp>
      <p:sp>
        <p:nvSpPr>
          <p:cNvPr id="9" name="Rectangle 8">
            <a:extLst>
              <a:ext uri="{FF2B5EF4-FFF2-40B4-BE49-F238E27FC236}">
                <a16:creationId xmlns:a16="http://schemas.microsoft.com/office/drawing/2014/main" id="{A70E44F7-1AE7-45C1-BB2F-447BC47E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051" y="4880568"/>
            <a:ext cx="6041898" cy="106070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25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D56B-BFBA-48CF-AC33-84607B4B31E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D1603C0-1516-4D35-BADA-9C709F9099CA}"/>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50221F25-CC3E-4121-8E83-8F8F45BA47AC}"/>
              </a:ext>
            </a:extLst>
          </p:cNvPr>
          <p:cNvPicPr>
            <a:picLocks noChangeAspect="1"/>
          </p:cNvPicPr>
          <p:nvPr/>
        </p:nvPicPr>
        <p:blipFill>
          <a:blip r:embed="rId3"/>
          <a:stretch>
            <a:fillRect/>
          </a:stretch>
        </p:blipFill>
        <p:spPr>
          <a:xfrm>
            <a:off x="0" y="0"/>
            <a:ext cx="9144000" cy="6857999"/>
          </a:xfrm>
          <a:prstGeom prst="rect">
            <a:avLst/>
          </a:prstGeom>
        </p:spPr>
      </p:pic>
    </p:spTree>
    <p:extLst>
      <p:ext uri="{BB962C8B-B14F-4D97-AF65-F5344CB8AC3E}">
        <p14:creationId xmlns:p14="http://schemas.microsoft.com/office/powerpoint/2010/main" val="2071721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4C8-53A8-4C1F-A5B7-0CAFD998DEB3}"/>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0C32F8A6-A3D2-4C8C-AB2C-2C3E3BF12F53}"/>
              </a:ext>
            </a:extLst>
          </p:cNvPr>
          <p:cNvPicPr>
            <a:picLocks noGrp="1" noChangeAspect="1"/>
          </p:cNvPicPr>
          <p:nvPr>
            <p:ph idx="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0456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3940-30D2-4CB4-80CF-111B1BCB71EF}"/>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D30B411E-B92D-40C3-A699-B81540C4F5A8}"/>
              </a:ext>
            </a:extLst>
          </p:cNvPr>
          <p:cNvPicPr>
            <a:picLocks noGrp="1" noChangeAspect="1"/>
          </p:cNvPicPr>
          <p:nvPr>
            <p:ph idx="1"/>
          </p:nvPr>
        </p:nvPicPr>
        <p:blipFill>
          <a:blip r:embed="rId3"/>
          <a:stretch>
            <a:fillRect/>
          </a:stretch>
        </p:blipFill>
        <p:spPr>
          <a:xfrm>
            <a:off x="0" y="0"/>
            <a:ext cx="9144000" cy="6857999"/>
          </a:xfrm>
          <a:prstGeom prst="rect">
            <a:avLst/>
          </a:prstGeom>
        </p:spPr>
      </p:pic>
    </p:spTree>
    <p:extLst>
      <p:ext uri="{BB962C8B-B14F-4D97-AF65-F5344CB8AC3E}">
        <p14:creationId xmlns:p14="http://schemas.microsoft.com/office/powerpoint/2010/main" val="166322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35FB-E7BA-459D-B4B2-993D05EF6A21}"/>
              </a:ext>
            </a:extLst>
          </p:cNvPr>
          <p:cNvSpPr>
            <a:spLocks noGrp="1"/>
          </p:cNvSpPr>
          <p:nvPr>
            <p:ph type="title"/>
          </p:nvPr>
        </p:nvSpPr>
        <p:spPr>
          <a:xfrm>
            <a:off x="1403648" y="445684"/>
            <a:ext cx="5797296" cy="891540"/>
          </a:xfrm>
        </p:spPr>
        <p:txBody>
          <a:bodyPr/>
          <a:lstStyle/>
          <a:p>
            <a:r>
              <a:rPr lang="en-GB" dirty="0"/>
              <a:t>social class</a:t>
            </a:r>
          </a:p>
        </p:txBody>
      </p:sp>
      <p:sp>
        <p:nvSpPr>
          <p:cNvPr id="3" name="Content Placeholder 2">
            <a:extLst>
              <a:ext uri="{FF2B5EF4-FFF2-40B4-BE49-F238E27FC236}">
                <a16:creationId xmlns:a16="http://schemas.microsoft.com/office/drawing/2014/main" id="{D6058324-826A-401B-9A60-7E6468032E8C}"/>
              </a:ext>
            </a:extLst>
          </p:cNvPr>
          <p:cNvSpPr>
            <a:spLocks noGrp="1"/>
          </p:cNvSpPr>
          <p:nvPr>
            <p:ph idx="1"/>
          </p:nvPr>
        </p:nvSpPr>
        <p:spPr>
          <a:xfrm>
            <a:off x="285455" y="1591840"/>
            <a:ext cx="8618456" cy="1806567"/>
          </a:xfrm>
        </p:spPr>
        <p:txBody>
          <a:bodyPr>
            <a:normAutofit/>
          </a:bodyPr>
          <a:lstStyle/>
          <a:p>
            <a:pPr marL="0" indent="0">
              <a:buNone/>
            </a:pPr>
            <a:r>
              <a:rPr lang="en-GB" sz="1600" dirty="0"/>
              <a:t>Social class remains a factor in voting behaviour.  The First Past the Post voting system reflects the class divide in society. Some constituencies are solidly middle class and affluent;  and more likely to be won by the Conservatives and others are working class and less affluent and more likely to be won by the SNP or Labour.</a:t>
            </a:r>
          </a:p>
          <a:p>
            <a:pPr marL="0" indent="0">
              <a:buNone/>
            </a:pPr>
            <a:r>
              <a:rPr lang="en-GB" sz="1600" dirty="0"/>
              <a:t>These two Scottish parliamentary seats border one another.  These were the results in the 2016 Scottish parliament constituency elections. (Source: Democratic Dashboard)</a:t>
            </a:r>
          </a:p>
        </p:txBody>
      </p:sp>
      <p:pic>
        <p:nvPicPr>
          <p:cNvPr id="4" name="Picture 3">
            <a:extLst>
              <a:ext uri="{FF2B5EF4-FFF2-40B4-BE49-F238E27FC236}">
                <a16:creationId xmlns:a16="http://schemas.microsoft.com/office/drawing/2014/main" id="{6A463A81-2639-4452-8F47-0A5C1AC97748}"/>
              </a:ext>
            </a:extLst>
          </p:cNvPr>
          <p:cNvPicPr>
            <a:picLocks noChangeAspect="1"/>
          </p:cNvPicPr>
          <p:nvPr/>
        </p:nvPicPr>
        <p:blipFill>
          <a:blip r:embed="rId3"/>
          <a:stretch>
            <a:fillRect/>
          </a:stretch>
        </p:blipFill>
        <p:spPr>
          <a:xfrm>
            <a:off x="394158" y="4221088"/>
            <a:ext cx="4200525" cy="1993106"/>
          </a:xfrm>
          <a:prstGeom prst="rect">
            <a:avLst/>
          </a:prstGeom>
        </p:spPr>
      </p:pic>
      <p:pic>
        <p:nvPicPr>
          <p:cNvPr id="5" name="Picture 4">
            <a:extLst>
              <a:ext uri="{FF2B5EF4-FFF2-40B4-BE49-F238E27FC236}">
                <a16:creationId xmlns:a16="http://schemas.microsoft.com/office/drawing/2014/main" id="{321DFDBC-2C84-4A2E-8D4F-A9C8B8D9C420}"/>
              </a:ext>
            </a:extLst>
          </p:cNvPr>
          <p:cNvPicPr>
            <a:picLocks noChangeAspect="1"/>
          </p:cNvPicPr>
          <p:nvPr/>
        </p:nvPicPr>
        <p:blipFill>
          <a:blip r:embed="rId4"/>
          <a:stretch>
            <a:fillRect/>
          </a:stretch>
        </p:blipFill>
        <p:spPr>
          <a:xfrm>
            <a:off x="4716016" y="4221088"/>
            <a:ext cx="4136231" cy="1993106"/>
          </a:xfrm>
          <a:prstGeom prst="rect">
            <a:avLst/>
          </a:prstGeom>
        </p:spPr>
      </p:pic>
      <p:sp>
        <p:nvSpPr>
          <p:cNvPr id="6" name="TextBox 5">
            <a:extLst>
              <a:ext uri="{FF2B5EF4-FFF2-40B4-BE49-F238E27FC236}">
                <a16:creationId xmlns:a16="http://schemas.microsoft.com/office/drawing/2014/main" id="{11F54E2C-1B79-4161-B90E-03C8D6F33CA1}"/>
              </a:ext>
            </a:extLst>
          </p:cNvPr>
          <p:cNvSpPr txBox="1"/>
          <p:nvPr/>
        </p:nvSpPr>
        <p:spPr>
          <a:xfrm>
            <a:off x="827584" y="3677722"/>
            <a:ext cx="1003955" cy="300082"/>
          </a:xfrm>
          <a:prstGeom prst="rect">
            <a:avLst/>
          </a:prstGeom>
          <a:noFill/>
        </p:spPr>
        <p:txBody>
          <a:bodyPr wrap="square" rtlCol="0">
            <a:spAutoFit/>
          </a:bodyPr>
          <a:lstStyle/>
          <a:p>
            <a:pPr defTabSz="342900"/>
            <a:r>
              <a:rPr lang="en-GB" sz="1350" dirty="0">
                <a:solidFill>
                  <a:srgbClr val="000000"/>
                </a:solidFill>
                <a:latin typeface="Gill Sans MT" panose="020B0502020104020203"/>
              </a:rPr>
              <a:t>Eastwood</a:t>
            </a:r>
          </a:p>
        </p:txBody>
      </p:sp>
      <p:sp>
        <p:nvSpPr>
          <p:cNvPr id="7" name="TextBox 6">
            <a:extLst>
              <a:ext uri="{FF2B5EF4-FFF2-40B4-BE49-F238E27FC236}">
                <a16:creationId xmlns:a16="http://schemas.microsoft.com/office/drawing/2014/main" id="{B1C0D741-EDE1-4AC9-AC00-71B1C1B153DD}"/>
              </a:ext>
            </a:extLst>
          </p:cNvPr>
          <p:cNvSpPr txBox="1"/>
          <p:nvPr/>
        </p:nvSpPr>
        <p:spPr>
          <a:xfrm>
            <a:off x="5194837" y="3677722"/>
            <a:ext cx="1982438" cy="300082"/>
          </a:xfrm>
          <a:prstGeom prst="rect">
            <a:avLst/>
          </a:prstGeom>
          <a:noFill/>
        </p:spPr>
        <p:txBody>
          <a:bodyPr wrap="square" rtlCol="0">
            <a:spAutoFit/>
          </a:bodyPr>
          <a:lstStyle/>
          <a:p>
            <a:pPr defTabSz="342900"/>
            <a:r>
              <a:rPr lang="en-GB" sz="1350" dirty="0">
                <a:solidFill>
                  <a:srgbClr val="000000"/>
                </a:solidFill>
                <a:latin typeface="Gill Sans MT" panose="020B0502020104020203"/>
              </a:rPr>
              <a:t>Glasgow Pollok</a:t>
            </a:r>
          </a:p>
        </p:txBody>
      </p:sp>
    </p:spTree>
    <p:extLst>
      <p:ext uri="{BB962C8B-B14F-4D97-AF65-F5344CB8AC3E}">
        <p14:creationId xmlns:p14="http://schemas.microsoft.com/office/powerpoint/2010/main" val="204136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CE87-823A-4829-930B-5BE0D6E1E9ED}"/>
              </a:ext>
            </a:extLst>
          </p:cNvPr>
          <p:cNvSpPr>
            <a:spLocks noGrp="1"/>
          </p:cNvSpPr>
          <p:nvPr>
            <p:ph type="title"/>
          </p:nvPr>
        </p:nvSpPr>
        <p:spPr>
          <a:xfrm>
            <a:off x="1547664" y="398394"/>
            <a:ext cx="5797296" cy="891540"/>
          </a:xfrm>
        </p:spPr>
        <p:txBody>
          <a:bodyPr/>
          <a:lstStyle/>
          <a:p>
            <a:r>
              <a:rPr lang="en-GB" dirty="0"/>
              <a:t>Affluent eastwood</a:t>
            </a:r>
          </a:p>
        </p:txBody>
      </p:sp>
      <p:sp>
        <p:nvSpPr>
          <p:cNvPr id="3" name="Content Placeholder 2">
            <a:extLst>
              <a:ext uri="{FF2B5EF4-FFF2-40B4-BE49-F238E27FC236}">
                <a16:creationId xmlns:a16="http://schemas.microsoft.com/office/drawing/2014/main" id="{1E01A261-AA97-47F5-860C-6754E8EA9E39}"/>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CC6E7F48-955B-4CF5-8A34-720D3AE24FB7}"/>
              </a:ext>
            </a:extLst>
          </p:cNvPr>
          <p:cNvPicPr>
            <a:picLocks noChangeAspect="1"/>
          </p:cNvPicPr>
          <p:nvPr/>
        </p:nvPicPr>
        <p:blipFill>
          <a:blip r:embed="rId3"/>
          <a:stretch>
            <a:fillRect/>
          </a:stretch>
        </p:blipFill>
        <p:spPr>
          <a:xfrm>
            <a:off x="0" y="2035969"/>
            <a:ext cx="9144000" cy="3964781"/>
          </a:xfrm>
          <a:prstGeom prst="rect">
            <a:avLst/>
          </a:prstGeom>
        </p:spPr>
      </p:pic>
    </p:spTree>
    <p:extLst>
      <p:ext uri="{BB962C8B-B14F-4D97-AF65-F5344CB8AC3E}">
        <p14:creationId xmlns:p14="http://schemas.microsoft.com/office/powerpoint/2010/main" val="364900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8447-0638-4974-9B44-21191CC347B6}"/>
              </a:ext>
            </a:extLst>
          </p:cNvPr>
          <p:cNvSpPr>
            <a:spLocks noGrp="1"/>
          </p:cNvSpPr>
          <p:nvPr>
            <p:ph type="title"/>
          </p:nvPr>
        </p:nvSpPr>
        <p:spPr>
          <a:xfrm>
            <a:off x="1475656" y="404664"/>
            <a:ext cx="5797296" cy="891540"/>
          </a:xfrm>
        </p:spPr>
        <p:txBody>
          <a:bodyPr/>
          <a:lstStyle/>
          <a:p>
            <a:r>
              <a:rPr lang="en-GB" dirty="0"/>
              <a:t>Less Affluent Glasgow pollok</a:t>
            </a:r>
          </a:p>
        </p:txBody>
      </p:sp>
      <p:pic>
        <p:nvPicPr>
          <p:cNvPr id="4" name="Content Placeholder 3">
            <a:extLst>
              <a:ext uri="{FF2B5EF4-FFF2-40B4-BE49-F238E27FC236}">
                <a16:creationId xmlns:a16="http://schemas.microsoft.com/office/drawing/2014/main" id="{33516008-4B88-4FC4-8AD7-3AD327ED49EB}"/>
              </a:ext>
            </a:extLst>
          </p:cNvPr>
          <p:cNvPicPr>
            <a:picLocks noGrp="1" noChangeAspect="1"/>
          </p:cNvPicPr>
          <p:nvPr>
            <p:ph idx="1"/>
          </p:nvPr>
        </p:nvPicPr>
        <p:blipFill>
          <a:blip r:embed="rId3"/>
          <a:stretch>
            <a:fillRect/>
          </a:stretch>
        </p:blipFill>
        <p:spPr>
          <a:xfrm>
            <a:off x="1" y="2023817"/>
            <a:ext cx="9144000" cy="3976934"/>
          </a:xfrm>
          <a:prstGeom prst="rect">
            <a:avLst/>
          </a:prstGeom>
        </p:spPr>
      </p:pic>
    </p:spTree>
    <p:extLst>
      <p:ext uri="{BB962C8B-B14F-4D97-AF65-F5344CB8AC3E}">
        <p14:creationId xmlns:p14="http://schemas.microsoft.com/office/powerpoint/2010/main" val="3556392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079581" cy="1080120"/>
          </a:xfrm>
        </p:spPr>
        <p:txBody>
          <a:bodyPr/>
          <a:lstStyle/>
          <a:p>
            <a:r>
              <a:rPr lang="en-GB" dirty="0">
                <a:solidFill>
                  <a:schemeClr val="tx1"/>
                </a:solidFill>
              </a:rPr>
              <a:t>brexit and social class</a:t>
            </a:r>
          </a:p>
        </p:txBody>
      </p:sp>
      <p:pic>
        <p:nvPicPr>
          <p:cNvPr id="4" name="Picture 3"/>
          <p:cNvPicPr>
            <a:picLocks noChangeAspect="1"/>
          </p:cNvPicPr>
          <p:nvPr/>
        </p:nvPicPr>
        <p:blipFill>
          <a:blip r:embed="rId3"/>
          <a:stretch>
            <a:fillRect/>
          </a:stretch>
        </p:blipFill>
        <p:spPr>
          <a:xfrm>
            <a:off x="395536" y="1412776"/>
            <a:ext cx="8007573" cy="5019675"/>
          </a:xfrm>
          <a:prstGeom prst="rect">
            <a:avLst/>
          </a:prstGeom>
        </p:spPr>
      </p:pic>
    </p:spTree>
    <p:extLst>
      <p:ext uri="{BB962C8B-B14F-4D97-AF65-F5344CB8AC3E}">
        <p14:creationId xmlns:p14="http://schemas.microsoft.com/office/powerpoint/2010/main" val="498227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08FE-8727-4BA4-AF5E-B920EB961B63}"/>
              </a:ext>
            </a:extLst>
          </p:cNvPr>
          <p:cNvSpPr>
            <a:spLocks noGrp="1"/>
          </p:cNvSpPr>
          <p:nvPr>
            <p:ph type="title"/>
          </p:nvPr>
        </p:nvSpPr>
        <p:spPr>
          <a:xfrm>
            <a:off x="1475656" y="412975"/>
            <a:ext cx="5797296" cy="891540"/>
          </a:xfrm>
        </p:spPr>
        <p:txBody>
          <a:bodyPr/>
          <a:lstStyle/>
          <a:p>
            <a:r>
              <a:rPr lang="en-GB" dirty="0"/>
              <a:t>social class</a:t>
            </a:r>
          </a:p>
        </p:txBody>
      </p:sp>
      <p:sp>
        <p:nvSpPr>
          <p:cNvPr id="3" name="Content Placeholder 2">
            <a:extLst>
              <a:ext uri="{FF2B5EF4-FFF2-40B4-BE49-F238E27FC236}">
                <a16:creationId xmlns:a16="http://schemas.microsoft.com/office/drawing/2014/main" id="{0A17CB45-DBEF-4CDA-AA87-8BEF078FC673}"/>
              </a:ext>
            </a:extLst>
          </p:cNvPr>
          <p:cNvSpPr>
            <a:spLocks noGrp="1"/>
          </p:cNvSpPr>
          <p:nvPr>
            <p:ph idx="1"/>
          </p:nvPr>
        </p:nvSpPr>
        <p:spPr>
          <a:xfrm>
            <a:off x="179512" y="1844824"/>
            <a:ext cx="8717437" cy="1206632"/>
          </a:xfrm>
        </p:spPr>
        <p:txBody>
          <a:bodyPr>
            <a:noAutofit/>
          </a:bodyPr>
          <a:lstStyle/>
          <a:p>
            <a:pPr marL="0" indent="0">
              <a:buNone/>
            </a:pPr>
            <a:r>
              <a:rPr lang="en-GB" sz="1600" dirty="0"/>
              <a:t>Social class is clearly a factor in how people vote, but its influence is changing.</a:t>
            </a:r>
          </a:p>
          <a:p>
            <a:pPr marL="0" indent="0">
              <a:buNone/>
            </a:pPr>
            <a:r>
              <a:rPr lang="en-GB" sz="1600" dirty="0"/>
              <a:t>What has been noticeable in recent elections is how the Conservative Party has increased its share of the vote among traditional Labour voters.</a:t>
            </a:r>
          </a:p>
        </p:txBody>
      </p:sp>
      <p:pic>
        <p:nvPicPr>
          <p:cNvPr id="4" name="Picture 3">
            <a:extLst>
              <a:ext uri="{FF2B5EF4-FFF2-40B4-BE49-F238E27FC236}">
                <a16:creationId xmlns:a16="http://schemas.microsoft.com/office/drawing/2014/main" id="{A20277C9-1CB7-4AE0-A6F2-4AAA0604BE1E}"/>
              </a:ext>
            </a:extLst>
          </p:cNvPr>
          <p:cNvPicPr>
            <a:picLocks noChangeAspect="1"/>
          </p:cNvPicPr>
          <p:nvPr/>
        </p:nvPicPr>
        <p:blipFill>
          <a:blip r:embed="rId3"/>
          <a:stretch>
            <a:fillRect/>
          </a:stretch>
        </p:blipFill>
        <p:spPr>
          <a:xfrm>
            <a:off x="1884707" y="3429000"/>
            <a:ext cx="4979194" cy="3178969"/>
          </a:xfrm>
          <a:prstGeom prst="rect">
            <a:avLst/>
          </a:prstGeom>
        </p:spPr>
      </p:pic>
    </p:spTree>
    <p:extLst>
      <p:ext uri="{BB962C8B-B14F-4D97-AF65-F5344CB8AC3E}">
        <p14:creationId xmlns:p14="http://schemas.microsoft.com/office/powerpoint/2010/main" val="426366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8ACF-D802-4239-A4DC-417DD2C9AD31}"/>
              </a:ext>
            </a:extLst>
          </p:cNvPr>
          <p:cNvSpPr>
            <a:spLocks noGrp="1"/>
          </p:cNvSpPr>
          <p:nvPr>
            <p:ph type="title"/>
          </p:nvPr>
        </p:nvSpPr>
        <p:spPr/>
        <p:txBody>
          <a:bodyPr/>
          <a:lstStyle/>
          <a:p>
            <a:r>
              <a:rPr lang="en-GB" dirty="0"/>
              <a:t>SQA Course Specification</a:t>
            </a:r>
          </a:p>
        </p:txBody>
      </p:sp>
      <p:sp>
        <p:nvSpPr>
          <p:cNvPr id="3" name="Content Placeholder 2">
            <a:extLst>
              <a:ext uri="{FF2B5EF4-FFF2-40B4-BE49-F238E27FC236}">
                <a16:creationId xmlns:a16="http://schemas.microsoft.com/office/drawing/2014/main" id="{E61538CA-28C0-4AC3-9899-DB11991B89A6}"/>
              </a:ext>
            </a:extLst>
          </p:cNvPr>
          <p:cNvSpPr>
            <a:spLocks noGrp="1"/>
          </p:cNvSpPr>
          <p:nvPr>
            <p:ph idx="1"/>
          </p:nvPr>
        </p:nvSpPr>
        <p:spPr>
          <a:xfrm>
            <a:off x="611560" y="2638045"/>
            <a:ext cx="8208912" cy="3101983"/>
          </a:xfrm>
        </p:spPr>
        <p:txBody>
          <a:bodyPr>
            <a:normAutofit/>
          </a:bodyPr>
          <a:lstStyle/>
          <a:p>
            <a:pPr marL="0" indent="0">
              <a:buNone/>
            </a:pPr>
            <a:r>
              <a:rPr lang="en-GB" sz="2000" dirty="0"/>
              <a:t>Candidates analyse, evaluate and compare the effectiveness of the following: </a:t>
            </a:r>
          </a:p>
          <a:p>
            <a:r>
              <a:rPr lang="en-GB" sz="2000" dirty="0"/>
              <a:t>rational choice model </a:t>
            </a:r>
          </a:p>
          <a:p>
            <a:r>
              <a:rPr lang="en-GB" sz="2000" dirty="0"/>
              <a:t>sociological model </a:t>
            </a:r>
          </a:p>
          <a:p>
            <a:r>
              <a:rPr lang="en-GB" sz="2000" dirty="0"/>
              <a:t>party identification model </a:t>
            </a:r>
          </a:p>
        </p:txBody>
      </p:sp>
    </p:spTree>
    <p:extLst>
      <p:ext uri="{BB962C8B-B14F-4D97-AF65-F5344CB8AC3E}">
        <p14:creationId xmlns:p14="http://schemas.microsoft.com/office/powerpoint/2010/main" val="394677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1DF5-1E55-48E0-8B5B-879DAD0CADB2}"/>
              </a:ext>
            </a:extLst>
          </p:cNvPr>
          <p:cNvSpPr>
            <a:spLocks noGrp="1"/>
          </p:cNvSpPr>
          <p:nvPr>
            <p:ph type="title"/>
          </p:nvPr>
        </p:nvSpPr>
        <p:spPr>
          <a:xfrm>
            <a:off x="1356692" y="404664"/>
            <a:ext cx="5797296" cy="891540"/>
          </a:xfrm>
        </p:spPr>
        <p:txBody>
          <a:bodyPr/>
          <a:lstStyle/>
          <a:p>
            <a:r>
              <a:rPr lang="en-GB" dirty="0"/>
              <a:t>social class</a:t>
            </a:r>
          </a:p>
        </p:txBody>
      </p:sp>
      <p:sp>
        <p:nvSpPr>
          <p:cNvPr id="6" name="Content Placeholder 2">
            <a:extLst>
              <a:ext uri="{FF2B5EF4-FFF2-40B4-BE49-F238E27FC236}">
                <a16:creationId xmlns:a16="http://schemas.microsoft.com/office/drawing/2014/main" id="{8FDD8B8B-D579-4286-93C2-1A53800B8991}"/>
              </a:ext>
            </a:extLst>
          </p:cNvPr>
          <p:cNvSpPr txBox="1">
            <a:spLocks/>
          </p:cNvSpPr>
          <p:nvPr/>
        </p:nvSpPr>
        <p:spPr>
          <a:xfrm>
            <a:off x="315892" y="2149983"/>
            <a:ext cx="11550089" cy="3175572"/>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171450" indent="-171450" defTabSz="685800">
              <a:spcBef>
                <a:spcPts val="750"/>
              </a:spcBef>
              <a:buClr>
                <a:srgbClr val="9BAFB5"/>
              </a:buClr>
            </a:pPr>
            <a:endParaRPr lang="en-GB" sz="1350" dirty="0">
              <a:solidFill>
                <a:srgbClr val="000000">
                  <a:lumMod val="85000"/>
                  <a:lumOff val="15000"/>
                </a:srgbClr>
              </a:solidFill>
              <a:latin typeface="Gill Sans MT" panose="020B0502020104020203"/>
            </a:endParaRPr>
          </a:p>
        </p:txBody>
      </p:sp>
      <p:pic>
        <p:nvPicPr>
          <p:cNvPr id="7" name="Picture 2" descr="Image result for daily mail immigration">
            <a:extLst>
              <a:ext uri="{FF2B5EF4-FFF2-40B4-BE49-F238E27FC236}">
                <a16:creationId xmlns:a16="http://schemas.microsoft.com/office/drawing/2014/main" id="{8F47D8A3-2992-4D57-8E74-7506C0958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233" y="2129380"/>
            <a:ext cx="2552308" cy="33711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F05526-A2DC-4720-87DC-762EA65A59B1}"/>
              </a:ext>
            </a:extLst>
          </p:cNvPr>
          <p:cNvSpPr txBox="1"/>
          <p:nvPr/>
        </p:nvSpPr>
        <p:spPr>
          <a:xfrm>
            <a:off x="153366" y="1628800"/>
            <a:ext cx="3547022" cy="4732065"/>
          </a:xfrm>
          <a:prstGeom prst="rect">
            <a:avLst/>
          </a:prstGeom>
          <a:noFill/>
        </p:spPr>
        <p:txBody>
          <a:bodyPr wrap="square" rtlCol="0">
            <a:spAutoFit/>
          </a:bodyPr>
          <a:lstStyle/>
          <a:p>
            <a:pPr defTabSz="342900"/>
            <a:r>
              <a:rPr lang="en-GB" sz="1600" dirty="0">
                <a:solidFill>
                  <a:srgbClr val="000000"/>
                </a:solidFill>
                <a:latin typeface="Gill Sans MT" panose="020B0502020104020203"/>
              </a:rPr>
              <a:t>Conservative policies, such as cutting welfare payments, leaving the EU and limiting immigration may have an appeal for lower income voters who resent the ‘workshy’ and are fearful of losing their jobs to EU and non-EU immigrants.</a:t>
            </a:r>
          </a:p>
          <a:p>
            <a:pPr defTabSz="342900"/>
            <a:endParaRPr lang="en-GB" sz="1600" dirty="0">
              <a:solidFill>
                <a:srgbClr val="000000"/>
              </a:solidFill>
              <a:latin typeface="Gill Sans MT" panose="020B0502020104020203"/>
            </a:endParaRPr>
          </a:p>
          <a:p>
            <a:pPr defTabSz="342900"/>
            <a:r>
              <a:rPr lang="en-GB" sz="1600" dirty="0">
                <a:solidFill>
                  <a:srgbClr val="000000"/>
                </a:solidFill>
                <a:latin typeface="Gill Sans MT" panose="020B0502020104020203"/>
              </a:rPr>
              <a:t>Better-educated people are now more likely to vote for “Left-wing” parties or centrist causes, while those who never went to university are more likely to vote for “Right-wing” or populist parties.</a:t>
            </a:r>
          </a:p>
          <a:p>
            <a:pPr defTabSz="342900"/>
            <a:endParaRPr lang="en-GB" sz="1600" dirty="0">
              <a:solidFill>
                <a:srgbClr val="000000"/>
              </a:solidFill>
              <a:latin typeface="Gill Sans MT" panose="020B0502020104020203"/>
            </a:endParaRPr>
          </a:p>
          <a:p>
            <a:pPr defTabSz="342900"/>
            <a:r>
              <a:rPr lang="en-GB" sz="1600" dirty="0">
                <a:solidFill>
                  <a:srgbClr val="000000"/>
                </a:solidFill>
                <a:latin typeface="Gill Sans MT" panose="020B0502020104020203"/>
              </a:rPr>
              <a:t>The Labour party is increasingly appealing to educated, cosmopolitan city dwellers, rather than its ‘traditional’ working class.</a:t>
            </a:r>
          </a:p>
          <a:p>
            <a:pPr defTabSz="342900"/>
            <a:endParaRPr lang="en-GB" sz="1350" dirty="0">
              <a:solidFill>
                <a:srgbClr val="000000"/>
              </a:solidFill>
              <a:latin typeface="Gill Sans MT" panose="020B0502020104020203"/>
            </a:endParaRPr>
          </a:p>
        </p:txBody>
      </p:sp>
      <p:pic>
        <p:nvPicPr>
          <p:cNvPr id="2052" name="Picture 4" descr="Related image">
            <a:extLst>
              <a:ext uri="{FF2B5EF4-FFF2-40B4-BE49-F238E27FC236}">
                <a16:creationId xmlns:a16="http://schemas.microsoft.com/office/drawing/2014/main" id="{3610B807-2C09-4B21-BF3C-8982654A2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6704" y="2156847"/>
            <a:ext cx="2406197" cy="337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728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A0DD-7816-45FC-A7F3-063C69017196}"/>
              </a:ext>
            </a:extLst>
          </p:cNvPr>
          <p:cNvSpPr>
            <a:spLocks noGrp="1"/>
          </p:cNvSpPr>
          <p:nvPr>
            <p:ph type="title"/>
          </p:nvPr>
        </p:nvSpPr>
        <p:spPr>
          <a:xfrm>
            <a:off x="1547664" y="332656"/>
            <a:ext cx="5797296" cy="891540"/>
          </a:xfrm>
        </p:spPr>
        <p:txBody>
          <a:bodyPr/>
          <a:lstStyle/>
          <a:p>
            <a:r>
              <a:rPr lang="en-GB" dirty="0"/>
              <a:t>age</a:t>
            </a:r>
          </a:p>
        </p:txBody>
      </p:sp>
      <p:pic>
        <p:nvPicPr>
          <p:cNvPr id="4" name="Content Placeholder 3">
            <a:extLst>
              <a:ext uri="{FF2B5EF4-FFF2-40B4-BE49-F238E27FC236}">
                <a16:creationId xmlns:a16="http://schemas.microsoft.com/office/drawing/2014/main" id="{A0A4FE72-4D7A-4F27-8A1B-5ED474052CF5}"/>
              </a:ext>
            </a:extLst>
          </p:cNvPr>
          <p:cNvPicPr>
            <a:picLocks noGrp="1" noChangeAspect="1"/>
          </p:cNvPicPr>
          <p:nvPr>
            <p:ph idx="1"/>
          </p:nvPr>
        </p:nvPicPr>
        <p:blipFill>
          <a:blip r:embed="rId3"/>
          <a:stretch>
            <a:fillRect/>
          </a:stretch>
        </p:blipFill>
        <p:spPr>
          <a:xfrm>
            <a:off x="652638" y="3124200"/>
            <a:ext cx="7591770" cy="3561273"/>
          </a:xfrm>
          <a:prstGeom prst="rect">
            <a:avLst/>
          </a:prstGeom>
        </p:spPr>
      </p:pic>
      <p:sp>
        <p:nvSpPr>
          <p:cNvPr id="5" name="TextBox 4">
            <a:extLst>
              <a:ext uri="{FF2B5EF4-FFF2-40B4-BE49-F238E27FC236}">
                <a16:creationId xmlns:a16="http://schemas.microsoft.com/office/drawing/2014/main" id="{024FFD2E-3D01-46D2-9F5E-832000220358}"/>
              </a:ext>
            </a:extLst>
          </p:cNvPr>
          <p:cNvSpPr txBox="1"/>
          <p:nvPr/>
        </p:nvSpPr>
        <p:spPr>
          <a:xfrm>
            <a:off x="241562" y="1628800"/>
            <a:ext cx="8660876" cy="1323439"/>
          </a:xfrm>
          <a:prstGeom prst="rect">
            <a:avLst/>
          </a:prstGeom>
          <a:noFill/>
        </p:spPr>
        <p:txBody>
          <a:bodyPr wrap="square" rtlCol="0">
            <a:spAutoFit/>
          </a:bodyPr>
          <a:lstStyle/>
          <a:p>
            <a:pPr defTabSz="342900"/>
            <a:r>
              <a:rPr lang="en-GB" sz="2000" dirty="0">
                <a:solidFill>
                  <a:srgbClr val="000000"/>
                </a:solidFill>
                <a:latin typeface="Gill Sans MT" panose="020B0502020104020203"/>
              </a:rPr>
              <a:t>Age seems to be the new dividing line in British politics. Amongst first time voters (those aged 18 and 19), Labour was forty seven percentage points ahead.  Amongst those aged over 70, the Conservatives had a lead of fifty percentage points.</a:t>
            </a:r>
          </a:p>
        </p:txBody>
      </p:sp>
    </p:spTree>
    <p:extLst>
      <p:ext uri="{BB962C8B-B14F-4D97-AF65-F5344CB8AC3E}">
        <p14:creationId xmlns:p14="http://schemas.microsoft.com/office/powerpoint/2010/main" val="2731149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9799-5BD4-45BC-A92F-67EACEA78F33}"/>
              </a:ext>
            </a:extLst>
          </p:cNvPr>
          <p:cNvSpPr>
            <a:spLocks noGrp="1"/>
          </p:cNvSpPr>
          <p:nvPr>
            <p:ph type="title"/>
          </p:nvPr>
        </p:nvSpPr>
        <p:spPr>
          <a:xfrm>
            <a:off x="1673352" y="435876"/>
            <a:ext cx="5797296" cy="891540"/>
          </a:xfrm>
        </p:spPr>
        <p:txBody>
          <a:bodyPr/>
          <a:lstStyle/>
          <a:p>
            <a:r>
              <a:rPr lang="en-GB" dirty="0"/>
              <a:t>race</a:t>
            </a:r>
          </a:p>
        </p:txBody>
      </p:sp>
      <p:sp>
        <p:nvSpPr>
          <p:cNvPr id="3" name="Content Placeholder 2">
            <a:extLst>
              <a:ext uri="{FF2B5EF4-FFF2-40B4-BE49-F238E27FC236}">
                <a16:creationId xmlns:a16="http://schemas.microsoft.com/office/drawing/2014/main" id="{A53A7024-5A05-4825-8F70-1452D9E484CF}"/>
              </a:ext>
            </a:extLst>
          </p:cNvPr>
          <p:cNvSpPr>
            <a:spLocks noGrp="1"/>
          </p:cNvSpPr>
          <p:nvPr>
            <p:ph idx="1"/>
          </p:nvPr>
        </p:nvSpPr>
        <p:spPr>
          <a:xfrm>
            <a:off x="106052" y="2288981"/>
            <a:ext cx="5868186" cy="3128486"/>
          </a:xfrm>
        </p:spPr>
        <p:txBody>
          <a:bodyPr>
            <a:noAutofit/>
          </a:bodyPr>
          <a:lstStyle/>
          <a:p>
            <a:r>
              <a:rPr lang="en-GB" sz="1600" dirty="0">
                <a:solidFill>
                  <a:schemeClr val="tx1"/>
                </a:solidFill>
              </a:rPr>
              <a:t>Traditionally the Conservatives have struggled to win the support of ethnic minorities.  The party’s reputation as the ‘nasty party’, as indifferent to the needs of ethnic minority have been hard for the party to escape from. </a:t>
            </a:r>
          </a:p>
          <a:p>
            <a:endParaRPr lang="en-GB" sz="1600" dirty="0">
              <a:solidFill>
                <a:schemeClr val="tx1"/>
              </a:solidFill>
            </a:endParaRPr>
          </a:p>
          <a:p>
            <a:r>
              <a:rPr lang="en-GB" sz="1600" dirty="0">
                <a:solidFill>
                  <a:schemeClr val="tx1"/>
                </a:solidFill>
              </a:rPr>
              <a:t>This is despite the affluence of many minority voters and the Conservatives having high profile minority representatives.</a:t>
            </a:r>
          </a:p>
          <a:p>
            <a:r>
              <a:rPr lang="en-GB" sz="1600" dirty="0">
                <a:solidFill>
                  <a:schemeClr val="tx1"/>
                </a:solidFill>
              </a:rPr>
              <a:t>In 2017, </a:t>
            </a:r>
            <a:r>
              <a:rPr lang="en-GB" sz="1600" dirty="0"/>
              <a:t>Labour increased its appeal with black and minority ethnic voters. </a:t>
            </a:r>
          </a:p>
          <a:p>
            <a:r>
              <a:rPr lang="en-GB" sz="1600" dirty="0"/>
              <a:t>The party's share of the BME vote rose six points compared with 2015, to take 73% of the vote. The popularity of the Conservatives among BME voters fell by four points on the previous general election.</a:t>
            </a:r>
            <a:endParaRPr lang="en-GB" sz="1600" dirty="0">
              <a:solidFill>
                <a:schemeClr val="tx1"/>
              </a:solidFill>
            </a:endParaRPr>
          </a:p>
        </p:txBody>
      </p:sp>
      <p:pic>
        <p:nvPicPr>
          <p:cNvPr id="3074" name="Picture 2" descr="Related image">
            <a:extLst>
              <a:ext uri="{FF2B5EF4-FFF2-40B4-BE49-F238E27FC236}">
                <a16:creationId xmlns:a16="http://schemas.microsoft.com/office/drawing/2014/main" id="{C56BC412-D269-4D99-B95D-9DDA085C5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767" y="2288981"/>
            <a:ext cx="2671763" cy="17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88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123BF73-F1A3-4050-85EC-4112BC41CC7B}"/>
              </a:ext>
            </a:extLst>
          </p:cNvPr>
          <p:cNvPicPr>
            <a:picLocks noGrp="1" noChangeAspect="1"/>
          </p:cNvPicPr>
          <p:nvPr>
            <p:ph idx="1"/>
          </p:nvPr>
        </p:nvPicPr>
        <p:blipFill rotWithShape="1">
          <a:blip r:embed="rId3"/>
          <a:srcRect l="19091" t="9091"/>
          <a:stretch/>
        </p:blipFill>
        <p:spPr>
          <a:xfrm>
            <a:off x="20" y="10"/>
            <a:ext cx="9143980" cy="6857990"/>
          </a:xfrm>
          <a:prstGeom prst="rect">
            <a:avLst/>
          </a:prstGeom>
        </p:spPr>
      </p:pic>
      <p:sp>
        <p:nvSpPr>
          <p:cNvPr id="2" name="Title 1">
            <a:extLst>
              <a:ext uri="{FF2B5EF4-FFF2-40B4-BE49-F238E27FC236}">
                <a16:creationId xmlns:a16="http://schemas.microsoft.com/office/drawing/2014/main" id="{84717B9F-F769-4809-B2F2-59B3021D170C}"/>
              </a:ext>
            </a:extLst>
          </p:cNvPr>
          <p:cNvSpPr>
            <a:spLocks noGrp="1"/>
          </p:cNvSpPr>
          <p:nvPr>
            <p:ph type="title"/>
          </p:nvPr>
        </p:nvSpPr>
        <p:spPr>
          <a:xfrm>
            <a:off x="1673352" y="5045160"/>
            <a:ext cx="5797296" cy="731520"/>
          </a:xfrm>
          <a:solidFill>
            <a:srgbClr val="000000">
              <a:alpha val="70000"/>
            </a:srgbClr>
          </a:solidFill>
          <a:ln>
            <a:noFill/>
          </a:ln>
        </p:spPr>
        <p:txBody>
          <a:bodyPr vert="horz" lIns="182880" tIns="182880" rIns="182880" bIns="182880" rtlCol="0" anchor="ctr">
            <a:normAutofit/>
          </a:bodyPr>
          <a:lstStyle/>
          <a:p>
            <a:pPr defTabSz="914400"/>
            <a:r>
              <a:rPr lang="en-US" kern="1200" cap="all" spc="200" baseline="0" dirty="0">
                <a:solidFill>
                  <a:srgbClr val="FFFFFF"/>
                </a:solidFill>
                <a:latin typeface="+mj-lt"/>
                <a:ea typeface="+mj-ea"/>
                <a:cs typeface="+mj-cs"/>
              </a:rPr>
              <a:t>Party identification model</a:t>
            </a:r>
          </a:p>
        </p:txBody>
      </p:sp>
      <p:sp>
        <p:nvSpPr>
          <p:cNvPr id="9" name="Rectangle 8">
            <a:extLst>
              <a:ext uri="{FF2B5EF4-FFF2-40B4-BE49-F238E27FC236}">
                <a16:creationId xmlns:a16="http://schemas.microsoft.com/office/drawing/2014/main" id="{A70E44F7-1AE7-45C1-BB2F-447BC47E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051" y="4880568"/>
            <a:ext cx="6041898" cy="106070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0517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 y="2780928"/>
            <a:ext cx="8212137"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4413" y="961564"/>
            <a:ext cx="8067303" cy="2031325"/>
          </a:xfrm>
          <a:prstGeom prst="rect">
            <a:avLst/>
          </a:prstGeom>
          <a:noFill/>
        </p:spPr>
        <p:txBody>
          <a:bodyPr wrap="square" rtlCol="0">
            <a:spAutoFit/>
          </a:bodyPr>
          <a:lstStyle/>
          <a:p>
            <a:r>
              <a:rPr lang="en-GB" dirty="0">
                <a:solidFill>
                  <a:schemeClr val="bg1"/>
                </a:solidFill>
              </a:rPr>
              <a:t>The very clever @VaughanRoderick put together this map of Labour seats in England and Wales with the remaining coalfields. It shows Labour’s vote in the 2015 UK General election holding well in its traditional working class communities of England and Wales. </a:t>
            </a:r>
          </a:p>
          <a:p>
            <a:endParaRPr lang="en-GB" dirty="0">
              <a:solidFill>
                <a:schemeClr val="bg1"/>
              </a:solidFill>
            </a:endParaRPr>
          </a:p>
          <a:p>
            <a:r>
              <a:rPr lang="en-GB" dirty="0">
                <a:solidFill>
                  <a:schemeClr val="bg1"/>
                </a:solidFill>
              </a:rPr>
              <a:t>But not so well elsewhere.</a:t>
            </a:r>
          </a:p>
          <a:p>
            <a:endParaRPr lang="en-GB" dirty="0"/>
          </a:p>
        </p:txBody>
      </p:sp>
      <p:sp>
        <p:nvSpPr>
          <p:cNvPr id="3" name="TextBox 2"/>
          <p:cNvSpPr txBox="1"/>
          <p:nvPr/>
        </p:nvSpPr>
        <p:spPr>
          <a:xfrm>
            <a:off x="465137" y="188640"/>
            <a:ext cx="5979071" cy="707886"/>
          </a:xfrm>
          <a:prstGeom prst="rect">
            <a:avLst/>
          </a:prstGeom>
          <a:noFill/>
        </p:spPr>
        <p:txBody>
          <a:bodyPr wrap="square" rtlCol="0">
            <a:spAutoFit/>
          </a:bodyPr>
          <a:lstStyle/>
          <a:p>
            <a:r>
              <a:rPr lang="en-GB" sz="4000" dirty="0">
                <a:solidFill>
                  <a:schemeClr val="bg1"/>
                </a:solidFill>
              </a:rPr>
              <a:t>Labour Heartlands</a:t>
            </a:r>
          </a:p>
        </p:txBody>
      </p:sp>
    </p:spTree>
    <p:extLst>
      <p:ext uri="{BB962C8B-B14F-4D97-AF65-F5344CB8AC3E}">
        <p14:creationId xmlns:p14="http://schemas.microsoft.com/office/powerpoint/2010/main" val="3693216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553361" y="476672"/>
            <a:ext cx="8153400" cy="1143000"/>
          </a:xfrm>
        </p:spPr>
        <p:txBody>
          <a:bodyPr/>
          <a:lstStyle/>
          <a:p>
            <a:pPr algn="ctr"/>
            <a:r>
              <a:rPr lang="en-US" altLang="en-US" dirty="0">
                <a:solidFill>
                  <a:schemeClr val="tx1"/>
                </a:solidFill>
              </a:rPr>
              <a:t>SNP share of vote in Scotland since 1945</a:t>
            </a:r>
            <a:r>
              <a:rPr lang="en-US" altLang="en-US" dirty="0">
                <a:solidFill>
                  <a:schemeClr val="bg1"/>
                </a:solidFill>
              </a:rPr>
              <a:t>, 1945-2016</a:t>
            </a:r>
          </a:p>
        </p:txBody>
      </p:sp>
      <p:graphicFrame>
        <p:nvGraphicFramePr>
          <p:cNvPr id="5" name="Chart 4"/>
          <p:cNvGraphicFramePr>
            <a:graphicFrameLocks/>
          </p:cNvGraphicFramePr>
          <p:nvPr/>
        </p:nvGraphicFramePr>
        <p:xfrm>
          <a:off x="539552" y="2060848"/>
          <a:ext cx="7956376" cy="396733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403648" y="6237312"/>
            <a:ext cx="7416824" cy="646331"/>
          </a:xfrm>
          <a:prstGeom prst="rect">
            <a:avLst/>
          </a:prstGeom>
          <a:noFill/>
        </p:spPr>
        <p:txBody>
          <a:bodyPr wrap="square" rtlCol="0">
            <a:spAutoFit/>
          </a:bodyPr>
          <a:lstStyle/>
          <a:p>
            <a:r>
              <a:rPr lang="en-GB" dirty="0"/>
              <a:t>(Scottish parliament elections in red.)</a:t>
            </a:r>
          </a:p>
          <a:p>
            <a:r>
              <a:rPr lang="en-GB" dirty="0"/>
              <a:t>David McCrone, University of Edinburgh, Understanding Scotland.</a:t>
            </a:r>
          </a:p>
        </p:txBody>
      </p:sp>
    </p:spTree>
    <p:extLst>
      <p:ext uri="{BB962C8B-B14F-4D97-AF65-F5344CB8AC3E}">
        <p14:creationId xmlns:p14="http://schemas.microsoft.com/office/powerpoint/2010/main" val="101867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6512" y="0"/>
            <a:ext cx="9180512" cy="6858000"/>
          </a:xfrm>
          <a:prstGeom prst="rect">
            <a:avLst/>
          </a:prstGeom>
        </p:spPr>
      </p:pic>
    </p:spTree>
    <p:extLst>
      <p:ext uri="{BB962C8B-B14F-4D97-AF65-F5344CB8AC3E}">
        <p14:creationId xmlns:p14="http://schemas.microsoft.com/office/powerpoint/2010/main" val="673274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76672"/>
            <a:ext cx="8496944" cy="646331"/>
          </a:xfrm>
          <a:prstGeom prst="rect">
            <a:avLst/>
          </a:prstGeom>
          <a:noFill/>
        </p:spPr>
        <p:txBody>
          <a:bodyPr wrap="square" rtlCol="0">
            <a:spAutoFit/>
          </a:bodyPr>
          <a:lstStyle/>
          <a:p>
            <a:r>
              <a:rPr lang="en-GB" dirty="0"/>
              <a:t>Leave campaigners were accused of ‘dog whistle racism’ during the EU referendum campaign; exploiting racist stereotypes and fears over immigration.</a:t>
            </a:r>
          </a:p>
        </p:txBody>
      </p:sp>
      <p:pic>
        <p:nvPicPr>
          <p:cNvPr id="5" name="Picture 4"/>
          <p:cNvPicPr>
            <a:picLocks noChangeAspect="1"/>
          </p:cNvPicPr>
          <p:nvPr/>
        </p:nvPicPr>
        <p:blipFill>
          <a:blip r:embed="rId3"/>
          <a:stretch>
            <a:fillRect/>
          </a:stretch>
        </p:blipFill>
        <p:spPr>
          <a:xfrm>
            <a:off x="4572000" y="2132856"/>
            <a:ext cx="4381500" cy="2628900"/>
          </a:xfrm>
          <a:prstGeom prst="rect">
            <a:avLst/>
          </a:prstGeom>
        </p:spPr>
      </p:pic>
      <p:pic>
        <p:nvPicPr>
          <p:cNvPr id="6" name="Picture 5"/>
          <p:cNvPicPr>
            <a:picLocks noChangeAspect="1"/>
          </p:cNvPicPr>
          <p:nvPr/>
        </p:nvPicPr>
        <p:blipFill>
          <a:blip r:embed="rId4"/>
          <a:stretch>
            <a:fillRect/>
          </a:stretch>
        </p:blipFill>
        <p:spPr>
          <a:xfrm>
            <a:off x="395536" y="2118309"/>
            <a:ext cx="3888432" cy="2643447"/>
          </a:xfrm>
          <a:prstGeom prst="rect">
            <a:avLst/>
          </a:prstGeom>
        </p:spPr>
      </p:pic>
      <p:sp>
        <p:nvSpPr>
          <p:cNvPr id="7" name="TextBox 6"/>
          <p:cNvSpPr txBox="1"/>
          <p:nvPr/>
        </p:nvSpPr>
        <p:spPr>
          <a:xfrm>
            <a:off x="251520" y="4958507"/>
            <a:ext cx="8701979" cy="1200329"/>
          </a:xfrm>
          <a:prstGeom prst="rect">
            <a:avLst/>
          </a:prstGeom>
          <a:noFill/>
        </p:spPr>
        <p:txBody>
          <a:bodyPr wrap="square" rtlCol="0">
            <a:spAutoFit/>
          </a:bodyPr>
          <a:lstStyle/>
          <a:p>
            <a:r>
              <a:rPr lang="en-GB" dirty="0"/>
              <a:t>Racial tension undoubtedly played a part in some voters’ decisions. White voters voted to leave the EU by 53% to 47%. Two thirds (67%) of those describing themselves as Asian voted to remain, as did three quarters (73%) of black voters. But social class and a wider disenchantment with the ‘Westminster elite’ may also have had an influence.</a:t>
            </a:r>
          </a:p>
        </p:txBody>
      </p:sp>
    </p:spTree>
    <p:extLst>
      <p:ext uri="{BB962C8B-B14F-4D97-AF65-F5344CB8AC3E}">
        <p14:creationId xmlns:p14="http://schemas.microsoft.com/office/powerpoint/2010/main" val="955340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CA747B-F40A-4CEC-89E1-7FC36492E112}"/>
              </a:ext>
            </a:extLst>
          </p:cNvPr>
          <p:cNvPicPr>
            <a:picLocks noChangeAspect="1"/>
          </p:cNvPicPr>
          <p:nvPr/>
        </p:nvPicPr>
        <p:blipFill>
          <a:blip r:embed="rId3"/>
          <a:stretch>
            <a:fillRect/>
          </a:stretch>
        </p:blipFill>
        <p:spPr>
          <a:xfrm>
            <a:off x="0" y="0"/>
            <a:ext cx="9144000" cy="6957391"/>
          </a:xfrm>
          <a:prstGeom prst="rect">
            <a:avLst/>
          </a:prstGeom>
        </p:spPr>
      </p:pic>
    </p:spTree>
    <p:extLst>
      <p:ext uri="{BB962C8B-B14F-4D97-AF65-F5344CB8AC3E}">
        <p14:creationId xmlns:p14="http://schemas.microsoft.com/office/powerpoint/2010/main" val="3317803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1B42A-3F68-45CB-85F9-061A4231D4C3}"/>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5D967D6F-AE41-4446-8989-85D69EF6761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9712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2D80-D4CF-40A7-8993-387C4C5CCEBB}"/>
              </a:ext>
            </a:extLst>
          </p:cNvPr>
          <p:cNvSpPr>
            <a:spLocks noGrp="1"/>
          </p:cNvSpPr>
          <p:nvPr>
            <p:ph type="title"/>
          </p:nvPr>
        </p:nvSpPr>
        <p:spPr/>
        <p:txBody>
          <a:bodyPr/>
          <a:lstStyle/>
          <a:p>
            <a:r>
              <a:rPr lang="en-GB" dirty="0"/>
              <a:t>Past paper questions</a:t>
            </a:r>
          </a:p>
        </p:txBody>
      </p:sp>
      <p:sp>
        <p:nvSpPr>
          <p:cNvPr id="3" name="Content Placeholder 2">
            <a:extLst>
              <a:ext uri="{FF2B5EF4-FFF2-40B4-BE49-F238E27FC236}">
                <a16:creationId xmlns:a16="http://schemas.microsoft.com/office/drawing/2014/main" id="{B06314D0-E7B1-40CF-97C9-3770ED956EE2}"/>
              </a:ext>
            </a:extLst>
          </p:cNvPr>
          <p:cNvSpPr>
            <a:spLocks noGrp="1"/>
          </p:cNvSpPr>
          <p:nvPr>
            <p:ph idx="1"/>
          </p:nvPr>
        </p:nvSpPr>
        <p:spPr>
          <a:xfrm>
            <a:off x="467544" y="3068960"/>
            <a:ext cx="8208912" cy="1367019"/>
          </a:xfrm>
        </p:spPr>
        <p:txBody>
          <a:bodyPr>
            <a:noAutofit/>
          </a:bodyPr>
          <a:lstStyle/>
          <a:p>
            <a:pPr marL="0" indent="0">
              <a:buNone/>
            </a:pPr>
            <a:r>
              <a:rPr lang="en-GB" sz="2000" b="1" dirty="0"/>
              <a:t>SQA 2019 Paper</a:t>
            </a:r>
          </a:p>
          <a:p>
            <a:pPr marL="0" indent="0">
              <a:buNone/>
            </a:pPr>
            <a:r>
              <a:rPr lang="en-GB" sz="2000" dirty="0">
                <a:solidFill>
                  <a:srgbClr val="FF0000"/>
                </a:solidFill>
              </a:rPr>
              <a:t>To what extent </a:t>
            </a:r>
            <a:r>
              <a:rPr lang="en-GB" sz="2000" dirty="0"/>
              <a:t>is the </a:t>
            </a:r>
            <a:r>
              <a:rPr lang="en-GB" sz="2000" dirty="0">
                <a:solidFill>
                  <a:srgbClr val="FF0000"/>
                </a:solidFill>
              </a:rPr>
              <a:t>rational choice model more relevant </a:t>
            </a:r>
            <a:r>
              <a:rPr lang="en-GB" sz="2000" dirty="0"/>
              <a:t>in </a:t>
            </a:r>
            <a:r>
              <a:rPr lang="en-GB" sz="2000" dirty="0">
                <a:solidFill>
                  <a:srgbClr val="FF0000"/>
                </a:solidFill>
              </a:rPr>
              <a:t>explaining voting behaviour </a:t>
            </a:r>
            <a:r>
              <a:rPr lang="en-GB" sz="2000" dirty="0"/>
              <a:t>than </a:t>
            </a:r>
            <a:r>
              <a:rPr lang="en-GB" sz="2000" dirty="0">
                <a:solidFill>
                  <a:srgbClr val="FF0000"/>
                </a:solidFill>
              </a:rPr>
              <a:t>other models in the UK today</a:t>
            </a:r>
            <a:r>
              <a:rPr lang="en-GB" sz="2000" dirty="0"/>
              <a:t>?		(20)</a:t>
            </a:r>
          </a:p>
        </p:txBody>
      </p:sp>
    </p:spTree>
    <p:extLst>
      <p:ext uri="{BB962C8B-B14F-4D97-AF65-F5344CB8AC3E}">
        <p14:creationId xmlns:p14="http://schemas.microsoft.com/office/powerpoint/2010/main" val="2243789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09C2AA-6AD6-4D96-930F-EE39ADEAF7FE}"/>
              </a:ext>
            </a:extLst>
          </p:cNvPr>
          <p:cNvPicPr>
            <a:picLocks noChangeAspect="1"/>
          </p:cNvPicPr>
          <p:nvPr/>
        </p:nvPicPr>
        <p:blipFill rotWithShape="1">
          <a:blip r:embed="rId3"/>
          <a:srcRect l="16296" r="37922"/>
          <a:stretch/>
        </p:blipFill>
        <p:spPr>
          <a:xfrm>
            <a:off x="20" y="-7629"/>
            <a:ext cx="4571979" cy="6865629"/>
          </a:xfrm>
          <a:prstGeom prst="rect">
            <a:avLst/>
          </a:prstGeom>
        </p:spPr>
      </p:pic>
      <p:pic>
        <p:nvPicPr>
          <p:cNvPr id="5" name="Picture 4">
            <a:extLst>
              <a:ext uri="{FF2B5EF4-FFF2-40B4-BE49-F238E27FC236}">
                <a16:creationId xmlns:a16="http://schemas.microsoft.com/office/drawing/2014/main" id="{F1A87C5C-8A18-424A-9950-0E4B0F904592}"/>
              </a:ext>
            </a:extLst>
          </p:cNvPr>
          <p:cNvPicPr>
            <a:picLocks noChangeAspect="1"/>
          </p:cNvPicPr>
          <p:nvPr/>
        </p:nvPicPr>
        <p:blipFill rotWithShape="1">
          <a:blip r:embed="rId4"/>
          <a:srcRect l="23168" r="34332"/>
          <a:stretch/>
        </p:blipFill>
        <p:spPr>
          <a:xfrm>
            <a:off x="4571999" y="10"/>
            <a:ext cx="4572001" cy="6857990"/>
          </a:xfrm>
          <a:prstGeom prst="rect">
            <a:avLst/>
          </a:prstGeom>
        </p:spPr>
      </p:pic>
      <p:sp>
        <p:nvSpPr>
          <p:cNvPr id="2" name="Title 1">
            <a:extLst>
              <a:ext uri="{FF2B5EF4-FFF2-40B4-BE49-F238E27FC236}">
                <a16:creationId xmlns:a16="http://schemas.microsoft.com/office/drawing/2014/main" id="{B2614302-380F-401D-B63B-9AC64986E304}"/>
              </a:ext>
            </a:extLst>
          </p:cNvPr>
          <p:cNvSpPr>
            <a:spLocks noGrp="1"/>
          </p:cNvSpPr>
          <p:nvPr>
            <p:ph type="title"/>
          </p:nvPr>
        </p:nvSpPr>
        <p:spPr>
          <a:xfrm>
            <a:off x="1200150" y="2386744"/>
            <a:ext cx="67437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pPr defTabSz="914400"/>
            <a:r>
              <a:rPr lang="en-US" sz="3800" spc="200" dirty="0">
                <a:solidFill>
                  <a:schemeClr val="tx1"/>
                </a:solidFill>
              </a:rPr>
              <a:t>BuT…</a:t>
            </a:r>
          </a:p>
        </p:txBody>
      </p:sp>
    </p:spTree>
    <p:extLst>
      <p:ext uri="{BB962C8B-B14F-4D97-AF65-F5344CB8AC3E}">
        <p14:creationId xmlns:p14="http://schemas.microsoft.com/office/powerpoint/2010/main" val="312817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DA0754-CC84-4585-92DE-1E8084D62926}"/>
              </a:ext>
            </a:extLst>
          </p:cNvPr>
          <p:cNvPicPr>
            <a:picLocks noChangeAspect="1"/>
          </p:cNvPicPr>
          <p:nvPr/>
        </p:nvPicPr>
        <p:blipFill rotWithShape="1">
          <a:blip r:embed="rId3">
            <a:alphaModFix amt="40000"/>
          </a:blip>
          <a:srcRect l="23681" r="11652" b="-1"/>
          <a:stretch/>
        </p:blipFill>
        <p:spPr>
          <a:xfrm>
            <a:off x="20" y="10"/>
            <a:ext cx="9143980" cy="6857990"/>
          </a:xfrm>
          <a:prstGeom prst="rect">
            <a:avLst/>
          </a:prstGeom>
        </p:spPr>
      </p:pic>
      <p:sp>
        <p:nvSpPr>
          <p:cNvPr id="2" name="Title 1">
            <a:extLst>
              <a:ext uri="{FF2B5EF4-FFF2-40B4-BE49-F238E27FC236}">
                <a16:creationId xmlns:a16="http://schemas.microsoft.com/office/drawing/2014/main" id="{CC670A0C-E453-47A2-BDE7-C837249D3624}"/>
              </a:ext>
            </a:extLst>
          </p:cNvPr>
          <p:cNvSpPr>
            <a:spLocks noGrp="1"/>
          </p:cNvSpPr>
          <p:nvPr>
            <p:ph type="title"/>
          </p:nvPr>
        </p:nvSpPr>
        <p:spPr>
          <a:xfrm>
            <a:off x="1673352" y="964692"/>
            <a:ext cx="5797296" cy="1188720"/>
          </a:xfrm>
          <a:noFill/>
          <a:ln>
            <a:solidFill>
              <a:srgbClr val="FFFFFF"/>
            </a:solidFill>
          </a:ln>
        </p:spPr>
        <p:txBody>
          <a:bodyPr>
            <a:normAutofit/>
          </a:bodyPr>
          <a:lstStyle/>
          <a:p>
            <a:r>
              <a:rPr lang="en-GB" dirty="0">
                <a:solidFill>
                  <a:schemeClr val="tx1"/>
                </a:solidFill>
              </a:rPr>
              <a:t>models</a:t>
            </a:r>
          </a:p>
        </p:txBody>
      </p:sp>
      <p:sp>
        <p:nvSpPr>
          <p:cNvPr id="3" name="Content Placeholder 2">
            <a:extLst>
              <a:ext uri="{FF2B5EF4-FFF2-40B4-BE49-F238E27FC236}">
                <a16:creationId xmlns:a16="http://schemas.microsoft.com/office/drawing/2014/main" id="{0D654658-DD81-44D3-8CAA-0AE9B2216B2C}"/>
              </a:ext>
            </a:extLst>
          </p:cNvPr>
          <p:cNvSpPr>
            <a:spLocks noGrp="1"/>
          </p:cNvSpPr>
          <p:nvPr>
            <p:ph idx="1"/>
          </p:nvPr>
        </p:nvSpPr>
        <p:spPr>
          <a:xfrm>
            <a:off x="395536" y="2638044"/>
            <a:ext cx="8496944" cy="3101983"/>
          </a:xfrm>
        </p:spPr>
        <p:txBody>
          <a:bodyPr>
            <a:normAutofit/>
          </a:bodyPr>
          <a:lstStyle/>
          <a:p>
            <a:pPr marL="0" indent="0">
              <a:buNone/>
            </a:pPr>
            <a:r>
              <a:rPr lang="en-GB" sz="1800" dirty="0"/>
              <a:t>The Rational Choice Model believes voting behaviour is best explained by voters deciding to make a choice based on what is best for their personal social/economic circumstances.</a:t>
            </a:r>
          </a:p>
          <a:p>
            <a:pPr marL="0" indent="0">
              <a:buNone/>
            </a:pPr>
            <a:r>
              <a:rPr lang="en-GB" sz="1800" dirty="0"/>
              <a:t>The Sociological Model believes voting behaviour is best explained by long term factors such as social class, gender and race.</a:t>
            </a:r>
          </a:p>
          <a:p>
            <a:pPr marL="0" indent="0">
              <a:buNone/>
            </a:pPr>
            <a:r>
              <a:rPr lang="en-GB" sz="1800" dirty="0"/>
              <a:t>The Party Identification Model believes voters see politics through an ideological lens, adopt a certain party as their own and vote for it regardless of its policies or issues.</a:t>
            </a:r>
          </a:p>
          <a:p>
            <a:pPr marL="0" indent="0">
              <a:buNone/>
            </a:pPr>
            <a:endParaRPr lang="en-GB" dirty="0"/>
          </a:p>
        </p:txBody>
      </p:sp>
    </p:spTree>
    <p:extLst>
      <p:ext uri="{BB962C8B-B14F-4D97-AF65-F5344CB8AC3E}">
        <p14:creationId xmlns:p14="http://schemas.microsoft.com/office/powerpoint/2010/main" val="297457809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1FBFF-974A-4D2C-BD6C-60D1D0F60E6E}"/>
              </a:ext>
            </a:extLst>
          </p:cNvPr>
          <p:cNvPicPr>
            <a:picLocks noChangeAspect="1"/>
          </p:cNvPicPr>
          <p:nvPr/>
        </p:nvPicPr>
        <p:blipFill rotWithShape="1">
          <a:blip r:embed="rId3"/>
          <a:srcRect t="9014" r="9091" b="9818"/>
          <a:stretch/>
        </p:blipFill>
        <p:spPr>
          <a:xfrm>
            <a:off x="-1749" y="-1630"/>
            <a:ext cx="9143985" cy="6840760"/>
          </a:xfrm>
          <a:prstGeom prst="rect">
            <a:avLst/>
          </a:prstGeom>
        </p:spPr>
      </p:pic>
      <p:sp>
        <p:nvSpPr>
          <p:cNvPr id="9" name="Freeform: Shape 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5744"/>
            <a:ext cx="4206915" cy="4380209"/>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9" y="857249"/>
            <a:ext cx="4081394" cy="4241205"/>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FD01D333-9BA7-438E-9AD6-65D2BA2634C0}"/>
              </a:ext>
            </a:extLst>
          </p:cNvPr>
          <p:cNvSpPr>
            <a:spLocks noGrp="1"/>
          </p:cNvSpPr>
          <p:nvPr>
            <p:ph type="title"/>
          </p:nvPr>
        </p:nvSpPr>
        <p:spPr>
          <a:xfrm>
            <a:off x="579966" y="1343169"/>
            <a:ext cx="3046982" cy="782557"/>
          </a:xfrm>
        </p:spPr>
        <p:txBody>
          <a:bodyPr>
            <a:normAutofit/>
          </a:bodyPr>
          <a:lstStyle/>
          <a:p>
            <a:r>
              <a:rPr lang="en-GB" sz="2700" dirty="0"/>
              <a:t>Line of Argument</a:t>
            </a:r>
          </a:p>
        </p:txBody>
      </p:sp>
      <p:sp>
        <p:nvSpPr>
          <p:cNvPr id="3" name="Content Placeholder 2">
            <a:extLst>
              <a:ext uri="{FF2B5EF4-FFF2-40B4-BE49-F238E27FC236}">
                <a16:creationId xmlns:a16="http://schemas.microsoft.com/office/drawing/2014/main" id="{A451AFEE-D065-4A57-93D4-0A80BA52044C}"/>
              </a:ext>
            </a:extLst>
          </p:cNvPr>
          <p:cNvSpPr>
            <a:spLocks noGrp="1"/>
          </p:cNvSpPr>
          <p:nvPr>
            <p:ph idx="1"/>
          </p:nvPr>
        </p:nvSpPr>
        <p:spPr>
          <a:xfrm>
            <a:off x="390181" y="2188029"/>
            <a:ext cx="3046982" cy="2065565"/>
          </a:xfrm>
        </p:spPr>
        <p:txBody>
          <a:bodyPr anchor="t">
            <a:normAutofit/>
          </a:bodyPr>
          <a:lstStyle/>
          <a:p>
            <a:pPr marL="0" indent="0">
              <a:buNone/>
            </a:pPr>
            <a:r>
              <a:rPr lang="en-GB" sz="1275" dirty="0"/>
              <a:t>There is no argument!</a:t>
            </a:r>
          </a:p>
          <a:p>
            <a:pPr marL="0" indent="0">
              <a:buNone/>
            </a:pPr>
            <a:r>
              <a:rPr lang="en-GB" sz="1275" dirty="0"/>
              <a:t>In reality, modern elections are so volatile and the factors are so complex that no one model can explain or predict all elections.  </a:t>
            </a:r>
          </a:p>
          <a:p>
            <a:pPr marL="0" indent="0">
              <a:buNone/>
            </a:pPr>
            <a:r>
              <a:rPr lang="en-GB" sz="1275" dirty="0"/>
              <a:t>All three models have their strong and weak points.</a:t>
            </a:r>
          </a:p>
          <a:p>
            <a:pPr marL="0" indent="0">
              <a:buNone/>
            </a:pPr>
            <a:endParaRPr lang="en-GB" sz="1275" dirty="0"/>
          </a:p>
        </p:txBody>
      </p:sp>
    </p:spTree>
    <p:extLst>
      <p:ext uri="{BB962C8B-B14F-4D97-AF65-F5344CB8AC3E}">
        <p14:creationId xmlns:p14="http://schemas.microsoft.com/office/powerpoint/2010/main" val="322672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F0E167-09F5-43D0-A009-C134BDC3794C}"/>
              </a:ext>
            </a:extLst>
          </p:cNvPr>
          <p:cNvPicPr>
            <a:picLocks noGrp="1" noChangeAspect="1"/>
          </p:cNvPicPr>
          <p:nvPr>
            <p:ph idx="1"/>
          </p:nvPr>
        </p:nvPicPr>
        <p:blipFill rotWithShape="1">
          <a:blip r:embed="rId3"/>
          <a:srcRect r="25000"/>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B4CD62-4A79-461B-88E1-C1AC8947497F}"/>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dirty="0">
                <a:solidFill>
                  <a:schemeClr val="tx1">
                    <a:lumMod val="85000"/>
                    <a:lumOff val="15000"/>
                  </a:schemeClr>
                </a:solidFill>
              </a:rPr>
              <a:t>The Rational Choice Model</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93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4EB3AF-2479-45AE-820F-38B3B6E2CC79}"/>
              </a:ext>
            </a:extLst>
          </p:cNvPr>
          <p:cNvPicPr>
            <a:picLocks noChangeAspect="1"/>
          </p:cNvPicPr>
          <p:nvPr/>
        </p:nvPicPr>
        <p:blipFill rotWithShape="1">
          <a:blip r:embed="rId3"/>
          <a:srcRect l="4144" r="12522"/>
          <a:stretch/>
        </p:blipFill>
        <p:spPr>
          <a:xfrm>
            <a:off x="-1" y="10"/>
            <a:ext cx="9144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dirty="0"/>
          </a:p>
        </p:txBody>
      </p:sp>
      <p:sp>
        <p:nvSpPr>
          <p:cNvPr id="2" name="Title 1">
            <a:extLst>
              <a:ext uri="{FF2B5EF4-FFF2-40B4-BE49-F238E27FC236}">
                <a16:creationId xmlns:a16="http://schemas.microsoft.com/office/drawing/2014/main" id="{AE8775D3-62AB-4B0C-A6FC-E85CD33E62B5}"/>
              </a:ext>
            </a:extLst>
          </p:cNvPr>
          <p:cNvSpPr>
            <a:spLocks noGrp="1"/>
          </p:cNvSpPr>
          <p:nvPr>
            <p:ph type="title"/>
          </p:nvPr>
        </p:nvSpPr>
        <p:spPr>
          <a:xfrm>
            <a:off x="568370" y="3149961"/>
            <a:ext cx="3153103" cy="1007066"/>
          </a:xfrm>
        </p:spPr>
        <p:txBody>
          <a:bodyPr>
            <a:normAutofit/>
          </a:bodyPr>
          <a:lstStyle/>
          <a:p>
            <a:pPr algn="ctr"/>
            <a:r>
              <a:rPr lang="en-GB" sz="3150" dirty="0"/>
              <a:t>Rational Choice</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241F61-C5AE-4E6F-B00A-38FBF4EB9F58}"/>
              </a:ext>
            </a:extLst>
          </p:cNvPr>
          <p:cNvSpPr>
            <a:spLocks noGrp="1"/>
          </p:cNvSpPr>
          <p:nvPr>
            <p:ph idx="1"/>
          </p:nvPr>
        </p:nvSpPr>
        <p:spPr>
          <a:xfrm>
            <a:off x="430421" y="4277679"/>
            <a:ext cx="3444766" cy="1964879"/>
          </a:xfrm>
        </p:spPr>
        <p:txBody>
          <a:bodyPr anchor="ctr">
            <a:normAutofit/>
          </a:bodyPr>
          <a:lstStyle/>
          <a:p>
            <a:pPr marL="0" indent="0">
              <a:buNone/>
            </a:pPr>
            <a:r>
              <a:rPr lang="en-GB" sz="1575" dirty="0"/>
              <a:t>Growth of the middle class</a:t>
            </a:r>
          </a:p>
          <a:p>
            <a:pPr marL="0" indent="0">
              <a:buNone/>
            </a:pPr>
            <a:r>
              <a:rPr lang="en-GB" sz="1575" dirty="0"/>
              <a:t>Dealignment</a:t>
            </a:r>
          </a:p>
          <a:p>
            <a:pPr marL="0" indent="0">
              <a:buNone/>
            </a:pPr>
            <a:r>
              <a:rPr lang="en-GB" sz="1575" dirty="0"/>
              <a:t>Elections fought over the middle ground</a:t>
            </a:r>
          </a:p>
          <a:p>
            <a:pPr marL="0" indent="0">
              <a:buNone/>
            </a:pPr>
            <a:r>
              <a:rPr lang="en-GB" sz="1575" dirty="0"/>
              <a:t>First Past the Post and the importance of ‘floating voters’</a:t>
            </a:r>
          </a:p>
        </p:txBody>
      </p:sp>
    </p:spTree>
    <p:extLst>
      <p:ext uri="{BB962C8B-B14F-4D97-AF65-F5344CB8AC3E}">
        <p14:creationId xmlns:p14="http://schemas.microsoft.com/office/powerpoint/2010/main" val="47242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9E10-C842-4F0E-AAB6-26BD3E0B5390}"/>
              </a:ext>
            </a:extLst>
          </p:cNvPr>
          <p:cNvSpPr>
            <a:spLocks noGrp="1"/>
          </p:cNvSpPr>
          <p:nvPr>
            <p:ph type="title"/>
          </p:nvPr>
        </p:nvSpPr>
        <p:spPr>
          <a:xfrm>
            <a:off x="1403648" y="332656"/>
            <a:ext cx="5797296" cy="792088"/>
          </a:xfrm>
        </p:spPr>
        <p:txBody>
          <a:bodyPr/>
          <a:lstStyle/>
          <a:p>
            <a:r>
              <a:rPr lang="en-GB" dirty="0"/>
              <a:t>Rational choice: Tuition FEES</a:t>
            </a:r>
          </a:p>
        </p:txBody>
      </p:sp>
      <p:sp>
        <p:nvSpPr>
          <p:cNvPr id="3" name="Content Placeholder 2">
            <a:extLst>
              <a:ext uri="{FF2B5EF4-FFF2-40B4-BE49-F238E27FC236}">
                <a16:creationId xmlns:a16="http://schemas.microsoft.com/office/drawing/2014/main" id="{2C8BFF8E-D1B7-4B28-93A3-5B63F3A27F80}"/>
              </a:ext>
            </a:extLst>
          </p:cNvPr>
          <p:cNvSpPr>
            <a:spLocks noGrp="1"/>
          </p:cNvSpPr>
          <p:nvPr>
            <p:ph idx="1"/>
          </p:nvPr>
        </p:nvSpPr>
        <p:spPr>
          <a:xfrm>
            <a:off x="251520" y="4581128"/>
            <a:ext cx="8712968" cy="2016224"/>
          </a:xfrm>
        </p:spPr>
        <p:txBody>
          <a:bodyPr>
            <a:normAutofit/>
          </a:bodyPr>
          <a:lstStyle/>
          <a:p>
            <a:pPr marL="0" indent="0">
              <a:buNone/>
            </a:pPr>
            <a:r>
              <a:rPr lang="en-GB" sz="1700" dirty="0"/>
              <a:t>Voters may vote for the SNP because of its promise never to introduce tuition fees for Scottish students at Scottish universities.</a:t>
            </a:r>
          </a:p>
          <a:p>
            <a:pPr marL="0" indent="0">
              <a:buNone/>
            </a:pPr>
            <a:r>
              <a:rPr lang="en-GB" sz="1700" dirty="0"/>
              <a:t>Labour’s promise to end tuition fees in England and Wales was widely seen as a popular policy with young voters.</a:t>
            </a:r>
          </a:p>
          <a:p>
            <a:pPr marL="0" indent="0">
              <a:buNone/>
            </a:pPr>
            <a:endParaRPr lang="en-GB" dirty="0"/>
          </a:p>
        </p:txBody>
      </p:sp>
      <p:pic>
        <p:nvPicPr>
          <p:cNvPr id="4" name="Picture 3">
            <a:extLst>
              <a:ext uri="{FF2B5EF4-FFF2-40B4-BE49-F238E27FC236}">
                <a16:creationId xmlns:a16="http://schemas.microsoft.com/office/drawing/2014/main" id="{6E8AEFB1-510D-4EC4-9610-50F205F34A6E}"/>
              </a:ext>
            </a:extLst>
          </p:cNvPr>
          <p:cNvPicPr>
            <a:picLocks noChangeAspect="1"/>
          </p:cNvPicPr>
          <p:nvPr/>
        </p:nvPicPr>
        <p:blipFill>
          <a:blip r:embed="rId3"/>
          <a:stretch>
            <a:fillRect/>
          </a:stretch>
        </p:blipFill>
        <p:spPr>
          <a:xfrm>
            <a:off x="395536" y="1700808"/>
            <a:ext cx="7496175" cy="2778621"/>
          </a:xfrm>
          <a:prstGeom prst="rect">
            <a:avLst/>
          </a:prstGeom>
        </p:spPr>
      </p:pic>
    </p:spTree>
    <p:extLst>
      <p:ext uri="{BB962C8B-B14F-4D97-AF65-F5344CB8AC3E}">
        <p14:creationId xmlns:p14="http://schemas.microsoft.com/office/powerpoint/2010/main" val="308481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92FA-03A6-4330-B2EC-77A7D2DC1BB3}"/>
              </a:ext>
            </a:extLst>
          </p:cNvPr>
          <p:cNvSpPr>
            <a:spLocks noGrp="1"/>
          </p:cNvSpPr>
          <p:nvPr>
            <p:ph type="title"/>
          </p:nvPr>
        </p:nvSpPr>
        <p:spPr>
          <a:xfrm>
            <a:off x="1553400" y="476672"/>
            <a:ext cx="5797296" cy="891540"/>
          </a:xfrm>
        </p:spPr>
        <p:txBody>
          <a:bodyPr>
            <a:normAutofit fontScale="90000"/>
          </a:bodyPr>
          <a:lstStyle/>
          <a:p>
            <a:r>
              <a:rPr lang="en-GB" dirty="0"/>
              <a:t>Rational choice: the constitution</a:t>
            </a:r>
          </a:p>
        </p:txBody>
      </p:sp>
      <p:sp>
        <p:nvSpPr>
          <p:cNvPr id="3" name="Content Placeholder 2">
            <a:extLst>
              <a:ext uri="{FF2B5EF4-FFF2-40B4-BE49-F238E27FC236}">
                <a16:creationId xmlns:a16="http://schemas.microsoft.com/office/drawing/2014/main" id="{4233109B-F106-4847-B763-A35E3C45D2B6}"/>
              </a:ext>
            </a:extLst>
          </p:cNvPr>
          <p:cNvSpPr>
            <a:spLocks noGrp="1"/>
          </p:cNvSpPr>
          <p:nvPr>
            <p:ph idx="1"/>
          </p:nvPr>
        </p:nvSpPr>
        <p:spPr>
          <a:xfrm>
            <a:off x="208124" y="2207640"/>
            <a:ext cx="3413553" cy="3117916"/>
          </a:xfrm>
        </p:spPr>
        <p:txBody>
          <a:bodyPr>
            <a:noAutofit/>
          </a:bodyPr>
          <a:lstStyle/>
          <a:p>
            <a:pPr marL="0" indent="0">
              <a:buNone/>
            </a:pPr>
            <a:r>
              <a:rPr lang="en-GB" sz="1600" dirty="0"/>
              <a:t>The Scottish Conservatives did well in 2017.</a:t>
            </a:r>
          </a:p>
          <a:p>
            <a:pPr marL="0" indent="0">
              <a:buNone/>
            </a:pPr>
            <a:r>
              <a:rPr lang="en-GB" sz="1600" dirty="0"/>
              <a:t>The party won 28.6% of the vote in Scotland and 13 seats, up 12 from 2015.</a:t>
            </a:r>
          </a:p>
          <a:p>
            <a:pPr marL="0" indent="0">
              <a:buNone/>
            </a:pPr>
            <a:r>
              <a:rPr lang="en-GB" sz="1600" dirty="0"/>
              <a:t>The Scottish Conservatives campaigned almost exclusively against a 2</a:t>
            </a:r>
            <a:r>
              <a:rPr lang="en-GB" sz="1600" baseline="30000" dirty="0"/>
              <a:t>nd</a:t>
            </a:r>
            <a:r>
              <a:rPr lang="en-GB" sz="1600" dirty="0"/>
              <a:t> Scottish independence referendum.</a:t>
            </a:r>
          </a:p>
          <a:p>
            <a:pPr marL="0" indent="0">
              <a:buNone/>
            </a:pPr>
            <a:r>
              <a:rPr lang="en-GB" sz="1600" dirty="0"/>
              <a:t>Some voters may have felt that voting against a second Independence referendum was a rational choice which trumped all the other influences.</a:t>
            </a:r>
          </a:p>
        </p:txBody>
      </p:sp>
      <p:pic>
        <p:nvPicPr>
          <p:cNvPr id="5" name="Picture 4" descr="A close up of a newspaper&#10;&#10;Description generated with high confidence">
            <a:extLst>
              <a:ext uri="{FF2B5EF4-FFF2-40B4-BE49-F238E27FC236}">
                <a16:creationId xmlns:a16="http://schemas.microsoft.com/office/drawing/2014/main" id="{BAEB8852-17DF-4F31-B3D8-2576B94A0F7C}"/>
              </a:ext>
            </a:extLst>
          </p:cNvPr>
          <p:cNvPicPr>
            <a:picLocks noChangeAspect="1"/>
          </p:cNvPicPr>
          <p:nvPr/>
        </p:nvPicPr>
        <p:blipFill>
          <a:blip r:embed="rId3"/>
          <a:stretch>
            <a:fillRect/>
          </a:stretch>
        </p:blipFill>
        <p:spPr>
          <a:xfrm>
            <a:off x="4086520" y="2207640"/>
            <a:ext cx="4013872" cy="3284063"/>
          </a:xfrm>
          <a:prstGeom prst="rect">
            <a:avLst/>
          </a:prstGeom>
        </p:spPr>
      </p:pic>
    </p:spTree>
    <p:extLst>
      <p:ext uri="{BB962C8B-B14F-4D97-AF65-F5344CB8AC3E}">
        <p14:creationId xmlns:p14="http://schemas.microsoft.com/office/powerpoint/2010/main" val="2922507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B532268F-184C-4D6D-8AF9-247DB8A4D6E2"/>
  <p:tag name="ISPRING_CMI5_LAUNCH_METHOD" val="any window"/>
  <p:tag name="ISPRING_SCORM_ENDPOINT" val="&lt;endpoint&gt;&lt;enable&gt;0&lt;/enable&gt;&lt;lrs&gt;http://&lt;/lrs&gt;&lt;auth&gt;0&lt;/auth&gt;&lt;login&gt;&lt;/login&gt;&lt;password&gt;&lt;/password&gt;&lt;key&gt;&lt;/key&gt;&lt;name&gt;&lt;/name&gt;&lt;email&gt;&lt;/email&gt;&lt;/endpoint&gt;&#10;"/>
  <p:tag name="ISPRING_SCORM_RATE_SLIDES" val="1"/>
  <p:tag name="ISPRINGCLOUDFOLDERID" val="1"/>
  <p:tag name="ISPRINGONLINEFOLDERID" val="1"/>
  <p:tag name="ISPRING_OUTPUT_FOLDER" val="[[&quot;D\uFFFD\uFFFD({8B42E518-3E67-4BE6-950D-5A265E6BF1D0}&quot;,&quot;F:\\Audio PPT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QUIZZES" val="0"/>
  <p:tag name="ISPRING_SCORM_PASSING_SCORE" val="100.000000"/>
  <p:tag name="ISPRING_CURRENT_PLAYER_ID" val="universal-no-video"/>
  <p:tag name="ISPRING_PRESENTATION_TITLE" val="PPE Voting Behaviour"/>
  <p:tag name="ISPRING_FIRST_PUBLISH" val="1"/>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fontScheme name="Arts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1135</TotalTime>
  <Words>1035</Words>
  <Application>Microsoft Office PowerPoint</Application>
  <PresentationFormat>On-screen Show (4:3)</PresentationFormat>
  <Paragraphs>123</Paragraphs>
  <Slides>30</Slides>
  <Notes>30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Calibri Light</vt:lpstr>
      <vt:lpstr>Gill Sans MT</vt:lpstr>
      <vt:lpstr>Times</vt:lpstr>
      <vt:lpstr>Parcel</vt:lpstr>
      <vt:lpstr>1_Parcel</vt:lpstr>
      <vt:lpstr>Office Theme</vt:lpstr>
      <vt:lpstr>Models of voting behaviour</vt:lpstr>
      <vt:lpstr>SQA Course Specification</vt:lpstr>
      <vt:lpstr>Past paper questions</vt:lpstr>
      <vt:lpstr>models</vt:lpstr>
      <vt:lpstr>Line of Argument</vt:lpstr>
      <vt:lpstr>The Rational Choice Model</vt:lpstr>
      <vt:lpstr>Rational Choice</vt:lpstr>
      <vt:lpstr>Rational choice: Tuition FEES</vt:lpstr>
      <vt:lpstr>Rational choice: the constitution</vt:lpstr>
      <vt:lpstr>Longer term influences</vt:lpstr>
      <vt:lpstr>The sociological model</vt:lpstr>
      <vt:lpstr>PowerPoint Presentation</vt:lpstr>
      <vt:lpstr>PowerPoint Presentation</vt:lpstr>
      <vt:lpstr>PowerPoint Presentation</vt:lpstr>
      <vt:lpstr>social class</vt:lpstr>
      <vt:lpstr>Affluent eastwood</vt:lpstr>
      <vt:lpstr>Less Affluent Glasgow pollok</vt:lpstr>
      <vt:lpstr>brexit and social class</vt:lpstr>
      <vt:lpstr>social class</vt:lpstr>
      <vt:lpstr>social class</vt:lpstr>
      <vt:lpstr>age</vt:lpstr>
      <vt:lpstr>race</vt:lpstr>
      <vt:lpstr>Party identification model</vt:lpstr>
      <vt:lpstr>PowerPoint Presentation</vt:lpstr>
      <vt:lpstr>SNP share of vote in Scotland since 1945, 1945-2016</vt:lpstr>
      <vt:lpstr>PowerPoint Presentation</vt:lpstr>
      <vt:lpstr>PowerPoint Presentation</vt:lpstr>
      <vt:lpstr>PowerPoint Presentation</vt:lpstr>
      <vt:lpstr>PowerPoint Presentation</vt:lpstr>
      <vt:lpstr>BuT…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 Voting Behaviour</dc:title>
  <dc:creator>john mctaggart</dc:creator>
  <cp:lastModifiedBy>john mctaggart</cp:lastModifiedBy>
  <cp:revision>13</cp:revision>
  <dcterms:created xsi:type="dcterms:W3CDTF">2019-05-21T13:15:45Z</dcterms:created>
  <dcterms:modified xsi:type="dcterms:W3CDTF">2019-06-05T10:34:47Z</dcterms:modified>
</cp:coreProperties>
</file>