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405" r:id="rId3"/>
    <p:sldId id="394" r:id="rId4"/>
    <p:sldId id="396" r:id="rId5"/>
    <p:sldId id="311" r:id="rId6"/>
    <p:sldId id="397" r:id="rId7"/>
    <p:sldId id="398" r:id="rId8"/>
    <p:sldId id="399" r:id="rId9"/>
    <p:sldId id="400" r:id="rId10"/>
    <p:sldId id="401" r:id="rId11"/>
    <p:sldId id="402" r:id="rId12"/>
    <p:sldId id="404" r:id="rId13"/>
    <p:sldId id="403" r:id="rId14"/>
    <p:sldId id="36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A8015-BAC7-4D6B-BE87-479BCDCA61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809ADAA-8E99-47A1-B942-4C6C621BD9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8BE7BCF-FBA4-481F-807B-A11FA48627F5}"/>
              </a:ext>
            </a:extLst>
          </p:cNvPr>
          <p:cNvSpPr>
            <a:spLocks noGrp="1"/>
          </p:cNvSpPr>
          <p:nvPr>
            <p:ph type="dt" sz="half" idx="10"/>
          </p:nvPr>
        </p:nvSpPr>
        <p:spPr/>
        <p:txBody>
          <a:bodyPr/>
          <a:lstStyle/>
          <a:p>
            <a:fld id="{E51440B0-EE0D-4F7D-BB4E-E89C90757B2F}" type="datetimeFigureOut">
              <a:rPr lang="en-GB" smtClean="0"/>
              <a:t>05/06/2019</a:t>
            </a:fld>
            <a:endParaRPr lang="en-GB"/>
          </a:p>
        </p:txBody>
      </p:sp>
      <p:sp>
        <p:nvSpPr>
          <p:cNvPr id="5" name="Footer Placeholder 4">
            <a:extLst>
              <a:ext uri="{FF2B5EF4-FFF2-40B4-BE49-F238E27FC236}">
                <a16:creationId xmlns:a16="http://schemas.microsoft.com/office/drawing/2014/main" id="{87D96E53-3E1A-4250-AF9F-4548FC55E5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31CA3-DBFC-418E-9F10-0D157510224F}"/>
              </a:ext>
            </a:extLst>
          </p:cNvPr>
          <p:cNvSpPr>
            <a:spLocks noGrp="1"/>
          </p:cNvSpPr>
          <p:nvPr>
            <p:ph type="sldNum" sz="quarter" idx="12"/>
          </p:nvPr>
        </p:nvSpPr>
        <p:spPr/>
        <p:txBody>
          <a:bodyPr/>
          <a:lstStyle/>
          <a:p>
            <a:fld id="{4A2F0AFC-C8B9-4BFA-80C6-037129BC255B}" type="slidenum">
              <a:rPr lang="en-GB" smtClean="0"/>
              <a:t>‹#›</a:t>
            </a:fld>
            <a:endParaRPr lang="en-GB"/>
          </a:p>
        </p:txBody>
      </p:sp>
    </p:spTree>
    <p:extLst>
      <p:ext uri="{BB962C8B-B14F-4D97-AF65-F5344CB8AC3E}">
        <p14:creationId xmlns:p14="http://schemas.microsoft.com/office/powerpoint/2010/main" val="3508419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21A9A-8B20-4867-BF2F-F0AFF9065A1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47C112A-0C65-4315-9760-73D9172E64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9BA995-813A-4E2B-9496-61A57C39E732}"/>
              </a:ext>
            </a:extLst>
          </p:cNvPr>
          <p:cNvSpPr>
            <a:spLocks noGrp="1"/>
          </p:cNvSpPr>
          <p:nvPr>
            <p:ph type="dt" sz="half" idx="10"/>
          </p:nvPr>
        </p:nvSpPr>
        <p:spPr/>
        <p:txBody>
          <a:bodyPr/>
          <a:lstStyle/>
          <a:p>
            <a:fld id="{E51440B0-EE0D-4F7D-BB4E-E89C90757B2F}" type="datetimeFigureOut">
              <a:rPr lang="en-GB" smtClean="0"/>
              <a:t>05/06/2019</a:t>
            </a:fld>
            <a:endParaRPr lang="en-GB"/>
          </a:p>
        </p:txBody>
      </p:sp>
      <p:sp>
        <p:nvSpPr>
          <p:cNvPr id="5" name="Footer Placeholder 4">
            <a:extLst>
              <a:ext uri="{FF2B5EF4-FFF2-40B4-BE49-F238E27FC236}">
                <a16:creationId xmlns:a16="http://schemas.microsoft.com/office/drawing/2014/main" id="{F25C8D07-DCE1-4BCA-B25B-3EB982B760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D9FF48-84A0-411A-B9EC-0D15EBB88950}"/>
              </a:ext>
            </a:extLst>
          </p:cNvPr>
          <p:cNvSpPr>
            <a:spLocks noGrp="1"/>
          </p:cNvSpPr>
          <p:nvPr>
            <p:ph type="sldNum" sz="quarter" idx="12"/>
          </p:nvPr>
        </p:nvSpPr>
        <p:spPr/>
        <p:txBody>
          <a:bodyPr/>
          <a:lstStyle/>
          <a:p>
            <a:fld id="{4A2F0AFC-C8B9-4BFA-80C6-037129BC255B}" type="slidenum">
              <a:rPr lang="en-GB" smtClean="0"/>
              <a:t>‹#›</a:t>
            </a:fld>
            <a:endParaRPr lang="en-GB"/>
          </a:p>
        </p:txBody>
      </p:sp>
    </p:spTree>
    <p:extLst>
      <p:ext uri="{BB962C8B-B14F-4D97-AF65-F5344CB8AC3E}">
        <p14:creationId xmlns:p14="http://schemas.microsoft.com/office/powerpoint/2010/main" val="3502603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8C0E90-5624-4839-81AD-D017A1DEF32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612021-2AA6-42C4-B629-01AD110DB7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C905DB-ACF3-4E69-A95B-639448DF12C1}"/>
              </a:ext>
            </a:extLst>
          </p:cNvPr>
          <p:cNvSpPr>
            <a:spLocks noGrp="1"/>
          </p:cNvSpPr>
          <p:nvPr>
            <p:ph type="dt" sz="half" idx="10"/>
          </p:nvPr>
        </p:nvSpPr>
        <p:spPr/>
        <p:txBody>
          <a:bodyPr/>
          <a:lstStyle/>
          <a:p>
            <a:fld id="{E51440B0-EE0D-4F7D-BB4E-E89C90757B2F}" type="datetimeFigureOut">
              <a:rPr lang="en-GB" smtClean="0"/>
              <a:t>05/06/2019</a:t>
            </a:fld>
            <a:endParaRPr lang="en-GB"/>
          </a:p>
        </p:txBody>
      </p:sp>
      <p:sp>
        <p:nvSpPr>
          <p:cNvPr id="5" name="Footer Placeholder 4">
            <a:extLst>
              <a:ext uri="{FF2B5EF4-FFF2-40B4-BE49-F238E27FC236}">
                <a16:creationId xmlns:a16="http://schemas.microsoft.com/office/drawing/2014/main" id="{9D0634B4-5ADA-4B32-A428-9F4993E77F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CBBDEE-139B-4287-A4C0-A5CC3AB29230}"/>
              </a:ext>
            </a:extLst>
          </p:cNvPr>
          <p:cNvSpPr>
            <a:spLocks noGrp="1"/>
          </p:cNvSpPr>
          <p:nvPr>
            <p:ph type="sldNum" sz="quarter" idx="12"/>
          </p:nvPr>
        </p:nvSpPr>
        <p:spPr/>
        <p:txBody>
          <a:bodyPr/>
          <a:lstStyle/>
          <a:p>
            <a:fld id="{4A2F0AFC-C8B9-4BFA-80C6-037129BC255B}" type="slidenum">
              <a:rPr lang="en-GB" smtClean="0"/>
              <a:t>‹#›</a:t>
            </a:fld>
            <a:endParaRPr lang="en-GB"/>
          </a:p>
        </p:txBody>
      </p:sp>
    </p:spTree>
    <p:extLst>
      <p:ext uri="{BB962C8B-B14F-4D97-AF65-F5344CB8AC3E}">
        <p14:creationId xmlns:p14="http://schemas.microsoft.com/office/powerpoint/2010/main" val="36215149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285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5" y="4352544"/>
            <a:ext cx="6801612" cy="1239894"/>
          </a:xfrm>
          <a:noFill/>
        </p:spPr>
        <p:txBody>
          <a:bodyPr>
            <a:normAutofit/>
          </a:bodyPr>
          <a:lstStyle>
            <a:lvl1pPr marL="0" indent="0" algn="ctr">
              <a:buNone/>
              <a:defRPr sz="1500">
                <a:solidFill>
                  <a:schemeClr val="tx1">
                    <a:lumMod val="75000"/>
                    <a:lumOff val="2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6/5/2019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57120380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6/5/2019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227769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285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5" y="4352465"/>
            <a:ext cx="6801612" cy="1265082"/>
          </a:xfrm>
        </p:spPr>
        <p:txBody>
          <a:bodyPr anchor="t" anchorCtr="1">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6/5/2019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2702087945"/>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7"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6/5/2019</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2528144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5"/>
            <a:ext cx="4270248" cy="704087"/>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7"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5"/>
            <a:ext cx="4270248" cy="704087"/>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6/5/2019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228419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6/5/2019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629697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6/5/2019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32693648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30"/>
            <a:ext cx="4486656" cy="1141497"/>
          </a:xfrm>
          <a:solidFill>
            <a:srgbClr val="FFFFFF"/>
          </a:solidFill>
          <a:ln>
            <a:solidFill>
              <a:srgbClr val="404040"/>
            </a:solidFill>
          </a:ln>
        </p:spPr>
        <p:txBody>
          <a:bodyPr anchor="ctr" anchorCtr="1">
            <a:normAutofit/>
          </a:bodyPr>
          <a:lstStyle>
            <a:lvl1pPr>
              <a:defRPr sz="165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425">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6/5/2019</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429748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CBFE1-4439-4E30-81D8-B38CDA86597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2733273-DDEB-4BDC-B882-2CEC8D55C6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C3FFF7-68BB-4299-94C2-7371E015AB72}"/>
              </a:ext>
            </a:extLst>
          </p:cNvPr>
          <p:cNvSpPr>
            <a:spLocks noGrp="1"/>
          </p:cNvSpPr>
          <p:nvPr>
            <p:ph type="dt" sz="half" idx="10"/>
          </p:nvPr>
        </p:nvSpPr>
        <p:spPr/>
        <p:txBody>
          <a:bodyPr/>
          <a:lstStyle/>
          <a:p>
            <a:fld id="{E51440B0-EE0D-4F7D-BB4E-E89C90757B2F}" type="datetimeFigureOut">
              <a:rPr lang="en-GB" smtClean="0"/>
              <a:t>05/06/2019</a:t>
            </a:fld>
            <a:endParaRPr lang="en-GB"/>
          </a:p>
        </p:txBody>
      </p:sp>
      <p:sp>
        <p:nvSpPr>
          <p:cNvPr id="5" name="Footer Placeholder 4">
            <a:extLst>
              <a:ext uri="{FF2B5EF4-FFF2-40B4-BE49-F238E27FC236}">
                <a16:creationId xmlns:a16="http://schemas.microsoft.com/office/drawing/2014/main" id="{5A873382-9BF7-4305-AEC8-393DA80EC5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D5DC015-FB8A-4498-881E-719FAB45C4C3}"/>
              </a:ext>
            </a:extLst>
          </p:cNvPr>
          <p:cNvSpPr>
            <a:spLocks noGrp="1"/>
          </p:cNvSpPr>
          <p:nvPr>
            <p:ph type="sldNum" sz="quarter" idx="12"/>
          </p:nvPr>
        </p:nvSpPr>
        <p:spPr/>
        <p:txBody>
          <a:bodyPr/>
          <a:lstStyle/>
          <a:p>
            <a:fld id="{4A2F0AFC-C8B9-4BFA-80C6-037129BC255B}" type="slidenum">
              <a:rPr lang="en-GB" smtClean="0"/>
              <a:t>‹#›</a:t>
            </a:fld>
            <a:endParaRPr lang="en-GB"/>
          </a:p>
        </p:txBody>
      </p:sp>
    </p:spTree>
    <p:extLst>
      <p:ext uri="{BB962C8B-B14F-4D97-AF65-F5344CB8AC3E}">
        <p14:creationId xmlns:p14="http://schemas.microsoft.com/office/powerpoint/2010/main" val="31134129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2"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9" cy="1134640"/>
          </a:xfrm>
          <a:solidFill>
            <a:srgbClr val="FFFFFF"/>
          </a:solidFill>
          <a:ln>
            <a:solidFill>
              <a:srgbClr val="404040"/>
            </a:solidFill>
          </a:ln>
        </p:spPr>
        <p:txBody>
          <a:bodyPr anchor="ctr" anchorCtr="1">
            <a:noAutofit/>
          </a:bodyPr>
          <a:lstStyle>
            <a:lvl1pPr>
              <a:defRPr sz="165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6001" y="0"/>
            <a:ext cx="6102097" cy="6858000"/>
          </a:xfrm>
          <a:solidFill>
            <a:schemeClr val="bg1">
              <a:lumMod val="75000"/>
            </a:schemeClr>
          </a:solidFill>
        </p:spPr>
        <p:txBody>
          <a:bodyPr anchor="t"/>
          <a:lstStyle>
            <a:lvl1pPr marL="0" indent="0">
              <a:buNone/>
              <a:defRPr sz="2400">
                <a:solidFill>
                  <a:schemeClr val="bg1">
                    <a:lumMod val="85000"/>
                    <a:lumOff val="1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1115568" y="3549920"/>
            <a:ext cx="3794760" cy="2194037"/>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6/5/2019</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2086236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6/5/2019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2355493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7"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6/5/2019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726236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0CFEC-1236-4166-95C8-B8B7D1DC2A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B7A26D7-8770-43F7-9C1A-622E259C68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1FC079-E9FB-4390-8204-7DA3B745741D}"/>
              </a:ext>
            </a:extLst>
          </p:cNvPr>
          <p:cNvSpPr>
            <a:spLocks noGrp="1"/>
          </p:cNvSpPr>
          <p:nvPr>
            <p:ph type="dt" sz="half" idx="10"/>
          </p:nvPr>
        </p:nvSpPr>
        <p:spPr/>
        <p:txBody>
          <a:bodyPr/>
          <a:lstStyle/>
          <a:p>
            <a:fld id="{E51440B0-EE0D-4F7D-BB4E-E89C90757B2F}" type="datetimeFigureOut">
              <a:rPr lang="en-GB" smtClean="0"/>
              <a:t>05/06/2019</a:t>
            </a:fld>
            <a:endParaRPr lang="en-GB"/>
          </a:p>
        </p:txBody>
      </p:sp>
      <p:sp>
        <p:nvSpPr>
          <p:cNvPr id="5" name="Footer Placeholder 4">
            <a:extLst>
              <a:ext uri="{FF2B5EF4-FFF2-40B4-BE49-F238E27FC236}">
                <a16:creationId xmlns:a16="http://schemas.microsoft.com/office/drawing/2014/main" id="{2F217C00-07CE-45EA-8A60-043BCF75A2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7FBD6AB-222D-479E-ACA4-C7D45F999B5D}"/>
              </a:ext>
            </a:extLst>
          </p:cNvPr>
          <p:cNvSpPr>
            <a:spLocks noGrp="1"/>
          </p:cNvSpPr>
          <p:nvPr>
            <p:ph type="sldNum" sz="quarter" idx="12"/>
          </p:nvPr>
        </p:nvSpPr>
        <p:spPr/>
        <p:txBody>
          <a:bodyPr/>
          <a:lstStyle/>
          <a:p>
            <a:fld id="{4A2F0AFC-C8B9-4BFA-80C6-037129BC255B}" type="slidenum">
              <a:rPr lang="en-GB" smtClean="0"/>
              <a:t>‹#›</a:t>
            </a:fld>
            <a:endParaRPr lang="en-GB"/>
          </a:p>
        </p:txBody>
      </p:sp>
    </p:spTree>
    <p:extLst>
      <p:ext uri="{BB962C8B-B14F-4D97-AF65-F5344CB8AC3E}">
        <p14:creationId xmlns:p14="http://schemas.microsoft.com/office/powerpoint/2010/main" val="1530585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4BF49-B366-48EA-85B4-0A4A8B69352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EA8AD5F-A05E-41FF-88A2-C7DEC22AB4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995D91C-9B91-4BC8-8A36-D4BC6CC88B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C886A82-0FE6-4B8B-B84A-35832EBE328A}"/>
              </a:ext>
            </a:extLst>
          </p:cNvPr>
          <p:cNvSpPr>
            <a:spLocks noGrp="1"/>
          </p:cNvSpPr>
          <p:nvPr>
            <p:ph type="dt" sz="half" idx="10"/>
          </p:nvPr>
        </p:nvSpPr>
        <p:spPr/>
        <p:txBody>
          <a:bodyPr/>
          <a:lstStyle/>
          <a:p>
            <a:fld id="{E51440B0-EE0D-4F7D-BB4E-E89C90757B2F}" type="datetimeFigureOut">
              <a:rPr lang="en-GB" smtClean="0"/>
              <a:t>05/06/2019</a:t>
            </a:fld>
            <a:endParaRPr lang="en-GB"/>
          </a:p>
        </p:txBody>
      </p:sp>
      <p:sp>
        <p:nvSpPr>
          <p:cNvPr id="6" name="Footer Placeholder 5">
            <a:extLst>
              <a:ext uri="{FF2B5EF4-FFF2-40B4-BE49-F238E27FC236}">
                <a16:creationId xmlns:a16="http://schemas.microsoft.com/office/drawing/2014/main" id="{27FE318A-5922-4FF2-84D3-2840023A90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D691368-806D-44DD-99FD-9251DD587D1B}"/>
              </a:ext>
            </a:extLst>
          </p:cNvPr>
          <p:cNvSpPr>
            <a:spLocks noGrp="1"/>
          </p:cNvSpPr>
          <p:nvPr>
            <p:ph type="sldNum" sz="quarter" idx="12"/>
          </p:nvPr>
        </p:nvSpPr>
        <p:spPr/>
        <p:txBody>
          <a:bodyPr/>
          <a:lstStyle/>
          <a:p>
            <a:fld id="{4A2F0AFC-C8B9-4BFA-80C6-037129BC255B}" type="slidenum">
              <a:rPr lang="en-GB" smtClean="0"/>
              <a:t>‹#›</a:t>
            </a:fld>
            <a:endParaRPr lang="en-GB"/>
          </a:p>
        </p:txBody>
      </p:sp>
    </p:spTree>
    <p:extLst>
      <p:ext uri="{BB962C8B-B14F-4D97-AF65-F5344CB8AC3E}">
        <p14:creationId xmlns:p14="http://schemas.microsoft.com/office/powerpoint/2010/main" val="3483386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9B9A7-1B01-4AAC-B86F-5725D91A9D3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786467E-B9A7-4CE0-979D-351752620E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AC668F-07F7-47A0-8B24-68214BE5AE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39A5E3-AF78-4FDF-B67B-E0B8896301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A98E7D-A893-47DD-8382-C70F945085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7ED1706-8B77-4564-9F43-F92BE01E0588}"/>
              </a:ext>
            </a:extLst>
          </p:cNvPr>
          <p:cNvSpPr>
            <a:spLocks noGrp="1"/>
          </p:cNvSpPr>
          <p:nvPr>
            <p:ph type="dt" sz="half" idx="10"/>
          </p:nvPr>
        </p:nvSpPr>
        <p:spPr/>
        <p:txBody>
          <a:bodyPr/>
          <a:lstStyle/>
          <a:p>
            <a:fld id="{E51440B0-EE0D-4F7D-BB4E-E89C90757B2F}" type="datetimeFigureOut">
              <a:rPr lang="en-GB" smtClean="0"/>
              <a:t>05/06/2019</a:t>
            </a:fld>
            <a:endParaRPr lang="en-GB"/>
          </a:p>
        </p:txBody>
      </p:sp>
      <p:sp>
        <p:nvSpPr>
          <p:cNvPr id="8" name="Footer Placeholder 7">
            <a:extLst>
              <a:ext uri="{FF2B5EF4-FFF2-40B4-BE49-F238E27FC236}">
                <a16:creationId xmlns:a16="http://schemas.microsoft.com/office/drawing/2014/main" id="{563CAC84-DB30-4F9F-AF81-E5222DED214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BDD76E8-DE94-41C4-B63A-81170564890E}"/>
              </a:ext>
            </a:extLst>
          </p:cNvPr>
          <p:cNvSpPr>
            <a:spLocks noGrp="1"/>
          </p:cNvSpPr>
          <p:nvPr>
            <p:ph type="sldNum" sz="quarter" idx="12"/>
          </p:nvPr>
        </p:nvSpPr>
        <p:spPr/>
        <p:txBody>
          <a:bodyPr/>
          <a:lstStyle/>
          <a:p>
            <a:fld id="{4A2F0AFC-C8B9-4BFA-80C6-037129BC255B}" type="slidenum">
              <a:rPr lang="en-GB" smtClean="0"/>
              <a:t>‹#›</a:t>
            </a:fld>
            <a:endParaRPr lang="en-GB"/>
          </a:p>
        </p:txBody>
      </p:sp>
    </p:spTree>
    <p:extLst>
      <p:ext uri="{BB962C8B-B14F-4D97-AF65-F5344CB8AC3E}">
        <p14:creationId xmlns:p14="http://schemas.microsoft.com/office/powerpoint/2010/main" val="2238125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11BB2-0624-4EAB-88E7-84F818923F0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F07B1CD-C989-4264-8B07-B298C35CCEF7}"/>
              </a:ext>
            </a:extLst>
          </p:cNvPr>
          <p:cNvSpPr>
            <a:spLocks noGrp="1"/>
          </p:cNvSpPr>
          <p:nvPr>
            <p:ph type="dt" sz="half" idx="10"/>
          </p:nvPr>
        </p:nvSpPr>
        <p:spPr/>
        <p:txBody>
          <a:bodyPr/>
          <a:lstStyle/>
          <a:p>
            <a:fld id="{E51440B0-EE0D-4F7D-BB4E-E89C90757B2F}" type="datetimeFigureOut">
              <a:rPr lang="en-GB" smtClean="0"/>
              <a:t>05/06/2019</a:t>
            </a:fld>
            <a:endParaRPr lang="en-GB"/>
          </a:p>
        </p:txBody>
      </p:sp>
      <p:sp>
        <p:nvSpPr>
          <p:cNvPr id="4" name="Footer Placeholder 3">
            <a:extLst>
              <a:ext uri="{FF2B5EF4-FFF2-40B4-BE49-F238E27FC236}">
                <a16:creationId xmlns:a16="http://schemas.microsoft.com/office/drawing/2014/main" id="{B96D8D19-1E39-460E-A596-D060C4D5628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D537F4E-B6D6-4569-B46C-38C09A84C509}"/>
              </a:ext>
            </a:extLst>
          </p:cNvPr>
          <p:cNvSpPr>
            <a:spLocks noGrp="1"/>
          </p:cNvSpPr>
          <p:nvPr>
            <p:ph type="sldNum" sz="quarter" idx="12"/>
          </p:nvPr>
        </p:nvSpPr>
        <p:spPr/>
        <p:txBody>
          <a:bodyPr/>
          <a:lstStyle/>
          <a:p>
            <a:fld id="{4A2F0AFC-C8B9-4BFA-80C6-037129BC255B}" type="slidenum">
              <a:rPr lang="en-GB" smtClean="0"/>
              <a:t>‹#›</a:t>
            </a:fld>
            <a:endParaRPr lang="en-GB"/>
          </a:p>
        </p:txBody>
      </p:sp>
    </p:spTree>
    <p:extLst>
      <p:ext uri="{BB962C8B-B14F-4D97-AF65-F5344CB8AC3E}">
        <p14:creationId xmlns:p14="http://schemas.microsoft.com/office/powerpoint/2010/main" val="4029466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62A5DF-194B-48CF-90F9-7AE03580481F}"/>
              </a:ext>
            </a:extLst>
          </p:cNvPr>
          <p:cNvSpPr>
            <a:spLocks noGrp="1"/>
          </p:cNvSpPr>
          <p:nvPr>
            <p:ph type="dt" sz="half" idx="10"/>
          </p:nvPr>
        </p:nvSpPr>
        <p:spPr/>
        <p:txBody>
          <a:bodyPr/>
          <a:lstStyle/>
          <a:p>
            <a:fld id="{E51440B0-EE0D-4F7D-BB4E-E89C90757B2F}" type="datetimeFigureOut">
              <a:rPr lang="en-GB" smtClean="0"/>
              <a:t>05/06/2019</a:t>
            </a:fld>
            <a:endParaRPr lang="en-GB"/>
          </a:p>
        </p:txBody>
      </p:sp>
      <p:sp>
        <p:nvSpPr>
          <p:cNvPr id="3" name="Footer Placeholder 2">
            <a:extLst>
              <a:ext uri="{FF2B5EF4-FFF2-40B4-BE49-F238E27FC236}">
                <a16:creationId xmlns:a16="http://schemas.microsoft.com/office/drawing/2014/main" id="{6CD0842D-A5EE-4750-A38F-E5A75C2C48E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1AA00EF-5B7A-4590-9F2A-6F03FF7DE04F}"/>
              </a:ext>
            </a:extLst>
          </p:cNvPr>
          <p:cNvSpPr>
            <a:spLocks noGrp="1"/>
          </p:cNvSpPr>
          <p:nvPr>
            <p:ph type="sldNum" sz="quarter" idx="12"/>
          </p:nvPr>
        </p:nvSpPr>
        <p:spPr/>
        <p:txBody>
          <a:bodyPr/>
          <a:lstStyle/>
          <a:p>
            <a:fld id="{4A2F0AFC-C8B9-4BFA-80C6-037129BC255B}" type="slidenum">
              <a:rPr lang="en-GB" smtClean="0"/>
              <a:t>‹#›</a:t>
            </a:fld>
            <a:endParaRPr lang="en-GB"/>
          </a:p>
        </p:txBody>
      </p:sp>
    </p:spTree>
    <p:extLst>
      <p:ext uri="{BB962C8B-B14F-4D97-AF65-F5344CB8AC3E}">
        <p14:creationId xmlns:p14="http://schemas.microsoft.com/office/powerpoint/2010/main" val="2309270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9936B-6428-424E-B39F-CF42265A98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B14CCDF-576E-462A-8DF4-4C61DB8DF7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2B2F650-9989-4550-8F7C-4BD9EF36B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A47EB9-1CB0-4575-B811-59363CB7B2A4}"/>
              </a:ext>
            </a:extLst>
          </p:cNvPr>
          <p:cNvSpPr>
            <a:spLocks noGrp="1"/>
          </p:cNvSpPr>
          <p:nvPr>
            <p:ph type="dt" sz="half" idx="10"/>
          </p:nvPr>
        </p:nvSpPr>
        <p:spPr/>
        <p:txBody>
          <a:bodyPr/>
          <a:lstStyle/>
          <a:p>
            <a:fld id="{E51440B0-EE0D-4F7D-BB4E-E89C90757B2F}" type="datetimeFigureOut">
              <a:rPr lang="en-GB" smtClean="0"/>
              <a:t>05/06/2019</a:t>
            </a:fld>
            <a:endParaRPr lang="en-GB"/>
          </a:p>
        </p:txBody>
      </p:sp>
      <p:sp>
        <p:nvSpPr>
          <p:cNvPr id="6" name="Footer Placeholder 5">
            <a:extLst>
              <a:ext uri="{FF2B5EF4-FFF2-40B4-BE49-F238E27FC236}">
                <a16:creationId xmlns:a16="http://schemas.microsoft.com/office/drawing/2014/main" id="{8D56CCED-D8F8-47FC-9467-B156058994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7E624D8-5233-431E-BA2C-2F8C15410684}"/>
              </a:ext>
            </a:extLst>
          </p:cNvPr>
          <p:cNvSpPr>
            <a:spLocks noGrp="1"/>
          </p:cNvSpPr>
          <p:nvPr>
            <p:ph type="sldNum" sz="quarter" idx="12"/>
          </p:nvPr>
        </p:nvSpPr>
        <p:spPr/>
        <p:txBody>
          <a:bodyPr/>
          <a:lstStyle/>
          <a:p>
            <a:fld id="{4A2F0AFC-C8B9-4BFA-80C6-037129BC255B}" type="slidenum">
              <a:rPr lang="en-GB" smtClean="0"/>
              <a:t>‹#›</a:t>
            </a:fld>
            <a:endParaRPr lang="en-GB"/>
          </a:p>
        </p:txBody>
      </p:sp>
    </p:spTree>
    <p:extLst>
      <p:ext uri="{BB962C8B-B14F-4D97-AF65-F5344CB8AC3E}">
        <p14:creationId xmlns:p14="http://schemas.microsoft.com/office/powerpoint/2010/main" val="1179890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A7F3B-DCA0-43E7-BE22-DE83EC72F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B1E295D-EDEE-46BA-BD54-2CD12ED07D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5E436E8-DFBD-4A3C-9B7F-57AAB41B24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C4E5DC-4027-47D9-9D59-D89E44A99366}"/>
              </a:ext>
            </a:extLst>
          </p:cNvPr>
          <p:cNvSpPr>
            <a:spLocks noGrp="1"/>
          </p:cNvSpPr>
          <p:nvPr>
            <p:ph type="dt" sz="half" idx="10"/>
          </p:nvPr>
        </p:nvSpPr>
        <p:spPr/>
        <p:txBody>
          <a:bodyPr/>
          <a:lstStyle/>
          <a:p>
            <a:fld id="{E51440B0-EE0D-4F7D-BB4E-E89C90757B2F}" type="datetimeFigureOut">
              <a:rPr lang="en-GB" smtClean="0"/>
              <a:t>05/06/2019</a:t>
            </a:fld>
            <a:endParaRPr lang="en-GB"/>
          </a:p>
        </p:txBody>
      </p:sp>
      <p:sp>
        <p:nvSpPr>
          <p:cNvPr id="6" name="Footer Placeholder 5">
            <a:extLst>
              <a:ext uri="{FF2B5EF4-FFF2-40B4-BE49-F238E27FC236}">
                <a16:creationId xmlns:a16="http://schemas.microsoft.com/office/drawing/2014/main" id="{64DB2A01-B75F-4B34-921D-2A185AA6A4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1771AD7-C180-43D5-B7E8-34C7EBBB57D8}"/>
              </a:ext>
            </a:extLst>
          </p:cNvPr>
          <p:cNvSpPr>
            <a:spLocks noGrp="1"/>
          </p:cNvSpPr>
          <p:nvPr>
            <p:ph type="sldNum" sz="quarter" idx="12"/>
          </p:nvPr>
        </p:nvSpPr>
        <p:spPr/>
        <p:txBody>
          <a:bodyPr/>
          <a:lstStyle/>
          <a:p>
            <a:fld id="{4A2F0AFC-C8B9-4BFA-80C6-037129BC255B}" type="slidenum">
              <a:rPr lang="en-GB" smtClean="0"/>
              <a:t>‹#›</a:t>
            </a:fld>
            <a:endParaRPr lang="en-GB"/>
          </a:p>
        </p:txBody>
      </p:sp>
    </p:spTree>
    <p:extLst>
      <p:ext uri="{BB962C8B-B14F-4D97-AF65-F5344CB8AC3E}">
        <p14:creationId xmlns:p14="http://schemas.microsoft.com/office/powerpoint/2010/main" val="1061782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3F7C9C-CCAC-4B89-97E3-54385C4819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A09F23D-D4CB-42C8-8896-D3240990C6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C299F0C-0EFD-42F8-AD43-F14B9B6778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1440B0-EE0D-4F7D-BB4E-E89C90757B2F}" type="datetimeFigureOut">
              <a:rPr lang="en-GB" smtClean="0"/>
              <a:t>05/06/2019</a:t>
            </a:fld>
            <a:endParaRPr lang="en-GB"/>
          </a:p>
        </p:txBody>
      </p:sp>
      <p:sp>
        <p:nvSpPr>
          <p:cNvPr id="5" name="Footer Placeholder 4">
            <a:extLst>
              <a:ext uri="{FF2B5EF4-FFF2-40B4-BE49-F238E27FC236}">
                <a16:creationId xmlns:a16="http://schemas.microsoft.com/office/drawing/2014/main" id="{A69BBEAC-01E3-4B8C-B60E-406E7DB270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CD3A19F-F87D-4CDE-B261-3211ECEA40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2F0AFC-C8B9-4BFA-80C6-037129BC255B}" type="slidenum">
              <a:rPr lang="en-GB" smtClean="0"/>
              <a:t>‹#›</a:t>
            </a:fld>
            <a:endParaRPr lang="en-GB"/>
          </a:p>
        </p:txBody>
      </p:sp>
    </p:spTree>
    <p:extLst>
      <p:ext uri="{BB962C8B-B14F-4D97-AF65-F5344CB8AC3E}">
        <p14:creationId xmlns:p14="http://schemas.microsoft.com/office/powerpoint/2010/main" val="796191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6"/>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7" cy="323968"/>
          </a:xfrm>
          <a:prstGeom prst="rect">
            <a:avLst/>
          </a:prstGeom>
        </p:spPr>
        <p:txBody>
          <a:bodyPr vert="horz" lIns="91440" tIns="45720" rIns="91440" bIns="45720" rtlCol="0" anchor="ctr"/>
          <a:lstStyle>
            <a:lvl1pPr algn="r">
              <a:defRPr sz="788">
                <a:solidFill>
                  <a:schemeClr val="tx1">
                    <a:alpha val="70000"/>
                  </a:schemeClr>
                </a:solidFill>
              </a:defRPr>
            </a:lvl1pPr>
          </a:lstStyle>
          <a:p>
            <a:fld id="{1160EA64-D806-43AC-9DF2-F8C432F32B4C}" type="datetimeFigureOut">
              <a:rPr lang="en-US" dirty="0"/>
              <a:t>6/5/2019</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788">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3"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825" spc="0" baseline="0">
                <a:solidFill>
                  <a:srgbClr val="FFFFFF"/>
                </a:solidFill>
              </a:defRPr>
            </a:lvl1pPr>
          </a:lstStyle>
          <a:p>
            <a:fld id="{8A7A6979-0714-4377-B894-6BE4C2D6E202}" type="slidenum">
              <a:rPr lang="en-US" dirty="0"/>
              <a:pPr/>
              <a:t>‹#›</a:t>
            </a:fld>
            <a:endParaRPr lang="en-US" dirty="0"/>
          </a:p>
        </p:txBody>
      </p:sp>
    </p:spTree>
    <p:extLst>
      <p:ext uri="{BB962C8B-B14F-4D97-AF65-F5344CB8AC3E}">
        <p14:creationId xmlns:p14="http://schemas.microsoft.com/office/powerpoint/2010/main" val="28064769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685800" rtl="0" eaLnBrk="1" latinLnBrk="0" hangingPunct="1">
        <a:lnSpc>
          <a:spcPct val="90000"/>
        </a:lnSpc>
        <a:spcBef>
          <a:spcPct val="0"/>
        </a:spcBef>
        <a:buNone/>
        <a:defRPr sz="2100" kern="1200" cap="all" spc="150" baseline="0">
          <a:solidFill>
            <a:srgbClr val="262626"/>
          </a:solidFill>
          <a:latin typeface="+mj-lt"/>
          <a:ea typeface="+mj-ea"/>
          <a:cs typeface="+mj-cs"/>
        </a:defRPr>
      </a:lvl1pPr>
    </p:titleStyle>
    <p:body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167985-D6E9-40FF-97C0-4B6D373E85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4051" y="640080"/>
            <a:ext cx="8183898" cy="462686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Gill Sans MT" panose="020B0502020104020203"/>
            </a:endParaRPr>
          </a:p>
        </p:txBody>
      </p:sp>
      <p:sp>
        <p:nvSpPr>
          <p:cNvPr id="9" name="Rectangle 8">
            <a:extLst>
              <a:ext uri="{FF2B5EF4-FFF2-40B4-BE49-F238E27FC236}">
                <a16:creationId xmlns:a16="http://schemas.microsoft.com/office/drawing/2014/main" id="{68801362-349C-44BE-BEF6-8E926E1D3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28647" y="804672"/>
            <a:ext cx="7934706" cy="42976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Gill Sans MT" panose="020B0502020104020203"/>
            </a:endParaRPr>
          </a:p>
        </p:txBody>
      </p:sp>
      <p:sp>
        <p:nvSpPr>
          <p:cNvPr id="2" name="Title 1">
            <a:extLst>
              <a:ext uri="{FF2B5EF4-FFF2-40B4-BE49-F238E27FC236}">
                <a16:creationId xmlns:a16="http://schemas.microsoft.com/office/drawing/2014/main" id="{5E088FA7-56B7-4F49-8791-88A0E8C50E68}"/>
              </a:ext>
            </a:extLst>
          </p:cNvPr>
          <p:cNvSpPr>
            <a:spLocks noGrp="1"/>
          </p:cNvSpPr>
          <p:nvPr>
            <p:ph type="ctrTitle"/>
          </p:nvPr>
        </p:nvSpPr>
        <p:spPr>
          <a:xfrm>
            <a:off x="2471047" y="1289304"/>
            <a:ext cx="7228833" cy="3339303"/>
          </a:xfrm>
          <a:ln>
            <a:noFill/>
          </a:ln>
        </p:spPr>
        <p:txBody>
          <a:bodyPr>
            <a:normAutofit/>
          </a:bodyPr>
          <a:lstStyle/>
          <a:p>
            <a:r>
              <a:rPr lang="en-GB" sz="4400" dirty="0"/>
              <a:t>Political systems: </a:t>
            </a:r>
            <a:br>
              <a:rPr lang="en-GB" sz="4400" dirty="0"/>
            </a:br>
            <a:r>
              <a:rPr lang="en-GB" sz="4400" dirty="0"/>
              <a:t>executive </a:t>
            </a:r>
            <a:br>
              <a:rPr lang="en-GB" sz="4400" dirty="0"/>
            </a:br>
            <a:r>
              <a:rPr lang="en-GB" sz="4400" dirty="0"/>
              <a:t>v </a:t>
            </a:r>
            <a:br>
              <a:rPr lang="en-GB" sz="4400" dirty="0"/>
            </a:br>
            <a:r>
              <a:rPr lang="en-GB" sz="4400" dirty="0"/>
              <a:t>legislature </a:t>
            </a:r>
            <a:r>
              <a:rPr lang="en-GB" sz="4400"/>
              <a:t>part 2</a:t>
            </a:r>
            <a:endParaRPr lang="en-GB" sz="4400" dirty="0"/>
          </a:p>
        </p:txBody>
      </p:sp>
    </p:spTree>
    <p:extLst>
      <p:ext uri="{BB962C8B-B14F-4D97-AF65-F5344CB8AC3E}">
        <p14:creationId xmlns:p14="http://schemas.microsoft.com/office/powerpoint/2010/main" val="3861387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C52BA405-BD6B-4E4D-8E41-5F9062049E95}"/>
              </a:ext>
            </a:extLst>
          </p:cNvPr>
          <p:cNvPicPr>
            <a:picLocks noGrp="1" noChangeAspect="1"/>
          </p:cNvPicPr>
          <p:nvPr>
            <p:ph idx="1"/>
          </p:nvPr>
        </p:nvPicPr>
        <p:blipFill rotWithShape="1">
          <a:blip r:embed="rId2"/>
          <a:srcRect l="2494" t="9091" r="16900"/>
          <a:stretch/>
        </p:blipFill>
        <p:spPr>
          <a:xfrm>
            <a:off x="0" y="10"/>
            <a:ext cx="12192000" cy="6857990"/>
          </a:xfrm>
          <a:prstGeom prst="rect">
            <a:avLst/>
          </a:prstGeom>
        </p:spPr>
      </p:pic>
      <p:sp>
        <p:nvSpPr>
          <p:cNvPr id="2" name="Title 1">
            <a:extLst>
              <a:ext uri="{FF2B5EF4-FFF2-40B4-BE49-F238E27FC236}">
                <a16:creationId xmlns:a16="http://schemas.microsoft.com/office/drawing/2014/main" id="{A65EA93C-9EF9-42AB-B22F-CD9DFC11517E}"/>
              </a:ext>
            </a:extLst>
          </p:cNvPr>
          <p:cNvSpPr>
            <a:spLocks noGrp="1"/>
          </p:cNvSpPr>
          <p:nvPr>
            <p:ph type="title"/>
          </p:nvPr>
        </p:nvSpPr>
        <p:spPr>
          <a:xfrm>
            <a:off x="197639" y="167667"/>
            <a:ext cx="1961388" cy="2286000"/>
          </a:xfrm>
          <a:prstGeom prst="flowChartDocument">
            <a:avLst/>
          </a:prstGeom>
          <a:solidFill>
            <a:srgbClr val="000000">
              <a:alpha val="75000"/>
            </a:srgbClr>
          </a:solidFill>
          <a:ln>
            <a:noFill/>
          </a:ln>
        </p:spPr>
        <p:txBody>
          <a:bodyPr vert="horz" lIns="182880" tIns="182880" rIns="182880" bIns="182880" rtlCol="0" anchor="ctr">
            <a:normAutofit/>
          </a:bodyPr>
          <a:lstStyle/>
          <a:p>
            <a:r>
              <a:rPr lang="en-US" sz="1400" cap="all" spc="200" dirty="0">
                <a:solidFill>
                  <a:srgbClr val="FFFFFF"/>
                </a:solidFill>
              </a:rPr>
              <a:t>Little legislatures more powerful than UK’s</a:t>
            </a:r>
          </a:p>
        </p:txBody>
      </p:sp>
    </p:spTree>
    <p:extLst>
      <p:ext uri="{BB962C8B-B14F-4D97-AF65-F5344CB8AC3E}">
        <p14:creationId xmlns:p14="http://schemas.microsoft.com/office/powerpoint/2010/main" val="1767388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07A9E6-2FB9-4FAC-A8CB-276DBDA62A49}"/>
              </a:ext>
            </a:extLst>
          </p:cNvPr>
          <p:cNvPicPr>
            <a:picLocks noChangeAspect="1"/>
          </p:cNvPicPr>
          <p:nvPr/>
        </p:nvPicPr>
        <p:blipFill rotWithShape="1">
          <a:blip r:embed="rId2">
            <a:alphaModFix amt="40000"/>
          </a:blip>
          <a:srcRect l="23000" r="2000"/>
          <a:stretch/>
        </p:blipFill>
        <p:spPr>
          <a:xfrm>
            <a:off x="0" y="0"/>
            <a:ext cx="12192000" cy="6857990"/>
          </a:xfrm>
          <a:prstGeom prst="rect">
            <a:avLst/>
          </a:prstGeom>
        </p:spPr>
      </p:pic>
      <p:sp>
        <p:nvSpPr>
          <p:cNvPr id="2" name="Title 1">
            <a:extLst>
              <a:ext uri="{FF2B5EF4-FFF2-40B4-BE49-F238E27FC236}">
                <a16:creationId xmlns:a16="http://schemas.microsoft.com/office/drawing/2014/main" id="{4930423B-6F46-4FA1-BE17-7DAD8F75AE8B}"/>
              </a:ext>
            </a:extLst>
          </p:cNvPr>
          <p:cNvSpPr>
            <a:spLocks noGrp="1"/>
          </p:cNvSpPr>
          <p:nvPr>
            <p:ph type="title"/>
          </p:nvPr>
        </p:nvSpPr>
        <p:spPr>
          <a:xfrm>
            <a:off x="3180710" y="116632"/>
            <a:ext cx="5797296" cy="1188720"/>
          </a:xfrm>
          <a:noFill/>
          <a:ln>
            <a:solidFill>
              <a:srgbClr val="FFFFFF"/>
            </a:solidFill>
          </a:ln>
        </p:spPr>
        <p:txBody>
          <a:bodyPr>
            <a:normAutofit/>
          </a:bodyPr>
          <a:lstStyle/>
          <a:p>
            <a:r>
              <a:rPr lang="en-GB" dirty="0">
                <a:solidFill>
                  <a:schemeClr val="tx1"/>
                </a:solidFill>
              </a:rPr>
              <a:t>Donald Trump Jnr</a:t>
            </a:r>
          </a:p>
        </p:txBody>
      </p:sp>
      <p:sp>
        <p:nvSpPr>
          <p:cNvPr id="3" name="Content Placeholder 2">
            <a:extLst>
              <a:ext uri="{FF2B5EF4-FFF2-40B4-BE49-F238E27FC236}">
                <a16:creationId xmlns:a16="http://schemas.microsoft.com/office/drawing/2014/main" id="{E1D16B0C-DEF7-44C3-838C-95C6A0DE818D}"/>
              </a:ext>
            </a:extLst>
          </p:cNvPr>
          <p:cNvSpPr>
            <a:spLocks noGrp="1"/>
          </p:cNvSpPr>
          <p:nvPr>
            <p:ph idx="1"/>
          </p:nvPr>
        </p:nvSpPr>
        <p:spPr>
          <a:xfrm>
            <a:off x="0" y="4406979"/>
            <a:ext cx="12192000" cy="2334389"/>
          </a:xfrm>
        </p:spPr>
        <p:txBody>
          <a:bodyPr>
            <a:normAutofit/>
          </a:bodyPr>
          <a:lstStyle/>
          <a:p>
            <a:pPr marL="0" indent="0">
              <a:buNone/>
            </a:pPr>
            <a:r>
              <a:rPr lang="en-GB" sz="2000" dirty="0"/>
              <a:t>Called before Senate Intelligence Committee investigating Trump Snr’s links with Russia in 2016 Presidential Election.</a:t>
            </a:r>
          </a:p>
          <a:p>
            <a:pPr marL="0" indent="0">
              <a:buNone/>
            </a:pPr>
            <a:endParaRPr lang="en-GB" sz="2000" dirty="0"/>
          </a:p>
          <a:p>
            <a:pPr marL="0" indent="0">
              <a:buNone/>
            </a:pPr>
            <a:r>
              <a:rPr lang="en-GB" sz="2000" dirty="0"/>
              <a:t>Expected to ‘plead the fifth’.</a:t>
            </a:r>
          </a:p>
          <a:p>
            <a:pPr marL="0" indent="0">
              <a:buNone/>
            </a:pPr>
            <a:endParaRPr lang="en-GB" sz="2000" dirty="0"/>
          </a:p>
          <a:p>
            <a:pPr marL="0" indent="0">
              <a:buNone/>
            </a:pPr>
            <a:r>
              <a:rPr lang="en-GB" sz="2000" dirty="0"/>
              <a:t>Must provide documentary evidence though </a:t>
            </a:r>
          </a:p>
        </p:txBody>
      </p:sp>
    </p:spTree>
    <p:extLst>
      <p:ext uri="{BB962C8B-B14F-4D97-AF65-F5344CB8AC3E}">
        <p14:creationId xmlns:p14="http://schemas.microsoft.com/office/powerpoint/2010/main" val="555197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4840A-9ABA-410A-B6B3-92E8691800F1}"/>
              </a:ext>
            </a:extLst>
          </p:cNvPr>
          <p:cNvSpPr>
            <a:spLocks noGrp="1"/>
          </p:cNvSpPr>
          <p:nvPr>
            <p:ph type="title"/>
          </p:nvPr>
        </p:nvSpPr>
        <p:spPr>
          <a:xfrm>
            <a:off x="8227864" y="2850677"/>
            <a:ext cx="1946286" cy="830997"/>
          </a:xfrm>
        </p:spPr>
        <p:txBody>
          <a:bodyPr vert="horz" lIns="182880" tIns="182880" rIns="182880" bIns="182880" rtlCol="0" anchor="ctr">
            <a:normAutofit fontScale="90000"/>
          </a:bodyPr>
          <a:lstStyle/>
          <a:p>
            <a:r>
              <a:rPr lang="en-US" sz="1700" cap="all" spc="200" dirty="0">
                <a:solidFill>
                  <a:srgbClr val="262626"/>
                </a:solidFill>
              </a:rPr>
              <a:t>impeachment</a:t>
            </a:r>
          </a:p>
        </p:txBody>
      </p:sp>
      <p:pic>
        <p:nvPicPr>
          <p:cNvPr id="7" name="Content Placeholder 3">
            <a:extLst>
              <a:ext uri="{FF2B5EF4-FFF2-40B4-BE49-F238E27FC236}">
                <a16:creationId xmlns:a16="http://schemas.microsoft.com/office/drawing/2014/main" id="{3451D51C-C089-4064-95DC-4A7514943B49}"/>
              </a:ext>
            </a:extLst>
          </p:cNvPr>
          <p:cNvPicPr>
            <a:picLocks noGrp="1" noChangeAspect="1"/>
          </p:cNvPicPr>
          <p:nvPr>
            <p:ph idx="1"/>
          </p:nvPr>
        </p:nvPicPr>
        <p:blipFill rotWithShape="1">
          <a:blip r:embed="rId2"/>
          <a:srcRect r="1757" b="-3"/>
          <a:stretch/>
        </p:blipFill>
        <p:spPr>
          <a:xfrm>
            <a:off x="436228" y="1122807"/>
            <a:ext cx="7189340" cy="4297680"/>
          </a:xfrm>
          <a:prstGeom prst="rect">
            <a:avLst/>
          </a:prstGeom>
        </p:spPr>
      </p:pic>
    </p:spTree>
    <p:extLst>
      <p:ext uri="{BB962C8B-B14F-4D97-AF65-F5344CB8AC3E}">
        <p14:creationId xmlns:p14="http://schemas.microsoft.com/office/powerpoint/2010/main" val="4247972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Content Placeholder 1"/>
          <p:cNvSpPr>
            <a:spLocks noGrp="1"/>
          </p:cNvSpPr>
          <p:nvPr>
            <p:ph sz="quarter" idx="13"/>
          </p:nvPr>
        </p:nvSpPr>
        <p:spPr>
          <a:xfrm>
            <a:off x="1847528" y="1556792"/>
            <a:ext cx="8568952" cy="2914650"/>
          </a:xfrm>
        </p:spPr>
        <p:txBody>
          <a:bodyPr/>
          <a:lstStyle/>
          <a:p>
            <a:pPr marL="0" indent="0">
              <a:buNone/>
            </a:pPr>
            <a:r>
              <a:rPr lang="en-GB" altLang="en-US" sz="3600" dirty="0"/>
              <a:t>Some Executives are more powerful than some Legislatures. For example…. Why…..?</a:t>
            </a:r>
          </a:p>
          <a:p>
            <a:pPr marL="0" indent="0">
              <a:buNone/>
            </a:pPr>
            <a:r>
              <a:rPr lang="en-GB" altLang="en-US" sz="3600" dirty="0"/>
              <a:t>It depends on a range of constitutional and political cards. Such as….</a:t>
            </a:r>
          </a:p>
          <a:p>
            <a:pPr marL="0" indent="0">
              <a:buNone/>
            </a:pPr>
            <a:endParaRPr lang="en-GB" altLang="en-US" sz="3600" dirty="0"/>
          </a:p>
          <a:p>
            <a:pPr marL="0" indent="0">
              <a:buNone/>
            </a:pPr>
            <a:r>
              <a:rPr lang="en-GB" altLang="en-US" sz="3600" dirty="0"/>
              <a:t>How they play them and how they react to events. For example…..</a:t>
            </a:r>
          </a:p>
        </p:txBody>
      </p:sp>
      <p:sp>
        <p:nvSpPr>
          <p:cNvPr id="3" name="Title 2"/>
          <p:cNvSpPr>
            <a:spLocks noGrp="1"/>
          </p:cNvSpPr>
          <p:nvPr>
            <p:ph type="title"/>
          </p:nvPr>
        </p:nvSpPr>
        <p:spPr>
          <a:xfrm>
            <a:off x="4655840" y="476673"/>
            <a:ext cx="3384376" cy="454343"/>
          </a:xfrm>
        </p:spPr>
        <p:txBody>
          <a:bodyPr>
            <a:normAutofit fontScale="90000"/>
          </a:bodyPr>
          <a:lstStyle/>
          <a:p>
            <a:pPr>
              <a:defRPr/>
            </a:pPr>
            <a:r>
              <a:rPr lang="en-GB" dirty="0"/>
              <a:t>Conclusions</a:t>
            </a:r>
          </a:p>
        </p:txBody>
      </p:sp>
    </p:spTree>
    <p:extLst>
      <p:ext uri="{BB962C8B-B14F-4D97-AF65-F5344CB8AC3E}">
        <p14:creationId xmlns:p14="http://schemas.microsoft.com/office/powerpoint/2010/main" val="936898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EFB447-D843-4735-A4D1-CAEE145F6CC3}"/>
              </a:ext>
            </a:extLst>
          </p:cNvPr>
          <p:cNvPicPr>
            <a:picLocks noChangeAspect="1"/>
          </p:cNvPicPr>
          <p:nvPr/>
        </p:nvPicPr>
        <p:blipFill rotWithShape="1">
          <a:blip r:embed="rId2"/>
          <a:srcRect l="21306" t="1788" r="5036" b="1"/>
          <a:stretch/>
        </p:blipFill>
        <p:spPr>
          <a:xfrm>
            <a:off x="0" y="10"/>
            <a:ext cx="12192000" cy="6857990"/>
          </a:xfrm>
          <a:prstGeom prst="rect">
            <a:avLst/>
          </a:prstGeom>
        </p:spPr>
      </p:pic>
      <p:sp>
        <p:nvSpPr>
          <p:cNvPr id="2" name="Title 1">
            <a:extLst>
              <a:ext uri="{FF2B5EF4-FFF2-40B4-BE49-F238E27FC236}">
                <a16:creationId xmlns:a16="http://schemas.microsoft.com/office/drawing/2014/main" id="{1B669F13-5072-40D6-AD95-1833F51A04A5}"/>
              </a:ext>
            </a:extLst>
          </p:cNvPr>
          <p:cNvSpPr>
            <a:spLocks noGrp="1"/>
          </p:cNvSpPr>
          <p:nvPr>
            <p:ph type="title"/>
          </p:nvPr>
        </p:nvSpPr>
        <p:spPr>
          <a:xfrm>
            <a:off x="1993915" y="811411"/>
            <a:ext cx="1961388" cy="2286000"/>
          </a:xfrm>
          <a:prstGeom prst="roundRect">
            <a:avLst>
              <a:gd name="adj" fmla="val 14141"/>
            </a:avLst>
          </a:prstGeom>
          <a:solidFill>
            <a:srgbClr val="000000">
              <a:alpha val="75000"/>
            </a:srgbClr>
          </a:solidFill>
          <a:ln>
            <a:noFill/>
          </a:ln>
        </p:spPr>
        <p:txBody>
          <a:bodyPr>
            <a:normAutofit/>
          </a:bodyPr>
          <a:lstStyle/>
          <a:p>
            <a:r>
              <a:rPr lang="en-GB" sz="1800" dirty="0">
                <a:solidFill>
                  <a:srgbClr val="FFFFFF"/>
                </a:solidFill>
              </a:rPr>
              <a:t>Contrast with uk</a:t>
            </a:r>
          </a:p>
        </p:txBody>
      </p:sp>
      <p:sp>
        <p:nvSpPr>
          <p:cNvPr id="4" name="TextBox 3">
            <a:extLst>
              <a:ext uri="{FF2B5EF4-FFF2-40B4-BE49-F238E27FC236}">
                <a16:creationId xmlns:a16="http://schemas.microsoft.com/office/drawing/2014/main" id="{D6B83519-5DB8-413B-BD41-17C88F8A098E}"/>
              </a:ext>
            </a:extLst>
          </p:cNvPr>
          <p:cNvSpPr txBox="1"/>
          <p:nvPr/>
        </p:nvSpPr>
        <p:spPr>
          <a:xfrm>
            <a:off x="9638591" y="658760"/>
            <a:ext cx="2388294" cy="3693319"/>
          </a:xfrm>
          <a:prstGeom prst="rect">
            <a:avLst/>
          </a:prstGeom>
          <a:solidFill>
            <a:srgbClr val="FFFF00"/>
          </a:solidFill>
        </p:spPr>
        <p:txBody>
          <a:bodyPr wrap="square" rtlCol="0">
            <a:spAutoFit/>
          </a:bodyPr>
          <a:lstStyle/>
          <a:p>
            <a:r>
              <a:rPr lang="en-US" dirty="0"/>
              <a:t>The Government motion to deploy military forces in Syria in 2013 was defeated by 13 votes. Despite its defeat the Government stated that it would respect the will of the House, a move that was widely viewed as an assertion of Parliamentary sovereignty.</a:t>
            </a:r>
            <a:endParaRPr lang="en-GB" dirty="0"/>
          </a:p>
        </p:txBody>
      </p:sp>
    </p:spTree>
    <p:extLst>
      <p:ext uri="{BB962C8B-B14F-4D97-AF65-F5344CB8AC3E}">
        <p14:creationId xmlns:p14="http://schemas.microsoft.com/office/powerpoint/2010/main" val="1022885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EDE53B-ED1C-43DB-87F9-E874F74D08FB}"/>
              </a:ext>
            </a:extLst>
          </p:cNvPr>
          <p:cNvPicPr>
            <a:picLocks noChangeAspect="1"/>
          </p:cNvPicPr>
          <p:nvPr/>
        </p:nvPicPr>
        <p:blipFill rotWithShape="1">
          <a:blip r:embed="rId2"/>
          <a:srcRect l="11821" t="9091" r="20301" b="1"/>
          <a:stretch/>
        </p:blipFill>
        <p:spPr>
          <a:xfrm>
            <a:off x="0" y="10"/>
            <a:ext cx="12549930" cy="6857990"/>
          </a:xfrm>
          <a:prstGeom prst="rect">
            <a:avLst/>
          </a:prstGeom>
        </p:spPr>
      </p:pic>
      <p:sp>
        <p:nvSpPr>
          <p:cNvPr id="2" name="Title 1">
            <a:extLst>
              <a:ext uri="{FF2B5EF4-FFF2-40B4-BE49-F238E27FC236}">
                <a16:creationId xmlns:a16="http://schemas.microsoft.com/office/drawing/2014/main" id="{017F9F96-56AD-4D86-87EA-AD09FFA74BF8}"/>
              </a:ext>
            </a:extLst>
          </p:cNvPr>
          <p:cNvSpPr>
            <a:spLocks noGrp="1"/>
          </p:cNvSpPr>
          <p:nvPr>
            <p:ph type="title"/>
          </p:nvPr>
        </p:nvSpPr>
        <p:spPr>
          <a:xfrm>
            <a:off x="1993915" y="811411"/>
            <a:ext cx="1961388" cy="2286000"/>
          </a:xfrm>
          <a:prstGeom prst="roundRect">
            <a:avLst>
              <a:gd name="adj" fmla="val 14141"/>
            </a:avLst>
          </a:prstGeom>
          <a:solidFill>
            <a:srgbClr val="000000">
              <a:alpha val="75000"/>
            </a:srgbClr>
          </a:solidFill>
          <a:ln>
            <a:noFill/>
          </a:ln>
        </p:spPr>
        <p:txBody>
          <a:bodyPr>
            <a:normAutofit/>
          </a:bodyPr>
          <a:lstStyle/>
          <a:p>
            <a:r>
              <a:rPr lang="en-GB" sz="1800" dirty="0">
                <a:solidFill>
                  <a:srgbClr val="FFFFFF"/>
                </a:solidFill>
              </a:rPr>
              <a:t>However…</a:t>
            </a:r>
          </a:p>
        </p:txBody>
      </p:sp>
      <p:sp>
        <p:nvSpPr>
          <p:cNvPr id="6" name="TextBox 5">
            <a:extLst>
              <a:ext uri="{FF2B5EF4-FFF2-40B4-BE49-F238E27FC236}">
                <a16:creationId xmlns:a16="http://schemas.microsoft.com/office/drawing/2014/main" id="{5BDF3642-B593-4934-A128-0CD75349A117}"/>
              </a:ext>
            </a:extLst>
          </p:cNvPr>
          <p:cNvSpPr txBox="1"/>
          <p:nvPr/>
        </p:nvSpPr>
        <p:spPr>
          <a:xfrm>
            <a:off x="0" y="5657672"/>
            <a:ext cx="12549930" cy="923330"/>
          </a:xfrm>
          <a:prstGeom prst="rect">
            <a:avLst/>
          </a:prstGeom>
          <a:solidFill>
            <a:srgbClr val="FFFF00"/>
          </a:solidFill>
        </p:spPr>
        <p:txBody>
          <a:bodyPr wrap="square" rtlCol="0">
            <a:spAutoFit/>
          </a:bodyPr>
          <a:lstStyle/>
          <a:p>
            <a:r>
              <a:rPr lang="en-US" dirty="0"/>
              <a:t>The power to declare war is currently in hands of the Prime Minister alone. They can consult Cabinet. This prerogative is an outdated remnant of the traditional powers of the Crown, delegated since the 18th century to their appointed Prime Ministers. Politically, this may not be so easy to do.</a:t>
            </a:r>
            <a:endParaRPr lang="en-GB" dirty="0"/>
          </a:p>
        </p:txBody>
      </p:sp>
    </p:spTree>
    <p:extLst>
      <p:ext uri="{BB962C8B-B14F-4D97-AF65-F5344CB8AC3E}">
        <p14:creationId xmlns:p14="http://schemas.microsoft.com/office/powerpoint/2010/main" val="4251819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A5EB9E1-DE57-4CB2-9452-EC7ABEED78C9}"/>
              </a:ext>
            </a:extLst>
          </p:cNvPr>
          <p:cNvSpPr txBox="1">
            <a:spLocks noGrp="1"/>
          </p:cNvSpPr>
          <p:nvPr>
            <p:ph idx="1"/>
          </p:nvPr>
        </p:nvSpPr>
        <p:spPr>
          <a:xfrm>
            <a:off x="1742243" y="4221088"/>
            <a:ext cx="8365594" cy="2088232"/>
          </a:xfrm>
        </p:spPr>
        <p:txBody>
          <a:bodyPr>
            <a:noAutofit/>
          </a:bodyPr>
          <a:lstStyle/>
          <a:p>
            <a:pPr>
              <a:spcBef>
                <a:spcPts val="300"/>
              </a:spcBef>
            </a:pPr>
            <a:r>
              <a:rPr lang="en-GB" sz="1600" dirty="0"/>
              <a:t>First, a representative sponsors a bill. The bill is then assigned to a committee for study. </a:t>
            </a:r>
          </a:p>
          <a:p>
            <a:pPr>
              <a:spcBef>
                <a:spcPts val="300"/>
              </a:spcBef>
            </a:pPr>
            <a:r>
              <a:rPr lang="en-GB" sz="1600" dirty="0"/>
              <a:t>If the bill passes by simple majority (218 of 435), the bill moves to the Senate. </a:t>
            </a:r>
          </a:p>
          <a:p>
            <a:pPr>
              <a:spcBef>
                <a:spcPts val="300"/>
              </a:spcBef>
            </a:pPr>
            <a:r>
              <a:rPr lang="en-GB" sz="1600" dirty="0"/>
              <a:t>In the Senate, the bill is assigned to another committee and, if released, debated and voted on. </a:t>
            </a:r>
          </a:p>
          <a:p>
            <a:pPr>
              <a:spcBef>
                <a:spcPts val="300"/>
              </a:spcBef>
            </a:pPr>
            <a:r>
              <a:rPr lang="en-GB" sz="1600" dirty="0"/>
              <a:t>Again, a simple majority (51 of 100) passes the bill. </a:t>
            </a:r>
          </a:p>
          <a:p>
            <a:pPr>
              <a:spcBef>
                <a:spcPts val="300"/>
              </a:spcBef>
            </a:pPr>
            <a:r>
              <a:rPr lang="en-GB" sz="1600" dirty="0"/>
              <a:t>Finally, a conference committee made of House and Senate members works out any differences between the House and Senate versions of the bill. The resulting bill returns to the House and Senate for final approval. The Government Printing Office prints the revised bill in a process called enrolling. </a:t>
            </a:r>
          </a:p>
          <a:p>
            <a:pPr>
              <a:spcBef>
                <a:spcPts val="300"/>
              </a:spcBef>
            </a:pPr>
            <a:r>
              <a:rPr lang="en-GB" sz="1600" dirty="0"/>
              <a:t>The President has 10 days to sign or veto the enrolled bill.</a:t>
            </a:r>
          </a:p>
        </p:txBody>
      </p:sp>
      <p:pic>
        <p:nvPicPr>
          <p:cNvPr id="3" name="Picture 2">
            <a:extLst>
              <a:ext uri="{FF2B5EF4-FFF2-40B4-BE49-F238E27FC236}">
                <a16:creationId xmlns:a16="http://schemas.microsoft.com/office/drawing/2014/main" id="{A1F85839-93C8-4B77-B4A7-135DA433338C}"/>
              </a:ext>
            </a:extLst>
          </p:cNvPr>
          <p:cNvPicPr>
            <a:picLocks noChangeAspect="1"/>
          </p:cNvPicPr>
          <p:nvPr/>
        </p:nvPicPr>
        <p:blipFill>
          <a:blip r:embed="rId4"/>
          <a:srcRect/>
          <a:stretch>
            <a:fillRect/>
          </a:stretch>
        </p:blipFill>
        <p:spPr>
          <a:xfrm>
            <a:off x="1792517" y="1590354"/>
            <a:ext cx="8302068" cy="2093116"/>
          </a:xfrm>
          <a:prstGeom prst="rect">
            <a:avLst/>
          </a:prstGeom>
          <a:noFill/>
          <a:ln cap="flat">
            <a:noFill/>
          </a:ln>
        </p:spPr>
      </p:pic>
      <p:sp>
        <p:nvSpPr>
          <p:cNvPr id="4" name="Title 1">
            <a:extLst>
              <a:ext uri="{FF2B5EF4-FFF2-40B4-BE49-F238E27FC236}">
                <a16:creationId xmlns:a16="http://schemas.microsoft.com/office/drawing/2014/main" id="{673DA183-1606-405A-B81D-635DB13E8296}"/>
              </a:ext>
            </a:extLst>
          </p:cNvPr>
          <p:cNvSpPr>
            <a:spLocks noGrp="1"/>
          </p:cNvSpPr>
          <p:nvPr>
            <p:ph type="title"/>
          </p:nvPr>
        </p:nvSpPr>
        <p:spPr>
          <a:xfrm>
            <a:off x="3197352" y="430005"/>
            <a:ext cx="5797296" cy="891540"/>
          </a:xfrm>
        </p:spPr>
        <p:txBody>
          <a:bodyPr>
            <a:normAutofit fontScale="90000"/>
          </a:bodyPr>
          <a:lstStyle/>
          <a:p>
            <a:r>
              <a:rPr lang="en-GB" dirty="0"/>
              <a:t>The us legislative process</a:t>
            </a:r>
          </a:p>
        </p:txBody>
      </p:sp>
      <p:pic>
        <p:nvPicPr>
          <p:cNvPr id="5" name="Recorded Sound">
            <a:hlinkClick r:id="" action="ppaction://media"/>
            <a:extLst>
              <a:ext uri="{FF2B5EF4-FFF2-40B4-BE49-F238E27FC236}">
                <a16:creationId xmlns:a16="http://schemas.microsoft.com/office/drawing/2014/main" id="{6F3A876B-BF09-4BDF-B3B2-6ECAC1F31C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3068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9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3">
            <a:extLst>
              <a:ext uri="{FF2B5EF4-FFF2-40B4-BE49-F238E27FC236}">
                <a16:creationId xmlns:a16="http://schemas.microsoft.com/office/drawing/2014/main" id="{F271B03C-C1DC-4C40-81C8-266A92F25959}"/>
              </a:ext>
            </a:extLst>
          </p:cNvPr>
          <p:cNvPicPr>
            <a:picLocks noGrp="1" noChangeAspect="1"/>
          </p:cNvPicPr>
          <p:nvPr>
            <p:ph idx="1"/>
          </p:nvPr>
        </p:nvPicPr>
        <p:blipFill rotWithShape="1">
          <a:blip r:embed="rId2"/>
          <a:srcRect l="7825" r="8841"/>
          <a:stretch/>
        </p:blipFill>
        <p:spPr>
          <a:xfrm>
            <a:off x="0" y="10"/>
            <a:ext cx="12192000" cy="6857990"/>
          </a:xfrm>
          <a:prstGeom prst="rect">
            <a:avLst/>
          </a:prstGeom>
        </p:spPr>
      </p:pic>
      <p:sp>
        <p:nvSpPr>
          <p:cNvPr id="5" name="TextBox 4">
            <a:extLst>
              <a:ext uri="{FF2B5EF4-FFF2-40B4-BE49-F238E27FC236}">
                <a16:creationId xmlns:a16="http://schemas.microsoft.com/office/drawing/2014/main" id="{A6CA2489-D44B-46DE-896D-E68BD04E235F}"/>
              </a:ext>
            </a:extLst>
          </p:cNvPr>
          <p:cNvSpPr txBox="1"/>
          <p:nvPr/>
        </p:nvSpPr>
        <p:spPr>
          <a:xfrm>
            <a:off x="2063552" y="404664"/>
            <a:ext cx="2808312" cy="707886"/>
          </a:xfrm>
          <a:prstGeom prst="rect">
            <a:avLst/>
          </a:prstGeom>
          <a:noFill/>
        </p:spPr>
        <p:txBody>
          <a:bodyPr wrap="square" rtlCol="0">
            <a:spAutoFit/>
          </a:bodyPr>
          <a:lstStyle/>
          <a:p>
            <a:r>
              <a:rPr lang="en-GB" sz="4000" dirty="0"/>
              <a:t>GRIDLOCK</a:t>
            </a:r>
          </a:p>
        </p:txBody>
      </p:sp>
    </p:spTree>
    <p:extLst>
      <p:ext uri="{BB962C8B-B14F-4D97-AF65-F5344CB8AC3E}">
        <p14:creationId xmlns:p14="http://schemas.microsoft.com/office/powerpoint/2010/main" val="970122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B1481597-539B-4146-BDAD-99E1A604B9CB}"/>
              </a:ext>
            </a:extLst>
          </p:cNvPr>
          <p:cNvPicPr>
            <a:picLocks noGrp="1" noChangeAspect="1"/>
          </p:cNvPicPr>
          <p:nvPr>
            <p:ph idx="1"/>
          </p:nvPr>
        </p:nvPicPr>
        <p:blipFill rotWithShape="1">
          <a:blip r:embed="rId2"/>
          <a:srcRect l="24243" r="-1" b="9090"/>
          <a:stretch/>
        </p:blipFill>
        <p:spPr>
          <a:xfrm>
            <a:off x="0" y="-3364"/>
            <a:ext cx="12192000" cy="6857990"/>
          </a:xfrm>
          <a:prstGeom prst="rect">
            <a:avLst/>
          </a:prstGeom>
        </p:spPr>
      </p:pic>
      <p:sp>
        <p:nvSpPr>
          <p:cNvPr id="2" name="Title 1">
            <a:extLst>
              <a:ext uri="{FF2B5EF4-FFF2-40B4-BE49-F238E27FC236}">
                <a16:creationId xmlns:a16="http://schemas.microsoft.com/office/drawing/2014/main" id="{D08841C1-B95A-4B79-910F-F5CBEF874980}"/>
              </a:ext>
            </a:extLst>
          </p:cNvPr>
          <p:cNvSpPr>
            <a:spLocks noGrp="1"/>
          </p:cNvSpPr>
          <p:nvPr>
            <p:ph type="title"/>
          </p:nvPr>
        </p:nvSpPr>
        <p:spPr>
          <a:xfrm>
            <a:off x="2149883" y="975039"/>
            <a:ext cx="1714500" cy="2286000"/>
          </a:xfrm>
          <a:prstGeom prst="flowChartDocument">
            <a:avLst/>
          </a:prstGeom>
          <a:solidFill>
            <a:srgbClr val="000000">
              <a:alpha val="75000"/>
            </a:srgbClr>
          </a:solidFill>
          <a:ln>
            <a:noFill/>
          </a:ln>
        </p:spPr>
        <p:txBody>
          <a:bodyPr vert="horz" lIns="182880" tIns="182880" rIns="182880" bIns="182880" rtlCol="0" anchor="ctr">
            <a:normAutofit/>
          </a:bodyPr>
          <a:lstStyle/>
          <a:p>
            <a:r>
              <a:rPr lang="en-US" sz="1700" cap="all" spc="200" dirty="0">
                <a:solidFill>
                  <a:srgbClr val="FFFFFF"/>
                </a:solidFill>
              </a:rPr>
              <a:t>Executive</a:t>
            </a:r>
            <a:br>
              <a:rPr lang="en-US" sz="1700" cap="all" spc="200" dirty="0">
                <a:solidFill>
                  <a:srgbClr val="FFFFFF"/>
                </a:solidFill>
              </a:rPr>
            </a:br>
            <a:r>
              <a:rPr lang="en-US" sz="1700" cap="all" spc="200" dirty="0">
                <a:solidFill>
                  <a:srgbClr val="FFFFFF"/>
                </a:solidFill>
              </a:rPr>
              <a:t>orders</a:t>
            </a:r>
          </a:p>
        </p:txBody>
      </p:sp>
      <p:sp>
        <p:nvSpPr>
          <p:cNvPr id="5" name="TextBox 4">
            <a:extLst>
              <a:ext uri="{FF2B5EF4-FFF2-40B4-BE49-F238E27FC236}">
                <a16:creationId xmlns:a16="http://schemas.microsoft.com/office/drawing/2014/main" id="{CCA85BEE-E84D-4807-B3F5-9067D861D569}"/>
              </a:ext>
            </a:extLst>
          </p:cNvPr>
          <p:cNvSpPr txBox="1"/>
          <p:nvPr/>
        </p:nvSpPr>
        <p:spPr>
          <a:xfrm>
            <a:off x="0" y="5944166"/>
            <a:ext cx="12192000" cy="646331"/>
          </a:xfrm>
          <a:prstGeom prst="rect">
            <a:avLst/>
          </a:prstGeom>
          <a:solidFill>
            <a:srgbClr val="FFFF00"/>
          </a:solidFill>
        </p:spPr>
        <p:txBody>
          <a:bodyPr wrap="square" rtlCol="0">
            <a:spAutoFit/>
          </a:bodyPr>
          <a:lstStyle/>
          <a:p>
            <a:r>
              <a:rPr lang="en-US" dirty="0"/>
              <a:t>Congress has the power to overturn an executive order by passing legislation that invalidates it. Congress can also refuse to provide funding necessary to carry out certain policy measures contained with the order or to legitimize policy mechanisms</a:t>
            </a:r>
            <a:endParaRPr lang="en-GB" dirty="0"/>
          </a:p>
        </p:txBody>
      </p:sp>
    </p:spTree>
    <p:extLst>
      <p:ext uri="{BB962C8B-B14F-4D97-AF65-F5344CB8AC3E}">
        <p14:creationId xmlns:p14="http://schemas.microsoft.com/office/powerpoint/2010/main" val="2456380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B0E99D1F-ABD8-42BC-AB20-8796151AA391}"/>
              </a:ext>
            </a:extLst>
          </p:cNvPr>
          <p:cNvPicPr>
            <a:picLocks noGrp="1" noChangeAspect="1"/>
          </p:cNvPicPr>
          <p:nvPr>
            <p:ph idx="1"/>
          </p:nvPr>
        </p:nvPicPr>
        <p:blipFill rotWithShape="1">
          <a:blip r:embed="rId2"/>
          <a:srcRect l="19083" r="21584"/>
          <a:stretch/>
        </p:blipFill>
        <p:spPr>
          <a:xfrm>
            <a:off x="1524020" y="10"/>
            <a:ext cx="9143980" cy="6857990"/>
          </a:xfrm>
          <a:prstGeom prst="rect">
            <a:avLst/>
          </a:prstGeom>
        </p:spPr>
      </p:pic>
    </p:spTree>
    <p:extLst>
      <p:ext uri="{BB962C8B-B14F-4D97-AF65-F5344CB8AC3E}">
        <p14:creationId xmlns:p14="http://schemas.microsoft.com/office/powerpoint/2010/main" val="2768368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84639FCE-D077-4350-9068-DC08FB6C0EA0}"/>
              </a:ext>
            </a:extLst>
          </p:cNvPr>
          <p:cNvPicPr>
            <a:picLocks noGrp="1" noChangeAspect="1"/>
          </p:cNvPicPr>
          <p:nvPr>
            <p:ph idx="1"/>
          </p:nvPr>
        </p:nvPicPr>
        <p:blipFill rotWithShape="1">
          <a:blip r:embed="rId2"/>
          <a:srcRect l="7581" r="6359" b="9092"/>
          <a:stretch/>
        </p:blipFill>
        <p:spPr>
          <a:xfrm>
            <a:off x="0" y="10"/>
            <a:ext cx="12192000" cy="6857990"/>
          </a:xfrm>
          <a:prstGeom prst="rect">
            <a:avLst/>
          </a:prstGeom>
        </p:spPr>
      </p:pic>
      <p:sp>
        <p:nvSpPr>
          <p:cNvPr id="2" name="Title 1">
            <a:extLst>
              <a:ext uri="{FF2B5EF4-FFF2-40B4-BE49-F238E27FC236}">
                <a16:creationId xmlns:a16="http://schemas.microsoft.com/office/drawing/2014/main" id="{95E172E9-356C-4AD8-B9B6-B5BF167E0959}"/>
              </a:ext>
            </a:extLst>
          </p:cNvPr>
          <p:cNvSpPr>
            <a:spLocks noGrp="1"/>
          </p:cNvSpPr>
          <p:nvPr>
            <p:ph type="title"/>
          </p:nvPr>
        </p:nvSpPr>
        <p:spPr>
          <a:xfrm>
            <a:off x="1355319" y="119362"/>
            <a:ext cx="1961388" cy="2286000"/>
          </a:xfrm>
          <a:prstGeom prst="flowChartDocument">
            <a:avLst/>
          </a:prstGeom>
          <a:solidFill>
            <a:srgbClr val="000000">
              <a:alpha val="75000"/>
            </a:srgbClr>
          </a:solidFill>
          <a:ln>
            <a:noFill/>
          </a:ln>
        </p:spPr>
        <p:txBody>
          <a:bodyPr vert="horz" lIns="182880" tIns="182880" rIns="182880" bIns="182880" rtlCol="0" anchor="ctr">
            <a:normAutofit/>
          </a:bodyPr>
          <a:lstStyle/>
          <a:p>
            <a:r>
              <a:rPr lang="en-US" sz="1700" cap="all" spc="200" dirty="0">
                <a:solidFill>
                  <a:srgbClr val="FFFFFF"/>
                </a:solidFill>
              </a:rPr>
              <a:t>Whip’s role in legislation</a:t>
            </a:r>
            <a:br>
              <a:rPr lang="en-US" sz="1700" cap="all" spc="200" dirty="0">
                <a:solidFill>
                  <a:srgbClr val="FFFFFF"/>
                </a:solidFill>
              </a:rPr>
            </a:br>
            <a:r>
              <a:rPr lang="en-US" sz="1600" cap="all" spc="200" dirty="0">
                <a:solidFill>
                  <a:srgbClr val="FFFFFF"/>
                </a:solidFill>
              </a:rPr>
              <a:t>Julian smith </a:t>
            </a:r>
            <a:r>
              <a:rPr lang="en-US" sz="1700" cap="all" spc="200" dirty="0">
                <a:solidFill>
                  <a:srgbClr val="FFFFFF"/>
                </a:solidFill>
              </a:rPr>
              <a:t>2019</a:t>
            </a:r>
          </a:p>
        </p:txBody>
      </p:sp>
    </p:spTree>
    <p:extLst>
      <p:ext uri="{BB962C8B-B14F-4D97-AF65-F5344CB8AC3E}">
        <p14:creationId xmlns:p14="http://schemas.microsoft.com/office/powerpoint/2010/main" val="2216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D91FF8-CE66-473D-B04B-14639982DD53}"/>
              </a:ext>
            </a:extLst>
          </p:cNvPr>
          <p:cNvPicPr>
            <a:picLocks noChangeAspect="1"/>
          </p:cNvPicPr>
          <p:nvPr/>
        </p:nvPicPr>
        <p:blipFill rotWithShape="1">
          <a:blip r:embed="rId4">
            <a:alphaModFix amt="40000"/>
          </a:blip>
          <a:srcRect l="14746" r="10255"/>
          <a:stretch/>
        </p:blipFill>
        <p:spPr>
          <a:xfrm>
            <a:off x="0" y="-24070"/>
            <a:ext cx="12192000" cy="6857990"/>
          </a:xfrm>
          <a:prstGeom prst="rect">
            <a:avLst/>
          </a:prstGeom>
        </p:spPr>
      </p:pic>
      <p:sp>
        <p:nvSpPr>
          <p:cNvPr id="2" name="Title 1">
            <a:extLst>
              <a:ext uri="{FF2B5EF4-FFF2-40B4-BE49-F238E27FC236}">
                <a16:creationId xmlns:a16="http://schemas.microsoft.com/office/drawing/2014/main" id="{7D0AA6A6-F013-4761-A3EF-8CF2A9A0887B}"/>
              </a:ext>
            </a:extLst>
          </p:cNvPr>
          <p:cNvSpPr>
            <a:spLocks noGrp="1"/>
          </p:cNvSpPr>
          <p:nvPr>
            <p:ph type="title"/>
          </p:nvPr>
        </p:nvSpPr>
        <p:spPr>
          <a:xfrm>
            <a:off x="1317072" y="188640"/>
            <a:ext cx="7551888" cy="1188720"/>
          </a:xfrm>
          <a:noFill/>
          <a:ln>
            <a:solidFill>
              <a:srgbClr val="FFFFFF"/>
            </a:solidFill>
          </a:ln>
        </p:spPr>
        <p:txBody>
          <a:bodyPr>
            <a:normAutofit fontScale="90000"/>
          </a:bodyPr>
          <a:lstStyle/>
          <a:p>
            <a:r>
              <a:rPr lang="en-GB" dirty="0">
                <a:solidFill>
                  <a:schemeClr val="tx1"/>
                </a:solidFill>
              </a:rPr>
              <a:t>Select and legislative committees</a:t>
            </a:r>
          </a:p>
        </p:txBody>
      </p:sp>
      <p:sp>
        <p:nvSpPr>
          <p:cNvPr id="3" name="Content Placeholder 2">
            <a:extLst>
              <a:ext uri="{FF2B5EF4-FFF2-40B4-BE49-F238E27FC236}">
                <a16:creationId xmlns:a16="http://schemas.microsoft.com/office/drawing/2014/main" id="{C0FD233E-A1BA-4ED6-9B65-A2CFFF8C8AAB}"/>
              </a:ext>
            </a:extLst>
          </p:cNvPr>
          <p:cNvSpPr>
            <a:spLocks noGrp="1"/>
          </p:cNvSpPr>
          <p:nvPr>
            <p:ph idx="1"/>
          </p:nvPr>
        </p:nvSpPr>
        <p:spPr>
          <a:xfrm>
            <a:off x="-1" y="5719111"/>
            <a:ext cx="12191999" cy="1188720"/>
          </a:xfrm>
          <a:solidFill>
            <a:srgbClr val="FFFF00"/>
          </a:solidFill>
        </p:spPr>
        <p:txBody>
          <a:bodyPr>
            <a:normAutofit/>
          </a:bodyPr>
          <a:lstStyle/>
          <a:p>
            <a:pPr marL="0" indent="0">
              <a:buNone/>
            </a:pPr>
            <a:r>
              <a:rPr lang="en-US" sz="2000" dirty="0">
                <a:highlight>
                  <a:srgbClr val="FFFF00"/>
                </a:highlight>
              </a:rPr>
              <a:t>There are Legislative and Select Committees which MPs can join. Away from the theatre, some would say the circus, of the Commons chamber, MPs work seriously on amending and improving legislation.</a:t>
            </a:r>
          </a:p>
          <a:p>
            <a:pPr marL="0" indent="0">
              <a:buNone/>
            </a:pPr>
            <a:endParaRPr lang="en-GB" dirty="0"/>
          </a:p>
        </p:txBody>
      </p:sp>
      <p:pic>
        <p:nvPicPr>
          <p:cNvPr id="5" name="Recorded Sound">
            <a:hlinkClick r:id="" action="ppaction://media"/>
            <a:extLst>
              <a:ext uri="{FF2B5EF4-FFF2-40B4-BE49-F238E27FC236}">
                <a16:creationId xmlns:a16="http://schemas.microsoft.com/office/drawing/2014/main" id="{E8388C83-8FE5-4B62-9052-D92330D3E7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3508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2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otalTime>4</TotalTime>
  <Words>418</Words>
  <Application>Microsoft Office PowerPoint</Application>
  <PresentationFormat>Widescreen</PresentationFormat>
  <Paragraphs>31</Paragraphs>
  <Slides>13</Slides>
  <Notes>0</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13</vt:i4>
      </vt:variant>
    </vt:vector>
  </HeadingPairs>
  <TitlesOfParts>
    <vt:vector size="19" baseType="lpstr">
      <vt:lpstr>Arial</vt:lpstr>
      <vt:lpstr>Calibri</vt:lpstr>
      <vt:lpstr>Calibri Light</vt:lpstr>
      <vt:lpstr>Gill Sans MT</vt:lpstr>
      <vt:lpstr>Office Theme</vt:lpstr>
      <vt:lpstr>Parcel</vt:lpstr>
      <vt:lpstr>Political systems:  executive  v  legislature part 2</vt:lpstr>
      <vt:lpstr>Contrast with uk</vt:lpstr>
      <vt:lpstr>However…</vt:lpstr>
      <vt:lpstr>The us legislative process</vt:lpstr>
      <vt:lpstr>PowerPoint Presentation</vt:lpstr>
      <vt:lpstr>Executive orders</vt:lpstr>
      <vt:lpstr>PowerPoint Presentation</vt:lpstr>
      <vt:lpstr>Whip’s role in legislation Julian smith 2019</vt:lpstr>
      <vt:lpstr>Select and legislative committees</vt:lpstr>
      <vt:lpstr>Little legislatures more powerful than UK’s</vt:lpstr>
      <vt:lpstr>Donald Trump Jnr</vt:lpstr>
      <vt:lpstr>impeachment</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Political systems:  executive  v  legislature part 2</dc:title>
  <dc:creator>john mctaggart</dc:creator>
  <cp:lastModifiedBy>john mctaggart</cp:lastModifiedBy>
  <cp:revision>2</cp:revision>
  <dcterms:created xsi:type="dcterms:W3CDTF">2019-05-27T16:15:58Z</dcterms:created>
  <dcterms:modified xsi:type="dcterms:W3CDTF">2019-06-05T10:27:14Z</dcterms:modified>
</cp:coreProperties>
</file>