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7" r:id="rId6"/>
    <p:sldId id="259" r:id="rId7"/>
    <p:sldId id="264" r:id="rId8"/>
    <p:sldId id="266" r:id="rId9"/>
    <p:sldId id="262" r:id="rId10"/>
    <p:sldId id="269" r:id="rId11"/>
    <p:sldId id="256" r:id="rId12"/>
    <p:sldId id="268" r:id="rId13"/>
    <p:sldId id="257" r:id="rId14"/>
    <p:sldId id="258" r:id="rId15"/>
    <p:sldId id="263" r:id="rId16"/>
    <p:sldId id="265" r:id="rId1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ED9688-202C-4444-8AF9-2C37A0067D62}" v="30" dt="2019-10-04T15:14:21.4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McNeill" userId="S::gw09mcneillangela@glow.sch.uk::89f6f57e-d278-4cb1-bfe8-e6fa155e767c" providerId="AD" clId="Web-{BFED9688-202C-4444-8AF9-2C37A0067D62}"/>
    <pc:docChg chg="modSld">
      <pc:chgData name="Mrs McNeill" userId="S::gw09mcneillangela@glow.sch.uk::89f6f57e-d278-4cb1-bfe8-e6fa155e767c" providerId="AD" clId="Web-{BFED9688-202C-4444-8AF9-2C37A0067D62}" dt="2019-10-04T15:14:21.487" v="29" actId="20577"/>
      <pc:docMkLst>
        <pc:docMk/>
      </pc:docMkLst>
      <pc:sldChg chg="modSp">
        <pc:chgData name="Mrs McNeill" userId="S::gw09mcneillangela@glow.sch.uk::89f6f57e-d278-4cb1-bfe8-e6fa155e767c" providerId="AD" clId="Web-{BFED9688-202C-4444-8AF9-2C37A0067D62}" dt="2019-10-04T15:14:21.487" v="28" actId="20577"/>
        <pc:sldMkLst>
          <pc:docMk/>
          <pc:sldMk cId="3186238881" sldId="265"/>
        </pc:sldMkLst>
        <pc:spChg chg="mod">
          <ac:chgData name="Mrs McNeill" userId="S::gw09mcneillangela@glow.sch.uk::89f6f57e-d278-4cb1-bfe8-e6fa155e767c" providerId="AD" clId="Web-{BFED9688-202C-4444-8AF9-2C37A0067D62}" dt="2019-10-04T15:14:21.487" v="28" actId="20577"/>
          <ac:spMkLst>
            <pc:docMk/>
            <pc:sldMk cId="3186238881" sldId="265"/>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1877030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86190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43503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22191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264050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1777210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183088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408573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808663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122248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BD8854-EB09-49EA-A520-D58B471766A4}" type="datetimeFigureOut">
              <a:rPr lang="en-GB" smtClean="0"/>
              <a:pPr/>
              <a:t>04/10/2019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66CBD3-163A-4195-9995-90C2BBFC2A7B}" type="slidenum">
              <a:rPr lang="en-GB" smtClean="0"/>
              <a:pPr/>
              <a:t>‹#›</a:t>
            </a:fld>
            <a:endParaRPr lang="en-GB"/>
          </a:p>
        </p:txBody>
      </p:sp>
    </p:spTree>
    <p:extLst>
      <p:ext uri="{BB962C8B-B14F-4D97-AF65-F5344CB8AC3E}">
        <p14:creationId xmlns:p14="http://schemas.microsoft.com/office/powerpoint/2010/main" val="2244031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D8854-EB09-49EA-A520-D58B471766A4}" type="datetimeFigureOut">
              <a:rPr lang="en-GB" smtClean="0"/>
              <a:pPr/>
              <a:t>04/10/2019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66CBD3-163A-4195-9995-90C2BBFC2A7B}" type="slidenum">
              <a:rPr lang="en-GB" smtClean="0"/>
              <a:pPr/>
              <a:t>‹#›</a:t>
            </a:fld>
            <a:endParaRPr lang="en-GB"/>
          </a:p>
        </p:txBody>
      </p:sp>
    </p:spTree>
    <p:extLst>
      <p:ext uri="{BB962C8B-B14F-4D97-AF65-F5344CB8AC3E}">
        <p14:creationId xmlns:p14="http://schemas.microsoft.com/office/powerpoint/2010/main" val="2327473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706586" y="146957"/>
            <a:ext cx="5110843" cy="124686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8" name="TextBox 3"/>
          <p:cNvSpPr txBox="1">
            <a:spLocks noChangeArrowheads="1"/>
          </p:cNvSpPr>
          <p:nvPr/>
        </p:nvSpPr>
        <p:spPr bwMode="auto">
          <a:xfrm>
            <a:off x="2625838" y="374650"/>
            <a:ext cx="72723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latin typeface="Comic Sans MS" panose="030F0702030302020204" pitchFamily="66" charset="0"/>
              </a:rPr>
              <a:t>Analysis Questions</a:t>
            </a:r>
          </a:p>
        </p:txBody>
      </p:sp>
      <p:sp>
        <p:nvSpPr>
          <p:cNvPr id="4099" name="TextBox 5"/>
          <p:cNvSpPr txBox="1">
            <a:spLocks noChangeArrowheads="1"/>
          </p:cNvSpPr>
          <p:nvPr/>
        </p:nvSpPr>
        <p:spPr bwMode="auto">
          <a:xfrm>
            <a:off x="1774826" y="1844675"/>
            <a:ext cx="835342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solidFill>
                  <a:srgbClr val="0070C0"/>
                </a:solidFill>
                <a:latin typeface="Comic Sans MS" panose="030F0702030302020204" pitchFamily="66" charset="0"/>
              </a:rPr>
              <a:t>Total of 12 marks available</a:t>
            </a:r>
          </a:p>
          <a:p>
            <a:pPr algn="ctr" eaLnBrk="1" hangingPunct="1">
              <a:spcBef>
                <a:spcPct val="0"/>
              </a:spcBef>
              <a:buFontTx/>
              <a:buNone/>
            </a:pPr>
            <a:endParaRPr lang="en-GB" altLang="en-US" sz="4000">
              <a:solidFill>
                <a:srgbClr val="0070C0"/>
              </a:solidFill>
              <a:latin typeface="Comic Sans MS" panose="030F0702030302020204" pitchFamily="66" charset="0"/>
            </a:endParaRPr>
          </a:p>
          <a:p>
            <a:pPr algn="ctr" eaLnBrk="1" hangingPunct="1">
              <a:spcBef>
                <a:spcPct val="0"/>
              </a:spcBef>
              <a:buFontTx/>
              <a:buNone/>
            </a:pPr>
            <a:r>
              <a:rPr lang="en-GB" altLang="en-US" sz="4000">
                <a:solidFill>
                  <a:srgbClr val="0070C0"/>
                </a:solidFill>
                <a:latin typeface="Comic Sans MS" panose="030F0702030302020204" pitchFamily="66" charset="0"/>
              </a:rPr>
              <a:t>8 marks for Knowledge and Understanding</a:t>
            </a:r>
          </a:p>
          <a:p>
            <a:pPr algn="ctr" eaLnBrk="1" hangingPunct="1">
              <a:spcBef>
                <a:spcPct val="0"/>
              </a:spcBef>
              <a:buFontTx/>
              <a:buNone/>
            </a:pPr>
            <a:endParaRPr lang="en-GB" altLang="en-US" sz="4000">
              <a:solidFill>
                <a:srgbClr val="0070C0"/>
              </a:solidFill>
              <a:latin typeface="Comic Sans MS" panose="030F0702030302020204" pitchFamily="66" charset="0"/>
            </a:endParaRPr>
          </a:p>
          <a:p>
            <a:pPr algn="ctr" eaLnBrk="1" hangingPunct="1">
              <a:spcBef>
                <a:spcPct val="0"/>
              </a:spcBef>
              <a:buFontTx/>
              <a:buNone/>
            </a:pPr>
            <a:r>
              <a:rPr lang="en-GB" altLang="en-US" sz="4000">
                <a:solidFill>
                  <a:srgbClr val="0070C0"/>
                </a:solidFill>
                <a:latin typeface="Comic Sans MS" panose="030F0702030302020204" pitchFamily="66" charset="0"/>
              </a:rPr>
              <a:t>4 marks for Analysis</a:t>
            </a:r>
          </a:p>
          <a:p>
            <a:pPr algn="ctr" eaLnBrk="1" hangingPunct="1">
              <a:spcBef>
                <a:spcPct val="0"/>
              </a:spcBef>
              <a:buFontTx/>
              <a:buNone/>
            </a:pPr>
            <a:endParaRPr lang="en-GB" altLang="en-US" sz="4000">
              <a:latin typeface="Comic Sans MS" panose="030F0702030302020204" pitchFamily="66" charset="0"/>
            </a:endParaRPr>
          </a:p>
        </p:txBody>
      </p:sp>
      <p:sp>
        <p:nvSpPr>
          <p:cNvPr id="4" name="Rounded Rectangle 3"/>
          <p:cNvSpPr/>
          <p:nvPr/>
        </p:nvSpPr>
        <p:spPr>
          <a:xfrm>
            <a:off x="1306286" y="1485900"/>
            <a:ext cx="9793514" cy="490220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6130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502" y="244105"/>
            <a:ext cx="11544300" cy="6894195"/>
          </a:xfrm>
          <a:prstGeom prst="rect">
            <a:avLst/>
          </a:prstGeom>
        </p:spPr>
        <p:txBody>
          <a:bodyPr wrap="square">
            <a:spAutoFit/>
          </a:bodyPr>
          <a:lstStyle/>
          <a:p>
            <a:pPr fontAlgn="base"/>
            <a:r>
              <a:rPr lang="en-GB" sz="2200">
                <a:latin typeface="Comic Sans MS" panose="030F0702030302020204" pitchFamily="66" charset="0"/>
              </a:rPr>
              <a:t>Lukes also described a second face of power which he referred to as the ‘secretive face’ or the ‘non-decision making’ face.  This type of power involves not only the ability to make decisions but also the ability to limit the decisions which can be made by others.  This is very apparent in the ability of some political organisations to block the participation of certain groups (Trade Unions) and/or the expression of a particular set of opinions (Pressure Groups).</a:t>
            </a:r>
          </a:p>
          <a:p>
            <a:pPr fontAlgn="base"/>
            <a:r>
              <a:rPr lang="en-GB" sz="2200">
                <a:latin typeface="Comic Sans MS" panose="030F0702030302020204" pitchFamily="66" charset="0"/>
              </a:rPr>
              <a:t>In terms of the UK government, it is the Prime Minister (Theresa May) who sets the agenda of the cabinet meetings and sums up the mood of the meeting.  It is the PM that decides what should and should not be discussed and as this is the case, many topics he/she is not ready or willing to discuss will be left off the agenda despite it perhaps being a topic relevant to many other cabinet members.  Of course the issue of collective/ministerial responsibility and the fact that the PM can make or break careers helps keeps the cabinet in line and controversial issues off the agenda.  An example of an issue kept out of the political limelight is devolution during the 1979-1997 Conservative government.  This was not something the government wanted discussed  therefore no referendum was held.  This shows the government exercising the second face of power Lukes discussed.  Even after Labour came into power in 1997 they put devolution on the agenda but left Independence out again highlighting that this manipulative face of power is still relevant in the present day.</a:t>
            </a:r>
          </a:p>
          <a:p>
            <a:pPr fontAlgn="base">
              <a:spcAft>
                <a:spcPts val="0"/>
              </a:spcAft>
            </a:pPr>
            <a:endParaRPr lang="en-GB"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5106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54000" y="203201"/>
            <a:ext cx="11849100" cy="642620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048215" y="791737"/>
            <a:ext cx="10727473" cy="5170646"/>
          </a:xfrm>
          <a:prstGeom prst="rect">
            <a:avLst/>
          </a:prstGeom>
          <a:noFill/>
        </p:spPr>
        <p:txBody>
          <a:bodyPr wrap="square" rtlCol="0">
            <a:spAutoFit/>
          </a:bodyPr>
          <a:lstStyle/>
          <a:p>
            <a:r>
              <a:rPr lang="en-GB" sz="2400"/>
              <a:t>The third face of power is defined by Lukes as the ability to shape desires.  This form of power is the ability to alter what someone thinks they want or need that may actually go against their best interests.  Lukes identified this as the most insidious face of power, with those in power being able to manipulate the rest of society into believing they are acting in their best interests.  For example, Tony Blair claimed that there was strong evidence that Iraq under Saddam Hussein had Weapons of Mass Destruction.  This was used to justify the invasion of Iraq but once the invasion had taken place it was revealed that this was not the case and lead to claims that that the evidence had been manipulated by the Prime Minister in order to manipulate public opinion.  Similarly it could be argued Alex Salmond and the SNP misled the public about the oil levels in Scotland and the revenue this would generate an independent Scotland.  This highlights that Lukes’ theory of the third face of power is also still very much alive in society today.</a:t>
            </a:r>
          </a:p>
          <a:p>
            <a:endParaRPr lang="en-GB"/>
          </a:p>
        </p:txBody>
      </p:sp>
    </p:spTree>
    <p:extLst>
      <p:ext uri="{BB962C8B-B14F-4D97-AF65-F5344CB8AC3E}">
        <p14:creationId xmlns:p14="http://schemas.microsoft.com/office/powerpoint/2010/main" val="183847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03500" y="269964"/>
            <a:ext cx="6134100" cy="1574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330200" y="2452047"/>
            <a:ext cx="11544300" cy="3046988"/>
          </a:xfrm>
          <a:prstGeom prst="rect">
            <a:avLst/>
          </a:prstGeom>
        </p:spPr>
        <p:txBody>
          <a:bodyPr wrap="square">
            <a:spAutoFit/>
          </a:bodyPr>
          <a:lstStyle/>
          <a:p>
            <a:r>
              <a:rPr lang="en-GB" sz="2400">
                <a:latin typeface="Comic Sans MS" panose="030F0702030302020204" pitchFamily="66" charset="0"/>
              </a:rPr>
              <a:t>In summary, Lukes’ position on power is interesting as it defines the different ways in which power can be achieved as well as used.  The ‘decision-making’ face outlined by Lukes is most definitely the form of power most people would associate as taking place in the UK.  However, once you peel back the layers, it is becoming more apparent the degree to which ‘non-decision making’ is going on behind closed doors.  The manipulative face as outlined is embedded more in ideology, although can be identified as being used in instances such as the Independence Referendum and the Iraq War.</a:t>
            </a:r>
          </a:p>
        </p:txBody>
      </p:sp>
      <p:sp>
        <p:nvSpPr>
          <p:cNvPr id="5" name="TextBox 4"/>
          <p:cNvSpPr txBox="1"/>
          <p:nvPr/>
        </p:nvSpPr>
        <p:spPr>
          <a:xfrm>
            <a:off x="2882900" y="457199"/>
            <a:ext cx="5854700" cy="1200329"/>
          </a:xfrm>
          <a:prstGeom prst="rect">
            <a:avLst/>
          </a:prstGeom>
          <a:noFill/>
        </p:spPr>
        <p:txBody>
          <a:bodyPr wrap="square" rtlCol="0">
            <a:spAutoFit/>
          </a:bodyPr>
          <a:lstStyle/>
          <a:p>
            <a:pPr algn="ctr"/>
            <a:r>
              <a:rPr lang="en-GB" b="1">
                <a:latin typeface="Comic Sans MS" panose="030F0702030302020204" pitchFamily="66" charset="0"/>
              </a:rPr>
              <a:t>Summing Up</a:t>
            </a:r>
          </a:p>
          <a:p>
            <a:endParaRPr lang="en-GB">
              <a:latin typeface="Comic Sans MS" panose="030F0702030302020204" pitchFamily="66" charset="0"/>
            </a:endParaRPr>
          </a:p>
          <a:p>
            <a:pPr algn="ctr"/>
            <a:r>
              <a:rPr lang="en-GB">
                <a:latin typeface="Comic Sans MS" panose="030F0702030302020204" pitchFamily="66" charset="0"/>
              </a:rPr>
              <a:t>Best Practice to sum up your response.</a:t>
            </a:r>
          </a:p>
          <a:p>
            <a:pPr algn="ctr"/>
            <a:r>
              <a:rPr lang="en-GB">
                <a:latin typeface="Comic Sans MS" panose="030F0702030302020204" pitchFamily="66" charset="0"/>
              </a:rPr>
              <a:t>Take a couple of lines and pull out the key points.</a:t>
            </a:r>
          </a:p>
        </p:txBody>
      </p:sp>
      <p:sp>
        <p:nvSpPr>
          <p:cNvPr id="7" name="Rounded Rectangle 6"/>
          <p:cNvSpPr/>
          <p:nvPr/>
        </p:nvSpPr>
        <p:spPr>
          <a:xfrm>
            <a:off x="101600" y="2263377"/>
            <a:ext cx="11772900" cy="3793661"/>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80191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3599" y="711200"/>
            <a:ext cx="10893425" cy="5878532"/>
          </a:xfrm>
          <a:prstGeom prst="rect">
            <a:avLst/>
          </a:prstGeom>
          <a:noFill/>
        </p:spPr>
        <p:txBody>
          <a:bodyPr wrap="square" rtlCol="0" anchor="t">
            <a:spAutoFit/>
          </a:bodyPr>
          <a:lstStyle/>
          <a:p>
            <a:r>
              <a:rPr lang="en-GB" sz="3200">
                <a:latin typeface="Comic Sans MS" panose="030F0702030302020204" pitchFamily="66" charset="0"/>
              </a:rPr>
              <a:t>Now over to you.</a:t>
            </a:r>
          </a:p>
          <a:p>
            <a:endParaRPr lang="en-GB" sz="3200">
              <a:latin typeface="Comic Sans MS" panose="030F0702030302020204" pitchFamily="66" charset="0"/>
            </a:endParaRPr>
          </a:p>
          <a:p>
            <a:r>
              <a:rPr lang="en-GB" sz="3200">
                <a:latin typeface="Comic Sans MS" panose="030F0702030302020204" pitchFamily="66" charset="0"/>
              </a:rPr>
              <a:t>Complete the same Analysis Q on Lukes.</a:t>
            </a:r>
          </a:p>
          <a:p>
            <a:endParaRPr lang="en-GB" sz="3200">
              <a:latin typeface="Comic Sans MS" panose="030F0702030302020204" pitchFamily="66" charset="0"/>
            </a:endParaRPr>
          </a:p>
          <a:p>
            <a:r>
              <a:rPr lang="en-GB" sz="2800" b="1">
                <a:solidFill>
                  <a:srgbClr val="000000"/>
                </a:solidFill>
                <a:latin typeface="Comic Sans MS" panose="030F0702030302020204" pitchFamily="66" charset="0"/>
                <a:ea typeface="Times New Roman" panose="02020603050405020304" pitchFamily="18" charset="0"/>
                <a:cs typeface="Arial" panose="020B0604020202020204" pitchFamily="34" charset="0"/>
              </a:rPr>
              <a:t>Analyse power as outlined by Steven Lukes –</a:t>
            </a:r>
            <a:endParaRPr lang="en-GB" sz="2800">
              <a:latin typeface="Times New Roman" panose="02020603050405020304" pitchFamily="18" charset="0"/>
              <a:ea typeface="Times New Roman" panose="02020603050405020304" pitchFamily="18" charset="0"/>
            </a:endParaRPr>
          </a:p>
          <a:p>
            <a:r>
              <a:rPr lang="en-GB" sz="2800" b="1">
                <a:solidFill>
                  <a:srgbClr val="000000"/>
                </a:solidFill>
                <a:latin typeface="Comic Sans MS" panose="030F0702030302020204" pitchFamily="66" charset="0"/>
                <a:ea typeface="Times New Roman" panose="02020603050405020304" pitchFamily="18" charset="0"/>
                <a:cs typeface="Arial" panose="020B0604020202020204" pitchFamily="34" charset="0"/>
              </a:rPr>
              <a:t>are his theories still relevant today?  (12 marks)</a:t>
            </a:r>
            <a:endParaRPr lang="en-GB" sz="2800">
              <a:effectLst/>
              <a:latin typeface="Times New Roman" panose="02020603050405020304" pitchFamily="18" charset="0"/>
              <a:ea typeface="Times New Roman" panose="02020603050405020304" pitchFamily="18" charset="0"/>
            </a:endParaRPr>
          </a:p>
          <a:p>
            <a:endParaRPr lang="en-GB" sz="3200">
              <a:latin typeface="Comic Sans MS" panose="030F0702030302020204" pitchFamily="66" charset="0"/>
            </a:endParaRPr>
          </a:p>
          <a:p>
            <a:endParaRPr lang="en-GB" sz="3200">
              <a:latin typeface="Comic Sans MS" panose="030F0702030302020204" pitchFamily="66" charset="0"/>
            </a:endParaRPr>
          </a:p>
          <a:p>
            <a:r>
              <a:rPr lang="en-GB" sz="3200">
                <a:latin typeface="Comic Sans MS"/>
              </a:rPr>
              <a:t>Due date – Monday 21st October 2019</a:t>
            </a:r>
            <a:endParaRPr lang="en-GB" sz="3200">
              <a:latin typeface="Comic Sans MS" panose="030F0702030302020204" pitchFamily="66" charset="0"/>
            </a:endParaRPr>
          </a:p>
          <a:p>
            <a:endParaRPr lang="en-GB" sz="3200">
              <a:latin typeface="Comic Sans MS" panose="030F0702030302020204" pitchFamily="66" charset="0"/>
            </a:endParaRPr>
          </a:p>
          <a:p>
            <a:r>
              <a:rPr lang="en-GB" sz="3200">
                <a:latin typeface="Comic Sans MS" panose="030F0702030302020204" pitchFamily="66" charset="0"/>
              </a:rPr>
              <a:t>Take A4 paper or if typing ensure there is room for comments</a:t>
            </a:r>
          </a:p>
        </p:txBody>
      </p:sp>
    </p:spTree>
    <p:extLst>
      <p:ext uri="{BB962C8B-B14F-4D97-AF65-F5344CB8AC3E}">
        <p14:creationId xmlns:p14="http://schemas.microsoft.com/office/powerpoint/2010/main" val="3186238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706586" y="146957"/>
            <a:ext cx="5110843" cy="124686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8" name="TextBox 3"/>
          <p:cNvSpPr txBox="1">
            <a:spLocks noChangeArrowheads="1"/>
          </p:cNvSpPr>
          <p:nvPr/>
        </p:nvSpPr>
        <p:spPr bwMode="auto">
          <a:xfrm>
            <a:off x="2625838" y="374650"/>
            <a:ext cx="72723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latin typeface="Comic Sans MS" panose="030F0702030302020204" pitchFamily="66" charset="0"/>
              </a:rPr>
              <a:t>Analysis Questions</a:t>
            </a:r>
          </a:p>
        </p:txBody>
      </p:sp>
      <p:sp>
        <p:nvSpPr>
          <p:cNvPr id="4099" name="TextBox 5"/>
          <p:cNvSpPr txBox="1">
            <a:spLocks noChangeArrowheads="1"/>
          </p:cNvSpPr>
          <p:nvPr/>
        </p:nvSpPr>
        <p:spPr bwMode="auto">
          <a:xfrm>
            <a:off x="1739591" y="903248"/>
            <a:ext cx="848902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GB" altLang="en-US" sz="4000">
              <a:latin typeface="Comic Sans MS" panose="030F0702030302020204" pitchFamily="66" charset="0"/>
            </a:endParaRPr>
          </a:p>
          <a:p>
            <a:pPr algn="ctr" eaLnBrk="1" hangingPunct="1">
              <a:spcBef>
                <a:spcPct val="0"/>
              </a:spcBef>
              <a:buFontTx/>
              <a:buNone/>
            </a:pPr>
            <a:r>
              <a:rPr lang="en-GB" altLang="en-US" sz="4000">
                <a:solidFill>
                  <a:srgbClr val="0070C0"/>
                </a:solidFill>
                <a:latin typeface="Comic Sans MS" panose="030F0702030302020204" pitchFamily="66" charset="0"/>
              </a:rPr>
              <a:t>Introduction</a:t>
            </a:r>
          </a:p>
          <a:p>
            <a:pPr algn="ctr" eaLnBrk="1" hangingPunct="1">
              <a:spcBef>
                <a:spcPct val="0"/>
              </a:spcBef>
              <a:buFontTx/>
              <a:buNone/>
            </a:pPr>
            <a:endParaRPr lang="en-GB" altLang="en-US" sz="4000">
              <a:latin typeface="Comic Sans MS" panose="030F0702030302020204" pitchFamily="66" charset="0"/>
            </a:endParaRPr>
          </a:p>
          <a:p>
            <a:pPr algn="ctr" eaLnBrk="1" hangingPunct="1">
              <a:spcBef>
                <a:spcPct val="0"/>
              </a:spcBef>
              <a:buFontTx/>
              <a:buNone/>
            </a:pPr>
            <a:r>
              <a:rPr lang="en-GB" altLang="en-US" sz="4000">
                <a:solidFill>
                  <a:srgbClr val="0070C0"/>
                </a:solidFill>
                <a:latin typeface="Comic Sans MS" panose="030F0702030302020204" pitchFamily="66" charset="0"/>
              </a:rPr>
              <a:t>3 or 4 paragraphs </a:t>
            </a:r>
            <a:r>
              <a:rPr lang="en-GB" altLang="en-US" sz="4000">
                <a:latin typeface="Comic Sans MS" panose="030F0702030302020204" pitchFamily="66" charset="0"/>
              </a:rPr>
              <a:t>depending on the question and on the length of your paragraphs</a:t>
            </a:r>
          </a:p>
          <a:p>
            <a:pPr algn="ctr" eaLnBrk="1" hangingPunct="1">
              <a:spcBef>
                <a:spcPct val="0"/>
              </a:spcBef>
              <a:buFontTx/>
              <a:buNone/>
            </a:pPr>
            <a:endParaRPr lang="en-GB" altLang="en-US" sz="4000">
              <a:latin typeface="Comic Sans MS" panose="030F0702030302020204" pitchFamily="66" charset="0"/>
            </a:endParaRPr>
          </a:p>
          <a:p>
            <a:pPr algn="ctr" eaLnBrk="1" hangingPunct="1">
              <a:spcBef>
                <a:spcPct val="0"/>
              </a:spcBef>
              <a:buFontTx/>
              <a:buNone/>
            </a:pPr>
            <a:r>
              <a:rPr lang="en-GB" altLang="en-US" sz="4000">
                <a:solidFill>
                  <a:srgbClr val="0070C0"/>
                </a:solidFill>
                <a:latin typeface="Comic Sans MS" panose="030F0702030302020204" pitchFamily="66" charset="0"/>
              </a:rPr>
              <a:t>Conclusion</a:t>
            </a:r>
            <a:endParaRPr lang="en-GB" altLang="en-US" sz="4000">
              <a:latin typeface="Comic Sans MS" panose="030F0702030302020204" pitchFamily="66" charset="0"/>
            </a:endParaRPr>
          </a:p>
          <a:p>
            <a:pPr algn="ctr" eaLnBrk="1" hangingPunct="1">
              <a:spcBef>
                <a:spcPct val="0"/>
              </a:spcBef>
              <a:buFontTx/>
              <a:buNone/>
            </a:pPr>
            <a:endParaRPr lang="en-GB" altLang="en-US" sz="4000">
              <a:latin typeface="Comic Sans MS" panose="030F0702030302020204" pitchFamily="66" charset="0"/>
            </a:endParaRPr>
          </a:p>
        </p:txBody>
      </p:sp>
      <p:sp>
        <p:nvSpPr>
          <p:cNvPr id="4" name="Rounded Rectangle 3"/>
          <p:cNvSpPr/>
          <p:nvPr/>
        </p:nvSpPr>
        <p:spPr>
          <a:xfrm>
            <a:off x="1306286" y="1485900"/>
            <a:ext cx="9793514" cy="490220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57043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6672" y="759958"/>
            <a:ext cx="4376057" cy="5229921"/>
          </a:xfrm>
          <a:prstGeom prst="rect">
            <a:avLst/>
          </a:prstGeom>
        </p:spPr>
      </p:pic>
      <p:sp>
        <p:nvSpPr>
          <p:cNvPr id="6" name="TextBox 5"/>
          <p:cNvSpPr txBox="1"/>
          <p:nvPr/>
        </p:nvSpPr>
        <p:spPr>
          <a:xfrm>
            <a:off x="6204856" y="2416628"/>
            <a:ext cx="5502730" cy="1569660"/>
          </a:xfrm>
          <a:prstGeom prst="rect">
            <a:avLst/>
          </a:prstGeom>
          <a:noFill/>
        </p:spPr>
        <p:txBody>
          <a:bodyPr wrap="square" rtlCol="0">
            <a:spAutoFit/>
          </a:bodyPr>
          <a:lstStyle/>
          <a:p>
            <a:r>
              <a:rPr lang="en-GB" sz="4800">
                <a:latin typeface="Comic Sans MS" panose="030F0702030302020204" pitchFamily="66" charset="0"/>
              </a:rPr>
              <a:t>Spend 25 minutes on an analysis Q.</a:t>
            </a:r>
          </a:p>
        </p:txBody>
      </p:sp>
    </p:spTree>
    <p:extLst>
      <p:ext uri="{BB962C8B-B14F-4D97-AF65-F5344CB8AC3E}">
        <p14:creationId xmlns:p14="http://schemas.microsoft.com/office/powerpoint/2010/main" val="128131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706586" y="146957"/>
            <a:ext cx="5110843" cy="124686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46" name="Title 1"/>
          <p:cNvSpPr>
            <a:spLocks noGrp="1"/>
          </p:cNvSpPr>
          <p:nvPr>
            <p:ph type="title"/>
          </p:nvPr>
        </p:nvSpPr>
        <p:spPr>
          <a:xfrm>
            <a:off x="2240757" y="357188"/>
            <a:ext cx="7886700" cy="792162"/>
          </a:xfrm>
        </p:spPr>
        <p:txBody>
          <a:bodyPr/>
          <a:lstStyle/>
          <a:p>
            <a:pPr algn="ctr"/>
            <a:r>
              <a:rPr lang="en-GB" altLang="en-US">
                <a:latin typeface="Comic Sans MS" panose="030F0702030302020204" pitchFamily="66" charset="0"/>
              </a:rPr>
              <a:t>What is analysis?</a:t>
            </a:r>
          </a:p>
        </p:txBody>
      </p:sp>
      <p:sp>
        <p:nvSpPr>
          <p:cNvPr id="3" name="Content Placeholder 2"/>
          <p:cNvSpPr>
            <a:spLocks noGrp="1"/>
          </p:cNvSpPr>
          <p:nvPr>
            <p:ph idx="1"/>
          </p:nvPr>
        </p:nvSpPr>
        <p:spPr>
          <a:xfrm>
            <a:off x="1892300" y="1730373"/>
            <a:ext cx="9207500" cy="4384675"/>
          </a:xfrm>
        </p:spPr>
        <p:txBody>
          <a:bodyPr>
            <a:normAutofit/>
          </a:bodyPr>
          <a:lstStyle/>
          <a:p>
            <a:pPr marL="0" indent="0" algn="ctr">
              <a:buNone/>
              <a:defRPr/>
            </a:pPr>
            <a:endParaRPr lang="en-GB" sz="2400">
              <a:solidFill>
                <a:srgbClr val="0070C0"/>
              </a:solidFill>
              <a:latin typeface="Comic Sans MS" panose="030F0702030302020204" pitchFamily="66" charset="0"/>
            </a:endParaRPr>
          </a:p>
          <a:p>
            <a:pPr marL="0" indent="0" algn="ctr">
              <a:buNone/>
              <a:defRPr/>
            </a:pPr>
            <a:r>
              <a:rPr lang="en-GB" sz="2400">
                <a:solidFill>
                  <a:srgbClr val="0070C0"/>
                </a:solidFill>
                <a:latin typeface="Comic Sans MS" panose="030F0702030302020204" pitchFamily="66" charset="0"/>
              </a:rPr>
              <a:t>Analysis can be achieved in a number of ways such as by:</a:t>
            </a:r>
          </a:p>
          <a:p>
            <a:pPr algn="ctr">
              <a:defRPr/>
            </a:pPr>
            <a:endParaRPr lang="en-GB" sz="2400">
              <a:solidFill>
                <a:srgbClr val="0070C0"/>
              </a:solidFill>
              <a:latin typeface="Comic Sans MS" panose="030F0702030302020204" pitchFamily="66" charset="0"/>
            </a:endParaRPr>
          </a:p>
          <a:p>
            <a:pPr algn="ctr">
              <a:defRPr/>
            </a:pPr>
            <a:r>
              <a:rPr lang="en-GB" sz="2400">
                <a:solidFill>
                  <a:srgbClr val="0070C0"/>
                </a:solidFill>
                <a:latin typeface="Comic Sans MS" panose="030F0702030302020204" pitchFamily="66" charset="0"/>
              </a:rPr>
              <a:t>Looking at the implications of something</a:t>
            </a:r>
          </a:p>
          <a:p>
            <a:pPr algn="ctr">
              <a:defRPr/>
            </a:pPr>
            <a:r>
              <a:rPr lang="en-GB" sz="2400">
                <a:solidFill>
                  <a:srgbClr val="0070C0"/>
                </a:solidFill>
                <a:latin typeface="Comic Sans MS" panose="030F0702030302020204" pitchFamily="66" charset="0"/>
              </a:rPr>
              <a:t>Referring to the success/failure of something</a:t>
            </a:r>
          </a:p>
          <a:p>
            <a:pPr algn="ctr">
              <a:defRPr/>
            </a:pPr>
            <a:r>
              <a:rPr lang="en-GB" sz="2400">
                <a:solidFill>
                  <a:srgbClr val="0070C0"/>
                </a:solidFill>
                <a:latin typeface="Comic Sans MS" panose="030F0702030302020204" pitchFamily="66" charset="0"/>
              </a:rPr>
              <a:t>Exploring similarities/contradictions, </a:t>
            </a:r>
          </a:p>
          <a:p>
            <a:pPr algn="ctr">
              <a:defRPr/>
            </a:pPr>
            <a:r>
              <a:rPr lang="en-GB" sz="2400">
                <a:solidFill>
                  <a:srgbClr val="0070C0"/>
                </a:solidFill>
                <a:latin typeface="Comic Sans MS" panose="030F0702030302020204" pitchFamily="66" charset="0"/>
              </a:rPr>
              <a:t>Consistencies &amp; inconsistencies  </a:t>
            </a:r>
          </a:p>
          <a:p>
            <a:pPr algn="ctr">
              <a:defRPr/>
            </a:pPr>
            <a:r>
              <a:rPr lang="en-GB" sz="2400">
                <a:solidFill>
                  <a:srgbClr val="0070C0"/>
                </a:solidFill>
                <a:latin typeface="Comic Sans MS" panose="030F0702030302020204" pitchFamily="66" charset="0"/>
              </a:rPr>
              <a:t>Highlighting relationships/links</a:t>
            </a:r>
          </a:p>
          <a:p>
            <a:pPr algn="ctr">
              <a:defRPr/>
            </a:pPr>
            <a:r>
              <a:rPr lang="en-GB" sz="2400">
                <a:solidFill>
                  <a:srgbClr val="0070C0"/>
                </a:solidFill>
                <a:latin typeface="Comic Sans MS" panose="030F0702030302020204" pitchFamily="66" charset="0"/>
              </a:rPr>
              <a:t>Giving alternative points of view</a:t>
            </a:r>
          </a:p>
          <a:p>
            <a:pPr algn="ctr">
              <a:defRPr/>
            </a:pPr>
            <a:endParaRPr lang="en-GB" sz="2400">
              <a:latin typeface="Comic Sans MS" panose="030F0702030302020204" pitchFamily="66" charset="0"/>
            </a:endParaRPr>
          </a:p>
        </p:txBody>
      </p:sp>
      <p:sp>
        <p:nvSpPr>
          <p:cNvPr id="2" name="Rounded Rectangle 1"/>
          <p:cNvSpPr/>
          <p:nvPr/>
        </p:nvSpPr>
        <p:spPr>
          <a:xfrm>
            <a:off x="1892300" y="1485900"/>
            <a:ext cx="9207500" cy="490220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151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8500" y="2254935"/>
            <a:ext cx="10591800" cy="1754326"/>
          </a:xfrm>
          <a:prstGeom prst="rect">
            <a:avLst/>
          </a:prstGeom>
        </p:spPr>
        <p:txBody>
          <a:bodyPr wrap="square">
            <a:spAutoFit/>
          </a:bodyPr>
          <a:lstStyle/>
          <a:p>
            <a:pPr algn="ctr" fontAlgn="base">
              <a:spcAft>
                <a:spcPts val="0"/>
              </a:spcAft>
            </a:pPr>
            <a:r>
              <a:rPr lang="en-GB" sz="3600" b="1">
                <a:solidFill>
                  <a:srgbClr val="0070C0"/>
                </a:solidFill>
                <a:latin typeface="Comic Sans MS" panose="030F0702030302020204" pitchFamily="66" charset="0"/>
                <a:ea typeface="Times New Roman" panose="02020603050405020304" pitchFamily="18" charset="0"/>
                <a:cs typeface="Arial" panose="020B0604020202020204" pitchFamily="34" charset="0"/>
              </a:rPr>
              <a:t>Analyse power as outlined by Steven Lukes -</a:t>
            </a:r>
            <a:endParaRPr lang="en-GB" sz="3600">
              <a:solidFill>
                <a:srgbClr val="0070C0"/>
              </a:solidFill>
              <a:effectLst/>
              <a:latin typeface="Times New Roman" panose="02020603050405020304" pitchFamily="18" charset="0"/>
              <a:ea typeface="Times New Roman" panose="02020603050405020304" pitchFamily="18" charset="0"/>
            </a:endParaRPr>
          </a:p>
          <a:p>
            <a:pPr algn="ctr" fontAlgn="base">
              <a:spcAft>
                <a:spcPts val="0"/>
              </a:spcAft>
            </a:pPr>
            <a:r>
              <a:rPr lang="en-GB" sz="3600" b="1">
                <a:solidFill>
                  <a:srgbClr val="0070C0"/>
                </a:solidFill>
                <a:latin typeface="Comic Sans MS" panose="030F0702030302020204" pitchFamily="66" charset="0"/>
                <a:ea typeface="Times New Roman" panose="02020603050405020304" pitchFamily="18" charset="0"/>
                <a:cs typeface="Arial" panose="020B0604020202020204" pitchFamily="34" charset="0"/>
              </a:rPr>
              <a:t>are his theories still relevant today?  </a:t>
            </a:r>
          </a:p>
          <a:p>
            <a:pPr algn="ctr" fontAlgn="base">
              <a:spcAft>
                <a:spcPts val="0"/>
              </a:spcAft>
            </a:pPr>
            <a:r>
              <a:rPr lang="en-GB" sz="3600" b="1">
                <a:solidFill>
                  <a:srgbClr val="0070C0"/>
                </a:solidFill>
                <a:latin typeface="Comic Sans MS" panose="030F0702030302020204" pitchFamily="66" charset="0"/>
                <a:ea typeface="Times New Roman" panose="02020603050405020304" pitchFamily="18" charset="0"/>
                <a:cs typeface="Arial" panose="020B0604020202020204" pitchFamily="34" charset="0"/>
              </a:rPr>
              <a:t>(12 marks)</a:t>
            </a:r>
            <a:endParaRPr lang="en-GB" sz="3600">
              <a:solidFill>
                <a:srgbClr val="0070C0"/>
              </a:solidFill>
              <a:effectLst/>
              <a:latin typeface="Times New Roman" panose="02020603050405020304" pitchFamily="18" charset="0"/>
              <a:ea typeface="Times New Roman" panose="02020603050405020304" pitchFamily="18" charset="0"/>
            </a:endParaRPr>
          </a:p>
        </p:txBody>
      </p:sp>
      <p:sp>
        <p:nvSpPr>
          <p:cNvPr id="5" name="Rounded Rectangle 4"/>
          <p:cNvSpPr/>
          <p:nvPr/>
        </p:nvSpPr>
        <p:spPr>
          <a:xfrm>
            <a:off x="698500" y="1485900"/>
            <a:ext cx="10401300" cy="3086100"/>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56926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2316164" y="1412876"/>
            <a:ext cx="72723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latin typeface="Comic Sans MS" panose="030F0702030302020204" pitchFamily="66" charset="0"/>
              </a:rPr>
              <a:t>Structure (PEEA)</a:t>
            </a:r>
          </a:p>
        </p:txBody>
      </p:sp>
      <p:sp>
        <p:nvSpPr>
          <p:cNvPr id="8195" name="TextBox 4"/>
          <p:cNvSpPr txBox="1">
            <a:spLocks noChangeArrowheads="1"/>
          </p:cNvSpPr>
          <p:nvPr/>
        </p:nvSpPr>
        <p:spPr bwMode="auto">
          <a:xfrm>
            <a:off x="1774826" y="2420939"/>
            <a:ext cx="8353425"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4000">
                <a:latin typeface="Comic Sans MS" panose="030F0702030302020204" pitchFamily="66" charset="0"/>
              </a:rPr>
              <a:t>        P – make a </a:t>
            </a:r>
            <a:r>
              <a:rPr lang="en-GB" altLang="en-US" sz="4000" b="1">
                <a:latin typeface="Comic Sans MS" panose="030F0702030302020204" pitchFamily="66" charset="0"/>
              </a:rPr>
              <a:t>Point</a:t>
            </a:r>
          </a:p>
          <a:p>
            <a:pPr algn="ctr" eaLnBrk="1" hangingPunct="1">
              <a:spcBef>
                <a:spcPct val="0"/>
              </a:spcBef>
              <a:buFontTx/>
              <a:buNone/>
            </a:pPr>
            <a:r>
              <a:rPr lang="en-GB" altLang="en-US" sz="4000">
                <a:latin typeface="Comic Sans MS" panose="030F0702030302020204" pitchFamily="66" charset="0"/>
              </a:rPr>
              <a:t>E – Explain</a:t>
            </a:r>
          </a:p>
          <a:p>
            <a:pPr algn="ctr" eaLnBrk="1" hangingPunct="1">
              <a:spcBef>
                <a:spcPct val="0"/>
              </a:spcBef>
              <a:buFontTx/>
              <a:buNone/>
            </a:pPr>
            <a:r>
              <a:rPr lang="en-GB" altLang="en-US" sz="4000">
                <a:latin typeface="Comic Sans MS" panose="030F0702030302020204" pitchFamily="66" charset="0"/>
              </a:rPr>
              <a:t>  E – </a:t>
            </a:r>
            <a:r>
              <a:rPr lang="en-GB" altLang="en-US" sz="4000" b="1">
                <a:latin typeface="Comic Sans MS" panose="030F0702030302020204" pitchFamily="66" charset="0"/>
              </a:rPr>
              <a:t>Example</a:t>
            </a:r>
          </a:p>
          <a:p>
            <a:pPr algn="ctr" eaLnBrk="1" hangingPunct="1">
              <a:spcBef>
                <a:spcPct val="0"/>
              </a:spcBef>
              <a:buFontTx/>
              <a:buNone/>
            </a:pPr>
            <a:r>
              <a:rPr lang="en-GB" altLang="en-US" sz="4000">
                <a:latin typeface="Comic Sans MS" panose="030F0702030302020204" pitchFamily="66" charset="0"/>
              </a:rPr>
              <a:t>  A – </a:t>
            </a:r>
            <a:r>
              <a:rPr lang="en-GB" altLang="en-US" sz="4000" b="1">
                <a:latin typeface="Comic Sans MS" panose="030F0702030302020204" pitchFamily="66" charset="0"/>
              </a:rPr>
              <a:t>Analysis </a:t>
            </a:r>
          </a:p>
        </p:txBody>
      </p:sp>
      <p:sp>
        <p:nvSpPr>
          <p:cNvPr id="2" name="Frame 1"/>
          <p:cNvSpPr/>
          <p:nvPr/>
        </p:nvSpPr>
        <p:spPr>
          <a:xfrm>
            <a:off x="2279650" y="476251"/>
            <a:ext cx="7704138" cy="5832475"/>
          </a:xfrm>
          <a:prstGeom prst="fram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Tree>
    <p:extLst>
      <p:ext uri="{BB962C8B-B14F-4D97-AF65-F5344CB8AC3E}">
        <p14:creationId xmlns:p14="http://schemas.microsoft.com/office/powerpoint/2010/main" val="366451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Group/ paired/peer essay plan</a:t>
            </a:r>
          </a:p>
        </p:txBody>
      </p:sp>
      <p:sp>
        <p:nvSpPr>
          <p:cNvPr id="3" name="Content Placeholder 2"/>
          <p:cNvSpPr>
            <a:spLocks noGrp="1"/>
          </p:cNvSpPr>
          <p:nvPr>
            <p:ph idx="1"/>
          </p:nvPr>
        </p:nvSpPr>
        <p:spPr/>
        <p:txBody>
          <a:bodyPr/>
          <a:lstStyle/>
          <a:p>
            <a:r>
              <a:rPr lang="en-GB"/>
              <a:t>Points for introduction</a:t>
            </a:r>
          </a:p>
          <a:p>
            <a:pPr>
              <a:buNone/>
            </a:pPr>
            <a:endParaRPr lang="en-GB"/>
          </a:p>
          <a:p>
            <a:pPr>
              <a:buNone/>
            </a:pPr>
            <a:r>
              <a:rPr lang="en-GB"/>
              <a:t>Paragraph one – what to include with examples!</a:t>
            </a:r>
          </a:p>
          <a:p>
            <a:pPr>
              <a:buNone/>
            </a:pPr>
            <a:r>
              <a:rPr lang="en-GB"/>
              <a:t>Paragraph 2 – what to include – with examples!</a:t>
            </a:r>
          </a:p>
          <a:p>
            <a:pPr>
              <a:buNone/>
            </a:pPr>
            <a:r>
              <a:rPr lang="en-GB"/>
              <a:t>Paragraph 3 – what to include with examples!</a:t>
            </a:r>
          </a:p>
          <a:p>
            <a:pPr>
              <a:buNone/>
            </a:pPr>
            <a:endParaRPr lang="en-GB"/>
          </a:p>
          <a:p>
            <a:pPr>
              <a:buNone/>
            </a:pPr>
            <a:r>
              <a:rPr lang="en-GB"/>
              <a:t>Conclusion ideas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603500" y="269964"/>
            <a:ext cx="6134100" cy="15748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330200" y="2452047"/>
            <a:ext cx="11544300" cy="3416320"/>
          </a:xfrm>
          <a:prstGeom prst="rect">
            <a:avLst/>
          </a:prstGeom>
        </p:spPr>
        <p:txBody>
          <a:bodyPr wrap="square">
            <a:spAutoFit/>
          </a:bodyPr>
          <a:lstStyle/>
          <a:p>
            <a:pPr fontAlgn="base">
              <a:spcAft>
                <a:spcPts val="0"/>
              </a:spcAft>
            </a:pPr>
            <a:r>
              <a:rPr lang="en-GB" sz="2400">
                <a:solidFill>
                  <a:srgbClr val="000000"/>
                </a:solidFill>
                <a:latin typeface="Comic Sans MS" panose="030F0702030302020204" pitchFamily="66" charset="0"/>
                <a:ea typeface="Times New Roman" panose="02020603050405020304" pitchFamily="18" charset="0"/>
                <a:cs typeface="Arial" panose="020B0604020202020204" pitchFamily="34" charset="0"/>
              </a:rPr>
              <a:t>Power is often defined as the ability to influence the behaviour of others.  It is described by some as the ability to get someone to do something which they would not have done otherwise.  Power can be achieved in a number of ways, including the use of threats, sanctions, manipulation or rewards.  Steven Lukes in his book ‘Power: A Radical View’ 1974 acknowledged that power is an essentially contested concept.  He recognised that no agreed single definition of ‘power’ has or ever can be developed.  However, Lukes suggests that a broad definition of power could be used to encompass all its features.  He went on to describe power as having three ‘faces’ or types.</a:t>
            </a:r>
            <a:endParaRPr lang="en-GB" sz="2400">
              <a:effectLst/>
              <a:latin typeface="Times New Roman" panose="02020603050405020304" pitchFamily="18" charset="0"/>
              <a:ea typeface="Times New Roman" panose="02020603050405020304" pitchFamily="18" charset="0"/>
            </a:endParaRPr>
          </a:p>
        </p:txBody>
      </p:sp>
      <p:sp>
        <p:nvSpPr>
          <p:cNvPr id="5" name="TextBox 4"/>
          <p:cNvSpPr txBox="1"/>
          <p:nvPr/>
        </p:nvSpPr>
        <p:spPr>
          <a:xfrm>
            <a:off x="2882900" y="457199"/>
            <a:ext cx="5854700" cy="923330"/>
          </a:xfrm>
          <a:prstGeom prst="rect">
            <a:avLst/>
          </a:prstGeom>
          <a:noFill/>
        </p:spPr>
        <p:txBody>
          <a:bodyPr wrap="square" rtlCol="0">
            <a:spAutoFit/>
          </a:bodyPr>
          <a:lstStyle/>
          <a:p>
            <a:pPr algn="ctr"/>
            <a:r>
              <a:rPr lang="en-GB" b="1">
                <a:latin typeface="Comic Sans MS" panose="030F0702030302020204" pitchFamily="66" charset="0"/>
              </a:rPr>
              <a:t>Introduction</a:t>
            </a:r>
          </a:p>
          <a:p>
            <a:endParaRPr lang="en-GB">
              <a:latin typeface="Comic Sans MS" panose="030F0702030302020204" pitchFamily="66" charset="0"/>
            </a:endParaRPr>
          </a:p>
          <a:p>
            <a:pPr algn="ctr"/>
            <a:r>
              <a:rPr lang="en-GB">
                <a:latin typeface="Comic Sans MS" panose="030F0702030302020204" pitchFamily="66" charset="0"/>
              </a:rPr>
              <a:t>Introduce the concept of Power and Lukes’ 3 faces.</a:t>
            </a:r>
          </a:p>
        </p:txBody>
      </p:sp>
      <p:sp>
        <p:nvSpPr>
          <p:cNvPr id="7" name="Rounded Rectangle 6"/>
          <p:cNvSpPr/>
          <p:nvPr/>
        </p:nvSpPr>
        <p:spPr>
          <a:xfrm>
            <a:off x="101600" y="2263377"/>
            <a:ext cx="11772900" cy="3793661"/>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8516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966" y="167268"/>
            <a:ext cx="11452302" cy="6378497"/>
          </a:xfrm>
        </p:spPr>
        <p:txBody>
          <a:bodyPr>
            <a:normAutofit fontScale="92500" lnSpcReduction="10000"/>
          </a:bodyPr>
          <a:lstStyle/>
          <a:p>
            <a:r>
              <a:rPr lang="en-GB"/>
              <a:t>Lukes’ first face of power was considered as the “open face”.  The public can usually see this power being exercised as it is done in a public domain.   Those involved in decision making are often appointed or elected making this power fair and legitimate.  This power exists today in the UK in the form of the passing of bills through parliament.  Before a bill is passed in the UK parliament it will go through the House of Commons then to the House of Lords.  The bill may even attract the support of a pressure group or the media.  This way any concerns can be raised and answered in public.  For example, parliament are currently debating the legalisation of cannabis for medicinal purposes.  This decision will be made publically and MPs will use their decision making power to vote. </a:t>
            </a:r>
            <a:r>
              <a:rPr lang="en-GB">
                <a:solidFill>
                  <a:srgbClr val="0070C0"/>
                </a:solidFill>
              </a:rPr>
              <a:t> </a:t>
            </a:r>
            <a:r>
              <a:rPr lang="en-GB">
                <a:solidFill>
                  <a:schemeClr val="accent1">
                    <a:lumMod val="75000"/>
                  </a:schemeClr>
                </a:solidFill>
              </a:rPr>
              <a:t>Similarly the decision by the Scottish Parliament to change the drink driving limit in 2015 can be linked to Luke’s “open” face decision making theory.  </a:t>
            </a:r>
            <a:r>
              <a:rPr lang="en-GB"/>
              <a:t>The parliament debated this issue, committees investigated it and a decision was made to reduce the legal alcohol amount from 80mg per 100ml of blood to 50mg.  </a:t>
            </a:r>
            <a:r>
              <a:rPr lang="en-GB">
                <a:solidFill>
                  <a:srgbClr val="0070C0"/>
                </a:solidFill>
              </a:rPr>
              <a:t>This became law and people have changed there drinking habits accordingly.  People accept decisions like this because they have been implemented through the democratic process.  </a:t>
            </a:r>
            <a:r>
              <a:rPr lang="en-GB">
                <a:solidFill>
                  <a:srgbClr val="00B050"/>
                </a:solidFill>
              </a:rPr>
              <a:t>Therefore the first face of power as described by Stephen Lukes’ is still very much relevant today people often accept this type of power because it is seen as fair. </a:t>
            </a:r>
          </a:p>
        </p:txBody>
      </p:sp>
    </p:spTree>
    <p:extLst>
      <p:ext uri="{BB962C8B-B14F-4D97-AF65-F5344CB8AC3E}">
        <p14:creationId xmlns:p14="http://schemas.microsoft.com/office/powerpoint/2010/main" val="3718606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D38C12B7BBBE48947E6AE30E8AF2A9" ma:contentTypeVersion="3" ma:contentTypeDescription="Create a new document." ma:contentTypeScope="" ma:versionID="8373ce3c8824e552059627786b2dd853">
  <xsd:schema xmlns:xsd="http://www.w3.org/2001/XMLSchema" xmlns:xs="http://www.w3.org/2001/XMLSchema" xmlns:p="http://schemas.microsoft.com/office/2006/metadata/properties" xmlns:ns2="cf320336-e708-48c2-afba-28c93e0929b7" targetNamespace="http://schemas.microsoft.com/office/2006/metadata/properties" ma:root="true" ma:fieldsID="7643c30675938c53982cb7e0f49687d8" ns2:_="">
    <xsd:import namespace="cf320336-e708-48c2-afba-28c93e0929b7"/>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320336-e708-48c2-afba-28c93e0929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9DA56D-9C9A-43B4-9D74-56179EAE452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34441AD-4236-49E4-926E-33CD91B1E3C4}">
  <ds:schemaRefs>
    <ds:schemaRef ds:uri="http://schemas.microsoft.com/sharepoint/v3/contenttype/forms"/>
  </ds:schemaRefs>
</ds:datastoreItem>
</file>

<file path=customXml/itemProps3.xml><?xml version="1.0" encoding="utf-8"?>
<ds:datastoreItem xmlns:ds="http://schemas.openxmlformats.org/officeDocument/2006/customXml" ds:itemID="{DEA3BD68-41FF-4A2D-ACCB-35813A95D623}">
  <ds:schemaRefs>
    <ds:schemaRef ds:uri="cf320336-e708-48c2-afba-28c93e0929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What is analysis?</vt:lpstr>
      <vt:lpstr>PowerPoint Presentation</vt:lpstr>
      <vt:lpstr>PowerPoint Presentation</vt:lpstr>
      <vt:lpstr>Group/ paired/peer essay plan</vt:lpstr>
      <vt:lpstr>PowerPoint Presentation</vt:lpstr>
      <vt:lpstr>PowerPoint Presentation</vt:lpstr>
      <vt:lpstr>PowerPoint Presentation</vt:lpstr>
      <vt:lpstr>PowerPoint Presentation</vt:lpstr>
      <vt:lpstr>PowerPoint Presentation</vt:lpstr>
      <vt:lpstr>PowerPoint Presentation</vt:lpstr>
    </vt:vector>
  </TitlesOfParts>
  <Company>North Lanarkshire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Louise Forrester</dc:creator>
  <cp:revision>1</cp:revision>
  <cp:lastPrinted>2015-08-25T13:55:23Z</cp:lastPrinted>
  <dcterms:created xsi:type="dcterms:W3CDTF">2015-08-25T13:47:34Z</dcterms:created>
  <dcterms:modified xsi:type="dcterms:W3CDTF">2019-10-04T15:14:49Z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0x01010092D38C12B7BBBE48947E6AE30E8AF2A9</vt:lpwstr>
  </property>
</Properties>
</file>