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7" r:id="rId3"/>
    <p:sldId id="268" r:id="rId4"/>
    <p:sldId id="258" r:id="rId5"/>
    <p:sldId id="259" r:id="rId6"/>
    <p:sldId id="269" r:id="rId7"/>
    <p:sldId id="260" r:id="rId8"/>
    <p:sldId id="261" r:id="rId9"/>
    <p:sldId id="266" r:id="rId10"/>
    <p:sldId id="263" r:id="rId11"/>
    <p:sldId id="264" r:id="rId12"/>
    <p:sldId id="262" r:id="rId13"/>
    <p:sldId id="277" r:id="rId14"/>
    <p:sldId id="265"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E391FC9F-52D0-4FD8-9A03-FAC5684878F1}" type="datetimeFigureOut">
              <a:rPr lang="en-GB" smtClean="0"/>
              <a:pPr/>
              <a:t>14/11/2016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8371FAA-4A30-47A6-B421-45F6C2BE7C96}" type="slidenum">
              <a:rPr lang="en-GB" smtClean="0"/>
              <a:pPr/>
              <a:t>‹#›</a:t>
            </a:fld>
            <a:endParaRPr lang="en-GB"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91FC9F-52D0-4FD8-9A03-FAC5684878F1}" type="datetimeFigureOut">
              <a:rPr lang="en-GB" smtClean="0"/>
              <a:pPr/>
              <a:t>14/11/2016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8371FAA-4A30-47A6-B421-45F6C2BE7C9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91FC9F-52D0-4FD8-9A03-FAC5684878F1}" type="datetimeFigureOut">
              <a:rPr lang="en-GB" smtClean="0"/>
              <a:pPr/>
              <a:t>14/11/2016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8371FAA-4A30-47A6-B421-45F6C2BE7C96}"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SmartArt Placeholder 2"/>
          <p:cNvSpPr>
            <a:spLocks noGrp="1"/>
          </p:cNvSpPr>
          <p:nvPr>
            <p:ph type="dgm"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CDDC720-FA12-084F-B19A-E788A340ECDB}" type="slidenum">
              <a:rPr lang="en-US" altLang="en-US"/>
              <a:pPr>
                <a:defRPr/>
              </a:pPr>
              <a:t>‹#›</a:t>
            </a:fld>
            <a:endParaRPr lang="en-US" altLang="en-US"/>
          </a:p>
        </p:txBody>
      </p:sp>
    </p:spTree>
    <p:extLst>
      <p:ext uri="{BB962C8B-B14F-4D97-AF65-F5344CB8AC3E}">
        <p14:creationId xmlns:p14="http://schemas.microsoft.com/office/powerpoint/2010/main" val="1266235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91FC9F-52D0-4FD8-9A03-FAC5684878F1}" type="datetimeFigureOut">
              <a:rPr lang="en-GB" smtClean="0"/>
              <a:pPr/>
              <a:t>14/11/2016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8371FAA-4A30-47A6-B421-45F6C2BE7C9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E391FC9F-52D0-4FD8-9A03-FAC5684878F1}" type="datetimeFigureOut">
              <a:rPr lang="en-GB" smtClean="0"/>
              <a:pPr/>
              <a:t>14/11/2016</a:t>
            </a:fld>
            <a:endParaRPr lang="en-GB" dirty="0"/>
          </a:p>
        </p:txBody>
      </p:sp>
      <p:sp>
        <p:nvSpPr>
          <p:cNvPr id="91" name="Footer Placeholder 90"/>
          <p:cNvSpPr>
            <a:spLocks noGrp="1"/>
          </p:cNvSpPr>
          <p:nvPr>
            <p:ph type="ftr" sz="quarter" idx="11"/>
          </p:nvPr>
        </p:nvSpPr>
        <p:spPr/>
        <p:txBody>
          <a:bodyPr/>
          <a:lstStyle/>
          <a:p>
            <a:endParaRPr lang="en-GB" dirty="0"/>
          </a:p>
        </p:txBody>
      </p:sp>
      <p:sp>
        <p:nvSpPr>
          <p:cNvPr id="92" name="Slide Number Placeholder 91"/>
          <p:cNvSpPr>
            <a:spLocks noGrp="1"/>
          </p:cNvSpPr>
          <p:nvPr>
            <p:ph type="sldNum" sz="quarter" idx="12"/>
          </p:nvPr>
        </p:nvSpPr>
        <p:spPr/>
        <p:txBody>
          <a:bodyPr/>
          <a:lstStyle/>
          <a:p>
            <a:fld id="{08371FAA-4A30-47A6-B421-45F6C2BE7C96}"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91FC9F-52D0-4FD8-9A03-FAC5684878F1}" type="datetimeFigureOut">
              <a:rPr lang="en-GB" smtClean="0"/>
              <a:pPr/>
              <a:t>14/11/2016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8371FAA-4A30-47A6-B421-45F6C2BE7C9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91FC9F-52D0-4FD8-9A03-FAC5684878F1}" type="datetimeFigureOut">
              <a:rPr lang="en-GB" smtClean="0"/>
              <a:pPr/>
              <a:t>14/11/2016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8371FAA-4A30-47A6-B421-45F6C2BE7C9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91FC9F-52D0-4FD8-9A03-FAC5684878F1}" type="datetimeFigureOut">
              <a:rPr lang="en-GB" smtClean="0"/>
              <a:pPr/>
              <a:t>14/11/2016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8371FAA-4A30-47A6-B421-45F6C2BE7C9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91FC9F-52D0-4FD8-9A03-FAC5684878F1}" type="datetimeFigureOut">
              <a:rPr lang="en-GB" smtClean="0"/>
              <a:pPr/>
              <a:t>14/11/2016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8371FAA-4A30-47A6-B421-45F6C2BE7C9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391FC9F-52D0-4FD8-9A03-FAC5684878F1}" type="datetimeFigureOut">
              <a:rPr lang="en-GB" smtClean="0"/>
              <a:pPr/>
              <a:t>14/11/2016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8371FAA-4A30-47A6-B421-45F6C2BE7C96}" type="slidenum">
              <a:rPr lang="en-GB" smtClean="0"/>
              <a:pPr/>
              <a:t>‹#›</a:t>
            </a:fld>
            <a:endParaRPr lang="en-GB"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fld id="{E391FC9F-52D0-4FD8-9A03-FAC5684878F1}" type="datetimeFigureOut">
              <a:rPr lang="en-GB" smtClean="0"/>
              <a:pPr/>
              <a:t>14/11/2016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8371FAA-4A30-47A6-B421-45F6C2BE7C96}" type="slidenum">
              <a:rPr lang="en-GB" smtClean="0"/>
              <a:pPr/>
              <a:t>‹#›</a:t>
            </a:fld>
            <a:endParaRPr lang="en-GB"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E391FC9F-52D0-4FD8-9A03-FAC5684878F1}" type="datetimeFigureOut">
              <a:rPr lang="en-GB" smtClean="0"/>
              <a:pPr/>
              <a:t>14/11/2016</a:t>
            </a:fld>
            <a:endParaRPr lang="en-GB"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GB"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08371FAA-4A30-47A6-B421-45F6C2BE7C96}" type="slidenum">
              <a:rPr lang="en-GB" smtClean="0"/>
              <a:pPr/>
              <a:t>‹#›</a:t>
            </a:fld>
            <a:endParaRPr lang="en-GB"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www.bbc.co.uk/timelines/zqp7tyc" TargetMode="External"/><Relationship Id="rId2" Type="http://schemas.openxmlformats.org/officeDocument/2006/relationships/image" Target="../media/image16.jpeg"/><Relationship Id="rId1" Type="http://schemas.openxmlformats.org/officeDocument/2006/relationships/slideLayout" Target="../slideLayouts/slideLayout4.xml"/><Relationship Id="rId4" Type="http://schemas.openxmlformats.org/officeDocument/2006/relationships/hyperlink" Target="http://www.bbc.co.uk/news/uk-politics-1036487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jtgLbp8bfJAhXKXBoKHUzRAL4QjRwIBg&amp;url=http://www.telegraph.co.uk/news/politics/conservative/11910389/Noisy-protests-keep-Conservative-conference-delegates-awake.html&amp;psig=AFQjCNGUArotDUVtd9UJ_HTuwYRqjNZpSA&amp;ust=1448963822619570" TargetMode="External"/><Relationship Id="rId2" Type="http://schemas.openxmlformats.org/officeDocument/2006/relationships/hyperlink" Target="http://www.google.co.uk/url?sa=i&amp;rct=j&amp;q=&amp;esrc=s&amp;source=images&amp;cd=&amp;cad=rja&amp;uact=8&amp;ved=0ahUKEwj94aTi8bfJAhWBUBoKHW2mCrsQjRwIBg&amp;url=http://www.telegraph.co.uk/news/politics/conservative/11910389/Noisy-protests-keep-Conservative-conference-delegates-awake.html&amp;psig=AFQjCNGUArotDUVtd9UJ_HTuwYRqjNZpSA&amp;ust=1448963822619570"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tytGD8bfJAhUKWBQKHfzRCmMQjRwIBw&amp;url=http://www.swindonconservatives.com/6-key-reasons-to-vote-conservative/&amp;psig=AFQjCNGUArotDUVtd9UJ_HTuwYRqjNZpSA&amp;ust=144896382261957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uk/url?sa=i&amp;rct=j&amp;q=&amp;esrc=s&amp;source=images&amp;cd=&amp;cad=rja&amp;uact=8&amp;ved=0ahUKEwjX1uDY87fJAhXBvhQKHeeaAWgQjRwIBw&amp;url=http://www.conservativebookclub.com/authors/edmund-burke&amp;bvm=bv.108194040,d.d24&amp;psig=AFQjCNFhw46FPsxHq_MVlrW39eewJUmsTA&amp;ust=1448964538482832"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uk/url?sa=i&amp;rct=j&amp;q=&amp;esrc=s&amp;source=images&amp;cd=&amp;cad=rja&amp;uact=8&amp;ved=0ahUKEwjB_sSD-rfJAhWKHxoKHb26AH4QjRwIBw&amp;url=http://barbwire.com/2014/04/17/unfinished-conservatism-libertarianism-christianity/&amp;psig=AFQjCNFN292bqLlAyETWWBnbA6Rzoy-n7A&amp;ust=1448966235955500" TargetMode="Externa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hyperlink" Target="http://www.google.co.uk/url?sa=i&amp;rct=j&amp;q=&amp;esrc=s&amp;source=images&amp;cd=&amp;cad=rja&amp;uact=8&amp;ved=0ahUKEwiKp5yU-rfJAhUJXhQKHZI4D0cQjRwIBw&amp;url=http://mentalfloss.com/article/22234/how-french-revolution-gave-birth-restaurant-business&amp;bvm=bv.108194040,d.d2s&amp;psig=AFQjCNGg8Xs7wbOCd_443kfE1uo00CZHvw&amp;ust=1448966274084792"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uk/url?sa=i&amp;rct=j&amp;q=&amp;esrc=s&amp;source=images&amp;cd=&amp;cad=rja&amp;uact=8&amp;ved=0ahUKEwjX1uDY87fJAhXBvhQKHeeaAWgQjRwIBw&amp;url=http://www.conservativebookclub.com/authors/edmund-burke&amp;bvm=bv.108194040,d.d24&amp;psig=AFQjCNFhw46FPsxHq_MVlrW39eewJUmsTA&amp;ust=144896453848283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CFE Higher Politics</a:t>
            </a:r>
            <a:br>
              <a:rPr lang="en-GB" dirty="0" smtClean="0"/>
            </a:br>
            <a:r>
              <a:rPr lang="en-GB" dirty="0" smtClean="0"/>
              <a:t>Political Theory</a:t>
            </a:r>
            <a:endParaRPr lang="en-GB" dirty="0"/>
          </a:p>
        </p:txBody>
      </p:sp>
      <p:sp>
        <p:nvSpPr>
          <p:cNvPr id="3" name="Subtitle 2"/>
          <p:cNvSpPr>
            <a:spLocks noGrp="1"/>
          </p:cNvSpPr>
          <p:nvPr>
            <p:ph type="subTitle" idx="1"/>
          </p:nvPr>
        </p:nvSpPr>
        <p:spPr/>
        <p:txBody>
          <a:bodyPr/>
          <a:lstStyle/>
          <a:p>
            <a:r>
              <a:rPr lang="en-GB" dirty="0" smtClean="0"/>
              <a:t>Political Ideologies:</a:t>
            </a:r>
          </a:p>
          <a:p>
            <a:r>
              <a:rPr lang="en-GB" dirty="0" smtClean="0"/>
              <a:t>CONSERVATISM</a:t>
            </a:r>
            <a:endParaRPr lang="en-GB" dirty="0"/>
          </a:p>
        </p:txBody>
      </p:sp>
    </p:spTree>
    <p:extLst>
      <p:ext uri="{BB962C8B-B14F-4D97-AF65-F5344CB8AC3E}">
        <p14:creationId xmlns:p14="http://schemas.microsoft.com/office/powerpoint/2010/main" val="1122371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solidFill>
                  <a:srgbClr val="FFFF00"/>
                </a:solidFill>
              </a:rPr>
              <a:t>Clear Laws need to be in place</a:t>
            </a:r>
          </a:p>
          <a:p>
            <a:endParaRPr lang="en-GB" dirty="0" smtClean="0">
              <a:solidFill>
                <a:srgbClr val="FFFF00"/>
              </a:solidFill>
            </a:endParaRPr>
          </a:p>
          <a:p>
            <a:r>
              <a:rPr lang="en-GB" dirty="0" smtClean="0">
                <a:solidFill>
                  <a:srgbClr val="FFFF00"/>
                </a:solidFill>
              </a:rPr>
              <a:t>Strong punishments for unacceptable behaviour</a:t>
            </a:r>
            <a:endParaRPr lang="en-GB" dirty="0">
              <a:solidFill>
                <a:srgbClr val="FFFF00"/>
              </a:solidFill>
            </a:endParaRPr>
          </a:p>
        </p:txBody>
      </p:sp>
      <p:pic>
        <p:nvPicPr>
          <p:cNvPr id="20482" name="Picture 2" descr="Image result for prison"/>
          <p:cNvPicPr>
            <a:picLocks noChangeAspect="1" noChangeArrowheads="1"/>
          </p:cNvPicPr>
          <p:nvPr/>
        </p:nvPicPr>
        <p:blipFill>
          <a:blip r:embed="rId2" cstate="print"/>
          <a:srcRect/>
          <a:stretch>
            <a:fillRect/>
          </a:stretch>
        </p:blipFill>
        <p:spPr bwMode="auto">
          <a:xfrm>
            <a:off x="323528" y="3212976"/>
            <a:ext cx="3810000" cy="2857500"/>
          </a:xfrm>
          <a:prstGeom prst="rect">
            <a:avLst/>
          </a:prstGeom>
          <a:noFill/>
        </p:spPr>
      </p:pic>
      <p:pic>
        <p:nvPicPr>
          <p:cNvPr id="20484" name="Picture 4" descr="Image result for death penalty"/>
          <p:cNvPicPr>
            <a:picLocks noChangeAspect="1" noChangeArrowheads="1"/>
          </p:cNvPicPr>
          <p:nvPr/>
        </p:nvPicPr>
        <p:blipFill>
          <a:blip r:embed="rId3" cstate="print"/>
          <a:srcRect/>
          <a:stretch>
            <a:fillRect/>
          </a:stretch>
        </p:blipFill>
        <p:spPr bwMode="auto">
          <a:xfrm>
            <a:off x="4314825" y="3284984"/>
            <a:ext cx="4829175" cy="1952625"/>
          </a:xfrm>
          <a:prstGeom prst="rect">
            <a:avLst/>
          </a:prstGeom>
          <a:noFill/>
        </p:spPr>
      </p:pic>
      <p:pic>
        <p:nvPicPr>
          <p:cNvPr id="20486" name="Picture 6" descr="Image result for death penalty"/>
          <p:cNvPicPr>
            <a:picLocks noChangeAspect="1" noChangeArrowheads="1"/>
          </p:cNvPicPr>
          <p:nvPr/>
        </p:nvPicPr>
        <p:blipFill>
          <a:blip r:embed="rId4" cstate="print"/>
          <a:srcRect/>
          <a:stretch>
            <a:fillRect/>
          </a:stretch>
        </p:blipFill>
        <p:spPr bwMode="auto">
          <a:xfrm>
            <a:off x="5364088" y="260648"/>
            <a:ext cx="3456384" cy="1944216"/>
          </a:xfrm>
          <a:prstGeom prst="rect">
            <a:avLst/>
          </a:prstGeom>
          <a:noFill/>
        </p:spPr>
      </p:pic>
      <p:sp>
        <p:nvSpPr>
          <p:cNvPr id="7" name="TextBox 6"/>
          <p:cNvSpPr txBox="1"/>
          <p:nvPr/>
        </p:nvSpPr>
        <p:spPr>
          <a:xfrm>
            <a:off x="4427984" y="5589240"/>
            <a:ext cx="3706015" cy="923330"/>
          </a:xfrm>
          <a:prstGeom prst="rect">
            <a:avLst/>
          </a:prstGeom>
          <a:noFill/>
        </p:spPr>
        <p:txBody>
          <a:bodyPr wrap="none" rtlCol="0">
            <a:spAutoFit/>
          </a:bodyPr>
          <a:lstStyle/>
          <a:p>
            <a:r>
              <a:rPr lang="en-GB" dirty="0" smtClean="0"/>
              <a:t>What might a conservative say about</a:t>
            </a:r>
          </a:p>
          <a:p>
            <a:r>
              <a:rPr lang="en-GB" dirty="0" smtClean="0"/>
              <a:t>Reasons for braking the law?</a:t>
            </a:r>
          </a:p>
          <a:p>
            <a:r>
              <a:rPr lang="en-GB" dirty="0" smtClean="0"/>
              <a:t>How to stop people breaking the law?</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 calcmode="lin" valueType="num">
                                      <p:cBhvr additive="base">
                                        <p:cTn id="1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 calcmode="lin" valueType="num">
                                      <p:cBhvr additive="base">
                                        <p:cTn id="2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 calcmode="lin" valueType="num">
                                      <p:cBhvr additive="base">
                                        <p:cTn id="2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2. Organic Society</a:t>
            </a:r>
            <a:endParaRPr lang="en-GB" dirty="0">
              <a:solidFill>
                <a:srgbClr val="FFFF00"/>
              </a:solidFill>
            </a:endParaRPr>
          </a:p>
        </p:txBody>
      </p:sp>
      <p:sp>
        <p:nvSpPr>
          <p:cNvPr id="3" name="Content Placeholder 2"/>
          <p:cNvSpPr>
            <a:spLocks noGrp="1"/>
          </p:cNvSpPr>
          <p:nvPr>
            <p:ph idx="1"/>
          </p:nvPr>
        </p:nvSpPr>
        <p:spPr/>
        <p:txBody>
          <a:bodyPr/>
          <a:lstStyle/>
          <a:p>
            <a:r>
              <a:rPr lang="en-GB" dirty="0" smtClean="0">
                <a:solidFill>
                  <a:srgbClr val="FFFF00"/>
                </a:solidFill>
              </a:rPr>
              <a:t>Humans are dependent creatures </a:t>
            </a:r>
          </a:p>
          <a:p>
            <a:r>
              <a:rPr lang="en-GB" dirty="0" smtClean="0">
                <a:solidFill>
                  <a:srgbClr val="FFFF00"/>
                </a:solidFill>
              </a:rPr>
              <a:t>Fear isolation</a:t>
            </a:r>
          </a:p>
          <a:p>
            <a:r>
              <a:rPr lang="en-GB" dirty="0" smtClean="0">
                <a:solidFill>
                  <a:srgbClr val="FFFF00"/>
                </a:solidFill>
              </a:rPr>
              <a:t>Crave security</a:t>
            </a:r>
          </a:p>
          <a:p>
            <a:r>
              <a:rPr lang="en-GB" dirty="0" smtClean="0">
                <a:solidFill>
                  <a:srgbClr val="FFFF00"/>
                </a:solidFill>
              </a:rPr>
              <a:t>Natural – not rational</a:t>
            </a:r>
          </a:p>
          <a:p>
            <a:pPr>
              <a:buNone/>
            </a:pPr>
            <a:endParaRPr lang="en-GB" dirty="0" smtClean="0">
              <a:solidFill>
                <a:srgbClr val="FFFF00"/>
              </a:solidFill>
            </a:endParaRPr>
          </a:p>
          <a:p>
            <a:endParaRPr lang="en-GB" dirty="0" smtClean="0">
              <a:solidFill>
                <a:srgbClr val="FFFF00"/>
              </a:solidFill>
            </a:endParaRPr>
          </a:p>
          <a:p>
            <a:pPr>
              <a:buNone/>
            </a:pPr>
            <a:r>
              <a:rPr lang="en-GB" dirty="0" smtClean="0">
                <a:solidFill>
                  <a:srgbClr val="FFFF00"/>
                </a:solidFill>
              </a:rPr>
              <a:t>Therefore</a:t>
            </a:r>
          </a:p>
          <a:p>
            <a:pPr>
              <a:buNone/>
            </a:pPr>
            <a:endParaRPr lang="en-GB" dirty="0" smtClean="0">
              <a:solidFill>
                <a:srgbClr val="FFFF00"/>
              </a:solidFill>
            </a:endParaRPr>
          </a:p>
          <a:p>
            <a:pPr>
              <a:buNone/>
            </a:pPr>
            <a:r>
              <a:rPr lang="en-GB" dirty="0" smtClean="0">
                <a:solidFill>
                  <a:srgbClr val="FFFF00"/>
                </a:solidFill>
              </a:rPr>
              <a:t>Knowing who is in charge is important – more important than freedom, choice and change</a:t>
            </a:r>
            <a:endParaRPr lang="en-GB" dirty="0">
              <a:solidFill>
                <a:srgbClr val="FFFF00"/>
              </a:solidFill>
            </a:endParaRPr>
          </a:p>
        </p:txBody>
      </p:sp>
      <p:pic>
        <p:nvPicPr>
          <p:cNvPr id="19458" name="Picture 2" descr="Image result for theresa may"/>
          <p:cNvPicPr>
            <a:picLocks noChangeAspect="1" noChangeArrowheads="1"/>
          </p:cNvPicPr>
          <p:nvPr/>
        </p:nvPicPr>
        <p:blipFill>
          <a:blip r:embed="rId2" cstate="print"/>
          <a:srcRect/>
          <a:stretch>
            <a:fillRect/>
          </a:stretch>
        </p:blipFill>
        <p:spPr bwMode="auto">
          <a:xfrm>
            <a:off x="5004048" y="836712"/>
            <a:ext cx="3456384" cy="19416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linds(horizontal)">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rgbClr val="FFFF00"/>
                </a:solidFill>
              </a:rPr>
              <a:t>3. Tradition</a:t>
            </a:r>
            <a:endParaRPr lang="en-GB" dirty="0">
              <a:solidFill>
                <a:srgbClr val="FFFF00"/>
              </a:solidFill>
            </a:endParaRPr>
          </a:p>
        </p:txBody>
      </p:sp>
      <p:sp>
        <p:nvSpPr>
          <p:cNvPr id="3" name="Content Placeholder 2"/>
          <p:cNvSpPr>
            <a:spLocks noGrp="1"/>
          </p:cNvSpPr>
          <p:nvPr>
            <p:ph idx="1"/>
          </p:nvPr>
        </p:nvSpPr>
        <p:spPr/>
        <p:txBody>
          <a:bodyPr/>
          <a:lstStyle/>
          <a:p>
            <a:r>
              <a:rPr lang="en-GB" dirty="0" smtClean="0">
                <a:solidFill>
                  <a:srgbClr val="FFFF00"/>
                </a:solidFill>
              </a:rPr>
              <a:t>Support tradition &amp; opposed to change</a:t>
            </a:r>
            <a:br>
              <a:rPr lang="en-GB" dirty="0" smtClean="0">
                <a:solidFill>
                  <a:srgbClr val="FFFF00"/>
                </a:solidFill>
              </a:rPr>
            </a:br>
            <a:endParaRPr lang="en-GB" dirty="0" smtClean="0">
              <a:solidFill>
                <a:srgbClr val="FFFF00"/>
              </a:solidFill>
            </a:endParaRPr>
          </a:p>
          <a:p>
            <a:endParaRPr lang="en-GB" dirty="0" smtClean="0"/>
          </a:p>
          <a:p>
            <a:r>
              <a:rPr lang="en-GB" dirty="0" smtClean="0">
                <a:solidFill>
                  <a:srgbClr val="FFFF00"/>
                </a:solidFill>
              </a:rPr>
              <a:t>Support for the Monarchy and Religion</a:t>
            </a:r>
          </a:p>
          <a:p>
            <a:endParaRPr lang="en-GB" dirty="0" smtClean="0"/>
          </a:p>
          <a:p>
            <a:endParaRPr lang="en-GB" dirty="0"/>
          </a:p>
        </p:txBody>
      </p:sp>
      <p:pic>
        <p:nvPicPr>
          <p:cNvPr id="1026" name="Picture 2" descr="Image result for monarchy"/>
          <p:cNvPicPr>
            <a:picLocks noChangeAspect="1" noChangeArrowheads="1"/>
          </p:cNvPicPr>
          <p:nvPr/>
        </p:nvPicPr>
        <p:blipFill>
          <a:blip r:embed="rId2" cstate="print"/>
          <a:srcRect/>
          <a:stretch>
            <a:fillRect/>
          </a:stretch>
        </p:blipFill>
        <p:spPr bwMode="auto">
          <a:xfrm>
            <a:off x="251519" y="3501008"/>
            <a:ext cx="3765675" cy="2736304"/>
          </a:xfrm>
          <a:prstGeom prst="rect">
            <a:avLst/>
          </a:prstGeom>
          <a:noFill/>
        </p:spPr>
      </p:pic>
      <p:pic>
        <p:nvPicPr>
          <p:cNvPr id="1028" name="Picture 4" descr="Image result for religious authority"/>
          <p:cNvPicPr>
            <a:picLocks noChangeAspect="1" noChangeArrowheads="1"/>
          </p:cNvPicPr>
          <p:nvPr/>
        </p:nvPicPr>
        <p:blipFill>
          <a:blip r:embed="rId3" cstate="print"/>
          <a:srcRect/>
          <a:stretch>
            <a:fillRect/>
          </a:stretch>
        </p:blipFill>
        <p:spPr bwMode="auto">
          <a:xfrm>
            <a:off x="5796136" y="3429000"/>
            <a:ext cx="2728075" cy="28083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4. Hierarchy and Authority</a:t>
            </a:r>
            <a:endParaRPr lang="en-GB" dirty="0"/>
          </a:p>
        </p:txBody>
      </p:sp>
      <p:sp>
        <p:nvSpPr>
          <p:cNvPr id="3" name="Content Placeholder 2"/>
          <p:cNvSpPr>
            <a:spLocks noGrp="1"/>
          </p:cNvSpPr>
          <p:nvPr>
            <p:ph idx="1"/>
          </p:nvPr>
        </p:nvSpPr>
        <p:spPr/>
        <p:txBody>
          <a:bodyPr>
            <a:normAutofit lnSpcReduction="10000"/>
          </a:bodyPr>
          <a:lstStyle/>
          <a:p>
            <a:r>
              <a:rPr lang="en-GB" dirty="0" smtClean="0"/>
              <a:t>Society naturally hierarchical characterised by fixed of established social gradations. </a:t>
            </a:r>
          </a:p>
          <a:p>
            <a:r>
              <a:rPr lang="en-GB" dirty="0" smtClean="0">
                <a:solidFill>
                  <a:srgbClr val="FFFF00"/>
                </a:solidFill>
              </a:rPr>
              <a:t>Social equality is undesirable and unachievable – are unequally distributed. Burke – “natural aristocracy” – talent and leadership are innate qualities that cannot be acquired through self-advancement.</a:t>
            </a:r>
          </a:p>
          <a:p>
            <a:r>
              <a:rPr lang="en-GB" dirty="0" smtClean="0">
                <a:solidFill>
                  <a:srgbClr val="FFFF00"/>
                </a:solidFill>
              </a:rPr>
              <a:t>Authority – from above. Leadership and discipline are crucial. </a:t>
            </a:r>
            <a:r>
              <a:rPr lang="en-GB" dirty="0" smtClean="0"/>
              <a:t>Various classes and groups that make up society have specific roles. Discipline is a willing and healthy respect for authority.  Authoritarian conservatives state authority is absolute and unquestionable. Most believe, however, believe authority should be exercised with limits.</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solidFill>
                <a:srgbClr val="FFFF00"/>
              </a:solidFill>
            </a:endParaRPr>
          </a:p>
        </p:txBody>
      </p:sp>
      <p:sp>
        <p:nvSpPr>
          <p:cNvPr id="3" name="Content Placeholder 2"/>
          <p:cNvSpPr>
            <a:spLocks noGrp="1"/>
          </p:cNvSpPr>
          <p:nvPr>
            <p:ph idx="1"/>
          </p:nvPr>
        </p:nvSpPr>
        <p:spPr/>
        <p:txBody>
          <a:bodyPr/>
          <a:lstStyle/>
          <a:p>
            <a:r>
              <a:rPr lang="en-GB" dirty="0" smtClean="0"/>
              <a:t>People will accept authority </a:t>
            </a:r>
          </a:p>
          <a:p>
            <a:endParaRPr lang="en-GB" dirty="0" smtClean="0"/>
          </a:p>
          <a:p>
            <a:r>
              <a:rPr lang="en-GB" dirty="0" smtClean="0"/>
              <a:t>How is order kept?</a:t>
            </a:r>
          </a:p>
          <a:p>
            <a:endParaRPr lang="en-GB" dirty="0" smtClean="0"/>
          </a:p>
          <a:p>
            <a:r>
              <a:rPr lang="en-GB" dirty="0" smtClean="0"/>
              <a:t>Courts</a:t>
            </a:r>
          </a:p>
          <a:p>
            <a:r>
              <a:rPr lang="en-GB" dirty="0" smtClean="0"/>
              <a:t>Law</a:t>
            </a:r>
          </a:p>
          <a:p>
            <a:r>
              <a:rPr lang="en-GB" dirty="0" smtClean="0"/>
              <a:t>Military</a:t>
            </a:r>
          </a:p>
          <a:p>
            <a:r>
              <a:rPr lang="en-GB" dirty="0" smtClean="0"/>
              <a:t>Police</a:t>
            </a:r>
          </a:p>
          <a:p>
            <a:r>
              <a:rPr lang="en-GB" dirty="0" smtClean="0"/>
              <a:t>School</a:t>
            </a:r>
          </a:p>
          <a:p>
            <a:r>
              <a:rPr lang="en-GB" dirty="0" smtClean="0"/>
              <a:t>Workplace</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ox(i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ox(in)">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box(in)">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5. Property</a:t>
            </a:r>
            <a:endParaRPr lang="en-GB" dirty="0">
              <a:solidFill>
                <a:srgbClr val="FFFF00"/>
              </a:solidFill>
            </a:endParaRPr>
          </a:p>
        </p:txBody>
      </p:sp>
      <p:sp>
        <p:nvSpPr>
          <p:cNvPr id="3" name="Content Placeholder 2"/>
          <p:cNvSpPr>
            <a:spLocks noGrp="1"/>
          </p:cNvSpPr>
          <p:nvPr>
            <p:ph idx="1"/>
          </p:nvPr>
        </p:nvSpPr>
        <p:spPr/>
        <p:txBody>
          <a:bodyPr/>
          <a:lstStyle/>
          <a:p>
            <a:r>
              <a:rPr lang="en-GB" dirty="0" smtClean="0">
                <a:solidFill>
                  <a:srgbClr val="FFFF00"/>
                </a:solidFill>
              </a:rPr>
              <a:t>Talent is not distributed equally – rewards should reflect this</a:t>
            </a:r>
          </a:p>
          <a:p>
            <a:r>
              <a:rPr lang="en-GB" dirty="0" smtClean="0">
                <a:solidFill>
                  <a:srgbClr val="FFFF00"/>
                </a:solidFill>
              </a:rPr>
              <a:t>Property gives people a stake in society</a:t>
            </a:r>
          </a:p>
          <a:p>
            <a:r>
              <a:rPr lang="en-GB" dirty="0" smtClean="0">
                <a:solidFill>
                  <a:srgbClr val="FFFF00"/>
                </a:solidFill>
              </a:rPr>
              <a:t>Encourages responsibility</a:t>
            </a:r>
          </a:p>
          <a:p>
            <a:r>
              <a:rPr lang="en-GB" dirty="0" smtClean="0">
                <a:solidFill>
                  <a:srgbClr val="FFFF00"/>
                </a:solidFill>
              </a:rPr>
              <a:t>Security and self reliance</a:t>
            </a:r>
          </a:p>
          <a:p>
            <a:r>
              <a:rPr lang="en-GB" dirty="0" smtClean="0">
                <a:solidFill>
                  <a:srgbClr val="FFFF00"/>
                </a:solidFill>
              </a:rPr>
              <a:t>Promotes traditions </a:t>
            </a:r>
            <a:r>
              <a:rPr lang="en-GB" dirty="0" err="1" smtClean="0">
                <a:solidFill>
                  <a:srgbClr val="FFFF00"/>
                </a:solidFill>
              </a:rPr>
              <a:t>eg</a:t>
            </a:r>
            <a:r>
              <a:rPr lang="en-GB" dirty="0" smtClean="0">
                <a:solidFill>
                  <a:srgbClr val="FFFF00"/>
                </a:solidFill>
              </a:rPr>
              <a:t> inheritance</a:t>
            </a:r>
            <a:endParaRPr lang="en-GB" dirty="0">
              <a:solidFill>
                <a:srgbClr val="FFFF00"/>
              </a:solidFill>
            </a:endParaRPr>
          </a:p>
        </p:txBody>
      </p:sp>
      <p:pic>
        <p:nvPicPr>
          <p:cNvPr id="22530" name="Picture 2" descr="Image result for property"/>
          <p:cNvPicPr>
            <a:picLocks noChangeAspect="1" noChangeArrowheads="1"/>
          </p:cNvPicPr>
          <p:nvPr/>
        </p:nvPicPr>
        <p:blipFill>
          <a:blip r:embed="rId2" cstate="print"/>
          <a:srcRect/>
          <a:stretch>
            <a:fillRect/>
          </a:stretch>
        </p:blipFill>
        <p:spPr bwMode="auto">
          <a:xfrm>
            <a:off x="4355976" y="3717032"/>
            <a:ext cx="4392488" cy="29283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Any examples of policies in the that are conservative - Discuss</a:t>
            </a:r>
            <a:endParaRPr lang="en-GB" dirty="0"/>
          </a:p>
        </p:txBody>
      </p:sp>
      <p:sp>
        <p:nvSpPr>
          <p:cNvPr id="3" name="Content Placeholder 2"/>
          <p:cNvSpPr>
            <a:spLocks noGrp="1"/>
          </p:cNvSpPr>
          <p:nvPr>
            <p:ph idx="1"/>
          </p:nvPr>
        </p:nvSpPr>
        <p:spPr/>
        <p:txBody>
          <a:bodyPr/>
          <a:lstStyle/>
          <a:p>
            <a:r>
              <a:rPr lang="en-GB" dirty="0" smtClean="0"/>
              <a:t>Cuts in inheritance tax</a:t>
            </a:r>
          </a:p>
          <a:p>
            <a:r>
              <a:rPr lang="en-GB" dirty="0" smtClean="0"/>
              <a:t>Grammar schools</a:t>
            </a:r>
          </a:p>
          <a:p>
            <a:r>
              <a:rPr lang="en-GB" dirty="0" smtClean="0"/>
              <a:t>Privatisation of industries</a:t>
            </a:r>
          </a:p>
          <a:p>
            <a:r>
              <a:rPr lang="en-GB" dirty="0" smtClean="0"/>
              <a:t>SNP – cutting air passenger duty</a:t>
            </a:r>
          </a:p>
          <a:p>
            <a:r>
              <a:rPr lang="en-GB" dirty="0" smtClean="0"/>
              <a:t>Strong law and order</a:t>
            </a:r>
          </a:p>
          <a:p>
            <a:r>
              <a:rPr lang="en-GB" dirty="0" smtClean="0"/>
              <a:t>Right to buy council houses </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Read hand out and answer questions</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z="4000" dirty="0"/>
              <a:t>Different strands of Conservatism</a:t>
            </a:r>
            <a:endParaRPr lang="en-US" altLang="en-US" sz="4000" dirty="0"/>
          </a:p>
        </p:txBody>
      </p:sp>
      <p:sp>
        <p:nvSpPr>
          <p:cNvPr id="1036" name="Rectangle 3"/>
          <p:cNvSpPr>
            <a:spLocks noGrp="1" noChangeArrowheads="1"/>
          </p:cNvSpPr>
          <p:nvPr>
            <p:ph type="body" idx="4294967295"/>
          </p:nvPr>
        </p:nvSpPr>
        <p:spPr>
          <a:xfrm>
            <a:off x="0" y="1600200"/>
            <a:ext cx="8229600" cy="4525963"/>
          </a:xfrm>
        </p:spPr>
        <p:txBody>
          <a:bodyPr/>
          <a:lstStyle/>
          <a:p>
            <a:pPr eaLnBrk="1" hangingPunct="1"/>
            <a:endParaRPr lang="en-GB" altLang="en-US" dirty="0"/>
          </a:p>
          <a:p>
            <a:pPr eaLnBrk="1" hangingPunct="1"/>
            <a:endParaRPr lang="en-US" altLang="en-US" dirty="0"/>
          </a:p>
        </p:txBody>
      </p:sp>
      <p:grpSp>
        <p:nvGrpSpPr>
          <p:cNvPr id="2" name="SmartArt Placeholder 18437"/>
          <p:cNvGrpSpPr>
            <a:grpSpLocks noChangeAspect="1"/>
          </p:cNvGrpSpPr>
          <p:nvPr/>
        </p:nvGrpSpPr>
        <p:grpSpPr bwMode="auto">
          <a:xfrm>
            <a:off x="539750" y="1628775"/>
            <a:ext cx="8208963" cy="4464050"/>
            <a:chOff x="272" y="999"/>
            <a:chExt cx="2880" cy="720"/>
          </a:xfrm>
        </p:grpSpPr>
        <p:sp>
          <p:nvSpPr>
            <p:cNvPr id="1027" name="AutoShape 5"/>
            <p:cNvSpPr>
              <a:spLocks noChangeAspect="1" noChangeArrowheads="1" noTextEdit="1"/>
            </p:cNvSpPr>
            <p:nvPr/>
          </p:nvSpPr>
          <p:spPr bwMode="auto">
            <a:xfrm>
              <a:off x="272" y="999"/>
              <a:ext cx="288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cxnSp>
          <p:nvCxnSpPr>
            <p:cNvPr id="1028" name="_s1028"/>
            <p:cNvCxnSpPr>
              <a:cxnSpLocks noChangeShapeType="1"/>
              <a:stCxn id="1034" idx="0"/>
              <a:endCxn id="1031" idx="2"/>
            </p:cNvCxnSpPr>
            <p:nvPr/>
          </p:nvCxnSpPr>
          <p:spPr bwMode="auto">
            <a:xfrm rot="5400000" flipH="1">
              <a:off x="2144" y="855"/>
              <a:ext cx="144" cy="1008"/>
            </a:xfrm>
            <a:prstGeom prst="bentConnector3">
              <a:avLst>
                <a:gd name="adj1" fmla="val 1281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29" name="_s1029"/>
            <p:cNvCxnSpPr>
              <a:cxnSpLocks noChangeShapeType="1"/>
              <a:stCxn id="1033" idx="0"/>
              <a:endCxn id="1031" idx="2"/>
            </p:cNvCxnSpPr>
            <p:nvPr/>
          </p:nvCxnSpPr>
          <p:spPr bwMode="auto">
            <a:xfrm rot="16200000">
              <a:off x="1641" y="1358"/>
              <a:ext cx="144" cy="1"/>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030" name="_s1030"/>
            <p:cNvCxnSpPr>
              <a:cxnSpLocks noChangeShapeType="1"/>
              <a:stCxn id="1032" idx="0"/>
              <a:endCxn id="1031" idx="2"/>
            </p:cNvCxnSpPr>
            <p:nvPr/>
          </p:nvCxnSpPr>
          <p:spPr bwMode="auto">
            <a:xfrm rot="16200000">
              <a:off x="1136" y="855"/>
              <a:ext cx="144" cy="1008"/>
            </a:xfrm>
            <a:prstGeom prst="bentConnector3">
              <a:avLst>
                <a:gd name="adj1" fmla="val 1281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031" name="_s1031"/>
            <p:cNvSpPr>
              <a:spLocks noChangeArrowheads="1"/>
            </p:cNvSpPr>
            <p:nvPr/>
          </p:nvSpPr>
          <p:spPr bwMode="auto">
            <a:xfrm>
              <a:off x="1280" y="999"/>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eaLnBrk="1" hangingPunct="1"/>
              <a:r>
                <a:rPr lang="en-GB" altLang="en-US" sz="2100"/>
                <a:t>conservatism</a:t>
              </a:r>
              <a:endParaRPr lang="en-US" altLang="en-US" sz="2100"/>
            </a:p>
          </p:txBody>
        </p:sp>
        <p:sp>
          <p:nvSpPr>
            <p:cNvPr id="1032" name="_s1032"/>
            <p:cNvSpPr>
              <a:spLocks noChangeArrowheads="1"/>
            </p:cNvSpPr>
            <p:nvPr/>
          </p:nvSpPr>
          <p:spPr bwMode="auto">
            <a:xfrm>
              <a:off x="272" y="1431"/>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eaLnBrk="1" hangingPunct="1"/>
              <a:r>
                <a:rPr lang="en-GB" altLang="en-US" sz="2100" dirty="0"/>
                <a:t>Traditional</a:t>
              </a:r>
            </a:p>
            <a:p>
              <a:pPr algn="ctr" eaLnBrk="1" hangingPunct="1"/>
              <a:r>
                <a:rPr lang="en-GB" altLang="en-US" sz="2100" dirty="0"/>
                <a:t> </a:t>
              </a:r>
              <a:r>
                <a:rPr lang="en-GB" altLang="en-US" sz="2100" dirty="0" smtClean="0"/>
                <a:t>(authoritarian)</a:t>
              </a:r>
            </a:p>
            <a:p>
              <a:pPr algn="ctr" eaLnBrk="1" hangingPunct="1"/>
              <a:r>
                <a:rPr lang="en-GB" altLang="en-US" sz="2100" dirty="0" smtClean="0"/>
                <a:t>Conservatism</a:t>
              </a:r>
            </a:p>
            <a:p>
              <a:pPr algn="ctr" eaLnBrk="1" hangingPunct="1"/>
              <a:r>
                <a:rPr lang="en-GB" altLang="en-US" sz="2100" dirty="0" smtClean="0"/>
                <a:t>Hobbes/Burke</a:t>
              </a:r>
              <a:endParaRPr lang="en-US" altLang="en-US" sz="2100" dirty="0"/>
            </a:p>
          </p:txBody>
        </p:sp>
        <p:sp>
          <p:nvSpPr>
            <p:cNvPr id="1033" name="_s1033"/>
            <p:cNvSpPr>
              <a:spLocks noChangeArrowheads="1"/>
            </p:cNvSpPr>
            <p:nvPr/>
          </p:nvSpPr>
          <p:spPr bwMode="auto">
            <a:xfrm>
              <a:off x="1280" y="1431"/>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eaLnBrk="1" hangingPunct="1"/>
              <a:r>
                <a:rPr lang="en-GB" altLang="en-US" sz="2100" dirty="0"/>
                <a:t>One nation</a:t>
              </a:r>
            </a:p>
            <a:p>
              <a:pPr algn="ctr" eaLnBrk="1" hangingPunct="1"/>
              <a:r>
                <a:rPr lang="en-GB" altLang="en-US" sz="2100" dirty="0"/>
                <a:t>(paternalist)</a:t>
              </a:r>
            </a:p>
            <a:p>
              <a:pPr algn="ctr" eaLnBrk="1" hangingPunct="1"/>
              <a:r>
                <a:rPr lang="en-GB" altLang="en-US" sz="2100" dirty="0" smtClean="0"/>
                <a:t>Conservatism</a:t>
              </a:r>
            </a:p>
            <a:p>
              <a:pPr algn="ctr" eaLnBrk="1" hangingPunct="1"/>
              <a:r>
                <a:rPr lang="en-GB" altLang="en-US" sz="2100" dirty="0" smtClean="0"/>
                <a:t>Disraeli</a:t>
              </a:r>
              <a:endParaRPr lang="en-US" altLang="en-US" sz="2100" dirty="0"/>
            </a:p>
          </p:txBody>
        </p:sp>
        <p:sp>
          <p:nvSpPr>
            <p:cNvPr id="1034" name="_s1034"/>
            <p:cNvSpPr>
              <a:spLocks noChangeArrowheads="1"/>
            </p:cNvSpPr>
            <p:nvPr/>
          </p:nvSpPr>
          <p:spPr bwMode="auto">
            <a:xfrm>
              <a:off x="2288" y="1431"/>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algn="ctr" eaLnBrk="1" hangingPunct="1"/>
              <a:r>
                <a:rPr lang="en-GB" altLang="en-US" sz="2100" dirty="0"/>
                <a:t>The New Right</a:t>
              </a:r>
            </a:p>
            <a:p>
              <a:pPr algn="ctr" eaLnBrk="1" hangingPunct="1"/>
              <a:r>
                <a:rPr lang="en-GB" altLang="en-US" sz="2100" dirty="0"/>
                <a:t>(neo-Liberal)</a:t>
              </a:r>
            </a:p>
            <a:p>
              <a:pPr algn="ctr" eaLnBrk="1" hangingPunct="1"/>
              <a:r>
                <a:rPr lang="en-GB" altLang="en-US" sz="2100" dirty="0" smtClean="0"/>
                <a:t>Conservatism</a:t>
              </a:r>
            </a:p>
            <a:p>
              <a:pPr algn="ctr" eaLnBrk="1" hangingPunct="1"/>
              <a:r>
                <a:rPr lang="en-GB" altLang="en-US" sz="2100" dirty="0" smtClean="0"/>
                <a:t>Thatcher</a:t>
              </a:r>
              <a:endParaRPr lang="en-US" altLang="en-US" sz="2100"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checkerboard(across)">
                                      <p:cBhvr>
                                        <p:cTn id="7" dur="5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Dgm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One Nation</a:t>
            </a:r>
            <a:endParaRPr lang="en-GB" dirty="0">
              <a:solidFill>
                <a:srgbClr val="FFFF00"/>
              </a:solidFill>
            </a:endParaRPr>
          </a:p>
        </p:txBody>
      </p:sp>
      <p:sp>
        <p:nvSpPr>
          <p:cNvPr id="4" name="TextBox 3"/>
          <p:cNvSpPr txBox="1"/>
          <p:nvPr/>
        </p:nvSpPr>
        <p:spPr>
          <a:xfrm>
            <a:off x="611560" y="1988840"/>
            <a:ext cx="5976664" cy="3539430"/>
          </a:xfrm>
          <a:prstGeom prst="rect">
            <a:avLst/>
          </a:prstGeom>
          <a:noFill/>
        </p:spPr>
        <p:txBody>
          <a:bodyPr wrap="square" rtlCol="0">
            <a:spAutoFit/>
          </a:bodyPr>
          <a:lstStyle/>
          <a:p>
            <a:r>
              <a:rPr lang="en-GB" sz="2800" b="1" u="sng" dirty="0" smtClean="0">
                <a:solidFill>
                  <a:srgbClr val="FFFF00"/>
                </a:solidFill>
              </a:rPr>
              <a:t>Paternalistic conservatism</a:t>
            </a:r>
          </a:p>
          <a:p>
            <a:endParaRPr lang="en-GB" sz="2800" dirty="0" smtClean="0">
              <a:solidFill>
                <a:srgbClr val="FFFF00"/>
              </a:solidFill>
            </a:endParaRPr>
          </a:p>
          <a:p>
            <a:r>
              <a:rPr lang="en-GB" sz="2800" dirty="0" smtClean="0">
                <a:solidFill>
                  <a:srgbClr val="FFFF00"/>
                </a:solidFill>
              </a:rPr>
              <a:t>Social conflict could be reduced through social reform</a:t>
            </a:r>
          </a:p>
          <a:p>
            <a:endParaRPr lang="en-GB" sz="2800" dirty="0" smtClean="0">
              <a:solidFill>
                <a:srgbClr val="FFFF00"/>
              </a:solidFill>
            </a:endParaRPr>
          </a:p>
          <a:p>
            <a:r>
              <a:rPr lang="en-GB" sz="2800" dirty="0" smtClean="0">
                <a:solidFill>
                  <a:srgbClr val="FFFF00"/>
                </a:solidFill>
              </a:rPr>
              <a:t>Rich had an obligation to the poor</a:t>
            </a:r>
          </a:p>
          <a:p>
            <a:endParaRPr lang="en-GB" sz="2800" dirty="0" smtClean="0">
              <a:solidFill>
                <a:srgbClr val="FFFF00"/>
              </a:solidFill>
            </a:endParaRPr>
          </a:p>
          <a:p>
            <a:r>
              <a:rPr lang="en-GB" sz="2800" dirty="0" smtClean="0">
                <a:solidFill>
                  <a:srgbClr val="FFFF00"/>
                </a:solidFill>
              </a:rPr>
              <a:t>This would unify the nation - harmony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ox(i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ox(in)">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ox(in)">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552" y="908720"/>
            <a:ext cx="8229600" cy="1143000"/>
          </a:xfrm>
        </p:spPr>
        <p:txBody>
          <a:bodyPr>
            <a:normAutofit fontScale="90000"/>
          </a:bodyPr>
          <a:lstStyle/>
          <a:p>
            <a:pPr eaLnBrk="1" hangingPunct="1">
              <a:defRPr/>
            </a:pPr>
            <a:r>
              <a:rPr lang="en-GB" dirty="0" smtClean="0"/>
              <a:t>What led to conservatism?</a:t>
            </a:r>
            <a:br>
              <a:rPr lang="en-GB" dirty="0" smtClean="0"/>
            </a:br>
            <a:r>
              <a:rPr lang="en-GB" dirty="0" smtClean="0"/>
              <a:t/>
            </a:r>
            <a:br>
              <a:rPr lang="en-GB" dirty="0" smtClean="0"/>
            </a:br>
            <a:r>
              <a:rPr lang="en-GB" dirty="0" smtClean="0"/>
              <a:t>Reaction to French revolution</a:t>
            </a:r>
            <a:endParaRPr lang="en-US" dirty="0" smtClean="0"/>
          </a:p>
        </p:txBody>
      </p:sp>
      <p:sp>
        <p:nvSpPr>
          <p:cNvPr id="6147" name="Rectangle 3"/>
          <p:cNvSpPr>
            <a:spLocks noGrp="1" noChangeArrowheads="1"/>
          </p:cNvSpPr>
          <p:nvPr>
            <p:ph type="body" idx="1"/>
          </p:nvPr>
        </p:nvSpPr>
        <p:spPr>
          <a:xfrm>
            <a:off x="251520" y="2332037"/>
            <a:ext cx="8229600" cy="4525963"/>
          </a:xfrm>
        </p:spPr>
        <p:txBody>
          <a:bodyPr/>
          <a:lstStyle/>
          <a:p>
            <a:pPr eaLnBrk="1" hangingPunct="1">
              <a:defRPr/>
            </a:pPr>
            <a:r>
              <a:rPr lang="en-GB" sz="2800" dirty="0" smtClean="0"/>
              <a:t>Liberty and equality - problematic</a:t>
            </a:r>
          </a:p>
          <a:p>
            <a:pPr eaLnBrk="1" hangingPunct="1">
              <a:defRPr/>
            </a:pPr>
            <a:r>
              <a:rPr lang="en-GB" sz="2800" dirty="0" smtClean="0"/>
              <a:t>Overthrown of monarchy - creation of Republic</a:t>
            </a:r>
          </a:p>
          <a:p>
            <a:pPr eaLnBrk="1" hangingPunct="1">
              <a:defRPr/>
            </a:pPr>
            <a:r>
              <a:rPr lang="en-GB" sz="2800" dirty="0" smtClean="0"/>
              <a:t>Replacement of religion</a:t>
            </a:r>
          </a:p>
          <a:p>
            <a:pPr eaLnBrk="1" hangingPunct="1">
              <a:defRPr/>
            </a:pPr>
            <a:r>
              <a:rPr lang="en-GB" sz="2800" dirty="0" smtClean="0"/>
              <a:t>Collapse of economy</a:t>
            </a:r>
          </a:p>
          <a:p>
            <a:pPr eaLnBrk="1" hangingPunct="1">
              <a:defRPr/>
            </a:pPr>
            <a:r>
              <a:rPr lang="en-GB" sz="2800" dirty="0" smtClean="0"/>
              <a:t>Terror</a:t>
            </a:r>
          </a:p>
          <a:p>
            <a:pPr eaLnBrk="1" hangingPunct="1">
              <a:defRPr/>
            </a:pPr>
            <a:r>
              <a:rPr lang="en-GB" sz="2800" dirty="0" smtClean="0"/>
              <a:t>Dictatorship</a:t>
            </a:r>
          </a:p>
          <a:p>
            <a:pPr eaLnBrk="1" hangingPunct="1">
              <a:defRPr/>
            </a:pPr>
            <a:r>
              <a:rPr lang="en-GB" sz="2800" dirty="0" smtClean="0"/>
              <a:t>Napoleon</a:t>
            </a:r>
          </a:p>
          <a:p>
            <a:pPr eaLnBrk="1" hangingPunct="1">
              <a:defRPr/>
            </a:pPr>
            <a:endParaRPr lang="en-US" sz="2800" dirty="0" smtClean="0"/>
          </a:p>
        </p:txBody>
      </p:sp>
      <p:pic>
        <p:nvPicPr>
          <p:cNvPr id="4" name="Picture 9" descr="guillot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4048" y="3429000"/>
            <a:ext cx="3638550" cy="286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calcmode="lin" valueType="num">
                                      <p:cBhvr additive="base">
                                        <p:cTn id="12"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6147">
                                            <p:txEl>
                                              <p:pRg st="1" end="1"/>
                                            </p:txEl>
                                          </p:spTgt>
                                        </p:tgtEl>
                                        <p:attrNameLst>
                                          <p:attrName>style.visibility</p:attrName>
                                        </p:attrNameLst>
                                      </p:cBhvr>
                                      <p:to>
                                        <p:strVal val="visible"/>
                                      </p:to>
                                    </p:set>
                                    <p:anim calcmode="lin" valueType="num">
                                      <p:cBhvr additive="base">
                                        <p:cTn id="18"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6147">
                                            <p:txEl>
                                              <p:pRg st="2" end="2"/>
                                            </p:txEl>
                                          </p:spTgt>
                                        </p:tgtEl>
                                        <p:attrNameLst>
                                          <p:attrName>style.visibility</p:attrName>
                                        </p:attrNameLst>
                                      </p:cBhvr>
                                      <p:to>
                                        <p:strVal val="visible"/>
                                      </p:to>
                                    </p:set>
                                    <p:anim calcmode="lin" valueType="num">
                                      <p:cBhvr additive="base">
                                        <p:cTn id="24"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6147">
                                            <p:txEl>
                                              <p:pRg st="3" end="3"/>
                                            </p:txEl>
                                          </p:spTgt>
                                        </p:tgtEl>
                                        <p:attrNameLst>
                                          <p:attrName>style.visibility</p:attrName>
                                        </p:attrNameLst>
                                      </p:cBhvr>
                                      <p:to>
                                        <p:strVal val="visible"/>
                                      </p:to>
                                    </p:set>
                                    <p:anim calcmode="lin" valueType="num">
                                      <p:cBhvr additive="base">
                                        <p:cTn id="30"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6147">
                                            <p:txEl>
                                              <p:pRg st="4" end="4"/>
                                            </p:txEl>
                                          </p:spTgt>
                                        </p:tgtEl>
                                        <p:attrNameLst>
                                          <p:attrName>style.visibility</p:attrName>
                                        </p:attrNameLst>
                                      </p:cBhvr>
                                      <p:to>
                                        <p:strVal val="visible"/>
                                      </p:to>
                                    </p:set>
                                    <p:anim calcmode="lin" valueType="num">
                                      <p:cBhvr additive="base">
                                        <p:cTn id="36"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6147">
                                            <p:txEl>
                                              <p:pRg st="5" end="5"/>
                                            </p:txEl>
                                          </p:spTgt>
                                        </p:tgtEl>
                                        <p:attrNameLst>
                                          <p:attrName>style.visibility</p:attrName>
                                        </p:attrNameLst>
                                      </p:cBhvr>
                                      <p:to>
                                        <p:strVal val="visible"/>
                                      </p:to>
                                    </p:set>
                                    <p:anim calcmode="lin" valueType="num">
                                      <p:cBhvr additive="base">
                                        <p:cTn id="42"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1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nodeType="clickEffect">
                                  <p:stCondLst>
                                    <p:cond delay="0"/>
                                  </p:stCondLst>
                                  <p:childTnLst>
                                    <p:set>
                                      <p:cBhvr>
                                        <p:cTn id="47" dur="1" fill="hold">
                                          <p:stCondLst>
                                            <p:cond delay="0"/>
                                          </p:stCondLst>
                                        </p:cTn>
                                        <p:tgtEl>
                                          <p:spTgt spid="6147">
                                            <p:txEl>
                                              <p:pRg st="6" end="6"/>
                                            </p:txEl>
                                          </p:spTgt>
                                        </p:tgtEl>
                                        <p:attrNameLst>
                                          <p:attrName>style.visibility</p:attrName>
                                        </p:attrNameLst>
                                      </p:cBhvr>
                                      <p:to>
                                        <p:strVal val="visible"/>
                                      </p:to>
                                    </p:set>
                                    <p:anim calcmode="lin" valueType="num">
                                      <p:cBhvr additive="base">
                                        <p:cTn id="48"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61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4"/>
                                        </p:tgtEl>
                                        <p:attrNameLst>
                                          <p:attrName>style.visibility</p:attrName>
                                        </p:attrNameLst>
                                      </p:cBhvr>
                                      <p:to>
                                        <p:strVal val="visible"/>
                                      </p:to>
                                    </p:set>
                                    <p:anim calcmode="lin" valueType="num">
                                      <p:cBhvr additive="base">
                                        <p:cTn id="54" dur="500" fill="hold"/>
                                        <p:tgtEl>
                                          <p:spTgt spid="4"/>
                                        </p:tgtEl>
                                        <p:attrNameLst>
                                          <p:attrName>ppt_x</p:attrName>
                                        </p:attrNameLst>
                                      </p:cBhvr>
                                      <p:tavLst>
                                        <p:tav tm="0">
                                          <p:val>
                                            <p:strVal val="#ppt_x"/>
                                          </p:val>
                                        </p:tav>
                                        <p:tav tm="100000">
                                          <p:val>
                                            <p:strVal val="#ppt_x"/>
                                          </p:val>
                                        </p:tav>
                                      </p:tavLst>
                                    </p:anim>
                                    <p:anim calcmode="lin" valueType="num">
                                      <p:cBhvr additive="base">
                                        <p:cTn id="5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a:t>One nation conservatism</a:t>
            </a:r>
            <a:endParaRPr lang="en-US" altLang="en-US"/>
          </a:p>
        </p:txBody>
      </p:sp>
      <p:sp>
        <p:nvSpPr>
          <p:cNvPr id="19460" name="Rectangle 4"/>
          <p:cNvSpPr>
            <a:spLocks noGrp="1" noChangeArrowheads="1"/>
          </p:cNvSpPr>
          <p:nvPr>
            <p:ph type="body" sz="half" idx="1"/>
          </p:nvPr>
        </p:nvSpPr>
        <p:spPr>
          <a:xfrm>
            <a:off x="457200" y="1600200"/>
            <a:ext cx="3467100" cy="4525963"/>
          </a:xfrm>
        </p:spPr>
        <p:txBody>
          <a:bodyPr/>
          <a:lstStyle/>
          <a:p>
            <a:pPr eaLnBrk="1" hangingPunct="1">
              <a:lnSpc>
                <a:spcPct val="90000"/>
              </a:lnSpc>
            </a:pPr>
            <a:r>
              <a:rPr lang="en-GB" altLang="en-US" sz="2400" dirty="0"/>
              <a:t>Benjamin </a:t>
            </a:r>
            <a:r>
              <a:rPr lang="en-GB" altLang="en-US" sz="2400" dirty="0" smtClean="0"/>
              <a:t>Disraeli</a:t>
            </a:r>
          </a:p>
          <a:p>
            <a:pPr eaLnBrk="1" hangingPunct="1">
              <a:lnSpc>
                <a:spcPct val="90000"/>
              </a:lnSpc>
            </a:pPr>
            <a:endParaRPr lang="en-GB" altLang="en-US" sz="2400" dirty="0" smtClean="0"/>
          </a:p>
          <a:p>
            <a:pPr eaLnBrk="1" hangingPunct="1">
              <a:lnSpc>
                <a:spcPct val="90000"/>
              </a:lnSpc>
            </a:pPr>
            <a:r>
              <a:rPr lang="en-GB" altLang="en-US" sz="2400" dirty="0" smtClean="0"/>
              <a:t>1804-1881</a:t>
            </a:r>
            <a:endParaRPr lang="en-US" altLang="en-US" sz="2400" dirty="0"/>
          </a:p>
        </p:txBody>
      </p:sp>
      <p:sp>
        <p:nvSpPr>
          <p:cNvPr id="19461" name="Rectangle 5"/>
          <p:cNvSpPr>
            <a:spLocks noGrp="1" noChangeArrowheads="1"/>
          </p:cNvSpPr>
          <p:nvPr>
            <p:ph type="body" sz="half" idx="2"/>
          </p:nvPr>
        </p:nvSpPr>
        <p:spPr>
          <a:xfrm>
            <a:off x="3995739" y="1628775"/>
            <a:ext cx="4752726" cy="4680545"/>
          </a:xfrm>
        </p:spPr>
        <p:txBody>
          <a:bodyPr>
            <a:normAutofit fontScale="92500" lnSpcReduction="10000"/>
          </a:bodyPr>
          <a:lstStyle/>
          <a:p>
            <a:pPr eaLnBrk="1" hangingPunct="1">
              <a:lnSpc>
                <a:spcPct val="90000"/>
              </a:lnSpc>
            </a:pPr>
            <a:r>
              <a:rPr lang="en-GB" altLang="en-US" sz="1800" dirty="0">
                <a:solidFill>
                  <a:srgbClr val="FFFF00"/>
                </a:solidFill>
              </a:rPr>
              <a:t>Emphasized social responsibility as opposed to extreme individualism</a:t>
            </a:r>
          </a:p>
          <a:p>
            <a:pPr eaLnBrk="1" hangingPunct="1">
              <a:lnSpc>
                <a:spcPct val="90000"/>
              </a:lnSpc>
            </a:pPr>
            <a:r>
              <a:rPr lang="en-GB" altLang="en-US" sz="1800" dirty="0">
                <a:solidFill>
                  <a:srgbClr val="FFFF00"/>
                </a:solidFill>
              </a:rPr>
              <a:t>Warned against the development of two nations-rich and poor which would lead to conflict, disorder and revolution</a:t>
            </a:r>
          </a:p>
          <a:p>
            <a:pPr eaLnBrk="1" hangingPunct="1">
              <a:lnSpc>
                <a:spcPct val="90000"/>
              </a:lnSpc>
            </a:pPr>
            <a:r>
              <a:rPr lang="en-GB" altLang="en-US" sz="1800" dirty="0"/>
              <a:t>The rich had obligations to the poor and government had to rule in the interests of the whole nation and care for the welfare of all classes</a:t>
            </a:r>
          </a:p>
          <a:p>
            <a:pPr eaLnBrk="1" hangingPunct="1">
              <a:lnSpc>
                <a:spcPct val="90000"/>
              </a:lnSpc>
            </a:pPr>
            <a:r>
              <a:rPr lang="en-GB" altLang="en-US" sz="1800" dirty="0"/>
              <a:t>Social conflict could be avoided by creating national unity-patriotism, common traditions and provision of social welfare</a:t>
            </a:r>
          </a:p>
          <a:p>
            <a:pPr eaLnBrk="1" hangingPunct="1">
              <a:lnSpc>
                <a:spcPct val="90000"/>
              </a:lnSpc>
            </a:pPr>
            <a:r>
              <a:rPr lang="en-GB" altLang="en-US" sz="1800" dirty="0">
                <a:solidFill>
                  <a:srgbClr val="FFFF00"/>
                </a:solidFill>
              </a:rPr>
              <a:t>Conservative governments sought to win working class support for the traditional social order via managing the economy to reduce risky </a:t>
            </a:r>
            <a:r>
              <a:rPr lang="en-GB" altLang="en-US" sz="1800" dirty="0" smtClean="0">
                <a:solidFill>
                  <a:srgbClr val="FFFF00"/>
                </a:solidFill>
              </a:rPr>
              <a:t>inequalities</a:t>
            </a:r>
          </a:p>
          <a:p>
            <a:pPr eaLnBrk="1" hangingPunct="1">
              <a:lnSpc>
                <a:spcPct val="90000"/>
              </a:lnSpc>
            </a:pPr>
            <a:endParaRPr lang="en-GB" altLang="en-US" sz="1800" dirty="0" smtClean="0">
              <a:solidFill>
                <a:srgbClr val="FFFF00"/>
              </a:solidFill>
            </a:endParaRPr>
          </a:p>
          <a:p>
            <a:pPr eaLnBrk="1" hangingPunct="1">
              <a:lnSpc>
                <a:spcPct val="90000"/>
              </a:lnSpc>
            </a:pPr>
            <a:r>
              <a:rPr lang="en-GB" altLang="en-US" sz="1800" dirty="0" smtClean="0">
                <a:solidFill>
                  <a:srgbClr val="FFFF00"/>
                </a:solidFill>
              </a:rPr>
              <a:t>Introduced laws to improve public health and conditions for workers</a:t>
            </a:r>
            <a:endParaRPr lang="en-US" altLang="en-US" sz="1800" dirty="0">
              <a:solidFill>
                <a:srgbClr val="FFFF00"/>
              </a:solidFill>
            </a:endParaRPr>
          </a:p>
        </p:txBody>
      </p:sp>
      <p:pic>
        <p:nvPicPr>
          <p:cNvPr id="19463" name="Picture 7" descr="disraeli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2780928"/>
            <a:ext cx="2541587" cy="374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checkerboard(across)">
                                      <p:cBhvr>
                                        <p:cTn id="7" dur="5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9460">
                                            <p:txEl>
                                              <p:pRg st="0" end="0"/>
                                            </p:txEl>
                                          </p:spTgt>
                                        </p:tgtEl>
                                        <p:attrNameLst>
                                          <p:attrName>style.visibility</p:attrName>
                                        </p:attrNameLst>
                                      </p:cBhvr>
                                      <p:to>
                                        <p:strVal val="visible"/>
                                      </p:to>
                                    </p:set>
                                    <p:animEffect transition="in" filter="checkerboard(across)">
                                      <p:cBhvr>
                                        <p:cTn id="12" dur="500"/>
                                        <p:tgtEl>
                                          <p:spTgt spid="1946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9460">
                                            <p:txEl>
                                              <p:pRg st="2" end="2"/>
                                            </p:txEl>
                                          </p:spTgt>
                                        </p:tgtEl>
                                        <p:attrNameLst>
                                          <p:attrName>style.visibility</p:attrName>
                                        </p:attrNameLst>
                                      </p:cBhvr>
                                      <p:to>
                                        <p:strVal val="visible"/>
                                      </p:to>
                                    </p:set>
                                    <p:animEffect transition="in" filter="checkerboard(across)">
                                      <p:cBhvr>
                                        <p:cTn id="17" dur="500"/>
                                        <p:tgtEl>
                                          <p:spTgt spid="1946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9463"/>
                                        </p:tgtEl>
                                        <p:attrNameLst>
                                          <p:attrName>style.visibility</p:attrName>
                                        </p:attrNameLst>
                                      </p:cBhvr>
                                      <p:to>
                                        <p:strVal val="visible"/>
                                      </p:to>
                                    </p:set>
                                    <p:animEffect transition="in" filter="checkerboard(across)">
                                      <p:cBhvr>
                                        <p:cTn id="22" dur="500"/>
                                        <p:tgtEl>
                                          <p:spTgt spid="1946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19461">
                                            <p:txEl>
                                              <p:pRg st="0" end="0"/>
                                            </p:txEl>
                                          </p:spTgt>
                                        </p:tgtEl>
                                        <p:attrNameLst>
                                          <p:attrName>style.visibility</p:attrName>
                                        </p:attrNameLst>
                                      </p:cBhvr>
                                      <p:to>
                                        <p:strVal val="visible"/>
                                      </p:to>
                                    </p:set>
                                    <p:anim calcmode="lin" valueType="num">
                                      <p:cBhvr additive="base">
                                        <p:cTn id="27" dur="500" fill="hold"/>
                                        <p:tgtEl>
                                          <p:spTgt spid="19461">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946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19461">
                                            <p:txEl>
                                              <p:pRg st="1" end="1"/>
                                            </p:txEl>
                                          </p:spTgt>
                                        </p:tgtEl>
                                        <p:attrNameLst>
                                          <p:attrName>style.visibility</p:attrName>
                                        </p:attrNameLst>
                                      </p:cBhvr>
                                      <p:to>
                                        <p:strVal val="visible"/>
                                      </p:to>
                                    </p:set>
                                    <p:anim calcmode="lin" valueType="num">
                                      <p:cBhvr additive="base">
                                        <p:cTn id="33" dur="500" fill="hold"/>
                                        <p:tgtEl>
                                          <p:spTgt spid="19461">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946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19461">
                                            <p:txEl>
                                              <p:pRg st="2" end="2"/>
                                            </p:txEl>
                                          </p:spTgt>
                                        </p:tgtEl>
                                        <p:attrNameLst>
                                          <p:attrName>style.visibility</p:attrName>
                                        </p:attrNameLst>
                                      </p:cBhvr>
                                      <p:to>
                                        <p:strVal val="visible"/>
                                      </p:to>
                                    </p:set>
                                    <p:anim calcmode="lin" valueType="num">
                                      <p:cBhvr additive="base">
                                        <p:cTn id="39" dur="500" fill="hold"/>
                                        <p:tgtEl>
                                          <p:spTgt spid="19461">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946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19461">
                                            <p:txEl>
                                              <p:pRg st="3" end="3"/>
                                            </p:txEl>
                                          </p:spTgt>
                                        </p:tgtEl>
                                        <p:attrNameLst>
                                          <p:attrName>style.visibility</p:attrName>
                                        </p:attrNameLst>
                                      </p:cBhvr>
                                      <p:to>
                                        <p:strVal val="visible"/>
                                      </p:to>
                                    </p:set>
                                    <p:anim calcmode="lin" valueType="num">
                                      <p:cBhvr additive="base">
                                        <p:cTn id="45" dur="500" fill="hold"/>
                                        <p:tgtEl>
                                          <p:spTgt spid="19461">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946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19461">
                                            <p:txEl>
                                              <p:pRg st="4" end="4"/>
                                            </p:txEl>
                                          </p:spTgt>
                                        </p:tgtEl>
                                        <p:attrNameLst>
                                          <p:attrName>style.visibility</p:attrName>
                                        </p:attrNameLst>
                                      </p:cBhvr>
                                      <p:to>
                                        <p:strVal val="visible"/>
                                      </p:to>
                                    </p:set>
                                    <p:anim calcmode="lin" valueType="num">
                                      <p:cBhvr additive="base">
                                        <p:cTn id="51" dur="500" fill="hold"/>
                                        <p:tgtEl>
                                          <p:spTgt spid="19461">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946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9461">
                                            <p:txEl>
                                              <p:pRg st="6" end="6"/>
                                            </p:txEl>
                                          </p:spTgt>
                                        </p:tgtEl>
                                        <p:attrNameLst>
                                          <p:attrName>style.visibility</p:attrName>
                                        </p:attrNameLst>
                                      </p:cBhvr>
                                      <p:to>
                                        <p:strVal val="visible"/>
                                      </p:to>
                                    </p:set>
                                    <p:anim calcmode="lin" valueType="num">
                                      <p:cBhvr additive="base">
                                        <p:cTn id="57" dur="500" fill="hold"/>
                                        <p:tgtEl>
                                          <p:spTgt spid="19461">
                                            <p:txEl>
                                              <p:pRg st="6" end="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946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dirty="0">
                <a:solidFill>
                  <a:srgbClr val="FFFF00"/>
                </a:solidFill>
              </a:rPr>
              <a:t>The New </a:t>
            </a:r>
            <a:r>
              <a:rPr lang="en-GB" altLang="en-US" dirty="0" smtClean="0">
                <a:solidFill>
                  <a:srgbClr val="FFFF00"/>
                </a:solidFill>
              </a:rPr>
              <a:t>Right</a:t>
            </a:r>
            <a:endParaRPr lang="en-US" altLang="en-US" dirty="0">
              <a:solidFill>
                <a:srgbClr val="FFFF00"/>
              </a:solidFill>
            </a:endParaRPr>
          </a:p>
        </p:txBody>
      </p:sp>
      <p:sp>
        <p:nvSpPr>
          <p:cNvPr id="21508" name="Rectangle 4"/>
          <p:cNvSpPr>
            <a:spLocks noGrp="1" noChangeArrowheads="1"/>
          </p:cNvSpPr>
          <p:nvPr>
            <p:ph type="body" sz="half" idx="1"/>
          </p:nvPr>
        </p:nvSpPr>
        <p:spPr/>
        <p:txBody>
          <a:bodyPr/>
          <a:lstStyle/>
          <a:p>
            <a:pPr eaLnBrk="1" hangingPunct="1"/>
            <a:r>
              <a:rPr lang="en-GB" altLang="en-US" sz="2800" dirty="0">
                <a:solidFill>
                  <a:srgbClr val="FFFF00"/>
                </a:solidFill>
              </a:rPr>
              <a:t>Thatcher/Reagan</a:t>
            </a:r>
            <a:endParaRPr lang="en-US" altLang="en-US" sz="2800" dirty="0">
              <a:solidFill>
                <a:srgbClr val="FFFF00"/>
              </a:solidFill>
            </a:endParaRPr>
          </a:p>
        </p:txBody>
      </p:sp>
      <p:sp>
        <p:nvSpPr>
          <p:cNvPr id="21509" name="Rectangle 5"/>
          <p:cNvSpPr>
            <a:spLocks noGrp="1" noChangeArrowheads="1"/>
          </p:cNvSpPr>
          <p:nvPr>
            <p:ph type="body" sz="half" idx="2"/>
          </p:nvPr>
        </p:nvSpPr>
        <p:spPr/>
        <p:txBody>
          <a:bodyPr/>
          <a:lstStyle/>
          <a:p>
            <a:pPr eaLnBrk="1" hangingPunct="1"/>
            <a:r>
              <a:rPr lang="en-GB" altLang="en-US" sz="1800" dirty="0">
                <a:solidFill>
                  <a:srgbClr val="FFFF00"/>
                </a:solidFill>
              </a:rPr>
              <a:t>Cut government interference in economy: deregulation, privatisation, support for free markets</a:t>
            </a:r>
          </a:p>
          <a:p>
            <a:pPr eaLnBrk="1" hangingPunct="1"/>
            <a:r>
              <a:rPr lang="en-GB" altLang="en-US" sz="1800" dirty="0">
                <a:solidFill>
                  <a:srgbClr val="FFFF00"/>
                </a:solidFill>
              </a:rPr>
              <a:t>Low taxes to encourage incentives and individual responsibility, cuts in social welfare to end dependency culture</a:t>
            </a:r>
          </a:p>
          <a:p>
            <a:pPr eaLnBrk="1" hangingPunct="1"/>
            <a:r>
              <a:rPr lang="en-GB" altLang="en-US" sz="1800" dirty="0">
                <a:solidFill>
                  <a:srgbClr val="FFFF00"/>
                </a:solidFill>
              </a:rPr>
              <a:t>Strong state to maintain law and order, harsh sentences to deter crime</a:t>
            </a:r>
          </a:p>
          <a:p>
            <a:pPr eaLnBrk="1" hangingPunct="1"/>
            <a:r>
              <a:rPr lang="en-GB" altLang="en-US" sz="1800" dirty="0">
                <a:solidFill>
                  <a:srgbClr val="FFFF00"/>
                </a:solidFill>
              </a:rPr>
              <a:t>Traditional family values and respect for authority</a:t>
            </a:r>
          </a:p>
          <a:p>
            <a:pPr eaLnBrk="1" hangingPunct="1"/>
            <a:endParaRPr lang="en-US" altLang="en-US" sz="1800" dirty="0"/>
          </a:p>
        </p:txBody>
      </p:sp>
      <p:pic>
        <p:nvPicPr>
          <p:cNvPr id="21511" name="Picture 7" descr="ReaganThatch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2205038"/>
            <a:ext cx="3600450" cy="390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716016" y="6237312"/>
            <a:ext cx="502061" cy="369332"/>
          </a:xfrm>
          <a:prstGeom prst="rect">
            <a:avLst/>
          </a:prstGeom>
          <a:noFill/>
        </p:spPr>
        <p:txBody>
          <a:bodyPr wrap="none" rtlCol="0">
            <a:spAutoFit/>
          </a:bodyPr>
          <a:lstStyle/>
          <a:p>
            <a:r>
              <a:rPr lang="en-GB" dirty="0" smtClean="0">
                <a:hlinkClick r:id="rId3"/>
              </a:rPr>
              <a:t>clip</a:t>
            </a:r>
            <a:endParaRPr lang="en-GB" dirty="0"/>
          </a:p>
        </p:txBody>
      </p:sp>
      <p:sp>
        <p:nvSpPr>
          <p:cNvPr id="3" name="TextBox 2"/>
          <p:cNvSpPr txBox="1"/>
          <p:nvPr/>
        </p:nvSpPr>
        <p:spPr>
          <a:xfrm>
            <a:off x="5508104" y="6237312"/>
            <a:ext cx="502061" cy="369332"/>
          </a:xfrm>
          <a:prstGeom prst="rect">
            <a:avLst/>
          </a:prstGeom>
          <a:noFill/>
        </p:spPr>
        <p:txBody>
          <a:bodyPr wrap="none" rtlCol="0">
            <a:spAutoFit/>
          </a:bodyPr>
          <a:lstStyle/>
          <a:p>
            <a:r>
              <a:rPr lang="en-GB" dirty="0" smtClean="0">
                <a:hlinkClick r:id="rId4"/>
              </a:rPr>
              <a:t>clip</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checkerboard(across)">
                                      <p:cBhvr>
                                        <p:cTn id="7" dur="5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1508">
                                            <p:txEl>
                                              <p:pRg st="0" end="0"/>
                                            </p:txEl>
                                          </p:spTgt>
                                        </p:tgtEl>
                                        <p:attrNameLst>
                                          <p:attrName>style.visibility</p:attrName>
                                        </p:attrNameLst>
                                      </p:cBhvr>
                                      <p:to>
                                        <p:strVal val="visible"/>
                                      </p:to>
                                    </p:set>
                                    <p:animEffect transition="in" filter="checkerboard(across)">
                                      <p:cBhvr>
                                        <p:cTn id="12" dur="500"/>
                                        <p:tgtEl>
                                          <p:spTgt spid="2150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1511"/>
                                        </p:tgtEl>
                                        <p:attrNameLst>
                                          <p:attrName>style.visibility</p:attrName>
                                        </p:attrNameLst>
                                      </p:cBhvr>
                                      <p:to>
                                        <p:strVal val="visible"/>
                                      </p:to>
                                    </p:set>
                                    <p:animEffect transition="in" filter="checkerboard(across)">
                                      <p:cBhvr>
                                        <p:cTn id="17" dur="500"/>
                                        <p:tgtEl>
                                          <p:spTgt spid="215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21509">
                                            <p:txEl>
                                              <p:pRg st="0" end="0"/>
                                            </p:txEl>
                                          </p:spTgt>
                                        </p:tgtEl>
                                        <p:attrNameLst>
                                          <p:attrName>style.visibility</p:attrName>
                                        </p:attrNameLst>
                                      </p:cBhvr>
                                      <p:to>
                                        <p:strVal val="visible"/>
                                      </p:to>
                                    </p:set>
                                    <p:anim calcmode="lin" valueType="num">
                                      <p:cBhvr additive="base">
                                        <p:cTn id="22" dur="500" fill="hold"/>
                                        <p:tgtEl>
                                          <p:spTgt spid="21509">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150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21509">
                                            <p:txEl>
                                              <p:pRg st="1" end="1"/>
                                            </p:txEl>
                                          </p:spTgt>
                                        </p:tgtEl>
                                        <p:attrNameLst>
                                          <p:attrName>style.visibility</p:attrName>
                                        </p:attrNameLst>
                                      </p:cBhvr>
                                      <p:to>
                                        <p:strVal val="visible"/>
                                      </p:to>
                                    </p:set>
                                    <p:anim calcmode="lin" valueType="num">
                                      <p:cBhvr additive="base">
                                        <p:cTn id="28" dur="500" fill="hold"/>
                                        <p:tgtEl>
                                          <p:spTgt spid="21509">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150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nodeType="clickEffect">
                                  <p:stCondLst>
                                    <p:cond delay="0"/>
                                  </p:stCondLst>
                                  <p:childTnLst>
                                    <p:set>
                                      <p:cBhvr>
                                        <p:cTn id="33" dur="1" fill="hold">
                                          <p:stCondLst>
                                            <p:cond delay="0"/>
                                          </p:stCondLst>
                                        </p:cTn>
                                        <p:tgtEl>
                                          <p:spTgt spid="21509">
                                            <p:txEl>
                                              <p:pRg st="2" end="2"/>
                                            </p:txEl>
                                          </p:spTgt>
                                        </p:tgtEl>
                                        <p:attrNameLst>
                                          <p:attrName>style.visibility</p:attrName>
                                        </p:attrNameLst>
                                      </p:cBhvr>
                                      <p:to>
                                        <p:strVal val="visible"/>
                                      </p:to>
                                    </p:set>
                                    <p:anim calcmode="lin" valueType="num">
                                      <p:cBhvr additive="base">
                                        <p:cTn id="34" dur="500" fill="hold"/>
                                        <p:tgtEl>
                                          <p:spTgt spid="21509">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150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nodeType="clickEffect">
                                  <p:stCondLst>
                                    <p:cond delay="0"/>
                                  </p:stCondLst>
                                  <p:childTnLst>
                                    <p:set>
                                      <p:cBhvr>
                                        <p:cTn id="39" dur="1" fill="hold">
                                          <p:stCondLst>
                                            <p:cond delay="0"/>
                                          </p:stCondLst>
                                        </p:cTn>
                                        <p:tgtEl>
                                          <p:spTgt spid="21509">
                                            <p:txEl>
                                              <p:pRg st="3" end="3"/>
                                            </p:txEl>
                                          </p:spTgt>
                                        </p:tgtEl>
                                        <p:attrNameLst>
                                          <p:attrName>style.visibility</p:attrName>
                                        </p:attrNameLst>
                                      </p:cBhvr>
                                      <p:to>
                                        <p:strVal val="visible"/>
                                      </p:to>
                                    </p:set>
                                    <p:anim calcmode="lin" valueType="num">
                                      <p:cBhvr additive="base">
                                        <p:cTn id="40" dur="500" fill="hold"/>
                                        <p:tgtEl>
                                          <p:spTgt spid="21509">
                                            <p:txEl>
                                              <p:pRg st="3" end="3"/>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150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GB" sz="4000" smtClean="0"/>
              <a:t>Tradition, security and social order</a:t>
            </a:r>
            <a:endParaRPr lang="en-US" sz="4000" smtClean="0"/>
          </a:p>
        </p:txBody>
      </p:sp>
      <p:sp>
        <p:nvSpPr>
          <p:cNvPr id="7171" name="Rectangle 3"/>
          <p:cNvSpPr>
            <a:spLocks noGrp="1" noChangeArrowheads="1"/>
          </p:cNvSpPr>
          <p:nvPr>
            <p:ph type="body" idx="1"/>
          </p:nvPr>
        </p:nvSpPr>
        <p:spPr>
          <a:xfrm>
            <a:off x="457200" y="1600200"/>
            <a:ext cx="7355160" cy="4525963"/>
          </a:xfrm>
        </p:spPr>
        <p:txBody>
          <a:bodyPr/>
          <a:lstStyle/>
          <a:p>
            <a:pPr eaLnBrk="1" hangingPunct="1"/>
            <a:r>
              <a:rPr lang="en-GB" altLang="en-US" sz="2800" dirty="0"/>
              <a:t>Revolution had abandoned traditional forms of authority; monarchy, clergy, which had stood the test of time</a:t>
            </a:r>
          </a:p>
          <a:p>
            <a:pPr eaLnBrk="1" hangingPunct="1"/>
            <a:r>
              <a:rPr lang="en-GB" altLang="en-US" sz="2800" dirty="0"/>
              <a:t>‘</a:t>
            </a:r>
            <a:r>
              <a:rPr lang="en-GB" altLang="ja-JP" sz="2800" dirty="0">
                <a:solidFill>
                  <a:srgbClr val="FF0000"/>
                </a:solidFill>
              </a:rPr>
              <a:t>no generation should ever be so rash as to consider itself superior to its predecessors</a:t>
            </a:r>
            <a:r>
              <a:rPr lang="en-GB" altLang="en-US" sz="2800" dirty="0"/>
              <a:t>’</a:t>
            </a:r>
            <a:endParaRPr lang="en-GB" altLang="ja-JP" sz="2800" dirty="0"/>
          </a:p>
          <a:p>
            <a:pPr eaLnBrk="1" hangingPunct="1"/>
            <a:r>
              <a:rPr lang="en-GB" altLang="en-US" sz="2800" dirty="0"/>
              <a:t>French revolution had sacrificed security and order in the name of some abstract ideas…which ended up making things worse and created chaos and disorder</a:t>
            </a:r>
          </a:p>
          <a:p>
            <a:pPr eaLnBrk="1" hangingPunct="1"/>
            <a:endParaRPr lang="en-US"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checkerboard(across)">
                                      <p:cBhvr>
                                        <p:cTn id="7" dur="5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calcmode="lin" valueType="num">
                                      <p:cBhvr additive="base">
                                        <p:cTn id="12"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nodeType="clickEffect">
                                  <p:stCondLst>
                                    <p:cond delay="0"/>
                                  </p:stCondLst>
                                  <p:childTnLst>
                                    <p:set>
                                      <p:cBhvr>
                                        <p:cTn id="17" dur="1" fill="hold">
                                          <p:stCondLst>
                                            <p:cond delay="0"/>
                                          </p:stCondLst>
                                        </p:cTn>
                                        <p:tgtEl>
                                          <p:spTgt spid="7171">
                                            <p:txEl>
                                              <p:pRg st="1" end="1"/>
                                            </p:txEl>
                                          </p:spTgt>
                                        </p:tgtEl>
                                        <p:attrNameLst>
                                          <p:attrName>style.visibility</p:attrName>
                                        </p:attrNameLst>
                                      </p:cBhvr>
                                      <p:to>
                                        <p:strVal val="visible"/>
                                      </p:to>
                                    </p:set>
                                    <p:anim calcmode="lin" valueType="num">
                                      <p:cBhvr additive="base">
                                        <p:cTn id="18" dur="500" fill="hold"/>
                                        <p:tgtEl>
                                          <p:spTgt spid="7171">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7171">
                                            <p:txEl>
                                              <p:pRg st="2" end="2"/>
                                            </p:txEl>
                                          </p:spTgt>
                                        </p:tgtEl>
                                        <p:attrNameLst>
                                          <p:attrName>style.visibility</p:attrName>
                                        </p:attrNameLst>
                                      </p:cBhvr>
                                      <p:to>
                                        <p:strVal val="visible"/>
                                      </p:to>
                                    </p:set>
                                    <p:anim calcmode="lin" valueType="num">
                                      <p:cBhvr additive="base">
                                        <p:cTn id="24"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Conservatism - Definition</a:t>
            </a:r>
            <a:endParaRPr lang="en-GB" dirty="0">
              <a:solidFill>
                <a:srgbClr val="FFFF00"/>
              </a:solidFill>
            </a:endParaRPr>
          </a:p>
        </p:txBody>
      </p:sp>
      <p:sp>
        <p:nvSpPr>
          <p:cNvPr id="3" name="Content Placeholder 2"/>
          <p:cNvSpPr>
            <a:spLocks noGrp="1"/>
          </p:cNvSpPr>
          <p:nvPr>
            <p:ph sz="half" idx="1"/>
          </p:nvPr>
        </p:nvSpPr>
        <p:spPr/>
        <p:txBody>
          <a:bodyPr>
            <a:normAutofit fontScale="92500" lnSpcReduction="10000"/>
          </a:bodyPr>
          <a:lstStyle/>
          <a:p>
            <a:r>
              <a:rPr lang="en-GB" dirty="0" smtClean="0">
                <a:solidFill>
                  <a:srgbClr val="FFFF00"/>
                </a:solidFill>
              </a:rPr>
              <a:t>It is important to distinguish between </a:t>
            </a:r>
            <a:r>
              <a:rPr lang="en-GB" b="1" dirty="0" smtClean="0">
                <a:solidFill>
                  <a:srgbClr val="FFFF00"/>
                </a:solidFill>
              </a:rPr>
              <a:t>Conservatives </a:t>
            </a:r>
            <a:r>
              <a:rPr lang="en-GB" dirty="0" smtClean="0">
                <a:solidFill>
                  <a:srgbClr val="FFFF00"/>
                </a:solidFill>
              </a:rPr>
              <a:t>and </a:t>
            </a:r>
            <a:r>
              <a:rPr lang="en-GB" b="1" dirty="0" smtClean="0">
                <a:solidFill>
                  <a:srgbClr val="FFFF00"/>
                </a:solidFill>
              </a:rPr>
              <a:t>conservatives</a:t>
            </a:r>
            <a:r>
              <a:rPr lang="en-GB" dirty="0" smtClean="0">
                <a:solidFill>
                  <a:srgbClr val="FFFF00"/>
                </a:solidFill>
              </a:rPr>
              <a:t>.</a:t>
            </a:r>
          </a:p>
          <a:p>
            <a:endParaRPr lang="en-GB" dirty="0" smtClean="0">
              <a:solidFill>
                <a:srgbClr val="FFFF00"/>
              </a:solidFill>
            </a:endParaRPr>
          </a:p>
          <a:p>
            <a:r>
              <a:rPr lang="en-GB" dirty="0" smtClean="0">
                <a:solidFill>
                  <a:srgbClr val="FFFF00"/>
                </a:solidFill>
              </a:rPr>
              <a:t>Conservatives </a:t>
            </a:r>
            <a:r>
              <a:rPr lang="en-GB" b="1" dirty="0" smtClean="0">
                <a:solidFill>
                  <a:srgbClr val="FFFF00"/>
                </a:solidFill>
              </a:rPr>
              <a:t>(i.e. big C) </a:t>
            </a:r>
            <a:r>
              <a:rPr lang="en-GB" dirty="0" smtClean="0">
                <a:solidFill>
                  <a:srgbClr val="FFFF00"/>
                </a:solidFill>
              </a:rPr>
              <a:t>is how we refer to the UK Conservative Party</a:t>
            </a:r>
            <a:endParaRPr lang="en-GB" dirty="0">
              <a:solidFill>
                <a:srgbClr val="FFFF00"/>
              </a:solidFill>
            </a:endParaRPr>
          </a:p>
        </p:txBody>
      </p:sp>
      <p:sp>
        <p:nvSpPr>
          <p:cNvPr id="4" name="Content Placeholder 3"/>
          <p:cNvSpPr>
            <a:spLocks noGrp="1"/>
          </p:cNvSpPr>
          <p:nvPr>
            <p:ph sz="half" idx="2"/>
          </p:nvPr>
        </p:nvSpPr>
        <p:spPr>
          <a:xfrm>
            <a:off x="4648200" y="1600200"/>
            <a:ext cx="4038600" cy="4853136"/>
          </a:xfrm>
        </p:spPr>
        <p:txBody>
          <a:bodyPr>
            <a:normAutofit fontScale="92500" lnSpcReduction="10000"/>
          </a:bodyPr>
          <a:lstStyle/>
          <a:p>
            <a:r>
              <a:rPr lang="en-GB" dirty="0">
                <a:solidFill>
                  <a:srgbClr val="FFFF00"/>
                </a:solidFill>
              </a:rPr>
              <a:t>c</a:t>
            </a:r>
            <a:r>
              <a:rPr lang="en-GB" dirty="0" smtClean="0">
                <a:solidFill>
                  <a:srgbClr val="FFFF00"/>
                </a:solidFill>
              </a:rPr>
              <a:t>onservatives </a:t>
            </a:r>
            <a:r>
              <a:rPr lang="en-GB" b="1" dirty="0" smtClean="0">
                <a:solidFill>
                  <a:srgbClr val="FFFF00"/>
                </a:solidFill>
              </a:rPr>
              <a:t>(i.e. small c) </a:t>
            </a:r>
            <a:r>
              <a:rPr lang="en-GB" dirty="0" smtClean="0">
                <a:solidFill>
                  <a:srgbClr val="FFFF00"/>
                </a:solidFill>
              </a:rPr>
              <a:t>relates to ideas, i.e. a political model.</a:t>
            </a:r>
          </a:p>
          <a:p>
            <a:endParaRPr lang="en-GB" dirty="0" smtClean="0"/>
          </a:p>
          <a:p>
            <a:pPr>
              <a:buNone/>
            </a:pPr>
            <a:r>
              <a:rPr lang="en-GB" i="1" dirty="0" smtClean="0"/>
              <a:t>For instance, someone who is against changing the pound to the euro would be seen as conservative (i.e. resistant to change) however they many not vote for the UK Conservative party</a:t>
            </a:r>
          </a:p>
        </p:txBody>
      </p:sp>
      <p:sp>
        <p:nvSpPr>
          <p:cNvPr id="5" name="AutoShape 2" descr="data:image/jpeg;base64,/9j/4AAQSkZJRgABAQAAAQABAAD/2wCEAAkGBxIREhUTEhIVFRUWGBcZFRgYFxoXFxsaGhcYFx8VGBoZHSggGhomGxYYITEhJSktLi4uGB8zODMtNygtLisBCgoKDg0OGhAQGy0lHyYtLS0tLS0tLS0tLS0tLS0tLS0tLS0tLS0tLS0tLS0tLS0tLS0tLS0tLS0tLS0tLS0tLf/AABEIALEBHAMBEQACEQEDEQH/xAAbAAEAAgMBAQAAAAAAAAAAAAAABQYBAwQCB//EAEYQAAEDAQUFBQUGAwcCBwEAAAEAAhEDBAUSITEGQVFhcRMiMoGxB0JSkaEUI2JywfCC0eEVM1OSorLxg5MXNDVzdMLDFv/EABoBAQADAQEBAAAAAAAAAAAAAAACAwQBBQb/xAA1EQACAgICAQIEBAUDBAMAAAAAAQIDBBESITETQQUiUWEUMnGBIzNCkaEkNMEVsfDxctHh/9oADAMBAAIRAxEAPwD7igCAIAgCAIAgCAIAgCAIDEoDKAIBKA1vrtGrgOpAUeSB7a6VIGUAQBAEAQBAEAQBAEAQBAEAQBAEAQBAEAQBAEAQBAEAQBAEAQHFaLwa04Wy950a3XqdwbzPTXJVSsSel5ObPVCk451CPyt8I89XHrlyClFPywdRMKZ084j06qLYIu23rZ5wl2Mt1DTkPzmQ0dHFZrMmpdbIOyKIqttLRYe41gPFoxH6QP8AUs08+uPgg7oombgvIWinj3yQREb+Enkdd61416ujtEoT5Ik1pLAgCAIAgCAIAgCAIAgCAIAgCAIAgCAIAgCAIAgCAIAgCAICtbSX6KZ7Kn3qhygZgTxjU/hHmvOysvj8ke2U2Wa6Xk3XBddRgx1XGXZkbyeLyPkG6DiconjUyS5T8na4tdsnVtLSJvXaGjQkE4n/AAtzPmdB5rJdmV1efJXKyMSpWq9LVbXYGA4fgZpH43b/ADy5Lyp335L1HpGdznZ4N79n6VnYH2qr0p09SeAJ/kOql+DhTHla/wBjvpKK3JkXRs5tFQNo0wwSOJwgnxPcdT+wssa/WnqC0ipR5vSRdbkuwWU4A4uxQdCd2bjGTRu/XcvcxsdU9JmyEFEkbfeVKiJqPDeWpPQDMq+y6EPzMk5JeTfZ6zXta9plrgCDyOasjJSW0SNqkAgCAIAgCAIAgCAIAgCAIAgCAIAgCAIAgCAIAgCAwUBU7+2ieXmhZhLj3S4ZnFvDd2XHdnwXlZOZJy9OvyZ7LHvjE79ntn20Bjf3qp1OsTuE/U71fjYir+aXbJ118e35JW12unSGKo9rRzMf8rTOyMO5MsckvJUL12jq2h3ZWVrgDlIHfd0+Ec9ei8m7Nna+FRnna5dRN907H+9aHTvwNOX8Tt/l9VZT8O/qtYjR7yO69b4o2NvZ0WtL/hGg5vj01Ktvya8ePGHknOyMFpFUstGrba3eLnH3juA4cGj9wV5cIzyrNyM0VK2XZaG1rLYRBdifua3Mjy3H8RzPSAPUTpx1peTVuMOiDfeVoBwMxMNR0944qzp3mYDBG6B6lYp5Nm+MetlLsl4NBq0qLyXRVfzOMzxLzkPIT/uNbshW9y7ZHko+eyx7JX0a2JlSA4d4RkCDrA6+q9DByvU3Fl1NnLpliqVWtzJA6mF6EpqPllzeip3jtQS8Mp/dtyIe4QDnqQQe5lqMzxGq8y34hqfFf3KJXd6JO7dpKVar2QkEjJx8LjvA3881oqzYWT4k42xk9E6txaEAQBAEAQBAEAQBAEAQBAEAQBAEAQBAEBgoCB2pvfsaeBh+8f3WxqNJI55iOZCw5mRwjxj5ZVbPS0jzstcXYNx1B967zwjh14qOFi+muUvLOVV8e35Oi/r+ZZhHiqHRs/V3AKzJy40r7krLFBFTsVgr2+oXvd3Rq8jIfhYP3zXlV025UuUvBmjGVr2y73bdlKztim2OJPiPMlezTRCqOka4xUV0V3aHamJp2c56OqcOTefP9jz8vP18tZRbdrqJXbPZ2Dv2hxAOeAZ1H88/CDxOu7ivOhXFvnY//wBKVFeZE5ZKFoqsw0miy2fUunvEcST3ifl1K9CELJLUfliXpSa0ukcdpttCzd2zAPqe9WdDo/Junnp1We26upar7f1K5TjDqPkg3vJkkkkmSTmSeJO9edKcpPbZRts8qJw77lLm1BUacIYe846aeHqf66BasblCfL2LK9p7NtvtjK9XHUqOgaCMWm5oOQ6mByVltysntslKalLyRrnEmSSSdScyscntlLZim6CDwIORg5cDuSEnGSaOp6Z9H2cvcWinmR2jQMY66OHX6GQvpsTIVsPub658kTC2FgQBAEAQBAEAQBAEAQBAEAQBAEAQBAEBz2+1ClTdUdo0E/0VdtihFyZyT0tlM2YputNoNapngz5AkuOXmT8+QXj4aldb6kvYzVbnLkyY2j2jFAGnTh1XfvDevE8v2deXmKv5Ydssst49LyRtybMuqntrVOZnCfE7m/gOXpos+NhOx+pb/YhCrb5SLRarTSs1OXEMYMgB9GtA38l6c5wpj30i9tRRRb52jq1yWtOCmcsI1I/EefAfVeFkZtlr4x8GSdzl0jFK4Kjafa1ntotkRiBLz0aM54DVcjgy48pvQVD1tnU212aziW0nurTJ7SMU697XB08XqrlbTSultkuUIIi7fela0mHuJ4MaDh8mjU9ZWS3Ituev8FUpykYtF2VKbQ+qAwHwtJGJ3QDTmTooSxpQjykcdbS2zilZyB6bkRLZ5aT+sdFJdMGy02p1SMREN8LQAGjoB66qc7JT6JSk2a3NIyIIPPVVPogYQBDp3XHa+yrsfjwiYcYmWnUR+/0WrEt9OxPfRZVLjI+l2a0MqDExzXDiCCPovp4TjNbTN6e/BuUzoQBAEAQBAEAQBAEAQBAEAQBAEAQBAVjby1YaTKY992fRufrhXl/FLNV8fqUZEtR0Viy26rgFnoSC4y7D4nE7p3ACB5arzK7bHH06zPGctcYlq2e2abRipVh1TUb2t6cXc162LhKv5p9s011a7fk7L9v1lmGmJ50boOrjuVuTlRpX3JWWKCKU91ottSTnHkxg/T1K8STtypbfgyPlYzopWqjZD91Fet/iHKm38g3nn9dysVlWP+XuX1J8o1+O2cNW9azyXF3ePvbxyafcH5YWeWXZIrdrZtui78ZD3tLmycLB4qjhqJ3NHvO0Gmqsx6Ob5T/9kq699sl6l50bODAbUqxEU8qbBrga7hxIzPLIDbPIqqXXbLXOMf1K9abRUr1Jdm50BoGg4NaNwXl2WSul2ZpSc2eqgbTgDC5+ck54TpGRLSfM9MklqHXuH0cxM5nVVb2RAMZhcOGEOmUAQ4YhAdt13nUs7sTDrq06HqtOPkyqfRZCxxPoNx3s20sxAFpGTgdx5HeOa+ix8hWx2jdCfJbJJaSYQBAEAQBAEAQBAEAQBAEAQBAEAQFd2nuOpaXUyxzQGyCDOUx3hGugyXn5mI72tMqtr5nXdl10LIyZAPvPcQCfPQDkraaK6ESjCMEcl87TU6bPuSHuOQIBLJ/MMj0BVWTmxrj8vkhO1RXRR7VaX1XFzzJP7yC+fttlY9sxSk5PbMMdUeBTbicNQwSZPGBqealD1JfLE6nJrSO+03T2DA+uYc7wUge8ebjuHRXzxvSjym+/oWOvityOKy0Qe/UkUwYMauOuBvOBM7h5Kmutfml4IRj7vwb7VeTnnJoayAMDZggDJrjqQOGQzOUklTsyXLpdI7KxvwcKysrMscRoYyj5rqegbLPZ3VDDBOUncAOLicgFOFcpslGLk+jdWqU2gtpjEdDUdnu9we6Nc9eisnKEVqP9yTaS0jkWcqMx+/31+q7o6FwBDgQElc1y1LScsmDxO/RvE+i14+JO17XguhU5F3uG6zRZL4xnWNGjcwch/PiZ+gx6PTj2bIQ4ollpJhAEAQBAEAQBAEAQBAEAQBAEAQGHLjBBWu9K7yWWenoYL35NbGvU9CeYWOy+b6gv3K5SfsQ140qVMF9prG0Vo7lMyGA/l+HnkDGixW8ILlZLbK5aXcnsrjnPrO3uduAGgG4AZBo+S8pudr2ZXuTJK47gfaTM4aYMF2sxubuPXTqtWLhSte30iyuly8+C4GlZ7DSLg0ADfq5x3Cd5XsuNWNDaNWo1opbG1LbWL3nCMsTvdY3c0c/6k7143zZNnKXSMvdktvwdV8XvT7P7PZ2jsxq4iSSOE8/e1VmTkwUfTrXRKyxa4xIELzDOEB6Y0mY3CTyUuLB6NY4cOjcpA3nieJ66boXeb1pHdvWjWVA4dDqGD+8DgSO6N+kyeGcDzOsQreCj+YlrXk0vqExO4QN0BQlJsi2eVEBAdt2Xe6s4QDhkA8/wiN/PcMytWNju2W/YtrrcmfSKbG0WgAAAZNaMh0AX0sVGuOjdrRus9ZrxLTIKnGSfgb2bVI6EAQBAEAQBAEAQBAEAQBAEAQBAYKAo+21Oo14OJ3ZujKe7izOQG7LfvXh/ElOL2n0ZchNdkHd9gdWJjutHjedBO7m47mjMrBRRO5/YphBzLfZNn2Foptc7s9ah0NQj3Mvd4/Lp7VeHFLS8GuNaXRPFzKTD4WtYOgAHoFt+WEfsWdJFFvy0VLS8PfNOgP7su3jiB7zzGm4axv8ADypyue31Ey2Ny8+CJrWsubgHdYNGjfzcfePNYZ3NrivBQ5+y8HOqSJk5ICTu268QFSqDgPgYPHUPBvBvF24cNVuoxv6p+C6FfuzxfFoLi1pwjDIwM8DNwE+87id2nFQyZ76X+Dlj2RyyFR6a4ggjUZhE9PYQe4kkkyTqTqV1yb8hvZllOZOgGp/QcSeH6Lqj1sHmTx009cvNRB33RdxrOkjugxrEu3Nn1jOOZC14uP6j78FtdfJlnpW6jZAaNNpe9o77iQGtkz3nHIATp0GZXrRuro+SJpUow+VEFeF/veThMzq4jI8g06NHAjPeFguz5N6iUyvfsaLrvqrRfiBLw495pMz05qnHy7IS+pCFskz6HYrWKgy1GoX0ldimtm5PZ1Kw6EAQBAEAQBAEAQBAEAQBAEAQBAc9ssjKowvaHCCMxpIgxwyUJ1xmtSONJ+SPsl04CG5Cmzwx9SfxnOXcMhqSqYUKPS8HFHRrvC9iD2VnZiIIa52WBnLOAXZ+H/hQtvafGBGUvZEFfN4MYzsi81n4sT5PdncHRGIDKG5aZ8FgycmMY8N7ZVZYkteSt1KrneJxPU859c15MrJS8mVts9UrO98YWkyYaBmSeQ5b+C7CqUn0gotkjbbq+zsxVfEYwM8Q543ZAmAchpvnfqnjKqO5eS118VtkXWpgZAzl3sog8BPrCxySRU+jptN4VKk4nE4okxBgaN5NB3DqVbPInJa2SdjZyKggCU1sG4WeCA+WzoIlxnQAbp5x5qxV99neP1NdRhaYOu+CD5SN6i00zjWmKlQmNABoAIH/ADzOaNt9DZ1UqFNrS6qTijuU25Oni8+6OWqujCEY7k+/oWKKS2zDbyqAQ04REDDlA4Nzy5nU8UWTNLS6Oeo0ujk/f9VQ5MhthROE9s3d8xVIkk4aLToXb3n8Lcz5cYXq4OPv55fsaqa/d/sXPuWalJ0H+Zzj01cSfqva6riavCM3deAqjMYXb2zOcAwDv1C7XYpIJ7O5WnQgCAIAgCAIAgCAIAgCAIAgCAwSuMEBelvfUxNpnBTGT6pmXH4KQGbjzb0BnMY7rJS6j0vqVyb9ivXhejaY7KiCCMiTGXFsDLqB5ly8y/KUVxgUWW66RAvfOZMk6leY25MzeTvp2HCwVKgPeIDG73HpqfTmT3VrjRxjyl/YtVeltm+0Xm6nDaRh0RUdkTpGAEZQJOQAAOm8mc8jh1DydlZrwcNO2HFjfL3AQyTk07jERA3AZTCz+s29y7Ic35Zzqh9kDCA32YEyAWtAEveRmG6dd+gzKurjy69iUVs2Pq9m4imCMwA9zfvBl54fLOCpN8JaiS3p9Hs2XHUFOk15e7PE/uk843DrJUnDnLjHyNcnpHPa7P2byzE1xGRw6A8OcKm2HB6ISjxejU10Zgwq0cMLr37gLgBH7/VPAZIXddFWsWw04XE55TA1IB+U6SQtdGJOxr6FsKmz6Dd9iFIAwJADQBo1o9xv6nefID6OutQSNySRGXk5zjiADyPCNWgnIBvxOOhccgJ1EhUXbbIS37Ht1cNphjSSM8Txq92bnYTllMkvyA66dcuMdI6+kb9nLbVrMLqgEAkNdmC6CQTB3TkN+Wali2TnHcjlcm12TC1FgQBAEAQBAEAQBAEAQBAEAQELfpfUcyhTxDFLnuBIGBurZ4uJA5TKy5Dk2oxIS34RVr3vciaVJpYBkXHJ0DItb8IkQd+Wa8jKymvkj0ZrLddIggNwHReak5Mz+WTFnayzRiaKtoPhZ4m0zuxR4n8hp9VvrUaV33IvilD7s4a1WrUeXOLi8YsRnQDIgcBros05zm9srbk3s5QqPcgEAlAdNhslSqS1kkE5wJBI3cPmQFfVVKb0icYN9Istgsb6TezeWjUjCJeQY0w59SP8wXq00uEdSNMINdMhrwrUmk4M3jIGZjnI7oPJo3+LWcV8q4715KZuKOChaX05wHCXakeKOE7h0WSFko/l9ytSa8EjdOz9StJM02DUlpJPINWujCnZuUukWQpcu2dQs1koA43Y3jLOCQeDWDKebiQFcq8epdvbJqNcfJG0rM+01HGlTwtGpJJDRrL3nU/uFlVUr5NxWkV8XN7RgWVgc7MuZTH3h0xOmAxo3ScvJxXFVFN/RHFBGLBY3WmrEgTm53utH/GQHLkuU1u2z7CMebJO2Xu2nWNRhnCAyk2Ya1gEY3Dic4bumTuC2zyVCe4/sXSsUX0TNl+0WpmOs/saMeFuTnDi52ob0iVsrlZauU+kWRcpLb6MG2sqMhge6mw4Q4jJ7tIb8XCBA1kxkp+omuvCJctni7bJVtLDUccEwxkZ9wOzI3RIy3GOChTXO1bkRinJbZZ6FJrGhrRAAAA5BehGKitIuS0bFIBAEAQBAEAQBAEAQBAEAQBAaq9EOHAjQjUHiFFx2Co3vs+5zxhmcIDGiA3L3i456a6mY3QV5WThOctoz2VcmR32L7MAPFaH91gAP3Y3ugZl3CMllVHpLXmTK1Dj+pMXJswQJq92dWg94/ndw/C3LiStmPg6W5lsKdeSJtFgfZe1pHB96IZUdkCBnhG5r+uWQzyWWymVPKP19ytxcNogiIjp+pEHnl9QvLaMzR0WB8OGGn2j/dEYgOeH3jrrlkrqfPS2ycOn4JaxbM2h+tNjAd9Q4nfIZehzWyvAtfetFsaZMmru2bqNdjrVyYBADdI8xDdBkAt1GFKL3KRdGpryzXeNsoup1bPRaDVLSSD4jB1JnEXEZieQOsHZkY8lS3FEJXQe4LyU+rQwgEuEnMNBmBxcdByGfkvlpQ4rbfZlcdIkdnGTULhSdUcB3QIDQfic45Ngeea14UHy3rZbSu96LFXum01RFSrgbup0cmgficYn5FenLHtn5evsjS4yl5Z7sGyVJpDqgxcGgnD5n3j8hyXa/h8E9y7ORpivJ0bSvFCyuFMBkw0BoiJOcRylTy2qqXxO2PjF6KE6qOzawcS5/XwtHkJP8S+ec1w4oxN9aOu7LLXrDs6QhueJ2gz+J2/LKBz4lX0V2zXGPgnCMpLok7PY6NndhaDaq/wtHcZzO6ev0WyFMKn180i2MIx+7Jdl2VKpx21+WopNPcy+M7+i2RplN8rX+xaot9yIm9LU8OBeCwP7lKkBmylIBfG57h3RvAJWa6yUZL7+EQlJpl0sbSGNBAaQB3W6DLQchovWh+VF6N6mdCAIAgCAIAgCAIAgCAIAgCAIAgNVaiHCD5Eag8QeKjKOwc9guunRzaJcfE93eeTxLj6aKEKYxOKKR2QrTpz26xMrMLHiWn5jmDuKrsqjZHjI40mtMiqWytnY2A2XQRid3td+E92fJZY4FUfYrVMV7HbYLnp0XYhJdESYG4AmGgCThHyV1WNCt7ROMFHwSC0EiJ2qvB1mstaq3xNb3epIaD5EyrKo8ppFGTZ6dTkj4hZrS9tQPDjjxTi1dJ97PV2cyd69qVaceJ8tCyXPls+r2DZ+jaWttDS4CocWExBbmJgfF4uGY3L5S/4dW7HI+lrrU4qRZ6dja0ANGEDQDIfRaY1xitI1JaN8Kw6IQETtFYnVWMAEta8OeB4i0Tk3j04LLk1OyKRCcdoql6WOzU3te2o10unsQDOEe7GoORkGN/BeTfj11y5J/sZ5wjF7X9jtumjaLSAwh1Gz5k4e6XSZOesEncIjJaaI22da1EnDlL7ItlisNOi3DTYGjlv5k7yvSrqjBaii9JLwbqlMEQVY1s6Q9S5sVpbVccQGefFoIaI/ic7qAsksflbzZXw3LZNBaywyugIAgCAIAgCAIAgCAIAgCAIAgCAIAgMSgEoBKAygMICie1i1FtCnT3Pfmfyw6J6gHyWzCjuezyvik9VpFA2dsIr1cBJEtIaQJh5hrfUnyW++bjHaPJxK1OemfdrNQFNjWNENaA0DkBAXit7ez6mMeK0bFwkZQBAYXAafsrMRdgbiIgmBJHAlR4R3vRzSN0KWjpldAQGEBlAEAQBAEAQBAEAQBAEAQBAEAQBAEAKAjrTeTmOLewrOj3mtaWnp3p+YXUtlcp69iEvbax1Putoua+JAqdkJ8jWaY8lbCvflme3JcfCIyy7X21zXYrPQDvcPb0w3o4YyfMKyVVafkohlXSXgzT2ntzT32UDyaarvrTpPn5o669dBZF6faOe27ZXgDFKyh3MUbQR07zWqUKK35ZC3MvX5YkfU2uvQkN7IYifA2i/GMt4MkevRXKinzsoeXlP2/wAHLUuS8bY8/aG1Ww2WgtJbnuEugbpJJIUlbVWvlK3j5Fz+c02G6bdY62KmxrnjUB9PEPJ+YOZzgjPeuztqsWmRrouoltImK23Vrof31Ajq9n/1pqlYtcvys0vPuh+ZHun7RK7/AAWZzvygv8sgjw0vcL4lOXhEvYds6zgA+wV8XFoB+hLT5KmVCX9SNUMyTXcWYtO2Fdo7tlceT8NP643eiRoi/LOTzZLxE5ztzagJdYABx7do/RTWNF+JFf8A1Ca8xJO69q3vntbO9vDBD/1Vc6NPovqy+X5kSX9vt/wK/wD2/wCqr9Jl/wCIiP7fH+BaP+3/AFT02PXibrNeuNwb2FdvN1OAOuai46Jxs37EiColhlAEAQBAEAQBAEAQBAa61drBLnNaOJIA+q6k34IuSXlmqjeFF/gq03dHtPoV1xkvY4rIvw0dEqJMygCAIAgCAxCAwGDghzSMwnY0hCDSEINGMKDSMwh002ix06mVSmx/5mh3qE2zjimeP7No/wCDT/yN/ku8mRcIvyjVQuazscXMoU2uOpa0AnrC65y+pFUwT2kdFWyU3NwuY0t4EAj5KO2T4R+hyMuGytMizUQeIpt/kpc5fUj6UPoeamz1kcZNlok8ezb/ACRWSXucdNb8o9tuKyjSzUR/02fyTnL6nVVBewFyWYEEUWCNIbAHloucmPSh9DNQ2azkF3Y0iZgnAwmImNJ1HzRKUvAbhHzpHXQrNe0OY4OadC0gg7siMlxprpk001tGxDplAEAQBAEAQBAEAQFN9oG1TrI0UaJ++eJJ1wN0mPiJBjoVrxcf1Ht+Dzc/MdK4x8v/AAVrZ7Yurbmi0Wms8Ndm2e9UcPil2jeGs/JaLcmNT4wRjx8GeQvUsk+yYrey+hHdr1AfxBrh8gB6qlZ0/dI0P4TX7SZZNk7nfY6HYveHkOcQ4ToY3HRZ7rFOXJLRuxqXVXwb2S1a0sZ43tb+YgeqrSb8F7kl5ZijaWP8D2u/KQfRGmvJxST8M2F0Lh1vRgPB0MoE0/BrbbKZdhFRmL4cQxfLVd4vyc5x35N0rhI0VbbTYYfUY08HOAP1K6ot+ERc4ryz3Srtfm1wcORB9FxprydUk/DNhKHTQy3UicIqsJ4BwJ+UrvF/Qjzj9TfK4SPIqA6ELumcUk/DPBtLMWDG3F8MjF8tU0/Jzkt62exUB0IXNMKSfg9oSPJeJiRKaObW9GutaWM8b2t/MQPVdSb8HHJLyxRtLH+B7XflIPouNNeTqkn4Zy37eX2ahUrQHFjS4NmJ5TB4qdcOclEqvt9ODl9CD2O2tdbnVQ6m2mGBhHexTiLuIHBXX43pa73szYmb67e1rRu2v2Zbb+ymt2fZ447odOLBzHwj5rlF7q3pbJZeLG/W3rX/ACSdw2BtloU6OPEGAgO0mXF2k81VZJzm5aL6YRqrUdkk1wOigWpp+A4wh0w14OhlDie/BpqW6k0w6oxp4FwB+RK7xf0Oc4r3N4dK4SXZ5fUDRJIAGpJgIcbS8mll4USYFWmTwD2k+q7xf0Oc4/VHQCuEjKAID4jtpUNW8KwJPjawcgA1uXnJ817GP8tKZ8zm/PktP6pH2mz0gxoa0QGgADkBAXjvt7PpYpJaRtQ6Qu118/Y7M+qAC/JrAdMTtJ4gZmOStor9SaRmyr/Rrcvc+c7J7POvOpUq2iq8tbALpl7nHPCCQQ0Abo3iIXoX3KhKMEeNiYzym52N6M7W7Ouux9OtZ6rw1xIDph7XDPCSIkEA5R7plKLlenGaO5eM8Vqdbei0Wi+Ptlz1qjgMYYWVBuxAjMciCDHNZVV6d6ib3f62JKXvrspuxNktNY1qFmcKTagZ21SDLWtxwBBGbsRy3xqM1syXXFqUlv6I83CVtilXB6T8v6GdsNlv7PNItq4w+YMYXNc2DIg8/KEx8j1tpo5mYn4fUoy2W6137WFzsrhx7Vwawv3jvlhf1ga8Sskao/iOPselPImsNTXnSK5sNs9ZbaKhr1XGqHZMDgHEQD2hkEukkjy5rRk3Tr0oroxYONVem7H2XvZ7ZKjYaj6lJ7zjbhIdBiDORAH1WG2+VqSkerj4kKJNxfkpe3991bRafsdJxDA5tMgGMdRxAhxGrQSBHEE8Ftxaoxh6kjzM/InZb6MX14/c6L/9n1OhZXVadR7qlNuJ0xhcB4oAEtgSRmdPNRqy3OfFrpk7/hsa6nKL7RM+zO+qloovp1XFzqJbDjmS10wCd5Bac+EKnMqUJJr3NPw292QcZPtHznZE1xWaLK0dq9hY0/CHDN87oGc+q33qHD5/CPIxZW+q1X5e1+n3Pouzewz7LaG2h9pFR0OxDszJLmkTjLzOupGawXZSnHilo9fGwHVZzlLbKXelD+zLyxMbDWPFRkCPu36tHkXM8lsr1dTpnm27xsra8b3+x9kFobg7TEMGHFi3YYmekLydPej6LktcvY+f7B0ftdttFveNCRTkDLFkB1bTAb/Et2S/TrjWjycFO66dz/b/AM/QkKXs5oOLn16tWq9xJJBDRrzknhmVX+MmlqKSL18Nrbbm22U/a26f7MtLDZqjxLcbTPebmREjVuWh85Wuiz14NTR5uXT+FsTrbLfttdrLXYmWt5c11KiXsaIwzUFMkOkE5YRoQsmPNwt4r6npZtSto5vylsp+w+zVK3uqtque3swwjAW+8XAziafhC2ZV0q9aPMwMWN/Lk319CX9qdkbSp2KkMxTZUYCYmGiiBMCJyVOC9uTNPxVcY1pff/g6X3SLRcdOGgupB1RuXwvfiA/hJ+igp8Mlk3U7MFa8pbM+yW9MqtmO77xnQw1w+eE/xFdzq9NTOfCrtp1v9USXtQvPs7KKLfFWMQNcDYLvmcI81XiV8p8n4Ro+JWuNXFeWQ20VsfdtioWOkcFR7S6q5pgiT3gCNCXEieDVbTBXWOb8GbJsljUxqi+35Gz/ALPmV7M2rVqPbUqjE3DENBzBcCJcTqcxrHNdty3GfGK6Ryj4bGyrnNvbNHs4vWrRtRsdQktdjaG5kNqMknDwENdlxhdy64yh6iI/DrpwtdMvH/0cW3FtdXt5o1ahZRY9jB8LQQ2akbz3iZ4KeNBRq5JdlWdY55HCT1HotP8A4c2GowFlSrmMnh7XA8/DBHRZfxlqfZv/AOmUNfK3+uy4WGz9lTZTmcDWtnjhAE/RZW9vZ6MVqKR0LhIID4z7RLC6lbXu0FXC9p3TAB88QJ8wvXxJKVWj5v4jB138vr2j6rcF6MtVBlZh8QGIfC6M2nmD+i8uyDhJxZ71FsbYKSJFQLik+1ei51kYQMm1ml3Qse0fVwHmtmC16n7HmfFYt09fU1+ySs02eq33hVk9HNbB/wBJ+S7nL50/sR+Etek19z17WazRZabfedVBHRrHSfqB5pgr+Jv7HfirXpJfchNnKRFz2xx0c4xzhrAT8/RW3PeREz4yawpt/c6fY/4rV0oetZRz/MSXwjxP9jd7X/DZ/wA1T0YuYH5mT+L/AJI/qTex1jZWuylTqNDmOa8OB/O7681RkScbm0acOEZ40Yy8aK1fPs4qMJfZKmKMwxxwvHJr9CesdVprzU+poxXfC5RfKp/sY2F2ptH2htlruc9riWgu8bHAEwScyMiIOaZOPDhziMHMs9RVT7/7lbv2zReNVj3FgNozdva19TFj8mulaapfwU19DDfD/VNN+5dz7OQRBtlYg6gif1WH8Zr+lHqv4btfnZL7K7JtsDnubVc/GGggtAiCTuPNVX5Dt1teDRi4ccdvT3soHst/86z/ANt/oFvzf5X7nk/DP9w/0Z9kXkn0RQPaxdmKnTtAGbDgf+V2h8nZfxrdgz1Jw+p5PxWncFYvYhP/AOpAunsMX3uLsYnPs/Fijhh7iu/D/wAfl7eTN+M/0nD38fsXK46Au67cT295rHVag3l5E4eujfJY7Jerd19dHpURWPjbfstsptz/AG296z8VpdTYyC4NJDRimGtYCJ8JzPBbLPTx4r5dtnm0u/Mm25aS+hGbaXH9jqsZ2rquJmKXajvEQM+StxrfUi3rX6GfPo9GSXJvr3PoV7/+jn/41P8A2NXn1fz1+p7V3+1f/wASu+yH+8tP5aXq9aM/+kw/CPM/2Nvth1sv/W//ACXMD+r9jvxj+j9/+CzbBCbvodH/AO9yzZP82Rvwu8eP6Hzcg3ZeW/BTqfOk/wBe475heh/Po/8APJ4v+1yvtv8Awyw4xeN7gtIdRs4BBGbTgznhnUPmGqj+Vj/dmxNZOX1+WJwe1eg4Wqm8+F1IAdWudI/1D5qzBfyNFHxaL9RP7EhcuxDbRQp1W2yqA9oMDcYgt8W4yPJVWZLjJpxRopwVZWpKb7JS59gGWeuyuLQ9xYSYLRnIIzM81XZlucXHRdT8OjXYp8mzs2o2Mo2w9pJp1YjGBIdGmNu/qIOnAKFOTKrryizKwYXd+GUC22G3XQ9rm1Ia491zDNNxG5zTvjiOhW+Mqshaa7/yeTOF+G00+v8AH9j6fspe/wBrszKxADjIeBpiaYMcjE+a826v05uJ7mLd61SmTCqNAQEPtLs/St1LBUlrhmx41af1B3j9QCrarpVy2jPk40b48ZFBpbK3pYnF1mdiHFjgAR+JlTKfnHFbnkUWr50eSsPKoe62dzBf9TInBzPYt9JPyVf+lj9y5fj5ddL+xYbh2dqNstWjbX9s6s9znHE50AtY0AOdnILJB3LPZaualBa0bKMaSqcLXvfkq9LZG8bFVL7HUa8HLUNJHB7X93LiD8pWp5NVsdTRgjhZFE+VLM1tkrxt1UPtlRrAMhmHQODGMyz4kosiqparQlhZF8k7XpFwvK44sL7JZwB3MLJMZzMuMakySeayQt/iKcj0rKP4Dqh9CL9n+zdexGua2D7wUsOF2Lw9pM5CPGFZlXxs1xM+BizoUufubNv9nq9tFEUcPcLy7E6NQ2IyPArmNdGptyJZ+NO+KUfZhlyWynd9KhRe2nXpumQ44YxOMThMyCMiIR2Vu1ykugqLY46hF6kiOJv4NLcNN34/up6jMD5hWf6bz3+hT/r9a6/U2bG7FPs9X7RaXB1QTgaCXQXavc46uzOQ4zPDmRlKceEPB3DwJVz9Sx9nZtpsaLYRVpODKwEGfC8DQGNCOOfDhEcfJ9Pp+Cebgq/5o9S/7kJZLDftBopscC1uTZdSdlwBf3o6q2UsaXbM8K86tcU00WTZWxXgx7322q14c0BjQdDMnJrQ31We6VTSUEbMaGQm3a9kDsRsdarJaG1avZ4QxzThcSZIG6Ffk5MLIaRmw8Kym3nLWj6GFhPWOS+LALRRqUXaPaW9Dud1Bg+SlCXGSkiu2tWQcH7nze5vZ7aW16bq/Z9m1wc+HSSBnEFuYJAHQr0LM2Dg1HyeNT8MsjYnPWj6TedibXo1KTph7XNJGokajmNV58JcWmj2rIKcHF+581sOyl6WOqTZi3PIvDm4SJyxNfv36GJMFejPIosj86PFrwsqmX8Nm+/NhbZUa2qa3b1zPagkAAbhTJAEDOdNchxjVl1xbWtIlf8ADrZpScty9yy7PXZaX2OpZ7bAlvZsgtJDMAaJw5SP0Wa2cFYpVm6iq2VLhd+hVLDsteliquNmwunIuDm4XCcpa/Q+nFap5FNkfnPPrw8qiTdbRMbV7NWy2UrL/dmrTa/tiXYRicKekCNWlVY98KpS+j8GnLxbb4w8bXn/AAWXZW732ey0qNSMbA6YMjN7jkehCzXSU5uSNuNW66owfsQG3uyVW2Pp1aGDEAWvxEiRMtIyOku+YWjFyFWmpeDHn4Ur2pQ8nXsFs2+xU6na4e0e4ThMjC0ZDrJcfkoZN6ta14LMHFdEXy8sktqNn6dupYHHC5udN4Elp6b2neP5Kum11y2i7Jxo3w4v+5SbDs/fFiltnc0sJnJzC3rhqAQei2Suot7kebXjZlHUGtExc9ivd1am+01Wik0y5gLQTkd1NsHM7zuVNkqFFqC7NVMMt2J2Na+gvKyXvTr1H2d7H0nPJaxxaYB3d8COgKQljuKUl2cshlqbcGtfRkVeOz1629zRaezpsbpm3CJ1IawkuMcT8lbC6irbh2zPZjZWQ16jSRfbluxllososnCwanUkmS48ySSsVk3OTkz1aalVBQj7HeoFoQBAEAQBAEAQBAEAQBAEAQBAEAQBAEAQBAEAQBAEAQBAEAQBAEAQBAEAQBAEAQH/2Q==">
            <a:hlinkClick r:id="rId2"/>
          </p:cNvPr>
          <p:cNvSpPr>
            <a:spLocks noChangeAspect="1" noChangeArrowheads="1"/>
          </p:cNvSpPr>
          <p:nvPr/>
        </p:nvSpPr>
        <p:spPr bwMode="auto">
          <a:xfrm>
            <a:off x="57150" y="-808038"/>
            <a:ext cx="2705100" cy="16859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6" name="AutoShape 4" descr="data:image/jpeg;base64,/9j/4AAQSkZJRgABAQAAAQABAAD/2wCEAAkGBxIREhUTEhIVFRUWGBcZFRgYFxoXFxsaGhcYFx8VGBoZHSggGhomGxYYITEhJSktLi4uGB8zODMtNygtLisBCgoKDg0OGhAQGy0lHyYtLS0tLS0tLS0tLS0tLS0tLS0tLS0tLS0tLS0tLS0tLS0tLS0tLS0tLS0tLS0tLS0tLf/AABEIALEBHAMBEQACEQEDEQH/xAAbAAEAAgMBAQAAAAAAAAAAAAAABQYBAwQCB//EAEYQAAEDAQUFBQUGAwcCBwEAAAEAAhEDBAUSITEGQVFhcRMiMoGxB0JSkaEUI2JywfCC0eEVM1OSorLxg5MXNDVzdMLDFv/EABoBAQADAQEBAAAAAAAAAAAAAAACAwQBBQb/xAA1EQACAgICAQIEBAUDBAMAAAAAAQIDBBESITETQQUiUWEUMnGBIzNCkaEkNMEVsfDxctHh/9oADAMBAAIRAxEAPwD7igCAIAgCAIAgCAIAgCAIDEoDKAIBKA1vrtGrgOpAUeSB7a6VIGUAQBAEAQBAEAQBAEAQBAEAQBAEAQBAEAQBAEAQBAEAQBAEAQHFaLwa04Wy950a3XqdwbzPTXJVSsSel5ObPVCk451CPyt8I89XHrlyClFPywdRMKZ084j06qLYIu23rZ5wl2Mt1DTkPzmQ0dHFZrMmpdbIOyKIqttLRYe41gPFoxH6QP8AUs08+uPgg7oombgvIWinj3yQREb+Enkdd61416ujtEoT5Ik1pLAgCAIAgCAIAgCAIAgCAIAgCAIAgCAIAgCAIAgCAIAgCAICtbSX6KZ7Kn3qhygZgTxjU/hHmvOysvj8ke2U2Wa6Xk3XBddRgx1XGXZkbyeLyPkG6DiconjUyS5T8na4tdsnVtLSJvXaGjQkE4n/AAtzPmdB5rJdmV1efJXKyMSpWq9LVbXYGA4fgZpH43b/ADy5Lyp335L1HpGdznZ4N79n6VnYH2qr0p09SeAJ/kOql+DhTHla/wBjvpKK3JkXRs5tFQNo0wwSOJwgnxPcdT+wssa/WnqC0ipR5vSRdbkuwWU4A4uxQdCd2bjGTRu/XcvcxsdU9JmyEFEkbfeVKiJqPDeWpPQDMq+y6EPzMk5JeTfZ6zXta9plrgCDyOasjJSW0SNqkAgCAIAgCAIAgCAIAgCAIAgCAIAgCAIAgCAIAgCAwUBU7+2ieXmhZhLj3S4ZnFvDd2XHdnwXlZOZJy9OvyZ7LHvjE79ntn20Bjf3qp1OsTuE/U71fjYir+aXbJ118e35JW12unSGKo9rRzMf8rTOyMO5MsckvJUL12jq2h3ZWVrgDlIHfd0+Ec9ei8m7Nna+FRnna5dRN907H+9aHTvwNOX8Tt/l9VZT8O/qtYjR7yO69b4o2NvZ0WtL/hGg5vj01Ktvya8ePGHknOyMFpFUstGrba3eLnH3juA4cGj9wV5cIzyrNyM0VK2XZaG1rLYRBdifua3Mjy3H8RzPSAPUTpx1peTVuMOiDfeVoBwMxMNR0944qzp3mYDBG6B6lYp5Nm+MetlLsl4NBq0qLyXRVfzOMzxLzkPIT/uNbshW9y7ZHko+eyx7JX0a2JlSA4d4RkCDrA6+q9DByvU3Fl1NnLpliqVWtzJA6mF6EpqPllzeip3jtQS8Mp/dtyIe4QDnqQQe5lqMzxGq8y34hqfFf3KJXd6JO7dpKVar2QkEjJx8LjvA3881oqzYWT4k42xk9E6txaEAQBAEAQBAEAQBAEAQBAEAQBAEAQBAEBgoCB2pvfsaeBh+8f3WxqNJI55iOZCw5mRwjxj5ZVbPS0jzstcXYNx1B967zwjh14qOFi+muUvLOVV8e35Oi/r+ZZhHiqHRs/V3AKzJy40r7krLFBFTsVgr2+oXvd3Rq8jIfhYP3zXlV025UuUvBmjGVr2y73bdlKztim2OJPiPMlezTRCqOka4xUV0V3aHamJp2c56OqcOTefP9jz8vP18tZRbdrqJXbPZ2Dv2hxAOeAZ1H88/CDxOu7ivOhXFvnY//wBKVFeZE5ZKFoqsw0miy2fUunvEcST3ifl1K9CELJLUfliXpSa0ukcdpttCzd2zAPqe9WdDo/Junnp1We26upar7f1K5TjDqPkg3vJkkkkmSTmSeJO9edKcpPbZRts8qJw77lLm1BUacIYe846aeHqf66BasblCfL2LK9p7NtvtjK9XHUqOgaCMWm5oOQ6mByVltysntslKalLyRrnEmSSSdScyscntlLZim6CDwIORg5cDuSEnGSaOp6Z9H2cvcWinmR2jQMY66OHX6GQvpsTIVsPub658kTC2FgQBAEAQBAEAQBAEAQBAEAQBAEAQBAEBz2+1ClTdUdo0E/0VdtihFyZyT0tlM2YputNoNapngz5AkuOXmT8+QXj4aldb6kvYzVbnLkyY2j2jFAGnTh1XfvDevE8v2deXmKv5Ydssst49LyRtybMuqntrVOZnCfE7m/gOXpos+NhOx+pb/YhCrb5SLRarTSs1OXEMYMgB9GtA38l6c5wpj30i9tRRRb52jq1yWtOCmcsI1I/EefAfVeFkZtlr4x8GSdzl0jFK4Kjafa1ntotkRiBLz0aM54DVcjgy48pvQVD1tnU212aziW0nurTJ7SMU697XB08XqrlbTSultkuUIIi7fela0mHuJ4MaDh8mjU9ZWS3Ituev8FUpykYtF2VKbQ+qAwHwtJGJ3QDTmTooSxpQjykcdbS2zilZyB6bkRLZ5aT+sdFJdMGy02p1SMREN8LQAGjoB66qc7JT6JSk2a3NIyIIPPVVPogYQBDp3XHa+yrsfjwiYcYmWnUR+/0WrEt9OxPfRZVLjI+l2a0MqDExzXDiCCPovp4TjNbTN6e/BuUzoQBAEAQBAEAQBAEAQBAEAQBAEAQBAVjby1YaTKY992fRufrhXl/FLNV8fqUZEtR0Viy26rgFnoSC4y7D4nE7p3ACB5arzK7bHH06zPGctcYlq2e2abRipVh1TUb2t6cXc162LhKv5p9s011a7fk7L9v1lmGmJ50boOrjuVuTlRpX3JWWKCKU91ottSTnHkxg/T1K8STtypbfgyPlYzopWqjZD91Fet/iHKm38g3nn9dysVlWP+XuX1J8o1+O2cNW9azyXF3ePvbxyafcH5YWeWXZIrdrZtui78ZD3tLmycLB4qjhqJ3NHvO0Gmqsx6Ob5T/9kq699sl6l50bODAbUqxEU8qbBrga7hxIzPLIDbPIqqXXbLXOMf1K9abRUr1Jdm50BoGg4NaNwXl2WSul2ZpSc2eqgbTgDC5+ck54TpGRLSfM9MklqHXuH0cxM5nVVb2RAMZhcOGEOmUAQ4YhAdt13nUs7sTDrq06HqtOPkyqfRZCxxPoNx3s20sxAFpGTgdx5HeOa+ix8hWx2jdCfJbJJaSYQBAEAQBAEAQBAEAQBAEAQBAEAQFd2nuOpaXUyxzQGyCDOUx3hGugyXn5mI72tMqtr5nXdl10LIyZAPvPcQCfPQDkraaK6ESjCMEcl87TU6bPuSHuOQIBLJ/MMj0BVWTmxrj8vkhO1RXRR7VaX1XFzzJP7yC+fttlY9sxSk5PbMMdUeBTbicNQwSZPGBqealD1JfLE6nJrSO+03T2DA+uYc7wUge8ebjuHRXzxvSjym+/oWOvityOKy0Qe/UkUwYMauOuBvOBM7h5Kmutfml4IRj7vwb7VeTnnJoayAMDZggDJrjqQOGQzOUklTsyXLpdI7KxvwcKysrMscRoYyj5rqegbLPZ3VDDBOUncAOLicgFOFcpslGLk+jdWqU2gtpjEdDUdnu9we6Nc9eisnKEVqP9yTaS0jkWcqMx+/31+q7o6FwBDgQElc1y1LScsmDxO/RvE+i14+JO17XguhU5F3uG6zRZL4xnWNGjcwch/PiZ+gx6PTj2bIQ4ollpJhAEAQBAEAQBAEAQBAEAQBAEAQGHLjBBWu9K7yWWenoYL35NbGvU9CeYWOy+b6gv3K5SfsQ140qVMF9prG0Vo7lMyGA/l+HnkDGixW8ILlZLbK5aXcnsrjnPrO3uduAGgG4AZBo+S8pudr2ZXuTJK47gfaTM4aYMF2sxubuPXTqtWLhSte30iyuly8+C4GlZ7DSLg0ADfq5x3Cd5XsuNWNDaNWo1opbG1LbWL3nCMsTvdY3c0c/6k7143zZNnKXSMvdktvwdV8XvT7P7PZ2jsxq4iSSOE8/e1VmTkwUfTrXRKyxa4xIELzDOEB6Y0mY3CTyUuLB6NY4cOjcpA3nieJ66boXeb1pHdvWjWVA4dDqGD+8DgSO6N+kyeGcDzOsQreCj+YlrXk0vqExO4QN0BQlJsi2eVEBAdt2Xe6s4QDhkA8/wiN/PcMytWNju2W/YtrrcmfSKbG0WgAAAZNaMh0AX0sVGuOjdrRus9ZrxLTIKnGSfgb2bVI6EAQBAEAQBAEAQBAEAQBAEAQBAYKAo+21Oo14OJ3ZujKe7izOQG7LfvXh/ElOL2n0ZchNdkHd9gdWJjutHjedBO7m47mjMrBRRO5/YphBzLfZNn2Foptc7s9ah0NQj3Mvd4/Lp7VeHFLS8GuNaXRPFzKTD4WtYOgAHoFt+WEfsWdJFFvy0VLS8PfNOgP7su3jiB7zzGm4axv8ADypyue31Ey2Ny8+CJrWsubgHdYNGjfzcfePNYZ3NrivBQ5+y8HOqSJk5ICTu268QFSqDgPgYPHUPBvBvF24cNVuoxv6p+C6FfuzxfFoLi1pwjDIwM8DNwE+87id2nFQyZ76X+Dlj2RyyFR6a4ggjUZhE9PYQe4kkkyTqTqV1yb8hvZllOZOgGp/QcSeH6Lqj1sHmTx009cvNRB33RdxrOkjugxrEu3Nn1jOOZC14uP6j78FtdfJlnpW6jZAaNNpe9o77iQGtkz3nHIATp0GZXrRuro+SJpUow+VEFeF/veThMzq4jI8g06NHAjPeFguz5N6iUyvfsaLrvqrRfiBLw495pMz05qnHy7IS+pCFskz6HYrWKgy1GoX0ldimtm5PZ1Kw6EAQBAEAQBAEAQBAEAQBAEAQBAc9ssjKowvaHCCMxpIgxwyUJ1xmtSONJ+SPsl04CG5Cmzwx9SfxnOXcMhqSqYUKPS8HFHRrvC9iD2VnZiIIa52WBnLOAXZ+H/hQtvafGBGUvZEFfN4MYzsi81n4sT5PdncHRGIDKG5aZ8FgycmMY8N7ZVZYkteSt1KrneJxPU859c15MrJS8mVts9UrO98YWkyYaBmSeQ5b+C7CqUn0gotkjbbq+zsxVfEYwM8Q543ZAmAchpvnfqnjKqO5eS118VtkXWpgZAzl3sog8BPrCxySRU+jptN4VKk4nE4okxBgaN5NB3DqVbPInJa2SdjZyKggCU1sG4WeCA+WzoIlxnQAbp5x5qxV99neP1NdRhaYOu+CD5SN6i00zjWmKlQmNABoAIH/ADzOaNt9DZ1UqFNrS6qTijuU25Oni8+6OWqujCEY7k+/oWKKS2zDbyqAQ04REDDlA4Nzy5nU8UWTNLS6Oeo0ujk/f9VQ5MhthROE9s3d8xVIkk4aLToXb3n8Lcz5cYXq4OPv55fsaqa/d/sXPuWalJ0H+Zzj01cSfqva6riavCM3deAqjMYXb2zOcAwDv1C7XYpIJ7O5WnQgCAIAgCAIAgCAIAgCAIAgCAwSuMEBelvfUxNpnBTGT6pmXH4KQGbjzb0BnMY7rJS6j0vqVyb9ivXhejaY7KiCCMiTGXFsDLqB5ly8y/KUVxgUWW66RAvfOZMk6leY25MzeTvp2HCwVKgPeIDG73HpqfTmT3VrjRxjyl/YtVeltm+0Xm6nDaRh0RUdkTpGAEZQJOQAAOm8mc8jh1DydlZrwcNO2HFjfL3AQyTk07jERA3AZTCz+s29y7Ic35Zzqh9kDCA32YEyAWtAEveRmG6dd+gzKurjy69iUVs2Pq9m4imCMwA9zfvBl54fLOCpN8JaiS3p9Hs2XHUFOk15e7PE/uk843DrJUnDnLjHyNcnpHPa7P2byzE1xGRw6A8OcKm2HB6ISjxejU10Zgwq0cMLr37gLgBH7/VPAZIXddFWsWw04XE55TA1IB+U6SQtdGJOxr6FsKmz6Dd9iFIAwJADQBo1o9xv6nefID6OutQSNySRGXk5zjiADyPCNWgnIBvxOOhccgJ1EhUXbbIS37Ht1cNphjSSM8Txq92bnYTllMkvyA66dcuMdI6+kb9nLbVrMLqgEAkNdmC6CQTB3TkN+Wali2TnHcjlcm12TC1FgQBAEAQBAEAQBAEAQBAEAQELfpfUcyhTxDFLnuBIGBurZ4uJA5TKy5Dk2oxIS34RVr3vciaVJpYBkXHJ0DItb8IkQd+Wa8jKymvkj0ZrLddIggNwHReak5Mz+WTFnayzRiaKtoPhZ4m0zuxR4n8hp9VvrUaV33IvilD7s4a1WrUeXOLi8YsRnQDIgcBros05zm9srbk3s5QqPcgEAlAdNhslSqS1kkE5wJBI3cPmQFfVVKb0icYN9Istgsb6TezeWjUjCJeQY0w59SP8wXq00uEdSNMINdMhrwrUmk4M3jIGZjnI7oPJo3+LWcV8q4715KZuKOChaX05wHCXakeKOE7h0WSFko/l9ytSa8EjdOz9StJM02DUlpJPINWujCnZuUukWQpcu2dQs1koA43Y3jLOCQeDWDKebiQFcq8epdvbJqNcfJG0rM+01HGlTwtGpJJDRrL3nU/uFlVUr5NxWkV8XN7RgWVgc7MuZTH3h0xOmAxo3ScvJxXFVFN/RHFBGLBY3WmrEgTm53utH/GQHLkuU1u2z7CMebJO2Xu2nWNRhnCAyk2Ya1gEY3Dic4bumTuC2zyVCe4/sXSsUX0TNl+0WpmOs/saMeFuTnDi52ob0iVsrlZauU+kWRcpLb6MG2sqMhge6mw4Q4jJ7tIb8XCBA1kxkp+omuvCJctni7bJVtLDUccEwxkZ9wOzI3RIy3GOChTXO1bkRinJbZZ6FJrGhrRAAAA5BehGKitIuS0bFIBAEAQBAEAQBAEAQBAEAQBAaq9EOHAjQjUHiFFx2Co3vs+5zxhmcIDGiA3L3i456a6mY3QV5WThOctoz2VcmR32L7MAPFaH91gAP3Y3ugZl3CMllVHpLXmTK1Dj+pMXJswQJq92dWg94/ndw/C3LiStmPg6W5lsKdeSJtFgfZe1pHB96IZUdkCBnhG5r+uWQzyWWymVPKP19ytxcNogiIjp+pEHnl9QvLaMzR0WB8OGGn2j/dEYgOeH3jrrlkrqfPS2ycOn4JaxbM2h+tNjAd9Q4nfIZehzWyvAtfetFsaZMmru2bqNdjrVyYBADdI8xDdBkAt1GFKL3KRdGpryzXeNsoup1bPRaDVLSSD4jB1JnEXEZieQOsHZkY8lS3FEJXQe4LyU+rQwgEuEnMNBmBxcdByGfkvlpQ4rbfZlcdIkdnGTULhSdUcB3QIDQfic45Ngeea14UHy3rZbSu96LFXum01RFSrgbup0cmgficYn5FenLHtn5evsjS4yl5Z7sGyVJpDqgxcGgnD5n3j8hyXa/h8E9y7ORpivJ0bSvFCyuFMBkw0BoiJOcRylTy2qqXxO2PjF6KE6qOzawcS5/XwtHkJP8S+ec1w4oxN9aOu7LLXrDs6QhueJ2gz+J2/LKBz4lX0V2zXGPgnCMpLok7PY6NndhaDaq/wtHcZzO6ev0WyFMKn180i2MIx+7Jdl2VKpx21+WopNPcy+M7+i2RplN8rX+xaot9yIm9LU8OBeCwP7lKkBmylIBfG57h3RvAJWa6yUZL7+EQlJpl0sbSGNBAaQB3W6DLQchovWh+VF6N6mdCAIAgCAIAgCAIAgCAIAgCAIAgNVaiHCD5Eag8QeKjKOwc9guunRzaJcfE93eeTxLj6aKEKYxOKKR2QrTpz26xMrMLHiWn5jmDuKrsqjZHjI40mtMiqWytnY2A2XQRid3td+E92fJZY4FUfYrVMV7HbYLnp0XYhJdESYG4AmGgCThHyV1WNCt7ROMFHwSC0EiJ2qvB1mstaq3xNb3epIaD5EyrKo8ppFGTZ6dTkj4hZrS9tQPDjjxTi1dJ97PV2cyd69qVaceJ8tCyXPls+r2DZ+jaWttDS4CocWExBbmJgfF4uGY3L5S/4dW7HI+lrrU4qRZ6dja0ANGEDQDIfRaY1xitI1JaN8Kw6IQETtFYnVWMAEta8OeB4i0Tk3j04LLk1OyKRCcdoql6WOzU3te2o10unsQDOEe7GoORkGN/BeTfj11y5J/sZ5wjF7X9jtumjaLSAwh1Gz5k4e6XSZOesEncIjJaaI22da1EnDlL7ItlisNOi3DTYGjlv5k7yvSrqjBaii9JLwbqlMEQVY1s6Q9S5sVpbVccQGefFoIaI/ic7qAsksflbzZXw3LZNBaywyugIAgCAIAgCAIAgCAIAgCAIAgCAIAgMSgEoBKAygMICie1i1FtCnT3Pfmfyw6J6gHyWzCjuezyvik9VpFA2dsIr1cBJEtIaQJh5hrfUnyW++bjHaPJxK1OemfdrNQFNjWNENaA0DkBAXit7ez6mMeK0bFwkZQBAYXAafsrMRdgbiIgmBJHAlR4R3vRzSN0KWjpldAQGEBlAEAQBAEAQBAEAQBAEAQBAEAQBAEAKAjrTeTmOLewrOj3mtaWnp3p+YXUtlcp69iEvbax1Putoua+JAqdkJ8jWaY8lbCvflme3JcfCIyy7X21zXYrPQDvcPb0w3o4YyfMKyVVafkohlXSXgzT2ntzT32UDyaarvrTpPn5o669dBZF6faOe27ZXgDFKyh3MUbQR07zWqUKK35ZC3MvX5YkfU2uvQkN7IYifA2i/GMt4MkevRXKinzsoeXlP2/wAHLUuS8bY8/aG1Ww2WgtJbnuEugbpJJIUlbVWvlK3j5Fz+c02G6bdY62KmxrnjUB9PEPJ+YOZzgjPeuztqsWmRrouoltImK23Vrof31Ajq9n/1pqlYtcvys0vPuh+ZHun7RK7/AAWZzvygv8sgjw0vcL4lOXhEvYds6zgA+wV8XFoB+hLT5KmVCX9SNUMyTXcWYtO2Fdo7tlceT8NP643eiRoi/LOTzZLxE5ztzagJdYABx7do/RTWNF+JFf8A1Ca8xJO69q3vntbO9vDBD/1Vc6NPovqy+X5kSX9vt/wK/wD2/wCqr9Jl/wCIiP7fH+BaP+3/AFT02PXibrNeuNwb2FdvN1OAOuai46Jxs37EiColhlAEAQBAEAQBAEAQBAa61drBLnNaOJIA+q6k34IuSXlmqjeFF/gq03dHtPoV1xkvY4rIvw0dEqJMygCAIAgCAxCAwGDghzSMwnY0hCDSEINGMKDSMwh002ix06mVSmx/5mh3qE2zjimeP7No/wCDT/yN/ku8mRcIvyjVQuazscXMoU2uOpa0AnrC65y+pFUwT2kdFWyU3NwuY0t4EAj5KO2T4R+hyMuGytMizUQeIpt/kpc5fUj6UPoeamz1kcZNlok8ezb/ACRWSXucdNb8o9tuKyjSzUR/02fyTnL6nVVBewFyWYEEUWCNIbAHloucmPSh9DNQ2azkF3Y0iZgnAwmImNJ1HzRKUvAbhHzpHXQrNe0OY4OadC0gg7siMlxprpk001tGxDplAEAQBAEAQBAEAQFN9oG1TrI0UaJ++eJJ1wN0mPiJBjoVrxcf1Ht+Dzc/MdK4x8v/AAVrZ7Yurbmi0Wms8Ndm2e9UcPil2jeGs/JaLcmNT4wRjx8GeQvUsk+yYrey+hHdr1AfxBrh8gB6qlZ0/dI0P4TX7SZZNk7nfY6HYveHkOcQ4ToY3HRZ7rFOXJLRuxqXVXwb2S1a0sZ43tb+YgeqrSb8F7kl5ZijaWP8D2u/KQfRGmvJxST8M2F0Lh1vRgPB0MoE0/BrbbKZdhFRmL4cQxfLVd4vyc5x35N0rhI0VbbTYYfUY08HOAP1K6ot+ERc4ryz3Srtfm1wcORB9FxprydUk/DNhKHTQy3UicIqsJ4BwJ+UrvF/Qjzj9TfK4SPIqA6ELumcUk/DPBtLMWDG3F8MjF8tU0/Jzkt62exUB0IXNMKSfg9oSPJeJiRKaObW9GutaWM8b2t/MQPVdSb8HHJLyxRtLH+B7XflIPouNNeTqkn4Zy37eX2ahUrQHFjS4NmJ5TB4qdcOclEqvt9ODl9CD2O2tdbnVQ6m2mGBhHexTiLuIHBXX43pa73szYmb67e1rRu2v2Zbb+ymt2fZ447odOLBzHwj5rlF7q3pbJZeLG/W3rX/ACSdw2BtloU6OPEGAgO0mXF2k81VZJzm5aL6YRqrUdkk1wOigWpp+A4wh0w14OhlDie/BpqW6k0w6oxp4FwB+RK7xf0Oc4r3N4dK4SXZ5fUDRJIAGpJgIcbS8mll4USYFWmTwD2k+q7xf0Oc4/VHQCuEjKAID4jtpUNW8KwJPjawcgA1uXnJ817GP8tKZ8zm/PktP6pH2mz0gxoa0QGgADkBAXjvt7PpYpJaRtQ6Qu118/Y7M+qAC/JrAdMTtJ4gZmOStor9SaRmyr/Rrcvc+c7J7POvOpUq2iq8tbALpl7nHPCCQQ0Abo3iIXoX3KhKMEeNiYzym52N6M7W7Ouux9OtZ6rw1xIDph7XDPCSIkEA5R7plKLlenGaO5eM8Vqdbei0Wi+Ptlz1qjgMYYWVBuxAjMciCDHNZVV6d6ib3f62JKXvrspuxNktNY1qFmcKTagZ21SDLWtxwBBGbsRy3xqM1syXXFqUlv6I83CVtilXB6T8v6GdsNlv7PNItq4w+YMYXNc2DIg8/KEx8j1tpo5mYn4fUoy2W6137WFzsrhx7Vwawv3jvlhf1ga8Sskao/iOPselPImsNTXnSK5sNs9ZbaKhr1XGqHZMDgHEQD2hkEukkjy5rRk3Tr0oroxYONVem7H2XvZ7ZKjYaj6lJ7zjbhIdBiDORAH1WG2+VqSkerj4kKJNxfkpe3991bRafsdJxDA5tMgGMdRxAhxGrQSBHEE8Ftxaoxh6kjzM/InZb6MX14/c6L/9n1OhZXVadR7qlNuJ0xhcB4oAEtgSRmdPNRqy3OfFrpk7/hsa6nKL7RM+zO+qloovp1XFzqJbDjmS10wCd5Bac+EKnMqUJJr3NPw292QcZPtHznZE1xWaLK0dq9hY0/CHDN87oGc+q33qHD5/CPIxZW+q1X5e1+n3Pouzewz7LaG2h9pFR0OxDszJLmkTjLzOupGawXZSnHilo9fGwHVZzlLbKXelD+zLyxMbDWPFRkCPu36tHkXM8lsr1dTpnm27xsra8b3+x9kFobg7TEMGHFi3YYmekLydPej6LktcvY+f7B0ftdttFveNCRTkDLFkB1bTAb/Et2S/TrjWjycFO66dz/b/AM/QkKXs5oOLn16tWq9xJJBDRrzknhmVX+MmlqKSL18Nrbbm22U/a26f7MtLDZqjxLcbTPebmREjVuWh85Wuiz14NTR5uXT+FsTrbLfttdrLXYmWt5c11KiXsaIwzUFMkOkE5YRoQsmPNwt4r6npZtSto5vylsp+w+zVK3uqtque3swwjAW+8XAziafhC2ZV0q9aPMwMWN/Lk319CX9qdkbSp2KkMxTZUYCYmGiiBMCJyVOC9uTNPxVcY1pff/g6X3SLRcdOGgupB1RuXwvfiA/hJ+igp8Mlk3U7MFa8pbM+yW9MqtmO77xnQw1w+eE/xFdzq9NTOfCrtp1v9USXtQvPs7KKLfFWMQNcDYLvmcI81XiV8p8n4Ro+JWuNXFeWQ20VsfdtioWOkcFR7S6q5pgiT3gCNCXEieDVbTBXWOb8GbJsljUxqi+35Gz/ALPmV7M2rVqPbUqjE3DENBzBcCJcTqcxrHNdty3GfGK6Ryj4bGyrnNvbNHs4vWrRtRsdQktdjaG5kNqMknDwENdlxhdy64yh6iI/DrpwtdMvH/0cW3FtdXt5o1ahZRY9jB8LQQ2akbz3iZ4KeNBRq5JdlWdY55HCT1HotP8A4c2GowFlSrmMnh7XA8/DBHRZfxlqfZv/AOmUNfK3+uy4WGz9lTZTmcDWtnjhAE/RZW9vZ6MVqKR0LhIID4z7RLC6lbXu0FXC9p3TAB88QJ8wvXxJKVWj5v4jB138vr2j6rcF6MtVBlZh8QGIfC6M2nmD+i8uyDhJxZ71FsbYKSJFQLik+1ei51kYQMm1ml3Qse0fVwHmtmC16n7HmfFYt09fU1+ySs02eq33hVk9HNbB/wBJ+S7nL50/sR+Etek19z17WazRZabfedVBHRrHSfqB5pgr+Jv7HfirXpJfchNnKRFz2xx0c4xzhrAT8/RW3PeREz4yawpt/c6fY/4rV0oetZRz/MSXwjxP9jd7X/DZ/wA1T0YuYH5mT+L/AJI/qTex1jZWuylTqNDmOa8OB/O7681RkScbm0acOEZ40Yy8aK1fPs4qMJfZKmKMwxxwvHJr9CesdVprzU+poxXfC5RfKp/sY2F2ptH2htlruc9riWgu8bHAEwScyMiIOaZOPDhziMHMs9RVT7/7lbv2zReNVj3FgNozdva19TFj8mulaapfwU19DDfD/VNN+5dz7OQRBtlYg6gif1WH8Zr+lHqv4btfnZL7K7JtsDnubVc/GGggtAiCTuPNVX5Dt1teDRi4ccdvT3soHst/86z/ANt/oFvzf5X7nk/DP9w/0Z9kXkn0RQPaxdmKnTtAGbDgf+V2h8nZfxrdgz1Jw+p5PxWncFYvYhP/AOpAunsMX3uLsYnPs/Fijhh7iu/D/wAfl7eTN+M/0nD38fsXK46Au67cT295rHVag3l5E4eujfJY7Jerd19dHpURWPjbfstsptz/AG296z8VpdTYyC4NJDRimGtYCJ8JzPBbLPTx4r5dtnm0u/Mm25aS+hGbaXH9jqsZ2rquJmKXajvEQM+StxrfUi3rX6GfPo9GSXJvr3PoV7/+jn/41P8A2NXn1fz1+p7V3+1f/wASu+yH+8tP5aXq9aM/+kw/CPM/2Nvth1sv/W//ACXMD+r9jvxj+j9/+CzbBCbvodH/AO9yzZP82Rvwu8eP6Hzcg3ZeW/BTqfOk/wBe475heh/Po/8APJ4v+1yvtv8Awyw4xeN7gtIdRs4BBGbTgznhnUPmGqj+Vj/dmxNZOX1+WJwe1eg4Wqm8+F1IAdWudI/1D5qzBfyNFHxaL9RP7EhcuxDbRQp1W2yqA9oMDcYgt8W4yPJVWZLjJpxRopwVZWpKb7JS59gGWeuyuLQ9xYSYLRnIIzM81XZlucXHRdT8OjXYp8mzs2o2Mo2w9pJp1YjGBIdGmNu/qIOnAKFOTKrryizKwYXd+GUC22G3XQ9rm1Ia491zDNNxG5zTvjiOhW+Mqshaa7/yeTOF+G00+v8AH9j6fspe/wBrszKxADjIeBpiaYMcjE+a826v05uJ7mLd61SmTCqNAQEPtLs/St1LBUlrhmx41af1B3j9QCrarpVy2jPk40b48ZFBpbK3pYnF1mdiHFjgAR+JlTKfnHFbnkUWr50eSsPKoe62dzBf9TInBzPYt9JPyVf+lj9y5fj5ddL+xYbh2dqNstWjbX9s6s9znHE50AtY0AOdnILJB3LPZaualBa0bKMaSqcLXvfkq9LZG8bFVL7HUa8HLUNJHB7X93LiD8pWp5NVsdTRgjhZFE+VLM1tkrxt1UPtlRrAMhmHQODGMyz4kosiqparQlhZF8k7XpFwvK44sL7JZwB3MLJMZzMuMakySeayQt/iKcj0rKP4Dqh9CL9n+zdexGua2D7wUsOF2Lw9pM5CPGFZlXxs1xM+BizoUufubNv9nq9tFEUcPcLy7E6NQ2IyPArmNdGptyJZ+NO+KUfZhlyWynd9KhRe2nXpumQ44YxOMThMyCMiIR2Vu1ykugqLY46hF6kiOJv4NLcNN34/up6jMD5hWf6bz3+hT/r9a6/U2bG7FPs9X7RaXB1QTgaCXQXavc46uzOQ4zPDmRlKceEPB3DwJVz9Sx9nZtpsaLYRVpODKwEGfC8DQGNCOOfDhEcfJ9Pp+Cebgq/5o9S/7kJZLDftBopscC1uTZdSdlwBf3o6q2UsaXbM8K86tcU00WTZWxXgx7322q14c0BjQdDMnJrQ31We6VTSUEbMaGQm3a9kDsRsdarJaG1avZ4QxzThcSZIG6Ffk5MLIaRmw8Kym3nLWj6GFhPWOS+LALRRqUXaPaW9Dud1Bg+SlCXGSkiu2tWQcH7nze5vZ7aW16bq/Z9m1wc+HSSBnEFuYJAHQr0LM2Dg1HyeNT8MsjYnPWj6TedibXo1KTph7XNJGokajmNV58JcWmj2rIKcHF+581sOyl6WOqTZi3PIvDm4SJyxNfv36GJMFejPIosj86PFrwsqmX8Nm+/NhbZUa2qa3b1zPagkAAbhTJAEDOdNchxjVl1xbWtIlf8ADrZpScty9yy7PXZaX2OpZ7bAlvZsgtJDMAaJw5SP0Wa2cFYpVm6iq2VLhd+hVLDsteliquNmwunIuDm4XCcpa/Q+nFap5FNkfnPPrw8qiTdbRMbV7NWy2UrL/dmrTa/tiXYRicKekCNWlVY98KpS+j8GnLxbb4w8bXn/AAWXZW732ey0qNSMbA6YMjN7jkehCzXSU5uSNuNW66owfsQG3uyVW2Pp1aGDEAWvxEiRMtIyOku+YWjFyFWmpeDHn4Ur2pQ8nXsFs2+xU6na4e0e4ThMjC0ZDrJcfkoZN6ta14LMHFdEXy8sktqNn6dupYHHC5udN4Elp6b2neP5Kum11y2i7Jxo3w4v+5SbDs/fFiltnc0sJnJzC3rhqAQei2Suot7kebXjZlHUGtExc9ivd1am+01Wik0y5gLQTkd1NsHM7zuVNkqFFqC7NVMMt2J2Na+gvKyXvTr1H2d7H0nPJaxxaYB3d8COgKQljuKUl2cshlqbcGtfRkVeOz1629zRaezpsbpm3CJ1IawkuMcT8lbC6irbh2zPZjZWQ16jSRfbluxllososnCwanUkmS48ySSsVk3OTkz1aalVBQj7HeoFoQBAEAQBAEAQBAEAQBAEAQBAEAQBAEAQBAEAQBAEAQBAEAQBAEAQBAEAQBAEAQH/2Q==">
            <a:hlinkClick r:id="rId2"/>
          </p:cNvPr>
          <p:cNvSpPr>
            <a:spLocks noChangeAspect="1" noChangeArrowheads="1"/>
          </p:cNvSpPr>
          <p:nvPr/>
        </p:nvSpPr>
        <p:spPr bwMode="auto">
          <a:xfrm>
            <a:off x="209550" y="-655638"/>
            <a:ext cx="2705100" cy="16859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7" name="AutoShape 6" descr="data:image/jpeg;base64,/9j/4AAQSkZJRgABAQAAAQABAAD/2wCEAAkGBxIREhUTEhIVFRUWGBcZFRgYFxoXFxsaGhcYFx8VGBoZHSggGhomGxYYITEhJSktLi4uGB8zODMtNygtLisBCgoKDg0OGhAQGy0lHyYtLS0tLS0tLS0tLS0tLS0tLS0tLS0tLS0tLS0tLS0tLS0tLS0tLS0tLS0tLS0tLS0tLf/AABEIALEBHAMBEQACEQEDEQH/xAAbAAEAAgMBAQAAAAAAAAAAAAAABQYBAwQCB//EAEYQAAEDAQUFBQUGAwcCBwEAAAEAAhEDBAUSITEGQVFhcRMiMoGxB0JSkaEUI2JywfCC0eEVM1OSorLxg5MXNDVzdMLDFv/EABoBAQADAQEBAAAAAAAAAAAAAAACAwQBBQb/xAA1EQACAgICAQIEBAUDBAMAAAAAAQIDBBESITETQQUiUWEUMnGBIzNCkaEkNMEVsfDxctHh/9oADAMBAAIRAxEAPwD7igCAIAgCAIAgCAIAgCAIDEoDKAIBKA1vrtGrgOpAUeSB7a6VIGUAQBAEAQBAEAQBAEAQBAEAQBAEAQBAEAQBAEAQBAEAQBAEAQHFaLwa04Wy950a3XqdwbzPTXJVSsSel5ObPVCk451CPyt8I89XHrlyClFPywdRMKZ084j06qLYIu23rZ5wl2Mt1DTkPzmQ0dHFZrMmpdbIOyKIqttLRYe41gPFoxH6QP8AUs08+uPgg7oombgvIWinj3yQREb+Enkdd61416ujtEoT5Ik1pLAgCAIAgCAIAgCAIAgCAIAgCAIAgCAIAgCAIAgCAIAgCAICtbSX6KZ7Kn3qhygZgTxjU/hHmvOysvj8ke2U2Wa6Xk3XBddRgx1XGXZkbyeLyPkG6DiconjUyS5T8na4tdsnVtLSJvXaGjQkE4n/AAtzPmdB5rJdmV1efJXKyMSpWq9LVbXYGA4fgZpH43b/ADy5Lyp335L1HpGdznZ4N79n6VnYH2qr0p09SeAJ/kOql+DhTHla/wBjvpKK3JkXRs5tFQNo0wwSOJwgnxPcdT+wssa/WnqC0ipR5vSRdbkuwWU4A4uxQdCd2bjGTRu/XcvcxsdU9JmyEFEkbfeVKiJqPDeWpPQDMq+y6EPzMk5JeTfZ6zXta9plrgCDyOasjJSW0SNqkAgCAIAgCAIAgCAIAgCAIAgCAIAgCAIAgCAIAgCAwUBU7+2ieXmhZhLj3S4ZnFvDd2XHdnwXlZOZJy9OvyZ7LHvjE79ntn20Bjf3qp1OsTuE/U71fjYir+aXbJ118e35JW12unSGKo9rRzMf8rTOyMO5MsckvJUL12jq2h3ZWVrgDlIHfd0+Ec9ei8m7Nna+FRnna5dRN907H+9aHTvwNOX8Tt/l9VZT8O/qtYjR7yO69b4o2NvZ0WtL/hGg5vj01Ktvya8ePGHknOyMFpFUstGrba3eLnH3juA4cGj9wV5cIzyrNyM0VK2XZaG1rLYRBdifua3Mjy3H8RzPSAPUTpx1peTVuMOiDfeVoBwMxMNR0944qzp3mYDBG6B6lYp5Nm+MetlLsl4NBq0qLyXRVfzOMzxLzkPIT/uNbshW9y7ZHko+eyx7JX0a2JlSA4d4RkCDrA6+q9DByvU3Fl1NnLpliqVWtzJA6mF6EpqPllzeip3jtQS8Mp/dtyIe4QDnqQQe5lqMzxGq8y34hqfFf3KJXd6JO7dpKVar2QkEjJx8LjvA3881oqzYWT4k42xk9E6txaEAQBAEAQBAEAQBAEAQBAEAQBAEAQBAEBgoCB2pvfsaeBh+8f3WxqNJI55iOZCw5mRwjxj5ZVbPS0jzstcXYNx1B967zwjh14qOFi+muUvLOVV8e35Oi/r+ZZhHiqHRs/V3AKzJy40r7krLFBFTsVgr2+oXvd3Rq8jIfhYP3zXlV025UuUvBmjGVr2y73bdlKztim2OJPiPMlezTRCqOka4xUV0V3aHamJp2c56OqcOTefP9jz8vP18tZRbdrqJXbPZ2Dv2hxAOeAZ1H88/CDxOu7ivOhXFvnY//wBKVFeZE5ZKFoqsw0miy2fUunvEcST3ifl1K9CELJLUfliXpSa0ukcdpttCzd2zAPqe9WdDo/Junnp1We26upar7f1K5TjDqPkg3vJkkkkmSTmSeJO9edKcpPbZRts8qJw77lLm1BUacIYe846aeHqf66BasblCfL2LK9p7NtvtjK9XHUqOgaCMWm5oOQ6mByVltysntslKalLyRrnEmSSSdScyscntlLZim6CDwIORg5cDuSEnGSaOp6Z9H2cvcWinmR2jQMY66OHX6GQvpsTIVsPub658kTC2FgQBAEAQBAEAQBAEAQBAEAQBAEAQBAEBz2+1ClTdUdo0E/0VdtihFyZyT0tlM2YputNoNapngz5AkuOXmT8+QXj4aldb6kvYzVbnLkyY2j2jFAGnTh1XfvDevE8v2deXmKv5Ydssst49LyRtybMuqntrVOZnCfE7m/gOXpos+NhOx+pb/YhCrb5SLRarTSs1OXEMYMgB9GtA38l6c5wpj30i9tRRRb52jq1yWtOCmcsI1I/EefAfVeFkZtlr4x8GSdzl0jFK4Kjafa1ntotkRiBLz0aM54DVcjgy48pvQVD1tnU212aziW0nurTJ7SMU697XB08XqrlbTSultkuUIIi7fela0mHuJ4MaDh8mjU9ZWS3Ituev8FUpykYtF2VKbQ+qAwHwtJGJ3QDTmTooSxpQjykcdbS2zilZyB6bkRLZ5aT+sdFJdMGy02p1SMREN8LQAGjoB66qc7JT6JSk2a3NIyIIPPVVPogYQBDp3XHa+yrsfjwiYcYmWnUR+/0WrEt9OxPfRZVLjI+l2a0MqDExzXDiCCPovp4TjNbTN6e/BuUzoQBAEAQBAEAQBAEAQBAEAQBAEAQBAVjby1YaTKY992fRufrhXl/FLNV8fqUZEtR0Viy26rgFnoSC4y7D4nE7p3ACB5arzK7bHH06zPGctcYlq2e2abRipVh1TUb2t6cXc162LhKv5p9s011a7fk7L9v1lmGmJ50boOrjuVuTlRpX3JWWKCKU91ottSTnHkxg/T1K8STtypbfgyPlYzopWqjZD91Fet/iHKm38g3nn9dysVlWP+XuX1J8o1+O2cNW9azyXF3ePvbxyafcH5YWeWXZIrdrZtui78ZD3tLmycLB4qjhqJ3NHvO0Gmqsx6Ob5T/9kq699sl6l50bODAbUqxEU8qbBrga7hxIzPLIDbPIqqXXbLXOMf1K9abRUr1Jdm50BoGg4NaNwXl2WSul2ZpSc2eqgbTgDC5+ck54TpGRLSfM9MklqHXuH0cxM5nVVb2RAMZhcOGEOmUAQ4YhAdt13nUs7sTDrq06HqtOPkyqfRZCxxPoNx3s20sxAFpGTgdx5HeOa+ix8hWx2jdCfJbJJaSYQBAEAQBAEAQBAEAQBAEAQBAEAQFd2nuOpaXUyxzQGyCDOUx3hGugyXn5mI72tMqtr5nXdl10LIyZAPvPcQCfPQDkraaK6ESjCMEcl87TU6bPuSHuOQIBLJ/MMj0BVWTmxrj8vkhO1RXRR7VaX1XFzzJP7yC+fttlY9sxSk5PbMMdUeBTbicNQwSZPGBqealD1JfLE6nJrSO+03T2DA+uYc7wUge8ebjuHRXzxvSjym+/oWOvityOKy0Qe/UkUwYMauOuBvOBM7h5Kmutfml4IRj7vwb7VeTnnJoayAMDZggDJrjqQOGQzOUklTsyXLpdI7KxvwcKysrMscRoYyj5rqegbLPZ3VDDBOUncAOLicgFOFcpslGLk+jdWqU2gtpjEdDUdnu9we6Nc9eisnKEVqP9yTaS0jkWcqMx+/31+q7o6FwBDgQElc1y1LScsmDxO/RvE+i14+JO17XguhU5F3uG6zRZL4xnWNGjcwch/PiZ+gx6PTj2bIQ4ollpJhAEAQBAEAQBAEAQBAEAQBAEAQGHLjBBWu9K7yWWenoYL35NbGvU9CeYWOy+b6gv3K5SfsQ140qVMF9prG0Vo7lMyGA/l+HnkDGixW8ILlZLbK5aXcnsrjnPrO3uduAGgG4AZBo+S8pudr2ZXuTJK47gfaTM4aYMF2sxubuPXTqtWLhSte30iyuly8+C4GlZ7DSLg0ADfq5x3Cd5XsuNWNDaNWo1opbG1LbWL3nCMsTvdY3c0c/6k7143zZNnKXSMvdktvwdV8XvT7P7PZ2jsxq4iSSOE8/e1VmTkwUfTrXRKyxa4xIELzDOEB6Y0mY3CTyUuLB6NY4cOjcpA3nieJ66boXeb1pHdvWjWVA4dDqGD+8DgSO6N+kyeGcDzOsQreCj+YlrXk0vqExO4QN0BQlJsi2eVEBAdt2Xe6s4QDhkA8/wiN/PcMytWNju2W/YtrrcmfSKbG0WgAAAZNaMh0AX0sVGuOjdrRus9ZrxLTIKnGSfgb2bVI6EAQBAEAQBAEAQBAEAQBAEAQBAYKAo+21Oo14OJ3ZujKe7izOQG7LfvXh/ElOL2n0ZchNdkHd9gdWJjutHjedBO7m47mjMrBRRO5/YphBzLfZNn2Foptc7s9ah0NQj3Mvd4/Lp7VeHFLS8GuNaXRPFzKTD4WtYOgAHoFt+WEfsWdJFFvy0VLS8PfNOgP7su3jiB7zzGm4axv8ADypyue31Ey2Ny8+CJrWsubgHdYNGjfzcfePNYZ3NrivBQ5+y8HOqSJk5ICTu268QFSqDgPgYPHUPBvBvF24cNVuoxv6p+C6FfuzxfFoLi1pwjDIwM8DNwE+87id2nFQyZ76X+Dlj2RyyFR6a4ggjUZhE9PYQe4kkkyTqTqV1yb8hvZllOZOgGp/QcSeH6Lqj1sHmTx009cvNRB33RdxrOkjugxrEu3Nn1jOOZC14uP6j78FtdfJlnpW6jZAaNNpe9o77iQGtkz3nHIATp0GZXrRuro+SJpUow+VEFeF/veThMzq4jI8g06NHAjPeFguz5N6iUyvfsaLrvqrRfiBLw495pMz05qnHy7IS+pCFskz6HYrWKgy1GoX0ldimtm5PZ1Kw6EAQBAEAQBAEAQBAEAQBAEAQBAc9ssjKowvaHCCMxpIgxwyUJ1xmtSONJ+SPsl04CG5Cmzwx9SfxnOXcMhqSqYUKPS8HFHRrvC9iD2VnZiIIa52WBnLOAXZ+H/hQtvafGBGUvZEFfN4MYzsi81n4sT5PdncHRGIDKG5aZ8FgycmMY8N7ZVZYkteSt1KrneJxPU859c15MrJS8mVts9UrO98YWkyYaBmSeQ5b+C7CqUn0gotkjbbq+zsxVfEYwM8Q543ZAmAchpvnfqnjKqO5eS118VtkXWpgZAzl3sog8BPrCxySRU+jptN4VKk4nE4okxBgaN5NB3DqVbPInJa2SdjZyKggCU1sG4WeCA+WzoIlxnQAbp5x5qxV99neP1NdRhaYOu+CD5SN6i00zjWmKlQmNABoAIH/ADzOaNt9DZ1UqFNrS6qTijuU25Oni8+6OWqujCEY7k+/oWKKS2zDbyqAQ04REDDlA4Nzy5nU8UWTNLS6Oeo0ujk/f9VQ5MhthROE9s3d8xVIkk4aLToXb3n8Lcz5cYXq4OPv55fsaqa/d/sXPuWalJ0H+Zzj01cSfqva6riavCM3deAqjMYXb2zOcAwDv1C7XYpIJ7O5WnQgCAIAgCAIAgCAIAgCAIAgCAwSuMEBelvfUxNpnBTGT6pmXH4KQGbjzb0BnMY7rJS6j0vqVyb9ivXhejaY7KiCCMiTGXFsDLqB5ly8y/KUVxgUWW66RAvfOZMk6leY25MzeTvp2HCwVKgPeIDG73HpqfTmT3VrjRxjyl/YtVeltm+0Xm6nDaRh0RUdkTpGAEZQJOQAAOm8mc8jh1DydlZrwcNO2HFjfL3AQyTk07jERA3AZTCz+s29y7Ic35Zzqh9kDCA32YEyAWtAEveRmG6dd+gzKurjy69iUVs2Pq9m4imCMwA9zfvBl54fLOCpN8JaiS3p9Hs2XHUFOk15e7PE/uk843DrJUnDnLjHyNcnpHPa7P2byzE1xGRw6A8OcKm2HB6ISjxejU10Zgwq0cMLr37gLgBH7/VPAZIXddFWsWw04XE55TA1IB+U6SQtdGJOxr6FsKmz6Dd9iFIAwJADQBo1o9xv6nefID6OutQSNySRGXk5zjiADyPCNWgnIBvxOOhccgJ1EhUXbbIS37Ht1cNphjSSM8Txq92bnYTllMkvyA66dcuMdI6+kb9nLbVrMLqgEAkNdmC6CQTB3TkN+Wali2TnHcjlcm12TC1FgQBAEAQBAEAQBAEAQBAEAQELfpfUcyhTxDFLnuBIGBurZ4uJA5TKy5Dk2oxIS34RVr3vciaVJpYBkXHJ0DItb8IkQd+Wa8jKymvkj0ZrLddIggNwHReak5Mz+WTFnayzRiaKtoPhZ4m0zuxR4n8hp9VvrUaV33IvilD7s4a1WrUeXOLi8YsRnQDIgcBros05zm9srbk3s5QqPcgEAlAdNhslSqS1kkE5wJBI3cPmQFfVVKb0icYN9Istgsb6TezeWjUjCJeQY0w59SP8wXq00uEdSNMINdMhrwrUmk4M3jIGZjnI7oPJo3+LWcV8q4715KZuKOChaX05wHCXakeKOE7h0WSFko/l9ytSa8EjdOz9StJM02DUlpJPINWujCnZuUukWQpcu2dQs1koA43Y3jLOCQeDWDKebiQFcq8epdvbJqNcfJG0rM+01HGlTwtGpJJDRrL3nU/uFlVUr5NxWkV8XN7RgWVgc7MuZTH3h0xOmAxo3ScvJxXFVFN/RHFBGLBY3WmrEgTm53utH/GQHLkuU1u2z7CMebJO2Xu2nWNRhnCAyk2Ya1gEY3Dic4bumTuC2zyVCe4/sXSsUX0TNl+0WpmOs/saMeFuTnDi52ob0iVsrlZauU+kWRcpLb6MG2sqMhge6mw4Q4jJ7tIb8XCBA1kxkp+omuvCJctni7bJVtLDUccEwxkZ9wOzI3RIy3GOChTXO1bkRinJbZZ6FJrGhrRAAAA5BehGKitIuS0bFIBAEAQBAEAQBAEAQBAEAQBAaq9EOHAjQjUHiFFx2Co3vs+5zxhmcIDGiA3L3i456a6mY3QV5WThOctoz2VcmR32L7MAPFaH91gAP3Y3ugZl3CMllVHpLXmTK1Dj+pMXJswQJq92dWg94/ndw/C3LiStmPg6W5lsKdeSJtFgfZe1pHB96IZUdkCBnhG5r+uWQzyWWymVPKP19ytxcNogiIjp+pEHnl9QvLaMzR0WB8OGGn2j/dEYgOeH3jrrlkrqfPS2ycOn4JaxbM2h+tNjAd9Q4nfIZehzWyvAtfetFsaZMmru2bqNdjrVyYBADdI8xDdBkAt1GFKL3KRdGpryzXeNsoup1bPRaDVLSSD4jB1JnEXEZieQOsHZkY8lS3FEJXQe4LyU+rQwgEuEnMNBmBxcdByGfkvlpQ4rbfZlcdIkdnGTULhSdUcB3QIDQfic45Ngeea14UHy3rZbSu96LFXum01RFSrgbup0cmgficYn5FenLHtn5evsjS4yl5Z7sGyVJpDqgxcGgnD5n3j8hyXa/h8E9y7ORpivJ0bSvFCyuFMBkw0BoiJOcRylTy2qqXxO2PjF6KE6qOzawcS5/XwtHkJP8S+ec1w4oxN9aOu7LLXrDs6QhueJ2gz+J2/LKBz4lX0V2zXGPgnCMpLok7PY6NndhaDaq/wtHcZzO6ev0WyFMKn180i2MIx+7Jdl2VKpx21+WopNPcy+M7+i2RplN8rX+xaot9yIm9LU8OBeCwP7lKkBmylIBfG57h3RvAJWa6yUZL7+EQlJpl0sbSGNBAaQB3W6DLQchovWh+VF6N6mdCAIAgCAIAgCAIAgCAIAgCAIAgNVaiHCD5Eag8QeKjKOwc9guunRzaJcfE93eeTxLj6aKEKYxOKKR2QrTpz26xMrMLHiWn5jmDuKrsqjZHjI40mtMiqWytnY2A2XQRid3td+E92fJZY4FUfYrVMV7HbYLnp0XYhJdESYG4AmGgCThHyV1WNCt7ROMFHwSC0EiJ2qvB1mstaq3xNb3epIaD5EyrKo8ppFGTZ6dTkj4hZrS9tQPDjjxTi1dJ97PV2cyd69qVaceJ8tCyXPls+r2DZ+jaWttDS4CocWExBbmJgfF4uGY3L5S/4dW7HI+lrrU4qRZ6dja0ANGEDQDIfRaY1xitI1JaN8Kw6IQETtFYnVWMAEta8OeB4i0Tk3j04LLk1OyKRCcdoql6WOzU3te2o10unsQDOEe7GoORkGN/BeTfj11y5J/sZ5wjF7X9jtumjaLSAwh1Gz5k4e6XSZOesEncIjJaaI22da1EnDlL7ItlisNOi3DTYGjlv5k7yvSrqjBaii9JLwbqlMEQVY1s6Q9S5sVpbVccQGefFoIaI/ic7qAsksflbzZXw3LZNBaywyugIAgCAIAgCAIAgCAIAgCAIAgCAIAgMSgEoBKAygMICie1i1FtCnT3Pfmfyw6J6gHyWzCjuezyvik9VpFA2dsIr1cBJEtIaQJh5hrfUnyW++bjHaPJxK1OemfdrNQFNjWNENaA0DkBAXit7ez6mMeK0bFwkZQBAYXAafsrMRdgbiIgmBJHAlR4R3vRzSN0KWjpldAQGEBlAEAQBAEAQBAEAQBAEAQBAEAQBAEAKAjrTeTmOLewrOj3mtaWnp3p+YXUtlcp69iEvbax1Putoua+JAqdkJ8jWaY8lbCvflme3JcfCIyy7X21zXYrPQDvcPb0w3o4YyfMKyVVafkohlXSXgzT2ntzT32UDyaarvrTpPn5o669dBZF6faOe27ZXgDFKyh3MUbQR07zWqUKK35ZC3MvX5YkfU2uvQkN7IYifA2i/GMt4MkevRXKinzsoeXlP2/wAHLUuS8bY8/aG1Ww2WgtJbnuEugbpJJIUlbVWvlK3j5Fz+c02G6bdY62KmxrnjUB9PEPJ+YOZzgjPeuztqsWmRrouoltImK23Vrof31Ajq9n/1pqlYtcvys0vPuh+ZHun7RK7/AAWZzvygv8sgjw0vcL4lOXhEvYds6zgA+wV8XFoB+hLT5KmVCX9SNUMyTXcWYtO2Fdo7tlceT8NP643eiRoi/LOTzZLxE5ztzagJdYABx7do/RTWNF+JFf8A1Ca8xJO69q3vntbO9vDBD/1Vc6NPovqy+X5kSX9vt/wK/wD2/wCqr9Jl/wCIiP7fH+BaP+3/AFT02PXibrNeuNwb2FdvN1OAOuai46Jxs37EiColhlAEAQBAEAQBAEAQBAa61drBLnNaOJIA+q6k34IuSXlmqjeFF/gq03dHtPoV1xkvY4rIvw0dEqJMygCAIAgCAxCAwGDghzSMwnY0hCDSEINGMKDSMwh002ix06mVSmx/5mh3qE2zjimeP7No/wCDT/yN/ku8mRcIvyjVQuazscXMoU2uOpa0AnrC65y+pFUwT2kdFWyU3NwuY0t4EAj5KO2T4R+hyMuGytMizUQeIpt/kpc5fUj6UPoeamz1kcZNlok8ezb/ACRWSXucdNb8o9tuKyjSzUR/02fyTnL6nVVBewFyWYEEUWCNIbAHloucmPSh9DNQ2azkF3Y0iZgnAwmImNJ1HzRKUvAbhHzpHXQrNe0OY4OadC0gg7siMlxprpk001tGxDplAEAQBAEAQBAEAQFN9oG1TrI0UaJ++eJJ1wN0mPiJBjoVrxcf1Ht+Dzc/MdK4x8v/AAVrZ7Yurbmi0Wms8Ndm2e9UcPil2jeGs/JaLcmNT4wRjx8GeQvUsk+yYrey+hHdr1AfxBrh8gB6qlZ0/dI0P4TX7SZZNk7nfY6HYveHkOcQ4ToY3HRZ7rFOXJLRuxqXVXwb2S1a0sZ43tb+YgeqrSb8F7kl5ZijaWP8D2u/KQfRGmvJxST8M2F0Lh1vRgPB0MoE0/BrbbKZdhFRmL4cQxfLVd4vyc5x35N0rhI0VbbTYYfUY08HOAP1K6ot+ERc4ryz3Srtfm1wcORB9FxprydUk/DNhKHTQy3UicIqsJ4BwJ+UrvF/Qjzj9TfK4SPIqA6ELumcUk/DPBtLMWDG3F8MjF8tU0/Jzkt62exUB0IXNMKSfg9oSPJeJiRKaObW9GutaWM8b2t/MQPVdSb8HHJLyxRtLH+B7XflIPouNNeTqkn4Zy37eX2ahUrQHFjS4NmJ5TB4qdcOclEqvt9ODl9CD2O2tdbnVQ6m2mGBhHexTiLuIHBXX43pa73szYmb67e1rRu2v2Zbb+ymt2fZ447odOLBzHwj5rlF7q3pbJZeLG/W3rX/ACSdw2BtloU6OPEGAgO0mXF2k81VZJzm5aL6YRqrUdkk1wOigWpp+A4wh0w14OhlDie/BpqW6k0w6oxp4FwB+RK7xf0Oc4r3N4dK4SXZ5fUDRJIAGpJgIcbS8mll4USYFWmTwD2k+q7xf0Oc4/VHQCuEjKAID4jtpUNW8KwJPjawcgA1uXnJ817GP8tKZ8zm/PktP6pH2mz0gxoa0QGgADkBAXjvt7PpYpJaRtQ6Qu118/Y7M+qAC/JrAdMTtJ4gZmOStor9SaRmyr/Rrcvc+c7J7POvOpUq2iq8tbALpl7nHPCCQQ0Abo3iIXoX3KhKMEeNiYzym52N6M7W7Ouux9OtZ6rw1xIDph7XDPCSIkEA5R7plKLlenGaO5eM8Vqdbei0Wi+Ptlz1qjgMYYWVBuxAjMciCDHNZVV6d6ib3f62JKXvrspuxNktNY1qFmcKTagZ21SDLWtxwBBGbsRy3xqM1syXXFqUlv6I83CVtilXB6T8v6GdsNlv7PNItq4w+YMYXNc2DIg8/KEx8j1tpo5mYn4fUoy2W6137WFzsrhx7Vwawv3jvlhf1ga8Sskao/iOPselPImsNTXnSK5sNs9ZbaKhr1XGqHZMDgHEQD2hkEukkjy5rRk3Tr0oroxYONVem7H2XvZ7ZKjYaj6lJ7zjbhIdBiDORAH1WG2+VqSkerj4kKJNxfkpe3991bRafsdJxDA5tMgGMdRxAhxGrQSBHEE8Ftxaoxh6kjzM/InZb6MX14/c6L/9n1OhZXVadR7qlNuJ0xhcB4oAEtgSRmdPNRqy3OfFrpk7/hsa6nKL7RM+zO+qloovp1XFzqJbDjmS10wCd5Bac+EKnMqUJJr3NPw292QcZPtHznZE1xWaLK0dq9hY0/CHDN87oGc+q33qHD5/CPIxZW+q1X5e1+n3Pouzewz7LaG2h9pFR0OxDszJLmkTjLzOupGawXZSnHilo9fGwHVZzlLbKXelD+zLyxMbDWPFRkCPu36tHkXM8lsr1dTpnm27xsra8b3+x9kFobg7TEMGHFi3YYmekLydPej6LktcvY+f7B0ftdttFveNCRTkDLFkB1bTAb/Et2S/TrjWjycFO66dz/b/AM/QkKXs5oOLn16tWq9xJJBDRrzknhmVX+MmlqKSL18Nrbbm22U/a26f7MtLDZqjxLcbTPebmREjVuWh85Wuiz14NTR5uXT+FsTrbLfttdrLXYmWt5c11KiXsaIwzUFMkOkE5YRoQsmPNwt4r6npZtSto5vylsp+w+zVK3uqtque3swwjAW+8XAziafhC2ZV0q9aPMwMWN/Lk319CX9qdkbSp2KkMxTZUYCYmGiiBMCJyVOC9uTNPxVcY1pff/g6X3SLRcdOGgupB1RuXwvfiA/hJ+igp8Mlk3U7MFa8pbM+yW9MqtmO77xnQw1w+eE/xFdzq9NTOfCrtp1v9USXtQvPs7KKLfFWMQNcDYLvmcI81XiV8p8n4Ro+JWuNXFeWQ20VsfdtioWOkcFR7S6q5pgiT3gCNCXEieDVbTBXWOb8GbJsljUxqi+35Gz/ALPmV7M2rVqPbUqjE3DENBzBcCJcTqcxrHNdty3GfGK6Ryj4bGyrnNvbNHs4vWrRtRsdQktdjaG5kNqMknDwENdlxhdy64yh6iI/DrpwtdMvH/0cW3FtdXt5o1ahZRY9jB8LQQ2akbz3iZ4KeNBRq5JdlWdY55HCT1HotP8A4c2GowFlSrmMnh7XA8/DBHRZfxlqfZv/AOmUNfK3+uy4WGz9lTZTmcDWtnjhAE/RZW9vZ6MVqKR0LhIID4z7RLC6lbXu0FXC9p3TAB88QJ8wvXxJKVWj5v4jB138vr2j6rcF6MtVBlZh8QGIfC6M2nmD+i8uyDhJxZ71FsbYKSJFQLik+1ei51kYQMm1ml3Qse0fVwHmtmC16n7HmfFYt09fU1+ySs02eq33hVk9HNbB/wBJ+S7nL50/sR+Etek19z17WazRZabfedVBHRrHSfqB5pgr+Jv7HfirXpJfchNnKRFz2xx0c4xzhrAT8/RW3PeREz4yawpt/c6fY/4rV0oetZRz/MSXwjxP9jd7X/DZ/wA1T0YuYH5mT+L/AJI/qTex1jZWuylTqNDmOa8OB/O7681RkScbm0acOEZ40Yy8aK1fPs4qMJfZKmKMwxxwvHJr9CesdVprzU+poxXfC5RfKp/sY2F2ptH2htlruc9riWgu8bHAEwScyMiIOaZOPDhziMHMs9RVT7/7lbv2zReNVj3FgNozdva19TFj8mulaapfwU19DDfD/VNN+5dz7OQRBtlYg6gif1WH8Zr+lHqv4btfnZL7K7JtsDnubVc/GGggtAiCTuPNVX5Dt1teDRi4ccdvT3soHst/86z/ANt/oFvzf5X7nk/DP9w/0Z9kXkn0RQPaxdmKnTtAGbDgf+V2h8nZfxrdgz1Jw+p5PxWncFYvYhP/AOpAunsMX3uLsYnPs/Fijhh7iu/D/wAfl7eTN+M/0nD38fsXK46Au67cT295rHVag3l5E4eujfJY7Jerd19dHpURWPjbfstsptz/AG296z8VpdTYyC4NJDRimGtYCJ8JzPBbLPTx4r5dtnm0u/Mm25aS+hGbaXH9jqsZ2rquJmKXajvEQM+StxrfUi3rX6GfPo9GSXJvr3PoV7/+jn/41P8A2NXn1fz1+p7V3+1f/wASu+yH+8tP5aXq9aM/+kw/CPM/2Nvth1sv/W//ACXMD+r9jvxj+j9/+CzbBCbvodH/AO9yzZP82Rvwu8eP6Hzcg3ZeW/BTqfOk/wBe475heh/Po/8APJ4v+1yvtv8Awyw4xeN7gtIdRs4BBGbTgznhnUPmGqj+Vj/dmxNZOX1+WJwe1eg4Wqm8+F1IAdWudI/1D5qzBfyNFHxaL9RP7EhcuxDbRQp1W2yqA9oMDcYgt8W4yPJVWZLjJpxRopwVZWpKb7JS59gGWeuyuLQ9xYSYLRnIIzM81XZlucXHRdT8OjXYp8mzs2o2Mo2w9pJp1YjGBIdGmNu/qIOnAKFOTKrryizKwYXd+GUC22G3XQ9rm1Ia491zDNNxG5zTvjiOhW+Mqshaa7/yeTOF+G00+v8AH9j6fspe/wBrszKxADjIeBpiaYMcjE+a826v05uJ7mLd61SmTCqNAQEPtLs/St1LBUlrhmx41af1B3j9QCrarpVy2jPk40b48ZFBpbK3pYnF1mdiHFjgAR+JlTKfnHFbnkUWr50eSsPKoe62dzBf9TInBzPYt9JPyVf+lj9y5fj5ddL+xYbh2dqNstWjbX9s6s9znHE50AtY0AOdnILJB3LPZaualBa0bKMaSqcLXvfkq9LZG8bFVL7HUa8HLUNJHB7X93LiD8pWp5NVsdTRgjhZFE+VLM1tkrxt1UPtlRrAMhmHQODGMyz4kosiqparQlhZF8k7XpFwvK44sL7JZwB3MLJMZzMuMakySeayQt/iKcj0rKP4Dqh9CL9n+zdexGua2D7wUsOF2Lw9pM5CPGFZlXxs1xM+BizoUufubNv9nq9tFEUcPcLy7E6NQ2IyPArmNdGptyJZ+NO+KUfZhlyWynd9KhRe2nXpumQ44YxOMThMyCMiIR2Vu1ykugqLY46hF6kiOJv4NLcNN34/up6jMD5hWf6bz3+hT/r9a6/U2bG7FPs9X7RaXB1QTgaCXQXavc46uzOQ4zPDmRlKceEPB3DwJVz9Sx9nZtpsaLYRVpODKwEGfC8DQGNCOOfDhEcfJ9Pp+Cebgq/5o9S/7kJZLDftBopscC1uTZdSdlwBf3o6q2UsaXbM8K86tcU00WTZWxXgx7322q14c0BjQdDMnJrQ31We6VTSUEbMaGQm3a9kDsRsdarJaG1avZ4QxzThcSZIG6Ffk5MLIaRmw8Kym3nLWj6GFhPWOS+LALRRqUXaPaW9Dud1Bg+SlCXGSkiu2tWQcH7nze5vZ7aW16bq/Z9m1wc+HSSBnEFuYJAHQr0LM2Dg1HyeNT8MsjYnPWj6TedibXo1KTph7XNJGokajmNV58JcWmj2rIKcHF+581sOyl6WOqTZi3PIvDm4SJyxNfv36GJMFejPIosj86PFrwsqmX8Nm+/NhbZUa2qa3b1zPagkAAbhTJAEDOdNchxjVl1xbWtIlf8ADrZpScty9yy7PXZaX2OpZ7bAlvZsgtJDMAaJw5SP0Wa2cFYpVm6iq2VLhd+hVLDsteliquNmwunIuDm4XCcpa/Q+nFap5FNkfnPPrw8qiTdbRMbV7NWy2UrL/dmrTa/tiXYRicKekCNWlVY98KpS+j8GnLxbb4w8bXn/AAWXZW732ey0qNSMbA6YMjN7jkehCzXSU5uSNuNW66owfsQG3uyVW2Pp1aGDEAWvxEiRMtIyOku+YWjFyFWmpeDHn4Ur2pQ8nXsFs2+xU6na4e0e4ThMjC0ZDrJcfkoZN6ta14LMHFdEXy8sktqNn6dupYHHC5udN4Elp6b2neP5Kum11y2i7Jxo3w4v+5SbDs/fFiltnc0sJnJzC3rhqAQei2Suot7kebXjZlHUGtExc9ivd1am+01Wik0y5gLQTkd1NsHM7zuVNkqFFqC7NVMMt2J2Na+gvKyXvTr1H2d7H0nPJaxxaYB3d8COgKQljuKUl2cshlqbcGtfRkVeOz1629zRaezpsbpm3CJ1IawkuMcT8lbC6irbh2zPZjZWQ16jSRfbluxllososnCwanUkmS48ySSsVk3OTkz1aalVBQj7HeoFoQBAEAQBAEAQBAEAQBAEAQBAEAQBAEAQBAEAQBAEAQBAEAQBAEAQBAEAQBAEAQH/2Q==">
            <a:hlinkClick r:id="rId3"/>
          </p:cNvPr>
          <p:cNvSpPr>
            <a:spLocks noChangeAspect="1" noChangeArrowheads="1"/>
          </p:cNvSpPr>
          <p:nvPr/>
        </p:nvSpPr>
        <p:spPr bwMode="auto">
          <a:xfrm>
            <a:off x="361950" y="-503238"/>
            <a:ext cx="2705100" cy="16859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8" name="AutoShape 8" descr="data:image/jpeg;base64,/9j/4AAQSkZJRgABAQAAAQABAAD/2wCEAAkGBxIREhUTEhIVFRUWGBcZFRgYFxoXFxsaGhcYFx8VGBoZHSggGhomGxYYITEhJSktLi4uGB8zODMtNygtLisBCgoKDg0OGhAQGy0lHyYtLS0tLS0tLS0tLS0tLS0tLS0tLS0tLS0tLS0tLS0tLS0tLS0tLS0tLS0tLS0tLS0tLf/AABEIALEBHAMBEQACEQEDEQH/xAAbAAEAAgMBAQAAAAAAAAAAAAAABQYBAwQCB//EAEYQAAEDAQUFBQUGAwcCBwEAAAEAAhEDBAUSITEGQVFhcRMiMoGxB0JSkaEUI2JywfCC0eEVM1OSorLxg5MXNDVzdMLDFv/EABoBAQADAQEBAAAAAAAAAAAAAAACAwQBBQb/xAA1EQACAgICAQIEBAUDBAMAAAAAAQIDBBESITETQQUiUWEUMnGBIzNCkaEkNMEVsfDxctHh/9oADAMBAAIRAxEAPwD7igCAIAgCAIAgCAIAgCAIDEoDKAIBKA1vrtGrgOpAUeSB7a6VIGUAQBAEAQBAEAQBAEAQBAEAQBAEAQBAEAQBAEAQBAEAQBAEAQHFaLwa04Wy950a3XqdwbzPTXJVSsSel5ObPVCk451CPyt8I89XHrlyClFPywdRMKZ084j06qLYIu23rZ5wl2Mt1DTkPzmQ0dHFZrMmpdbIOyKIqttLRYe41gPFoxH6QP8AUs08+uPgg7oombgvIWinj3yQREb+Enkdd61416ujtEoT5Ik1pLAgCAIAgCAIAgCAIAgCAIAgCAIAgCAIAgCAIAgCAIAgCAICtbSX6KZ7Kn3qhygZgTxjU/hHmvOysvj8ke2U2Wa6Xk3XBddRgx1XGXZkbyeLyPkG6DiconjUyS5T8na4tdsnVtLSJvXaGjQkE4n/AAtzPmdB5rJdmV1efJXKyMSpWq9LVbXYGA4fgZpH43b/ADy5Lyp335L1HpGdznZ4N79n6VnYH2qr0p09SeAJ/kOql+DhTHla/wBjvpKK3JkXRs5tFQNo0wwSOJwgnxPcdT+wssa/WnqC0ipR5vSRdbkuwWU4A4uxQdCd2bjGTRu/XcvcxsdU9JmyEFEkbfeVKiJqPDeWpPQDMq+y6EPzMk5JeTfZ6zXta9plrgCDyOasjJSW0SNqkAgCAIAgCAIAgCAIAgCAIAgCAIAgCAIAgCAIAgCAwUBU7+2ieXmhZhLj3S4ZnFvDd2XHdnwXlZOZJy9OvyZ7LHvjE79ntn20Bjf3qp1OsTuE/U71fjYir+aXbJ118e35JW12unSGKo9rRzMf8rTOyMO5MsckvJUL12jq2h3ZWVrgDlIHfd0+Ec9ei8m7Nna+FRnna5dRN907H+9aHTvwNOX8Tt/l9VZT8O/qtYjR7yO69b4o2NvZ0WtL/hGg5vj01Ktvya8ePGHknOyMFpFUstGrba3eLnH3juA4cGj9wV5cIzyrNyM0VK2XZaG1rLYRBdifua3Mjy3H8RzPSAPUTpx1peTVuMOiDfeVoBwMxMNR0944qzp3mYDBG6B6lYp5Nm+MetlLsl4NBq0qLyXRVfzOMzxLzkPIT/uNbshW9y7ZHko+eyx7JX0a2JlSA4d4RkCDrA6+q9DByvU3Fl1NnLpliqVWtzJA6mF6EpqPllzeip3jtQS8Mp/dtyIe4QDnqQQe5lqMzxGq8y34hqfFf3KJXd6JO7dpKVar2QkEjJx8LjvA3881oqzYWT4k42xk9E6txaEAQBAEAQBAEAQBAEAQBAEAQBAEAQBAEBgoCB2pvfsaeBh+8f3WxqNJI55iOZCw5mRwjxj5ZVbPS0jzstcXYNx1B967zwjh14qOFi+muUvLOVV8e35Oi/r+ZZhHiqHRs/V3AKzJy40r7krLFBFTsVgr2+oXvd3Rq8jIfhYP3zXlV025UuUvBmjGVr2y73bdlKztim2OJPiPMlezTRCqOka4xUV0V3aHamJp2c56OqcOTefP9jz8vP18tZRbdrqJXbPZ2Dv2hxAOeAZ1H88/CDxOu7ivOhXFvnY//wBKVFeZE5ZKFoqsw0miy2fUunvEcST3ifl1K9CELJLUfliXpSa0ukcdpttCzd2zAPqe9WdDo/Junnp1We26upar7f1K5TjDqPkg3vJkkkkmSTmSeJO9edKcpPbZRts8qJw77lLm1BUacIYe846aeHqf66BasblCfL2LK9p7NtvtjK9XHUqOgaCMWm5oOQ6mByVltysntslKalLyRrnEmSSSdScyscntlLZim6CDwIORg5cDuSEnGSaOp6Z9H2cvcWinmR2jQMY66OHX6GQvpsTIVsPub658kTC2FgQBAEAQBAEAQBAEAQBAEAQBAEAQBAEBz2+1ClTdUdo0E/0VdtihFyZyT0tlM2YputNoNapngz5AkuOXmT8+QXj4aldb6kvYzVbnLkyY2j2jFAGnTh1XfvDevE8v2deXmKv5Ydssst49LyRtybMuqntrVOZnCfE7m/gOXpos+NhOx+pb/YhCrb5SLRarTSs1OXEMYMgB9GtA38l6c5wpj30i9tRRRb52jq1yWtOCmcsI1I/EefAfVeFkZtlr4x8GSdzl0jFK4Kjafa1ntotkRiBLz0aM54DVcjgy48pvQVD1tnU212aziW0nurTJ7SMU697XB08XqrlbTSultkuUIIi7fela0mHuJ4MaDh8mjU9ZWS3Ituev8FUpykYtF2VKbQ+qAwHwtJGJ3QDTmTooSxpQjykcdbS2zilZyB6bkRLZ5aT+sdFJdMGy02p1SMREN8LQAGjoB66qc7JT6JSk2a3NIyIIPPVVPogYQBDp3XHa+yrsfjwiYcYmWnUR+/0WrEt9OxPfRZVLjI+l2a0MqDExzXDiCCPovp4TjNbTN6e/BuUzoQBAEAQBAEAQBAEAQBAEAQBAEAQBAVjby1YaTKY992fRufrhXl/FLNV8fqUZEtR0Viy26rgFnoSC4y7D4nE7p3ACB5arzK7bHH06zPGctcYlq2e2abRipVh1TUb2t6cXc162LhKv5p9s011a7fk7L9v1lmGmJ50boOrjuVuTlRpX3JWWKCKU91ottSTnHkxg/T1K8STtypbfgyPlYzopWqjZD91Fet/iHKm38g3nn9dysVlWP+XuX1J8o1+O2cNW9azyXF3ePvbxyafcH5YWeWXZIrdrZtui78ZD3tLmycLB4qjhqJ3NHvO0Gmqsx6Ob5T/9kq699sl6l50bODAbUqxEU8qbBrga7hxIzPLIDbPIqqXXbLXOMf1K9abRUr1Jdm50BoGg4NaNwXl2WSul2ZpSc2eqgbTgDC5+ck54TpGRLSfM9MklqHXuH0cxM5nVVb2RAMZhcOGEOmUAQ4YhAdt13nUs7sTDrq06HqtOPkyqfRZCxxPoNx3s20sxAFpGTgdx5HeOa+ix8hWx2jdCfJbJJaSYQBAEAQBAEAQBAEAQBAEAQBAEAQFd2nuOpaXUyxzQGyCDOUx3hGugyXn5mI72tMqtr5nXdl10LIyZAPvPcQCfPQDkraaK6ESjCMEcl87TU6bPuSHuOQIBLJ/MMj0BVWTmxrj8vkhO1RXRR7VaX1XFzzJP7yC+fttlY9sxSk5PbMMdUeBTbicNQwSZPGBqealD1JfLE6nJrSO+03T2DA+uYc7wUge8ebjuHRXzxvSjym+/oWOvityOKy0Qe/UkUwYMauOuBvOBM7h5Kmutfml4IRj7vwb7VeTnnJoayAMDZggDJrjqQOGQzOUklTsyXLpdI7KxvwcKysrMscRoYyj5rqegbLPZ3VDDBOUncAOLicgFOFcpslGLk+jdWqU2gtpjEdDUdnu9we6Nc9eisnKEVqP9yTaS0jkWcqMx+/31+q7o6FwBDgQElc1y1LScsmDxO/RvE+i14+JO17XguhU5F3uG6zRZL4xnWNGjcwch/PiZ+gx6PTj2bIQ4ollpJhAEAQBAEAQBAEAQBAEAQBAEAQGHLjBBWu9K7yWWenoYL35NbGvU9CeYWOy+b6gv3K5SfsQ140qVMF9prG0Vo7lMyGA/l+HnkDGixW8ILlZLbK5aXcnsrjnPrO3uduAGgG4AZBo+S8pudr2ZXuTJK47gfaTM4aYMF2sxubuPXTqtWLhSte30iyuly8+C4GlZ7DSLg0ADfq5x3Cd5XsuNWNDaNWo1opbG1LbWL3nCMsTvdY3c0c/6k7143zZNnKXSMvdktvwdV8XvT7P7PZ2jsxq4iSSOE8/e1VmTkwUfTrXRKyxa4xIELzDOEB6Y0mY3CTyUuLB6NY4cOjcpA3nieJ66boXeb1pHdvWjWVA4dDqGD+8DgSO6N+kyeGcDzOsQreCj+YlrXk0vqExO4QN0BQlJsi2eVEBAdt2Xe6s4QDhkA8/wiN/PcMytWNju2W/YtrrcmfSKbG0WgAAAZNaMh0AX0sVGuOjdrRus9ZrxLTIKnGSfgb2bVI6EAQBAEAQBAEAQBAEAQBAEAQBAYKAo+21Oo14OJ3ZujKe7izOQG7LfvXh/ElOL2n0ZchNdkHd9gdWJjutHjedBO7m47mjMrBRRO5/YphBzLfZNn2Foptc7s9ah0NQj3Mvd4/Lp7VeHFLS8GuNaXRPFzKTD4WtYOgAHoFt+WEfsWdJFFvy0VLS8PfNOgP7su3jiB7zzGm4axv8ADypyue31Ey2Ny8+CJrWsubgHdYNGjfzcfePNYZ3NrivBQ5+y8HOqSJk5ICTu268QFSqDgPgYPHUPBvBvF24cNVuoxv6p+C6FfuzxfFoLi1pwjDIwM8DNwE+87id2nFQyZ76X+Dlj2RyyFR6a4ggjUZhE9PYQe4kkkyTqTqV1yb8hvZllOZOgGp/QcSeH6Lqj1sHmTx009cvNRB33RdxrOkjugxrEu3Nn1jOOZC14uP6j78FtdfJlnpW6jZAaNNpe9o77iQGtkz3nHIATp0GZXrRuro+SJpUow+VEFeF/veThMzq4jI8g06NHAjPeFguz5N6iUyvfsaLrvqrRfiBLw495pMz05qnHy7IS+pCFskz6HYrWKgy1GoX0ldimtm5PZ1Kw6EAQBAEAQBAEAQBAEAQBAEAQBAc9ssjKowvaHCCMxpIgxwyUJ1xmtSONJ+SPsl04CG5Cmzwx9SfxnOXcMhqSqYUKPS8HFHRrvC9iD2VnZiIIa52WBnLOAXZ+H/hQtvafGBGUvZEFfN4MYzsi81n4sT5PdncHRGIDKG5aZ8FgycmMY8N7ZVZYkteSt1KrneJxPU859c15MrJS8mVts9UrO98YWkyYaBmSeQ5b+C7CqUn0gotkjbbq+zsxVfEYwM8Q543ZAmAchpvnfqnjKqO5eS118VtkXWpgZAzl3sog8BPrCxySRU+jptN4VKk4nE4okxBgaN5NB3DqVbPInJa2SdjZyKggCU1sG4WeCA+WzoIlxnQAbp5x5qxV99neP1NdRhaYOu+CD5SN6i00zjWmKlQmNABoAIH/ADzOaNt9DZ1UqFNrS6qTijuU25Oni8+6OWqujCEY7k+/oWKKS2zDbyqAQ04REDDlA4Nzy5nU8UWTNLS6Oeo0ujk/f9VQ5MhthROE9s3d8xVIkk4aLToXb3n8Lcz5cYXq4OPv55fsaqa/d/sXPuWalJ0H+Zzj01cSfqva6riavCM3deAqjMYXb2zOcAwDv1C7XYpIJ7O5WnQgCAIAgCAIAgCAIAgCAIAgCAwSuMEBelvfUxNpnBTGT6pmXH4KQGbjzb0BnMY7rJS6j0vqVyb9ivXhejaY7KiCCMiTGXFsDLqB5ly8y/KUVxgUWW66RAvfOZMk6leY25MzeTvp2HCwVKgPeIDG73HpqfTmT3VrjRxjyl/YtVeltm+0Xm6nDaRh0RUdkTpGAEZQJOQAAOm8mc8jh1DydlZrwcNO2HFjfL3AQyTk07jERA3AZTCz+s29y7Ic35Zzqh9kDCA32YEyAWtAEveRmG6dd+gzKurjy69iUVs2Pq9m4imCMwA9zfvBl54fLOCpN8JaiS3p9Hs2XHUFOk15e7PE/uk843DrJUnDnLjHyNcnpHPa7P2byzE1xGRw6A8OcKm2HB6ISjxejU10Zgwq0cMLr37gLgBH7/VPAZIXddFWsWw04XE55TA1IB+U6SQtdGJOxr6FsKmz6Dd9iFIAwJADQBo1o9xv6nefID6OutQSNySRGXk5zjiADyPCNWgnIBvxOOhccgJ1EhUXbbIS37Ht1cNphjSSM8Txq92bnYTllMkvyA66dcuMdI6+kb9nLbVrMLqgEAkNdmC6CQTB3TkN+Wali2TnHcjlcm12TC1FgQBAEAQBAEAQBAEAQBAEAQELfpfUcyhTxDFLnuBIGBurZ4uJA5TKy5Dk2oxIS34RVr3vciaVJpYBkXHJ0DItb8IkQd+Wa8jKymvkj0ZrLddIggNwHReak5Mz+WTFnayzRiaKtoPhZ4m0zuxR4n8hp9VvrUaV33IvilD7s4a1WrUeXOLi8YsRnQDIgcBros05zm9srbk3s5QqPcgEAlAdNhslSqS1kkE5wJBI3cPmQFfVVKb0icYN9Istgsb6TezeWjUjCJeQY0w59SP8wXq00uEdSNMINdMhrwrUmk4M3jIGZjnI7oPJo3+LWcV8q4715KZuKOChaX05wHCXakeKOE7h0WSFko/l9ytSa8EjdOz9StJM02DUlpJPINWujCnZuUukWQpcu2dQs1koA43Y3jLOCQeDWDKebiQFcq8epdvbJqNcfJG0rM+01HGlTwtGpJJDRrL3nU/uFlVUr5NxWkV8XN7RgWVgc7MuZTH3h0xOmAxo3ScvJxXFVFN/RHFBGLBY3WmrEgTm53utH/GQHLkuU1u2z7CMebJO2Xu2nWNRhnCAyk2Ya1gEY3Dic4bumTuC2zyVCe4/sXSsUX0TNl+0WpmOs/saMeFuTnDi52ob0iVsrlZauU+kWRcpLb6MG2sqMhge6mw4Q4jJ7tIb8XCBA1kxkp+omuvCJctni7bJVtLDUccEwxkZ9wOzI3RIy3GOChTXO1bkRinJbZZ6FJrGhrRAAAA5BehGKitIuS0bFIBAEAQBAEAQBAEAQBAEAQBAaq9EOHAjQjUHiFFx2Co3vs+5zxhmcIDGiA3L3i456a6mY3QV5WThOctoz2VcmR32L7MAPFaH91gAP3Y3ugZl3CMllVHpLXmTK1Dj+pMXJswQJq92dWg94/ndw/C3LiStmPg6W5lsKdeSJtFgfZe1pHB96IZUdkCBnhG5r+uWQzyWWymVPKP19ytxcNogiIjp+pEHnl9QvLaMzR0WB8OGGn2j/dEYgOeH3jrrlkrqfPS2ycOn4JaxbM2h+tNjAd9Q4nfIZehzWyvAtfetFsaZMmru2bqNdjrVyYBADdI8xDdBkAt1GFKL3KRdGpryzXeNsoup1bPRaDVLSSD4jB1JnEXEZieQOsHZkY8lS3FEJXQe4LyU+rQwgEuEnMNBmBxcdByGfkvlpQ4rbfZlcdIkdnGTULhSdUcB3QIDQfic45Ngeea14UHy3rZbSu96LFXum01RFSrgbup0cmgficYn5FenLHtn5evsjS4yl5Z7sGyVJpDqgxcGgnD5n3j8hyXa/h8E9y7ORpivJ0bSvFCyuFMBkw0BoiJOcRylTy2qqXxO2PjF6KE6qOzawcS5/XwtHkJP8S+ec1w4oxN9aOu7LLXrDs6QhueJ2gz+J2/LKBz4lX0V2zXGPgnCMpLok7PY6NndhaDaq/wtHcZzO6ev0WyFMKn180i2MIx+7Jdl2VKpx21+WopNPcy+M7+i2RplN8rX+xaot9yIm9LU8OBeCwP7lKkBmylIBfG57h3RvAJWa6yUZL7+EQlJpl0sbSGNBAaQB3W6DLQchovWh+VF6N6mdCAIAgCAIAgCAIAgCAIAgCAIAgNVaiHCD5Eag8QeKjKOwc9guunRzaJcfE93eeTxLj6aKEKYxOKKR2QrTpz26xMrMLHiWn5jmDuKrsqjZHjI40mtMiqWytnY2A2XQRid3td+E92fJZY4FUfYrVMV7HbYLnp0XYhJdESYG4AmGgCThHyV1WNCt7ROMFHwSC0EiJ2qvB1mstaq3xNb3epIaD5EyrKo8ppFGTZ6dTkj4hZrS9tQPDjjxTi1dJ97PV2cyd69qVaceJ8tCyXPls+r2DZ+jaWttDS4CocWExBbmJgfF4uGY3L5S/4dW7HI+lrrU4qRZ6dja0ANGEDQDIfRaY1xitI1JaN8Kw6IQETtFYnVWMAEta8OeB4i0Tk3j04LLk1OyKRCcdoql6WOzU3te2o10unsQDOEe7GoORkGN/BeTfj11y5J/sZ5wjF7X9jtumjaLSAwh1Gz5k4e6XSZOesEncIjJaaI22da1EnDlL7ItlisNOi3DTYGjlv5k7yvSrqjBaii9JLwbqlMEQVY1s6Q9S5sVpbVccQGefFoIaI/ic7qAsksflbzZXw3LZNBaywyugIAgCAIAgCAIAgCAIAgCAIAgCAIAgMSgEoBKAygMICie1i1FtCnT3Pfmfyw6J6gHyWzCjuezyvik9VpFA2dsIr1cBJEtIaQJh5hrfUnyW++bjHaPJxK1OemfdrNQFNjWNENaA0DkBAXit7ez6mMeK0bFwkZQBAYXAafsrMRdgbiIgmBJHAlR4R3vRzSN0KWjpldAQGEBlAEAQBAEAQBAEAQBAEAQBAEAQBAEAKAjrTeTmOLewrOj3mtaWnp3p+YXUtlcp69iEvbax1Putoua+JAqdkJ8jWaY8lbCvflme3JcfCIyy7X21zXYrPQDvcPb0w3o4YyfMKyVVafkohlXSXgzT2ntzT32UDyaarvrTpPn5o669dBZF6faOe27ZXgDFKyh3MUbQR07zWqUKK35ZC3MvX5YkfU2uvQkN7IYifA2i/GMt4MkevRXKinzsoeXlP2/wAHLUuS8bY8/aG1Ww2WgtJbnuEugbpJJIUlbVWvlK3j5Fz+c02G6bdY62KmxrnjUB9PEPJ+YOZzgjPeuztqsWmRrouoltImK23Vrof31Ajq9n/1pqlYtcvys0vPuh+ZHun7RK7/AAWZzvygv8sgjw0vcL4lOXhEvYds6zgA+wV8XFoB+hLT5KmVCX9SNUMyTXcWYtO2Fdo7tlceT8NP643eiRoi/LOTzZLxE5ztzagJdYABx7do/RTWNF+JFf8A1Ca8xJO69q3vntbO9vDBD/1Vc6NPovqy+X5kSX9vt/wK/wD2/wCqr9Jl/wCIiP7fH+BaP+3/AFT02PXibrNeuNwb2FdvN1OAOuai46Jxs37EiColhlAEAQBAEAQBAEAQBAa61drBLnNaOJIA+q6k34IuSXlmqjeFF/gq03dHtPoV1xkvY4rIvw0dEqJMygCAIAgCAxCAwGDghzSMwnY0hCDSEINGMKDSMwh002ix06mVSmx/5mh3qE2zjimeP7No/wCDT/yN/ku8mRcIvyjVQuazscXMoU2uOpa0AnrC65y+pFUwT2kdFWyU3NwuY0t4EAj5KO2T4R+hyMuGytMizUQeIpt/kpc5fUj6UPoeamz1kcZNlok8ezb/ACRWSXucdNb8o9tuKyjSzUR/02fyTnL6nVVBewFyWYEEUWCNIbAHloucmPSh9DNQ2azkF3Y0iZgnAwmImNJ1HzRKUvAbhHzpHXQrNe0OY4OadC0gg7siMlxprpk001tGxDplAEAQBAEAQBAEAQFN9oG1TrI0UaJ++eJJ1wN0mPiJBjoVrxcf1Ht+Dzc/MdK4x8v/AAVrZ7Yurbmi0Wms8Ndm2e9UcPil2jeGs/JaLcmNT4wRjx8GeQvUsk+yYrey+hHdr1AfxBrh8gB6qlZ0/dI0P4TX7SZZNk7nfY6HYveHkOcQ4ToY3HRZ7rFOXJLRuxqXVXwb2S1a0sZ43tb+YgeqrSb8F7kl5ZijaWP8D2u/KQfRGmvJxST8M2F0Lh1vRgPB0MoE0/BrbbKZdhFRmL4cQxfLVd4vyc5x35N0rhI0VbbTYYfUY08HOAP1K6ot+ERc4ryz3Srtfm1wcORB9FxprydUk/DNhKHTQy3UicIqsJ4BwJ+UrvF/Qjzj9TfK4SPIqA6ELumcUk/DPBtLMWDG3F8MjF8tU0/Jzkt62exUB0IXNMKSfg9oSPJeJiRKaObW9GutaWM8b2t/MQPVdSb8HHJLyxRtLH+B7XflIPouNNeTqkn4Zy37eX2ahUrQHFjS4NmJ5TB4qdcOclEqvt9ODl9CD2O2tdbnVQ6m2mGBhHexTiLuIHBXX43pa73szYmb67e1rRu2v2Zbb+ymt2fZ447odOLBzHwj5rlF7q3pbJZeLG/W3rX/ACSdw2BtloU6OPEGAgO0mXF2k81VZJzm5aL6YRqrUdkk1wOigWpp+A4wh0w14OhlDie/BpqW6k0w6oxp4FwB+RK7xf0Oc4r3N4dK4SXZ5fUDRJIAGpJgIcbS8mll4USYFWmTwD2k+q7xf0Oc4/VHQCuEjKAID4jtpUNW8KwJPjawcgA1uXnJ817GP8tKZ8zm/PktP6pH2mz0gxoa0QGgADkBAXjvt7PpYpJaRtQ6Qu118/Y7M+qAC/JrAdMTtJ4gZmOStor9SaRmyr/Rrcvc+c7J7POvOpUq2iq8tbALpl7nHPCCQQ0Abo3iIXoX3KhKMEeNiYzym52N6M7W7Ouux9OtZ6rw1xIDph7XDPCSIkEA5R7plKLlenGaO5eM8Vqdbei0Wi+Ptlz1qjgMYYWVBuxAjMciCDHNZVV6d6ib3f62JKXvrspuxNktNY1qFmcKTagZ21SDLWtxwBBGbsRy3xqM1syXXFqUlv6I83CVtilXB6T8v6GdsNlv7PNItq4w+YMYXNc2DIg8/KEx8j1tpo5mYn4fUoy2W6137WFzsrhx7Vwawv3jvlhf1ga8Sskao/iOPselPImsNTXnSK5sNs9ZbaKhr1XGqHZMDgHEQD2hkEukkjy5rRk3Tr0oroxYONVem7H2XvZ7ZKjYaj6lJ7zjbhIdBiDORAH1WG2+VqSkerj4kKJNxfkpe3991bRafsdJxDA5tMgGMdRxAhxGrQSBHEE8Ftxaoxh6kjzM/InZb6MX14/c6L/9n1OhZXVadR7qlNuJ0xhcB4oAEtgSRmdPNRqy3OfFrpk7/hsa6nKL7RM+zO+qloovp1XFzqJbDjmS10wCd5Bac+EKnMqUJJr3NPw292QcZPtHznZE1xWaLK0dq9hY0/CHDN87oGc+q33qHD5/CPIxZW+q1X5e1+n3Pouzewz7LaG2h9pFR0OxDszJLmkTjLzOupGawXZSnHilo9fGwHVZzlLbKXelD+zLyxMbDWPFRkCPu36tHkXM8lsr1dTpnm27xsra8b3+x9kFobg7TEMGHFi3YYmekLydPej6LktcvY+f7B0ftdttFveNCRTkDLFkB1bTAb/Et2S/TrjWjycFO66dz/b/AM/QkKXs5oOLn16tWq9xJJBDRrzknhmVX+MmlqKSL18Nrbbm22U/a26f7MtLDZqjxLcbTPebmREjVuWh85Wuiz14NTR5uXT+FsTrbLfttdrLXYmWt5c11KiXsaIwzUFMkOkE5YRoQsmPNwt4r6npZtSto5vylsp+w+zVK3uqtque3swwjAW+8XAziafhC2ZV0q9aPMwMWN/Lk319CX9qdkbSp2KkMxTZUYCYmGiiBMCJyVOC9uTNPxVcY1pff/g6X3SLRcdOGgupB1RuXwvfiA/hJ+igp8Mlk3U7MFa8pbM+yW9MqtmO77xnQw1w+eE/xFdzq9NTOfCrtp1v9USXtQvPs7KKLfFWMQNcDYLvmcI81XiV8p8n4Ro+JWuNXFeWQ20VsfdtioWOkcFR7S6q5pgiT3gCNCXEieDVbTBXWOb8GbJsljUxqi+35Gz/ALPmV7M2rVqPbUqjE3DENBzBcCJcTqcxrHNdty3GfGK6Ryj4bGyrnNvbNHs4vWrRtRsdQktdjaG5kNqMknDwENdlxhdy64yh6iI/DrpwtdMvH/0cW3FtdXt5o1ahZRY9jB8LQQ2akbz3iZ4KeNBRq5JdlWdY55HCT1HotP8A4c2GowFlSrmMnh7XA8/DBHRZfxlqfZv/AOmUNfK3+uy4WGz9lTZTmcDWtnjhAE/RZW9vZ6MVqKR0LhIID4z7RLC6lbXu0FXC9p3TAB88QJ8wvXxJKVWj5v4jB138vr2j6rcF6MtVBlZh8QGIfC6M2nmD+i8uyDhJxZ71FsbYKSJFQLik+1ei51kYQMm1ml3Qse0fVwHmtmC16n7HmfFYt09fU1+ySs02eq33hVk9HNbB/wBJ+S7nL50/sR+Etek19z17WazRZabfedVBHRrHSfqB5pgr+Jv7HfirXpJfchNnKRFz2xx0c4xzhrAT8/RW3PeREz4yawpt/c6fY/4rV0oetZRz/MSXwjxP9jd7X/DZ/wA1T0YuYH5mT+L/AJI/qTex1jZWuylTqNDmOa8OB/O7681RkScbm0acOEZ40Yy8aK1fPs4qMJfZKmKMwxxwvHJr9CesdVprzU+poxXfC5RfKp/sY2F2ptH2htlruc9riWgu8bHAEwScyMiIOaZOPDhziMHMs9RVT7/7lbv2zReNVj3FgNozdva19TFj8mulaapfwU19DDfD/VNN+5dz7OQRBtlYg6gif1WH8Zr+lHqv4btfnZL7K7JtsDnubVc/GGggtAiCTuPNVX5Dt1teDRi4ccdvT3soHst/86z/ANt/oFvzf5X7nk/DP9w/0Z9kXkn0RQPaxdmKnTtAGbDgf+V2h8nZfxrdgz1Jw+p5PxWncFYvYhP/AOpAunsMX3uLsYnPs/Fijhh7iu/D/wAfl7eTN+M/0nD38fsXK46Au67cT295rHVag3l5E4eujfJY7Jerd19dHpURWPjbfstsptz/AG296z8VpdTYyC4NJDRimGtYCJ8JzPBbLPTx4r5dtnm0u/Mm25aS+hGbaXH9jqsZ2rquJmKXajvEQM+StxrfUi3rX6GfPo9GSXJvr3PoV7/+jn/41P8A2NXn1fz1+p7V3+1f/wASu+yH+8tP5aXq9aM/+kw/CPM/2Nvth1sv/W//ACXMD+r9jvxj+j9/+CzbBCbvodH/AO9yzZP82Rvwu8eP6Hzcg3ZeW/BTqfOk/wBe475heh/Po/8APJ4v+1yvtv8Awyw4xeN7gtIdRs4BBGbTgznhnUPmGqj+Vj/dmxNZOX1+WJwe1eg4Wqm8+F1IAdWudI/1D5qzBfyNFHxaL9RP7EhcuxDbRQp1W2yqA9oMDcYgt8W4yPJVWZLjJpxRopwVZWpKb7JS59gGWeuyuLQ9xYSYLRnIIzM81XZlucXHRdT8OjXYp8mzs2o2Mo2w9pJp1YjGBIdGmNu/qIOnAKFOTKrryizKwYXd+GUC22G3XQ9rm1Ia491zDNNxG5zTvjiOhW+Mqshaa7/yeTOF+G00+v8AH9j6fspe/wBrszKxADjIeBpiaYMcjE+a826v05uJ7mLd61SmTCqNAQEPtLs/St1LBUlrhmx41af1B3j9QCrarpVy2jPk40b48ZFBpbK3pYnF1mdiHFjgAR+JlTKfnHFbnkUWr50eSsPKoe62dzBf9TInBzPYt9JPyVf+lj9y5fj5ddL+xYbh2dqNstWjbX9s6s9znHE50AtY0AOdnILJB3LPZaualBa0bKMaSqcLXvfkq9LZG8bFVL7HUa8HLUNJHB7X93LiD8pWp5NVsdTRgjhZFE+VLM1tkrxt1UPtlRrAMhmHQODGMyz4kosiqparQlhZF8k7XpFwvK44sL7JZwB3MLJMZzMuMakySeayQt/iKcj0rKP4Dqh9CL9n+zdexGua2D7wUsOF2Lw9pM5CPGFZlXxs1xM+BizoUufubNv9nq9tFEUcPcLy7E6NQ2IyPArmNdGptyJZ+NO+KUfZhlyWynd9KhRe2nXpumQ44YxOMThMyCMiIR2Vu1ykugqLY46hF6kiOJv4NLcNN34/up6jMD5hWf6bz3+hT/r9a6/U2bG7FPs9X7RaXB1QTgaCXQXavc46uzOQ4zPDmRlKceEPB3DwJVz9Sx9nZtpsaLYRVpODKwEGfC8DQGNCOOfDhEcfJ9Pp+Cebgq/5o9S/7kJZLDftBopscC1uTZdSdlwBf3o6q2UsaXbM8K86tcU00WTZWxXgx7322q14c0BjQdDMnJrQ31We6VTSUEbMaGQm3a9kDsRsdarJaG1avZ4QxzThcSZIG6Ffk5MLIaRmw8Kym3nLWj6GFhPWOS+LALRRqUXaPaW9Dud1Bg+SlCXGSkiu2tWQcH7nze5vZ7aW16bq/Z9m1wc+HSSBnEFuYJAHQr0LM2Dg1HyeNT8MsjYnPWj6TedibXo1KTph7XNJGokajmNV58JcWmj2rIKcHF+581sOyl6WOqTZi3PIvDm4SJyxNfv36GJMFejPIosj86PFrwsqmX8Nm+/NhbZUa2qa3b1zPagkAAbhTJAEDOdNchxjVl1xbWtIlf8ADrZpScty9yy7PXZaX2OpZ7bAlvZsgtJDMAaJw5SP0Wa2cFYpVm6iq2VLhd+hVLDsteliquNmwunIuDm4XCcpa/Q+nFap5FNkfnPPrw8qiTdbRMbV7NWy2UrL/dmrTa/tiXYRicKekCNWlVY98KpS+j8GnLxbb4w8bXn/AAWXZW732ey0qNSMbA6YMjN7jkehCzXSU5uSNuNW66owfsQG3uyVW2Pp1aGDEAWvxEiRMtIyOku+YWjFyFWmpeDHn4Ur2pQ8nXsFs2+xU6na4e0e4ThMjC0ZDrJcfkoZN6ta14LMHFdEXy8sktqNn6dupYHHC5udN4Elp6b2neP5Kum11y2i7Jxo3w4v+5SbDs/fFiltnc0sJnJzC3rhqAQei2Suot7kebXjZlHUGtExc9ivd1am+01Wik0y5gLQTkd1NsHM7zuVNkqFFqC7NVMMt2J2Na+gvKyXvTr1H2d7H0nPJaxxaYB3d8COgKQljuKUl2cshlqbcGtfRkVeOz1629zRaezpsbpm3CJ1IawkuMcT8lbC6irbh2zPZjZWQ16jSRfbluxllososnCwanUkmS48ySSsVk3OTkz1aalVBQj7HeoFoQBAEAQBAEAQBAEAQBAEAQBAEAQBAEAQBAEAQBAEAQBAEAQBAEAQBAEAQBAEAQH/2Q==">
            <a:hlinkClick r:id="rId3"/>
          </p:cNvPr>
          <p:cNvSpPr>
            <a:spLocks noChangeAspect="1" noChangeArrowheads="1"/>
          </p:cNvSpPr>
          <p:nvPr/>
        </p:nvSpPr>
        <p:spPr bwMode="auto">
          <a:xfrm>
            <a:off x="514350" y="-350838"/>
            <a:ext cx="2705100" cy="16859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1034" name="Picture 10" descr="http://www.swindonconservatives.com/wp-content/uploads/2014/10/Eng_logo_full_col.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560" y="4509120"/>
            <a:ext cx="3766659" cy="1108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061603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down)">
                                      <p:cBhvr>
                                        <p:cTn id="2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Conservatism - Definition</a:t>
            </a:r>
          </a:p>
        </p:txBody>
      </p:sp>
      <p:sp>
        <p:nvSpPr>
          <p:cNvPr id="3" name="Content Placeholder 2"/>
          <p:cNvSpPr>
            <a:spLocks noGrp="1"/>
          </p:cNvSpPr>
          <p:nvPr>
            <p:ph sz="half" idx="1"/>
          </p:nvPr>
        </p:nvSpPr>
        <p:spPr/>
        <p:txBody>
          <a:bodyPr>
            <a:normAutofit fontScale="70000" lnSpcReduction="20000"/>
          </a:bodyPr>
          <a:lstStyle/>
          <a:p>
            <a:pPr marL="0" indent="0">
              <a:buNone/>
            </a:pPr>
            <a:r>
              <a:rPr lang="en-GB" sz="3400" b="1" dirty="0">
                <a:solidFill>
                  <a:srgbClr val="FFFF00"/>
                </a:solidFill>
              </a:rPr>
              <a:t>Conservatism</a:t>
            </a:r>
            <a:r>
              <a:rPr lang="en-GB" sz="3400" dirty="0">
                <a:solidFill>
                  <a:srgbClr val="FFFF00"/>
                </a:solidFill>
              </a:rPr>
              <a:t> (</a:t>
            </a:r>
            <a:r>
              <a:rPr lang="en-GB" sz="3400" u="sng" dirty="0" smtClean="0">
                <a:solidFill>
                  <a:srgbClr val="FFFF00"/>
                </a:solidFill>
              </a:rPr>
              <a:t>Latin</a:t>
            </a:r>
            <a:r>
              <a:rPr lang="en-GB" sz="3400" dirty="0" smtClean="0">
                <a:solidFill>
                  <a:srgbClr val="FFFF00"/>
                </a:solidFill>
              </a:rPr>
              <a:t>: </a:t>
            </a:r>
            <a:r>
              <a:rPr lang="la-Latn" sz="3400" i="1" dirty="0">
                <a:solidFill>
                  <a:srgbClr val="FFFF00"/>
                </a:solidFill>
              </a:rPr>
              <a:t>conservare</a:t>
            </a:r>
            <a:r>
              <a:rPr lang="en-GB" sz="3400" dirty="0">
                <a:solidFill>
                  <a:srgbClr val="FFFF00"/>
                </a:solidFill>
              </a:rPr>
              <a:t>, "to preserve") is the belief that traditional institutions work best and that society should avoid radical change. </a:t>
            </a:r>
            <a:endParaRPr lang="en-GB" sz="3400" dirty="0" smtClean="0">
              <a:solidFill>
                <a:srgbClr val="FFFF00"/>
              </a:solidFill>
            </a:endParaRPr>
          </a:p>
          <a:p>
            <a:pPr marL="0" indent="0">
              <a:buNone/>
            </a:pPr>
            <a:endParaRPr lang="en-GB" sz="3400" dirty="0"/>
          </a:p>
          <a:p>
            <a:pPr marL="0" indent="0">
              <a:buNone/>
            </a:pPr>
            <a:r>
              <a:rPr lang="en-GB" sz="3400" dirty="0" smtClean="0"/>
              <a:t>Some </a:t>
            </a:r>
            <a:r>
              <a:rPr lang="en-GB" sz="3400" dirty="0"/>
              <a:t>conservatives seek to preserve things as they are, emphasizing </a:t>
            </a:r>
            <a:r>
              <a:rPr lang="en-GB" sz="3400" u="sng" dirty="0"/>
              <a:t>stability</a:t>
            </a:r>
            <a:r>
              <a:rPr lang="en-GB" sz="3400" dirty="0"/>
              <a:t> and </a:t>
            </a:r>
            <a:r>
              <a:rPr lang="en-GB" sz="3400" u="sng" dirty="0"/>
              <a:t>continuity</a:t>
            </a:r>
            <a:r>
              <a:rPr lang="en-GB" sz="3400" dirty="0"/>
              <a:t>, while others oppose modernism and seek a return to the way things were.</a:t>
            </a:r>
          </a:p>
          <a:p>
            <a:pPr marL="0" indent="0">
              <a:buNone/>
            </a:pPr>
            <a:endParaRPr lang="en-GB" sz="2400" dirty="0"/>
          </a:p>
        </p:txBody>
      </p:sp>
      <p:sp>
        <p:nvSpPr>
          <p:cNvPr id="4" name="Content Placeholder 3"/>
          <p:cNvSpPr>
            <a:spLocks noGrp="1"/>
          </p:cNvSpPr>
          <p:nvPr>
            <p:ph sz="half" idx="2"/>
          </p:nvPr>
        </p:nvSpPr>
        <p:spPr>
          <a:xfrm>
            <a:off x="4648200" y="1600200"/>
            <a:ext cx="4038600" cy="5069160"/>
          </a:xfrm>
        </p:spPr>
        <p:txBody>
          <a:bodyPr>
            <a:noAutofit/>
          </a:bodyPr>
          <a:lstStyle/>
          <a:p>
            <a:r>
              <a:rPr lang="en-GB" sz="2050" dirty="0" smtClean="0"/>
              <a:t>The term has since been used to describe a wide range of views. </a:t>
            </a:r>
          </a:p>
          <a:p>
            <a:endParaRPr lang="en-GB" sz="2050" dirty="0" smtClean="0"/>
          </a:p>
          <a:p>
            <a:endParaRPr lang="en-GB" sz="2050" dirty="0" smtClean="0"/>
          </a:p>
          <a:p>
            <a:endParaRPr lang="en-GB" sz="2050" dirty="0" smtClean="0"/>
          </a:p>
          <a:p>
            <a:r>
              <a:rPr lang="en-GB" sz="2050" dirty="0" smtClean="0">
                <a:solidFill>
                  <a:srgbClr val="FFFF00"/>
                </a:solidFill>
              </a:rPr>
              <a:t>Political science often credits British politician </a:t>
            </a:r>
            <a:r>
              <a:rPr lang="en-GB" sz="2050" b="1" u="sng" dirty="0" smtClean="0">
                <a:solidFill>
                  <a:srgbClr val="FFFF00"/>
                </a:solidFill>
              </a:rPr>
              <a:t>Edmund Burke</a:t>
            </a:r>
            <a:r>
              <a:rPr lang="en-GB" sz="2050" b="1" dirty="0" smtClean="0">
                <a:solidFill>
                  <a:srgbClr val="FFFF00"/>
                </a:solidFill>
              </a:rPr>
              <a:t> </a:t>
            </a:r>
            <a:r>
              <a:rPr lang="en-GB" sz="2050" dirty="0" smtClean="0">
                <a:solidFill>
                  <a:srgbClr val="FFFF00"/>
                </a:solidFill>
              </a:rPr>
              <a:t>with many of the ideas that we now call </a:t>
            </a:r>
            <a:r>
              <a:rPr lang="en-GB" sz="2050" b="1" dirty="0" smtClean="0">
                <a:solidFill>
                  <a:srgbClr val="FFFF00"/>
                </a:solidFill>
              </a:rPr>
              <a:t>conservative</a:t>
            </a:r>
            <a:endParaRPr lang="en-GB" sz="2050" dirty="0">
              <a:solidFill>
                <a:srgbClr val="FFFF00"/>
              </a:solidFill>
            </a:endParaRPr>
          </a:p>
        </p:txBody>
      </p:sp>
      <p:pic>
        <p:nvPicPr>
          <p:cNvPr id="2050" name="Picture 2" descr="http://www.conservativebookclub.com/wp-content/uploads/2015/01/Edmund-Burke.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27984" y="4869160"/>
            <a:ext cx="2088232" cy="1740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71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GB" u="sng" dirty="0" smtClean="0"/>
              <a:t>Conservatism - Basic features</a:t>
            </a:r>
            <a:endParaRPr lang="en-US" u="sng" dirty="0" smtClean="0"/>
          </a:p>
        </p:txBody>
      </p:sp>
      <p:sp>
        <p:nvSpPr>
          <p:cNvPr id="3075" name="Rectangle 3"/>
          <p:cNvSpPr>
            <a:spLocks noGrp="1" noChangeArrowheads="1"/>
          </p:cNvSpPr>
          <p:nvPr>
            <p:ph type="body" idx="1"/>
          </p:nvPr>
        </p:nvSpPr>
        <p:spPr/>
        <p:txBody>
          <a:bodyPr/>
          <a:lstStyle/>
          <a:p>
            <a:pPr eaLnBrk="1" hangingPunct="1">
              <a:lnSpc>
                <a:spcPct val="90000"/>
              </a:lnSpc>
              <a:defRPr/>
            </a:pPr>
            <a:r>
              <a:rPr lang="en-GB" sz="2800" dirty="0" smtClean="0"/>
              <a:t>Human Imperfection</a:t>
            </a:r>
          </a:p>
          <a:p>
            <a:pPr eaLnBrk="1" hangingPunct="1">
              <a:lnSpc>
                <a:spcPct val="90000"/>
              </a:lnSpc>
              <a:defRPr/>
            </a:pPr>
            <a:r>
              <a:rPr lang="en-GB" sz="2800" dirty="0" smtClean="0"/>
              <a:t>Tradition</a:t>
            </a:r>
          </a:p>
          <a:p>
            <a:pPr eaLnBrk="1" hangingPunct="1">
              <a:lnSpc>
                <a:spcPct val="90000"/>
              </a:lnSpc>
              <a:defRPr/>
            </a:pPr>
            <a:r>
              <a:rPr lang="en-GB" sz="2800" dirty="0" smtClean="0"/>
              <a:t>Organic society</a:t>
            </a:r>
          </a:p>
          <a:p>
            <a:pPr eaLnBrk="1" hangingPunct="1">
              <a:lnSpc>
                <a:spcPct val="90000"/>
              </a:lnSpc>
              <a:defRPr/>
            </a:pPr>
            <a:r>
              <a:rPr lang="en-GB" sz="2800" dirty="0" smtClean="0"/>
              <a:t>Hierarchy and Authority</a:t>
            </a:r>
          </a:p>
          <a:p>
            <a:pPr eaLnBrk="1" hangingPunct="1">
              <a:lnSpc>
                <a:spcPct val="90000"/>
              </a:lnSpc>
              <a:defRPr/>
            </a:pPr>
            <a:r>
              <a:rPr lang="en-GB" sz="2800" dirty="0" smtClean="0"/>
              <a:t>Property</a:t>
            </a:r>
          </a:p>
          <a:p>
            <a:pPr eaLnBrk="1" hangingPunct="1">
              <a:lnSpc>
                <a:spcPct val="90000"/>
              </a:lnSpc>
              <a:defRPr/>
            </a:pPr>
            <a:endParaRPr lang="en-GB" sz="2800" dirty="0" smtClean="0"/>
          </a:p>
          <a:p>
            <a:pPr eaLnBrk="1" hangingPunct="1">
              <a:lnSpc>
                <a:spcPct val="90000"/>
              </a:lnSpc>
              <a:defRPr/>
            </a:pPr>
            <a:r>
              <a:rPr lang="en-GB" sz="2800" dirty="0" smtClean="0"/>
              <a:t>Discuss the meaning of these terms and how they could relate to a description of how the world works and what it should be like in the future</a:t>
            </a:r>
          </a:p>
          <a:p>
            <a:pPr eaLnBrk="1" hangingPunct="1">
              <a:lnSpc>
                <a:spcPct val="90000"/>
              </a:lnSpc>
              <a:defRPr/>
            </a:pP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heckerboard(across)">
                                      <p:cBhvr>
                                        <p:cTn id="7" dur="5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 calcmode="lin" valueType="num">
                                      <p:cBhvr additive="base">
                                        <p:cTn id="12"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3075">
                                            <p:txEl>
                                              <p:pRg st="1" end="1"/>
                                            </p:txEl>
                                          </p:spTgt>
                                        </p:tgtEl>
                                        <p:attrNameLst>
                                          <p:attrName>style.visibility</p:attrName>
                                        </p:attrNameLst>
                                      </p:cBhvr>
                                      <p:to>
                                        <p:strVal val="visible"/>
                                      </p:to>
                                    </p:set>
                                    <p:anim calcmode="lin" valueType="num">
                                      <p:cBhvr additive="base">
                                        <p:cTn id="18"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3075">
                                            <p:txEl>
                                              <p:pRg st="2" end="2"/>
                                            </p:txEl>
                                          </p:spTgt>
                                        </p:tgtEl>
                                        <p:attrNameLst>
                                          <p:attrName>style.visibility</p:attrName>
                                        </p:attrNameLst>
                                      </p:cBhvr>
                                      <p:to>
                                        <p:strVal val="visible"/>
                                      </p:to>
                                    </p:set>
                                    <p:anim calcmode="lin" valueType="num">
                                      <p:cBhvr additive="base">
                                        <p:cTn id="24"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3075">
                                            <p:txEl>
                                              <p:pRg st="3" end="3"/>
                                            </p:txEl>
                                          </p:spTgt>
                                        </p:tgtEl>
                                        <p:attrNameLst>
                                          <p:attrName>style.visibility</p:attrName>
                                        </p:attrNameLst>
                                      </p:cBhvr>
                                      <p:to>
                                        <p:strVal val="visible"/>
                                      </p:to>
                                    </p:set>
                                    <p:anim calcmode="lin" valueType="num">
                                      <p:cBhvr additive="base">
                                        <p:cTn id="30"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3075">
                                            <p:txEl>
                                              <p:pRg st="4" end="4"/>
                                            </p:txEl>
                                          </p:spTgt>
                                        </p:tgtEl>
                                        <p:attrNameLst>
                                          <p:attrName>style.visibility</p:attrName>
                                        </p:attrNameLst>
                                      </p:cBhvr>
                                      <p:to>
                                        <p:strVal val="visible"/>
                                      </p:to>
                                    </p:set>
                                    <p:anim calcmode="lin" valueType="num">
                                      <p:cBhvr additive="base">
                                        <p:cTn id="36"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3075">
                                            <p:txEl>
                                              <p:pRg st="6" end="6"/>
                                            </p:txEl>
                                          </p:spTgt>
                                        </p:tgtEl>
                                        <p:attrNameLst>
                                          <p:attrName>style.visibility</p:attrName>
                                        </p:attrNameLst>
                                      </p:cBhvr>
                                      <p:to>
                                        <p:strVal val="visible"/>
                                      </p:to>
                                    </p:set>
                                    <p:anim calcmode="lin" valueType="num">
                                      <p:cBhvr additive="base">
                                        <p:cTn id="42"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Conservatism - Definition</a:t>
            </a:r>
            <a:endParaRPr lang="en-GB" dirty="0"/>
          </a:p>
        </p:txBody>
      </p:sp>
      <p:sp>
        <p:nvSpPr>
          <p:cNvPr id="3" name="Content Placeholder 2"/>
          <p:cNvSpPr>
            <a:spLocks noGrp="1"/>
          </p:cNvSpPr>
          <p:nvPr>
            <p:ph sz="half" idx="1"/>
          </p:nvPr>
        </p:nvSpPr>
        <p:spPr/>
        <p:txBody>
          <a:bodyPr/>
          <a:lstStyle/>
          <a:p>
            <a:r>
              <a:rPr lang="en-GB" dirty="0" smtClean="0"/>
              <a:t>Many argue that conservatism </a:t>
            </a:r>
            <a:r>
              <a:rPr lang="en-GB" b="1" dirty="0" smtClean="0"/>
              <a:t>has no real ideological basis </a:t>
            </a:r>
          </a:p>
          <a:p>
            <a:pPr marL="0" indent="0">
              <a:buNone/>
            </a:pPr>
            <a:r>
              <a:rPr lang="en-GB" dirty="0" smtClean="0"/>
              <a:t>– </a:t>
            </a:r>
            <a:r>
              <a:rPr lang="en-GB" u="sng" dirty="0" smtClean="0"/>
              <a:t>instead</a:t>
            </a:r>
            <a:r>
              <a:rPr lang="en-GB" dirty="0" smtClean="0"/>
              <a:t> they regard it as a practical attitude about politics</a:t>
            </a:r>
            <a:endParaRPr lang="en-GB" dirty="0"/>
          </a:p>
        </p:txBody>
      </p:sp>
      <p:sp>
        <p:nvSpPr>
          <p:cNvPr id="4" name="Content Placeholder 3"/>
          <p:cNvSpPr>
            <a:spLocks noGrp="1"/>
          </p:cNvSpPr>
          <p:nvPr>
            <p:ph sz="half" idx="2"/>
          </p:nvPr>
        </p:nvSpPr>
        <p:spPr/>
        <p:txBody>
          <a:bodyPr/>
          <a:lstStyle/>
          <a:p>
            <a:r>
              <a:rPr lang="en-GB" dirty="0" smtClean="0">
                <a:solidFill>
                  <a:srgbClr val="FFFF00"/>
                </a:solidFill>
              </a:rPr>
              <a:t>Conservatism in its modern form, developed in Europe in the 1790’s as a reaction to the Radicalism of the French Revolution.</a:t>
            </a:r>
            <a:endParaRPr lang="en-GB" dirty="0">
              <a:solidFill>
                <a:srgbClr val="FFFF00"/>
              </a:solidFill>
            </a:endParaRPr>
          </a:p>
        </p:txBody>
      </p:sp>
      <p:pic>
        <p:nvPicPr>
          <p:cNvPr id="3074" name="Picture 2" descr="http://barbwire.wpengine.netdna-cdn.com/wp-content/uploads/2014/04/riotscrackdown3-1050x848.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1640" y="4331593"/>
            <a:ext cx="2673888" cy="216024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images.mentalfloss.com/sites/default/files/french-revolution_6.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40152" y="4221088"/>
            <a:ext cx="285750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8849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Conservatism - Definition</a:t>
            </a:r>
            <a:endParaRPr lang="en-GB" dirty="0"/>
          </a:p>
        </p:txBody>
      </p:sp>
      <p:sp>
        <p:nvSpPr>
          <p:cNvPr id="3" name="Content Placeholder 2"/>
          <p:cNvSpPr>
            <a:spLocks noGrp="1"/>
          </p:cNvSpPr>
          <p:nvPr>
            <p:ph idx="1"/>
          </p:nvPr>
        </p:nvSpPr>
        <p:spPr>
          <a:xfrm>
            <a:off x="323528" y="1412776"/>
            <a:ext cx="7776864" cy="4525963"/>
          </a:xfrm>
        </p:spPr>
        <p:txBody>
          <a:bodyPr>
            <a:normAutofit/>
          </a:bodyPr>
          <a:lstStyle/>
          <a:p>
            <a:pPr>
              <a:buNone/>
            </a:pPr>
            <a:r>
              <a:rPr lang="en-GB" b="1" u="sng" dirty="0" smtClean="0">
                <a:solidFill>
                  <a:srgbClr val="FFFF00"/>
                </a:solidFill>
              </a:rPr>
              <a:t>Conservatism encompasses the following views:</a:t>
            </a:r>
          </a:p>
          <a:p>
            <a:pPr>
              <a:buNone/>
            </a:pPr>
            <a:r>
              <a:rPr lang="en-GB" u="sng" dirty="0" smtClean="0">
                <a:solidFill>
                  <a:srgbClr val="FFFF00"/>
                </a:solidFill>
              </a:rPr>
              <a:t>1. Human Imperfection</a:t>
            </a:r>
            <a:endParaRPr lang="en-GB" b="1" u="sng" dirty="0" smtClean="0">
              <a:solidFill>
                <a:srgbClr val="FFFF00"/>
              </a:solidFill>
            </a:endParaRPr>
          </a:p>
          <a:p>
            <a:endParaRPr lang="en-GB" b="1" dirty="0" smtClean="0">
              <a:solidFill>
                <a:srgbClr val="FFFF00"/>
              </a:solidFill>
            </a:endParaRPr>
          </a:p>
          <a:p>
            <a:r>
              <a:rPr lang="en-GB" b="1" dirty="0" smtClean="0">
                <a:solidFill>
                  <a:srgbClr val="FFFF00"/>
                </a:solidFill>
              </a:rPr>
              <a:t>Selfish</a:t>
            </a:r>
          </a:p>
          <a:p>
            <a:endParaRPr lang="en-GB" b="1" dirty="0" smtClean="0">
              <a:solidFill>
                <a:srgbClr val="FFFF00"/>
              </a:solidFill>
            </a:endParaRPr>
          </a:p>
          <a:p>
            <a:r>
              <a:rPr lang="en-GB" b="1" dirty="0" smtClean="0">
                <a:solidFill>
                  <a:srgbClr val="FFFF00"/>
                </a:solidFill>
              </a:rPr>
              <a:t>Greedy</a:t>
            </a:r>
          </a:p>
          <a:p>
            <a:endParaRPr lang="en-GB" b="1" dirty="0" smtClean="0">
              <a:solidFill>
                <a:srgbClr val="FFFF00"/>
              </a:solidFill>
            </a:endParaRPr>
          </a:p>
          <a:p>
            <a:r>
              <a:rPr lang="en-GB" b="1" dirty="0" smtClean="0">
                <a:solidFill>
                  <a:srgbClr val="FFFF00"/>
                </a:solidFill>
              </a:rPr>
              <a:t>Irrational</a:t>
            </a:r>
          </a:p>
          <a:p>
            <a:endParaRPr lang="en-GB" b="1" dirty="0" smtClean="0">
              <a:solidFill>
                <a:srgbClr val="FFFF00"/>
              </a:solidFill>
            </a:endParaRPr>
          </a:p>
          <a:p>
            <a:r>
              <a:rPr lang="en-GB" b="1" dirty="0" smtClean="0">
                <a:solidFill>
                  <a:srgbClr val="FFFF00"/>
                </a:solidFill>
              </a:rPr>
              <a:t>Motivated by basic instincts</a:t>
            </a:r>
          </a:p>
        </p:txBody>
      </p:sp>
      <p:sp>
        <p:nvSpPr>
          <p:cNvPr id="2050" name="AutoShape 2" descr="Image result for irrationa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2052" name="Picture 4" descr="Image result for irrational"/>
          <p:cNvPicPr>
            <a:picLocks noChangeAspect="1" noChangeArrowheads="1"/>
          </p:cNvPicPr>
          <p:nvPr/>
        </p:nvPicPr>
        <p:blipFill>
          <a:blip r:embed="rId2" cstate="print"/>
          <a:srcRect/>
          <a:stretch>
            <a:fillRect/>
          </a:stretch>
        </p:blipFill>
        <p:spPr bwMode="auto">
          <a:xfrm>
            <a:off x="5076056" y="2276872"/>
            <a:ext cx="3374483" cy="2262016"/>
          </a:xfrm>
          <a:prstGeom prst="rect">
            <a:avLst/>
          </a:prstGeom>
          <a:noFill/>
        </p:spPr>
      </p:pic>
      <p:pic>
        <p:nvPicPr>
          <p:cNvPr id="2054" name="Picture 6" descr="Image result for selfish"/>
          <p:cNvPicPr>
            <a:picLocks noChangeAspect="1" noChangeArrowheads="1"/>
          </p:cNvPicPr>
          <p:nvPr/>
        </p:nvPicPr>
        <p:blipFill>
          <a:blip r:embed="rId3" cstate="print"/>
          <a:srcRect/>
          <a:stretch>
            <a:fillRect/>
          </a:stretch>
        </p:blipFill>
        <p:spPr bwMode="auto">
          <a:xfrm>
            <a:off x="5076056" y="4581127"/>
            <a:ext cx="3240360" cy="2160241"/>
          </a:xfrm>
          <a:prstGeom prst="rect">
            <a:avLst/>
          </a:prstGeom>
          <a:noFill/>
        </p:spPr>
      </p:pic>
    </p:spTree>
    <p:extLst>
      <p:ext uri="{BB962C8B-B14F-4D97-AF65-F5344CB8AC3E}">
        <p14:creationId xmlns:p14="http://schemas.microsoft.com/office/powerpoint/2010/main" val="395646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wipe(down)">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solidFill>
                <a:srgbClr val="FFFF00"/>
              </a:solidFill>
            </a:endParaRPr>
          </a:p>
        </p:txBody>
      </p:sp>
      <p:sp>
        <p:nvSpPr>
          <p:cNvPr id="3" name="Content Placeholder 2"/>
          <p:cNvSpPr>
            <a:spLocks noGrp="1"/>
          </p:cNvSpPr>
          <p:nvPr>
            <p:ph idx="1"/>
          </p:nvPr>
        </p:nvSpPr>
        <p:spPr>
          <a:xfrm>
            <a:off x="457200" y="1600200"/>
            <a:ext cx="7571184" cy="4525963"/>
          </a:xfrm>
        </p:spPr>
        <p:txBody>
          <a:bodyPr/>
          <a:lstStyle/>
          <a:p>
            <a:r>
              <a:rPr lang="en-GB" dirty="0" smtClean="0">
                <a:solidFill>
                  <a:srgbClr val="FFFF00"/>
                </a:solidFill>
              </a:rPr>
              <a:t>Burke believed the most important quality in society is order</a:t>
            </a:r>
          </a:p>
          <a:p>
            <a:r>
              <a:rPr lang="en-GB" dirty="0" smtClean="0">
                <a:solidFill>
                  <a:srgbClr val="FFFF00"/>
                </a:solidFill>
              </a:rPr>
              <a:t>Most people will obey the state as long as it provides order</a:t>
            </a:r>
            <a:endParaRPr lang="en-GB" dirty="0">
              <a:solidFill>
                <a:srgbClr val="FFFF00"/>
              </a:solidFill>
            </a:endParaRPr>
          </a:p>
        </p:txBody>
      </p:sp>
      <p:pic>
        <p:nvPicPr>
          <p:cNvPr id="4" name="Picture 2" descr="http://www.conservativebookclub.com/wp-content/uploads/2015/01/Edmund-Burke.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4248" y="0"/>
            <a:ext cx="2088232" cy="174019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27584" y="3933056"/>
            <a:ext cx="5766066" cy="1200329"/>
          </a:xfrm>
          <a:prstGeom prst="rect">
            <a:avLst/>
          </a:prstGeom>
          <a:noFill/>
        </p:spPr>
        <p:txBody>
          <a:bodyPr wrap="none" rtlCol="0">
            <a:spAutoFit/>
          </a:bodyPr>
          <a:lstStyle/>
          <a:p>
            <a:r>
              <a:rPr lang="en-GB" dirty="0" smtClean="0"/>
              <a:t>Any other theorist with a similar view on order and the state?</a:t>
            </a:r>
          </a:p>
          <a:p>
            <a:endParaRPr lang="en-GB" dirty="0" smtClean="0"/>
          </a:p>
          <a:p>
            <a:endParaRPr lang="en-GB" dirty="0" smtClean="0"/>
          </a:p>
          <a:p>
            <a:r>
              <a:rPr lang="en-GB" dirty="0" smtClean="0"/>
              <a:t>Thomas Hobbes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blinds(horizontal)">
                                      <p:cBhvr>
                                        <p:cTn id="19" dur="500"/>
                                        <p:tgtEl>
                                          <p:spTgt spid="5">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blinds(horizontal)">
                                      <p:cBhvr>
                                        <p:cTn id="24"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D38C12B7BBBE48947E6AE30E8AF2A9" ma:contentTypeVersion="3" ma:contentTypeDescription="Create a new document." ma:contentTypeScope="" ma:versionID="8373ce3c8824e552059627786b2dd853">
  <xsd:schema xmlns:xsd="http://www.w3.org/2001/XMLSchema" xmlns:xs="http://www.w3.org/2001/XMLSchema" xmlns:p="http://schemas.microsoft.com/office/2006/metadata/properties" xmlns:ns2="cf320336-e708-48c2-afba-28c93e0929b7" targetNamespace="http://schemas.microsoft.com/office/2006/metadata/properties" ma:root="true" ma:fieldsID="7643c30675938c53982cb7e0f49687d8" ns2:_="">
    <xsd:import namespace="cf320336-e708-48c2-afba-28c93e0929b7"/>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320336-e708-48c2-afba-28c93e0929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C0A06A4-A6DC-4A69-9DE4-DBBC274F7E5E}"/>
</file>

<file path=customXml/itemProps2.xml><?xml version="1.0" encoding="utf-8"?>
<ds:datastoreItem xmlns:ds="http://schemas.openxmlformats.org/officeDocument/2006/customXml" ds:itemID="{F24B6FF2-4117-44F9-B5C5-9EDB7D4F9862}"/>
</file>

<file path=customXml/itemProps3.xml><?xml version="1.0" encoding="utf-8"?>
<ds:datastoreItem xmlns:ds="http://schemas.openxmlformats.org/officeDocument/2006/customXml" ds:itemID="{B7A9F05F-E185-4104-B908-A82B3E95648C}"/>
</file>

<file path=docProps/app.xml><?xml version="1.0" encoding="utf-8"?>
<Properties xmlns="http://schemas.openxmlformats.org/officeDocument/2006/extended-properties" xmlns:vt="http://schemas.openxmlformats.org/officeDocument/2006/docPropsVTypes">
  <Template>Thatch</Template>
  <TotalTime>904</TotalTime>
  <Words>871</Words>
  <Application>Microsoft Office PowerPoint</Application>
  <PresentationFormat>On-screen Show (4:3)</PresentationFormat>
  <Paragraphs>149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HG創英角ｺﾞｼｯｸUB</vt:lpstr>
      <vt:lpstr>Tw Cen MT</vt:lpstr>
      <vt:lpstr>Thatch</vt:lpstr>
      <vt:lpstr>CFE Higher Politics Political Theory</vt:lpstr>
      <vt:lpstr>What led to conservatism?  Reaction to French revolution</vt:lpstr>
      <vt:lpstr>Tradition, security and social order</vt:lpstr>
      <vt:lpstr>Conservatism - Definition</vt:lpstr>
      <vt:lpstr>Conservatism - Definition</vt:lpstr>
      <vt:lpstr>Conservatism - Basic features</vt:lpstr>
      <vt:lpstr>Conservatism - Definition</vt:lpstr>
      <vt:lpstr>Conservatism - Definition</vt:lpstr>
      <vt:lpstr>PowerPoint Presentation</vt:lpstr>
      <vt:lpstr>PowerPoint Presentation</vt:lpstr>
      <vt:lpstr>2. Organic Society</vt:lpstr>
      <vt:lpstr>3. Tradition</vt:lpstr>
      <vt:lpstr>4. Hierarchy and Authority</vt:lpstr>
      <vt:lpstr>PowerPoint Presentation</vt:lpstr>
      <vt:lpstr>5. Property</vt:lpstr>
      <vt:lpstr>Any examples of policies in the that are conservative - Discuss</vt:lpstr>
      <vt:lpstr>PowerPoint Presentation</vt:lpstr>
      <vt:lpstr>Different strands of Conservatism</vt:lpstr>
      <vt:lpstr>One Nation</vt:lpstr>
      <vt:lpstr>One nation conservatism</vt:lpstr>
      <vt:lpstr>The New Right</vt:lpstr>
    </vt:vector>
  </TitlesOfParts>
  <Company>South Ayrshire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CFE Higher Politics Political Theory</dc:title>
  <dc:creator>School User</dc:creator>
  <cp:lastModifiedBy>Angela McNeill</cp:lastModifiedBy>
  <cp:revision>23</cp:revision>
  <dcterms:created xsi:type="dcterms:W3CDTF">2015-11-27T14:49:51Z</dcterms:created>
  <dcterms:modified xsi:type="dcterms:W3CDTF">2016-11-14T14:46:22Z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0x01010092D38C12B7BBBE48947E6AE30E8AF2A9</vt:lpwstr>
  </property>
</Properties>
</file>